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slides/slide9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05.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Override PartName="/ppt/slides/slide89.xml" ContentType="application/vnd.openxmlformats-officedocument.presentationml.slide+xml"/>
  <Override PartName="/ppt/slides/slide9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21" r:id="rId4"/>
    <p:sldId id="258" r:id="rId5"/>
    <p:sldId id="322" r:id="rId6"/>
    <p:sldId id="259" r:id="rId7"/>
    <p:sldId id="260" r:id="rId8"/>
    <p:sldId id="337" r:id="rId9"/>
    <p:sldId id="308" r:id="rId10"/>
    <p:sldId id="333" r:id="rId11"/>
    <p:sldId id="261" r:id="rId12"/>
    <p:sldId id="338" r:id="rId13"/>
    <p:sldId id="309" r:id="rId14"/>
    <p:sldId id="262" r:id="rId15"/>
    <p:sldId id="339" r:id="rId16"/>
    <p:sldId id="310" r:id="rId17"/>
    <p:sldId id="263" r:id="rId18"/>
    <p:sldId id="340" r:id="rId19"/>
    <p:sldId id="264" r:id="rId20"/>
    <p:sldId id="341" r:id="rId21"/>
    <p:sldId id="265" r:id="rId22"/>
    <p:sldId id="323" r:id="rId23"/>
    <p:sldId id="266" r:id="rId24"/>
    <p:sldId id="267" r:id="rId25"/>
    <p:sldId id="311" r:id="rId26"/>
    <p:sldId id="342" r:id="rId27"/>
    <p:sldId id="268" r:id="rId28"/>
    <p:sldId id="343" r:id="rId29"/>
    <p:sldId id="269" r:id="rId30"/>
    <p:sldId id="270" r:id="rId31"/>
    <p:sldId id="324" r:id="rId32"/>
    <p:sldId id="344" r:id="rId33"/>
    <p:sldId id="271" r:id="rId34"/>
    <p:sldId id="345" r:id="rId35"/>
    <p:sldId id="312" r:id="rId36"/>
    <p:sldId id="273" r:id="rId37"/>
    <p:sldId id="346" r:id="rId38"/>
    <p:sldId id="274" r:id="rId39"/>
    <p:sldId id="275" r:id="rId40"/>
    <p:sldId id="276" r:id="rId41"/>
    <p:sldId id="347" r:id="rId42"/>
    <p:sldId id="277" r:id="rId43"/>
    <p:sldId id="348" r:id="rId44"/>
    <p:sldId id="325" r:id="rId45"/>
    <p:sldId id="278" r:id="rId46"/>
    <p:sldId id="279" r:id="rId47"/>
    <p:sldId id="326" r:id="rId48"/>
    <p:sldId id="303" r:id="rId49"/>
    <p:sldId id="304" r:id="rId50"/>
    <p:sldId id="305" r:id="rId51"/>
    <p:sldId id="306" r:id="rId52"/>
    <p:sldId id="307" r:id="rId53"/>
    <p:sldId id="280" r:id="rId54"/>
    <p:sldId id="327" r:id="rId55"/>
    <p:sldId id="281" r:id="rId56"/>
    <p:sldId id="349" r:id="rId57"/>
    <p:sldId id="282" r:id="rId58"/>
    <p:sldId id="350" r:id="rId59"/>
    <p:sldId id="283" r:id="rId60"/>
    <p:sldId id="351" r:id="rId61"/>
    <p:sldId id="284" r:id="rId62"/>
    <p:sldId id="285" r:id="rId63"/>
    <p:sldId id="334" r:id="rId64"/>
    <p:sldId id="286" r:id="rId65"/>
    <p:sldId id="352" r:id="rId66"/>
    <p:sldId id="287" r:id="rId67"/>
    <p:sldId id="353" r:id="rId68"/>
    <p:sldId id="288" r:id="rId69"/>
    <p:sldId id="335" r:id="rId70"/>
    <p:sldId id="289" r:id="rId71"/>
    <p:sldId id="354" r:id="rId72"/>
    <p:sldId id="313" r:id="rId73"/>
    <p:sldId id="290" r:id="rId74"/>
    <p:sldId id="355" r:id="rId75"/>
    <p:sldId id="314" r:id="rId76"/>
    <p:sldId id="356" r:id="rId77"/>
    <p:sldId id="291" r:id="rId78"/>
    <p:sldId id="315" r:id="rId79"/>
    <p:sldId id="292" r:id="rId80"/>
    <p:sldId id="316" r:id="rId81"/>
    <p:sldId id="293" r:id="rId82"/>
    <p:sldId id="336" r:id="rId83"/>
    <p:sldId id="357" r:id="rId84"/>
    <p:sldId id="294" r:id="rId85"/>
    <p:sldId id="317" r:id="rId86"/>
    <p:sldId id="295" r:id="rId87"/>
    <p:sldId id="358" r:id="rId88"/>
    <p:sldId id="318" r:id="rId89"/>
    <p:sldId id="296" r:id="rId90"/>
    <p:sldId id="328" r:id="rId91"/>
    <p:sldId id="329" r:id="rId92"/>
    <p:sldId id="319" r:id="rId93"/>
    <p:sldId id="330" r:id="rId94"/>
    <p:sldId id="331" r:id="rId95"/>
    <p:sldId id="297" r:id="rId96"/>
    <p:sldId id="298" r:id="rId97"/>
    <p:sldId id="299" r:id="rId98"/>
    <p:sldId id="359" r:id="rId99"/>
    <p:sldId id="332" r:id="rId100"/>
    <p:sldId id="300" r:id="rId101"/>
    <p:sldId id="360" r:id="rId102"/>
    <p:sldId id="301" r:id="rId103"/>
    <p:sldId id="361" r:id="rId104"/>
    <p:sldId id="320" r:id="rId105"/>
    <p:sldId id="362" r:id="rId106"/>
    <p:sldId id="302" r:id="rId107"/>
    <p:sldId id="272" r:id="rId10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8027" autoAdjust="0"/>
    <p:restoredTop sz="94660"/>
  </p:normalViewPr>
  <p:slideViewPr>
    <p:cSldViewPr snapToGrid="0">
      <p:cViewPr varScale="1">
        <p:scale>
          <a:sx n="73" d="100"/>
          <a:sy n="73" d="100"/>
        </p:scale>
        <p:origin x="-498"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presProps" Target="pres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35AFFD0-597C-44A8-ABA0-8D1F66DF3E86}" type="datetimeFigureOut">
              <a:rPr lang="en-US" smtClean="0"/>
              <a:pPr/>
              <a:t>12/30/2018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6812C9-9936-4392-8E06-7576BD3BC89A}" type="slidenum">
              <a:rPr lang="en-US" smtClean="0"/>
              <a:pPr/>
              <a:t>‹#›</a:t>
            </a:fld>
            <a:endParaRPr lang="en-US"/>
          </a:p>
        </p:txBody>
      </p:sp>
    </p:spTree>
    <p:extLst>
      <p:ext uri="{BB962C8B-B14F-4D97-AF65-F5344CB8AC3E}">
        <p14:creationId xmlns="" xmlns:p14="http://schemas.microsoft.com/office/powerpoint/2010/main" val="1330281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5AFFD0-597C-44A8-ABA0-8D1F66DF3E86}" type="datetimeFigureOut">
              <a:rPr lang="en-US" smtClean="0"/>
              <a:pPr/>
              <a:t>12/30/2018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6812C9-9936-4392-8E06-7576BD3BC89A}" type="slidenum">
              <a:rPr lang="en-US" smtClean="0"/>
              <a:pPr/>
              <a:t>‹#›</a:t>
            </a:fld>
            <a:endParaRPr lang="en-US"/>
          </a:p>
        </p:txBody>
      </p:sp>
    </p:spTree>
    <p:extLst>
      <p:ext uri="{BB962C8B-B14F-4D97-AF65-F5344CB8AC3E}">
        <p14:creationId xmlns="" xmlns:p14="http://schemas.microsoft.com/office/powerpoint/2010/main" val="1777153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5AFFD0-597C-44A8-ABA0-8D1F66DF3E86}" type="datetimeFigureOut">
              <a:rPr lang="en-US" smtClean="0"/>
              <a:pPr/>
              <a:t>12/30/2018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6812C9-9936-4392-8E06-7576BD3BC89A}" type="slidenum">
              <a:rPr lang="en-US" smtClean="0"/>
              <a:pPr/>
              <a:t>‹#›</a:t>
            </a:fld>
            <a:endParaRPr lang="en-US"/>
          </a:p>
        </p:txBody>
      </p:sp>
    </p:spTree>
    <p:extLst>
      <p:ext uri="{BB962C8B-B14F-4D97-AF65-F5344CB8AC3E}">
        <p14:creationId xmlns="" xmlns:p14="http://schemas.microsoft.com/office/powerpoint/2010/main" val="1168281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5AFFD0-597C-44A8-ABA0-8D1F66DF3E86}" type="datetimeFigureOut">
              <a:rPr lang="en-US" smtClean="0"/>
              <a:pPr/>
              <a:t>12/30/2018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6812C9-9936-4392-8E06-7576BD3BC89A}" type="slidenum">
              <a:rPr lang="en-US" smtClean="0"/>
              <a:pPr/>
              <a:t>‹#›</a:t>
            </a:fld>
            <a:endParaRPr lang="en-US"/>
          </a:p>
        </p:txBody>
      </p:sp>
    </p:spTree>
    <p:extLst>
      <p:ext uri="{BB962C8B-B14F-4D97-AF65-F5344CB8AC3E}">
        <p14:creationId xmlns="" xmlns:p14="http://schemas.microsoft.com/office/powerpoint/2010/main" val="349990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5AFFD0-597C-44A8-ABA0-8D1F66DF3E86}" type="datetimeFigureOut">
              <a:rPr lang="en-US" smtClean="0"/>
              <a:pPr/>
              <a:t>12/30/2018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6812C9-9936-4392-8E06-7576BD3BC89A}" type="slidenum">
              <a:rPr lang="en-US" smtClean="0"/>
              <a:pPr/>
              <a:t>‹#›</a:t>
            </a:fld>
            <a:endParaRPr lang="en-US"/>
          </a:p>
        </p:txBody>
      </p:sp>
    </p:spTree>
    <p:extLst>
      <p:ext uri="{BB962C8B-B14F-4D97-AF65-F5344CB8AC3E}">
        <p14:creationId xmlns="" xmlns:p14="http://schemas.microsoft.com/office/powerpoint/2010/main" val="1835964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5AFFD0-597C-44A8-ABA0-8D1F66DF3E86}" type="datetimeFigureOut">
              <a:rPr lang="en-US" smtClean="0"/>
              <a:pPr/>
              <a:t>12/30/2018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6812C9-9936-4392-8E06-7576BD3BC89A}" type="slidenum">
              <a:rPr lang="en-US" smtClean="0"/>
              <a:pPr/>
              <a:t>‹#›</a:t>
            </a:fld>
            <a:endParaRPr lang="en-US"/>
          </a:p>
        </p:txBody>
      </p:sp>
    </p:spTree>
    <p:extLst>
      <p:ext uri="{BB962C8B-B14F-4D97-AF65-F5344CB8AC3E}">
        <p14:creationId xmlns="" xmlns:p14="http://schemas.microsoft.com/office/powerpoint/2010/main" val="2827355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5AFFD0-597C-44A8-ABA0-8D1F66DF3E86}" type="datetimeFigureOut">
              <a:rPr lang="en-US" smtClean="0"/>
              <a:pPr/>
              <a:t>12/30/2018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6812C9-9936-4392-8E06-7576BD3BC89A}" type="slidenum">
              <a:rPr lang="en-US" smtClean="0"/>
              <a:pPr/>
              <a:t>‹#›</a:t>
            </a:fld>
            <a:endParaRPr lang="en-US"/>
          </a:p>
        </p:txBody>
      </p:sp>
    </p:spTree>
    <p:extLst>
      <p:ext uri="{BB962C8B-B14F-4D97-AF65-F5344CB8AC3E}">
        <p14:creationId xmlns="" xmlns:p14="http://schemas.microsoft.com/office/powerpoint/2010/main" val="1948938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5AFFD0-597C-44A8-ABA0-8D1F66DF3E86}" type="datetimeFigureOut">
              <a:rPr lang="en-US" smtClean="0"/>
              <a:pPr/>
              <a:t>12/30/2018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6812C9-9936-4392-8E06-7576BD3BC89A}" type="slidenum">
              <a:rPr lang="en-US" smtClean="0"/>
              <a:pPr/>
              <a:t>‹#›</a:t>
            </a:fld>
            <a:endParaRPr lang="en-US"/>
          </a:p>
        </p:txBody>
      </p:sp>
    </p:spTree>
    <p:extLst>
      <p:ext uri="{BB962C8B-B14F-4D97-AF65-F5344CB8AC3E}">
        <p14:creationId xmlns="" xmlns:p14="http://schemas.microsoft.com/office/powerpoint/2010/main" val="2537266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5AFFD0-597C-44A8-ABA0-8D1F66DF3E86}" type="datetimeFigureOut">
              <a:rPr lang="en-US" smtClean="0"/>
              <a:pPr/>
              <a:t>12/30/2018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6812C9-9936-4392-8E06-7576BD3BC89A}" type="slidenum">
              <a:rPr lang="en-US" smtClean="0"/>
              <a:pPr/>
              <a:t>‹#›</a:t>
            </a:fld>
            <a:endParaRPr lang="en-US"/>
          </a:p>
        </p:txBody>
      </p:sp>
    </p:spTree>
    <p:extLst>
      <p:ext uri="{BB962C8B-B14F-4D97-AF65-F5344CB8AC3E}">
        <p14:creationId xmlns="" xmlns:p14="http://schemas.microsoft.com/office/powerpoint/2010/main" val="3026057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5AFFD0-597C-44A8-ABA0-8D1F66DF3E86}" type="datetimeFigureOut">
              <a:rPr lang="en-US" smtClean="0"/>
              <a:pPr/>
              <a:t>12/30/2018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6812C9-9936-4392-8E06-7576BD3BC89A}" type="slidenum">
              <a:rPr lang="en-US" smtClean="0"/>
              <a:pPr/>
              <a:t>‹#›</a:t>
            </a:fld>
            <a:endParaRPr lang="en-US"/>
          </a:p>
        </p:txBody>
      </p:sp>
    </p:spTree>
    <p:extLst>
      <p:ext uri="{BB962C8B-B14F-4D97-AF65-F5344CB8AC3E}">
        <p14:creationId xmlns="" xmlns:p14="http://schemas.microsoft.com/office/powerpoint/2010/main" val="1303527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5AFFD0-597C-44A8-ABA0-8D1F66DF3E86}" type="datetimeFigureOut">
              <a:rPr lang="en-US" smtClean="0"/>
              <a:pPr/>
              <a:t>12/30/2018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6812C9-9936-4392-8E06-7576BD3BC89A}" type="slidenum">
              <a:rPr lang="en-US" smtClean="0"/>
              <a:pPr/>
              <a:t>‹#›</a:t>
            </a:fld>
            <a:endParaRPr lang="en-US"/>
          </a:p>
        </p:txBody>
      </p:sp>
    </p:spTree>
    <p:extLst>
      <p:ext uri="{BB962C8B-B14F-4D97-AF65-F5344CB8AC3E}">
        <p14:creationId xmlns="" xmlns:p14="http://schemas.microsoft.com/office/powerpoint/2010/main" val="2317644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5AFFD0-597C-44A8-ABA0-8D1F66DF3E86}" type="datetimeFigureOut">
              <a:rPr lang="en-US" smtClean="0"/>
              <a:pPr/>
              <a:t>12/30/2018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6812C9-9936-4392-8E06-7576BD3BC89A}" type="slidenum">
              <a:rPr lang="en-US" smtClean="0"/>
              <a:pPr/>
              <a:t>‹#›</a:t>
            </a:fld>
            <a:endParaRPr lang="en-US"/>
          </a:p>
        </p:txBody>
      </p:sp>
    </p:spTree>
    <p:extLst>
      <p:ext uri="{BB962C8B-B14F-4D97-AF65-F5344CB8AC3E}">
        <p14:creationId xmlns="" xmlns:p14="http://schemas.microsoft.com/office/powerpoint/2010/main" val="28366837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r-Latn-ME" dirty="0" smtClean="0"/>
              <a:t>FINANSIJE I FINANSIJSKO PRAVO</a:t>
            </a:r>
            <a:endParaRPr lang="en-US" dirty="0"/>
          </a:p>
        </p:txBody>
      </p:sp>
      <p:sp>
        <p:nvSpPr>
          <p:cNvPr id="3" name="Subtitle 2"/>
          <p:cNvSpPr>
            <a:spLocks noGrp="1"/>
          </p:cNvSpPr>
          <p:nvPr>
            <p:ph type="subTitle" idx="1"/>
          </p:nvPr>
        </p:nvSpPr>
        <p:spPr/>
        <p:txBody>
          <a:bodyPr>
            <a:normAutofit fontScale="92500" lnSpcReduction="10000"/>
          </a:bodyPr>
          <a:lstStyle/>
          <a:p>
            <a:r>
              <a:rPr lang="sr-Latn-ME" sz="6000" dirty="0" smtClean="0"/>
              <a:t>BUDžET</a:t>
            </a:r>
          </a:p>
          <a:p>
            <a:r>
              <a:rPr lang="sr-Latn-ME" sz="6000" dirty="0" smtClean="0"/>
              <a:t>Prof. Dr Halil Kalač</a:t>
            </a:r>
            <a:endParaRPr lang="en-US" sz="6000" dirty="0"/>
          </a:p>
        </p:txBody>
      </p:sp>
    </p:spTree>
    <p:extLst>
      <p:ext uri="{BB962C8B-B14F-4D97-AF65-F5344CB8AC3E}">
        <p14:creationId xmlns="" xmlns:p14="http://schemas.microsoft.com/office/powerpoint/2010/main" val="36840366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1858" y="689317"/>
            <a:ext cx="10551942" cy="5487646"/>
          </a:xfrm>
        </p:spPr>
        <p:txBody>
          <a:bodyPr>
            <a:normAutofit/>
          </a:bodyPr>
          <a:lstStyle/>
          <a:p>
            <a:pPr algn="just"/>
            <a:r>
              <a:rPr lang="hr-HR" sz="3600" dirty="0" smtClean="0"/>
              <a:t>Ovaj uticaj budžeta dolazi do izražaja preko dijelovanja prihoda i rashoda budžeta, kao i njegovih sastavnih dijelova, na proizvodnju, potrošnju, cijene, investicije i slično. </a:t>
            </a:r>
          </a:p>
          <a:p>
            <a:pPr algn="just"/>
            <a:r>
              <a:rPr lang="hr-HR" sz="3600" dirty="0" smtClean="0"/>
              <a:t>U principu, ekonomske funkcije i efekti budžeta dolaze do izražaja kroz dejstvo budžeta na: alokaciju resursa, kroz redistributivnu funkciju budžeta, stabilizacionu funkciju budžeta. </a:t>
            </a:r>
            <a:endParaRPr lang="en-US" sz="3600" dirty="0" smtClean="0"/>
          </a:p>
          <a:p>
            <a:pPr algn="just"/>
            <a:endParaRPr lang="en-US" sz="3600" dirty="0"/>
          </a:p>
        </p:txBody>
      </p:sp>
    </p:spTree>
    <p:extLst>
      <p:ext uri="{BB962C8B-B14F-4D97-AF65-F5344CB8AC3E}">
        <p14:creationId xmlns="" xmlns:p14="http://schemas.microsoft.com/office/powerpoint/2010/main" val="264242607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a:r>
              <a:rPr lang="en-US" b="1" dirty="0" err="1" smtClean="0"/>
              <a:t>Prioriteti</a:t>
            </a:r>
            <a:r>
              <a:rPr lang="en-US" b="1" dirty="0" smtClean="0"/>
              <a:t> u </a:t>
            </a:r>
            <a:r>
              <a:rPr lang="en-US" b="1" dirty="0" err="1" smtClean="0"/>
              <a:t>finansiranju</a:t>
            </a:r>
            <a:endParaRPr lang="en-US" b="1" dirty="0"/>
          </a:p>
        </p:txBody>
      </p:sp>
      <p:sp>
        <p:nvSpPr>
          <p:cNvPr id="3" name="Content Placeholder 2"/>
          <p:cNvSpPr>
            <a:spLocks noGrp="1"/>
          </p:cNvSpPr>
          <p:nvPr>
            <p:ph idx="1"/>
          </p:nvPr>
        </p:nvSpPr>
        <p:spPr>
          <a:xfrm>
            <a:off x="838200" y="1434905"/>
            <a:ext cx="10515600" cy="4742058"/>
          </a:xfrm>
        </p:spPr>
        <p:txBody>
          <a:bodyPr>
            <a:normAutofit/>
          </a:bodyPr>
          <a:lstStyle/>
          <a:p>
            <a:pPr algn="just"/>
            <a:r>
              <a:rPr lang="en-US" sz="3600" b="1" dirty="0"/>
              <a:t> </a:t>
            </a:r>
            <a:r>
              <a:rPr lang="en-US" sz="3600" dirty="0" smtClean="0"/>
              <a:t>Da </a:t>
            </a:r>
            <a:r>
              <a:rPr lang="en-US" sz="3600" dirty="0"/>
              <a:t>bi se </a:t>
            </a:r>
            <a:r>
              <a:rPr lang="en-US" sz="3600" dirty="0" err="1"/>
              <a:t>održala</a:t>
            </a:r>
            <a:r>
              <a:rPr lang="en-US" sz="3600" dirty="0"/>
              <a:t> </a:t>
            </a:r>
            <a:r>
              <a:rPr lang="en-US" sz="3600" dirty="0" err="1"/>
              <a:t>budžetska</a:t>
            </a:r>
            <a:r>
              <a:rPr lang="en-US" sz="3600" dirty="0"/>
              <a:t> </a:t>
            </a:r>
            <a:r>
              <a:rPr lang="en-US" sz="3600" dirty="0" err="1"/>
              <a:t>ravnoteža</a:t>
            </a:r>
            <a:r>
              <a:rPr lang="en-US" sz="3600" dirty="0"/>
              <a:t> </a:t>
            </a:r>
            <a:r>
              <a:rPr lang="en-US" sz="3600" dirty="0" err="1"/>
              <a:t>kao</a:t>
            </a:r>
            <a:r>
              <a:rPr lang="en-US" sz="3600" dirty="0"/>
              <a:t> </a:t>
            </a:r>
            <a:r>
              <a:rPr lang="en-US" sz="3600" dirty="0" err="1"/>
              <a:t>i</a:t>
            </a:r>
            <a:r>
              <a:rPr lang="en-US" sz="3600" dirty="0"/>
              <a:t> </a:t>
            </a:r>
            <a:r>
              <a:rPr lang="en-US" sz="3600" dirty="0" err="1"/>
              <a:t>likvidnost</a:t>
            </a:r>
            <a:r>
              <a:rPr lang="en-US" sz="3600" dirty="0"/>
              <a:t> </a:t>
            </a:r>
            <a:r>
              <a:rPr lang="en-US" sz="3600" dirty="0" err="1"/>
              <a:t>budžeta</a:t>
            </a:r>
            <a:r>
              <a:rPr lang="en-US" sz="3600" dirty="0"/>
              <a:t>, </a:t>
            </a:r>
            <a:r>
              <a:rPr lang="en-US" sz="3600" dirty="0" err="1"/>
              <a:t>sva</a:t>
            </a:r>
            <a:r>
              <a:rPr lang="en-US" sz="3600" dirty="0"/>
              <a:t> </a:t>
            </a:r>
            <a:r>
              <a:rPr lang="en-US" sz="3600" dirty="0" err="1"/>
              <a:t>sredstva</a:t>
            </a:r>
            <a:r>
              <a:rPr lang="en-US" sz="3600" dirty="0"/>
              <a:t> </a:t>
            </a:r>
            <a:r>
              <a:rPr lang="en-US" sz="3600" dirty="0" err="1"/>
              <a:t>zatečena</a:t>
            </a:r>
            <a:r>
              <a:rPr lang="en-US" sz="3600" dirty="0"/>
              <a:t> </a:t>
            </a:r>
            <a:r>
              <a:rPr lang="en-US" sz="3600" dirty="0" err="1"/>
              <a:t>na</a:t>
            </a:r>
            <a:r>
              <a:rPr lang="en-US" sz="3600" dirty="0"/>
              <a:t> JRT </a:t>
            </a:r>
            <a:r>
              <a:rPr lang="en-US" sz="3600" dirty="0" err="1"/>
              <a:t>mogu</a:t>
            </a:r>
            <a:r>
              <a:rPr lang="en-US" sz="3600" dirty="0"/>
              <a:t> se </a:t>
            </a:r>
            <a:r>
              <a:rPr lang="en-US" sz="3600" dirty="0" err="1"/>
              <a:t>preusmjeriti</a:t>
            </a:r>
            <a:r>
              <a:rPr lang="en-US" sz="3600" dirty="0"/>
              <a:t> </a:t>
            </a:r>
            <a:r>
              <a:rPr lang="en-US" sz="3600" dirty="0" err="1"/>
              <a:t>za</a:t>
            </a:r>
            <a:r>
              <a:rPr lang="en-US" sz="3600" dirty="0"/>
              <a:t> </a:t>
            </a:r>
            <a:r>
              <a:rPr lang="en-US" sz="3600" dirty="0" err="1"/>
              <a:t>finansiranje</a:t>
            </a:r>
            <a:r>
              <a:rPr lang="en-US" sz="3600" dirty="0"/>
              <a:t> </a:t>
            </a:r>
            <a:r>
              <a:rPr lang="en-US" sz="3600" dirty="0" err="1"/>
              <a:t>prioritetnih</a:t>
            </a:r>
            <a:r>
              <a:rPr lang="en-US" sz="3600" dirty="0"/>
              <a:t> </a:t>
            </a:r>
            <a:r>
              <a:rPr lang="en-US" sz="3600" dirty="0" err="1"/>
              <a:t>obaveza</a:t>
            </a:r>
            <a:r>
              <a:rPr lang="en-US" sz="3600" dirty="0"/>
              <a:t>.</a:t>
            </a:r>
          </a:p>
          <a:p>
            <a:pPr algn="just"/>
            <a:r>
              <a:rPr lang="en-US" sz="3600" dirty="0" err="1"/>
              <a:t>Ministarstvo</a:t>
            </a:r>
            <a:r>
              <a:rPr lang="en-US" sz="3600" dirty="0"/>
              <a:t> </a:t>
            </a:r>
            <a:r>
              <a:rPr lang="en-US" sz="3600" dirty="0" err="1"/>
              <a:t>finansija</a:t>
            </a:r>
            <a:r>
              <a:rPr lang="en-US" sz="3600" dirty="0"/>
              <a:t> </a:t>
            </a:r>
            <a:r>
              <a:rPr lang="en-US" sz="3600" dirty="0" err="1"/>
              <a:t>i</a:t>
            </a:r>
            <a:r>
              <a:rPr lang="en-US" sz="3600" dirty="0"/>
              <a:t> </a:t>
            </a:r>
            <a:r>
              <a:rPr lang="en-US" sz="3600" dirty="0" err="1"/>
              <a:t>trezora</a:t>
            </a:r>
            <a:r>
              <a:rPr lang="en-US" sz="3600" dirty="0"/>
              <a:t> u </a:t>
            </a:r>
            <a:r>
              <a:rPr lang="en-US" sz="3600" dirty="0" err="1"/>
              <a:t>slučaju</a:t>
            </a:r>
            <a:r>
              <a:rPr lang="en-US" sz="3600" dirty="0"/>
              <a:t> </a:t>
            </a:r>
            <a:r>
              <a:rPr lang="en-US" sz="3600" dirty="0" err="1"/>
              <a:t>smanjenja</a:t>
            </a:r>
            <a:r>
              <a:rPr lang="en-US" sz="3600" dirty="0"/>
              <a:t> </a:t>
            </a:r>
            <a:r>
              <a:rPr lang="en-US" sz="3600" dirty="0" err="1"/>
              <a:t>planiranih</a:t>
            </a:r>
            <a:r>
              <a:rPr lang="en-US" sz="3600" dirty="0"/>
              <a:t> </a:t>
            </a:r>
            <a:r>
              <a:rPr lang="en-US" sz="3600" dirty="0" err="1"/>
              <a:t>mjesečnih</a:t>
            </a:r>
            <a:r>
              <a:rPr lang="en-US" sz="3600" dirty="0"/>
              <a:t> </a:t>
            </a:r>
            <a:r>
              <a:rPr lang="en-US" sz="3600" dirty="0" err="1"/>
              <a:t>gotovinskih</a:t>
            </a:r>
            <a:r>
              <a:rPr lang="en-US" sz="3600" dirty="0"/>
              <a:t> </a:t>
            </a:r>
            <a:r>
              <a:rPr lang="en-US" sz="3600" dirty="0" err="1"/>
              <a:t>priliva</a:t>
            </a:r>
            <a:r>
              <a:rPr lang="en-US" sz="3600" dirty="0"/>
              <a:t> je </a:t>
            </a:r>
            <a:r>
              <a:rPr lang="en-US" sz="3600" dirty="0" err="1"/>
              <a:t>nadležno</a:t>
            </a:r>
            <a:r>
              <a:rPr lang="en-US" sz="3600" dirty="0"/>
              <a:t> da </a:t>
            </a:r>
            <a:r>
              <a:rPr lang="en-US" sz="3600" dirty="0" err="1"/>
              <a:t>izvrši</a:t>
            </a:r>
            <a:r>
              <a:rPr lang="en-US" sz="3600" dirty="0"/>
              <a:t> </a:t>
            </a:r>
            <a:r>
              <a:rPr lang="en-US" sz="3600" dirty="0" err="1"/>
              <a:t>isplatu</a:t>
            </a:r>
            <a:r>
              <a:rPr lang="en-US" sz="3600" dirty="0"/>
              <a:t> </a:t>
            </a:r>
            <a:r>
              <a:rPr lang="en-US" sz="3600" dirty="0" err="1"/>
              <a:t>prema</a:t>
            </a:r>
            <a:r>
              <a:rPr lang="en-US" sz="3600" dirty="0"/>
              <a:t> </a:t>
            </a:r>
            <a:r>
              <a:rPr lang="en-US" sz="3600" dirty="0" err="1"/>
              <a:t>rasporedu</a:t>
            </a:r>
            <a:r>
              <a:rPr lang="en-US" sz="3600" dirty="0"/>
              <a:t> </a:t>
            </a:r>
            <a:r>
              <a:rPr lang="en-US" sz="3600" dirty="0" err="1"/>
              <a:t>prioriteta</a:t>
            </a:r>
            <a:r>
              <a:rPr lang="en-US" sz="3600" dirty="0"/>
              <a:t>.</a:t>
            </a:r>
          </a:p>
          <a:p>
            <a:endParaRPr lang="en-US" dirty="0"/>
          </a:p>
        </p:txBody>
      </p:sp>
    </p:spTree>
    <p:extLst>
      <p:ext uri="{BB962C8B-B14F-4D97-AF65-F5344CB8AC3E}">
        <p14:creationId xmlns="" xmlns:p14="http://schemas.microsoft.com/office/powerpoint/2010/main" val="310024636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6264" y="815926"/>
            <a:ext cx="10467535" cy="5361037"/>
          </a:xfrm>
        </p:spPr>
        <p:txBody>
          <a:bodyPr/>
          <a:lstStyle/>
          <a:p>
            <a:pPr algn="just"/>
            <a:r>
              <a:rPr lang="en-US" sz="3600" dirty="0" err="1"/>
              <a:t>Također</a:t>
            </a:r>
            <a:r>
              <a:rPr lang="en-US" sz="3600" dirty="0"/>
              <a:t> </a:t>
            </a:r>
            <a:r>
              <a:rPr lang="en-US" sz="3600" dirty="0" err="1"/>
              <a:t>Vijeće</a:t>
            </a:r>
            <a:r>
              <a:rPr lang="en-US" sz="3600" dirty="0"/>
              <a:t> </a:t>
            </a:r>
            <a:r>
              <a:rPr lang="en-US" sz="3600" dirty="0" err="1"/>
              <a:t>ministara</a:t>
            </a:r>
            <a:r>
              <a:rPr lang="en-US" sz="3600" dirty="0"/>
              <a:t> </a:t>
            </a:r>
            <a:r>
              <a:rPr lang="en-US" sz="3600" dirty="0" err="1"/>
              <a:t>može</a:t>
            </a:r>
            <a:r>
              <a:rPr lang="en-US" sz="3600" dirty="0"/>
              <a:t> </a:t>
            </a:r>
            <a:r>
              <a:rPr lang="en-US" sz="3600" dirty="0" err="1"/>
              <a:t>donijeti</a:t>
            </a:r>
            <a:r>
              <a:rPr lang="en-US" sz="3600" dirty="0"/>
              <a:t> </a:t>
            </a:r>
            <a:r>
              <a:rPr lang="en-US" sz="3600" dirty="0" err="1"/>
              <a:t>odluku</a:t>
            </a:r>
            <a:r>
              <a:rPr lang="en-US" sz="3600" dirty="0"/>
              <a:t> o </a:t>
            </a:r>
            <a:r>
              <a:rPr lang="en-US" sz="3600" dirty="0" err="1"/>
              <a:t>kratkoročnim</a:t>
            </a:r>
            <a:r>
              <a:rPr lang="en-US" sz="3600" dirty="0"/>
              <a:t> </a:t>
            </a:r>
            <a:r>
              <a:rPr lang="en-US" sz="3600" dirty="0" err="1"/>
              <a:t>pozajmicama</a:t>
            </a:r>
            <a:r>
              <a:rPr lang="en-US" sz="3600" dirty="0"/>
              <a:t> </a:t>
            </a:r>
            <a:r>
              <a:rPr lang="en-US" sz="3600" dirty="0" err="1"/>
              <a:t>iz</a:t>
            </a:r>
            <a:r>
              <a:rPr lang="en-US" sz="3600" dirty="0"/>
              <a:t> </a:t>
            </a:r>
            <a:r>
              <a:rPr lang="en-US" sz="3600" dirty="0" err="1"/>
              <a:t>budžeta</a:t>
            </a:r>
            <a:r>
              <a:rPr lang="en-US" sz="3600" dirty="0"/>
              <a:t> </a:t>
            </a:r>
            <a:r>
              <a:rPr lang="en-US" sz="3600" dirty="0" err="1"/>
              <a:t>entiteta</a:t>
            </a:r>
            <a:r>
              <a:rPr lang="en-US" sz="3600" dirty="0"/>
              <a:t> </a:t>
            </a:r>
            <a:r>
              <a:rPr lang="en-US" sz="3600" dirty="0" err="1"/>
              <a:t>ili</a:t>
            </a:r>
            <a:r>
              <a:rPr lang="en-US" sz="3600" dirty="0"/>
              <a:t> </a:t>
            </a:r>
            <a:r>
              <a:rPr lang="en-US" sz="3600" dirty="0" err="1"/>
              <a:t>bankarskih</a:t>
            </a:r>
            <a:r>
              <a:rPr lang="en-US" sz="3600" dirty="0"/>
              <a:t> </a:t>
            </a:r>
            <a:r>
              <a:rPr lang="en-US" sz="3600" dirty="0" err="1"/>
              <a:t>izvora</a:t>
            </a:r>
            <a:r>
              <a:rPr lang="en-US" sz="3600" dirty="0"/>
              <a:t> u </a:t>
            </a:r>
            <a:r>
              <a:rPr lang="en-US" sz="3600" dirty="0" err="1"/>
              <a:t>skladu</a:t>
            </a:r>
            <a:r>
              <a:rPr lang="en-US" sz="3600" dirty="0"/>
              <a:t> </a:t>
            </a:r>
            <a:r>
              <a:rPr lang="en-US" sz="3600" dirty="0" err="1"/>
              <a:t>sa</a:t>
            </a:r>
            <a:r>
              <a:rPr lang="en-US" sz="3600" dirty="0"/>
              <a:t> </a:t>
            </a:r>
            <a:r>
              <a:rPr lang="en-US" sz="3600" dirty="0" err="1"/>
              <a:t>Zakonom</a:t>
            </a:r>
            <a:r>
              <a:rPr lang="en-US" sz="3600" dirty="0"/>
              <a:t> o </a:t>
            </a:r>
            <a:r>
              <a:rPr lang="en-US" sz="3600" dirty="0" err="1"/>
              <a:t>dugu</a:t>
            </a:r>
            <a:r>
              <a:rPr lang="en-US" sz="3600" dirty="0"/>
              <a:t> </a:t>
            </a:r>
            <a:r>
              <a:rPr lang="en-US" sz="3600" dirty="0" err="1"/>
              <a:t>i</a:t>
            </a:r>
            <a:r>
              <a:rPr lang="en-US" sz="3600" dirty="0"/>
              <a:t> </a:t>
            </a:r>
            <a:r>
              <a:rPr lang="en-US" sz="3600" dirty="0" err="1"/>
              <a:t>garancijama</a:t>
            </a:r>
            <a:r>
              <a:rPr lang="en-US" sz="3600" dirty="0"/>
              <a:t> BIH, </a:t>
            </a:r>
            <a:r>
              <a:rPr lang="en-US" sz="3600" dirty="0" err="1"/>
              <a:t>na</a:t>
            </a:r>
            <a:r>
              <a:rPr lang="en-US" sz="3600" dirty="0"/>
              <a:t> </a:t>
            </a:r>
            <a:r>
              <a:rPr lang="en-US" sz="3600" dirty="0" err="1"/>
              <a:t>osnovu</a:t>
            </a:r>
            <a:r>
              <a:rPr lang="en-US" sz="3600" dirty="0"/>
              <a:t> </a:t>
            </a:r>
            <a:r>
              <a:rPr lang="en-US" sz="3600" dirty="0" err="1"/>
              <a:t>prijedloga</a:t>
            </a:r>
            <a:r>
              <a:rPr lang="en-US" sz="3600" dirty="0"/>
              <a:t> </a:t>
            </a:r>
            <a:r>
              <a:rPr lang="en-US" sz="3600" dirty="0" err="1"/>
              <a:t>Ministarstva</a:t>
            </a:r>
            <a:r>
              <a:rPr lang="en-US" sz="3600" dirty="0"/>
              <a:t> </a:t>
            </a:r>
            <a:r>
              <a:rPr lang="en-US" sz="3600" dirty="0" err="1"/>
              <a:t>finansija</a:t>
            </a:r>
            <a:r>
              <a:rPr lang="en-US" sz="3600" dirty="0"/>
              <a:t> </a:t>
            </a:r>
            <a:r>
              <a:rPr lang="en-US" sz="3600" dirty="0" err="1"/>
              <a:t>i</a:t>
            </a:r>
            <a:r>
              <a:rPr lang="en-US" sz="3600" dirty="0"/>
              <a:t> </a:t>
            </a:r>
            <a:r>
              <a:rPr lang="en-US" sz="3600" dirty="0" err="1"/>
              <a:t>trezora</a:t>
            </a:r>
            <a:r>
              <a:rPr lang="en-US" sz="3600" dirty="0"/>
              <a:t>.</a:t>
            </a:r>
          </a:p>
          <a:p>
            <a:pPr algn="just"/>
            <a:r>
              <a:rPr lang="bs-Latn-BA" sz="3600" dirty="0"/>
              <a:t>Zakon o izvršenju budžeta institucija BiH i međunarodnih obaveza BiH za 2008.</a:t>
            </a:r>
            <a:endParaRPr lang="en-US" sz="3600" dirty="0"/>
          </a:p>
          <a:p>
            <a:endParaRPr lang="en-US" dirty="0"/>
          </a:p>
        </p:txBody>
      </p:sp>
    </p:spTree>
    <p:extLst>
      <p:ext uri="{BB962C8B-B14F-4D97-AF65-F5344CB8AC3E}">
        <p14:creationId xmlns="" xmlns:p14="http://schemas.microsoft.com/office/powerpoint/2010/main" val="401573139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Računovodstvo</a:t>
            </a:r>
            <a:r>
              <a:rPr lang="en-US" b="1" dirty="0" smtClean="0"/>
              <a:t>, </a:t>
            </a:r>
            <a:r>
              <a:rPr lang="en-US" b="1" dirty="0" err="1" smtClean="0"/>
              <a:t>izvještavanje</a:t>
            </a:r>
            <a:r>
              <a:rPr lang="en-US" b="1" dirty="0" smtClean="0"/>
              <a:t> </a:t>
            </a:r>
            <a:r>
              <a:rPr lang="en-US" b="1" dirty="0" err="1" smtClean="0"/>
              <a:t>i</a:t>
            </a:r>
            <a:r>
              <a:rPr lang="en-US" b="1" dirty="0" smtClean="0"/>
              <a:t> </a:t>
            </a:r>
            <a:r>
              <a:rPr lang="en-US" b="1" dirty="0" err="1" smtClean="0"/>
              <a:t>revizija</a:t>
            </a:r>
            <a:r>
              <a:rPr lang="en-US" b="1" i="1" dirty="0" smtClean="0"/>
              <a:t/>
            </a:r>
            <a:br>
              <a:rPr lang="en-US" b="1" i="1" dirty="0" smtClean="0"/>
            </a:br>
            <a:endParaRPr lang="en-US" dirty="0"/>
          </a:p>
        </p:txBody>
      </p:sp>
      <p:sp>
        <p:nvSpPr>
          <p:cNvPr id="3" name="Content Placeholder 2"/>
          <p:cNvSpPr>
            <a:spLocks noGrp="1"/>
          </p:cNvSpPr>
          <p:nvPr>
            <p:ph idx="1"/>
          </p:nvPr>
        </p:nvSpPr>
        <p:spPr>
          <a:xfrm>
            <a:off x="838200" y="1364566"/>
            <a:ext cx="10515600" cy="4812397"/>
          </a:xfrm>
        </p:spPr>
        <p:txBody>
          <a:bodyPr>
            <a:normAutofit/>
          </a:bodyPr>
          <a:lstStyle/>
          <a:p>
            <a:pPr algn="just"/>
            <a:r>
              <a:rPr lang="en-US" sz="3600" dirty="0" err="1" smtClean="0"/>
              <a:t>Trezor</a:t>
            </a:r>
            <a:r>
              <a:rPr lang="en-US" sz="3600" dirty="0" smtClean="0"/>
              <a:t> </a:t>
            </a:r>
            <a:r>
              <a:rPr lang="en-US" sz="3600" dirty="0" err="1"/>
              <a:t>institucija</a:t>
            </a:r>
            <a:r>
              <a:rPr lang="en-US" sz="3600" dirty="0"/>
              <a:t> </a:t>
            </a:r>
            <a:r>
              <a:rPr lang="en-US" sz="3600" dirty="0" err="1"/>
              <a:t>Bosne</a:t>
            </a:r>
            <a:r>
              <a:rPr lang="en-US" sz="3600" dirty="0"/>
              <a:t> </a:t>
            </a:r>
            <a:r>
              <a:rPr lang="en-US" sz="3600" dirty="0" err="1"/>
              <a:t>i</a:t>
            </a:r>
            <a:r>
              <a:rPr lang="en-US" sz="3600" dirty="0"/>
              <a:t> </a:t>
            </a:r>
            <a:r>
              <a:rPr lang="en-US" sz="3600" dirty="0" err="1"/>
              <a:t>Hercegovine</a:t>
            </a:r>
            <a:r>
              <a:rPr lang="en-US" sz="3600" dirty="0"/>
              <a:t> </a:t>
            </a:r>
            <a:r>
              <a:rPr lang="en-US" sz="3600" dirty="0" err="1"/>
              <a:t>predstavlja</a:t>
            </a:r>
            <a:r>
              <a:rPr lang="en-US" sz="3600" dirty="0"/>
              <a:t> </a:t>
            </a:r>
            <a:r>
              <a:rPr lang="en-US" sz="3600" dirty="0" err="1"/>
              <a:t>centralni</a:t>
            </a:r>
            <a:r>
              <a:rPr lang="en-US" sz="3600" dirty="0"/>
              <a:t> element u </a:t>
            </a:r>
            <a:r>
              <a:rPr lang="en-US" sz="3600" dirty="0" err="1"/>
              <a:t>finansijskom</a:t>
            </a:r>
            <a:r>
              <a:rPr lang="en-US" sz="3600" dirty="0"/>
              <a:t> </a:t>
            </a:r>
            <a:r>
              <a:rPr lang="en-US" sz="3600" dirty="0" err="1"/>
              <a:t>upravljanju</a:t>
            </a:r>
            <a:r>
              <a:rPr lang="en-US" sz="3600" dirty="0"/>
              <a:t> </a:t>
            </a:r>
            <a:r>
              <a:rPr lang="en-US" sz="3600" dirty="0" err="1"/>
              <a:t>sredstvima</a:t>
            </a:r>
            <a:r>
              <a:rPr lang="en-US" sz="3600" dirty="0"/>
              <a:t> </a:t>
            </a:r>
            <a:r>
              <a:rPr lang="en-US" sz="3600" dirty="0" err="1"/>
              <a:t>institucija</a:t>
            </a:r>
            <a:r>
              <a:rPr lang="en-US" sz="3600" dirty="0"/>
              <a:t> </a:t>
            </a:r>
            <a:r>
              <a:rPr lang="en-US" sz="3600" dirty="0" err="1"/>
              <a:t>Bosne</a:t>
            </a:r>
            <a:r>
              <a:rPr lang="en-US" sz="3600" dirty="0"/>
              <a:t> </a:t>
            </a:r>
            <a:r>
              <a:rPr lang="en-US" sz="3600" dirty="0" err="1"/>
              <a:t>i</a:t>
            </a:r>
            <a:r>
              <a:rPr lang="en-US" sz="3600" dirty="0"/>
              <a:t> </a:t>
            </a:r>
            <a:r>
              <a:rPr lang="en-US" sz="3600" dirty="0" err="1"/>
              <a:t>Hercegovine</a:t>
            </a:r>
            <a:r>
              <a:rPr lang="en-US" sz="3600" dirty="0"/>
              <a:t> </a:t>
            </a:r>
            <a:r>
              <a:rPr lang="en-US" sz="3600" dirty="0" err="1"/>
              <a:t>i</a:t>
            </a:r>
            <a:r>
              <a:rPr lang="en-US" sz="3600" dirty="0"/>
              <a:t> </a:t>
            </a:r>
            <a:r>
              <a:rPr lang="en-US" sz="3600" dirty="0" err="1"/>
              <a:t>ostalih</a:t>
            </a:r>
            <a:r>
              <a:rPr lang="en-US" sz="3600" dirty="0"/>
              <a:t> </a:t>
            </a:r>
            <a:r>
              <a:rPr lang="en-US" sz="3600" dirty="0" err="1"/>
              <a:t>sredstava</a:t>
            </a:r>
            <a:r>
              <a:rPr lang="en-US" sz="3600" dirty="0"/>
              <a:t> </a:t>
            </a:r>
            <a:r>
              <a:rPr lang="en-US" sz="3600" dirty="0" err="1"/>
              <a:t>budžeta</a:t>
            </a:r>
            <a:r>
              <a:rPr lang="en-US" sz="3600" dirty="0"/>
              <a:t>.</a:t>
            </a:r>
          </a:p>
          <a:p>
            <a:pPr algn="just"/>
            <a:r>
              <a:rPr lang="en-US" sz="3600" dirty="0" err="1"/>
              <a:t>Glavna</a:t>
            </a:r>
            <a:r>
              <a:rPr lang="en-US" sz="3600" dirty="0"/>
              <a:t> </a:t>
            </a:r>
            <a:r>
              <a:rPr lang="en-US" sz="3600" dirty="0" err="1"/>
              <a:t>knjiga</a:t>
            </a:r>
            <a:r>
              <a:rPr lang="en-US" sz="3600" dirty="0"/>
              <a:t> </a:t>
            </a:r>
            <a:r>
              <a:rPr lang="en-US" sz="3600" dirty="0" err="1"/>
              <a:t>trezora</a:t>
            </a:r>
            <a:r>
              <a:rPr lang="en-US" sz="3600" dirty="0"/>
              <a:t> </a:t>
            </a:r>
            <a:r>
              <a:rPr lang="en-US" sz="3600" dirty="0" err="1"/>
              <a:t>predstavlja</a:t>
            </a:r>
            <a:r>
              <a:rPr lang="en-US" sz="3600" dirty="0"/>
              <a:t> </a:t>
            </a:r>
            <a:r>
              <a:rPr lang="en-US" sz="3600" dirty="0" err="1"/>
              <a:t>zvaničnu</a:t>
            </a:r>
            <a:r>
              <a:rPr lang="en-US" sz="3600" dirty="0"/>
              <a:t> </a:t>
            </a:r>
            <a:r>
              <a:rPr lang="en-US" sz="3600" dirty="0" err="1"/>
              <a:t>finansijsku</a:t>
            </a:r>
            <a:r>
              <a:rPr lang="en-US" sz="3600" dirty="0"/>
              <a:t> </a:t>
            </a:r>
            <a:r>
              <a:rPr lang="en-US" sz="3600" dirty="0" err="1"/>
              <a:t>i</a:t>
            </a:r>
            <a:r>
              <a:rPr lang="en-US" sz="3600" dirty="0"/>
              <a:t> </a:t>
            </a:r>
            <a:r>
              <a:rPr lang="en-US" sz="3600" dirty="0" err="1"/>
              <a:t>računovodstvenu</a:t>
            </a:r>
            <a:r>
              <a:rPr lang="en-US" sz="3600" dirty="0"/>
              <a:t> </a:t>
            </a:r>
            <a:r>
              <a:rPr lang="en-US" sz="3600" dirty="0" err="1"/>
              <a:t>evidenciju</a:t>
            </a:r>
            <a:r>
              <a:rPr lang="en-US" sz="3600" dirty="0"/>
              <a:t> </a:t>
            </a:r>
            <a:r>
              <a:rPr lang="en-US" sz="3600" dirty="0" err="1"/>
              <a:t>institucija</a:t>
            </a:r>
            <a:r>
              <a:rPr lang="en-US" sz="3600" dirty="0"/>
              <a:t> </a:t>
            </a:r>
            <a:r>
              <a:rPr lang="en-US" sz="3600" dirty="0" err="1"/>
              <a:t>Bosne</a:t>
            </a:r>
            <a:r>
              <a:rPr lang="en-US" sz="3600" dirty="0"/>
              <a:t> </a:t>
            </a:r>
            <a:r>
              <a:rPr lang="en-US" sz="3600" dirty="0" err="1"/>
              <a:t>i</a:t>
            </a:r>
            <a:r>
              <a:rPr lang="en-US" sz="3600" dirty="0"/>
              <a:t> </a:t>
            </a:r>
            <a:r>
              <a:rPr lang="en-US" sz="3600" dirty="0" err="1"/>
              <a:t>Hercegovine</a:t>
            </a:r>
            <a:r>
              <a:rPr lang="en-US" sz="3600" dirty="0"/>
              <a:t>. </a:t>
            </a:r>
            <a:endParaRPr lang="sr-Latn-ME" sz="3600" dirty="0" smtClean="0"/>
          </a:p>
        </p:txBody>
      </p:sp>
    </p:spTree>
    <p:extLst>
      <p:ext uri="{BB962C8B-B14F-4D97-AF65-F5344CB8AC3E}">
        <p14:creationId xmlns="" xmlns:p14="http://schemas.microsoft.com/office/powerpoint/2010/main" val="20114942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0332" y="436098"/>
            <a:ext cx="10453468" cy="5740865"/>
          </a:xfrm>
        </p:spPr>
        <p:txBody>
          <a:bodyPr/>
          <a:lstStyle/>
          <a:p>
            <a:pPr algn="just"/>
            <a:r>
              <a:rPr lang="en-US" sz="3600" dirty="0" err="1"/>
              <a:t>Sistem</a:t>
            </a:r>
            <a:r>
              <a:rPr lang="en-US" sz="3600" dirty="0"/>
              <a:t> </a:t>
            </a:r>
            <a:r>
              <a:rPr lang="en-US" sz="3600" dirty="0" err="1"/>
              <a:t>glavne</a:t>
            </a:r>
            <a:r>
              <a:rPr lang="en-US" sz="3600" dirty="0"/>
              <a:t> </a:t>
            </a:r>
            <a:r>
              <a:rPr lang="en-US" sz="3600" dirty="0" err="1"/>
              <a:t>knjige</a:t>
            </a:r>
            <a:r>
              <a:rPr lang="en-US" sz="3600" dirty="0"/>
              <a:t> </a:t>
            </a:r>
            <a:r>
              <a:rPr lang="en-US" sz="3600" dirty="0" err="1"/>
              <a:t>trezora</a:t>
            </a:r>
            <a:r>
              <a:rPr lang="en-US" sz="3600" dirty="0"/>
              <a:t> </a:t>
            </a:r>
            <a:r>
              <a:rPr lang="en-US" sz="3600" dirty="0" err="1"/>
              <a:t>obuhvata</a:t>
            </a:r>
            <a:r>
              <a:rPr lang="en-US" sz="3600" dirty="0"/>
              <a:t> </a:t>
            </a:r>
            <a:r>
              <a:rPr lang="en-US" sz="3600" dirty="0" err="1"/>
              <a:t>dnevnike</a:t>
            </a:r>
            <a:r>
              <a:rPr lang="en-US" sz="3600" dirty="0"/>
              <a:t> </a:t>
            </a:r>
            <a:r>
              <a:rPr lang="en-US" sz="3600" dirty="0" err="1"/>
              <a:t>glavne</a:t>
            </a:r>
            <a:r>
              <a:rPr lang="en-US" sz="3600" dirty="0"/>
              <a:t> </a:t>
            </a:r>
            <a:r>
              <a:rPr lang="en-US" sz="3600" dirty="0" err="1"/>
              <a:t>knjige</a:t>
            </a:r>
            <a:r>
              <a:rPr lang="en-US" sz="3600" dirty="0"/>
              <a:t> </a:t>
            </a:r>
            <a:r>
              <a:rPr lang="en-US" sz="3600" dirty="0" err="1"/>
              <a:t>i</a:t>
            </a:r>
            <a:r>
              <a:rPr lang="en-US" sz="3600" dirty="0"/>
              <a:t> </a:t>
            </a:r>
            <a:r>
              <a:rPr lang="en-US" sz="3600" dirty="0" err="1"/>
              <a:t>pomoćne</a:t>
            </a:r>
            <a:r>
              <a:rPr lang="en-US" sz="3600" dirty="0"/>
              <a:t> </a:t>
            </a:r>
            <a:r>
              <a:rPr lang="en-US" sz="3600" dirty="0" err="1"/>
              <a:t>knjige</a:t>
            </a:r>
            <a:r>
              <a:rPr lang="en-US" sz="3600" dirty="0"/>
              <a:t> </a:t>
            </a:r>
            <a:r>
              <a:rPr lang="en-US" sz="3600" dirty="0" err="1"/>
              <a:t>korisnika</a:t>
            </a:r>
            <a:r>
              <a:rPr lang="en-US" sz="3600" dirty="0"/>
              <a:t> </a:t>
            </a:r>
            <a:r>
              <a:rPr lang="en-US" sz="3600" dirty="0" err="1"/>
              <a:t>budžeta</a:t>
            </a:r>
            <a:r>
              <a:rPr lang="en-US" sz="3600" dirty="0"/>
              <a:t> </a:t>
            </a:r>
            <a:r>
              <a:rPr lang="en-US" sz="3600" dirty="0" err="1"/>
              <a:t>za</a:t>
            </a:r>
            <a:r>
              <a:rPr lang="en-US" sz="3600" dirty="0"/>
              <a:t> </a:t>
            </a:r>
            <a:r>
              <a:rPr lang="en-US" sz="3600" dirty="0" err="1"/>
              <a:t>sve</a:t>
            </a:r>
            <a:r>
              <a:rPr lang="en-US" sz="3600" dirty="0"/>
              <a:t> </a:t>
            </a:r>
            <a:r>
              <a:rPr lang="en-US" sz="3600" dirty="0" err="1"/>
              <a:t>izvore</a:t>
            </a:r>
            <a:r>
              <a:rPr lang="en-US" sz="3600" dirty="0"/>
              <a:t> </a:t>
            </a:r>
            <a:r>
              <a:rPr lang="en-US" sz="3600" dirty="0" err="1"/>
              <a:t>primitaka</a:t>
            </a:r>
            <a:r>
              <a:rPr lang="en-US" sz="3600" dirty="0"/>
              <a:t> </a:t>
            </a:r>
            <a:r>
              <a:rPr lang="en-US" sz="3600" dirty="0" err="1"/>
              <a:t>i</a:t>
            </a:r>
            <a:r>
              <a:rPr lang="en-US" sz="3600" dirty="0"/>
              <a:t> </a:t>
            </a:r>
            <a:r>
              <a:rPr lang="en-US" sz="3600" dirty="0" err="1"/>
              <a:t>rashoda</a:t>
            </a:r>
            <a:r>
              <a:rPr lang="en-US" sz="3600" dirty="0"/>
              <a:t>, </a:t>
            </a:r>
            <a:r>
              <a:rPr lang="en-US" sz="3600" dirty="0" err="1"/>
              <a:t>odnosno</a:t>
            </a:r>
            <a:r>
              <a:rPr lang="en-US" sz="3600" dirty="0"/>
              <a:t> </a:t>
            </a:r>
            <a:r>
              <a:rPr lang="en-US" sz="3600" dirty="0" err="1"/>
              <a:t>sve</a:t>
            </a:r>
            <a:r>
              <a:rPr lang="en-US" sz="3600" dirty="0"/>
              <a:t> </a:t>
            </a:r>
            <a:r>
              <a:rPr lang="en-US" sz="3600" dirty="0" err="1"/>
              <a:t>transankcije</a:t>
            </a:r>
            <a:r>
              <a:rPr lang="en-US" sz="3600" dirty="0"/>
              <a:t> </a:t>
            </a:r>
            <a:r>
              <a:rPr lang="en-US" sz="3600" dirty="0" err="1"/>
              <a:t>će</a:t>
            </a:r>
            <a:r>
              <a:rPr lang="en-US" sz="3600" dirty="0"/>
              <a:t> se </a:t>
            </a:r>
            <a:r>
              <a:rPr lang="en-US" sz="3600" dirty="0" err="1"/>
              <a:t>evidentirati</a:t>
            </a:r>
            <a:r>
              <a:rPr lang="en-US" sz="3600" dirty="0"/>
              <a:t> </a:t>
            </a:r>
            <a:r>
              <a:rPr lang="en-US" sz="3600" dirty="0" err="1"/>
              <a:t>pomoću</a:t>
            </a:r>
            <a:r>
              <a:rPr lang="en-US" sz="3600" dirty="0"/>
              <a:t> </a:t>
            </a:r>
            <a:r>
              <a:rPr lang="en-US" sz="3600" dirty="0" err="1"/>
              <a:t>sistema</a:t>
            </a:r>
            <a:r>
              <a:rPr lang="en-US" sz="3600" dirty="0"/>
              <a:t> </a:t>
            </a:r>
            <a:r>
              <a:rPr lang="en-US" sz="3600" dirty="0" err="1"/>
              <a:t>glavne</a:t>
            </a:r>
            <a:r>
              <a:rPr lang="en-US" sz="3600" dirty="0"/>
              <a:t> </a:t>
            </a:r>
            <a:r>
              <a:rPr lang="en-US" sz="3600" dirty="0" err="1"/>
              <a:t>knjige</a:t>
            </a:r>
            <a:r>
              <a:rPr lang="en-US" sz="3600" dirty="0"/>
              <a:t> </a:t>
            </a:r>
            <a:r>
              <a:rPr lang="en-US" sz="3600" dirty="0" err="1"/>
              <a:t>trezora</a:t>
            </a:r>
            <a:r>
              <a:rPr lang="en-US" sz="3600" dirty="0"/>
              <a:t>.</a:t>
            </a:r>
            <a:endParaRPr lang="sr-Latn-ME" sz="3600" dirty="0"/>
          </a:p>
          <a:p>
            <a:pPr algn="just"/>
            <a:r>
              <a:rPr lang="en-US" sz="3600" dirty="0" err="1"/>
              <a:t>Trezor</a:t>
            </a:r>
            <a:r>
              <a:rPr lang="en-US" sz="3600" dirty="0"/>
              <a:t> </a:t>
            </a:r>
            <a:r>
              <a:rPr lang="en-US" sz="3600" dirty="0" err="1"/>
              <a:t>ima</a:t>
            </a:r>
            <a:r>
              <a:rPr lang="en-US" sz="3600" dirty="0"/>
              <a:t> </a:t>
            </a:r>
            <a:r>
              <a:rPr lang="en-US" sz="3600" dirty="0" err="1"/>
              <a:t>odgovornost</a:t>
            </a:r>
            <a:r>
              <a:rPr lang="en-US" sz="3600" dirty="0"/>
              <a:t> da:</a:t>
            </a:r>
          </a:p>
          <a:p>
            <a:endParaRPr lang="en-US" dirty="0"/>
          </a:p>
        </p:txBody>
      </p:sp>
    </p:spTree>
    <p:extLst>
      <p:ext uri="{BB962C8B-B14F-4D97-AF65-F5344CB8AC3E}">
        <p14:creationId xmlns="" xmlns:p14="http://schemas.microsoft.com/office/powerpoint/2010/main" val="270834870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lgn="just"/>
            <a:r>
              <a:rPr lang="en-US" sz="3600" dirty="0" err="1" smtClean="0"/>
              <a:t>razvija</a:t>
            </a:r>
            <a:r>
              <a:rPr lang="en-US" sz="3600" dirty="0" smtClean="0"/>
              <a:t> </a:t>
            </a:r>
            <a:r>
              <a:rPr lang="en-US" sz="3600" dirty="0" err="1" smtClean="0"/>
              <a:t>i</a:t>
            </a:r>
            <a:r>
              <a:rPr lang="en-US" sz="3600" dirty="0" smtClean="0"/>
              <a:t> </a:t>
            </a:r>
            <a:r>
              <a:rPr lang="en-US" sz="3600" dirty="0" err="1" smtClean="0"/>
              <a:t>održava</a:t>
            </a:r>
            <a:r>
              <a:rPr lang="en-US" sz="3600" dirty="0" smtClean="0"/>
              <a:t> </a:t>
            </a:r>
            <a:r>
              <a:rPr lang="en-US" sz="3600" dirty="0" err="1" smtClean="0"/>
              <a:t>kontni</a:t>
            </a:r>
            <a:r>
              <a:rPr lang="en-US" sz="3600" dirty="0" smtClean="0"/>
              <a:t> plan u </a:t>
            </a:r>
            <a:r>
              <a:rPr lang="en-US" sz="3600" dirty="0" err="1" smtClean="0"/>
              <a:t>skladu</a:t>
            </a:r>
            <a:r>
              <a:rPr lang="en-US" sz="3600" dirty="0" smtClean="0"/>
              <a:t> </a:t>
            </a:r>
            <a:r>
              <a:rPr lang="en-US" sz="3600" dirty="0" err="1" smtClean="0"/>
              <a:t>sa</a:t>
            </a:r>
            <a:r>
              <a:rPr lang="en-US" sz="3600" dirty="0" smtClean="0"/>
              <a:t> </a:t>
            </a:r>
            <a:r>
              <a:rPr lang="en-US" sz="3600" dirty="0" err="1" smtClean="0"/>
              <a:t>međunarodnim</a:t>
            </a:r>
            <a:r>
              <a:rPr lang="en-US" sz="3600" dirty="0" smtClean="0"/>
              <a:t>  </a:t>
            </a:r>
            <a:r>
              <a:rPr lang="en-US" sz="3600" dirty="0" err="1" smtClean="0"/>
              <a:t>računovodstvenim</a:t>
            </a:r>
            <a:r>
              <a:rPr lang="en-US" sz="3600" dirty="0" smtClean="0"/>
              <a:t> </a:t>
            </a:r>
            <a:r>
              <a:rPr lang="en-US" sz="3600" dirty="0" err="1" smtClean="0"/>
              <a:t>standardima</a:t>
            </a:r>
            <a:r>
              <a:rPr lang="en-US" sz="3600" dirty="0" smtClean="0"/>
              <a:t>,</a:t>
            </a:r>
          </a:p>
          <a:p>
            <a:pPr lvl="0" algn="just"/>
            <a:r>
              <a:rPr lang="en-US" sz="3600" dirty="0" err="1" smtClean="0"/>
              <a:t>razvija</a:t>
            </a:r>
            <a:r>
              <a:rPr lang="en-US" sz="3600" dirty="0" smtClean="0"/>
              <a:t> </a:t>
            </a:r>
            <a:r>
              <a:rPr lang="en-US" sz="3600" dirty="0" err="1" smtClean="0"/>
              <a:t>i</a:t>
            </a:r>
            <a:r>
              <a:rPr lang="en-US" sz="3600" dirty="0" smtClean="0"/>
              <a:t> </a:t>
            </a:r>
            <a:r>
              <a:rPr lang="en-US" sz="3600" dirty="0" err="1" smtClean="0"/>
              <a:t>održava</a:t>
            </a:r>
            <a:r>
              <a:rPr lang="en-US" sz="3600" dirty="0" smtClean="0"/>
              <a:t> </a:t>
            </a:r>
            <a:r>
              <a:rPr lang="en-US" sz="3600" dirty="0" err="1" smtClean="0"/>
              <a:t>organizacionu</a:t>
            </a:r>
            <a:r>
              <a:rPr lang="en-US" sz="3600" dirty="0" smtClean="0"/>
              <a:t> </a:t>
            </a:r>
            <a:r>
              <a:rPr lang="en-US" sz="3600" dirty="0" err="1" smtClean="0"/>
              <a:t>klasifikaciju</a:t>
            </a:r>
            <a:r>
              <a:rPr lang="en-US" sz="3600" dirty="0" smtClean="0"/>
              <a:t> </a:t>
            </a:r>
            <a:r>
              <a:rPr lang="en-US" sz="3600" dirty="0" err="1" smtClean="0"/>
              <a:t>strukturu</a:t>
            </a:r>
            <a:r>
              <a:rPr lang="en-US" sz="3600" dirty="0" smtClean="0"/>
              <a:t> </a:t>
            </a:r>
            <a:r>
              <a:rPr lang="en-US" sz="3600" dirty="0" err="1" smtClean="0"/>
              <a:t>zaposlenih</a:t>
            </a:r>
            <a:r>
              <a:rPr lang="en-US" sz="3600" dirty="0" smtClean="0"/>
              <a:t>, </a:t>
            </a:r>
            <a:r>
              <a:rPr lang="en-US" sz="3600" dirty="0" err="1" smtClean="0"/>
              <a:t>dobavljača</a:t>
            </a:r>
            <a:endParaRPr lang="en-US" sz="3600" dirty="0" smtClean="0"/>
          </a:p>
          <a:p>
            <a:pPr lvl="0" algn="just"/>
            <a:r>
              <a:rPr lang="en-US" sz="3600" dirty="0" err="1" smtClean="0"/>
              <a:t>definiše</a:t>
            </a:r>
            <a:r>
              <a:rPr lang="en-US" sz="3600" dirty="0" smtClean="0"/>
              <a:t> </a:t>
            </a:r>
            <a:r>
              <a:rPr lang="en-US" sz="3600" dirty="0" err="1" smtClean="0"/>
              <a:t>računovodstvena</a:t>
            </a:r>
            <a:r>
              <a:rPr lang="en-US" sz="3600" dirty="0" smtClean="0"/>
              <a:t> </a:t>
            </a:r>
            <a:r>
              <a:rPr lang="en-US" sz="3600" dirty="0" err="1" smtClean="0"/>
              <a:t>pravila</a:t>
            </a:r>
            <a:r>
              <a:rPr lang="en-US" sz="3600" dirty="0" smtClean="0"/>
              <a:t>, </a:t>
            </a:r>
            <a:r>
              <a:rPr lang="en-US" sz="3600" dirty="0" err="1" smtClean="0"/>
              <a:t>kao</a:t>
            </a:r>
            <a:r>
              <a:rPr lang="en-US" sz="3600" dirty="0" smtClean="0"/>
              <a:t> </a:t>
            </a:r>
            <a:r>
              <a:rPr lang="en-US" sz="3600" dirty="0" err="1" smtClean="0"/>
              <a:t>i</a:t>
            </a:r>
            <a:r>
              <a:rPr lang="en-US" sz="3600" dirty="0" smtClean="0"/>
              <a:t> interne </a:t>
            </a:r>
            <a:r>
              <a:rPr lang="en-US" sz="3600" dirty="0" err="1" smtClean="0"/>
              <a:t>i</a:t>
            </a:r>
            <a:r>
              <a:rPr lang="en-US" sz="3600" dirty="0" smtClean="0"/>
              <a:t> </a:t>
            </a:r>
            <a:r>
              <a:rPr lang="en-US" sz="3600" dirty="0" err="1" smtClean="0"/>
              <a:t>eksterne</a:t>
            </a:r>
            <a:r>
              <a:rPr lang="en-US" sz="3600" dirty="0" smtClean="0"/>
              <a:t> </a:t>
            </a:r>
            <a:r>
              <a:rPr lang="en-US" sz="3600" dirty="0" err="1" smtClean="0"/>
              <a:t>zahtjeve</a:t>
            </a:r>
            <a:r>
              <a:rPr lang="en-US" sz="3600" dirty="0" smtClean="0"/>
              <a:t> </a:t>
            </a:r>
            <a:r>
              <a:rPr lang="en-US" sz="3600" dirty="0" err="1" smtClean="0"/>
              <a:t>za</a:t>
            </a:r>
            <a:r>
              <a:rPr lang="en-US" sz="3600" dirty="0" smtClean="0"/>
              <a:t> </a:t>
            </a:r>
            <a:r>
              <a:rPr lang="en-US" sz="3600" dirty="0" err="1" smtClean="0"/>
              <a:t>izvještavanjem</a:t>
            </a:r>
            <a:endParaRPr lang="en-US" sz="3600" dirty="0" smtClean="0"/>
          </a:p>
          <a:p>
            <a:endParaRPr lang="en-US" dirty="0"/>
          </a:p>
        </p:txBody>
      </p:sp>
    </p:spTree>
    <p:extLst>
      <p:ext uri="{BB962C8B-B14F-4D97-AF65-F5344CB8AC3E}">
        <p14:creationId xmlns="" xmlns:p14="http://schemas.microsoft.com/office/powerpoint/2010/main" val="162726403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196" y="618978"/>
            <a:ext cx="10481603" cy="5557985"/>
          </a:xfrm>
        </p:spPr>
        <p:txBody>
          <a:bodyPr>
            <a:normAutofit/>
          </a:bodyPr>
          <a:lstStyle/>
          <a:p>
            <a:pPr algn="just"/>
            <a:r>
              <a:rPr lang="en-US" sz="3600" dirty="0"/>
              <a:t>U </a:t>
            </a:r>
            <a:r>
              <a:rPr lang="en-US" sz="3600" dirty="0" err="1"/>
              <a:t>svrhu</a:t>
            </a:r>
            <a:r>
              <a:rPr lang="en-US" sz="3600" dirty="0"/>
              <a:t> </a:t>
            </a:r>
            <a:r>
              <a:rPr lang="en-US" sz="3600" dirty="0" err="1"/>
              <a:t>finansijskog</a:t>
            </a:r>
            <a:r>
              <a:rPr lang="en-US" sz="3600" dirty="0"/>
              <a:t> </a:t>
            </a:r>
            <a:r>
              <a:rPr lang="en-US" sz="3600" dirty="0" err="1"/>
              <a:t>izvještavanja</a:t>
            </a:r>
            <a:r>
              <a:rPr lang="en-US" sz="3600" dirty="0"/>
              <a:t> </a:t>
            </a:r>
            <a:r>
              <a:rPr lang="en-US" sz="3600" dirty="0" err="1"/>
              <a:t>trezor</a:t>
            </a:r>
            <a:r>
              <a:rPr lang="en-US" sz="3600" dirty="0"/>
              <a:t> je </a:t>
            </a:r>
            <a:r>
              <a:rPr lang="en-US" sz="3600" dirty="0" err="1"/>
              <a:t>odgovoran</a:t>
            </a:r>
            <a:r>
              <a:rPr lang="en-US" sz="3600" dirty="0"/>
              <a:t> da </a:t>
            </a:r>
            <a:r>
              <a:rPr lang="en-US" sz="3600" dirty="0" err="1"/>
              <a:t>pripremi</a:t>
            </a:r>
            <a:r>
              <a:rPr lang="en-US" sz="3600" dirty="0"/>
              <a:t> </a:t>
            </a:r>
            <a:r>
              <a:rPr lang="en-US" sz="3600" dirty="0" err="1"/>
              <a:t>i</a:t>
            </a:r>
            <a:r>
              <a:rPr lang="en-US" sz="3600" dirty="0"/>
              <a:t> </a:t>
            </a:r>
            <a:r>
              <a:rPr lang="en-US" sz="3600" dirty="0" err="1"/>
              <a:t>dostavi</a:t>
            </a:r>
            <a:r>
              <a:rPr lang="en-US" sz="3600" dirty="0"/>
              <a:t> </a:t>
            </a:r>
            <a:r>
              <a:rPr lang="en-US" sz="3600" dirty="0" err="1"/>
              <a:t>na</a:t>
            </a:r>
            <a:r>
              <a:rPr lang="en-US" sz="3600" dirty="0"/>
              <a:t> </a:t>
            </a:r>
            <a:r>
              <a:rPr lang="en-US" sz="3600" dirty="0" err="1"/>
              <a:t>uvid</a:t>
            </a:r>
            <a:r>
              <a:rPr lang="en-US" sz="3600" dirty="0"/>
              <a:t> </a:t>
            </a:r>
            <a:r>
              <a:rPr lang="en-US" sz="3600" dirty="0" err="1"/>
              <a:t>i</a:t>
            </a:r>
            <a:r>
              <a:rPr lang="en-US" sz="3600" dirty="0"/>
              <a:t> </a:t>
            </a:r>
            <a:r>
              <a:rPr lang="en-US" sz="3600" dirty="0" err="1"/>
              <a:t>odobravanje</a:t>
            </a:r>
            <a:r>
              <a:rPr lang="en-US" sz="3600" dirty="0"/>
              <a:t> </a:t>
            </a:r>
            <a:r>
              <a:rPr lang="en-US" sz="3600" dirty="0" err="1"/>
              <a:t>Vijeću</a:t>
            </a:r>
            <a:r>
              <a:rPr lang="en-US" sz="3600" dirty="0"/>
              <a:t> </a:t>
            </a:r>
            <a:r>
              <a:rPr lang="en-US" sz="3600" dirty="0" err="1"/>
              <a:t>ministara</a:t>
            </a:r>
            <a:r>
              <a:rPr lang="en-US" sz="3600" dirty="0"/>
              <a:t>: </a:t>
            </a:r>
            <a:r>
              <a:rPr lang="en-US" sz="3600" dirty="0" err="1"/>
              <a:t>konsolidovane</a:t>
            </a:r>
            <a:r>
              <a:rPr lang="en-US" sz="3600" dirty="0"/>
              <a:t> </a:t>
            </a:r>
            <a:r>
              <a:rPr lang="en-US" sz="3600" dirty="0" err="1"/>
              <a:t>račune</a:t>
            </a:r>
            <a:r>
              <a:rPr lang="en-US" sz="3600" dirty="0"/>
              <a:t> </a:t>
            </a:r>
            <a:r>
              <a:rPr lang="en-US" sz="3600" dirty="0" err="1"/>
              <a:t>budžeta</a:t>
            </a:r>
            <a:r>
              <a:rPr lang="en-US" sz="3600" dirty="0"/>
              <a:t>, </a:t>
            </a:r>
            <a:r>
              <a:rPr lang="en-US" sz="3600" dirty="0" err="1"/>
              <a:t>kvartalne</a:t>
            </a:r>
            <a:r>
              <a:rPr lang="en-US" sz="3600" dirty="0"/>
              <a:t> </a:t>
            </a:r>
            <a:r>
              <a:rPr lang="en-US" sz="3600" dirty="0" err="1"/>
              <a:t>izvještaje</a:t>
            </a:r>
            <a:r>
              <a:rPr lang="en-US" sz="3600" dirty="0"/>
              <a:t> o </a:t>
            </a:r>
            <a:r>
              <a:rPr lang="en-US" sz="3600" dirty="0" err="1"/>
              <a:t>budžetu</a:t>
            </a:r>
            <a:r>
              <a:rPr lang="en-US" sz="3600" dirty="0"/>
              <a:t> </a:t>
            </a:r>
            <a:r>
              <a:rPr lang="en-US" sz="3600" dirty="0" err="1"/>
              <a:t>i</a:t>
            </a:r>
            <a:r>
              <a:rPr lang="en-US" sz="3600" dirty="0"/>
              <a:t> </a:t>
            </a:r>
            <a:r>
              <a:rPr lang="en-US" sz="3600" dirty="0" err="1"/>
              <a:t>opštem</a:t>
            </a:r>
            <a:r>
              <a:rPr lang="en-US" sz="3600" dirty="0"/>
              <a:t> </a:t>
            </a:r>
            <a:r>
              <a:rPr lang="en-US" sz="3600" dirty="0" err="1"/>
              <a:t>finansijskom</a:t>
            </a:r>
            <a:r>
              <a:rPr lang="en-US" sz="3600" dirty="0"/>
              <a:t> </a:t>
            </a:r>
            <a:r>
              <a:rPr lang="en-US" sz="3600" dirty="0" err="1"/>
              <a:t>stanju</a:t>
            </a:r>
            <a:r>
              <a:rPr lang="en-US" sz="3600" dirty="0"/>
              <a:t>. </a:t>
            </a:r>
            <a:endParaRPr lang="sr-Latn-ME" sz="3600" dirty="0"/>
          </a:p>
          <a:p>
            <a:pPr algn="just"/>
            <a:r>
              <a:rPr lang="en-US" sz="3600" dirty="0" err="1"/>
              <a:t>Također</a:t>
            </a:r>
            <a:r>
              <a:rPr lang="en-US" sz="3600" dirty="0"/>
              <a:t> </a:t>
            </a:r>
            <a:r>
              <a:rPr lang="en-US" sz="3600" dirty="0" err="1"/>
              <a:t>trezor</a:t>
            </a:r>
            <a:r>
              <a:rPr lang="en-US" sz="3600" dirty="0"/>
              <a:t> </a:t>
            </a:r>
            <a:r>
              <a:rPr lang="en-US" sz="3600" dirty="0" err="1"/>
              <a:t>prikuplja</a:t>
            </a:r>
            <a:r>
              <a:rPr lang="en-US" sz="3600" dirty="0"/>
              <a:t> </a:t>
            </a:r>
            <a:r>
              <a:rPr lang="en-US" sz="3600" dirty="0" err="1"/>
              <a:t>finansijske</a:t>
            </a:r>
            <a:r>
              <a:rPr lang="en-US" sz="3600" dirty="0"/>
              <a:t> </a:t>
            </a:r>
            <a:r>
              <a:rPr lang="en-US" sz="3600" dirty="0" err="1"/>
              <a:t>podatke</a:t>
            </a:r>
            <a:r>
              <a:rPr lang="en-US" sz="3600" dirty="0"/>
              <a:t> </a:t>
            </a:r>
            <a:r>
              <a:rPr lang="en-US" sz="3600" dirty="0" err="1"/>
              <a:t>institucija</a:t>
            </a:r>
            <a:r>
              <a:rPr lang="en-US" sz="3600" dirty="0"/>
              <a:t> </a:t>
            </a:r>
            <a:r>
              <a:rPr lang="en-US" sz="3600" dirty="0" err="1"/>
              <a:t>Bosne</a:t>
            </a:r>
            <a:r>
              <a:rPr lang="en-US" sz="3600" dirty="0"/>
              <a:t> </a:t>
            </a:r>
            <a:r>
              <a:rPr lang="en-US" sz="3600" dirty="0" err="1"/>
              <a:t>i</a:t>
            </a:r>
            <a:r>
              <a:rPr lang="en-US" sz="3600" dirty="0"/>
              <a:t> </a:t>
            </a:r>
            <a:r>
              <a:rPr lang="en-US" sz="3600" dirty="0" err="1"/>
              <a:t>Hercegovin</a:t>
            </a:r>
            <a:r>
              <a:rPr lang="en-US" sz="3600" dirty="0"/>
              <a:t> </a:t>
            </a:r>
            <a:r>
              <a:rPr lang="en-US" sz="3600" dirty="0" err="1"/>
              <a:t>koje</a:t>
            </a:r>
            <a:r>
              <a:rPr lang="en-US" sz="3600" dirty="0"/>
              <a:t> </a:t>
            </a:r>
            <a:r>
              <a:rPr lang="en-US" sz="3600" dirty="0" err="1"/>
              <a:t>dostavlja</a:t>
            </a:r>
            <a:r>
              <a:rPr lang="en-US" sz="3600" dirty="0"/>
              <a:t> </a:t>
            </a:r>
            <a:r>
              <a:rPr lang="en-US" sz="3600" dirty="0" err="1"/>
              <a:t>Agenciji</a:t>
            </a:r>
            <a:r>
              <a:rPr lang="en-US" sz="3600" dirty="0"/>
              <a:t> </a:t>
            </a:r>
            <a:r>
              <a:rPr lang="en-US" sz="3600" dirty="0" err="1"/>
              <a:t>za</a:t>
            </a:r>
            <a:r>
              <a:rPr lang="en-US" sz="3600" dirty="0"/>
              <a:t> </a:t>
            </a:r>
            <a:r>
              <a:rPr lang="en-US" sz="3600" dirty="0" err="1"/>
              <a:t>statistiku</a:t>
            </a:r>
            <a:r>
              <a:rPr lang="en-US" sz="3600" dirty="0"/>
              <a:t> BIH </a:t>
            </a:r>
            <a:r>
              <a:rPr lang="en-US" sz="3600" dirty="0" err="1"/>
              <a:t>kao</a:t>
            </a:r>
            <a:r>
              <a:rPr lang="en-US" sz="3600" dirty="0"/>
              <a:t> </a:t>
            </a:r>
            <a:r>
              <a:rPr lang="en-US" sz="3600" dirty="0" err="1"/>
              <a:t>i</a:t>
            </a:r>
            <a:r>
              <a:rPr lang="en-US" sz="3600" dirty="0"/>
              <a:t> </a:t>
            </a:r>
            <a:r>
              <a:rPr lang="en-US" sz="3600" dirty="0" err="1"/>
              <a:t>Vijeću</a:t>
            </a:r>
            <a:r>
              <a:rPr lang="en-US" sz="3600" dirty="0"/>
              <a:t> </a:t>
            </a:r>
            <a:r>
              <a:rPr lang="en-US" sz="3600" dirty="0" err="1"/>
              <a:t>ministara</a:t>
            </a:r>
            <a:r>
              <a:rPr lang="en-US" sz="3600" dirty="0"/>
              <a:t>.</a:t>
            </a:r>
          </a:p>
        </p:txBody>
      </p:sp>
    </p:spTree>
    <p:extLst>
      <p:ext uri="{BB962C8B-B14F-4D97-AF65-F5344CB8AC3E}">
        <p14:creationId xmlns="" xmlns:p14="http://schemas.microsoft.com/office/powerpoint/2010/main" val="35628524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6264" y="562708"/>
            <a:ext cx="10467535" cy="5614255"/>
          </a:xfrm>
        </p:spPr>
        <p:txBody>
          <a:bodyPr>
            <a:noAutofit/>
          </a:bodyPr>
          <a:lstStyle/>
          <a:p>
            <a:pPr algn="just"/>
            <a:r>
              <a:rPr lang="en-US" sz="3600" dirty="0" err="1"/>
              <a:t>Trezor</a:t>
            </a:r>
            <a:r>
              <a:rPr lang="en-US" sz="3600" dirty="0"/>
              <a:t> je </a:t>
            </a:r>
            <a:r>
              <a:rPr lang="en-US" sz="3600" dirty="0" err="1"/>
              <a:t>zadužen</a:t>
            </a:r>
            <a:r>
              <a:rPr lang="en-US" sz="3600" dirty="0"/>
              <a:t> </a:t>
            </a:r>
            <a:r>
              <a:rPr lang="en-US" sz="3600" dirty="0" err="1"/>
              <a:t>za</a:t>
            </a:r>
            <a:r>
              <a:rPr lang="en-US" sz="3600" dirty="0"/>
              <a:t> </a:t>
            </a:r>
            <a:r>
              <a:rPr lang="en-US" sz="3600" dirty="0" err="1"/>
              <a:t>propisivanje</a:t>
            </a:r>
            <a:r>
              <a:rPr lang="en-US" sz="3600" dirty="0"/>
              <a:t> </a:t>
            </a:r>
            <a:r>
              <a:rPr lang="en-US" sz="3600" dirty="0" err="1"/>
              <a:t>i</a:t>
            </a:r>
            <a:r>
              <a:rPr lang="en-US" sz="3600" dirty="0"/>
              <a:t> </a:t>
            </a:r>
            <a:r>
              <a:rPr lang="en-US" sz="3600" dirty="0" err="1"/>
              <a:t>sprovođenje</a:t>
            </a:r>
            <a:r>
              <a:rPr lang="en-US" sz="3600" dirty="0"/>
              <a:t> </a:t>
            </a:r>
            <a:r>
              <a:rPr lang="en-US" sz="3600" dirty="0" err="1"/>
              <a:t>internog</a:t>
            </a:r>
            <a:r>
              <a:rPr lang="en-US" sz="3600" dirty="0"/>
              <a:t> </a:t>
            </a:r>
            <a:r>
              <a:rPr lang="en-US" sz="3600" dirty="0" err="1"/>
              <a:t>nadzora</a:t>
            </a:r>
            <a:r>
              <a:rPr lang="en-US" sz="3600" dirty="0"/>
              <a:t>, s </a:t>
            </a:r>
            <a:r>
              <a:rPr lang="en-US" sz="3600" dirty="0" err="1"/>
              <a:t>ciljem</a:t>
            </a:r>
            <a:r>
              <a:rPr lang="en-US" sz="3600" dirty="0"/>
              <a:t> da se </a:t>
            </a:r>
            <a:r>
              <a:rPr lang="en-US" sz="3600" dirty="0" err="1"/>
              <a:t>osigura</a:t>
            </a:r>
            <a:r>
              <a:rPr lang="en-US" sz="3600" dirty="0"/>
              <a:t> </a:t>
            </a:r>
            <a:r>
              <a:rPr lang="en-US" sz="3600" dirty="0" err="1"/>
              <a:t>poslovanje</a:t>
            </a:r>
            <a:r>
              <a:rPr lang="en-US" sz="3600" dirty="0"/>
              <a:t> </a:t>
            </a:r>
            <a:r>
              <a:rPr lang="en-US" sz="3600" dirty="0" err="1"/>
              <a:t>korisnika</a:t>
            </a:r>
            <a:r>
              <a:rPr lang="en-US" sz="3600" dirty="0"/>
              <a:t> </a:t>
            </a:r>
            <a:r>
              <a:rPr lang="en-US" sz="3600" dirty="0" err="1"/>
              <a:t>budžeta</a:t>
            </a:r>
            <a:r>
              <a:rPr lang="en-US" sz="3600" dirty="0"/>
              <a:t> u </a:t>
            </a:r>
            <a:r>
              <a:rPr lang="en-US" sz="3600" dirty="0" err="1"/>
              <a:t>skladu</a:t>
            </a:r>
            <a:r>
              <a:rPr lang="en-US" sz="3600" dirty="0"/>
              <a:t> </a:t>
            </a:r>
            <a:r>
              <a:rPr lang="en-US" sz="3600" dirty="0" err="1"/>
              <a:t>sa</a:t>
            </a:r>
            <a:r>
              <a:rPr lang="en-US" sz="3600" dirty="0"/>
              <a:t> </a:t>
            </a:r>
            <a:r>
              <a:rPr lang="en-US" sz="3600" dirty="0" err="1"/>
              <a:t>upustvima</a:t>
            </a:r>
            <a:r>
              <a:rPr lang="en-US" sz="3600" dirty="0"/>
              <a:t> </a:t>
            </a:r>
            <a:r>
              <a:rPr lang="en-US" sz="3600" dirty="0" err="1"/>
              <a:t>trezora</a:t>
            </a:r>
            <a:r>
              <a:rPr lang="en-US" sz="3600" dirty="0"/>
              <a:t> </a:t>
            </a:r>
            <a:r>
              <a:rPr lang="en-US" sz="3600" dirty="0" err="1"/>
              <a:t>i</a:t>
            </a:r>
            <a:r>
              <a:rPr lang="en-US" sz="3600" dirty="0"/>
              <a:t> </a:t>
            </a:r>
            <a:r>
              <a:rPr lang="en-US" sz="3600" dirty="0" err="1"/>
              <a:t>drugim</a:t>
            </a:r>
            <a:r>
              <a:rPr lang="en-US" sz="3600" dirty="0"/>
              <a:t> </a:t>
            </a:r>
            <a:r>
              <a:rPr lang="en-US" sz="3600" dirty="0" err="1"/>
              <a:t>finansijskim</a:t>
            </a:r>
            <a:r>
              <a:rPr lang="en-US" sz="3600" dirty="0"/>
              <a:t> </a:t>
            </a:r>
            <a:r>
              <a:rPr lang="en-US" sz="3600" dirty="0" err="1"/>
              <a:t>propisima</a:t>
            </a:r>
            <a:r>
              <a:rPr lang="en-US" sz="3600" dirty="0"/>
              <a:t>.</a:t>
            </a:r>
          </a:p>
          <a:p>
            <a:pPr algn="just"/>
            <a:r>
              <a:rPr lang="en-US" sz="3600" dirty="0" err="1"/>
              <a:t>Reviziju</a:t>
            </a:r>
            <a:r>
              <a:rPr lang="en-US" sz="3600" dirty="0"/>
              <a:t> </a:t>
            </a:r>
            <a:r>
              <a:rPr lang="en-US" sz="3600" dirty="0" err="1"/>
              <a:t>godišnjeg</a:t>
            </a:r>
            <a:r>
              <a:rPr lang="en-US" sz="3600" dirty="0"/>
              <a:t> </a:t>
            </a:r>
            <a:r>
              <a:rPr lang="en-US" sz="3600" dirty="0" err="1"/>
              <a:t>izvještaja</a:t>
            </a:r>
            <a:r>
              <a:rPr lang="en-US" sz="3600" dirty="0"/>
              <a:t> </a:t>
            </a:r>
            <a:r>
              <a:rPr lang="en-US" sz="3600" dirty="0" err="1"/>
              <a:t>svakog</a:t>
            </a:r>
            <a:r>
              <a:rPr lang="en-US" sz="3600" dirty="0"/>
              <a:t> </a:t>
            </a:r>
            <a:r>
              <a:rPr lang="en-US" sz="3600" dirty="0" err="1"/>
              <a:t>budžetskog</a:t>
            </a:r>
            <a:r>
              <a:rPr lang="en-US" sz="3600" dirty="0"/>
              <a:t> </a:t>
            </a:r>
            <a:r>
              <a:rPr lang="en-US" sz="3600" dirty="0" err="1"/>
              <a:t>korisnika</a:t>
            </a:r>
            <a:r>
              <a:rPr lang="en-US" sz="3600" dirty="0"/>
              <a:t> </a:t>
            </a:r>
            <a:r>
              <a:rPr lang="en-US" sz="3600" dirty="0" err="1"/>
              <a:t>vrši</a:t>
            </a:r>
            <a:r>
              <a:rPr lang="en-US" sz="3600" dirty="0"/>
              <a:t> </a:t>
            </a:r>
            <a:r>
              <a:rPr lang="en-US" sz="3600" dirty="0" err="1"/>
              <a:t>Ured</a:t>
            </a:r>
            <a:r>
              <a:rPr lang="en-US" sz="3600" dirty="0"/>
              <a:t> </a:t>
            </a:r>
            <a:r>
              <a:rPr lang="en-US" sz="3600" dirty="0" err="1"/>
              <a:t>za</a:t>
            </a:r>
            <a:r>
              <a:rPr lang="en-US" sz="3600" dirty="0"/>
              <a:t> </a:t>
            </a:r>
            <a:r>
              <a:rPr lang="en-US" sz="3600" dirty="0" err="1"/>
              <a:t>reviziju</a:t>
            </a:r>
            <a:r>
              <a:rPr lang="en-US" sz="3600" dirty="0"/>
              <a:t> </a:t>
            </a:r>
            <a:r>
              <a:rPr lang="en-US" sz="3600" dirty="0" err="1"/>
              <a:t>finansijskog</a:t>
            </a:r>
            <a:r>
              <a:rPr lang="en-US" sz="3600" dirty="0"/>
              <a:t> </a:t>
            </a:r>
            <a:r>
              <a:rPr lang="en-US" sz="3600" dirty="0" err="1"/>
              <a:t>poslovanja</a:t>
            </a:r>
            <a:r>
              <a:rPr lang="en-US" sz="3600" dirty="0"/>
              <a:t> </a:t>
            </a:r>
            <a:r>
              <a:rPr lang="en-US" sz="3600" dirty="0" err="1"/>
              <a:t>institucija</a:t>
            </a:r>
            <a:r>
              <a:rPr lang="en-US" sz="3600" dirty="0"/>
              <a:t> </a:t>
            </a:r>
            <a:r>
              <a:rPr lang="en-US" sz="3600" dirty="0" err="1"/>
              <a:t>Bosne</a:t>
            </a:r>
            <a:r>
              <a:rPr lang="en-US" sz="3600" dirty="0"/>
              <a:t> </a:t>
            </a:r>
            <a:r>
              <a:rPr lang="en-US" sz="3600" dirty="0" err="1"/>
              <a:t>i</a:t>
            </a:r>
            <a:r>
              <a:rPr lang="en-US" sz="3600" dirty="0"/>
              <a:t> </a:t>
            </a:r>
            <a:r>
              <a:rPr lang="en-US" sz="3600" dirty="0" err="1"/>
              <a:t>Hercegovineu</a:t>
            </a:r>
            <a:r>
              <a:rPr lang="en-US" sz="3600" dirty="0"/>
              <a:t> </a:t>
            </a:r>
            <a:r>
              <a:rPr lang="en-US" sz="3600" dirty="0" err="1"/>
              <a:t>skladu</a:t>
            </a:r>
            <a:r>
              <a:rPr lang="en-US" sz="3600" dirty="0"/>
              <a:t> </a:t>
            </a:r>
            <a:r>
              <a:rPr lang="en-US" sz="3600" dirty="0" err="1"/>
              <a:t>sa</a:t>
            </a:r>
            <a:r>
              <a:rPr lang="en-US" sz="3600" dirty="0"/>
              <a:t> </a:t>
            </a:r>
            <a:r>
              <a:rPr lang="en-US" sz="3600" dirty="0" err="1"/>
              <a:t>Zakonom</a:t>
            </a:r>
            <a:r>
              <a:rPr lang="en-US" sz="3600" dirty="0"/>
              <a:t> o </a:t>
            </a:r>
            <a:r>
              <a:rPr lang="en-US" sz="3600" dirty="0" err="1"/>
              <a:t>reviziji</a:t>
            </a:r>
            <a:r>
              <a:rPr lang="en-US" sz="3600" dirty="0" smtClean="0"/>
              <a:t>.</a:t>
            </a:r>
            <a:endParaRPr lang="sr-Latn-ME" sz="3600" dirty="0" smtClean="0"/>
          </a:p>
          <a:p>
            <a:pPr algn="just"/>
            <a:r>
              <a:rPr lang="en-US" sz="3600" dirty="0" smtClean="0"/>
              <a:t> </a:t>
            </a:r>
            <a:r>
              <a:rPr lang="en-US" sz="3600" dirty="0" err="1"/>
              <a:t>Revizija</a:t>
            </a:r>
            <a:r>
              <a:rPr lang="en-US" sz="3600" dirty="0"/>
              <a:t> </a:t>
            </a:r>
            <a:r>
              <a:rPr lang="en-US" sz="3600" dirty="0" err="1"/>
              <a:t>godišnjeg</a:t>
            </a:r>
            <a:r>
              <a:rPr lang="en-US" sz="3600" dirty="0"/>
              <a:t> </a:t>
            </a:r>
            <a:r>
              <a:rPr lang="en-US" sz="3600" smtClean="0"/>
              <a:t>izvještaja</a:t>
            </a:r>
            <a:r>
              <a:rPr lang="en-US" sz="3600" dirty="0" smtClean="0"/>
              <a:t> </a:t>
            </a:r>
            <a:r>
              <a:rPr lang="en-US" sz="3600" dirty="0" err="1"/>
              <a:t>budžetskih</a:t>
            </a:r>
            <a:r>
              <a:rPr lang="en-US" sz="3600" dirty="0"/>
              <a:t> </a:t>
            </a:r>
            <a:r>
              <a:rPr lang="en-US" sz="3600" dirty="0" err="1"/>
              <a:t>korisnika</a:t>
            </a:r>
            <a:r>
              <a:rPr lang="en-US" sz="3600" dirty="0"/>
              <a:t> </a:t>
            </a:r>
            <a:r>
              <a:rPr lang="en-US" sz="3600" dirty="0" err="1"/>
              <a:t>treba</a:t>
            </a:r>
            <a:r>
              <a:rPr lang="en-US" sz="3600" dirty="0"/>
              <a:t> </a:t>
            </a:r>
            <a:r>
              <a:rPr lang="en-US" sz="3600" dirty="0" err="1"/>
              <a:t>biti</a:t>
            </a:r>
            <a:r>
              <a:rPr lang="en-US" sz="3600" dirty="0"/>
              <a:t> </a:t>
            </a:r>
            <a:r>
              <a:rPr lang="en-US" sz="3600" dirty="0" err="1"/>
              <a:t>izvršena</a:t>
            </a:r>
            <a:r>
              <a:rPr lang="en-US" sz="3600" dirty="0"/>
              <a:t> </a:t>
            </a:r>
            <a:r>
              <a:rPr lang="en-US" sz="3600" dirty="0" err="1"/>
              <a:t>prije</a:t>
            </a:r>
            <a:r>
              <a:rPr lang="en-US" sz="3600" dirty="0"/>
              <a:t> </a:t>
            </a:r>
            <a:r>
              <a:rPr lang="en-US" sz="3600" dirty="0" err="1"/>
              <a:t>nego</a:t>
            </a:r>
            <a:r>
              <a:rPr lang="en-US" sz="3600" dirty="0"/>
              <a:t> </a:t>
            </a:r>
            <a:r>
              <a:rPr lang="en-US" sz="3600" dirty="0" err="1"/>
              <a:t>Ministarstvo</a:t>
            </a:r>
            <a:r>
              <a:rPr lang="en-US" sz="3600" dirty="0"/>
              <a:t> </a:t>
            </a:r>
            <a:r>
              <a:rPr lang="en-US" sz="3600" dirty="0" err="1"/>
              <a:t>finansija</a:t>
            </a:r>
            <a:r>
              <a:rPr lang="en-US" sz="3600" dirty="0"/>
              <a:t> </a:t>
            </a:r>
            <a:r>
              <a:rPr lang="en-US" sz="3600" dirty="0" err="1"/>
              <a:t>i</a:t>
            </a:r>
            <a:r>
              <a:rPr lang="en-US" sz="3600" dirty="0"/>
              <a:t> </a:t>
            </a:r>
            <a:r>
              <a:rPr lang="en-US" sz="3600" dirty="0" err="1"/>
              <a:t>trezora</a:t>
            </a:r>
            <a:r>
              <a:rPr lang="en-US" sz="3600" dirty="0"/>
              <a:t> </a:t>
            </a:r>
            <a:r>
              <a:rPr lang="en-US" sz="3600" dirty="0" err="1"/>
              <a:t>podnese</a:t>
            </a:r>
            <a:r>
              <a:rPr lang="en-US" sz="3600" dirty="0"/>
              <a:t> </a:t>
            </a:r>
            <a:r>
              <a:rPr lang="en-US" sz="3600" dirty="0" err="1"/>
              <a:t>godišnji</a:t>
            </a:r>
            <a:r>
              <a:rPr lang="en-US" sz="3600" dirty="0"/>
              <a:t> </a:t>
            </a:r>
            <a:r>
              <a:rPr lang="en-US" sz="3600" dirty="0" err="1"/>
              <a:t>izvještaj</a:t>
            </a:r>
            <a:r>
              <a:rPr lang="en-US" sz="3600" dirty="0"/>
              <a:t> o </a:t>
            </a:r>
            <a:r>
              <a:rPr lang="en-US" sz="3600" dirty="0" err="1"/>
              <a:t>izvršenju</a:t>
            </a:r>
            <a:r>
              <a:rPr lang="en-US" sz="3600" dirty="0"/>
              <a:t> </a:t>
            </a:r>
            <a:r>
              <a:rPr lang="en-US" sz="3600" dirty="0" err="1"/>
              <a:t>budžeta</a:t>
            </a:r>
            <a:r>
              <a:rPr lang="en-US" sz="3600" dirty="0"/>
              <a:t> </a:t>
            </a:r>
          </a:p>
          <a:p>
            <a:pPr algn="just"/>
            <a:r>
              <a:rPr lang="sr-Latn-ME" sz="3600" dirty="0" smtClean="0"/>
              <a:t>KRAJ</a:t>
            </a:r>
            <a:endParaRPr lang="en-US" sz="3600" dirty="0"/>
          </a:p>
        </p:txBody>
      </p:sp>
    </p:spTree>
    <p:extLst>
      <p:ext uri="{BB962C8B-B14F-4D97-AF65-F5344CB8AC3E}">
        <p14:creationId xmlns="" xmlns:p14="http://schemas.microsoft.com/office/powerpoint/2010/main" val="261721096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 xmlns:p14="http://schemas.microsoft.com/office/powerpoint/2010/main" val="28802924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5926" y="1041009"/>
            <a:ext cx="10537874" cy="5135954"/>
          </a:xfrm>
        </p:spPr>
        <p:txBody>
          <a:bodyPr>
            <a:normAutofit/>
          </a:bodyPr>
          <a:lstStyle/>
          <a:p>
            <a:pPr algn="just">
              <a:buFontTx/>
              <a:buChar char="-"/>
            </a:pPr>
            <a:r>
              <a:rPr lang="hr-HR" sz="3600" dirty="0" smtClean="0"/>
              <a:t>Politička </a:t>
            </a:r>
            <a:r>
              <a:rPr lang="hr-HR" sz="3600" dirty="0"/>
              <a:t>funkcija budžeta se ogleda u načinu na koji se budžet donosi.. </a:t>
            </a:r>
            <a:endParaRPr lang="hr-HR" sz="3600" dirty="0" smtClean="0"/>
          </a:p>
          <a:p>
            <a:pPr marL="0" indent="0" algn="just">
              <a:buNone/>
            </a:pPr>
            <a:r>
              <a:rPr lang="hr-HR" sz="3600" dirty="0" smtClean="0"/>
              <a:t>Budžet </a:t>
            </a:r>
            <a:r>
              <a:rPr lang="hr-HR" sz="3600" dirty="0"/>
              <a:t>se donosi po posebnoj proceduri, od strane predstavničkog tijela. </a:t>
            </a:r>
            <a:endParaRPr lang="hr-HR" sz="3600" dirty="0" smtClean="0"/>
          </a:p>
          <a:p>
            <a:pPr marL="0" indent="0" algn="just">
              <a:buNone/>
            </a:pPr>
            <a:r>
              <a:rPr lang="hr-HR" sz="3600" dirty="0" smtClean="0"/>
              <a:t>Prilikom </a:t>
            </a:r>
            <a:r>
              <a:rPr lang="hr-HR" sz="3600" dirty="0"/>
              <a:t>odobravanja budžeta redovito se pretresaju javni rashodi. </a:t>
            </a:r>
            <a:endParaRPr lang="hr-HR" sz="3600" dirty="0" smtClean="0"/>
          </a:p>
          <a:p>
            <a:pPr marL="0" indent="0" algn="just">
              <a:buNone/>
            </a:pPr>
            <a:r>
              <a:rPr lang="hr-HR" sz="3600" dirty="0" smtClean="0"/>
              <a:t>Parlament</a:t>
            </a:r>
            <a:r>
              <a:rPr lang="hr-HR" sz="3600" dirty="0"/>
              <a:t>, odnosno skupština, kao predstavničko tijelo podvrgava kontroli i kritici program i troškove državnih organa</a:t>
            </a:r>
            <a:r>
              <a:rPr lang="hr-HR" sz="3600" dirty="0" smtClean="0"/>
              <a:t>.</a:t>
            </a:r>
          </a:p>
          <a:p>
            <a:pPr algn="just"/>
            <a:endParaRPr lang="en-US" sz="3600" dirty="0"/>
          </a:p>
        </p:txBody>
      </p:sp>
    </p:spTree>
    <p:extLst>
      <p:ext uri="{BB962C8B-B14F-4D97-AF65-F5344CB8AC3E}">
        <p14:creationId xmlns="" xmlns:p14="http://schemas.microsoft.com/office/powerpoint/2010/main" val="2015040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1858" y="492369"/>
            <a:ext cx="10551942" cy="5684594"/>
          </a:xfrm>
        </p:spPr>
        <p:txBody>
          <a:bodyPr/>
          <a:lstStyle/>
          <a:p>
            <a:pPr algn="just"/>
            <a:r>
              <a:rPr lang="hr-HR" sz="3600" dirty="0"/>
              <a:t> “Kresanjem“ budžeta moguće je uticati i na politiku vlade, odnosno njenih rasahoda. </a:t>
            </a:r>
          </a:p>
          <a:p>
            <a:pPr algn="just"/>
            <a:r>
              <a:rPr lang="hr-HR" sz="3600" dirty="0"/>
              <a:t>Završnim računom budžeta i organa odgovornih za sprovođenje budžeta , vrši se kontrola vlasti, odnosno vrši se politički uticaj.</a:t>
            </a:r>
            <a:r>
              <a:rPr lang="hr-HR" sz="3600" baseline="30000" dirty="0"/>
              <a:t> </a:t>
            </a:r>
            <a:endParaRPr lang="en-US" sz="3600" dirty="0"/>
          </a:p>
          <a:p>
            <a:pPr marL="0" indent="0" algn="just">
              <a:buNone/>
            </a:pPr>
            <a:r>
              <a:rPr lang="hr-HR" sz="3600" dirty="0"/>
              <a:t>- Pravna funkcija budžeta proizilazi iz same definicije budžeta kao pravnog akta, te on proizvodi i odredjene pravne posljedice, odnosno prava i obaveze.</a:t>
            </a:r>
            <a:endParaRPr lang="en-US" sz="3600" dirty="0"/>
          </a:p>
          <a:p>
            <a:pPr algn="just"/>
            <a:endParaRPr lang="en-US" dirty="0"/>
          </a:p>
        </p:txBody>
      </p:sp>
    </p:spTree>
    <p:extLst>
      <p:ext uri="{BB962C8B-B14F-4D97-AF65-F5344CB8AC3E}">
        <p14:creationId xmlns="" xmlns:p14="http://schemas.microsoft.com/office/powerpoint/2010/main" val="18574936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9994" y="717452"/>
            <a:ext cx="10523806" cy="5459511"/>
          </a:xfrm>
        </p:spPr>
        <p:txBody>
          <a:bodyPr>
            <a:noAutofit/>
          </a:bodyPr>
          <a:lstStyle/>
          <a:p>
            <a:pPr marL="0" indent="0" algn="just">
              <a:buNone/>
            </a:pPr>
            <a:r>
              <a:rPr lang="hr-HR" sz="3600" dirty="0" smtClean="0"/>
              <a:t>- Planska funkcija budžeta je izražena u samoj prirodi dokumenta koji se donosi krajem tekuće godine za narednu godinu i sadrži bilans predviđenih rashoda i prihoda.</a:t>
            </a:r>
            <a:endParaRPr lang="en-US" sz="3600" dirty="0" smtClean="0"/>
          </a:p>
          <a:p>
            <a:pPr marL="0" indent="0" algn="just">
              <a:buNone/>
            </a:pPr>
            <a:r>
              <a:rPr lang="hr-HR" sz="3600" dirty="0" smtClean="0"/>
              <a:t>- Finansijska funkcija budžeta posljedica je usklađivanja obima rashoda i obima prihoda, odnosno ova funkcija se realizuje stalnim traženjem ravnoteže izmedju prihoda i rashoda.</a:t>
            </a:r>
            <a:endParaRPr lang="en-US" sz="3600" dirty="0" smtClean="0"/>
          </a:p>
          <a:p>
            <a:pPr marL="0" indent="0" algn="just">
              <a:buNone/>
            </a:pPr>
            <a:r>
              <a:rPr lang="hr-HR" sz="3600" dirty="0" smtClean="0"/>
              <a:t>- Kontrolna funkcija budžeta se ogleda u kontroli predstavničkog tijela nad izvršnom vlašću u fazi izvršenja budžeta. </a:t>
            </a:r>
            <a:endParaRPr lang="en-US" sz="3600" dirty="0" smtClean="0"/>
          </a:p>
          <a:p>
            <a:pPr algn="just"/>
            <a:endParaRPr lang="en-US" sz="3600" dirty="0"/>
          </a:p>
        </p:txBody>
      </p:sp>
    </p:spTree>
    <p:extLst>
      <p:ext uri="{BB962C8B-B14F-4D97-AF65-F5344CB8AC3E}">
        <p14:creationId xmlns="" xmlns:p14="http://schemas.microsoft.com/office/powerpoint/2010/main" val="14559269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t>Vrste budžeta</a:t>
            </a:r>
            <a:endParaRPr lang="en-US" b="1" i="1" dirty="0"/>
          </a:p>
        </p:txBody>
      </p:sp>
      <p:sp>
        <p:nvSpPr>
          <p:cNvPr id="3" name="Content Placeholder 2"/>
          <p:cNvSpPr>
            <a:spLocks noGrp="1"/>
          </p:cNvSpPr>
          <p:nvPr>
            <p:ph idx="1"/>
          </p:nvPr>
        </p:nvSpPr>
        <p:spPr>
          <a:xfrm>
            <a:off x="838200" y="1392702"/>
            <a:ext cx="10515600" cy="4784261"/>
          </a:xfrm>
        </p:spPr>
        <p:txBody>
          <a:bodyPr>
            <a:normAutofit/>
          </a:bodyPr>
          <a:lstStyle/>
          <a:p>
            <a:pPr algn="just"/>
            <a:r>
              <a:rPr lang="hr-HR" sz="3600" dirty="0"/>
              <a:t> </a:t>
            </a:r>
            <a:r>
              <a:rPr lang="hr-HR" sz="3600" dirty="0" smtClean="0"/>
              <a:t>Prema </a:t>
            </a:r>
            <a:r>
              <a:rPr lang="hr-HR" sz="3600" dirty="0"/>
              <a:t>klasičnoj finansijskoj teoriji razlikuju se redovni budžeti od neredovnih, odnosno osnovni kriterij podjele je kredit</a:t>
            </a:r>
            <a:r>
              <a:rPr lang="hr-HR" sz="3600" dirty="0" smtClean="0"/>
              <a:t>.</a:t>
            </a:r>
          </a:p>
          <a:p>
            <a:pPr algn="just"/>
            <a:r>
              <a:rPr lang="hr-HR" sz="3600" dirty="0" smtClean="0"/>
              <a:t> </a:t>
            </a:r>
            <a:r>
              <a:rPr lang="hr-HR" sz="3600" dirty="0"/>
              <a:t>Dok redovni budžeti obuhvataju samo one rasahode koji se mogu pokriti redovnim prihodima, neredovni budžeti obuhvataju rashode koji se ne mogu pokriti iz redovnih prihoda  već iz kredita ili gotovog novca. </a:t>
            </a:r>
            <a:endParaRPr lang="en-US" sz="3600" dirty="0"/>
          </a:p>
          <a:p>
            <a:pPr algn="just"/>
            <a:endParaRPr lang="en-US" sz="3000" dirty="0"/>
          </a:p>
          <a:p>
            <a:pPr marL="0" indent="0">
              <a:buNone/>
            </a:pPr>
            <a:r>
              <a:rPr lang="bs-Latn-BA" dirty="0"/>
              <a:t> </a:t>
            </a:r>
            <a:endParaRPr lang="en-US" dirty="0"/>
          </a:p>
        </p:txBody>
      </p:sp>
    </p:spTree>
    <p:extLst>
      <p:ext uri="{BB962C8B-B14F-4D97-AF65-F5344CB8AC3E}">
        <p14:creationId xmlns="" xmlns:p14="http://schemas.microsoft.com/office/powerpoint/2010/main" val="9200576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6602" y="745588"/>
            <a:ext cx="10397197" cy="5431375"/>
          </a:xfrm>
        </p:spPr>
        <p:txBody>
          <a:bodyPr>
            <a:normAutofit/>
          </a:bodyPr>
          <a:lstStyle/>
          <a:p>
            <a:pPr algn="just"/>
            <a:r>
              <a:rPr lang="hr-HR" sz="3600" dirty="0"/>
              <a:t>Prema savremenoj finansijskoj teoriji</a:t>
            </a:r>
            <a:r>
              <a:rPr lang="hr-HR" sz="3600" dirty="0" smtClean="0"/>
              <a:t>, treba razlikovati </a:t>
            </a:r>
            <a:r>
              <a:rPr lang="hr-HR" sz="3600" dirty="0"/>
              <a:t>dva budžeta, i to redovni (eksploatacioni) budžet  i </a:t>
            </a:r>
            <a:r>
              <a:rPr lang="hr-HR" sz="3600" dirty="0" smtClean="0"/>
              <a:t>kapitalni budžet. </a:t>
            </a:r>
            <a:endParaRPr lang="hr-HR" sz="3600" dirty="0"/>
          </a:p>
          <a:p>
            <a:pPr algn="just"/>
            <a:r>
              <a:rPr lang="hr-HR" sz="3600" dirty="0"/>
              <a:t>Redovni budžet se alimentira iz prihoda od poreza, taksa i javne privrede, a rashodi mu se odnose na tekuće djelatnosti državnih organa.  </a:t>
            </a:r>
          </a:p>
        </p:txBody>
      </p:sp>
    </p:spTree>
    <p:extLst>
      <p:ext uri="{BB962C8B-B14F-4D97-AF65-F5344CB8AC3E}">
        <p14:creationId xmlns="" xmlns:p14="http://schemas.microsoft.com/office/powerpoint/2010/main" val="27981458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9994" y="717452"/>
            <a:ext cx="10523806" cy="5459511"/>
          </a:xfrm>
        </p:spPr>
        <p:txBody>
          <a:bodyPr>
            <a:normAutofit/>
          </a:bodyPr>
          <a:lstStyle/>
          <a:p>
            <a:pPr algn="just"/>
            <a:r>
              <a:rPr lang="hr-HR" sz="3600" dirty="0" smtClean="0"/>
              <a:t>Nasuprot tome, kapitalni budžet kao prihod ima kredite i druge vanredne izvore, a rashodi su mu usmjereni na investicije.</a:t>
            </a:r>
            <a:r>
              <a:rPr lang="hr-HR" sz="3600" baseline="30000" dirty="0" smtClean="0"/>
              <a:t> </a:t>
            </a:r>
            <a:endParaRPr lang="en-US" sz="3600" dirty="0" smtClean="0"/>
          </a:p>
          <a:p>
            <a:pPr algn="just"/>
            <a:r>
              <a:rPr lang="hr-HR" sz="3600" dirty="0" smtClean="0"/>
              <a:t>Također postoji i kategorija vanrednih budžeta, u periodu kriza i ratova. </a:t>
            </a:r>
          </a:p>
          <a:p>
            <a:pPr algn="just"/>
            <a:r>
              <a:rPr lang="hr-HR" sz="3600" dirty="0" smtClean="0"/>
              <a:t>Osnovna karakteristika ovih budžeta jeste da rashodi imaju neproduktivni karakter, pa se alimentiraju pored ostalog i kreditima.</a:t>
            </a:r>
            <a:endParaRPr lang="en-US" sz="3600" dirty="0" smtClean="0"/>
          </a:p>
        </p:txBody>
      </p:sp>
    </p:spTree>
    <p:extLst>
      <p:ext uri="{BB962C8B-B14F-4D97-AF65-F5344CB8AC3E}">
        <p14:creationId xmlns="" xmlns:p14="http://schemas.microsoft.com/office/powerpoint/2010/main" val="5118189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t>Budžetska načela (principi)</a:t>
            </a:r>
            <a:endParaRPr lang="en-US" b="1" i="1" dirty="0"/>
          </a:p>
        </p:txBody>
      </p:sp>
      <p:sp>
        <p:nvSpPr>
          <p:cNvPr id="3" name="Content Placeholder 2"/>
          <p:cNvSpPr>
            <a:spLocks noGrp="1"/>
          </p:cNvSpPr>
          <p:nvPr>
            <p:ph idx="1"/>
          </p:nvPr>
        </p:nvSpPr>
        <p:spPr>
          <a:xfrm>
            <a:off x="838200" y="1392702"/>
            <a:ext cx="10515600" cy="4784261"/>
          </a:xfrm>
        </p:spPr>
        <p:txBody>
          <a:bodyPr>
            <a:normAutofit lnSpcReduction="10000"/>
          </a:bodyPr>
          <a:lstStyle/>
          <a:p>
            <a:pPr algn="just"/>
            <a:r>
              <a:rPr lang="hr-HR" sz="3600" dirty="0" smtClean="0"/>
              <a:t>U </a:t>
            </a:r>
            <a:r>
              <a:rPr lang="hr-HR" sz="3600" dirty="0"/>
              <a:t>procesu sastavljanja budžeta kao i u procesu njegovog izvršenja, primenjuju se odredjena načela, koja mogu biti statička i dinamička. </a:t>
            </a:r>
            <a:endParaRPr lang="hr-HR" sz="3600" dirty="0" smtClean="0"/>
          </a:p>
          <a:p>
            <a:pPr algn="just"/>
            <a:r>
              <a:rPr lang="hr-HR" sz="3600" dirty="0" smtClean="0"/>
              <a:t>Budžetska </a:t>
            </a:r>
            <a:r>
              <a:rPr lang="hr-HR" sz="3600" dirty="0"/>
              <a:t>načela su brojna ali su sljedeća opšteprihvaćena: </a:t>
            </a:r>
            <a:endParaRPr lang="en-US" sz="3600" dirty="0"/>
          </a:p>
          <a:p>
            <a:pPr marL="0" indent="0">
              <a:buNone/>
            </a:pPr>
            <a:r>
              <a:rPr lang="hr-HR" sz="3600" dirty="0"/>
              <a:t>1) načelo budžetskog jedinstva,</a:t>
            </a:r>
            <a:endParaRPr lang="en-US" sz="3600" dirty="0"/>
          </a:p>
          <a:p>
            <a:pPr marL="0" indent="0">
              <a:buNone/>
            </a:pPr>
            <a:r>
              <a:rPr lang="hr-HR" sz="3600" dirty="0"/>
              <a:t>2) načelo potpunosti ili univerzalnosti,</a:t>
            </a:r>
            <a:endParaRPr lang="en-US" sz="3600" dirty="0"/>
          </a:p>
          <a:p>
            <a:pPr marL="0" indent="0">
              <a:buNone/>
            </a:pPr>
            <a:r>
              <a:rPr lang="hr-HR" sz="3600" dirty="0"/>
              <a:t>3) načelo tačnosti i realnosti, </a:t>
            </a:r>
            <a:endParaRPr lang="en-US" sz="3600" dirty="0"/>
          </a:p>
          <a:p>
            <a:pPr marL="0" indent="0">
              <a:buNone/>
            </a:pPr>
            <a:r>
              <a:rPr lang="hr-HR" sz="3600" dirty="0"/>
              <a:t>4) načelo budžetske ravnoteže, </a:t>
            </a:r>
            <a:endParaRPr lang="en-US" sz="3600" dirty="0"/>
          </a:p>
          <a:p>
            <a:endParaRPr lang="en-US" dirty="0"/>
          </a:p>
        </p:txBody>
      </p:sp>
    </p:spTree>
    <p:extLst>
      <p:ext uri="{BB962C8B-B14F-4D97-AF65-F5344CB8AC3E}">
        <p14:creationId xmlns="" xmlns:p14="http://schemas.microsoft.com/office/powerpoint/2010/main" val="30498274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5926" y="422031"/>
            <a:ext cx="10537874" cy="5754932"/>
          </a:xfrm>
        </p:spPr>
        <p:txBody>
          <a:bodyPr/>
          <a:lstStyle/>
          <a:p>
            <a:pPr marL="0" indent="0">
              <a:buNone/>
            </a:pPr>
            <a:r>
              <a:rPr lang="hr-HR" sz="3600" dirty="0"/>
              <a:t>5) načelo specijalizacije, </a:t>
            </a:r>
            <a:endParaRPr lang="en-US" sz="3600" dirty="0"/>
          </a:p>
          <a:p>
            <a:pPr marL="0" indent="0">
              <a:buNone/>
            </a:pPr>
            <a:r>
              <a:rPr lang="hr-HR" sz="3600" dirty="0"/>
              <a:t>6) načelo trajanja, </a:t>
            </a:r>
            <a:endParaRPr lang="en-US" sz="3600" dirty="0"/>
          </a:p>
          <a:p>
            <a:pPr marL="0" indent="0">
              <a:buNone/>
            </a:pPr>
            <a:r>
              <a:rPr lang="hr-HR" sz="3600" dirty="0"/>
              <a:t>7) načelo jasnoće i</a:t>
            </a:r>
            <a:endParaRPr lang="en-US" sz="3600" dirty="0"/>
          </a:p>
          <a:p>
            <a:pPr marL="0" indent="0">
              <a:buNone/>
            </a:pPr>
            <a:r>
              <a:rPr lang="hr-HR" sz="3600" dirty="0"/>
              <a:t>8) načelo javnosti.</a:t>
            </a:r>
            <a:endParaRPr lang="en-US" sz="3600" dirty="0"/>
          </a:p>
          <a:p>
            <a:pPr marL="0" indent="0" algn="just">
              <a:buNone/>
            </a:pPr>
            <a:r>
              <a:rPr lang="hr-HR" sz="3600" dirty="0"/>
              <a:t>Navedena budžetska načela se ne primjenjuju u svim državama na isti način. </a:t>
            </a:r>
            <a:endParaRPr lang="hr-HR" sz="3600" dirty="0" smtClean="0"/>
          </a:p>
          <a:p>
            <a:pPr marL="0" indent="0" algn="just">
              <a:buNone/>
            </a:pPr>
            <a:r>
              <a:rPr lang="hr-HR" sz="3600" dirty="0" smtClean="0"/>
              <a:t>Može </a:t>
            </a:r>
            <a:r>
              <a:rPr lang="hr-HR" sz="3600" dirty="0"/>
              <a:t>se primjetiti da se u zavisnosti od političkih, ekonomskih i socijalnih faktora neka od navedenih načela nalaze kompletnu primjenu, dok se druga pojavljuju u </a:t>
            </a:r>
            <a:r>
              <a:rPr lang="hr-HR" sz="3600" dirty="0" smtClean="0"/>
              <a:t>izmijenjenom </a:t>
            </a:r>
            <a:r>
              <a:rPr lang="hr-HR" sz="3600" dirty="0"/>
              <a:t>vidu.</a:t>
            </a:r>
            <a:endParaRPr lang="en-US" sz="3600" dirty="0"/>
          </a:p>
          <a:p>
            <a:endParaRPr lang="en-US" dirty="0"/>
          </a:p>
        </p:txBody>
      </p:sp>
    </p:spTree>
    <p:extLst>
      <p:ext uri="{BB962C8B-B14F-4D97-AF65-F5344CB8AC3E}">
        <p14:creationId xmlns="" xmlns:p14="http://schemas.microsoft.com/office/powerpoint/2010/main" val="39798808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t>Budžetska procedura</a:t>
            </a:r>
            <a:endParaRPr lang="en-US" b="1" dirty="0"/>
          </a:p>
        </p:txBody>
      </p:sp>
      <p:sp>
        <p:nvSpPr>
          <p:cNvPr id="3" name="Content Placeholder 2"/>
          <p:cNvSpPr>
            <a:spLocks noGrp="1"/>
          </p:cNvSpPr>
          <p:nvPr>
            <p:ph idx="1"/>
          </p:nvPr>
        </p:nvSpPr>
        <p:spPr>
          <a:xfrm>
            <a:off x="838200" y="1505243"/>
            <a:ext cx="10515600" cy="4671720"/>
          </a:xfrm>
        </p:spPr>
        <p:txBody>
          <a:bodyPr>
            <a:normAutofit/>
          </a:bodyPr>
          <a:lstStyle/>
          <a:p>
            <a:r>
              <a:rPr lang="hr-HR" dirty="0"/>
              <a:t> </a:t>
            </a:r>
            <a:r>
              <a:rPr lang="hr-HR" dirty="0" smtClean="0"/>
              <a:t>Budžet </a:t>
            </a:r>
            <a:r>
              <a:rPr lang="hr-HR" dirty="0"/>
              <a:t>je akt predstavničkog tijela, parlamenta ili skupštine, kojim se predviđaju ili odobravaju prihodi i rashodi države, društveno-političke zajednice za određeni budući period, po pravilu za jednu godinu. Sastavljanje, izvršenje i kontrola izvršenja budžeta predstavlja tehniku budžeta. </a:t>
            </a:r>
            <a:endParaRPr lang="hr-HR" dirty="0" smtClean="0"/>
          </a:p>
          <a:p>
            <a:r>
              <a:rPr lang="hr-HR" dirty="0" smtClean="0"/>
              <a:t>Razmatranje </a:t>
            </a:r>
            <a:r>
              <a:rPr lang="hr-HR" dirty="0"/>
              <a:t>navedenih faza - tehnika, kroz koje budžet prolazi, ima za cilj prikazivanje cjelokupne budžetske procedure</a:t>
            </a:r>
            <a:r>
              <a:rPr lang="hr-HR" dirty="0" smtClean="0"/>
              <a:t>.</a:t>
            </a:r>
          </a:p>
          <a:p>
            <a:endParaRPr lang="en-US" dirty="0"/>
          </a:p>
        </p:txBody>
      </p:sp>
    </p:spTree>
    <p:extLst>
      <p:ext uri="{BB962C8B-B14F-4D97-AF65-F5344CB8AC3E}">
        <p14:creationId xmlns="" xmlns:p14="http://schemas.microsoft.com/office/powerpoint/2010/main" val="1198706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t>Pojam budžeta, karakteristike, funkcije, vrste i načela</a:t>
            </a:r>
            <a:endParaRPr lang="en-US" dirty="0"/>
          </a:p>
        </p:txBody>
      </p:sp>
      <p:sp>
        <p:nvSpPr>
          <p:cNvPr id="3" name="Content Placeholder 2"/>
          <p:cNvSpPr>
            <a:spLocks noGrp="1"/>
          </p:cNvSpPr>
          <p:nvPr>
            <p:ph idx="1"/>
          </p:nvPr>
        </p:nvSpPr>
        <p:spPr/>
        <p:txBody>
          <a:bodyPr>
            <a:normAutofit lnSpcReduction="10000"/>
          </a:bodyPr>
          <a:lstStyle/>
          <a:p>
            <a:pPr algn="just"/>
            <a:r>
              <a:rPr lang="hr-HR" b="1" dirty="0" smtClean="0"/>
              <a:t> </a:t>
            </a:r>
            <a:r>
              <a:rPr lang="hr-HR" dirty="0"/>
              <a:t> </a:t>
            </a:r>
            <a:r>
              <a:rPr lang="en-US" sz="3600" dirty="0" err="1" smtClean="0"/>
              <a:t>Riječ</a:t>
            </a:r>
            <a:r>
              <a:rPr lang="en-US" sz="3600" dirty="0" smtClean="0"/>
              <a:t> </a:t>
            </a:r>
            <a:r>
              <a:rPr lang="en-US" sz="3600" dirty="0" err="1"/>
              <a:t>budžet</a:t>
            </a:r>
            <a:r>
              <a:rPr lang="en-US" sz="3600" dirty="0"/>
              <a:t> - </a:t>
            </a:r>
            <a:r>
              <a:rPr lang="en-US" sz="3600" dirty="0" err="1"/>
              <a:t>proračun</a:t>
            </a:r>
            <a:r>
              <a:rPr lang="en-US" sz="3600" dirty="0"/>
              <a:t> (</a:t>
            </a:r>
            <a:r>
              <a:rPr lang="en-US" sz="3600" dirty="0" err="1"/>
              <a:t>eng.</a:t>
            </a:r>
            <a:r>
              <a:rPr lang="en-US" sz="3600" dirty="0"/>
              <a:t> </a:t>
            </a:r>
            <a:r>
              <a:rPr lang="en-US" sz="3600" i="1" dirty="0"/>
              <a:t>Budget</a:t>
            </a:r>
            <a:r>
              <a:rPr lang="en-US" sz="3600" dirty="0"/>
              <a:t>, </a:t>
            </a:r>
            <a:r>
              <a:rPr lang="en-US" sz="3600" dirty="0" smtClean="0"/>
              <a:t> </a:t>
            </a:r>
            <a:r>
              <a:rPr lang="en-US" sz="3600" dirty="0" err="1"/>
              <a:t>fr.</a:t>
            </a:r>
            <a:r>
              <a:rPr lang="en-US" sz="3600" dirty="0"/>
              <a:t> </a:t>
            </a:r>
            <a:r>
              <a:rPr lang="en-US" sz="3600" i="1" dirty="0" smtClean="0"/>
              <a:t>budget</a:t>
            </a:r>
            <a:r>
              <a:rPr lang="en-US" sz="3600" dirty="0" smtClean="0"/>
              <a:t>) pot</a:t>
            </a:r>
            <a:r>
              <a:rPr lang="sr-Latn-ME" sz="3600" dirty="0" smtClean="0"/>
              <a:t>i</a:t>
            </a:r>
            <a:r>
              <a:rPr lang="en-US" sz="3600" dirty="0" err="1" smtClean="0"/>
              <a:t>če</a:t>
            </a:r>
            <a:r>
              <a:rPr lang="en-US" sz="3600" dirty="0" smtClean="0"/>
              <a:t> </a:t>
            </a:r>
            <a:r>
              <a:rPr lang="en-US" sz="3600" dirty="0"/>
              <a:t>od </a:t>
            </a:r>
            <a:r>
              <a:rPr lang="en-US" sz="3600" dirty="0" err="1"/>
              <a:t>srednjovjekovne</a:t>
            </a:r>
            <a:r>
              <a:rPr lang="en-US" sz="3600" dirty="0"/>
              <a:t> </a:t>
            </a:r>
            <a:r>
              <a:rPr lang="en-US" sz="3600" dirty="0" err="1"/>
              <a:t>engleske</a:t>
            </a:r>
            <a:r>
              <a:rPr lang="en-US" sz="3600" dirty="0"/>
              <a:t>, </a:t>
            </a:r>
            <a:r>
              <a:rPr lang="en-US" sz="3600" dirty="0" err="1"/>
              <a:t>francuske</a:t>
            </a:r>
            <a:r>
              <a:rPr lang="en-US" sz="3600" dirty="0"/>
              <a:t> </a:t>
            </a:r>
            <a:r>
              <a:rPr lang="en-US" sz="3600" dirty="0" err="1"/>
              <a:t>riječi</a:t>
            </a:r>
            <a:r>
              <a:rPr lang="en-US" sz="3600" dirty="0"/>
              <a:t> </a:t>
            </a:r>
            <a:r>
              <a:rPr lang="en-US" sz="3600" dirty="0" err="1"/>
              <a:t>bougette</a:t>
            </a:r>
            <a:r>
              <a:rPr lang="en-US" sz="3600" dirty="0"/>
              <a:t>, </a:t>
            </a:r>
            <a:r>
              <a:rPr lang="en-US" sz="3600" dirty="0" err="1"/>
              <a:t>što</a:t>
            </a:r>
            <a:r>
              <a:rPr lang="en-US" sz="3600" dirty="0"/>
              <a:t> je </a:t>
            </a:r>
            <a:r>
              <a:rPr lang="en-US" sz="3600" dirty="0" err="1"/>
              <a:t>deminutiv</a:t>
            </a:r>
            <a:r>
              <a:rPr lang="en-US" sz="3600" dirty="0"/>
              <a:t> </a:t>
            </a:r>
            <a:r>
              <a:rPr lang="en-US" sz="3600" dirty="0" err="1"/>
              <a:t>riječi</a:t>
            </a:r>
            <a:r>
              <a:rPr lang="en-US" sz="3600" dirty="0"/>
              <a:t> </a:t>
            </a:r>
            <a:r>
              <a:rPr lang="en-US" sz="3600" dirty="0" err="1"/>
              <a:t>bouge</a:t>
            </a:r>
            <a:r>
              <a:rPr lang="en-US" sz="3600" dirty="0"/>
              <a:t> – </a:t>
            </a:r>
            <a:r>
              <a:rPr lang="en-US" sz="3600" dirty="0" err="1"/>
              <a:t>kožna</a:t>
            </a:r>
            <a:r>
              <a:rPr lang="en-US" sz="3600" dirty="0"/>
              <a:t> </a:t>
            </a:r>
            <a:r>
              <a:rPr lang="en-US" sz="3600" dirty="0" err="1"/>
              <a:t>torba</a:t>
            </a:r>
            <a:r>
              <a:rPr lang="en-US" sz="3600" dirty="0"/>
              <a:t>, </a:t>
            </a:r>
            <a:r>
              <a:rPr lang="en-US" sz="3600" dirty="0" err="1"/>
              <a:t>odnosno</a:t>
            </a:r>
            <a:r>
              <a:rPr lang="en-US" sz="3600" dirty="0"/>
              <a:t> </a:t>
            </a:r>
            <a:r>
              <a:rPr lang="en-US" sz="3600" dirty="0" err="1"/>
              <a:t>vrećica</a:t>
            </a:r>
            <a:r>
              <a:rPr lang="en-US" sz="3600" dirty="0" smtClean="0"/>
              <a:t>.</a:t>
            </a:r>
            <a:endParaRPr lang="sr-Latn-ME" sz="3600" dirty="0" smtClean="0"/>
          </a:p>
          <a:p>
            <a:pPr algn="just"/>
            <a:r>
              <a:rPr lang="en-US" sz="3600" dirty="0" smtClean="0"/>
              <a:t> </a:t>
            </a:r>
            <a:r>
              <a:rPr lang="en-US" sz="3600" dirty="0" err="1"/>
              <a:t>Uz</a:t>
            </a:r>
            <a:r>
              <a:rPr lang="en-US" sz="3600" dirty="0"/>
              <a:t> </a:t>
            </a:r>
            <a:r>
              <a:rPr lang="en-US" sz="3600" dirty="0" err="1"/>
              <a:t>riječ</a:t>
            </a:r>
            <a:r>
              <a:rPr lang="en-US" sz="3600" dirty="0"/>
              <a:t> </a:t>
            </a:r>
            <a:r>
              <a:rPr lang="en-US" sz="3600" dirty="0" err="1"/>
              <a:t>budžet</a:t>
            </a:r>
            <a:r>
              <a:rPr lang="en-US" sz="3600" dirty="0"/>
              <a:t> </a:t>
            </a:r>
            <a:r>
              <a:rPr lang="en-US" sz="3600" dirty="0" err="1"/>
              <a:t>upotrebljava</a:t>
            </a:r>
            <a:r>
              <a:rPr lang="en-US" sz="3600" dirty="0"/>
              <a:t> </a:t>
            </a:r>
            <a:r>
              <a:rPr lang="en-US" sz="3600" dirty="0" err="1"/>
              <a:t>i</a:t>
            </a:r>
            <a:r>
              <a:rPr lang="en-US" sz="3600" dirty="0"/>
              <a:t> </a:t>
            </a:r>
            <a:r>
              <a:rPr lang="en-US" sz="3600" dirty="0" err="1"/>
              <a:t>riječ</a:t>
            </a:r>
            <a:r>
              <a:rPr lang="en-US" sz="3600" dirty="0"/>
              <a:t> </a:t>
            </a:r>
            <a:r>
              <a:rPr lang="en-US" sz="3600" dirty="0" err="1"/>
              <a:t>proračun</a:t>
            </a:r>
            <a:r>
              <a:rPr lang="en-US" sz="3600" dirty="0"/>
              <a:t> </a:t>
            </a:r>
            <a:r>
              <a:rPr lang="en-US" sz="3600" dirty="0" err="1"/>
              <a:t>što</a:t>
            </a:r>
            <a:r>
              <a:rPr lang="en-US" sz="3600" dirty="0"/>
              <a:t> u </a:t>
            </a:r>
            <a:r>
              <a:rPr lang="en-US" sz="3600" dirty="0" err="1"/>
              <a:t>suštini</a:t>
            </a:r>
            <a:r>
              <a:rPr lang="en-US" sz="3600" dirty="0"/>
              <a:t> </a:t>
            </a:r>
            <a:r>
              <a:rPr lang="en-US" sz="3600" dirty="0" err="1"/>
              <a:t>odražava</a:t>
            </a:r>
            <a:r>
              <a:rPr lang="en-US" sz="3600" dirty="0"/>
              <a:t> plan </a:t>
            </a:r>
            <a:r>
              <a:rPr lang="en-US" sz="3600" dirty="0" err="1"/>
              <a:t>prihoda</a:t>
            </a:r>
            <a:r>
              <a:rPr lang="en-US" sz="3600" dirty="0"/>
              <a:t> </a:t>
            </a:r>
            <a:r>
              <a:rPr lang="en-US" sz="3600" dirty="0" err="1"/>
              <a:t>i</a:t>
            </a:r>
            <a:r>
              <a:rPr lang="en-US" sz="3600" dirty="0"/>
              <a:t> </a:t>
            </a:r>
            <a:r>
              <a:rPr lang="en-US" sz="3600" dirty="0" err="1"/>
              <a:t>rashoda</a:t>
            </a:r>
            <a:r>
              <a:rPr lang="en-US" sz="3600" dirty="0"/>
              <a:t> u </a:t>
            </a:r>
            <a:r>
              <a:rPr lang="en-US" sz="3600" dirty="0" err="1"/>
              <a:t>vremenskom</a:t>
            </a:r>
            <a:r>
              <a:rPr lang="en-US" sz="3600" dirty="0"/>
              <a:t> </a:t>
            </a:r>
            <a:r>
              <a:rPr lang="en-US" sz="3600" dirty="0" err="1"/>
              <a:t>periodu</a:t>
            </a:r>
            <a:r>
              <a:rPr lang="en-US" sz="3600" dirty="0"/>
              <a:t>, </a:t>
            </a:r>
            <a:r>
              <a:rPr lang="en-US" sz="3600" dirty="0" err="1"/>
              <a:t>najčešće</a:t>
            </a:r>
            <a:r>
              <a:rPr lang="en-US" sz="3600" dirty="0"/>
              <a:t> </a:t>
            </a:r>
            <a:r>
              <a:rPr lang="en-US" sz="3600" dirty="0" err="1"/>
              <a:t>za</a:t>
            </a:r>
            <a:r>
              <a:rPr lang="en-US" sz="3600" dirty="0"/>
              <a:t> </a:t>
            </a:r>
            <a:r>
              <a:rPr lang="sr-Latn-ME" sz="3600" dirty="0" smtClean="0"/>
              <a:t>budžetsku </a:t>
            </a:r>
            <a:r>
              <a:rPr lang="en-US" sz="3600" dirty="0" err="1" smtClean="0"/>
              <a:t>godinu</a:t>
            </a:r>
            <a:r>
              <a:rPr lang="en-US" sz="3600" dirty="0" smtClean="0"/>
              <a:t> </a:t>
            </a:r>
            <a:r>
              <a:rPr lang="en-US" sz="3600" dirty="0" err="1"/>
              <a:t>koja</a:t>
            </a:r>
            <a:r>
              <a:rPr lang="en-US" sz="3600" dirty="0"/>
              <a:t> se ne mora </a:t>
            </a:r>
            <a:r>
              <a:rPr lang="en-US" sz="3600" dirty="0" err="1"/>
              <a:t>poklapati</a:t>
            </a:r>
            <a:r>
              <a:rPr lang="en-US" sz="3600" dirty="0"/>
              <a:t> </a:t>
            </a:r>
            <a:r>
              <a:rPr lang="en-US" sz="3600" dirty="0" err="1"/>
              <a:t>sa</a:t>
            </a:r>
            <a:r>
              <a:rPr lang="en-US" sz="3600" dirty="0"/>
              <a:t> </a:t>
            </a:r>
            <a:r>
              <a:rPr lang="en-US" sz="3600" dirty="0" err="1"/>
              <a:t>kalendarskom</a:t>
            </a:r>
            <a:r>
              <a:rPr lang="en-US" sz="3600" dirty="0"/>
              <a:t> </a:t>
            </a:r>
            <a:r>
              <a:rPr lang="en-US" sz="3600" dirty="0" err="1"/>
              <a:t>godinom</a:t>
            </a:r>
            <a:r>
              <a:rPr lang="en-US" sz="3600" dirty="0" smtClean="0"/>
              <a:t>.</a:t>
            </a:r>
            <a:endParaRPr lang="sr-Latn-ME" sz="3600" dirty="0" smtClean="0"/>
          </a:p>
          <a:p>
            <a:pPr marL="0" indent="0" algn="just">
              <a:buNone/>
            </a:pPr>
            <a:r>
              <a:rPr lang="en-US" sz="3600" dirty="0" smtClean="0"/>
              <a:t> </a:t>
            </a:r>
            <a:endParaRPr lang="en-US" sz="3600" dirty="0"/>
          </a:p>
        </p:txBody>
      </p:sp>
    </p:spTree>
    <p:extLst>
      <p:ext uri="{BB962C8B-B14F-4D97-AF65-F5344CB8AC3E}">
        <p14:creationId xmlns="" xmlns:p14="http://schemas.microsoft.com/office/powerpoint/2010/main" val="29252153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5588" y="858129"/>
            <a:ext cx="10608212" cy="5318834"/>
          </a:xfrm>
        </p:spPr>
        <p:txBody>
          <a:bodyPr>
            <a:normAutofit/>
          </a:bodyPr>
          <a:lstStyle/>
          <a:p>
            <a:pPr marL="0" indent="0">
              <a:buNone/>
            </a:pPr>
            <a:r>
              <a:rPr lang="hr-HR" sz="3600" dirty="0"/>
              <a:t>Budžet prolazi kroz definisane procedure, i to:</a:t>
            </a:r>
            <a:endParaRPr lang="en-US" sz="3600" dirty="0"/>
          </a:p>
          <a:p>
            <a:pPr marL="0" indent="0">
              <a:buNone/>
            </a:pPr>
            <a:r>
              <a:rPr lang="hr-HR" sz="3600" dirty="0"/>
              <a:t>- Faza pripreme,</a:t>
            </a:r>
            <a:endParaRPr lang="en-US" sz="3600" dirty="0"/>
          </a:p>
          <a:p>
            <a:pPr marL="0" indent="0">
              <a:buNone/>
            </a:pPr>
            <a:r>
              <a:rPr lang="hr-HR" sz="3600" dirty="0"/>
              <a:t>- Faza donošenja,</a:t>
            </a:r>
            <a:endParaRPr lang="en-US" sz="3600" dirty="0"/>
          </a:p>
          <a:p>
            <a:pPr>
              <a:buFontTx/>
              <a:buChar char="-"/>
            </a:pPr>
            <a:r>
              <a:rPr lang="hr-HR" sz="3600" dirty="0" smtClean="0"/>
              <a:t>Faza </a:t>
            </a:r>
            <a:r>
              <a:rPr lang="hr-HR" sz="3600" dirty="0"/>
              <a:t>izvršenja koja u sebi sadrži i </a:t>
            </a:r>
            <a:endParaRPr lang="hr-HR" sz="3600" dirty="0" smtClean="0"/>
          </a:p>
          <a:p>
            <a:pPr>
              <a:buFontTx/>
              <a:buChar char="-"/>
            </a:pPr>
            <a:r>
              <a:rPr lang="hr-HR" sz="3600" dirty="0" smtClean="0"/>
              <a:t>Kontrola </a:t>
            </a:r>
            <a:r>
              <a:rPr lang="hr-HR" sz="3600" dirty="0"/>
              <a:t>naplate </a:t>
            </a:r>
            <a:r>
              <a:rPr lang="hr-HR" sz="3600" dirty="0" smtClean="0"/>
              <a:t>i</a:t>
            </a:r>
          </a:p>
          <a:p>
            <a:pPr>
              <a:buFontTx/>
              <a:buChar char="-"/>
            </a:pPr>
            <a:r>
              <a:rPr lang="hr-HR" sz="3600" dirty="0" smtClean="0"/>
              <a:t> Korištenje </a:t>
            </a:r>
            <a:r>
              <a:rPr lang="hr-HR" sz="3600" dirty="0"/>
              <a:t>sredstava</a:t>
            </a:r>
            <a:r>
              <a:rPr lang="hr-HR" sz="3600" dirty="0" smtClean="0"/>
              <a:t>.</a:t>
            </a:r>
            <a:endParaRPr lang="en-US" sz="3600" dirty="0"/>
          </a:p>
        </p:txBody>
      </p:sp>
    </p:spTree>
    <p:extLst>
      <p:ext uri="{BB962C8B-B14F-4D97-AF65-F5344CB8AC3E}">
        <p14:creationId xmlns="" xmlns:p14="http://schemas.microsoft.com/office/powerpoint/2010/main" val="17655125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43170"/>
          </a:xfrm>
        </p:spPr>
        <p:txBody>
          <a:bodyPr/>
          <a:lstStyle/>
          <a:p>
            <a:r>
              <a:rPr lang="hr-HR" b="1" dirty="0" smtClean="0"/>
              <a:t>Izrada budžeta</a:t>
            </a:r>
            <a:endParaRPr lang="en-US" b="1" i="1" dirty="0"/>
          </a:p>
        </p:txBody>
      </p:sp>
      <p:sp>
        <p:nvSpPr>
          <p:cNvPr id="3" name="Content Placeholder 2"/>
          <p:cNvSpPr>
            <a:spLocks noGrp="1"/>
          </p:cNvSpPr>
          <p:nvPr>
            <p:ph idx="1"/>
          </p:nvPr>
        </p:nvSpPr>
        <p:spPr>
          <a:xfrm>
            <a:off x="838200" y="1308295"/>
            <a:ext cx="10515600" cy="4868668"/>
          </a:xfrm>
        </p:spPr>
        <p:txBody>
          <a:bodyPr>
            <a:normAutofit/>
          </a:bodyPr>
          <a:lstStyle/>
          <a:p>
            <a:pPr marL="0" indent="0" algn="just">
              <a:buNone/>
            </a:pPr>
            <a:r>
              <a:rPr lang="hr-HR" b="1" dirty="0" smtClean="0"/>
              <a:t> </a:t>
            </a:r>
            <a:r>
              <a:rPr lang="hr-HR" sz="3600" b="1" dirty="0"/>
              <a:t>Budžetska incijativa</a:t>
            </a:r>
            <a:endParaRPr lang="en-US" sz="3600" b="1" dirty="0"/>
          </a:p>
          <a:p>
            <a:pPr algn="just"/>
            <a:r>
              <a:rPr lang="hr-HR" sz="3600" dirty="0"/>
              <a:t> </a:t>
            </a:r>
            <a:r>
              <a:rPr lang="hr-HR" sz="3600" dirty="0" smtClean="0"/>
              <a:t>Inicijativa </a:t>
            </a:r>
            <a:r>
              <a:rPr lang="hr-HR" sz="3600" dirty="0"/>
              <a:t>za sastavljanje budžeta je u najvećem broju savremenih država povjerena najvišem državnom predstavničkom ili izvršnom organu za obavljanje poslova iz oblasti javnih finansija tj. </a:t>
            </a:r>
            <a:r>
              <a:rPr lang="hr-HR" sz="3600" dirty="0" smtClean="0"/>
              <a:t>Ministarstvu </a:t>
            </a:r>
            <a:r>
              <a:rPr lang="hr-HR" sz="3600" dirty="0"/>
              <a:t>finansija. </a:t>
            </a:r>
            <a:endParaRPr lang="hr-HR" sz="3600" dirty="0" smtClean="0"/>
          </a:p>
          <a:p>
            <a:pPr algn="just"/>
            <a:r>
              <a:rPr lang="hr-HR" sz="3600" dirty="0" smtClean="0"/>
              <a:t>U </a:t>
            </a:r>
            <a:r>
              <a:rPr lang="hr-HR" sz="3600" dirty="0"/>
              <a:t>teoriji budžeta kao i praksi prisutni su i slučajevi parlamentarne inicijative (Francuska), odnosno inicijative kongresmena (SAD).</a:t>
            </a:r>
            <a:endParaRPr lang="en-US" sz="3600" dirty="0"/>
          </a:p>
          <a:p>
            <a:pPr algn="just"/>
            <a:endParaRPr lang="en-US" dirty="0"/>
          </a:p>
        </p:txBody>
      </p:sp>
    </p:spTree>
    <p:extLst>
      <p:ext uri="{BB962C8B-B14F-4D97-AF65-F5344CB8AC3E}">
        <p14:creationId xmlns="" xmlns:p14="http://schemas.microsoft.com/office/powerpoint/2010/main" val="28129766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9994" y="745588"/>
            <a:ext cx="10523806" cy="5431375"/>
          </a:xfrm>
        </p:spPr>
        <p:txBody>
          <a:bodyPr>
            <a:normAutofit/>
          </a:bodyPr>
          <a:lstStyle/>
          <a:p>
            <a:r>
              <a:rPr lang="hr-HR" sz="3600" dirty="0" smtClean="0"/>
              <a:t>Pri razmatranju budžetske inicijative mora se posvetiti pažnja metodologiji planiranja budžetskih prihoda i rashoda.</a:t>
            </a:r>
          </a:p>
          <a:p>
            <a:r>
              <a:rPr lang="hr-HR" sz="3600" dirty="0" smtClean="0"/>
              <a:t> U sastavljanju prijedloga budžeta koriste se slijedeći metodi:</a:t>
            </a:r>
            <a:endParaRPr lang="en-US" sz="3600" dirty="0" smtClean="0"/>
          </a:p>
          <a:p>
            <a:pPr marL="0" indent="0">
              <a:buNone/>
            </a:pPr>
            <a:r>
              <a:rPr lang="hr-HR" sz="3600" dirty="0" smtClean="0"/>
              <a:t>- metoda automatskog planiranja,</a:t>
            </a:r>
            <a:endParaRPr lang="en-US" sz="3600" dirty="0" smtClean="0"/>
          </a:p>
          <a:p>
            <a:pPr marL="0" indent="0">
              <a:buNone/>
            </a:pPr>
            <a:r>
              <a:rPr lang="hr-HR" sz="3600" dirty="0" smtClean="0"/>
              <a:t>- metoda direktnog procjenjivnja</a:t>
            </a:r>
            <a:endParaRPr lang="en-US" sz="3600" dirty="0" smtClean="0"/>
          </a:p>
          <a:p>
            <a:pPr marL="0" indent="0">
              <a:buNone/>
            </a:pPr>
            <a:r>
              <a:rPr lang="hr-HR" sz="3600" dirty="0" smtClean="0"/>
              <a:t>- indirektni metod</a:t>
            </a:r>
            <a:endParaRPr lang="en-US" sz="3600" dirty="0" smtClean="0"/>
          </a:p>
          <a:p>
            <a:pPr marL="0" indent="0">
              <a:buNone/>
            </a:pPr>
            <a:endParaRPr lang="en-US" dirty="0"/>
          </a:p>
        </p:txBody>
      </p:sp>
    </p:spTree>
    <p:extLst>
      <p:ext uri="{BB962C8B-B14F-4D97-AF65-F5344CB8AC3E}">
        <p14:creationId xmlns="" xmlns:p14="http://schemas.microsoft.com/office/powerpoint/2010/main" val="39434241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3723" y="506437"/>
            <a:ext cx="10580077" cy="5670526"/>
          </a:xfrm>
        </p:spPr>
        <p:txBody>
          <a:bodyPr>
            <a:normAutofit lnSpcReduction="10000"/>
          </a:bodyPr>
          <a:lstStyle/>
          <a:p>
            <a:pPr algn="just"/>
            <a:r>
              <a:rPr lang="hr-HR" sz="3600" dirty="0"/>
              <a:t>Kod primjene metoda direktnog procjenjivanja pri planiranju rashoda za osnovu se uzimaju podaci o izvršenim rashodima u posljednjoj budžetskoj godini, pa se isti koriguju očekivanim promjenama u periodu za koji se izrađuje budžet. </a:t>
            </a:r>
            <a:endParaRPr lang="hr-HR" sz="3600" dirty="0" smtClean="0"/>
          </a:p>
          <a:p>
            <a:pPr algn="just"/>
            <a:r>
              <a:rPr lang="hr-HR" sz="3600" dirty="0" smtClean="0"/>
              <a:t>U </a:t>
            </a:r>
            <a:r>
              <a:rPr lang="hr-HR" sz="3600" dirty="0"/>
              <a:t>primjeni ovog metoda kod planiranja prihoda polazi se od podataka o naplati prihoda u posljednjoj godini, uzimajući u obzir očekivane finansijske, ekonomske i socijalne prilike u godini za koju se izrađuje budžet.</a:t>
            </a:r>
            <a:endParaRPr lang="en-US" sz="3600" dirty="0"/>
          </a:p>
          <a:p>
            <a:pPr algn="just"/>
            <a:r>
              <a:rPr lang="hr-HR" sz="3600" dirty="0"/>
              <a:t>Metoda automatskog planiranja se bazira na podacima pretposljednje (a ne posljednje) budžetske godine, i smatra se da je ovaj metod manje pouzdan. </a:t>
            </a:r>
            <a:endParaRPr lang="en-US" sz="3600" dirty="0"/>
          </a:p>
          <a:p>
            <a:endParaRPr lang="en-US" dirty="0"/>
          </a:p>
        </p:txBody>
      </p:sp>
    </p:spTree>
    <p:extLst>
      <p:ext uri="{BB962C8B-B14F-4D97-AF65-F5344CB8AC3E}">
        <p14:creationId xmlns="" xmlns:p14="http://schemas.microsoft.com/office/powerpoint/2010/main" val="2769233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t>Planiranje prihoda i rashoda, izrada prijedloga budžeta</a:t>
            </a:r>
            <a:endParaRPr lang="en-US" b="1" dirty="0"/>
          </a:p>
        </p:txBody>
      </p:sp>
      <p:sp>
        <p:nvSpPr>
          <p:cNvPr id="3" name="Content Placeholder 2"/>
          <p:cNvSpPr>
            <a:spLocks noGrp="1"/>
          </p:cNvSpPr>
          <p:nvPr>
            <p:ph idx="1"/>
          </p:nvPr>
        </p:nvSpPr>
        <p:spPr/>
        <p:txBody>
          <a:bodyPr>
            <a:normAutofit fontScale="92500" lnSpcReduction="10000"/>
          </a:bodyPr>
          <a:lstStyle/>
          <a:p>
            <a:pPr algn="just"/>
            <a:r>
              <a:rPr lang="hr-HR" sz="3200" dirty="0" smtClean="0"/>
              <a:t>Planiranje </a:t>
            </a:r>
            <a:r>
              <a:rPr lang="hr-HR" sz="3200" dirty="0"/>
              <a:t>prihoda i rashoda, odnosno sastavljanje budžeta realizuje se kroz brojne faze i postupke koji su strogo formalizovani. </a:t>
            </a:r>
            <a:endParaRPr lang="hr-HR" sz="3200" dirty="0" smtClean="0"/>
          </a:p>
          <a:p>
            <a:pPr algn="just"/>
            <a:r>
              <a:rPr lang="hr-HR" sz="3200" dirty="0" smtClean="0"/>
              <a:t>U </a:t>
            </a:r>
            <a:r>
              <a:rPr lang="hr-HR" sz="3200" dirty="0"/>
              <a:t>savremenim državama pravo na sastavljanje budžeta ima samo organ uprave odnosno, vlada koja predlaže budžet. </a:t>
            </a:r>
            <a:endParaRPr lang="hr-HR" sz="3200" dirty="0" smtClean="0"/>
          </a:p>
          <a:p>
            <a:pPr algn="just"/>
            <a:r>
              <a:rPr lang="hr-HR" sz="3200" dirty="0" smtClean="0"/>
              <a:t>Pravo </a:t>
            </a:r>
            <a:r>
              <a:rPr lang="hr-HR" sz="3200" dirty="0"/>
              <a:t>pripreme budžeta povjereno je najčešće Ministarstvu finansija.</a:t>
            </a:r>
            <a:endParaRPr lang="en-US" sz="3200" dirty="0"/>
          </a:p>
          <a:p>
            <a:pPr algn="just"/>
            <a:r>
              <a:rPr lang="hr-HR" sz="3200" dirty="0"/>
              <a:t> Korisnici budžetskih sredstava su dužni da pripreme predračun rashoda na osnovu metodologije i zakonom određenih elemenata</a:t>
            </a:r>
            <a:r>
              <a:rPr lang="hr-HR" dirty="0"/>
              <a:t>. </a:t>
            </a:r>
            <a:endParaRPr lang="hr-HR" dirty="0" smtClean="0"/>
          </a:p>
        </p:txBody>
      </p:sp>
    </p:spTree>
    <p:extLst>
      <p:ext uri="{BB962C8B-B14F-4D97-AF65-F5344CB8AC3E}">
        <p14:creationId xmlns="" xmlns:p14="http://schemas.microsoft.com/office/powerpoint/2010/main" val="27191454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4062" y="1097280"/>
            <a:ext cx="10509738" cy="5079683"/>
          </a:xfrm>
        </p:spPr>
        <p:txBody>
          <a:bodyPr>
            <a:normAutofit/>
          </a:bodyPr>
          <a:lstStyle/>
          <a:p>
            <a:pPr algn="just"/>
            <a:r>
              <a:rPr lang="hr-HR" sz="3600" dirty="0" smtClean="0"/>
              <a:t>Predračun korisnika budžeta treba da sadrži sve neopohodne podatke o broju i strukturi zaposlenih, radnom stažu, neophodnim materijalnim troškovima i posebnim namjenama, sredstvima za tekuće i investicione projekte, troškove održavanje sredstava rada i objekata i sredstvima za nove investicije.</a:t>
            </a:r>
            <a:endParaRPr lang="en-US" sz="3600" dirty="0" smtClean="0"/>
          </a:p>
          <a:p>
            <a:pPr algn="just"/>
            <a:r>
              <a:rPr lang="hr-HR" sz="3600" dirty="0" smtClean="0"/>
              <a:t>Kada su pripremljeni osnovni elementi za</a:t>
            </a:r>
            <a:r>
              <a:rPr lang="hr-HR" sz="3600" i="1" dirty="0" smtClean="0"/>
              <a:t> </a:t>
            </a:r>
            <a:r>
              <a:rPr lang="hr-HR" sz="3600" dirty="0" smtClean="0"/>
              <a:t>izradu budžeta, pristupa se procjeni obima prihoda što predstavlja okvir za planiranje rashoda.</a:t>
            </a:r>
          </a:p>
          <a:p>
            <a:endParaRPr lang="en-US" sz="3600" dirty="0"/>
          </a:p>
        </p:txBody>
      </p:sp>
    </p:spTree>
    <p:extLst>
      <p:ext uri="{BB962C8B-B14F-4D97-AF65-F5344CB8AC3E}">
        <p14:creationId xmlns="" xmlns:p14="http://schemas.microsoft.com/office/powerpoint/2010/main" val="10739994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5249" y="942535"/>
            <a:ext cx="10678551" cy="5234428"/>
          </a:xfrm>
        </p:spPr>
        <p:txBody>
          <a:bodyPr/>
          <a:lstStyle/>
          <a:p>
            <a:pPr algn="just"/>
            <a:r>
              <a:rPr lang="hr-HR" dirty="0"/>
              <a:t> </a:t>
            </a:r>
            <a:r>
              <a:rPr lang="hr-HR" sz="3600" dirty="0"/>
              <a:t>Da bi se utvrdio ukupan obim rashoda, priprema se opšti bilans rashoda, sa osnovnom strukturom, koja se poredi sa strukturom rashoda prethodne godine, da bi se  zatim pripremio konačni bilans rashoda.</a:t>
            </a:r>
          </a:p>
          <a:p>
            <a:pPr algn="just"/>
            <a:r>
              <a:rPr lang="hr-HR" sz="3600" dirty="0"/>
              <a:t> Tada korisnici rashoda imaju aktivno učešće u pripremi budžeta.</a:t>
            </a:r>
            <a:endParaRPr lang="en-US" sz="3600" dirty="0"/>
          </a:p>
        </p:txBody>
      </p:sp>
    </p:spTree>
    <p:extLst>
      <p:ext uri="{BB962C8B-B14F-4D97-AF65-F5344CB8AC3E}">
        <p14:creationId xmlns="" xmlns:p14="http://schemas.microsoft.com/office/powerpoint/2010/main" val="29665451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9994" y="1350498"/>
            <a:ext cx="10523806" cy="4826465"/>
          </a:xfrm>
        </p:spPr>
        <p:txBody>
          <a:bodyPr>
            <a:normAutofit/>
          </a:bodyPr>
          <a:lstStyle/>
          <a:p>
            <a:pPr algn="just"/>
            <a:r>
              <a:rPr lang="hr-HR" sz="3600" dirty="0"/>
              <a:t>Kada organ nadležan za poslove budžeta pripremi osnovne elemente, pristupa se nacrtu budžeta. </a:t>
            </a:r>
            <a:endParaRPr lang="hr-HR" sz="3600" dirty="0" smtClean="0"/>
          </a:p>
          <a:p>
            <a:pPr algn="just"/>
            <a:r>
              <a:rPr lang="hr-HR" sz="3600" dirty="0" smtClean="0"/>
              <a:t>Izradi </a:t>
            </a:r>
            <a:r>
              <a:rPr lang="hr-HR" sz="3600" dirty="0"/>
              <a:t>nacrta budžeta predhodi procedura programa budžeta koja se vezuje za osnovne elemente budžeta i ograničenja koja se moraju poštovati. </a:t>
            </a:r>
            <a:endParaRPr lang="hr-HR" sz="3600" dirty="0" smtClean="0"/>
          </a:p>
        </p:txBody>
      </p:sp>
    </p:spTree>
    <p:extLst>
      <p:ext uri="{BB962C8B-B14F-4D97-AF65-F5344CB8AC3E}">
        <p14:creationId xmlns="" xmlns:p14="http://schemas.microsoft.com/office/powerpoint/2010/main" val="31027536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hr-HR" sz="3600" dirty="0"/>
              <a:t>U postupku pripreme nacrta budžeta vrši se ocjena opravdanosti pojedinih rashoda.</a:t>
            </a:r>
            <a:endParaRPr lang="en-US" sz="3600" dirty="0"/>
          </a:p>
          <a:p>
            <a:pPr algn="just"/>
            <a:r>
              <a:rPr lang="hr-HR" sz="3600" dirty="0"/>
              <a:t>Na osnovu poželjnog i dozvoljenog nivoa potrošnje planiraju se javni prihodi i javni rashodi. </a:t>
            </a:r>
          </a:p>
          <a:p>
            <a:pPr algn="just"/>
            <a:r>
              <a:rPr lang="hr-HR" sz="3600" dirty="0"/>
              <a:t>Nacrt budžeta sadrži elemente predračuna prihoda i rashoda, bilans prihoda, bilans rashoda i normativni </a:t>
            </a:r>
            <a:r>
              <a:rPr lang="hr-HR" sz="3600" dirty="0" smtClean="0"/>
              <a:t>dio</a:t>
            </a:r>
            <a:r>
              <a:rPr lang="hr-HR" sz="3600" dirty="0"/>
              <a:t>. </a:t>
            </a:r>
            <a:endParaRPr lang="en-US" sz="3600" dirty="0"/>
          </a:p>
        </p:txBody>
      </p:sp>
    </p:spTree>
    <p:extLst>
      <p:ext uri="{BB962C8B-B14F-4D97-AF65-F5344CB8AC3E}">
        <p14:creationId xmlns="" xmlns:p14="http://schemas.microsoft.com/office/powerpoint/2010/main" val="25171976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2268" y="756481"/>
            <a:ext cx="10515600" cy="4351338"/>
          </a:xfrm>
        </p:spPr>
        <p:txBody>
          <a:bodyPr>
            <a:normAutofit/>
          </a:bodyPr>
          <a:lstStyle/>
          <a:p>
            <a:pPr algn="just"/>
            <a:r>
              <a:rPr lang="hr-HR" sz="3600" dirty="0"/>
              <a:t>Pošto državni organ nadležan za poslove budžeta sprovede usaglašavanje rashoda sa državnim organima, ustanovama i drugim korisnicima budžeta, pristupa pripremi nacrta budžeta i podnosi ga vladi. </a:t>
            </a:r>
            <a:endParaRPr lang="hr-HR" sz="3600" dirty="0" smtClean="0"/>
          </a:p>
          <a:p>
            <a:pPr algn="just"/>
            <a:r>
              <a:rPr lang="hr-HR" sz="3600" dirty="0" smtClean="0"/>
              <a:t>Vlada </a:t>
            </a:r>
            <a:r>
              <a:rPr lang="hr-HR" sz="3600" dirty="0"/>
              <a:t>razmatra nacrt budžeta, zajedno sa izveštajima svojih tijela i utvrđuje prijedlog budžeta koga podnosi po utvrđenoj proceduri skupštini (parlamentu) na razmatranje i usvajanje.</a:t>
            </a:r>
            <a:endParaRPr lang="en-US" sz="3600" dirty="0"/>
          </a:p>
          <a:p>
            <a:pPr algn="just"/>
            <a:endParaRPr lang="en-US" sz="3600" dirty="0"/>
          </a:p>
        </p:txBody>
      </p:sp>
    </p:spTree>
    <p:extLst>
      <p:ext uri="{BB962C8B-B14F-4D97-AF65-F5344CB8AC3E}">
        <p14:creationId xmlns="" xmlns:p14="http://schemas.microsoft.com/office/powerpoint/2010/main" val="554413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3046" y="520505"/>
            <a:ext cx="10720754" cy="5656458"/>
          </a:xfrm>
        </p:spPr>
        <p:txBody>
          <a:bodyPr>
            <a:normAutofit/>
          </a:bodyPr>
          <a:lstStyle/>
          <a:p>
            <a:pPr algn="just"/>
            <a:r>
              <a:rPr lang="pl-PL" sz="4000" dirty="0" smtClean="0"/>
              <a:t>Budžet se sastoji od opšteg i posebnog dijela, te plana razvojnih programa.</a:t>
            </a:r>
            <a:endParaRPr lang="en-US" sz="4000" dirty="0" smtClean="0"/>
          </a:p>
          <a:p>
            <a:pPr algn="just"/>
            <a:r>
              <a:rPr lang="pl-PL" sz="4000" dirty="0" smtClean="0"/>
              <a:t>U teoriji i praksi je mnogo definicija budžeta</a:t>
            </a:r>
            <a:r>
              <a:rPr lang="hr-HR" sz="4000" dirty="0" smtClean="0"/>
              <a:t>, u zavisnosti da li budžet definišemo kao akt finansiranja državnih funkcija ili kao instrumenat fiskalne politike i politike raspodjele sredstava radi realizacije političkih, ekonomskih i socijalnih funkcija države. </a:t>
            </a:r>
            <a:endParaRPr lang="en-US" sz="4000" dirty="0" smtClean="0"/>
          </a:p>
          <a:p>
            <a:endParaRPr lang="en-US" sz="4000" dirty="0"/>
          </a:p>
        </p:txBody>
      </p:sp>
    </p:spTree>
    <p:extLst>
      <p:ext uri="{BB962C8B-B14F-4D97-AF65-F5344CB8AC3E}">
        <p14:creationId xmlns="" xmlns:p14="http://schemas.microsoft.com/office/powerpoint/2010/main" val="38144004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52062"/>
            <a:ext cx="10515600" cy="1325563"/>
          </a:xfrm>
        </p:spPr>
        <p:txBody>
          <a:bodyPr/>
          <a:lstStyle/>
          <a:p>
            <a:r>
              <a:rPr lang="hr-HR" b="1" dirty="0" smtClean="0"/>
              <a:t>Donošenje budžeta</a:t>
            </a:r>
            <a:endParaRPr lang="en-US" b="1" i="1" dirty="0"/>
          </a:p>
        </p:txBody>
      </p:sp>
      <p:sp>
        <p:nvSpPr>
          <p:cNvPr id="3" name="Content Placeholder 2"/>
          <p:cNvSpPr>
            <a:spLocks noGrp="1"/>
          </p:cNvSpPr>
          <p:nvPr>
            <p:ph idx="1"/>
          </p:nvPr>
        </p:nvSpPr>
        <p:spPr>
          <a:xfrm>
            <a:off x="838200" y="1561514"/>
            <a:ext cx="10515600" cy="4615449"/>
          </a:xfrm>
        </p:spPr>
        <p:txBody>
          <a:bodyPr>
            <a:normAutofit fontScale="92500" lnSpcReduction="10000"/>
          </a:bodyPr>
          <a:lstStyle/>
          <a:p>
            <a:pPr algn="just"/>
            <a:r>
              <a:rPr lang="hr-HR" sz="3600" dirty="0" smtClean="0"/>
              <a:t>O </a:t>
            </a:r>
            <a:r>
              <a:rPr lang="hr-HR" sz="3600" dirty="0"/>
              <a:t>prijedlogu budžeta koji je sačinila vlada, raspravlja se u skupštini (parlamentu) uz poštivanje propisane procedure i određene tehnike. </a:t>
            </a:r>
            <a:endParaRPr lang="hr-HR" sz="3600" dirty="0" smtClean="0"/>
          </a:p>
          <a:p>
            <a:pPr algn="just"/>
            <a:r>
              <a:rPr lang="hr-HR" sz="3600" dirty="0" smtClean="0"/>
              <a:t>Glasanju </a:t>
            </a:r>
            <a:r>
              <a:rPr lang="hr-HR" sz="3600" dirty="0"/>
              <a:t>o prijedlogu budžeta se pristupa onda kada se završe sve pojedinačne i načelne rasprave</a:t>
            </a:r>
            <a:r>
              <a:rPr lang="hr-HR" sz="3600" dirty="0" smtClean="0"/>
              <a:t>.</a:t>
            </a:r>
          </a:p>
          <a:p>
            <a:pPr algn="just"/>
            <a:r>
              <a:rPr lang="hr-HR" sz="3600" dirty="0" smtClean="0"/>
              <a:t> </a:t>
            </a:r>
            <a:r>
              <a:rPr lang="hr-HR" sz="3600" dirty="0"/>
              <a:t>Prijedlog o kome se izjašnjava može biti i jeste različit od onoga koga je predložila vlada, budući da se u toku rasprava u njega mogu ugraditi izmjene i dopune (koje se daju u toku rasprava), a sa kojima se vlada može saglasiti (ali nije obavezno). </a:t>
            </a:r>
            <a:endParaRPr lang="hr-HR" sz="3600" dirty="0" smtClean="0"/>
          </a:p>
          <a:p>
            <a:endParaRPr lang="en-US" dirty="0"/>
          </a:p>
        </p:txBody>
      </p:sp>
    </p:spTree>
    <p:extLst>
      <p:ext uri="{BB962C8B-B14F-4D97-AF65-F5344CB8AC3E}">
        <p14:creationId xmlns="" xmlns:p14="http://schemas.microsoft.com/office/powerpoint/2010/main" val="32759339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197" y="984738"/>
            <a:ext cx="10481602" cy="5192225"/>
          </a:xfrm>
        </p:spPr>
        <p:txBody>
          <a:bodyPr>
            <a:normAutofit/>
          </a:bodyPr>
          <a:lstStyle/>
          <a:p>
            <a:pPr algn="just"/>
            <a:r>
              <a:rPr lang="hr-HR" sz="3600" dirty="0" smtClean="0"/>
              <a:t>Rasprava o prijedlogu budžeta, odnosno njegovo usvajanje, treba da se završi prije početka godine za koju se budžet donosi. </a:t>
            </a:r>
            <a:endParaRPr lang="en-US" sz="3600" dirty="0" smtClean="0"/>
          </a:p>
          <a:p>
            <a:pPr algn="just"/>
            <a:r>
              <a:rPr lang="hr-HR" sz="3600" dirty="0" smtClean="0"/>
              <a:t>Usvojeni budžet se sastoji od:</a:t>
            </a:r>
            <a:endParaRPr lang="en-US" sz="3600" dirty="0" smtClean="0"/>
          </a:p>
          <a:p>
            <a:pPr marL="0" indent="0" algn="just">
              <a:buNone/>
            </a:pPr>
            <a:r>
              <a:rPr lang="hr-HR" sz="3600" dirty="0" smtClean="0"/>
              <a:t>1) opšteg i</a:t>
            </a:r>
            <a:endParaRPr lang="en-US" sz="3600" dirty="0" smtClean="0"/>
          </a:p>
          <a:p>
            <a:pPr marL="0" indent="0" algn="just">
              <a:buNone/>
            </a:pPr>
            <a:r>
              <a:rPr lang="hr-HR" sz="3600" dirty="0" smtClean="0"/>
              <a:t>2) posebnog dijela. </a:t>
            </a:r>
            <a:endParaRPr lang="en-US" sz="3600" dirty="0" smtClean="0"/>
          </a:p>
          <a:p>
            <a:pPr marL="0" indent="0">
              <a:buNone/>
            </a:pPr>
            <a:endParaRPr lang="en-US" dirty="0"/>
          </a:p>
        </p:txBody>
      </p:sp>
    </p:spTree>
    <p:extLst>
      <p:ext uri="{BB962C8B-B14F-4D97-AF65-F5344CB8AC3E}">
        <p14:creationId xmlns="" xmlns:p14="http://schemas.microsoft.com/office/powerpoint/2010/main" val="958204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1858" y="829994"/>
            <a:ext cx="10551942" cy="5346969"/>
          </a:xfrm>
        </p:spPr>
        <p:txBody>
          <a:bodyPr>
            <a:normAutofit/>
          </a:bodyPr>
          <a:lstStyle/>
          <a:p>
            <a:pPr algn="just"/>
            <a:r>
              <a:rPr lang="hr-HR" sz="3600" dirty="0"/>
              <a:t>Opšti dio budžeta sadrži podatke o ukupnom iznosu prihoda i rashoda budžeta, iznosu budžetske rezerve, prava i obaveze nadležnih organa u izvršenju budžeta i mjere za očuvanje budžetske ravnoteže. </a:t>
            </a:r>
          </a:p>
          <a:p>
            <a:pPr algn="just"/>
            <a:r>
              <a:rPr lang="hr-HR" sz="3600" dirty="0"/>
              <a:t>U posebnom dijelu budžeta su navedeni svi budžetski prihodi po izvorima, svi korisnici budžetskih sredstava kao i pobližna i detaljna </a:t>
            </a:r>
            <a:r>
              <a:rPr lang="hr-HR" sz="3600" dirty="0" smtClean="0"/>
              <a:t>namjena </a:t>
            </a:r>
            <a:r>
              <a:rPr lang="hr-HR" sz="3600" dirty="0"/>
              <a:t>trošenja sredstava koja su konkretnim korisnicima odredjena.</a:t>
            </a:r>
            <a:endParaRPr lang="en-US" sz="3600" dirty="0"/>
          </a:p>
          <a:p>
            <a:pPr algn="just"/>
            <a:endParaRPr lang="en-US" sz="3600" dirty="0"/>
          </a:p>
        </p:txBody>
      </p:sp>
    </p:spTree>
    <p:extLst>
      <p:ext uri="{BB962C8B-B14F-4D97-AF65-F5344CB8AC3E}">
        <p14:creationId xmlns="" xmlns:p14="http://schemas.microsoft.com/office/powerpoint/2010/main" val="21098926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t>Privremeno finansiranje</a:t>
            </a:r>
            <a:r>
              <a:rPr lang="en-US" b="1" dirty="0" smtClean="0"/>
              <a:t/>
            </a:r>
            <a:br>
              <a:rPr lang="en-US" b="1" dirty="0" smtClean="0"/>
            </a:br>
            <a:endParaRPr lang="en-US" dirty="0"/>
          </a:p>
        </p:txBody>
      </p:sp>
      <p:sp>
        <p:nvSpPr>
          <p:cNvPr id="3" name="Content Placeholder 2"/>
          <p:cNvSpPr>
            <a:spLocks noGrp="1"/>
          </p:cNvSpPr>
          <p:nvPr>
            <p:ph idx="1"/>
          </p:nvPr>
        </p:nvSpPr>
        <p:spPr>
          <a:xfrm>
            <a:off x="838200" y="1322363"/>
            <a:ext cx="10515600" cy="4854600"/>
          </a:xfrm>
        </p:spPr>
        <p:txBody>
          <a:bodyPr>
            <a:normAutofit/>
          </a:bodyPr>
          <a:lstStyle/>
          <a:p>
            <a:pPr algn="just"/>
            <a:r>
              <a:rPr lang="hr-HR" sz="3600" dirty="0" smtClean="0"/>
              <a:t>Postupak </a:t>
            </a:r>
            <a:r>
              <a:rPr lang="hr-HR" sz="3600" dirty="0"/>
              <a:t>donošenja budžeta je veoma obiman i vremenski dug, i može se dogoditi da svi poslovi neophodni za donošenje budžeta ne budu završeni do kraja godine koja prethodi godini za koju se budžet donosi</a:t>
            </a:r>
            <a:r>
              <a:rPr lang="hr-HR" sz="3600" dirty="0" smtClean="0"/>
              <a:t>.</a:t>
            </a:r>
          </a:p>
          <a:p>
            <a:pPr algn="just"/>
            <a:r>
              <a:rPr lang="hr-HR" sz="3600" dirty="0" smtClean="0"/>
              <a:t> </a:t>
            </a:r>
            <a:r>
              <a:rPr lang="hr-HR" sz="3600" dirty="0"/>
              <a:t>U tom slučaju se pristupa privremenom finansiranju da bi se obezbijedio kontinuitet u finansiranju javnih rashoda.</a:t>
            </a:r>
            <a:endParaRPr lang="en-US" sz="3600" dirty="0"/>
          </a:p>
          <a:p>
            <a:pPr algn="just"/>
            <a:endParaRPr lang="en-US" sz="3600" dirty="0"/>
          </a:p>
        </p:txBody>
      </p:sp>
    </p:spTree>
    <p:extLst>
      <p:ext uri="{BB962C8B-B14F-4D97-AF65-F5344CB8AC3E}">
        <p14:creationId xmlns="" xmlns:p14="http://schemas.microsoft.com/office/powerpoint/2010/main" val="37110869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8128" y="844062"/>
            <a:ext cx="10495671" cy="5332901"/>
          </a:xfrm>
        </p:spPr>
        <p:txBody>
          <a:bodyPr/>
          <a:lstStyle/>
          <a:p>
            <a:pPr algn="just"/>
            <a:r>
              <a:rPr lang="hr-HR" sz="3600" dirty="0"/>
              <a:t>U praksi i teoriji javnih finansija je poznato nekoliko metoda privremenog finansiranja. </a:t>
            </a:r>
            <a:endParaRPr lang="hr-HR" sz="3600" dirty="0" smtClean="0"/>
          </a:p>
          <a:p>
            <a:pPr algn="just"/>
            <a:r>
              <a:rPr lang="hr-HR" sz="3600" dirty="0" smtClean="0"/>
              <a:t>Privremeno </a:t>
            </a:r>
            <a:r>
              <a:rPr lang="hr-HR" sz="3600" dirty="0"/>
              <a:t>finansiranje se može obavljati na bazi tzv. budžetskih dvanaestina, odnosno finansiranje se realizuje na bazi budžeta iz prethodne godine ili na bazi predloga budžeta (koji nije usvojen) za godinu u kojoj se pristupa privremenom finansiranju, s tim što se vrše odgovarajuće korekcije.</a:t>
            </a:r>
            <a:endParaRPr lang="en-US" sz="3600" dirty="0"/>
          </a:p>
          <a:p>
            <a:pPr algn="just"/>
            <a:endParaRPr lang="en-US" sz="3600" dirty="0"/>
          </a:p>
          <a:p>
            <a:pPr algn="just"/>
            <a:endParaRPr lang="en-US" dirty="0"/>
          </a:p>
        </p:txBody>
      </p:sp>
    </p:spTree>
    <p:extLst>
      <p:ext uri="{BB962C8B-B14F-4D97-AF65-F5344CB8AC3E}">
        <p14:creationId xmlns="" xmlns:p14="http://schemas.microsoft.com/office/powerpoint/2010/main" val="26230270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4062" y="618978"/>
            <a:ext cx="10509738" cy="5557985"/>
          </a:xfrm>
        </p:spPr>
        <p:txBody>
          <a:bodyPr>
            <a:normAutofit/>
          </a:bodyPr>
          <a:lstStyle/>
          <a:p>
            <a:pPr marL="0" indent="0" algn="just">
              <a:buNone/>
            </a:pPr>
            <a:r>
              <a:rPr lang="hr-HR" sz="3600" dirty="0" smtClean="0"/>
              <a:t>- metod rekondukcije budžeta, koja se sastoji u prenosu ovlašćenja iz prethodnog budžeta na narednu godinu i na taj način se omogućava kontinuitet u finansiranju.</a:t>
            </a:r>
            <a:endParaRPr lang="en-US" sz="3600" dirty="0" smtClean="0"/>
          </a:p>
          <a:p>
            <a:pPr marL="0" indent="0" algn="just">
              <a:buNone/>
            </a:pPr>
            <a:r>
              <a:rPr lang="hr-HR" sz="3600" dirty="0" smtClean="0"/>
              <a:t>- metod akontacije , koji se sastoji u davanju budžetskih kredita korisnicima dok se novi budžet ne usvoji.</a:t>
            </a:r>
          </a:p>
          <a:p>
            <a:pPr marL="0" indent="0" algn="just">
              <a:buNone/>
            </a:pPr>
            <a:r>
              <a:rPr lang="hr-HR" sz="3600" dirty="0" smtClean="0"/>
              <a:t>Odluku o privremenom finansiranju donosi isto tijelo (organ) koje ima ovlaštenje da usvoji budžet.</a:t>
            </a:r>
          </a:p>
          <a:p>
            <a:pPr marL="0" indent="0" algn="just">
              <a:buNone/>
            </a:pPr>
            <a:r>
              <a:rPr lang="hr-HR" sz="3600" dirty="0" smtClean="0"/>
              <a:t> Odluka je vrlo često ograničena na period do tri meseca. </a:t>
            </a:r>
            <a:endParaRPr lang="en-US" sz="3600" dirty="0" smtClean="0"/>
          </a:p>
          <a:p>
            <a:pPr marL="0" indent="0" algn="just">
              <a:buNone/>
            </a:pPr>
            <a:endParaRPr lang="en-US" sz="3600" dirty="0"/>
          </a:p>
        </p:txBody>
      </p:sp>
    </p:spTree>
    <p:extLst>
      <p:ext uri="{BB962C8B-B14F-4D97-AF65-F5344CB8AC3E}">
        <p14:creationId xmlns="" xmlns:p14="http://schemas.microsoft.com/office/powerpoint/2010/main" val="33911045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t>Izvršenje budžeta</a:t>
            </a:r>
            <a:endParaRPr lang="en-US" b="1" i="1" dirty="0"/>
          </a:p>
        </p:txBody>
      </p:sp>
      <p:sp>
        <p:nvSpPr>
          <p:cNvPr id="3" name="Content Placeholder 2"/>
          <p:cNvSpPr>
            <a:spLocks noGrp="1"/>
          </p:cNvSpPr>
          <p:nvPr>
            <p:ph idx="1"/>
          </p:nvPr>
        </p:nvSpPr>
        <p:spPr>
          <a:xfrm>
            <a:off x="731520" y="1350498"/>
            <a:ext cx="10622280" cy="4826465"/>
          </a:xfrm>
        </p:spPr>
        <p:txBody>
          <a:bodyPr>
            <a:normAutofit/>
          </a:bodyPr>
          <a:lstStyle/>
          <a:p>
            <a:r>
              <a:rPr lang="hr-HR" b="1" dirty="0"/>
              <a:t> </a:t>
            </a:r>
            <a:r>
              <a:rPr lang="en-US" dirty="0" smtClean="0"/>
              <a:t>Bud</a:t>
            </a:r>
            <a:r>
              <a:rPr lang="hr-HR" dirty="0"/>
              <a:t>ž</a:t>
            </a:r>
            <a:r>
              <a:rPr lang="en-US" dirty="0"/>
              <a:t>et </a:t>
            </a:r>
            <a:r>
              <a:rPr lang="en-US" dirty="0" err="1"/>
              <a:t>predstavlja</a:t>
            </a:r>
            <a:r>
              <a:rPr lang="en-US" dirty="0"/>
              <a:t> </a:t>
            </a:r>
            <a:r>
              <a:rPr lang="en-US" dirty="0" err="1"/>
              <a:t>godi</a:t>
            </a:r>
            <a:r>
              <a:rPr lang="hr-HR" dirty="0"/>
              <a:t>š</a:t>
            </a:r>
            <a:r>
              <a:rPr lang="en-US" dirty="0" err="1"/>
              <a:t>nji</a:t>
            </a:r>
            <a:r>
              <a:rPr lang="en-US" dirty="0"/>
              <a:t> plan </a:t>
            </a:r>
            <a:r>
              <a:rPr lang="en-US" dirty="0" err="1"/>
              <a:t>prihoda</a:t>
            </a:r>
            <a:r>
              <a:rPr lang="en-US" dirty="0"/>
              <a:t> </a:t>
            </a:r>
            <a:r>
              <a:rPr lang="en-US" dirty="0" err="1"/>
              <a:t>i</a:t>
            </a:r>
            <a:r>
              <a:rPr lang="en-US" dirty="0"/>
              <a:t> </a:t>
            </a:r>
            <a:r>
              <a:rPr lang="en-US" dirty="0" err="1"/>
              <a:t>rashoda</a:t>
            </a:r>
            <a:r>
              <a:rPr lang="hr-HR" dirty="0"/>
              <a:t>. </a:t>
            </a:r>
            <a:endParaRPr lang="hr-HR" dirty="0" smtClean="0"/>
          </a:p>
          <a:p>
            <a:r>
              <a:rPr lang="en-US" dirty="0" smtClean="0"/>
              <a:t>Time </a:t>
            </a:r>
            <a:r>
              <a:rPr lang="en-US" dirty="0"/>
              <a:t>je </a:t>
            </a:r>
            <a:r>
              <a:rPr lang="en-US" dirty="0" err="1"/>
              <a:t>njegovo</a:t>
            </a:r>
            <a:r>
              <a:rPr lang="en-US" dirty="0"/>
              <a:t> </a:t>
            </a:r>
            <a:r>
              <a:rPr lang="en-US" dirty="0" err="1"/>
              <a:t>izvr</a:t>
            </a:r>
            <a:r>
              <a:rPr lang="hr-HR" dirty="0"/>
              <a:t>š</a:t>
            </a:r>
            <a:r>
              <a:rPr lang="en-US" dirty="0" err="1"/>
              <a:t>enje</a:t>
            </a:r>
            <a:r>
              <a:rPr lang="en-US" dirty="0"/>
              <a:t> </a:t>
            </a:r>
            <a:r>
              <a:rPr lang="en-US" dirty="0" err="1"/>
              <a:t>vezano</a:t>
            </a:r>
            <a:r>
              <a:rPr lang="en-US" dirty="0"/>
              <a:t> </a:t>
            </a:r>
            <a:r>
              <a:rPr lang="en-US" dirty="0" err="1"/>
              <a:t>za</a:t>
            </a:r>
            <a:r>
              <a:rPr lang="en-US" dirty="0"/>
              <a:t> </a:t>
            </a:r>
            <a:r>
              <a:rPr lang="en-US" dirty="0" err="1"/>
              <a:t>godinu</a:t>
            </a:r>
            <a:r>
              <a:rPr lang="hr-HR" dirty="0"/>
              <a:t> ( </a:t>
            </a:r>
            <a:r>
              <a:rPr lang="en-US" dirty="0" err="1"/>
              <a:t>jednu</a:t>
            </a:r>
            <a:r>
              <a:rPr lang="hr-HR" dirty="0"/>
              <a:t> </a:t>
            </a:r>
            <a:r>
              <a:rPr lang="hr-HR" dirty="0" smtClean="0"/>
              <a:t>).</a:t>
            </a:r>
          </a:p>
          <a:p>
            <a:r>
              <a:rPr lang="hr-HR" dirty="0" smtClean="0"/>
              <a:t> </a:t>
            </a:r>
            <a:r>
              <a:rPr lang="en-US" dirty="0" err="1"/>
              <a:t>Ovaj</a:t>
            </a:r>
            <a:r>
              <a:rPr lang="en-US" dirty="0"/>
              <a:t> period se </a:t>
            </a:r>
            <a:r>
              <a:rPr lang="en-US" dirty="0" err="1"/>
              <a:t>može</a:t>
            </a:r>
            <a:r>
              <a:rPr lang="en-US" dirty="0"/>
              <a:t> </a:t>
            </a:r>
            <a:r>
              <a:rPr lang="en-US" dirty="0" err="1"/>
              <a:t>podijeliti</a:t>
            </a:r>
            <a:r>
              <a:rPr lang="en-US" dirty="0"/>
              <a:t> </a:t>
            </a:r>
            <a:r>
              <a:rPr lang="en-US" dirty="0" err="1"/>
              <a:t>na</a:t>
            </a:r>
            <a:r>
              <a:rPr lang="en-US" dirty="0"/>
              <a:t>:</a:t>
            </a:r>
          </a:p>
          <a:p>
            <a:pPr lvl="0"/>
            <a:r>
              <a:rPr lang="en-US" dirty="0"/>
              <a:t> </a:t>
            </a:r>
            <a:r>
              <a:rPr lang="en-US" dirty="0" err="1"/>
              <a:t>Fiskalnu</a:t>
            </a:r>
            <a:r>
              <a:rPr lang="en-US" dirty="0"/>
              <a:t> </a:t>
            </a:r>
            <a:r>
              <a:rPr lang="en-US" dirty="0" err="1"/>
              <a:t>godinu</a:t>
            </a:r>
            <a:endParaRPr lang="en-US" dirty="0"/>
          </a:p>
          <a:p>
            <a:pPr lvl="0"/>
            <a:r>
              <a:rPr lang="en-US" dirty="0"/>
              <a:t> </a:t>
            </a:r>
            <a:r>
              <a:rPr lang="en-US" dirty="0" err="1"/>
              <a:t>Kalendarsku</a:t>
            </a:r>
            <a:r>
              <a:rPr lang="en-US" dirty="0"/>
              <a:t> </a:t>
            </a:r>
            <a:r>
              <a:rPr lang="en-US" dirty="0" err="1"/>
              <a:t>godinu</a:t>
            </a:r>
            <a:endParaRPr lang="en-US" dirty="0"/>
          </a:p>
          <a:p>
            <a:endParaRPr lang="en-US" dirty="0"/>
          </a:p>
        </p:txBody>
      </p:sp>
    </p:spTree>
    <p:extLst>
      <p:ext uri="{BB962C8B-B14F-4D97-AF65-F5344CB8AC3E}">
        <p14:creationId xmlns="" xmlns:p14="http://schemas.microsoft.com/office/powerpoint/2010/main" val="9094974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5926" y="886265"/>
            <a:ext cx="10537874" cy="5290698"/>
          </a:xfrm>
        </p:spPr>
        <p:txBody>
          <a:bodyPr>
            <a:normAutofit/>
          </a:bodyPr>
          <a:lstStyle/>
          <a:p>
            <a:pPr algn="just"/>
            <a:r>
              <a:rPr lang="en-US" sz="3600" dirty="0" err="1"/>
              <a:t>Fisklana</a:t>
            </a:r>
            <a:r>
              <a:rPr lang="en-US" sz="3600" dirty="0"/>
              <a:t> </a:t>
            </a:r>
            <a:r>
              <a:rPr lang="en-US" sz="3600" dirty="0" err="1"/>
              <a:t>godina</a:t>
            </a:r>
            <a:r>
              <a:rPr lang="en-US" sz="3600" dirty="0"/>
              <a:t> </a:t>
            </a:r>
            <a:r>
              <a:rPr lang="en-US" sz="3600" dirty="0" err="1"/>
              <a:t>obično</a:t>
            </a:r>
            <a:r>
              <a:rPr lang="en-US" sz="3600" dirty="0"/>
              <a:t> </a:t>
            </a:r>
            <a:r>
              <a:rPr lang="en-US" sz="3600" dirty="0" err="1"/>
              <a:t>počinje</a:t>
            </a:r>
            <a:r>
              <a:rPr lang="en-US" sz="3600" dirty="0"/>
              <a:t> </a:t>
            </a:r>
            <a:r>
              <a:rPr lang="en-US" sz="3600" dirty="0" err="1"/>
              <a:t>sa</a:t>
            </a:r>
            <a:r>
              <a:rPr lang="en-US" sz="3600" dirty="0"/>
              <a:t> 1.4. (</a:t>
            </a:r>
            <a:r>
              <a:rPr lang="en-US" sz="3600" dirty="0" err="1"/>
              <a:t>april</a:t>
            </a:r>
            <a:r>
              <a:rPr lang="en-US" sz="3600" dirty="0"/>
              <a:t>) a </a:t>
            </a:r>
            <a:r>
              <a:rPr lang="en-US" sz="3600" dirty="0" err="1"/>
              <a:t>završava</a:t>
            </a:r>
            <a:r>
              <a:rPr lang="en-US" sz="3600" dirty="0"/>
              <a:t> se 31.3. (mart) </a:t>
            </a:r>
            <a:r>
              <a:rPr lang="en-US" sz="3600" dirty="0" err="1"/>
              <a:t>slijedeće</a:t>
            </a:r>
            <a:r>
              <a:rPr lang="en-US" sz="3600" dirty="0"/>
              <a:t> </a:t>
            </a:r>
            <a:r>
              <a:rPr lang="en-US" sz="3600" dirty="0" err="1"/>
              <a:t>godine</a:t>
            </a:r>
            <a:r>
              <a:rPr lang="en-US" sz="3600" dirty="0"/>
              <a:t>. </a:t>
            </a:r>
            <a:endParaRPr lang="sr-Latn-ME" sz="3600" dirty="0" smtClean="0"/>
          </a:p>
          <a:p>
            <a:pPr algn="just"/>
            <a:r>
              <a:rPr lang="en-US" sz="3600" dirty="0" err="1" smtClean="0"/>
              <a:t>Isto</a:t>
            </a:r>
            <a:r>
              <a:rPr lang="en-US" sz="3600" dirty="0" smtClean="0"/>
              <a:t> </a:t>
            </a:r>
            <a:r>
              <a:rPr lang="en-US" sz="3600" dirty="0" err="1"/>
              <a:t>tako</a:t>
            </a:r>
            <a:r>
              <a:rPr lang="en-US" sz="3600" dirty="0"/>
              <a:t>, </a:t>
            </a:r>
            <a:r>
              <a:rPr lang="en-US" sz="3600" dirty="0" err="1"/>
              <a:t>budžetska</a:t>
            </a:r>
            <a:r>
              <a:rPr lang="en-US" sz="3600" dirty="0"/>
              <a:t> </a:t>
            </a:r>
            <a:r>
              <a:rPr lang="en-US" sz="3600" dirty="0" err="1"/>
              <a:t>godina</a:t>
            </a:r>
            <a:r>
              <a:rPr lang="en-US" sz="3600" dirty="0"/>
              <a:t> </a:t>
            </a:r>
            <a:r>
              <a:rPr lang="en-US" sz="3600" dirty="0" err="1"/>
              <a:t>može</a:t>
            </a:r>
            <a:r>
              <a:rPr lang="en-US" sz="3600" dirty="0"/>
              <a:t> </a:t>
            </a:r>
            <a:r>
              <a:rPr lang="en-US" sz="3600" dirty="0" err="1"/>
              <a:t>početi</a:t>
            </a:r>
            <a:r>
              <a:rPr lang="en-US" sz="3600" dirty="0"/>
              <a:t> </a:t>
            </a:r>
            <a:r>
              <a:rPr lang="en-US" sz="3600" dirty="0" err="1"/>
              <a:t>sa</a:t>
            </a:r>
            <a:r>
              <a:rPr lang="en-US" sz="3600" dirty="0"/>
              <a:t> 1.1. </a:t>
            </a:r>
            <a:r>
              <a:rPr lang="en-US" sz="3600" dirty="0" err="1"/>
              <a:t>i</a:t>
            </a:r>
            <a:r>
              <a:rPr lang="en-US" sz="3600" dirty="0"/>
              <a:t> </a:t>
            </a:r>
            <a:r>
              <a:rPr lang="en-US" sz="3600" dirty="0" err="1"/>
              <a:t>završiti</a:t>
            </a:r>
            <a:r>
              <a:rPr lang="en-US" sz="3600" dirty="0"/>
              <a:t> se </a:t>
            </a:r>
            <a:r>
              <a:rPr lang="en-US" sz="3600" dirty="0" err="1"/>
              <a:t>sa</a:t>
            </a:r>
            <a:r>
              <a:rPr lang="en-US" sz="3600" dirty="0"/>
              <a:t> 31.12. </a:t>
            </a:r>
            <a:r>
              <a:rPr lang="en-US" sz="3600" dirty="0" err="1"/>
              <a:t>tekuće</a:t>
            </a:r>
            <a:r>
              <a:rPr lang="en-US" sz="3600" dirty="0"/>
              <a:t> </a:t>
            </a:r>
            <a:r>
              <a:rPr lang="en-US" sz="3600" dirty="0" err="1"/>
              <a:t>godine</a:t>
            </a:r>
            <a:r>
              <a:rPr lang="en-US" sz="3600" dirty="0"/>
              <a:t>, </a:t>
            </a:r>
            <a:r>
              <a:rPr lang="en-US" sz="3600" dirty="0" err="1"/>
              <a:t>što</a:t>
            </a:r>
            <a:r>
              <a:rPr lang="en-US" sz="3600" dirty="0"/>
              <a:t> </a:t>
            </a:r>
            <a:r>
              <a:rPr lang="en-US" sz="3600" dirty="0" err="1"/>
              <a:t>odgovara</a:t>
            </a:r>
            <a:r>
              <a:rPr lang="en-US" sz="3600" dirty="0"/>
              <a:t> </a:t>
            </a:r>
            <a:r>
              <a:rPr lang="en-US" sz="3600" dirty="0" err="1"/>
              <a:t>kalendarskoj</a:t>
            </a:r>
            <a:r>
              <a:rPr lang="en-US" sz="3600" dirty="0"/>
              <a:t> </a:t>
            </a:r>
            <a:r>
              <a:rPr lang="en-US" sz="3600" dirty="0" err="1"/>
              <a:t>godini</a:t>
            </a:r>
            <a:r>
              <a:rPr lang="en-US" sz="3600" dirty="0"/>
              <a:t>.</a:t>
            </a:r>
          </a:p>
          <a:p>
            <a:pPr algn="just"/>
            <a:r>
              <a:rPr lang="en-US" sz="3600" dirty="0"/>
              <a:t>U </a:t>
            </a:r>
            <a:r>
              <a:rPr lang="en-US" sz="3600" dirty="0" err="1"/>
              <a:t>određivanju</a:t>
            </a:r>
            <a:r>
              <a:rPr lang="en-US" sz="3600" dirty="0"/>
              <a:t> </a:t>
            </a:r>
            <a:r>
              <a:rPr lang="en-US" sz="3600" dirty="0" err="1"/>
              <a:t>budžetskog</a:t>
            </a:r>
            <a:r>
              <a:rPr lang="en-US" sz="3600" dirty="0"/>
              <a:t> </a:t>
            </a:r>
            <a:r>
              <a:rPr lang="en-US" sz="3600" dirty="0" err="1"/>
              <a:t>perioda</a:t>
            </a:r>
            <a:r>
              <a:rPr lang="en-US" sz="3600" dirty="0"/>
              <a:t> </a:t>
            </a:r>
            <a:r>
              <a:rPr lang="en-US" sz="3600" dirty="0" err="1"/>
              <a:t>koriste</a:t>
            </a:r>
            <a:r>
              <a:rPr lang="en-US" sz="3600" dirty="0"/>
              <a:t> se </a:t>
            </a:r>
            <a:r>
              <a:rPr lang="en-US" sz="3600" dirty="0" err="1"/>
              <a:t>dvije</a:t>
            </a:r>
            <a:r>
              <a:rPr lang="en-US" sz="3600" dirty="0"/>
              <a:t> </a:t>
            </a:r>
            <a:r>
              <a:rPr lang="en-US" sz="3600" dirty="0" err="1"/>
              <a:t>vrste</a:t>
            </a:r>
            <a:r>
              <a:rPr lang="en-US" sz="3600" dirty="0"/>
              <a:t> </a:t>
            </a:r>
            <a:r>
              <a:rPr lang="en-US" sz="3600" dirty="0" err="1"/>
              <a:t>metoda</a:t>
            </a:r>
            <a:r>
              <a:rPr lang="en-US" sz="3600" dirty="0"/>
              <a:t>:</a:t>
            </a:r>
          </a:p>
          <a:p>
            <a:pPr marL="0" indent="0" algn="just">
              <a:buNone/>
            </a:pPr>
            <a:endParaRPr lang="en-US" sz="3600" dirty="0"/>
          </a:p>
        </p:txBody>
      </p:sp>
    </p:spTree>
    <p:extLst>
      <p:ext uri="{BB962C8B-B14F-4D97-AF65-F5344CB8AC3E}">
        <p14:creationId xmlns="" xmlns:p14="http://schemas.microsoft.com/office/powerpoint/2010/main" val="13114621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4062" y="703385"/>
            <a:ext cx="10509738" cy="5473578"/>
          </a:xfrm>
        </p:spPr>
        <p:txBody>
          <a:bodyPr>
            <a:noAutofit/>
          </a:bodyPr>
          <a:lstStyle/>
          <a:p>
            <a:pPr marL="0" indent="0" algn="just">
              <a:buNone/>
            </a:pPr>
            <a:r>
              <a:rPr lang="hr-HR" sz="3600" dirty="0"/>
              <a:t>-  </a:t>
            </a:r>
            <a:r>
              <a:rPr lang="en-US" sz="3600" dirty="0" err="1"/>
              <a:t>metod</a:t>
            </a:r>
            <a:r>
              <a:rPr lang="en-US" sz="3600" dirty="0"/>
              <a:t> </a:t>
            </a:r>
            <a:r>
              <a:rPr lang="en-US" sz="3600" dirty="0" err="1"/>
              <a:t>budžetske</a:t>
            </a:r>
            <a:r>
              <a:rPr lang="en-US" sz="3600" dirty="0"/>
              <a:t> </a:t>
            </a:r>
            <a:r>
              <a:rPr lang="en-US" sz="3600" dirty="0" err="1"/>
              <a:t>godine</a:t>
            </a:r>
            <a:r>
              <a:rPr lang="en-US" sz="3600" dirty="0"/>
              <a:t> </a:t>
            </a:r>
            <a:r>
              <a:rPr lang="en-US" sz="3600" dirty="0" err="1"/>
              <a:t>polazi</a:t>
            </a:r>
            <a:r>
              <a:rPr lang="en-US" sz="3600" dirty="0"/>
              <a:t> od momenta </a:t>
            </a:r>
            <a:r>
              <a:rPr lang="en-US" sz="3600" dirty="0" err="1"/>
              <a:t>ostvarenog</a:t>
            </a:r>
            <a:r>
              <a:rPr lang="en-US" sz="3600" dirty="0"/>
              <a:t> </a:t>
            </a:r>
            <a:r>
              <a:rPr lang="en-US" sz="3600" dirty="0" err="1"/>
              <a:t>prihoda</a:t>
            </a:r>
            <a:r>
              <a:rPr lang="en-US" sz="3600" dirty="0"/>
              <a:t> </a:t>
            </a:r>
            <a:r>
              <a:rPr lang="en-US" sz="3600" dirty="0" err="1"/>
              <a:t>ili</a:t>
            </a:r>
            <a:r>
              <a:rPr lang="en-US" sz="3600" dirty="0"/>
              <a:t> </a:t>
            </a:r>
            <a:r>
              <a:rPr lang="en-US" sz="3600" dirty="0" err="1"/>
              <a:t>izvršenog</a:t>
            </a:r>
            <a:r>
              <a:rPr lang="en-US" sz="3600" dirty="0"/>
              <a:t> </a:t>
            </a:r>
            <a:r>
              <a:rPr lang="en-US" sz="3600" dirty="0" err="1"/>
              <a:t>rashoda</a:t>
            </a:r>
            <a:r>
              <a:rPr lang="en-US" sz="3600" dirty="0"/>
              <a:t>, ne </a:t>
            </a:r>
            <a:r>
              <a:rPr lang="en-US" sz="3600" dirty="0" err="1"/>
              <a:t>vodeći</a:t>
            </a:r>
            <a:r>
              <a:rPr lang="en-US" sz="3600" dirty="0"/>
              <a:t> </a:t>
            </a:r>
            <a:r>
              <a:rPr lang="en-US" sz="3600" dirty="0" err="1"/>
              <a:t>računa</a:t>
            </a:r>
            <a:r>
              <a:rPr lang="en-US" sz="3600" dirty="0"/>
              <a:t> </a:t>
            </a:r>
            <a:r>
              <a:rPr lang="en-US" sz="3600" dirty="0" err="1"/>
              <a:t>kada</a:t>
            </a:r>
            <a:r>
              <a:rPr lang="en-US" sz="3600" dirty="0"/>
              <a:t> je </a:t>
            </a:r>
            <a:r>
              <a:rPr lang="en-US" sz="3600" dirty="0" err="1"/>
              <a:t>došlo</a:t>
            </a:r>
            <a:r>
              <a:rPr lang="en-US" sz="3600" dirty="0"/>
              <a:t> do </a:t>
            </a:r>
            <a:r>
              <a:rPr lang="en-US" sz="3600" dirty="0" err="1"/>
              <a:t>stvaranja</a:t>
            </a:r>
            <a:r>
              <a:rPr lang="en-US" sz="3600" dirty="0"/>
              <a:t> </a:t>
            </a:r>
            <a:r>
              <a:rPr lang="en-US" sz="3600" dirty="0" err="1"/>
              <a:t>obaveza</a:t>
            </a:r>
            <a:r>
              <a:rPr lang="en-US" sz="3600" dirty="0"/>
              <a:t> </a:t>
            </a:r>
            <a:r>
              <a:rPr lang="en-US" sz="3600" dirty="0" err="1"/>
              <a:t>za</a:t>
            </a:r>
            <a:r>
              <a:rPr lang="en-US" sz="3600" dirty="0"/>
              <a:t> </a:t>
            </a:r>
            <a:r>
              <a:rPr lang="en-US" sz="3600" dirty="0" err="1"/>
              <a:t>dotićni</a:t>
            </a:r>
            <a:r>
              <a:rPr lang="en-US" sz="3600" dirty="0"/>
              <a:t> </a:t>
            </a:r>
            <a:r>
              <a:rPr lang="en-US" sz="3600" dirty="0" err="1"/>
              <a:t>rashod</a:t>
            </a:r>
            <a:r>
              <a:rPr lang="hr-HR" sz="3600" dirty="0"/>
              <a:t>.</a:t>
            </a:r>
            <a:r>
              <a:rPr lang="hr-HR" sz="3600" baseline="30000" dirty="0"/>
              <a:t> </a:t>
            </a:r>
            <a:endParaRPr lang="en-US" sz="3600" dirty="0"/>
          </a:p>
          <a:p>
            <a:pPr marL="0" indent="0" algn="just">
              <a:buNone/>
            </a:pPr>
            <a:r>
              <a:rPr lang="hr-HR" sz="3600" dirty="0"/>
              <a:t>- metod računske godine polazi od postanka prihoda i rashoda, što znači da ako je  budžetska obaveza nastala u toku budžetske godine, rashod za pokriće te obaveze teretiće godinu kada je obaveza i nastala. </a:t>
            </a:r>
            <a:endParaRPr lang="hr-HR" sz="3600" dirty="0" smtClean="0"/>
          </a:p>
          <a:p>
            <a:pPr algn="just"/>
            <a:r>
              <a:rPr lang="hr-HR" sz="3600" dirty="0" smtClean="0"/>
              <a:t>Isto </a:t>
            </a:r>
            <a:r>
              <a:rPr lang="hr-HR" sz="3600" dirty="0"/>
              <a:t>tako,ako je planirana naplata prihoda u godini koja je protekla, prihod će se knižiti u korist protekle godine.</a:t>
            </a:r>
            <a:endParaRPr lang="en-US" sz="3600" dirty="0"/>
          </a:p>
          <a:p>
            <a:pPr algn="just"/>
            <a:endParaRPr lang="en-US" sz="3600" dirty="0"/>
          </a:p>
        </p:txBody>
      </p:sp>
    </p:spTree>
    <p:extLst>
      <p:ext uri="{BB962C8B-B14F-4D97-AF65-F5344CB8AC3E}">
        <p14:creationId xmlns="" xmlns:p14="http://schemas.microsoft.com/office/powerpoint/2010/main" val="15969478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t>Način izvršenja budžeta</a:t>
            </a:r>
            <a:endParaRPr lang="en-US" b="1" dirty="0"/>
          </a:p>
        </p:txBody>
      </p:sp>
      <p:sp>
        <p:nvSpPr>
          <p:cNvPr id="3" name="Content Placeholder 2"/>
          <p:cNvSpPr>
            <a:spLocks noGrp="1"/>
          </p:cNvSpPr>
          <p:nvPr>
            <p:ph idx="1"/>
          </p:nvPr>
        </p:nvSpPr>
        <p:spPr>
          <a:xfrm>
            <a:off x="838200" y="1561514"/>
            <a:ext cx="10515600" cy="4615449"/>
          </a:xfrm>
        </p:spPr>
        <p:txBody>
          <a:bodyPr>
            <a:normAutofit lnSpcReduction="10000"/>
          </a:bodyPr>
          <a:lstStyle/>
          <a:p>
            <a:pPr algn="just"/>
            <a:r>
              <a:rPr lang="hr-HR" sz="3600" dirty="0"/>
              <a:t> </a:t>
            </a:r>
            <a:r>
              <a:rPr lang="hr-HR" sz="3600" dirty="0" smtClean="0"/>
              <a:t>Pošto </a:t>
            </a:r>
            <a:r>
              <a:rPr lang="hr-HR" sz="3600" dirty="0"/>
              <a:t>je budžet donesen, prilazi se njegovom izvršenju. </a:t>
            </a:r>
            <a:endParaRPr lang="hr-HR" sz="3600" dirty="0" smtClean="0"/>
          </a:p>
          <a:p>
            <a:pPr algn="just"/>
            <a:r>
              <a:rPr lang="hr-HR" sz="3600" dirty="0" smtClean="0"/>
              <a:t> </a:t>
            </a:r>
            <a:r>
              <a:rPr lang="hr-HR" sz="3600" dirty="0"/>
              <a:t>Izvršenje budžeta sastoji se s jedne strane od prikupljanja prihoda, a sa druge strane od finansiranju potreba državnih organa i institucija, korisnika budžetskih sredstava. </a:t>
            </a:r>
            <a:endParaRPr lang="hr-HR" sz="3600" dirty="0" smtClean="0"/>
          </a:p>
          <a:p>
            <a:pPr algn="just"/>
            <a:r>
              <a:rPr lang="hr-HR" sz="3600" dirty="0" smtClean="0"/>
              <a:t>Izvršenje </a:t>
            </a:r>
            <a:r>
              <a:rPr lang="hr-HR" sz="3600" dirty="0"/>
              <a:t>budžeta je povjereno organima uprave koji se, s obzirom na svoje funkcije u ovom procesu, dijele na naredbodavce i računopolagače.</a:t>
            </a:r>
            <a:endParaRPr lang="en-US" sz="3600" dirty="0"/>
          </a:p>
          <a:p>
            <a:pPr algn="just"/>
            <a:endParaRPr lang="en-US" sz="3600" dirty="0"/>
          </a:p>
        </p:txBody>
      </p:sp>
    </p:spTree>
    <p:extLst>
      <p:ext uri="{BB962C8B-B14F-4D97-AF65-F5344CB8AC3E}">
        <p14:creationId xmlns="" xmlns:p14="http://schemas.microsoft.com/office/powerpoint/2010/main" val="3049342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Osnovne</a:t>
            </a:r>
            <a:r>
              <a:rPr lang="en-US" b="1" dirty="0" smtClean="0"/>
              <a:t> </a:t>
            </a:r>
            <a:r>
              <a:rPr lang="en-US" b="1" dirty="0" err="1" smtClean="0"/>
              <a:t>karakteristike</a:t>
            </a:r>
            <a:r>
              <a:rPr lang="en-US" b="1" dirty="0" smtClean="0"/>
              <a:t> </a:t>
            </a:r>
            <a:r>
              <a:rPr lang="en-US" b="1" dirty="0" err="1" smtClean="0"/>
              <a:t>budžeta</a:t>
            </a:r>
            <a:endParaRPr lang="en-US" b="1" i="1" dirty="0"/>
          </a:p>
        </p:txBody>
      </p:sp>
      <p:sp>
        <p:nvSpPr>
          <p:cNvPr id="3" name="Content Placeholder 2"/>
          <p:cNvSpPr>
            <a:spLocks noGrp="1"/>
          </p:cNvSpPr>
          <p:nvPr>
            <p:ph idx="1"/>
          </p:nvPr>
        </p:nvSpPr>
        <p:spPr>
          <a:xfrm>
            <a:off x="838200" y="1308295"/>
            <a:ext cx="10515600" cy="4868668"/>
          </a:xfrm>
        </p:spPr>
        <p:txBody>
          <a:bodyPr>
            <a:normAutofit/>
          </a:bodyPr>
          <a:lstStyle/>
          <a:p>
            <a:pPr algn="just"/>
            <a:r>
              <a:rPr lang="en-US" sz="3600" dirty="0"/>
              <a:t> </a:t>
            </a:r>
            <a:r>
              <a:rPr lang="en-US" sz="3600" dirty="0" err="1" smtClean="0"/>
              <a:t>Osnovne</a:t>
            </a:r>
            <a:r>
              <a:rPr lang="en-US" sz="3600" dirty="0" smtClean="0"/>
              <a:t> </a:t>
            </a:r>
            <a:r>
              <a:rPr lang="en-US" sz="3600" dirty="0" err="1"/>
              <a:t>karkteristike</a:t>
            </a:r>
            <a:r>
              <a:rPr lang="en-US" sz="3600" dirty="0"/>
              <a:t> </a:t>
            </a:r>
            <a:r>
              <a:rPr lang="en-US" sz="3600" dirty="0" err="1"/>
              <a:t>budžeta</a:t>
            </a:r>
            <a:r>
              <a:rPr lang="en-US" sz="3600" dirty="0"/>
              <a:t> </a:t>
            </a:r>
            <a:r>
              <a:rPr lang="en-US" sz="3600" dirty="0" err="1"/>
              <a:t>koje</a:t>
            </a:r>
            <a:r>
              <a:rPr lang="en-US" sz="3600" dirty="0"/>
              <a:t> </a:t>
            </a:r>
            <a:r>
              <a:rPr lang="en-US" sz="3600" dirty="0" err="1"/>
              <a:t>ga</a:t>
            </a:r>
            <a:r>
              <a:rPr lang="en-US" sz="3600" dirty="0"/>
              <a:t> </a:t>
            </a:r>
            <a:r>
              <a:rPr lang="en-US" sz="3600" dirty="0" err="1"/>
              <a:t>izdvajaju</a:t>
            </a:r>
            <a:r>
              <a:rPr lang="en-US" sz="3600" dirty="0"/>
              <a:t> od </a:t>
            </a:r>
            <a:r>
              <a:rPr lang="en-US" sz="3600" dirty="0" err="1"/>
              <a:t>sličnih</a:t>
            </a:r>
            <a:r>
              <a:rPr lang="en-US" sz="3600" dirty="0"/>
              <a:t> </a:t>
            </a:r>
            <a:r>
              <a:rPr lang="en-US" sz="3600" dirty="0" err="1"/>
              <a:t>finanasijskih</a:t>
            </a:r>
            <a:r>
              <a:rPr lang="en-US" sz="3600" dirty="0"/>
              <a:t> </a:t>
            </a:r>
            <a:r>
              <a:rPr lang="en-US" sz="3600" dirty="0" err="1"/>
              <a:t>instrumenata</a:t>
            </a:r>
            <a:r>
              <a:rPr lang="en-US" sz="3600" dirty="0"/>
              <a:t> </a:t>
            </a:r>
            <a:r>
              <a:rPr lang="en-US" sz="3600" dirty="0" err="1"/>
              <a:t>su</a:t>
            </a:r>
            <a:r>
              <a:rPr lang="en-US" sz="3600" dirty="0"/>
              <a:t>:</a:t>
            </a:r>
          </a:p>
          <a:p>
            <a:pPr algn="just"/>
            <a:r>
              <a:rPr lang="en-US" sz="3600" dirty="0" err="1"/>
              <a:t>Budžet</a:t>
            </a:r>
            <a:r>
              <a:rPr lang="en-US" sz="3600" dirty="0"/>
              <a:t> </a:t>
            </a:r>
            <a:r>
              <a:rPr lang="en-US" sz="3600" dirty="0" err="1"/>
              <a:t>donosi</a:t>
            </a:r>
            <a:r>
              <a:rPr lang="en-US" sz="3600" dirty="0"/>
              <a:t> </a:t>
            </a:r>
            <a:r>
              <a:rPr lang="en-US" sz="3600" dirty="0" err="1"/>
              <a:t>najviše</a:t>
            </a:r>
            <a:r>
              <a:rPr lang="en-US" sz="3600" dirty="0"/>
              <a:t> </a:t>
            </a:r>
            <a:r>
              <a:rPr lang="en-US" sz="3600" dirty="0" err="1"/>
              <a:t>predstavničko</a:t>
            </a:r>
            <a:r>
              <a:rPr lang="en-US" sz="3600" dirty="0"/>
              <a:t> </a:t>
            </a:r>
            <a:r>
              <a:rPr lang="en-US" sz="3600" dirty="0" err="1"/>
              <a:t>tijelo</a:t>
            </a:r>
            <a:r>
              <a:rPr lang="en-US" sz="3600" dirty="0"/>
              <a:t> </a:t>
            </a:r>
            <a:r>
              <a:rPr lang="en-US" sz="3600" dirty="0" err="1"/>
              <a:t>društveno</a:t>
            </a:r>
            <a:r>
              <a:rPr lang="en-US" sz="3600" dirty="0"/>
              <a:t> – </a:t>
            </a:r>
            <a:r>
              <a:rPr lang="en-US" sz="3600" dirty="0" err="1"/>
              <a:t>političke</a:t>
            </a:r>
            <a:r>
              <a:rPr lang="en-US" sz="3600" dirty="0"/>
              <a:t> </a:t>
            </a:r>
            <a:r>
              <a:rPr lang="en-US" sz="3600" dirty="0" err="1"/>
              <a:t>zajednice</a:t>
            </a:r>
            <a:r>
              <a:rPr lang="en-US" sz="3600" dirty="0"/>
              <a:t> </a:t>
            </a:r>
            <a:r>
              <a:rPr lang="en-US" sz="3600" dirty="0" err="1"/>
              <a:t>i</a:t>
            </a:r>
            <a:r>
              <a:rPr lang="en-US" sz="3600" dirty="0"/>
              <a:t> to </a:t>
            </a:r>
            <a:r>
              <a:rPr lang="en-US" sz="3600" dirty="0" err="1" smtClean="0"/>
              <a:t>po</a:t>
            </a:r>
            <a:r>
              <a:rPr lang="sr-Latn-ME" sz="3600" dirty="0" smtClean="0"/>
              <a:t> zakonskoj</a:t>
            </a:r>
            <a:r>
              <a:rPr lang="en-US" sz="3600" dirty="0" smtClean="0"/>
              <a:t> </a:t>
            </a:r>
            <a:r>
              <a:rPr lang="en-US" sz="3600" dirty="0" err="1" smtClean="0"/>
              <a:t>proceduri</a:t>
            </a:r>
            <a:r>
              <a:rPr lang="en-US" sz="3600" dirty="0" smtClean="0"/>
              <a:t> </a:t>
            </a:r>
            <a:r>
              <a:rPr lang="en-US" sz="3600" dirty="0" err="1"/>
              <a:t>za</a:t>
            </a:r>
            <a:r>
              <a:rPr lang="en-US" sz="3600" dirty="0"/>
              <a:t> </a:t>
            </a:r>
            <a:r>
              <a:rPr lang="en-US" sz="3600" dirty="0" err="1"/>
              <a:t>donošenje</a:t>
            </a:r>
            <a:r>
              <a:rPr lang="en-US" sz="3600" dirty="0"/>
              <a:t> </a:t>
            </a:r>
            <a:r>
              <a:rPr lang="en-US" sz="3600" dirty="0" err="1"/>
              <a:t>zakona</a:t>
            </a:r>
            <a:r>
              <a:rPr lang="en-US" sz="3600" dirty="0"/>
              <a:t>.</a:t>
            </a:r>
          </a:p>
          <a:p>
            <a:pPr lvl="0" algn="just"/>
            <a:r>
              <a:rPr lang="pl-PL" sz="3600" dirty="0"/>
              <a:t>Budžet je finansijski instrument i donosi se za jednu godinu.</a:t>
            </a:r>
            <a:endParaRPr lang="en-US" sz="3600" dirty="0"/>
          </a:p>
          <a:p>
            <a:endParaRPr lang="en-US" dirty="0"/>
          </a:p>
        </p:txBody>
      </p:sp>
    </p:spTree>
    <p:extLst>
      <p:ext uri="{BB962C8B-B14F-4D97-AF65-F5344CB8AC3E}">
        <p14:creationId xmlns="" xmlns:p14="http://schemas.microsoft.com/office/powerpoint/2010/main" val="416103448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t>Izvršioci budžeta</a:t>
            </a:r>
            <a:r>
              <a:rPr lang="en-US" b="1" dirty="0" smtClean="0"/>
              <a:t/>
            </a:r>
            <a:br>
              <a:rPr lang="en-US" b="1" dirty="0" smtClean="0"/>
            </a:br>
            <a:endParaRPr lang="en-US" dirty="0"/>
          </a:p>
        </p:txBody>
      </p:sp>
      <p:sp>
        <p:nvSpPr>
          <p:cNvPr id="3" name="Content Placeholder 2"/>
          <p:cNvSpPr>
            <a:spLocks noGrp="1"/>
          </p:cNvSpPr>
          <p:nvPr>
            <p:ph idx="1"/>
          </p:nvPr>
        </p:nvSpPr>
        <p:spPr>
          <a:xfrm>
            <a:off x="838200" y="1294228"/>
            <a:ext cx="10515600" cy="4882735"/>
          </a:xfrm>
        </p:spPr>
        <p:txBody>
          <a:bodyPr>
            <a:normAutofit/>
          </a:bodyPr>
          <a:lstStyle/>
          <a:p>
            <a:pPr algn="just"/>
            <a:r>
              <a:rPr lang="hr-HR" sz="3600" dirty="0" smtClean="0"/>
              <a:t>Naredbodavci </a:t>
            </a:r>
            <a:r>
              <a:rPr lang="hr-HR" sz="3600" dirty="0"/>
              <a:t>su, u principu organi uprave, odnosno odgovorna lica u njima koja imaju pravo i ovlaštenje da upravljaju državnom imovinom, da se staraju o prikupljanju prihoda i da donose odluke o raspodijeli prihoda koji su u budžetu predviđeni za odnosnu godinu. </a:t>
            </a:r>
            <a:endParaRPr lang="hr-HR" sz="3600" dirty="0" smtClean="0"/>
          </a:p>
          <a:p>
            <a:pPr algn="just"/>
            <a:r>
              <a:rPr lang="hr-HR" sz="3600" dirty="0" smtClean="0"/>
              <a:t>Takođe</a:t>
            </a:r>
            <a:r>
              <a:rPr lang="hr-HR" sz="3600" dirty="0"/>
              <a:t>, imaju pravo da angažuju sredstva radi pokrića rashoda.</a:t>
            </a:r>
            <a:endParaRPr lang="en-US" sz="3600" dirty="0"/>
          </a:p>
          <a:p>
            <a:pPr algn="just"/>
            <a:endParaRPr lang="en-US" sz="3600" dirty="0"/>
          </a:p>
        </p:txBody>
      </p:sp>
    </p:spTree>
    <p:extLst>
      <p:ext uri="{BB962C8B-B14F-4D97-AF65-F5344CB8AC3E}">
        <p14:creationId xmlns="" xmlns:p14="http://schemas.microsoft.com/office/powerpoint/2010/main" val="6913843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1858" y="773723"/>
            <a:ext cx="10551942" cy="5403240"/>
          </a:xfrm>
        </p:spPr>
        <p:txBody>
          <a:bodyPr>
            <a:normAutofit/>
          </a:bodyPr>
          <a:lstStyle/>
          <a:p>
            <a:pPr algn="just"/>
            <a:r>
              <a:rPr lang="hr-HR" sz="3600" dirty="0"/>
              <a:t>Računopolagači su, takodje, organi uprave i određena lica u njima, razdvojeni od naredbodavaca, koji imaju zadatak da vrše neposredno rukovanje finansijskim sredstvima radi likvidiranja i realizovanja odgovarajuće odluke o angažovanju budžetskih sredstava.</a:t>
            </a:r>
            <a:endParaRPr lang="en-US" sz="3600" dirty="0"/>
          </a:p>
          <a:p>
            <a:pPr algn="just"/>
            <a:r>
              <a:rPr lang="hr-HR" sz="3600" dirty="0"/>
              <a:t>S ciljem </a:t>
            </a:r>
            <a:r>
              <a:rPr lang="hr-HR" sz="3600" dirty="0" smtClean="0"/>
              <a:t>pravilnog </a:t>
            </a:r>
            <a:r>
              <a:rPr lang="hr-HR" sz="3600" dirty="0"/>
              <a:t>i neometanog izvršenja budžeta ove dvije funkcije treba da budu odvojene jedna od druge, kako bi se omogućilo pravilno izvršenje budžetskog plana i onemogučile nepravilnosti pri naplati prihoda odnosno izvršenju rashoda.</a:t>
            </a:r>
            <a:endParaRPr lang="en-US" sz="3600" dirty="0"/>
          </a:p>
          <a:p>
            <a:pPr algn="just"/>
            <a:endParaRPr lang="en-US" sz="3600" dirty="0"/>
          </a:p>
        </p:txBody>
      </p:sp>
    </p:spTree>
    <p:extLst>
      <p:ext uri="{BB962C8B-B14F-4D97-AF65-F5344CB8AC3E}">
        <p14:creationId xmlns="" xmlns:p14="http://schemas.microsoft.com/office/powerpoint/2010/main" val="16099126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t>Kontrola  budžeta</a:t>
            </a:r>
            <a:r>
              <a:rPr lang="en-US" b="1" i="1" dirty="0" smtClean="0"/>
              <a:t/>
            </a:r>
            <a:br>
              <a:rPr lang="en-US" b="1" i="1" dirty="0" smtClean="0"/>
            </a:br>
            <a:endParaRPr lang="en-US" dirty="0"/>
          </a:p>
        </p:txBody>
      </p:sp>
      <p:sp>
        <p:nvSpPr>
          <p:cNvPr id="3" name="Content Placeholder 2"/>
          <p:cNvSpPr>
            <a:spLocks noGrp="1"/>
          </p:cNvSpPr>
          <p:nvPr>
            <p:ph idx="1"/>
          </p:nvPr>
        </p:nvSpPr>
        <p:spPr>
          <a:xfrm>
            <a:off x="838200" y="1308295"/>
            <a:ext cx="10515600" cy="4868668"/>
          </a:xfrm>
        </p:spPr>
        <p:txBody>
          <a:bodyPr>
            <a:normAutofit/>
          </a:bodyPr>
          <a:lstStyle/>
          <a:p>
            <a:pPr marL="0" indent="0" algn="just">
              <a:buNone/>
            </a:pPr>
            <a:r>
              <a:rPr lang="hr-HR" b="1" dirty="0" smtClean="0"/>
              <a:t> </a:t>
            </a:r>
            <a:r>
              <a:rPr lang="hr-HR" sz="3600" b="1" dirty="0"/>
              <a:t>Kontrola izvršenja budžeta</a:t>
            </a:r>
            <a:endParaRPr lang="en-US" sz="3600" b="1" dirty="0"/>
          </a:p>
          <a:p>
            <a:pPr algn="just"/>
            <a:r>
              <a:rPr lang="hr-HR" sz="3600" dirty="0" smtClean="0"/>
              <a:t>Poseban </a:t>
            </a:r>
            <a:r>
              <a:rPr lang="hr-HR" sz="3600" dirty="0"/>
              <a:t>i veoma značajan dio budžetske procedure je budžetska kontrola, koja se posebno odnosi na fazu izvršenja budžeta. </a:t>
            </a:r>
            <a:endParaRPr lang="hr-HR" sz="3600" dirty="0" smtClean="0"/>
          </a:p>
          <a:p>
            <a:pPr algn="just"/>
            <a:r>
              <a:rPr lang="hr-HR" sz="3600" dirty="0" smtClean="0"/>
              <a:t>Kontrola </a:t>
            </a:r>
            <a:r>
              <a:rPr lang="hr-HR" sz="3600" dirty="0"/>
              <a:t>treba da se vrši u svim periodima budžetskog postupka i da obuhvati sva lica koja manipulišu sa sredstvima pri izvršenju budžeta</a:t>
            </a:r>
            <a:r>
              <a:rPr lang="hr-HR" sz="3600" dirty="0" smtClean="0"/>
              <a:t>.</a:t>
            </a:r>
          </a:p>
        </p:txBody>
      </p:sp>
    </p:spTree>
    <p:extLst>
      <p:ext uri="{BB962C8B-B14F-4D97-AF65-F5344CB8AC3E}">
        <p14:creationId xmlns="" xmlns:p14="http://schemas.microsoft.com/office/powerpoint/2010/main" val="37938281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1858" y="506437"/>
            <a:ext cx="10551942" cy="5670526"/>
          </a:xfrm>
        </p:spPr>
        <p:txBody>
          <a:bodyPr>
            <a:normAutofit/>
          </a:bodyPr>
          <a:lstStyle/>
          <a:p>
            <a:pPr algn="just"/>
            <a:r>
              <a:rPr lang="hr-HR" sz="3600" dirty="0"/>
              <a:t> Kontrole se mogu grupisati po različitim kriterijumima, a najčešće se spominju </a:t>
            </a:r>
            <a:r>
              <a:rPr lang="hr-HR" sz="3600" dirty="0" smtClean="0"/>
              <a:t>slijedeće:</a:t>
            </a:r>
          </a:p>
          <a:p>
            <a:pPr algn="just"/>
            <a:r>
              <a:rPr lang="hr-HR" sz="3600" dirty="0" smtClean="0"/>
              <a:t> </a:t>
            </a:r>
            <a:r>
              <a:rPr lang="hr-HR" sz="3600" dirty="0"/>
              <a:t>kontrola prema vremenu (prethodna i naknadna</a:t>
            </a:r>
            <a:r>
              <a:rPr lang="hr-HR" sz="3600" dirty="0" smtClean="0"/>
              <a:t>),</a:t>
            </a:r>
          </a:p>
          <a:p>
            <a:pPr algn="just"/>
            <a:r>
              <a:rPr lang="hr-HR" sz="3600" dirty="0" smtClean="0"/>
              <a:t> </a:t>
            </a:r>
            <a:r>
              <a:rPr lang="hr-HR" sz="3600" dirty="0"/>
              <a:t>kontrola prema metodu (dokumentarna i terenska</a:t>
            </a:r>
            <a:r>
              <a:rPr lang="hr-HR" sz="3600" dirty="0" smtClean="0"/>
              <a:t>),</a:t>
            </a:r>
          </a:p>
          <a:p>
            <a:pPr algn="just"/>
            <a:r>
              <a:rPr lang="hr-HR" sz="3600" dirty="0" smtClean="0"/>
              <a:t> </a:t>
            </a:r>
            <a:r>
              <a:rPr lang="hr-HR" sz="3600" dirty="0"/>
              <a:t>kontrola prema subjektima (kontrola naredbodavca </a:t>
            </a:r>
            <a:r>
              <a:rPr lang="hr-HR" sz="3600" dirty="0" smtClean="0"/>
              <a:t>i</a:t>
            </a:r>
          </a:p>
          <a:p>
            <a:pPr marL="0" indent="0" algn="just">
              <a:buNone/>
            </a:pPr>
            <a:r>
              <a:rPr lang="hr-HR" sz="3600" dirty="0" smtClean="0"/>
              <a:t> </a:t>
            </a:r>
            <a:r>
              <a:rPr lang="hr-HR" sz="3600" dirty="0"/>
              <a:t>kontrola računopolagača) i  </a:t>
            </a:r>
            <a:endParaRPr lang="hr-HR" sz="3600" dirty="0" smtClean="0"/>
          </a:p>
          <a:p>
            <a:pPr algn="just"/>
            <a:r>
              <a:rPr lang="hr-HR" sz="3600" dirty="0" smtClean="0"/>
              <a:t>kontrola </a:t>
            </a:r>
            <a:r>
              <a:rPr lang="hr-HR" sz="3600" dirty="0"/>
              <a:t>prema organima koji je vrše (upravna, računsko-sudska i politička)</a:t>
            </a:r>
            <a:r>
              <a:rPr lang="hr-HR" sz="3600" baseline="30000" dirty="0"/>
              <a:t>.</a:t>
            </a:r>
            <a:endParaRPr lang="en-US" sz="3600" dirty="0"/>
          </a:p>
        </p:txBody>
      </p:sp>
    </p:spTree>
    <p:extLst>
      <p:ext uri="{BB962C8B-B14F-4D97-AF65-F5344CB8AC3E}">
        <p14:creationId xmlns="" xmlns:p14="http://schemas.microsoft.com/office/powerpoint/2010/main" val="2407666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84738" y="703385"/>
            <a:ext cx="10369062" cy="5473578"/>
          </a:xfrm>
        </p:spPr>
        <p:txBody>
          <a:bodyPr/>
          <a:lstStyle/>
          <a:p>
            <a:pPr algn="just"/>
            <a:r>
              <a:rPr lang="hr-HR" sz="3600" dirty="0" smtClean="0"/>
              <a:t>Kontrola nižeg upravnog (administrativnog) organa od strane višeg jeste suština upravne (administrativna) kontrole izvršenja budžeta. </a:t>
            </a:r>
          </a:p>
          <a:p>
            <a:pPr algn="just"/>
            <a:r>
              <a:rPr lang="hr-HR" sz="3600" dirty="0" smtClean="0"/>
              <a:t>Kontrolu najvišeg upravnog organa interno sprovodi obično ministar finansija. </a:t>
            </a:r>
          </a:p>
          <a:p>
            <a:pPr algn="just"/>
            <a:r>
              <a:rPr lang="hr-HR" sz="3600" dirty="0" smtClean="0"/>
              <a:t>Upravna kontrola može da bude prethodna, tekuća i naknadna, odnosno da se odnosi i na naredbodavce i na računopolagače. </a:t>
            </a:r>
            <a:endParaRPr lang="en-US" sz="3600" dirty="0" smtClean="0"/>
          </a:p>
        </p:txBody>
      </p:sp>
    </p:spTree>
    <p:extLst>
      <p:ext uri="{BB962C8B-B14F-4D97-AF65-F5344CB8AC3E}">
        <p14:creationId xmlns="" xmlns:p14="http://schemas.microsoft.com/office/powerpoint/2010/main" val="23273775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0332" y="829994"/>
            <a:ext cx="10453468" cy="5346969"/>
          </a:xfrm>
        </p:spPr>
        <p:txBody>
          <a:bodyPr>
            <a:normAutofit lnSpcReduction="10000"/>
          </a:bodyPr>
          <a:lstStyle/>
          <a:p>
            <a:pPr algn="just"/>
            <a:r>
              <a:rPr lang="hr-HR" sz="3600" dirty="0"/>
              <a:t>Računsko-sudska kontrola je posebna kontrola koja je u svom radu potpuno nezavisna od upravnih organa, odnosno obično je to potpuno samostalni organ pri ministarstvu finansija (tzv. budžetske inspekcije). </a:t>
            </a:r>
            <a:endParaRPr lang="hr-HR" sz="3600" dirty="0" smtClean="0"/>
          </a:p>
          <a:p>
            <a:pPr algn="just"/>
            <a:r>
              <a:rPr lang="hr-HR" sz="3600" dirty="0" smtClean="0"/>
              <a:t>Ova </a:t>
            </a:r>
            <a:r>
              <a:rPr lang="hr-HR" sz="3600" dirty="0"/>
              <a:t>vrsta kontrole ima karakter preventivne kontrole.</a:t>
            </a:r>
            <a:endParaRPr lang="en-US" sz="3600" dirty="0"/>
          </a:p>
          <a:p>
            <a:pPr algn="just"/>
            <a:r>
              <a:rPr lang="hr-HR" sz="3600" dirty="0"/>
              <a:t>Političku kontrolu vrši tijelo koje je donijelo budžet, a zadatak ove kontrole je analiziranje izvršenja budžeta, odnosno da izvrši poredjenje podataka iz završnog računa sa odgovarajućim podacima iz budžeta. </a:t>
            </a:r>
            <a:endParaRPr lang="hr-HR" sz="3600" dirty="0" smtClean="0"/>
          </a:p>
          <a:p>
            <a:pPr algn="just"/>
            <a:r>
              <a:rPr lang="hr-HR" sz="3600" dirty="0" smtClean="0"/>
              <a:t>Ova </a:t>
            </a:r>
            <a:r>
              <a:rPr lang="hr-HR" sz="3600" dirty="0"/>
              <a:t>kontrola ima uglavnom naknadni karakter.</a:t>
            </a:r>
            <a:endParaRPr lang="en-US" sz="3600" dirty="0"/>
          </a:p>
          <a:p>
            <a:endParaRPr lang="en-US" dirty="0"/>
          </a:p>
        </p:txBody>
      </p:sp>
    </p:spTree>
    <p:extLst>
      <p:ext uri="{BB962C8B-B14F-4D97-AF65-F5344CB8AC3E}">
        <p14:creationId xmlns="" xmlns:p14="http://schemas.microsoft.com/office/powerpoint/2010/main" val="7802201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t>Završni račun budžeta</a:t>
            </a:r>
            <a:endParaRPr lang="en-US" b="1" dirty="0"/>
          </a:p>
        </p:txBody>
      </p:sp>
      <p:sp>
        <p:nvSpPr>
          <p:cNvPr id="3" name="Content Placeholder 2"/>
          <p:cNvSpPr>
            <a:spLocks noGrp="1"/>
          </p:cNvSpPr>
          <p:nvPr>
            <p:ph idx="1"/>
          </p:nvPr>
        </p:nvSpPr>
        <p:spPr>
          <a:xfrm>
            <a:off x="838200" y="1378634"/>
            <a:ext cx="10515600" cy="4798329"/>
          </a:xfrm>
        </p:spPr>
        <p:txBody>
          <a:bodyPr>
            <a:noAutofit/>
          </a:bodyPr>
          <a:lstStyle/>
          <a:p>
            <a:pPr algn="just"/>
            <a:r>
              <a:rPr lang="hr-HR" sz="3600" dirty="0" smtClean="0"/>
              <a:t>Završni </a:t>
            </a:r>
            <a:r>
              <a:rPr lang="hr-HR" sz="3600" dirty="0"/>
              <a:t>račun budžeta se donosi po proceduri koja je veoma slična onoj koja važi za donošenje budžeta, i predstavlja instrument kojim se na kraju godine iskazuju ostvareni </a:t>
            </a:r>
            <a:r>
              <a:rPr lang="hr-HR" sz="3600" dirty="0" smtClean="0"/>
              <a:t>prihodi </a:t>
            </a:r>
            <a:r>
              <a:rPr lang="hr-HR" sz="3600" dirty="0"/>
              <a:t>i raspored sredstava u budžetskoj godini na koju se odonosi završni račun</a:t>
            </a:r>
            <a:r>
              <a:rPr lang="hr-HR" sz="3600" dirty="0" smtClean="0"/>
              <a:t>.</a:t>
            </a:r>
          </a:p>
          <a:p>
            <a:pPr algn="just"/>
            <a:r>
              <a:rPr lang="hr-HR" sz="3600" dirty="0" smtClean="0"/>
              <a:t> </a:t>
            </a:r>
            <a:r>
              <a:rPr lang="hr-HR" sz="3600" dirty="0"/>
              <a:t>Značaj završnog računa se sastoji u tome što se predstavničkom tijelu daje mogućnost da razmotri kako je izvršna vlast u praksi realizovala principe koje je ustanovila na početku budžetske godine.</a:t>
            </a:r>
            <a:r>
              <a:rPr lang="en-US" sz="3600" dirty="0"/>
              <a:t> </a:t>
            </a:r>
            <a:endParaRPr lang="sr-Latn-ME" sz="3600" dirty="0" smtClean="0"/>
          </a:p>
          <a:p>
            <a:pPr algn="just"/>
            <a:endParaRPr lang="en-US" sz="3600" dirty="0"/>
          </a:p>
        </p:txBody>
      </p:sp>
    </p:spTree>
    <p:extLst>
      <p:ext uri="{BB962C8B-B14F-4D97-AF65-F5344CB8AC3E}">
        <p14:creationId xmlns="" xmlns:p14="http://schemas.microsoft.com/office/powerpoint/2010/main" val="26484831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2534" y="717452"/>
            <a:ext cx="10411265" cy="5459511"/>
          </a:xfrm>
        </p:spPr>
        <p:txBody>
          <a:bodyPr>
            <a:noAutofit/>
          </a:bodyPr>
          <a:lstStyle/>
          <a:p>
            <a:pPr marL="0" indent="0" algn="just">
              <a:buNone/>
            </a:pPr>
            <a:r>
              <a:rPr lang="hr-HR" sz="3600" dirty="0" smtClean="0"/>
              <a:t>Završni račun budžeta ima dva dijela:</a:t>
            </a:r>
            <a:endParaRPr lang="en-US" sz="3600" dirty="0" smtClean="0"/>
          </a:p>
          <a:p>
            <a:pPr marL="0" indent="0" algn="just">
              <a:buNone/>
            </a:pPr>
            <a:r>
              <a:rPr lang="hr-HR" sz="3600" dirty="0" smtClean="0"/>
              <a:t>1) opšti dio završnog računa budžeta sadrži iznos posebne budžetske rezerve koja je ostvarena u predhodnoj godini, suficita ili deficita i njihove raspodjele, odnosno pokrića.</a:t>
            </a:r>
          </a:p>
          <a:p>
            <a:pPr marL="0" indent="0" algn="just">
              <a:buNone/>
            </a:pPr>
            <a:r>
              <a:rPr lang="hr-HR" sz="3600" dirty="0" smtClean="0"/>
              <a:t>2)  posebni dio završnog računa sadrži sve budžetske prihode i rashode po zakonski propisanoj klasifikaciji, po dijelovima, razredima, partijama i pozicijama, zajedno sa planiranim iznosima i razlikama plana i ostvarenja.</a:t>
            </a:r>
            <a:endParaRPr lang="en-US" sz="3600" dirty="0"/>
          </a:p>
        </p:txBody>
      </p:sp>
    </p:spTree>
    <p:extLst>
      <p:ext uri="{BB962C8B-B14F-4D97-AF65-F5344CB8AC3E}">
        <p14:creationId xmlns="" xmlns:p14="http://schemas.microsoft.com/office/powerpoint/2010/main" val="277535006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33681"/>
          </a:xfrm>
        </p:spPr>
        <p:txBody>
          <a:bodyPr>
            <a:normAutofit fontScale="90000"/>
          </a:bodyPr>
          <a:lstStyle/>
          <a:p>
            <a:r>
              <a:rPr lang="sr-Latn-ME" dirty="0" smtClean="0"/>
              <a:t>Euro zona</a:t>
            </a:r>
            <a:endParaRPr lang="en-US" dirty="0"/>
          </a:p>
        </p:txBody>
      </p:sp>
      <p:pic>
        <p:nvPicPr>
          <p:cNvPr id="4" name="Content Placeholder 3" descr="http://www.marketoracle.co.uk/images/2010/May/image001_7E87EDB9.gif"/>
          <p:cNvPicPr>
            <a:picLocks noGrp="1"/>
          </p:cNvPicPr>
          <p:nvPr>
            <p:ph idx="1"/>
          </p:nvPr>
        </p:nvPicPr>
        <p:blipFill>
          <a:blip r:embed="rId2">
            <a:extLst>
              <a:ext uri="{28A0092B-C50C-407E-A947-70E740481C1C}">
                <a14:useLocalDpi xmlns="" xmlns:a14="http://schemas.microsoft.com/office/drawing/2010/main" val="0"/>
              </a:ext>
            </a:extLst>
          </a:blip>
          <a:srcRect/>
          <a:stretch>
            <a:fillRect/>
          </a:stretch>
        </p:blipFill>
        <p:spPr bwMode="auto">
          <a:xfrm>
            <a:off x="1167618" y="1280160"/>
            <a:ext cx="10030265" cy="5120640"/>
          </a:xfrm>
          <a:prstGeom prst="rect">
            <a:avLst/>
          </a:prstGeom>
          <a:noFill/>
          <a:ln>
            <a:noFill/>
          </a:ln>
        </p:spPr>
      </p:pic>
    </p:spTree>
    <p:extLst>
      <p:ext uri="{BB962C8B-B14F-4D97-AF65-F5344CB8AC3E}">
        <p14:creationId xmlns="" xmlns:p14="http://schemas.microsoft.com/office/powerpoint/2010/main" val="5449287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news.bbcimg.co.uk/media/images/47703000/gif/_47703738_gdp_budget_debt_466.gif"/>
          <p:cNvPicPr>
            <a:picLocks noGrp="1"/>
          </p:cNvPicPr>
          <p:nvPr>
            <p:ph idx="1"/>
          </p:nvPr>
        </p:nvPicPr>
        <p:blipFill>
          <a:blip r:embed="rId2">
            <a:extLst>
              <a:ext uri="{28A0092B-C50C-407E-A947-70E740481C1C}">
                <a14:useLocalDpi xmlns="" xmlns:a14="http://schemas.microsoft.com/office/drawing/2010/main" val="0"/>
              </a:ext>
            </a:extLst>
          </a:blip>
          <a:srcRect/>
          <a:stretch>
            <a:fillRect/>
          </a:stretch>
        </p:blipFill>
        <p:spPr bwMode="auto">
          <a:xfrm>
            <a:off x="1674055" y="1026942"/>
            <a:ext cx="9158068" cy="4951827"/>
          </a:xfrm>
          <a:prstGeom prst="rect">
            <a:avLst/>
          </a:prstGeom>
          <a:noFill/>
          <a:ln>
            <a:noFill/>
          </a:ln>
        </p:spPr>
      </p:pic>
    </p:spTree>
    <p:extLst>
      <p:ext uri="{BB962C8B-B14F-4D97-AF65-F5344CB8AC3E}">
        <p14:creationId xmlns="" xmlns:p14="http://schemas.microsoft.com/office/powerpoint/2010/main" val="2752747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7452" y="534572"/>
            <a:ext cx="10636348" cy="5642391"/>
          </a:xfrm>
        </p:spPr>
        <p:txBody>
          <a:bodyPr>
            <a:normAutofit/>
          </a:bodyPr>
          <a:lstStyle/>
          <a:p>
            <a:pPr lvl="0" algn="just"/>
            <a:r>
              <a:rPr lang="pl-PL" sz="3600" dirty="0" smtClean="0"/>
              <a:t>Budžet je zakon po obliku, a ne po sadržaju, jer je po svojoj sadržini adminstrativni akt sui generis, koji donosi zakonodavni organ (skupština, parlament).</a:t>
            </a:r>
            <a:endParaRPr lang="en-US" sz="3600" dirty="0" smtClean="0"/>
          </a:p>
          <a:p>
            <a:pPr lvl="0" algn="just"/>
            <a:r>
              <a:rPr lang="en-US" sz="3600" dirty="0" err="1" smtClean="0"/>
              <a:t>Budžetom</a:t>
            </a:r>
            <a:r>
              <a:rPr lang="en-US" sz="3600" dirty="0" smtClean="0"/>
              <a:t> se </a:t>
            </a:r>
            <a:r>
              <a:rPr lang="en-US" sz="3600" dirty="0" err="1" smtClean="0"/>
              <a:t>predviđaju</a:t>
            </a:r>
            <a:r>
              <a:rPr lang="en-US" sz="3600" dirty="0" smtClean="0"/>
              <a:t> </a:t>
            </a:r>
            <a:r>
              <a:rPr lang="en-US" sz="3600" dirty="0" err="1" smtClean="0"/>
              <a:t>javni</a:t>
            </a:r>
            <a:r>
              <a:rPr lang="en-US" sz="3600" dirty="0" smtClean="0"/>
              <a:t> </a:t>
            </a:r>
            <a:r>
              <a:rPr lang="en-US" sz="3600" dirty="0" err="1" smtClean="0"/>
              <a:t>prihodi</a:t>
            </a:r>
            <a:r>
              <a:rPr lang="en-US" sz="3600" dirty="0" smtClean="0"/>
              <a:t> </a:t>
            </a:r>
            <a:r>
              <a:rPr lang="en-US" sz="3600" dirty="0" err="1" smtClean="0"/>
              <a:t>i</a:t>
            </a:r>
            <a:r>
              <a:rPr lang="en-US" sz="3600" dirty="0" smtClean="0"/>
              <a:t> </a:t>
            </a:r>
            <a:r>
              <a:rPr lang="en-US" sz="3600" dirty="0" err="1" smtClean="0"/>
              <a:t>rashodi</a:t>
            </a:r>
            <a:r>
              <a:rPr lang="en-US" sz="3600" dirty="0" smtClean="0"/>
              <a:t> </a:t>
            </a:r>
            <a:r>
              <a:rPr lang="en-US" sz="3600" dirty="0" err="1" smtClean="0"/>
              <a:t>za</a:t>
            </a:r>
            <a:r>
              <a:rPr lang="en-US" sz="3600" dirty="0" smtClean="0"/>
              <a:t> </a:t>
            </a:r>
            <a:r>
              <a:rPr lang="en-US" sz="3600" dirty="0" err="1" smtClean="0"/>
              <a:t>jednu</a:t>
            </a:r>
            <a:r>
              <a:rPr lang="en-US" sz="3600" dirty="0" smtClean="0"/>
              <a:t> </a:t>
            </a:r>
            <a:r>
              <a:rPr lang="en-US" sz="3600" dirty="0" err="1" smtClean="0"/>
              <a:t>godinu</a:t>
            </a:r>
            <a:r>
              <a:rPr lang="en-US" sz="3600" dirty="0" smtClean="0"/>
              <a:t>; </a:t>
            </a:r>
            <a:r>
              <a:rPr lang="en-US" sz="3600" dirty="0" err="1" smtClean="0"/>
              <a:t>odnosno</a:t>
            </a:r>
            <a:r>
              <a:rPr lang="en-US" sz="3600" dirty="0" smtClean="0"/>
              <a:t> </a:t>
            </a:r>
            <a:r>
              <a:rPr lang="en-US" sz="3600" dirty="0" err="1" smtClean="0"/>
              <a:t>njime</a:t>
            </a:r>
            <a:r>
              <a:rPr lang="en-US" sz="3600" dirty="0" smtClean="0"/>
              <a:t> se </a:t>
            </a:r>
            <a:r>
              <a:rPr lang="en-US" sz="3600" dirty="0" err="1" smtClean="0"/>
              <a:t>preciziraju</a:t>
            </a:r>
            <a:r>
              <a:rPr lang="en-US" sz="3600" dirty="0" smtClean="0"/>
              <a:t> </a:t>
            </a:r>
            <a:r>
              <a:rPr lang="en-US" sz="3600" dirty="0" err="1" smtClean="0"/>
              <a:t>koje</a:t>
            </a:r>
            <a:r>
              <a:rPr lang="en-US" sz="3600" dirty="0" smtClean="0"/>
              <a:t> </a:t>
            </a:r>
            <a:r>
              <a:rPr lang="en-US" sz="3600" dirty="0" err="1" smtClean="0"/>
              <a:t>će</a:t>
            </a:r>
            <a:r>
              <a:rPr lang="en-US" sz="3600" dirty="0" smtClean="0"/>
              <a:t> </a:t>
            </a:r>
            <a:r>
              <a:rPr lang="en-US" sz="3600" dirty="0" err="1" smtClean="0"/>
              <a:t>javne</a:t>
            </a:r>
            <a:r>
              <a:rPr lang="en-US" sz="3600" dirty="0" smtClean="0"/>
              <a:t> </a:t>
            </a:r>
            <a:r>
              <a:rPr lang="en-US" sz="3600" dirty="0" err="1" smtClean="0"/>
              <a:t>rashode</a:t>
            </a:r>
            <a:r>
              <a:rPr lang="en-US" sz="3600" dirty="0" smtClean="0"/>
              <a:t> </a:t>
            </a:r>
            <a:r>
              <a:rPr lang="en-US" sz="3600" dirty="0" err="1" smtClean="0"/>
              <a:t>država</a:t>
            </a:r>
            <a:r>
              <a:rPr lang="en-US" sz="3600" dirty="0" smtClean="0"/>
              <a:t> </a:t>
            </a:r>
            <a:r>
              <a:rPr lang="en-US" sz="3600" dirty="0" err="1" smtClean="0"/>
              <a:t>preuzeti</a:t>
            </a:r>
            <a:r>
              <a:rPr lang="en-US" sz="3600" dirty="0" smtClean="0"/>
              <a:t> </a:t>
            </a:r>
            <a:r>
              <a:rPr lang="en-US" sz="3600" dirty="0" err="1" smtClean="0"/>
              <a:t>na</a:t>
            </a:r>
            <a:r>
              <a:rPr lang="en-US" sz="3600" dirty="0" smtClean="0"/>
              <a:t> </a:t>
            </a:r>
            <a:r>
              <a:rPr lang="en-US" sz="3600" dirty="0" err="1" smtClean="0"/>
              <a:t>sebe</a:t>
            </a:r>
            <a:r>
              <a:rPr lang="en-US" sz="3600" dirty="0" smtClean="0"/>
              <a:t> </a:t>
            </a:r>
            <a:r>
              <a:rPr lang="en-US" sz="3600" dirty="0" err="1" smtClean="0"/>
              <a:t>i</a:t>
            </a:r>
            <a:r>
              <a:rPr lang="en-US" sz="3600" dirty="0" smtClean="0"/>
              <a:t> </a:t>
            </a:r>
            <a:r>
              <a:rPr lang="en-US" sz="3600" dirty="0" err="1" smtClean="0"/>
              <a:t>kolike</a:t>
            </a:r>
            <a:r>
              <a:rPr lang="en-US" sz="3600" dirty="0" smtClean="0"/>
              <a:t> </a:t>
            </a:r>
            <a:r>
              <a:rPr lang="en-US" sz="3600" dirty="0" err="1" smtClean="0"/>
              <a:t>i</a:t>
            </a:r>
            <a:r>
              <a:rPr lang="en-US" sz="3600" dirty="0" smtClean="0"/>
              <a:t> </a:t>
            </a:r>
            <a:r>
              <a:rPr lang="en-US" sz="3600" dirty="0" err="1" smtClean="0"/>
              <a:t>kakve</a:t>
            </a:r>
            <a:r>
              <a:rPr lang="en-US" sz="3600" dirty="0" smtClean="0"/>
              <a:t> </a:t>
            </a:r>
            <a:r>
              <a:rPr lang="en-US" sz="3600" dirty="0" err="1" smtClean="0"/>
              <a:t>će</a:t>
            </a:r>
            <a:r>
              <a:rPr lang="en-US" sz="3600" dirty="0" smtClean="0"/>
              <a:t> </a:t>
            </a:r>
            <a:r>
              <a:rPr lang="en-US" sz="3600" dirty="0" err="1" smtClean="0"/>
              <a:t>prihode</a:t>
            </a:r>
            <a:r>
              <a:rPr lang="en-US" sz="3600" dirty="0" smtClean="0"/>
              <a:t> </a:t>
            </a:r>
            <a:r>
              <a:rPr lang="en-US" sz="3600" dirty="0" err="1" smtClean="0"/>
              <a:t>obezbjediti</a:t>
            </a:r>
            <a:r>
              <a:rPr lang="en-US" sz="3600" dirty="0" smtClean="0"/>
              <a:t> </a:t>
            </a:r>
            <a:r>
              <a:rPr lang="en-US" sz="3600" dirty="0" err="1" smtClean="0"/>
              <a:t>za</a:t>
            </a:r>
            <a:r>
              <a:rPr lang="en-US" sz="3600" dirty="0" smtClean="0"/>
              <a:t> </a:t>
            </a:r>
            <a:r>
              <a:rPr lang="en-US" sz="3600" dirty="0" err="1" smtClean="0"/>
              <a:t>njhovo</a:t>
            </a:r>
            <a:r>
              <a:rPr lang="en-US" sz="3600" dirty="0" smtClean="0"/>
              <a:t> </a:t>
            </a:r>
            <a:r>
              <a:rPr lang="en-US" sz="3600" dirty="0" err="1" smtClean="0"/>
              <a:t>pokriće</a:t>
            </a:r>
            <a:r>
              <a:rPr lang="en-US" sz="3600" dirty="0" smtClean="0"/>
              <a:t>.</a:t>
            </a:r>
          </a:p>
          <a:p>
            <a:pPr lvl="0" algn="just"/>
            <a:r>
              <a:rPr lang="en-US" sz="3600" dirty="0" err="1" smtClean="0"/>
              <a:t>Planirani</a:t>
            </a:r>
            <a:r>
              <a:rPr lang="en-US" sz="3600" dirty="0" smtClean="0"/>
              <a:t> </a:t>
            </a:r>
            <a:r>
              <a:rPr lang="en-US" sz="3600" dirty="0" err="1" smtClean="0"/>
              <a:t>prihodi</a:t>
            </a:r>
            <a:r>
              <a:rPr lang="en-US" sz="3600" dirty="0" smtClean="0"/>
              <a:t> </a:t>
            </a:r>
            <a:r>
              <a:rPr lang="en-US" sz="3600" dirty="0" err="1" smtClean="0"/>
              <a:t>i</a:t>
            </a:r>
            <a:r>
              <a:rPr lang="en-US" sz="3600" dirty="0" smtClean="0"/>
              <a:t> </a:t>
            </a:r>
            <a:r>
              <a:rPr lang="en-US" sz="3600" dirty="0" err="1" smtClean="0"/>
              <a:t>rashodi</a:t>
            </a:r>
            <a:r>
              <a:rPr lang="en-US" sz="3600" dirty="0" smtClean="0"/>
              <a:t> u </a:t>
            </a:r>
            <a:r>
              <a:rPr lang="en-US" sz="3600" dirty="0" err="1" smtClean="0"/>
              <a:t>budžetu</a:t>
            </a:r>
            <a:r>
              <a:rPr lang="en-US" sz="3600" dirty="0" smtClean="0"/>
              <a:t> </a:t>
            </a:r>
            <a:r>
              <a:rPr lang="en-US" sz="3600" dirty="0" err="1" smtClean="0"/>
              <a:t>izražavaju</a:t>
            </a:r>
            <a:r>
              <a:rPr lang="en-US" sz="3600" dirty="0" smtClean="0"/>
              <a:t> se u </a:t>
            </a:r>
            <a:r>
              <a:rPr lang="en-US" sz="3600" dirty="0" err="1" smtClean="0"/>
              <a:t>novčanom</a:t>
            </a:r>
            <a:r>
              <a:rPr lang="en-US" sz="3600" dirty="0" smtClean="0"/>
              <a:t> (</a:t>
            </a:r>
            <a:r>
              <a:rPr lang="en-US" sz="3600" dirty="0" err="1" smtClean="0"/>
              <a:t>nominalnom</a:t>
            </a:r>
            <a:r>
              <a:rPr lang="en-US" sz="3600" dirty="0" smtClean="0"/>
              <a:t>) </a:t>
            </a:r>
            <a:r>
              <a:rPr lang="en-US" sz="3600" dirty="0" err="1" smtClean="0"/>
              <a:t>iznosu</a:t>
            </a:r>
            <a:r>
              <a:rPr lang="en-US" sz="3600" dirty="0" smtClean="0"/>
              <a:t>.</a:t>
            </a:r>
          </a:p>
          <a:p>
            <a:pPr algn="just"/>
            <a:r>
              <a:rPr lang="bs-Latn-BA" sz="3600" dirty="0" smtClean="0"/>
              <a:t> </a:t>
            </a:r>
            <a:endParaRPr lang="en-US" sz="3600" dirty="0" smtClean="0"/>
          </a:p>
          <a:p>
            <a:endParaRPr lang="en-US" dirty="0"/>
          </a:p>
        </p:txBody>
      </p:sp>
    </p:spTree>
    <p:extLst>
      <p:ext uri="{BB962C8B-B14F-4D97-AF65-F5344CB8AC3E}">
        <p14:creationId xmlns="" xmlns:p14="http://schemas.microsoft.com/office/powerpoint/2010/main" val="13111102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www.washingtonpost.com/wp-srv/special/world/euro-zone-treaty/images/finalcharts.jpg"/>
          <p:cNvPicPr>
            <a:picLocks noGrp="1"/>
          </p:cNvPicPr>
          <p:nvPr>
            <p:ph idx="1"/>
          </p:nvPr>
        </p:nvPicPr>
        <p:blipFill>
          <a:blip r:embed="rId2">
            <a:extLst>
              <a:ext uri="{28A0092B-C50C-407E-A947-70E740481C1C}">
                <a14:useLocalDpi xmlns="" xmlns:a14="http://schemas.microsoft.com/office/drawing/2010/main" val="0"/>
              </a:ext>
            </a:extLst>
          </a:blip>
          <a:srcRect/>
          <a:stretch>
            <a:fillRect/>
          </a:stretch>
        </p:blipFill>
        <p:spPr bwMode="auto">
          <a:xfrm>
            <a:off x="1280160" y="872196"/>
            <a:ext cx="9073662" cy="5345723"/>
          </a:xfrm>
          <a:prstGeom prst="rect">
            <a:avLst/>
          </a:prstGeom>
          <a:noFill/>
          <a:ln>
            <a:noFill/>
          </a:ln>
        </p:spPr>
      </p:pic>
    </p:spTree>
    <p:extLst>
      <p:ext uri="{BB962C8B-B14F-4D97-AF65-F5344CB8AC3E}">
        <p14:creationId xmlns="" xmlns:p14="http://schemas.microsoft.com/office/powerpoint/2010/main" val="41825062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www.focus-economics.com/sites/default/files/wysiwyg_images/focuseconomics_eurozone_publicdebt_fiscaldeficit.png"/>
          <p:cNvPicPr>
            <a:picLocks noGrp="1"/>
          </p:cNvPicPr>
          <p:nvPr>
            <p:ph idx="1"/>
          </p:nvPr>
        </p:nvPicPr>
        <p:blipFill>
          <a:blip r:embed="rId2">
            <a:extLst>
              <a:ext uri="{28A0092B-C50C-407E-A947-70E740481C1C}">
                <a14:useLocalDpi xmlns="" xmlns:a14="http://schemas.microsoft.com/office/drawing/2010/main" val="0"/>
              </a:ext>
            </a:extLst>
          </a:blip>
          <a:srcRect/>
          <a:stretch>
            <a:fillRect/>
          </a:stretch>
        </p:blipFill>
        <p:spPr bwMode="auto">
          <a:xfrm>
            <a:off x="1083212" y="717452"/>
            <a:ext cx="8880644" cy="5459511"/>
          </a:xfrm>
          <a:prstGeom prst="rect">
            <a:avLst/>
          </a:prstGeom>
          <a:noFill/>
          <a:ln>
            <a:noFill/>
          </a:ln>
        </p:spPr>
      </p:pic>
    </p:spTree>
    <p:extLst>
      <p:ext uri="{BB962C8B-B14F-4D97-AF65-F5344CB8AC3E}">
        <p14:creationId xmlns="" xmlns:p14="http://schemas.microsoft.com/office/powerpoint/2010/main" val="1386974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www.debtclocks.eu/rankings2015/eu-ranking-budget-surplus-deficit-in-percent-of-government-revenue.png"/>
          <p:cNvPicPr>
            <a:picLocks noGrp="1"/>
          </p:cNvPicPr>
          <p:nvPr>
            <p:ph idx="1"/>
          </p:nvPr>
        </p:nvPicPr>
        <p:blipFill>
          <a:blip r:embed="rId2">
            <a:extLst>
              <a:ext uri="{28A0092B-C50C-407E-A947-70E740481C1C}">
                <a14:useLocalDpi xmlns="" xmlns:a14="http://schemas.microsoft.com/office/drawing/2010/main" val="0"/>
              </a:ext>
            </a:extLst>
          </a:blip>
          <a:srcRect/>
          <a:stretch>
            <a:fillRect/>
          </a:stretch>
        </p:blipFill>
        <p:spPr bwMode="auto">
          <a:xfrm>
            <a:off x="2025748" y="661182"/>
            <a:ext cx="8918917" cy="5894363"/>
          </a:xfrm>
          <a:prstGeom prst="rect">
            <a:avLst/>
          </a:prstGeom>
          <a:noFill/>
          <a:ln>
            <a:noFill/>
          </a:ln>
        </p:spPr>
      </p:pic>
    </p:spTree>
    <p:extLst>
      <p:ext uri="{BB962C8B-B14F-4D97-AF65-F5344CB8AC3E}">
        <p14:creationId xmlns="" xmlns:p14="http://schemas.microsoft.com/office/powerpoint/2010/main" val="54942275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t>Budžet institucija Bosne i Hercegovine</a:t>
            </a:r>
            <a:r>
              <a:rPr lang="en-US" b="1" dirty="0" smtClean="0"/>
              <a:t/>
            </a:r>
            <a:br>
              <a:rPr lang="en-US" b="1" dirty="0" smtClean="0"/>
            </a:br>
            <a:endParaRPr lang="en-US" dirty="0"/>
          </a:p>
        </p:txBody>
      </p:sp>
      <p:sp>
        <p:nvSpPr>
          <p:cNvPr id="3" name="Content Placeholder 2"/>
          <p:cNvSpPr>
            <a:spLocks noGrp="1"/>
          </p:cNvSpPr>
          <p:nvPr>
            <p:ph idx="1"/>
          </p:nvPr>
        </p:nvSpPr>
        <p:spPr>
          <a:xfrm>
            <a:off x="838200" y="1266092"/>
            <a:ext cx="10515600" cy="4910871"/>
          </a:xfrm>
        </p:spPr>
        <p:txBody>
          <a:bodyPr>
            <a:normAutofit/>
          </a:bodyPr>
          <a:lstStyle/>
          <a:p>
            <a:pPr algn="just"/>
            <a:r>
              <a:rPr lang="hr-HR" sz="3600" dirty="0" smtClean="0"/>
              <a:t>Budžet </a:t>
            </a:r>
            <a:r>
              <a:rPr lang="hr-HR" sz="3600" dirty="0"/>
              <a:t>predstavlja akt Parlamentarne skupštine Bosne i Hercegovine kojim se utvrđuje plan finansijskih aktivnosti budžetskih korisnika, a koji obuhvata projekciju iznosa prihoda i utvrđenog iznosa rashoda za period jedne fiskalne godine. </a:t>
            </a:r>
            <a:endParaRPr lang="hr-HR" sz="3600" dirty="0" smtClean="0"/>
          </a:p>
          <a:p>
            <a:pPr algn="just"/>
            <a:r>
              <a:rPr lang="hr-HR" sz="3600" dirty="0" smtClean="0"/>
              <a:t>Budžetom </a:t>
            </a:r>
            <a:r>
              <a:rPr lang="hr-HR" sz="3600" dirty="0"/>
              <a:t>je takđer utvrđena gornja granica cjelokupnog duga Bosne i Hercegovine, uključujući i postojeći dug kao i projekciju novog duga za fiskalnu godinu.</a:t>
            </a:r>
            <a:r>
              <a:rPr lang="hr-HR" sz="3600" baseline="30000" dirty="0"/>
              <a:t> </a:t>
            </a:r>
            <a:endParaRPr lang="en-US" sz="3600" dirty="0"/>
          </a:p>
          <a:p>
            <a:pPr algn="just"/>
            <a:endParaRPr lang="en-US" sz="3600" dirty="0"/>
          </a:p>
        </p:txBody>
      </p:sp>
    </p:spTree>
    <p:extLst>
      <p:ext uri="{BB962C8B-B14F-4D97-AF65-F5344CB8AC3E}">
        <p14:creationId xmlns="" xmlns:p14="http://schemas.microsoft.com/office/powerpoint/2010/main" val="262178055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0332" y="393895"/>
            <a:ext cx="10453468" cy="5783068"/>
          </a:xfrm>
        </p:spPr>
        <p:txBody>
          <a:bodyPr/>
          <a:lstStyle/>
          <a:p>
            <a:pPr algn="just"/>
            <a:r>
              <a:rPr lang="hr-HR" sz="3600" dirty="0" smtClean="0"/>
              <a:t>Budžetske institucije su sve institucije Bosne i Hercegovine, uključujući ministarstva Bosne i Hercegovine, upravne organizacije i druga tijela i institucije Bosne i Hercegovine koja se finansiraju iz budžeta Bosne i Hercegovine. </a:t>
            </a:r>
            <a:endParaRPr lang="en-US" sz="3600" dirty="0" smtClean="0"/>
          </a:p>
          <a:p>
            <a:pPr algn="just"/>
            <a:r>
              <a:rPr lang="hr-HR" sz="3600" dirty="0" smtClean="0"/>
              <a:t>Fiskalna godine ukljućuje period od 01. januara do 31. decembra</a:t>
            </a:r>
            <a:endParaRPr lang="en-US" sz="3600" dirty="0" smtClean="0"/>
          </a:p>
          <a:p>
            <a:pPr algn="just"/>
            <a:r>
              <a:rPr lang="en-US" sz="3600" dirty="0" smtClean="0"/>
              <a:t>Bud</a:t>
            </a:r>
            <a:r>
              <a:rPr lang="hr-HR" sz="3600" dirty="0" smtClean="0"/>
              <a:t>ž</a:t>
            </a:r>
            <a:r>
              <a:rPr lang="en-US" sz="3600" dirty="0" smtClean="0"/>
              <a:t>et </a:t>
            </a:r>
            <a:r>
              <a:rPr lang="en-US" sz="3600" dirty="0" err="1" smtClean="0"/>
              <a:t>institucija</a:t>
            </a:r>
            <a:r>
              <a:rPr lang="en-US" sz="3600" dirty="0" smtClean="0"/>
              <a:t> </a:t>
            </a:r>
            <a:r>
              <a:rPr lang="en-US" sz="3600" dirty="0" err="1" smtClean="0"/>
              <a:t>Bosne</a:t>
            </a:r>
            <a:r>
              <a:rPr lang="en-US" sz="3600" dirty="0" smtClean="0"/>
              <a:t> </a:t>
            </a:r>
            <a:r>
              <a:rPr lang="en-US" sz="3600" dirty="0" err="1" smtClean="0"/>
              <a:t>i</a:t>
            </a:r>
            <a:r>
              <a:rPr lang="en-US" sz="3600" dirty="0" smtClean="0"/>
              <a:t> </a:t>
            </a:r>
            <a:r>
              <a:rPr lang="en-US" sz="3600" dirty="0" err="1" smtClean="0"/>
              <a:t>Hercegovine</a:t>
            </a:r>
            <a:r>
              <a:rPr lang="en-US" sz="3600" dirty="0" smtClean="0"/>
              <a:t> </a:t>
            </a:r>
            <a:r>
              <a:rPr lang="en-US" sz="3600" dirty="0" err="1" smtClean="0"/>
              <a:t>i</a:t>
            </a:r>
            <a:r>
              <a:rPr lang="en-US" sz="3600" dirty="0" smtClean="0"/>
              <a:t> me</a:t>
            </a:r>
            <a:r>
              <a:rPr lang="hr-HR" sz="3600" dirty="0" smtClean="0"/>
              <a:t>đ</a:t>
            </a:r>
            <a:r>
              <a:rPr lang="en-US" sz="3600" dirty="0" err="1" smtClean="0"/>
              <a:t>unarodnih</a:t>
            </a:r>
            <a:r>
              <a:rPr lang="en-US" sz="3600" dirty="0" smtClean="0"/>
              <a:t> </a:t>
            </a:r>
            <a:r>
              <a:rPr lang="en-US" sz="3600" dirty="0" err="1" smtClean="0"/>
              <a:t>obaveza</a:t>
            </a:r>
            <a:r>
              <a:rPr lang="en-US" sz="3600" dirty="0" smtClean="0"/>
              <a:t> </a:t>
            </a:r>
            <a:r>
              <a:rPr lang="en-US" sz="3600" dirty="0" err="1" smtClean="0"/>
              <a:t>Bosne</a:t>
            </a:r>
            <a:r>
              <a:rPr lang="en-US" sz="3600" dirty="0" smtClean="0"/>
              <a:t> </a:t>
            </a:r>
            <a:r>
              <a:rPr lang="en-US" sz="3600" dirty="0" err="1" smtClean="0"/>
              <a:t>i</a:t>
            </a:r>
            <a:r>
              <a:rPr lang="en-US" sz="3600" dirty="0" smtClean="0"/>
              <a:t> </a:t>
            </a:r>
            <a:r>
              <a:rPr lang="en-US" sz="3600" dirty="0" err="1" smtClean="0"/>
              <a:t>Hercegovine</a:t>
            </a:r>
            <a:r>
              <a:rPr lang="sr-Latn-ME" sz="3600" dirty="0" smtClean="0"/>
              <a:t> </a:t>
            </a:r>
            <a:r>
              <a:rPr lang="en-US" sz="3600" dirty="0" err="1" smtClean="0"/>
              <a:t>sastoji</a:t>
            </a:r>
            <a:r>
              <a:rPr lang="en-US" sz="3600" dirty="0" smtClean="0"/>
              <a:t> se</a:t>
            </a:r>
            <a:r>
              <a:rPr lang="en-US" sz="3600" dirty="0" smtClean="0">
                <a:effectLst/>
              </a:rPr>
              <a:t> </a:t>
            </a:r>
            <a:r>
              <a:rPr lang="bs-Latn-BA" sz="3600" dirty="0" smtClean="0"/>
              <a:t>Zakon o finansiranju institucija BiH (Sl.glasnik br. 61/04)</a:t>
            </a:r>
            <a:endParaRPr lang="en-US" sz="3600" dirty="0" smtClean="0"/>
          </a:p>
          <a:p>
            <a:endParaRPr lang="en-US" dirty="0"/>
          </a:p>
        </p:txBody>
      </p:sp>
    </p:spTree>
    <p:extLst>
      <p:ext uri="{BB962C8B-B14F-4D97-AF65-F5344CB8AC3E}">
        <p14:creationId xmlns="" xmlns:p14="http://schemas.microsoft.com/office/powerpoint/2010/main" val="27075112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4234" y="643938"/>
            <a:ext cx="10889566" cy="5278559"/>
          </a:xfrm>
        </p:spPr>
        <p:txBody>
          <a:bodyPr>
            <a:noAutofit/>
          </a:bodyPr>
          <a:lstStyle/>
          <a:p>
            <a:pPr marL="0" indent="0">
              <a:buNone/>
            </a:pPr>
            <a:r>
              <a:rPr lang="hr-HR" sz="3600" dirty="0"/>
              <a:t>1) </a:t>
            </a:r>
            <a:r>
              <a:rPr lang="en-US" sz="3600" dirty="0" err="1"/>
              <a:t>Bilansa</a:t>
            </a:r>
            <a:r>
              <a:rPr lang="en-US" sz="3600" dirty="0"/>
              <a:t> </a:t>
            </a:r>
            <a:r>
              <a:rPr lang="en-US" sz="3600" dirty="0" err="1"/>
              <a:t>prihoda</a:t>
            </a:r>
            <a:r>
              <a:rPr lang="en-US" sz="3600" dirty="0"/>
              <a:t> </a:t>
            </a:r>
            <a:r>
              <a:rPr lang="en-US" sz="3600" dirty="0" err="1"/>
              <a:t>i</a:t>
            </a:r>
            <a:r>
              <a:rPr lang="en-US" sz="3600" dirty="0"/>
              <a:t> </a:t>
            </a:r>
            <a:r>
              <a:rPr lang="en-US" sz="3600" dirty="0" err="1"/>
              <a:t>rashoda</a:t>
            </a:r>
            <a:r>
              <a:rPr lang="hr-HR" sz="3600" dirty="0"/>
              <a:t>:</a:t>
            </a:r>
            <a:endParaRPr lang="en-US" sz="3600" dirty="0"/>
          </a:p>
          <a:p>
            <a:pPr marL="0" indent="0">
              <a:buNone/>
            </a:pPr>
            <a:r>
              <a:rPr lang="hr-HR" sz="3600" dirty="0"/>
              <a:t>- </a:t>
            </a:r>
            <a:r>
              <a:rPr lang="en-US" sz="3600" dirty="0" err="1"/>
              <a:t>Bilans</a:t>
            </a:r>
            <a:r>
              <a:rPr lang="en-US" sz="3600" dirty="0"/>
              <a:t> </a:t>
            </a:r>
            <a:r>
              <a:rPr lang="en-US" sz="3600" dirty="0" err="1"/>
              <a:t>prihoda</a:t>
            </a:r>
            <a:r>
              <a:rPr lang="en-US" sz="3600" dirty="0"/>
              <a:t> </a:t>
            </a:r>
            <a:r>
              <a:rPr lang="en-US" sz="3600" dirty="0" err="1"/>
              <a:t>po</a:t>
            </a:r>
            <a:r>
              <a:rPr lang="en-US" sz="3600" dirty="0"/>
              <a:t> </a:t>
            </a:r>
            <a:r>
              <a:rPr lang="en-US" sz="3600" dirty="0" err="1"/>
              <a:t>izvorima</a:t>
            </a:r>
            <a:r>
              <a:rPr lang="en-US" sz="3600" dirty="0"/>
              <a:t> </a:t>
            </a:r>
            <a:r>
              <a:rPr lang="en-US" sz="3600" dirty="0" err="1"/>
              <a:t>i</a:t>
            </a:r>
            <a:r>
              <a:rPr lang="en-US" sz="3600" dirty="0"/>
              <a:t> </a:t>
            </a:r>
            <a:r>
              <a:rPr lang="en-US" sz="3600" dirty="0" err="1"/>
              <a:t>namjenama</a:t>
            </a:r>
            <a:r>
              <a:rPr lang="hr-HR" sz="3600" dirty="0"/>
              <a:t>;</a:t>
            </a:r>
            <a:endParaRPr lang="en-US" sz="3600" dirty="0"/>
          </a:p>
          <a:p>
            <a:pPr marL="0" indent="0">
              <a:buNone/>
            </a:pPr>
            <a:r>
              <a:rPr lang="hr-HR" sz="3600" dirty="0"/>
              <a:t>- </a:t>
            </a:r>
            <a:r>
              <a:rPr lang="en-US" sz="3600" dirty="0" err="1"/>
              <a:t>Bilans</a:t>
            </a:r>
            <a:r>
              <a:rPr lang="en-US" sz="3600" dirty="0"/>
              <a:t> </a:t>
            </a:r>
            <a:r>
              <a:rPr lang="en-US" sz="3600" dirty="0" err="1"/>
              <a:t>rashoda</a:t>
            </a:r>
            <a:r>
              <a:rPr lang="en-US" sz="3600" dirty="0"/>
              <a:t> </a:t>
            </a:r>
            <a:r>
              <a:rPr lang="en-US" sz="3600" dirty="0" err="1"/>
              <a:t>po</a:t>
            </a:r>
            <a:r>
              <a:rPr lang="en-US" sz="3600" dirty="0"/>
              <a:t> </a:t>
            </a:r>
            <a:r>
              <a:rPr lang="en-US" sz="3600" dirty="0" err="1"/>
              <a:t>ekonomskim</a:t>
            </a:r>
            <a:r>
              <a:rPr lang="en-US" sz="3600" dirty="0"/>
              <a:t> </a:t>
            </a:r>
            <a:r>
              <a:rPr lang="en-US" sz="3600" dirty="0" err="1"/>
              <a:t>kategorijama</a:t>
            </a:r>
            <a:r>
              <a:rPr lang="hr-HR" sz="3600" dirty="0"/>
              <a:t>;</a:t>
            </a:r>
            <a:endParaRPr lang="en-US" sz="3600" dirty="0"/>
          </a:p>
          <a:p>
            <a:pPr marL="0" indent="0">
              <a:buNone/>
            </a:pPr>
            <a:r>
              <a:rPr lang="hr-HR" sz="3600" dirty="0"/>
              <a:t>- </a:t>
            </a:r>
            <a:r>
              <a:rPr lang="en-US" sz="3600" dirty="0" err="1"/>
              <a:t>Bilans</a:t>
            </a:r>
            <a:r>
              <a:rPr lang="en-US" sz="3600" dirty="0"/>
              <a:t> </a:t>
            </a:r>
            <a:r>
              <a:rPr lang="en-US" sz="3600" dirty="0" err="1"/>
              <a:t>uravnote</a:t>
            </a:r>
            <a:r>
              <a:rPr lang="hr-HR" sz="3600" dirty="0"/>
              <a:t>ž</a:t>
            </a:r>
            <a:r>
              <a:rPr lang="en-US" sz="3600" dirty="0" err="1"/>
              <a:t>enosti</a:t>
            </a:r>
            <a:r>
              <a:rPr lang="en-US" sz="3600" dirty="0"/>
              <a:t> </a:t>
            </a:r>
            <a:r>
              <a:rPr lang="en-US" sz="3600" dirty="0" err="1"/>
              <a:t>prihoda</a:t>
            </a:r>
            <a:r>
              <a:rPr lang="en-US" sz="3600" dirty="0"/>
              <a:t> </a:t>
            </a:r>
            <a:r>
              <a:rPr lang="en-US" sz="3600" dirty="0" err="1"/>
              <a:t>i</a:t>
            </a:r>
            <a:r>
              <a:rPr lang="en-US" sz="3600" dirty="0"/>
              <a:t> </a:t>
            </a:r>
            <a:r>
              <a:rPr lang="en-US" sz="3600" dirty="0" err="1"/>
              <a:t>rashoda</a:t>
            </a:r>
            <a:r>
              <a:rPr lang="hr-HR" sz="3600" dirty="0"/>
              <a:t>.</a:t>
            </a:r>
            <a:endParaRPr lang="en-US" sz="3600" dirty="0"/>
          </a:p>
          <a:p>
            <a:pPr marL="0" indent="0">
              <a:buNone/>
            </a:pPr>
            <a:r>
              <a:rPr lang="hr-HR" sz="3600" dirty="0"/>
              <a:t>2) </a:t>
            </a:r>
            <a:r>
              <a:rPr lang="en-US" sz="3600" dirty="0" err="1"/>
              <a:t>Raspored</a:t>
            </a:r>
            <a:r>
              <a:rPr lang="en-US" sz="3600" dirty="0"/>
              <a:t> </a:t>
            </a:r>
            <a:r>
              <a:rPr lang="en-US" sz="3600" dirty="0" err="1"/>
              <a:t>prihoda</a:t>
            </a:r>
            <a:r>
              <a:rPr lang="en-US" sz="3600" dirty="0"/>
              <a:t> </a:t>
            </a:r>
            <a:r>
              <a:rPr lang="en-US" sz="3600" dirty="0" err="1"/>
              <a:t>i</a:t>
            </a:r>
            <a:r>
              <a:rPr lang="en-US" sz="3600" dirty="0"/>
              <a:t> </a:t>
            </a:r>
            <a:r>
              <a:rPr lang="en-US" sz="3600" dirty="0" err="1"/>
              <a:t>rashoda</a:t>
            </a:r>
            <a:r>
              <a:rPr lang="hr-HR" sz="3600" dirty="0"/>
              <a:t>:</a:t>
            </a:r>
            <a:endParaRPr lang="en-US" sz="3600" dirty="0"/>
          </a:p>
          <a:p>
            <a:pPr marL="0" indent="0">
              <a:buNone/>
            </a:pPr>
            <a:r>
              <a:rPr lang="hr-HR" sz="3600" dirty="0"/>
              <a:t>- </a:t>
            </a:r>
            <a:r>
              <a:rPr lang="en-US" sz="3600" dirty="0" err="1"/>
              <a:t>Raspored</a:t>
            </a:r>
            <a:r>
              <a:rPr lang="en-US" sz="3600" dirty="0"/>
              <a:t> </a:t>
            </a:r>
            <a:r>
              <a:rPr lang="en-US" sz="3600" dirty="0" err="1"/>
              <a:t>prihoda</a:t>
            </a:r>
            <a:r>
              <a:rPr lang="en-US" sz="3600" dirty="0"/>
              <a:t> </a:t>
            </a:r>
            <a:r>
              <a:rPr lang="en-US" sz="3600" dirty="0" err="1"/>
              <a:t>po</a:t>
            </a:r>
            <a:r>
              <a:rPr lang="en-US" sz="3600" dirty="0"/>
              <a:t> bud</a:t>
            </a:r>
            <a:r>
              <a:rPr lang="hr-HR" sz="3600" dirty="0"/>
              <a:t>ž</a:t>
            </a:r>
            <a:r>
              <a:rPr lang="en-US" sz="3600" dirty="0" err="1"/>
              <a:t>etskim</a:t>
            </a:r>
            <a:r>
              <a:rPr lang="en-US" sz="3600" dirty="0"/>
              <a:t> </a:t>
            </a:r>
            <a:r>
              <a:rPr lang="en-US" sz="3600" dirty="0" err="1"/>
              <a:t>korisnicima</a:t>
            </a:r>
            <a:r>
              <a:rPr lang="hr-HR" sz="3600" dirty="0"/>
              <a:t>;</a:t>
            </a:r>
            <a:endParaRPr lang="en-US" sz="3600" dirty="0"/>
          </a:p>
          <a:p>
            <a:pPr marL="0" indent="0">
              <a:buNone/>
            </a:pPr>
            <a:r>
              <a:rPr lang="hr-HR" sz="3600" dirty="0"/>
              <a:t>- </a:t>
            </a:r>
            <a:r>
              <a:rPr lang="en-US" sz="3600" dirty="0" err="1"/>
              <a:t>Pregledi</a:t>
            </a:r>
            <a:r>
              <a:rPr lang="en-US" sz="3600" dirty="0"/>
              <a:t> </a:t>
            </a:r>
            <a:r>
              <a:rPr lang="en-US" sz="3600" dirty="0" err="1"/>
              <a:t>namjenske</a:t>
            </a:r>
            <a:r>
              <a:rPr lang="en-US" sz="3600" dirty="0"/>
              <a:t> </a:t>
            </a:r>
            <a:r>
              <a:rPr lang="en-US" sz="3600" dirty="0" err="1"/>
              <a:t>strukture</a:t>
            </a:r>
            <a:r>
              <a:rPr lang="en-US" sz="3600" dirty="0"/>
              <a:t> </a:t>
            </a:r>
            <a:r>
              <a:rPr lang="en-US" sz="3600" dirty="0" err="1"/>
              <a:t>rashoda</a:t>
            </a:r>
            <a:r>
              <a:rPr lang="en-US" sz="3600" dirty="0"/>
              <a:t> bud</a:t>
            </a:r>
            <a:r>
              <a:rPr lang="hr-HR" sz="3600" dirty="0"/>
              <a:t>ž</a:t>
            </a:r>
            <a:r>
              <a:rPr lang="en-US" sz="3600" dirty="0" err="1"/>
              <a:t>etskih</a:t>
            </a:r>
            <a:r>
              <a:rPr lang="en-US" sz="3600" dirty="0"/>
              <a:t> </a:t>
            </a:r>
            <a:r>
              <a:rPr lang="en-US" sz="3600" dirty="0" err="1"/>
              <a:t>korisnika</a:t>
            </a:r>
            <a:r>
              <a:rPr lang="hr-HR" sz="3600" dirty="0"/>
              <a:t>;</a:t>
            </a:r>
            <a:endParaRPr lang="en-US" sz="3600" dirty="0"/>
          </a:p>
          <a:p>
            <a:endParaRPr lang="en-US" sz="3600" dirty="0"/>
          </a:p>
        </p:txBody>
      </p:sp>
    </p:spTree>
    <p:extLst>
      <p:ext uri="{BB962C8B-B14F-4D97-AF65-F5344CB8AC3E}">
        <p14:creationId xmlns="" xmlns:p14="http://schemas.microsoft.com/office/powerpoint/2010/main" val="175997629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5588" y="801858"/>
            <a:ext cx="10608212" cy="5375105"/>
          </a:xfrm>
        </p:spPr>
        <p:txBody>
          <a:bodyPr/>
          <a:lstStyle/>
          <a:p>
            <a:pPr marL="0" indent="0">
              <a:buNone/>
            </a:pPr>
            <a:r>
              <a:rPr lang="en-US" sz="3600" dirty="0"/>
              <a:t>- </a:t>
            </a:r>
            <a:r>
              <a:rPr lang="en-US" sz="3600" dirty="0" err="1"/>
              <a:t>Direktni</a:t>
            </a:r>
            <a:r>
              <a:rPr lang="en-US" sz="3600" dirty="0"/>
              <a:t> </a:t>
            </a:r>
            <a:r>
              <a:rPr lang="en-US" sz="3600" dirty="0" err="1"/>
              <a:t>transferi</a:t>
            </a:r>
            <a:r>
              <a:rPr lang="en-US" sz="3600" dirty="0"/>
              <a:t> </a:t>
            </a:r>
            <a:r>
              <a:rPr lang="en-US" sz="3600" dirty="0" err="1"/>
              <a:t>i</a:t>
            </a:r>
            <a:r>
              <a:rPr lang="en-US" sz="3600" dirty="0"/>
              <a:t> </a:t>
            </a:r>
            <a:r>
              <a:rPr lang="en-US" sz="3600" dirty="0" err="1"/>
              <a:t>rezervisanja</a:t>
            </a:r>
            <a:r>
              <a:rPr lang="en-US" sz="3600" dirty="0"/>
              <a:t>;</a:t>
            </a:r>
          </a:p>
          <a:p>
            <a:pPr marL="0" indent="0">
              <a:buNone/>
            </a:pPr>
            <a:r>
              <a:rPr lang="en-US" sz="3600" dirty="0"/>
              <a:t>- </a:t>
            </a:r>
            <a:r>
              <a:rPr lang="en-US" sz="3600" dirty="0" err="1"/>
              <a:t>Pregled</a:t>
            </a:r>
            <a:r>
              <a:rPr lang="en-US" sz="3600" dirty="0"/>
              <a:t> </a:t>
            </a:r>
            <a:r>
              <a:rPr lang="en-US" sz="3600" dirty="0" err="1"/>
              <a:t>zaposlenih</a:t>
            </a:r>
            <a:r>
              <a:rPr lang="en-US" sz="3600" dirty="0"/>
              <a:t> u </a:t>
            </a:r>
            <a:r>
              <a:rPr lang="en-US" sz="3600" dirty="0" err="1"/>
              <a:t>sa</a:t>
            </a:r>
            <a:r>
              <a:rPr lang="en-US" sz="3600" dirty="0"/>
              <a:t> </a:t>
            </a:r>
            <a:r>
              <a:rPr lang="en-US" sz="3600" dirty="0" err="1"/>
              <a:t>planiranom</a:t>
            </a:r>
            <a:r>
              <a:rPr lang="en-US" sz="3600" dirty="0"/>
              <a:t> </a:t>
            </a:r>
            <a:r>
              <a:rPr lang="en-US" sz="3600" dirty="0" err="1"/>
              <a:t>dinamikom</a:t>
            </a:r>
            <a:r>
              <a:rPr lang="en-US" sz="3600" dirty="0"/>
              <a:t> </a:t>
            </a:r>
            <a:r>
              <a:rPr lang="en-US" sz="3600" dirty="0" err="1"/>
              <a:t>zapošljavanja</a:t>
            </a:r>
            <a:r>
              <a:rPr lang="en-US" sz="3600" dirty="0"/>
              <a:t> </a:t>
            </a:r>
            <a:r>
              <a:rPr lang="en-US" sz="3600" dirty="0" smtClean="0"/>
              <a:t>;</a:t>
            </a:r>
            <a:endParaRPr lang="en-US" sz="3600" dirty="0"/>
          </a:p>
          <a:p>
            <a:pPr marL="0" indent="0">
              <a:buNone/>
            </a:pPr>
            <a:r>
              <a:rPr lang="en-US" sz="3600" dirty="0"/>
              <a:t>- </a:t>
            </a:r>
            <a:r>
              <a:rPr lang="en-US" sz="3600" dirty="0" err="1"/>
              <a:t>Pregled</a:t>
            </a:r>
            <a:r>
              <a:rPr lang="en-US" sz="3600" dirty="0"/>
              <a:t> </a:t>
            </a:r>
            <a:r>
              <a:rPr lang="en-US" sz="3600" dirty="0" err="1"/>
              <a:t>višegodišnjih</a:t>
            </a:r>
            <a:r>
              <a:rPr lang="en-US" sz="3600" dirty="0"/>
              <a:t> </a:t>
            </a:r>
            <a:r>
              <a:rPr lang="en-US" sz="3600" dirty="0" err="1"/>
              <a:t>kapitalnih</a:t>
            </a:r>
            <a:r>
              <a:rPr lang="en-US" sz="3600" dirty="0"/>
              <a:t> </a:t>
            </a:r>
            <a:r>
              <a:rPr lang="en-US" sz="3600" dirty="0" err="1"/>
              <a:t>ulaganja</a:t>
            </a:r>
            <a:r>
              <a:rPr lang="en-US" sz="3600" dirty="0"/>
              <a:t>.</a:t>
            </a:r>
          </a:p>
          <a:p>
            <a:pPr marL="0" indent="0">
              <a:buNone/>
            </a:pPr>
            <a:r>
              <a:rPr lang="en-US" sz="3600" dirty="0"/>
              <a:t>4) </a:t>
            </a:r>
            <a:r>
              <a:rPr lang="en-US" sz="3600" dirty="0" err="1"/>
              <a:t>Servisiranje</a:t>
            </a:r>
            <a:r>
              <a:rPr lang="en-US" sz="3600" dirty="0"/>
              <a:t> </a:t>
            </a:r>
            <a:r>
              <a:rPr lang="en-US" sz="3600" dirty="0" err="1"/>
              <a:t>vanjskog</a:t>
            </a:r>
            <a:r>
              <a:rPr lang="en-US" sz="3600" dirty="0"/>
              <a:t> </a:t>
            </a:r>
            <a:r>
              <a:rPr lang="en-US" sz="3600" dirty="0" err="1"/>
              <a:t>duga</a:t>
            </a:r>
            <a:endParaRPr lang="en-US" sz="3600" dirty="0"/>
          </a:p>
          <a:p>
            <a:pPr marL="0" indent="0">
              <a:buNone/>
            </a:pPr>
            <a:r>
              <a:rPr lang="en-US" sz="3600" dirty="0"/>
              <a:t>5) </a:t>
            </a:r>
            <a:r>
              <a:rPr lang="en-US" sz="3600" dirty="0" err="1"/>
              <a:t>Izvršenje</a:t>
            </a:r>
            <a:r>
              <a:rPr lang="en-US" sz="3600" dirty="0"/>
              <a:t> </a:t>
            </a:r>
            <a:r>
              <a:rPr lang="en-US" sz="3600" dirty="0" err="1"/>
              <a:t>budžeta</a:t>
            </a:r>
            <a:endParaRPr lang="en-US" sz="3600" dirty="0"/>
          </a:p>
          <a:p>
            <a:pPr marL="0" indent="0">
              <a:buNone/>
            </a:pPr>
            <a:r>
              <a:rPr lang="en-US" sz="3600" dirty="0"/>
              <a:t>6) </a:t>
            </a:r>
            <a:r>
              <a:rPr lang="en-US" sz="3600" dirty="0" err="1"/>
              <a:t>Završne</a:t>
            </a:r>
            <a:r>
              <a:rPr lang="en-US" sz="3600" dirty="0"/>
              <a:t> </a:t>
            </a:r>
            <a:r>
              <a:rPr lang="en-US" sz="3600" dirty="0" err="1"/>
              <a:t>odredbe</a:t>
            </a:r>
            <a:endParaRPr lang="en-US" sz="3600" dirty="0"/>
          </a:p>
          <a:p>
            <a:endParaRPr lang="en-US" dirty="0"/>
          </a:p>
        </p:txBody>
      </p:sp>
    </p:spTree>
    <p:extLst>
      <p:ext uri="{BB962C8B-B14F-4D97-AF65-F5344CB8AC3E}">
        <p14:creationId xmlns="" xmlns:p14="http://schemas.microsoft.com/office/powerpoint/2010/main" val="24305033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Prihodi</a:t>
            </a:r>
            <a:r>
              <a:rPr lang="en-US" b="1" dirty="0" smtClean="0"/>
              <a:t> </a:t>
            </a:r>
            <a:r>
              <a:rPr lang="en-US" b="1" dirty="0" err="1" smtClean="0"/>
              <a:t>i</a:t>
            </a:r>
            <a:r>
              <a:rPr lang="en-US" b="1" dirty="0" smtClean="0"/>
              <a:t> </a:t>
            </a:r>
            <a:r>
              <a:rPr lang="en-US" b="1" dirty="0" err="1" smtClean="0"/>
              <a:t>rashodi</a:t>
            </a:r>
            <a:r>
              <a:rPr lang="en-US" b="1" i="1" dirty="0" smtClean="0"/>
              <a:t/>
            </a:r>
            <a:br>
              <a:rPr lang="en-US" b="1" i="1" dirty="0" smtClean="0"/>
            </a:br>
            <a:endParaRPr lang="en-US" dirty="0"/>
          </a:p>
        </p:txBody>
      </p:sp>
      <p:sp>
        <p:nvSpPr>
          <p:cNvPr id="3" name="Content Placeholder 2"/>
          <p:cNvSpPr>
            <a:spLocks noGrp="1"/>
          </p:cNvSpPr>
          <p:nvPr>
            <p:ph idx="1"/>
          </p:nvPr>
        </p:nvSpPr>
        <p:spPr>
          <a:xfrm>
            <a:off x="838200" y="1533378"/>
            <a:ext cx="10515600" cy="4643585"/>
          </a:xfrm>
        </p:spPr>
        <p:txBody>
          <a:bodyPr>
            <a:noAutofit/>
          </a:bodyPr>
          <a:lstStyle/>
          <a:p>
            <a:pPr algn="just"/>
            <a:r>
              <a:rPr lang="en-US" sz="3600" dirty="0"/>
              <a:t> </a:t>
            </a:r>
            <a:r>
              <a:rPr lang="en-US" sz="3600" dirty="0" err="1" smtClean="0"/>
              <a:t>Prihodi</a:t>
            </a:r>
            <a:r>
              <a:rPr lang="en-US" sz="3600" dirty="0" smtClean="0"/>
              <a:t> </a:t>
            </a:r>
            <a:r>
              <a:rPr lang="en-US" sz="3600" dirty="0" err="1"/>
              <a:t>podrazumijevaju</a:t>
            </a:r>
            <a:r>
              <a:rPr lang="en-US" sz="3600" dirty="0"/>
              <a:t> </a:t>
            </a:r>
            <a:r>
              <a:rPr lang="en-US" sz="3600" dirty="0" err="1"/>
              <a:t>sve</a:t>
            </a:r>
            <a:r>
              <a:rPr lang="en-US" sz="3600" dirty="0"/>
              <a:t> </a:t>
            </a:r>
            <a:r>
              <a:rPr lang="en-US" sz="3600" dirty="0" err="1"/>
              <a:t>poreske</a:t>
            </a:r>
            <a:r>
              <a:rPr lang="en-US" sz="3600" dirty="0"/>
              <a:t> </a:t>
            </a:r>
            <a:r>
              <a:rPr lang="en-US" sz="3600" dirty="0" err="1"/>
              <a:t>i</a:t>
            </a:r>
            <a:r>
              <a:rPr lang="en-US" sz="3600" dirty="0"/>
              <a:t> </a:t>
            </a:r>
            <a:r>
              <a:rPr lang="en-US" sz="3600" dirty="0" err="1"/>
              <a:t>neporeske</a:t>
            </a:r>
            <a:r>
              <a:rPr lang="en-US" sz="3600" dirty="0"/>
              <a:t> </a:t>
            </a:r>
            <a:r>
              <a:rPr lang="en-US" sz="3600" dirty="0" err="1"/>
              <a:t>prihode</a:t>
            </a:r>
            <a:r>
              <a:rPr lang="en-US" sz="3600" dirty="0"/>
              <a:t>, </a:t>
            </a:r>
            <a:r>
              <a:rPr lang="en-US" sz="3600" dirty="0" err="1"/>
              <a:t>transfere</a:t>
            </a:r>
            <a:r>
              <a:rPr lang="en-US" sz="3600" dirty="0"/>
              <a:t> </a:t>
            </a:r>
            <a:r>
              <a:rPr lang="en-US" sz="3600" dirty="0" err="1"/>
              <a:t>iz</a:t>
            </a:r>
            <a:r>
              <a:rPr lang="en-US" sz="3600" dirty="0"/>
              <a:t> </a:t>
            </a:r>
            <a:r>
              <a:rPr lang="en-US" sz="3600" dirty="0" err="1"/>
              <a:t>budžeta</a:t>
            </a:r>
            <a:r>
              <a:rPr lang="en-US" sz="3600" dirty="0"/>
              <a:t> </a:t>
            </a:r>
            <a:r>
              <a:rPr lang="en-US" sz="3600" dirty="0" err="1"/>
              <a:t>entiteta</a:t>
            </a:r>
            <a:r>
              <a:rPr lang="en-US" sz="3600" dirty="0"/>
              <a:t>, </a:t>
            </a:r>
            <a:r>
              <a:rPr lang="en-US" sz="3600" dirty="0" err="1"/>
              <a:t>kao</a:t>
            </a:r>
            <a:r>
              <a:rPr lang="en-US" sz="3600" dirty="0"/>
              <a:t> </a:t>
            </a:r>
            <a:r>
              <a:rPr lang="en-US" sz="3600" dirty="0" err="1"/>
              <a:t>i</a:t>
            </a:r>
            <a:r>
              <a:rPr lang="en-US" sz="3600" dirty="0"/>
              <a:t> </a:t>
            </a:r>
            <a:r>
              <a:rPr lang="en-US" sz="3600" dirty="0" err="1"/>
              <a:t>ostale</a:t>
            </a:r>
            <a:r>
              <a:rPr lang="en-US" sz="3600" dirty="0"/>
              <a:t> </a:t>
            </a:r>
            <a:r>
              <a:rPr lang="en-US" sz="3600" dirty="0" err="1"/>
              <a:t>prohode</a:t>
            </a:r>
            <a:r>
              <a:rPr lang="en-US" sz="3600" dirty="0"/>
              <a:t> </a:t>
            </a:r>
            <a:r>
              <a:rPr lang="en-US" sz="3600" dirty="0" err="1"/>
              <a:t>koji</a:t>
            </a:r>
            <a:r>
              <a:rPr lang="en-US" sz="3600" dirty="0"/>
              <a:t> </a:t>
            </a:r>
            <a:r>
              <a:rPr lang="en-US" sz="3600" dirty="0" err="1"/>
              <a:t>su</a:t>
            </a:r>
            <a:r>
              <a:rPr lang="en-US" sz="3600" dirty="0"/>
              <a:t> </a:t>
            </a:r>
            <a:r>
              <a:rPr lang="en-US" sz="3600" dirty="0" err="1"/>
              <a:t>definisani</a:t>
            </a:r>
            <a:r>
              <a:rPr lang="en-US" sz="3600" dirty="0"/>
              <a:t> </a:t>
            </a:r>
            <a:r>
              <a:rPr lang="en-US" sz="3600" dirty="0" err="1"/>
              <a:t>zakonskim</a:t>
            </a:r>
            <a:r>
              <a:rPr lang="en-US" sz="3600" dirty="0"/>
              <a:t> </a:t>
            </a:r>
            <a:r>
              <a:rPr lang="en-US" sz="3600" dirty="0" err="1"/>
              <a:t>propisima</a:t>
            </a:r>
            <a:r>
              <a:rPr lang="en-US" sz="3600" dirty="0"/>
              <a:t>, a </a:t>
            </a:r>
            <a:r>
              <a:rPr lang="en-US" sz="3600" dirty="0" err="1"/>
              <a:t>koji</a:t>
            </a:r>
            <a:r>
              <a:rPr lang="en-US" sz="3600" dirty="0"/>
              <a:t> </a:t>
            </a:r>
            <a:r>
              <a:rPr lang="en-US" sz="3600" dirty="0" err="1"/>
              <a:t>uključuju</a:t>
            </a:r>
            <a:r>
              <a:rPr lang="en-US" sz="3600" dirty="0"/>
              <a:t> </a:t>
            </a:r>
            <a:r>
              <a:rPr lang="en-US" sz="3600" dirty="0" err="1"/>
              <a:t>i</a:t>
            </a:r>
            <a:r>
              <a:rPr lang="en-US" sz="3600" dirty="0"/>
              <a:t> </a:t>
            </a:r>
            <a:r>
              <a:rPr lang="en-US" sz="3600" dirty="0" err="1"/>
              <a:t>prihode</a:t>
            </a:r>
            <a:r>
              <a:rPr lang="en-US" sz="3600" dirty="0"/>
              <a:t> od </a:t>
            </a:r>
            <a:r>
              <a:rPr lang="en-US" sz="3600" dirty="0" err="1"/>
              <a:t>poslovnih</a:t>
            </a:r>
            <a:r>
              <a:rPr lang="en-US" sz="3600" dirty="0"/>
              <a:t> </a:t>
            </a:r>
            <a:r>
              <a:rPr lang="en-US" sz="3600" dirty="0" err="1" smtClean="0"/>
              <a:t>aktivnost</a:t>
            </a:r>
            <a:r>
              <a:rPr lang="sr-Latn-ME" sz="3600" dirty="0" smtClean="0"/>
              <a:t>i</a:t>
            </a:r>
            <a:r>
              <a:rPr lang="en-US" sz="3600" dirty="0" smtClean="0"/>
              <a:t> </a:t>
            </a:r>
            <a:r>
              <a:rPr lang="en-US" sz="3600" dirty="0" err="1"/>
              <a:t>budžetskih</a:t>
            </a:r>
            <a:r>
              <a:rPr lang="en-US" sz="3600" dirty="0"/>
              <a:t> </a:t>
            </a:r>
            <a:r>
              <a:rPr lang="en-US" sz="3600" dirty="0" err="1"/>
              <a:t>korisnika</a:t>
            </a:r>
            <a:r>
              <a:rPr lang="en-US" sz="3600" dirty="0"/>
              <a:t>.</a:t>
            </a:r>
          </a:p>
          <a:p>
            <a:pPr algn="just"/>
            <a:r>
              <a:rPr lang="en-US" sz="3600" dirty="0"/>
              <a:t>U </a:t>
            </a:r>
            <a:r>
              <a:rPr lang="en-US" sz="3600" dirty="0" err="1"/>
              <a:t>skladu</a:t>
            </a:r>
            <a:r>
              <a:rPr lang="en-US" sz="3600" dirty="0"/>
              <a:t> </a:t>
            </a:r>
            <a:r>
              <a:rPr lang="en-US" sz="3600" dirty="0" err="1"/>
              <a:t>sa</a:t>
            </a:r>
            <a:r>
              <a:rPr lang="en-US" sz="3600" dirty="0"/>
              <a:t> </a:t>
            </a:r>
            <a:r>
              <a:rPr lang="en-US" sz="3600" dirty="0" err="1"/>
              <a:t>članom</a:t>
            </a:r>
            <a:r>
              <a:rPr lang="en-US" sz="3600" dirty="0"/>
              <a:t> VIII </a:t>
            </a:r>
            <a:r>
              <a:rPr lang="en-US" sz="3600" dirty="0" err="1"/>
              <a:t>Ustava</a:t>
            </a:r>
            <a:r>
              <a:rPr lang="en-US" sz="3600" dirty="0"/>
              <a:t> </a:t>
            </a:r>
            <a:r>
              <a:rPr lang="en-US" sz="3600" dirty="0" err="1"/>
              <a:t>Bosne</a:t>
            </a:r>
            <a:r>
              <a:rPr lang="en-US" sz="3600" dirty="0"/>
              <a:t> I </a:t>
            </a:r>
            <a:r>
              <a:rPr lang="en-US" sz="3600" dirty="0" err="1"/>
              <a:t>Hercegovine</a:t>
            </a:r>
            <a:r>
              <a:rPr lang="en-US" sz="3600" dirty="0"/>
              <a:t>, </a:t>
            </a:r>
            <a:r>
              <a:rPr lang="en-US" sz="3600" dirty="0" err="1"/>
              <a:t>Federacija</a:t>
            </a:r>
            <a:r>
              <a:rPr lang="en-US" sz="3600" dirty="0"/>
              <a:t> </a:t>
            </a:r>
            <a:r>
              <a:rPr lang="en-US" sz="3600" dirty="0" err="1"/>
              <a:t>obezbjeđuje</a:t>
            </a:r>
            <a:r>
              <a:rPr lang="en-US" sz="3600" dirty="0"/>
              <a:t> 2/3, a </a:t>
            </a:r>
            <a:r>
              <a:rPr lang="en-US" sz="3600" dirty="0" err="1"/>
              <a:t>Republika</a:t>
            </a:r>
            <a:r>
              <a:rPr lang="en-US" sz="3600" dirty="0"/>
              <a:t> </a:t>
            </a:r>
            <a:r>
              <a:rPr lang="en-US" sz="3600" dirty="0" err="1"/>
              <a:t>Srpska</a:t>
            </a:r>
            <a:r>
              <a:rPr lang="en-US" sz="3600" dirty="0"/>
              <a:t> 1/3 </a:t>
            </a:r>
            <a:r>
              <a:rPr lang="en-US" sz="3600" dirty="0" err="1"/>
              <a:t>prihoda</a:t>
            </a:r>
            <a:r>
              <a:rPr lang="en-US" sz="3600" dirty="0"/>
              <a:t> </a:t>
            </a:r>
            <a:r>
              <a:rPr lang="en-US" sz="3600" dirty="0" err="1"/>
              <a:t>za</a:t>
            </a:r>
            <a:r>
              <a:rPr lang="en-US" sz="3600" dirty="0"/>
              <a:t> </a:t>
            </a:r>
            <a:r>
              <a:rPr lang="en-US" sz="3600" dirty="0" err="1"/>
              <a:t>budžet</a:t>
            </a:r>
            <a:r>
              <a:rPr lang="en-US" sz="3600" dirty="0"/>
              <a:t>, s </a:t>
            </a:r>
            <a:r>
              <a:rPr lang="en-US" sz="3600" dirty="0" err="1"/>
              <a:t>tim</a:t>
            </a:r>
            <a:r>
              <a:rPr lang="en-US" sz="3600" dirty="0"/>
              <a:t> da se </a:t>
            </a:r>
            <a:r>
              <a:rPr lang="en-US" sz="3600" dirty="0" err="1"/>
              <a:t>ovi</a:t>
            </a:r>
            <a:r>
              <a:rPr lang="en-US" sz="3600" dirty="0"/>
              <a:t> </a:t>
            </a:r>
            <a:r>
              <a:rPr lang="en-US" sz="3600" dirty="0" err="1"/>
              <a:t>prihodi</a:t>
            </a:r>
            <a:r>
              <a:rPr lang="en-US" sz="3600" dirty="0"/>
              <a:t> </a:t>
            </a:r>
            <a:r>
              <a:rPr lang="en-US" sz="3600" dirty="0" err="1"/>
              <a:t>prebacuju</a:t>
            </a:r>
            <a:r>
              <a:rPr lang="en-US" sz="3600" dirty="0"/>
              <a:t> </a:t>
            </a:r>
            <a:r>
              <a:rPr lang="en-US" sz="3600" dirty="0" err="1"/>
              <a:t>mjesečno</a:t>
            </a:r>
            <a:r>
              <a:rPr lang="en-US" sz="3600" dirty="0"/>
              <a:t> </a:t>
            </a:r>
            <a:r>
              <a:rPr lang="en-US" sz="3600" dirty="0" err="1"/>
              <a:t>sa</a:t>
            </a:r>
            <a:r>
              <a:rPr lang="en-US" sz="3600" dirty="0"/>
              <a:t> </a:t>
            </a:r>
            <a:r>
              <a:rPr lang="en-US" sz="3600" dirty="0" err="1"/>
              <a:t>entiteta</a:t>
            </a:r>
            <a:r>
              <a:rPr lang="en-US" sz="3600" dirty="0"/>
              <a:t> </a:t>
            </a:r>
            <a:r>
              <a:rPr lang="en-US" sz="3600" dirty="0" err="1"/>
              <a:t>na</a:t>
            </a:r>
            <a:r>
              <a:rPr lang="en-US" sz="3600" dirty="0"/>
              <a:t> </a:t>
            </a:r>
            <a:r>
              <a:rPr lang="en-US" sz="3600" dirty="0" err="1"/>
              <a:t>račun</a:t>
            </a:r>
            <a:r>
              <a:rPr lang="en-US" sz="3600" dirty="0"/>
              <a:t> </a:t>
            </a:r>
            <a:r>
              <a:rPr lang="en-US" sz="3600" dirty="0" err="1"/>
              <a:t>otvoren</a:t>
            </a:r>
            <a:r>
              <a:rPr lang="en-US" sz="3600" dirty="0"/>
              <a:t> u </a:t>
            </a:r>
            <a:r>
              <a:rPr lang="en-US" sz="3600" dirty="0" err="1"/>
              <a:t>Centralnoj</a:t>
            </a:r>
            <a:r>
              <a:rPr lang="en-US" sz="3600" dirty="0"/>
              <a:t> </a:t>
            </a:r>
            <a:r>
              <a:rPr lang="en-US" sz="3600" dirty="0" err="1"/>
              <a:t>banci</a:t>
            </a:r>
            <a:r>
              <a:rPr lang="en-US" sz="3600" dirty="0" smtClean="0"/>
              <a:t>.</a:t>
            </a:r>
            <a:endParaRPr lang="en-US" sz="3600" dirty="0"/>
          </a:p>
        </p:txBody>
      </p:sp>
    </p:spTree>
    <p:extLst>
      <p:ext uri="{BB962C8B-B14F-4D97-AF65-F5344CB8AC3E}">
        <p14:creationId xmlns="" xmlns:p14="http://schemas.microsoft.com/office/powerpoint/2010/main" val="101102945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2536" y="407964"/>
            <a:ext cx="10411264" cy="5769000"/>
          </a:xfrm>
        </p:spPr>
        <p:txBody>
          <a:bodyPr>
            <a:normAutofit fontScale="92500" lnSpcReduction="10000"/>
          </a:bodyPr>
          <a:lstStyle/>
          <a:p>
            <a:pPr algn="just"/>
            <a:r>
              <a:rPr lang="en-US" sz="3600" dirty="0" err="1"/>
              <a:t>Rashodi</a:t>
            </a:r>
            <a:r>
              <a:rPr lang="en-US" sz="3600" dirty="0"/>
              <a:t> </a:t>
            </a:r>
            <a:r>
              <a:rPr lang="en-US" sz="3600" dirty="0" err="1"/>
              <a:t>predstavljaju</a:t>
            </a:r>
            <a:r>
              <a:rPr lang="en-US" sz="3600" dirty="0"/>
              <a:t> </a:t>
            </a:r>
            <a:r>
              <a:rPr lang="en-US" sz="3600" dirty="0" err="1"/>
              <a:t>umanjenje</a:t>
            </a:r>
            <a:r>
              <a:rPr lang="en-US" sz="3600" dirty="0"/>
              <a:t> </a:t>
            </a:r>
            <a:r>
              <a:rPr lang="en-US" sz="3600" dirty="0" err="1"/>
              <a:t>budžetskih</a:t>
            </a:r>
            <a:r>
              <a:rPr lang="en-US" sz="3600" dirty="0"/>
              <a:t> </a:t>
            </a:r>
            <a:r>
              <a:rPr lang="en-US" sz="3600" dirty="0" err="1"/>
              <a:t>resursa</a:t>
            </a:r>
            <a:r>
              <a:rPr lang="en-US" sz="3600" dirty="0"/>
              <a:t>, </a:t>
            </a:r>
            <a:r>
              <a:rPr lang="en-US" sz="3600" dirty="0" err="1"/>
              <a:t>tj</a:t>
            </a:r>
            <a:r>
              <a:rPr lang="en-US" sz="3600" dirty="0"/>
              <a:t>. </a:t>
            </a:r>
            <a:r>
              <a:rPr lang="en-US" sz="3600" dirty="0" err="1"/>
              <a:t>sačinjavaju</a:t>
            </a:r>
            <a:r>
              <a:rPr lang="en-US" sz="3600" dirty="0"/>
              <a:t> </a:t>
            </a:r>
            <a:r>
              <a:rPr lang="en-US" sz="3600" dirty="0" err="1"/>
              <a:t>ih</a:t>
            </a:r>
            <a:r>
              <a:rPr lang="en-US" sz="3600" dirty="0"/>
              <a:t> </a:t>
            </a:r>
            <a:r>
              <a:rPr lang="en-US" sz="3600" dirty="0" err="1"/>
              <a:t>tekući</a:t>
            </a:r>
            <a:r>
              <a:rPr lang="en-US" sz="3600" dirty="0"/>
              <a:t> </a:t>
            </a:r>
            <a:r>
              <a:rPr lang="en-US" sz="3600" dirty="0" err="1"/>
              <a:t>troškovi</a:t>
            </a:r>
            <a:r>
              <a:rPr lang="en-US" sz="3600" dirty="0"/>
              <a:t> </a:t>
            </a:r>
            <a:r>
              <a:rPr lang="en-US" sz="3600" dirty="0" err="1" smtClean="0"/>
              <a:t>koji</a:t>
            </a:r>
            <a:r>
              <a:rPr lang="en-US" sz="3600" dirty="0" smtClean="0"/>
              <a:t> </a:t>
            </a:r>
            <a:r>
              <a:rPr lang="en-US" sz="3600" dirty="0"/>
              <a:t>se </a:t>
            </a:r>
            <a:r>
              <a:rPr lang="en-US" sz="3600" dirty="0" err="1"/>
              <a:t>odnose</a:t>
            </a:r>
            <a:r>
              <a:rPr lang="en-US" sz="3600" dirty="0"/>
              <a:t> </a:t>
            </a:r>
            <a:r>
              <a:rPr lang="en-US" sz="3600" dirty="0" err="1" smtClean="0"/>
              <a:t>na</a:t>
            </a:r>
            <a:r>
              <a:rPr lang="sr-Latn-ME" sz="3600" dirty="0" smtClean="0"/>
              <a:t>:</a:t>
            </a:r>
            <a:r>
              <a:rPr lang="en-US" sz="3600" dirty="0" smtClean="0"/>
              <a:t> </a:t>
            </a:r>
            <a:endParaRPr lang="sr-Latn-ME" sz="3600" dirty="0" smtClean="0"/>
          </a:p>
          <a:p>
            <a:pPr algn="just"/>
            <a:r>
              <a:rPr lang="en-US" sz="3600" dirty="0" smtClean="0"/>
              <a:t>plate </a:t>
            </a:r>
            <a:r>
              <a:rPr lang="en-US" sz="3600" dirty="0" err="1"/>
              <a:t>i</a:t>
            </a:r>
            <a:r>
              <a:rPr lang="en-US" sz="3600" dirty="0"/>
              <a:t> </a:t>
            </a:r>
            <a:r>
              <a:rPr lang="en-US" sz="3600" dirty="0" err="1"/>
              <a:t>naknade</a:t>
            </a:r>
            <a:r>
              <a:rPr lang="en-US" sz="3600" dirty="0"/>
              <a:t> </a:t>
            </a:r>
            <a:r>
              <a:rPr lang="en-US" sz="3600" dirty="0" err="1"/>
              <a:t>zaposlenih</a:t>
            </a:r>
            <a:r>
              <a:rPr lang="en-US" sz="3600" dirty="0"/>
              <a:t>, </a:t>
            </a:r>
            <a:endParaRPr lang="sr-Latn-ME" sz="3600" dirty="0" smtClean="0"/>
          </a:p>
          <a:p>
            <a:pPr algn="just"/>
            <a:r>
              <a:rPr lang="en-US" sz="3600" dirty="0" err="1" smtClean="0"/>
              <a:t>materijalne</a:t>
            </a:r>
            <a:r>
              <a:rPr lang="en-US" sz="3600" dirty="0" smtClean="0"/>
              <a:t> </a:t>
            </a:r>
            <a:r>
              <a:rPr lang="en-US" sz="3600" dirty="0" err="1"/>
              <a:t>troškovi</a:t>
            </a:r>
            <a:r>
              <a:rPr lang="en-US" sz="3600" dirty="0"/>
              <a:t> </a:t>
            </a:r>
            <a:r>
              <a:rPr lang="en-US" sz="3600" dirty="0" err="1"/>
              <a:t>i</a:t>
            </a:r>
            <a:r>
              <a:rPr lang="en-US" sz="3600" dirty="0"/>
              <a:t> </a:t>
            </a:r>
            <a:r>
              <a:rPr lang="en-US" sz="3600" dirty="0" err="1"/>
              <a:t>usluge</a:t>
            </a:r>
            <a:r>
              <a:rPr lang="en-US" sz="3600" dirty="0"/>
              <a:t>, </a:t>
            </a:r>
            <a:endParaRPr lang="sr-Latn-ME" sz="3600" dirty="0" smtClean="0"/>
          </a:p>
          <a:p>
            <a:pPr algn="just"/>
            <a:r>
              <a:rPr lang="en-US" sz="3600" dirty="0" err="1" smtClean="0"/>
              <a:t>troškovi</a:t>
            </a:r>
            <a:r>
              <a:rPr lang="en-US" sz="3600" dirty="0" smtClean="0"/>
              <a:t> </a:t>
            </a:r>
            <a:r>
              <a:rPr lang="en-US" sz="3600" dirty="0" err="1"/>
              <a:t>osiguranja</a:t>
            </a:r>
            <a:r>
              <a:rPr lang="en-US" sz="3600" dirty="0"/>
              <a:t>, </a:t>
            </a:r>
            <a:endParaRPr lang="sr-Latn-ME" sz="3600" dirty="0" smtClean="0"/>
          </a:p>
          <a:p>
            <a:pPr algn="just"/>
            <a:r>
              <a:rPr lang="en-US" sz="3600" dirty="0" err="1" smtClean="0"/>
              <a:t>bankarske</a:t>
            </a:r>
            <a:r>
              <a:rPr lang="en-US" sz="3600" dirty="0" smtClean="0"/>
              <a:t> </a:t>
            </a:r>
            <a:r>
              <a:rPr lang="en-US" sz="3600" dirty="0" err="1"/>
              <a:t>usluge</a:t>
            </a:r>
            <a:r>
              <a:rPr lang="en-US" sz="3600" dirty="0"/>
              <a:t> </a:t>
            </a:r>
            <a:r>
              <a:rPr lang="sr-Latn-ME" sz="3600" dirty="0" smtClean="0"/>
              <a:t>i</a:t>
            </a:r>
            <a:r>
              <a:rPr lang="en-US" sz="3600" dirty="0" smtClean="0"/>
              <a:t> </a:t>
            </a:r>
            <a:r>
              <a:rPr lang="en-US" sz="3600" dirty="0" err="1"/>
              <a:t>ugovorene</a:t>
            </a:r>
            <a:r>
              <a:rPr lang="en-US" sz="3600" dirty="0"/>
              <a:t> </a:t>
            </a:r>
            <a:r>
              <a:rPr lang="en-US" sz="3600" dirty="0" err="1" smtClean="0"/>
              <a:t>usluge</a:t>
            </a:r>
            <a:r>
              <a:rPr lang="en-US" sz="3600" dirty="0" smtClean="0"/>
              <a:t>,</a:t>
            </a:r>
            <a:endParaRPr lang="sr-Latn-ME" sz="3600" dirty="0" smtClean="0"/>
          </a:p>
          <a:p>
            <a:pPr algn="just"/>
            <a:r>
              <a:rPr lang="en-US" sz="3600" dirty="0" smtClean="0"/>
              <a:t> </a:t>
            </a:r>
            <a:r>
              <a:rPr lang="en-US" sz="3600" dirty="0" err="1"/>
              <a:t>tekući</a:t>
            </a:r>
            <a:r>
              <a:rPr lang="en-US" sz="3600" dirty="0"/>
              <a:t> </a:t>
            </a:r>
            <a:r>
              <a:rPr lang="en-US" sz="3600" dirty="0" err="1" smtClean="0"/>
              <a:t>grantov</a:t>
            </a:r>
            <a:r>
              <a:rPr lang="sr-Latn-ME" sz="3600" dirty="0" smtClean="0"/>
              <a:t>i</a:t>
            </a:r>
            <a:r>
              <a:rPr lang="en-US" sz="3600" dirty="0" smtClean="0"/>
              <a:t>, </a:t>
            </a:r>
            <a:endParaRPr lang="sr-Latn-ME" sz="3600" dirty="0" smtClean="0"/>
          </a:p>
          <a:p>
            <a:pPr algn="just"/>
            <a:r>
              <a:rPr lang="en-US" sz="3600" dirty="0" err="1" smtClean="0"/>
              <a:t>kapitalni</a:t>
            </a:r>
            <a:r>
              <a:rPr lang="en-US" sz="3600" dirty="0" smtClean="0"/>
              <a:t> </a:t>
            </a:r>
            <a:r>
              <a:rPr lang="en-US" sz="3600" dirty="0" err="1" smtClean="0"/>
              <a:t>izdaci</a:t>
            </a:r>
            <a:r>
              <a:rPr lang="en-US" sz="3600" dirty="0"/>
              <a:t>, </a:t>
            </a:r>
            <a:endParaRPr lang="sr-Latn-ME" sz="3600" dirty="0" smtClean="0"/>
          </a:p>
          <a:p>
            <a:pPr algn="just"/>
            <a:r>
              <a:rPr lang="en-US" sz="3600" dirty="0" err="1" smtClean="0"/>
              <a:t>servisiranje</a:t>
            </a:r>
            <a:r>
              <a:rPr lang="en-US" sz="3600" dirty="0" smtClean="0"/>
              <a:t> </a:t>
            </a:r>
            <a:r>
              <a:rPr lang="en-US" sz="3600" dirty="0" err="1"/>
              <a:t>duga</a:t>
            </a:r>
            <a:r>
              <a:rPr lang="en-US" sz="3600" dirty="0"/>
              <a:t>, </a:t>
            </a:r>
            <a:endParaRPr lang="sr-Latn-ME" sz="3600" dirty="0" smtClean="0"/>
          </a:p>
          <a:p>
            <a:pPr algn="just"/>
            <a:r>
              <a:rPr lang="en-US" sz="3600" dirty="0" err="1" smtClean="0"/>
              <a:t>grantovi</a:t>
            </a:r>
            <a:r>
              <a:rPr lang="en-US" sz="3600" dirty="0" smtClean="0"/>
              <a:t> </a:t>
            </a:r>
            <a:r>
              <a:rPr lang="en-US" sz="3600" dirty="0" err="1"/>
              <a:t>koji</a:t>
            </a:r>
            <a:r>
              <a:rPr lang="en-US" sz="3600" dirty="0"/>
              <a:t> se </a:t>
            </a:r>
            <a:r>
              <a:rPr lang="en-US" sz="3600" dirty="0" err="1"/>
              <a:t>dodjeljuju</a:t>
            </a:r>
            <a:r>
              <a:rPr lang="en-US" sz="3600" dirty="0"/>
              <a:t> </a:t>
            </a:r>
            <a:r>
              <a:rPr lang="en-US" sz="3600" dirty="0" err="1"/>
              <a:t>ostalim</a:t>
            </a:r>
            <a:r>
              <a:rPr lang="en-US" sz="3600" dirty="0"/>
              <a:t> </a:t>
            </a:r>
            <a:r>
              <a:rPr lang="en-US" sz="3600" dirty="0" err="1"/>
              <a:t>nivoima</a:t>
            </a:r>
            <a:r>
              <a:rPr lang="en-US" sz="3600" dirty="0"/>
              <a:t> </a:t>
            </a:r>
            <a:r>
              <a:rPr lang="en-US" sz="3600" dirty="0" err="1"/>
              <a:t>vlasti</a:t>
            </a:r>
            <a:r>
              <a:rPr lang="en-US" sz="3600" dirty="0"/>
              <a:t>, </a:t>
            </a:r>
            <a:r>
              <a:rPr lang="en-US" sz="3600" dirty="0" err="1"/>
              <a:t>subvencije</a:t>
            </a:r>
            <a:r>
              <a:rPr lang="en-US" sz="3600" dirty="0"/>
              <a:t> </a:t>
            </a:r>
            <a:r>
              <a:rPr lang="sr-Latn-ME" sz="3600" dirty="0" smtClean="0"/>
              <a:t>i</a:t>
            </a:r>
            <a:r>
              <a:rPr lang="en-US" sz="3600" dirty="0" smtClean="0"/>
              <a:t> </a:t>
            </a:r>
            <a:r>
              <a:rPr lang="en-US" sz="3600" dirty="0" err="1"/>
              <a:t>donacije</a:t>
            </a:r>
            <a:r>
              <a:rPr lang="en-US" sz="3600" dirty="0"/>
              <a:t>.</a:t>
            </a:r>
          </a:p>
          <a:p>
            <a:endParaRPr lang="en-US" dirty="0"/>
          </a:p>
          <a:p>
            <a:endParaRPr lang="en-US" dirty="0"/>
          </a:p>
        </p:txBody>
      </p:sp>
    </p:spTree>
    <p:extLst>
      <p:ext uri="{BB962C8B-B14F-4D97-AF65-F5344CB8AC3E}">
        <p14:creationId xmlns="" xmlns:p14="http://schemas.microsoft.com/office/powerpoint/2010/main" val="99042410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Sastavljanje</a:t>
            </a:r>
            <a:r>
              <a:rPr lang="en-US" b="1" dirty="0" smtClean="0"/>
              <a:t> </a:t>
            </a:r>
            <a:r>
              <a:rPr lang="en-US" b="1" dirty="0" err="1" smtClean="0"/>
              <a:t>okvirnog</a:t>
            </a:r>
            <a:r>
              <a:rPr lang="en-US" b="1" dirty="0" smtClean="0"/>
              <a:t> </a:t>
            </a:r>
            <a:r>
              <a:rPr lang="en-US" b="1" dirty="0" err="1" smtClean="0"/>
              <a:t>budžeta</a:t>
            </a:r>
            <a:r>
              <a:rPr lang="en-US" b="1" i="1" dirty="0" smtClean="0"/>
              <a:t/>
            </a:r>
            <a:br>
              <a:rPr lang="en-US" b="1" i="1" dirty="0" smtClean="0"/>
            </a:br>
            <a:endParaRPr lang="en-US" dirty="0"/>
          </a:p>
        </p:txBody>
      </p:sp>
      <p:sp>
        <p:nvSpPr>
          <p:cNvPr id="3" name="Content Placeholder 2"/>
          <p:cNvSpPr>
            <a:spLocks noGrp="1"/>
          </p:cNvSpPr>
          <p:nvPr>
            <p:ph idx="1"/>
          </p:nvPr>
        </p:nvSpPr>
        <p:spPr>
          <a:xfrm>
            <a:off x="838200" y="1097280"/>
            <a:ext cx="10515600" cy="5079683"/>
          </a:xfrm>
        </p:spPr>
        <p:txBody>
          <a:bodyPr>
            <a:normAutofit/>
          </a:bodyPr>
          <a:lstStyle/>
          <a:p>
            <a:pPr marL="0" indent="0">
              <a:buNone/>
            </a:pPr>
            <a:r>
              <a:rPr lang="en-US" sz="3600" b="1" dirty="0" err="1" smtClean="0"/>
              <a:t>Dokument</a:t>
            </a:r>
            <a:r>
              <a:rPr lang="en-US" sz="3600" b="1" dirty="0" smtClean="0"/>
              <a:t> </a:t>
            </a:r>
            <a:r>
              <a:rPr lang="en-US" sz="3600" b="1" dirty="0" err="1"/>
              <a:t>okvirnog</a:t>
            </a:r>
            <a:r>
              <a:rPr lang="en-US" sz="3600" b="1" dirty="0"/>
              <a:t> </a:t>
            </a:r>
            <a:r>
              <a:rPr lang="en-US" sz="3600" b="1" dirty="0" err="1"/>
              <a:t>budžeta</a:t>
            </a:r>
            <a:endParaRPr lang="en-US" sz="3600" b="1" dirty="0"/>
          </a:p>
          <a:p>
            <a:pPr algn="just"/>
            <a:r>
              <a:rPr lang="en-US" sz="3600" b="1" dirty="0"/>
              <a:t> </a:t>
            </a:r>
            <a:r>
              <a:rPr lang="en-US" sz="3600" dirty="0" err="1" smtClean="0"/>
              <a:t>Upravljanje</a:t>
            </a:r>
            <a:r>
              <a:rPr lang="en-US" sz="3600" dirty="0" smtClean="0"/>
              <a:t> </a:t>
            </a:r>
            <a:r>
              <a:rPr lang="en-US" sz="3600" dirty="0" err="1"/>
              <a:t>i</a:t>
            </a:r>
            <a:r>
              <a:rPr lang="en-US" sz="3600" dirty="0"/>
              <a:t> </a:t>
            </a:r>
            <a:r>
              <a:rPr lang="en-US" sz="3600" dirty="0" err="1"/>
              <a:t>izrada</a:t>
            </a:r>
            <a:r>
              <a:rPr lang="en-US" sz="3600" dirty="0"/>
              <a:t> </a:t>
            </a:r>
            <a:r>
              <a:rPr lang="en-US" sz="3600" dirty="0" err="1"/>
              <a:t>budžeta</a:t>
            </a:r>
            <a:r>
              <a:rPr lang="en-US" sz="3600" dirty="0"/>
              <a:t> se </a:t>
            </a:r>
            <a:r>
              <a:rPr lang="en-US" sz="3600" dirty="0" err="1"/>
              <a:t>zasniva</a:t>
            </a:r>
            <a:r>
              <a:rPr lang="en-US" sz="3600" dirty="0"/>
              <a:t> </a:t>
            </a:r>
            <a:r>
              <a:rPr lang="en-US" sz="3600" dirty="0" err="1"/>
              <a:t>na</a:t>
            </a:r>
            <a:r>
              <a:rPr lang="en-US" sz="3600" dirty="0"/>
              <a:t> DOB</a:t>
            </a:r>
            <a:r>
              <a:rPr lang="hr-HR" sz="3600" dirty="0"/>
              <a:t>-</a:t>
            </a:r>
            <a:r>
              <a:rPr lang="en-US" sz="3600" dirty="0"/>
              <a:t>u (</a:t>
            </a:r>
            <a:r>
              <a:rPr lang="en-US" sz="3600" dirty="0" err="1"/>
              <a:t>dokument</a:t>
            </a:r>
            <a:r>
              <a:rPr lang="en-US" sz="3600" dirty="0"/>
              <a:t> </a:t>
            </a:r>
            <a:r>
              <a:rPr lang="en-US" sz="3600" dirty="0" err="1"/>
              <a:t>okvirnog</a:t>
            </a:r>
            <a:r>
              <a:rPr lang="en-US" sz="3600" dirty="0"/>
              <a:t> </a:t>
            </a:r>
            <a:r>
              <a:rPr lang="en-US" sz="3600" dirty="0" err="1"/>
              <a:t>budžeta</a:t>
            </a:r>
            <a:r>
              <a:rPr lang="en-US" sz="3600" dirty="0"/>
              <a:t>) </a:t>
            </a:r>
            <a:r>
              <a:rPr lang="en-US" sz="3600" dirty="0" err="1"/>
              <a:t>koji</a:t>
            </a:r>
            <a:r>
              <a:rPr lang="en-US" sz="3600" dirty="0"/>
              <a:t> </a:t>
            </a:r>
            <a:r>
              <a:rPr lang="en-US" sz="3600" dirty="0" err="1"/>
              <a:t>predstavlja</a:t>
            </a:r>
            <a:r>
              <a:rPr lang="en-US" sz="3600" dirty="0"/>
              <a:t> </a:t>
            </a:r>
            <a:r>
              <a:rPr lang="en-US" sz="3600" dirty="0" err="1"/>
              <a:t>preliminarni</a:t>
            </a:r>
            <a:r>
              <a:rPr lang="en-US" sz="3600" dirty="0"/>
              <a:t> </a:t>
            </a:r>
            <a:r>
              <a:rPr lang="en-US" sz="3600" dirty="0" err="1"/>
              <a:t>nacrt</a:t>
            </a:r>
            <a:r>
              <a:rPr lang="en-US" sz="3600" dirty="0"/>
              <a:t> </a:t>
            </a:r>
            <a:r>
              <a:rPr lang="en-US" sz="3600" dirty="0" err="1"/>
              <a:t>proračuna</a:t>
            </a:r>
            <a:r>
              <a:rPr lang="en-US" sz="3600" dirty="0"/>
              <a:t> </a:t>
            </a:r>
            <a:r>
              <a:rPr lang="en-US" sz="3600" dirty="0" err="1"/>
              <a:t>institucija</a:t>
            </a:r>
            <a:r>
              <a:rPr lang="en-US" sz="3600" dirty="0"/>
              <a:t> </a:t>
            </a:r>
            <a:r>
              <a:rPr lang="en-US" sz="3600" dirty="0" err="1"/>
              <a:t>za</a:t>
            </a:r>
            <a:r>
              <a:rPr lang="en-US" sz="3600" dirty="0"/>
              <a:t> </a:t>
            </a:r>
            <a:r>
              <a:rPr lang="en-US" sz="3600" dirty="0" err="1"/>
              <a:t>fiskalnu</a:t>
            </a:r>
            <a:r>
              <a:rPr lang="en-US" sz="3600" dirty="0"/>
              <a:t> </a:t>
            </a:r>
            <a:r>
              <a:rPr lang="en-US" sz="3600" dirty="0" err="1"/>
              <a:t>godinu</a:t>
            </a:r>
            <a:r>
              <a:rPr lang="en-US" sz="3600" dirty="0"/>
              <a:t> </a:t>
            </a:r>
            <a:r>
              <a:rPr lang="en-US" sz="3600" dirty="0" err="1"/>
              <a:t>zajedno</a:t>
            </a:r>
            <a:r>
              <a:rPr lang="en-US" sz="3600" dirty="0"/>
              <a:t> </a:t>
            </a:r>
            <a:r>
              <a:rPr lang="en-US" sz="3600" dirty="0" err="1"/>
              <a:t>sa</a:t>
            </a:r>
            <a:r>
              <a:rPr lang="en-US" sz="3600" dirty="0"/>
              <a:t> </a:t>
            </a:r>
            <a:r>
              <a:rPr lang="en-US" sz="3600" dirty="0" err="1"/>
              <a:t>okvirnim</a:t>
            </a:r>
            <a:r>
              <a:rPr lang="en-US" sz="3600" dirty="0"/>
              <a:t> </a:t>
            </a:r>
            <a:r>
              <a:rPr lang="en-US" sz="3600" dirty="0" err="1"/>
              <a:t>planovima</a:t>
            </a:r>
            <a:r>
              <a:rPr lang="en-US" sz="3600" dirty="0"/>
              <a:t> </a:t>
            </a:r>
            <a:r>
              <a:rPr lang="en-US" sz="3600" dirty="0" err="1"/>
              <a:t>za</a:t>
            </a:r>
            <a:r>
              <a:rPr lang="en-US" sz="3600" dirty="0"/>
              <a:t> </a:t>
            </a:r>
            <a:r>
              <a:rPr lang="en-US" sz="3600" dirty="0" err="1"/>
              <a:t>naredne</a:t>
            </a:r>
            <a:r>
              <a:rPr lang="en-US" sz="3600" dirty="0"/>
              <a:t> </a:t>
            </a:r>
            <a:r>
              <a:rPr lang="en-US" sz="3600" dirty="0" err="1"/>
              <a:t>dvije</a:t>
            </a:r>
            <a:r>
              <a:rPr lang="en-US" sz="3600" dirty="0"/>
              <a:t> </a:t>
            </a:r>
            <a:r>
              <a:rPr lang="en-US" sz="3600" dirty="0" err="1"/>
              <a:t>godine</a:t>
            </a:r>
            <a:r>
              <a:rPr lang="en-US" sz="3600" dirty="0"/>
              <a:t>. </a:t>
            </a:r>
            <a:endParaRPr lang="sr-Latn-ME" sz="3600" dirty="0" smtClean="0"/>
          </a:p>
          <a:p>
            <a:endParaRPr lang="en-US" dirty="0"/>
          </a:p>
        </p:txBody>
      </p:sp>
    </p:spTree>
    <p:extLst>
      <p:ext uri="{BB962C8B-B14F-4D97-AF65-F5344CB8AC3E}">
        <p14:creationId xmlns="" xmlns:p14="http://schemas.microsoft.com/office/powerpoint/2010/main" val="21833153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9994" y="379828"/>
            <a:ext cx="10523806" cy="5797135"/>
          </a:xfrm>
        </p:spPr>
        <p:txBody>
          <a:bodyPr>
            <a:normAutofit/>
          </a:bodyPr>
          <a:lstStyle/>
          <a:p>
            <a:pPr lvl="0" algn="just"/>
            <a:r>
              <a:rPr lang="en-US" sz="3600" dirty="0" err="1"/>
              <a:t>Obavezno</a:t>
            </a:r>
            <a:r>
              <a:rPr lang="en-US" sz="3600" dirty="0"/>
              <a:t> </a:t>
            </a:r>
            <a:r>
              <a:rPr lang="en-US" sz="3600" dirty="0" err="1"/>
              <a:t>prethodno</a:t>
            </a:r>
            <a:r>
              <a:rPr lang="en-US" sz="3600" dirty="0"/>
              <a:t> </a:t>
            </a:r>
            <a:r>
              <a:rPr lang="en-US" sz="3600" dirty="0" err="1"/>
              <a:t>usvajanje</a:t>
            </a:r>
            <a:r>
              <a:rPr lang="en-US" sz="3600" dirty="0"/>
              <a:t> </a:t>
            </a:r>
            <a:r>
              <a:rPr lang="en-US" sz="3600" dirty="0" err="1"/>
              <a:t>budžeta</a:t>
            </a:r>
            <a:r>
              <a:rPr lang="en-US" sz="3600" dirty="0"/>
              <a:t> </a:t>
            </a:r>
            <a:r>
              <a:rPr lang="en-US" sz="3600" dirty="0" err="1"/>
              <a:t>vrši</a:t>
            </a:r>
            <a:r>
              <a:rPr lang="en-US" sz="3600" dirty="0"/>
              <a:t> se </a:t>
            </a:r>
            <a:r>
              <a:rPr lang="en-US" sz="3600" dirty="0" err="1"/>
              <a:t>prije</a:t>
            </a:r>
            <a:r>
              <a:rPr lang="en-US" sz="3600" dirty="0"/>
              <a:t> </a:t>
            </a:r>
            <a:r>
              <a:rPr lang="en-US" sz="3600" dirty="0" err="1"/>
              <a:t>početka</a:t>
            </a:r>
            <a:r>
              <a:rPr lang="en-US" sz="3600" dirty="0"/>
              <a:t> </a:t>
            </a:r>
            <a:r>
              <a:rPr lang="en-US" sz="3600" dirty="0" err="1"/>
              <a:t>budžetske</a:t>
            </a:r>
            <a:r>
              <a:rPr lang="en-US" sz="3600" dirty="0"/>
              <a:t> </a:t>
            </a:r>
            <a:r>
              <a:rPr lang="en-US" sz="3600" dirty="0" err="1"/>
              <a:t>godine</a:t>
            </a:r>
            <a:r>
              <a:rPr lang="en-US" sz="3600" dirty="0"/>
              <a:t> </a:t>
            </a:r>
            <a:r>
              <a:rPr lang="en-US" sz="3600" dirty="0" err="1"/>
              <a:t>ili</a:t>
            </a:r>
            <a:r>
              <a:rPr lang="en-US" sz="3600" dirty="0"/>
              <a:t> se </a:t>
            </a:r>
            <a:r>
              <a:rPr lang="en-US" sz="3600" dirty="0" err="1"/>
              <a:t>usvaja</a:t>
            </a:r>
            <a:r>
              <a:rPr lang="en-US" sz="3600" dirty="0"/>
              <a:t> plan </a:t>
            </a:r>
            <a:r>
              <a:rPr lang="en-US" sz="3600" dirty="0" err="1"/>
              <a:t>privremenog</a:t>
            </a:r>
            <a:r>
              <a:rPr lang="en-US" sz="3600" dirty="0"/>
              <a:t> </a:t>
            </a:r>
            <a:r>
              <a:rPr lang="en-US" sz="3600" dirty="0" err="1"/>
              <a:t>finansiranja</a:t>
            </a:r>
            <a:r>
              <a:rPr lang="en-US" sz="3600" dirty="0"/>
              <a:t> </a:t>
            </a:r>
            <a:r>
              <a:rPr lang="en-US" sz="3600" dirty="0" err="1"/>
              <a:t>uz</a:t>
            </a:r>
            <a:r>
              <a:rPr lang="en-US" sz="3600" dirty="0"/>
              <a:t> </a:t>
            </a:r>
            <a:r>
              <a:rPr lang="en-US" sz="3600" dirty="0" err="1"/>
              <a:t>odobravanje</a:t>
            </a:r>
            <a:r>
              <a:rPr lang="en-US" sz="3600" dirty="0"/>
              <a:t> </a:t>
            </a:r>
            <a:r>
              <a:rPr lang="en-US" sz="3600" dirty="0" err="1"/>
              <a:t>prestavničkog</a:t>
            </a:r>
            <a:r>
              <a:rPr lang="en-US" sz="3600" dirty="0"/>
              <a:t> </a:t>
            </a:r>
            <a:r>
              <a:rPr lang="en-US" sz="3600" dirty="0" err="1"/>
              <a:t>tijela</a:t>
            </a:r>
            <a:r>
              <a:rPr lang="en-US" sz="3600" dirty="0"/>
              <a:t> (organa).</a:t>
            </a:r>
          </a:p>
          <a:p>
            <a:pPr lvl="0" algn="just"/>
            <a:r>
              <a:rPr lang="it-IT" sz="3600" dirty="0"/>
              <a:t>U budžetu su specificirani prihodi i rashodi, grupisani po vrsti i svrsi korištenja.</a:t>
            </a:r>
            <a:endParaRPr lang="en-US" sz="3600" dirty="0"/>
          </a:p>
          <a:p>
            <a:pPr algn="just"/>
            <a:r>
              <a:rPr lang="en-US" sz="3600" dirty="0" err="1"/>
              <a:t>Sasatvani</a:t>
            </a:r>
            <a:r>
              <a:rPr lang="en-US" sz="3600" dirty="0"/>
              <a:t> </a:t>
            </a:r>
            <a:r>
              <a:rPr lang="en-US" sz="3600" dirty="0" err="1"/>
              <a:t>dio</a:t>
            </a:r>
            <a:r>
              <a:rPr lang="en-US" sz="3600" dirty="0"/>
              <a:t> </a:t>
            </a:r>
            <a:r>
              <a:rPr lang="en-US" sz="3600" dirty="0" err="1"/>
              <a:t>budžeta</a:t>
            </a:r>
            <a:r>
              <a:rPr lang="en-US" sz="3600" dirty="0"/>
              <a:t> </a:t>
            </a:r>
            <a:r>
              <a:rPr lang="en-US" sz="3600" dirty="0" err="1"/>
              <a:t>su</a:t>
            </a:r>
            <a:r>
              <a:rPr lang="en-US" sz="3600" dirty="0"/>
              <a:t> </a:t>
            </a:r>
            <a:r>
              <a:rPr lang="en-US" sz="3600" dirty="0" err="1"/>
              <a:t>odredbe</a:t>
            </a:r>
            <a:r>
              <a:rPr lang="en-US" sz="3600" dirty="0"/>
              <a:t> </a:t>
            </a:r>
            <a:r>
              <a:rPr lang="en-US" sz="3600" dirty="0" err="1"/>
              <a:t>koje</a:t>
            </a:r>
            <a:r>
              <a:rPr lang="en-US" sz="3600" dirty="0"/>
              <a:t> se </a:t>
            </a:r>
            <a:r>
              <a:rPr lang="en-US" sz="3600" dirty="0" err="1"/>
              <a:t>odnose</a:t>
            </a:r>
            <a:r>
              <a:rPr lang="en-US" sz="3600" dirty="0"/>
              <a:t> </a:t>
            </a:r>
            <a:r>
              <a:rPr lang="en-US" sz="3600" dirty="0" err="1"/>
              <a:t>na</a:t>
            </a:r>
            <a:r>
              <a:rPr lang="en-US" sz="3600" dirty="0"/>
              <a:t> </a:t>
            </a:r>
            <a:r>
              <a:rPr lang="en-US" sz="3600" dirty="0" err="1"/>
              <a:t>izvršenje</a:t>
            </a:r>
            <a:r>
              <a:rPr lang="en-US" sz="3600" dirty="0"/>
              <a:t> </a:t>
            </a:r>
            <a:r>
              <a:rPr lang="en-US" sz="3600" dirty="0" err="1" smtClean="0"/>
              <a:t>budžeta</a:t>
            </a:r>
            <a:r>
              <a:rPr lang="sr-Latn-ME" sz="3600" dirty="0" smtClean="0"/>
              <a:t>,</a:t>
            </a:r>
            <a:r>
              <a:rPr lang="en-US" sz="3600" dirty="0" smtClean="0"/>
              <a:t> </a:t>
            </a:r>
            <a:r>
              <a:rPr lang="en-US" sz="3600" dirty="0"/>
              <a:t>a </a:t>
            </a:r>
            <a:r>
              <a:rPr lang="en-US" sz="3600" dirty="0" err="1"/>
              <a:t>koje</a:t>
            </a:r>
            <a:r>
              <a:rPr lang="en-US" sz="3600" dirty="0"/>
              <a:t> </a:t>
            </a:r>
            <a:r>
              <a:rPr lang="en-US" sz="3600" dirty="0" err="1"/>
              <a:t>imaju</a:t>
            </a:r>
            <a:r>
              <a:rPr lang="en-US" sz="3600" dirty="0"/>
              <a:t> </a:t>
            </a:r>
            <a:r>
              <a:rPr lang="en-US" sz="3600" dirty="0" err="1"/>
              <a:t>zakonsku</a:t>
            </a:r>
            <a:r>
              <a:rPr lang="en-US" sz="3600" dirty="0"/>
              <a:t> </a:t>
            </a:r>
            <a:r>
              <a:rPr lang="en-US" sz="3600" dirty="0" err="1" smtClean="0"/>
              <a:t>formu</a:t>
            </a:r>
            <a:r>
              <a:rPr lang="sr-Latn-ME" sz="3600" dirty="0" smtClean="0"/>
              <a:t>.</a:t>
            </a:r>
            <a:endParaRPr lang="en-US" sz="3600" dirty="0"/>
          </a:p>
        </p:txBody>
      </p:sp>
    </p:spTree>
    <p:extLst>
      <p:ext uri="{BB962C8B-B14F-4D97-AF65-F5344CB8AC3E}">
        <p14:creationId xmlns="" xmlns:p14="http://schemas.microsoft.com/office/powerpoint/2010/main" val="95013117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1520" y="956603"/>
            <a:ext cx="10622280" cy="5220360"/>
          </a:xfrm>
        </p:spPr>
        <p:txBody>
          <a:bodyPr>
            <a:normAutofit lnSpcReduction="10000"/>
          </a:bodyPr>
          <a:lstStyle/>
          <a:p>
            <a:pPr algn="just"/>
            <a:r>
              <a:rPr lang="en-US" sz="3600" dirty="0" err="1"/>
              <a:t>Ključni</a:t>
            </a:r>
            <a:r>
              <a:rPr lang="en-US" sz="3600" dirty="0"/>
              <a:t> </a:t>
            </a:r>
            <a:r>
              <a:rPr lang="en-US" sz="3600" dirty="0" err="1"/>
              <a:t>cilj</a:t>
            </a:r>
            <a:r>
              <a:rPr lang="en-US" sz="3600" dirty="0"/>
              <a:t> DOB</a:t>
            </a:r>
            <a:r>
              <a:rPr lang="hr-HR" sz="3600" dirty="0"/>
              <a:t>-a</a:t>
            </a:r>
            <a:r>
              <a:rPr lang="en-US" sz="3600" dirty="0"/>
              <a:t> je da </a:t>
            </a:r>
            <a:r>
              <a:rPr lang="en-US" sz="3600" dirty="0" err="1"/>
              <a:t>postavi</a:t>
            </a:r>
            <a:r>
              <a:rPr lang="en-US" sz="3600" dirty="0"/>
              <a:t> </a:t>
            </a:r>
            <a:r>
              <a:rPr lang="en-US" sz="3600" dirty="0" err="1"/>
              <a:t>makroekonomske</a:t>
            </a:r>
            <a:r>
              <a:rPr lang="en-US" sz="3600" dirty="0"/>
              <a:t>, </a:t>
            </a:r>
            <a:r>
              <a:rPr lang="en-US" sz="3600" dirty="0" err="1"/>
              <a:t>fiskalne</a:t>
            </a:r>
            <a:r>
              <a:rPr lang="en-US" sz="3600" dirty="0"/>
              <a:t> </a:t>
            </a:r>
            <a:r>
              <a:rPr lang="en-US" sz="3600" dirty="0" err="1"/>
              <a:t>i</a:t>
            </a:r>
            <a:r>
              <a:rPr lang="en-US" sz="3600" dirty="0"/>
              <a:t> </a:t>
            </a:r>
            <a:r>
              <a:rPr lang="en-US" sz="3600" dirty="0" err="1"/>
              <a:t>sektorske</a:t>
            </a:r>
            <a:r>
              <a:rPr lang="en-US" sz="3600" dirty="0"/>
              <a:t> (</a:t>
            </a:r>
            <a:r>
              <a:rPr lang="en-US" sz="3600" dirty="0" err="1"/>
              <a:t>razvojne</a:t>
            </a:r>
            <a:r>
              <a:rPr lang="en-US" sz="3600" dirty="0"/>
              <a:t>) </a:t>
            </a:r>
            <a:r>
              <a:rPr lang="en-US" sz="3600" dirty="0" err="1"/>
              <a:t>politike</a:t>
            </a:r>
            <a:r>
              <a:rPr lang="en-US" sz="3600" dirty="0"/>
              <a:t> u </a:t>
            </a:r>
            <a:r>
              <a:rPr lang="en-US" sz="3600" dirty="0" err="1"/>
              <a:t>centar</a:t>
            </a:r>
            <a:r>
              <a:rPr lang="en-US" sz="3600" dirty="0"/>
              <a:t> </a:t>
            </a:r>
            <a:r>
              <a:rPr lang="en-US" sz="3600" dirty="0" err="1"/>
              <a:t>procesa</a:t>
            </a:r>
            <a:r>
              <a:rPr lang="en-US" sz="3600" dirty="0"/>
              <a:t> </a:t>
            </a:r>
            <a:r>
              <a:rPr lang="en-US" sz="3600" dirty="0" err="1"/>
              <a:t>planiranja</a:t>
            </a:r>
            <a:r>
              <a:rPr lang="en-US" sz="3600" dirty="0"/>
              <a:t> </a:t>
            </a:r>
            <a:r>
              <a:rPr lang="en-US" sz="3600" dirty="0" err="1"/>
              <a:t>i</a:t>
            </a:r>
            <a:r>
              <a:rPr lang="en-US" sz="3600" dirty="0"/>
              <a:t> </a:t>
            </a:r>
            <a:r>
              <a:rPr lang="en-US" sz="3600" dirty="0" err="1"/>
              <a:t>izrade</a:t>
            </a:r>
            <a:r>
              <a:rPr lang="en-US" sz="3600" dirty="0"/>
              <a:t> </a:t>
            </a:r>
            <a:r>
              <a:rPr lang="en-US" sz="3600" dirty="0" err="1"/>
              <a:t>proračuna</a:t>
            </a:r>
            <a:r>
              <a:rPr lang="en-US" sz="3600" dirty="0"/>
              <a:t>.</a:t>
            </a:r>
            <a:r>
              <a:rPr lang="en-US" sz="3600" baseline="30000" dirty="0"/>
              <a:t> </a:t>
            </a:r>
            <a:endParaRPr lang="en-US" sz="3600" dirty="0"/>
          </a:p>
          <a:p>
            <a:pPr algn="just"/>
            <a:r>
              <a:rPr lang="en-US" sz="3600" dirty="0" err="1"/>
              <a:t>Vijeće</a:t>
            </a:r>
            <a:r>
              <a:rPr lang="en-US" sz="3600" dirty="0"/>
              <a:t> </a:t>
            </a:r>
            <a:r>
              <a:rPr lang="en-US" sz="3600" dirty="0" err="1"/>
              <a:t>ministara</a:t>
            </a:r>
            <a:r>
              <a:rPr lang="en-US" sz="3600" dirty="0"/>
              <a:t> BIH </a:t>
            </a:r>
            <a:r>
              <a:rPr lang="en-US" sz="3600" dirty="0" err="1"/>
              <a:t>određuje</a:t>
            </a:r>
            <a:r>
              <a:rPr lang="en-US" sz="3600" dirty="0"/>
              <a:t> period </a:t>
            </a:r>
            <a:r>
              <a:rPr lang="en-US" sz="3600" dirty="0" err="1"/>
              <a:t>za</a:t>
            </a:r>
            <a:r>
              <a:rPr lang="en-US" sz="3600" dirty="0"/>
              <a:t> </a:t>
            </a:r>
            <a:r>
              <a:rPr lang="en-US" sz="3600" dirty="0" err="1"/>
              <a:t>razmatranje</a:t>
            </a:r>
            <a:r>
              <a:rPr lang="en-US" sz="3600" dirty="0"/>
              <a:t> </a:t>
            </a:r>
            <a:r>
              <a:rPr lang="en-US" sz="3600" dirty="0" err="1"/>
              <a:t>i</a:t>
            </a:r>
            <a:r>
              <a:rPr lang="en-US" sz="3600" dirty="0"/>
              <a:t> </a:t>
            </a:r>
            <a:r>
              <a:rPr lang="en-US" sz="3600" dirty="0" err="1"/>
              <a:t>odobravanje</a:t>
            </a:r>
            <a:r>
              <a:rPr lang="en-US" sz="3600" dirty="0"/>
              <a:t> DOB</a:t>
            </a:r>
            <a:r>
              <a:rPr lang="hr-HR" sz="3600" dirty="0"/>
              <a:t>-a, ali najkasnije do 30. juna tekuće </a:t>
            </a:r>
            <a:r>
              <a:rPr lang="hr-HR" sz="3600" dirty="0" smtClean="0"/>
              <a:t>godine.</a:t>
            </a:r>
          </a:p>
          <a:p>
            <a:pPr algn="just"/>
            <a:r>
              <a:rPr lang="hr-HR" sz="3600" dirty="0" smtClean="0"/>
              <a:t> </a:t>
            </a:r>
            <a:r>
              <a:rPr lang="hr-HR" sz="3600" dirty="0"/>
              <a:t>Dokument okvirnog budžeta obavezno se podnosi Vijeću ministara radi konsultacije za narednu godinu.</a:t>
            </a:r>
            <a:r>
              <a:rPr lang="hr-HR" sz="3600" baseline="30000" dirty="0"/>
              <a:t> </a:t>
            </a:r>
          </a:p>
          <a:p>
            <a:pPr algn="just"/>
            <a:r>
              <a:rPr lang="bs-Latn-BA" sz="3600" dirty="0"/>
              <a:t>Dokument okvirnog proračuna za period od 2008 do 2010 </a:t>
            </a:r>
            <a:r>
              <a:rPr lang="bs-Latn-BA" sz="3600" dirty="0" smtClean="0"/>
              <a:t>godine.</a:t>
            </a:r>
            <a:endParaRPr lang="en-US" sz="3600" dirty="0"/>
          </a:p>
          <a:p>
            <a:endParaRPr lang="en-US" dirty="0"/>
          </a:p>
        </p:txBody>
      </p:sp>
    </p:spTree>
    <p:extLst>
      <p:ext uri="{BB962C8B-B14F-4D97-AF65-F5344CB8AC3E}">
        <p14:creationId xmlns="" xmlns:p14="http://schemas.microsoft.com/office/powerpoint/2010/main" val="75420146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t>Cirkularno pismo budžetskim korisnicima</a:t>
            </a:r>
            <a:endParaRPr lang="en-US" dirty="0"/>
          </a:p>
        </p:txBody>
      </p:sp>
      <p:sp>
        <p:nvSpPr>
          <p:cNvPr id="3" name="Content Placeholder 2"/>
          <p:cNvSpPr>
            <a:spLocks noGrp="1"/>
          </p:cNvSpPr>
          <p:nvPr>
            <p:ph idx="1"/>
          </p:nvPr>
        </p:nvSpPr>
        <p:spPr>
          <a:xfrm>
            <a:off x="838200" y="1350498"/>
            <a:ext cx="10515600" cy="4826465"/>
          </a:xfrm>
        </p:spPr>
        <p:txBody>
          <a:bodyPr/>
          <a:lstStyle/>
          <a:p>
            <a:pPr marL="0" indent="0" algn="just">
              <a:buNone/>
            </a:pPr>
            <a:r>
              <a:rPr lang="hr-HR" b="1" dirty="0" smtClean="0"/>
              <a:t> </a:t>
            </a:r>
            <a:r>
              <a:rPr lang="hr-HR" sz="3600" dirty="0" smtClean="0"/>
              <a:t>Cirkularno </a:t>
            </a:r>
            <a:r>
              <a:rPr lang="hr-HR" sz="3600" dirty="0"/>
              <a:t>pismo budžetskim korisnicima je dokumenat koji sadrži uputstva, odnosno smjernice budžetskim korisnicima u kreiranju zahtjeva za dodjelu budžetskih sredstava, rokove do kojih se zahtjeva treba dostaviti, kao i ograničenja u pogledu potrošnje.</a:t>
            </a:r>
            <a:endParaRPr lang="en-US" sz="3600" dirty="0"/>
          </a:p>
          <a:p>
            <a:pPr algn="just"/>
            <a:r>
              <a:rPr lang="hr-HR" sz="3600" dirty="0"/>
              <a:t>Cirkularno pismo sadrži osnovni sadržaj DOB-a kao i indikativnu gornju granicu rashoda za narednu godinu, a dostavlja se od strane Ministarstvo finansija i trezora.</a:t>
            </a:r>
            <a:endParaRPr lang="en-US" sz="3600" dirty="0"/>
          </a:p>
          <a:p>
            <a:endParaRPr lang="en-US" dirty="0"/>
          </a:p>
        </p:txBody>
      </p:sp>
    </p:spTree>
    <p:extLst>
      <p:ext uri="{BB962C8B-B14F-4D97-AF65-F5344CB8AC3E}">
        <p14:creationId xmlns="" xmlns:p14="http://schemas.microsoft.com/office/powerpoint/2010/main" val="57810368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t>Podnošenje budžetskog zahtjeva</a:t>
            </a:r>
            <a:r>
              <a:rPr lang="en-US" b="1" dirty="0" smtClean="0"/>
              <a:t/>
            </a:r>
            <a:br>
              <a:rPr lang="en-US" b="1" dirty="0" smtClean="0"/>
            </a:br>
            <a:endParaRPr lang="en-US" dirty="0"/>
          </a:p>
        </p:txBody>
      </p:sp>
      <p:sp>
        <p:nvSpPr>
          <p:cNvPr id="3" name="Content Placeholder 2"/>
          <p:cNvSpPr>
            <a:spLocks noGrp="1"/>
          </p:cNvSpPr>
          <p:nvPr>
            <p:ph idx="1"/>
          </p:nvPr>
        </p:nvSpPr>
        <p:spPr>
          <a:xfrm>
            <a:off x="731520" y="1153551"/>
            <a:ext cx="10622280" cy="5023412"/>
          </a:xfrm>
        </p:spPr>
        <p:txBody>
          <a:bodyPr>
            <a:normAutofit/>
          </a:bodyPr>
          <a:lstStyle/>
          <a:p>
            <a:pPr algn="just"/>
            <a:r>
              <a:rPr lang="en-US" sz="3600" dirty="0" err="1" smtClean="0"/>
              <a:t>Uz</a:t>
            </a:r>
            <a:r>
              <a:rPr lang="en-US" sz="3600" dirty="0" smtClean="0"/>
              <a:t> </a:t>
            </a:r>
            <a:r>
              <a:rPr lang="en-US" sz="3600" dirty="0" err="1"/>
              <a:t>procjene</a:t>
            </a:r>
            <a:r>
              <a:rPr lang="en-US" sz="3600" dirty="0"/>
              <a:t> </a:t>
            </a:r>
            <a:r>
              <a:rPr lang="en-US" sz="3600" dirty="0" err="1"/>
              <a:t>prihoda</a:t>
            </a:r>
            <a:r>
              <a:rPr lang="en-US" sz="3600" dirty="0"/>
              <a:t> </a:t>
            </a:r>
            <a:r>
              <a:rPr lang="en-US" sz="3600" dirty="0" err="1"/>
              <a:t>i</a:t>
            </a:r>
            <a:r>
              <a:rPr lang="en-US" sz="3600" dirty="0"/>
              <a:t> </a:t>
            </a:r>
            <a:r>
              <a:rPr lang="en-US" sz="3600" dirty="0" err="1"/>
              <a:t>zahtjeva</a:t>
            </a:r>
            <a:r>
              <a:rPr lang="en-US" sz="3600" dirty="0"/>
              <a:t> </a:t>
            </a:r>
            <a:r>
              <a:rPr lang="en-US" sz="3600" dirty="0" err="1"/>
              <a:t>za</a:t>
            </a:r>
            <a:r>
              <a:rPr lang="en-US" sz="3600" dirty="0"/>
              <a:t> </a:t>
            </a:r>
            <a:r>
              <a:rPr lang="en-US" sz="3600" dirty="0" err="1"/>
              <a:t>odobravanje</a:t>
            </a:r>
            <a:r>
              <a:rPr lang="en-US" sz="3600" dirty="0"/>
              <a:t> </a:t>
            </a:r>
            <a:r>
              <a:rPr lang="en-US" sz="3600" dirty="0" err="1"/>
              <a:t>rashoda</a:t>
            </a:r>
            <a:r>
              <a:rPr lang="en-US" sz="3600" dirty="0"/>
              <a:t> </a:t>
            </a:r>
            <a:r>
              <a:rPr lang="en-US" sz="3600" dirty="0" err="1"/>
              <a:t>budžetski</a:t>
            </a:r>
            <a:r>
              <a:rPr lang="en-US" sz="3600" dirty="0"/>
              <a:t> </a:t>
            </a:r>
            <a:r>
              <a:rPr lang="en-US" sz="3600" dirty="0" err="1"/>
              <a:t>korisnici</a:t>
            </a:r>
            <a:r>
              <a:rPr lang="en-US" sz="3600" dirty="0"/>
              <a:t> </a:t>
            </a:r>
            <a:r>
              <a:rPr lang="en-US" sz="3600" dirty="0" err="1"/>
              <a:t>podnose</a:t>
            </a:r>
            <a:r>
              <a:rPr lang="en-US" sz="3600" dirty="0"/>
              <a:t> </a:t>
            </a:r>
            <a:r>
              <a:rPr lang="en-US" sz="3600" dirty="0" err="1"/>
              <a:t>odgovarajuće</a:t>
            </a:r>
            <a:r>
              <a:rPr lang="en-US" sz="3600" dirty="0"/>
              <a:t> </a:t>
            </a:r>
            <a:r>
              <a:rPr lang="en-US" sz="3600" dirty="0" err="1"/>
              <a:t>analize</a:t>
            </a:r>
            <a:r>
              <a:rPr lang="en-US" sz="3600" dirty="0"/>
              <a:t> </a:t>
            </a:r>
            <a:r>
              <a:rPr lang="en-US" sz="3600" dirty="0" err="1"/>
              <a:t>ili</a:t>
            </a:r>
            <a:r>
              <a:rPr lang="en-US" sz="3600" dirty="0"/>
              <a:t> </a:t>
            </a:r>
            <a:r>
              <a:rPr lang="en-US" sz="3600" dirty="0" err="1"/>
              <a:t>obrazloženja</a:t>
            </a:r>
            <a:r>
              <a:rPr lang="en-US" sz="3600" dirty="0"/>
              <a:t>. </a:t>
            </a:r>
            <a:endParaRPr lang="sr-Latn-ME" sz="3600" dirty="0" smtClean="0"/>
          </a:p>
          <a:p>
            <a:pPr algn="just"/>
            <a:r>
              <a:rPr lang="en-US" sz="3600" dirty="0" err="1" smtClean="0"/>
              <a:t>Kod</a:t>
            </a:r>
            <a:r>
              <a:rPr lang="en-US" sz="3600" dirty="0" smtClean="0"/>
              <a:t> </a:t>
            </a:r>
            <a:r>
              <a:rPr lang="en-US" sz="3600" dirty="0" err="1"/>
              <a:t>kapitalnih</a:t>
            </a:r>
            <a:r>
              <a:rPr lang="en-US" sz="3600" dirty="0"/>
              <a:t> </a:t>
            </a:r>
            <a:r>
              <a:rPr lang="en-US" sz="3600" dirty="0" err="1"/>
              <a:t>projekata</a:t>
            </a:r>
            <a:r>
              <a:rPr lang="en-US" sz="3600" dirty="0"/>
              <a:t>, u </a:t>
            </a:r>
            <a:r>
              <a:rPr lang="en-US" sz="3600" dirty="0" err="1"/>
              <a:t>prvoj</a:t>
            </a:r>
            <a:r>
              <a:rPr lang="en-US" sz="3600" dirty="0"/>
              <a:t> </a:t>
            </a:r>
            <a:r>
              <a:rPr lang="en-US" sz="3600" dirty="0" err="1"/>
              <a:t>godini</a:t>
            </a:r>
            <a:r>
              <a:rPr lang="en-US" sz="3600" dirty="0"/>
              <a:t>, </a:t>
            </a:r>
            <a:r>
              <a:rPr lang="en-US" sz="3600" dirty="0" err="1"/>
              <a:t>zahtjev</a:t>
            </a:r>
            <a:r>
              <a:rPr lang="en-US" sz="3600" dirty="0"/>
              <a:t> mora </a:t>
            </a:r>
            <a:r>
              <a:rPr lang="en-US" sz="3600" dirty="0" err="1"/>
              <a:t>imati</a:t>
            </a:r>
            <a:r>
              <a:rPr lang="en-US" sz="3600" dirty="0"/>
              <a:t> </a:t>
            </a:r>
            <a:r>
              <a:rPr lang="en-US" sz="3600" dirty="0" err="1"/>
              <a:t>ukupni</a:t>
            </a:r>
            <a:r>
              <a:rPr lang="en-US" sz="3600" dirty="0"/>
              <a:t> </a:t>
            </a:r>
            <a:r>
              <a:rPr lang="en-US" sz="3600" dirty="0" err="1"/>
              <a:t>iznos</a:t>
            </a:r>
            <a:r>
              <a:rPr lang="en-US" sz="3600" dirty="0"/>
              <a:t> </a:t>
            </a:r>
            <a:r>
              <a:rPr lang="en-US" sz="3600" dirty="0" err="1"/>
              <a:t>sredstava</a:t>
            </a:r>
            <a:r>
              <a:rPr lang="en-US" sz="3600" dirty="0"/>
              <a:t> </a:t>
            </a:r>
            <a:r>
              <a:rPr lang="en-US" sz="3600" dirty="0" err="1"/>
              <a:t>za</a:t>
            </a:r>
            <a:r>
              <a:rPr lang="en-US" sz="3600" dirty="0"/>
              <a:t> </a:t>
            </a:r>
            <a:r>
              <a:rPr lang="en-US" sz="3600" dirty="0" err="1"/>
              <a:t>realizaciju</a:t>
            </a:r>
            <a:r>
              <a:rPr lang="en-US" sz="3600" dirty="0"/>
              <a:t> </a:t>
            </a:r>
            <a:r>
              <a:rPr lang="en-US" sz="3600" dirty="0" err="1"/>
              <a:t>projekta</a:t>
            </a:r>
            <a:r>
              <a:rPr lang="en-US" sz="3600" dirty="0"/>
              <a:t>, plan </a:t>
            </a:r>
            <a:r>
              <a:rPr lang="en-US" sz="3600" dirty="0" err="1"/>
              <a:t>upravljanja</a:t>
            </a:r>
            <a:r>
              <a:rPr lang="en-US" sz="3600" dirty="0"/>
              <a:t> </a:t>
            </a:r>
            <a:r>
              <a:rPr lang="en-US" sz="3600" dirty="0" err="1"/>
              <a:t>projektom</a:t>
            </a:r>
            <a:r>
              <a:rPr lang="en-US" sz="3600" dirty="0"/>
              <a:t> </a:t>
            </a:r>
            <a:r>
              <a:rPr lang="en-US" sz="3600" dirty="0" err="1"/>
              <a:t>i</a:t>
            </a:r>
            <a:r>
              <a:rPr lang="en-US" sz="3600" dirty="0"/>
              <a:t> </a:t>
            </a:r>
            <a:r>
              <a:rPr lang="en-US" sz="3600" dirty="0" err="1"/>
              <a:t>procjena</a:t>
            </a:r>
            <a:r>
              <a:rPr lang="en-US" sz="3600" dirty="0"/>
              <a:t> </a:t>
            </a:r>
            <a:r>
              <a:rPr lang="en-US" sz="3600" dirty="0" err="1"/>
              <a:t>troškova</a:t>
            </a:r>
            <a:r>
              <a:rPr lang="en-US" sz="3600" dirty="0"/>
              <a:t> </a:t>
            </a:r>
            <a:r>
              <a:rPr lang="en-US" sz="3600" dirty="0" err="1"/>
              <a:t>za</a:t>
            </a:r>
            <a:r>
              <a:rPr lang="en-US" sz="3600" dirty="0"/>
              <a:t> </a:t>
            </a:r>
            <a:r>
              <a:rPr lang="en-US" sz="3600" dirty="0" err="1"/>
              <a:t>svaku</a:t>
            </a:r>
            <a:r>
              <a:rPr lang="en-US" sz="3600" dirty="0"/>
              <a:t> </a:t>
            </a:r>
            <a:r>
              <a:rPr lang="en-US" sz="3600" dirty="0" err="1"/>
              <a:t>narednu</a:t>
            </a:r>
            <a:r>
              <a:rPr lang="en-US" sz="3600" dirty="0"/>
              <a:t> </a:t>
            </a:r>
            <a:r>
              <a:rPr lang="en-US" sz="3600" dirty="0" err="1"/>
              <a:t>godinu</a:t>
            </a:r>
            <a:r>
              <a:rPr lang="en-US" sz="3600" dirty="0"/>
              <a:t> </a:t>
            </a:r>
            <a:r>
              <a:rPr lang="en-US" sz="3600" dirty="0" err="1"/>
              <a:t>realizacije</a:t>
            </a:r>
            <a:r>
              <a:rPr lang="en-US" sz="3600" dirty="0"/>
              <a:t> </a:t>
            </a:r>
            <a:r>
              <a:rPr lang="en-US" sz="3600" dirty="0" err="1"/>
              <a:t>projekta</a:t>
            </a:r>
            <a:r>
              <a:rPr lang="en-US" sz="3600" dirty="0"/>
              <a:t>. </a:t>
            </a:r>
            <a:endParaRPr lang="sr-Latn-ME" sz="3600" dirty="0" smtClean="0"/>
          </a:p>
          <a:p>
            <a:pPr algn="just"/>
            <a:r>
              <a:rPr lang="en-US" sz="3600" dirty="0" err="1" smtClean="0"/>
              <a:t>Rok</a:t>
            </a:r>
            <a:r>
              <a:rPr lang="en-US" sz="3600" dirty="0" smtClean="0"/>
              <a:t> </a:t>
            </a:r>
            <a:r>
              <a:rPr lang="en-US" sz="3600" dirty="0" err="1"/>
              <a:t>podnošenja</a:t>
            </a:r>
            <a:r>
              <a:rPr lang="en-US" sz="3600" dirty="0"/>
              <a:t> </a:t>
            </a:r>
            <a:r>
              <a:rPr lang="en-US" sz="3600" dirty="0" err="1"/>
              <a:t>zahtjeva</a:t>
            </a:r>
            <a:r>
              <a:rPr lang="en-US" sz="3600" dirty="0"/>
              <a:t> od </a:t>
            </a:r>
            <a:r>
              <a:rPr lang="en-US" sz="3600" dirty="0" err="1"/>
              <a:t>budžetskih</a:t>
            </a:r>
            <a:r>
              <a:rPr lang="en-US" sz="3600" dirty="0"/>
              <a:t> </a:t>
            </a:r>
            <a:r>
              <a:rPr lang="en-US" sz="3600" dirty="0" err="1"/>
              <a:t>korisnika</a:t>
            </a:r>
            <a:r>
              <a:rPr lang="en-US" sz="3600" dirty="0"/>
              <a:t> je 1. </a:t>
            </a:r>
            <a:r>
              <a:rPr lang="en-US" sz="3600" dirty="0" err="1"/>
              <a:t>avgust</a:t>
            </a:r>
            <a:r>
              <a:rPr lang="en-US" sz="3600" dirty="0"/>
              <a:t> </a:t>
            </a:r>
            <a:r>
              <a:rPr lang="en-US" sz="3600" dirty="0" err="1"/>
              <a:t>tekuće</a:t>
            </a:r>
            <a:r>
              <a:rPr lang="en-US" sz="3600" dirty="0"/>
              <a:t> </a:t>
            </a:r>
            <a:r>
              <a:rPr lang="en-US" sz="3600" dirty="0" err="1"/>
              <a:t>godine</a:t>
            </a:r>
            <a:r>
              <a:rPr lang="en-US" sz="3600" dirty="0"/>
              <a:t>.</a:t>
            </a:r>
          </a:p>
          <a:p>
            <a:endParaRPr lang="en-US" dirty="0"/>
          </a:p>
        </p:txBody>
      </p:sp>
    </p:spTree>
    <p:extLst>
      <p:ext uri="{BB962C8B-B14F-4D97-AF65-F5344CB8AC3E}">
        <p14:creationId xmlns="" xmlns:p14="http://schemas.microsoft.com/office/powerpoint/2010/main" val="4368028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4062" y="1041010"/>
            <a:ext cx="10509737" cy="5135954"/>
          </a:xfrm>
        </p:spPr>
        <p:txBody>
          <a:bodyPr/>
          <a:lstStyle/>
          <a:p>
            <a:pPr algn="just"/>
            <a:r>
              <a:rPr lang="en-US" sz="3600" dirty="0" err="1" smtClean="0"/>
              <a:t>Ministarstvo</a:t>
            </a:r>
            <a:r>
              <a:rPr lang="en-US" sz="3600" dirty="0" smtClean="0"/>
              <a:t> </a:t>
            </a:r>
            <a:r>
              <a:rPr lang="en-US" sz="3600" dirty="0" err="1" smtClean="0"/>
              <a:t>trezora</a:t>
            </a:r>
            <a:r>
              <a:rPr lang="en-US" sz="3600" dirty="0" smtClean="0"/>
              <a:t> </a:t>
            </a:r>
            <a:r>
              <a:rPr lang="en-US" sz="3600" dirty="0" err="1" smtClean="0"/>
              <a:t>i</a:t>
            </a:r>
            <a:r>
              <a:rPr lang="en-US" sz="3600" dirty="0" smtClean="0"/>
              <a:t> </a:t>
            </a:r>
            <a:r>
              <a:rPr lang="en-US" sz="3600" dirty="0" err="1" smtClean="0"/>
              <a:t>finansija</a:t>
            </a:r>
            <a:r>
              <a:rPr lang="en-US" sz="3600" dirty="0" smtClean="0"/>
              <a:t> </a:t>
            </a:r>
            <a:r>
              <a:rPr lang="en-US" sz="3600" dirty="0" err="1" smtClean="0"/>
              <a:t>utvrdit</a:t>
            </a:r>
            <a:r>
              <a:rPr lang="en-US" sz="3600" dirty="0" smtClean="0"/>
              <a:t> </a:t>
            </a:r>
            <a:r>
              <a:rPr lang="en-US" sz="3600" dirty="0" err="1" smtClean="0"/>
              <a:t>će</a:t>
            </a:r>
            <a:r>
              <a:rPr lang="en-US" sz="3600" dirty="0" smtClean="0"/>
              <a:t> </a:t>
            </a:r>
            <a:r>
              <a:rPr lang="en-US" sz="3600" dirty="0" err="1" smtClean="0"/>
              <a:t>dodjeljivanje</a:t>
            </a:r>
            <a:r>
              <a:rPr lang="en-US" sz="3600" dirty="0" smtClean="0"/>
              <a:t> </a:t>
            </a:r>
            <a:r>
              <a:rPr lang="en-US" sz="3600" dirty="0" err="1" smtClean="0"/>
              <a:t>sredstava</a:t>
            </a:r>
            <a:r>
              <a:rPr lang="en-US" sz="3600" dirty="0" smtClean="0"/>
              <a:t> </a:t>
            </a:r>
            <a:r>
              <a:rPr lang="en-US" sz="3600" dirty="0" err="1" smtClean="0"/>
              <a:t>za</a:t>
            </a:r>
            <a:r>
              <a:rPr lang="en-US" sz="3600" dirty="0" smtClean="0"/>
              <a:t> </a:t>
            </a:r>
            <a:r>
              <a:rPr lang="en-US" sz="3600" dirty="0" err="1" smtClean="0"/>
              <a:t>svakog</a:t>
            </a:r>
            <a:r>
              <a:rPr lang="en-US" sz="3600" dirty="0" smtClean="0"/>
              <a:t>  </a:t>
            </a:r>
            <a:r>
              <a:rPr lang="en-US" sz="3600" dirty="0" err="1" smtClean="0"/>
              <a:t>budžetskog</a:t>
            </a:r>
            <a:r>
              <a:rPr lang="en-US" sz="3600" dirty="0" smtClean="0"/>
              <a:t> </a:t>
            </a:r>
            <a:r>
              <a:rPr lang="en-US" sz="3600" dirty="0" err="1" smtClean="0"/>
              <a:t>korisnika</a:t>
            </a:r>
            <a:r>
              <a:rPr lang="en-US" sz="3600" dirty="0" smtClean="0"/>
              <a:t> </a:t>
            </a:r>
            <a:r>
              <a:rPr lang="en-US" sz="3600" dirty="0" err="1" smtClean="0"/>
              <a:t>nakon</a:t>
            </a:r>
            <a:r>
              <a:rPr lang="en-US" sz="3600" dirty="0" smtClean="0"/>
              <a:t> </a:t>
            </a:r>
            <a:r>
              <a:rPr lang="en-US" sz="3600" dirty="0" err="1" smtClean="0"/>
              <a:t>razmatranju</a:t>
            </a:r>
            <a:r>
              <a:rPr lang="en-US" sz="3600" dirty="0" smtClean="0"/>
              <a:t> </a:t>
            </a:r>
            <a:r>
              <a:rPr lang="en-US" sz="3600" dirty="0" err="1" smtClean="0"/>
              <a:t>dostavljenih</a:t>
            </a:r>
            <a:r>
              <a:rPr lang="en-US" sz="3600" dirty="0" smtClean="0"/>
              <a:t> </a:t>
            </a:r>
            <a:r>
              <a:rPr lang="en-US" sz="3600" dirty="0" err="1" smtClean="0"/>
              <a:t>podatka</a:t>
            </a:r>
            <a:r>
              <a:rPr lang="en-US" sz="3600" dirty="0" smtClean="0"/>
              <a:t> </a:t>
            </a:r>
            <a:r>
              <a:rPr lang="en-US" sz="3600" dirty="0" err="1" smtClean="0"/>
              <a:t>i</a:t>
            </a:r>
            <a:r>
              <a:rPr lang="en-US" sz="3600" dirty="0" smtClean="0"/>
              <a:t> </a:t>
            </a:r>
            <a:r>
              <a:rPr lang="en-US" sz="3600" dirty="0" err="1" smtClean="0"/>
              <a:t>konsultacija</a:t>
            </a:r>
            <a:r>
              <a:rPr lang="en-US" sz="3600" dirty="0" smtClean="0"/>
              <a:t> </a:t>
            </a:r>
            <a:r>
              <a:rPr lang="en-US" sz="3600" dirty="0" err="1" smtClean="0"/>
              <a:t>sa</a:t>
            </a:r>
            <a:r>
              <a:rPr lang="en-US" sz="3600" dirty="0" smtClean="0"/>
              <a:t> </a:t>
            </a:r>
            <a:r>
              <a:rPr lang="en-US" sz="3600" dirty="0" err="1" smtClean="0"/>
              <a:t>budžetskim</a:t>
            </a:r>
            <a:r>
              <a:rPr lang="en-US" sz="3600" dirty="0" smtClean="0"/>
              <a:t> </a:t>
            </a:r>
            <a:r>
              <a:rPr lang="en-US" sz="3600" dirty="0" err="1" smtClean="0"/>
              <a:t>korisnicima</a:t>
            </a:r>
            <a:r>
              <a:rPr lang="en-US" sz="3600" dirty="0" smtClean="0"/>
              <a:t>. </a:t>
            </a:r>
            <a:endParaRPr lang="sr-Latn-ME" sz="3600" dirty="0" smtClean="0"/>
          </a:p>
          <a:p>
            <a:pPr algn="just"/>
            <a:r>
              <a:rPr lang="en-US" sz="3600" dirty="0" err="1" smtClean="0"/>
              <a:t>Vijeće</a:t>
            </a:r>
            <a:r>
              <a:rPr lang="en-US" sz="3600" dirty="0" smtClean="0"/>
              <a:t> </a:t>
            </a:r>
            <a:r>
              <a:rPr lang="en-US" sz="3600" dirty="0" err="1" smtClean="0"/>
              <a:t>ministara</a:t>
            </a:r>
            <a:r>
              <a:rPr lang="en-US" sz="3600" dirty="0" smtClean="0"/>
              <a:t> je </a:t>
            </a:r>
            <a:r>
              <a:rPr lang="en-US" sz="3600" dirty="0" err="1" smtClean="0"/>
              <a:t>nadležno</a:t>
            </a:r>
            <a:r>
              <a:rPr lang="en-US" sz="3600" dirty="0" smtClean="0"/>
              <a:t> </a:t>
            </a:r>
            <a:r>
              <a:rPr lang="en-US" sz="3600" dirty="0" err="1" smtClean="0"/>
              <a:t>za</a:t>
            </a:r>
            <a:r>
              <a:rPr lang="en-US" sz="3600" dirty="0" smtClean="0"/>
              <a:t> </a:t>
            </a:r>
            <a:r>
              <a:rPr lang="en-US" sz="3600" dirty="0" err="1" smtClean="0"/>
              <a:t>donošenje</a:t>
            </a:r>
            <a:r>
              <a:rPr lang="en-US" sz="3600" dirty="0" smtClean="0"/>
              <a:t> </a:t>
            </a:r>
            <a:r>
              <a:rPr lang="en-US" sz="3600" dirty="0" err="1" smtClean="0"/>
              <a:t>odluke</a:t>
            </a:r>
            <a:r>
              <a:rPr lang="en-US" sz="3600" dirty="0" smtClean="0"/>
              <a:t> u </a:t>
            </a:r>
            <a:r>
              <a:rPr lang="en-US" sz="3600" dirty="0" err="1" smtClean="0"/>
              <a:t>slućaju</a:t>
            </a:r>
            <a:r>
              <a:rPr lang="en-US" sz="3600" dirty="0" smtClean="0"/>
              <a:t> da se ne </a:t>
            </a:r>
            <a:r>
              <a:rPr lang="en-US" sz="3600" dirty="0" err="1" smtClean="0"/>
              <a:t>postigne</a:t>
            </a:r>
            <a:r>
              <a:rPr lang="en-US" sz="3600" dirty="0" smtClean="0"/>
              <a:t> </a:t>
            </a:r>
            <a:r>
              <a:rPr lang="en-US" sz="3600" dirty="0" err="1" smtClean="0"/>
              <a:t>dogovor</a:t>
            </a:r>
            <a:r>
              <a:rPr lang="en-US" sz="3600" dirty="0" smtClean="0"/>
              <a:t> </a:t>
            </a:r>
            <a:r>
              <a:rPr lang="en-US" sz="3600" dirty="0" err="1" smtClean="0"/>
              <a:t>između</a:t>
            </a:r>
            <a:r>
              <a:rPr lang="en-US" sz="3600" dirty="0" smtClean="0"/>
              <a:t> </a:t>
            </a:r>
            <a:r>
              <a:rPr lang="en-US" sz="3600" dirty="0" err="1" smtClean="0"/>
              <a:t>budžetskog</a:t>
            </a:r>
            <a:r>
              <a:rPr lang="en-US" sz="3600" dirty="0" smtClean="0"/>
              <a:t> </a:t>
            </a:r>
            <a:r>
              <a:rPr lang="en-US" sz="3600" dirty="0" err="1" smtClean="0"/>
              <a:t>korisnika</a:t>
            </a:r>
            <a:r>
              <a:rPr lang="en-US" sz="3600" dirty="0" smtClean="0"/>
              <a:t> </a:t>
            </a:r>
            <a:r>
              <a:rPr lang="en-US" sz="3600" dirty="0" err="1" smtClean="0"/>
              <a:t>i</a:t>
            </a:r>
            <a:r>
              <a:rPr lang="en-US" sz="3600" dirty="0" smtClean="0"/>
              <a:t> </a:t>
            </a:r>
            <a:r>
              <a:rPr lang="en-US" sz="3600" dirty="0" err="1" smtClean="0"/>
              <a:t>Ministarstva</a:t>
            </a:r>
            <a:r>
              <a:rPr lang="en-US" sz="3600" dirty="0" smtClean="0"/>
              <a:t> </a:t>
            </a:r>
            <a:r>
              <a:rPr lang="en-US" sz="3600" dirty="0" err="1" smtClean="0"/>
              <a:t>finansija</a:t>
            </a:r>
            <a:r>
              <a:rPr lang="en-US" sz="3600" dirty="0" smtClean="0"/>
              <a:t> </a:t>
            </a:r>
            <a:r>
              <a:rPr lang="en-US" sz="3600" dirty="0" err="1" smtClean="0"/>
              <a:t>i</a:t>
            </a:r>
            <a:r>
              <a:rPr lang="en-US" sz="3600" dirty="0" smtClean="0"/>
              <a:t> </a:t>
            </a:r>
            <a:r>
              <a:rPr lang="en-US" sz="3600" dirty="0" err="1" smtClean="0"/>
              <a:t>trezora</a:t>
            </a:r>
            <a:r>
              <a:rPr lang="en-US" sz="3600" dirty="0" smtClean="0"/>
              <a:t> </a:t>
            </a:r>
          </a:p>
          <a:p>
            <a:pPr marL="0" indent="0">
              <a:buNone/>
            </a:pPr>
            <a:endParaRPr lang="en-US" dirty="0"/>
          </a:p>
        </p:txBody>
      </p:sp>
    </p:spTree>
    <p:extLst>
      <p:ext uri="{BB962C8B-B14F-4D97-AF65-F5344CB8AC3E}">
        <p14:creationId xmlns="" xmlns:p14="http://schemas.microsoft.com/office/powerpoint/2010/main" val="134215475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Nacrt</a:t>
            </a:r>
            <a:r>
              <a:rPr lang="en-US" b="1" dirty="0" smtClean="0"/>
              <a:t> </a:t>
            </a:r>
            <a:r>
              <a:rPr lang="en-US" b="1" dirty="0" err="1" smtClean="0"/>
              <a:t>budžeta</a:t>
            </a:r>
            <a:endParaRPr lang="en-US" b="1" dirty="0"/>
          </a:p>
        </p:txBody>
      </p:sp>
      <p:sp>
        <p:nvSpPr>
          <p:cNvPr id="3" name="Content Placeholder 2"/>
          <p:cNvSpPr>
            <a:spLocks noGrp="1"/>
          </p:cNvSpPr>
          <p:nvPr>
            <p:ph idx="1"/>
          </p:nvPr>
        </p:nvSpPr>
        <p:spPr>
          <a:xfrm>
            <a:off x="838200" y="1800665"/>
            <a:ext cx="10515600" cy="4376298"/>
          </a:xfrm>
        </p:spPr>
        <p:txBody>
          <a:bodyPr>
            <a:normAutofit/>
          </a:bodyPr>
          <a:lstStyle/>
          <a:p>
            <a:pPr algn="just"/>
            <a:r>
              <a:rPr lang="en-US" dirty="0"/>
              <a:t> </a:t>
            </a:r>
            <a:r>
              <a:rPr lang="en-US" sz="3600" dirty="0" err="1" smtClean="0"/>
              <a:t>Nacrt</a:t>
            </a:r>
            <a:r>
              <a:rPr lang="en-US" sz="3600" dirty="0" smtClean="0"/>
              <a:t> </a:t>
            </a:r>
            <a:r>
              <a:rPr lang="en-US" sz="3600" dirty="0" err="1"/>
              <a:t>budžeta</a:t>
            </a:r>
            <a:r>
              <a:rPr lang="en-US" sz="3600" dirty="0"/>
              <a:t> </a:t>
            </a:r>
            <a:r>
              <a:rPr lang="en-US" sz="3600" dirty="0" err="1"/>
              <a:t>sadrži</a:t>
            </a:r>
            <a:r>
              <a:rPr lang="en-US" sz="3600" dirty="0"/>
              <a:t> </a:t>
            </a:r>
            <a:r>
              <a:rPr lang="en-US" sz="3600" dirty="0" err="1"/>
              <a:t>detaljnu</a:t>
            </a:r>
            <a:r>
              <a:rPr lang="en-US" sz="3600" dirty="0"/>
              <a:t> </a:t>
            </a:r>
            <a:r>
              <a:rPr lang="en-US" sz="3600" dirty="0" err="1"/>
              <a:t>specifikaciju</a:t>
            </a:r>
            <a:r>
              <a:rPr lang="en-US" sz="3600" dirty="0"/>
              <a:t> </a:t>
            </a:r>
            <a:r>
              <a:rPr lang="en-US" sz="3600" dirty="0" err="1"/>
              <a:t>prihoda</a:t>
            </a:r>
            <a:r>
              <a:rPr lang="en-US" sz="3600" dirty="0"/>
              <a:t> </a:t>
            </a:r>
            <a:r>
              <a:rPr lang="en-US" sz="3600" dirty="0" err="1"/>
              <a:t>i</a:t>
            </a:r>
            <a:r>
              <a:rPr lang="en-US" sz="3600" dirty="0"/>
              <a:t> </a:t>
            </a:r>
            <a:r>
              <a:rPr lang="en-US" sz="3600" dirty="0" err="1"/>
              <a:t>rashoda</a:t>
            </a:r>
            <a:r>
              <a:rPr lang="en-US" sz="3600" dirty="0"/>
              <a:t> </a:t>
            </a:r>
            <a:r>
              <a:rPr lang="en-US" sz="3600" dirty="0" err="1"/>
              <a:t>prema</a:t>
            </a:r>
            <a:r>
              <a:rPr lang="en-US" sz="3600" dirty="0"/>
              <a:t> </a:t>
            </a:r>
            <a:r>
              <a:rPr lang="en-US" sz="3600" dirty="0" err="1"/>
              <a:t>standardnim</a:t>
            </a:r>
            <a:r>
              <a:rPr lang="en-US" sz="3600" dirty="0"/>
              <a:t> </a:t>
            </a:r>
            <a:r>
              <a:rPr lang="en-US" sz="3600" dirty="0" err="1"/>
              <a:t>budžetskim</a:t>
            </a:r>
            <a:r>
              <a:rPr lang="en-US" sz="3600" dirty="0"/>
              <a:t> </a:t>
            </a:r>
            <a:r>
              <a:rPr lang="en-US" sz="3600" dirty="0" err="1"/>
              <a:t>klasifikacijama</a:t>
            </a:r>
            <a:r>
              <a:rPr lang="en-US" sz="3600" dirty="0"/>
              <a:t>, </a:t>
            </a:r>
            <a:r>
              <a:rPr lang="en-US" sz="3600" dirty="0" err="1"/>
              <a:t>uključujuć</a:t>
            </a:r>
            <a:r>
              <a:rPr lang="en-US" sz="3600" dirty="0"/>
              <a:t> </a:t>
            </a:r>
            <a:r>
              <a:rPr lang="en-US" sz="3600" dirty="0" err="1"/>
              <a:t>i</a:t>
            </a:r>
            <a:r>
              <a:rPr lang="en-US" sz="3600" dirty="0"/>
              <a:t> </a:t>
            </a:r>
            <a:r>
              <a:rPr lang="en-US" sz="3600" dirty="0" err="1"/>
              <a:t>kapitalne</a:t>
            </a:r>
            <a:r>
              <a:rPr lang="en-US" sz="3600" dirty="0"/>
              <a:t> </a:t>
            </a:r>
            <a:r>
              <a:rPr lang="en-US" sz="3600" dirty="0" err="1"/>
              <a:t>izdatke</a:t>
            </a:r>
            <a:r>
              <a:rPr lang="en-US" sz="3600" dirty="0"/>
              <a:t>.</a:t>
            </a:r>
          </a:p>
          <a:p>
            <a:pPr algn="just"/>
            <a:r>
              <a:rPr lang="en-US" sz="3600" dirty="0" err="1"/>
              <a:t>Ministarstvo</a:t>
            </a:r>
            <a:r>
              <a:rPr lang="en-US" sz="3600" dirty="0"/>
              <a:t> </a:t>
            </a:r>
            <a:r>
              <a:rPr lang="en-US" sz="3600" dirty="0" err="1"/>
              <a:t>finansija</a:t>
            </a:r>
            <a:r>
              <a:rPr lang="en-US" sz="3600" dirty="0"/>
              <a:t> </a:t>
            </a:r>
            <a:r>
              <a:rPr lang="en-US" sz="3600" dirty="0" err="1"/>
              <a:t>i</a:t>
            </a:r>
            <a:r>
              <a:rPr lang="en-US" sz="3600" dirty="0"/>
              <a:t> </a:t>
            </a:r>
            <a:r>
              <a:rPr lang="en-US" sz="3600" dirty="0" err="1"/>
              <a:t>trezora</a:t>
            </a:r>
            <a:r>
              <a:rPr lang="en-US" sz="3600" dirty="0"/>
              <a:t> </a:t>
            </a:r>
            <a:r>
              <a:rPr lang="en-US" sz="3600" dirty="0" err="1"/>
              <a:t>BiH</a:t>
            </a:r>
            <a:r>
              <a:rPr lang="en-US" sz="3600" dirty="0"/>
              <a:t> </a:t>
            </a:r>
            <a:r>
              <a:rPr lang="en-US" sz="3600" dirty="0" err="1"/>
              <a:t>vrši</a:t>
            </a:r>
            <a:r>
              <a:rPr lang="en-US" sz="3600" dirty="0"/>
              <a:t> </a:t>
            </a:r>
            <a:r>
              <a:rPr lang="en-US" sz="3600" dirty="0" err="1"/>
              <a:t>izradu</a:t>
            </a:r>
            <a:r>
              <a:rPr lang="en-US" sz="3600" dirty="0"/>
              <a:t> </a:t>
            </a:r>
            <a:r>
              <a:rPr lang="en-US" sz="3600" dirty="0" err="1"/>
              <a:t>Nacrta</a:t>
            </a:r>
            <a:r>
              <a:rPr lang="en-US" sz="3600" dirty="0"/>
              <a:t> </a:t>
            </a:r>
            <a:r>
              <a:rPr lang="en-US" sz="3600" dirty="0" err="1"/>
              <a:t>budžeta</a:t>
            </a:r>
            <a:r>
              <a:rPr lang="en-US" sz="3600" dirty="0"/>
              <a:t> </a:t>
            </a:r>
            <a:r>
              <a:rPr lang="en-US" sz="3600" dirty="0" err="1"/>
              <a:t>institucija</a:t>
            </a:r>
            <a:r>
              <a:rPr lang="en-US" sz="3600" dirty="0"/>
              <a:t> </a:t>
            </a:r>
            <a:r>
              <a:rPr lang="en-US" sz="3600" dirty="0" err="1"/>
              <a:t>BiH</a:t>
            </a:r>
            <a:r>
              <a:rPr lang="en-US" sz="3600" dirty="0"/>
              <a:t>. </a:t>
            </a:r>
            <a:endParaRPr lang="sr-Latn-ME" sz="3600" dirty="0" smtClean="0"/>
          </a:p>
          <a:p>
            <a:endParaRPr lang="en-US" dirty="0"/>
          </a:p>
          <a:p>
            <a:endParaRPr lang="en-US" dirty="0"/>
          </a:p>
        </p:txBody>
      </p:sp>
    </p:spTree>
    <p:extLst>
      <p:ext uri="{BB962C8B-B14F-4D97-AF65-F5344CB8AC3E}">
        <p14:creationId xmlns="" xmlns:p14="http://schemas.microsoft.com/office/powerpoint/2010/main" val="25756891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8539" y="995631"/>
            <a:ext cx="10515600" cy="4351338"/>
          </a:xfrm>
        </p:spPr>
        <p:txBody>
          <a:bodyPr>
            <a:normAutofit/>
          </a:bodyPr>
          <a:lstStyle/>
          <a:p>
            <a:pPr algn="just"/>
            <a:r>
              <a:rPr lang="en-US" sz="3600" dirty="0" err="1"/>
              <a:t>Sve</a:t>
            </a:r>
            <a:r>
              <a:rPr lang="en-US" sz="3600" dirty="0"/>
              <a:t> </a:t>
            </a:r>
            <a:r>
              <a:rPr lang="en-US" sz="3600" dirty="0" err="1"/>
              <a:t>institucije</a:t>
            </a:r>
            <a:r>
              <a:rPr lang="en-US" sz="3600" dirty="0"/>
              <a:t> </a:t>
            </a:r>
            <a:r>
              <a:rPr lang="en-US" sz="3600" dirty="0" err="1"/>
              <a:t>Vijeća</a:t>
            </a:r>
            <a:r>
              <a:rPr lang="en-US" sz="3600" dirty="0"/>
              <a:t> </a:t>
            </a:r>
            <a:r>
              <a:rPr lang="en-US" sz="3600" dirty="0" err="1"/>
              <a:t>ministara</a:t>
            </a:r>
            <a:r>
              <a:rPr lang="en-US" sz="3600" dirty="0"/>
              <a:t> </a:t>
            </a:r>
            <a:r>
              <a:rPr lang="en-US" sz="3600" dirty="0" err="1"/>
              <a:t>BiH</a:t>
            </a:r>
            <a:r>
              <a:rPr lang="en-US" sz="3600" dirty="0"/>
              <a:t> </a:t>
            </a:r>
            <a:r>
              <a:rPr lang="en-US" sz="3600" dirty="0" err="1"/>
              <a:t>dostavljaju</a:t>
            </a:r>
            <a:r>
              <a:rPr lang="en-US" sz="3600" dirty="0"/>
              <a:t> </a:t>
            </a:r>
            <a:r>
              <a:rPr lang="en-US" sz="3600" dirty="0" err="1"/>
              <a:t>Ministarstvu</a:t>
            </a:r>
            <a:r>
              <a:rPr lang="en-US" sz="3600" dirty="0"/>
              <a:t> </a:t>
            </a:r>
            <a:r>
              <a:rPr lang="en-US" sz="3600" dirty="0" err="1"/>
              <a:t>finansija</a:t>
            </a:r>
            <a:r>
              <a:rPr lang="en-US" sz="3600" dirty="0"/>
              <a:t> </a:t>
            </a:r>
            <a:r>
              <a:rPr lang="en-US" sz="3600" dirty="0" err="1"/>
              <a:t>i</a:t>
            </a:r>
            <a:r>
              <a:rPr lang="en-US" sz="3600" dirty="0"/>
              <a:t> </a:t>
            </a:r>
            <a:r>
              <a:rPr lang="en-US" sz="3600" dirty="0" err="1"/>
              <a:t>trezora</a:t>
            </a:r>
            <a:r>
              <a:rPr lang="en-US" sz="3600" dirty="0"/>
              <a:t> </a:t>
            </a:r>
            <a:r>
              <a:rPr lang="en-US" sz="3600" dirty="0" err="1"/>
              <a:t>zahtjeve</a:t>
            </a:r>
            <a:r>
              <a:rPr lang="en-US" sz="3600" dirty="0"/>
              <a:t> </a:t>
            </a:r>
            <a:r>
              <a:rPr lang="en-US" sz="3600" dirty="0" err="1"/>
              <a:t>za</a:t>
            </a:r>
            <a:r>
              <a:rPr lang="en-US" sz="3600" dirty="0"/>
              <a:t> </a:t>
            </a:r>
            <a:r>
              <a:rPr lang="en-US" sz="3600" dirty="0" err="1"/>
              <a:t>sredstvima</a:t>
            </a:r>
            <a:r>
              <a:rPr lang="en-US" sz="3600" dirty="0"/>
              <a:t> </a:t>
            </a:r>
            <a:r>
              <a:rPr lang="en-US" sz="3600" dirty="0" err="1"/>
              <a:t>za</a:t>
            </a:r>
            <a:r>
              <a:rPr lang="en-US" sz="3600" dirty="0"/>
              <a:t> </a:t>
            </a:r>
            <a:r>
              <a:rPr lang="en-US" sz="3600" dirty="0" err="1"/>
              <a:t>narednu</a:t>
            </a:r>
            <a:r>
              <a:rPr lang="en-US" sz="3600" dirty="0"/>
              <a:t> </a:t>
            </a:r>
            <a:r>
              <a:rPr lang="en-US" sz="3600" dirty="0" err="1"/>
              <a:t>godinu</a:t>
            </a:r>
            <a:r>
              <a:rPr lang="en-US" sz="3600" dirty="0"/>
              <a:t>.</a:t>
            </a:r>
            <a:endParaRPr lang="sr-Latn-ME" sz="3600" dirty="0"/>
          </a:p>
          <a:p>
            <a:pPr algn="just"/>
            <a:r>
              <a:rPr lang="en-US" sz="3600" dirty="0" err="1"/>
              <a:t>Prilikom</a:t>
            </a:r>
            <a:r>
              <a:rPr lang="en-US" sz="3600" dirty="0"/>
              <a:t> </a:t>
            </a:r>
            <a:r>
              <a:rPr lang="en-US" sz="3600" dirty="0" err="1"/>
              <a:t>izrade</a:t>
            </a:r>
            <a:r>
              <a:rPr lang="en-US" sz="3600" dirty="0"/>
              <a:t> </a:t>
            </a:r>
            <a:r>
              <a:rPr lang="en-US" sz="3600" dirty="0" err="1"/>
              <a:t>Nacrta</a:t>
            </a:r>
            <a:r>
              <a:rPr lang="en-US" sz="3600" dirty="0"/>
              <a:t> </a:t>
            </a:r>
            <a:r>
              <a:rPr lang="en-US" sz="3600" dirty="0" err="1"/>
              <a:t>budžeta</a:t>
            </a:r>
            <a:r>
              <a:rPr lang="en-US" sz="3600" dirty="0"/>
              <a:t> </a:t>
            </a:r>
            <a:r>
              <a:rPr lang="en-US" sz="3600" dirty="0" err="1"/>
              <a:t>institucija</a:t>
            </a:r>
            <a:r>
              <a:rPr lang="en-US" sz="3600" dirty="0"/>
              <a:t> </a:t>
            </a:r>
            <a:r>
              <a:rPr lang="en-US" sz="3600" dirty="0" err="1"/>
              <a:t>BiH</a:t>
            </a:r>
            <a:r>
              <a:rPr lang="en-US" sz="3600" dirty="0"/>
              <a:t>, </a:t>
            </a:r>
            <a:r>
              <a:rPr lang="en-US" sz="3600" dirty="0" err="1"/>
              <a:t>Ministarstvo</a:t>
            </a:r>
            <a:r>
              <a:rPr lang="en-US" sz="3600" dirty="0"/>
              <a:t> </a:t>
            </a:r>
            <a:r>
              <a:rPr lang="en-US" sz="3600" dirty="0" err="1"/>
              <a:t>finansija</a:t>
            </a:r>
            <a:r>
              <a:rPr lang="en-US" sz="3600" dirty="0"/>
              <a:t> </a:t>
            </a:r>
            <a:r>
              <a:rPr lang="en-US" sz="3600" dirty="0" err="1"/>
              <a:t>i</a:t>
            </a:r>
            <a:r>
              <a:rPr lang="en-US" sz="3600" dirty="0"/>
              <a:t> </a:t>
            </a:r>
            <a:r>
              <a:rPr lang="en-US" sz="3600" dirty="0" err="1"/>
              <a:t>trezora</a:t>
            </a:r>
            <a:r>
              <a:rPr lang="en-US" sz="3600" dirty="0"/>
              <a:t> </a:t>
            </a:r>
            <a:r>
              <a:rPr lang="en-US" sz="3600" dirty="0" err="1"/>
              <a:t>uzima</a:t>
            </a:r>
            <a:r>
              <a:rPr lang="en-US" sz="3600" dirty="0"/>
              <a:t> u </a:t>
            </a:r>
            <a:r>
              <a:rPr lang="en-US" sz="3600" dirty="0" err="1"/>
              <a:t>obzir</a:t>
            </a:r>
            <a:r>
              <a:rPr lang="en-US" sz="3600" dirty="0"/>
              <a:t> </a:t>
            </a:r>
            <a:r>
              <a:rPr lang="en-US" sz="3600" dirty="0" err="1"/>
              <a:t>realne</a:t>
            </a:r>
            <a:r>
              <a:rPr lang="en-US" sz="3600" dirty="0"/>
              <a:t> </a:t>
            </a:r>
            <a:r>
              <a:rPr lang="en-US" sz="3600" dirty="0" err="1"/>
              <a:t>izvore</a:t>
            </a:r>
            <a:r>
              <a:rPr lang="en-US" sz="3600" dirty="0"/>
              <a:t> </a:t>
            </a:r>
            <a:r>
              <a:rPr lang="en-US" sz="3600" dirty="0" err="1"/>
              <a:t>prihoda</a:t>
            </a:r>
            <a:r>
              <a:rPr lang="en-US" sz="3600" dirty="0"/>
              <a:t> </a:t>
            </a:r>
            <a:r>
              <a:rPr lang="en-US" sz="3600" dirty="0" err="1"/>
              <a:t>i</a:t>
            </a:r>
            <a:r>
              <a:rPr lang="en-US" sz="3600" dirty="0"/>
              <a:t> </a:t>
            </a:r>
            <a:r>
              <a:rPr lang="en-US" sz="3600" dirty="0" err="1"/>
              <a:t>zahtjeve</a:t>
            </a:r>
            <a:r>
              <a:rPr lang="en-US" sz="3600" dirty="0"/>
              <a:t> </a:t>
            </a:r>
            <a:r>
              <a:rPr lang="en-US" sz="3600" dirty="0" err="1"/>
              <a:t>budžetskih</a:t>
            </a:r>
            <a:r>
              <a:rPr lang="en-US" sz="3600" dirty="0"/>
              <a:t> </a:t>
            </a:r>
            <a:r>
              <a:rPr lang="en-US" sz="3600" dirty="0" err="1"/>
              <a:t>korisnika</a:t>
            </a:r>
            <a:r>
              <a:rPr lang="en-US" sz="3600" dirty="0"/>
              <a:t> </a:t>
            </a:r>
            <a:r>
              <a:rPr lang="en-US" sz="3600" dirty="0" err="1"/>
              <a:t>za</a:t>
            </a:r>
            <a:r>
              <a:rPr lang="en-US" sz="3600" dirty="0"/>
              <a:t> </a:t>
            </a:r>
            <a:r>
              <a:rPr lang="en-US" sz="3600" dirty="0" err="1"/>
              <a:t>finansiranje</a:t>
            </a:r>
            <a:r>
              <a:rPr lang="en-US" sz="3600" dirty="0"/>
              <a:t> </a:t>
            </a:r>
            <a:r>
              <a:rPr lang="en-US" sz="3600" dirty="0" err="1"/>
              <a:t>za</a:t>
            </a:r>
            <a:r>
              <a:rPr lang="en-US" sz="3600" dirty="0"/>
              <a:t> </a:t>
            </a:r>
            <a:r>
              <a:rPr lang="en-US" sz="3600" dirty="0" err="1"/>
              <a:t>godinu</a:t>
            </a:r>
            <a:r>
              <a:rPr lang="en-US" sz="3600" dirty="0"/>
              <a:t> </a:t>
            </a:r>
            <a:r>
              <a:rPr lang="en-US" sz="3600" dirty="0" err="1"/>
              <a:t>za</a:t>
            </a:r>
            <a:r>
              <a:rPr lang="en-US" sz="3600" dirty="0"/>
              <a:t> </a:t>
            </a:r>
            <a:r>
              <a:rPr lang="en-US" sz="3600" dirty="0" err="1"/>
              <a:t>koju</a:t>
            </a:r>
            <a:r>
              <a:rPr lang="en-US" sz="3600" dirty="0"/>
              <a:t> se </a:t>
            </a:r>
            <a:r>
              <a:rPr lang="en-US" sz="3600" dirty="0" err="1"/>
              <a:t>budžet</a:t>
            </a:r>
            <a:r>
              <a:rPr lang="en-US" sz="3600" dirty="0"/>
              <a:t> </a:t>
            </a:r>
            <a:r>
              <a:rPr lang="en-US" sz="3600" dirty="0" err="1"/>
              <a:t>izrađuje</a:t>
            </a:r>
            <a:r>
              <a:rPr lang="en-US" sz="3600" dirty="0"/>
              <a:t>.</a:t>
            </a:r>
          </a:p>
        </p:txBody>
      </p:sp>
    </p:spTree>
    <p:extLst>
      <p:ext uri="{BB962C8B-B14F-4D97-AF65-F5344CB8AC3E}">
        <p14:creationId xmlns="" xmlns:p14="http://schemas.microsoft.com/office/powerpoint/2010/main" val="2357078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Procjena</a:t>
            </a:r>
            <a:r>
              <a:rPr lang="en-US" b="1" dirty="0" smtClean="0"/>
              <a:t> </a:t>
            </a:r>
            <a:r>
              <a:rPr lang="en-US" b="1" dirty="0" err="1" smtClean="0"/>
              <a:t>prihoda</a:t>
            </a:r>
            <a:endParaRPr lang="en-US" b="1" dirty="0"/>
          </a:p>
        </p:txBody>
      </p:sp>
      <p:sp>
        <p:nvSpPr>
          <p:cNvPr id="3" name="Content Placeholder 2"/>
          <p:cNvSpPr>
            <a:spLocks noGrp="1"/>
          </p:cNvSpPr>
          <p:nvPr>
            <p:ph idx="1"/>
          </p:nvPr>
        </p:nvSpPr>
        <p:spPr>
          <a:xfrm>
            <a:off x="838200" y="1378634"/>
            <a:ext cx="10515600" cy="4798329"/>
          </a:xfrm>
        </p:spPr>
        <p:txBody>
          <a:bodyPr>
            <a:normAutofit/>
          </a:bodyPr>
          <a:lstStyle/>
          <a:p>
            <a:pPr algn="just"/>
            <a:r>
              <a:rPr lang="en-US" sz="3600" dirty="0"/>
              <a:t> </a:t>
            </a:r>
            <a:r>
              <a:rPr lang="en-US" sz="3600" dirty="0" err="1" smtClean="0"/>
              <a:t>Kod</a:t>
            </a:r>
            <a:r>
              <a:rPr lang="en-US" sz="3600" dirty="0" smtClean="0"/>
              <a:t> </a:t>
            </a:r>
            <a:r>
              <a:rPr lang="en-US" sz="3600" dirty="0" err="1"/>
              <a:t>procjene</a:t>
            </a:r>
            <a:r>
              <a:rPr lang="en-US" sz="3600" dirty="0"/>
              <a:t> </a:t>
            </a:r>
            <a:r>
              <a:rPr lang="en-US" sz="3600" dirty="0" err="1"/>
              <a:t>prihoda</a:t>
            </a:r>
            <a:r>
              <a:rPr lang="en-US" sz="3600" dirty="0"/>
              <a:t> </a:t>
            </a:r>
            <a:r>
              <a:rPr lang="en-US" sz="3600" dirty="0" err="1"/>
              <a:t>budžeta</a:t>
            </a:r>
            <a:r>
              <a:rPr lang="en-US" sz="3600" dirty="0"/>
              <a:t> </a:t>
            </a:r>
            <a:r>
              <a:rPr lang="en-US" sz="3600" dirty="0" err="1"/>
              <a:t>institucija</a:t>
            </a:r>
            <a:r>
              <a:rPr lang="en-US" sz="3600" dirty="0"/>
              <a:t> </a:t>
            </a:r>
            <a:r>
              <a:rPr lang="en-US" sz="3600" dirty="0" err="1"/>
              <a:t>BiH</a:t>
            </a:r>
            <a:r>
              <a:rPr lang="en-US" sz="3600" dirty="0"/>
              <a:t>, </a:t>
            </a:r>
            <a:r>
              <a:rPr lang="en-US" sz="3600" dirty="0" err="1"/>
              <a:t>Ministartvo</a:t>
            </a:r>
            <a:r>
              <a:rPr lang="en-US" sz="3600" dirty="0"/>
              <a:t> </a:t>
            </a:r>
            <a:r>
              <a:rPr lang="en-US" sz="3600" dirty="0" err="1"/>
              <a:t>finansija</a:t>
            </a:r>
            <a:r>
              <a:rPr lang="en-US" sz="3600" dirty="0"/>
              <a:t> </a:t>
            </a:r>
            <a:r>
              <a:rPr lang="en-US" sz="3600" dirty="0" err="1"/>
              <a:t>i</a:t>
            </a:r>
            <a:r>
              <a:rPr lang="en-US" sz="3600" dirty="0"/>
              <a:t> </a:t>
            </a:r>
            <a:r>
              <a:rPr lang="en-US" sz="3600" dirty="0" err="1"/>
              <a:t>trezora</a:t>
            </a:r>
            <a:r>
              <a:rPr lang="en-US" sz="3600" dirty="0"/>
              <a:t> </a:t>
            </a:r>
            <a:r>
              <a:rPr lang="en-US" sz="3600" dirty="0" err="1"/>
              <a:t>sagledava</a:t>
            </a:r>
            <a:r>
              <a:rPr lang="en-US" sz="3600" dirty="0"/>
              <a:t> </a:t>
            </a:r>
            <a:r>
              <a:rPr lang="en-US" sz="3600" dirty="0" err="1"/>
              <a:t>i</a:t>
            </a:r>
            <a:r>
              <a:rPr lang="en-US" sz="3600" dirty="0"/>
              <a:t> </a:t>
            </a:r>
            <a:r>
              <a:rPr lang="en-US" sz="3600" dirty="0" err="1"/>
              <a:t>procjenjuje</a:t>
            </a:r>
            <a:r>
              <a:rPr lang="en-US" sz="3600" dirty="0"/>
              <a:t> </a:t>
            </a:r>
            <a:r>
              <a:rPr lang="en-US" sz="3600" dirty="0" err="1"/>
              <a:t>sljedeće</a:t>
            </a:r>
            <a:r>
              <a:rPr lang="en-US" sz="3600" dirty="0"/>
              <a:t> </a:t>
            </a:r>
            <a:r>
              <a:rPr lang="en-US" sz="3600" dirty="0" err="1"/>
              <a:t>prihode</a:t>
            </a:r>
            <a:r>
              <a:rPr lang="en-US" sz="3600" dirty="0"/>
              <a:t>:</a:t>
            </a:r>
          </a:p>
          <a:p>
            <a:pPr marL="0" indent="0" algn="just">
              <a:buNone/>
            </a:pPr>
            <a:r>
              <a:rPr lang="en-US" sz="3600" dirty="0"/>
              <a:t>- </a:t>
            </a:r>
            <a:r>
              <a:rPr lang="en-US" sz="3600" dirty="0" err="1"/>
              <a:t>Prihodi</a:t>
            </a:r>
            <a:r>
              <a:rPr lang="en-US" sz="3600" dirty="0"/>
              <a:t> </a:t>
            </a:r>
            <a:r>
              <a:rPr lang="en-US" sz="3600" dirty="0" err="1"/>
              <a:t>sa</a:t>
            </a:r>
            <a:r>
              <a:rPr lang="en-US" sz="3600" dirty="0"/>
              <a:t> </a:t>
            </a:r>
            <a:r>
              <a:rPr lang="en-US" sz="3600" dirty="0" err="1"/>
              <a:t>jedinstvenog</a:t>
            </a:r>
            <a:r>
              <a:rPr lang="en-US" sz="3600" dirty="0"/>
              <a:t> </a:t>
            </a:r>
            <a:r>
              <a:rPr lang="en-US" sz="3600" dirty="0" err="1"/>
              <a:t>računa</a:t>
            </a:r>
            <a:r>
              <a:rPr lang="en-US" sz="3600" dirty="0"/>
              <a:t> </a:t>
            </a:r>
            <a:r>
              <a:rPr lang="en-US" sz="3600" dirty="0" err="1"/>
              <a:t>Uprave</a:t>
            </a:r>
            <a:r>
              <a:rPr lang="en-US" sz="3600" dirty="0"/>
              <a:t> </a:t>
            </a:r>
            <a:r>
              <a:rPr lang="en-US" sz="3600" dirty="0" err="1"/>
              <a:t>za</a:t>
            </a:r>
            <a:r>
              <a:rPr lang="en-US" sz="3600" dirty="0"/>
              <a:t> </a:t>
            </a:r>
            <a:r>
              <a:rPr lang="en-US" sz="3600" dirty="0" err="1"/>
              <a:t>indirektno</a:t>
            </a:r>
            <a:r>
              <a:rPr lang="en-US" sz="3600" dirty="0"/>
              <a:t> </a:t>
            </a:r>
            <a:r>
              <a:rPr lang="en-US" sz="3600" dirty="0" err="1"/>
              <a:t>oporezivanje</a:t>
            </a:r>
            <a:r>
              <a:rPr lang="en-US" sz="3600" dirty="0"/>
              <a:t> </a:t>
            </a:r>
            <a:r>
              <a:rPr lang="en-US" sz="3600" dirty="0" err="1"/>
              <a:t>za</a:t>
            </a:r>
            <a:r>
              <a:rPr lang="en-US" sz="3600" dirty="0"/>
              <a:t> </a:t>
            </a:r>
            <a:r>
              <a:rPr lang="en-US" sz="3600" dirty="0" err="1"/>
              <a:t>finansiranje</a:t>
            </a:r>
            <a:r>
              <a:rPr lang="en-US" sz="3600" dirty="0"/>
              <a:t> </a:t>
            </a:r>
            <a:r>
              <a:rPr lang="en-US" sz="3600" dirty="0" err="1"/>
              <a:t>institucija</a:t>
            </a:r>
            <a:r>
              <a:rPr lang="en-US" sz="3600" dirty="0"/>
              <a:t> </a:t>
            </a:r>
            <a:r>
              <a:rPr lang="en-US" sz="3600" dirty="0" err="1" smtClean="0"/>
              <a:t>BiH</a:t>
            </a:r>
            <a:r>
              <a:rPr lang="sr-Latn-ME" sz="3600" dirty="0"/>
              <a:t>.</a:t>
            </a:r>
            <a:endParaRPr lang="en-US" sz="3600" dirty="0"/>
          </a:p>
          <a:p>
            <a:endParaRPr lang="en-US" dirty="0"/>
          </a:p>
        </p:txBody>
      </p:sp>
    </p:spTree>
    <p:extLst>
      <p:ext uri="{BB962C8B-B14F-4D97-AF65-F5344CB8AC3E}">
        <p14:creationId xmlns="" xmlns:p14="http://schemas.microsoft.com/office/powerpoint/2010/main" val="96303790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8128" y="1055077"/>
            <a:ext cx="10495671" cy="5121886"/>
          </a:xfrm>
        </p:spPr>
        <p:txBody>
          <a:bodyPr/>
          <a:lstStyle/>
          <a:p>
            <a:pPr marL="0" indent="0">
              <a:buNone/>
            </a:pPr>
            <a:r>
              <a:rPr lang="en-US" sz="3600" dirty="0"/>
              <a:t>- </a:t>
            </a:r>
            <a:r>
              <a:rPr lang="en-US" sz="3600" dirty="0" err="1"/>
              <a:t>Procjena</a:t>
            </a:r>
            <a:r>
              <a:rPr lang="en-US" sz="3600" dirty="0"/>
              <a:t> </a:t>
            </a:r>
            <a:r>
              <a:rPr lang="en-US" sz="3600" dirty="0" err="1"/>
              <a:t>neporeznih</a:t>
            </a:r>
            <a:r>
              <a:rPr lang="en-US" sz="3600" dirty="0"/>
              <a:t> </a:t>
            </a:r>
            <a:r>
              <a:rPr lang="en-US" sz="3600" dirty="0" err="1"/>
              <a:t>prihoda</a:t>
            </a:r>
            <a:r>
              <a:rPr lang="en-US" sz="3600" dirty="0"/>
              <a:t> (</a:t>
            </a:r>
            <a:r>
              <a:rPr lang="en-US" sz="3600" dirty="0" err="1"/>
              <a:t>prihodi</a:t>
            </a:r>
            <a:r>
              <a:rPr lang="en-US" sz="3600" dirty="0"/>
              <a:t> od </a:t>
            </a:r>
            <a:r>
              <a:rPr lang="en-US" sz="3600" dirty="0" err="1"/>
              <a:t>administrativni</a:t>
            </a:r>
            <a:r>
              <a:rPr lang="en-US" sz="3600" dirty="0"/>
              <a:t> </a:t>
            </a:r>
            <a:r>
              <a:rPr lang="en-US" sz="3600" dirty="0" err="1"/>
              <a:t>taksi</a:t>
            </a:r>
            <a:r>
              <a:rPr lang="en-US" sz="3600" dirty="0"/>
              <a:t>, </a:t>
            </a:r>
            <a:r>
              <a:rPr lang="en-US" sz="3600" dirty="0" err="1"/>
              <a:t>pihodi</a:t>
            </a:r>
            <a:r>
              <a:rPr lang="en-US" sz="3600" dirty="0"/>
              <a:t> od </a:t>
            </a:r>
            <a:r>
              <a:rPr lang="en-US" sz="3600" dirty="0" err="1"/>
              <a:t>dobiti</a:t>
            </a:r>
            <a:r>
              <a:rPr lang="en-US" sz="3600" dirty="0"/>
              <a:t> CB </a:t>
            </a:r>
            <a:r>
              <a:rPr lang="en-US" sz="3600" dirty="0" err="1"/>
              <a:t>BiH</a:t>
            </a:r>
            <a:r>
              <a:rPr lang="en-US" sz="3600" dirty="0"/>
              <a:t>, </a:t>
            </a:r>
            <a:r>
              <a:rPr lang="en-US" sz="3600" dirty="0" err="1"/>
              <a:t>prihodi</a:t>
            </a:r>
            <a:r>
              <a:rPr lang="en-US" sz="3600" dirty="0"/>
              <a:t> od </a:t>
            </a:r>
            <a:r>
              <a:rPr lang="en-US" sz="3600" dirty="0" err="1"/>
              <a:t>posebne</a:t>
            </a:r>
            <a:r>
              <a:rPr lang="en-US" sz="3600" dirty="0"/>
              <a:t> </a:t>
            </a:r>
            <a:r>
              <a:rPr lang="en-US" sz="3600" dirty="0" err="1"/>
              <a:t>naknade</a:t>
            </a:r>
            <a:r>
              <a:rPr lang="en-US" sz="3600" dirty="0"/>
              <a:t>),</a:t>
            </a:r>
          </a:p>
          <a:p>
            <a:pPr marL="0" indent="0">
              <a:buNone/>
            </a:pPr>
            <a:r>
              <a:rPr lang="pl-PL" sz="3600" dirty="0"/>
              <a:t>- Tekuća pomoć u novčanom obliku,</a:t>
            </a:r>
            <a:endParaRPr lang="en-US" sz="3600" dirty="0"/>
          </a:p>
          <a:p>
            <a:pPr marL="0" indent="0">
              <a:buNone/>
            </a:pPr>
            <a:r>
              <a:rPr lang="pl-PL" sz="3600" dirty="0"/>
              <a:t>- Pomoć u nenovčanom obliku,</a:t>
            </a:r>
            <a:endParaRPr lang="en-US" sz="3600" dirty="0"/>
          </a:p>
          <a:p>
            <a:pPr marL="0" indent="0">
              <a:buNone/>
            </a:pPr>
            <a:r>
              <a:rPr lang="pl-PL" sz="3600" dirty="0"/>
              <a:t>- Vanredni prihodi i drugi prihodi utvrđeni zakonom. </a:t>
            </a:r>
            <a:endParaRPr lang="en-US" sz="3600" dirty="0"/>
          </a:p>
          <a:p>
            <a:pPr marL="0" indent="0">
              <a:buNone/>
            </a:pPr>
            <a:r>
              <a:rPr lang="bs-Latn-BA" sz="3600" dirty="0"/>
              <a:t>Zakon o budžetu institucija BiH i međunarodnih obaveza BiH za 2008.(Sl.glasnik br. 17/08)</a:t>
            </a:r>
            <a:endParaRPr lang="en-US" sz="3600" dirty="0"/>
          </a:p>
          <a:p>
            <a:endParaRPr lang="en-US" dirty="0"/>
          </a:p>
        </p:txBody>
      </p:sp>
    </p:spTree>
    <p:extLst>
      <p:ext uri="{BB962C8B-B14F-4D97-AF65-F5344CB8AC3E}">
        <p14:creationId xmlns="" xmlns:p14="http://schemas.microsoft.com/office/powerpoint/2010/main" val="156890269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Procjena</a:t>
            </a:r>
            <a:r>
              <a:rPr lang="en-US" b="1" dirty="0" smtClean="0"/>
              <a:t> </a:t>
            </a:r>
            <a:r>
              <a:rPr lang="en-US" b="1" dirty="0" err="1" smtClean="0"/>
              <a:t>rashoda</a:t>
            </a:r>
            <a:r>
              <a:rPr lang="en-US" b="1" dirty="0" smtClean="0"/>
              <a:t/>
            </a:r>
            <a:br>
              <a:rPr lang="en-US" b="1" dirty="0" smtClean="0"/>
            </a:br>
            <a:endParaRPr lang="en-US" dirty="0"/>
          </a:p>
        </p:txBody>
      </p:sp>
      <p:sp>
        <p:nvSpPr>
          <p:cNvPr id="3" name="Content Placeholder 2"/>
          <p:cNvSpPr>
            <a:spLocks noGrp="1"/>
          </p:cNvSpPr>
          <p:nvPr>
            <p:ph idx="1"/>
          </p:nvPr>
        </p:nvSpPr>
        <p:spPr>
          <a:xfrm>
            <a:off x="838200" y="1223889"/>
            <a:ext cx="10515600" cy="4953074"/>
          </a:xfrm>
        </p:spPr>
        <p:txBody>
          <a:bodyPr>
            <a:normAutofit/>
          </a:bodyPr>
          <a:lstStyle/>
          <a:p>
            <a:pPr marL="0" indent="0" algn="just">
              <a:buNone/>
            </a:pPr>
            <a:r>
              <a:rPr lang="en-US" dirty="0"/>
              <a:t> </a:t>
            </a:r>
            <a:r>
              <a:rPr lang="en-US" sz="3200" dirty="0" smtClean="0"/>
              <a:t>U </a:t>
            </a:r>
            <a:r>
              <a:rPr lang="en-US" sz="3200" dirty="0" err="1"/>
              <a:t>postupku</a:t>
            </a:r>
            <a:r>
              <a:rPr lang="en-US" sz="3200" dirty="0"/>
              <a:t> </a:t>
            </a:r>
            <a:r>
              <a:rPr lang="en-US" sz="3200" dirty="0" err="1"/>
              <a:t>projekcije</a:t>
            </a:r>
            <a:r>
              <a:rPr lang="en-US" sz="3200" dirty="0"/>
              <a:t> </a:t>
            </a:r>
            <a:r>
              <a:rPr lang="en-US" sz="3200" dirty="0" err="1"/>
              <a:t>budžeta</a:t>
            </a:r>
            <a:r>
              <a:rPr lang="en-US" sz="3200" dirty="0"/>
              <a:t> </a:t>
            </a:r>
            <a:r>
              <a:rPr lang="en-US" sz="3200" dirty="0" err="1"/>
              <a:t>po</a:t>
            </a:r>
            <a:r>
              <a:rPr lang="en-US" sz="3200" dirty="0"/>
              <a:t> </a:t>
            </a:r>
            <a:r>
              <a:rPr lang="en-US" sz="3200" dirty="0" err="1"/>
              <a:t>korisnicima</a:t>
            </a:r>
            <a:r>
              <a:rPr lang="en-US" sz="3200" dirty="0"/>
              <a:t> (</a:t>
            </a:r>
            <a:r>
              <a:rPr lang="en-US" sz="3200" dirty="0" err="1"/>
              <a:t>Pregled</a:t>
            </a:r>
            <a:r>
              <a:rPr lang="en-US" sz="3200" dirty="0"/>
              <a:t> </a:t>
            </a:r>
            <a:r>
              <a:rPr lang="en-US" sz="3200" dirty="0" err="1"/>
              <a:t>namjenske</a:t>
            </a:r>
            <a:r>
              <a:rPr lang="en-US" sz="3200" dirty="0"/>
              <a:t> </a:t>
            </a:r>
            <a:r>
              <a:rPr lang="en-US" sz="3200" dirty="0" err="1"/>
              <a:t>strukture</a:t>
            </a:r>
            <a:r>
              <a:rPr lang="en-US" sz="3200" dirty="0"/>
              <a:t> </a:t>
            </a:r>
            <a:r>
              <a:rPr lang="en-US" sz="3200" dirty="0" err="1"/>
              <a:t>rashoda</a:t>
            </a:r>
            <a:r>
              <a:rPr lang="en-US" sz="3200" dirty="0"/>
              <a:t> </a:t>
            </a:r>
            <a:r>
              <a:rPr lang="en-US" sz="3200" dirty="0" err="1"/>
              <a:t>budžetskih</a:t>
            </a:r>
            <a:r>
              <a:rPr lang="en-US" sz="3200" dirty="0"/>
              <a:t> </a:t>
            </a:r>
            <a:r>
              <a:rPr lang="en-US" sz="3200" dirty="0" err="1"/>
              <a:t>korisnika</a:t>
            </a:r>
            <a:r>
              <a:rPr lang="en-US" sz="3200" dirty="0"/>
              <a:t>) </a:t>
            </a:r>
            <a:r>
              <a:rPr lang="en-US" sz="3200" dirty="0" err="1"/>
              <a:t>polazi</a:t>
            </a:r>
            <a:r>
              <a:rPr lang="en-US" sz="3200" dirty="0"/>
              <a:t> se od:</a:t>
            </a:r>
          </a:p>
          <a:p>
            <a:pPr marL="0" indent="0" algn="just">
              <a:buNone/>
            </a:pPr>
            <a:r>
              <a:rPr lang="en-US" sz="3200" dirty="0"/>
              <a:t>- </a:t>
            </a:r>
            <a:r>
              <a:rPr lang="en-US" sz="3200" dirty="0" err="1"/>
              <a:t>Gornje</a:t>
            </a:r>
            <a:r>
              <a:rPr lang="en-US" sz="3200" dirty="0"/>
              <a:t> </a:t>
            </a:r>
            <a:r>
              <a:rPr lang="en-US" sz="3200" dirty="0" err="1"/>
              <a:t>granice</a:t>
            </a:r>
            <a:r>
              <a:rPr lang="en-US" sz="3200" dirty="0"/>
              <a:t> </a:t>
            </a:r>
            <a:r>
              <a:rPr lang="en-US" sz="3200" dirty="0" err="1"/>
              <a:t>rashoda</a:t>
            </a:r>
            <a:r>
              <a:rPr lang="en-US" sz="3200" dirty="0"/>
              <a:t> </a:t>
            </a:r>
            <a:r>
              <a:rPr lang="en-US" sz="3200" dirty="0" err="1"/>
              <a:t>budžetskih</a:t>
            </a:r>
            <a:r>
              <a:rPr lang="en-US" sz="3200" dirty="0"/>
              <a:t> </a:t>
            </a:r>
            <a:r>
              <a:rPr lang="en-US" sz="3200" dirty="0" err="1"/>
              <a:t>korisnika</a:t>
            </a:r>
            <a:r>
              <a:rPr lang="en-US" sz="3200" dirty="0"/>
              <a:t> u </a:t>
            </a:r>
            <a:r>
              <a:rPr lang="en-US" sz="3200" dirty="0" err="1"/>
              <a:t>Dokumentu</a:t>
            </a:r>
            <a:r>
              <a:rPr lang="en-US" sz="3200" dirty="0"/>
              <a:t> </a:t>
            </a:r>
            <a:r>
              <a:rPr lang="en-US" sz="3200" dirty="0" err="1"/>
              <a:t>okvirnog</a:t>
            </a:r>
            <a:r>
              <a:rPr lang="en-US" sz="3200" dirty="0"/>
              <a:t> </a:t>
            </a:r>
            <a:r>
              <a:rPr lang="en-US" sz="3200" dirty="0" err="1"/>
              <a:t>budžeta</a:t>
            </a:r>
            <a:r>
              <a:rPr lang="en-US" sz="3200" dirty="0"/>
              <a:t> </a:t>
            </a:r>
            <a:r>
              <a:rPr lang="en-US" sz="3200" dirty="0" err="1"/>
              <a:t>koji</a:t>
            </a:r>
            <a:r>
              <a:rPr lang="en-US" sz="3200" dirty="0"/>
              <a:t> se </a:t>
            </a:r>
            <a:r>
              <a:rPr lang="en-US" sz="3200" dirty="0" err="1"/>
              <a:t>odnosi</a:t>
            </a:r>
            <a:r>
              <a:rPr lang="en-US" sz="3200" dirty="0"/>
              <a:t> </a:t>
            </a:r>
            <a:r>
              <a:rPr lang="en-US" sz="3200" dirty="0" err="1"/>
              <a:t>na</a:t>
            </a:r>
            <a:r>
              <a:rPr lang="en-US" sz="3200" dirty="0"/>
              <a:t> </a:t>
            </a:r>
            <a:r>
              <a:rPr lang="en-US" sz="3200" dirty="0" err="1"/>
              <a:t>naredne</a:t>
            </a:r>
            <a:r>
              <a:rPr lang="en-US" sz="3200" dirty="0"/>
              <a:t> tri </a:t>
            </a:r>
            <a:r>
              <a:rPr lang="en-US" sz="3200" dirty="0" err="1"/>
              <a:t>godine</a:t>
            </a:r>
            <a:r>
              <a:rPr lang="en-US" sz="3200" dirty="0"/>
              <a:t>,</a:t>
            </a:r>
          </a:p>
          <a:p>
            <a:pPr marL="0" indent="0" algn="just">
              <a:buNone/>
            </a:pPr>
            <a:r>
              <a:rPr lang="en-US" sz="3200" dirty="0"/>
              <a:t>- </a:t>
            </a:r>
            <a:r>
              <a:rPr lang="en-US" sz="3200" dirty="0" err="1"/>
              <a:t>Zahtjeva</a:t>
            </a:r>
            <a:r>
              <a:rPr lang="en-US" sz="3200" dirty="0"/>
              <a:t> </a:t>
            </a:r>
            <a:r>
              <a:rPr lang="en-US" sz="3200" dirty="0" err="1"/>
              <a:t>budžeskih</a:t>
            </a:r>
            <a:r>
              <a:rPr lang="en-US" sz="3200" dirty="0"/>
              <a:t> </a:t>
            </a:r>
            <a:r>
              <a:rPr lang="en-US" sz="3200" dirty="0" err="1"/>
              <a:t>korisnika</a:t>
            </a:r>
            <a:r>
              <a:rPr lang="en-US" sz="3200" dirty="0"/>
              <a:t> </a:t>
            </a:r>
            <a:r>
              <a:rPr lang="en-US" sz="3200" dirty="0" err="1"/>
              <a:t>za</a:t>
            </a:r>
            <a:r>
              <a:rPr lang="en-US" sz="3200" dirty="0"/>
              <a:t> </a:t>
            </a:r>
            <a:r>
              <a:rPr lang="en-US" sz="3200" dirty="0" err="1"/>
              <a:t>sredstvima</a:t>
            </a:r>
            <a:r>
              <a:rPr lang="en-US" sz="3200" dirty="0"/>
              <a:t> </a:t>
            </a:r>
            <a:r>
              <a:rPr lang="en-US" sz="3200" dirty="0" err="1"/>
              <a:t>za</a:t>
            </a:r>
            <a:r>
              <a:rPr lang="en-US" sz="3200" dirty="0"/>
              <a:t> </a:t>
            </a:r>
            <a:r>
              <a:rPr lang="en-US" sz="3200" dirty="0" err="1"/>
              <a:t>godinu</a:t>
            </a:r>
            <a:r>
              <a:rPr lang="en-US" sz="3200" dirty="0"/>
              <a:t> </a:t>
            </a:r>
            <a:r>
              <a:rPr lang="en-US" sz="3200" dirty="0" err="1"/>
              <a:t>za</a:t>
            </a:r>
            <a:r>
              <a:rPr lang="en-US" sz="3200" dirty="0"/>
              <a:t> </a:t>
            </a:r>
            <a:r>
              <a:rPr lang="en-US" sz="3200" dirty="0" err="1"/>
              <a:t>koju</a:t>
            </a:r>
            <a:r>
              <a:rPr lang="en-US" sz="3200" dirty="0"/>
              <a:t> se </a:t>
            </a:r>
            <a:r>
              <a:rPr lang="en-US" sz="3200" dirty="0" err="1"/>
              <a:t>budžet</a:t>
            </a:r>
            <a:r>
              <a:rPr lang="en-US" sz="3200" dirty="0"/>
              <a:t> </a:t>
            </a:r>
            <a:r>
              <a:rPr lang="en-US" sz="3200" dirty="0" err="1"/>
              <a:t>izrađuje</a:t>
            </a:r>
            <a:r>
              <a:rPr lang="en-US" sz="3200" dirty="0"/>
              <a:t>,</a:t>
            </a:r>
          </a:p>
          <a:p>
            <a:pPr marL="0" indent="0" algn="just">
              <a:buNone/>
            </a:pPr>
            <a:r>
              <a:rPr lang="pl-PL" sz="3200" dirty="0"/>
              <a:t>- Realizacije budžeta za tekuću godinu (stanje 30.06.) po vrstama izadataka i namjenama</a:t>
            </a:r>
            <a:r>
              <a:rPr lang="pl-PL" sz="3200" dirty="0" smtClean="0"/>
              <a:t>,</a:t>
            </a:r>
            <a:endParaRPr lang="en-US" sz="3200" dirty="0"/>
          </a:p>
        </p:txBody>
      </p:sp>
    </p:spTree>
    <p:extLst>
      <p:ext uri="{BB962C8B-B14F-4D97-AF65-F5344CB8AC3E}">
        <p14:creationId xmlns="" xmlns:p14="http://schemas.microsoft.com/office/powerpoint/2010/main" val="259818197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6602" y="787791"/>
            <a:ext cx="10397197" cy="5389172"/>
          </a:xfrm>
        </p:spPr>
        <p:txBody>
          <a:bodyPr>
            <a:normAutofit lnSpcReduction="10000"/>
          </a:bodyPr>
          <a:lstStyle/>
          <a:p>
            <a:pPr marL="0" indent="0" algn="just">
              <a:buNone/>
            </a:pPr>
            <a:r>
              <a:rPr lang="pl-PL" sz="3600" dirty="0" smtClean="0"/>
              <a:t>- Dinamike upošljavanja do kraja tekuće i za narednu godinu za koju se izrađuje budžet,</a:t>
            </a:r>
            <a:endParaRPr lang="en-US" sz="3600" dirty="0" smtClean="0"/>
          </a:p>
          <a:p>
            <a:pPr marL="0" indent="0" algn="just">
              <a:buNone/>
            </a:pPr>
            <a:r>
              <a:rPr lang="pl-PL" sz="3600" dirty="0" smtClean="0"/>
              <a:t>- Prosjek plaća i nakanda za period I – VII takuće godine i predviđene dinamike zapošljavanja,</a:t>
            </a:r>
            <a:endParaRPr lang="en-US" sz="3600" dirty="0" smtClean="0"/>
          </a:p>
          <a:p>
            <a:pPr marL="0" indent="0" algn="just">
              <a:buNone/>
            </a:pPr>
            <a:r>
              <a:rPr lang="en-US" sz="3600" dirty="0" smtClean="0"/>
              <a:t>- </a:t>
            </a:r>
            <a:r>
              <a:rPr lang="en-US" sz="3600" dirty="0" err="1" smtClean="0"/>
              <a:t>Za</a:t>
            </a:r>
            <a:r>
              <a:rPr lang="en-US" sz="3600" dirty="0" smtClean="0"/>
              <a:t> </a:t>
            </a:r>
            <a:r>
              <a:rPr lang="en-US" sz="3600" dirty="0" err="1" smtClean="0"/>
              <a:t>ostale</a:t>
            </a:r>
            <a:r>
              <a:rPr lang="en-US" sz="3600" dirty="0" smtClean="0"/>
              <a:t> </a:t>
            </a:r>
            <a:r>
              <a:rPr lang="en-US" sz="3600" dirty="0" err="1" smtClean="0"/>
              <a:t>tekuće</a:t>
            </a:r>
            <a:r>
              <a:rPr lang="en-US" sz="3600" dirty="0" smtClean="0"/>
              <a:t> </a:t>
            </a:r>
            <a:r>
              <a:rPr lang="en-US" sz="3600" dirty="0" err="1" smtClean="0"/>
              <a:t>izdatke</a:t>
            </a:r>
            <a:r>
              <a:rPr lang="en-US" sz="3600" dirty="0" smtClean="0"/>
              <a:t> </a:t>
            </a:r>
            <a:r>
              <a:rPr lang="en-US" sz="3600" dirty="0" err="1" smtClean="0"/>
              <a:t>odnosno</a:t>
            </a:r>
            <a:r>
              <a:rPr lang="en-US" sz="3600" dirty="0" smtClean="0"/>
              <a:t> </a:t>
            </a:r>
            <a:r>
              <a:rPr lang="en-US" sz="3600" dirty="0" err="1" smtClean="0"/>
              <a:t>kapitalne</a:t>
            </a:r>
            <a:r>
              <a:rPr lang="en-US" sz="3600" dirty="0" smtClean="0"/>
              <a:t> </a:t>
            </a:r>
            <a:r>
              <a:rPr lang="en-US" sz="3600" dirty="0" err="1" smtClean="0"/>
              <a:t>izdatke</a:t>
            </a:r>
            <a:r>
              <a:rPr lang="en-US" sz="3600" dirty="0" smtClean="0"/>
              <a:t> </a:t>
            </a:r>
            <a:r>
              <a:rPr lang="en-US" sz="3600" dirty="0" err="1" smtClean="0"/>
              <a:t>i</a:t>
            </a:r>
            <a:r>
              <a:rPr lang="en-US" sz="3600" dirty="0" smtClean="0"/>
              <a:t> </a:t>
            </a:r>
            <a:r>
              <a:rPr lang="en-US" sz="3600" dirty="0" err="1" smtClean="0"/>
              <a:t>takuće</a:t>
            </a:r>
            <a:r>
              <a:rPr lang="en-US" sz="3600" dirty="0" smtClean="0"/>
              <a:t> </a:t>
            </a:r>
            <a:r>
              <a:rPr lang="en-US" sz="3600" dirty="0" err="1" smtClean="0"/>
              <a:t>grantove</a:t>
            </a:r>
            <a:r>
              <a:rPr lang="en-US" sz="3600" dirty="0" smtClean="0"/>
              <a:t> </a:t>
            </a:r>
            <a:r>
              <a:rPr lang="en-US" sz="3600" dirty="0" err="1" smtClean="0"/>
              <a:t>na</a:t>
            </a:r>
            <a:r>
              <a:rPr lang="en-US" sz="3600" dirty="0" smtClean="0"/>
              <a:t> </a:t>
            </a:r>
            <a:r>
              <a:rPr lang="en-US" sz="3600" dirty="0" err="1" smtClean="0"/>
              <a:t>nivou</a:t>
            </a:r>
            <a:r>
              <a:rPr lang="en-US" sz="3600" dirty="0" smtClean="0"/>
              <a:t> </a:t>
            </a:r>
            <a:r>
              <a:rPr lang="en-US" sz="3600" dirty="0" err="1" smtClean="0"/>
              <a:t>tekuće</a:t>
            </a:r>
            <a:r>
              <a:rPr lang="en-US" sz="3600" dirty="0" smtClean="0"/>
              <a:t> </a:t>
            </a:r>
            <a:r>
              <a:rPr lang="en-US" sz="3600" dirty="0" err="1" smtClean="0"/>
              <a:t>godine</a:t>
            </a:r>
            <a:r>
              <a:rPr lang="en-US" sz="3600" dirty="0" smtClean="0"/>
              <a:t> </a:t>
            </a:r>
            <a:r>
              <a:rPr lang="en-US" sz="3600" dirty="0" err="1" smtClean="0"/>
              <a:t>uvaćano</a:t>
            </a:r>
            <a:r>
              <a:rPr lang="en-US" sz="3600" dirty="0" smtClean="0"/>
              <a:t> </a:t>
            </a:r>
            <a:r>
              <a:rPr lang="en-US" sz="3600" dirty="0" err="1" smtClean="0"/>
              <a:t>za</a:t>
            </a:r>
            <a:r>
              <a:rPr lang="en-US" sz="3600" dirty="0" smtClean="0"/>
              <a:t> </a:t>
            </a:r>
            <a:r>
              <a:rPr lang="en-US" sz="3600" dirty="0" err="1" smtClean="0"/>
              <a:t>porast</a:t>
            </a:r>
            <a:r>
              <a:rPr lang="en-US" sz="3600" dirty="0" smtClean="0"/>
              <a:t> </a:t>
            </a:r>
            <a:r>
              <a:rPr lang="en-US" sz="3600" dirty="0" err="1" smtClean="0"/>
              <a:t>broja</a:t>
            </a:r>
            <a:r>
              <a:rPr lang="en-US" sz="3600" dirty="0" smtClean="0"/>
              <a:t> </a:t>
            </a:r>
            <a:r>
              <a:rPr lang="en-US" sz="3600" dirty="0" err="1" smtClean="0"/>
              <a:t>uposlenih</a:t>
            </a:r>
            <a:r>
              <a:rPr lang="en-US" sz="3600" dirty="0" smtClean="0"/>
              <a:t> </a:t>
            </a:r>
            <a:r>
              <a:rPr lang="en-US" sz="3600" dirty="0" err="1" smtClean="0"/>
              <a:t>i</a:t>
            </a:r>
            <a:r>
              <a:rPr lang="en-US" sz="3600" dirty="0" smtClean="0"/>
              <a:t> </a:t>
            </a:r>
            <a:r>
              <a:rPr lang="en-US" sz="3600" dirty="0" err="1" smtClean="0"/>
              <a:t>njegov</a:t>
            </a:r>
            <a:r>
              <a:rPr lang="en-US" sz="3600" dirty="0" smtClean="0"/>
              <a:t> </a:t>
            </a:r>
            <a:r>
              <a:rPr lang="en-US" sz="3600" dirty="0" err="1" smtClean="0"/>
              <a:t>uticaj</a:t>
            </a:r>
            <a:r>
              <a:rPr lang="en-US" sz="3600" dirty="0" smtClean="0"/>
              <a:t> </a:t>
            </a:r>
            <a:r>
              <a:rPr lang="en-US" sz="3600" dirty="0" err="1" smtClean="0"/>
              <a:t>na</a:t>
            </a:r>
            <a:r>
              <a:rPr lang="en-US" sz="3600" dirty="0" smtClean="0"/>
              <a:t> </a:t>
            </a:r>
            <a:r>
              <a:rPr lang="en-US" sz="3600" dirty="0" err="1" smtClean="0"/>
              <a:t>povećanje</a:t>
            </a:r>
            <a:r>
              <a:rPr lang="en-US" sz="3600" dirty="0" smtClean="0"/>
              <a:t> </a:t>
            </a:r>
            <a:r>
              <a:rPr lang="en-US" sz="3600" dirty="0" err="1" smtClean="0"/>
              <a:t>ovih</a:t>
            </a:r>
            <a:r>
              <a:rPr lang="en-US" sz="3600" dirty="0" smtClean="0"/>
              <a:t> </a:t>
            </a:r>
            <a:r>
              <a:rPr lang="en-US" sz="3600" dirty="0" err="1" smtClean="0"/>
              <a:t>izdataka</a:t>
            </a:r>
            <a:r>
              <a:rPr lang="en-US" sz="3600" dirty="0" smtClean="0"/>
              <a:t>.</a:t>
            </a:r>
          </a:p>
          <a:p>
            <a:pPr marL="0" indent="0" algn="just">
              <a:buNone/>
            </a:pPr>
            <a:r>
              <a:rPr lang="bs-Latn-BA" sz="3600" dirty="0" smtClean="0"/>
              <a:t>Zakon o budžetu institucija BiH i međunarodnih obaveza BiH za 2008.(Sl.glasnik br. 17/08)</a:t>
            </a:r>
            <a:endParaRPr lang="en-US" sz="3600" dirty="0" smtClean="0"/>
          </a:p>
          <a:p>
            <a:pPr algn="just"/>
            <a:endParaRPr lang="en-US" dirty="0" smtClean="0"/>
          </a:p>
          <a:p>
            <a:endParaRPr lang="en-US" dirty="0"/>
          </a:p>
        </p:txBody>
      </p:sp>
    </p:spTree>
    <p:extLst>
      <p:ext uri="{BB962C8B-B14F-4D97-AF65-F5344CB8AC3E}">
        <p14:creationId xmlns="" xmlns:p14="http://schemas.microsoft.com/office/powerpoint/2010/main" val="3391508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t>Funkcije budžeta</a:t>
            </a:r>
            <a:endParaRPr lang="en-US" dirty="0"/>
          </a:p>
        </p:txBody>
      </p:sp>
      <p:sp>
        <p:nvSpPr>
          <p:cNvPr id="3" name="Content Placeholder 2"/>
          <p:cNvSpPr>
            <a:spLocks noGrp="1"/>
          </p:cNvSpPr>
          <p:nvPr>
            <p:ph idx="1"/>
          </p:nvPr>
        </p:nvSpPr>
        <p:spPr>
          <a:xfrm>
            <a:off x="838200" y="1364566"/>
            <a:ext cx="10515600" cy="4812397"/>
          </a:xfrm>
        </p:spPr>
        <p:txBody>
          <a:bodyPr>
            <a:normAutofit/>
          </a:bodyPr>
          <a:lstStyle/>
          <a:p>
            <a:pPr algn="just"/>
            <a:r>
              <a:rPr lang="hr-HR" sz="3600" dirty="0" smtClean="0"/>
              <a:t>Budžet </a:t>
            </a:r>
            <a:r>
              <a:rPr lang="hr-HR" sz="3600" dirty="0"/>
              <a:t>je kompleksan dokument (zakon) koji na specifičan i veoma odredjen način koristi elemente mnogobrojnih drugih zakona, bilo da se radi o javnim prihodima ili o javnim rashodima, te iz toga proistiću njegove brojne funkcije. </a:t>
            </a:r>
            <a:endParaRPr lang="hr-HR" sz="3600" dirty="0" smtClean="0"/>
          </a:p>
          <a:p>
            <a:pPr algn="just"/>
            <a:r>
              <a:rPr lang="hr-HR" sz="3600" dirty="0" smtClean="0"/>
              <a:t>Funkcije </a:t>
            </a:r>
            <a:r>
              <a:rPr lang="hr-HR" sz="3600" dirty="0"/>
              <a:t>budžeta su vezane za ciljeve koje država želi i planira da ostvari kroz jednogodišnje djelovanje budžeta. </a:t>
            </a:r>
            <a:endParaRPr lang="hr-HR" sz="3600" dirty="0" smtClean="0"/>
          </a:p>
        </p:txBody>
      </p:sp>
    </p:spTree>
    <p:extLst>
      <p:ext uri="{BB962C8B-B14F-4D97-AF65-F5344CB8AC3E}">
        <p14:creationId xmlns="" xmlns:p14="http://schemas.microsoft.com/office/powerpoint/2010/main" val="224113378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Odobravanje</a:t>
            </a:r>
            <a:r>
              <a:rPr lang="en-US" b="1" dirty="0" smtClean="0"/>
              <a:t> </a:t>
            </a:r>
            <a:r>
              <a:rPr lang="en-US" b="1" dirty="0" err="1" smtClean="0"/>
              <a:t>budžeta</a:t>
            </a:r>
            <a:r>
              <a:rPr lang="en-US" b="1" i="1" dirty="0" smtClean="0"/>
              <a:t/>
            </a:r>
            <a:br>
              <a:rPr lang="en-US" b="1" i="1" dirty="0" smtClean="0"/>
            </a:br>
            <a:endParaRPr lang="en-US" dirty="0"/>
          </a:p>
        </p:txBody>
      </p:sp>
      <p:sp>
        <p:nvSpPr>
          <p:cNvPr id="3" name="Content Placeholder 2"/>
          <p:cNvSpPr>
            <a:spLocks noGrp="1"/>
          </p:cNvSpPr>
          <p:nvPr>
            <p:ph idx="1"/>
          </p:nvPr>
        </p:nvSpPr>
        <p:spPr>
          <a:xfrm>
            <a:off x="838200" y="1322363"/>
            <a:ext cx="10515600" cy="4854600"/>
          </a:xfrm>
        </p:spPr>
        <p:txBody>
          <a:bodyPr>
            <a:normAutofit/>
          </a:bodyPr>
          <a:lstStyle/>
          <a:p>
            <a:pPr marL="0" indent="0" algn="just">
              <a:buNone/>
            </a:pPr>
            <a:r>
              <a:rPr lang="en-US" sz="3600" b="1" dirty="0" err="1" smtClean="0"/>
              <a:t>Prijedlog</a:t>
            </a:r>
            <a:r>
              <a:rPr lang="en-US" sz="3600" b="1" dirty="0" smtClean="0"/>
              <a:t> </a:t>
            </a:r>
            <a:r>
              <a:rPr lang="en-US" sz="3600" b="1" dirty="0" err="1"/>
              <a:t>i</a:t>
            </a:r>
            <a:r>
              <a:rPr lang="en-US" sz="3600" b="1" dirty="0"/>
              <a:t> </a:t>
            </a:r>
            <a:r>
              <a:rPr lang="en-US" sz="3600" b="1" dirty="0" err="1"/>
              <a:t>usvajanje</a:t>
            </a:r>
            <a:r>
              <a:rPr lang="en-US" sz="3600" b="1" dirty="0"/>
              <a:t> </a:t>
            </a:r>
            <a:r>
              <a:rPr lang="en-US" sz="3600" b="1" dirty="0" err="1"/>
              <a:t>budžeta</a:t>
            </a:r>
            <a:endParaRPr lang="en-US" sz="3600" b="1" dirty="0"/>
          </a:p>
          <a:p>
            <a:pPr algn="just"/>
            <a:r>
              <a:rPr lang="en-US" sz="3600" dirty="0"/>
              <a:t> </a:t>
            </a:r>
            <a:r>
              <a:rPr lang="en-US" sz="3600" dirty="0" err="1" smtClean="0"/>
              <a:t>Nakon</a:t>
            </a:r>
            <a:r>
              <a:rPr lang="en-US" sz="3600" dirty="0" smtClean="0"/>
              <a:t> </a:t>
            </a:r>
            <a:r>
              <a:rPr lang="en-US" sz="3600" dirty="0" err="1"/>
              <a:t>razmatranja</a:t>
            </a:r>
            <a:r>
              <a:rPr lang="en-US" sz="3600" dirty="0"/>
              <a:t> od </a:t>
            </a:r>
            <a:r>
              <a:rPr lang="en-US" sz="3600" dirty="0" err="1"/>
              <a:t>strane</a:t>
            </a:r>
            <a:r>
              <a:rPr lang="en-US" sz="3600" dirty="0"/>
              <a:t> </a:t>
            </a:r>
            <a:r>
              <a:rPr lang="en-US" sz="3600" dirty="0" err="1"/>
              <a:t>Vijeća</a:t>
            </a:r>
            <a:r>
              <a:rPr lang="en-US" sz="3600" dirty="0"/>
              <a:t> </a:t>
            </a:r>
            <a:r>
              <a:rPr lang="en-US" sz="3600" dirty="0" err="1"/>
              <a:t>ministara</a:t>
            </a:r>
            <a:r>
              <a:rPr lang="en-US" sz="3600" dirty="0"/>
              <a:t> </a:t>
            </a:r>
            <a:r>
              <a:rPr lang="en-US" sz="3600" dirty="0" err="1"/>
              <a:t>BiH</a:t>
            </a:r>
            <a:r>
              <a:rPr lang="en-US" sz="3600" dirty="0"/>
              <a:t> </a:t>
            </a:r>
            <a:r>
              <a:rPr lang="en-US" sz="3600" dirty="0" err="1"/>
              <a:t>prijedlog</a:t>
            </a:r>
            <a:r>
              <a:rPr lang="en-US" sz="3600" dirty="0"/>
              <a:t> </a:t>
            </a:r>
            <a:r>
              <a:rPr lang="en-US" sz="3600" dirty="0" err="1"/>
              <a:t>budžeta</a:t>
            </a:r>
            <a:r>
              <a:rPr lang="en-US" sz="3600" dirty="0"/>
              <a:t> se </a:t>
            </a:r>
            <a:r>
              <a:rPr lang="en-US" sz="3600" dirty="0" err="1"/>
              <a:t>upućuje</a:t>
            </a:r>
            <a:r>
              <a:rPr lang="en-US" sz="3600" dirty="0"/>
              <a:t> </a:t>
            </a:r>
            <a:r>
              <a:rPr lang="en-US" sz="3600" dirty="0" err="1"/>
              <a:t>Parlamentu</a:t>
            </a:r>
            <a:r>
              <a:rPr lang="en-US" sz="3600" dirty="0"/>
              <a:t> </a:t>
            </a:r>
            <a:r>
              <a:rPr lang="en-US" sz="3600" dirty="0" err="1"/>
              <a:t>najkasnije</a:t>
            </a:r>
            <a:r>
              <a:rPr lang="en-US" sz="3600" dirty="0"/>
              <a:t> do 1. </a:t>
            </a:r>
            <a:r>
              <a:rPr lang="en-US" sz="3600" dirty="0" err="1"/>
              <a:t>novembra</a:t>
            </a:r>
            <a:r>
              <a:rPr lang="en-US" sz="3600" dirty="0"/>
              <a:t> </a:t>
            </a:r>
            <a:r>
              <a:rPr lang="en-US" sz="3600" dirty="0" err="1"/>
              <a:t>tekuće</a:t>
            </a:r>
            <a:r>
              <a:rPr lang="en-US" sz="3600" dirty="0"/>
              <a:t> </a:t>
            </a:r>
            <a:r>
              <a:rPr lang="en-US" sz="3600" dirty="0" err="1"/>
              <a:t>godine</a:t>
            </a:r>
            <a:r>
              <a:rPr lang="en-US" sz="3600" dirty="0"/>
              <a:t> </a:t>
            </a:r>
            <a:r>
              <a:rPr lang="en-US" sz="3600" dirty="0" err="1"/>
              <a:t>za</a:t>
            </a:r>
            <a:r>
              <a:rPr lang="en-US" sz="3600" dirty="0"/>
              <a:t> </a:t>
            </a:r>
            <a:r>
              <a:rPr lang="en-US" sz="3600" dirty="0" err="1"/>
              <a:t>slijedeću</a:t>
            </a:r>
            <a:r>
              <a:rPr lang="en-US" sz="3600" dirty="0"/>
              <a:t> </a:t>
            </a:r>
            <a:r>
              <a:rPr lang="en-US" sz="3600" dirty="0" err="1"/>
              <a:t>fiskalnu</a:t>
            </a:r>
            <a:r>
              <a:rPr lang="en-US" sz="3600" dirty="0"/>
              <a:t> </a:t>
            </a:r>
            <a:r>
              <a:rPr lang="en-US" sz="3600" dirty="0" err="1"/>
              <a:t>godinu</a:t>
            </a:r>
            <a:r>
              <a:rPr lang="en-US" dirty="0" smtClean="0"/>
              <a:t>.</a:t>
            </a:r>
            <a:endParaRPr lang="en-US" dirty="0"/>
          </a:p>
        </p:txBody>
      </p:sp>
    </p:spTree>
    <p:extLst>
      <p:ext uri="{BB962C8B-B14F-4D97-AF65-F5344CB8AC3E}">
        <p14:creationId xmlns="" xmlns:p14="http://schemas.microsoft.com/office/powerpoint/2010/main" val="405848946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4062" y="942535"/>
            <a:ext cx="10509738" cy="5234428"/>
          </a:xfrm>
        </p:spPr>
        <p:txBody>
          <a:bodyPr/>
          <a:lstStyle/>
          <a:p>
            <a:pPr algn="just"/>
            <a:r>
              <a:rPr lang="en-US" sz="3600" dirty="0" err="1"/>
              <a:t>Budžet</a:t>
            </a:r>
            <a:r>
              <a:rPr lang="en-US" sz="3600" dirty="0"/>
              <a:t> </a:t>
            </a:r>
            <a:r>
              <a:rPr lang="en-US" sz="3600" dirty="0" err="1"/>
              <a:t>koji</a:t>
            </a:r>
            <a:r>
              <a:rPr lang="en-US" sz="3600" dirty="0"/>
              <a:t> je </a:t>
            </a:r>
            <a:r>
              <a:rPr lang="en-US" sz="3600" dirty="0" err="1"/>
              <a:t>odobrilo</a:t>
            </a:r>
            <a:r>
              <a:rPr lang="en-US" sz="3600" dirty="0"/>
              <a:t> </a:t>
            </a:r>
            <a:r>
              <a:rPr lang="en-US" sz="3600" dirty="0" err="1"/>
              <a:t>najviše</a:t>
            </a:r>
            <a:r>
              <a:rPr lang="en-US" sz="3600" dirty="0"/>
              <a:t> </a:t>
            </a:r>
            <a:r>
              <a:rPr lang="en-US" sz="3600" dirty="0" err="1"/>
              <a:t>predstavničko</a:t>
            </a:r>
            <a:r>
              <a:rPr lang="en-US" sz="3600" dirty="0"/>
              <a:t> </a:t>
            </a:r>
            <a:r>
              <a:rPr lang="en-US" sz="3600" dirty="0" err="1"/>
              <a:t>tijelo</a:t>
            </a:r>
            <a:r>
              <a:rPr lang="en-US" sz="3600" dirty="0"/>
              <a:t> ne mora da </a:t>
            </a:r>
            <a:r>
              <a:rPr lang="en-US" sz="3600" dirty="0" err="1"/>
              <a:t>bude</a:t>
            </a:r>
            <a:r>
              <a:rPr lang="en-US" sz="3600" dirty="0"/>
              <a:t> </a:t>
            </a:r>
            <a:r>
              <a:rPr lang="en-US" sz="3600" dirty="0" err="1"/>
              <a:t>identičan</a:t>
            </a:r>
            <a:r>
              <a:rPr lang="en-US" sz="3600" dirty="0"/>
              <a:t> </a:t>
            </a:r>
            <a:r>
              <a:rPr lang="en-US" sz="3600" dirty="0" err="1"/>
              <a:t>vladinom</a:t>
            </a:r>
            <a:r>
              <a:rPr lang="en-US" sz="3600" dirty="0"/>
              <a:t> </a:t>
            </a:r>
            <a:r>
              <a:rPr lang="en-US" sz="3600" dirty="0" err="1"/>
              <a:t>prijedlogu</a:t>
            </a:r>
            <a:r>
              <a:rPr lang="en-US" sz="3600" dirty="0"/>
              <a:t> </a:t>
            </a:r>
            <a:r>
              <a:rPr lang="en-US" sz="3600" dirty="0" err="1"/>
              <a:t>budžeta</a:t>
            </a:r>
            <a:r>
              <a:rPr lang="en-US" sz="3600" dirty="0"/>
              <a:t>. </a:t>
            </a:r>
            <a:endParaRPr lang="sr-Latn-ME" sz="3600" dirty="0"/>
          </a:p>
          <a:p>
            <a:pPr algn="just"/>
            <a:r>
              <a:rPr lang="en-US" sz="3600" dirty="0" err="1"/>
              <a:t>Vladin</a:t>
            </a:r>
            <a:r>
              <a:rPr lang="en-US" sz="3600" dirty="0"/>
              <a:t> </a:t>
            </a:r>
            <a:r>
              <a:rPr lang="en-US" sz="3600" dirty="0" err="1"/>
              <a:t>prijedlog</a:t>
            </a:r>
            <a:r>
              <a:rPr lang="en-US" sz="3600" dirty="0"/>
              <a:t> </a:t>
            </a:r>
            <a:r>
              <a:rPr lang="en-US" sz="3600" dirty="0" err="1"/>
              <a:t>može</a:t>
            </a:r>
            <a:r>
              <a:rPr lang="en-US" sz="3600" dirty="0"/>
              <a:t> </a:t>
            </a:r>
            <a:r>
              <a:rPr lang="en-US" sz="3600" dirty="0" err="1"/>
              <a:t>pretrpjeti</a:t>
            </a:r>
            <a:r>
              <a:rPr lang="en-US" sz="3600" dirty="0"/>
              <a:t> </a:t>
            </a:r>
            <a:r>
              <a:rPr lang="en-US" sz="3600" dirty="0" err="1"/>
              <a:t>izmjene</a:t>
            </a:r>
            <a:r>
              <a:rPr lang="en-US" sz="3600" dirty="0"/>
              <a:t>, </a:t>
            </a:r>
            <a:r>
              <a:rPr lang="en-US" sz="3600" dirty="0" err="1"/>
              <a:t>jer</a:t>
            </a:r>
            <a:r>
              <a:rPr lang="en-US" sz="3600" dirty="0"/>
              <a:t> </a:t>
            </a:r>
            <a:r>
              <a:rPr lang="en-US" sz="3600" dirty="0" err="1"/>
              <a:t>poslanici</a:t>
            </a:r>
            <a:r>
              <a:rPr lang="en-US" sz="3600" dirty="0"/>
              <a:t> </a:t>
            </a:r>
            <a:r>
              <a:rPr lang="en-US" sz="3600" dirty="0" err="1"/>
              <a:t>mogu</a:t>
            </a:r>
            <a:r>
              <a:rPr lang="en-US" sz="3600" dirty="0"/>
              <a:t> </a:t>
            </a:r>
            <a:r>
              <a:rPr lang="en-US" sz="3600" dirty="0" err="1"/>
              <a:t>podnositi</a:t>
            </a:r>
            <a:r>
              <a:rPr lang="en-US" sz="3600" dirty="0"/>
              <a:t> </a:t>
            </a:r>
            <a:r>
              <a:rPr lang="en-US" sz="3600" dirty="0" err="1"/>
              <a:t>amandmane</a:t>
            </a:r>
            <a:r>
              <a:rPr lang="en-US" sz="3600" dirty="0"/>
              <a:t> </a:t>
            </a:r>
            <a:r>
              <a:rPr lang="en-US" sz="3600" dirty="0" err="1"/>
              <a:t>na</a:t>
            </a:r>
            <a:r>
              <a:rPr lang="en-US" sz="3600" dirty="0"/>
              <a:t> </a:t>
            </a:r>
            <a:r>
              <a:rPr lang="en-US" sz="3600" dirty="0" err="1"/>
              <a:t>vladin</a:t>
            </a:r>
            <a:r>
              <a:rPr lang="en-US" sz="3600" dirty="0"/>
              <a:t> </a:t>
            </a:r>
            <a:r>
              <a:rPr lang="en-US" sz="3600" dirty="0" err="1"/>
              <a:t>prijedlog</a:t>
            </a:r>
            <a:r>
              <a:rPr lang="en-US" sz="3600" dirty="0"/>
              <a:t> </a:t>
            </a:r>
            <a:r>
              <a:rPr lang="en-US" sz="3600" dirty="0" err="1"/>
              <a:t>budžeta</a:t>
            </a:r>
            <a:r>
              <a:rPr lang="en-US" sz="3600" dirty="0"/>
              <a:t>. </a:t>
            </a:r>
            <a:endParaRPr lang="sr-Latn-ME" sz="3600" dirty="0"/>
          </a:p>
          <a:p>
            <a:pPr algn="just"/>
            <a:r>
              <a:rPr lang="en-US" sz="3600" dirty="0" err="1"/>
              <a:t>Budžet</a:t>
            </a:r>
            <a:r>
              <a:rPr lang="en-US" sz="3600" dirty="0"/>
              <a:t> se mora </a:t>
            </a:r>
            <a:r>
              <a:rPr lang="en-US" sz="3600" dirty="0" err="1"/>
              <a:t>usvojiti</a:t>
            </a:r>
            <a:r>
              <a:rPr lang="en-US" sz="3600" dirty="0"/>
              <a:t> </a:t>
            </a:r>
            <a:r>
              <a:rPr lang="en-US" sz="3600" dirty="0" err="1"/>
              <a:t>najkasnije</a:t>
            </a:r>
            <a:r>
              <a:rPr lang="en-US" sz="3600" dirty="0"/>
              <a:t> do 31. </a:t>
            </a:r>
            <a:r>
              <a:rPr lang="en-US" sz="3600" dirty="0" err="1"/>
              <a:t>marta</a:t>
            </a:r>
            <a:r>
              <a:rPr lang="en-US" sz="3600" dirty="0"/>
              <a:t> </a:t>
            </a:r>
            <a:r>
              <a:rPr lang="en-US" sz="3600" dirty="0" err="1"/>
              <a:t>tekuće</a:t>
            </a:r>
            <a:r>
              <a:rPr lang="en-US" sz="3600" dirty="0"/>
              <a:t> </a:t>
            </a:r>
            <a:r>
              <a:rPr lang="en-US" sz="3600" dirty="0" err="1"/>
              <a:t>godine</a:t>
            </a:r>
            <a:r>
              <a:rPr lang="en-US" sz="3600" dirty="0"/>
              <a:t>. </a:t>
            </a:r>
            <a:endParaRPr lang="sr-Latn-ME" sz="3600" dirty="0"/>
          </a:p>
          <a:p>
            <a:pPr algn="just"/>
            <a:endParaRPr lang="en-US" sz="3600" dirty="0"/>
          </a:p>
          <a:p>
            <a:endParaRPr lang="en-US" dirty="0"/>
          </a:p>
        </p:txBody>
      </p:sp>
    </p:spTree>
    <p:extLst>
      <p:ext uri="{BB962C8B-B14F-4D97-AF65-F5344CB8AC3E}">
        <p14:creationId xmlns="" xmlns:p14="http://schemas.microsoft.com/office/powerpoint/2010/main" val="52325168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7791" y="661182"/>
            <a:ext cx="10566009" cy="5515781"/>
          </a:xfrm>
        </p:spPr>
        <p:txBody>
          <a:bodyPr>
            <a:normAutofit/>
          </a:bodyPr>
          <a:lstStyle/>
          <a:p>
            <a:pPr algn="just"/>
            <a:r>
              <a:rPr lang="en-US" sz="3600" dirty="0" err="1" smtClean="0"/>
              <a:t>Ukoliko</a:t>
            </a:r>
            <a:r>
              <a:rPr lang="en-US" sz="3600" dirty="0" smtClean="0"/>
              <a:t> se </a:t>
            </a:r>
            <a:r>
              <a:rPr lang="en-US" sz="3600" dirty="0" err="1" smtClean="0"/>
              <a:t>budžet</a:t>
            </a:r>
            <a:r>
              <a:rPr lang="en-US" sz="3600" dirty="0" smtClean="0"/>
              <a:t> ne </a:t>
            </a:r>
            <a:r>
              <a:rPr lang="en-US" sz="3600" dirty="0" err="1" smtClean="0"/>
              <a:t>usvoji</a:t>
            </a:r>
            <a:r>
              <a:rPr lang="en-US" sz="3600" dirty="0" smtClean="0"/>
              <a:t> do 31. </a:t>
            </a:r>
            <a:r>
              <a:rPr lang="en-US" sz="3600" dirty="0" err="1" smtClean="0"/>
              <a:t>marta</a:t>
            </a:r>
            <a:r>
              <a:rPr lang="en-US" sz="3600" dirty="0" smtClean="0"/>
              <a:t>, </a:t>
            </a:r>
            <a:r>
              <a:rPr lang="en-US" sz="3600" dirty="0" err="1" smtClean="0"/>
              <a:t>nakon</a:t>
            </a:r>
            <a:r>
              <a:rPr lang="en-US" sz="3600" dirty="0" smtClean="0"/>
              <a:t> toga se </a:t>
            </a:r>
            <a:r>
              <a:rPr lang="en-US" sz="3600" dirty="0" err="1" smtClean="0"/>
              <a:t>neće</a:t>
            </a:r>
            <a:r>
              <a:rPr lang="en-US" sz="3600" dirty="0" smtClean="0"/>
              <a:t> </a:t>
            </a:r>
            <a:r>
              <a:rPr lang="en-US" sz="3600" dirty="0" err="1" smtClean="0"/>
              <a:t>realizovati</a:t>
            </a:r>
            <a:r>
              <a:rPr lang="en-US" sz="3600" dirty="0" smtClean="0"/>
              <a:t> </a:t>
            </a:r>
            <a:r>
              <a:rPr lang="en-US" sz="3600" dirty="0" err="1" smtClean="0"/>
              <a:t>rashodi</a:t>
            </a:r>
            <a:r>
              <a:rPr lang="en-US" sz="3600" dirty="0" smtClean="0"/>
              <a:t> u </a:t>
            </a:r>
            <a:r>
              <a:rPr lang="en-US" sz="3600" dirty="0" err="1" smtClean="0"/>
              <a:t>bilo</a:t>
            </a:r>
            <a:r>
              <a:rPr lang="en-US" sz="3600" dirty="0" smtClean="0"/>
              <a:t> </a:t>
            </a:r>
            <a:r>
              <a:rPr lang="en-US" sz="3600" dirty="0" err="1" smtClean="0"/>
              <a:t>koju</a:t>
            </a:r>
            <a:r>
              <a:rPr lang="en-US" sz="3600" dirty="0" smtClean="0"/>
              <a:t> </a:t>
            </a:r>
            <a:r>
              <a:rPr lang="en-US" sz="3600" dirty="0" err="1" smtClean="0"/>
              <a:t>svrhu</a:t>
            </a:r>
            <a:r>
              <a:rPr lang="en-US" sz="3600" dirty="0" smtClean="0"/>
              <a:t>, </a:t>
            </a:r>
            <a:r>
              <a:rPr lang="en-US" sz="3600" dirty="0" err="1" smtClean="0"/>
              <a:t>osim</a:t>
            </a:r>
            <a:r>
              <a:rPr lang="en-US" sz="3600" dirty="0" smtClean="0"/>
              <a:t> </a:t>
            </a:r>
            <a:r>
              <a:rPr lang="en-US" sz="3600" dirty="0" err="1" smtClean="0"/>
              <a:t>otplate</a:t>
            </a:r>
            <a:r>
              <a:rPr lang="en-US" sz="3600" dirty="0" smtClean="0"/>
              <a:t> </a:t>
            </a:r>
            <a:r>
              <a:rPr lang="en-US" sz="3600" dirty="0" err="1" smtClean="0"/>
              <a:t>zajmova</a:t>
            </a:r>
            <a:r>
              <a:rPr lang="en-US" sz="3600" dirty="0" smtClean="0"/>
              <a:t>, </a:t>
            </a:r>
            <a:r>
              <a:rPr lang="en-US" sz="3600" dirty="0" err="1" smtClean="0"/>
              <a:t>sve</a:t>
            </a:r>
            <a:r>
              <a:rPr lang="en-US" sz="3600" dirty="0" smtClean="0"/>
              <a:t> </a:t>
            </a:r>
            <a:r>
              <a:rPr lang="en-US" sz="3600" dirty="0" err="1" smtClean="0"/>
              <a:t>dok</a:t>
            </a:r>
            <a:r>
              <a:rPr lang="en-US" sz="3600" dirty="0" smtClean="0"/>
              <a:t> se </a:t>
            </a:r>
            <a:r>
              <a:rPr lang="en-US" sz="3600" dirty="0" err="1" smtClean="0"/>
              <a:t>budžet</a:t>
            </a:r>
            <a:r>
              <a:rPr lang="en-US" sz="3600" dirty="0" smtClean="0"/>
              <a:t> ne </a:t>
            </a:r>
            <a:r>
              <a:rPr lang="en-US" sz="3600" dirty="0" err="1" smtClean="0"/>
              <a:t>usvoji</a:t>
            </a:r>
            <a:r>
              <a:rPr lang="en-US" sz="3600" dirty="0" smtClean="0"/>
              <a:t>.</a:t>
            </a:r>
          </a:p>
          <a:p>
            <a:pPr algn="just"/>
            <a:r>
              <a:rPr lang="en-US" sz="3600" dirty="0" err="1" smtClean="0"/>
              <a:t>Svi</a:t>
            </a:r>
            <a:r>
              <a:rPr lang="en-US" sz="3600" dirty="0" smtClean="0"/>
              <a:t> </a:t>
            </a:r>
            <a:r>
              <a:rPr lang="en-US" sz="3600" dirty="0" err="1" smtClean="0"/>
              <a:t>prihodi</a:t>
            </a:r>
            <a:r>
              <a:rPr lang="en-US" sz="3600" dirty="0" smtClean="0"/>
              <a:t> </a:t>
            </a:r>
            <a:r>
              <a:rPr lang="en-US" sz="3600" dirty="0" err="1" smtClean="0"/>
              <a:t>i</a:t>
            </a:r>
            <a:r>
              <a:rPr lang="en-US" sz="3600" dirty="0" smtClean="0"/>
              <a:t> </a:t>
            </a:r>
            <a:r>
              <a:rPr lang="en-US" sz="3600" dirty="0" err="1" smtClean="0"/>
              <a:t>primici</a:t>
            </a:r>
            <a:r>
              <a:rPr lang="en-US" sz="3600" dirty="0" smtClean="0"/>
              <a:t>, </a:t>
            </a:r>
            <a:r>
              <a:rPr lang="en-US" sz="3600" dirty="0" err="1" smtClean="0"/>
              <a:t>rashodi</a:t>
            </a:r>
            <a:r>
              <a:rPr lang="en-US" sz="3600" dirty="0" smtClean="0"/>
              <a:t> </a:t>
            </a:r>
            <a:r>
              <a:rPr lang="en-US" sz="3600" dirty="0" err="1" smtClean="0"/>
              <a:t>i</a:t>
            </a:r>
            <a:r>
              <a:rPr lang="en-US" sz="3600" dirty="0" smtClean="0"/>
              <a:t> </a:t>
            </a:r>
            <a:r>
              <a:rPr lang="en-US" sz="3600" dirty="0" err="1" smtClean="0"/>
              <a:t>izdaci</a:t>
            </a:r>
            <a:r>
              <a:rPr lang="en-US" sz="3600" dirty="0" smtClean="0"/>
              <a:t> </a:t>
            </a:r>
            <a:r>
              <a:rPr lang="en-US" sz="3600" dirty="0" err="1" smtClean="0"/>
              <a:t>iskazuju</a:t>
            </a:r>
            <a:r>
              <a:rPr lang="en-US" sz="3600" dirty="0" smtClean="0"/>
              <a:t> se u </a:t>
            </a:r>
            <a:r>
              <a:rPr lang="en-US" sz="3600" dirty="0" err="1" smtClean="0"/>
              <a:t>budžetu</a:t>
            </a:r>
            <a:r>
              <a:rPr lang="en-US" sz="3600" dirty="0" smtClean="0"/>
              <a:t> </a:t>
            </a:r>
            <a:r>
              <a:rPr lang="en-US" sz="3600" dirty="0" err="1" smtClean="0"/>
              <a:t>na</a:t>
            </a:r>
            <a:r>
              <a:rPr lang="en-US" sz="3600" dirty="0" smtClean="0"/>
              <a:t> </a:t>
            </a:r>
            <a:r>
              <a:rPr lang="en-US" sz="3600" dirty="0" err="1" smtClean="0"/>
              <a:t>bruto</a:t>
            </a:r>
            <a:r>
              <a:rPr lang="en-US" sz="3600" dirty="0" smtClean="0"/>
              <a:t> </a:t>
            </a:r>
            <a:r>
              <a:rPr lang="en-US" sz="3600" dirty="0" err="1" smtClean="0"/>
              <a:t>načelu</a:t>
            </a:r>
            <a:r>
              <a:rPr lang="en-US" sz="3600" dirty="0" smtClean="0"/>
              <a:t>.                   </a:t>
            </a:r>
            <a:endParaRPr lang="sr-Latn-ME" sz="3600" dirty="0" smtClean="0"/>
          </a:p>
          <a:p>
            <a:pPr algn="just"/>
            <a:r>
              <a:rPr lang="en-US" sz="3600" dirty="0" err="1" smtClean="0"/>
              <a:t>Budžet</a:t>
            </a:r>
            <a:r>
              <a:rPr lang="en-US" sz="3600" dirty="0" smtClean="0"/>
              <a:t> mora </a:t>
            </a:r>
            <a:r>
              <a:rPr lang="en-US" sz="3600" dirty="0" err="1" smtClean="0"/>
              <a:t>biti</a:t>
            </a:r>
            <a:r>
              <a:rPr lang="en-US" sz="3600" dirty="0" smtClean="0"/>
              <a:t> </a:t>
            </a:r>
            <a:r>
              <a:rPr lang="en-US" sz="3600" dirty="0" err="1" smtClean="0"/>
              <a:t>uravnotežen</a:t>
            </a:r>
            <a:r>
              <a:rPr lang="en-US" sz="3600" dirty="0" smtClean="0"/>
              <a:t> </a:t>
            </a:r>
            <a:r>
              <a:rPr lang="en-US" sz="3600" dirty="0" err="1" smtClean="0"/>
              <a:t>tako</a:t>
            </a:r>
            <a:r>
              <a:rPr lang="en-US" sz="3600" dirty="0" smtClean="0"/>
              <a:t> da </a:t>
            </a:r>
            <a:r>
              <a:rPr lang="en-US" sz="3600" dirty="0" err="1" smtClean="0"/>
              <a:t>ukupni</a:t>
            </a:r>
            <a:r>
              <a:rPr lang="en-US" sz="3600" dirty="0" smtClean="0"/>
              <a:t> </a:t>
            </a:r>
            <a:r>
              <a:rPr lang="en-US" sz="3600" dirty="0" err="1" smtClean="0"/>
              <a:t>prihodi</a:t>
            </a:r>
            <a:r>
              <a:rPr lang="en-US" sz="3600" dirty="0" smtClean="0"/>
              <a:t> </a:t>
            </a:r>
            <a:r>
              <a:rPr lang="en-US" sz="3600" dirty="0" err="1" smtClean="0"/>
              <a:t>i</a:t>
            </a:r>
            <a:r>
              <a:rPr lang="en-US" sz="3600" dirty="0" smtClean="0"/>
              <a:t> </a:t>
            </a:r>
            <a:r>
              <a:rPr lang="en-US" sz="3600" dirty="0" err="1" smtClean="0"/>
              <a:t>primici</a:t>
            </a:r>
            <a:r>
              <a:rPr lang="en-US" sz="3600" dirty="0" smtClean="0"/>
              <a:t> </a:t>
            </a:r>
            <a:r>
              <a:rPr lang="en-US" sz="3600" dirty="0" err="1" smtClean="0"/>
              <a:t>pokrivaju</a:t>
            </a:r>
            <a:r>
              <a:rPr lang="en-US" sz="3600" dirty="0" smtClean="0"/>
              <a:t> </a:t>
            </a:r>
            <a:r>
              <a:rPr lang="en-US" sz="3600" dirty="0" err="1" smtClean="0"/>
              <a:t>ukupne</a:t>
            </a:r>
            <a:r>
              <a:rPr lang="en-US" sz="3600" dirty="0" smtClean="0"/>
              <a:t> </a:t>
            </a:r>
            <a:r>
              <a:rPr lang="en-US" sz="3600" dirty="0" err="1" smtClean="0"/>
              <a:t>rashode</a:t>
            </a:r>
            <a:r>
              <a:rPr lang="en-US" sz="3600" dirty="0" smtClean="0"/>
              <a:t> </a:t>
            </a:r>
            <a:r>
              <a:rPr lang="en-US" sz="3600" dirty="0" err="1" smtClean="0"/>
              <a:t>i</a:t>
            </a:r>
            <a:r>
              <a:rPr lang="en-US" sz="3600" dirty="0" smtClean="0"/>
              <a:t> </a:t>
            </a:r>
            <a:r>
              <a:rPr lang="en-US" sz="3600" dirty="0" err="1" smtClean="0"/>
              <a:t>izdatke</a:t>
            </a:r>
            <a:r>
              <a:rPr lang="en-US" sz="3600" dirty="0" smtClean="0"/>
              <a:t>.</a:t>
            </a:r>
          </a:p>
        </p:txBody>
      </p:sp>
    </p:spTree>
    <p:extLst>
      <p:ext uri="{BB962C8B-B14F-4D97-AF65-F5344CB8AC3E}">
        <p14:creationId xmlns="" xmlns:p14="http://schemas.microsoft.com/office/powerpoint/2010/main" val="291521150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Privremeno</a:t>
            </a:r>
            <a:r>
              <a:rPr lang="en-US" b="1" dirty="0" smtClean="0"/>
              <a:t> </a:t>
            </a:r>
            <a:r>
              <a:rPr lang="en-US" b="1" dirty="0" err="1" smtClean="0"/>
              <a:t>finansiranje</a:t>
            </a:r>
            <a:r>
              <a:rPr lang="en-US" b="1" dirty="0" smtClean="0"/>
              <a:t/>
            </a:r>
            <a:br>
              <a:rPr lang="en-US" b="1" dirty="0" smtClean="0"/>
            </a:br>
            <a:endParaRPr lang="en-US" dirty="0"/>
          </a:p>
        </p:txBody>
      </p:sp>
      <p:sp>
        <p:nvSpPr>
          <p:cNvPr id="3" name="Content Placeholder 2"/>
          <p:cNvSpPr>
            <a:spLocks noGrp="1"/>
          </p:cNvSpPr>
          <p:nvPr>
            <p:ph idx="1"/>
          </p:nvPr>
        </p:nvSpPr>
        <p:spPr>
          <a:xfrm>
            <a:off x="838200" y="1181686"/>
            <a:ext cx="10515600" cy="4995277"/>
          </a:xfrm>
        </p:spPr>
        <p:txBody>
          <a:bodyPr>
            <a:normAutofit/>
          </a:bodyPr>
          <a:lstStyle/>
          <a:p>
            <a:pPr algn="just"/>
            <a:r>
              <a:rPr lang="en-US" sz="3600" b="1" dirty="0"/>
              <a:t> </a:t>
            </a:r>
            <a:r>
              <a:rPr lang="en-US" sz="3600" dirty="0" err="1" smtClean="0"/>
              <a:t>Ako</a:t>
            </a:r>
            <a:r>
              <a:rPr lang="en-US" sz="3600" dirty="0" smtClean="0"/>
              <a:t> </a:t>
            </a:r>
            <a:r>
              <a:rPr lang="en-US" sz="3600" dirty="0" err="1"/>
              <a:t>Parlament</a:t>
            </a:r>
            <a:r>
              <a:rPr lang="en-US" sz="3600" dirty="0"/>
              <a:t> BIH ne </a:t>
            </a:r>
            <a:r>
              <a:rPr lang="en-US" sz="3600" dirty="0" err="1"/>
              <a:t>usvoji</a:t>
            </a:r>
            <a:r>
              <a:rPr lang="en-US" sz="3600" dirty="0"/>
              <a:t> </a:t>
            </a:r>
            <a:r>
              <a:rPr lang="en-US" sz="3600" dirty="0" err="1"/>
              <a:t>Zakon</a:t>
            </a:r>
            <a:r>
              <a:rPr lang="en-US" sz="3600" dirty="0"/>
              <a:t> o </a:t>
            </a:r>
            <a:r>
              <a:rPr lang="en-US" sz="3600" dirty="0" err="1"/>
              <a:t>budžetu</a:t>
            </a:r>
            <a:r>
              <a:rPr lang="en-US" sz="3600" dirty="0"/>
              <a:t> </a:t>
            </a:r>
            <a:r>
              <a:rPr lang="en-US" sz="3600" dirty="0" err="1"/>
              <a:t>prije</a:t>
            </a:r>
            <a:r>
              <a:rPr lang="en-US" sz="3600" dirty="0"/>
              <a:t> </a:t>
            </a:r>
            <a:r>
              <a:rPr lang="en-US" sz="3600" dirty="0" err="1"/>
              <a:t>početka</a:t>
            </a:r>
            <a:r>
              <a:rPr lang="en-US" sz="3600" dirty="0"/>
              <a:t> </a:t>
            </a:r>
            <a:r>
              <a:rPr lang="en-US" sz="3600" dirty="0" err="1"/>
              <a:t>fiskalne</a:t>
            </a:r>
            <a:r>
              <a:rPr lang="en-US" sz="3600" dirty="0"/>
              <a:t> </a:t>
            </a:r>
            <a:r>
              <a:rPr lang="en-US" sz="3600" dirty="0" err="1"/>
              <a:t>godine</a:t>
            </a:r>
            <a:r>
              <a:rPr lang="en-US" sz="3600" dirty="0"/>
              <a:t>, </a:t>
            </a:r>
            <a:r>
              <a:rPr lang="en-US" sz="3600" dirty="0" err="1"/>
              <a:t>finansiranje</a:t>
            </a:r>
            <a:r>
              <a:rPr lang="en-US" sz="3600" dirty="0"/>
              <a:t> </a:t>
            </a:r>
            <a:r>
              <a:rPr lang="en-US" sz="3600" dirty="0" err="1"/>
              <a:t>će</a:t>
            </a:r>
            <a:r>
              <a:rPr lang="en-US" sz="3600" dirty="0"/>
              <a:t> </a:t>
            </a:r>
            <a:r>
              <a:rPr lang="en-US" sz="3600" dirty="0" err="1"/>
              <a:t>biti</a:t>
            </a:r>
            <a:r>
              <a:rPr lang="en-US" sz="3600" dirty="0"/>
              <a:t> </a:t>
            </a:r>
            <a:r>
              <a:rPr lang="en-US" sz="3600" dirty="0" err="1"/>
              <a:t>privremeno</a:t>
            </a:r>
            <a:r>
              <a:rPr lang="en-US" sz="3600" dirty="0"/>
              <a:t>, </a:t>
            </a:r>
            <a:r>
              <a:rPr lang="en-US" sz="3600" dirty="0" err="1"/>
              <a:t>sve</a:t>
            </a:r>
            <a:r>
              <a:rPr lang="en-US" sz="3600" dirty="0"/>
              <a:t> do </a:t>
            </a:r>
            <a:r>
              <a:rPr lang="en-US" sz="3600" dirty="0" err="1"/>
              <a:t>stupanja</a:t>
            </a:r>
            <a:r>
              <a:rPr lang="en-US" sz="3600" dirty="0"/>
              <a:t> </a:t>
            </a:r>
            <a:r>
              <a:rPr lang="en-US" sz="3600" dirty="0" err="1"/>
              <a:t>na</a:t>
            </a:r>
            <a:r>
              <a:rPr lang="en-US" sz="3600" dirty="0"/>
              <a:t> </a:t>
            </a:r>
            <a:r>
              <a:rPr lang="en-US" sz="3600" dirty="0" err="1"/>
              <a:t>snagu</a:t>
            </a:r>
            <a:r>
              <a:rPr lang="en-US" sz="3600" dirty="0"/>
              <a:t> </a:t>
            </a:r>
            <a:r>
              <a:rPr lang="en-US" sz="3600" dirty="0" err="1"/>
              <a:t>istog</a:t>
            </a:r>
            <a:r>
              <a:rPr lang="en-US" sz="3600" dirty="0"/>
              <a:t>. </a:t>
            </a:r>
            <a:endParaRPr lang="sr-Latn-ME" sz="3600" dirty="0" smtClean="0"/>
          </a:p>
          <a:p>
            <a:pPr algn="just"/>
            <a:r>
              <a:rPr lang="en-US" sz="3600" dirty="0" err="1" smtClean="0"/>
              <a:t>Privremenom</a:t>
            </a:r>
            <a:r>
              <a:rPr lang="en-US" sz="3600" dirty="0" smtClean="0"/>
              <a:t> </a:t>
            </a:r>
            <a:r>
              <a:rPr lang="en-US" sz="3600" dirty="0" err="1"/>
              <a:t>finansiranju</a:t>
            </a:r>
            <a:r>
              <a:rPr lang="en-US" sz="3600" dirty="0"/>
              <a:t> se </a:t>
            </a:r>
            <a:r>
              <a:rPr lang="en-US" sz="3600" dirty="0" err="1"/>
              <a:t>pristupa</a:t>
            </a:r>
            <a:r>
              <a:rPr lang="en-US" sz="3600" dirty="0"/>
              <a:t> </a:t>
            </a:r>
            <a:r>
              <a:rPr lang="en-US" sz="3600" dirty="0" err="1"/>
              <a:t>sa</a:t>
            </a:r>
            <a:r>
              <a:rPr lang="en-US" sz="3600" dirty="0"/>
              <a:t> </a:t>
            </a:r>
            <a:r>
              <a:rPr lang="en-US" sz="3600" dirty="0" err="1"/>
              <a:t>ciljem</a:t>
            </a:r>
            <a:r>
              <a:rPr lang="en-US" sz="3600" dirty="0"/>
              <a:t> </a:t>
            </a:r>
            <a:r>
              <a:rPr lang="en-US" sz="3600" dirty="0" err="1"/>
              <a:t>obavljanja</a:t>
            </a:r>
            <a:r>
              <a:rPr lang="en-US" sz="3600" dirty="0"/>
              <a:t> </a:t>
            </a:r>
            <a:r>
              <a:rPr lang="en-US" sz="3600" dirty="0" err="1"/>
              <a:t>aktivnosti</a:t>
            </a:r>
            <a:r>
              <a:rPr lang="en-US" sz="3600" dirty="0"/>
              <a:t> </a:t>
            </a:r>
            <a:r>
              <a:rPr lang="en-US" sz="3600" dirty="0" err="1"/>
              <a:t>budžetskih</a:t>
            </a:r>
            <a:r>
              <a:rPr lang="en-US" sz="3600" dirty="0"/>
              <a:t> </a:t>
            </a:r>
            <a:r>
              <a:rPr lang="en-US" sz="3600" dirty="0" err="1"/>
              <a:t>korisnika</a:t>
            </a:r>
            <a:r>
              <a:rPr lang="en-US" sz="3600" dirty="0"/>
              <a:t> </a:t>
            </a:r>
            <a:r>
              <a:rPr lang="en-US" sz="3600" dirty="0" err="1"/>
              <a:t>koje</a:t>
            </a:r>
            <a:r>
              <a:rPr lang="en-US" sz="3600" dirty="0"/>
              <a:t> </a:t>
            </a:r>
            <a:r>
              <a:rPr lang="en-US" sz="3600" dirty="0" err="1"/>
              <a:t>su</a:t>
            </a:r>
            <a:r>
              <a:rPr lang="en-US" sz="3600" dirty="0"/>
              <a:t> </a:t>
            </a:r>
            <a:r>
              <a:rPr lang="en-US" sz="3600" dirty="0" err="1"/>
              <a:t>utvrđene</a:t>
            </a:r>
            <a:r>
              <a:rPr lang="en-US" sz="3600" dirty="0"/>
              <a:t> </a:t>
            </a:r>
            <a:r>
              <a:rPr lang="en-US" sz="3600" dirty="0" err="1"/>
              <a:t>zakonom</a:t>
            </a:r>
            <a:r>
              <a:rPr lang="en-US" sz="3600" dirty="0"/>
              <a:t> </a:t>
            </a:r>
            <a:r>
              <a:rPr lang="en-US" sz="3600" dirty="0" err="1"/>
              <a:t>kao</a:t>
            </a:r>
            <a:r>
              <a:rPr lang="en-US" sz="3600" dirty="0"/>
              <a:t> </a:t>
            </a:r>
            <a:r>
              <a:rPr lang="en-US" sz="3600" dirty="0" err="1"/>
              <a:t>i</a:t>
            </a:r>
            <a:r>
              <a:rPr lang="en-US" sz="3600" dirty="0"/>
              <a:t> </a:t>
            </a:r>
            <a:r>
              <a:rPr lang="en-US" sz="3600" dirty="0" err="1"/>
              <a:t>izvršavanju</a:t>
            </a:r>
            <a:r>
              <a:rPr lang="en-US" sz="3600" dirty="0"/>
              <a:t> </a:t>
            </a:r>
            <a:r>
              <a:rPr lang="en-US" sz="3600" dirty="0" err="1"/>
              <a:t>međunarodnih</a:t>
            </a:r>
            <a:r>
              <a:rPr lang="en-US" sz="3600" dirty="0"/>
              <a:t> </a:t>
            </a:r>
            <a:r>
              <a:rPr lang="en-US" sz="3600" dirty="0" err="1"/>
              <a:t>finansijskih</a:t>
            </a:r>
            <a:r>
              <a:rPr lang="en-US" sz="3600" dirty="0"/>
              <a:t> </a:t>
            </a:r>
            <a:r>
              <a:rPr lang="en-US" sz="3600" dirty="0" err="1"/>
              <a:t>obaveza</a:t>
            </a:r>
            <a:r>
              <a:rPr lang="en-US" sz="3600" dirty="0"/>
              <a:t> </a:t>
            </a:r>
            <a:r>
              <a:rPr lang="en-US" sz="3600" dirty="0" err="1"/>
              <a:t>države</a:t>
            </a:r>
            <a:r>
              <a:rPr lang="en-US" sz="3600" dirty="0"/>
              <a:t> </a:t>
            </a:r>
            <a:r>
              <a:rPr lang="en-US" sz="3600" dirty="0" err="1"/>
              <a:t>Bosne</a:t>
            </a:r>
            <a:r>
              <a:rPr lang="en-US" sz="3600" dirty="0"/>
              <a:t> </a:t>
            </a:r>
            <a:r>
              <a:rPr lang="en-US" sz="3600" dirty="0" err="1"/>
              <a:t>i</a:t>
            </a:r>
            <a:r>
              <a:rPr lang="en-US" sz="3600" dirty="0"/>
              <a:t> </a:t>
            </a:r>
            <a:r>
              <a:rPr lang="en-US" sz="3600" dirty="0" err="1"/>
              <a:t>Hercegovine</a:t>
            </a:r>
            <a:r>
              <a:rPr lang="en-US" sz="3600" dirty="0"/>
              <a:t>. </a:t>
            </a:r>
          </a:p>
        </p:txBody>
      </p:sp>
    </p:spTree>
    <p:extLst>
      <p:ext uri="{BB962C8B-B14F-4D97-AF65-F5344CB8AC3E}">
        <p14:creationId xmlns="" xmlns:p14="http://schemas.microsoft.com/office/powerpoint/2010/main" val="155898860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4062" y="787791"/>
            <a:ext cx="10509738" cy="5389172"/>
          </a:xfrm>
        </p:spPr>
        <p:txBody>
          <a:bodyPr>
            <a:normAutofit/>
          </a:bodyPr>
          <a:lstStyle/>
          <a:p>
            <a:pPr algn="just"/>
            <a:r>
              <a:rPr lang="en-US" sz="3600" dirty="0" err="1"/>
              <a:t>Privremeno</a:t>
            </a:r>
            <a:r>
              <a:rPr lang="en-US" sz="3600" dirty="0"/>
              <a:t> </a:t>
            </a:r>
            <a:r>
              <a:rPr lang="en-US" sz="3600" dirty="0" err="1"/>
              <a:t>finansiranje</a:t>
            </a:r>
            <a:r>
              <a:rPr lang="en-US" sz="3600" dirty="0"/>
              <a:t> </a:t>
            </a:r>
            <a:r>
              <a:rPr lang="en-US" sz="3600" dirty="0" err="1"/>
              <a:t>obavlja</a:t>
            </a:r>
            <a:r>
              <a:rPr lang="en-US" sz="3600" dirty="0"/>
              <a:t> se </a:t>
            </a:r>
            <a:r>
              <a:rPr lang="en-US" sz="3600" dirty="0" err="1"/>
              <a:t>srazmjerno</a:t>
            </a:r>
            <a:r>
              <a:rPr lang="en-US" sz="3600" dirty="0"/>
              <a:t> </a:t>
            </a:r>
            <a:r>
              <a:rPr lang="en-US" sz="3600" dirty="0" err="1"/>
              <a:t>sredstvima</a:t>
            </a:r>
            <a:r>
              <a:rPr lang="en-US" sz="3600" dirty="0"/>
              <a:t> </a:t>
            </a:r>
            <a:r>
              <a:rPr lang="en-US" sz="3600" dirty="0" err="1"/>
              <a:t>utrošenim</a:t>
            </a:r>
            <a:r>
              <a:rPr lang="en-US" sz="3600" dirty="0"/>
              <a:t> u </a:t>
            </a:r>
            <a:r>
              <a:rPr lang="en-US" sz="3600" dirty="0" err="1"/>
              <a:t>istom</a:t>
            </a:r>
            <a:r>
              <a:rPr lang="en-US" sz="3600" dirty="0"/>
              <a:t> </a:t>
            </a:r>
            <a:r>
              <a:rPr lang="en-US" sz="3600" dirty="0" err="1"/>
              <a:t>periodu</a:t>
            </a:r>
            <a:r>
              <a:rPr lang="en-US" sz="3600" dirty="0"/>
              <a:t>, </a:t>
            </a:r>
            <a:r>
              <a:rPr lang="en-US" sz="3600" dirty="0" err="1"/>
              <a:t>odnosno</a:t>
            </a:r>
            <a:r>
              <a:rPr lang="en-US" sz="3600" dirty="0"/>
              <a:t> </a:t>
            </a:r>
            <a:r>
              <a:rPr lang="en-US" sz="3600" dirty="0" err="1"/>
              <a:t>najviše</a:t>
            </a:r>
            <a:r>
              <a:rPr lang="en-US" sz="3600" dirty="0"/>
              <a:t> do </a:t>
            </a:r>
            <a:r>
              <a:rPr lang="en-US" sz="3600" dirty="0" err="1"/>
              <a:t>tromjesečnog</a:t>
            </a:r>
            <a:r>
              <a:rPr lang="en-US" sz="3600" dirty="0"/>
              <a:t> </a:t>
            </a:r>
            <a:r>
              <a:rPr lang="en-US" sz="3600" dirty="0" err="1"/>
              <a:t>prosjeka</a:t>
            </a:r>
            <a:r>
              <a:rPr lang="en-US" sz="3600" dirty="0"/>
              <a:t> </a:t>
            </a:r>
            <a:r>
              <a:rPr lang="en-US" sz="3600" dirty="0" err="1"/>
              <a:t>za</a:t>
            </a:r>
            <a:r>
              <a:rPr lang="en-US" sz="3600" dirty="0"/>
              <a:t> </a:t>
            </a:r>
            <a:r>
              <a:rPr lang="en-US" sz="3600" dirty="0" err="1"/>
              <a:t>prethodnu</a:t>
            </a:r>
            <a:r>
              <a:rPr lang="en-US" sz="3600" dirty="0"/>
              <a:t> </a:t>
            </a:r>
            <a:r>
              <a:rPr lang="en-US" sz="3600" dirty="0" err="1"/>
              <a:t>fiskalnu</a:t>
            </a:r>
            <a:r>
              <a:rPr lang="en-US" sz="3600" dirty="0"/>
              <a:t> </a:t>
            </a:r>
            <a:r>
              <a:rPr lang="en-US" sz="3600" dirty="0" err="1"/>
              <a:t>godinu</a:t>
            </a:r>
            <a:r>
              <a:rPr lang="en-US" sz="3600" dirty="0"/>
              <a:t>.</a:t>
            </a:r>
            <a:endParaRPr lang="sr-Latn-ME" sz="3600" dirty="0"/>
          </a:p>
          <a:p>
            <a:pPr algn="just"/>
            <a:r>
              <a:rPr lang="en-US" sz="3600" dirty="0"/>
              <a:t> </a:t>
            </a:r>
            <a:r>
              <a:rPr lang="en-US" sz="3600" dirty="0" err="1"/>
              <a:t>Budžetski</a:t>
            </a:r>
            <a:r>
              <a:rPr lang="en-US" sz="3600" dirty="0"/>
              <a:t> </a:t>
            </a:r>
            <a:r>
              <a:rPr lang="en-US" sz="3600" dirty="0" err="1"/>
              <a:t>korisnici</a:t>
            </a:r>
            <a:r>
              <a:rPr lang="en-US" sz="3600" dirty="0"/>
              <a:t> ne </a:t>
            </a:r>
            <a:r>
              <a:rPr lang="en-US" sz="3600" dirty="0" err="1"/>
              <a:t>mogu</a:t>
            </a:r>
            <a:r>
              <a:rPr lang="en-US" sz="3600" dirty="0"/>
              <a:t> </a:t>
            </a:r>
            <a:r>
              <a:rPr lang="en-US" sz="3600" dirty="0" err="1"/>
              <a:t>započeti</a:t>
            </a:r>
            <a:r>
              <a:rPr lang="en-US" sz="3600" dirty="0"/>
              <a:t> </a:t>
            </a:r>
            <a:r>
              <a:rPr lang="en-US" sz="3600" dirty="0" err="1"/>
              <a:t>nove</a:t>
            </a:r>
            <a:r>
              <a:rPr lang="en-US" sz="3600" dirty="0"/>
              <a:t> </a:t>
            </a:r>
            <a:r>
              <a:rPr lang="en-US" sz="3600" dirty="0" err="1"/>
              <a:t>ili</a:t>
            </a:r>
            <a:r>
              <a:rPr lang="en-US" sz="3600" dirty="0"/>
              <a:t> </a:t>
            </a:r>
            <a:r>
              <a:rPr lang="en-US" sz="3600" dirty="0" err="1"/>
              <a:t>proširene</a:t>
            </a:r>
            <a:r>
              <a:rPr lang="en-US" sz="3600" dirty="0"/>
              <a:t> </a:t>
            </a:r>
            <a:r>
              <a:rPr lang="en-US" sz="3600" dirty="0" err="1"/>
              <a:t>programe</a:t>
            </a:r>
            <a:r>
              <a:rPr lang="en-US" sz="3600" dirty="0"/>
              <a:t> </a:t>
            </a:r>
            <a:r>
              <a:rPr lang="en-US" sz="3600" dirty="0" err="1"/>
              <a:t>i</a:t>
            </a:r>
            <a:r>
              <a:rPr lang="en-US" sz="3600" dirty="0"/>
              <a:t> </a:t>
            </a:r>
            <a:r>
              <a:rPr lang="en-US" sz="3600" dirty="0" err="1"/>
              <a:t>aktivnosti</a:t>
            </a:r>
            <a:r>
              <a:rPr lang="en-US" sz="3600" dirty="0"/>
              <a:t> </a:t>
            </a:r>
            <a:r>
              <a:rPr lang="en-US" sz="3600" dirty="0" err="1"/>
              <a:t>dok</a:t>
            </a:r>
            <a:r>
              <a:rPr lang="en-US" sz="3600" dirty="0"/>
              <a:t> se ne </a:t>
            </a:r>
            <a:r>
              <a:rPr lang="en-US" sz="3600" dirty="0" err="1"/>
              <a:t>odobri</a:t>
            </a:r>
            <a:r>
              <a:rPr lang="en-US" sz="3600" dirty="0"/>
              <a:t> </a:t>
            </a:r>
            <a:r>
              <a:rPr lang="en-US" sz="3600" dirty="0" err="1"/>
              <a:t>Budžet</a:t>
            </a:r>
            <a:r>
              <a:rPr lang="en-US" sz="3600" dirty="0"/>
              <a:t>. </a:t>
            </a:r>
            <a:endParaRPr lang="sr-Latn-ME" sz="3600" dirty="0"/>
          </a:p>
          <a:p>
            <a:pPr algn="just"/>
            <a:endParaRPr lang="en-US" sz="3600" dirty="0"/>
          </a:p>
        </p:txBody>
      </p:sp>
    </p:spTree>
    <p:extLst>
      <p:ext uri="{BB962C8B-B14F-4D97-AF65-F5344CB8AC3E}">
        <p14:creationId xmlns="" xmlns:p14="http://schemas.microsoft.com/office/powerpoint/2010/main" val="103195613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7791" y="858129"/>
            <a:ext cx="10566009" cy="5318834"/>
          </a:xfrm>
        </p:spPr>
        <p:txBody>
          <a:bodyPr>
            <a:normAutofit/>
          </a:bodyPr>
          <a:lstStyle/>
          <a:p>
            <a:pPr algn="just"/>
            <a:r>
              <a:rPr lang="en-US" sz="4000" dirty="0" err="1" smtClean="0"/>
              <a:t>Nastavljanje</a:t>
            </a:r>
            <a:r>
              <a:rPr lang="en-US" sz="4000" dirty="0" smtClean="0"/>
              <a:t> </a:t>
            </a:r>
            <a:r>
              <a:rPr lang="en-US" sz="4000" dirty="0" err="1" smtClean="0"/>
              <a:t>višegodišnjih</a:t>
            </a:r>
            <a:r>
              <a:rPr lang="en-US" sz="4000" dirty="0" smtClean="0"/>
              <a:t> </a:t>
            </a:r>
            <a:r>
              <a:rPr lang="en-US" sz="4000" dirty="0" err="1" smtClean="0"/>
              <a:t>projekata</a:t>
            </a:r>
            <a:r>
              <a:rPr lang="en-US" sz="4000" dirty="0" smtClean="0"/>
              <a:t>, </a:t>
            </a:r>
            <a:r>
              <a:rPr lang="en-US" sz="4000" dirty="0" err="1" smtClean="0"/>
              <a:t>nabavka</a:t>
            </a:r>
            <a:r>
              <a:rPr lang="en-US" sz="4000" dirty="0" smtClean="0"/>
              <a:t> </a:t>
            </a:r>
            <a:r>
              <a:rPr lang="en-US" sz="4000" dirty="0" err="1" smtClean="0"/>
              <a:t>roba</a:t>
            </a:r>
            <a:r>
              <a:rPr lang="en-US" sz="4000" dirty="0" smtClean="0"/>
              <a:t> </a:t>
            </a:r>
            <a:r>
              <a:rPr lang="en-US" sz="4000" dirty="0" err="1" smtClean="0"/>
              <a:t>i</a:t>
            </a:r>
            <a:r>
              <a:rPr lang="en-US" sz="4000" dirty="0" smtClean="0"/>
              <a:t> </a:t>
            </a:r>
            <a:r>
              <a:rPr lang="en-US" sz="4000" dirty="0" err="1" smtClean="0"/>
              <a:t>usluga</a:t>
            </a:r>
            <a:r>
              <a:rPr lang="en-US" sz="4000" dirty="0" smtClean="0"/>
              <a:t>, </a:t>
            </a:r>
            <a:r>
              <a:rPr lang="en-US" sz="4000" dirty="0" err="1" smtClean="0"/>
              <a:t>odnosno</a:t>
            </a:r>
            <a:r>
              <a:rPr lang="en-US" sz="4000" dirty="0" smtClean="0"/>
              <a:t> </a:t>
            </a:r>
            <a:r>
              <a:rPr lang="en-US" sz="4000" dirty="0" err="1" smtClean="0"/>
              <a:t>nastavljanje</a:t>
            </a:r>
            <a:r>
              <a:rPr lang="en-US" sz="4000" dirty="0" smtClean="0"/>
              <a:t> </a:t>
            </a:r>
            <a:r>
              <a:rPr lang="en-US" sz="4000" dirty="0" err="1" smtClean="0"/>
              <a:t>isplate</a:t>
            </a:r>
            <a:r>
              <a:rPr lang="en-US" sz="4000" dirty="0" smtClean="0"/>
              <a:t> </a:t>
            </a:r>
            <a:r>
              <a:rPr lang="en-US" sz="4000" dirty="0" err="1" smtClean="0"/>
              <a:t>sredstava</a:t>
            </a:r>
            <a:r>
              <a:rPr lang="en-US" sz="4000" dirty="0" smtClean="0"/>
              <a:t> </a:t>
            </a:r>
            <a:r>
              <a:rPr lang="en-US" sz="4000" dirty="0" err="1" smtClean="0"/>
              <a:t>za</a:t>
            </a:r>
            <a:r>
              <a:rPr lang="en-US" sz="4000" dirty="0" smtClean="0"/>
              <a:t> </a:t>
            </a:r>
            <a:r>
              <a:rPr lang="en-US" sz="4000" dirty="0" err="1" smtClean="0"/>
              <a:t>ove</a:t>
            </a:r>
            <a:r>
              <a:rPr lang="en-US" sz="4000" dirty="0" smtClean="0"/>
              <a:t> </a:t>
            </a:r>
            <a:r>
              <a:rPr lang="en-US" sz="4000" dirty="0" err="1" smtClean="0"/>
              <a:t>svrhe</a:t>
            </a:r>
            <a:r>
              <a:rPr lang="en-US" sz="4000" dirty="0" smtClean="0"/>
              <a:t>, </a:t>
            </a:r>
            <a:r>
              <a:rPr lang="en-US" sz="4000" dirty="0" err="1" smtClean="0"/>
              <a:t>dopušteno</a:t>
            </a:r>
            <a:r>
              <a:rPr lang="en-US" sz="4000" dirty="0" smtClean="0"/>
              <a:t> je u </a:t>
            </a:r>
            <a:r>
              <a:rPr lang="en-US" sz="4000" dirty="0" err="1" smtClean="0"/>
              <a:t>skladu</a:t>
            </a:r>
            <a:r>
              <a:rPr lang="en-US" sz="4000" dirty="0" smtClean="0"/>
              <a:t> </a:t>
            </a:r>
            <a:r>
              <a:rPr lang="en-US" sz="4000" dirty="0" err="1" smtClean="0"/>
              <a:t>sa</a:t>
            </a:r>
            <a:r>
              <a:rPr lang="en-US" sz="4000" dirty="0" smtClean="0"/>
              <a:t> </a:t>
            </a:r>
            <a:r>
              <a:rPr lang="en-US" sz="4000" dirty="0" err="1" smtClean="0"/>
              <a:t>uslovima</a:t>
            </a:r>
            <a:r>
              <a:rPr lang="en-US" sz="4000" dirty="0" smtClean="0"/>
              <a:t> </a:t>
            </a:r>
            <a:r>
              <a:rPr lang="en-US" sz="4000" dirty="0" err="1" smtClean="0"/>
              <a:t>privremenog</a:t>
            </a:r>
            <a:r>
              <a:rPr lang="en-US" sz="4000" dirty="0" smtClean="0"/>
              <a:t> </a:t>
            </a:r>
            <a:r>
              <a:rPr lang="en-US" sz="4000" dirty="0" err="1" smtClean="0"/>
              <a:t>finansiranja</a:t>
            </a:r>
            <a:r>
              <a:rPr lang="en-US" sz="4000" dirty="0" smtClean="0"/>
              <a:t>, s </a:t>
            </a:r>
            <a:r>
              <a:rPr lang="en-US" sz="4000" dirty="0" err="1" smtClean="0"/>
              <a:t>tim</a:t>
            </a:r>
            <a:r>
              <a:rPr lang="en-US" sz="4000" dirty="0" smtClean="0"/>
              <a:t> da je </a:t>
            </a:r>
            <a:r>
              <a:rPr lang="en-US" sz="4000" dirty="0" err="1" smtClean="0"/>
              <a:t>višegodišnje</a:t>
            </a:r>
            <a:r>
              <a:rPr lang="en-US" sz="4000" dirty="0" smtClean="0"/>
              <a:t> </a:t>
            </a:r>
            <a:r>
              <a:rPr lang="en-US" sz="4000" dirty="0" err="1" smtClean="0"/>
              <a:t>finansiranje</a:t>
            </a:r>
            <a:r>
              <a:rPr lang="en-US" sz="4000" dirty="0" smtClean="0"/>
              <a:t> </a:t>
            </a:r>
            <a:r>
              <a:rPr lang="en-US" sz="4000" dirty="0" err="1" smtClean="0"/>
              <a:t>ili</a:t>
            </a:r>
            <a:r>
              <a:rPr lang="en-US" sz="4000" dirty="0" smtClean="0"/>
              <a:t> </a:t>
            </a:r>
            <a:r>
              <a:rPr lang="en-US" sz="4000" dirty="0" err="1" smtClean="0"/>
              <a:t>ovlaštenje</a:t>
            </a:r>
            <a:r>
              <a:rPr lang="en-US" sz="4000" dirty="0" smtClean="0"/>
              <a:t> </a:t>
            </a:r>
            <a:r>
              <a:rPr lang="en-US" sz="4000" dirty="0" err="1" smtClean="0"/>
              <a:t>za</a:t>
            </a:r>
            <a:r>
              <a:rPr lang="en-US" sz="4000" dirty="0" smtClean="0"/>
              <a:t> </a:t>
            </a:r>
            <a:r>
              <a:rPr lang="en-US" sz="4000" dirty="0" err="1" smtClean="0"/>
              <a:t>buduće</a:t>
            </a:r>
            <a:r>
              <a:rPr lang="en-US" sz="4000" dirty="0" smtClean="0"/>
              <a:t> </a:t>
            </a:r>
            <a:r>
              <a:rPr lang="en-US" sz="4000" dirty="0" err="1" smtClean="0"/>
              <a:t>obaveze</a:t>
            </a:r>
            <a:r>
              <a:rPr lang="en-US" sz="4000" dirty="0" smtClean="0"/>
              <a:t> </a:t>
            </a:r>
            <a:r>
              <a:rPr lang="en-US" sz="4000" dirty="0" err="1" smtClean="0"/>
              <a:t>odobreno</a:t>
            </a:r>
            <a:r>
              <a:rPr lang="en-US" sz="4000" dirty="0" smtClean="0"/>
              <a:t> u </a:t>
            </a:r>
            <a:r>
              <a:rPr lang="en-US" sz="4000" dirty="0" err="1" smtClean="0"/>
              <a:t>prethodnim</a:t>
            </a:r>
            <a:r>
              <a:rPr lang="en-US" sz="4000" dirty="0" smtClean="0"/>
              <a:t> </a:t>
            </a:r>
            <a:r>
              <a:rPr lang="en-US" sz="4000" dirty="0" err="1" smtClean="0"/>
              <a:t>budžetima</a:t>
            </a:r>
            <a:r>
              <a:rPr lang="en-US" sz="4000" dirty="0" smtClean="0"/>
              <a:t>.</a:t>
            </a:r>
          </a:p>
          <a:p>
            <a:endParaRPr lang="en-US" dirty="0" smtClean="0"/>
          </a:p>
          <a:p>
            <a:endParaRPr lang="en-US" dirty="0"/>
          </a:p>
        </p:txBody>
      </p:sp>
    </p:spTree>
    <p:extLst>
      <p:ext uri="{BB962C8B-B14F-4D97-AF65-F5344CB8AC3E}">
        <p14:creationId xmlns="" xmlns:p14="http://schemas.microsoft.com/office/powerpoint/2010/main" val="306765635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4062" y="773723"/>
            <a:ext cx="10509738" cy="5403240"/>
          </a:xfrm>
        </p:spPr>
        <p:txBody>
          <a:bodyPr/>
          <a:lstStyle/>
          <a:p>
            <a:pPr algn="just"/>
            <a:r>
              <a:rPr lang="en-US" sz="3600" dirty="0" err="1"/>
              <a:t>Nakon</a:t>
            </a:r>
            <a:r>
              <a:rPr lang="en-US" sz="3600" dirty="0"/>
              <a:t> </a:t>
            </a:r>
            <a:r>
              <a:rPr lang="en-US" sz="3600" dirty="0" err="1"/>
              <a:t>proteka</a:t>
            </a:r>
            <a:r>
              <a:rPr lang="en-US" sz="3600" dirty="0"/>
              <a:t> </a:t>
            </a:r>
            <a:r>
              <a:rPr lang="en-US" sz="3600" dirty="0" err="1"/>
              <a:t>privremenog</a:t>
            </a:r>
            <a:r>
              <a:rPr lang="en-US" sz="3600" dirty="0"/>
              <a:t> </a:t>
            </a:r>
            <a:r>
              <a:rPr lang="en-US" sz="3600" dirty="0" err="1"/>
              <a:t>finansiranja</a:t>
            </a:r>
            <a:r>
              <a:rPr lang="en-US" sz="3600" dirty="0"/>
              <a:t>, u tom </a:t>
            </a:r>
            <a:r>
              <a:rPr lang="en-US" sz="3600" dirty="0" err="1"/>
              <a:t>razdoblju</a:t>
            </a:r>
            <a:r>
              <a:rPr lang="en-US" sz="3600" dirty="0"/>
              <a:t> </a:t>
            </a:r>
            <a:r>
              <a:rPr lang="en-US" sz="3600" dirty="0" err="1"/>
              <a:t>ostvareni</a:t>
            </a:r>
            <a:r>
              <a:rPr lang="en-US" sz="3600" dirty="0"/>
              <a:t> </a:t>
            </a:r>
            <a:r>
              <a:rPr lang="en-US" sz="3600" dirty="0" err="1"/>
              <a:t>prihodi</a:t>
            </a:r>
            <a:r>
              <a:rPr lang="en-US" sz="3600" dirty="0"/>
              <a:t> </a:t>
            </a:r>
            <a:r>
              <a:rPr lang="en-US" sz="3600" dirty="0" err="1"/>
              <a:t>i</a:t>
            </a:r>
            <a:r>
              <a:rPr lang="en-US" sz="3600" dirty="0"/>
              <a:t> </a:t>
            </a:r>
            <a:r>
              <a:rPr lang="en-US" sz="3600" dirty="0" err="1"/>
              <a:t>primici</a:t>
            </a:r>
            <a:r>
              <a:rPr lang="en-US" sz="3600" dirty="0"/>
              <a:t>, </a:t>
            </a:r>
            <a:r>
              <a:rPr lang="en-US" sz="3600" dirty="0" err="1"/>
              <a:t>te</a:t>
            </a:r>
            <a:r>
              <a:rPr lang="en-US" sz="3600" dirty="0"/>
              <a:t> </a:t>
            </a:r>
            <a:r>
              <a:rPr lang="en-US" sz="3600" dirty="0" err="1"/>
              <a:t>izvršeni</a:t>
            </a:r>
            <a:r>
              <a:rPr lang="en-US" sz="3600" dirty="0"/>
              <a:t> </a:t>
            </a:r>
            <a:r>
              <a:rPr lang="en-US" sz="3600" dirty="0" err="1"/>
              <a:t>rashodi</a:t>
            </a:r>
            <a:r>
              <a:rPr lang="en-US" sz="3600" dirty="0"/>
              <a:t> </a:t>
            </a:r>
            <a:r>
              <a:rPr lang="en-US" sz="3600" dirty="0" err="1"/>
              <a:t>i</a:t>
            </a:r>
            <a:r>
              <a:rPr lang="en-US" sz="3600" dirty="0"/>
              <a:t> </a:t>
            </a:r>
            <a:r>
              <a:rPr lang="en-US" sz="3600" dirty="0" err="1"/>
              <a:t>izdaci</a:t>
            </a:r>
            <a:r>
              <a:rPr lang="en-US" sz="3600" dirty="0"/>
              <a:t> </a:t>
            </a:r>
            <a:r>
              <a:rPr lang="en-US" sz="3600" dirty="0" err="1"/>
              <a:t>uključuju</a:t>
            </a:r>
            <a:r>
              <a:rPr lang="en-US" sz="3600" dirty="0"/>
              <a:t> se u </a:t>
            </a:r>
            <a:r>
              <a:rPr lang="en-US" sz="3600" dirty="0" err="1"/>
              <a:t>budžet</a:t>
            </a:r>
            <a:r>
              <a:rPr lang="en-US" sz="3600" dirty="0"/>
              <a:t> </a:t>
            </a:r>
            <a:r>
              <a:rPr lang="en-US" sz="3600" dirty="0" err="1"/>
              <a:t>tekuće</a:t>
            </a:r>
            <a:r>
              <a:rPr lang="en-US" sz="3600" dirty="0"/>
              <a:t> </a:t>
            </a:r>
            <a:r>
              <a:rPr lang="en-US" sz="3600" dirty="0" err="1"/>
              <a:t>godine</a:t>
            </a:r>
            <a:r>
              <a:rPr lang="en-US" sz="3600" dirty="0"/>
              <a:t>.</a:t>
            </a:r>
            <a:endParaRPr lang="sr-Latn-ME" sz="3600" dirty="0"/>
          </a:p>
          <a:p>
            <a:pPr algn="just"/>
            <a:r>
              <a:rPr lang="en-US" sz="3600" dirty="0"/>
              <a:t> </a:t>
            </a:r>
            <a:r>
              <a:rPr lang="en-US" sz="3600" dirty="0" err="1"/>
              <a:t>Budžet</a:t>
            </a:r>
            <a:r>
              <a:rPr lang="en-US" sz="3600" dirty="0"/>
              <a:t> se mora </a:t>
            </a:r>
            <a:r>
              <a:rPr lang="en-US" sz="3600" dirty="0" err="1"/>
              <a:t>usvojiti</a:t>
            </a:r>
            <a:r>
              <a:rPr lang="en-US" sz="3600" dirty="0"/>
              <a:t> </a:t>
            </a:r>
            <a:r>
              <a:rPr lang="en-US" sz="3600" dirty="0" err="1"/>
              <a:t>najkasnije</a:t>
            </a:r>
            <a:r>
              <a:rPr lang="en-US" sz="3600" dirty="0"/>
              <a:t> 31. </a:t>
            </a:r>
            <a:r>
              <a:rPr lang="en-US" sz="3600" dirty="0" err="1"/>
              <a:t>marta</a:t>
            </a:r>
            <a:r>
              <a:rPr lang="en-US" sz="3600" dirty="0"/>
              <a:t> </a:t>
            </a:r>
            <a:r>
              <a:rPr lang="en-US" sz="3600" dirty="0" err="1"/>
              <a:t>tekuće</a:t>
            </a:r>
            <a:r>
              <a:rPr lang="en-US" sz="3600" dirty="0"/>
              <a:t> </a:t>
            </a:r>
            <a:r>
              <a:rPr lang="en-US" sz="3600" dirty="0" err="1"/>
              <a:t>godine</a:t>
            </a:r>
            <a:r>
              <a:rPr lang="en-US" sz="3600" dirty="0"/>
              <a:t>. </a:t>
            </a:r>
            <a:endParaRPr lang="sr-Latn-ME" sz="3600" dirty="0"/>
          </a:p>
          <a:p>
            <a:pPr algn="just"/>
            <a:r>
              <a:rPr lang="en-US" sz="3600" dirty="0" err="1"/>
              <a:t>Ukoliko</a:t>
            </a:r>
            <a:r>
              <a:rPr lang="en-US" sz="3600" dirty="0"/>
              <a:t> se </a:t>
            </a:r>
            <a:r>
              <a:rPr lang="en-US" sz="3600" dirty="0" err="1"/>
              <a:t>Budžet</a:t>
            </a:r>
            <a:r>
              <a:rPr lang="en-US" sz="3600" dirty="0"/>
              <a:t> ne </a:t>
            </a:r>
            <a:r>
              <a:rPr lang="en-US" sz="3600" dirty="0" err="1"/>
              <a:t>usvoji</a:t>
            </a:r>
            <a:r>
              <a:rPr lang="en-US" sz="3600" dirty="0"/>
              <a:t> do 31. </a:t>
            </a:r>
            <a:r>
              <a:rPr lang="en-US" sz="3600" dirty="0" err="1"/>
              <a:t>marta</a:t>
            </a:r>
            <a:r>
              <a:rPr lang="en-US" sz="3600" dirty="0"/>
              <a:t>, </a:t>
            </a:r>
            <a:r>
              <a:rPr lang="en-US" sz="3600" dirty="0" err="1"/>
              <a:t>nakon</a:t>
            </a:r>
            <a:r>
              <a:rPr lang="en-US" sz="3600" dirty="0"/>
              <a:t> toga se </a:t>
            </a:r>
            <a:r>
              <a:rPr lang="en-US" sz="3600" dirty="0" err="1"/>
              <a:t>neće</a:t>
            </a:r>
            <a:r>
              <a:rPr lang="en-US" sz="3600" dirty="0"/>
              <a:t> </a:t>
            </a:r>
            <a:r>
              <a:rPr lang="en-US" sz="3600" dirty="0" err="1"/>
              <a:t>realizovati</a:t>
            </a:r>
            <a:r>
              <a:rPr lang="en-US" sz="3600" dirty="0"/>
              <a:t> </a:t>
            </a:r>
            <a:r>
              <a:rPr lang="en-US" sz="3600" dirty="0" err="1"/>
              <a:t>rashodi</a:t>
            </a:r>
            <a:r>
              <a:rPr lang="en-US" sz="3600" dirty="0"/>
              <a:t> u </a:t>
            </a:r>
            <a:r>
              <a:rPr lang="en-US" sz="3600" dirty="0" err="1"/>
              <a:t>bilo</a:t>
            </a:r>
            <a:r>
              <a:rPr lang="en-US" sz="3600" dirty="0"/>
              <a:t> </a:t>
            </a:r>
            <a:r>
              <a:rPr lang="en-US" sz="3600" dirty="0" err="1"/>
              <a:t>koju</a:t>
            </a:r>
            <a:r>
              <a:rPr lang="en-US" sz="3600" dirty="0"/>
              <a:t> </a:t>
            </a:r>
            <a:r>
              <a:rPr lang="en-US" sz="3600" dirty="0" err="1"/>
              <a:t>svrhu</a:t>
            </a:r>
            <a:r>
              <a:rPr lang="en-US" sz="3600" dirty="0"/>
              <a:t>, </a:t>
            </a:r>
            <a:r>
              <a:rPr lang="en-US" sz="3600" dirty="0" err="1"/>
              <a:t>osim</a:t>
            </a:r>
            <a:r>
              <a:rPr lang="en-US" sz="3600" dirty="0"/>
              <a:t> </a:t>
            </a:r>
            <a:r>
              <a:rPr lang="en-US" sz="3600" dirty="0" err="1"/>
              <a:t>otplate</a:t>
            </a:r>
            <a:r>
              <a:rPr lang="en-US" sz="3600" dirty="0"/>
              <a:t> </a:t>
            </a:r>
            <a:r>
              <a:rPr lang="en-US" sz="3600" dirty="0" err="1"/>
              <a:t>zajmova</a:t>
            </a:r>
            <a:r>
              <a:rPr lang="en-US" sz="3600" dirty="0"/>
              <a:t>, </a:t>
            </a:r>
            <a:r>
              <a:rPr lang="en-US" sz="3600" dirty="0" err="1"/>
              <a:t>sve</a:t>
            </a:r>
            <a:r>
              <a:rPr lang="en-US" sz="3600" dirty="0"/>
              <a:t> </a:t>
            </a:r>
            <a:r>
              <a:rPr lang="en-US" sz="3600" dirty="0" err="1"/>
              <a:t>dok</a:t>
            </a:r>
            <a:r>
              <a:rPr lang="en-US" sz="3600" dirty="0"/>
              <a:t> se </a:t>
            </a:r>
            <a:r>
              <a:rPr lang="en-US" sz="3600" dirty="0" err="1"/>
              <a:t>budžet</a:t>
            </a:r>
            <a:r>
              <a:rPr lang="en-US" sz="3600" dirty="0"/>
              <a:t> ne </a:t>
            </a:r>
            <a:r>
              <a:rPr lang="en-US" sz="3600" dirty="0" err="1"/>
              <a:t>usvoji</a:t>
            </a:r>
            <a:r>
              <a:rPr lang="en-US" sz="3600" dirty="0"/>
              <a:t>.</a:t>
            </a:r>
          </a:p>
          <a:p>
            <a:endParaRPr lang="en-US" dirty="0"/>
          </a:p>
        </p:txBody>
      </p:sp>
    </p:spTree>
    <p:extLst>
      <p:ext uri="{BB962C8B-B14F-4D97-AF65-F5344CB8AC3E}">
        <p14:creationId xmlns="" xmlns:p14="http://schemas.microsoft.com/office/powerpoint/2010/main" val="267985821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Izvršenje</a:t>
            </a:r>
            <a:r>
              <a:rPr lang="en-US" b="1" dirty="0" smtClean="0"/>
              <a:t> </a:t>
            </a:r>
            <a:r>
              <a:rPr lang="en-US" b="1" dirty="0" err="1" smtClean="0"/>
              <a:t>budžeta</a:t>
            </a:r>
            <a:r>
              <a:rPr lang="en-US" b="1" i="1" dirty="0" smtClean="0"/>
              <a:t/>
            </a:r>
            <a:br>
              <a:rPr lang="en-US" b="1" i="1" dirty="0" smtClean="0"/>
            </a:br>
            <a:endParaRPr lang="en-US" dirty="0"/>
          </a:p>
        </p:txBody>
      </p:sp>
      <p:sp>
        <p:nvSpPr>
          <p:cNvPr id="3" name="Content Placeholder 2"/>
          <p:cNvSpPr>
            <a:spLocks noGrp="1"/>
          </p:cNvSpPr>
          <p:nvPr>
            <p:ph idx="1"/>
          </p:nvPr>
        </p:nvSpPr>
        <p:spPr>
          <a:xfrm>
            <a:off x="838200" y="1237957"/>
            <a:ext cx="10515600" cy="4939006"/>
          </a:xfrm>
        </p:spPr>
        <p:txBody>
          <a:bodyPr>
            <a:normAutofit lnSpcReduction="10000"/>
          </a:bodyPr>
          <a:lstStyle/>
          <a:p>
            <a:pPr algn="just"/>
            <a:r>
              <a:rPr lang="en-US" b="1" dirty="0"/>
              <a:t> </a:t>
            </a:r>
            <a:r>
              <a:rPr lang="en-US" sz="3600" dirty="0" err="1" smtClean="0"/>
              <a:t>Kada</a:t>
            </a:r>
            <a:r>
              <a:rPr lang="en-US" sz="3600" dirty="0" smtClean="0"/>
              <a:t> </a:t>
            </a:r>
            <a:r>
              <a:rPr lang="en-US" sz="3600" dirty="0" err="1"/>
              <a:t>predstavnički</a:t>
            </a:r>
            <a:r>
              <a:rPr lang="en-US" sz="3600" dirty="0"/>
              <a:t> organ </a:t>
            </a:r>
            <a:r>
              <a:rPr lang="en-US" sz="3600" dirty="0" err="1"/>
              <a:t>usvoji</a:t>
            </a:r>
            <a:r>
              <a:rPr lang="en-US" sz="3600" dirty="0"/>
              <a:t> </a:t>
            </a:r>
            <a:r>
              <a:rPr lang="en-US" sz="3600" dirty="0" err="1"/>
              <a:t>i</a:t>
            </a:r>
            <a:r>
              <a:rPr lang="en-US" sz="3600" dirty="0"/>
              <a:t> </a:t>
            </a:r>
            <a:r>
              <a:rPr lang="en-US" sz="3600" dirty="0" err="1"/>
              <a:t>prihvati</a:t>
            </a:r>
            <a:r>
              <a:rPr lang="en-US" sz="3600" dirty="0"/>
              <a:t> </a:t>
            </a:r>
            <a:r>
              <a:rPr lang="en-US" sz="3600" dirty="0" err="1"/>
              <a:t>budžet</a:t>
            </a:r>
            <a:r>
              <a:rPr lang="en-US" sz="3600" dirty="0"/>
              <a:t>, </a:t>
            </a:r>
            <a:r>
              <a:rPr lang="en-US" sz="3600" dirty="0" err="1"/>
              <a:t>prelazi</a:t>
            </a:r>
            <a:r>
              <a:rPr lang="en-US" sz="3600" dirty="0"/>
              <a:t> se </a:t>
            </a:r>
            <a:r>
              <a:rPr lang="en-US" sz="3600" dirty="0" err="1"/>
              <a:t>na</a:t>
            </a:r>
            <a:r>
              <a:rPr lang="en-US" sz="3600" dirty="0"/>
              <a:t> </a:t>
            </a:r>
            <a:r>
              <a:rPr lang="en-US" sz="3600" dirty="0" err="1"/>
              <a:t>izvršenje</a:t>
            </a:r>
            <a:r>
              <a:rPr lang="en-US" sz="3600" dirty="0"/>
              <a:t> </a:t>
            </a:r>
            <a:r>
              <a:rPr lang="en-US" sz="3600" dirty="0" err="1"/>
              <a:t>budžeta</a:t>
            </a:r>
            <a:r>
              <a:rPr lang="en-US" sz="3600" dirty="0"/>
              <a:t>, </a:t>
            </a:r>
            <a:r>
              <a:rPr lang="en-US" sz="3600" dirty="0" err="1"/>
              <a:t>što</a:t>
            </a:r>
            <a:r>
              <a:rPr lang="en-US" sz="3600" dirty="0"/>
              <a:t> u </a:t>
            </a:r>
            <a:r>
              <a:rPr lang="en-US" sz="3600" dirty="0" err="1"/>
              <a:t>stvari</a:t>
            </a:r>
            <a:r>
              <a:rPr lang="en-US" sz="3600" dirty="0"/>
              <a:t> </a:t>
            </a:r>
            <a:r>
              <a:rPr lang="en-US" sz="3600" dirty="0" err="1"/>
              <a:t>predstavlja</a:t>
            </a:r>
            <a:r>
              <a:rPr lang="en-US" sz="3600" dirty="0"/>
              <a:t> </a:t>
            </a:r>
            <a:r>
              <a:rPr lang="en-US" sz="3600" dirty="0" err="1"/>
              <a:t>sprovođenje</a:t>
            </a:r>
            <a:r>
              <a:rPr lang="en-US" sz="3600" dirty="0"/>
              <a:t> u </a:t>
            </a:r>
            <a:r>
              <a:rPr lang="en-US" sz="3600" dirty="0" err="1"/>
              <a:t>prkasu</a:t>
            </a:r>
            <a:r>
              <a:rPr lang="en-US" sz="3600" dirty="0"/>
              <a:t> </a:t>
            </a:r>
            <a:r>
              <a:rPr lang="en-US" sz="3600" dirty="0" err="1"/>
              <a:t>zacrtane</a:t>
            </a:r>
            <a:r>
              <a:rPr lang="en-US" sz="3600" dirty="0"/>
              <a:t> </a:t>
            </a:r>
            <a:r>
              <a:rPr lang="en-US" sz="3600" dirty="0" err="1"/>
              <a:t>i</a:t>
            </a:r>
            <a:r>
              <a:rPr lang="en-US" sz="3600" dirty="0"/>
              <a:t> </a:t>
            </a:r>
            <a:r>
              <a:rPr lang="en-US" sz="3600" dirty="0" err="1"/>
              <a:t>usvojene</a:t>
            </a:r>
            <a:r>
              <a:rPr lang="en-US" sz="3600" dirty="0"/>
              <a:t> </a:t>
            </a:r>
            <a:r>
              <a:rPr lang="en-US" sz="3600" dirty="0" err="1"/>
              <a:t>budžetske</a:t>
            </a:r>
            <a:r>
              <a:rPr lang="en-US" sz="3600" dirty="0"/>
              <a:t> </a:t>
            </a:r>
            <a:r>
              <a:rPr lang="en-US" sz="3600" dirty="0" err="1"/>
              <a:t>politike</a:t>
            </a:r>
            <a:r>
              <a:rPr lang="en-US" sz="3600" dirty="0"/>
              <a:t>.</a:t>
            </a:r>
          </a:p>
          <a:p>
            <a:pPr algn="just"/>
            <a:r>
              <a:rPr lang="en-US" sz="3600" dirty="0" err="1"/>
              <a:t>Izvršiti</a:t>
            </a:r>
            <a:r>
              <a:rPr lang="en-US" sz="3600" dirty="0"/>
              <a:t> </a:t>
            </a:r>
            <a:r>
              <a:rPr lang="en-US" sz="3600" dirty="0" err="1"/>
              <a:t>budžet</a:t>
            </a:r>
            <a:r>
              <a:rPr lang="en-US" sz="3600" dirty="0"/>
              <a:t> </a:t>
            </a:r>
            <a:r>
              <a:rPr lang="en-US" sz="3600" dirty="0" err="1"/>
              <a:t>znači</a:t>
            </a:r>
            <a:r>
              <a:rPr lang="en-US" sz="3600" dirty="0"/>
              <a:t> </a:t>
            </a:r>
            <a:r>
              <a:rPr lang="en-US" sz="3600" dirty="0" err="1"/>
              <a:t>prikupiti</a:t>
            </a:r>
            <a:r>
              <a:rPr lang="en-US" sz="3600" dirty="0"/>
              <a:t> </a:t>
            </a:r>
            <a:r>
              <a:rPr lang="en-US" sz="3600" dirty="0" err="1"/>
              <a:t>planirana</a:t>
            </a:r>
            <a:r>
              <a:rPr lang="en-US" sz="3600" dirty="0"/>
              <a:t> </a:t>
            </a:r>
            <a:r>
              <a:rPr lang="en-US" sz="3600" dirty="0" err="1"/>
              <a:t>javna</a:t>
            </a:r>
            <a:r>
              <a:rPr lang="en-US" sz="3600" dirty="0"/>
              <a:t> </a:t>
            </a:r>
            <a:r>
              <a:rPr lang="en-US" sz="3600" dirty="0" err="1"/>
              <a:t>sredstva</a:t>
            </a:r>
            <a:r>
              <a:rPr lang="en-US" sz="3600" dirty="0"/>
              <a:t> </a:t>
            </a:r>
            <a:r>
              <a:rPr lang="en-US" sz="3600" dirty="0" err="1"/>
              <a:t>i</a:t>
            </a:r>
            <a:r>
              <a:rPr lang="en-US" sz="3600" dirty="0"/>
              <a:t> </a:t>
            </a:r>
            <a:r>
              <a:rPr lang="en-US" sz="3600" dirty="0" err="1"/>
              <a:t>utrošiti</a:t>
            </a:r>
            <a:r>
              <a:rPr lang="en-US" sz="3600" dirty="0"/>
              <a:t> </a:t>
            </a:r>
            <a:r>
              <a:rPr lang="en-US" sz="3600" dirty="0" err="1"/>
              <a:t>ih</a:t>
            </a:r>
            <a:r>
              <a:rPr lang="en-US" sz="3600" dirty="0"/>
              <a:t> u </a:t>
            </a:r>
            <a:r>
              <a:rPr lang="en-US" sz="3600" dirty="0" err="1"/>
              <a:t>namjene</a:t>
            </a:r>
            <a:r>
              <a:rPr lang="en-US" sz="3600" dirty="0"/>
              <a:t> </a:t>
            </a:r>
            <a:r>
              <a:rPr lang="en-US" sz="3600" dirty="0" err="1"/>
              <a:t>kako</a:t>
            </a:r>
            <a:r>
              <a:rPr lang="en-US" sz="3600" dirty="0"/>
              <a:t> je to u </a:t>
            </a:r>
            <a:r>
              <a:rPr lang="en-US" sz="3600" dirty="0" err="1"/>
              <a:t>budžetu</a:t>
            </a:r>
            <a:r>
              <a:rPr lang="en-US" sz="3600" dirty="0"/>
              <a:t> </a:t>
            </a:r>
            <a:r>
              <a:rPr lang="en-US" sz="3600" dirty="0" err="1"/>
              <a:t>planirano</a:t>
            </a:r>
            <a:r>
              <a:rPr lang="en-US" sz="3600" dirty="0"/>
              <a:t>. </a:t>
            </a:r>
            <a:endParaRPr lang="sr-Latn-ME" sz="3600" dirty="0" smtClean="0"/>
          </a:p>
          <a:p>
            <a:pPr algn="just"/>
            <a:r>
              <a:rPr lang="en-US" sz="3600" dirty="0" err="1" smtClean="0"/>
              <a:t>Unutar</a:t>
            </a:r>
            <a:r>
              <a:rPr lang="en-US" sz="3600" dirty="0" smtClean="0"/>
              <a:t> </a:t>
            </a:r>
            <a:r>
              <a:rPr lang="en-US" sz="3600" dirty="0" err="1"/>
              <a:t>minstarstva</a:t>
            </a:r>
            <a:r>
              <a:rPr lang="en-US" sz="3600" dirty="0"/>
              <a:t> </a:t>
            </a:r>
            <a:r>
              <a:rPr lang="en-US" sz="3600" dirty="0" err="1"/>
              <a:t>finansija</a:t>
            </a:r>
            <a:r>
              <a:rPr lang="en-US" sz="3600" dirty="0"/>
              <a:t> </a:t>
            </a:r>
            <a:r>
              <a:rPr lang="en-US" sz="3600" dirty="0" err="1"/>
              <a:t>uspostavlja</a:t>
            </a:r>
            <a:r>
              <a:rPr lang="en-US" sz="3600" dirty="0"/>
              <a:t> se </a:t>
            </a:r>
            <a:r>
              <a:rPr lang="en-US" sz="3600" dirty="0" err="1"/>
              <a:t>trezor</a:t>
            </a:r>
            <a:r>
              <a:rPr lang="en-US" sz="3600" dirty="0"/>
              <a:t> u </a:t>
            </a:r>
            <a:r>
              <a:rPr lang="en-US" sz="3600" dirty="0" err="1"/>
              <a:t>svrhu</a:t>
            </a:r>
            <a:r>
              <a:rPr lang="en-US" sz="3600" dirty="0"/>
              <a:t> </a:t>
            </a:r>
            <a:r>
              <a:rPr lang="en-US" sz="3600" dirty="0" err="1"/>
              <a:t>izvršenja</a:t>
            </a:r>
            <a:r>
              <a:rPr lang="en-US" sz="3600" dirty="0"/>
              <a:t> </a:t>
            </a:r>
            <a:r>
              <a:rPr lang="en-US" sz="3600" dirty="0" err="1"/>
              <a:t>budžeta</a:t>
            </a:r>
            <a:r>
              <a:rPr lang="en-US" sz="3600" dirty="0"/>
              <a:t>, </a:t>
            </a:r>
            <a:r>
              <a:rPr lang="en-US" sz="3600" dirty="0" err="1"/>
              <a:t>nadzora</a:t>
            </a:r>
            <a:r>
              <a:rPr lang="en-US" sz="3600" dirty="0"/>
              <a:t> </a:t>
            </a:r>
            <a:r>
              <a:rPr lang="en-US" sz="3600" dirty="0" err="1"/>
              <a:t>izvršenja</a:t>
            </a:r>
            <a:r>
              <a:rPr lang="en-US" sz="3600" dirty="0"/>
              <a:t> </a:t>
            </a:r>
            <a:r>
              <a:rPr lang="en-US" sz="3600" dirty="0" err="1"/>
              <a:t>budžeta</a:t>
            </a:r>
            <a:r>
              <a:rPr lang="en-US" sz="3600" dirty="0"/>
              <a:t>, </a:t>
            </a:r>
            <a:r>
              <a:rPr lang="en-US" sz="3600" dirty="0" err="1"/>
              <a:t>upravljanja</a:t>
            </a:r>
            <a:r>
              <a:rPr lang="en-US" sz="3600" dirty="0"/>
              <a:t> </a:t>
            </a:r>
            <a:r>
              <a:rPr lang="en-US" sz="3600" dirty="0" err="1"/>
              <a:t>novcem</a:t>
            </a:r>
            <a:r>
              <a:rPr lang="en-US" sz="3600" dirty="0"/>
              <a:t> </a:t>
            </a:r>
            <a:r>
              <a:rPr lang="en-US" sz="3600" dirty="0" err="1"/>
              <a:t>i</a:t>
            </a:r>
            <a:r>
              <a:rPr lang="en-US" sz="3600" dirty="0"/>
              <a:t> </a:t>
            </a:r>
            <a:r>
              <a:rPr lang="en-US" sz="3600" dirty="0" err="1"/>
              <a:t>vođenja</a:t>
            </a:r>
            <a:r>
              <a:rPr lang="en-US" sz="3600" dirty="0"/>
              <a:t> </a:t>
            </a:r>
            <a:r>
              <a:rPr lang="en-US" sz="3600" dirty="0" err="1"/>
              <a:t>jedinstvenog</a:t>
            </a:r>
            <a:r>
              <a:rPr lang="en-US" sz="3600" dirty="0"/>
              <a:t> </a:t>
            </a:r>
            <a:r>
              <a:rPr lang="en-US" sz="3600" dirty="0" err="1"/>
              <a:t>trezora</a:t>
            </a:r>
            <a:r>
              <a:rPr lang="en-US" sz="3600" dirty="0"/>
              <a:t> </a:t>
            </a:r>
            <a:r>
              <a:rPr lang="en-US" sz="3600" dirty="0" err="1"/>
              <a:t>ili</a:t>
            </a:r>
            <a:r>
              <a:rPr lang="en-US" sz="3600" dirty="0"/>
              <a:t> </a:t>
            </a:r>
            <a:r>
              <a:rPr lang="en-US" sz="3600" dirty="0" err="1"/>
              <a:t>riznice</a:t>
            </a:r>
            <a:r>
              <a:rPr lang="en-US" sz="3600" dirty="0"/>
              <a:t> (JRT </a:t>
            </a:r>
            <a:r>
              <a:rPr lang="en-US" sz="3600" dirty="0" err="1"/>
              <a:t>ili</a:t>
            </a:r>
            <a:r>
              <a:rPr lang="en-US" sz="3600" dirty="0"/>
              <a:t> JRR ), </a:t>
            </a:r>
            <a:r>
              <a:rPr lang="en-US" sz="3600" dirty="0" err="1"/>
              <a:t>vođenja</a:t>
            </a:r>
            <a:r>
              <a:rPr lang="en-US" sz="3600" dirty="0"/>
              <a:t> </a:t>
            </a:r>
            <a:r>
              <a:rPr lang="en-US" sz="3600" dirty="0" err="1"/>
              <a:t>računovodstva</a:t>
            </a:r>
            <a:r>
              <a:rPr lang="en-US" sz="3600" dirty="0" smtClean="0"/>
              <a:t>.</a:t>
            </a:r>
            <a:endParaRPr lang="sr-Latn-ME" sz="3600" dirty="0" smtClean="0"/>
          </a:p>
          <a:p>
            <a:pPr algn="just"/>
            <a:endParaRPr lang="en-US" sz="3600" dirty="0" smtClean="0"/>
          </a:p>
          <a:p>
            <a:endParaRPr lang="en-US" dirty="0"/>
          </a:p>
        </p:txBody>
      </p:sp>
    </p:spTree>
    <p:extLst>
      <p:ext uri="{BB962C8B-B14F-4D97-AF65-F5344CB8AC3E}">
        <p14:creationId xmlns="" xmlns:p14="http://schemas.microsoft.com/office/powerpoint/2010/main" val="366058102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9994" y="858129"/>
            <a:ext cx="10523806" cy="5318834"/>
          </a:xfrm>
        </p:spPr>
        <p:txBody>
          <a:bodyPr>
            <a:noAutofit/>
          </a:bodyPr>
          <a:lstStyle/>
          <a:p>
            <a:pPr algn="just"/>
            <a:r>
              <a:rPr lang="en-US" sz="3600" dirty="0" smtClean="0"/>
              <a:t>Ove </a:t>
            </a:r>
            <a:r>
              <a:rPr lang="en-US" sz="3600" dirty="0" err="1" smtClean="0"/>
              <a:t>obaveze</a:t>
            </a:r>
            <a:r>
              <a:rPr lang="en-US" sz="3600" dirty="0" smtClean="0"/>
              <a:t> se </a:t>
            </a:r>
            <a:r>
              <a:rPr lang="en-US" sz="3600" dirty="0" err="1" smtClean="0"/>
              <a:t>odnose</a:t>
            </a:r>
            <a:r>
              <a:rPr lang="en-US" sz="3600" dirty="0" smtClean="0"/>
              <a:t> </a:t>
            </a:r>
            <a:r>
              <a:rPr lang="en-US" sz="3600" dirty="0" err="1" smtClean="0"/>
              <a:t>na</a:t>
            </a:r>
            <a:r>
              <a:rPr lang="en-US" sz="3600" dirty="0" smtClean="0"/>
              <a:t> </a:t>
            </a:r>
            <a:r>
              <a:rPr lang="en-US" sz="3600" dirty="0" err="1" smtClean="0"/>
              <a:t>sve</a:t>
            </a:r>
            <a:r>
              <a:rPr lang="en-US" sz="3600" dirty="0" smtClean="0"/>
              <a:t> </a:t>
            </a:r>
            <a:r>
              <a:rPr lang="en-US" sz="3600" dirty="0" err="1" smtClean="0"/>
              <a:t>nivoe</a:t>
            </a:r>
            <a:r>
              <a:rPr lang="en-US" sz="3600" dirty="0" smtClean="0"/>
              <a:t> </a:t>
            </a:r>
            <a:r>
              <a:rPr lang="en-US" sz="3600" dirty="0" err="1" smtClean="0"/>
              <a:t>vlasti</a:t>
            </a:r>
            <a:r>
              <a:rPr lang="en-US" sz="3600" dirty="0" smtClean="0"/>
              <a:t> od </a:t>
            </a:r>
            <a:r>
              <a:rPr lang="en-US" sz="3600" dirty="0" err="1" smtClean="0"/>
              <a:t>države</a:t>
            </a:r>
            <a:r>
              <a:rPr lang="en-US" sz="3600" dirty="0" smtClean="0"/>
              <a:t> do </a:t>
            </a:r>
            <a:r>
              <a:rPr lang="en-US" sz="3600" dirty="0" err="1" smtClean="0"/>
              <a:t>lokalne</a:t>
            </a:r>
            <a:r>
              <a:rPr lang="en-US" sz="3600" dirty="0" smtClean="0"/>
              <a:t> </a:t>
            </a:r>
            <a:r>
              <a:rPr lang="en-US" sz="3600" dirty="0" err="1" smtClean="0"/>
              <a:t>zajednice</a:t>
            </a:r>
            <a:r>
              <a:rPr lang="en-US" sz="3600" dirty="0" smtClean="0"/>
              <a:t> </a:t>
            </a:r>
            <a:r>
              <a:rPr lang="en-US" sz="3600" dirty="0" err="1" smtClean="0"/>
              <a:t>i</a:t>
            </a:r>
            <a:r>
              <a:rPr lang="en-US" sz="3600" dirty="0" smtClean="0"/>
              <a:t> </a:t>
            </a:r>
            <a:r>
              <a:rPr lang="en-US" sz="3600" dirty="0" err="1" smtClean="0"/>
              <a:t>izvanbudžetskih</a:t>
            </a:r>
            <a:r>
              <a:rPr lang="en-US" sz="3600" dirty="0" smtClean="0"/>
              <a:t> </a:t>
            </a:r>
            <a:r>
              <a:rPr lang="en-US" sz="3600" dirty="0" err="1" smtClean="0"/>
              <a:t>fondova</a:t>
            </a:r>
            <a:r>
              <a:rPr lang="en-US" sz="3600" dirty="0" smtClean="0"/>
              <a:t>.</a:t>
            </a:r>
          </a:p>
          <a:p>
            <a:pPr algn="just"/>
            <a:r>
              <a:rPr lang="en-US" sz="3600" dirty="0" err="1" smtClean="0"/>
              <a:t>Jedinstaveni</a:t>
            </a:r>
            <a:r>
              <a:rPr lang="en-US" sz="3600" dirty="0" smtClean="0"/>
              <a:t> </a:t>
            </a:r>
            <a:r>
              <a:rPr lang="en-US" sz="3600" dirty="0" err="1" smtClean="0"/>
              <a:t>račun</a:t>
            </a:r>
            <a:r>
              <a:rPr lang="en-US" sz="3600" dirty="0" smtClean="0"/>
              <a:t> </a:t>
            </a:r>
            <a:r>
              <a:rPr lang="en-US" sz="3600" dirty="0" err="1" smtClean="0"/>
              <a:t>Trezora</a:t>
            </a:r>
            <a:r>
              <a:rPr lang="en-US" sz="3600" dirty="0" smtClean="0"/>
              <a:t> je </a:t>
            </a:r>
            <a:r>
              <a:rPr lang="en-US" sz="3600" dirty="0" err="1" smtClean="0"/>
              <a:t>sistem</a:t>
            </a:r>
            <a:r>
              <a:rPr lang="en-US" sz="3600" dirty="0" smtClean="0"/>
              <a:t> </a:t>
            </a:r>
            <a:r>
              <a:rPr lang="en-US" sz="3600" dirty="0" err="1" smtClean="0"/>
              <a:t>bankovnih</a:t>
            </a:r>
            <a:r>
              <a:rPr lang="en-US" sz="3600" dirty="0" smtClean="0"/>
              <a:t> </a:t>
            </a:r>
            <a:r>
              <a:rPr lang="en-US" sz="3600" dirty="0" err="1" smtClean="0"/>
              <a:t>računa</a:t>
            </a:r>
            <a:r>
              <a:rPr lang="en-US" sz="3600" dirty="0" smtClean="0"/>
              <a:t> </a:t>
            </a:r>
            <a:r>
              <a:rPr lang="en-US" sz="3600" dirty="0" err="1" smtClean="0"/>
              <a:t>koji</a:t>
            </a:r>
            <a:r>
              <a:rPr lang="en-US" sz="3600" dirty="0" smtClean="0"/>
              <a:t> se </a:t>
            </a:r>
            <a:r>
              <a:rPr lang="en-US" sz="3600" dirty="0" err="1" smtClean="0"/>
              <a:t>vode</a:t>
            </a:r>
            <a:r>
              <a:rPr lang="en-US" sz="3600" dirty="0" smtClean="0"/>
              <a:t> u </a:t>
            </a:r>
            <a:r>
              <a:rPr lang="en-US" sz="3600" dirty="0" err="1" smtClean="0"/>
              <a:t>ime</a:t>
            </a:r>
            <a:r>
              <a:rPr lang="en-US" sz="3600" dirty="0" smtClean="0"/>
              <a:t> </a:t>
            </a:r>
            <a:r>
              <a:rPr lang="en-US" sz="3600" dirty="0" err="1" smtClean="0"/>
              <a:t>Ministarstva</a:t>
            </a:r>
            <a:r>
              <a:rPr lang="en-US" sz="3600" dirty="0" smtClean="0"/>
              <a:t> </a:t>
            </a:r>
            <a:r>
              <a:rPr lang="en-US" sz="3600" dirty="0" err="1" smtClean="0"/>
              <a:t>finansija</a:t>
            </a:r>
            <a:r>
              <a:rPr lang="en-US" sz="3600" dirty="0" smtClean="0"/>
              <a:t> </a:t>
            </a:r>
            <a:r>
              <a:rPr lang="en-US" sz="3600" dirty="0" err="1" smtClean="0"/>
              <a:t>Bosne</a:t>
            </a:r>
            <a:r>
              <a:rPr lang="en-US" sz="3600" dirty="0" smtClean="0"/>
              <a:t> </a:t>
            </a:r>
            <a:r>
              <a:rPr lang="en-US" sz="3600" dirty="0" err="1" smtClean="0"/>
              <a:t>i</a:t>
            </a:r>
            <a:r>
              <a:rPr lang="en-US" sz="3600" dirty="0" smtClean="0"/>
              <a:t> </a:t>
            </a:r>
            <a:r>
              <a:rPr lang="en-US" sz="3600" dirty="0" err="1" smtClean="0"/>
              <a:t>Hercegovine</a:t>
            </a:r>
            <a:r>
              <a:rPr lang="en-US" sz="3600" dirty="0" smtClean="0"/>
              <a:t> </a:t>
            </a:r>
            <a:r>
              <a:rPr lang="en-US" sz="3600" dirty="0" err="1" smtClean="0"/>
              <a:t>kod</a:t>
            </a:r>
            <a:r>
              <a:rPr lang="en-US" sz="3600" dirty="0" smtClean="0"/>
              <a:t> </a:t>
            </a:r>
            <a:r>
              <a:rPr lang="en-US" sz="3600" dirty="0" err="1" smtClean="0"/>
              <a:t>jedne</a:t>
            </a:r>
            <a:r>
              <a:rPr lang="en-US" sz="3600" dirty="0" smtClean="0"/>
              <a:t> </a:t>
            </a:r>
            <a:r>
              <a:rPr lang="en-US" sz="3600" dirty="0" err="1" smtClean="0"/>
              <a:t>ili</a:t>
            </a:r>
            <a:r>
              <a:rPr lang="en-US" sz="3600" dirty="0" smtClean="0"/>
              <a:t> </a:t>
            </a:r>
            <a:r>
              <a:rPr lang="en-US" sz="3600" dirty="0" err="1" smtClean="0"/>
              <a:t>više</a:t>
            </a:r>
            <a:r>
              <a:rPr lang="en-US" sz="3600" dirty="0" smtClean="0"/>
              <a:t> </a:t>
            </a:r>
            <a:r>
              <a:rPr lang="en-US" sz="3600" dirty="0" err="1" smtClean="0"/>
              <a:t>poslovnih</a:t>
            </a:r>
            <a:r>
              <a:rPr lang="en-US" sz="3600" dirty="0" smtClean="0"/>
              <a:t> </a:t>
            </a:r>
            <a:r>
              <a:rPr lang="en-US" sz="3600" dirty="0" err="1" smtClean="0"/>
              <a:t>banaka</a:t>
            </a:r>
            <a:r>
              <a:rPr lang="en-US" sz="3600" dirty="0" smtClean="0"/>
              <a:t>, </a:t>
            </a:r>
            <a:r>
              <a:rPr lang="en-US" sz="3600" dirty="0" err="1" smtClean="0"/>
              <a:t>preko</a:t>
            </a:r>
            <a:r>
              <a:rPr lang="en-US" sz="3600" dirty="0" smtClean="0"/>
              <a:t> </a:t>
            </a:r>
            <a:r>
              <a:rPr lang="en-US" sz="3600" dirty="0" err="1" smtClean="0"/>
              <a:t>kojeg</a:t>
            </a:r>
            <a:r>
              <a:rPr lang="en-US" sz="3600" dirty="0" smtClean="0"/>
              <a:t> se</a:t>
            </a:r>
            <a:r>
              <a:rPr lang="bs-Latn-BA" sz="3600" dirty="0" smtClean="0"/>
              <a:t> </a:t>
            </a:r>
            <a:r>
              <a:rPr lang="en-US" sz="3600" dirty="0" err="1"/>
              <a:t>izvršavaju</a:t>
            </a:r>
            <a:r>
              <a:rPr lang="en-US" sz="3600" dirty="0"/>
              <a:t> </a:t>
            </a:r>
            <a:r>
              <a:rPr lang="en-US" sz="3600" dirty="0" err="1"/>
              <a:t>uplate</a:t>
            </a:r>
            <a:r>
              <a:rPr lang="en-US" sz="3600" dirty="0"/>
              <a:t> </a:t>
            </a:r>
            <a:r>
              <a:rPr lang="en-US" sz="3600" dirty="0" err="1"/>
              <a:t>prihoda</a:t>
            </a:r>
            <a:r>
              <a:rPr lang="en-US" sz="3600" dirty="0"/>
              <a:t> </a:t>
            </a:r>
            <a:r>
              <a:rPr lang="en-US" sz="3600" dirty="0" err="1"/>
              <a:t>i</a:t>
            </a:r>
            <a:r>
              <a:rPr lang="en-US" sz="3600" dirty="0"/>
              <a:t> </a:t>
            </a:r>
            <a:r>
              <a:rPr lang="en-US" sz="3600" dirty="0" err="1"/>
              <a:t>primitaka</a:t>
            </a:r>
            <a:r>
              <a:rPr lang="en-US" sz="3600" dirty="0"/>
              <a:t> </a:t>
            </a:r>
            <a:r>
              <a:rPr lang="en-US" sz="3600" dirty="0" err="1"/>
              <a:t>te</a:t>
            </a:r>
            <a:r>
              <a:rPr lang="en-US" sz="3600" dirty="0"/>
              <a:t> </a:t>
            </a:r>
            <a:r>
              <a:rPr lang="en-US" sz="3600" dirty="0" err="1"/>
              <a:t>isplate</a:t>
            </a:r>
            <a:r>
              <a:rPr lang="en-US" sz="3600" dirty="0"/>
              <a:t> </a:t>
            </a:r>
            <a:r>
              <a:rPr lang="en-US" sz="3600" dirty="0" err="1"/>
              <a:t>rashoda</a:t>
            </a:r>
            <a:r>
              <a:rPr lang="en-US" sz="3600" dirty="0"/>
              <a:t> </a:t>
            </a:r>
            <a:r>
              <a:rPr lang="en-US" sz="3600" dirty="0" err="1"/>
              <a:t>i</a:t>
            </a:r>
            <a:r>
              <a:rPr lang="en-US" sz="3600" dirty="0"/>
              <a:t> </a:t>
            </a:r>
            <a:r>
              <a:rPr lang="en-US" sz="3600" dirty="0" err="1"/>
              <a:t>izdataka</a:t>
            </a:r>
            <a:r>
              <a:rPr lang="en-US" sz="3600" dirty="0"/>
              <a:t> </a:t>
            </a:r>
            <a:r>
              <a:rPr lang="en-US" sz="3600" dirty="0" err="1"/>
              <a:t>i</a:t>
            </a:r>
            <a:r>
              <a:rPr lang="en-US" sz="3600" dirty="0"/>
              <a:t> </a:t>
            </a:r>
            <a:r>
              <a:rPr lang="en-US" sz="3600" dirty="0" err="1"/>
              <a:t>evidentiraju</a:t>
            </a:r>
            <a:r>
              <a:rPr lang="en-US" sz="3600" dirty="0"/>
              <a:t> u </a:t>
            </a:r>
            <a:r>
              <a:rPr lang="en-US" sz="3600" dirty="0" err="1"/>
              <a:t>sistemu</a:t>
            </a:r>
            <a:r>
              <a:rPr lang="en-US" sz="3600" dirty="0"/>
              <a:t> </a:t>
            </a:r>
            <a:r>
              <a:rPr lang="en-US" sz="3600" dirty="0" err="1"/>
              <a:t>Glavne</a:t>
            </a:r>
            <a:r>
              <a:rPr lang="en-US" sz="3600" dirty="0"/>
              <a:t> </a:t>
            </a:r>
            <a:r>
              <a:rPr lang="en-US" sz="3600" dirty="0" err="1"/>
              <a:t>knjige</a:t>
            </a:r>
            <a:r>
              <a:rPr lang="en-US" sz="3600" dirty="0"/>
              <a:t> </a:t>
            </a:r>
            <a:r>
              <a:rPr lang="en-US" sz="3600" dirty="0" err="1"/>
              <a:t>trezora</a:t>
            </a:r>
            <a:r>
              <a:rPr lang="en-US" sz="3600" dirty="0"/>
              <a:t>.</a:t>
            </a:r>
          </a:p>
          <a:p>
            <a:pPr algn="just"/>
            <a:r>
              <a:rPr lang="bs-Latn-BA" sz="3600" baseline="30000" dirty="0" smtClean="0"/>
              <a:t> </a:t>
            </a:r>
            <a:r>
              <a:rPr lang="bs-Latn-BA" sz="3600" dirty="0" smtClean="0"/>
              <a:t>Zakon o finansiranju institucija BiH (Sl.glasnik br. 61/04)</a:t>
            </a:r>
            <a:endParaRPr lang="en-US" sz="3600" dirty="0" smtClean="0"/>
          </a:p>
          <a:p>
            <a:pPr algn="just"/>
            <a:endParaRPr lang="en-US" sz="3600" dirty="0"/>
          </a:p>
        </p:txBody>
      </p:sp>
    </p:spTree>
    <p:extLst>
      <p:ext uri="{BB962C8B-B14F-4D97-AF65-F5344CB8AC3E}">
        <p14:creationId xmlns="" xmlns:p14="http://schemas.microsoft.com/office/powerpoint/2010/main" val="181919248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3723" y="914400"/>
            <a:ext cx="10580077" cy="5262563"/>
          </a:xfrm>
        </p:spPr>
        <p:txBody>
          <a:bodyPr>
            <a:normAutofit/>
          </a:bodyPr>
          <a:lstStyle/>
          <a:p>
            <a:pPr algn="just"/>
            <a:r>
              <a:rPr lang="en-US" sz="3600" dirty="0" err="1" smtClean="0"/>
              <a:t>Uz</a:t>
            </a:r>
            <a:r>
              <a:rPr lang="en-US" sz="3600" dirty="0" smtClean="0"/>
              <a:t> </a:t>
            </a:r>
            <a:r>
              <a:rPr lang="en-US" sz="3600" dirty="0" err="1"/>
              <a:t>budžet</a:t>
            </a:r>
            <a:r>
              <a:rPr lang="en-US" sz="3600" dirty="0"/>
              <a:t> </a:t>
            </a:r>
            <a:r>
              <a:rPr lang="en-US" sz="3600" dirty="0" err="1"/>
              <a:t>donosi</a:t>
            </a:r>
            <a:r>
              <a:rPr lang="en-US" sz="3600" dirty="0"/>
              <a:t> se </a:t>
            </a:r>
            <a:r>
              <a:rPr lang="en-US" sz="3600" dirty="0" err="1"/>
              <a:t>i</a:t>
            </a:r>
            <a:r>
              <a:rPr lang="en-US" sz="3600" dirty="0"/>
              <a:t> </a:t>
            </a:r>
            <a:r>
              <a:rPr lang="en-US" sz="3600" dirty="0" err="1"/>
              <a:t>Zakon</a:t>
            </a:r>
            <a:r>
              <a:rPr lang="en-US" sz="3600" dirty="0"/>
              <a:t> o </a:t>
            </a:r>
            <a:r>
              <a:rPr lang="en-US" sz="3600" dirty="0" err="1"/>
              <a:t>izvršenju</a:t>
            </a:r>
            <a:r>
              <a:rPr lang="en-US" sz="3600" dirty="0"/>
              <a:t> </a:t>
            </a:r>
            <a:r>
              <a:rPr lang="en-US" sz="3600" dirty="0" err="1"/>
              <a:t>budžeta</a:t>
            </a:r>
            <a:r>
              <a:rPr lang="en-US" sz="3600" dirty="0"/>
              <a:t> </a:t>
            </a:r>
            <a:r>
              <a:rPr lang="en-US" sz="3600" dirty="0" err="1"/>
              <a:t>institucija</a:t>
            </a:r>
            <a:r>
              <a:rPr lang="en-US" sz="3600" dirty="0"/>
              <a:t> </a:t>
            </a:r>
            <a:r>
              <a:rPr lang="en-US" sz="3600" dirty="0" err="1"/>
              <a:t>BiH</a:t>
            </a:r>
            <a:r>
              <a:rPr lang="en-US" sz="3600" dirty="0"/>
              <a:t> </a:t>
            </a:r>
            <a:r>
              <a:rPr lang="en-US" sz="3600" dirty="0" err="1"/>
              <a:t>i</a:t>
            </a:r>
            <a:r>
              <a:rPr lang="en-US" sz="3600" dirty="0"/>
              <a:t> </a:t>
            </a:r>
            <a:r>
              <a:rPr lang="en-US" sz="3600" dirty="0" err="1"/>
              <a:t>međunarodnih</a:t>
            </a:r>
            <a:r>
              <a:rPr lang="en-US" sz="3600" dirty="0"/>
              <a:t> </a:t>
            </a:r>
            <a:r>
              <a:rPr lang="en-US" sz="3600" dirty="0" err="1"/>
              <a:t>obaveza</a:t>
            </a:r>
            <a:r>
              <a:rPr lang="en-US" sz="3600" dirty="0"/>
              <a:t> </a:t>
            </a:r>
            <a:r>
              <a:rPr lang="en-US" sz="3600" dirty="0" err="1"/>
              <a:t>BiH</a:t>
            </a:r>
            <a:r>
              <a:rPr lang="en-US" sz="3600" dirty="0"/>
              <a:t>, </a:t>
            </a:r>
            <a:r>
              <a:rPr lang="en-US" sz="3600" dirty="0" err="1"/>
              <a:t>kojim</a:t>
            </a:r>
            <a:r>
              <a:rPr lang="en-US" sz="3600" dirty="0"/>
              <a:t> se </a:t>
            </a:r>
            <a:r>
              <a:rPr lang="en-US" sz="3600" dirty="0" err="1"/>
              <a:t>uređuje</a:t>
            </a:r>
            <a:r>
              <a:rPr lang="en-US" sz="3600" dirty="0"/>
              <a:t> </a:t>
            </a:r>
            <a:r>
              <a:rPr lang="en-US" sz="3600" dirty="0" err="1"/>
              <a:t>struktura</a:t>
            </a:r>
            <a:r>
              <a:rPr lang="en-US" sz="3600" dirty="0"/>
              <a:t> </a:t>
            </a:r>
            <a:r>
              <a:rPr lang="en-US" sz="3600" dirty="0" err="1"/>
              <a:t>prihoda</a:t>
            </a:r>
            <a:r>
              <a:rPr lang="en-US" sz="3600" dirty="0"/>
              <a:t> </a:t>
            </a:r>
            <a:r>
              <a:rPr lang="en-US" sz="3600" dirty="0" err="1"/>
              <a:t>i</a:t>
            </a:r>
            <a:r>
              <a:rPr lang="en-US" sz="3600" dirty="0"/>
              <a:t> </a:t>
            </a:r>
            <a:r>
              <a:rPr lang="en-US" sz="3600" dirty="0" err="1"/>
              <a:t>primitaka</a:t>
            </a:r>
            <a:r>
              <a:rPr lang="en-US" sz="3600" dirty="0"/>
              <a:t> </a:t>
            </a:r>
            <a:r>
              <a:rPr lang="en-US" sz="3600" dirty="0" err="1"/>
              <a:t>te</a:t>
            </a:r>
            <a:r>
              <a:rPr lang="en-US" sz="3600" dirty="0"/>
              <a:t> </a:t>
            </a:r>
            <a:r>
              <a:rPr lang="en-US" sz="3600" dirty="0" err="1"/>
              <a:t>rashoda</a:t>
            </a:r>
            <a:r>
              <a:rPr lang="en-US" sz="3600" dirty="0"/>
              <a:t> </a:t>
            </a:r>
            <a:r>
              <a:rPr lang="en-US" sz="3600" dirty="0" err="1"/>
              <a:t>i</a:t>
            </a:r>
            <a:r>
              <a:rPr lang="en-US" sz="3600" dirty="0"/>
              <a:t> </a:t>
            </a:r>
            <a:r>
              <a:rPr lang="en-US" sz="3600" dirty="0" err="1"/>
              <a:t>izdataka</a:t>
            </a:r>
            <a:r>
              <a:rPr lang="en-US" sz="3600" dirty="0"/>
              <a:t> </a:t>
            </a:r>
            <a:r>
              <a:rPr lang="en-US" sz="3600" dirty="0" err="1"/>
              <a:t>budžeta</a:t>
            </a:r>
            <a:r>
              <a:rPr lang="en-US" sz="3600" dirty="0"/>
              <a:t> </a:t>
            </a:r>
            <a:r>
              <a:rPr lang="en-US" sz="3600" dirty="0" err="1"/>
              <a:t>i</a:t>
            </a:r>
            <a:r>
              <a:rPr lang="en-US" sz="3600" dirty="0"/>
              <a:t> </a:t>
            </a:r>
            <a:r>
              <a:rPr lang="en-US" sz="3600" dirty="0" err="1"/>
              <a:t>njegovo</a:t>
            </a:r>
            <a:r>
              <a:rPr lang="en-US" sz="3600" dirty="0"/>
              <a:t> </a:t>
            </a:r>
            <a:r>
              <a:rPr lang="en-US" sz="3600" dirty="0" err="1"/>
              <a:t>izvršavanje</a:t>
            </a:r>
            <a:r>
              <a:rPr lang="en-US" sz="3600" dirty="0"/>
              <a:t>, </a:t>
            </a:r>
            <a:r>
              <a:rPr lang="en-US" sz="3600" dirty="0" err="1"/>
              <a:t>prioriteti</a:t>
            </a:r>
            <a:r>
              <a:rPr lang="en-US" sz="3600" dirty="0"/>
              <a:t> </a:t>
            </a:r>
            <a:r>
              <a:rPr lang="en-US" sz="3600" dirty="0" err="1"/>
              <a:t>plaćanja</a:t>
            </a:r>
            <a:r>
              <a:rPr lang="en-US" sz="3600" dirty="0"/>
              <a:t>, </a:t>
            </a:r>
            <a:r>
              <a:rPr lang="en-US" sz="3600" dirty="0" err="1"/>
              <a:t>obim</a:t>
            </a:r>
            <a:r>
              <a:rPr lang="en-US" sz="3600" dirty="0"/>
              <a:t>, </a:t>
            </a:r>
            <a:r>
              <a:rPr lang="en-US" sz="3600" dirty="0" err="1"/>
              <a:t>zaduživanje</a:t>
            </a:r>
            <a:r>
              <a:rPr lang="en-US" sz="3600" dirty="0"/>
              <a:t> </a:t>
            </a:r>
            <a:r>
              <a:rPr lang="en-US" sz="3600" dirty="0" err="1"/>
              <a:t>i</a:t>
            </a:r>
            <a:r>
              <a:rPr lang="en-US" sz="3600" dirty="0"/>
              <a:t> </a:t>
            </a:r>
            <a:r>
              <a:rPr lang="en-US" sz="3600" dirty="0" err="1"/>
              <a:t>garancije</a:t>
            </a:r>
            <a:r>
              <a:rPr lang="en-US" sz="3600" dirty="0"/>
              <a:t>, </a:t>
            </a:r>
            <a:r>
              <a:rPr lang="en-US" sz="3600" dirty="0" err="1"/>
              <a:t>upravljanje</a:t>
            </a:r>
            <a:r>
              <a:rPr lang="en-US" sz="3600" dirty="0"/>
              <a:t> </a:t>
            </a:r>
            <a:r>
              <a:rPr lang="en-US" sz="3600" dirty="0" err="1"/>
              <a:t>javnim</a:t>
            </a:r>
            <a:r>
              <a:rPr lang="en-US" sz="3600" dirty="0"/>
              <a:t> </a:t>
            </a:r>
            <a:r>
              <a:rPr lang="en-US" sz="3600" dirty="0" err="1"/>
              <a:t>dugom</a:t>
            </a:r>
            <a:r>
              <a:rPr lang="en-US" sz="3600" dirty="0"/>
              <a:t> </a:t>
            </a:r>
            <a:r>
              <a:rPr lang="en-US" sz="3600" dirty="0" err="1"/>
              <a:t>te</a:t>
            </a:r>
            <a:r>
              <a:rPr lang="en-US" sz="3600" dirty="0"/>
              <a:t> </a:t>
            </a:r>
            <a:r>
              <a:rPr lang="en-US" sz="3600" dirty="0" err="1"/>
              <a:t>finansijskom</a:t>
            </a:r>
            <a:r>
              <a:rPr lang="en-US" sz="3600" dirty="0"/>
              <a:t> </a:t>
            </a:r>
            <a:r>
              <a:rPr lang="en-US" sz="3600" dirty="0" err="1"/>
              <a:t>i</a:t>
            </a:r>
            <a:r>
              <a:rPr lang="en-US" sz="3600" dirty="0"/>
              <a:t> </a:t>
            </a:r>
            <a:r>
              <a:rPr lang="en-US" sz="3600" dirty="0" err="1"/>
              <a:t>nefinansijskom</a:t>
            </a:r>
            <a:r>
              <a:rPr lang="en-US" sz="3600" dirty="0"/>
              <a:t> </a:t>
            </a:r>
            <a:r>
              <a:rPr lang="en-US" sz="3600" dirty="0" err="1"/>
              <a:t>imovinom</a:t>
            </a:r>
            <a:r>
              <a:rPr lang="en-US" sz="3600" dirty="0"/>
              <a:t> </a:t>
            </a:r>
            <a:r>
              <a:rPr lang="en-US" sz="3600" dirty="0" err="1"/>
              <a:t>i</a:t>
            </a:r>
            <a:r>
              <a:rPr lang="en-US" sz="3600" dirty="0"/>
              <a:t>  </a:t>
            </a:r>
            <a:r>
              <a:rPr lang="en-US" sz="3600" dirty="0" err="1"/>
              <a:t>prava</a:t>
            </a:r>
            <a:r>
              <a:rPr lang="en-US" sz="3600" dirty="0"/>
              <a:t> </a:t>
            </a:r>
            <a:r>
              <a:rPr lang="en-US" sz="3600" dirty="0" err="1"/>
              <a:t>i</a:t>
            </a:r>
            <a:r>
              <a:rPr lang="en-US" sz="3600" dirty="0"/>
              <a:t> </a:t>
            </a:r>
            <a:r>
              <a:rPr lang="en-US" sz="3600" dirty="0" err="1"/>
              <a:t>obaveze</a:t>
            </a:r>
            <a:r>
              <a:rPr lang="en-US" sz="3600" dirty="0"/>
              <a:t> </a:t>
            </a:r>
            <a:r>
              <a:rPr lang="en-US" sz="3600" dirty="0" err="1"/>
              <a:t>korisnika</a:t>
            </a:r>
            <a:r>
              <a:rPr lang="en-US" sz="3600" dirty="0"/>
              <a:t> </a:t>
            </a:r>
            <a:r>
              <a:rPr lang="en-US" sz="3600" dirty="0" err="1"/>
              <a:t>budžetskih</a:t>
            </a:r>
            <a:r>
              <a:rPr lang="en-US" sz="3600" dirty="0"/>
              <a:t> </a:t>
            </a:r>
            <a:r>
              <a:rPr lang="en-US" sz="3600" dirty="0" err="1"/>
              <a:t>sredstava</a:t>
            </a:r>
            <a:r>
              <a:rPr lang="en-US" sz="3600" dirty="0"/>
              <a:t>.  </a:t>
            </a:r>
            <a:endParaRPr lang="sr-Latn-ME" sz="3600" dirty="0" smtClean="0"/>
          </a:p>
          <a:p>
            <a:pPr algn="just"/>
            <a:r>
              <a:rPr lang="en-US" sz="3600" dirty="0" err="1" smtClean="0"/>
              <a:t>Osnov</a:t>
            </a:r>
            <a:r>
              <a:rPr lang="en-US" sz="3600" dirty="0" smtClean="0"/>
              <a:t> </a:t>
            </a:r>
            <a:r>
              <a:rPr lang="en-US" sz="3600" dirty="0" err="1"/>
              <a:t>za</a:t>
            </a:r>
            <a:r>
              <a:rPr lang="en-US" sz="3600" dirty="0"/>
              <a:t> </a:t>
            </a:r>
            <a:r>
              <a:rPr lang="en-US" sz="3600" dirty="0" err="1"/>
              <a:t>primjenu</a:t>
            </a:r>
            <a:r>
              <a:rPr lang="en-US" sz="3600" dirty="0"/>
              <a:t> </a:t>
            </a:r>
            <a:r>
              <a:rPr lang="en-US" sz="3600" dirty="0" err="1"/>
              <a:t>Zakona</a:t>
            </a:r>
            <a:r>
              <a:rPr lang="en-US" sz="3600" dirty="0"/>
              <a:t> o </a:t>
            </a:r>
            <a:r>
              <a:rPr lang="en-US" sz="3600" dirty="0" err="1"/>
              <a:t>izvršenju</a:t>
            </a:r>
            <a:r>
              <a:rPr lang="en-US" sz="3600" dirty="0"/>
              <a:t> </a:t>
            </a:r>
            <a:r>
              <a:rPr lang="en-US" sz="3600" dirty="0" err="1"/>
              <a:t>budžeta</a:t>
            </a:r>
            <a:r>
              <a:rPr lang="en-US" sz="3600" dirty="0"/>
              <a:t> je </a:t>
            </a:r>
            <a:r>
              <a:rPr lang="en-US" sz="3600" dirty="0" err="1"/>
              <a:t>budžet</a:t>
            </a:r>
            <a:r>
              <a:rPr lang="en-US" sz="3600" dirty="0"/>
              <a:t>.</a:t>
            </a:r>
          </a:p>
          <a:p>
            <a:endParaRPr lang="en-US" dirty="0"/>
          </a:p>
        </p:txBody>
      </p:sp>
    </p:spTree>
    <p:extLst>
      <p:ext uri="{BB962C8B-B14F-4D97-AF65-F5344CB8AC3E}">
        <p14:creationId xmlns="" xmlns:p14="http://schemas.microsoft.com/office/powerpoint/2010/main" val="1699497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0332" y="337625"/>
            <a:ext cx="10453468" cy="5839338"/>
          </a:xfrm>
        </p:spPr>
        <p:txBody>
          <a:bodyPr>
            <a:normAutofit lnSpcReduction="10000"/>
          </a:bodyPr>
          <a:lstStyle/>
          <a:p>
            <a:pPr marL="0" indent="0">
              <a:buNone/>
            </a:pPr>
            <a:r>
              <a:rPr lang="hr-HR" sz="3600" dirty="0" smtClean="0"/>
              <a:t>Osnovne </a:t>
            </a:r>
            <a:r>
              <a:rPr lang="hr-HR" sz="3600" dirty="0"/>
              <a:t>funkcije budžeta sledeće: </a:t>
            </a:r>
            <a:endParaRPr lang="hr-HR" sz="3600" dirty="0" smtClean="0"/>
          </a:p>
          <a:p>
            <a:r>
              <a:rPr lang="hr-HR" sz="3600" dirty="0" smtClean="0"/>
              <a:t>ekonomska</a:t>
            </a:r>
            <a:r>
              <a:rPr lang="hr-HR" sz="3600" dirty="0"/>
              <a:t>, </a:t>
            </a:r>
            <a:endParaRPr lang="hr-HR" sz="3600" dirty="0" smtClean="0"/>
          </a:p>
          <a:p>
            <a:r>
              <a:rPr lang="hr-HR" sz="3600" dirty="0" smtClean="0"/>
              <a:t>politička,</a:t>
            </a:r>
          </a:p>
          <a:p>
            <a:r>
              <a:rPr lang="hr-HR" sz="3600" dirty="0" smtClean="0"/>
              <a:t> </a:t>
            </a:r>
            <a:r>
              <a:rPr lang="hr-HR" sz="3600" dirty="0"/>
              <a:t>pravna</a:t>
            </a:r>
            <a:r>
              <a:rPr lang="hr-HR" sz="3600" dirty="0" smtClean="0"/>
              <a:t>,</a:t>
            </a:r>
          </a:p>
          <a:p>
            <a:r>
              <a:rPr lang="hr-HR" sz="3600" dirty="0" smtClean="0"/>
              <a:t> </a:t>
            </a:r>
            <a:r>
              <a:rPr lang="hr-HR" sz="3600" dirty="0"/>
              <a:t>planska, </a:t>
            </a:r>
            <a:endParaRPr lang="hr-HR" sz="3600" dirty="0" smtClean="0"/>
          </a:p>
          <a:p>
            <a:r>
              <a:rPr lang="hr-HR" sz="3600" dirty="0" smtClean="0"/>
              <a:t>finansijska </a:t>
            </a:r>
            <a:r>
              <a:rPr lang="hr-HR" sz="3600" dirty="0"/>
              <a:t>i </a:t>
            </a:r>
            <a:endParaRPr lang="hr-HR" sz="3600" dirty="0" smtClean="0"/>
          </a:p>
          <a:p>
            <a:r>
              <a:rPr lang="hr-HR" sz="3600" dirty="0" smtClean="0"/>
              <a:t>kontrolna</a:t>
            </a:r>
            <a:r>
              <a:rPr lang="hr-HR" sz="3600" dirty="0"/>
              <a:t>.</a:t>
            </a:r>
            <a:endParaRPr lang="en-US" sz="3600" dirty="0"/>
          </a:p>
          <a:p>
            <a:pPr marL="0" indent="0" algn="just">
              <a:buNone/>
            </a:pPr>
            <a:r>
              <a:rPr lang="hr-HR" sz="3600" dirty="0"/>
              <a:t>Budžet predstavlja finansijski akt, predračun prihoda i rashoda, međutim sve je veći značaj budžeta kao instrumenta ekonomske politike.</a:t>
            </a:r>
            <a:r>
              <a:rPr lang="hr-HR" sz="3600" baseline="30000" dirty="0"/>
              <a:t> </a:t>
            </a:r>
            <a:endParaRPr lang="en-US" sz="3600" dirty="0"/>
          </a:p>
        </p:txBody>
      </p:sp>
    </p:spTree>
    <p:extLst>
      <p:ext uri="{BB962C8B-B14F-4D97-AF65-F5344CB8AC3E}">
        <p14:creationId xmlns="" xmlns:p14="http://schemas.microsoft.com/office/powerpoint/2010/main" val="420184328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9994" y="675249"/>
            <a:ext cx="10523806" cy="5501714"/>
          </a:xfrm>
        </p:spPr>
        <p:txBody>
          <a:bodyPr>
            <a:noAutofit/>
          </a:bodyPr>
          <a:lstStyle/>
          <a:p>
            <a:pPr algn="just"/>
            <a:r>
              <a:rPr lang="en-US" sz="3600" dirty="0" err="1" smtClean="0"/>
              <a:t>Nadležna</a:t>
            </a:r>
            <a:r>
              <a:rPr lang="en-US" sz="3600" dirty="0" smtClean="0"/>
              <a:t> </a:t>
            </a:r>
            <a:r>
              <a:rPr lang="en-US" sz="3600" dirty="0" err="1" smtClean="0"/>
              <a:t>ministarstva</a:t>
            </a:r>
            <a:r>
              <a:rPr lang="en-US" sz="3600" dirty="0" smtClean="0"/>
              <a:t> </a:t>
            </a:r>
            <a:r>
              <a:rPr lang="en-US" sz="3600" dirty="0" err="1" smtClean="0"/>
              <a:t>i</a:t>
            </a:r>
            <a:r>
              <a:rPr lang="en-US" sz="3600" dirty="0" smtClean="0"/>
              <a:t> </a:t>
            </a:r>
            <a:r>
              <a:rPr lang="en-US" sz="3600" dirty="0" err="1" smtClean="0"/>
              <a:t>budžetski</a:t>
            </a:r>
            <a:r>
              <a:rPr lang="en-US" sz="3600" dirty="0" smtClean="0"/>
              <a:t> </a:t>
            </a:r>
            <a:r>
              <a:rPr lang="en-US" sz="3600" dirty="0" err="1" smtClean="0"/>
              <a:t>korisnici</a:t>
            </a:r>
            <a:r>
              <a:rPr lang="en-US" sz="3600" dirty="0" smtClean="0"/>
              <a:t> </a:t>
            </a:r>
            <a:r>
              <a:rPr lang="en-US" sz="3600" dirty="0" err="1" smtClean="0"/>
              <a:t>pripremaju</a:t>
            </a:r>
            <a:r>
              <a:rPr lang="en-US" sz="3600" dirty="0" smtClean="0"/>
              <a:t> </a:t>
            </a:r>
            <a:r>
              <a:rPr lang="en-US" sz="3600" dirty="0" err="1" smtClean="0"/>
              <a:t>i</a:t>
            </a:r>
            <a:r>
              <a:rPr lang="en-US" sz="3600" dirty="0" smtClean="0"/>
              <a:t> </a:t>
            </a:r>
            <a:r>
              <a:rPr lang="en-US" sz="3600" dirty="0" err="1" smtClean="0"/>
              <a:t>dostavljaju</a:t>
            </a:r>
            <a:r>
              <a:rPr lang="en-US" sz="3600" dirty="0" smtClean="0"/>
              <a:t> </a:t>
            </a:r>
            <a:r>
              <a:rPr lang="en-US" sz="3600" dirty="0" err="1" smtClean="0"/>
              <a:t>predložene</a:t>
            </a:r>
            <a:r>
              <a:rPr lang="en-US" sz="3600" dirty="0" smtClean="0"/>
              <a:t> </a:t>
            </a:r>
            <a:r>
              <a:rPr lang="en-US" sz="3600" dirty="0" err="1" smtClean="0"/>
              <a:t>finansijske</a:t>
            </a:r>
            <a:r>
              <a:rPr lang="en-US" sz="3600" dirty="0" smtClean="0"/>
              <a:t> </a:t>
            </a:r>
            <a:r>
              <a:rPr lang="en-US" sz="3600" dirty="0" err="1" smtClean="0"/>
              <a:t>planove</a:t>
            </a:r>
            <a:r>
              <a:rPr lang="en-US" sz="3600" dirty="0" smtClean="0"/>
              <a:t> </a:t>
            </a:r>
            <a:r>
              <a:rPr lang="en-US" sz="3600" dirty="0" err="1" smtClean="0"/>
              <a:t>Ministarstvu</a:t>
            </a:r>
            <a:r>
              <a:rPr lang="en-US" sz="3600" dirty="0" smtClean="0"/>
              <a:t> </a:t>
            </a:r>
            <a:r>
              <a:rPr lang="en-US" sz="3600" dirty="0" err="1" smtClean="0"/>
              <a:t>finansija</a:t>
            </a:r>
            <a:r>
              <a:rPr lang="en-US" sz="3600" dirty="0" smtClean="0"/>
              <a:t> </a:t>
            </a:r>
            <a:r>
              <a:rPr lang="en-US" sz="3600" dirty="0" err="1" smtClean="0"/>
              <a:t>i</a:t>
            </a:r>
            <a:r>
              <a:rPr lang="en-US" sz="3600" dirty="0" smtClean="0"/>
              <a:t> </a:t>
            </a:r>
            <a:r>
              <a:rPr lang="en-US" sz="3600" dirty="0" err="1" smtClean="0"/>
              <a:t>trezora</a:t>
            </a:r>
            <a:r>
              <a:rPr lang="en-US" sz="3600" dirty="0" smtClean="0"/>
              <a:t> </a:t>
            </a:r>
            <a:r>
              <a:rPr lang="en-US" sz="3600" dirty="0" err="1" smtClean="0"/>
              <a:t>za</a:t>
            </a:r>
            <a:r>
              <a:rPr lang="en-US" sz="3600" dirty="0" smtClean="0"/>
              <a:t> </a:t>
            </a:r>
            <a:r>
              <a:rPr lang="en-US" sz="3600" dirty="0" err="1" smtClean="0"/>
              <a:t>izvršenje</a:t>
            </a:r>
            <a:r>
              <a:rPr lang="en-US" sz="3600" dirty="0" smtClean="0"/>
              <a:t> </a:t>
            </a:r>
            <a:r>
              <a:rPr lang="en-US" sz="3600" dirty="0" err="1" smtClean="0"/>
              <a:t>usvojenog</a:t>
            </a:r>
            <a:r>
              <a:rPr lang="en-US" sz="3600" dirty="0" smtClean="0"/>
              <a:t> </a:t>
            </a:r>
            <a:r>
              <a:rPr lang="en-US" sz="3600" dirty="0" err="1" smtClean="0"/>
              <a:t>budžeta</a:t>
            </a:r>
            <a:r>
              <a:rPr lang="en-US" sz="3600" dirty="0" smtClean="0"/>
              <a:t>.</a:t>
            </a:r>
          </a:p>
          <a:p>
            <a:pPr algn="just"/>
            <a:r>
              <a:rPr lang="en-US" sz="3600" dirty="0" err="1" smtClean="0"/>
              <a:t>Pravo</a:t>
            </a:r>
            <a:r>
              <a:rPr lang="en-US" sz="3600" dirty="0" smtClean="0"/>
              <a:t>  </a:t>
            </a:r>
            <a:r>
              <a:rPr lang="en-US" sz="3600" dirty="0" err="1" smtClean="0"/>
              <a:t>na</a:t>
            </a:r>
            <a:r>
              <a:rPr lang="en-US" sz="3600" dirty="0" smtClean="0"/>
              <a:t>  status  </a:t>
            </a:r>
            <a:r>
              <a:rPr lang="en-US" sz="3600" dirty="0" err="1" smtClean="0"/>
              <a:t>budžetskog</a:t>
            </a:r>
            <a:r>
              <a:rPr lang="en-US" sz="3600" dirty="0" smtClean="0"/>
              <a:t>  </a:t>
            </a:r>
            <a:r>
              <a:rPr lang="en-US" sz="3600" dirty="0" err="1" smtClean="0"/>
              <a:t>korisnika</a:t>
            </a:r>
            <a:r>
              <a:rPr lang="en-US" sz="3600" dirty="0" smtClean="0"/>
              <a:t>  </a:t>
            </a:r>
            <a:r>
              <a:rPr lang="en-US" sz="3600" dirty="0" err="1" smtClean="0"/>
              <a:t>stiče</a:t>
            </a:r>
            <a:r>
              <a:rPr lang="en-US" sz="3600" dirty="0" smtClean="0"/>
              <a:t>  se  </a:t>
            </a:r>
            <a:r>
              <a:rPr lang="en-US" sz="3600" dirty="0" err="1" smtClean="0"/>
              <a:t>na</a:t>
            </a:r>
            <a:r>
              <a:rPr lang="en-US" sz="3600" dirty="0" smtClean="0"/>
              <a:t>  </a:t>
            </a:r>
            <a:r>
              <a:rPr lang="en-US" sz="3600" dirty="0" err="1" smtClean="0"/>
              <a:t>osnovu</a:t>
            </a:r>
            <a:r>
              <a:rPr lang="en-US" sz="3600" dirty="0" smtClean="0"/>
              <a:t>  </a:t>
            </a:r>
            <a:r>
              <a:rPr lang="en-US" sz="3600" dirty="0" err="1" smtClean="0"/>
              <a:t>Ustava</a:t>
            </a:r>
            <a:r>
              <a:rPr lang="en-US" sz="3600" dirty="0" smtClean="0"/>
              <a:t>  </a:t>
            </a:r>
            <a:r>
              <a:rPr lang="en-US" sz="3600" dirty="0" err="1" smtClean="0"/>
              <a:t>Bosne</a:t>
            </a:r>
            <a:r>
              <a:rPr lang="en-US" sz="3600" dirty="0" smtClean="0"/>
              <a:t>  </a:t>
            </a:r>
            <a:r>
              <a:rPr lang="en-US" sz="3600" dirty="0" err="1" smtClean="0"/>
              <a:t>i</a:t>
            </a:r>
            <a:r>
              <a:rPr lang="en-US" sz="3600" dirty="0" smtClean="0"/>
              <a:t> </a:t>
            </a:r>
            <a:r>
              <a:rPr lang="en-US" sz="3600" dirty="0" err="1" smtClean="0"/>
              <a:t>Hercegovine</a:t>
            </a:r>
            <a:r>
              <a:rPr lang="en-US" sz="3600" dirty="0" smtClean="0"/>
              <a:t>  </a:t>
            </a:r>
            <a:r>
              <a:rPr lang="en-US" sz="3600" dirty="0" err="1" smtClean="0"/>
              <a:t>i</a:t>
            </a:r>
            <a:r>
              <a:rPr lang="en-US" sz="3600" dirty="0" smtClean="0"/>
              <a:t>  </a:t>
            </a:r>
            <a:r>
              <a:rPr lang="en-US" sz="3600" dirty="0" err="1" smtClean="0"/>
              <a:t>zakona</a:t>
            </a:r>
            <a:r>
              <a:rPr lang="en-US" sz="3600" dirty="0" smtClean="0"/>
              <a:t>  </a:t>
            </a:r>
            <a:r>
              <a:rPr lang="en-US" sz="3600" dirty="0" err="1" smtClean="0"/>
              <a:t>ili</a:t>
            </a:r>
            <a:r>
              <a:rPr lang="en-US" sz="3600" dirty="0" smtClean="0"/>
              <a:t>  </a:t>
            </a:r>
            <a:r>
              <a:rPr lang="en-US" sz="3600" dirty="0" err="1" smtClean="0"/>
              <a:t>odgovarajućeg</a:t>
            </a:r>
            <a:r>
              <a:rPr lang="en-US" sz="3600" dirty="0" smtClean="0"/>
              <a:t>  </a:t>
            </a:r>
            <a:r>
              <a:rPr lang="en-US" sz="3600" dirty="0" err="1" smtClean="0"/>
              <a:t>akta</a:t>
            </a:r>
            <a:r>
              <a:rPr lang="en-US" sz="3600" dirty="0" smtClean="0"/>
              <a:t>  </a:t>
            </a:r>
            <a:r>
              <a:rPr lang="en-US" sz="3600" dirty="0" err="1" smtClean="0"/>
              <a:t>Parlamentarne</a:t>
            </a:r>
            <a:r>
              <a:rPr lang="en-US" sz="3600" dirty="0" smtClean="0"/>
              <a:t>  </a:t>
            </a:r>
            <a:r>
              <a:rPr lang="en-US" sz="3600" dirty="0" err="1" smtClean="0"/>
              <a:t>skupštine</a:t>
            </a:r>
            <a:r>
              <a:rPr lang="en-US" sz="3600" dirty="0" smtClean="0"/>
              <a:t>  </a:t>
            </a:r>
            <a:r>
              <a:rPr lang="en-US" sz="3600" dirty="0" err="1" smtClean="0"/>
              <a:t>BiH</a:t>
            </a:r>
            <a:r>
              <a:rPr lang="en-US" sz="3600" dirty="0" smtClean="0"/>
              <a:t>, </a:t>
            </a:r>
            <a:r>
              <a:rPr lang="en-US" sz="3600" dirty="0" err="1" smtClean="0"/>
              <a:t>Predsjedništva</a:t>
            </a:r>
            <a:r>
              <a:rPr lang="en-US" sz="3600" dirty="0" smtClean="0"/>
              <a:t>  </a:t>
            </a:r>
            <a:r>
              <a:rPr lang="en-US" sz="3600" dirty="0" err="1" smtClean="0"/>
              <a:t>BiH</a:t>
            </a:r>
            <a:r>
              <a:rPr lang="en-US" sz="3600" dirty="0" smtClean="0"/>
              <a:t>  </a:t>
            </a:r>
            <a:r>
              <a:rPr lang="en-US" sz="3600" dirty="0" err="1" smtClean="0"/>
              <a:t>i</a:t>
            </a:r>
            <a:r>
              <a:rPr lang="en-US" sz="3600" dirty="0" smtClean="0"/>
              <a:t>  </a:t>
            </a:r>
            <a:r>
              <a:rPr lang="en-US" sz="3600" dirty="0" err="1" smtClean="0"/>
              <a:t>Vijeća</a:t>
            </a:r>
            <a:r>
              <a:rPr lang="en-US" sz="3600" dirty="0" smtClean="0"/>
              <a:t>  </a:t>
            </a:r>
            <a:r>
              <a:rPr lang="en-US" sz="3600" dirty="0" err="1" smtClean="0"/>
              <a:t>ministara</a:t>
            </a:r>
            <a:r>
              <a:rPr lang="en-US" sz="3600" dirty="0" smtClean="0"/>
              <a:t>  </a:t>
            </a:r>
            <a:r>
              <a:rPr lang="en-US" sz="3600" dirty="0" err="1" smtClean="0"/>
              <a:t>BiH</a:t>
            </a:r>
            <a:r>
              <a:rPr lang="en-US" sz="3600" dirty="0" smtClean="0"/>
              <a:t>.  </a:t>
            </a:r>
            <a:endParaRPr lang="sr-Latn-ME" sz="3600" dirty="0" smtClean="0"/>
          </a:p>
          <a:p>
            <a:pPr algn="just"/>
            <a:r>
              <a:rPr lang="en-US" sz="3600" dirty="0" err="1" smtClean="0"/>
              <a:t>Vijeće</a:t>
            </a:r>
            <a:r>
              <a:rPr lang="en-US" sz="3600" dirty="0" smtClean="0"/>
              <a:t>  </a:t>
            </a:r>
            <a:r>
              <a:rPr lang="en-US" sz="3600" dirty="0" err="1" smtClean="0"/>
              <a:t>ministara</a:t>
            </a:r>
            <a:r>
              <a:rPr lang="en-US" sz="3600" dirty="0" smtClean="0"/>
              <a:t>  </a:t>
            </a:r>
            <a:r>
              <a:rPr lang="en-US" sz="3600" dirty="0" err="1" smtClean="0"/>
              <a:t>BiH</a:t>
            </a:r>
            <a:r>
              <a:rPr lang="en-US" sz="3600" dirty="0" smtClean="0"/>
              <a:t>  </a:t>
            </a:r>
            <a:r>
              <a:rPr lang="en-US" sz="3600" dirty="0" err="1" smtClean="0"/>
              <a:t>provodi</a:t>
            </a:r>
            <a:r>
              <a:rPr lang="en-US" sz="3600" dirty="0" smtClean="0"/>
              <a:t> </a:t>
            </a:r>
            <a:r>
              <a:rPr lang="en-US" sz="3600" dirty="0" err="1" smtClean="0"/>
              <a:t>proceduru</a:t>
            </a:r>
            <a:r>
              <a:rPr lang="en-US" sz="3600" dirty="0" smtClean="0"/>
              <a:t>  </a:t>
            </a:r>
            <a:r>
              <a:rPr lang="en-US" sz="3600" dirty="0" err="1" smtClean="0"/>
              <a:t>upisa</a:t>
            </a:r>
            <a:r>
              <a:rPr lang="en-US" sz="3600" dirty="0" smtClean="0"/>
              <a:t>  u   </a:t>
            </a:r>
            <a:r>
              <a:rPr lang="en-US" sz="3600" dirty="0" err="1" smtClean="0"/>
              <a:t>Registar</a:t>
            </a:r>
            <a:r>
              <a:rPr lang="en-US" sz="3600" dirty="0" smtClean="0"/>
              <a:t>  </a:t>
            </a:r>
            <a:r>
              <a:rPr lang="en-US" sz="3600" dirty="0" err="1" smtClean="0"/>
              <a:t>budžetskih</a:t>
            </a:r>
            <a:r>
              <a:rPr lang="en-US" sz="3600" dirty="0" smtClean="0"/>
              <a:t>  </a:t>
            </a:r>
            <a:r>
              <a:rPr lang="en-US" sz="3600" dirty="0" err="1" smtClean="0"/>
              <a:t>korisnika</a:t>
            </a:r>
            <a:r>
              <a:rPr lang="en-US" sz="3600" dirty="0" smtClean="0"/>
              <a:t>. </a:t>
            </a:r>
            <a:r>
              <a:rPr lang="en-US" sz="3600" dirty="0" err="1" smtClean="0"/>
              <a:t>Registar</a:t>
            </a:r>
            <a:r>
              <a:rPr lang="en-US" sz="3600" dirty="0" smtClean="0"/>
              <a:t>  </a:t>
            </a:r>
            <a:r>
              <a:rPr lang="en-US" sz="3600" dirty="0" err="1" smtClean="0"/>
              <a:t>budžetskih</a:t>
            </a:r>
            <a:r>
              <a:rPr lang="en-US" sz="3600" dirty="0" smtClean="0"/>
              <a:t>  </a:t>
            </a:r>
            <a:r>
              <a:rPr lang="en-US" sz="3600" dirty="0" err="1" smtClean="0"/>
              <a:t>korisnika</a:t>
            </a:r>
            <a:r>
              <a:rPr lang="en-US" sz="3600" dirty="0" smtClean="0"/>
              <a:t>  </a:t>
            </a:r>
            <a:r>
              <a:rPr lang="en-US" sz="3600" dirty="0" err="1" smtClean="0"/>
              <a:t>vodi</a:t>
            </a:r>
            <a:r>
              <a:rPr lang="en-US" sz="3600" dirty="0" smtClean="0"/>
              <a:t> se u </a:t>
            </a:r>
            <a:r>
              <a:rPr lang="en-US" sz="3600" dirty="0" err="1" smtClean="0"/>
              <a:t>Ministarstvu</a:t>
            </a:r>
            <a:r>
              <a:rPr lang="en-US" sz="3600" dirty="0" smtClean="0"/>
              <a:t> </a:t>
            </a:r>
            <a:r>
              <a:rPr lang="en-US" sz="3600" dirty="0" err="1" smtClean="0"/>
              <a:t>finansija</a:t>
            </a:r>
            <a:r>
              <a:rPr lang="en-US" sz="3600" dirty="0" smtClean="0"/>
              <a:t> </a:t>
            </a:r>
            <a:r>
              <a:rPr lang="en-US" sz="3600" dirty="0" err="1" smtClean="0"/>
              <a:t>i</a:t>
            </a:r>
            <a:r>
              <a:rPr lang="en-US" sz="3600" dirty="0" smtClean="0"/>
              <a:t> </a:t>
            </a:r>
            <a:r>
              <a:rPr lang="en-US" sz="3600" dirty="0" err="1" smtClean="0"/>
              <a:t>trezora</a:t>
            </a:r>
            <a:r>
              <a:rPr lang="en-US" sz="3600" dirty="0" smtClean="0"/>
              <a:t> </a:t>
            </a:r>
            <a:r>
              <a:rPr lang="en-US" sz="3600" dirty="0" err="1" smtClean="0"/>
              <a:t>BiH</a:t>
            </a:r>
            <a:r>
              <a:rPr lang="en-US" sz="3600" dirty="0" smtClean="0"/>
              <a:t>.</a:t>
            </a:r>
          </a:p>
          <a:p>
            <a:pPr marL="0" indent="0" algn="just">
              <a:buNone/>
            </a:pPr>
            <a:endParaRPr lang="en-US" sz="3600" dirty="0"/>
          </a:p>
        </p:txBody>
      </p:sp>
    </p:spTree>
    <p:extLst>
      <p:ext uri="{BB962C8B-B14F-4D97-AF65-F5344CB8AC3E}">
        <p14:creationId xmlns="" xmlns:p14="http://schemas.microsoft.com/office/powerpoint/2010/main" val="144586658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0670" y="731520"/>
            <a:ext cx="10383129" cy="5445443"/>
          </a:xfrm>
        </p:spPr>
        <p:txBody>
          <a:bodyPr>
            <a:normAutofit/>
          </a:bodyPr>
          <a:lstStyle/>
          <a:p>
            <a:pPr algn="just"/>
            <a:r>
              <a:rPr lang="en-US" sz="3600" dirty="0" err="1"/>
              <a:t>Tijelo</a:t>
            </a:r>
            <a:r>
              <a:rPr lang="en-US" sz="3600" dirty="0"/>
              <a:t> </a:t>
            </a:r>
            <a:r>
              <a:rPr lang="en-US" sz="3600" dirty="0" err="1"/>
              <a:t>ili</a:t>
            </a:r>
            <a:r>
              <a:rPr lang="en-US" sz="3600" dirty="0"/>
              <a:t> organ, </a:t>
            </a:r>
            <a:r>
              <a:rPr lang="en-US" sz="3600" dirty="0" err="1"/>
              <a:t>koje</a:t>
            </a:r>
            <a:r>
              <a:rPr lang="en-US" sz="3600" dirty="0"/>
              <a:t> </a:t>
            </a:r>
            <a:r>
              <a:rPr lang="en-US" sz="3600" dirty="0" err="1"/>
              <a:t>nema</a:t>
            </a:r>
            <a:r>
              <a:rPr lang="en-US" sz="3600" dirty="0"/>
              <a:t> status </a:t>
            </a:r>
            <a:r>
              <a:rPr lang="en-US" sz="3600" dirty="0" err="1"/>
              <a:t>budžetskog</a:t>
            </a:r>
            <a:r>
              <a:rPr lang="en-US" sz="3600" dirty="0"/>
              <a:t> </a:t>
            </a:r>
            <a:r>
              <a:rPr lang="en-US" sz="3600" dirty="0" err="1"/>
              <a:t>korisnika</a:t>
            </a:r>
            <a:r>
              <a:rPr lang="en-US" sz="3600" dirty="0"/>
              <a:t>, </a:t>
            </a:r>
            <a:r>
              <a:rPr lang="en-US" sz="3600" dirty="0" err="1"/>
              <a:t>finansira</a:t>
            </a:r>
            <a:r>
              <a:rPr lang="en-US" sz="3600" dirty="0"/>
              <a:t> se </a:t>
            </a:r>
            <a:r>
              <a:rPr lang="en-US" sz="3600" dirty="0" err="1"/>
              <a:t>preko</a:t>
            </a:r>
            <a:r>
              <a:rPr lang="en-US" sz="3600" dirty="0"/>
              <a:t> </a:t>
            </a:r>
            <a:r>
              <a:rPr lang="en-US" sz="3600" dirty="0" err="1"/>
              <a:t>budžetskog</a:t>
            </a:r>
            <a:r>
              <a:rPr lang="en-US" sz="3600" dirty="0"/>
              <a:t> </a:t>
            </a:r>
            <a:r>
              <a:rPr lang="en-US" sz="3600" dirty="0" err="1"/>
              <a:t>korisnika</a:t>
            </a:r>
            <a:r>
              <a:rPr lang="en-US" sz="3600" dirty="0"/>
              <a:t>, u </a:t>
            </a:r>
            <a:r>
              <a:rPr lang="en-US" sz="3600" dirty="0" err="1"/>
              <a:t>čijem</a:t>
            </a:r>
            <a:r>
              <a:rPr lang="en-US" sz="3600" dirty="0"/>
              <a:t> se </a:t>
            </a:r>
            <a:r>
              <a:rPr lang="en-US" sz="3600" dirty="0" err="1"/>
              <a:t>sastavu</a:t>
            </a:r>
            <a:r>
              <a:rPr lang="en-US" sz="3600" dirty="0"/>
              <a:t> </a:t>
            </a:r>
            <a:r>
              <a:rPr lang="en-US" sz="3600" dirty="0" err="1"/>
              <a:t>nalazi</a:t>
            </a:r>
            <a:r>
              <a:rPr lang="en-US" sz="3600" dirty="0"/>
              <a:t> to </a:t>
            </a:r>
            <a:r>
              <a:rPr lang="en-US" sz="3600" dirty="0" err="1"/>
              <a:t>tijelo</a:t>
            </a:r>
            <a:r>
              <a:rPr lang="en-US" sz="3600" dirty="0"/>
              <a:t> </a:t>
            </a:r>
            <a:r>
              <a:rPr lang="en-US" sz="3600" dirty="0" err="1"/>
              <a:t>ili</a:t>
            </a:r>
            <a:r>
              <a:rPr lang="en-US" sz="3600" dirty="0"/>
              <a:t> organ. </a:t>
            </a:r>
            <a:endParaRPr lang="sr-Latn-ME" sz="3600" dirty="0" smtClean="0"/>
          </a:p>
          <a:p>
            <a:pPr algn="just"/>
            <a:r>
              <a:rPr lang="en-US" sz="3600" dirty="0" err="1" smtClean="0"/>
              <a:t>Za</a:t>
            </a:r>
            <a:r>
              <a:rPr lang="en-US" sz="3600" dirty="0" smtClean="0"/>
              <a:t> </a:t>
            </a:r>
            <a:r>
              <a:rPr lang="en-US" sz="3600" dirty="0" err="1"/>
              <a:t>finansiranje</a:t>
            </a:r>
            <a:r>
              <a:rPr lang="en-US" sz="3600" dirty="0"/>
              <a:t> </a:t>
            </a:r>
            <a:r>
              <a:rPr lang="en-US" sz="3600" dirty="0" err="1"/>
              <a:t>ovih</a:t>
            </a:r>
            <a:r>
              <a:rPr lang="en-US" sz="3600" dirty="0"/>
              <a:t> </a:t>
            </a:r>
            <a:r>
              <a:rPr lang="en-US" sz="3600" dirty="0" err="1"/>
              <a:t>tijela</a:t>
            </a:r>
            <a:r>
              <a:rPr lang="en-US" sz="3600" dirty="0"/>
              <a:t> </a:t>
            </a:r>
            <a:r>
              <a:rPr lang="en-US" sz="3600" dirty="0" err="1"/>
              <a:t>i</a:t>
            </a:r>
            <a:r>
              <a:rPr lang="en-US" sz="3600" dirty="0"/>
              <a:t> organa </a:t>
            </a:r>
            <a:r>
              <a:rPr lang="en-US" sz="3600" dirty="0" err="1"/>
              <a:t>mogu</a:t>
            </a:r>
            <a:r>
              <a:rPr lang="en-US" sz="3600" dirty="0"/>
              <a:t> se </a:t>
            </a:r>
            <a:r>
              <a:rPr lang="en-US" sz="3600" dirty="0" err="1"/>
              <a:t>otvoriti</a:t>
            </a:r>
            <a:r>
              <a:rPr lang="en-US" sz="3600" dirty="0"/>
              <a:t> </a:t>
            </a:r>
            <a:r>
              <a:rPr lang="en-US" sz="3600" dirty="0" err="1"/>
              <a:t>posebni</a:t>
            </a:r>
            <a:r>
              <a:rPr lang="en-US" sz="3600" dirty="0"/>
              <a:t> </a:t>
            </a:r>
            <a:r>
              <a:rPr lang="en-US" sz="3600" dirty="0" err="1"/>
              <a:t>podračuni</a:t>
            </a:r>
            <a:r>
              <a:rPr lang="en-US" sz="3600" dirty="0"/>
              <a:t> </a:t>
            </a:r>
            <a:r>
              <a:rPr lang="en-US" sz="3600" dirty="0" err="1"/>
              <a:t>koji</a:t>
            </a:r>
            <a:r>
              <a:rPr lang="en-US" sz="3600" dirty="0"/>
              <a:t> </a:t>
            </a:r>
            <a:r>
              <a:rPr lang="en-US" sz="3600" dirty="0" err="1"/>
              <a:t>su</a:t>
            </a:r>
            <a:r>
              <a:rPr lang="en-US" sz="3600" dirty="0"/>
              <a:t> </a:t>
            </a:r>
            <a:r>
              <a:rPr lang="en-US" sz="3600" dirty="0" err="1"/>
              <a:t>sastavni</a:t>
            </a:r>
            <a:r>
              <a:rPr lang="en-US" sz="3600" dirty="0"/>
              <a:t> </a:t>
            </a:r>
            <a:r>
              <a:rPr lang="en-US" sz="3600" dirty="0" err="1"/>
              <a:t>dio</a:t>
            </a:r>
            <a:r>
              <a:rPr lang="en-US" sz="3600" dirty="0"/>
              <a:t> </a:t>
            </a:r>
            <a:r>
              <a:rPr lang="en-US" sz="3600" dirty="0" err="1"/>
              <a:t>sistema</a:t>
            </a:r>
            <a:r>
              <a:rPr lang="en-US" sz="3600" dirty="0"/>
              <a:t> </a:t>
            </a:r>
            <a:r>
              <a:rPr lang="en-US" sz="3600" dirty="0" err="1"/>
              <a:t>Jedinsvenog</a:t>
            </a:r>
            <a:r>
              <a:rPr lang="en-US" sz="3600" dirty="0"/>
              <a:t> </a:t>
            </a:r>
            <a:r>
              <a:rPr lang="en-US" sz="3600" dirty="0" err="1"/>
              <a:t>računa</a:t>
            </a:r>
            <a:r>
              <a:rPr lang="en-US" sz="3600" dirty="0"/>
              <a:t> </a:t>
            </a:r>
            <a:r>
              <a:rPr lang="en-US" sz="3600" dirty="0" err="1"/>
              <a:t>Trezora</a:t>
            </a:r>
            <a:r>
              <a:rPr lang="en-US" sz="3600" dirty="0"/>
              <a:t>.</a:t>
            </a:r>
          </a:p>
          <a:p>
            <a:pPr algn="just"/>
            <a:r>
              <a:rPr lang="en-US" sz="3600" dirty="0" err="1"/>
              <a:t>Budžetski</a:t>
            </a:r>
            <a:r>
              <a:rPr lang="en-US" sz="3600" dirty="0"/>
              <a:t> </a:t>
            </a:r>
            <a:r>
              <a:rPr lang="en-US" sz="3600" dirty="0" err="1"/>
              <a:t>korisnik</a:t>
            </a:r>
            <a:r>
              <a:rPr lang="en-US" sz="3600" dirty="0"/>
              <a:t> </a:t>
            </a:r>
            <a:r>
              <a:rPr lang="en-US" sz="3600" dirty="0" err="1"/>
              <a:t>obavezan</a:t>
            </a:r>
            <a:r>
              <a:rPr lang="en-US" sz="3600" dirty="0"/>
              <a:t> je </a:t>
            </a:r>
            <a:r>
              <a:rPr lang="en-US" sz="3600" dirty="0" err="1"/>
              <a:t>utvrditi</a:t>
            </a:r>
            <a:r>
              <a:rPr lang="en-US" sz="3600" dirty="0"/>
              <a:t> </a:t>
            </a:r>
            <a:r>
              <a:rPr lang="en-US" sz="3600" dirty="0" err="1"/>
              <a:t>internu</a:t>
            </a:r>
            <a:r>
              <a:rPr lang="en-US" sz="3600" dirty="0"/>
              <a:t> </a:t>
            </a:r>
            <a:r>
              <a:rPr lang="en-US" sz="3600" dirty="0" err="1"/>
              <a:t>proceduru</a:t>
            </a:r>
            <a:r>
              <a:rPr lang="en-US" sz="3600" dirty="0"/>
              <a:t> </a:t>
            </a:r>
            <a:r>
              <a:rPr lang="en-US" sz="3600" dirty="0" err="1"/>
              <a:t>stvaranja</a:t>
            </a:r>
            <a:r>
              <a:rPr lang="en-US" sz="3600" dirty="0"/>
              <a:t> </a:t>
            </a:r>
            <a:r>
              <a:rPr lang="en-US" sz="3600" dirty="0" err="1"/>
              <a:t>obaveza</a:t>
            </a:r>
            <a:r>
              <a:rPr lang="en-US" sz="3600" dirty="0"/>
              <a:t>. </a:t>
            </a:r>
            <a:endParaRPr lang="sr-Latn-ME" sz="3600" dirty="0" smtClean="0"/>
          </a:p>
          <a:p>
            <a:endParaRPr lang="en-US" dirty="0"/>
          </a:p>
        </p:txBody>
      </p:sp>
    </p:spTree>
    <p:extLst>
      <p:ext uri="{BB962C8B-B14F-4D97-AF65-F5344CB8AC3E}">
        <p14:creationId xmlns="" xmlns:p14="http://schemas.microsoft.com/office/powerpoint/2010/main" val="276321057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8128" y="576775"/>
            <a:ext cx="10495671" cy="5600188"/>
          </a:xfrm>
        </p:spPr>
        <p:txBody>
          <a:bodyPr>
            <a:normAutofit/>
          </a:bodyPr>
          <a:lstStyle/>
          <a:p>
            <a:pPr algn="just"/>
            <a:r>
              <a:rPr lang="en-US" sz="3600" dirty="0" err="1" smtClean="0"/>
              <a:t>Aktom</a:t>
            </a:r>
            <a:r>
              <a:rPr lang="en-US" sz="3600" dirty="0" smtClean="0"/>
              <a:t> se </a:t>
            </a:r>
            <a:r>
              <a:rPr lang="en-US" sz="3600" dirty="0" err="1" smtClean="0"/>
              <a:t>posebn</a:t>
            </a:r>
            <a:r>
              <a:rPr lang="sr-Latn-ME" sz="3600" dirty="0" smtClean="0"/>
              <a:t>o</a:t>
            </a:r>
            <a:r>
              <a:rPr lang="en-US" sz="3600" dirty="0" smtClean="0"/>
              <a:t> </a:t>
            </a:r>
            <a:r>
              <a:rPr lang="en-US" sz="3600" dirty="0" err="1" smtClean="0"/>
              <a:t>utvrđuju</a:t>
            </a:r>
            <a:r>
              <a:rPr lang="en-US" sz="3600" dirty="0" smtClean="0"/>
              <a:t> </a:t>
            </a:r>
            <a:r>
              <a:rPr lang="en-US" sz="3600" dirty="0" err="1" smtClean="0"/>
              <a:t>postupci</a:t>
            </a:r>
            <a:r>
              <a:rPr lang="en-US" sz="3600" dirty="0" smtClean="0"/>
              <a:t>, procedure </a:t>
            </a:r>
            <a:r>
              <a:rPr lang="en-US" sz="3600" dirty="0" err="1" smtClean="0"/>
              <a:t>i</a:t>
            </a:r>
            <a:r>
              <a:rPr lang="en-US" sz="3600" dirty="0" smtClean="0"/>
              <a:t> </a:t>
            </a:r>
            <a:r>
              <a:rPr lang="en-US" sz="3600" dirty="0" err="1" smtClean="0"/>
              <a:t>odgovorna</a:t>
            </a:r>
            <a:r>
              <a:rPr lang="en-US" sz="3600" dirty="0" smtClean="0"/>
              <a:t> </a:t>
            </a:r>
            <a:r>
              <a:rPr lang="en-US" sz="3600" dirty="0" err="1" smtClean="0"/>
              <a:t>lica</a:t>
            </a:r>
            <a:r>
              <a:rPr lang="en-US" sz="3600" dirty="0" smtClean="0"/>
              <a:t> </a:t>
            </a:r>
            <a:r>
              <a:rPr lang="en-US" sz="3600" dirty="0" err="1" smtClean="0"/>
              <a:t>za</a:t>
            </a:r>
            <a:r>
              <a:rPr lang="en-US" sz="3600" dirty="0" smtClean="0"/>
              <a:t> </a:t>
            </a:r>
            <a:r>
              <a:rPr lang="en-US" sz="3600" dirty="0" err="1" smtClean="0"/>
              <a:t>prijavu</a:t>
            </a:r>
            <a:r>
              <a:rPr lang="en-US" sz="3600" dirty="0" smtClean="0"/>
              <a:t> </a:t>
            </a:r>
            <a:r>
              <a:rPr lang="en-US" sz="3600" dirty="0" err="1" smtClean="0"/>
              <a:t>unos</a:t>
            </a:r>
            <a:r>
              <a:rPr lang="en-US" sz="3600" dirty="0" smtClean="0"/>
              <a:t> </a:t>
            </a:r>
            <a:r>
              <a:rPr lang="en-US" sz="3600" dirty="0" err="1" smtClean="0"/>
              <a:t>i</a:t>
            </a:r>
            <a:r>
              <a:rPr lang="en-US" sz="3600" dirty="0" smtClean="0"/>
              <a:t> </a:t>
            </a:r>
            <a:r>
              <a:rPr lang="en-US" sz="3600" dirty="0" err="1" smtClean="0"/>
              <a:t>odobravanje</a:t>
            </a:r>
            <a:r>
              <a:rPr lang="en-US" sz="3600" dirty="0" smtClean="0"/>
              <a:t> </a:t>
            </a:r>
            <a:r>
              <a:rPr lang="en-US" sz="3600" dirty="0" err="1" smtClean="0"/>
              <a:t>obaveza</a:t>
            </a:r>
            <a:r>
              <a:rPr lang="en-US" sz="3600" dirty="0" smtClean="0"/>
              <a:t> </a:t>
            </a:r>
            <a:r>
              <a:rPr lang="en-US" sz="3600" dirty="0" err="1" smtClean="0"/>
              <a:t>budžetskog</a:t>
            </a:r>
            <a:r>
              <a:rPr lang="en-US" sz="3600" dirty="0" smtClean="0"/>
              <a:t> </a:t>
            </a:r>
            <a:r>
              <a:rPr lang="en-US" sz="3600" dirty="0" err="1" smtClean="0"/>
              <a:t>korisnika</a:t>
            </a:r>
            <a:r>
              <a:rPr lang="en-US" sz="3600" dirty="0" smtClean="0"/>
              <a:t> </a:t>
            </a:r>
            <a:r>
              <a:rPr lang="en-US" sz="3600" dirty="0" err="1" smtClean="0"/>
              <a:t>i</a:t>
            </a:r>
            <a:r>
              <a:rPr lang="en-US" sz="3600" dirty="0" smtClean="0"/>
              <a:t> </a:t>
            </a:r>
            <a:r>
              <a:rPr lang="en-US" sz="3600" dirty="0" err="1" smtClean="0"/>
              <a:t>dostavljaju</a:t>
            </a:r>
            <a:r>
              <a:rPr lang="en-US" sz="3600" dirty="0" smtClean="0"/>
              <a:t> se </a:t>
            </a:r>
            <a:r>
              <a:rPr lang="en-US" sz="3600" dirty="0" err="1" smtClean="0"/>
              <a:t>Ministarstvu</a:t>
            </a:r>
            <a:r>
              <a:rPr lang="en-US" sz="3600" dirty="0" smtClean="0"/>
              <a:t> </a:t>
            </a:r>
            <a:r>
              <a:rPr lang="en-US" sz="3600" dirty="0" err="1" smtClean="0"/>
              <a:t>finanasija</a:t>
            </a:r>
            <a:r>
              <a:rPr lang="en-US" sz="3600" dirty="0" smtClean="0"/>
              <a:t> </a:t>
            </a:r>
            <a:r>
              <a:rPr lang="en-US" sz="3600" dirty="0" err="1" smtClean="0"/>
              <a:t>i</a:t>
            </a:r>
            <a:r>
              <a:rPr lang="en-US" sz="3600" dirty="0" smtClean="0"/>
              <a:t> </a:t>
            </a:r>
            <a:r>
              <a:rPr lang="en-US" sz="3600" dirty="0" err="1" smtClean="0"/>
              <a:t>trezora</a:t>
            </a:r>
            <a:r>
              <a:rPr lang="en-US" sz="3600" dirty="0" smtClean="0"/>
              <a:t> </a:t>
            </a:r>
            <a:r>
              <a:rPr lang="en-US" sz="3600" dirty="0" err="1" smtClean="0"/>
              <a:t>BiH</a:t>
            </a:r>
            <a:r>
              <a:rPr lang="en-US" sz="3600" dirty="0" smtClean="0"/>
              <a:t>. </a:t>
            </a:r>
            <a:endParaRPr lang="sr-Latn-ME" sz="3600" dirty="0" smtClean="0"/>
          </a:p>
          <a:p>
            <a:pPr algn="just"/>
            <a:r>
              <a:rPr lang="en-US" sz="3600" dirty="0" err="1" smtClean="0"/>
              <a:t>Obaveze</a:t>
            </a:r>
            <a:r>
              <a:rPr lang="en-US" sz="3600" dirty="0" smtClean="0"/>
              <a:t> </a:t>
            </a:r>
            <a:r>
              <a:rPr lang="en-US" sz="3600" dirty="0" err="1" smtClean="0"/>
              <a:t>za</a:t>
            </a:r>
            <a:r>
              <a:rPr lang="en-US" sz="3600" dirty="0" smtClean="0"/>
              <a:t> </a:t>
            </a:r>
            <a:r>
              <a:rPr lang="en-US" sz="3600" dirty="0" err="1" smtClean="0"/>
              <a:t>rashode</a:t>
            </a:r>
            <a:r>
              <a:rPr lang="en-US" sz="3600" dirty="0" smtClean="0"/>
              <a:t> </a:t>
            </a:r>
            <a:r>
              <a:rPr lang="en-US" sz="3600" dirty="0" err="1" smtClean="0"/>
              <a:t>budžetskih</a:t>
            </a:r>
            <a:r>
              <a:rPr lang="en-US" sz="3600" dirty="0" smtClean="0"/>
              <a:t> </a:t>
            </a:r>
            <a:r>
              <a:rPr lang="en-US" sz="3600" dirty="0" err="1" smtClean="0"/>
              <a:t>korisnika</a:t>
            </a:r>
            <a:r>
              <a:rPr lang="en-US" sz="3600" dirty="0" smtClean="0"/>
              <a:t> </a:t>
            </a:r>
            <a:r>
              <a:rPr lang="en-US" sz="3600" dirty="0" err="1" smtClean="0"/>
              <a:t>evidentiraju</a:t>
            </a:r>
            <a:r>
              <a:rPr lang="en-US" sz="3600" dirty="0" smtClean="0"/>
              <a:t> se </a:t>
            </a:r>
            <a:r>
              <a:rPr lang="en-US" sz="3600" dirty="0" err="1" smtClean="0"/>
              <a:t>prema</a:t>
            </a:r>
            <a:r>
              <a:rPr lang="en-US" sz="3600" dirty="0" smtClean="0"/>
              <a:t> </a:t>
            </a:r>
            <a:r>
              <a:rPr lang="en-US" sz="3600" dirty="0" err="1" smtClean="0"/>
              <a:t>sljedećoj</a:t>
            </a:r>
            <a:r>
              <a:rPr lang="en-US" sz="3600" dirty="0" smtClean="0"/>
              <a:t> </a:t>
            </a:r>
            <a:r>
              <a:rPr lang="en-US" sz="3600" dirty="0" err="1" smtClean="0"/>
              <a:t>klasifikaciji</a:t>
            </a:r>
            <a:r>
              <a:rPr lang="en-US" sz="3600" dirty="0" smtClean="0"/>
              <a:t>:</a:t>
            </a:r>
          </a:p>
          <a:p>
            <a:pPr lvl="0" algn="just"/>
            <a:r>
              <a:rPr lang="en-US" sz="3600" dirty="0" err="1" smtClean="0"/>
              <a:t>Plaće</a:t>
            </a:r>
            <a:r>
              <a:rPr lang="en-US" sz="3600" dirty="0" smtClean="0"/>
              <a:t> </a:t>
            </a:r>
            <a:r>
              <a:rPr lang="en-US" sz="3600" dirty="0" err="1" smtClean="0"/>
              <a:t>i</a:t>
            </a:r>
            <a:r>
              <a:rPr lang="en-US" sz="3600" dirty="0" smtClean="0"/>
              <a:t> </a:t>
            </a:r>
            <a:r>
              <a:rPr lang="en-US" sz="3600" dirty="0" err="1" smtClean="0"/>
              <a:t>naknade</a:t>
            </a:r>
            <a:r>
              <a:rPr lang="en-US" sz="3600" dirty="0" smtClean="0"/>
              <a:t> </a:t>
            </a:r>
            <a:r>
              <a:rPr lang="en-US" sz="3600" dirty="0" err="1" smtClean="0"/>
              <a:t>plaća</a:t>
            </a:r>
            <a:r>
              <a:rPr lang="en-US" sz="3600" dirty="0" smtClean="0"/>
              <a:t>,</a:t>
            </a:r>
          </a:p>
          <a:p>
            <a:endParaRPr lang="en-US" dirty="0"/>
          </a:p>
        </p:txBody>
      </p:sp>
    </p:spTree>
    <p:extLst>
      <p:ext uri="{BB962C8B-B14F-4D97-AF65-F5344CB8AC3E}">
        <p14:creationId xmlns="" xmlns:p14="http://schemas.microsoft.com/office/powerpoint/2010/main" val="259282108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5926" y="506437"/>
            <a:ext cx="10537874" cy="5670526"/>
          </a:xfrm>
        </p:spPr>
        <p:txBody>
          <a:bodyPr/>
          <a:lstStyle/>
          <a:p>
            <a:pPr lvl="0"/>
            <a:r>
              <a:rPr lang="en-US" sz="3600" dirty="0" err="1"/>
              <a:t>Materijalni</a:t>
            </a:r>
            <a:r>
              <a:rPr lang="en-US" sz="3600" dirty="0"/>
              <a:t> </a:t>
            </a:r>
            <a:r>
              <a:rPr lang="en-US" sz="3600" dirty="0" err="1"/>
              <a:t>izdatak</a:t>
            </a:r>
            <a:r>
              <a:rPr lang="en-US" sz="3600" dirty="0"/>
              <a:t> </a:t>
            </a:r>
            <a:r>
              <a:rPr lang="en-US" sz="3600" dirty="0" err="1"/>
              <a:t>specificiran</a:t>
            </a:r>
            <a:r>
              <a:rPr lang="en-US" sz="3600" dirty="0"/>
              <a:t> </a:t>
            </a:r>
            <a:r>
              <a:rPr lang="en-US" sz="3600" dirty="0" err="1"/>
              <a:t>po</a:t>
            </a:r>
            <a:r>
              <a:rPr lang="en-US" sz="3600" dirty="0"/>
              <a:t> </a:t>
            </a:r>
            <a:r>
              <a:rPr lang="en-US" sz="3600" dirty="0" err="1"/>
              <a:t>analitičkim</a:t>
            </a:r>
            <a:r>
              <a:rPr lang="en-US" sz="3600" dirty="0"/>
              <a:t> </a:t>
            </a:r>
            <a:r>
              <a:rPr lang="en-US" sz="3600" dirty="0" err="1"/>
              <a:t>kontima</a:t>
            </a:r>
            <a:r>
              <a:rPr lang="en-US" sz="3600" dirty="0"/>
              <a:t>,</a:t>
            </a:r>
          </a:p>
          <a:p>
            <a:pPr lvl="0"/>
            <a:r>
              <a:rPr lang="en-US" sz="3600" dirty="0" err="1"/>
              <a:t>Kapitalni</a:t>
            </a:r>
            <a:r>
              <a:rPr lang="en-US" sz="3600" dirty="0"/>
              <a:t> </a:t>
            </a:r>
            <a:r>
              <a:rPr lang="en-US" sz="3600" dirty="0" err="1"/>
              <a:t>izdatak</a:t>
            </a:r>
            <a:r>
              <a:rPr lang="en-US" sz="3600" dirty="0"/>
              <a:t>,</a:t>
            </a:r>
          </a:p>
          <a:p>
            <a:pPr lvl="0"/>
            <a:r>
              <a:rPr lang="en-US" sz="3600" dirty="0"/>
              <a:t>Program </a:t>
            </a:r>
            <a:r>
              <a:rPr lang="en-US" sz="3600" dirty="0" err="1"/>
              <a:t>posebene</a:t>
            </a:r>
            <a:r>
              <a:rPr lang="en-US" sz="3600" dirty="0"/>
              <a:t> </a:t>
            </a:r>
            <a:r>
              <a:rPr lang="en-US" sz="3600" dirty="0" err="1"/>
              <a:t>namjene</a:t>
            </a:r>
            <a:r>
              <a:rPr lang="en-US" sz="3600" dirty="0"/>
              <a:t>,</a:t>
            </a:r>
          </a:p>
          <a:p>
            <a:pPr lvl="0"/>
            <a:r>
              <a:rPr lang="en-US" sz="3600" dirty="0" err="1"/>
              <a:t>Tekući</a:t>
            </a:r>
            <a:r>
              <a:rPr lang="en-US" sz="3600" dirty="0"/>
              <a:t> </a:t>
            </a:r>
            <a:r>
              <a:rPr lang="en-US" sz="3600" dirty="0" err="1"/>
              <a:t>grantovi</a:t>
            </a:r>
            <a:r>
              <a:rPr lang="en-US" sz="3600" dirty="0"/>
              <a:t>,</a:t>
            </a:r>
          </a:p>
          <a:p>
            <a:pPr lvl="0"/>
            <a:r>
              <a:rPr lang="en-US" sz="3600" dirty="0" err="1"/>
              <a:t>Odobreni</a:t>
            </a:r>
            <a:r>
              <a:rPr lang="en-US" sz="3600" dirty="0"/>
              <a:t> transfer </a:t>
            </a:r>
            <a:r>
              <a:rPr lang="en-US" sz="3600" dirty="0" err="1"/>
              <a:t>iz</a:t>
            </a:r>
            <a:r>
              <a:rPr lang="en-US" sz="3600" dirty="0"/>
              <a:t> </a:t>
            </a:r>
            <a:r>
              <a:rPr lang="en-US" sz="3600" dirty="0" err="1"/>
              <a:t>budžetske</a:t>
            </a:r>
            <a:r>
              <a:rPr lang="en-US" sz="3600" dirty="0"/>
              <a:t> </a:t>
            </a:r>
            <a:r>
              <a:rPr lang="en-US" sz="3600" dirty="0" err="1"/>
              <a:t>rezerve</a:t>
            </a:r>
            <a:r>
              <a:rPr lang="en-US" sz="3600" dirty="0"/>
              <a:t>.</a:t>
            </a:r>
          </a:p>
          <a:p>
            <a:endParaRPr lang="en-US" dirty="0"/>
          </a:p>
        </p:txBody>
      </p:sp>
    </p:spTree>
    <p:extLst>
      <p:ext uri="{BB962C8B-B14F-4D97-AF65-F5344CB8AC3E}">
        <p14:creationId xmlns="" xmlns:p14="http://schemas.microsoft.com/office/powerpoint/2010/main" val="54670960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Operativni</a:t>
            </a:r>
            <a:r>
              <a:rPr lang="en-US" b="1" dirty="0" smtClean="0"/>
              <a:t> </a:t>
            </a:r>
            <a:r>
              <a:rPr lang="en-US" b="1" dirty="0" err="1" smtClean="0"/>
              <a:t>budžeti</a:t>
            </a:r>
            <a:r>
              <a:rPr lang="en-US" b="1" dirty="0" smtClean="0"/>
              <a:t> </a:t>
            </a:r>
            <a:r>
              <a:rPr lang="en-US" b="1" dirty="0" err="1" smtClean="0"/>
              <a:t>i</a:t>
            </a:r>
            <a:r>
              <a:rPr lang="en-US" b="1" dirty="0" smtClean="0"/>
              <a:t> </a:t>
            </a:r>
            <a:r>
              <a:rPr lang="en-US" b="1" dirty="0" err="1" smtClean="0"/>
              <a:t>zahtjevi</a:t>
            </a:r>
            <a:r>
              <a:rPr lang="en-US" b="1" dirty="0" smtClean="0"/>
              <a:t> </a:t>
            </a:r>
            <a:r>
              <a:rPr lang="en-US" b="1" dirty="0" err="1" smtClean="0"/>
              <a:t>za</a:t>
            </a:r>
            <a:r>
              <a:rPr lang="en-US" b="1" dirty="0" smtClean="0"/>
              <a:t> </a:t>
            </a:r>
            <a:r>
              <a:rPr lang="en-US" b="1" dirty="0" err="1" smtClean="0"/>
              <a:t>plaćanje</a:t>
            </a:r>
            <a:r>
              <a:rPr lang="en-US" b="1" dirty="0" smtClean="0"/>
              <a:t/>
            </a:r>
            <a:br>
              <a:rPr lang="en-US" b="1" dirty="0" smtClean="0"/>
            </a:br>
            <a:endParaRPr lang="en-US" dirty="0"/>
          </a:p>
        </p:txBody>
      </p:sp>
      <p:sp>
        <p:nvSpPr>
          <p:cNvPr id="3" name="Content Placeholder 2"/>
          <p:cNvSpPr>
            <a:spLocks noGrp="1"/>
          </p:cNvSpPr>
          <p:nvPr>
            <p:ph idx="1"/>
          </p:nvPr>
        </p:nvSpPr>
        <p:spPr>
          <a:xfrm>
            <a:off x="838200" y="1237957"/>
            <a:ext cx="10515600" cy="4939006"/>
          </a:xfrm>
        </p:spPr>
        <p:txBody>
          <a:bodyPr>
            <a:normAutofit/>
          </a:bodyPr>
          <a:lstStyle/>
          <a:p>
            <a:pPr algn="just"/>
            <a:r>
              <a:rPr lang="en-US" sz="3600" b="1" dirty="0"/>
              <a:t> </a:t>
            </a:r>
            <a:r>
              <a:rPr lang="en-US" sz="3600" dirty="0" err="1" smtClean="0"/>
              <a:t>Ministarstvo</a:t>
            </a:r>
            <a:r>
              <a:rPr lang="en-US" sz="3600" dirty="0" smtClean="0"/>
              <a:t> </a:t>
            </a:r>
            <a:r>
              <a:rPr lang="en-US" sz="3600" dirty="0" err="1"/>
              <a:t>finansija</a:t>
            </a:r>
            <a:r>
              <a:rPr lang="en-US" sz="3600" dirty="0"/>
              <a:t> </a:t>
            </a:r>
            <a:r>
              <a:rPr lang="en-US" sz="3600" dirty="0" err="1"/>
              <a:t>i</a:t>
            </a:r>
            <a:r>
              <a:rPr lang="en-US" sz="3600" dirty="0"/>
              <a:t> </a:t>
            </a:r>
            <a:r>
              <a:rPr lang="en-US" sz="3600" dirty="0" err="1"/>
              <a:t>trezora</a:t>
            </a:r>
            <a:r>
              <a:rPr lang="en-US" sz="3600" dirty="0"/>
              <a:t> je </a:t>
            </a:r>
            <a:r>
              <a:rPr lang="en-US" sz="3600" dirty="0" err="1"/>
              <a:t>odgovorno</a:t>
            </a:r>
            <a:r>
              <a:rPr lang="en-US" sz="3600" dirty="0"/>
              <a:t> </a:t>
            </a:r>
            <a:r>
              <a:rPr lang="en-US" sz="3600" dirty="0" err="1"/>
              <a:t>za</a:t>
            </a:r>
            <a:r>
              <a:rPr lang="en-US" sz="3600" dirty="0"/>
              <a:t> </a:t>
            </a:r>
            <a:r>
              <a:rPr lang="en-US" sz="3600" dirty="0" err="1"/>
              <a:t>izvršenje</a:t>
            </a:r>
            <a:r>
              <a:rPr lang="en-US" sz="3600" dirty="0"/>
              <a:t> </a:t>
            </a:r>
            <a:r>
              <a:rPr lang="en-US" sz="3600" dirty="0" err="1"/>
              <a:t>budžeta</a:t>
            </a:r>
            <a:r>
              <a:rPr lang="en-US" sz="3600" dirty="0"/>
              <a:t>, </a:t>
            </a:r>
            <a:r>
              <a:rPr lang="en-US" sz="3600" dirty="0" err="1"/>
              <a:t>kao</a:t>
            </a:r>
            <a:r>
              <a:rPr lang="en-US" sz="3600" dirty="0"/>
              <a:t> </a:t>
            </a:r>
            <a:r>
              <a:rPr lang="en-US" sz="3600" dirty="0" err="1"/>
              <a:t>i</a:t>
            </a:r>
            <a:r>
              <a:rPr lang="en-US" sz="3600" dirty="0"/>
              <a:t> </a:t>
            </a:r>
            <a:r>
              <a:rPr lang="en-US" sz="3600" dirty="0" err="1"/>
              <a:t>obaviještavanje</a:t>
            </a:r>
            <a:r>
              <a:rPr lang="en-US" sz="3600" dirty="0"/>
              <a:t> </a:t>
            </a:r>
            <a:r>
              <a:rPr lang="en-US" sz="3600" dirty="0" err="1"/>
              <a:t>budžetskih</a:t>
            </a:r>
            <a:r>
              <a:rPr lang="en-US" sz="3600" dirty="0"/>
              <a:t> </a:t>
            </a:r>
            <a:r>
              <a:rPr lang="en-US" sz="3600" dirty="0" err="1"/>
              <a:t>korisnika</a:t>
            </a:r>
            <a:r>
              <a:rPr lang="en-US" sz="3600" dirty="0"/>
              <a:t> o </a:t>
            </a:r>
            <a:r>
              <a:rPr lang="en-US" sz="3600" dirty="0" err="1"/>
              <a:t>odobrenim</a:t>
            </a:r>
            <a:r>
              <a:rPr lang="en-US" sz="3600" dirty="0"/>
              <a:t> </a:t>
            </a:r>
            <a:r>
              <a:rPr lang="en-US" sz="3600" dirty="0" err="1"/>
              <a:t>sredstvima</a:t>
            </a:r>
            <a:r>
              <a:rPr lang="en-US" sz="3600" dirty="0"/>
              <a:t> </a:t>
            </a:r>
            <a:r>
              <a:rPr lang="en-US" sz="3600" dirty="0" err="1"/>
              <a:t>i</a:t>
            </a:r>
            <a:r>
              <a:rPr lang="en-US" sz="3600" dirty="0"/>
              <a:t> </a:t>
            </a:r>
            <a:r>
              <a:rPr lang="en-US" sz="3600" dirty="0" err="1"/>
              <a:t>alokacijama</a:t>
            </a:r>
            <a:r>
              <a:rPr lang="en-US" sz="3600" dirty="0"/>
              <a:t> </a:t>
            </a:r>
            <a:r>
              <a:rPr lang="en-US" sz="3600" dirty="0" err="1"/>
              <a:t>budžetskih</a:t>
            </a:r>
            <a:r>
              <a:rPr lang="en-US" sz="3600" dirty="0"/>
              <a:t> </a:t>
            </a:r>
            <a:r>
              <a:rPr lang="en-US" sz="3600" dirty="0" err="1"/>
              <a:t>sredstava</a:t>
            </a:r>
            <a:r>
              <a:rPr lang="en-US" sz="3600" dirty="0"/>
              <a:t> </a:t>
            </a:r>
            <a:r>
              <a:rPr lang="en-US" sz="3600" dirty="0" err="1"/>
              <a:t>po</a:t>
            </a:r>
            <a:r>
              <a:rPr lang="en-US" sz="3600" dirty="0"/>
              <a:t> </a:t>
            </a:r>
            <a:r>
              <a:rPr lang="en-US" sz="3600" dirty="0" err="1"/>
              <a:t>vremenskim</a:t>
            </a:r>
            <a:r>
              <a:rPr lang="en-US" sz="3600" dirty="0"/>
              <a:t> </a:t>
            </a:r>
            <a:r>
              <a:rPr lang="en-US" sz="3600" dirty="0" err="1"/>
              <a:t>periodima</a:t>
            </a:r>
            <a:r>
              <a:rPr lang="en-US" sz="3600" dirty="0"/>
              <a:t>. </a:t>
            </a:r>
          </a:p>
          <a:p>
            <a:pPr algn="just"/>
            <a:r>
              <a:rPr lang="en-US" sz="3600" dirty="0"/>
              <a:t>Kao </a:t>
            </a:r>
            <a:r>
              <a:rPr lang="en-US" sz="3600" dirty="0" err="1"/>
              <a:t>osnov</a:t>
            </a:r>
            <a:r>
              <a:rPr lang="en-US" sz="3600" dirty="0"/>
              <a:t> </a:t>
            </a:r>
            <a:r>
              <a:rPr lang="en-US" sz="3600" dirty="0" err="1"/>
              <a:t>za</a:t>
            </a:r>
            <a:r>
              <a:rPr lang="en-US" sz="3600" dirty="0"/>
              <a:t> </a:t>
            </a:r>
            <a:r>
              <a:rPr lang="en-US" sz="3600" dirty="0" err="1"/>
              <a:t>operativno</a:t>
            </a:r>
            <a:r>
              <a:rPr lang="en-US" sz="3600" dirty="0"/>
              <a:t> </a:t>
            </a:r>
            <a:r>
              <a:rPr lang="en-US" sz="3600" dirty="0" err="1"/>
              <a:t>izvršenje</a:t>
            </a:r>
            <a:r>
              <a:rPr lang="en-US" sz="3600" dirty="0"/>
              <a:t> </a:t>
            </a:r>
            <a:r>
              <a:rPr lang="en-US" sz="3600" dirty="0" err="1"/>
              <a:t>budžeta</a:t>
            </a:r>
            <a:r>
              <a:rPr lang="en-US" sz="3600" dirty="0"/>
              <a:t> </a:t>
            </a:r>
            <a:r>
              <a:rPr lang="en-US" sz="3600" dirty="0" err="1"/>
              <a:t>Ministarstvo</a:t>
            </a:r>
            <a:r>
              <a:rPr lang="en-US" sz="3600" dirty="0"/>
              <a:t> </a:t>
            </a:r>
            <a:r>
              <a:rPr lang="en-US" sz="3600" dirty="0" err="1"/>
              <a:t>finansija</a:t>
            </a:r>
            <a:r>
              <a:rPr lang="en-US" sz="3600" dirty="0"/>
              <a:t> </a:t>
            </a:r>
            <a:r>
              <a:rPr lang="en-US" sz="3600" dirty="0" err="1"/>
              <a:t>i</a:t>
            </a:r>
            <a:r>
              <a:rPr lang="en-US" sz="3600" dirty="0"/>
              <a:t> </a:t>
            </a:r>
            <a:r>
              <a:rPr lang="en-US" sz="3600" dirty="0" err="1"/>
              <a:t>trezora</a:t>
            </a:r>
            <a:r>
              <a:rPr lang="en-US" sz="3600" dirty="0"/>
              <a:t> </a:t>
            </a:r>
            <a:r>
              <a:rPr lang="en-US" sz="3600" dirty="0" err="1"/>
              <a:t>priprema</a:t>
            </a:r>
            <a:r>
              <a:rPr lang="en-US" sz="3600" dirty="0"/>
              <a:t> </a:t>
            </a:r>
            <a:r>
              <a:rPr lang="en-US" sz="3600" dirty="0" err="1"/>
              <a:t>planove</a:t>
            </a:r>
            <a:r>
              <a:rPr lang="en-US" sz="3600" dirty="0"/>
              <a:t> </a:t>
            </a:r>
            <a:r>
              <a:rPr lang="en-US" sz="3600" dirty="0" err="1"/>
              <a:t>gotovinskig</a:t>
            </a:r>
            <a:r>
              <a:rPr lang="en-US" sz="3600" dirty="0"/>
              <a:t> </a:t>
            </a:r>
            <a:r>
              <a:rPr lang="en-US" sz="3600" dirty="0" err="1"/>
              <a:t>tokova</a:t>
            </a:r>
            <a:r>
              <a:rPr lang="en-US" sz="3600" dirty="0"/>
              <a:t> </a:t>
            </a:r>
            <a:r>
              <a:rPr lang="en-US" sz="3600" dirty="0" err="1"/>
              <a:t>putem</a:t>
            </a:r>
            <a:r>
              <a:rPr lang="en-US" sz="3600" dirty="0"/>
              <a:t> </a:t>
            </a:r>
            <a:r>
              <a:rPr lang="en-US" sz="3600" dirty="0" err="1"/>
              <a:t>kojih</a:t>
            </a:r>
            <a:r>
              <a:rPr lang="en-US" sz="3600" dirty="0"/>
              <a:t> </a:t>
            </a:r>
            <a:r>
              <a:rPr lang="en-US" sz="3600" dirty="0" err="1"/>
              <a:t>će</a:t>
            </a:r>
            <a:r>
              <a:rPr lang="en-US" sz="3600" dirty="0"/>
              <a:t> se </a:t>
            </a:r>
            <a:r>
              <a:rPr lang="en-US" sz="3600" dirty="0" err="1"/>
              <a:t>projektirati</a:t>
            </a:r>
            <a:r>
              <a:rPr lang="en-US" sz="3600" dirty="0"/>
              <a:t> </a:t>
            </a:r>
            <a:r>
              <a:rPr lang="en-US" sz="3600" dirty="0" err="1"/>
              <a:t>sve</a:t>
            </a:r>
            <a:r>
              <a:rPr lang="en-US" sz="3600" dirty="0"/>
              <a:t> </a:t>
            </a:r>
            <a:r>
              <a:rPr lang="en-US" sz="3600" dirty="0" err="1"/>
              <a:t>uplate</a:t>
            </a:r>
            <a:r>
              <a:rPr lang="en-US" sz="3600" dirty="0"/>
              <a:t> </a:t>
            </a:r>
            <a:r>
              <a:rPr lang="en-US" sz="3600" dirty="0" err="1"/>
              <a:t>i</a:t>
            </a:r>
            <a:r>
              <a:rPr lang="en-US" sz="3600" dirty="0"/>
              <a:t> </a:t>
            </a:r>
            <a:r>
              <a:rPr lang="en-US" sz="3600" dirty="0" err="1"/>
              <a:t>isplate</a:t>
            </a:r>
            <a:r>
              <a:rPr lang="en-US" sz="3600" dirty="0"/>
              <a:t> </a:t>
            </a:r>
            <a:r>
              <a:rPr lang="en-US" sz="3600" dirty="0" err="1"/>
              <a:t>sa</a:t>
            </a:r>
            <a:r>
              <a:rPr lang="en-US" sz="3600" dirty="0"/>
              <a:t> JRT. </a:t>
            </a:r>
            <a:endParaRPr lang="sr-Latn-ME" sz="3600" dirty="0" smtClean="0"/>
          </a:p>
          <a:p>
            <a:endParaRPr lang="en-US" dirty="0"/>
          </a:p>
        </p:txBody>
      </p:sp>
    </p:spTree>
    <p:extLst>
      <p:ext uri="{BB962C8B-B14F-4D97-AF65-F5344CB8AC3E}">
        <p14:creationId xmlns="" xmlns:p14="http://schemas.microsoft.com/office/powerpoint/2010/main" val="402816691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6265" y="784615"/>
            <a:ext cx="10537874" cy="5222289"/>
          </a:xfrm>
        </p:spPr>
        <p:txBody>
          <a:bodyPr>
            <a:noAutofit/>
          </a:bodyPr>
          <a:lstStyle/>
          <a:p>
            <a:pPr algn="just"/>
            <a:r>
              <a:rPr lang="en-US" sz="3600" dirty="0" smtClean="0"/>
              <a:t>Na </a:t>
            </a:r>
            <a:r>
              <a:rPr lang="en-US" sz="3600" dirty="0" err="1" smtClean="0"/>
              <a:t>osnovu</a:t>
            </a:r>
            <a:r>
              <a:rPr lang="en-US" sz="3600" dirty="0" smtClean="0"/>
              <a:t> </a:t>
            </a:r>
            <a:r>
              <a:rPr lang="en-US" sz="3600" dirty="0" err="1" smtClean="0"/>
              <a:t>tih</a:t>
            </a:r>
            <a:r>
              <a:rPr lang="en-US" sz="3600" dirty="0" smtClean="0"/>
              <a:t> </a:t>
            </a:r>
            <a:r>
              <a:rPr lang="en-US" sz="3600" dirty="0" err="1" smtClean="0"/>
              <a:t>projekcija</a:t>
            </a:r>
            <a:r>
              <a:rPr lang="en-US" sz="3600" dirty="0" smtClean="0"/>
              <a:t> </a:t>
            </a:r>
            <a:r>
              <a:rPr lang="en-US" sz="3600" dirty="0" err="1" smtClean="0"/>
              <a:t>utvrdit</a:t>
            </a:r>
            <a:r>
              <a:rPr lang="en-US" sz="3600" dirty="0" smtClean="0"/>
              <a:t> </a:t>
            </a:r>
            <a:r>
              <a:rPr lang="en-US" sz="3600" dirty="0" err="1" smtClean="0"/>
              <a:t>će</a:t>
            </a:r>
            <a:r>
              <a:rPr lang="en-US" sz="3600" dirty="0" smtClean="0"/>
              <a:t> se plan </a:t>
            </a:r>
            <a:r>
              <a:rPr lang="en-US" sz="3600" dirty="0" err="1" smtClean="0"/>
              <a:t>alokacije</a:t>
            </a:r>
            <a:r>
              <a:rPr lang="en-US" sz="3600" dirty="0" smtClean="0"/>
              <a:t> </a:t>
            </a:r>
            <a:r>
              <a:rPr lang="en-US" sz="3600" dirty="0" err="1" smtClean="0"/>
              <a:t>raspoloživih</a:t>
            </a:r>
            <a:r>
              <a:rPr lang="en-US" sz="3600" dirty="0" smtClean="0"/>
              <a:t> </a:t>
            </a:r>
            <a:r>
              <a:rPr lang="en-US" sz="3600" dirty="0" err="1" smtClean="0"/>
              <a:t>budžetskih</a:t>
            </a:r>
            <a:r>
              <a:rPr lang="en-US" sz="3600" dirty="0" smtClean="0"/>
              <a:t> </a:t>
            </a:r>
            <a:r>
              <a:rPr lang="en-US" sz="3600" dirty="0" err="1" smtClean="0"/>
              <a:t>sredstava</a:t>
            </a:r>
            <a:r>
              <a:rPr lang="en-US" sz="3600" dirty="0" smtClean="0"/>
              <a:t> </a:t>
            </a:r>
            <a:r>
              <a:rPr lang="en-US" sz="3600" dirty="0" err="1" smtClean="0"/>
              <a:t>budžetskih</a:t>
            </a:r>
            <a:r>
              <a:rPr lang="en-US" sz="3600" dirty="0" smtClean="0"/>
              <a:t> </a:t>
            </a:r>
            <a:r>
              <a:rPr lang="en-US" sz="3600" dirty="0" err="1" smtClean="0"/>
              <a:t>korisnika</a:t>
            </a:r>
            <a:r>
              <a:rPr lang="en-US" sz="3600" dirty="0" smtClean="0"/>
              <a:t> u </a:t>
            </a:r>
            <a:r>
              <a:rPr lang="en-US" sz="3600" dirty="0" err="1" smtClean="0"/>
              <a:t>datom</a:t>
            </a:r>
            <a:r>
              <a:rPr lang="en-US" sz="3600" dirty="0" smtClean="0"/>
              <a:t> </a:t>
            </a:r>
            <a:r>
              <a:rPr lang="en-US" sz="3600" dirty="0" err="1" smtClean="0"/>
              <a:t>periodu</a:t>
            </a:r>
            <a:r>
              <a:rPr lang="en-US" sz="3600" dirty="0" smtClean="0"/>
              <a:t>.</a:t>
            </a:r>
          </a:p>
          <a:p>
            <a:pPr algn="just"/>
            <a:r>
              <a:rPr lang="en-US" sz="3600" dirty="0" err="1" smtClean="0"/>
              <a:t>Nadležna</a:t>
            </a:r>
            <a:r>
              <a:rPr lang="en-US" sz="3600" dirty="0" smtClean="0"/>
              <a:t> </a:t>
            </a:r>
            <a:r>
              <a:rPr lang="en-US" sz="3600" dirty="0" err="1" smtClean="0"/>
              <a:t>ministarstva</a:t>
            </a:r>
            <a:r>
              <a:rPr lang="en-US" sz="3600" dirty="0" smtClean="0"/>
              <a:t> </a:t>
            </a:r>
            <a:r>
              <a:rPr lang="en-US" sz="3600" dirty="0" err="1" smtClean="0"/>
              <a:t>i</a:t>
            </a:r>
            <a:r>
              <a:rPr lang="en-US" sz="3600" dirty="0" smtClean="0"/>
              <a:t> </a:t>
            </a:r>
            <a:r>
              <a:rPr lang="en-US" sz="3600" dirty="0" err="1" smtClean="0"/>
              <a:t>budžetski</a:t>
            </a:r>
            <a:r>
              <a:rPr lang="en-US" sz="3600" dirty="0" smtClean="0"/>
              <a:t> </a:t>
            </a:r>
            <a:r>
              <a:rPr lang="en-US" sz="3600" dirty="0" err="1" smtClean="0"/>
              <a:t>korisnici</a:t>
            </a:r>
            <a:r>
              <a:rPr lang="en-US" sz="3600" dirty="0" smtClean="0"/>
              <a:t> </a:t>
            </a:r>
            <a:r>
              <a:rPr lang="en-US" sz="3600" dirty="0" err="1" smtClean="0"/>
              <a:t>pripremaju</a:t>
            </a:r>
            <a:r>
              <a:rPr lang="en-US" sz="3600" dirty="0" smtClean="0"/>
              <a:t> </a:t>
            </a:r>
            <a:r>
              <a:rPr lang="en-US" sz="3600" dirty="0" err="1" smtClean="0"/>
              <a:t>i</a:t>
            </a:r>
            <a:r>
              <a:rPr lang="en-US" sz="3600" dirty="0" smtClean="0"/>
              <a:t> </a:t>
            </a:r>
            <a:r>
              <a:rPr lang="en-US" sz="3600" dirty="0" err="1" smtClean="0"/>
              <a:t>dostavljaju</a:t>
            </a:r>
            <a:r>
              <a:rPr lang="en-US" sz="3600" dirty="0" smtClean="0"/>
              <a:t> </a:t>
            </a:r>
            <a:r>
              <a:rPr lang="en-US" sz="3600" dirty="0" err="1" smtClean="0"/>
              <a:t>predložene</a:t>
            </a:r>
            <a:r>
              <a:rPr lang="en-US" sz="3600" dirty="0" smtClean="0"/>
              <a:t> </a:t>
            </a:r>
            <a:r>
              <a:rPr lang="en-US" sz="3600" dirty="0" err="1" smtClean="0"/>
              <a:t>finansijske</a:t>
            </a:r>
            <a:r>
              <a:rPr lang="en-US" sz="3600" dirty="0" smtClean="0"/>
              <a:t> </a:t>
            </a:r>
            <a:r>
              <a:rPr lang="en-US" sz="3600" dirty="0" err="1" smtClean="0"/>
              <a:t>planove</a:t>
            </a:r>
            <a:r>
              <a:rPr lang="en-US" sz="3600" dirty="0" smtClean="0"/>
              <a:t> </a:t>
            </a:r>
            <a:r>
              <a:rPr lang="en-US" sz="3600" dirty="0" err="1" smtClean="0"/>
              <a:t>Ministarstvu</a:t>
            </a:r>
            <a:r>
              <a:rPr lang="en-US" sz="3600" dirty="0" smtClean="0"/>
              <a:t> </a:t>
            </a:r>
            <a:r>
              <a:rPr lang="en-US" sz="3600" dirty="0" err="1" smtClean="0"/>
              <a:t>finansija</a:t>
            </a:r>
            <a:r>
              <a:rPr lang="en-US" sz="3600" dirty="0" smtClean="0"/>
              <a:t> </a:t>
            </a:r>
            <a:r>
              <a:rPr lang="en-US" sz="3600" dirty="0" err="1" smtClean="0"/>
              <a:t>i</a:t>
            </a:r>
            <a:r>
              <a:rPr lang="en-US" sz="3600" dirty="0" smtClean="0"/>
              <a:t> </a:t>
            </a:r>
            <a:r>
              <a:rPr lang="en-US" sz="3600" dirty="0" err="1" smtClean="0"/>
              <a:t>trezora</a:t>
            </a:r>
            <a:r>
              <a:rPr lang="en-US" sz="3600" dirty="0" smtClean="0"/>
              <a:t> </a:t>
            </a:r>
            <a:r>
              <a:rPr lang="en-US" sz="3600" dirty="0" err="1" smtClean="0"/>
              <a:t>za</a:t>
            </a:r>
            <a:r>
              <a:rPr lang="en-US" sz="3600" dirty="0" smtClean="0"/>
              <a:t> </a:t>
            </a:r>
            <a:r>
              <a:rPr lang="en-US" sz="3600" dirty="0" err="1" smtClean="0"/>
              <a:t>izvršenje</a:t>
            </a:r>
            <a:r>
              <a:rPr lang="en-US" sz="3600" dirty="0" smtClean="0"/>
              <a:t> </a:t>
            </a:r>
            <a:r>
              <a:rPr lang="en-US" sz="3600" dirty="0" err="1" smtClean="0"/>
              <a:t>usvojenog</a:t>
            </a:r>
            <a:r>
              <a:rPr lang="en-US" sz="3600" dirty="0" smtClean="0"/>
              <a:t> </a:t>
            </a:r>
            <a:r>
              <a:rPr lang="en-US" sz="3600" dirty="0" err="1" smtClean="0"/>
              <a:t>budžeta</a:t>
            </a:r>
            <a:r>
              <a:rPr lang="en-US" sz="3600" dirty="0" smtClean="0"/>
              <a:t>.</a:t>
            </a:r>
          </a:p>
          <a:p>
            <a:pPr algn="just"/>
            <a:r>
              <a:rPr lang="bs-Latn-BA" sz="3600" dirty="0" smtClean="0"/>
              <a:t>Zakon o finansiranju institucija BiH (Sl.glasnik br. 61/04)</a:t>
            </a:r>
            <a:endParaRPr lang="en-US" sz="3600" dirty="0" smtClean="0"/>
          </a:p>
          <a:p>
            <a:pPr algn="just"/>
            <a:endParaRPr lang="en-US" sz="3600" dirty="0"/>
          </a:p>
        </p:txBody>
      </p:sp>
    </p:spTree>
    <p:extLst>
      <p:ext uri="{BB962C8B-B14F-4D97-AF65-F5344CB8AC3E}">
        <p14:creationId xmlns="" xmlns:p14="http://schemas.microsoft.com/office/powerpoint/2010/main" val="327525979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Prikupljanje</a:t>
            </a:r>
            <a:r>
              <a:rPr lang="en-US" b="1" dirty="0" smtClean="0"/>
              <a:t> </a:t>
            </a:r>
            <a:r>
              <a:rPr lang="en-US" b="1" dirty="0" err="1" smtClean="0"/>
              <a:t>prihoda</a:t>
            </a:r>
            <a:endParaRPr lang="en-US" b="1" dirty="0"/>
          </a:p>
        </p:txBody>
      </p:sp>
      <p:sp>
        <p:nvSpPr>
          <p:cNvPr id="3" name="Content Placeholder 2"/>
          <p:cNvSpPr>
            <a:spLocks noGrp="1"/>
          </p:cNvSpPr>
          <p:nvPr>
            <p:ph idx="1"/>
          </p:nvPr>
        </p:nvSpPr>
        <p:spPr>
          <a:xfrm>
            <a:off x="838200" y="1491175"/>
            <a:ext cx="10515600" cy="4685788"/>
          </a:xfrm>
        </p:spPr>
        <p:txBody>
          <a:bodyPr>
            <a:normAutofit/>
          </a:bodyPr>
          <a:lstStyle/>
          <a:p>
            <a:pPr algn="just"/>
            <a:r>
              <a:rPr lang="en-US" b="1" dirty="0"/>
              <a:t> </a:t>
            </a:r>
            <a:r>
              <a:rPr lang="en-US" sz="3600" dirty="0" err="1" smtClean="0"/>
              <a:t>Prikupljanje</a:t>
            </a:r>
            <a:r>
              <a:rPr lang="en-US" sz="3600" dirty="0"/>
              <a:t>, </a:t>
            </a:r>
            <a:r>
              <a:rPr lang="en-US" sz="3600" dirty="0" err="1"/>
              <a:t>alokacija</a:t>
            </a:r>
            <a:r>
              <a:rPr lang="en-US" sz="3600" dirty="0"/>
              <a:t> </a:t>
            </a:r>
            <a:r>
              <a:rPr lang="en-US" sz="3600" dirty="0" err="1"/>
              <a:t>i</a:t>
            </a:r>
            <a:r>
              <a:rPr lang="en-US" sz="3600" dirty="0"/>
              <a:t> </a:t>
            </a:r>
            <a:r>
              <a:rPr lang="en-US" sz="3600" dirty="0" err="1"/>
              <a:t>distribucija</a:t>
            </a:r>
            <a:r>
              <a:rPr lang="en-US" sz="3600" dirty="0"/>
              <a:t> </a:t>
            </a:r>
            <a:r>
              <a:rPr lang="en-US" sz="3600" dirty="0" err="1"/>
              <a:t>prihoda</a:t>
            </a:r>
            <a:r>
              <a:rPr lang="en-US" sz="3600" dirty="0"/>
              <a:t> </a:t>
            </a:r>
            <a:r>
              <a:rPr lang="en-US" sz="3600" dirty="0" err="1"/>
              <a:t>iz</a:t>
            </a:r>
            <a:r>
              <a:rPr lang="en-US" sz="3600" dirty="0"/>
              <a:t> </a:t>
            </a:r>
            <a:r>
              <a:rPr lang="en-US" sz="3600" dirty="0" err="1"/>
              <a:t>indirektnih</a:t>
            </a:r>
            <a:r>
              <a:rPr lang="en-US" sz="3600" dirty="0"/>
              <a:t> </a:t>
            </a:r>
            <a:r>
              <a:rPr lang="en-US" sz="3600" dirty="0" err="1"/>
              <a:t>poreza</a:t>
            </a:r>
            <a:r>
              <a:rPr lang="en-US" sz="3600" dirty="0"/>
              <a:t>, </a:t>
            </a:r>
            <a:r>
              <a:rPr lang="en-US" sz="3600" dirty="0" err="1"/>
              <a:t>ostalih</a:t>
            </a:r>
            <a:r>
              <a:rPr lang="en-US" sz="3600" dirty="0"/>
              <a:t> </a:t>
            </a:r>
            <a:r>
              <a:rPr lang="en-US" sz="3600" dirty="0" err="1"/>
              <a:t>prihoda</a:t>
            </a:r>
            <a:r>
              <a:rPr lang="en-US" sz="3600" dirty="0"/>
              <a:t> </a:t>
            </a:r>
            <a:r>
              <a:rPr lang="en-US" sz="3600" dirty="0" err="1"/>
              <a:t>i</a:t>
            </a:r>
            <a:r>
              <a:rPr lang="en-US" sz="3600" dirty="0"/>
              <a:t> </a:t>
            </a:r>
            <a:r>
              <a:rPr lang="en-US" sz="3600" dirty="0" err="1"/>
              <a:t>dadžbina</a:t>
            </a:r>
            <a:r>
              <a:rPr lang="en-US" sz="3600" dirty="0"/>
              <a:t> </a:t>
            </a:r>
            <a:r>
              <a:rPr lang="en-US" sz="3600" dirty="0" err="1"/>
              <a:t>za</a:t>
            </a:r>
            <a:r>
              <a:rPr lang="en-US" sz="3600" dirty="0"/>
              <a:t> </a:t>
            </a:r>
            <a:r>
              <a:rPr lang="en-US" sz="3600" dirty="0" err="1"/>
              <a:t>koje</a:t>
            </a:r>
            <a:r>
              <a:rPr lang="en-US" sz="3600" dirty="0"/>
              <a:t> je </a:t>
            </a:r>
            <a:r>
              <a:rPr lang="en-US" sz="3600" dirty="0" err="1"/>
              <a:t>nadležna</a:t>
            </a:r>
            <a:r>
              <a:rPr lang="en-US" sz="3600" dirty="0"/>
              <a:t> </a:t>
            </a:r>
            <a:r>
              <a:rPr lang="en-US" sz="3600" dirty="0" err="1"/>
              <a:t>Uprava</a:t>
            </a:r>
            <a:r>
              <a:rPr lang="en-US" sz="3600" dirty="0"/>
              <a:t> </a:t>
            </a:r>
            <a:r>
              <a:rPr lang="en-US" sz="3600" dirty="0" err="1"/>
              <a:t>za</a:t>
            </a:r>
            <a:r>
              <a:rPr lang="en-US" sz="3600" dirty="0"/>
              <a:t> </a:t>
            </a:r>
            <a:r>
              <a:rPr lang="en-US" sz="3600" dirty="0" err="1"/>
              <a:t>indirektno</a:t>
            </a:r>
            <a:r>
              <a:rPr lang="en-US" sz="3600" dirty="0"/>
              <a:t> </a:t>
            </a:r>
            <a:r>
              <a:rPr lang="en-US" sz="3600" dirty="0" err="1"/>
              <a:t>oporezivanje</a:t>
            </a:r>
            <a:r>
              <a:rPr lang="en-US" sz="3600" dirty="0"/>
              <a:t> </a:t>
            </a:r>
            <a:r>
              <a:rPr lang="en-US" sz="3600" dirty="0" err="1"/>
              <a:t>utvrđuje</a:t>
            </a:r>
            <a:r>
              <a:rPr lang="en-US" sz="3600" dirty="0"/>
              <a:t> se </a:t>
            </a:r>
            <a:r>
              <a:rPr lang="en-US" sz="3600" dirty="0" err="1"/>
              <a:t>zakonom</a:t>
            </a:r>
            <a:r>
              <a:rPr lang="en-US" sz="3600" dirty="0"/>
              <a:t> o </a:t>
            </a:r>
            <a:r>
              <a:rPr lang="en-US" sz="3600" dirty="0" err="1"/>
              <a:t>sistemu</a:t>
            </a:r>
            <a:r>
              <a:rPr lang="en-US" sz="3600" dirty="0"/>
              <a:t> </a:t>
            </a:r>
            <a:r>
              <a:rPr lang="en-US" sz="3600" dirty="0" err="1"/>
              <a:t>indirektnog</a:t>
            </a:r>
            <a:r>
              <a:rPr lang="en-US" sz="3600" dirty="0"/>
              <a:t> </a:t>
            </a:r>
            <a:r>
              <a:rPr lang="en-US" sz="3600" dirty="0" err="1"/>
              <a:t>oporezivanja</a:t>
            </a:r>
            <a:r>
              <a:rPr lang="en-US" sz="3600" dirty="0"/>
              <a:t> u </a:t>
            </a:r>
            <a:r>
              <a:rPr lang="en-US" sz="3600" dirty="0" err="1"/>
              <a:t>Bosni</a:t>
            </a:r>
            <a:r>
              <a:rPr lang="en-US" sz="3600" dirty="0"/>
              <a:t> </a:t>
            </a:r>
            <a:r>
              <a:rPr lang="en-US" sz="3600" dirty="0" err="1"/>
              <a:t>i</a:t>
            </a:r>
            <a:r>
              <a:rPr lang="en-US" sz="3600" dirty="0"/>
              <a:t> </a:t>
            </a:r>
            <a:r>
              <a:rPr lang="en-US" sz="3600" dirty="0" err="1"/>
              <a:t>Hercegovini</a:t>
            </a:r>
            <a:r>
              <a:rPr lang="en-US" sz="3600" dirty="0"/>
              <a:t> (SG BIH 44/03). </a:t>
            </a:r>
          </a:p>
        </p:txBody>
      </p:sp>
    </p:spTree>
    <p:extLst>
      <p:ext uri="{BB962C8B-B14F-4D97-AF65-F5344CB8AC3E}">
        <p14:creationId xmlns="" xmlns:p14="http://schemas.microsoft.com/office/powerpoint/2010/main" val="113349097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3600" dirty="0" err="1"/>
              <a:t>Prihodi</a:t>
            </a:r>
            <a:r>
              <a:rPr lang="en-US" sz="3600" dirty="0"/>
              <a:t> </a:t>
            </a:r>
            <a:r>
              <a:rPr lang="en-US" sz="3600" dirty="0" err="1"/>
              <a:t>koji</a:t>
            </a:r>
            <a:r>
              <a:rPr lang="en-US" sz="3600" dirty="0"/>
              <a:t> </a:t>
            </a:r>
            <a:r>
              <a:rPr lang="en-US" sz="3600" dirty="0" err="1"/>
              <a:t>nastaju</a:t>
            </a:r>
            <a:r>
              <a:rPr lang="en-US" sz="3600" dirty="0"/>
              <a:t> </a:t>
            </a:r>
            <a:r>
              <a:rPr lang="en-US" sz="3600" dirty="0" err="1"/>
              <a:t>na</a:t>
            </a:r>
            <a:r>
              <a:rPr lang="en-US" sz="3600" dirty="0"/>
              <a:t> </a:t>
            </a:r>
            <a:r>
              <a:rPr lang="en-US" sz="3600" dirty="0" err="1"/>
              <a:t>osnovu</a:t>
            </a:r>
            <a:r>
              <a:rPr lang="en-US" sz="3600" dirty="0"/>
              <a:t> </a:t>
            </a:r>
            <a:r>
              <a:rPr lang="en-US" sz="3600" dirty="0" err="1"/>
              <a:t>transfera</a:t>
            </a:r>
            <a:r>
              <a:rPr lang="en-US" sz="3600" dirty="0"/>
              <a:t> </a:t>
            </a:r>
            <a:r>
              <a:rPr lang="en-US" sz="3600" dirty="0" err="1"/>
              <a:t>budžeta</a:t>
            </a:r>
            <a:r>
              <a:rPr lang="en-US" sz="3600" dirty="0"/>
              <a:t> </a:t>
            </a:r>
            <a:r>
              <a:rPr lang="en-US" sz="3600" dirty="0" err="1"/>
              <a:t>entiteta</a:t>
            </a:r>
            <a:r>
              <a:rPr lang="en-US" sz="3600" dirty="0"/>
              <a:t>, </a:t>
            </a:r>
            <a:r>
              <a:rPr lang="en-US" sz="3600" dirty="0" err="1"/>
              <a:t>namijenjenih</a:t>
            </a:r>
            <a:r>
              <a:rPr lang="en-US" sz="3600" dirty="0"/>
              <a:t> </a:t>
            </a:r>
            <a:r>
              <a:rPr lang="en-US" sz="3600" dirty="0" err="1"/>
              <a:t>za</a:t>
            </a:r>
            <a:r>
              <a:rPr lang="en-US" sz="3600" dirty="0"/>
              <a:t> </a:t>
            </a:r>
            <a:r>
              <a:rPr lang="en-US" sz="3600" dirty="0" err="1"/>
              <a:t>finansiranje</a:t>
            </a:r>
            <a:r>
              <a:rPr lang="en-US" sz="3600" dirty="0"/>
              <a:t> </a:t>
            </a:r>
            <a:r>
              <a:rPr lang="en-US" sz="3600" dirty="0" err="1"/>
              <a:t>administrativnih</a:t>
            </a:r>
            <a:r>
              <a:rPr lang="en-US" sz="3600" dirty="0"/>
              <a:t> </a:t>
            </a:r>
            <a:r>
              <a:rPr lang="en-US" sz="3600" dirty="0" err="1"/>
              <a:t>troškova</a:t>
            </a:r>
            <a:r>
              <a:rPr lang="en-US" sz="3600" dirty="0"/>
              <a:t> </a:t>
            </a:r>
            <a:r>
              <a:rPr lang="en-US" sz="3600" dirty="0" err="1"/>
              <a:t>države</a:t>
            </a:r>
            <a:r>
              <a:rPr lang="en-US" sz="3600" dirty="0"/>
              <a:t> </a:t>
            </a:r>
            <a:r>
              <a:rPr lang="en-US" sz="3600" dirty="0" err="1"/>
              <a:t>i</a:t>
            </a:r>
            <a:r>
              <a:rPr lang="en-US" sz="3600" dirty="0"/>
              <a:t> </a:t>
            </a:r>
            <a:r>
              <a:rPr lang="en-US" sz="3600" dirty="0" err="1"/>
              <a:t>servisiranje</a:t>
            </a:r>
            <a:r>
              <a:rPr lang="en-US" sz="3600" dirty="0"/>
              <a:t> </a:t>
            </a:r>
            <a:r>
              <a:rPr lang="en-US" sz="3600" dirty="0" err="1"/>
              <a:t>vanjskog</a:t>
            </a:r>
            <a:r>
              <a:rPr lang="en-US" sz="3600" dirty="0"/>
              <a:t> </a:t>
            </a:r>
            <a:r>
              <a:rPr lang="en-US" sz="3600" dirty="0" err="1"/>
              <a:t>duga</a:t>
            </a:r>
            <a:r>
              <a:rPr lang="en-US" sz="3600" dirty="0"/>
              <a:t> </a:t>
            </a:r>
            <a:r>
              <a:rPr lang="en-US" sz="3600" dirty="0" err="1"/>
              <a:t>Bosne</a:t>
            </a:r>
            <a:r>
              <a:rPr lang="en-US" sz="3600" dirty="0"/>
              <a:t> </a:t>
            </a:r>
            <a:r>
              <a:rPr lang="en-US" sz="3600" dirty="0" err="1"/>
              <a:t>i</a:t>
            </a:r>
            <a:r>
              <a:rPr lang="en-US" sz="3600" dirty="0"/>
              <a:t> </a:t>
            </a:r>
            <a:r>
              <a:rPr lang="en-US" sz="3600" dirty="0" err="1"/>
              <a:t>Hercegovine</a:t>
            </a:r>
            <a:r>
              <a:rPr lang="en-US" sz="3600" dirty="0"/>
              <a:t> </a:t>
            </a:r>
            <a:r>
              <a:rPr lang="en-US" sz="3600" dirty="0" err="1"/>
              <a:t>prikupljaju</a:t>
            </a:r>
            <a:r>
              <a:rPr lang="en-US" sz="3600" dirty="0"/>
              <a:t> se u </a:t>
            </a:r>
            <a:r>
              <a:rPr lang="en-US" sz="3600" dirty="0" err="1"/>
              <a:t>skladu</a:t>
            </a:r>
            <a:r>
              <a:rPr lang="en-US" sz="3600" dirty="0"/>
              <a:t> </a:t>
            </a:r>
            <a:r>
              <a:rPr lang="en-US" sz="3600" dirty="0" err="1"/>
              <a:t>sa</a:t>
            </a:r>
            <a:r>
              <a:rPr lang="en-US" sz="3600" dirty="0"/>
              <a:t> </a:t>
            </a:r>
            <a:r>
              <a:rPr lang="en-US" sz="3600" dirty="0" err="1"/>
              <a:t>Zakonom</a:t>
            </a:r>
            <a:r>
              <a:rPr lang="en-US" sz="3600" dirty="0"/>
              <a:t> o </a:t>
            </a:r>
            <a:r>
              <a:rPr lang="en-US" sz="3600" dirty="0" err="1"/>
              <a:t>uplatama</a:t>
            </a:r>
            <a:r>
              <a:rPr lang="en-US" sz="3600" dirty="0"/>
              <a:t> </a:t>
            </a:r>
            <a:r>
              <a:rPr lang="en-US" sz="3600" dirty="0" err="1"/>
              <a:t>na</a:t>
            </a:r>
            <a:r>
              <a:rPr lang="en-US" sz="3600" dirty="0"/>
              <a:t> </a:t>
            </a:r>
            <a:r>
              <a:rPr lang="en-US" sz="3600" dirty="0" err="1"/>
              <a:t>jedinstveni</a:t>
            </a:r>
            <a:r>
              <a:rPr lang="en-US" sz="3600" dirty="0"/>
              <a:t> </a:t>
            </a:r>
            <a:r>
              <a:rPr lang="en-US" sz="3600" dirty="0" err="1"/>
              <a:t>račun</a:t>
            </a:r>
            <a:r>
              <a:rPr lang="en-US" sz="3600" dirty="0"/>
              <a:t> </a:t>
            </a:r>
            <a:r>
              <a:rPr lang="en-US" sz="3600" dirty="0" err="1"/>
              <a:t>i</a:t>
            </a:r>
            <a:r>
              <a:rPr lang="en-US" sz="3600" dirty="0"/>
              <a:t> </a:t>
            </a:r>
            <a:r>
              <a:rPr lang="en-US" sz="3600" dirty="0" err="1"/>
              <a:t>raspodjeli</a:t>
            </a:r>
            <a:r>
              <a:rPr lang="en-US" sz="3600" dirty="0"/>
              <a:t> </a:t>
            </a:r>
            <a:r>
              <a:rPr lang="en-US" sz="3600" dirty="0" err="1"/>
              <a:t>prihoda</a:t>
            </a:r>
            <a:r>
              <a:rPr lang="en-US" sz="3600" dirty="0"/>
              <a:t>, </a:t>
            </a:r>
            <a:r>
              <a:rPr lang="en-US" sz="3600" dirty="0" err="1"/>
              <a:t>Zakonom</a:t>
            </a:r>
            <a:r>
              <a:rPr lang="en-US" sz="3600" dirty="0"/>
              <a:t> o </a:t>
            </a:r>
            <a:r>
              <a:rPr lang="en-US" sz="3600" dirty="0" err="1"/>
              <a:t>vanjskom</a:t>
            </a:r>
            <a:r>
              <a:rPr lang="en-US" sz="3600" dirty="0"/>
              <a:t> </a:t>
            </a:r>
            <a:r>
              <a:rPr lang="en-US" sz="3600" dirty="0" err="1"/>
              <a:t>dugu</a:t>
            </a:r>
            <a:r>
              <a:rPr lang="en-US" sz="3600" dirty="0"/>
              <a:t> </a:t>
            </a:r>
            <a:r>
              <a:rPr lang="en-US" sz="3600" dirty="0" err="1"/>
              <a:t>i</a:t>
            </a:r>
            <a:r>
              <a:rPr lang="en-US" sz="3600" dirty="0"/>
              <a:t> </a:t>
            </a:r>
            <a:r>
              <a:rPr lang="en-US" sz="3600" dirty="0" err="1"/>
              <a:t>Projekcijama</a:t>
            </a:r>
            <a:r>
              <a:rPr lang="en-US" sz="3600" dirty="0"/>
              <a:t> </a:t>
            </a:r>
            <a:r>
              <a:rPr lang="en-US" sz="3600" dirty="0" err="1"/>
              <a:t>Budžeta</a:t>
            </a:r>
            <a:r>
              <a:rPr lang="en-US" sz="3600" dirty="0"/>
              <a:t> </a:t>
            </a:r>
            <a:r>
              <a:rPr lang="en-US" sz="3600" dirty="0" err="1"/>
              <a:t>za</a:t>
            </a:r>
            <a:r>
              <a:rPr lang="en-US" sz="3600" dirty="0"/>
              <a:t> </a:t>
            </a:r>
            <a:r>
              <a:rPr lang="en-US" sz="3600" dirty="0" err="1"/>
              <a:t>fiskalnu</a:t>
            </a:r>
            <a:r>
              <a:rPr lang="en-US" sz="3600" dirty="0"/>
              <a:t> </a:t>
            </a:r>
            <a:r>
              <a:rPr lang="en-US" sz="3600" dirty="0" err="1"/>
              <a:t>godinu</a:t>
            </a:r>
            <a:r>
              <a:rPr lang="en-US" sz="3600" dirty="0"/>
              <a:t>.</a:t>
            </a:r>
            <a:endParaRPr lang="sr-Latn-ME" sz="3600" dirty="0"/>
          </a:p>
        </p:txBody>
      </p:sp>
    </p:spTree>
    <p:extLst>
      <p:ext uri="{BB962C8B-B14F-4D97-AF65-F5344CB8AC3E}">
        <p14:creationId xmlns="" xmlns:p14="http://schemas.microsoft.com/office/powerpoint/2010/main" val="299830769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4062" y="604911"/>
            <a:ext cx="10509738" cy="5572052"/>
          </a:xfrm>
        </p:spPr>
        <p:txBody>
          <a:bodyPr>
            <a:normAutofit fontScale="92500"/>
          </a:bodyPr>
          <a:lstStyle/>
          <a:p>
            <a:pPr algn="just"/>
            <a:r>
              <a:rPr lang="en-US" dirty="0" smtClean="0"/>
              <a:t> </a:t>
            </a:r>
            <a:r>
              <a:rPr lang="en-US" sz="3600" dirty="0" err="1" smtClean="0"/>
              <a:t>Dinamika</a:t>
            </a:r>
            <a:r>
              <a:rPr lang="en-US" sz="3600" dirty="0" smtClean="0"/>
              <a:t> </a:t>
            </a:r>
            <a:r>
              <a:rPr lang="en-US" sz="3600" dirty="0" err="1" smtClean="0"/>
              <a:t>prikupljanja</a:t>
            </a:r>
            <a:r>
              <a:rPr lang="en-US" sz="3600" dirty="0" smtClean="0"/>
              <a:t> </a:t>
            </a:r>
            <a:r>
              <a:rPr lang="en-US" sz="3600" dirty="0" err="1" smtClean="0"/>
              <a:t>prihoda</a:t>
            </a:r>
            <a:r>
              <a:rPr lang="en-US" sz="3600" dirty="0" smtClean="0"/>
              <a:t> od </a:t>
            </a:r>
            <a:r>
              <a:rPr lang="en-US" sz="3600" dirty="0" err="1" smtClean="0"/>
              <a:t>entiteta</a:t>
            </a:r>
            <a:r>
              <a:rPr lang="en-US" sz="3600" dirty="0" smtClean="0"/>
              <a:t> je </a:t>
            </a:r>
            <a:r>
              <a:rPr lang="en-US" sz="3600" dirty="0" err="1" smtClean="0"/>
              <a:t>usaglašena</a:t>
            </a:r>
            <a:r>
              <a:rPr lang="en-US" sz="3600" dirty="0" smtClean="0"/>
              <a:t> </a:t>
            </a:r>
            <a:r>
              <a:rPr lang="en-US" sz="3600" dirty="0" err="1" smtClean="0"/>
              <a:t>između</a:t>
            </a:r>
            <a:r>
              <a:rPr lang="en-US" sz="3600" dirty="0" smtClean="0"/>
              <a:t> </a:t>
            </a:r>
            <a:r>
              <a:rPr lang="en-US" sz="3600" dirty="0" err="1" smtClean="0"/>
              <a:t>Ministarstva</a:t>
            </a:r>
            <a:r>
              <a:rPr lang="en-US" sz="3600" dirty="0" smtClean="0"/>
              <a:t> </a:t>
            </a:r>
            <a:r>
              <a:rPr lang="en-US" sz="3600" dirty="0" err="1" smtClean="0"/>
              <a:t>finansija</a:t>
            </a:r>
            <a:r>
              <a:rPr lang="en-US" sz="3600" dirty="0" smtClean="0"/>
              <a:t> </a:t>
            </a:r>
            <a:r>
              <a:rPr lang="en-US" sz="3600" dirty="0" err="1" smtClean="0"/>
              <a:t>i</a:t>
            </a:r>
            <a:r>
              <a:rPr lang="en-US" sz="3600" dirty="0" smtClean="0"/>
              <a:t> </a:t>
            </a:r>
            <a:r>
              <a:rPr lang="en-US" sz="3600" dirty="0" err="1" smtClean="0"/>
              <a:t>trezora</a:t>
            </a:r>
            <a:r>
              <a:rPr lang="en-US" sz="3600" dirty="0" smtClean="0"/>
              <a:t> </a:t>
            </a:r>
            <a:r>
              <a:rPr lang="en-US" sz="3600" dirty="0" err="1" smtClean="0"/>
              <a:t>i</a:t>
            </a:r>
            <a:r>
              <a:rPr lang="en-US" sz="3600" dirty="0" smtClean="0"/>
              <a:t> </a:t>
            </a:r>
            <a:r>
              <a:rPr lang="en-US" sz="3600" dirty="0" err="1" smtClean="0"/>
              <a:t>ovlaštenih</a:t>
            </a:r>
            <a:r>
              <a:rPr lang="en-US" sz="3600" dirty="0" smtClean="0"/>
              <a:t> </a:t>
            </a:r>
            <a:r>
              <a:rPr lang="en-US" sz="3600" dirty="0" err="1" smtClean="0"/>
              <a:t>ministarstava</a:t>
            </a:r>
            <a:r>
              <a:rPr lang="en-US" sz="3600" dirty="0" smtClean="0"/>
              <a:t> </a:t>
            </a:r>
            <a:r>
              <a:rPr lang="en-US" sz="3600" dirty="0" err="1" smtClean="0"/>
              <a:t>entiteta</a:t>
            </a:r>
            <a:r>
              <a:rPr lang="en-US" sz="3600" dirty="0" smtClean="0"/>
              <a:t>.</a:t>
            </a:r>
          </a:p>
          <a:p>
            <a:pPr algn="just"/>
            <a:r>
              <a:rPr lang="en-US" sz="3600" dirty="0" err="1" smtClean="0"/>
              <a:t>Zakonom</a:t>
            </a:r>
            <a:r>
              <a:rPr lang="en-US" sz="3600" dirty="0" smtClean="0"/>
              <a:t> o </a:t>
            </a:r>
            <a:r>
              <a:rPr lang="en-US" sz="3600" dirty="0" err="1" smtClean="0"/>
              <a:t>finansiranju</a:t>
            </a:r>
            <a:r>
              <a:rPr lang="en-US" sz="3600" dirty="0" smtClean="0"/>
              <a:t> </a:t>
            </a:r>
            <a:r>
              <a:rPr lang="en-US" sz="3600" dirty="0" err="1" smtClean="0"/>
              <a:t>institucija</a:t>
            </a:r>
            <a:r>
              <a:rPr lang="en-US" sz="3600" dirty="0" smtClean="0"/>
              <a:t> </a:t>
            </a:r>
            <a:r>
              <a:rPr lang="en-US" sz="3600" dirty="0" err="1" smtClean="0"/>
              <a:t>Bosne</a:t>
            </a:r>
            <a:r>
              <a:rPr lang="en-US" sz="3600" dirty="0" smtClean="0"/>
              <a:t> </a:t>
            </a:r>
            <a:r>
              <a:rPr lang="en-US" sz="3600" dirty="0" err="1" smtClean="0"/>
              <a:t>i</a:t>
            </a:r>
            <a:r>
              <a:rPr lang="en-US" sz="3600" dirty="0" smtClean="0"/>
              <a:t> </a:t>
            </a:r>
            <a:r>
              <a:rPr lang="en-US" sz="3600" dirty="0" err="1" smtClean="0"/>
              <a:t>Hercegovine</a:t>
            </a:r>
            <a:r>
              <a:rPr lang="en-US" sz="3600" dirty="0" smtClean="0"/>
              <a:t> </a:t>
            </a:r>
            <a:r>
              <a:rPr lang="en-US" sz="3600" dirty="0" err="1" smtClean="0"/>
              <a:t>definisan</a:t>
            </a:r>
            <a:r>
              <a:rPr lang="en-US" sz="3600" dirty="0" smtClean="0"/>
              <a:t> je </a:t>
            </a:r>
            <a:r>
              <a:rPr lang="en-US" sz="3600" dirty="0" err="1" smtClean="0"/>
              <a:t>način</a:t>
            </a:r>
            <a:r>
              <a:rPr lang="en-US" sz="3600" dirty="0" smtClean="0"/>
              <a:t> </a:t>
            </a:r>
            <a:r>
              <a:rPr lang="en-US" sz="3600" dirty="0" err="1" smtClean="0"/>
              <a:t>knjiženja</a:t>
            </a:r>
            <a:r>
              <a:rPr lang="en-US" sz="3600" dirty="0" smtClean="0"/>
              <a:t> </a:t>
            </a:r>
            <a:r>
              <a:rPr lang="en-US" sz="3600" dirty="0" err="1" smtClean="0"/>
              <a:t>prihoda</a:t>
            </a:r>
            <a:r>
              <a:rPr lang="en-US" sz="3600" dirty="0" smtClean="0"/>
              <a:t> </a:t>
            </a:r>
            <a:r>
              <a:rPr lang="en-US" sz="3600" dirty="0" err="1" smtClean="0"/>
              <a:t>i</a:t>
            </a:r>
            <a:r>
              <a:rPr lang="en-US" sz="3600" dirty="0" smtClean="0"/>
              <a:t> </a:t>
            </a:r>
            <a:r>
              <a:rPr lang="en-US" sz="3600" dirty="0" err="1" smtClean="0"/>
              <a:t>plačanja</a:t>
            </a:r>
            <a:r>
              <a:rPr lang="en-US" sz="3600" dirty="0" smtClean="0"/>
              <a:t> </a:t>
            </a:r>
            <a:r>
              <a:rPr lang="en-US" sz="3600" dirty="0" err="1" smtClean="0"/>
              <a:t>koji</a:t>
            </a:r>
            <a:r>
              <a:rPr lang="en-US" sz="3600" dirty="0" smtClean="0"/>
              <a:t> </a:t>
            </a:r>
            <a:r>
              <a:rPr lang="en-US" sz="3600" dirty="0" err="1" smtClean="0"/>
              <a:t>nastaju</a:t>
            </a:r>
            <a:r>
              <a:rPr lang="en-US" sz="3600" dirty="0" smtClean="0"/>
              <a:t> </a:t>
            </a:r>
            <a:r>
              <a:rPr lang="en-US" sz="3600" dirty="0" err="1" smtClean="0"/>
              <a:t>nakon</a:t>
            </a:r>
            <a:r>
              <a:rPr lang="en-US" sz="3600" dirty="0" smtClean="0"/>
              <a:t> </a:t>
            </a:r>
            <a:r>
              <a:rPr lang="en-US" sz="3600" dirty="0" err="1" smtClean="0"/>
              <a:t>isteka</a:t>
            </a:r>
            <a:r>
              <a:rPr lang="en-US" sz="3600" dirty="0" smtClean="0"/>
              <a:t> </a:t>
            </a:r>
            <a:r>
              <a:rPr lang="en-US" sz="3600" dirty="0" err="1" smtClean="0"/>
              <a:t>fiskalne</a:t>
            </a:r>
            <a:r>
              <a:rPr lang="en-US" sz="3600" dirty="0" smtClean="0"/>
              <a:t> </a:t>
            </a:r>
            <a:r>
              <a:rPr lang="en-US" sz="3600" dirty="0" err="1" smtClean="0"/>
              <a:t>godine</a:t>
            </a:r>
            <a:r>
              <a:rPr lang="en-US" sz="3600" dirty="0" smtClean="0"/>
              <a:t> a </a:t>
            </a:r>
            <a:r>
              <a:rPr lang="en-US" sz="3600" dirty="0" err="1" smtClean="0"/>
              <a:t>koji</a:t>
            </a:r>
            <a:r>
              <a:rPr lang="en-US" sz="3600" dirty="0" smtClean="0"/>
              <a:t> </a:t>
            </a:r>
            <a:r>
              <a:rPr lang="en-US" sz="3600" dirty="0" err="1" smtClean="0"/>
              <a:t>potiču</a:t>
            </a:r>
            <a:r>
              <a:rPr lang="en-US" sz="3600" dirty="0" smtClean="0"/>
              <a:t> </a:t>
            </a:r>
            <a:r>
              <a:rPr lang="en-US" sz="3600" dirty="0" err="1" smtClean="0"/>
              <a:t>iz</a:t>
            </a:r>
            <a:r>
              <a:rPr lang="en-US" sz="3600" dirty="0" smtClean="0"/>
              <a:t> </a:t>
            </a:r>
            <a:r>
              <a:rPr lang="en-US" sz="3600" dirty="0" err="1" smtClean="0"/>
              <a:t>predhodne</a:t>
            </a:r>
            <a:r>
              <a:rPr lang="en-US" sz="3600" dirty="0" smtClean="0"/>
              <a:t> </a:t>
            </a:r>
            <a:r>
              <a:rPr lang="en-US" sz="3600" dirty="0" err="1" smtClean="0"/>
              <a:t>godine</a:t>
            </a:r>
            <a:r>
              <a:rPr lang="en-US" sz="3600" dirty="0" smtClean="0"/>
              <a:t>.</a:t>
            </a:r>
          </a:p>
          <a:p>
            <a:pPr algn="just"/>
            <a:r>
              <a:rPr lang="en-US" sz="3600" dirty="0" err="1" smtClean="0"/>
              <a:t>Svi</a:t>
            </a:r>
            <a:r>
              <a:rPr lang="en-US" sz="3600" dirty="0" smtClean="0"/>
              <a:t> </a:t>
            </a:r>
            <a:r>
              <a:rPr lang="en-US" sz="3600" dirty="0" err="1" smtClean="0"/>
              <a:t>prihodi</a:t>
            </a:r>
            <a:r>
              <a:rPr lang="en-US" sz="3600" dirty="0" smtClean="0"/>
              <a:t> </a:t>
            </a:r>
            <a:r>
              <a:rPr lang="en-US" sz="3600" dirty="0" err="1" smtClean="0"/>
              <a:t>koji</a:t>
            </a:r>
            <a:r>
              <a:rPr lang="en-US" sz="3600" dirty="0" smtClean="0"/>
              <a:t> </a:t>
            </a:r>
            <a:r>
              <a:rPr lang="en-US" sz="3600" dirty="0" err="1" smtClean="0"/>
              <a:t>nastaju</a:t>
            </a:r>
            <a:r>
              <a:rPr lang="en-US" sz="3600" dirty="0" smtClean="0"/>
              <a:t> </a:t>
            </a:r>
            <a:r>
              <a:rPr lang="en-US" sz="3600" dirty="0" err="1" smtClean="0"/>
              <a:t>iz</a:t>
            </a:r>
            <a:r>
              <a:rPr lang="en-US" sz="3600" dirty="0" smtClean="0"/>
              <a:t> </a:t>
            </a:r>
            <a:r>
              <a:rPr lang="en-US" sz="3600" dirty="0" err="1" smtClean="0"/>
              <a:t>iznajmljivanja</a:t>
            </a:r>
            <a:r>
              <a:rPr lang="en-US" sz="3600" dirty="0" smtClean="0"/>
              <a:t> </a:t>
            </a:r>
            <a:r>
              <a:rPr lang="en-US" sz="3600" dirty="0" err="1" smtClean="0"/>
              <a:t>sredstava</a:t>
            </a:r>
            <a:r>
              <a:rPr lang="en-US" sz="3600" dirty="0" smtClean="0"/>
              <a:t> </a:t>
            </a:r>
            <a:r>
              <a:rPr lang="en-US" sz="3600" dirty="0" err="1" smtClean="0"/>
              <a:t>odnosno</a:t>
            </a:r>
            <a:r>
              <a:rPr lang="en-US" sz="3600" dirty="0" smtClean="0"/>
              <a:t> </a:t>
            </a:r>
            <a:r>
              <a:rPr lang="en-US" sz="3600" dirty="0" err="1" smtClean="0"/>
              <a:t>imovine</a:t>
            </a:r>
            <a:r>
              <a:rPr lang="en-US" sz="3600" dirty="0" smtClean="0"/>
              <a:t> </a:t>
            </a:r>
            <a:r>
              <a:rPr lang="en-US" sz="3600" dirty="0" err="1" smtClean="0"/>
              <a:t>i</a:t>
            </a:r>
            <a:r>
              <a:rPr lang="en-US" sz="3600" dirty="0" smtClean="0"/>
              <a:t> </a:t>
            </a:r>
            <a:r>
              <a:rPr lang="en-US" sz="3600" dirty="0" err="1" smtClean="0"/>
              <a:t>pruženih</a:t>
            </a:r>
            <a:r>
              <a:rPr lang="en-US" sz="3600" dirty="0" smtClean="0"/>
              <a:t> </a:t>
            </a:r>
            <a:r>
              <a:rPr lang="en-US" sz="3600" dirty="0" err="1" smtClean="0"/>
              <a:t>usluga</a:t>
            </a:r>
            <a:r>
              <a:rPr lang="en-US" sz="3600" dirty="0" smtClean="0"/>
              <a:t>, </a:t>
            </a:r>
            <a:r>
              <a:rPr lang="en-US" sz="3600" dirty="0" err="1" smtClean="0"/>
              <a:t>taksi</a:t>
            </a:r>
            <a:r>
              <a:rPr lang="en-US" sz="3600" dirty="0" smtClean="0"/>
              <a:t>, </a:t>
            </a:r>
            <a:r>
              <a:rPr lang="en-US" sz="3600" dirty="0" err="1" smtClean="0"/>
              <a:t>i</a:t>
            </a:r>
            <a:r>
              <a:rPr lang="en-US" sz="3600" dirty="0" smtClean="0"/>
              <a:t> </a:t>
            </a:r>
            <a:r>
              <a:rPr lang="en-US" sz="3600" dirty="0" err="1" smtClean="0"/>
              <a:t>drugih</a:t>
            </a:r>
            <a:r>
              <a:rPr lang="en-US" sz="3600" dirty="0" smtClean="0"/>
              <a:t> </a:t>
            </a:r>
            <a:r>
              <a:rPr lang="en-US" sz="3600" dirty="0" err="1" smtClean="0"/>
              <a:t>vrsta</a:t>
            </a:r>
            <a:r>
              <a:rPr lang="en-US" sz="3600" dirty="0" smtClean="0"/>
              <a:t> </a:t>
            </a:r>
            <a:r>
              <a:rPr lang="en-US" sz="3600" dirty="0" err="1" smtClean="0"/>
              <a:t>prihoda</a:t>
            </a:r>
            <a:r>
              <a:rPr lang="en-US" sz="3600" dirty="0" smtClean="0"/>
              <a:t> </a:t>
            </a:r>
            <a:r>
              <a:rPr lang="en-US" sz="3600" dirty="0" err="1" smtClean="0"/>
              <a:t>priznaju</a:t>
            </a:r>
            <a:r>
              <a:rPr lang="en-US" sz="3600" dirty="0" smtClean="0"/>
              <a:t> se </a:t>
            </a:r>
            <a:r>
              <a:rPr lang="en-US" sz="3600" dirty="0" err="1" smtClean="0"/>
              <a:t>tek</a:t>
            </a:r>
            <a:r>
              <a:rPr lang="en-US" sz="3600" dirty="0" smtClean="0"/>
              <a:t> </a:t>
            </a:r>
            <a:r>
              <a:rPr lang="en-US" sz="3600" dirty="0" err="1" smtClean="0"/>
              <a:t>po</a:t>
            </a:r>
            <a:r>
              <a:rPr lang="en-US" sz="3600" dirty="0" smtClean="0"/>
              <a:t> </a:t>
            </a:r>
            <a:r>
              <a:rPr lang="en-US" sz="3600" dirty="0" err="1" smtClean="0"/>
              <a:t>izvršetku</a:t>
            </a:r>
            <a:r>
              <a:rPr lang="en-US" sz="3600" dirty="0" smtClean="0"/>
              <a:t> </a:t>
            </a:r>
            <a:r>
              <a:rPr lang="en-US" sz="3600" dirty="0" err="1" smtClean="0"/>
              <a:t>naplate</a:t>
            </a:r>
            <a:r>
              <a:rPr lang="en-US" sz="3600" dirty="0" smtClean="0">
                <a:effectLst/>
              </a:rPr>
              <a:t> </a:t>
            </a:r>
            <a:r>
              <a:rPr lang="bs-Latn-BA" sz="3600" dirty="0" smtClean="0"/>
              <a:t>Zakon o finansiranju institucija BiH (Sl.glasnik br. 61/04)</a:t>
            </a:r>
            <a:endParaRPr lang="en-US" sz="3600" dirty="0" smtClean="0"/>
          </a:p>
          <a:p>
            <a:endParaRPr lang="en-US" dirty="0"/>
          </a:p>
        </p:txBody>
      </p:sp>
    </p:spTree>
    <p:extLst>
      <p:ext uri="{BB962C8B-B14F-4D97-AF65-F5344CB8AC3E}">
        <p14:creationId xmlns="" xmlns:p14="http://schemas.microsoft.com/office/powerpoint/2010/main" val="89943113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a:r>
              <a:rPr lang="en-US" b="1" dirty="0" err="1" smtClean="0"/>
              <a:t>Rashodi</a:t>
            </a:r>
            <a:r>
              <a:rPr lang="en-US" b="1" dirty="0" smtClean="0"/>
              <a:t/>
            </a:r>
            <a:br>
              <a:rPr lang="en-US" b="1" dirty="0" smtClean="0"/>
            </a:br>
            <a:endParaRPr lang="en-US" dirty="0"/>
          </a:p>
        </p:txBody>
      </p:sp>
      <p:sp>
        <p:nvSpPr>
          <p:cNvPr id="3" name="Content Placeholder 2"/>
          <p:cNvSpPr>
            <a:spLocks noGrp="1"/>
          </p:cNvSpPr>
          <p:nvPr>
            <p:ph idx="1"/>
          </p:nvPr>
        </p:nvSpPr>
        <p:spPr>
          <a:xfrm>
            <a:off x="838200" y="1181686"/>
            <a:ext cx="10515600" cy="4995277"/>
          </a:xfrm>
        </p:spPr>
        <p:txBody>
          <a:bodyPr>
            <a:normAutofit/>
          </a:bodyPr>
          <a:lstStyle/>
          <a:p>
            <a:pPr algn="just"/>
            <a:r>
              <a:rPr lang="en-US" sz="3600" dirty="0" err="1" smtClean="0"/>
              <a:t>Izvršenje</a:t>
            </a:r>
            <a:r>
              <a:rPr lang="en-US" sz="3600" dirty="0" smtClean="0"/>
              <a:t> </a:t>
            </a:r>
            <a:r>
              <a:rPr lang="en-US" sz="3600" dirty="0" err="1"/>
              <a:t>Budžeta</a:t>
            </a:r>
            <a:r>
              <a:rPr lang="en-US" sz="3600" dirty="0"/>
              <a:t> </a:t>
            </a:r>
            <a:r>
              <a:rPr lang="en-US" sz="3600" dirty="0" err="1"/>
              <a:t>institucija</a:t>
            </a:r>
            <a:r>
              <a:rPr lang="en-US" sz="3600" dirty="0"/>
              <a:t> </a:t>
            </a:r>
            <a:r>
              <a:rPr lang="en-US" sz="3600" dirty="0" err="1"/>
              <a:t>BiH</a:t>
            </a:r>
            <a:r>
              <a:rPr lang="en-US" sz="3600" dirty="0"/>
              <a:t> u </a:t>
            </a:r>
            <a:r>
              <a:rPr lang="en-US" sz="3600" dirty="0" err="1"/>
              <a:t>dijelu</a:t>
            </a:r>
            <a:r>
              <a:rPr lang="en-US" sz="3600" dirty="0"/>
              <a:t> </a:t>
            </a:r>
            <a:r>
              <a:rPr lang="en-US" sz="3600" dirty="0" err="1"/>
              <a:t>rashoda</a:t>
            </a:r>
            <a:r>
              <a:rPr lang="en-US" sz="3600" dirty="0"/>
              <a:t> </a:t>
            </a:r>
            <a:r>
              <a:rPr lang="en-US" sz="3600" dirty="0" err="1"/>
              <a:t>operativno</a:t>
            </a:r>
            <a:r>
              <a:rPr lang="en-US" sz="3600" dirty="0"/>
              <a:t> se </a:t>
            </a:r>
            <a:r>
              <a:rPr lang="en-US" sz="3600" dirty="0" err="1"/>
              <a:t>usklađuje</a:t>
            </a:r>
            <a:r>
              <a:rPr lang="en-US" sz="3600" dirty="0"/>
              <a:t> s </a:t>
            </a:r>
            <a:r>
              <a:rPr lang="en-US" sz="3600" dirty="0" err="1"/>
              <a:t>dinamikom</a:t>
            </a:r>
            <a:r>
              <a:rPr lang="en-US" sz="3600" dirty="0"/>
              <a:t> </a:t>
            </a:r>
            <a:r>
              <a:rPr lang="en-US" sz="3600" dirty="0" err="1"/>
              <a:t>ostvarenja</a:t>
            </a:r>
            <a:r>
              <a:rPr lang="en-US" sz="3600" dirty="0"/>
              <a:t> </a:t>
            </a:r>
            <a:r>
              <a:rPr lang="en-US" sz="3600" dirty="0" err="1"/>
              <a:t>prihoda</a:t>
            </a:r>
            <a:r>
              <a:rPr lang="en-US" sz="3600" dirty="0"/>
              <a:t> </a:t>
            </a:r>
            <a:r>
              <a:rPr lang="en-US" sz="3600" dirty="0" err="1"/>
              <a:t>predviđenih</a:t>
            </a:r>
            <a:r>
              <a:rPr lang="en-US" sz="3600" dirty="0"/>
              <a:t> </a:t>
            </a:r>
            <a:r>
              <a:rPr lang="en-US" sz="3600" dirty="0" err="1"/>
              <a:t>Budžetom</a:t>
            </a:r>
            <a:r>
              <a:rPr lang="en-US" sz="3600" dirty="0"/>
              <a:t>. </a:t>
            </a:r>
            <a:endParaRPr lang="sr-Latn-ME" sz="3600" dirty="0" smtClean="0"/>
          </a:p>
          <a:p>
            <a:pPr algn="just"/>
            <a:r>
              <a:rPr lang="en-US" sz="3600" dirty="0" smtClean="0"/>
              <a:t>Na </a:t>
            </a:r>
            <a:r>
              <a:rPr lang="en-US" sz="3600" dirty="0" err="1"/>
              <a:t>osnovu</a:t>
            </a:r>
            <a:r>
              <a:rPr lang="en-US" sz="3600" dirty="0"/>
              <a:t> </a:t>
            </a:r>
            <a:r>
              <a:rPr lang="en-US" sz="3600" dirty="0" err="1"/>
              <a:t>alokacije</a:t>
            </a:r>
            <a:r>
              <a:rPr lang="en-US" sz="3600" dirty="0"/>
              <a:t> </a:t>
            </a:r>
            <a:r>
              <a:rPr lang="en-US" sz="3600" dirty="0" err="1"/>
              <a:t>budžetskih</a:t>
            </a:r>
            <a:r>
              <a:rPr lang="en-US" sz="3600" dirty="0"/>
              <a:t> </a:t>
            </a:r>
            <a:r>
              <a:rPr lang="en-US" sz="3600" dirty="0" err="1"/>
              <a:t>sredstava</a:t>
            </a:r>
            <a:r>
              <a:rPr lang="en-US" sz="3600" dirty="0"/>
              <a:t> </a:t>
            </a:r>
            <a:r>
              <a:rPr lang="en-US" sz="3600" dirty="0" err="1"/>
              <a:t>i</a:t>
            </a:r>
            <a:r>
              <a:rPr lang="en-US" sz="3600" dirty="0"/>
              <a:t> </a:t>
            </a:r>
            <a:r>
              <a:rPr lang="en-US" sz="3600" dirty="0" err="1"/>
              <a:t>instrukcija</a:t>
            </a:r>
            <a:r>
              <a:rPr lang="en-US" sz="3600" dirty="0"/>
              <a:t> </a:t>
            </a:r>
            <a:r>
              <a:rPr lang="en-US" sz="3600" dirty="0" err="1"/>
              <a:t>Ministarstva</a:t>
            </a:r>
            <a:r>
              <a:rPr lang="en-US" sz="3600" dirty="0"/>
              <a:t> </a:t>
            </a:r>
            <a:r>
              <a:rPr lang="en-US" sz="3600" dirty="0" err="1"/>
              <a:t>finansija</a:t>
            </a:r>
            <a:r>
              <a:rPr lang="en-US" sz="3600" dirty="0"/>
              <a:t> </a:t>
            </a:r>
            <a:r>
              <a:rPr lang="en-US" sz="3600" dirty="0" err="1"/>
              <a:t>i</a:t>
            </a:r>
            <a:r>
              <a:rPr lang="en-US" sz="3600" dirty="0"/>
              <a:t> </a:t>
            </a:r>
            <a:r>
              <a:rPr lang="en-US" sz="3600" dirty="0" err="1"/>
              <a:t>trezora</a:t>
            </a:r>
            <a:r>
              <a:rPr lang="en-US" sz="3600" dirty="0"/>
              <a:t>, </a:t>
            </a:r>
            <a:r>
              <a:rPr lang="en-US" sz="3600" dirty="0" err="1"/>
              <a:t>budžetski</a:t>
            </a:r>
            <a:r>
              <a:rPr lang="en-US" sz="3600" dirty="0"/>
              <a:t> </a:t>
            </a:r>
            <a:r>
              <a:rPr lang="en-US" sz="3600" dirty="0" err="1"/>
              <a:t>korisnici</a:t>
            </a:r>
            <a:r>
              <a:rPr lang="en-US" sz="3600" dirty="0"/>
              <a:t> </a:t>
            </a:r>
            <a:r>
              <a:rPr lang="en-US" sz="3600" dirty="0" err="1"/>
              <a:t>pripremit</a:t>
            </a:r>
            <a:r>
              <a:rPr lang="en-US" sz="3600" dirty="0"/>
              <a:t> </a:t>
            </a:r>
            <a:r>
              <a:rPr lang="en-US" sz="3600" dirty="0" err="1"/>
              <a:t>će</a:t>
            </a:r>
            <a:r>
              <a:rPr lang="en-US" sz="3600" dirty="0"/>
              <a:t> </a:t>
            </a:r>
            <a:r>
              <a:rPr lang="en-US" sz="3600" dirty="0" err="1"/>
              <a:t>i</a:t>
            </a:r>
            <a:r>
              <a:rPr lang="en-US" sz="3600" dirty="0"/>
              <a:t> </a:t>
            </a:r>
            <a:r>
              <a:rPr lang="en-US" sz="3600" dirty="0" err="1"/>
              <a:t>podnijeti</a:t>
            </a:r>
            <a:r>
              <a:rPr lang="en-US" sz="3600" dirty="0"/>
              <a:t> </a:t>
            </a:r>
            <a:r>
              <a:rPr lang="en-US" sz="3600" dirty="0" err="1"/>
              <a:t>prijedloge</a:t>
            </a:r>
            <a:r>
              <a:rPr lang="en-US" sz="3600" dirty="0"/>
              <a:t> </a:t>
            </a:r>
            <a:r>
              <a:rPr lang="en-US" sz="3600" dirty="0" err="1"/>
              <a:t>operativnih</a:t>
            </a:r>
            <a:r>
              <a:rPr lang="en-US" sz="3600" dirty="0"/>
              <a:t> </a:t>
            </a:r>
            <a:r>
              <a:rPr lang="en-US" sz="3600" dirty="0" err="1"/>
              <a:t>budžeta</a:t>
            </a:r>
            <a:r>
              <a:rPr lang="en-US" sz="3600" dirty="0"/>
              <a:t> </a:t>
            </a:r>
            <a:r>
              <a:rPr lang="en-US" sz="3600" dirty="0" err="1"/>
              <a:t>Ministarstvu</a:t>
            </a:r>
            <a:r>
              <a:rPr lang="en-US" sz="3600" dirty="0"/>
              <a:t> </a:t>
            </a:r>
            <a:r>
              <a:rPr lang="en-US" sz="3600" dirty="0" err="1"/>
              <a:t>finansija</a:t>
            </a:r>
            <a:r>
              <a:rPr lang="en-US" sz="3600" dirty="0"/>
              <a:t> </a:t>
            </a:r>
            <a:r>
              <a:rPr lang="en-US" sz="3600" dirty="0" err="1"/>
              <a:t>i</a:t>
            </a:r>
            <a:r>
              <a:rPr lang="en-US" sz="3600" dirty="0"/>
              <a:t> </a:t>
            </a:r>
            <a:r>
              <a:rPr lang="en-US" sz="3600" dirty="0" err="1"/>
              <a:t>trezora</a:t>
            </a:r>
            <a:r>
              <a:rPr lang="en-US" sz="3600" dirty="0"/>
              <a:t> </a:t>
            </a:r>
            <a:r>
              <a:rPr lang="en-US" sz="3600" dirty="0" err="1"/>
              <a:t>svaki</a:t>
            </a:r>
            <a:r>
              <a:rPr lang="en-US" sz="3600" dirty="0"/>
              <a:t> </a:t>
            </a:r>
            <a:r>
              <a:rPr lang="en-US" sz="3600" dirty="0" err="1"/>
              <a:t>mjesec</a:t>
            </a:r>
            <a:r>
              <a:rPr lang="en-US" sz="3600" dirty="0"/>
              <a:t>. </a:t>
            </a:r>
            <a:endParaRPr lang="sr-Latn-ME" sz="3600" dirty="0" smtClean="0"/>
          </a:p>
        </p:txBody>
      </p:sp>
    </p:spTree>
    <p:extLst>
      <p:ext uri="{BB962C8B-B14F-4D97-AF65-F5344CB8AC3E}">
        <p14:creationId xmlns="" xmlns:p14="http://schemas.microsoft.com/office/powerpoint/2010/main" val="40926696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1858" y="112542"/>
            <a:ext cx="10551942" cy="6064421"/>
          </a:xfrm>
        </p:spPr>
        <p:txBody>
          <a:bodyPr>
            <a:normAutofit/>
          </a:bodyPr>
          <a:lstStyle/>
          <a:p>
            <a:pPr marL="0" indent="0">
              <a:buNone/>
            </a:pPr>
            <a:endParaRPr lang="hr-HR" sz="3600" dirty="0" smtClean="0"/>
          </a:p>
          <a:p>
            <a:pPr algn="just">
              <a:buFontTx/>
              <a:buChar char="-"/>
            </a:pPr>
            <a:r>
              <a:rPr lang="hr-HR" sz="3600" dirty="0" smtClean="0"/>
              <a:t>Ekonomska funkcija budžeta je posebno značajna.</a:t>
            </a:r>
          </a:p>
          <a:p>
            <a:pPr marL="0" indent="0" algn="just">
              <a:buNone/>
            </a:pPr>
            <a:r>
              <a:rPr lang="hr-HR" sz="3600" dirty="0" smtClean="0"/>
              <a:t>Ona proizilazi iz instrumenata koje država koristi za ostvarivanje ekonomskih ciljeva preko politike rashoda i prihoda, budući da direktno utiče na raspodjelu društvenog proizvoda</a:t>
            </a:r>
            <a:r>
              <a:rPr lang="hr-HR" sz="3600" b="1" dirty="0" smtClean="0"/>
              <a:t>.</a:t>
            </a:r>
            <a:r>
              <a:rPr lang="hr-HR" sz="3600" dirty="0" smtClean="0"/>
              <a:t> </a:t>
            </a:r>
          </a:p>
          <a:p>
            <a:pPr marL="0" indent="0" algn="just">
              <a:buNone/>
            </a:pPr>
            <a:r>
              <a:rPr lang="hr-HR" sz="3600" dirty="0" smtClean="0"/>
              <a:t>Očigledna je direktna povezanost budžeta sa kretanjima u privredi, s obzirom da budžet ima neposredan uticaj na pojedine ekonomsko-političke mjere. </a:t>
            </a:r>
          </a:p>
          <a:p>
            <a:endParaRPr lang="en-US" dirty="0" smtClean="0"/>
          </a:p>
          <a:p>
            <a:endParaRPr lang="en-US" dirty="0"/>
          </a:p>
        </p:txBody>
      </p:sp>
    </p:spTree>
    <p:extLst>
      <p:ext uri="{BB962C8B-B14F-4D97-AF65-F5344CB8AC3E}">
        <p14:creationId xmlns="" xmlns:p14="http://schemas.microsoft.com/office/powerpoint/2010/main" val="331567081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196" y="689317"/>
            <a:ext cx="10481603" cy="5487646"/>
          </a:xfrm>
        </p:spPr>
        <p:txBody>
          <a:bodyPr>
            <a:normAutofit/>
          </a:bodyPr>
          <a:lstStyle/>
          <a:p>
            <a:pPr algn="just"/>
            <a:r>
              <a:rPr lang="en-US" sz="3600" dirty="0" err="1" smtClean="0"/>
              <a:t>Predloženi</a:t>
            </a:r>
            <a:r>
              <a:rPr lang="en-US" sz="3600" dirty="0" smtClean="0"/>
              <a:t> </a:t>
            </a:r>
            <a:r>
              <a:rPr lang="en-US" sz="3600" dirty="0" err="1" smtClean="0"/>
              <a:t>operativni</a:t>
            </a:r>
            <a:r>
              <a:rPr lang="en-US" sz="3600" dirty="0" smtClean="0"/>
              <a:t> </a:t>
            </a:r>
            <a:r>
              <a:rPr lang="en-US" sz="3600" dirty="0" err="1" smtClean="0"/>
              <a:t>budžeti</a:t>
            </a:r>
            <a:r>
              <a:rPr lang="en-US" sz="3600" dirty="0" smtClean="0"/>
              <a:t> </a:t>
            </a:r>
            <a:r>
              <a:rPr lang="en-US" sz="3600" dirty="0" err="1" smtClean="0"/>
              <a:t>pokrivat</a:t>
            </a:r>
            <a:r>
              <a:rPr lang="en-US" sz="3600" dirty="0" smtClean="0"/>
              <a:t> </a:t>
            </a:r>
            <a:r>
              <a:rPr lang="en-US" sz="3600" dirty="0" err="1" smtClean="0"/>
              <a:t>će</a:t>
            </a:r>
            <a:r>
              <a:rPr lang="en-US" sz="3600" dirty="0" smtClean="0"/>
              <a:t> </a:t>
            </a:r>
            <a:r>
              <a:rPr lang="en-US" sz="3600" dirty="0" err="1" smtClean="0"/>
              <a:t>troškove</a:t>
            </a:r>
            <a:r>
              <a:rPr lang="en-US" sz="3600" dirty="0" smtClean="0"/>
              <a:t> </a:t>
            </a:r>
            <a:r>
              <a:rPr lang="en-US" sz="3600" dirty="0" err="1" smtClean="0"/>
              <a:t>i</a:t>
            </a:r>
            <a:r>
              <a:rPr lang="en-US" sz="3600" dirty="0" smtClean="0"/>
              <a:t> </a:t>
            </a:r>
            <a:r>
              <a:rPr lang="en-US" sz="3600" dirty="0" err="1" smtClean="0"/>
              <a:t>uključivati</a:t>
            </a:r>
            <a:r>
              <a:rPr lang="en-US" sz="3600" dirty="0" smtClean="0"/>
              <a:t> </a:t>
            </a:r>
            <a:r>
              <a:rPr lang="en-US" sz="3600" dirty="0" err="1" smtClean="0"/>
              <a:t>sumu</a:t>
            </a:r>
            <a:r>
              <a:rPr lang="en-US" sz="3600" dirty="0" smtClean="0"/>
              <a:t> </a:t>
            </a:r>
            <a:r>
              <a:rPr lang="en-US" sz="3600" dirty="0" err="1" smtClean="0"/>
              <a:t>svih</a:t>
            </a:r>
            <a:r>
              <a:rPr lang="en-US" sz="3600" dirty="0" smtClean="0"/>
              <a:t> </a:t>
            </a:r>
            <a:r>
              <a:rPr lang="en-US" sz="3600" dirty="0" err="1" smtClean="0"/>
              <a:t>neisplaćenih</a:t>
            </a:r>
            <a:r>
              <a:rPr lang="en-US" sz="3600" dirty="0" smtClean="0"/>
              <a:t> </a:t>
            </a:r>
            <a:r>
              <a:rPr lang="en-US" sz="3600" dirty="0" err="1" smtClean="0"/>
              <a:t>obaveza</a:t>
            </a:r>
            <a:r>
              <a:rPr lang="en-US" sz="3600" dirty="0" smtClean="0"/>
              <a:t>. </a:t>
            </a:r>
            <a:endParaRPr lang="sr-Latn-ME" sz="3600" dirty="0" smtClean="0"/>
          </a:p>
          <a:p>
            <a:pPr algn="just"/>
            <a:r>
              <a:rPr lang="en-US" sz="3600" dirty="0" err="1" smtClean="0"/>
              <a:t>Ministarstvo</a:t>
            </a:r>
            <a:r>
              <a:rPr lang="en-US" sz="3600" dirty="0" smtClean="0"/>
              <a:t> </a:t>
            </a:r>
            <a:r>
              <a:rPr lang="en-US" sz="3600" dirty="0" err="1" smtClean="0"/>
              <a:t>finansija</a:t>
            </a:r>
            <a:r>
              <a:rPr lang="en-US" sz="3600" dirty="0" smtClean="0"/>
              <a:t> </a:t>
            </a:r>
            <a:r>
              <a:rPr lang="en-US" sz="3600" dirty="0" err="1" smtClean="0"/>
              <a:t>i</a:t>
            </a:r>
            <a:r>
              <a:rPr lang="en-US" sz="3600" dirty="0" smtClean="0"/>
              <a:t> </a:t>
            </a:r>
            <a:r>
              <a:rPr lang="en-US" sz="3600" dirty="0" err="1" smtClean="0"/>
              <a:t>trezora</a:t>
            </a:r>
            <a:r>
              <a:rPr lang="en-US" sz="3600" dirty="0" smtClean="0"/>
              <a:t> </a:t>
            </a:r>
            <a:r>
              <a:rPr lang="en-US" sz="3600" dirty="0" err="1" smtClean="0"/>
              <a:t>obavijestit</a:t>
            </a:r>
            <a:r>
              <a:rPr lang="en-US" sz="3600" dirty="0" smtClean="0"/>
              <a:t> </a:t>
            </a:r>
            <a:r>
              <a:rPr lang="en-US" sz="3600" dirty="0" err="1" smtClean="0"/>
              <a:t>će</a:t>
            </a:r>
            <a:r>
              <a:rPr lang="en-US" sz="3600" dirty="0" smtClean="0"/>
              <a:t> </a:t>
            </a:r>
            <a:r>
              <a:rPr lang="en-US" sz="3600" dirty="0" err="1" smtClean="0"/>
              <a:t>budžetske</a:t>
            </a:r>
            <a:r>
              <a:rPr lang="en-US" sz="3600" dirty="0" smtClean="0"/>
              <a:t> </a:t>
            </a:r>
            <a:r>
              <a:rPr lang="en-US" sz="3600" dirty="0" err="1" smtClean="0"/>
              <a:t>korisnike</a:t>
            </a:r>
            <a:r>
              <a:rPr lang="en-US" sz="3600" dirty="0" smtClean="0"/>
              <a:t> o </a:t>
            </a:r>
            <a:r>
              <a:rPr lang="en-US" sz="3600" dirty="0" err="1" smtClean="0"/>
              <a:t>odobrenim</a:t>
            </a:r>
            <a:r>
              <a:rPr lang="en-US" sz="3600" dirty="0" smtClean="0"/>
              <a:t> </a:t>
            </a:r>
            <a:r>
              <a:rPr lang="en-US" sz="3600" dirty="0" err="1" smtClean="0"/>
              <a:t>operativnim</a:t>
            </a:r>
            <a:r>
              <a:rPr lang="en-US" sz="3600" dirty="0" smtClean="0"/>
              <a:t> </a:t>
            </a:r>
            <a:r>
              <a:rPr lang="en-US" sz="3600" dirty="0" err="1" smtClean="0"/>
              <a:t>budžetima</a:t>
            </a:r>
            <a:r>
              <a:rPr lang="en-US" sz="3600" dirty="0" smtClean="0"/>
              <a:t>. </a:t>
            </a:r>
            <a:endParaRPr lang="sr-Latn-ME" sz="3600" dirty="0" smtClean="0"/>
          </a:p>
          <a:p>
            <a:pPr algn="just"/>
            <a:r>
              <a:rPr lang="en-US" sz="3600" dirty="0" err="1" smtClean="0"/>
              <a:t>Ministarstvo</a:t>
            </a:r>
            <a:r>
              <a:rPr lang="en-US" sz="3600" dirty="0" smtClean="0"/>
              <a:t> </a:t>
            </a:r>
            <a:r>
              <a:rPr lang="en-US" sz="3600" dirty="0" err="1" smtClean="0"/>
              <a:t>finansija</a:t>
            </a:r>
            <a:r>
              <a:rPr lang="en-US" sz="3600" dirty="0" smtClean="0"/>
              <a:t> </a:t>
            </a:r>
            <a:r>
              <a:rPr lang="en-US" sz="3600" dirty="0" err="1" smtClean="0"/>
              <a:t>i</a:t>
            </a:r>
            <a:r>
              <a:rPr lang="en-US" sz="3600" dirty="0" smtClean="0"/>
              <a:t> </a:t>
            </a:r>
            <a:r>
              <a:rPr lang="en-US" sz="3600" dirty="0" err="1" smtClean="0"/>
              <a:t>trezora</a:t>
            </a:r>
            <a:r>
              <a:rPr lang="en-US" sz="3600" dirty="0" smtClean="0"/>
              <a:t> </a:t>
            </a:r>
            <a:r>
              <a:rPr lang="en-US" sz="3600" dirty="0" err="1" smtClean="0"/>
              <a:t>dostavljat</a:t>
            </a:r>
            <a:r>
              <a:rPr lang="en-US" sz="3600" dirty="0" smtClean="0"/>
              <a:t> </a:t>
            </a:r>
            <a:r>
              <a:rPr lang="en-US" sz="3600" dirty="0" err="1" smtClean="0"/>
              <a:t>će</a:t>
            </a:r>
            <a:r>
              <a:rPr lang="en-US" sz="3600" dirty="0" smtClean="0"/>
              <a:t> </a:t>
            </a:r>
            <a:r>
              <a:rPr lang="en-US" sz="3600" dirty="0" err="1" smtClean="0"/>
              <a:t>mjesečni</a:t>
            </a:r>
            <a:r>
              <a:rPr lang="en-US" sz="3600" dirty="0" smtClean="0"/>
              <a:t> </a:t>
            </a:r>
            <a:r>
              <a:rPr lang="en-US" sz="3600" dirty="0" err="1" smtClean="0"/>
              <a:t>izvještaj</a:t>
            </a:r>
            <a:r>
              <a:rPr lang="en-US" sz="3600" dirty="0" smtClean="0"/>
              <a:t> </a:t>
            </a:r>
            <a:r>
              <a:rPr lang="en-US" sz="3600" dirty="0" err="1" smtClean="0"/>
              <a:t>Vijeću</a:t>
            </a:r>
            <a:r>
              <a:rPr lang="en-US" sz="3600" dirty="0" smtClean="0"/>
              <a:t> </a:t>
            </a:r>
            <a:r>
              <a:rPr lang="en-US" sz="3600" dirty="0" err="1" smtClean="0"/>
              <a:t>ministara</a:t>
            </a:r>
            <a:r>
              <a:rPr lang="en-US" sz="3600" dirty="0" smtClean="0"/>
              <a:t> o </a:t>
            </a:r>
            <a:r>
              <a:rPr lang="en-US" sz="3600" dirty="0" err="1" smtClean="0"/>
              <a:t>svim</a:t>
            </a:r>
            <a:r>
              <a:rPr lang="en-US" sz="3600" dirty="0" smtClean="0"/>
              <a:t> </a:t>
            </a:r>
            <a:r>
              <a:rPr lang="en-US" sz="3600" dirty="0" err="1" smtClean="0"/>
              <a:t>neisplaćenim</a:t>
            </a:r>
            <a:r>
              <a:rPr lang="en-US" sz="3600" dirty="0" smtClean="0"/>
              <a:t> </a:t>
            </a:r>
            <a:r>
              <a:rPr lang="en-US" sz="3600" dirty="0" err="1" smtClean="0"/>
              <a:t>obavezama</a:t>
            </a:r>
            <a:r>
              <a:rPr lang="en-US" sz="3600" dirty="0" smtClean="0"/>
              <a:t>. </a:t>
            </a:r>
            <a:endParaRPr lang="sr-Latn-ME" sz="3600" dirty="0" smtClean="0"/>
          </a:p>
          <a:p>
            <a:pPr algn="just"/>
            <a:endParaRPr lang="en-US" sz="3600" dirty="0" smtClean="0"/>
          </a:p>
          <a:p>
            <a:pPr algn="just"/>
            <a:endParaRPr lang="en-US" sz="3600" dirty="0" smtClean="0"/>
          </a:p>
          <a:p>
            <a:endParaRPr lang="en-US" dirty="0"/>
          </a:p>
        </p:txBody>
      </p:sp>
    </p:spTree>
    <p:extLst>
      <p:ext uri="{BB962C8B-B14F-4D97-AF65-F5344CB8AC3E}">
        <p14:creationId xmlns="" xmlns:p14="http://schemas.microsoft.com/office/powerpoint/2010/main" val="48600053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0332" y="886265"/>
            <a:ext cx="10453468" cy="5290698"/>
          </a:xfrm>
        </p:spPr>
        <p:txBody>
          <a:bodyPr>
            <a:normAutofit/>
          </a:bodyPr>
          <a:lstStyle/>
          <a:p>
            <a:pPr algn="just"/>
            <a:r>
              <a:rPr lang="en-US" sz="3600" dirty="0" err="1" smtClean="0"/>
              <a:t>Predloženi</a:t>
            </a:r>
            <a:r>
              <a:rPr lang="en-US" sz="3600" dirty="0" smtClean="0"/>
              <a:t> </a:t>
            </a:r>
            <a:r>
              <a:rPr lang="en-US" sz="3600" dirty="0" err="1" smtClean="0"/>
              <a:t>operativni</a:t>
            </a:r>
            <a:r>
              <a:rPr lang="en-US" sz="3600" dirty="0" smtClean="0"/>
              <a:t> </a:t>
            </a:r>
            <a:r>
              <a:rPr lang="en-US" sz="3600" dirty="0" err="1" smtClean="0"/>
              <a:t>budžeti</a:t>
            </a:r>
            <a:r>
              <a:rPr lang="en-US" sz="3600" dirty="0" smtClean="0"/>
              <a:t> </a:t>
            </a:r>
            <a:r>
              <a:rPr lang="en-US" sz="3600" dirty="0" err="1" smtClean="0"/>
              <a:t>pokrivat</a:t>
            </a:r>
            <a:r>
              <a:rPr lang="en-US" sz="3600" dirty="0" smtClean="0"/>
              <a:t> </a:t>
            </a:r>
            <a:r>
              <a:rPr lang="en-US" sz="3600" dirty="0" err="1" smtClean="0"/>
              <a:t>će</a:t>
            </a:r>
            <a:r>
              <a:rPr lang="en-US" sz="3600" dirty="0" smtClean="0"/>
              <a:t> </a:t>
            </a:r>
            <a:r>
              <a:rPr lang="en-US" sz="3600" dirty="0" err="1" smtClean="0"/>
              <a:t>troškove</a:t>
            </a:r>
            <a:r>
              <a:rPr lang="en-US" sz="3600" dirty="0" smtClean="0"/>
              <a:t> </a:t>
            </a:r>
            <a:r>
              <a:rPr lang="en-US" sz="3600" dirty="0" err="1" smtClean="0"/>
              <a:t>i</a:t>
            </a:r>
            <a:r>
              <a:rPr lang="en-US" sz="3600" dirty="0" smtClean="0"/>
              <a:t> </a:t>
            </a:r>
            <a:r>
              <a:rPr lang="en-US" sz="3600" dirty="0" err="1" smtClean="0"/>
              <a:t>uključivati</a:t>
            </a:r>
            <a:r>
              <a:rPr lang="en-US" sz="3600" dirty="0" smtClean="0"/>
              <a:t> </a:t>
            </a:r>
            <a:r>
              <a:rPr lang="en-US" sz="3600" dirty="0" err="1" smtClean="0"/>
              <a:t>sumu</a:t>
            </a:r>
            <a:r>
              <a:rPr lang="en-US" sz="3600" dirty="0" smtClean="0"/>
              <a:t> </a:t>
            </a:r>
            <a:r>
              <a:rPr lang="en-US" sz="3600" dirty="0" err="1" smtClean="0"/>
              <a:t>svih</a:t>
            </a:r>
            <a:r>
              <a:rPr lang="en-US" sz="3600" dirty="0" smtClean="0"/>
              <a:t> </a:t>
            </a:r>
            <a:r>
              <a:rPr lang="en-US" sz="3600" dirty="0" err="1" smtClean="0"/>
              <a:t>neisplaćenih</a:t>
            </a:r>
            <a:r>
              <a:rPr lang="en-US" sz="3600" dirty="0" smtClean="0"/>
              <a:t> </a:t>
            </a:r>
            <a:r>
              <a:rPr lang="en-US" sz="3600" dirty="0" err="1" smtClean="0"/>
              <a:t>obaveza</a:t>
            </a:r>
            <a:r>
              <a:rPr lang="en-US" sz="3600" dirty="0" smtClean="0"/>
              <a:t>. </a:t>
            </a:r>
            <a:endParaRPr lang="sr-Latn-ME" sz="3600" dirty="0" smtClean="0"/>
          </a:p>
          <a:p>
            <a:pPr algn="just"/>
            <a:r>
              <a:rPr lang="en-US" sz="3600" dirty="0" err="1" smtClean="0"/>
              <a:t>Ministarstvo</a:t>
            </a:r>
            <a:r>
              <a:rPr lang="en-US" sz="3600" dirty="0" smtClean="0"/>
              <a:t> </a:t>
            </a:r>
            <a:r>
              <a:rPr lang="en-US" sz="3600" dirty="0" err="1" smtClean="0"/>
              <a:t>finansija</a:t>
            </a:r>
            <a:r>
              <a:rPr lang="en-US" sz="3600" dirty="0" smtClean="0"/>
              <a:t> </a:t>
            </a:r>
            <a:r>
              <a:rPr lang="en-US" sz="3600" dirty="0" err="1" smtClean="0"/>
              <a:t>i</a:t>
            </a:r>
            <a:r>
              <a:rPr lang="en-US" sz="3600" dirty="0" smtClean="0"/>
              <a:t> </a:t>
            </a:r>
            <a:r>
              <a:rPr lang="en-US" sz="3600" dirty="0" err="1" smtClean="0"/>
              <a:t>trezora</a:t>
            </a:r>
            <a:r>
              <a:rPr lang="en-US" sz="3600" dirty="0" smtClean="0"/>
              <a:t> </a:t>
            </a:r>
            <a:r>
              <a:rPr lang="en-US" sz="3600" dirty="0" err="1" smtClean="0"/>
              <a:t>obavijestit</a:t>
            </a:r>
            <a:r>
              <a:rPr lang="en-US" sz="3600" dirty="0" smtClean="0"/>
              <a:t> </a:t>
            </a:r>
            <a:r>
              <a:rPr lang="en-US" sz="3600" dirty="0" err="1" smtClean="0"/>
              <a:t>će</a:t>
            </a:r>
            <a:r>
              <a:rPr lang="en-US" sz="3600" dirty="0" smtClean="0"/>
              <a:t> </a:t>
            </a:r>
            <a:r>
              <a:rPr lang="en-US" sz="3600" dirty="0" err="1" smtClean="0"/>
              <a:t>budžetske</a:t>
            </a:r>
            <a:r>
              <a:rPr lang="en-US" sz="3600" dirty="0" smtClean="0"/>
              <a:t> </a:t>
            </a:r>
            <a:r>
              <a:rPr lang="en-US" sz="3600" dirty="0" err="1" smtClean="0"/>
              <a:t>korisnike</a:t>
            </a:r>
            <a:r>
              <a:rPr lang="en-US" sz="3600" dirty="0" smtClean="0"/>
              <a:t> o </a:t>
            </a:r>
            <a:r>
              <a:rPr lang="en-US" sz="3600" dirty="0" err="1" smtClean="0"/>
              <a:t>odobrenim</a:t>
            </a:r>
            <a:r>
              <a:rPr lang="en-US" sz="3600" dirty="0" smtClean="0"/>
              <a:t> </a:t>
            </a:r>
            <a:r>
              <a:rPr lang="en-US" sz="3600" dirty="0" err="1" smtClean="0"/>
              <a:t>operativnim</a:t>
            </a:r>
            <a:r>
              <a:rPr lang="en-US" sz="3600" dirty="0" smtClean="0"/>
              <a:t> </a:t>
            </a:r>
            <a:r>
              <a:rPr lang="en-US" sz="3600" dirty="0" err="1" smtClean="0"/>
              <a:t>budžetima</a:t>
            </a:r>
            <a:r>
              <a:rPr lang="en-US" sz="3600" dirty="0" smtClean="0"/>
              <a:t>. </a:t>
            </a:r>
            <a:endParaRPr lang="sr-Latn-ME" sz="3600" dirty="0" smtClean="0"/>
          </a:p>
          <a:p>
            <a:pPr algn="just"/>
            <a:r>
              <a:rPr lang="en-US" sz="3600" dirty="0" err="1" smtClean="0"/>
              <a:t>Ministarstvo</a:t>
            </a:r>
            <a:r>
              <a:rPr lang="en-US" sz="3600" dirty="0" smtClean="0"/>
              <a:t> </a:t>
            </a:r>
            <a:r>
              <a:rPr lang="en-US" sz="3600" dirty="0" err="1" smtClean="0"/>
              <a:t>finansija</a:t>
            </a:r>
            <a:r>
              <a:rPr lang="en-US" sz="3600" dirty="0" smtClean="0"/>
              <a:t> </a:t>
            </a:r>
            <a:r>
              <a:rPr lang="en-US" sz="3600" dirty="0" err="1" smtClean="0"/>
              <a:t>i</a:t>
            </a:r>
            <a:r>
              <a:rPr lang="en-US" sz="3600" dirty="0" smtClean="0"/>
              <a:t> </a:t>
            </a:r>
            <a:r>
              <a:rPr lang="en-US" sz="3600" dirty="0" err="1" smtClean="0"/>
              <a:t>trezora</a:t>
            </a:r>
            <a:r>
              <a:rPr lang="en-US" sz="3600" dirty="0" smtClean="0"/>
              <a:t> </a:t>
            </a:r>
            <a:r>
              <a:rPr lang="en-US" sz="3600" dirty="0" err="1" smtClean="0"/>
              <a:t>dostavljat</a:t>
            </a:r>
            <a:r>
              <a:rPr lang="en-US" sz="3600" dirty="0" smtClean="0"/>
              <a:t> </a:t>
            </a:r>
            <a:r>
              <a:rPr lang="en-US" sz="3600" dirty="0" err="1" smtClean="0"/>
              <a:t>će</a:t>
            </a:r>
            <a:r>
              <a:rPr lang="en-US" sz="3600" dirty="0" smtClean="0"/>
              <a:t> </a:t>
            </a:r>
            <a:r>
              <a:rPr lang="en-US" sz="3600" dirty="0" err="1" smtClean="0"/>
              <a:t>mjesečni</a:t>
            </a:r>
            <a:r>
              <a:rPr lang="en-US" sz="3600" dirty="0" smtClean="0"/>
              <a:t> </a:t>
            </a:r>
            <a:r>
              <a:rPr lang="en-US" sz="3600" dirty="0" err="1" smtClean="0"/>
              <a:t>izvještaj</a:t>
            </a:r>
            <a:r>
              <a:rPr lang="en-US" sz="3600" dirty="0" smtClean="0"/>
              <a:t> </a:t>
            </a:r>
            <a:r>
              <a:rPr lang="en-US" sz="3600" dirty="0" err="1" smtClean="0"/>
              <a:t>Vijeću</a:t>
            </a:r>
            <a:r>
              <a:rPr lang="en-US" sz="3600" dirty="0" smtClean="0"/>
              <a:t> </a:t>
            </a:r>
            <a:r>
              <a:rPr lang="en-US" sz="3600" dirty="0" err="1" smtClean="0"/>
              <a:t>ministara</a:t>
            </a:r>
            <a:r>
              <a:rPr lang="en-US" sz="3600" dirty="0" smtClean="0"/>
              <a:t> o </a:t>
            </a:r>
            <a:r>
              <a:rPr lang="en-US" sz="3600" dirty="0" err="1" smtClean="0"/>
              <a:t>svim</a:t>
            </a:r>
            <a:r>
              <a:rPr lang="en-US" sz="3600" dirty="0" smtClean="0"/>
              <a:t> </a:t>
            </a:r>
            <a:r>
              <a:rPr lang="en-US" sz="3600" dirty="0" err="1" smtClean="0"/>
              <a:t>neisplaćenim</a:t>
            </a:r>
            <a:r>
              <a:rPr lang="en-US" sz="3600" dirty="0" smtClean="0"/>
              <a:t> </a:t>
            </a:r>
            <a:r>
              <a:rPr lang="en-US" sz="3600" dirty="0" err="1" smtClean="0"/>
              <a:t>obavezama</a:t>
            </a:r>
            <a:r>
              <a:rPr lang="en-US" sz="3600" dirty="0" smtClean="0"/>
              <a:t>. </a:t>
            </a:r>
            <a:endParaRPr lang="sr-Latn-ME" sz="3600" dirty="0" smtClean="0"/>
          </a:p>
          <a:p>
            <a:pPr algn="just"/>
            <a:endParaRPr lang="en-US" sz="3600" dirty="0"/>
          </a:p>
        </p:txBody>
      </p:sp>
    </p:spTree>
    <p:extLst>
      <p:ext uri="{BB962C8B-B14F-4D97-AF65-F5344CB8AC3E}">
        <p14:creationId xmlns="" xmlns:p14="http://schemas.microsoft.com/office/powerpoint/2010/main" val="393414199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4062" y="900332"/>
            <a:ext cx="10509738" cy="5276631"/>
          </a:xfrm>
        </p:spPr>
        <p:txBody>
          <a:bodyPr>
            <a:normAutofit/>
          </a:bodyPr>
          <a:lstStyle/>
          <a:p>
            <a:pPr algn="just"/>
            <a:r>
              <a:rPr lang="en-US" sz="3600" dirty="0" err="1" smtClean="0"/>
              <a:t>Nakon</a:t>
            </a:r>
            <a:r>
              <a:rPr lang="en-US" sz="3600" dirty="0" smtClean="0"/>
              <a:t> </a:t>
            </a:r>
            <a:r>
              <a:rPr lang="en-US" sz="3600" dirty="0" err="1" smtClean="0"/>
              <a:t>što</a:t>
            </a:r>
            <a:r>
              <a:rPr lang="en-US" sz="3600" dirty="0" smtClean="0"/>
              <a:t> </a:t>
            </a:r>
            <a:r>
              <a:rPr lang="en-US" sz="3600" dirty="0" err="1" smtClean="0"/>
              <a:t>Vijeće</a:t>
            </a:r>
            <a:r>
              <a:rPr lang="en-US" sz="3600" dirty="0" smtClean="0"/>
              <a:t> </a:t>
            </a:r>
            <a:r>
              <a:rPr lang="en-US" sz="3600" dirty="0" err="1" smtClean="0"/>
              <a:t>ministara</a:t>
            </a:r>
            <a:r>
              <a:rPr lang="en-US" sz="3600" dirty="0" smtClean="0"/>
              <a:t>  </a:t>
            </a:r>
            <a:r>
              <a:rPr lang="en-US" sz="3600" dirty="0" err="1" smtClean="0"/>
              <a:t>usvoji</a:t>
            </a:r>
            <a:r>
              <a:rPr lang="en-US" sz="3600" dirty="0" smtClean="0"/>
              <a:t> </a:t>
            </a:r>
            <a:r>
              <a:rPr lang="en-US" sz="3600" dirty="0" err="1" smtClean="0"/>
              <a:t>izvještaj</a:t>
            </a:r>
            <a:r>
              <a:rPr lang="en-US" sz="3600" dirty="0" smtClean="0"/>
              <a:t>, </a:t>
            </a:r>
            <a:r>
              <a:rPr lang="en-US" sz="3600" dirty="0" err="1" smtClean="0"/>
              <a:t>Ministarstvo</a:t>
            </a:r>
            <a:r>
              <a:rPr lang="en-US" sz="3600" dirty="0" smtClean="0"/>
              <a:t> </a:t>
            </a:r>
            <a:r>
              <a:rPr lang="en-US" sz="3600" dirty="0" err="1" smtClean="0"/>
              <a:t>finansija</a:t>
            </a:r>
            <a:r>
              <a:rPr lang="en-US" sz="3600" dirty="0" smtClean="0"/>
              <a:t> </a:t>
            </a:r>
            <a:r>
              <a:rPr lang="en-US" sz="3600" dirty="0" err="1" smtClean="0"/>
              <a:t>i</a:t>
            </a:r>
            <a:r>
              <a:rPr lang="en-US" sz="3600" dirty="0" smtClean="0"/>
              <a:t> </a:t>
            </a:r>
            <a:r>
              <a:rPr lang="en-US" sz="3600" dirty="0" err="1" smtClean="0"/>
              <a:t>trezora</a:t>
            </a:r>
            <a:r>
              <a:rPr lang="en-US" sz="3600" dirty="0" smtClean="0"/>
              <a:t> </a:t>
            </a:r>
            <a:r>
              <a:rPr lang="en-US" sz="3600" dirty="0" err="1" smtClean="0"/>
              <a:t>obustavlja</a:t>
            </a:r>
            <a:r>
              <a:rPr lang="en-US" sz="3600" dirty="0" smtClean="0"/>
              <a:t> </a:t>
            </a:r>
            <a:r>
              <a:rPr lang="en-US" sz="3600" dirty="0" err="1" smtClean="0"/>
              <a:t>plaćanja</a:t>
            </a:r>
            <a:r>
              <a:rPr lang="en-US" sz="3600" dirty="0" smtClean="0"/>
              <a:t> </a:t>
            </a:r>
            <a:r>
              <a:rPr lang="en-US" sz="3600" dirty="0" err="1" smtClean="0"/>
              <a:t>obaveza</a:t>
            </a:r>
            <a:r>
              <a:rPr lang="en-US" sz="3600" dirty="0" smtClean="0"/>
              <a:t> </a:t>
            </a:r>
            <a:r>
              <a:rPr lang="en-US" sz="3600" dirty="0" err="1" smtClean="0"/>
              <a:t>budžetskog</a:t>
            </a:r>
            <a:r>
              <a:rPr lang="en-US" sz="3600" dirty="0" smtClean="0"/>
              <a:t> </a:t>
            </a:r>
            <a:r>
              <a:rPr lang="en-US" sz="3600" dirty="0" err="1" smtClean="0"/>
              <a:t>korisnika</a:t>
            </a:r>
            <a:r>
              <a:rPr lang="en-US" sz="3600" dirty="0" smtClean="0"/>
              <a:t> u </a:t>
            </a:r>
            <a:r>
              <a:rPr lang="en-US" sz="3600" dirty="0" err="1" smtClean="0"/>
              <a:t>visini</a:t>
            </a:r>
            <a:r>
              <a:rPr lang="en-US" sz="3600" dirty="0" smtClean="0"/>
              <a:t> </a:t>
            </a:r>
            <a:r>
              <a:rPr lang="en-US" sz="3600" dirty="0" err="1" smtClean="0"/>
              <a:t>koja</a:t>
            </a:r>
            <a:r>
              <a:rPr lang="en-US" sz="3600" dirty="0" smtClean="0"/>
              <a:t> je </a:t>
            </a:r>
            <a:r>
              <a:rPr lang="en-US" sz="3600" dirty="0" err="1" smtClean="0"/>
              <a:t>dovoljna</a:t>
            </a:r>
            <a:r>
              <a:rPr lang="en-US" sz="3600" dirty="0" smtClean="0"/>
              <a:t> </a:t>
            </a:r>
            <a:r>
              <a:rPr lang="en-US" sz="3600" dirty="0" err="1" smtClean="0"/>
              <a:t>za</a:t>
            </a:r>
            <a:r>
              <a:rPr lang="en-US" sz="3600" dirty="0" smtClean="0"/>
              <a:t> </a:t>
            </a:r>
            <a:r>
              <a:rPr lang="en-US" sz="3600" dirty="0" err="1" smtClean="0"/>
              <a:t>plaćanje</a:t>
            </a:r>
            <a:r>
              <a:rPr lang="en-US" sz="3600" dirty="0" smtClean="0"/>
              <a:t> </a:t>
            </a:r>
            <a:r>
              <a:rPr lang="en-US" sz="3600" dirty="0" err="1" smtClean="0"/>
              <a:t>neizmirenih</a:t>
            </a:r>
            <a:r>
              <a:rPr lang="en-US" sz="3600" dirty="0" smtClean="0"/>
              <a:t> </a:t>
            </a:r>
            <a:r>
              <a:rPr lang="en-US" sz="3600" dirty="0" err="1" smtClean="0"/>
              <a:t>obaveza</a:t>
            </a:r>
            <a:r>
              <a:rPr lang="en-US" sz="3600" dirty="0" smtClean="0"/>
              <a:t> </a:t>
            </a:r>
            <a:r>
              <a:rPr lang="en-US" sz="3600" dirty="0" err="1" smtClean="0"/>
              <a:t>budžetskog</a:t>
            </a:r>
            <a:r>
              <a:rPr lang="en-US" sz="3600" dirty="0" smtClean="0"/>
              <a:t> </a:t>
            </a:r>
            <a:r>
              <a:rPr lang="en-US" sz="3600" dirty="0" err="1" smtClean="0"/>
              <a:t>korisnika</a:t>
            </a:r>
            <a:r>
              <a:rPr lang="en-US" sz="3600" dirty="0" smtClean="0"/>
              <a:t>.</a:t>
            </a:r>
          </a:p>
          <a:p>
            <a:pPr algn="just"/>
            <a:r>
              <a:rPr lang="en-US" sz="3600" dirty="0" err="1" smtClean="0"/>
              <a:t>Realizaciju</a:t>
            </a:r>
            <a:r>
              <a:rPr lang="en-US" sz="3600" dirty="0" smtClean="0"/>
              <a:t> </a:t>
            </a:r>
            <a:r>
              <a:rPr lang="en-US" sz="3600" dirty="0" err="1" smtClean="0"/>
              <a:t>posebnih</a:t>
            </a:r>
            <a:r>
              <a:rPr lang="en-US" sz="3600" dirty="0" smtClean="0"/>
              <a:t> </a:t>
            </a:r>
            <a:r>
              <a:rPr lang="en-US" sz="3600" dirty="0" err="1" smtClean="0"/>
              <a:t>programa</a:t>
            </a:r>
            <a:r>
              <a:rPr lang="en-US" sz="3600" dirty="0" smtClean="0"/>
              <a:t>, </a:t>
            </a:r>
            <a:r>
              <a:rPr lang="en-US" sz="3600" dirty="0" err="1" smtClean="0"/>
              <a:t>koja</a:t>
            </a:r>
            <a:r>
              <a:rPr lang="en-US" sz="3600" dirty="0" smtClean="0"/>
              <a:t> je </a:t>
            </a:r>
            <a:r>
              <a:rPr lang="en-US" sz="3600" dirty="0" err="1" smtClean="0"/>
              <a:t>uslovljena</a:t>
            </a:r>
            <a:r>
              <a:rPr lang="en-US" sz="3600" dirty="0" smtClean="0"/>
              <a:t> </a:t>
            </a:r>
            <a:r>
              <a:rPr lang="en-US" sz="3600" dirty="0" err="1" smtClean="0"/>
              <a:t>ostvarenim</a:t>
            </a:r>
            <a:r>
              <a:rPr lang="en-US" sz="3600" dirty="0" smtClean="0"/>
              <a:t> </a:t>
            </a:r>
            <a:r>
              <a:rPr lang="en-US" sz="3600" dirty="0" err="1" smtClean="0"/>
              <a:t>obimom</a:t>
            </a:r>
            <a:r>
              <a:rPr lang="en-US" sz="3600" dirty="0" smtClean="0"/>
              <a:t> </a:t>
            </a:r>
            <a:r>
              <a:rPr lang="en-US" sz="3600" dirty="0" err="1" smtClean="0"/>
              <a:t>namjenskih</a:t>
            </a:r>
            <a:r>
              <a:rPr lang="en-US" sz="3600" dirty="0" smtClean="0"/>
              <a:t> </a:t>
            </a:r>
            <a:r>
              <a:rPr lang="en-US" sz="3600" dirty="0" err="1" smtClean="0"/>
              <a:t>prihoda</a:t>
            </a:r>
            <a:r>
              <a:rPr lang="en-US" sz="3600" dirty="0" smtClean="0"/>
              <a:t>, </a:t>
            </a:r>
            <a:r>
              <a:rPr lang="en-US" sz="3600" dirty="0" err="1" smtClean="0"/>
              <a:t>usaglašava</a:t>
            </a:r>
            <a:r>
              <a:rPr lang="en-US" sz="3600" dirty="0" smtClean="0"/>
              <a:t> </a:t>
            </a:r>
            <a:r>
              <a:rPr lang="en-US" sz="3600" dirty="0" err="1" smtClean="0"/>
              <a:t>Ministarstvo</a:t>
            </a:r>
            <a:r>
              <a:rPr lang="en-US" sz="3600" dirty="0" smtClean="0"/>
              <a:t> </a:t>
            </a:r>
            <a:r>
              <a:rPr lang="en-US" sz="3600" dirty="0" err="1" smtClean="0"/>
              <a:t>finansija</a:t>
            </a:r>
            <a:r>
              <a:rPr lang="en-US" sz="3600" dirty="0" smtClean="0"/>
              <a:t> </a:t>
            </a:r>
            <a:r>
              <a:rPr lang="en-US" sz="3600" dirty="0" err="1" smtClean="0"/>
              <a:t>i</a:t>
            </a:r>
            <a:r>
              <a:rPr lang="en-US" sz="3600" dirty="0" smtClean="0"/>
              <a:t> </a:t>
            </a:r>
            <a:r>
              <a:rPr lang="en-US" sz="3600" dirty="0" err="1" smtClean="0"/>
              <a:t>trezora</a:t>
            </a:r>
            <a:r>
              <a:rPr lang="en-US" sz="3600" dirty="0" smtClean="0"/>
              <a:t> s </a:t>
            </a:r>
            <a:r>
              <a:rPr lang="en-US" sz="3600" dirty="0" err="1" smtClean="0"/>
              <a:t>budžetskim</a:t>
            </a:r>
            <a:r>
              <a:rPr lang="en-US" sz="3600" dirty="0" smtClean="0"/>
              <a:t> </a:t>
            </a:r>
            <a:r>
              <a:rPr lang="en-US" sz="3600" dirty="0" err="1" smtClean="0"/>
              <a:t>korisnikom</a:t>
            </a:r>
            <a:r>
              <a:rPr lang="en-US" sz="3600" dirty="0" smtClean="0"/>
              <a:t> </a:t>
            </a:r>
            <a:r>
              <a:rPr lang="en-US" sz="3600" dirty="0" err="1" smtClean="0"/>
              <a:t>preko</a:t>
            </a:r>
            <a:r>
              <a:rPr lang="en-US" sz="3600" dirty="0" smtClean="0"/>
              <a:t> </a:t>
            </a:r>
            <a:r>
              <a:rPr lang="en-US" sz="3600" dirty="0" err="1" smtClean="0"/>
              <a:t>koga</a:t>
            </a:r>
            <a:r>
              <a:rPr lang="en-US" sz="3600" dirty="0" smtClean="0"/>
              <a:t> se </a:t>
            </a:r>
            <a:r>
              <a:rPr lang="en-US" sz="3600" dirty="0" err="1" smtClean="0"/>
              <a:t>realizira</a:t>
            </a:r>
            <a:r>
              <a:rPr lang="en-US" sz="3600" dirty="0" smtClean="0"/>
              <a:t> </a:t>
            </a:r>
            <a:r>
              <a:rPr lang="en-US" sz="3600" dirty="0" err="1" smtClean="0"/>
              <a:t>konkretan</a:t>
            </a:r>
            <a:r>
              <a:rPr lang="en-US" sz="3600" dirty="0" smtClean="0"/>
              <a:t> program. </a:t>
            </a:r>
          </a:p>
        </p:txBody>
      </p:sp>
    </p:spTree>
    <p:extLst>
      <p:ext uri="{BB962C8B-B14F-4D97-AF65-F5344CB8AC3E}">
        <p14:creationId xmlns="" xmlns:p14="http://schemas.microsoft.com/office/powerpoint/2010/main" val="25557538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84738" y="745588"/>
            <a:ext cx="10369062" cy="5431375"/>
          </a:xfrm>
        </p:spPr>
        <p:txBody>
          <a:bodyPr>
            <a:normAutofit/>
          </a:bodyPr>
          <a:lstStyle/>
          <a:p>
            <a:pPr algn="just"/>
            <a:r>
              <a:rPr lang="en-US" sz="3600" dirty="0" err="1" smtClean="0"/>
              <a:t>Budžetski</a:t>
            </a:r>
            <a:r>
              <a:rPr lang="en-US" sz="3600" dirty="0" smtClean="0"/>
              <a:t> </a:t>
            </a:r>
            <a:r>
              <a:rPr lang="en-US" sz="3600" dirty="0" err="1" smtClean="0"/>
              <a:t>korisnik</a:t>
            </a:r>
            <a:r>
              <a:rPr lang="en-US" sz="3600" dirty="0" smtClean="0"/>
              <a:t> </a:t>
            </a:r>
            <a:r>
              <a:rPr lang="en-US" sz="3600" dirty="0" err="1" smtClean="0"/>
              <a:t>obavezan</a:t>
            </a:r>
            <a:r>
              <a:rPr lang="en-US" sz="3600" dirty="0" smtClean="0"/>
              <a:t> je </a:t>
            </a:r>
            <a:r>
              <a:rPr lang="en-US" sz="3600" dirty="0" err="1" smtClean="0"/>
              <a:t>utvrditi</a:t>
            </a:r>
            <a:r>
              <a:rPr lang="en-US" sz="3600" dirty="0" smtClean="0"/>
              <a:t> </a:t>
            </a:r>
            <a:r>
              <a:rPr lang="en-US" sz="3600" dirty="0" err="1" smtClean="0"/>
              <a:t>internu</a:t>
            </a:r>
            <a:r>
              <a:rPr lang="en-US" sz="3600" dirty="0" smtClean="0"/>
              <a:t> </a:t>
            </a:r>
            <a:r>
              <a:rPr lang="en-US" sz="3600" dirty="0" err="1" smtClean="0"/>
              <a:t>proceduru</a:t>
            </a:r>
            <a:r>
              <a:rPr lang="en-US" sz="3600" dirty="0" smtClean="0"/>
              <a:t> </a:t>
            </a:r>
            <a:r>
              <a:rPr lang="en-US" sz="3600" dirty="0" err="1" smtClean="0"/>
              <a:t>stvaranja</a:t>
            </a:r>
            <a:r>
              <a:rPr lang="en-US" sz="3600" dirty="0" smtClean="0"/>
              <a:t> </a:t>
            </a:r>
            <a:r>
              <a:rPr lang="en-US" sz="3600" dirty="0" err="1" smtClean="0"/>
              <a:t>obaveza</a:t>
            </a:r>
            <a:r>
              <a:rPr lang="en-US" sz="3600" dirty="0" smtClean="0"/>
              <a:t>. </a:t>
            </a:r>
            <a:endParaRPr lang="sr-Latn-ME" sz="3600" dirty="0" smtClean="0"/>
          </a:p>
          <a:p>
            <a:pPr algn="just"/>
            <a:r>
              <a:rPr lang="en-US" sz="3600" dirty="0" err="1" smtClean="0"/>
              <a:t>Aktom</a:t>
            </a:r>
            <a:r>
              <a:rPr lang="en-US" sz="3600" dirty="0" smtClean="0"/>
              <a:t> se </a:t>
            </a:r>
            <a:r>
              <a:rPr lang="en-US" sz="3600" dirty="0" err="1" smtClean="0"/>
              <a:t>posebnu</a:t>
            </a:r>
            <a:r>
              <a:rPr lang="en-US" sz="3600" dirty="0" smtClean="0"/>
              <a:t> </a:t>
            </a:r>
            <a:r>
              <a:rPr lang="en-US" sz="3600" dirty="0" err="1" smtClean="0"/>
              <a:t>utvrđuju</a:t>
            </a:r>
            <a:r>
              <a:rPr lang="en-US" sz="3600" dirty="0" smtClean="0"/>
              <a:t> </a:t>
            </a:r>
            <a:r>
              <a:rPr lang="en-US" sz="3600" dirty="0" err="1" smtClean="0"/>
              <a:t>postupci</a:t>
            </a:r>
            <a:r>
              <a:rPr lang="en-US" sz="3600" dirty="0" smtClean="0"/>
              <a:t>, procedure </a:t>
            </a:r>
            <a:r>
              <a:rPr lang="en-US" sz="3600" dirty="0" err="1" smtClean="0"/>
              <a:t>i</a:t>
            </a:r>
            <a:r>
              <a:rPr lang="en-US" sz="3600" dirty="0" smtClean="0"/>
              <a:t> </a:t>
            </a:r>
            <a:r>
              <a:rPr lang="en-US" sz="3600" dirty="0" err="1" smtClean="0"/>
              <a:t>odgovorna</a:t>
            </a:r>
            <a:r>
              <a:rPr lang="en-US" sz="3600" dirty="0" smtClean="0"/>
              <a:t> </a:t>
            </a:r>
            <a:r>
              <a:rPr lang="en-US" sz="3600" dirty="0" err="1" smtClean="0"/>
              <a:t>lica</a:t>
            </a:r>
            <a:r>
              <a:rPr lang="en-US" sz="3600" dirty="0" smtClean="0"/>
              <a:t> </a:t>
            </a:r>
            <a:r>
              <a:rPr lang="en-US" sz="3600" dirty="0" err="1" smtClean="0"/>
              <a:t>za</a:t>
            </a:r>
            <a:r>
              <a:rPr lang="en-US" sz="3600" dirty="0" smtClean="0"/>
              <a:t> </a:t>
            </a:r>
            <a:r>
              <a:rPr lang="en-US" sz="3600" dirty="0" err="1" smtClean="0"/>
              <a:t>prijavu</a:t>
            </a:r>
            <a:r>
              <a:rPr lang="en-US" sz="3600" dirty="0" smtClean="0"/>
              <a:t>, </a:t>
            </a:r>
            <a:r>
              <a:rPr lang="en-US" sz="3600" dirty="0" err="1" smtClean="0"/>
              <a:t>unos</a:t>
            </a:r>
            <a:r>
              <a:rPr lang="en-US" sz="3600" dirty="0" smtClean="0"/>
              <a:t> </a:t>
            </a:r>
            <a:r>
              <a:rPr lang="en-US" sz="3600" dirty="0" err="1" smtClean="0"/>
              <a:t>i</a:t>
            </a:r>
            <a:r>
              <a:rPr lang="en-US" sz="3600" dirty="0" smtClean="0"/>
              <a:t> </a:t>
            </a:r>
            <a:r>
              <a:rPr lang="en-US" sz="3600" dirty="0" err="1" smtClean="0"/>
              <a:t>odobravanje</a:t>
            </a:r>
            <a:r>
              <a:rPr lang="en-US" sz="3600" dirty="0" smtClean="0"/>
              <a:t> </a:t>
            </a:r>
            <a:r>
              <a:rPr lang="en-US" sz="3600" dirty="0" err="1" smtClean="0"/>
              <a:t>obaveza</a:t>
            </a:r>
            <a:r>
              <a:rPr lang="en-US" sz="3600" dirty="0" smtClean="0"/>
              <a:t> </a:t>
            </a:r>
            <a:r>
              <a:rPr lang="en-US" sz="3600" dirty="0" err="1" smtClean="0"/>
              <a:t>budžetskog</a:t>
            </a:r>
            <a:r>
              <a:rPr lang="en-US" sz="3600" dirty="0" smtClean="0"/>
              <a:t> </a:t>
            </a:r>
            <a:r>
              <a:rPr lang="en-US" sz="3600" dirty="0" err="1" smtClean="0"/>
              <a:t>korisnika</a:t>
            </a:r>
            <a:r>
              <a:rPr lang="en-US" sz="3600" dirty="0" smtClean="0"/>
              <a:t> </a:t>
            </a:r>
            <a:r>
              <a:rPr lang="en-US" sz="3600" dirty="0" err="1" smtClean="0"/>
              <a:t>i</a:t>
            </a:r>
            <a:r>
              <a:rPr lang="en-US" sz="3600" dirty="0" smtClean="0"/>
              <a:t> </a:t>
            </a:r>
            <a:r>
              <a:rPr lang="en-US" sz="3600" dirty="0" err="1" smtClean="0"/>
              <a:t>dostavljaju</a:t>
            </a:r>
            <a:r>
              <a:rPr lang="en-US" sz="3600" dirty="0" smtClean="0"/>
              <a:t> se </a:t>
            </a:r>
            <a:r>
              <a:rPr lang="en-US" sz="3600" dirty="0" err="1" smtClean="0"/>
              <a:t>Ministarstvu</a:t>
            </a:r>
            <a:r>
              <a:rPr lang="en-US" sz="3600" dirty="0" smtClean="0"/>
              <a:t> </a:t>
            </a:r>
            <a:r>
              <a:rPr lang="en-US" sz="3600" dirty="0" err="1" smtClean="0"/>
              <a:t>finanasija</a:t>
            </a:r>
            <a:r>
              <a:rPr lang="en-US" sz="3600" dirty="0" smtClean="0"/>
              <a:t> </a:t>
            </a:r>
            <a:r>
              <a:rPr lang="en-US" sz="3600" dirty="0" err="1" smtClean="0"/>
              <a:t>i</a:t>
            </a:r>
            <a:r>
              <a:rPr lang="en-US" sz="3600" dirty="0" smtClean="0"/>
              <a:t> </a:t>
            </a:r>
            <a:r>
              <a:rPr lang="en-US" sz="3600" dirty="0" err="1" smtClean="0"/>
              <a:t>trezora</a:t>
            </a:r>
            <a:r>
              <a:rPr lang="en-US" sz="3600" dirty="0" smtClean="0"/>
              <a:t>.</a:t>
            </a:r>
            <a:endParaRPr lang="sr-Latn-ME" sz="3600" dirty="0" smtClean="0"/>
          </a:p>
          <a:p>
            <a:pPr algn="just"/>
            <a:r>
              <a:rPr lang="en-US" sz="3600" dirty="0" smtClean="0"/>
              <a:t> </a:t>
            </a:r>
            <a:r>
              <a:rPr lang="en-US" sz="3600" dirty="0" err="1" smtClean="0"/>
              <a:t>Obaveze</a:t>
            </a:r>
            <a:r>
              <a:rPr lang="en-US" sz="3600" dirty="0" smtClean="0"/>
              <a:t> </a:t>
            </a:r>
            <a:r>
              <a:rPr lang="en-US" sz="3600" dirty="0" err="1" smtClean="0"/>
              <a:t>za</a:t>
            </a:r>
            <a:r>
              <a:rPr lang="en-US" sz="3600" dirty="0" smtClean="0"/>
              <a:t> </a:t>
            </a:r>
            <a:r>
              <a:rPr lang="en-US" sz="3600" dirty="0" err="1" smtClean="0"/>
              <a:t>rashode</a:t>
            </a:r>
            <a:r>
              <a:rPr lang="en-US" sz="3600" dirty="0" smtClean="0"/>
              <a:t> </a:t>
            </a:r>
            <a:r>
              <a:rPr lang="en-US" sz="3600" dirty="0" err="1" smtClean="0"/>
              <a:t>budžetskih</a:t>
            </a:r>
            <a:r>
              <a:rPr lang="en-US" sz="3600" dirty="0" smtClean="0"/>
              <a:t> </a:t>
            </a:r>
            <a:r>
              <a:rPr lang="en-US" sz="3600" dirty="0" err="1" smtClean="0"/>
              <a:t>korisnika</a:t>
            </a:r>
            <a:r>
              <a:rPr lang="en-US" sz="3600" dirty="0" smtClean="0"/>
              <a:t> </a:t>
            </a:r>
            <a:r>
              <a:rPr lang="en-US" sz="3600" dirty="0" err="1" smtClean="0"/>
              <a:t>evidentiraju</a:t>
            </a:r>
            <a:r>
              <a:rPr lang="en-US" sz="3600" dirty="0" smtClean="0"/>
              <a:t> se </a:t>
            </a:r>
            <a:r>
              <a:rPr lang="en-US" sz="3600" dirty="0" err="1" smtClean="0"/>
              <a:t>prema</a:t>
            </a:r>
            <a:r>
              <a:rPr lang="en-US" sz="3600" dirty="0" smtClean="0"/>
              <a:t> </a:t>
            </a:r>
            <a:r>
              <a:rPr lang="en-US" sz="3600" dirty="0" err="1" smtClean="0"/>
              <a:t>sljedećoj</a:t>
            </a:r>
            <a:r>
              <a:rPr lang="en-US" sz="3600" dirty="0" smtClean="0"/>
              <a:t> </a:t>
            </a:r>
            <a:r>
              <a:rPr lang="en-US" sz="3600" dirty="0" err="1" smtClean="0"/>
              <a:t>klasifikaciji</a:t>
            </a:r>
            <a:r>
              <a:rPr lang="en-US" sz="3600" dirty="0" smtClean="0"/>
              <a:t>:</a:t>
            </a:r>
          </a:p>
          <a:p>
            <a:pPr algn="just"/>
            <a:r>
              <a:rPr lang="bs-Latn-BA" sz="3600" dirty="0" smtClean="0"/>
              <a:t>Zakon o finansiranju institucija BiH (Sl.glasnik br. 61/04)</a:t>
            </a:r>
            <a:endParaRPr lang="en-US" sz="3600" dirty="0" smtClean="0"/>
          </a:p>
          <a:p>
            <a:endParaRPr lang="en-US" dirty="0"/>
          </a:p>
        </p:txBody>
      </p:sp>
    </p:spTree>
    <p:extLst>
      <p:ext uri="{BB962C8B-B14F-4D97-AF65-F5344CB8AC3E}">
        <p14:creationId xmlns="" xmlns:p14="http://schemas.microsoft.com/office/powerpoint/2010/main" val="63639021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8806" y="759655"/>
            <a:ext cx="10354994" cy="5417308"/>
          </a:xfrm>
        </p:spPr>
        <p:txBody>
          <a:bodyPr/>
          <a:lstStyle/>
          <a:p>
            <a:pPr algn="just"/>
            <a:r>
              <a:rPr lang="en-US" sz="3600" dirty="0" err="1" smtClean="0"/>
              <a:t>Budžetski</a:t>
            </a:r>
            <a:r>
              <a:rPr lang="en-US" sz="3600" dirty="0" smtClean="0"/>
              <a:t> </a:t>
            </a:r>
            <a:r>
              <a:rPr lang="en-US" sz="3600" dirty="0" err="1" smtClean="0"/>
              <a:t>korisnik</a:t>
            </a:r>
            <a:r>
              <a:rPr lang="en-US" sz="3600" dirty="0" smtClean="0"/>
              <a:t> </a:t>
            </a:r>
            <a:r>
              <a:rPr lang="en-US" sz="3600" dirty="0" err="1" smtClean="0"/>
              <a:t>obavezan</a:t>
            </a:r>
            <a:r>
              <a:rPr lang="en-US" sz="3600" dirty="0" smtClean="0"/>
              <a:t> je </a:t>
            </a:r>
            <a:r>
              <a:rPr lang="en-US" sz="3600" dirty="0" err="1" smtClean="0"/>
              <a:t>utvrditi</a:t>
            </a:r>
            <a:r>
              <a:rPr lang="en-US" sz="3600" dirty="0" smtClean="0"/>
              <a:t> </a:t>
            </a:r>
            <a:r>
              <a:rPr lang="en-US" sz="3600" dirty="0" err="1" smtClean="0"/>
              <a:t>internu</a:t>
            </a:r>
            <a:r>
              <a:rPr lang="en-US" sz="3600" dirty="0" smtClean="0"/>
              <a:t> </a:t>
            </a:r>
            <a:r>
              <a:rPr lang="en-US" sz="3600" dirty="0" err="1" smtClean="0"/>
              <a:t>proceduru</a:t>
            </a:r>
            <a:r>
              <a:rPr lang="en-US" sz="3600" dirty="0" smtClean="0"/>
              <a:t> </a:t>
            </a:r>
            <a:r>
              <a:rPr lang="en-US" sz="3600" dirty="0" err="1" smtClean="0"/>
              <a:t>stvaranja</a:t>
            </a:r>
            <a:r>
              <a:rPr lang="en-US" sz="3600" dirty="0" smtClean="0"/>
              <a:t> </a:t>
            </a:r>
            <a:r>
              <a:rPr lang="en-US" sz="3600" dirty="0" err="1" smtClean="0"/>
              <a:t>obaveza</a:t>
            </a:r>
            <a:r>
              <a:rPr lang="en-US" sz="3600" dirty="0" smtClean="0"/>
              <a:t>.</a:t>
            </a:r>
            <a:endParaRPr lang="sr-Latn-ME" sz="3600" dirty="0" smtClean="0"/>
          </a:p>
          <a:p>
            <a:pPr algn="just"/>
            <a:r>
              <a:rPr lang="en-US" sz="3600" dirty="0" smtClean="0"/>
              <a:t> </a:t>
            </a:r>
            <a:r>
              <a:rPr lang="en-US" sz="3600" dirty="0" err="1" smtClean="0"/>
              <a:t>Aktom</a:t>
            </a:r>
            <a:r>
              <a:rPr lang="en-US" sz="3600" dirty="0" smtClean="0"/>
              <a:t> se </a:t>
            </a:r>
            <a:r>
              <a:rPr lang="en-US" sz="3600" dirty="0" err="1" smtClean="0"/>
              <a:t>posebnu</a:t>
            </a:r>
            <a:r>
              <a:rPr lang="en-US" sz="3600" dirty="0" smtClean="0"/>
              <a:t> </a:t>
            </a:r>
            <a:r>
              <a:rPr lang="en-US" sz="3600" dirty="0" err="1" smtClean="0"/>
              <a:t>utvrđuju</a:t>
            </a:r>
            <a:r>
              <a:rPr lang="en-US" sz="3600" dirty="0" smtClean="0"/>
              <a:t> </a:t>
            </a:r>
            <a:r>
              <a:rPr lang="en-US" sz="3600" dirty="0" err="1" smtClean="0"/>
              <a:t>postupci</a:t>
            </a:r>
            <a:r>
              <a:rPr lang="en-US" sz="3600" dirty="0" smtClean="0"/>
              <a:t>, procedure </a:t>
            </a:r>
            <a:r>
              <a:rPr lang="en-US" sz="3600" dirty="0" err="1" smtClean="0"/>
              <a:t>i</a:t>
            </a:r>
            <a:r>
              <a:rPr lang="en-US" sz="3600" dirty="0" smtClean="0"/>
              <a:t> </a:t>
            </a:r>
            <a:r>
              <a:rPr lang="en-US" sz="3600" dirty="0" err="1" smtClean="0"/>
              <a:t>odgovorna</a:t>
            </a:r>
            <a:r>
              <a:rPr lang="en-US" sz="3600" dirty="0" smtClean="0"/>
              <a:t> </a:t>
            </a:r>
            <a:r>
              <a:rPr lang="en-US" sz="3600" dirty="0" err="1" smtClean="0"/>
              <a:t>lica</a:t>
            </a:r>
            <a:r>
              <a:rPr lang="en-US" sz="3600" dirty="0" smtClean="0"/>
              <a:t> </a:t>
            </a:r>
            <a:r>
              <a:rPr lang="en-US" sz="3600" dirty="0" err="1" smtClean="0"/>
              <a:t>za</a:t>
            </a:r>
            <a:r>
              <a:rPr lang="en-US" sz="3600" dirty="0" smtClean="0"/>
              <a:t> </a:t>
            </a:r>
            <a:r>
              <a:rPr lang="en-US" sz="3600" dirty="0" err="1" smtClean="0"/>
              <a:t>prijavu</a:t>
            </a:r>
            <a:r>
              <a:rPr lang="en-US" sz="3600" dirty="0" smtClean="0"/>
              <a:t>, </a:t>
            </a:r>
            <a:r>
              <a:rPr lang="en-US" sz="3600" dirty="0" err="1" smtClean="0"/>
              <a:t>unos</a:t>
            </a:r>
            <a:r>
              <a:rPr lang="en-US" sz="3600" dirty="0" smtClean="0"/>
              <a:t> </a:t>
            </a:r>
            <a:r>
              <a:rPr lang="en-US" sz="3600" dirty="0" err="1" smtClean="0"/>
              <a:t>i</a:t>
            </a:r>
            <a:r>
              <a:rPr lang="en-US" sz="3600" dirty="0" smtClean="0"/>
              <a:t> </a:t>
            </a:r>
            <a:r>
              <a:rPr lang="en-US" sz="3600" dirty="0" err="1" smtClean="0"/>
              <a:t>odobravanje</a:t>
            </a:r>
            <a:r>
              <a:rPr lang="en-US" sz="3600" dirty="0" smtClean="0"/>
              <a:t> </a:t>
            </a:r>
            <a:r>
              <a:rPr lang="en-US" sz="3600" dirty="0" err="1" smtClean="0"/>
              <a:t>obaveza</a:t>
            </a:r>
            <a:r>
              <a:rPr lang="en-US" sz="3600" dirty="0" smtClean="0"/>
              <a:t> </a:t>
            </a:r>
            <a:r>
              <a:rPr lang="en-US" sz="3600" dirty="0" err="1" smtClean="0"/>
              <a:t>budžetskog</a:t>
            </a:r>
            <a:r>
              <a:rPr lang="en-US" sz="3600" dirty="0" smtClean="0"/>
              <a:t> </a:t>
            </a:r>
            <a:r>
              <a:rPr lang="en-US" sz="3600" dirty="0" err="1" smtClean="0"/>
              <a:t>korisnika</a:t>
            </a:r>
            <a:r>
              <a:rPr lang="en-US" sz="3600" dirty="0" smtClean="0"/>
              <a:t> </a:t>
            </a:r>
            <a:r>
              <a:rPr lang="en-US" sz="3600" dirty="0" err="1" smtClean="0"/>
              <a:t>i</a:t>
            </a:r>
            <a:r>
              <a:rPr lang="en-US" sz="3600" dirty="0" smtClean="0"/>
              <a:t> </a:t>
            </a:r>
            <a:r>
              <a:rPr lang="en-US" sz="3600" dirty="0" err="1" smtClean="0"/>
              <a:t>dostavljaju</a:t>
            </a:r>
            <a:r>
              <a:rPr lang="en-US" sz="3600" dirty="0" smtClean="0"/>
              <a:t> se </a:t>
            </a:r>
            <a:r>
              <a:rPr lang="en-US" sz="3600" dirty="0" err="1" smtClean="0"/>
              <a:t>Ministarstvu</a:t>
            </a:r>
            <a:r>
              <a:rPr lang="en-US" sz="3600" dirty="0" smtClean="0"/>
              <a:t> </a:t>
            </a:r>
            <a:r>
              <a:rPr lang="en-US" sz="3600" dirty="0" err="1" smtClean="0"/>
              <a:t>finanasija</a:t>
            </a:r>
            <a:r>
              <a:rPr lang="en-US" sz="3600" dirty="0" smtClean="0"/>
              <a:t> </a:t>
            </a:r>
            <a:r>
              <a:rPr lang="en-US" sz="3600" dirty="0" err="1" smtClean="0"/>
              <a:t>i</a:t>
            </a:r>
            <a:r>
              <a:rPr lang="en-US" sz="3600" dirty="0" smtClean="0"/>
              <a:t> </a:t>
            </a:r>
            <a:r>
              <a:rPr lang="en-US" sz="3600" dirty="0" err="1" smtClean="0"/>
              <a:t>trezora</a:t>
            </a:r>
            <a:r>
              <a:rPr lang="en-US" sz="3600" dirty="0" smtClean="0"/>
              <a:t>.</a:t>
            </a:r>
            <a:endParaRPr lang="sr-Latn-ME" sz="3600" dirty="0" smtClean="0"/>
          </a:p>
          <a:p>
            <a:pPr algn="just"/>
            <a:r>
              <a:rPr lang="en-US" sz="3600" dirty="0" smtClean="0"/>
              <a:t> </a:t>
            </a:r>
            <a:r>
              <a:rPr lang="en-US" sz="3600" dirty="0" err="1" smtClean="0"/>
              <a:t>Obaveze</a:t>
            </a:r>
            <a:r>
              <a:rPr lang="en-US" sz="3600" dirty="0" smtClean="0"/>
              <a:t> </a:t>
            </a:r>
            <a:r>
              <a:rPr lang="en-US" sz="3600" dirty="0" err="1" smtClean="0"/>
              <a:t>za</a:t>
            </a:r>
            <a:r>
              <a:rPr lang="en-US" sz="3600" dirty="0" smtClean="0"/>
              <a:t> </a:t>
            </a:r>
            <a:r>
              <a:rPr lang="en-US" sz="3600" dirty="0" err="1" smtClean="0"/>
              <a:t>rashode</a:t>
            </a:r>
            <a:r>
              <a:rPr lang="en-US" sz="3600" dirty="0" smtClean="0"/>
              <a:t> </a:t>
            </a:r>
            <a:r>
              <a:rPr lang="en-US" sz="3600" dirty="0" err="1" smtClean="0"/>
              <a:t>budžetskih</a:t>
            </a:r>
            <a:r>
              <a:rPr lang="en-US" sz="3600" dirty="0" smtClean="0"/>
              <a:t> </a:t>
            </a:r>
            <a:r>
              <a:rPr lang="en-US" sz="3600" dirty="0" err="1" smtClean="0"/>
              <a:t>korisnika</a:t>
            </a:r>
            <a:r>
              <a:rPr lang="en-US" sz="3600" dirty="0" smtClean="0"/>
              <a:t> </a:t>
            </a:r>
            <a:r>
              <a:rPr lang="en-US" sz="3600" dirty="0" err="1" smtClean="0"/>
              <a:t>evidentiraju</a:t>
            </a:r>
            <a:r>
              <a:rPr lang="en-US" sz="3600" dirty="0" smtClean="0"/>
              <a:t> se </a:t>
            </a:r>
            <a:r>
              <a:rPr lang="en-US" sz="3600" dirty="0" err="1" smtClean="0"/>
              <a:t>prema</a:t>
            </a:r>
            <a:r>
              <a:rPr lang="en-US" sz="3600" dirty="0" smtClean="0"/>
              <a:t> </a:t>
            </a:r>
            <a:r>
              <a:rPr lang="en-US" sz="3600" dirty="0" err="1" smtClean="0"/>
              <a:t>sljedećoj</a:t>
            </a:r>
            <a:r>
              <a:rPr lang="en-US" sz="3600" dirty="0" smtClean="0"/>
              <a:t> </a:t>
            </a:r>
            <a:r>
              <a:rPr lang="en-US" sz="3600" dirty="0" err="1" smtClean="0"/>
              <a:t>klasifikaciji</a:t>
            </a:r>
            <a:r>
              <a:rPr lang="en-US" sz="3600" dirty="0" smtClean="0"/>
              <a:t>:</a:t>
            </a:r>
          </a:p>
          <a:p>
            <a:pPr algn="just"/>
            <a:r>
              <a:rPr lang="bs-Latn-BA" sz="3600" dirty="0" smtClean="0"/>
              <a:t>Zakon o finansiranju institucija BiH (Sl.glasnik br. 61/04)</a:t>
            </a:r>
            <a:endParaRPr lang="en-US" sz="3600" dirty="0" smtClean="0"/>
          </a:p>
          <a:p>
            <a:endParaRPr lang="en-US" dirty="0"/>
          </a:p>
        </p:txBody>
      </p:sp>
    </p:spTree>
    <p:extLst>
      <p:ext uri="{BB962C8B-B14F-4D97-AF65-F5344CB8AC3E}">
        <p14:creationId xmlns="" xmlns:p14="http://schemas.microsoft.com/office/powerpoint/2010/main" val="154031200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5588" y="714277"/>
            <a:ext cx="10650415" cy="5841268"/>
          </a:xfrm>
        </p:spPr>
        <p:txBody>
          <a:bodyPr>
            <a:noAutofit/>
          </a:bodyPr>
          <a:lstStyle/>
          <a:p>
            <a:pPr lvl="0" algn="just"/>
            <a:r>
              <a:rPr lang="en-US" sz="3200" dirty="0" err="1"/>
              <a:t>Plaće</a:t>
            </a:r>
            <a:r>
              <a:rPr lang="en-US" sz="3200" dirty="0"/>
              <a:t> </a:t>
            </a:r>
            <a:r>
              <a:rPr lang="en-US" sz="3200" dirty="0" err="1"/>
              <a:t>i</a:t>
            </a:r>
            <a:r>
              <a:rPr lang="en-US" sz="3200" dirty="0"/>
              <a:t> </a:t>
            </a:r>
            <a:r>
              <a:rPr lang="en-US" sz="3200" dirty="0" err="1"/>
              <a:t>naknade</a:t>
            </a:r>
            <a:r>
              <a:rPr lang="en-US" sz="3200" dirty="0"/>
              <a:t> </a:t>
            </a:r>
            <a:r>
              <a:rPr lang="en-US" sz="3200" dirty="0" err="1"/>
              <a:t>plaća</a:t>
            </a:r>
            <a:r>
              <a:rPr lang="en-US" sz="3200" dirty="0"/>
              <a:t>,</a:t>
            </a:r>
          </a:p>
          <a:p>
            <a:pPr lvl="0" algn="just"/>
            <a:r>
              <a:rPr lang="en-US" sz="3200" dirty="0" err="1"/>
              <a:t>Materijalni</a:t>
            </a:r>
            <a:r>
              <a:rPr lang="en-US" sz="3200" dirty="0"/>
              <a:t> </a:t>
            </a:r>
            <a:r>
              <a:rPr lang="en-US" sz="3200" dirty="0" err="1"/>
              <a:t>izdatak</a:t>
            </a:r>
            <a:r>
              <a:rPr lang="en-US" sz="3200" dirty="0"/>
              <a:t> </a:t>
            </a:r>
            <a:r>
              <a:rPr lang="en-US" sz="3200" dirty="0" err="1"/>
              <a:t>specificiran</a:t>
            </a:r>
            <a:r>
              <a:rPr lang="en-US" sz="3200" dirty="0"/>
              <a:t> </a:t>
            </a:r>
            <a:r>
              <a:rPr lang="en-US" sz="3200" dirty="0" err="1"/>
              <a:t>po</a:t>
            </a:r>
            <a:r>
              <a:rPr lang="en-US" sz="3200" dirty="0"/>
              <a:t> </a:t>
            </a:r>
            <a:r>
              <a:rPr lang="en-US" sz="3200" dirty="0" err="1"/>
              <a:t>analitičkim</a:t>
            </a:r>
            <a:r>
              <a:rPr lang="en-US" sz="3200" dirty="0"/>
              <a:t> </a:t>
            </a:r>
            <a:r>
              <a:rPr lang="en-US" sz="3200" dirty="0" err="1"/>
              <a:t>kontima</a:t>
            </a:r>
            <a:r>
              <a:rPr lang="en-US" sz="3200" dirty="0"/>
              <a:t>,</a:t>
            </a:r>
          </a:p>
          <a:p>
            <a:pPr lvl="0" algn="just"/>
            <a:r>
              <a:rPr lang="en-US" sz="3200" dirty="0" err="1"/>
              <a:t>Kapitalni</a:t>
            </a:r>
            <a:r>
              <a:rPr lang="en-US" sz="3200" dirty="0"/>
              <a:t> </a:t>
            </a:r>
            <a:r>
              <a:rPr lang="en-US" sz="3200" dirty="0" err="1"/>
              <a:t>izdatak</a:t>
            </a:r>
            <a:r>
              <a:rPr lang="en-US" sz="3200" dirty="0"/>
              <a:t>,</a:t>
            </a:r>
          </a:p>
          <a:p>
            <a:pPr lvl="0" algn="just"/>
            <a:r>
              <a:rPr lang="en-US" sz="3200" dirty="0"/>
              <a:t>Program </a:t>
            </a:r>
            <a:r>
              <a:rPr lang="en-US" sz="3200" dirty="0" err="1"/>
              <a:t>posebene</a:t>
            </a:r>
            <a:r>
              <a:rPr lang="en-US" sz="3200" dirty="0"/>
              <a:t> </a:t>
            </a:r>
            <a:r>
              <a:rPr lang="en-US" sz="3200" dirty="0" err="1"/>
              <a:t>namjene</a:t>
            </a:r>
            <a:r>
              <a:rPr lang="en-US" sz="3200" dirty="0"/>
              <a:t>,</a:t>
            </a:r>
          </a:p>
          <a:p>
            <a:pPr lvl="0" algn="just"/>
            <a:r>
              <a:rPr lang="en-US" sz="3200" dirty="0" err="1"/>
              <a:t>Tekući</a:t>
            </a:r>
            <a:r>
              <a:rPr lang="en-US" sz="3200" dirty="0"/>
              <a:t> </a:t>
            </a:r>
            <a:r>
              <a:rPr lang="en-US" sz="3200" dirty="0" err="1"/>
              <a:t>grantovi</a:t>
            </a:r>
            <a:r>
              <a:rPr lang="en-US" sz="3200" dirty="0"/>
              <a:t>,</a:t>
            </a:r>
          </a:p>
          <a:p>
            <a:pPr lvl="0" algn="just"/>
            <a:r>
              <a:rPr lang="en-US" sz="3200" dirty="0" err="1"/>
              <a:t>Odobreni</a:t>
            </a:r>
            <a:r>
              <a:rPr lang="en-US" sz="3200" dirty="0"/>
              <a:t> transfer </a:t>
            </a:r>
            <a:r>
              <a:rPr lang="en-US" sz="3200" dirty="0" err="1"/>
              <a:t>iz</a:t>
            </a:r>
            <a:r>
              <a:rPr lang="en-US" sz="3200" dirty="0"/>
              <a:t> </a:t>
            </a:r>
            <a:r>
              <a:rPr lang="en-US" sz="3200" dirty="0" err="1"/>
              <a:t>budžetske</a:t>
            </a:r>
            <a:r>
              <a:rPr lang="en-US" sz="3200" dirty="0"/>
              <a:t> </a:t>
            </a:r>
            <a:r>
              <a:rPr lang="en-US" sz="3200" dirty="0" err="1"/>
              <a:t>rezerve</a:t>
            </a:r>
            <a:r>
              <a:rPr lang="en-US" sz="3200" dirty="0" smtClean="0"/>
              <a:t>.</a:t>
            </a:r>
            <a:endParaRPr lang="en-US" sz="3200" dirty="0"/>
          </a:p>
          <a:p>
            <a:pPr marL="0" indent="0" algn="just">
              <a:buNone/>
            </a:pPr>
            <a:r>
              <a:rPr lang="en-US" sz="3200" b="1" dirty="0" smtClean="0"/>
              <a:t> </a:t>
            </a:r>
            <a:r>
              <a:rPr lang="en-US" sz="3200" b="1" dirty="0" err="1"/>
              <a:t>Prestruktuiranje</a:t>
            </a:r>
            <a:r>
              <a:rPr lang="en-US" sz="3200" b="1" dirty="0"/>
              <a:t> </a:t>
            </a:r>
            <a:r>
              <a:rPr lang="en-US" sz="3200" b="1" dirty="0" err="1"/>
              <a:t>i</a:t>
            </a:r>
            <a:r>
              <a:rPr lang="en-US" sz="3200" b="1" dirty="0"/>
              <a:t> </a:t>
            </a:r>
            <a:r>
              <a:rPr lang="en-US" sz="3200" b="1" dirty="0" err="1" smtClean="0"/>
              <a:t>preraspodjela</a:t>
            </a:r>
            <a:endParaRPr lang="en-US" sz="3200" dirty="0"/>
          </a:p>
          <a:p>
            <a:pPr algn="just"/>
            <a:r>
              <a:rPr lang="en-US" sz="3200" dirty="0" err="1"/>
              <a:t>Budžeski</a:t>
            </a:r>
            <a:r>
              <a:rPr lang="en-US" sz="3200" dirty="0"/>
              <a:t> </a:t>
            </a:r>
            <a:r>
              <a:rPr lang="en-US" sz="3200" dirty="0" err="1"/>
              <a:t>korisnici</a:t>
            </a:r>
            <a:r>
              <a:rPr lang="en-US" sz="3200" dirty="0"/>
              <a:t> </a:t>
            </a:r>
            <a:r>
              <a:rPr lang="en-US" sz="3200" dirty="0" err="1"/>
              <a:t>su</a:t>
            </a:r>
            <a:r>
              <a:rPr lang="en-US" sz="3200" dirty="0"/>
              <a:t> </a:t>
            </a:r>
            <a:r>
              <a:rPr lang="en-US" sz="3200" dirty="0" err="1"/>
              <a:t>obavezni</a:t>
            </a:r>
            <a:r>
              <a:rPr lang="en-US" sz="3200" dirty="0"/>
              <a:t> </a:t>
            </a:r>
            <a:r>
              <a:rPr lang="en-US" sz="3200" dirty="0" err="1"/>
              <a:t>podnijeti</a:t>
            </a:r>
            <a:r>
              <a:rPr lang="en-US" sz="3200" dirty="0"/>
              <a:t> </a:t>
            </a:r>
            <a:r>
              <a:rPr lang="en-US" sz="3200" dirty="0" err="1"/>
              <a:t>pismeni</a:t>
            </a:r>
            <a:r>
              <a:rPr lang="en-US" sz="3200" dirty="0"/>
              <a:t> </a:t>
            </a:r>
            <a:r>
              <a:rPr lang="en-US" sz="3200" dirty="0" err="1"/>
              <a:t>zahtjev</a:t>
            </a:r>
            <a:r>
              <a:rPr lang="en-US" sz="3200" dirty="0"/>
              <a:t> </a:t>
            </a:r>
            <a:r>
              <a:rPr lang="en-US" sz="3200" dirty="0" err="1"/>
              <a:t>za</a:t>
            </a:r>
            <a:r>
              <a:rPr lang="en-US" sz="3200" dirty="0"/>
              <a:t> </a:t>
            </a:r>
            <a:r>
              <a:rPr lang="en-US" sz="3200" dirty="0" err="1"/>
              <a:t>prestruktuiranje</a:t>
            </a:r>
            <a:r>
              <a:rPr lang="en-US" sz="3200" dirty="0"/>
              <a:t> </a:t>
            </a:r>
            <a:r>
              <a:rPr lang="en-US" sz="3200" dirty="0" err="1"/>
              <a:t>rashoda</a:t>
            </a:r>
            <a:r>
              <a:rPr lang="en-US" sz="3200" dirty="0"/>
              <a:t> </a:t>
            </a:r>
            <a:r>
              <a:rPr lang="en-US" sz="3200" dirty="0" err="1"/>
              <a:t>Ministarstvu</a:t>
            </a:r>
            <a:r>
              <a:rPr lang="en-US" sz="3200" dirty="0"/>
              <a:t> </a:t>
            </a:r>
            <a:r>
              <a:rPr lang="en-US" sz="3200" dirty="0" err="1"/>
              <a:t>finansija</a:t>
            </a:r>
            <a:r>
              <a:rPr lang="en-US" sz="3200" dirty="0"/>
              <a:t> </a:t>
            </a:r>
            <a:r>
              <a:rPr lang="en-US" sz="3200" dirty="0" err="1"/>
              <a:t>i</a:t>
            </a:r>
            <a:r>
              <a:rPr lang="en-US" sz="3200" dirty="0"/>
              <a:t> </a:t>
            </a:r>
            <a:r>
              <a:rPr lang="en-US" sz="3200" dirty="0" err="1"/>
              <a:t>trezora</a:t>
            </a:r>
            <a:r>
              <a:rPr lang="en-US" sz="3200" dirty="0"/>
              <a:t> </a:t>
            </a:r>
            <a:r>
              <a:rPr lang="en-US" sz="3200" dirty="0" err="1"/>
              <a:t>koji</a:t>
            </a:r>
            <a:r>
              <a:rPr lang="en-US" sz="3200" dirty="0"/>
              <a:t> </a:t>
            </a:r>
            <a:r>
              <a:rPr lang="en-US" sz="3200" dirty="0" err="1"/>
              <a:t>donosi</a:t>
            </a:r>
            <a:r>
              <a:rPr lang="en-US" sz="3200" dirty="0"/>
              <a:t> </a:t>
            </a:r>
            <a:r>
              <a:rPr lang="en-US" sz="3200" dirty="0" err="1"/>
              <a:t>odluku</a:t>
            </a:r>
            <a:r>
              <a:rPr lang="en-US" sz="3200" dirty="0"/>
              <a:t>, s </a:t>
            </a:r>
            <a:r>
              <a:rPr lang="en-US" sz="3200" dirty="0" err="1"/>
              <a:t>tim</a:t>
            </a:r>
            <a:r>
              <a:rPr lang="en-US" sz="3200" dirty="0"/>
              <a:t> da se </a:t>
            </a:r>
            <a:r>
              <a:rPr lang="en-US" sz="3200" dirty="0" err="1"/>
              <a:t>uzima</a:t>
            </a:r>
            <a:r>
              <a:rPr lang="en-US" sz="3200" dirty="0"/>
              <a:t> u </a:t>
            </a:r>
            <a:r>
              <a:rPr lang="en-US" sz="3200" dirty="0" err="1"/>
              <a:t>obzir</a:t>
            </a:r>
            <a:r>
              <a:rPr lang="en-US" sz="3200" dirty="0"/>
              <a:t> da se ne </a:t>
            </a:r>
          </a:p>
        </p:txBody>
      </p:sp>
    </p:spTree>
    <p:extLst>
      <p:ext uri="{BB962C8B-B14F-4D97-AF65-F5344CB8AC3E}">
        <p14:creationId xmlns="" xmlns:p14="http://schemas.microsoft.com/office/powerpoint/2010/main" val="172037096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6264" y="562708"/>
            <a:ext cx="10467535" cy="5614255"/>
          </a:xfrm>
        </p:spPr>
        <p:txBody>
          <a:bodyPr>
            <a:normAutofit fontScale="92500"/>
          </a:bodyPr>
          <a:lstStyle/>
          <a:p>
            <a:pPr algn="just"/>
            <a:r>
              <a:rPr lang="en-US" sz="3600" dirty="0" err="1"/>
              <a:t>može</a:t>
            </a:r>
            <a:r>
              <a:rPr lang="en-US" sz="3600" dirty="0"/>
              <a:t> </a:t>
            </a:r>
            <a:r>
              <a:rPr lang="en-US" sz="3600" dirty="0" err="1"/>
              <a:t>odobriti</a:t>
            </a:r>
            <a:r>
              <a:rPr lang="en-US" sz="3600" dirty="0"/>
              <a:t> </a:t>
            </a:r>
            <a:r>
              <a:rPr lang="en-US" sz="3600" dirty="0" err="1"/>
              <a:t>prestrukturiranje</a:t>
            </a:r>
            <a:r>
              <a:rPr lang="en-US" sz="3600" dirty="0"/>
              <a:t> </a:t>
            </a:r>
            <a:r>
              <a:rPr lang="en-US" sz="3600" dirty="0" err="1"/>
              <a:t>tekućih</a:t>
            </a:r>
            <a:r>
              <a:rPr lang="en-US" sz="3600" dirty="0"/>
              <a:t> </a:t>
            </a:r>
            <a:r>
              <a:rPr lang="en-US" sz="3600" dirty="0" err="1"/>
              <a:t>izdataka</a:t>
            </a:r>
            <a:r>
              <a:rPr lang="en-US" sz="3600" dirty="0"/>
              <a:t> </a:t>
            </a:r>
            <a:r>
              <a:rPr lang="en-US" sz="3600" dirty="0" err="1"/>
              <a:t>koje</a:t>
            </a:r>
            <a:r>
              <a:rPr lang="en-US" sz="3600" dirty="0"/>
              <a:t> bi </a:t>
            </a:r>
            <a:r>
              <a:rPr lang="en-US" sz="3600" dirty="0" err="1"/>
              <a:t>rezultiralo</a:t>
            </a:r>
            <a:r>
              <a:rPr lang="en-US" sz="3600" dirty="0"/>
              <a:t> </a:t>
            </a:r>
            <a:r>
              <a:rPr lang="en-US" sz="3600" dirty="0" err="1"/>
              <a:t>povećanjem</a:t>
            </a:r>
            <a:r>
              <a:rPr lang="en-US" sz="3600" dirty="0"/>
              <a:t> </a:t>
            </a:r>
            <a:r>
              <a:rPr lang="en-US" sz="3600" dirty="0" err="1"/>
              <a:t>plaća</a:t>
            </a:r>
            <a:r>
              <a:rPr lang="en-US" sz="3600" dirty="0"/>
              <a:t> </a:t>
            </a:r>
            <a:r>
              <a:rPr lang="en-US" sz="3600" dirty="0" err="1"/>
              <a:t>iznad</a:t>
            </a:r>
            <a:r>
              <a:rPr lang="en-US" sz="3600" dirty="0"/>
              <a:t> </a:t>
            </a:r>
            <a:r>
              <a:rPr lang="en-US" sz="3600" dirty="0" err="1"/>
              <a:t>osnove</a:t>
            </a:r>
            <a:r>
              <a:rPr lang="en-US" sz="3600" dirty="0"/>
              <a:t> </a:t>
            </a:r>
            <a:r>
              <a:rPr lang="en-US" sz="3600" dirty="0" err="1"/>
              <a:t>koju</a:t>
            </a:r>
            <a:r>
              <a:rPr lang="en-US" sz="3600" dirty="0"/>
              <a:t> </a:t>
            </a:r>
            <a:r>
              <a:rPr lang="en-US" sz="3600" dirty="0" err="1"/>
              <a:t>utvrđuje</a:t>
            </a:r>
            <a:r>
              <a:rPr lang="en-US" sz="3600" dirty="0"/>
              <a:t> </a:t>
            </a:r>
            <a:r>
              <a:rPr lang="en-US" sz="3600" dirty="0" err="1"/>
              <a:t>Vijeće</a:t>
            </a:r>
            <a:r>
              <a:rPr lang="en-US" sz="3600" dirty="0"/>
              <a:t> </a:t>
            </a:r>
            <a:r>
              <a:rPr lang="en-US" sz="3600" dirty="0" err="1"/>
              <a:t>ministara</a:t>
            </a:r>
            <a:r>
              <a:rPr lang="en-US" sz="3600" dirty="0"/>
              <a:t> </a:t>
            </a:r>
            <a:r>
              <a:rPr lang="en-US" sz="3600" dirty="0" err="1"/>
              <a:t>BiH</a:t>
            </a:r>
            <a:r>
              <a:rPr lang="en-US" sz="3600" dirty="0"/>
              <a:t>. </a:t>
            </a:r>
          </a:p>
          <a:p>
            <a:pPr algn="just"/>
            <a:r>
              <a:rPr lang="en-US" sz="3600" dirty="0" err="1"/>
              <a:t>Također</a:t>
            </a:r>
            <a:r>
              <a:rPr lang="en-US" sz="3600" dirty="0"/>
              <a:t> u </a:t>
            </a:r>
            <a:r>
              <a:rPr lang="en-US" sz="3600" dirty="0" err="1"/>
              <a:t>okviru</a:t>
            </a:r>
            <a:r>
              <a:rPr lang="en-US" sz="3600" dirty="0"/>
              <a:t> </a:t>
            </a:r>
            <a:r>
              <a:rPr lang="en-US" sz="3600" dirty="0" err="1"/>
              <a:t>budžeta</a:t>
            </a:r>
            <a:r>
              <a:rPr lang="en-US" sz="3600" dirty="0"/>
              <a:t> </a:t>
            </a:r>
            <a:r>
              <a:rPr lang="en-US" sz="3600" dirty="0" err="1"/>
              <a:t>sredstva</a:t>
            </a:r>
            <a:r>
              <a:rPr lang="en-US" sz="3600" dirty="0"/>
              <a:t> </a:t>
            </a:r>
            <a:r>
              <a:rPr lang="en-US" sz="3600" dirty="0" err="1"/>
              <a:t>između</a:t>
            </a:r>
            <a:r>
              <a:rPr lang="en-US" sz="3600" dirty="0"/>
              <a:t> </a:t>
            </a:r>
            <a:r>
              <a:rPr lang="en-US" sz="3600" dirty="0" err="1"/>
              <a:t>budžetskih</a:t>
            </a:r>
            <a:r>
              <a:rPr lang="en-US" sz="3600" dirty="0"/>
              <a:t> </a:t>
            </a:r>
            <a:r>
              <a:rPr lang="en-US" sz="3600" dirty="0" err="1"/>
              <a:t>korisnika</a:t>
            </a:r>
            <a:r>
              <a:rPr lang="en-US" sz="3600" dirty="0"/>
              <a:t> se ne </a:t>
            </a:r>
            <a:r>
              <a:rPr lang="en-US" sz="3600" dirty="0" err="1"/>
              <a:t>mogu</a:t>
            </a:r>
            <a:r>
              <a:rPr lang="en-US" sz="3600" dirty="0"/>
              <a:t> </a:t>
            </a:r>
            <a:r>
              <a:rPr lang="en-US" sz="3600" dirty="0" err="1"/>
              <a:t>preraspodjeliti</a:t>
            </a:r>
            <a:r>
              <a:rPr lang="en-US" sz="3600" dirty="0"/>
              <a:t> </a:t>
            </a:r>
            <a:r>
              <a:rPr lang="en-US" sz="3600" dirty="0" err="1"/>
              <a:t>osim</a:t>
            </a:r>
            <a:r>
              <a:rPr lang="en-US" sz="3600" dirty="0"/>
              <a:t> u </a:t>
            </a:r>
            <a:r>
              <a:rPr lang="en-US" sz="3600" dirty="0" err="1"/>
              <a:t>izuzetnim</a:t>
            </a:r>
            <a:r>
              <a:rPr lang="en-US" sz="3600" dirty="0"/>
              <a:t> </a:t>
            </a:r>
            <a:r>
              <a:rPr lang="en-US" sz="3600" dirty="0" err="1"/>
              <a:t>slučajevima</a:t>
            </a:r>
            <a:r>
              <a:rPr lang="en-US" sz="3600" dirty="0"/>
              <a:t> </a:t>
            </a:r>
            <a:r>
              <a:rPr lang="en-US" sz="3600" dirty="0" err="1"/>
              <a:t>kada</a:t>
            </a:r>
            <a:r>
              <a:rPr lang="en-US" sz="3600" dirty="0"/>
              <a:t> se </a:t>
            </a:r>
            <a:r>
              <a:rPr lang="en-US" sz="3600" dirty="0" err="1"/>
              <a:t>vrši</a:t>
            </a:r>
            <a:r>
              <a:rPr lang="en-US" sz="3600" dirty="0"/>
              <a:t> </a:t>
            </a:r>
            <a:r>
              <a:rPr lang="en-US" sz="3600" dirty="0" err="1"/>
              <a:t>prijenos</a:t>
            </a:r>
            <a:r>
              <a:rPr lang="en-US" sz="3600" dirty="0"/>
              <a:t> </a:t>
            </a:r>
            <a:r>
              <a:rPr lang="en-US" sz="3600" dirty="0" err="1"/>
              <a:t>nadležnosti</a:t>
            </a:r>
            <a:r>
              <a:rPr lang="en-US" sz="3600" dirty="0"/>
              <a:t> </a:t>
            </a:r>
            <a:r>
              <a:rPr lang="en-US" sz="3600" dirty="0" err="1"/>
              <a:t>ili</a:t>
            </a:r>
            <a:r>
              <a:rPr lang="en-US" sz="3600" dirty="0"/>
              <a:t> </a:t>
            </a:r>
            <a:r>
              <a:rPr lang="en-US" sz="3600" dirty="0" err="1"/>
              <a:t>dijela</a:t>
            </a:r>
            <a:r>
              <a:rPr lang="en-US" sz="3600" dirty="0"/>
              <a:t> </a:t>
            </a:r>
            <a:r>
              <a:rPr lang="en-US" sz="3600" dirty="0" err="1"/>
              <a:t>nadležnosti</a:t>
            </a:r>
            <a:r>
              <a:rPr lang="en-US" sz="3600" dirty="0"/>
              <a:t> s </a:t>
            </a:r>
            <a:r>
              <a:rPr lang="en-US" sz="3600" dirty="0" err="1"/>
              <a:t>jednog</a:t>
            </a:r>
            <a:r>
              <a:rPr lang="en-US" sz="3600" dirty="0"/>
              <a:t> </a:t>
            </a:r>
            <a:r>
              <a:rPr lang="en-US" sz="3600" dirty="0" err="1"/>
              <a:t>na</a:t>
            </a:r>
            <a:r>
              <a:rPr lang="en-US" sz="3600" dirty="0"/>
              <a:t> </a:t>
            </a:r>
            <a:r>
              <a:rPr lang="en-US" sz="3600" dirty="0" err="1"/>
              <a:t>drugog</a:t>
            </a:r>
            <a:r>
              <a:rPr lang="en-US" sz="3600" dirty="0"/>
              <a:t> </a:t>
            </a:r>
            <a:r>
              <a:rPr lang="en-US" sz="3600" dirty="0" err="1"/>
              <a:t>budžetskog</a:t>
            </a:r>
            <a:r>
              <a:rPr lang="en-US" sz="3600" dirty="0"/>
              <a:t> </a:t>
            </a:r>
            <a:r>
              <a:rPr lang="en-US" sz="3600" dirty="0" err="1"/>
              <a:t>korisnika</a:t>
            </a:r>
            <a:r>
              <a:rPr lang="en-US" sz="3600" dirty="0" smtClean="0"/>
              <a:t>.</a:t>
            </a:r>
            <a:endParaRPr lang="sr-Latn-ME" sz="3600" dirty="0" smtClean="0"/>
          </a:p>
          <a:p>
            <a:pPr algn="just"/>
            <a:r>
              <a:rPr lang="en-US" sz="3600" dirty="0" smtClean="0"/>
              <a:t> </a:t>
            </a:r>
            <a:r>
              <a:rPr lang="en-US" sz="3600" dirty="0" err="1"/>
              <a:t>Preraspodjelu</a:t>
            </a:r>
            <a:r>
              <a:rPr lang="en-US" sz="3600" dirty="0"/>
              <a:t> </a:t>
            </a:r>
            <a:r>
              <a:rPr lang="en-US" sz="3600" dirty="0" err="1"/>
              <a:t>sredstava</a:t>
            </a:r>
            <a:r>
              <a:rPr lang="en-US" sz="3600" dirty="0"/>
              <a:t> </a:t>
            </a:r>
            <a:r>
              <a:rPr lang="en-US" sz="3600" dirty="0" err="1"/>
              <a:t>odobrava</a:t>
            </a:r>
            <a:r>
              <a:rPr lang="en-US" sz="3600" dirty="0"/>
              <a:t> </a:t>
            </a:r>
            <a:r>
              <a:rPr lang="en-US" sz="3600" dirty="0" err="1"/>
              <a:t>Vijeće</a:t>
            </a:r>
            <a:r>
              <a:rPr lang="en-US" sz="3600" dirty="0"/>
              <a:t> </a:t>
            </a:r>
            <a:r>
              <a:rPr lang="en-US" sz="3600" dirty="0" err="1"/>
              <a:t>ministara</a:t>
            </a:r>
            <a:r>
              <a:rPr lang="en-US" sz="3600" dirty="0"/>
              <a:t> </a:t>
            </a:r>
            <a:r>
              <a:rPr lang="en-US" sz="3600" dirty="0" err="1"/>
              <a:t>BiH</a:t>
            </a:r>
            <a:r>
              <a:rPr lang="en-US" sz="3600" dirty="0"/>
              <a:t>, </a:t>
            </a:r>
            <a:r>
              <a:rPr lang="en-US" sz="3600" dirty="0" err="1"/>
              <a:t>na</a:t>
            </a:r>
            <a:r>
              <a:rPr lang="en-US" sz="3600" dirty="0"/>
              <a:t> </a:t>
            </a:r>
            <a:r>
              <a:rPr lang="en-US" sz="3600" dirty="0" err="1"/>
              <a:t>osnovu</a:t>
            </a:r>
            <a:r>
              <a:rPr lang="en-US" sz="3600" dirty="0"/>
              <a:t> </a:t>
            </a:r>
            <a:r>
              <a:rPr lang="en-US" sz="3600" dirty="0" err="1"/>
              <a:t>mišljenja</a:t>
            </a:r>
            <a:r>
              <a:rPr lang="en-US" sz="3600" dirty="0"/>
              <a:t> </a:t>
            </a:r>
            <a:r>
              <a:rPr lang="en-US" sz="3600" dirty="0" err="1"/>
              <a:t>Ministarstva</a:t>
            </a:r>
            <a:r>
              <a:rPr lang="en-US" sz="3600" dirty="0"/>
              <a:t> </a:t>
            </a:r>
            <a:r>
              <a:rPr lang="en-US" sz="3600" dirty="0" err="1"/>
              <a:t>finansija</a:t>
            </a:r>
            <a:r>
              <a:rPr lang="en-US" sz="3600" dirty="0"/>
              <a:t> </a:t>
            </a:r>
            <a:r>
              <a:rPr lang="en-US" sz="3600" dirty="0" err="1"/>
              <a:t>i</a:t>
            </a:r>
            <a:r>
              <a:rPr lang="en-US" sz="3600" dirty="0"/>
              <a:t> </a:t>
            </a:r>
            <a:r>
              <a:rPr lang="en-US" sz="3600" dirty="0" err="1"/>
              <a:t>trezora</a:t>
            </a:r>
            <a:r>
              <a:rPr lang="en-US" sz="3600" dirty="0"/>
              <a:t>.</a:t>
            </a:r>
          </a:p>
          <a:p>
            <a:pPr algn="just"/>
            <a:r>
              <a:rPr lang="bs-Latn-BA" sz="3600" dirty="0"/>
              <a:t>Zakon o finansiranju institucija BiH (Sl.glasnik br. 61/04)</a:t>
            </a:r>
            <a:endParaRPr lang="en-US" sz="3600" dirty="0"/>
          </a:p>
          <a:p>
            <a:endParaRPr lang="en-US" dirty="0"/>
          </a:p>
        </p:txBody>
      </p:sp>
    </p:spTree>
    <p:extLst>
      <p:ext uri="{BB962C8B-B14F-4D97-AF65-F5344CB8AC3E}">
        <p14:creationId xmlns="" xmlns:p14="http://schemas.microsoft.com/office/powerpoint/2010/main" val="163812482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Budžetska</a:t>
            </a:r>
            <a:r>
              <a:rPr lang="en-US" b="1" dirty="0" smtClean="0"/>
              <a:t> </a:t>
            </a:r>
            <a:r>
              <a:rPr lang="en-US" b="1" dirty="0" err="1" smtClean="0"/>
              <a:t>rezerva</a:t>
            </a:r>
            <a:r>
              <a:rPr lang="en-US" b="1" dirty="0" smtClean="0"/>
              <a:t/>
            </a:r>
            <a:br>
              <a:rPr lang="en-US" b="1" dirty="0" smtClean="0"/>
            </a:br>
            <a:endParaRPr lang="en-US" dirty="0"/>
          </a:p>
        </p:txBody>
      </p:sp>
      <p:sp>
        <p:nvSpPr>
          <p:cNvPr id="3" name="Content Placeholder 2"/>
          <p:cNvSpPr>
            <a:spLocks noGrp="1"/>
          </p:cNvSpPr>
          <p:nvPr>
            <p:ph idx="1"/>
          </p:nvPr>
        </p:nvSpPr>
        <p:spPr>
          <a:xfrm>
            <a:off x="838200" y="1223889"/>
            <a:ext cx="10515600" cy="4953074"/>
          </a:xfrm>
        </p:spPr>
        <p:txBody>
          <a:bodyPr>
            <a:normAutofit/>
          </a:bodyPr>
          <a:lstStyle/>
          <a:p>
            <a:pPr algn="just"/>
            <a:r>
              <a:rPr lang="en-US" sz="3600" b="1" dirty="0"/>
              <a:t> </a:t>
            </a:r>
            <a:r>
              <a:rPr lang="en-US" sz="3600" dirty="0" err="1" smtClean="0"/>
              <a:t>Odluku</a:t>
            </a:r>
            <a:r>
              <a:rPr lang="en-US" sz="3600" dirty="0" smtClean="0"/>
              <a:t> </a:t>
            </a:r>
            <a:r>
              <a:rPr lang="en-US" sz="3600" dirty="0"/>
              <a:t>o </a:t>
            </a:r>
            <a:r>
              <a:rPr lang="en-US" sz="3600" dirty="0" err="1"/>
              <a:t>upotrebi</a:t>
            </a:r>
            <a:r>
              <a:rPr lang="en-US" sz="3600" dirty="0"/>
              <a:t> </a:t>
            </a:r>
            <a:r>
              <a:rPr lang="en-US" sz="3600" dirty="0" err="1"/>
              <a:t>budžetske</a:t>
            </a:r>
            <a:r>
              <a:rPr lang="en-US" sz="3600" dirty="0"/>
              <a:t> </a:t>
            </a:r>
            <a:r>
              <a:rPr lang="en-US" sz="3600" dirty="0" err="1"/>
              <a:t>rezerve</a:t>
            </a:r>
            <a:r>
              <a:rPr lang="en-US" sz="3600" dirty="0"/>
              <a:t> </a:t>
            </a:r>
            <a:r>
              <a:rPr lang="en-US" sz="3600" dirty="0" err="1"/>
              <a:t>donosi</a:t>
            </a:r>
            <a:r>
              <a:rPr lang="en-US" sz="3600" dirty="0"/>
              <a:t> </a:t>
            </a:r>
            <a:r>
              <a:rPr lang="en-US" sz="3600" dirty="0" err="1"/>
              <a:t>Vijeće</a:t>
            </a:r>
            <a:r>
              <a:rPr lang="en-US" sz="3600" dirty="0"/>
              <a:t> </a:t>
            </a:r>
            <a:r>
              <a:rPr lang="en-US" sz="3600" dirty="0" err="1"/>
              <a:t>ministara</a:t>
            </a:r>
            <a:r>
              <a:rPr lang="en-US" sz="3600" dirty="0"/>
              <a:t> a </a:t>
            </a:r>
            <a:r>
              <a:rPr lang="en-US" sz="3600" dirty="0" err="1"/>
              <a:t>na</a:t>
            </a:r>
            <a:r>
              <a:rPr lang="en-US" sz="3600" dirty="0"/>
              <a:t> </a:t>
            </a:r>
            <a:r>
              <a:rPr lang="en-US" sz="3600" dirty="0" err="1"/>
              <a:t>osnovu</a:t>
            </a:r>
            <a:r>
              <a:rPr lang="en-US" sz="3600" dirty="0"/>
              <a:t> </a:t>
            </a:r>
            <a:r>
              <a:rPr lang="en-US" sz="3600" dirty="0" err="1"/>
              <a:t>dobivenog</a:t>
            </a:r>
            <a:r>
              <a:rPr lang="en-US" sz="3600" dirty="0"/>
              <a:t> </a:t>
            </a:r>
            <a:r>
              <a:rPr lang="en-US" sz="3600" dirty="0" err="1"/>
              <a:t>mišljenja</a:t>
            </a:r>
            <a:r>
              <a:rPr lang="en-US" sz="3600" dirty="0"/>
              <a:t> </a:t>
            </a:r>
            <a:r>
              <a:rPr lang="en-US" sz="3600" dirty="0" err="1"/>
              <a:t>Ministarstva</a:t>
            </a:r>
            <a:r>
              <a:rPr lang="en-US" sz="3600" dirty="0"/>
              <a:t> </a:t>
            </a:r>
            <a:r>
              <a:rPr lang="en-US" sz="3600" dirty="0" err="1"/>
              <a:t>finansija</a:t>
            </a:r>
            <a:r>
              <a:rPr lang="en-US" sz="3600" dirty="0"/>
              <a:t> </a:t>
            </a:r>
            <a:r>
              <a:rPr lang="en-US" sz="3600" dirty="0" err="1"/>
              <a:t>i</a:t>
            </a:r>
            <a:r>
              <a:rPr lang="en-US" sz="3600" dirty="0"/>
              <a:t> </a:t>
            </a:r>
            <a:r>
              <a:rPr lang="en-US" sz="3600" dirty="0" err="1"/>
              <a:t>trezora</a:t>
            </a:r>
            <a:r>
              <a:rPr lang="en-US" sz="3600" dirty="0"/>
              <a:t>. </a:t>
            </a:r>
            <a:endParaRPr lang="sr-Latn-ME" sz="3600" dirty="0" smtClean="0"/>
          </a:p>
          <a:p>
            <a:pPr algn="just"/>
            <a:r>
              <a:rPr lang="en-US" sz="3600" dirty="0" err="1" smtClean="0"/>
              <a:t>Svi</a:t>
            </a:r>
            <a:r>
              <a:rPr lang="en-US" sz="3600" dirty="0" smtClean="0"/>
              <a:t> </a:t>
            </a:r>
            <a:r>
              <a:rPr lang="en-US" sz="3600" dirty="0" err="1"/>
              <a:t>rashodi</a:t>
            </a:r>
            <a:r>
              <a:rPr lang="en-US" sz="3600" dirty="0"/>
              <a:t> </a:t>
            </a:r>
            <a:r>
              <a:rPr lang="en-US" sz="3600" dirty="0" err="1"/>
              <a:t>koji</a:t>
            </a:r>
            <a:r>
              <a:rPr lang="en-US" sz="3600" dirty="0"/>
              <a:t> se </a:t>
            </a:r>
            <a:r>
              <a:rPr lang="en-US" sz="3600" dirty="0" err="1"/>
              <a:t>pokrivaju</a:t>
            </a:r>
            <a:r>
              <a:rPr lang="en-US" sz="3600" dirty="0"/>
              <a:t> </a:t>
            </a:r>
            <a:r>
              <a:rPr lang="en-US" sz="3600" dirty="0" err="1"/>
              <a:t>iz</a:t>
            </a:r>
            <a:r>
              <a:rPr lang="en-US" sz="3600" dirty="0"/>
              <a:t> </a:t>
            </a:r>
            <a:r>
              <a:rPr lang="en-US" sz="3600" dirty="0" err="1"/>
              <a:t>budžetske</a:t>
            </a:r>
            <a:r>
              <a:rPr lang="en-US" sz="3600" dirty="0"/>
              <a:t> </a:t>
            </a:r>
            <a:r>
              <a:rPr lang="en-US" sz="3600" dirty="0" err="1"/>
              <a:t>rezerve</a:t>
            </a:r>
            <a:r>
              <a:rPr lang="en-US" sz="3600" dirty="0"/>
              <a:t> </a:t>
            </a:r>
            <a:r>
              <a:rPr lang="en-US" sz="3600" dirty="0" err="1"/>
              <a:t>evidentiraju</a:t>
            </a:r>
            <a:r>
              <a:rPr lang="en-US" sz="3600" dirty="0"/>
              <a:t> se u </a:t>
            </a:r>
            <a:r>
              <a:rPr lang="en-US" sz="3600" dirty="0" err="1"/>
              <a:t>skladu</a:t>
            </a:r>
            <a:r>
              <a:rPr lang="en-US" sz="3600" dirty="0"/>
              <a:t> </a:t>
            </a:r>
            <a:r>
              <a:rPr lang="en-US" sz="3600" dirty="0" err="1"/>
              <a:t>sa</a:t>
            </a:r>
            <a:r>
              <a:rPr lang="en-US" sz="3600" dirty="0"/>
              <a:t> </a:t>
            </a:r>
            <a:r>
              <a:rPr lang="en-US" sz="3600" dirty="0" err="1"/>
              <a:t>propisanim</a:t>
            </a:r>
            <a:r>
              <a:rPr lang="en-US" sz="3600" dirty="0"/>
              <a:t> </a:t>
            </a:r>
            <a:r>
              <a:rPr lang="en-US" sz="3600" dirty="0" err="1"/>
              <a:t>računovodstvenim</a:t>
            </a:r>
            <a:r>
              <a:rPr lang="en-US" sz="3600" dirty="0"/>
              <a:t> </a:t>
            </a:r>
            <a:r>
              <a:rPr lang="en-US" sz="3600" dirty="0" err="1"/>
              <a:t>procedurama</a:t>
            </a:r>
            <a:r>
              <a:rPr lang="en-US" sz="3600" dirty="0"/>
              <a:t>. </a:t>
            </a:r>
            <a:endParaRPr lang="sr-Latn-ME" sz="3600" dirty="0" smtClean="0"/>
          </a:p>
          <a:p>
            <a:pPr algn="just"/>
            <a:r>
              <a:rPr lang="pl-PL" sz="3600" dirty="0" smtClean="0"/>
              <a:t>Budžetsko </a:t>
            </a:r>
            <a:r>
              <a:rPr lang="pl-PL" sz="3600" dirty="0"/>
              <a:t>izdvajanje za tekuću rezervu je ograničeno na iznos od 3% od ukupnog budžeta</a:t>
            </a:r>
            <a:r>
              <a:rPr lang="pl-PL" sz="3600" dirty="0" smtClean="0"/>
              <a:t>.</a:t>
            </a:r>
            <a:endParaRPr lang="en-US" sz="3600" dirty="0"/>
          </a:p>
        </p:txBody>
      </p:sp>
    </p:spTree>
    <p:extLst>
      <p:ext uri="{BB962C8B-B14F-4D97-AF65-F5344CB8AC3E}">
        <p14:creationId xmlns="" xmlns:p14="http://schemas.microsoft.com/office/powerpoint/2010/main" val="227399870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9655" y="787791"/>
            <a:ext cx="10594145" cy="5389172"/>
          </a:xfrm>
        </p:spPr>
        <p:txBody>
          <a:bodyPr>
            <a:normAutofit/>
          </a:bodyPr>
          <a:lstStyle/>
          <a:p>
            <a:pPr algn="just"/>
            <a:r>
              <a:rPr lang="pl-PL" sz="3600" dirty="0"/>
              <a:t> Budžetske rezerve se koriguju nakon usvajanja Godišnjeg izvještaja o izvršenju budžeta, i  to u  slučaju da se ostvari suficit prihoda nad rashodima, za iznos suficita uvećat će se tekuće rezerve, odnosno u slučaju da se ostvari deficit prihoda nad rashodima, za iznos deficita umanjit će se tekuće rezerve.</a:t>
            </a:r>
            <a:r>
              <a:rPr lang="pl-PL" sz="3600" b="1" baseline="30000" dirty="0"/>
              <a:t> </a:t>
            </a:r>
            <a:endParaRPr lang="en-US" sz="3600" dirty="0"/>
          </a:p>
          <a:p>
            <a:pPr algn="just"/>
            <a:r>
              <a:rPr lang="pl-PL" sz="3600" dirty="0"/>
              <a:t> </a:t>
            </a:r>
            <a:endParaRPr lang="en-US" sz="3600" dirty="0"/>
          </a:p>
        </p:txBody>
      </p:sp>
    </p:spTree>
    <p:extLst>
      <p:ext uri="{BB962C8B-B14F-4D97-AF65-F5344CB8AC3E}">
        <p14:creationId xmlns="" xmlns:p14="http://schemas.microsoft.com/office/powerpoint/2010/main" val="308151595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9994" y="759655"/>
            <a:ext cx="10523806" cy="5417308"/>
          </a:xfrm>
        </p:spPr>
        <p:txBody>
          <a:bodyPr>
            <a:normAutofit lnSpcReduction="10000"/>
          </a:bodyPr>
          <a:lstStyle/>
          <a:p>
            <a:pPr algn="just"/>
            <a:r>
              <a:rPr lang="en-US" sz="3600" dirty="0" err="1" smtClean="0"/>
              <a:t>Sredstva</a:t>
            </a:r>
            <a:r>
              <a:rPr lang="en-US" sz="3600" dirty="0" smtClean="0"/>
              <a:t> </a:t>
            </a:r>
            <a:r>
              <a:rPr lang="en-US" sz="3600" dirty="0" err="1" smtClean="0"/>
              <a:t>budžetske</a:t>
            </a:r>
            <a:r>
              <a:rPr lang="en-US" sz="3600" dirty="0" smtClean="0"/>
              <a:t> </a:t>
            </a:r>
            <a:r>
              <a:rPr lang="en-US" sz="3600" dirty="0" err="1" smtClean="0"/>
              <a:t>rezerve</a:t>
            </a:r>
            <a:r>
              <a:rPr lang="en-US" sz="3600" dirty="0" smtClean="0"/>
              <a:t> </a:t>
            </a:r>
            <a:r>
              <a:rPr lang="en-US" sz="3600" dirty="0" err="1" smtClean="0"/>
              <a:t>mogu</a:t>
            </a:r>
            <a:r>
              <a:rPr lang="en-US" sz="3600" dirty="0" smtClean="0"/>
              <a:t> se </a:t>
            </a:r>
            <a:r>
              <a:rPr lang="en-US" sz="3600" dirty="0" err="1" smtClean="0"/>
              <a:t>koristiti</a:t>
            </a:r>
            <a:r>
              <a:rPr lang="en-US" sz="3600" dirty="0" smtClean="0"/>
              <a:t> </a:t>
            </a:r>
            <a:r>
              <a:rPr lang="en-US" sz="3600" dirty="0" err="1" smtClean="0"/>
              <a:t>za</a:t>
            </a:r>
            <a:r>
              <a:rPr lang="en-US" sz="3600" dirty="0" smtClean="0"/>
              <a:t>:</a:t>
            </a:r>
            <a:r>
              <a:rPr lang="en-US" sz="3600" b="1" baseline="30000" dirty="0" smtClean="0"/>
              <a:t> </a:t>
            </a:r>
            <a:r>
              <a:rPr lang="en-US" sz="3600" dirty="0" err="1" smtClean="0"/>
              <a:t>finansiranje</a:t>
            </a:r>
            <a:r>
              <a:rPr lang="en-US" sz="3600" dirty="0" smtClean="0"/>
              <a:t> </a:t>
            </a:r>
            <a:r>
              <a:rPr lang="en-US" sz="3600" dirty="0" err="1" smtClean="0"/>
              <a:t>hitnih</a:t>
            </a:r>
            <a:r>
              <a:rPr lang="en-US" sz="3600" dirty="0" smtClean="0"/>
              <a:t> </a:t>
            </a:r>
            <a:r>
              <a:rPr lang="en-US" sz="3600" dirty="0" err="1" smtClean="0"/>
              <a:t>i</a:t>
            </a:r>
            <a:r>
              <a:rPr lang="en-US" sz="3600" dirty="0" smtClean="0"/>
              <a:t> </a:t>
            </a:r>
            <a:r>
              <a:rPr lang="en-US" sz="3600" dirty="0" err="1" smtClean="0"/>
              <a:t>vanrednih</a:t>
            </a:r>
            <a:r>
              <a:rPr lang="en-US" sz="3600" dirty="0" smtClean="0"/>
              <a:t> </a:t>
            </a:r>
            <a:r>
              <a:rPr lang="en-US" sz="3600" dirty="0" err="1" smtClean="0"/>
              <a:t>izdataka</a:t>
            </a:r>
            <a:r>
              <a:rPr lang="en-US" sz="3600" dirty="0" smtClean="0"/>
              <a:t> </a:t>
            </a:r>
            <a:r>
              <a:rPr lang="en-US" sz="3600" dirty="0" err="1" smtClean="0"/>
              <a:t>i</a:t>
            </a:r>
            <a:r>
              <a:rPr lang="en-US" sz="3600" dirty="0" smtClean="0"/>
              <a:t> </a:t>
            </a:r>
            <a:r>
              <a:rPr lang="en-US" sz="3600" dirty="0" err="1" smtClean="0"/>
              <a:t>programa</a:t>
            </a:r>
            <a:r>
              <a:rPr lang="en-US" sz="3600" dirty="0" smtClean="0"/>
              <a:t> </a:t>
            </a:r>
            <a:r>
              <a:rPr lang="en-US" sz="3600" dirty="0" err="1" smtClean="0"/>
              <a:t>koji</a:t>
            </a:r>
            <a:r>
              <a:rPr lang="en-US" sz="3600" dirty="0" smtClean="0"/>
              <a:t> </a:t>
            </a:r>
            <a:r>
              <a:rPr lang="en-US" sz="3600" dirty="0" err="1" smtClean="0"/>
              <a:t>nisu</a:t>
            </a:r>
            <a:r>
              <a:rPr lang="en-US" sz="3600" dirty="0" smtClean="0"/>
              <a:t> </a:t>
            </a:r>
            <a:r>
              <a:rPr lang="en-US" sz="3600" dirty="0" err="1" smtClean="0"/>
              <a:t>uvršteni</a:t>
            </a:r>
            <a:r>
              <a:rPr lang="en-US" sz="3600" dirty="0" smtClean="0"/>
              <a:t> u </a:t>
            </a:r>
            <a:r>
              <a:rPr lang="en-US" sz="3600" dirty="0" err="1" smtClean="0"/>
              <a:t>Budžet</a:t>
            </a:r>
            <a:r>
              <a:rPr lang="en-US" sz="3600" dirty="0" smtClean="0"/>
              <a:t>, </a:t>
            </a:r>
            <a:r>
              <a:rPr lang="en-US" sz="3600" dirty="0" err="1" smtClean="0"/>
              <a:t>finansiranje</a:t>
            </a:r>
            <a:r>
              <a:rPr lang="en-US" sz="3600" dirty="0" smtClean="0"/>
              <a:t> </a:t>
            </a:r>
            <a:r>
              <a:rPr lang="en-US" sz="3600" dirty="0" err="1" smtClean="0"/>
              <a:t>troškova</a:t>
            </a:r>
            <a:r>
              <a:rPr lang="en-US" sz="3600" dirty="0" smtClean="0"/>
              <a:t> </a:t>
            </a:r>
            <a:r>
              <a:rPr lang="en-US" sz="3600" dirty="0" err="1" smtClean="0"/>
              <a:t>međunarodnih</a:t>
            </a:r>
            <a:r>
              <a:rPr lang="en-US" sz="3600" dirty="0" smtClean="0"/>
              <a:t> </a:t>
            </a:r>
            <a:r>
              <a:rPr lang="en-US" sz="3600" dirty="0" err="1" smtClean="0"/>
              <a:t>sporova</a:t>
            </a:r>
            <a:r>
              <a:rPr lang="en-US" sz="3600" dirty="0" smtClean="0"/>
              <a:t> </a:t>
            </a:r>
            <a:r>
              <a:rPr lang="en-US" sz="3600" dirty="0" err="1" smtClean="0"/>
              <a:t>i</a:t>
            </a:r>
            <a:r>
              <a:rPr lang="en-US" sz="3600" dirty="0" smtClean="0"/>
              <a:t> </a:t>
            </a:r>
            <a:r>
              <a:rPr lang="en-US" sz="3600" dirty="0" err="1" smtClean="0"/>
              <a:t>arbitraža</a:t>
            </a:r>
            <a:r>
              <a:rPr lang="en-US" sz="3600" dirty="0" smtClean="0"/>
              <a:t>, </a:t>
            </a:r>
            <a:r>
              <a:rPr lang="en-US" sz="3600" dirty="0" err="1" smtClean="0"/>
              <a:t>finansiranje</a:t>
            </a:r>
            <a:r>
              <a:rPr lang="en-US" sz="3600" dirty="0" smtClean="0"/>
              <a:t> </a:t>
            </a:r>
            <a:r>
              <a:rPr lang="en-US" sz="3600" dirty="0" err="1" smtClean="0"/>
              <a:t>novih</a:t>
            </a:r>
            <a:r>
              <a:rPr lang="en-US" sz="3600" dirty="0" smtClean="0"/>
              <a:t> </a:t>
            </a:r>
            <a:r>
              <a:rPr lang="en-US" sz="3600" dirty="0" err="1" smtClean="0"/>
              <a:t>institucija</a:t>
            </a:r>
            <a:r>
              <a:rPr lang="en-US" sz="3600" dirty="0" smtClean="0"/>
              <a:t> </a:t>
            </a:r>
            <a:r>
              <a:rPr lang="en-US" sz="3600" dirty="0" err="1" smtClean="0"/>
              <a:t>BiH</a:t>
            </a:r>
            <a:r>
              <a:rPr lang="en-US" sz="3600" dirty="0" smtClean="0"/>
              <a:t> </a:t>
            </a:r>
            <a:r>
              <a:rPr lang="en-US" sz="3600" dirty="0" err="1" smtClean="0"/>
              <a:t>koje</a:t>
            </a:r>
            <a:r>
              <a:rPr lang="en-US" sz="3600" dirty="0" smtClean="0"/>
              <a:t> </a:t>
            </a:r>
            <a:r>
              <a:rPr lang="en-US" sz="3600" dirty="0" err="1" smtClean="0"/>
              <a:t>tokom</a:t>
            </a:r>
            <a:r>
              <a:rPr lang="en-US" sz="3600" dirty="0" smtClean="0"/>
              <a:t> </a:t>
            </a:r>
            <a:r>
              <a:rPr lang="en-US" sz="3600" dirty="0" err="1" smtClean="0"/>
              <a:t>fiskalne</a:t>
            </a:r>
            <a:r>
              <a:rPr lang="en-US" sz="3600" dirty="0" smtClean="0"/>
              <a:t> </a:t>
            </a:r>
            <a:r>
              <a:rPr lang="en-US" sz="3600" dirty="0" err="1" smtClean="0"/>
              <a:t>godine</a:t>
            </a:r>
            <a:r>
              <a:rPr lang="en-US" sz="3600" dirty="0" smtClean="0"/>
              <a:t> </a:t>
            </a:r>
            <a:r>
              <a:rPr lang="en-US" sz="3600" dirty="0" err="1" smtClean="0"/>
              <a:t>steknu</a:t>
            </a:r>
            <a:r>
              <a:rPr lang="en-US" sz="3600" dirty="0" smtClean="0"/>
              <a:t> status </a:t>
            </a:r>
            <a:r>
              <a:rPr lang="en-US" sz="3600" dirty="0" err="1" smtClean="0"/>
              <a:t>budžetskog</a:t>
            </a:r>
            <a:r>
              <a:rPr lang="en-US" sz="3600" dirty="0" smtClean="0"/>
              <a:t> </a:t>
            </a:r>
            <a:r>
              <a:rPr lang="en-US" sz="3600" dirty="0" err="1" smtClean="0"/>
              <a:t>korisnika</a:t>
            </a:r>
            <a:r>
              <a:rPr lang="en-US" sz="3600" dirty="0" smtClean="0"/>
              <a:t>, </a:t>
            </a:r>
            <a:r>
              <a:rPr lang="en-US" sz="3600" dirty="0" err="1" smtClean="0"/>
              <a:t>grantove</a:t>
            </a:r>
            <a:r>
              <a:rPr lang="en-US" sz="3600" dirty="0" smtClean="0"/>
              <a:t> </a:t>
            </a:r>
            <a:r>
              <a:rPr lang="en-US" sz="3600" dirty="0" err="1" smtClean="0"/>
              <a:t>neprofitnim</a:t>
            </a:r>
            <a:r>
              <a:rPr lang="en-US" sz="3600" dirty="0" smtClean="0"/>
              <a:t> </a:t>
            </a:r>
            <a:r>
              <a:rPr lang="en-US" sz="3600" dirty="0" err="1" smtClean="0"/>
              <a:t>organizacijama</a:t>
            </a:r>
            <a:r>
              <a:rPr lang="en-US" sz="3600" dirty="0" smtClean="0"/>
              <a:t> </a:t>
            </a:r>
            <a:r>
              <a:rPr lang="en-US" sz="3600" dirty="0" err="1" smtClean="0"/>
              <a:t>i</a:t>
            </a:r>
            <a:r>
              <a:rPr lang="en-US" sz="3600" dirty="0" smtClean="0"/>
              <a:t> </a:t>
            </a:r>
            <a:r>
              <a:rPr lang="en-US" sz="3600" dirty="0" err="1" smtClean="0"/>
              <a:t>pojedincima</a:t>
            </a:r>
            <a:r>
              <a:rPr lang="en-US" sz="3600" dirty="0" smtClean="0"/>
              <a:t> </a:t>
            </a:r>
            <a:r>
              <a:rPr lang="en-US" sz="3600" dirty="0" err="1" smtClean="0"/>
              <a:t>po</a:t>
            </a:r>
            <a:r>
              <a:rPr lang="en-US" sz="3600" dirty="0" smtClean="0"/>
              <a:t> </a:t>
            </a:r>
            <a:r>
              <a:rPr lang="en-US" sz="3600" dirty="0" err="1" smtClean="0"/>
              <a:t>posebnim</a:t>
            </a:r>
            <a:r>
              <a:rPr lang="en-US" sz="3600" dirty="0" smtClean="0"/>
              <a:t> </a:t>
            </a:r>
            <a:r>
              <a:rPr lang="en-US" sz="3600" dirty="0" err="1" smtClean="0"/>
              <a:t>odlukama</a:t>
            </a:r>
            <a:r>
              <a:rPr lang="en-US" sz="3600" dirty="0" smtClean="0"/>
              <a:t> </a:t>
            </a:r>
            <a:r>
              <a:rPr lang="en-US" sz="3600" dirty="0" err="1" smtClean="0"/>
              <a:t>Vijeća</a:t>
            </a:r>
            <a:r>
              <a:rPr lang="en-US" sz="3600" dirty="0" smtClean="0"/>
              <a:t> </a:t>
            </a:r>
            <a:r>
              <a:rPr lang="en-US" sz="3600" dirty="0" err="1" smtClean="0"/>
              <a:t>ministara</a:t>
            </a:r>
            <a:r>
              <a:rPr lang="en-US" sz="3600" dirty="0" smtClean="0"/>
              <a:t> </a:t>
            </a:r>
            <a:r>
              <a:rPr lang="en-US" sz="3600" dirty="0" err="1" smtClean="0"/>
              <a:t>BiH</a:t>
            </a:r>
            <a:r>
              <a:rPr lang="en-US" sz="3600" dirty="0" smtClean="0"/>
              <a:t>, </a:t>
            </a:r>
            <a:r>
              <a:rPr lang="en-US" sz="3600" dirty="0" err="1" smtClean="0"/>
              <a:t>uravnoteženje</a:t>
            </a:r>
            <a:r>
              <a:rPr lang="en-US" sz="3600" dirty="0" smtClean="0"/>
              <a:t> </a:t>
            </a:r>
            <a:r>
              <a:rPr lang="en-US" sz="3600" dirty="0" err="1" smtClean="0"/>
              <a:t>obima</a:t>
            </a:r>
            <a:r>
              <a:rPr lang="en-US" sz="3600" dirty="0" smtClean="0"/>
              <a:t> </a:t>
            </a:r>
            <a:r>
              <a:rPr lang="en-US" sz="3600" dirty="0" err="1" smtClean="0"/>
              <a:t>i</a:t>
            </a:r>
            <a:r>
              <a:rPr lang="en-US" sz="3600" dirty="0" smtClean="0"/>
              <a:t> </a:t>
            </a:r>
            <a:r>
              <a:rPr lang="en-US" sz="3600" dirty="0" err="1" smtClean="0"/>
              <a:t>strukture</a:t>
            </a:r>
            <a:r>
              <a:rPr lang="en-US" sz="3600" dirty="0" smtClean="0"/>
              <a:t> </a:t>
            </a:r>
            <a:r>
              <a:rPr lang="en-US" sz="3600" dirty="0" err="1" smtClean="0"/>
              <a:t>rashoda</a:t>
            </a:r>
            <a:r>
              <a:rPr lang="en-US" sz="3600" dirty="0" smtClean="0"/>
              <a:t> </a:t>
            </a:r>
            <a:r>
              <a:rPr lang="en-US" sz="3600" dirty="0" err="1" smtClean="0"/>
              <a:t>budžetskih</a:t>
            </a:r>
            <a:r>
              <a:rPr lang="en-US" sz="3600" dirty="0" smtClean="0"/>
              <a:t> </a:t>
            </a:r>
            <a:r>
              <a:rPr lang="en-US" sz="3600" dirty="0" err="1" smtClean="0"/>
              <a:t>korisnika</a:t>
            </a:r>
            <a:r>
              <a:rPr lang="en-US" sz="3600" dirty="0" smtClean="0"/>
              <a:t> </a:t>
            </a:r>
            <a:r>
              <a:rPr lang="en-US" sz="3600" dirty="0" err="1" smtClean="0"/>
              <a:t>iznad</a:t>
            </a:r>
            <a:r>
              <a:rPr lang="en-US" sz="3600" dirty="0" smtClean="0"/>
              <a:t> </a:t>
            </a:r>
            <a:r>
              <a:rPr lang="en-US" sz="3600" dirty="0" err="1" smtClean="0"/>
              <a:t>planiranih</a:t>
            </a:r>
            <a:r>
              <a:rPr lang="en-US" sz="3600" dirty="0" smtClean="0"/>
              <a:t> </a:t>
            </a:r>
            <a:r>
              <a:rPr lang="en-US" sz="3600" dirty="0" err="1" smtClean="0"/>
              <a:t>okvira</a:t>
            </a:r>
            <a:r>
              <a:rPr lang="en-US" sz="3600" dirty="0" smtClean="0"/>
              <a:t>; </a:t>
            </a:r>
          </a:p>
          <a:p>
            <a:pPr algn="just"/>
            <a:r>
              <a:rPr lang="bs-Latn-BA" sz="3600" dirty="0" smtClean="0"/>
              <a:t>Zakon o izvršenju budžeta institucija BiH i međunarodnih obaveza BiH za 2008.</a:t>
            </a:r>
            <a:endParaRPr lang="en-US" sz="3600" dirty="0" smtClean="0"/>
          </a:p>
          <a:p>
            <a:endParaRPr lang="en-US" dirty="0"/>
          </a:p>
        </p:txBody>
      </p:sp>
    </p:spTree>
    <p:extLst>
      <p:ext uri="{BB962C8B-B14F-4D97-AF65-F5344CB8AC3E}">
        <p14:creationId xmlns="" xmlns:p14="http://schemas.microsoft.com/office/powerpoint/2010/main" val="39555571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257</TotalTime>
  <Words>4710</Words>
  <Application>Microsoft Office PowerPoint</Application>
  <PresentationFormat>Custom</PresentationFormat>
  <Paragraphs>352</Paragraphs>
  <Slides>107</Slides>
  <Notes>0</Notes>
  <HiddenSlides>0</HiddenSlides>
  <MMClips>0</MMClips>
  <ScaleCrop>false</ScaleCrop>
  <HeadingPairs>
    <vt:vector size="4" baseType="variant">
      <vt:variant>
        <vt:lpstr>Theme</vt:lpstr>
      </vt:variant>
      <vt:variant>
        <vt:i4>1</vt:i4>
      </vt:variant>
      <vt:variant>
        <vt:lpstr>Slide Titles</vt:lpstr>
      </vt:variant>
      <vt:variant>
        <vt:i4>107</vt:i4>
      </vt:variant>
    </vt:vector>
  </HeadingPairs>
  <TitlesOfParts>
    <vt:vector size="108" baseType="lpstr">
      <vt:lpstr>Office Theme</vt:lpstr>
      <vt:lpstr>FINANSIJE I FINANSIJSKO PRAVO</vt:lpstr>
      <vt:lpstr>Pojam budžeta, karakteristike, funkcije, vrste i načela</vt:lpstr>
      <vt:lpstr>Slide 3</vt:lpstr>
      <vt:lpstr>Osnovne karakteristike budžeta</vt:lpstr>
      <vt:lpstr>Slide 5</vt:lpstr>
      <vt:lpstr>Slide 6</vt:lpstr>
      <vt:lpstr>Funkcije budžeta</vt:lpstr>
      <vt:lpstr>Slide 8</vt:lpstr>
      <vt:lpstr>Slide 9</vt:lpstr>
      <vt:lpstr>Slide 10</vt:lpstr>
      <vt:lpstr>Slide 11</vt:lpstr>
      <vt:lpstr>Slide 12</vt:lpstr>
      <vt:lpstr>Slide 13</vt:lpstr>
      <vt:lpstr>Vrste budžeta</vt:lpstr>
      <vt:lpstr>Slide 15</vt:lpstr>
      <vt:lpstr>Slide 16</vt:lpstr>
      <vt:lpstr>Budžetska načela (principi)</vt:lpstr>
      <vt:lpstr>Slide 18</vt:lpstr>
      <vt:lpstr>Budžetska procedura</vt:lpstr>
      <vt:lpstr>Slide 20</vt:lpstr>
      <vt:lpstr>Izrada budžeta</vt:lpstr>
      <vt:lpstr>Slide 22</vt:lpstr>
      <vt:lpstr>Slide 23</vt:lpstr>
      <vt:lpstr>Planiranje prihoda i rashoda, izrada prijedloga budžeta</vt:lpstr>
      <vt:lpstr>Slide 25</vt:lpstr>
      <vt:lpstr>Slide 26</vt:lpstr>
      <vt:lpstr>Slide 27</vt:lpstr>
      <vt:lpstr>Slide 28</vt:lpstr>
      <vt:lpstr>Slide 29</vt:lpstr>
      <vt:lpstr>Donošenje budžeta</vt:lpstr>
      <vt:lpstr>Slide 31</vt:lpstr>
      <vt:lpstr>Slide 32</vt:lpstr>
      <vt:lpstr>Privremeno finansiranje </vt:lpstr>
      <vt:lpstr>Slide 34</vt:lpstr>
      <vt:lpstr>Slide 35</vt:lpstr>
      <vt:lpstr>Izvršenje budžeta</vt:lpstr>
      <vt:lpstr>Slide 37</vt:lpstr>
      <vt:lpstr>Slide 38</vt:lpstr>
      <vt:lpstr>Način izvršenja budžeta</vt:lpstr>
      <vt:lpstr>Izvršioci budžeta </vt:lpstr>
      <vt:lpstr>Slide 41</vt:lpstr>
      <vt:lpstr>Kontrola  budžeta </vt:lpstr>
      <vt:lpstr>Slide 43</vt:lpstr>
      <vt:lpstr>Slide 44</vt:lpstr>
      <vt:lpstr>Slide 45</vt:lpstr>
      <vt:lpstr>Završni račun budžeta</vt:lpstr>
      <vt:lpstr>Slide 47</vt:lpstr>
      <vt:lpstr>Euro zona</vt:lpstr>
      <vt:lpstr>Slide 49</vt:lpstr>
      <vt:lpstr>Slide 50</vt:lpstr>
      <vt:lpstr>Slide 51</vt:lpstr>
      <vt:lpstr>Slide 52</vt:lpstr>
      <vt:lpstr>Budžet institucija Bosne i Hercegovine </vt:lpstr>
      <vt:lpstr>Slide 54</vt:lpstr>
      <vt:lpstr>Slide 55</vt:lpstr>
      <vt:lpstr>Slide 56</vt:lpstr>
      <vt:lpstr>Prihodi i rashodi </vt:lpstr>
      <vt:lpstr>Slide 58</vt:lpstr>
      <vt:lpstr>Sastavljanje okvirnog budžeta </vt:lpstr>
      <vt:lpstr>Slide 60</vt:lpstr>
      <vt:lpstr>Cirkularno pismo budžetskim korisnicima</vt:lpstr>
      <vt:lpstr>Podnošenje budžetskog zahtjeva </vt:lpstr>
      <vt:lpstr>Slide 63</vt:lpstr>
      <vt:lpstr>Nacrt budžeta</vt:lpstr>
      <vt:lpstr>Slide 65</vt:lpstr>
      <vt:lpstr>Procjena prihoda</vt:lpstr>
      <vt:lpstr>Slide 67</vt:lpstr>
      <vt:lpstr>Procjena rashoda </vt:lpstr>
      <vt:lpstr>Slide 69</vt:lpstr>
      <vt:lpstr>Odobravanje budžeta </vt:lpstr>
      <vt:lpstr>Slide 71</vt:lpstr>
      <vt:lpstr>Slide 72</vt:lpstr>
      <vt:lpstr>Privremeno finansiranje </vt:lpstr>
      <vt:lpstr>Slide 74</vt:lpstr>
      <vt:lpstr>Slide 75</vt:lpstr>
      <vt:lpstr>Slide 76</vt:lpstr>
      <vt:lpstr>Izvršenje budžeta </vt:lpstr>
      <vt:lpstr>Slide 78</vt:lpstr>
      <vt:lpstr>Slide 79</vt:lpstr>
      <vt:lpstr>Slide 80</vt:lpstr>
      <vt:lpstr>Slide 81</vt:lpstr>
      <vt:lpstr>Slide 82</vt:lpstr>
      <vt:lpstr>Slide 83</vt:lpstr>
      <vt:lpstr>Operativni budžeti i zahtjevi za plaćanje </vt:lpstr>
      <vt:lpstr>Slide 85</vt:lpstr>
      <vt:lpstr>Prikupljanje prihoda</vt:lpstr>
      <vt:lpstr>Slide 87</vt:lpstr>
      <vt:lpstr>Slide 88</vt:lpstr>
      <vt:lpstr>Rashodi </vt:lpstr>
      <vt:lpstr>Slide 90</vt:lpstr>
      <vt:lpstr>Slide 91</vt:lpstr>
      <vt:lpstr>Slide 92</vt:lpstr>
      <vt:lpstr>Slide 93</vt:lpstr>
      <vt:lpstr>Slide 94</vt:lpstr>
      <vt:lpstr>Slide 95</vt:lpstr>
      <vt:lpstr>Slide 96</vt:lpstr>
      <vt:lpstr>Budžetska rezerva </vt:lpstr>
      <vt:lpstr>Slide 98</vt:lpstr>
      <vt:lpstr>Slide 99</vt:lpstr>
      <vt:lpstr>Prioriteti u finansiranju</vt:lpstr>
      <vt:lpstr>Slide 101</vt:lpstr>
      <vt:lpstr>Računovodstvo, izvještavanje i revizija </vt:lpstr>
      <vt:lpstr>Slide 103</vt:lpstr>
      <vt:lpstr>Slide 104</vt:lpstr>
      <vt:lpstr>Slide 105</vt:lpstr>
      <vt:lpstr>Slide 106</vt:lpstr>
      <vt:lpstr>Slide 107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FINANSIJE I FINANSIJSKO PRAVO</dc:title>
  <dc:creator>Halil Kalac</dc:creator>
  <cp:lastModifiedBy>Windows User</cp:lastModifiedBy>
  <cp:revision>34</cp:revision>
  <dcterms:created xsi:type="dcterms:W3CDTF">2018-12-27T22:00:47Z</dcterms:created>
  <dcterms:modified xsi:type="dcterms:W3CDTF">2018-12-30T10:27:28Z</dcterms:modified>
</cp:coreProperties>
</file>