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292"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73" d="100"/>
          <a:sy n="73" d="100"/>
        </p:scale>
        <p:origin x="-193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heme" Target="theme/theme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207DDEA4-3560-41A0-97E7-430563CC0E09}" type="datetimeFigureOut">
              <a:rPr lang="tr-TR" smtClean="0"/>
              <a:pPr/>
              <a:t>30.11.2016</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51A61DFA-9857-4F7D-BC0B-B9EFBA198982}"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07DDEA4-3560-41A0-97E7-430563CC0E09}" type="datetimeFigureOut">
              <a:rPr lang="tr-TR" smtClean="0"/>
              <a:pPr/>
              <a:t>30.11.2016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1A61DFA-9857-4F7D-BC0B-B9EFBA198982}"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07DDEA4-3560-41A0-97E7-430563CC0E09}" type="datetimeFigureOut">
              <a:rPr lang="tr-TR" smtClean="0"/>
              <a:pPr/>
              <a:t>30.11.2016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1A61DFA-9857-4F7D-BC0B-B9EFBA198982}"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07DDEA4-3560-41A0-97E7-430563CC0E09}" type="datetimeFigureOut">
              <a:rPr lang="tr-TR" smtClean="0"/>
              <a:pPr/>
              <a:t>30.11.2016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1A61DFA-9857-4F7D-BC0B-B9EFBA198982}"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207DDEA4-3560-41A0-97E7-430563CC0E09}" type="datetimeFigureOut">
              <a:rPr lang="tr-TR" smtClean="0"/>
              <a:pPr/>
              <a:t>30.11.2016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1A61DFA-9857-4F7D-BC0B-B9EFBA198982}"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207DDEA4-3560-41A0-97E7-430563CC0E09}" type="datetimeFigureOut">
              <a:rPr lang="tr-TR" smtClean="0"/>
              <a:pPr/>
              <a:t>30.11.2016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1A61DFA-9857-4F7D-BC0B-B9EFBA198982}"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207DDEA4-3560-41A0-97E7-430563CC0E09}" type="datetimeFigureOut">
              <a:rPr lang="tr-TR" smtClean="0"/>
              <a:pPr/>
              <a:t>30.11.2016</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1A61DFA-9857-4F7D-BC0B-B9EFBA198982}"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207DDEA4-3560-41A0-97E7-430563CC0E09}" type="datetimeFigureOut">
              <a:rPr lang="tr-TR" smtClean="0"/>
              <a:pPr/>
              <a:t>30.11.2016</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1A61DFA-9857-4F7D-BC0B-B9EFBA198982}"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07DDEA4-3560-41A0-97E7-430563CC0E09}" type="datetimeFigureOut">
              <a:rPr lang="tr-TR" smtClean="0"/>
              <a:pPr/>
              <a:t>30.11.2016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1A61DFA-9857-4F7D-BC0B-B9EFBA198982}"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207DDEA4-3560-41A0-97E7-430563CC0E09}" type="datetimeFigureOut">
              <a:rPr lang="tr-TR" smtClean="0"/>
              <a:pPr/>
              <a:t>30.11.2016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1A61DFA-9857-4F7D-BC0B-B9EFBA198982}"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207DDEA4-3560-41A0-97E7-430563CC0E09}" type="datetimeFigureOut">
              <a:rPr lang="tr-TR" smtClean="0"/>
              <a:pPr/>
              <a:t>30.11.2016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51A61DFA-9857-4F7D-BC0B-B9EFBA198982}"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07DDEA4-3560-41A0-97E7-430563CC0E09}" type="datetimeFigureOut">
              <a:rPr lang="tr-TR" smtClean="0"/>
              <a:pPr/>
              <a:t>30.11.2016</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1A61DFA-9857-4F7D-BC0B-B9EFBA198982}"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847088"/>
          </a:xfrm>
        </p:spPr>
        <p:txBody>
          <a:bodyPr>
            <a:normAutofit fontScale="90000"/>
          </a:bodyPr>
          <a:lstStyle/>
          <a:p>
            <a:pPr algn="ct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sz="4400" dirty="0" smtClean="0"/>
              <a:t>ASLİ KURUCU İKTİDAR:ANAYASALARIN YAPILMASI</a:t>
            </a:r>
            <a:br>
              <a:rPr lang="tr-TR" sz="4400" dirty="0" smtClean="0"/>
            </a:br>
            <a:endParaRPr lang="tr-TR" sz="4400" dirty="0"/>
          </a:p>
        </p:txBody>
      </p:sp>
      <p:sp>
        <p:nvSpPr>
          <p:cNvPr id="3" name="2 İçerik Yer Tutucusu"/>
          <p:cNvSpPr>
            <a:spLocks noGrp="1"/>
          </p:cNvSpPr>
          <p:nvPr>
            <p:ph idx="1"/>
          </p:nvPr>
        </p:nvSpPr>
        <p:spPr>
          <a:xfrm>
            <a:off x="457200" y="1357298"/>
            <a:ext cx="8229600" cy="4967302"/>
          </a:xfrm>
        </p:spPr>
        <p:txBody>
          <a:bodyPr/>
          <a:lstStyle/>
          <a:p>
            <a:r>
              <a:rPr lang="tr-TR" dirty="0" smtClean="0"/>
              <a:t>ORTAYA ÇIKIŞI- </a:t>
            </a:r>
            <a:r>
              <a:rPr lang="tr-TR" dirty="0" smtClean="0">
                <a:solidFill>
                  <a:srgbClr val="FF0000"/>
                </a:solidFill>
              </a:rPr>
              <a:t>DARBE VE HÜKÜMET DARBESİDİR</a:t>
            </a:r>
          </a:p>
          <a:p>
            <a:r>
              <a:rPr lang="tr-TR" dirty="0" smtClean="0"/>
              <a:t>1789 Fransız, 1917 Rus ihtilalları </a:t>
            </a:r>
          </a:p>
          <a:p>
            <a:r>
              <a:rPr lang="tr-TR" dirty="0" smtClean="0"/>
              <a:t>Türkiye’de 1960 ve 12 Eylül 1980 Askeri Darbeleri </a:t>
            </a:r>
          </a:p>
          <a:p>
            <a:endParaRPr lang="tr-TR" dirty="0" smtClean="0"/>
          </a:p>
          <a:p>
            <a:r>
              <a:rPr lang="tr-TR" dirty="0" smtClean="0"/>
              <a:t>Devrim nedir: </a:t>
            </a:r>
            <a:r>
              <a:rPr lang="tr-TR" dirty="0" err="1" smtClean="0"/>
              <a:t>Revolution</a:t>
            </a:r>
            <a:r>
              <a:rPr lang="tr-TR" dirty="0" smtClean="0">
                <a:solidFill>
                  <a:srgbClr val="FF0000"/>
                </a:solidFill>
              </a:rPr>
              <a:t>: Sosyal, ekonomik, siyasal ve hukuki düzenin bütünüyle şiddet yoluyla değiştirilmesidir.</a:t>
            </a:r>
          </a:p>
          <a:p>
            <a:r>
              <a:rPr lang="tr-TR" dirty="0" smtClean="0"/>
              <a:t>SAVAŞ – (Birinci Dünya Savaşı Sonrasından (Yugoslavya, Çekoslovakya, </a:t>
            </a:r>
            <a:r>
              <a:rPr lang="tr-TR" dirty="0" err="1" smtClean="0"/>
              <a:t>Litvanya</a:t>
            </a:r>
            <a:r>
              <a:rPr lang="tr-TR" dirty="0" smtClean="0"/>
              <a:t>) – yeni ülkeler</a:t>
            </a:r>
          </a:p>
          <a:p>
            <a:r>
              <a:rPr lang="tr-TR" dirty="0" smtClean="0"/>
              <a:t>Ağır bir savaştan çıkan ülkeler – yeni anayasa ihtiyacı var;</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928694"/>
          </a:xfrm>
        </p:spPr>
        <p:txBody>
          <a:bodyPr>
            <a:normAutofit fontScale="90000"/>
          </a:bodyPr>
          <a:lstStyle/>
          <a:p>
            <a:pPr algn="ctr"/>
            <a:r>
              <a:rPr lang="tr-TR" dirty="0" smtClean="0"/>
              <a:t>Misak (</a:t>
            </a:r>
            <a:r>
              <a:rPr lang="tr-TR" dirty="0" err="1" smtClean="0"/>
              <a:t>pacte</a:t>
            </a:r>
            <a:r>
              <a:rPr lang="tr-TR" dirty="0" smtClean="0"/>
              <a:t>, </a:t>
            </a:r>
            <a:r>
              <a:rPr lang="tr-TR" dirty="0" err="1" smtClean="0"/>
              <a:t>alliance</a:t>
            </a:r>
            <a:r>
              <a:rPr lang="tr-TR" dirty="0" smtClean="0"/>
              <a:t>, </a:t>
            </a:r>
            <a:r>
              <a:rPr lang="tr-TR" dirty="0" err="1" smtClean="0"/>
              <a:t>agreement</a:t>
            </a:r>
            <a:r>
              <a:rPr lang="tr-TR" dirty="0" smtClean="0"/>
              <a:t>)</a:t>
            </a:r>
            <a:endParaRPr lang="tr-TR" dirty="0"/>
          </a:p>
        </p:txBody>
      </p:sp>
      <p:sp>
        <p:nvSpPr>
          <p:cNvPr id="3" name="2 İçerik Yer Tutucusu"/>
          <p:cNvSpPr>
            <a:spLocks noGrp="1"/>
          </p:cNvSpPr>
          <p:nvPr>
            <p:ph idx="1"/>
          </p:nvPr>
        </p:nvSpPr>
        <p:spPr>
          <a:xfrm>
            <a:off x="457200" y="1214422"/>
            <a:ext cx="8229600" cy="5110178"/>
          </a:xfrm>
        </p:spPr>
        <p:txBody>
          <a:bodyPr/>
          <a:lstStyle/>
          <a:p>
            <a:r>
              <a:rPr lang="tr-TR" dirty="0" smtClean="0"/>
              <a:t>Hükümdarın iradesinin karşısında ona kendisi kabul ettirebilen </a:t>
            </a:r>
            <a:r>
              <a:rPr lang="tr-TR" u="sng" dirty="0" smtClean="0">
                <a:solidFill>
                  <a:srgbClr val="FF0000"/>
                </a:solidFill>
              </a:rPr>
              <a:t>bir temsili organ veya meclis </a:t>
            </a:r>
            <a:r>
              <a:rPr lang="tr-TR" dirty="0" smtClean="0"/>
              <a:t>vardır.</a:t>
            </a:r>
          </a:p>
          <a:p>
            <a:r>
              <a:rPr lang="tr-TR" dirty="0" smtClean="0"/>
              <a:t>Uzlaşma – İşbirliği</a:t>
            </a:r>
          </a:p>
          <a:p>
            <a:r>
              <a:rPr lang="tr-TR" dirty="0" smtClean="0"/>
              <a:t>İki </a:t>
            </a:r>
            <a:r>
              <a:rPr lang="tr-TR" dirty="0" err="1" smtClean="0"/>
              <a:t>yanli</a:t>
            </a:r>
            <a:r>
              <a:rPr lang="tr-TR" dirty="0" smtClean="0"/>
              <a:t> bir işlemdir</a:t>
            </a:r>
          </a:p>
          <a:p>
            <a:r>
              <a:rPr lang="tr-TR" dirty="0" smtClean="0"/>
              <a:t>Anlaşma, akit, sözleşmedir.</a:t>
            </a:r>
          </a:p>
          <a:p>
            <a:r>
              <a:rPr lang="tr-TR" dirty="0" smtClean="0"/>
              <a:t>Bir taraf hükümdar kesin!</a:t>
            </a:r>
          </a:p>
          <a:p>
            <a:r>
              <a:rPr lang="tr-TR" dirty="0" smtClean="0"/>
              <a:t>Karşı taraf belirlenemez!</a:t>
            </a:r>
          </a:p>
          <a:p>
            <a:r>
              <a:rPr lang="tr-TR" dirty="0" smtClean="0"/>
              <a:t>Tarihte görüldüğü gibi çoğunlukla feodal beylerdir.</a:t>
            </a:r>
          </a:p>
          <a:p>
            <a:r>
              <a:rPr lang="tr-TR" dirty="0" smtClean="0"/>
              <a:t>Sözleşmede – güçleri birbirine eşittir, bazı üstünlükler hala krala aittir.</a:t>
            </a:r>
            <a:endParaRPr lang="tr-TR"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214422"/>
          </a:xfrm>
        </p:spPr>
        <p:txBody>
          <a:bodyPr>
            <a:normAutofit fontScale="90000"/>
          </a:bodyPr>
          <a:lstStyle/>
          <a:p>
            <a:pPr algn="ctr"/>
            <a:r>
              <a:rPr lang="tr-TR" b="1" dirty="0" smtClean="0">
                <a:solidFill>
                  <a:srgbClr val="FF0000"/>
                </a:solidFill>
              </a:rPr>
              <a:t>FEDERAL DEVLET- ÜNİTER DEVLET KARŞILAŞTIRMASI</a:t>
            </a:r>
            <a:endParaRPr lang="tr-TR" b="1" dirty="0">
              <a:solidFill>
                <a:srgbClr val="FF0000"/>
              </a:solidFill>
            </a:endParaRPr>
          </a:p>
        </p:txBody>
      </p:sp>
      <p:sp>
        <p:nvSpPr>
          <p:cNvPr id="3" name="2 İçerik Yer Tutucusu"/>
          <p:cNvSpPr>
            <a:spLocks noGrp="1"/>
          </p:cNvSpPr>
          <p:nvPr>
            <p:ph idx="1"/>
          </p:nvPr>
        </p:nvSpPr>
        <p:spPr>
          <a:xfrm>
            <a:off x="457200" y="1285860"/>
            <a:ext cx="8229600" cy="5038740"/>
          </a:xfrm>
        </p:spPr>
        <p:txBody>
          <a:bodyPr>
            <a:normAutofit lnSpcReduction="10000"/>
          </a:bodyPr>
          <a:lstStyle/>
          <a:p>
            <a:r>
              <a:rPr lang="tr-TR" dirty="0" smtClean="0"/>
              <a:t>1.Devlet Sayısı – </a:t>
            </a:r>
            <a:r>
              <a:rPr lang="tr-TR" dirty="0" err="1" smtClean="0"/>
              <a:t>üniter</a:t>
            </a:r>
            <a:r>
              <a:rPr lang="tr-TR" dirty="0" smtClean="0"/>
              <a:t> ise – tek, federal ise iki tür devlet vardır.</a:t>
            </a:r>
          </a:p>
          <a:p>
            <a:r>
              <a:rPr lang="tr-TR" dirty="0" smtClean="0"/>
              <a:t>2. Hukuk Düzeni Sayısı – </a:t>
            </a:r>
            <a:r>
              <a:rPr lang="tr-TR" dirty="0" err="1" smtClean="0"/>
              <a:t>üniter</a:t>
            </a:r>
            <a:r>
              <a:rPr lang="tr-TR" dirty="0" smtClean="0"/>
              <a:t> devlette tek bir hukuk düzeni vardır, federasyonda birden fazla hukuk düzeni vardır.</a:t>
            </a:r>
          </a:p>
          <a:p>
            <a:r>
              <a:rPr lang="tr-TR" dirty="0" smtClean="0"/>
              <a:t>3. Yasama, Yürütme, Yargı Organları Sayısı – </a:t>
            </a:r>
            <a:r>
              <a:rPr lang="tr-TR" dirty="0" err="1" smtClean="0"/>
              <a:t>üniter</a:t>
            </a:r>
            <a:r>
              <a:rPr lang="tr-TR" dirty="0" smtClean="0"/>
              <a:t> tek organı, federasyonda – hem federal devletin hem de her federe devletin kendi yasam, yargı ve yürütme organları vardır;</a:t>
            </a:r>
          </a:p>
          <a:p>
            <a:r>
              <a:rPr lang="tr-TR" dirty="0" smtClean="0"/>
              <a:t>4. Yetki Paylaşımı – </a:t>
            </a:r>
            <a:r>
              <a:rPr lang="tr-TR" dirty="0" err="1" smtClean="0"/>
              <a:t>üniter</a:t>
            </a:r>
            <a:r>
              <a:rPr lang="tr-TR" dirty="0" smtClean="0"/>
              <a:t> ise merkezi idare ile mahalli idareler arasında kanunla yapılır, federal devlet ile federe devletler arasındaki yetki paylaşımı anayasayla yapılmıştır.</a:t>
            </a:r>
          </a:p>
          <a:p>
            <a:endParaRPr lang="tr-TR"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785818"/>
          </a:xfrm>
        </p:spPr>
        <p:txBody>
          <a:bodyPr>
            <a:normAutofit fontScale="90000"/>
          </a:bodyPr>
          <a:lstStyle/>
          <a:p>
            <a:pPr algn="ctr"/>
            <a:r>
              <a:rPr lang="tr-TR" b="1" dirty="0" smtClean="0">
                <a:solidFill>
                  <a:srgbClr val="FF0000"/>
                </a:solidFill>
              </a:rPr>
              <a:t>FEDERASYON (FEDERAL DEVLET)</a:t>
            </a:r>
            <a:endParaRPr lang="tr-TR" b="1" dirty="0">
              <a:solidFill>
                <a:srgbClr val="FF0000"/>
              </a:solidFill>
            </a:endParaRPr>
          </a:p>
        </p:txBody>
      </p:sp>
      <p:sp>
        <p:nvSpPr>
          <p:cNvPr id="3" name="2 İçerik Yer Tutucusu"/>
          <p:cNvSpPr>
            <a:spLocks noGrp="1"/>
          </p:cNvSpPr>
          <p:nvPr>
            <p:ph idx="1"/>
          </p:nvPr>
        </p:nvSpPr>
        <p:spPr>
          <a:xfrm>
            <a:off x="457200" y="1071546"/>
            <a:ext cx="8229600" cy="5253054"/>
          </a:xfrm>
        </p:spPr>
        <p:txBody>
          <a:bodyPr/>
          <a:lstStyle/>
          <a:p>
            <a:r>
              <a:rPr lang="tr-TR" dirty="0" smtClean="0"/>
              <a:t>Federasyon kelimesi – sözleşme – birleşme demektir.</a:t>
            </a:r>
          </a:p>
          <a:p>
            <a:r>
              <a:rPr lang="tr-TR" dirty="0" smtClean="0"/>
              <a:t>Dernekler, devlet de birleşerek bir federasyon kurmaktadırlar.</a:t>
            </a:r>
          </a:p>
          <a:p>
            <a:r>
              <a:rPr lang="tr-TR" dirty="0" smtClean="0"/>
              <a:t>Örneğin: Rusya Federasyonu.</a:t>
            </a:r>
          </a:p>
          <a:p>
            <a:r>
              <a:rPr lang="tr-TR" dirty="0" smtClean="0"/>
              <a:t>FEDERASYONUN DEVLET YAPISI</a:t>
            </a:r>
          </a:p>
          <a:p>
            <a:r>
              <a:rPr lang="tr-TR" dirty="0" smtClean="0"/>
              <a:t>1. Federal Devlet – merkezi devlet, ulusal düzey’de bulunur; ABD; Federal Alman Cumhuriyeti, üst üste gelme durumu vardır; federal düzeydir; federe düzeydir;</a:t>
            </a:r>
          </a:p>
          <a:p>
            <a:r>
              <a:rPr lang="tr-TR" dirty="0" smtClean="0"/>
              <a:t>2. Federe Devletler – federasyonun alt düzeyinde yer alan ve federasyonu oluşturan devletlere “federe devlet” veya “bölgesel devlet” denir.</a:t>
            </a:r>
            <a:endParaRPr lang="tr-TR"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214290"/>
            <a:ext cx="8229600" cy="857256"/>
          </a:xfrm>
        </p:spPr>
        <p:txBody>
          <a:bodyPr/>
          <a:lstStyle/>
          <a:p>
            <a:pPr algn="ctr"/>
            <a:r>
              <a:rPr lang="tr-TR" b="1" dirty="0" smtClean="0">
                <a:solidFill>
                  <a:srgbClr val="FF0000"/>
                </a:solidFill>
              </a:rPr>
              <a:t>FEDERAL DEVLET </a:t>
            </a:r>
            <a:endParaRPr lang="tr-TR" b="1" dirty="0">
              <a:solidFill>
                <a:srgbClr val="FF0000"/>
              </a:solidFill>
            </a:endParaRPr>
          </a:p>
        </p:txBody>
      </p:sp>
      <p:sp>
        <p:nvSpPr>
          <p:cNvPr id="3" name="2 İçerik Yer Tutucusu"/>
          <p:cNvSpPr>
            <a:spLocks noGrp="1"/>
          </p:cNvSpPr>
          <p:nvPr>
            <p:ph idx="1"/>
          </p:nvPr>
        </p:nvSpPr>
        <p:spPr>
          <a:xfrm>
            <a:off x="457200" y="1214422"/>
            <a:ext cx="8229600" cy="5110178"/>
          </a:xfrm>
        </p:spPr>
        <p:txBody>
          <a:bodyPr>
            <a:normAutofit lnSpcReduction="10000"/>
          </a:bodyPr>
          <a:lstStyle/>
          <a:p>
            <a:r>
              <a:rPr lang="tr-TR" sz="3200" dirty="0" smtClean="0"/>
              <a:t>Federasyonu oluşturan devlet türlerinden biridir.</a:t>
            </a:r>
          </a:p>
          <a:p>
            <a:r>
              <a:rPr lang="tr-TR" sz="3200" dirty="0" smtClean="0"/>
              <a:t>Tüzel kişiliği vardır;</a:t>
            </a:r>
          </a:p>
          <a:p>
            <a:r>
              <a:rPr lang="tr-TR" sz="3200" dirty="0" smtClean="0"/>
              <a:t>İnsan, ülke ve egemenlik olmak üzere uç </a:t>
            </a:r>
            <a:r>
              <a:rPr lang="tr-TR" sz="3200" dirty="0" smtClean="0"/>
              <a:t>unsurdan </a:t>
            </a:r>
            <a:r>
              <a:rPr lang="tr-TR" sz="3200" dirty="0" smtClean="0"/>
              <a:t>oluşmuştur.</a:t>
            </a:r>
          </a:p>
          <a:p>
            <a:r>
              <a:rPr lang="tr-TR" sz="3200" dirty="0" smtClean="0"/>
              <a:t>İnsan unsurunu vatandaşlık bağıyla bağlı olan insan topluluğu oluşturur.</a:t>
            </a:r>
          </a:p>
          <a:p>
            <a:r>
              <a:rPr lang="tr-TR" sz="3200" dirty="0" smtClean="0"/>
              <a:t>Toprak unsurunu federe devletlerin topraklarının bütünü oluşturur</a:t>
            </a:r>
          </a:p>
          <a:p>
            <a:r>
              <a:rPr lang="tr-TR" sz="3200" dirty="0" smtClean="0"/>
              <a:t>Has egemenliği vardır</a:t>
            </a:r>
            <a:r>
              <a:rPr lang="tr-TR" dirty="0" smtClean="0"/>
              <a:t>.</a:t>
            </a:r>
            <a:endParaRPr lang="tr-TR"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214446"/>
          </a:xfrm>
        </p:spPr>
        <p:txBody>
          <a:bodyPr>
            <a:normAutofit fontScale="90000"/>
          </a:bodyPr>
          <a:lstStyle/>
          <a:p>
            <a:pPr algn="ctr"/>
            <a:r>
              <a:rPr lang="tr-TR" b="1" dirty="0" smtClean="0">
                <a:solidFill>
                  <a:srgbClr val="FF0000"/>
                </a:solidFill>
              </a:rPr>
              <a:t>FEDERAL DEVLETLERDE </a:t>
            </a:r>
            <a:br>
              <a:rPr lang="tr-TR" b="1" dirty="0" smtClean="0">
                <a:solidFill>
                  <a:srgbClr val="FF0000"/>
                </a:solidFill>
              </a:rPr>
            </a:br>
            <a:r>
              <a:rPr lang="tr-TR" b="1" dirty="0" smtClean="0">
                <a:solidFill>
                  <a:srgbClr val="FF0000"/>
                </a:solidFill>
              </a:rPr>
              <a:t>YASAMA ORGANI</a:t>
            </a:r>
            <a:endParaRPr lang="tr-TR" b="1" dirty="0">
              <a:solidFill>
                <a:srgbClr val="FF0000"/>
              </a:solidFill>
            </a:endParaRPr>
          </a:p>
        </p:txBody>
      </p:sp>
      <p:sp>
        <p:nvSpPr>
          <p:cNvPr id="3" name="2 İçerik Yer Tutucusu"/>
          <p:cNvSpPr>
            <a:spLocks noGrp="1"/>
          </p:cNvSpPr>
          <p:nvPr>
            <p:ph idx="1"/>
          </p:nvPr>
        </p:nvSpPr>
        <p:spPr>
          <a:xfrm>
            <a:off x="457200" y="1428736"/>
            <a:ext cx="8229600" cy="4895864"/>
          </a:xfrm>
        </p:spPr>
        <p:txBody>
          <a:bodyPr/>
          <a:lstStyle/>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rmAutofit/>
          </a:bodyPr>
          <a:lstStyle/>
          <a:p>
            <a:r>
              <a:rPr lang="tr-TR" sz="3200" dirty="0" smtClean="0"/>
              <a:t>Parlamento, karlı, egemen olarak tanımak için, ona kendi koşullarını dikte eder.</a:t>
            </a:r>
          </a:p>
          <a:p>
            <a:r>
              <a:rPr lang="tr-TR" sz="3200" dirty="0" smtClean="0"/>
              <a:t>Misak, tarihsel açıdan bir geçiş usulüdür; Monarşi zayıflamış; milli egemenlik veya halk egemenliğim yolundaki görüşlerin gücü ise artmaya başlamıştır; ancak gelişme bütünüyle de tamamlanmamıştır.</a:t>
            </a:r>
          </a:p>
          <a:p>
            <a:r>
              <a:rPr lang="tr-TR" sz="3200" dirty="0" smtClean="0"/>
              <a:t>Avrupa’da Merkezi ve Doğu; 1850 Prusya Anayasası, 1830 Fransa, İngiltere </a:t>
            </a:r>
            <a:r>
              <a:rPr lang="tr-TR" sz="3200" dirty="0" err="1" smtClean="0"/>
              <a:t>Magna</a:t>
            </a:r>
            <a:r>
              <a:rPr lang="tr-TR" sz="3200" dirty="0" smtClean="0"/>
              <a:t> Carta </a:t>
            </a:r>
            <a:r>
              <a:rPr lang="tr-TR" sz="3200" dirty="0" err="1" smtClean="0"/>
              <a:t>Libeartatum</a:t>
            </a:r>
            <a:r>
              <a:rPr lang="tr-TR" sz="3200" dirty="0" smtClean="0"/>
              <a:t>, 1808 </a:t>
            </a:r>
            <a:r>
              <a:rPr lang="tr-TR" sz="3200" dirty="0" err="1" smtClean="0"/>
              <a:t>Sened</a:t>
            </a:r>
            <a:r>
              <a:rPr lang="tr-TR" sz="3200" dirty="0" smtClean="0"/>
              <a:t> –i İttifak</a:t>
            </a:r>
            <a:endParaRPr lang="tr-TR"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928694"/>
          </a:xfrm>
        </p:spPr>
        <p:txBody>
          <a:bodyPr>
            <a:normAutofit/>
          </a:bodyPr>
          <a:lstStyle/>
          <a:p>
            <a:pPr algn="ctr"/>
            <a:r>
              <a:rPr lang="tr-TR" dirty="0" smtClean="0"/>
              <a:t>Misak Bağlayıcılığı</a:t>
            </a:r>
            <a:endParaRPr lang="tr-TR" dirty="0"/>
          </a:p>
        </p:txBody>
      </p:sp>
      <p:sp>
        <p:nvSpPr>
          <p:cNvPr id="3" name="2 İçerik Yer Tutucusu"/>
          <p:cNvSpPr>
            <a:spLocks noGrp="1"/>
          </p:cNvSpPr>
          <p:nvPr>
            <p:ph idx="1"/>
          </p:nvPr>
        </p:nvSpPr>
        <p:spPr>
          <a:xfrm>
            <a:off x="457200" y="1428736"/>
            <a:ext cx="8229600" cy="4895864"/>
          </a:xfrm>
        </p:spPr>
        <p:txBody>
          <a:bodyPr>
            <a:normAutofit/>
          </a:bodyPr>
          <a:lstStyle/>
          <a:p>
            <a:r>
              <a:rPr lang="tr-TR" sz="4000" dirty="0" smtClean="0"/>
              <a:t>Misak – bağlayıcıdır;Misaktan hükümdar istediği zaman dönemez;</a:t>
            </a:r>
          </a:p>
          <a:p>
            <a:r>
              <a:rPr lang="tr-TR" sz="4000" dirty="0" smtClean="0"/>
              <a:t>Zira misak, sözleşme niteliğinde, iki taraflı bir işlemdir ve bir sözleşmeden ortak rızası ile dönülebilir.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000132"/>
          </a:xfrm>
        </p:spPr>
        <p:txBody>
          <a:bodyPr/>
          <a:lstStyle/>
          <a:p>
            <a:pPr algn="ctr"/>
            <a:r>
              <a:rPr lang="tr-TR" dirty="0" smtClean="0"/>
              <a:t>Demokratik Usuller</a:t>
            </a:r>
            <a:endParaRPr lang="tr-TR" dirty="0"/>
          </a:p>
        </p:txBody>
      </p:sp>
      <p:sp>
        <p:nvSpPr>
          <p:cNvPr id="3" name="2 İçerik Yer Tutucusu"/>
          <p:cNvSpPr>
            <a:spLocks noGrp="1"/>
          </p:cNvSpPr>
          <p:nvPr>
            <p:ph idx="1"/>
          </p:nvPr>
        </p:nvSpPr>
        <p:spPr>
          <a:xfrm>
            <a:off x="457200" y="1428736"/>
            <a:ext cx="8229600" cy="4895864"/>
          </a:xfrm>
        </p:spPr>
        <p:txBody>
          <a:bodyPr>
            <a:normAutofit/>
          </a:bodyPr>
          <a:lstStyle/>
          <a:p>
            <a:r>
              <a:rPr lang="tr-TR" sz="4000" dirty="0" smtClean="0">
                <a:solidFill>
                  <a:srgbClr val="FF0000"/>
                </a:solidFill>
              </a:rPr>
              <a:t>Milli Egemenlik – </a:t>
            </a:r>
            <a:r>
              <a:rPr lang="tr-TR" sz="4000" dirty="0" smtClean="0"/>
              <a:t>Kurucu Meclis</a:t>
            </a:r>
          </a:p>
          <a:p>
            <a:r>
              <a:rPr lang="tr-TR" sz="4000" dirty="0" smtClean="0">
                <a:solidFill>
                  <a:srgbClr val="FF0000"/>
                </a:solidFill>
              </a:rPr>
              <a:t>Halk Egemenliği- </a:t>
            </a:r>
            <a:r>
              <a:rPr lang="tr-TR" sz="4000" dirty="0" smtClean="0"/>
              <a:t>Kurucu 						     Referandum</a:t>
            </a:r>
          </a:p>
          <a:p>
            <a:r>
              <a:rPr lang="tr-TR" sz="4000" dirty="0" smtClean="0"/>
              <a:t>Kurucu Meclis – </a:t>
            </a:r>
            <a:r>
              <a:rPr lang="tr-TR" sz="4000" dirty="0" smtClean="0">
                <a:solidFill>
                  <a:srgbClr val="FF0000"/>
                </a:solidFill>
              </a:rPr>
              <a:t>“Konvansiyon veya kurucu meclis, anayasayı yapmak için halk tarafından seçilmiş özel bir meclis demektir”.</a:t>
            </a:r>
          </a:p>
          <a:p>
            <a:endParaRPr lang="tr-TR" sz="4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857256"/>
          </a:xfrm>
        </p:spPr>
        <p:txBody>
          <a:bodyPr>
            <a:normAutofit/>
          </a:bodyPr>
          <a:lstStyle/>
          <a:p>
            <a:pPr algn="ctr"/>
            <a:r>
              <a:rPr lang="tr-TR" dirty="0" smtClean="0"/>
              <a:t>Fransız ve Amerikan Tipi</a:t>
            </a:r>
            <a:endParaRPr lang="tr-TR" dirty="0"/>
          </a:p>
        </p:txBody>
      </p:sp>
      <p:sp>
        <p:nvSpPr>
          <p:cNvPr id="3" name="2 İçerik Yer Tutucusu"/>
          <p:cNvSpPr>
            <a:spLocks noGrp="1"/>
          </p:cNvSpPr>
          <p:nvPr>
            <p:ph idx="1"/>
          </p:nvPr>
        </p:nvSpPr>
        <p:spPr>
          <a:xfrm>
            <a:off x="457200" y="1214422"/>
            <a:ext cx="8229600" cy="5110178"/>
          </a:xfrm>
        </p:spPr>
        <p:txBody>
          <a:bodyPr>
            <a:normAutofit/>
          </a:bodyPr>
          <a:lstStyle/>
          <a:p>
            <a:r>
              <a:rPr lang="tr-TR" sz="4800" dirty="0" smtClean="0">
                <a:solidFill>
                  <a:srgbClr val="FF0000"/>
                </a:solidFill>
              </a:rPr>
              <a:t>Fransız </a:t>
            </a:r>
            <a:r>
              <a:rPr lang="tr-TR" sz="4800" dirty="0" smtClean="0"/>
              <a:t>– çifte görevi vardır, -anayasa hazırlarken- hükümet denetlemek</a:t>
            </a:r>
          </a:p>
          <a:p>
            <a:r>
              <a:rPr lang="tr-TR" sz="4800" dirty="0" smtClean="0">
                <a:solidFill>
                  <a:srgbClr val="FF0000"/>
                </a:solidFill>
              </a:rPr>
              <a:t>Amerikan </a:t>
            </a:r>
            <a:r>
              <a:rPr lang="tr-TR" sz="4800" dirty="0" smtClean="0"/>
              <a:t>– sadece anayasayı hazırlamaktan ibarettir.</a:t>
            </a:r>
            <a:endParaRPr lang="tr-TR" sz="4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857256"/>
          </a:xfrm>
        </p:spPr>
        <p:txBody>
          <a:bodyPr/>
          <a:lstStyle/>
          <a:p>
            <a:pPr algn="ctr"/>
            <a:r>
              <a:rPr lang="tr-TR" dirty="0" smtClean="0"/>
              <a:t>Kurucu Referandum</a:t>
            </a:r>
            <a:endParaRPr lang="tr-TR" dirty="0"/>
          </a:p>
        </p:txBody>
      </p:sp>
      <p:sp>
        <p:nvSpPr>
          <p:cNvPr id="3" name="2 İçerik Yer Tutucusu"/>
          <p:cNvSpPr>
            <a:spLocks noGrp="1"/>
          </p:cNvSpPr>
          <p:nvPr>
            <p:ph idx="1"/>
          </p:nvPr>
        </p:nvSpPr>
        <p:spPr>
          <a:xfrm>
            <a:off x="457200" y="1214422"/>
            <a:ext cx="8229600" cy="5110178"/>
          </a:xfrm>
        </p:spPr>
        <p:txBody>
          <a:bodyPr>
            <a:normAutofit/>
          </a:bodyPr>
          <a:lstStyle/>
          <a:p>
            <a:r>
              <a:rPr lang="tr-TR" sz="2800" dirty="0" smtClean="0"/>
              <a:t>Anayasa yapılmasına halkın da doğrudan doğruya katılması gerekir.</a:t>
            </a:r>
          </a:p>
          <a:p>
            <a:r>
              <a:rPr lang="tr-TR" sz="2800" dirty="0" smtClean="0"/>
              <a:t>Kurucu referandum usulünde anayasa, halkın seçtiği meclis tarafından hazırlanır.</a:t>
            </a:r>
          </a:p>
          <a:p>
            <a:r>
              <a:rPr lang="tr-TR" sz="2800" dirty="0" smtClean="0"/>
              <a:t>Ancak, meclis, hazırladığı anayasa tasarısını kendi kabul etmez.</a:t>
            </a:r>
          </a:p>
          <a:p>
            <a:r>
              <a:rPr lang="tr-TR" sz="2800" dirty="0" smtClean="0"/>
              <a:t>Kabul için mutlaka halkoyuna sunulmalıdır.</a:t>
            </a:r>
          </a:p>
          <a:p>
            <a:r>
              <a:rPr lang="tr-TR" sz="2800" dirty="0" smtClean="0"/>
              <a:t>Halkoylaması ile kabul edilmiş anayasa, hukuki gücünü, meclisten değil, halkoylamasından alır.</a:t>
            </a:r>
          </a:p>
          <a:p>
            <a:endParaRPr lang="tr-TR"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a:bodyPr>
          <a:lstStyle/>
          <a:p>
            <a:r>
              <a:rPr lang="tr-TR" sz="4000" dirty="0" smtClean="0"/>
              <a:t>ASLİ KURUCU İKTİDAR, </a:t>
            </a:r>
            <a:r>
              <a:rPr lang="tr-TR" sz="4000" dirty="0" smtClean="0">
                <a:solidFill>
                  <a:srgbClr val="FF0000"/>
                </a:solidFill>
              </a:rPr>
              <a:t>HUKUK –DIŞI, SINIRSIZ, </a:t>
            </a:r>
            <a:r>
              <a:rPr lang="tr-TR" sz="4000" dirty="0" smtClean="0"/>
              <a:t>SAHİBİ HUKUKEN BELİRLENEMEYEN, HUKUK BOŞLUĞU ORTAMINDA BELİREN, </a:t>
            </a:r>
            <a:r>
              <a:rPr lang="tr-TR" sz="4000" dirty="0" smtClean="0">
                <a:solidFill>
                  <a:srgbClr val="FF0000"/>
                </a:solidFill>
              </a:rPr>
              <a:t>MONOKRATİK</a:t>
            </a:r>
            <a:r>
              <a:rPr lang="tr-TR" sz="4000" dirty="0" smtClean="0"/>
              <a:t> VEYA </a:t>
            </a:r>
            <a:r>
              <a:rPr lang="tr-TR" sz="4000" dirty="0" smtClean="0">
                <a:solidFill>
                  <a:srgbClr val="FF0000"/>
                </a:solidFill>
              </a:rPr>
              <a:t>DEMOKRATİK</a:t>
            </a:r>
            <a:r>
              <a:rPr lang="tr-TR" sz="4000" dirty="0" smtClean="0"/>
              <a:t> BİÇİMLERİ OLAN, </a:t>
            </a:r>
            <a:r>
              <a:rPr lang="tr-TR" sz="4000" dirty="0" smtClean="0">
                <a:solidFill>
                  <a:srgbClr val="FF0000"/>
                </a:solidFill>
              </a:rPr>
              <a:t>YENİ BİR </a:t>
            </a:r>
            <a:r>
              <a:rPr lang="tr-TR" sz="4000" dirty="0" smtClean="0"/>
              <a:t>ANAYASA YAPMA İKTİDARIDIR.</a:t>
            </a:r>
            <a:endParaRPr lang="tr-TR" sz="4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071570"/>
          </a:xfrm>
        </p:spPr>
        <p:txBody>
          <a:bodyPr>
            <a:normAutofit fontScale="90000"/>
          </a:bodyPr>
          <a:lstStyle/>
          <a:p>
            <a:pPr algn="ctr"/>
            <a:r>
              <a:rPr lang="tr-TR" sz="4000" dirty="0" smtClean="0"/>
              <a:t>TALİ KURUCU İKTİDAR: </a:t>
            </a:r>
            <a:br>
              <a:rPr lang="tr-TR" sz="4000" dirty="0" smtClean="0"/>
            </a:br>
            <a:r>
              <a:rPr lang="tr-TR" sz="4000" dirty="0" smtClean="0"/>
              <a:t>ANAYASALARIN DEĞİŞTİRİLMESİ</a:t>
            </a:r>
            <a:endParaRPr lang="tr-TR" sz="4000" dirty="0"/>
          </a:p>
        </p:txBody>
      </p:sp>
      <p:sp>
        <p:nvSpPr>
          <p:cNvPr id="3" name="2 İçerik Yer Tutucusu"/>
          <p:cNvSpPr>
            <a:spLocks noGrp="1"/>
          </p:cNvSpPr>
          <p:nvPr>
            <p:ph idx="1"/>
          </p:nvPr>
        </p:nvSpPr>
        <p:spPr>
          <a:xfrm>
            <a:off x="457200" y="1285860"/>
            <a:ext cx="8229600" cy="5038740"/>
          </a:xfrm>
        </p:spPr>
        <p:txBody>
          <a:bodyPr>
            <a:normAutofit fontScale="92500" lnSpcReduction="10000"/>
          </a:bodyPr>
          <a:lstStyle/>
          <a:p>
            <a:r>
              <a:rPr lang="tr-TR" sz="3600" dirty="0" smtClean="0">
                <a:solidFill>
                  <a:srgbClr val="FF0000"/>
                </a:solidFill>
              </a:rPr>
              <a:t>Tali kurucu iktidar, </a:t>
            </a:r>
            <a:r>
              <a:rPr lang="tr-TR" sz="3600" dirty="0" smtClean="0"/>
              <a:t>bir anayasayı yine o anayasada öngörülmüş usullere </a:t>
            </a:r>
            <a:r>
              <a:rPr lang="tr-TR" sz="3600" u="sng" dirty="0" smtClean="0">
                <a:solidFill>
                  <a:srgbClr val="FF0000"/>
                </a:solidFill>
              </a:rPr>
              <a:t>değiştirme</a:t>
            </a:r>
            <a:r>
              <a:rPr lang="tr-TR" sz="3600" dirty="0" smtClean="0"/>
              <a:t> iktidarıdır.</a:t>
            </a:r>
          </a:p>
          <a:p>
            <a:r>
              <a:rPr lang="tr-TR" sz="3600" dirty="0" smtClean="0"/>
              <a:t>1. Anayasaların değiştirilmesi ihtiyacını</a:t>
            </a:r>
          </a:p>
          <a:p>
            <a:r>
              <a:rPr lang="tr-TR" sz="3600" dirty="0" smtClean="0"/>
              <a:t>2. Tali kurucu iktidarın sahibini</a:t>
            </a:r>
          </a:p>
          <a:p>
            <a:r>
              <a:rPr lang="tr-TR" sz="3600" dirty="0" smtClean="0"/>
              <a:t>3. Tali kurucu iktidarın özelliklerini</a:t>
            </a:r>
          </a:p>
          <a:p>
            <a:r>
              <a:rPr lang="tr-TR" sz="3600" dirty="0" smtClean="0"/>
              <a:t>4. Tali kurucu iktidarın sınırlarını</a:t>
            </a:r>
          </a:p>
          <a:p>
            <a:r>
              <a:rPr lang="tr-TR" sz="3600" dirty="0" smtClean="0"/>
              <a:t>5.İktidarın biçimlerini,anayasayı değiştirme usullerini</a:t>
            </a:r>
          </a:p>
          <a:p>
            <a:endParaRPr lang="tr-TR" sz="3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ANAYASA DEĞİŞİKLİĞİ KAVRAMI</a:t>
            </a:r>
            <a:endParaRPr lang="tr-TR" dirty="0"/>
          </a:p>
        </p:txBody>
      </p:sp>
      <p:sp>
        <p:nvSpPr>
          <p:cNvPr id="3" name="2 İçerik Yer Tutucusu"/>
          <p:cNvSpPr>
            <a:spLocks noGrp="1"/>
          </p:cNvSpPr>
          <p:nvPr>
            <p:ph idx="1"/>
          </p:nvPr>
        </p:nvSpPr>
        <p:spPr>
          <a:xfrm>
            <a:off x="457200" y="1935480"/>
            <a:ext cx="8229600" cy="4708230"/>
          </a:xfrm>
        </p:spPr>
        <p:txBody>
          <a:bodyPr>
            <a:noAutofit/>
          </a:bodyPr>
          <a:lstStyle/>
          <a:p>
            <a:pPr algn="just"/>
            <a:r>
              <a:rPr lang="tr-TR" sz="3200" dirty="0" smtClean="0"/>
              <a:t>Anayasanın bir veya birkaç maddesinin değiştirilmesi, yürürlükten kaldırması veya anayasaya daha önceden mevcut olmayan yeni hükümler eklenmesidir.</a:t>
            </a:r>
          </a:p>
          <a:p>
            <a:pPr algn="just"/>
            <a:r>
              <a:rPr lang="tr-TR" sz="3200" dirty="0" smtClean="0"/>
              <a:t>Anayasanın bir maddesinin bir fıkrasındaki sadece bir cümle değiştirilebilir; hatta bir kelime ile….</a:t>
            </a:r>
          </a:p>
          <a:p>
            <a:pPr algn="just"/>
            <a:r>
              <a:rPr lang="tr-TR" sz="3200" dirty="0" smtClean="0"/>
              <a:t>Bir veya iki kelimenin değiştirilmesi dahi bir anayasa değişikliğidir.</a:t>
            </a:r>
            <a:endParaRPr lang="tr-TR"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smtClean="0"/>
              <a:t>Amendment</a:t>
            </a:r>
            <a:r>
              <a:rPr lang="tr-TR" dirty="0" smtClean="0"/>
              <a:t> nedir?</a:t>
            </a:r>
            <a:endParaRPr lang="tr-TR" dirty="0"/>
          </a:p>
        </p:txBody>
      </p:sp>
      <p:sp>
        <p:nvSpPr>
          <p:cNvPr id="3" name="2 İçerik Yer Tutucusu"/>
          <p:cNvSpPr>
            <a:spLocks noGrp="1"/>
          </p:cNvSpPr>
          <p:nvPr>
            <p:ph idx="1"/>
          </p:nvPr>
        </p:nvSpPr>
        <p:spPr/>
        <p:txBody>
          <a:bodyPr>
            <a:normAutofit lnSpcReduction="10000"/>
          </a:bodyPr>
          <a:lstStyle/>
          <a:p>
            <a:r>
              <a:rPr lang="tr-TR" dirty="0" smtClean="0"/>
              <a:t>Asıl metnine dokunmaksızın anayasanın sonuna yapılan eklemeler şeklinde olur. ABD</a:t>
            </a:r>
          </a:p>
          <a:p>
            <a:r>
              <a:rPr lang="tr-TR" dirty="0" smtClean="0"/>
              <a:t>Avrupa ülkelerinde, anayasa değişikliği, anayasanın orijinal metninin değiştirilmesi şeklinde ortaya çıkar. </a:t>
            </a:r>
          </a:p>
          <a:p>
            <a:r>
              <a:rPr lang="tr-TR" dirty="0" err="1" smtClean="0">
                <a:solidFill>
                  <a:srgbClr val="FF0000"/>
                </a:solidFill>
              </a:rPr>
              <a:t>Revision</a:t>
            </a:r>
            <a:r>
              <a:rPr lang="tr-TR" dirty="0" smtClean="0">
                <a:solidFill>
                  <a:srgbClr val="FF0000"/>
                </a:solidFill>
              </a:rPr>
              <a:t> (değişiklik</a:t>
            </a:r>
            <a:r>
              <a:rPr lang="tr-TR" dirty="0" smtClean="0"/>
              <a:t>) tabiri kullanılır;</a:t>
            </a:r>
          </a:p>
          <a:p>
            <a:r>
              <a:rPr lang="tr-TR" dirty="0" smtClean="0"/>
              <a:t>Anayasa değişikliği kaçınılmazdır;</a:t>
            </a:r>
          </a:p>
          <a:p>
            <a:r>
              <a:rPr lang="tr-TR" dirty="0" smtClean="0"/>
              <a:t>Anayasanın istikrarı – devletin temel kuruluşuyla, hukuki ve siyasal statüsüyle ilgilidir;</a:t>
            </a:r>
          </a:p>
          <a:p>
            <a:r>
              <a:rPr lang="tr-TR" dirty="0" smtClean="0"/>
              <a:t>Değişme gerekliliği – istikrar ihtiyacını uzlaştırmak, deyim yerindeyse bir “</a:t>
            </a:r>
            <a:r>
              <a:rPr lang="tr-TR" dirty="0" err="1" smtClean="0"/>
              <a:t>nisbi</a:t>
            </a:r>
            <a:r>
              <a:rPr lang="tr-TR" dirty="0" smtClean="0"/>
              <a:t> istikrar” </a:t>
            </a:r>
            <a:r>
              <a:rPr lang="tr-TR" dirty="0" err="1" smtClean="0"/>
              <a:t>sağlmak</a:t>
            </a:r>
            <a:r>
              <a:rPr lang="tr-TR" dirty="0" smtClean="0"/>
              <a:t> gerekir.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r>
              <a:rPr lang="tr-TR" sz="2800" dirty="0" smtClean="0"/>
              <a:t>Asli kurucu iktidar: </a:t>
            </a:r>
            <a:r>
              <a:rPr lang="tr-TR" sz="2800" dirty="0" smtClean="0">
                <a:solidFill>
                  <a:srgbClr val="FF0000"/>
                </a:solidFill>
              </a:rPr>
              <a:t>sömürge olan bir ülkenin bağımsızlığa kavuşması (</a:t>
            </a:r>
            <a:r>
              <a:rPr lang="tr-TR" sz="2800" dirty="0" err="1" smtClean="0">
                <a:solidFill>
                  <a:srgbClr val="FF0000"/>
                </a:solidFill>
              </a:rPr>
              <a:t>decolonization</a:t>
            </a:r>
            <a:r>
              <a:rPr lang="tr-TR" sz="2800" dirty="0" smtClean="0">
                <a:solidFill>
                  <a:srgbClr val="FF0000"/>
                </a:solidFill>
              </a:rPr>
              <a:t>)</a:t>
            </a:r>
          </a:p>
          <a:p>
            <a:r>
              <a:rPr lang="tr-TR" sz="2800" dirty="0" smtClean="0"/>
              <a:t>Sömürge – savaş – barış – genellikle yeni anayasa</a:t>
            </a:r>
          </a:p>
          <a:p>
            <a:r>
              <a:rPr lang="tr-TR" sz="2800" dirty="0" smtClean="0"/>
              <a:t>Bazı hallerde, birden çok bağımsız devletin kendi istekleriyle birleşip </a:t>
            </a:r>
            <a:r>
              <a:rPr lang="tr-TR" sz="2800" dirty="0" smtClean="0">
                <a:solidFill>
                  <a:srgbClr val="FF0000"/>
                </a:solidFill>
              </a:rPr>
              <a:t>(</a:t>
            </a:r>
            <a:r>
              <a:rPr lang="tr-TR" sz="2800" dirty="0" err="1" smtClean="0">
                <a:solidFill>
                  <a:srgbClr val="FF0000"/>
                </a:solidFill>
              </a:rPr>
              <a:t>Federation</a:t>
            </a:r>
            <a:r>
              <a:rPr lang="tr-TR" sz="2800" dirty="0" smtClean="0">
                <a:solidFill>
                  <a:srgbClr val="FF0000"/>
                </a:solidFill>
              </a:rPr>
              <a:t> of </a:t>
            </a:r>
            <a:r>
              <a:rPr lang="tr-TR" sz="2800" dirty="0" err="1" smtClean="0">
                <a:solidFill>
                  <a:srgbClr val="FF0000"/>
                </a:solidFill>
              </a:rPr>
              <a:t>States</a:t>
            </a:r>
            <a:r>
              <a:rPr lang="tr-TR" sz="2800" dirty="0" smtClean="0">
                <a:solidFill>
                  <a:srgbClr val="FF0000"/>
                </a:solidFill>
              </a:rPr>
              <a:t>) </a:t>
            </a:r>
            <a:r>
              <a:rPr lang="tr-TR" sz="2800" dirty="0" smtClean="0"/>
              <a:t>yepyeni bir devlet kurdukları görülmektedir. </a:t>
            </a:r>
            <a:r>
              <a:rPr lang="tr-TR" sz="2800" dirty="0" smtClean="0">
                <a:solidFill>
                  <a:srgbClr val="FF0000"/>
                </a:solidFill>
              </a:rPr>
              <a:t>(ABD 1787 Anayasası)</a:t>
            </a:r>
          </a:p>
          <a:p>
            <a:r>
              <a:rPr lang="tr-TR" sz="2800" dirty="0" smtClean="0"/>
              <a:t>Birden çok bağımsız devlete ayrılmaktadır: </a:t>
            </a:r>
            <a:r>
              <a:rPr lang="tr-TR" sz="2800" dirty="0" smtClean="0">
                <a:solidFill>
                  <a:srgbClr val="FF0000"/>
                </a:solidFill>
              </a:rPr>
              <a:t>(</a:t>
            </a:r>
            <a:r>
              <a:rPr lang="tr-TR" sz="2800" dirty="0" err="1" smtClean="0">
                <a:solidFill>
                  <a:srgbClr val="FF0000"/>
                </a:solidFill>
              </a:rPr>
              <a:t>Dismemberment</a:t>
            </a:r>
            <a:r>
              <a:rPr lang="tr-TR" sz="2800" dirty="0" smtClean="0">
                <a:solidFill>
                  <a:srgbClr val="FF0000"/>
                </a:solidFill>
              </a:rPr>
              <a:t> of a </a:t>
            </a:r>
            <a:r>
              <a:rPr lang="tr-TR" sz="2800" dirty="0" err="1" smtClean="0">
                <a:solidFill>
                  <a:srgbClr val="FF0000"/>
                </a:solidFill>
              </a:rPr>
              <a:t>State</a:t>
            </a:r>
            <a:r>
              <a:rPr lang="tr-TR" sz="2800" dirty="0" smtClean="0">
                <a:solidFill>
                  <a:srgbClr val="FF0000"/>
                </a:solidFill>
              </a:rPr>
              <a:t>); 1990 </a:t>
            </a:r>
            <a:r>
              <a:rPr lang="tr-TR" sz="2800" dirty="0" err="1" smtClean="0">
                <a:solidFill>
                  <a:srgbClr val="FF0000"/>
                </a:solidFill>
              </a:rPr>
              <a:t>SSCB’nın</a:t>
            </a:r>
            <a:r>
              <a:rPr lang="tr-TR" sz="2800" dirty="0" smtClean="0">
                <a:solidFill>
                  <a:srgbClr val="FF0000"/>
                </a:solidFill>
              </a:rPr>
              <a:t> </a:t>
            </a:r>
            <a:r>
              <a:rPr lang="tr-TR" sz="2800" dirty="0" smtClean="0"/>
              <a:t>dağılmasından sonra yerine kurulan devletler ve yeni anaysalar.</a:t>
            </a:r>
            <a:endParaRPr lang="tr-TR"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561360"/>
          </a:xfrm>
        </p:spPr>
        <p:txBody>
          <a:bodyPr>
            <a:normAutofit fontScale="90000"/>
          </a:bodyPr>
          <a:lstStyle/>
          <a:p>
            <a:pPr algn="ctr"/>
            <a:r>
              <a:rPr lang="tr-TR" dirty="0" smtClean="0"/>
              <a:t>TALİ KURUCU İKTİDARIN </a:t>
            </a:r>
            <a:br>
              <a:rPr lang="tr-TR" dirty="0" smtClean="0"/>
            </a:br>
            <a:r>
              <a:rPr lang="tr-TR" dirty="0" smtClean="0"/>
              <a:t>SAHİBİ KİMDİR?</a:t>
            </a:r>
            <a:endParaRPr lang="tr-TR" dirty="0"/>
          </a:p>
        </p:txBody>
      </p:sp>
      <p:sp>
        <p:nvSpPr>
          <p:cNvPr id="3" name="2 İçerik Yer Tutucusu"/>
          <p:cNvSpPr>
            <a:spLocks noGrp="1"/>
          </p:cNvSpPr>
          <p:nvPr>
            <p:ph idx="1"/>
          </p:nvPr>
        </p:nvSpPr>
        <p:spPr/>
        <p:txBody>
          <a:bodyPr>
            <a:normAutofit/>
          </a:bodyPr>
          <a:lstStyle/>
          <a:p>
            <a:r>
              <a:rPr lang="tr-TR" sz="3200" dirty="0" smtClean="0"/>
              <a:t>Normal yasama organının nitelikli çoğunluğuna verilmektedir.</a:t>
            </a:r>
          </a:p>
          <a:p>
            <a:r>
              <a:rPr lang="tr-TR" sz="3200" dirty="0" smtClean="0"/>
              <a:t>Bazılarda devlet başkanlarının veya halkın veto etme yetkisi vardır;</a:t>
            </a:r>
          </a:p>
          <a:p>
            <a:r>
              <a:rPr lang="tr-TR" sz="3200" dirty="0" smtClean="0"/>
              <a:t>Bu durumlarda tali kurucu iktidarın yasam organı, devlet başkanı ve halk arasında paylaştırılmış olduğunu söyleyebiliriz.</a:t>
            </a:r>
            <a:endParaRPr lang="tr-TR"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Tali Kurucu İktidarın Özellikleri</a:t>
            </a:r>
            <a:endParaRPr lang="tr-TR" dirty="0"/>
          </a:p>
        </p:txBody>
      </p:sp>
      <p:sp>
        <p:nvSpPr>
          <p:cNvPr id="3" name="2 İçerik Yer Tutucusu"/>
          <p:cNvSpPr>
            <a:spLocks noGrp="1"/>
          </p:cNvSpPr>
          <p:nvPr>
            <p:ph idx="1"/>
          </p:nvPr>
        </p:nvSpPr>
        <p:spPr/>
        <p:txBody>
          <a:bodyPr/>
          <a:lstStyle/>
          <a:p>
            <a:r>
              <a:rPr lang="tr-TR" dirty="0" smtClean="0">
                <a:solidFill>
                  <a:srgbClr val="FF0000"/>
                </a:solidFill>
              </a:rPr>
              <a:t>Tali Kurucu İktidar Hukuki Nitelikte Bir İktidardır: </a:t>
            </a:r>
            <a:r>
              <a:rPr lang="tr-TR" dirty="0" smtClean="0"/>
              <a:t>hukuk kuraları var, bu kurallar bizzat anayasa tarafından konulmuşlardır.</a:t>
            </a:r>
          </a:p>
          <a:p>
            <a:r>
              <a:rPr lang="tr-TR" dirty="0" smtClean="0">
                <a:solidFill>
                  <a:srgbClr val="FF0000"/>
                </a:solidFill>
              </a:rPr>
              <a:t>Tali Kurucu İktidar Sınırlı Bir İktidarıdır: </a:t>
            </a:r>
            <a:r>
              <a:rPr lang="tr-TR" dirty="0" smtClean="0"/>
              <a:t>anayasa tarafından sınırlandırılması her zaman </a:t>
            </a:r>
            <a:r>
              <a:rPr lang="tr-TR" dirty="0" err="1" smtClean="0"/>
              <a:t>mümküündür</a:t>
            </a:r>
            <a:r>
              <a:rPr lang="tr-TR" dirty="0" smtClean="0"/>
              <a:t>.</a:t>
            </a:r>
          </a:p>
          <a:p>
            <a:r>
              <a:rPr lang="tr-TR" dirty="0" smtClean="0">
                <a:solidFill>
                  <a:srgbClr val="FF0000"/>
                </a:solidFill>
              </a:rPr>
              <a:t>Tali kurucu İktidarın Sınırları:</a:t>
            </a:r>
          </a:p>
          <a:p>
            <a:r>
              <a:rPr lang="tr-TR" dirty="0" smtClean="0">
                <a:solidFill>
                  <a:srgbClr val="FF0000"/>
                </a:solidFill>
              </a:rPr>
              <a:t>1. Maddi (İçeriksel) Sınırlar – değiştirilmeyecek hükümler, çok çeşitlidir ve ülkeden ülkeye değişmektedir.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normAutofit/>
          </a:bodyPr>
          <a:lstStyle/>
          <a:p>
            <a:r>
              <a:rPr lang="tr-TR" sz="4400" dirty="0" smtClean="0"/>
              <a:t>Örneğin: “devlet şeklinin cumhuriyet”, “devletin </a:t>
            </a:r>
            <a:r>
              <a:rPr lang="tr-TR" sz="4400" dirty="0" err="1" smtClean="0"/>
              <a:t>monarşik</a:t>
            </a:r>
            <a:r>
              <a:rPr lang="tr-TR" sz="4400" dirty="0" smtClean="0"/>
              <a:t> şekli” “devletin federal yapısı””devletin </a:t>
            </a:r>
            <a:r>
              <a:rPr lang="tr-TR" sz="4400" dirty="0" err="1" smtClean="0"/>
              <a:t>üniter</a:t>
            </a:r>
            <a:r>
              <a:rPr lang="tr-TR" sz="4400" dirty="0" smtClean="0"/>
              <a:t> yapısı”, devletin ideolojik temellerinin değiştirilmesi yasaklamaktadır.</a:t>
            </a:r>
            <a:endParaRPr lang="tr-TR" sz="4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581772"/>
          </a:xfrm>
        </p:spPr>
        <p:txBody>
          <a:bodyPr>
            <a:normAutofit fontScale="90000"/>
          </a:bodyPr>
          <a:lstStyle/>
          <a:p>
            <a:pPr algn="ctr"/>
            <a:r>
              <a:rPr lang="tr-TR" dirty="0" smtClean="0"/>
              <a:t>Zamansal Sınırlar</a:t>
            </a:r>
            <a:endParaRPr lang="tr-TR" dirty="0"/>
          </a:p>
        </p:txBody>
      </p:sp>
      <p:sp>
        <p:nvSpPr>
          <p:cNvPr id="3" name="2 İçerik Yer Tutucusu"/>
          <p:cNvSpPr>
            <a:spLocks noGrp="1"/>
          </p:cNvSpPr>
          <p:nvPr>
            <p:ph idx="1"/>
          </p:nvPr>
        </p:nvSpPr>
        <p:spPr>
          <a:xfrm>
            <a:off x="457200" y="1285860"/>
            <a:ext cx="8229600" cy="5038740"/>
          </a:xfrm>
        </p:spPr>
        <p:txBody>
          <a:bodyPr>
            <a:normAutofit/>
          </a:bodyPr>
          <a:lstStyle/>
          <a:p>
            <a:r>
              <a:rPr lang="tr-TR" sz="3200" dirty="0" smtClean="0"/>
              <a:t>İKİ DEĞİŞİK ŞEKİLDE ORTAYA ÇIKMAKTADIR:</a:t>
            </a:r>
          </a:p>
          <a:p>
            <a:r>
              <a:rPr lang="tr-TR" sz="3200" dirty="0" smtClean="0"/>
              <a:t>1. </a:t>
            </a:r>
            <a:r>
              <a:rPr lang="tr-TR" sz="3200" dirty="0" smtClean="0">
                <a:solidFill>
                  <a:srgbClr val="FF0000"/>
                </a:solidFill>
              </a:rPr>
              <a:t>SÜRE YASAĞI- </a:t>
            </a:r>
            <a:r>
              <a:rPr lang="tr-TR" sz="3200" dirty="0" smtClean="0"/>
              <a:t>bazı anayasalar yürürlüğe girmesinden itibaren belli bir süre içinde yasaklanmaktadırlar (Yunan, Portekiz)</a:t>
            </a:r>
          </a:p>
          <a:p>
            <a:r>
              <a:rPr lang="tr-TR" sz="3200" dirty="0" smtClean="0"/>
              <a:t>2. </a:t>
            </a:r>
            <a:r>
              <a:rPr lang="tr-TR" sz="3200" dirty="0" smtClean="0">
                <a:solidFill>
                  <a:srgbClr val="FF0000"/>
                </a:solidFill>
              </a:rPr>
              <a:t>DÖNEM YASAĞI- </a:t>
            </a:r>
            <a:r>
              <a:rPr lang="tr-TR" sz="3200" dirty="0" smtClean="0"/>
              <a:t>bazı anayasalar da kendilerinin belirli dönemlerde değiştirmelerini yasaklamaktadırlar;(</a:t>
            </a:r>
            <a:r>
              <a:rPr lang="tr-TR" sz="3200" dirty="0" err="1" smtClean="0"/>
              <a:t>Fransiz</a:t>
            </a:r>
            <a:r>
              <a:rPr lang="tr-TR" sz="3200" dirty="0" smtClean="0"/>
              <a:t>, Belçika)</a:t>
            </a:r>
            <a:endParaRPr lang="tr-TR" sz="3200" dirty="0">
              <a:solidFill>
                <a:srgbClr val="FF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928694"/>
          </a:xfrm>
        </p:spPr>
        <p:txBody>
          <a:bodyPr>
            <a:normAutofit/>
          </a:bodyPr>
          <a:lstStyle/>
          <a:p>
            <a:pPr algn="ctr"/>
            <a:r>
              <a:rPr lang="tr-TR" dirty="0" smtClean="0"/>
              <a:t>Biçimsel Sınırlar</a:t>
            </a:r>
            <a:endParaRPr lang="tr-TR" dirty="0"/>
          </a:p>
        </p:txBody>
      </p:sp>
      <p:sp>
        <p:nvSpPr>
          <p:cNvPr id="3" name="2 İçerik Yer Tutucusu"/>
          <p:cNvSpPr>
            <a:spLocks noGrp="1"/>
          </p:cNvSpPr>
          <p:nvPr>
            <p:ph idx="1"/>
          </p:nvPr>
        </p:nvSpPr>
        <p:spPr>
          <a:xfrm>
            <a:off x="457200" y="1357298"/>
            <a:ext cx="8229600" cy="4967302"/>
          </a:xfrm>
        </p:spPr>
        <p:txBody>
          <a:bodyPr>
            <a:noAutofit/>
          </a:bodyPr>
          <a:lstStyle/>
          <a:p>
            <a:r>
              <a:rPr lang="tr-TR" sz="4800" dirty="0" smtClean="0"/>
              <a:t>Anayasa değiştirme usullerini üç safhada inceleyebiliriz:</a:t>
            </a:r>
          </a:p>
          <a:p>
            <a:r>
              <a:rPr lang="tr-TR" sz="4800" dirty="0" smtClean="0">
                <a:solidFill>
                  <a:srgbClr val="FF0000"/>
                </a:solidFill>
              </a:rPr>
              <a:t>Teklif</a:t>
            </a:r>
          </a:p>
          <a:p>
            <a:r>
              <a:rPr lang="tr-TR" sz="4800" dirty="0" smtClean="0">
                <a:solidFill>
                  <a:srgbClr val="FF0000"/>
                </a:solidFill>
              </a:rPr>
              <a:t>Karar ve </a:t>
            </a:r>
          </a:p>
          <a:p>
            <a:r>
              <a:rPr lang="tr-TR" sz="4800" dirty="0" smtClean="0">
                <a:solidFill>
                  <a:srgbClr val="FF0000"/>
                </a:solidFill>
              </a:rPr>
              <a:t>Onay.</a:t>
            </a:r>
            <a:endParaRPr lang="tr-TR" sz="4800" dirty="0">
              <a:solidFill>
                <a:srgbClr val="FF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714380"/>
          </a:xfrm>
        </p:spPr>
        <p:txBody>
          <a:bodyPr>
            <a:normAutofit fontScale="90000"/>
          </a:bodyPr>
          <a:lstStyle/>
          <a:p>
            <a:pPr algn="ctr"/>
            <a:r>
              <a:rPr lang="tr-TR" dirty="0" smtClean="0">
                <a:solidFill>
                  <a:srgbClr val="FF0000"/>
                </a:solidFill>
              </a:rPr>
              <a:t>Teklif Yetkisi</a:t>
            </a:r>
            <a:endParaRPr lang="tr-TR" dirty="0">
              <a:solidFill>
                <a:srgbClr val="FF0000"/>
              </a:solidFill>
            </a:endParaRPr>
          </a:p>
        </p:txBody>
      </p:sp>
      <p:sp>
        <p:nvSpPr>
          <p:cNvPr id="3" name="2 İçerik Yer Tutucusu"/>
          <p:cNvSpPr>
            <a:spLocks noGrp="1"/>
          </p:cNvSpPr>
          <p:nvPr>
            <p:ph idx="1"/>
          </p:nvPr>
        </p:nvSpPr>
        <p:spPr>
          <a:xfrm>
            <a:off x="457200" y="1214422"/>
            <a:ext cx="8229600" cy="5110178"/>
          </a:xfrm>
        </p:spPr>
        <p:txBody>
          <a:bodyPr/>
          <a:lstStyle/>
          <a:p>
            <a:r>
              <a:rPr lang="tr-TR" sz="4000" dirty="0" smtClean="0"/>
              <a:t>Çok çeşitli organlara vermektedir:</a:t>
            </a:r>
          </a:p>
          <a:p>
            <a:r>
              <a:rPr lang="tr-TR" sz="4000" dirty="0" smtClean="0"/>
              <a:t>Sadece yasama organına tanımaktadır;</a:t>
            </a:r>
          </a:p>
          <a:p>
            <a:r>
              <a:rPr lang="tr-TR" sz="4000" dirty="0" smtClean="0"/>
              <a:t>Hem yasama hem yürütme organına</a:t>
            </a:r>
          </a:p>
          <a:p>
            <a:r>
              <a:rPr lang="tr-TR" sz="4000" dirty="0" smtClean="0"/>
              <a:t>Hem yasama, hem de yürütme ve halka</a:t>
            </a:r>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143008"/>
          </a:xfrm>
        </p:spPr>
        <p:txBody>
          <a:bodyPr>
            <a:normAutofit/>
          </a:bodyPr>
          <a:lstStyle/>
          <a:p>
            <a:pPr algn="ctr"/>
            <a:r>
              <a:rPr lang="tr-TR" dirty="0" smtClean="0"/>
              <a:t>Teklif Yetersayıları</a:t>
            </a:r>
            <a:endParaRPr lang="tr-TR" dirty="0"/>
          </a:p>
        </p:txBody>
      </p:sp>
      <p:sp>
        <p:nvSpPr>
          <p:cNvPr id="3" name="2 İçerik Yer Tutucusu"/>
          <p:cNvSpPr>
            <a:spLocks noGrp="1"/>
          </p:cNvSpPr>
          <p:nvPr>
            <p:ph idx="1"/>
          </p:nvPr>
        </p:nvSpPr>
        <p:spPr>
          <a:xfrm>
            <a:off x="457200" y="1428736"/>
            <a:ext cx="8229600" cy="4895864"/>
          </a:xfrm>
        </p:spPr>
        <p:txBody>
          <a:bodyPr>
            <a:normAutofit/>
          </a:bodyPr>
          <a:lstStyle/>
          <a:p>
            <a:r>
              <a:rPr lang="tr-TR" sz="2800" dirty="0" smtClean="0"/>
              <a:t>Özel teklif yetersayıları öngörmüştür;</a:t>
            </a:r>
          </a:p>
          <a:p>
            <a:r>
              <a:rPr lang="tr-TR" sz="2800" b="1" u="sng" dirty="0" smtClean="0"/>
              <a:t>Amaç:</a:t>
            </a:r>
            <a:r>
              <a:rPr lang="tr-TR" sz="2800" dirty="0" smtClean="0"/>
              <a:t> anayasa değişikliği sürecinin başlatılmasını zorlaştırmak; ciddi olmayan anayasa değişikliği tekliflerinin gündeme alınmasını dahi engellemektir.</a:t>
            </a:r>
          </a:p>
          <a:p>
            <a:r>
              <a:rPr lang="tr-TR" sz="2800" dirty="0" smtClean="0">
                <a:solidFill>
                  <a:srgbClr val="FF0000"/>
                </a:solidFill>
              </a:rPr>
              <a:t>Karar Safhası: Anayasa değişikliği teklifinin kabul veya reddine varan bütün işlemleri içerir.</a:t>
            </a:r>
          </a:p>
          <a:p>
            <a:r>
              <a:rPr lang="tr-TR" sz="2800" dirty="0" smtClean="0">
                <a:solidFill>
                  <a:srgbClr val="FF0000"/>
                </a:solidFill>
              </a:rPr>
              <a:t>Karar Yeter Sayıları: hangi çoğunlukla kabul edileceğine ilişkin kurallardır; </a:t>
            </a:r>
            <a:endParaRPr lang="tr-TR" sz="2800" dirty="0">
              <a:solidFill>
                <a:srgbClr val="FF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1071570"/>
          </a:xfrm>
        </p:spPr>
        <p:txBody>
          <a:bodyPr>
            <a:normAutofit/>
          </a:bodyPr>
          <a:lstStyle/>
          <a:p>
            <a:pPr algn="ctr"/>
            <a:r>
              <a:rPr lang="tr-TR" dirty="0" smtClean="0">
                <a:solidFill>
                  <a:srgbClr val="FF0000"/>
                </a:solidFill>
              </a:rPr>
              <a:t>ONAY SAFHASI</a:t>
            </a:r>
            <a:endParaRPr lang="tr-TR" dirty="0">
              <a:solidFill>
                <a:srgbClr val="FF0000"/>
              </a:solidFill>
            </a:endParaRPr>
          </a:p>
        </p:txBody>
      </p:sp>
      <p:sp>
        <p:nvSpPr>
          <p:cNvPr id="3" name="2 İçerik Yer Tutucusu"/>
          <p:cNvSpPr>
            <a:spLocks noGrp="1"/>
          </p:cNvSpPr>
          <p:nvPr>
            <p:ph idx="1"/>
          </p:nvPr>
        </p:nvSpPr>
        <p:spPr>
          <a:xfrm>
            <a:off x="457200" y="1571612"/>
            <a:ext cx="8229600" cy="4752988"/>
          </a:xfrm>
        </p:spPr>
        <p:txBody>
          <a:bodyPr>
            <a:normAutofit/>
          </a:bodyPr>
          <a:lstStyle/>
          <a:p>
            <a:r>
              <a:rPr lang="tr-TR" sz="3200" dirty="0" smtClean="0"/>
              <a:t>Onay (</a:t>
            </a:r>
            <a:r>
              <a:rPr lang="tr-TR" sz="3200" dirty="0" err="1" smtClean="0"/>
              <a:t>ratification</a:t>
            </a:r>
            <a:r>
              <a:rPr lang="tr-TR" sz="3200" dirty="0" smtClean="0"/>
              <a:t>) safhası, anayasa değişikliği sürecinin son safhasıdır.</a:t>
            </a:r>
          </a:p>
          <a:p>
            <a:r>
              <a:rPr lang="tr-TR" sz="3200" dirty="0" smtClean="0"/>
              <a:t>Anaysa değişikliği üzerinde kesinleşmeden önce bir defa daha düşünülme imkanı elde edilmektedir.</a:t>
            </a:r>
          </a:p>
          <a:p>
            <a:r>
              <a:rPr lang="tr-TR" sz="3200" dirty="0" smtClean="0"/>
              <a:t>Anayasa değişikliği sürecinde bir onay safhası öngören anayasalar, anayasa değişikliğini onaylama yetkisi ya da devlet başkanına, yada halka vermektedir.</a:t>
            </a:r>
            <a:endParaRPr lang="tr-TR" sz="32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928694"/>
          </a:xfrm>
        </p:spPr>
        <p:txBody>
          <a:bodyPr>
            <a:normAutofit/>
          </a:bodyPr>
          <a:lstStyle/>
          <a:p>
            <a:pPr algn="ctr"/>
            <a:r>
              <a:rPr lang="tr-TR" dirty="0" smtClean="0">
                <a:solidFill>
                  <a:srgbClr val="FF0000"/>
                </a:solidFill>
              </a:rPr>
              <a:t>DEVLET BAŞKANIN VETOSU</a:t>
            </a:r>
            <a:endParaRPr lang="tr-TR" dirty="0">
              <a:solidFill>
                <a:srgbClr val="FF0000"/>
              </a:solidFill>
            </a:endParaRPr>
          </a:p>
        </p:txBody>
      </p:sp>
      <p:sp>
        <p:nvSpPr>
          <p:cNvPr id="3" name="2 İçerik Yer Tutucusu"/>
          <p:cNvSpPr>
            <a:spLocks noGrp="1"/>
          </p:cNvSpPr>
          <p:nvPr>
            <p:ph idx="1"/>
          </p:nvPr>
        </p:nvSpPr>
        <p:spPr>
          <a:xfrm>
            <a:off x="457200" y="1428736"/>
            <a:ext cx="8229600" cy="4895864"/>
          </a:xfrm>
        </p:spPr>
        <p:txBody>
          <a:bodyPr>
            <a:normAutofit/>
          </a:bodyPr>
          <a:lstStyle/>
          <a:p>
            <a:r>
              <a:rPr lang="tr-TR" sz="3200" dirty="0" smtClean="0"/>
              <a:t>Devlet başkanının onay yetkisinin üş çeşidi vardır;</a:t>
            </a:r>
          </a:p>
          <a:p>
            <a:r>
              <a:rPr lang="tr-TR" sz="3200" dirty="0" smtClean="0"/>
              <a:t>1. Anayasa değişikliğini parlamentoya iade etmek ve bir kez daha görüşülmesini istemekten ibarettir.</a:t>
            </a:r>
          </a:p>
          <a:p>
            <a:r>
              <a:rPr lang="tr-TR" sz="3200" dirty="0" smtClean="0">
                <a:solidFill>
                  <a:srgbClr val="FF0000"/>
                </a:solidFill>
              </a:rPr>
              <a:t>Geciktirici veto </a:t>
            </a:r>
            <a:r>
              <a:rPr lang="tr-TR" sz="3200" dirty="0" smtClean="0"/>
              <a:t>(</a:t>
            </a:r>
            <a:r>
              <a:rPr lang="tr-TR" sz="3200" dirty="0" err="1" smtClean="0"/>
              <a:t>suspensive</a:t>
            </a:r>
            <a:r>
              <a:rPr lang="tr-TR" sz="3200" dirty="0" smtClean="0"/>
              <a:t> veto, veto </a:t>
            </a:r>
            <a:r>
              <a:rPr lang="tr-TR" sz="3200" dirty="0" err="1" smtClean="0"/>
              <a:t>susupensif</a:t>
            </a:r>
            <a:r>
              <a:rPr lang="tr-TR" sz="3200" dirty="0" smtClean="0"/>
              <a:t>);</a:t>
            </a:r>
          </a:p>
          <a:p>
            <a:r>
              <a:rPr lang="tr-TR" sz="3200" dirty="0" smtClean="0"/>
              <a:t>2.</a:t>
            </a:r>
            <a:r>
              <a:rPr lang="tr-TR" sz="3200" dirty="0" smtClean="0">
                <a:solidFill>
                  <a:srgbClr val="FF0000"/>
                </a:solidFill>
              </a:rPr>
              <a:t>Güçleştirici </a:t>
            </a:r>
            <a:r>
              <a:rPr lang="tr-TR" sz="3200" dirty="0" smtClean="0"/>
              <a:t>veto </a:t>
            </a:r>
          </a:p>
          <a:p>
            <a:r>
              <a:rPr lang="tr-TR" sz="3200" dirty="0" smtClean="0"/>
              <a:t>3. </a:t>
            </a:r>
            <a:r>
              <a:rPr lang="tr-TR" sz="3200" dirty="0" smtClean="0">
                <a:solidFill>
                  <a:srgbClr val="FF0000"/>
                </a:solidFill>
              </a:rPr>
              <a:t>Mutlak veto </a:t>
            </a:r>
            <a:r>
              <a:rPr lang="tr-TR" sz="3200" dirty="0" smtClean="0"/>
              <a:t>(</a:t>
            </a:r>
            <a:r>
              <a:rPr lang="tr-TR" sz="3200" dirty="0" err="1" smtClean="0"/>
              <a:t>absolute</a:t>
            </a:r>
            <a:r>
              <a:rPr lang="tr-TR" sz="3200" dirty="0" smtClean="0"/>
              <a:t> veto, veto </a:t>
            </a:r>
            <a:r>
              <a:rPr lang="tr-TR" sz="3200" dirty="0" err="1" smtClean="0"/>
              <a:t>absolu</a:t>
            </a:r>
            <a:r>
              <a:rPr lang="tr-TR" sz="3200" dirty="0" smtClean="0"/>
              <a:t>)</a:t>
            </a:r>
            <a:endParaRPr lang="tr-TR" sz="32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785818"/>
          </a:xfrm>
        </p:spPr>
        <p:txBody>
          <a:bodyPr>
            <a:normAutofit fontScale="90000"/>
          </a:bodyPr>
          <a:lstStyle/>
          <a:p>
            <a:pPr algn="ctr"/>
            <a:r>
              <a:rPr lang="tr-TR" dirty="0" smtClean="0">
                <a:solidFill>
                  <a:srgbClr val="FF0000"/>
                </a:solidFill>
              </a:rPr>
              <a:t>KURUCU REFERANDUM</a:t>
            </a:r>
            <a:endParaRPr lang="tr-TR" dirty="0">
              <a:solidFill>
                <a:srgbClr val="FF0000"/>
              </a:solidFill>
            </a:endParaRPr>
          </a:p>
        </p:txBody>
      </p:sp>
      <p:sp>
        <p:nvSpPr>
          <p:cNvPr id="3" name="2 İçerik Yer Tutucusu"/>
          <p:cNvSpPr>
            <a:spLocks noGrp="1"/>
          </p:cNvSpPr>
          <p:nvPr>
            <p:ph idx="1"/>
          </p:nvPr>
        </p:nvSpPr>
        <p:spPr>
          <a:xfrm>
            <a:off x="457200" y="1142984"/>
            <a:ext cx="8229600" cy="5181616"/>
          </a:xfrm>
        </p:spPr>
        <p:txBody>
          <a:bodyPr/>
          <a:lstStyle/>
          <a:p>
            <a:r>
              <a:rPr lang="tr-TR" dirty="0" smtClean="0"/>
              <a:t>1. </a:t>
            </a:r>
            <a:r>
              <a:rPr lang="tr-TR" sz="4000" dirty="0" smtClean="0"/>
              <a:t>Mecburi</a:t>
            </a:r>
          </a:p>
          <a:p>
            <a:r>
              <a:rPr lang="tr-TR" sz="4000" dirty="0" smtClean="0"/>
              <a:t>2. İhtiyarı halkoylaması.</a:t>
            </a:r>
          </a:p>
          <a:p>
            <a:r>
              <a:rPr lang="tr-TR" sz="4000" dirty="0" smtClean="0"/>
              <a:t>Kimin isteğiyle yapılırsa yapılsın referandum sonucunda anayasa değişikliği geçerli oyların salt çoğunluğuyla kabul veya reddedilir.</a:t>
            </a:r>
            <a:endParaRPr lang="tr-TR"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28604"/>
            <a:ext cx="8229600" cy="785818"/>
          </a:xfrm>
        </p:spPr>
        <p:txBody>
          <a:bodyPr>
            <a:normAutofit fontScale="90000"/>
          </a:bodyPr>
          <a:lstStyle/>
          <a:p>
            <a:pPr algn="ctr"/>
            <a:r>
              <a:rPr lang="tr-TR" dirty="0" smtClean="0"/>
              <a:t>ASLİ KURUCU İKTİDARIN SAHİBİ</a:t>
            </a:r>
            <a:endParaRPr lang="tr-TR" dirty="0"/>
          </a:p>
        </p:txBody>
      </p:sp>
      <p:sp>
        <p:nvSpPr>
          <p:cNvPr id="3" name="2 İçerik Yer Tutucusu"/>
          <p:cNvSpPr>
            <a:spLocks noGrp="1"/>
          </p:cNvSpPr>
          <p:nvPr>
            <p:ph idx="1"/>
          </p:nvPr>
        </p:nvSpPr>
        <p:spPr>
          <a:xfrm>
            <a:off x="457200" y="1285860"/>
            <a:ext cx="8229600" cy="5038740"/>
          </a:xfrm>
        </p:spPr>
        <p:txBody>
          <a:bodyPr>
            <a:noAutofit/>
          </a:bodyPr>
          <a:lstStyle/>
          <a:p>
            <a:r>
              <a:rPr lang="tr-TR" sz="3200" dirty="0" smtClean="0"/>
              <a:t>Devrim hükümet darbesi gibi olağanüstü durumlardan sonra ortaya çıkan bu iktidarın sahibi fiili koşullara göre belirlenecektir.</a:t>
            </a:r>
          </a:p>
          <a:p>
            <a:r>
              <a:rPr lang="tr-TR" sz="3200" dirty="0" smtClean="0"/>
              <a:t>Filli olarak, </a:t>
            </a:r>
            <a:r>
              <a:rPr lang="tr-TR" sz="3200" dirty="0" smtClean="0">
                <a:solidFill>
                  <a:srgbClr val="FF0000"/>
                </a:solidFill>
              </a:rPr>
              <a:t>kim yada kimler </a:t>
            </a:r>
            <a:r>
              <a:rPr lang="tr-TR" sz="3200" dirty="0" smtClean="0"/>
              <a:t>en güçlüyse, asli kurucu iktidarın sahibi de onlar olacaktır.</a:t>
            </a:r>
          </a:p>
          <a:p>
            <a:r>
              <a:rPr lang="tr-TR" sz="3200" dirty="0" smtClean="0"/>
              <a:t>Örneğin: </a:t>
            </a:r>
            <a:r>
              <a:rPr lang="tr-TR" sz="3200" u="sng" dirty="0" smtClean="0">
                <a:solidFill>
                  <a:srgbClr val="FF0000"/>
                </a:solidFill>
              </a:rPr>
              <a:t>Türkiye’de 27 Mayıs 1960 </a:t>
            </a:r>
            <a:r>
              <a:rPr lang="tr-TR" sz="3200" dirty="0" smtClean="0"/>
              <a:t>hükümet darbesinden sonra asli kurucu iktidar </a:t>
            </a:r>
            <a:r>
              <a:rPr lang="tr-TR" sz="3200" i="1" dirty="0" smtClean="0">
                <a:solidFill>
                  <a:srgbClr val="FF0000"/>
                </a:solidFill>
              </a:rPr>
              <a:t>Milli Birlik Komitesine</a:t>
            </a:r>
            <a:r>
              <a:rPr lang="tr-TR" sz="3200" dirty="0" smtClean="0"/>
              <a:t>, 12 Eylül 1980 askeri darbesinden sonra bu iktidar </a:t>
            </a:r>
            <a:r>
              <a:rPr lang="tr-TR" sz="3200" dirty="0" smtClean="0">
                <a:solidFill>
                  <a:srgbClr val="FF0000"/>
                </a:solidFill>
              </a:rPr>
              <a:t>Milli Güvenlik Konseyine </a:t>
            </a:r>
            <a:r>
              <a:rPr lang="tr-TR" sz="3200" dirty="0" smtClean="0"/>
              <a:t>ait olmuştur.</a:t>
            </a:r>
            <a:endParaRPr lang="tr-TR" sz="32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632798"/>
          </a:xfrm>
        </p:spPr>
        <p:txBody>
          <a:bodyPr>
            <a:noAutofit/>
          </a:bodyPr>
          <a:lstStyle/>
          <a:p>
            <a:pPr algn="ctr"/>
            <a:r>
              <a:rPr lang="tr-TR" sz="3600" dirty="0" smtClean="0">
                <a:solidFill>
                  <a:srgbClr val="FF0000"/>
                </a:solidFill>
              </a:rPr>
              <a:t>FONKSİYONARI BAKIMINDAN ASLİ KURUCU İKTİDAR İLE TALİ KURUCU İKTİDAR ARASINDA ÖZDEŞLİK</a:t>
            </a:r>
            <a:endParaRPr lang="tr-TR" sz="3600" dirty="0">
              <a:solidFill>
                <a:srgbClr val="FF0000"/>
              </a:solidFill>
            </a:endParaRPr>
          </a:p>
        </p:txBody>
      </p:sp>
      <p:sp>
        <p:nvSpPr>
          <p:cNvPr id="3" name="2 İçerik Yer Tutucusu"/>
          <p:cNvSpPr>
            <a:spLocks noGrp="1"/>
          </p:cNvSpPr>
          <p:nvPr>
            <p:ph idx="1"/>
          </p:nvPr>
        </p:nvSpPr>
        <p:spPr/>
        <p:txBody>
          <a:bodyPr/>
          <a:lstStyle/>
          <a:p>
            <a:r>
              <a:rPr lang="tr-TR" sz="3200" dirty="0" smtClean="0"/>
              <a:t>İki iktidar arasında fonksiyonları bakımından bir fark yoktur;</a:t>
            </a:r>
          </a:p>
          <a:p>
            <a:r>
              <a:rPr lang="tr-TR" sz="3200" dirty="0" smtClean="0"/>
              <a:t>Her ikisi de aynı fonksiyonu ifa eder;</a:t>
            </a:r>
          </a:p>
          <a:p>
            <a:r>
              <a:rPr lang="tr-TR" sz="3200" dirty="0" smtClean="0"/>
              <a:t>Bu fonksiyon anayasa normu koyma fonksiyonudur.</a:t>
            </a:r>
          </a:p>
          <a:p>
            <a:r>
              <a:rPr lang="tr-TR" sz="3200" dirty="0" smtClean="0"/>
              <a:t>Asli kurucu iktidar ve tali kurucu iktidar olmak üzere iki ayrı kurucu organ vardır; ama sadece tek bir kurucu fonksiyon vardır.</a:t>
            </a:r>
          </a:p>
          <a:p>
            <a:endParaRPr lang="tr-TR" dirty="0" smtClean="0"/>
          </a:p>
          <a:p>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753120"/>
          </a:xfrm>
        </p:spPr>
        <p:txBody>
          <a:bodyPr>
            <a:normAutofit lnSpcReduction="10000"/>
          </a:bodyPr>
          <a:lstStyle/>
          <a:p>
            <a:r>
              <a:rPr lang="tr-TR" sz="3600" dirty="0" smtClean="0"/>
              <a:t>Bu iki iktidarın fonksiyonları bakımından birlikte incelenmelidir.</a:t>
            </a:r>
          </a:p>
          <a:p>
            <a:r>
              <a:rPr lang="tr-TR" sz="3600" dirty="0" smtClean="0"/>
              <a:t>Fonksiyonları itibarıyla iki iktidar arasında özdeşlik vardır;</a:t>
            </a:r>
          </a:p>
          <a:p>
            <a:r>
              <a:rPr lang="tr-TR" sz="3600" dirty="0" smtClean="0"/>
              <a:t>Yani, tali kurucu iktidardan bahsedilirken doğrudan doğruya “kurucu iktidar” denebilir.</a:t>
            </a:r>
          </a:p>
          <a:p>
            <a:r>
              <a:rPr lang="tr-TR" sz="3600" dirty="0" smtClean="0"/>
              <a:t>Kurucu iktidar da, tali kurucu iktidar fonksiyonu itibarıyla bir kurucu iktidardır</a:t>
            </a:r>
            <a:r>
              <a:rPr lang="tr-TR" dirty="0" smtClean="0"/>
              <a:t>.</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857256"/>
          </a:xfrm>
        </p:spPr>
        <p:txBody>
          <a:bodyPr/>
          <a:lstStyle/>
          <a:p>
            <a:pPr algn="ctr"/>
            <a:r>
              <a:rPr lang="tr-TR" dirty="0" smtClean="0">
                <a:solidFill>
                  <a:srgbClr val="FF0000"/>
                </a:solidFill>
              </a:rPr>
              <a:t>DEVLET KAVRAMI</a:t>
            </a:r>
            <a:endParaRPr lang="tr-TR" dirty="0">
              <a:solidFill>
                <a:srgbClr val="FF0000"/>
              </a:solidFill>
            </a:endParaRPr>
          </a:p>
        </p:txBody>
      </p:sp>
      <p:sp>
        <p:nvSpPr>
          <p:cNvPr id="3" name="2 İçerik Yer Tutucusu"/>
          <p:cNvSpPr>
            <a:spLocks noGrp="1"/>
          </p:cNvSpPr>
          <p:nvPr>
            <p:ph idx="1"/>
          </p:nvPr>
        </p:nvSpPr>
        <p:spPr>
          <a:xfrm>
            <a:off x="457200" y="1428736"/>
            <a:ext cx="8229600" cy="5214974"/>
          </a:xfrm>
        </p:spPr>
        <p:txBody>
          <a:bodyPr>
            <a:noAutofit/>
          </a:bodyPr>
          <a:lstStyle/>
          <a:p>
            <a:r>
              <a:rPr lang="tr-TR" sz="4000" dirty="0" smtClean="0"/>
              <a:t>Üç Unsur Teorisi – 1900 yılında</a:t>
            </a:r>
          </a:p>
          <a:p>
            <a:r>
              <a:rPr lang="tr-TR" sz="4000" dirty="0" smtClean="0"/>
              <a:t>Üç unsuru – </a:t>
            </a:r>
            <a:r>
              <a:rPr lang="tr-TR" sz="4000" dirty="0" smtClean="0">
                <a:solidFill>
                  <a:srgbClr val="FF0000"/>
                </a:solidFill>
              </a:rPr>
              <a:t>“insan, toprak, egemenlik”</a:t>
            </a:r>
          </a:p>
          <a:p>
            <a:r>
              <a:rPr lang="tr-TR" sz="4000" dirty="0" smtClean="0"/>
              <a:t>TANIM:</a:t>
            </a:r>
          </a:p>
          <a:p>
            <a:r>
              <a:rPr lang="tr-TR" sz="4000" dirty="0" smtClean="0"/>
              <a:t>“</a:t>
            </a:r>
            <a:r>
              <a:rPr lang="tr-TR" sz="4000" b="1" i="1" dirty="0" smtClean="0"/>
              <a:t>Devlet, belirli bir toprak parçası üzerinde egemen olan belirli bir insan topluluğunun oluşturduğu bir varlıktır.”</a:t>
            </a:r>
            <a:endParaRPr lang="tr-TR" sz="4000" b="1" i="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rmAutofit/>
          </a:bodyPr>
          <a:lstStyle/>
          <a:p>
            <a:r>
              <a:rPr lang="tr-TR" sz="5400" dirty="0" smtClean="0"/>
              <a:t>İnsan topluğuna hukukta – </a:t>
            </a:r>
            <a:r>
              <a:rPr lang="tr-TR" sz="5400" b="1" i="1" u="sng" dirty="0" smtClean="0">
                <a:solidFill>
                  <a:srgbClr val="FF0000"/>
                </a:solidFill>
              </a:rPr>
              <a:t>MİLLET</a:t>
            </a:r>
            <a:r>
              <a:rPr lang="tr-TR" sz="5400" dirty="0" smtClean="0"/>
              <a:t> </a:t>
            </a:r>
          </a:p>
          <a:p>
            <a:r>
              <a:rPr lang="tr-TR" sz="5400" dirty="0" smtClean="0"/>
              <a:t>Toprak unsuruna – </a:t>
            </a:r>
            <a:r>
              <a:rPr lang="tr-TR" sz="5400" b="1" i="1" u="sng" dirty="0" smtClean="0">
                <a:solidFill>
                  <a:srgbClr val="FF0000"/>
                </a:solidFill>
              </a:rPr>
              <a:t>ÜLKE </a:t>
            </a:r>
          </a:p>
          <a:p>
            <a:pPr>
              <a:buNone/>
            </a:pPr>
            <a:endParaRPr lang="tr-TR" sz="5400" dirty="0" smtClean="0"/>
          </a:p>
          <a:p>
            <a:r>
              <a:rPr lang="tr-TR" sz="5400" dirty="0" smtClean="0"/>
              <a:t>İktidar unsuruna – </a:t>
            </a:r>
            <a:r>
              <a:rPr lang="tr-TR" sz="5400" b="1" i="1" u="sng" dirty="0" smtClean="0">
                <a:solidFill>
                  <a:srgbClr val="FF0000"/>
                </a:solidFill>
              </a:rPr>
              <a:t>EGEMENLİK</a:t>
            </a:r>
            <a:r>
              <a:rPr lang="tr-TR" sz="5400" dirty="0" smtClean="0"/>
              <a:t> denir.</a:t>
            </a:r>
            <a:endParaRPr lang="tr-TR" sz="5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429396"/>
          </a:xfrm>
        </p:spPr>
        <p:txBody>
          <a:bodyPr>
            <a:noAutofit/>
          </a:bodyPr>
          <a:lstStyle/>
          <a:p>
            <a:r>
              <a:rPr lang="tr-TR" sz="4000" dirty="0" smtClean="0"/>
              <a:t>Egemenlik, en üstün iktidar demektir.</a:t>
            </a:r>
          </a:p>
          <a:p>
            <a:r>
              <a:rPr lang="tr-TR" sz="4000" dirty="0" smtClean="0"/>
              <a:t>Bir devletin varlığından bahsedebilmek için, insan topluluğunun belirli bir ülke üzerinde en üstün iktidara sahip olması gerekir.</a:t>
            </a:r>
          </a:p>
          <a:p>
            <a:r>
              <a:rPr lang="tr-TR" sz="4000" dirty="0" smtClean="0"/>
              <a:t>Haliyle bu iktidarın da az çok uzunca bir süre devam etmesi lazım.</a:t>
            </a:r>
            <a:endParaRPr lang="tr-TR" sz="4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967434"/>
          </a:xfrm>
        </p:spPr>
        <p:txBody>
          <a:bodyPr/>
          <a:lstStyle/>
          <a:p>
            <a:r>
              <a:rPr lang="tr-TR" sz="3200" dirty="0" smtClean="0"/>
              <a:t>Bu üç unsur ile devlet tanımları şu şekilde:</a:t>
            </a:r>
          </a:p>
          <a:p>
            <a:pPr algn="just"/>
            <a:r>
              <a:rPr lang="tr-TR" sz="3200" b="1" i="1" dirty="0" smtClean="0">
                <a:solidFill>
                  <a:srgbClr val="FF0000"/>
                </a:solidFill>
              </a:rPr>
              <a:t>“Devlet, belirli bir ülke üzerinde egemen olmuş milletin meydana getirdiği bir varlıktır”;</a:t>
            </a:r>
          </a:p>
          <a:p>
            <a:pPr algn="just"/>
            <a:r>
              <a:rPr lang="tr-TR" sz="3200" b="1" dirty="0" smtClean="0">
                <a:solidFill>
                  <a:srgbClr val="002060"/>
                </a:solidFill>
              </a:rPr>
              <a:t>“Devlet bir ülke üzerinde yaşayan insan topluluğunun üstün bir iktidara tabi olmak suretiyle oluşturduğu varlıktır”</a:t>
            </a:r>
            <a:r>
              <a:rPr lang="tr-TR" sz="3200" dirty="0" smtClean="0"/>
              <a:t>; </a:t>
            </a:r>
            <a:r>
              <a:rPr lang="tr-TR" sz="3200" b="1" dirty="0" smtClean="0">
                <a:solidFill>
                  <a:srgbClr val="FF0000"/>
                </a:solidFill>
              </a:rPr>
              <a:t>yada </a:t>
            </a:r>
          </a:p>
          <a:p>
            <a:pPr algn="just"/>
            <a:r>
              <a:rPr lang="tr-TR" sz="3200" b="1" dirty="0" smtClean="0"/>
              <a:t>“Devlet, millet, ülke ve egemenlik unsurlarının bir araya gelmesiyle oluşmuş bir varlıktır”.</a:t>
            </a:r>
          </a:p>
          <a:p>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428736"/>
          </a:xfrm>
        </p:spPr>
        <p:txBody>
          <a:bodyPr>
            <a:normAutofit fontScale="90000"/>
          </a:bodyPr>
          <a:lstStyle/>
          <a:p>
            <a:pPr algn="ctr"/>
            <a:r>
              <a:rPr lang="tr-TR" dirty="0" smtClean="0">
                <a:solidFill>
                  <a:srgbClr val="FF0000"/>
                </a:solidFill>
              </a:rPr>
              <a:t>ÜÇ UNSURUN BİRLİKTE GEREKLİLİĞİ</a:t>
            </a:r>
            <a:endParaRPr lang="tr-TR" dirty="0">
              <a:solidFill>
                <a:srgbClr val="FF0000"/>
              </a:solidFill>
            </a:endParaRPr>
          </a:p>
        </p:txBody>
      </p:sp>
      <p:sp>
        <p:nvSpPr>
          <p:cNvPr id="3" name="2 İçerik Yer Tutucusu"/>
          <p:cNvSpPr>
            <a:spLocks noGrp="1"/>
          </p:cNvSpPr>
          <p:nvPr>
            <p:ph idx="1"/>
          </p:nvPr>
        </p:nvSpPr>
        <p:spPr>
          <a:xfrm>
            <a:off x="457200" y="1500174"/>
            <a:ext cx="8229600" cy="4824426"/>
          </a:xfrm>
        </p:spPr>
        <p:txBody>
          <a:bodyPr/>
          <a:lstStyle/>
          <a:p>
            <a:pPr algn="just"/>
            <a:r>
              <a:rPr lang="tr-TR" sz="6600" dirty="0" smtClean="0"/>
              <a:t>Bir devletin kurabilmesi için üç unsurunun de bir araya gelmesi gerekir.</a:t>
            </a:r>
          </a:p>
          <a:p>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357298"/>
          </a:xfrm>
        </p:spPr>
        <p:txBody>
          <a:bodyPr>
            <a:normAutofit fontScale="90000"/>
          </a:bodyPr>
          <a:lstStyle/>
          <a:p>
            <a:pPr algn="ctr"/>
            <a:r>
              <a:rPr lang="tr-TR" dirty="0" smtClean="0">
                <a:solidFill>
                  <a:srgbClr val="FF0000"/>
                </a:solidFill>
              </a:rPr>
              <a:t>DEVLET, UNSURLARINA İNDİRGENEMEZ</a:t>
            </a:r>
            <a:endParaRPr lang="tr-TR" dirty="0">
              <a:solidFill>
                <a:srgbClr val="FF0000"/>
              </a:solidFill>
            </a:endParaRPr>
          </a:p>
        </p:txBody>
      </p:sp>
      <p:sp>
        <p:nvSpPr>
          <p:cNvPr id="3" name="2 İçerik Yer Tutucusu"/>
          <p:cNvSpPr>
            <a:spLocks noGrp="1"/>
          </p:cNvSpPr>
          <p:nvPr>
            <p:ph idx="1"/>
          </p:nvPr>
        </p:nvSpPr>
        <p:spPr>
          <a:xfrm>
            <a:off x="457200" y="1357298"/>
            <a:ext cx="8229600" cy="4967302"/>
          </a:xfrm>
        </p:spPr>
        <p:txBody>
          <a:bodyPr>
            <a:noAutofit/>
          </a:bodyPr>
          <a:lstStyle/>
          <a:p>
            <a:pPr algn="just"/>
            <a:r>
              <a:rPr lang="tr-TR" sz="3600" dirty="0" smtClean="0"/>
              <a:t>Devlet, kendisini oluşturan unsurlardan birisine indirgenemez.</a:t>
            </a:r>
          </a:p>
          <a:p>
            <a:pPr algn="just"/>
            <a:r>
              <a:rPr lang="tr-TR" sz="3600" dirty="0" smtClean="0"/>
              <a:t>Devlet sadece ülke veya sadece millet veya sadece egemenlik demek değildir.</a:t>
            </a:r>
          </a:p>
          <a:p>
            <a:pPr algn="just"/>
            <a:r>
              <a:rPr lang="tr-TR" sz="3600" dirty="0" smtClean="0"/>
              <a:t>Devlet hukuk düzeninde, kendini oluşturan insanlardan ayrı bir hukuki varlığa sahip </a:t>
            </a:r>
            <a:r>
              <a:rPr lang="tr-TR" sz="3600" b="1" i="1" u="sng" dirty="0" smtClean="0">
                <a:solidFill>
                  <a:srgbClr val="FF0000"/>
                </a:solidFill>
              </a:rPr>
              <a:t>bir tüzel kişi </a:t>
            </a:r>
            <a:r>
              <a:rPr lang="tr-TR" sz="3600" dirty="0" smtClean="0"/>
              <a:t>olarak kabul edilmektedir.</a:t>
            </a:r>
            <a:endParaRPr lang="tr-TR" sz="36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0"/>
            <a:ext cx="8229600" cy="1428736"/>
          </a:xfrm>
        </p:spPr>
        <p:txBody>
          <a:bodyPr>
            <a:normAutofit fontScale="90000"/>
          </a:bodyPr>
          <a:lstStyle/>
          <a:p>
            <a:pPr algn="ctr"/>
            <a:r>
              <a:rPr lang="tr-TR" b="1" dirty="0" smtClean="0">
                <a:solidFill>
                  <a:srgbClr val="FF0000"/>
                </a:solidFill>
              </a:rPr>
              <a:t>ÜÇ UNSURUN AYNI DEREEDE ÖNEMİ</a:t>
            </a:r>
            <a:endParaRPr lang="tr-TR" b="1" dirty="0">
              <a:solidFill>
                <a:srgbClr val="FF0000"/>
              </a:solidFill>
            </a:endParaRPr>
          </a:p>
        </p:txBody>
      </p:sp>
      <p:sp>
        <p:nvSpPr>
          <p:cNvPr id="3" name="2 İçerik Yer Tutucusu"/>
          <p:cNvSpPr>
            <a:spLocks noGrp="1"/>
          </p:cNvSpPr>
          <p:nvPr>
            <p:ph idx="1"/>
          </p:nvPr>
        </p:nvSpPr>
        <p:spPr>
          <a:xfrm>
            <a:off x="457200" y="1428736"/>
            <a:ext cx="8229600" cy="4895864"/>
          </a:xfrm>
        </p:spPr>
        <p:txBody>
          <a:bodyPr>
            <a:normAutofit/>
          </a:bodyPr>
          <a:lstStyle/>
          <a:p>
            <a:r>
              <a:rPr lang="tr-TR" sz="7200" dirty="0" smtClean="0"/>
              <a:t>Devleti oluşturan üç unsurdan diğerine göre daha önemli değildir.</a:t>
            </a:r>
            <a:endParaRPr lang="tr-TR" sz="72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24558"/>
          </a:xfrm>
        </p:spPr>
        <p:txBody>
          <a:bodyPr/>
          <a:lstStyle/>
          <a:p>
            <a:r>
              <a:rPr lang="tr-TR" b="1" u="sng" dirty="0" smtClean="0">
                <a:solidFill>
                  <a:srgbClr val="FF0000"/>
                </a:solidFill>
              </a:rPr>
              <a:t>UZUN TANIM:</a:t>
            </a:r>
          </a:p>
          <a:p>
            <a:pPr algn="just"/>
            <a:r>
              <a:rPr lang="tr-TR" sz="4800" b="1" dirty="0" smtClean="0"/>
              <a:t>“Devlet, belirli bir insan topluluğunun, belirli bir toprak parçası üzerinde egemen olmasıyla oluşan, hukuki kişiliğe sahip devamlı bir teşkilattır”.</a:t>
            </a:r>
            <a:endParaRPr lang="tr-TR" sz="48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8229600" cy="1285836"/>
          </a:xfrm>
        </p:spPr>
        <p:txBody>
          <a:bodyPr>
            <a:normAutofit fontScale="90000"/>
          </a:bodyPr>
          <a:lstStyle/>
          <a:p>
            <a:pPr algn="ctr"/>
            <a:r>
              <a:rPr lang="tr-TR" dirty="0" smtClean="0"/>
              <a:t/>
            </a:r>
            <a:br>
              <a:rPr lang="tr-TR" dirty="0" smtClean="0"/>
            </a:br>
            <a:r>
              <a:rPr lang="tr-TR" dirty="0" smtClean="0"/>
              <a:t/>
            </a:r>
            <a:br>
              <a:rPr lang="tr-TR" dirty="0" smtClean="0"/>
            </a:br>
            <a:r>
              <a:rPr lang="tr-TR" dirty="0" smtClean="0"/>
              <a:t/>
            </a:r>
            <a:br>
              <a:rPr lang="tr-TR" dirty="0" smtClean="0"/>
            </a:br>
            <a:r>
              <a:rPr lang="tr-TR" dirty="0" smtClean="0"/>
              <a:t>ASLİ KURUCU İKTİDARİN ÖZELLİKLERİ</a:t>
            </a:r>
            <a:endParaRPr lang="tr-TR" dirty="0"/>
          </a:p>
        </p:txBody>
      </p:sp>
      <p:sp>
        <p:nvSpPr>
          <p:cNvPr id="3" name="2 İçerik Yer Tutucusu"/>
          <p:cNvSpPr>
            <a:spLocks noGrp="1"/>
          </p:cNvSpPr>
          <p:nvPr>
            <p:ph idx="1"/>
          </p:nvPr>
        </p:nvSpPr>
        <p:spPr>
          <a:xfrm>
            <a:off x="457200" y="1285860"/>
            <a:ext cx="8229600" cy="5038740"/>
          </a:xfrm>
        </p:spPr>
        <p:txBody>
          <a:bodyPr/>
          <a:lstStyle/>
          <a:p>
            <a:r>
              <a:rPr lang="tr-TR" dirty="0" smtClean="0"/>
              <a:t>İki Özelliği:</a:t>
            </a:r>
          </a:p>
          <a:p>
            <a:r>
              <a:rPr lang="tr-TR" dirty="0" smtClean="0"/>
              <a:t>1. </a:t>
            </a:r>
            <a:r>
              <a:rPr lang="tr-TR" dirty="0" smtClean="0">
                <a:solidFill>
                  <a:srgbClr val="FF0000"/>
                </a:solidFill>
              </a:rPr>
              <a:t>HUKUK –DIŞILIK</a:t>
            </a:r>
          </a:p>
          <a:p>
            <a:r>
              <a:rPr lang="tr-TR" dirty="0" smtClean="0">
                <a:solidFill>
                  <a:srgbClr val="FF0000"/>
                </a:solidFill>
              </a:rPr>
              <a:t>2. SINIRSIZLIK</a:t>
            </a:r>
          </a:p>
          <a:p>
            <a:r>
              <a:rPr lang="tr-TR" sz="3200" dirty="0" smtClean="0"/>
              <a:t>Asli Kurucu İktidar </a:t>
            </a:r>
            <a:r>
              <a:rPr lang="tr-TR" sz="3200" dirty="0" smtClean="0">
                <a:solidFill>
                  <a:srgbClr val="FF0000"/>
                </a:solidFill>
              </a:rPr>
              <a:t>“hukuk –dışı” ve “hukuk boşluğu” </a:t>
            </a:r>
            <a:r>
              <a:rPr lang="tr-TR" sz="3200" dirty="0" smtClean="0"/>
              <a:t>ortamında çalışan bir iktidardı</a:t>
            </a:r>
          </a:p>
          <a:p>
            <a:r>
              <a:rPr lang="tr-TR" sz="3200" dirty="0" smtClean="0"/>
              <a:t>Mevcut anayasayı ilga ederek – hukuk boşluğu ortamı yaratır.</a:t>
            </a:r>
          </a:p>
          <a:p>
            <a:r>
              <a:rPr lang="tr-TR" sz="3200" dirty="0" smtClean="0"/>
              <a:t>Yeni, sıfırdan </a:t>
            </a:r>
            <a:r>
              <a:rPr lang="tr-TR" sz="3200" u="sng" dirty="0" smtClean="0">
                <a:solidFill>
                  <a:srgbClr val="FF0000"/>
                </a:solidFill>
              </a:rPr>
              <a:t>(ab </a:t>
            </a:r>
            <a:r>
              <a:rPr lang="tr-TR" sz="3200" u="sng" dirty="0" err="1" smtClean="0">
                <a:solidFill>
                  <a:srgbClr val="FF0000"/>
                </a:solidFill>
              </a:rPr>
              <a:t>initio</a:t>
            </a:r>
            <a:r>
              <a:rPr lang="tr-TR" sz="3200" u="sng" dirty="0" smtClean="0">
                <a:solidFill>
                  <a:srgbClr val="FF0000"/>
                </a:solidFill>
              </a:rPr>
              <a:t>) </a:t>
            </a:r>
            <a:r>
              <a:rPr lang="tr-TR" sz="3200" dirty="0" smtClean="0"/>
              <a:t>bir anayasa yapar.</a:t>
            </a:r>
            <a:endParaRPr lang="tr-TR" sz="32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214446"/>
          </a:xfrm>
        </p:spPr>
        <p:txBody>
          <a:bodyPr>
            <a:normAutofit/>
          </a:bodyPr>
          <a:lstStyle/>
          <a:p>
            <a:pPr algn="ctr"/>
            <a:r>
              <a:rPr lang="tr-TR" dirty="0" smtClean="0"/>
              <a:t>DEVELTİN BİRİNCİ ÖZELİĞİ?</a:t>
            </a:r>
            <a:endParaRPr lang="tr-TR" dirty="0"/>
          </a:p>
        </p:txBody>
      </p:sp>
      <p:sp>
        <p:nvSpPr>
          <p:cNvPr id="3" name="2 İçerik Yer Tutucusu"/>
          <p:cNvSpPr>
            <a:spLocks noGrp="1"/>
          </p:cNvSpPr>
          <p:nvPr>
            <p:ph idx="1"/>
          </p:nvPr>
        </p:nvSpPr>
        <p:spPr>
          <a:xfrm>
            <a:off x="457200" y="1428736"/>
            <a:ext cx="8229600" cy="4895864"/>
          </a:xfrm>
        </p:spPr>
        <p:txBody>
          <a:bodyPr>
            <a:normAutofit/>
          </a:bodyPr>
          <a:lstStyle/>
          <a:p>
            <a:r>
              <a:rPr lang="tr-TR" sz="3600" b="1" dirty="0" smtClean="0">
                <a:solidFill>
                  <a:srgbClr val="FF0000"/>
                </a:solidFill>
              </a:rPr>
              <a:t>TEŞKİLATLANMA;</a:t>
            </a:r>
          </a:p>
          <a:p>
            <a:r>
              <a:rPr lang="tr-TR" sz="3600" dirty="0" smtClean="0"/>
              <a:t>Her devlet bir teşkilata sahiptir;</a:t>
            </a:r>
          </a:p>
          <a:p>
            <a:r>
              <a:rPr lang="tr-TR" sz="3600" dirty="0" smtClean="0"/>
              <a:t>Her devlet, kendi teşkilatını kendi belirleme hakkına sahiptir;</a:t>
            </a:r>
          </a:p>
          <a:p>
            <a:endParaRPr lang="tr-TR" sz="3600" dirty="0" smtClean="0"/>
          </a:p>
          <a:p>
            <a:r>
              <a:rPr lang="tr-TR" sz="3600" dirty="0" smtClean="0"/>
              <a:t>Genellikle </a:t>
            </a:r>
            <a:r>
              <a:rPr lang="tr-TR" sz="3600" dirty="0" smtClean="0">
                <a:solidFill>
                  <a:srgbClr val="FF0000"/>
                </a:solidFill>
              </a:rPr>
              <a:t>“YASAMA, YARGI VE YÜRÜTME”</a:t>
            </a:r>
          </a:p>
          <a:p>
            <a:endParaRPr lang="tr-TR" sz="3600" dirty="0" smtClean="0">
              <a:solidFill>
                <a:srgbClr val="FF000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1143008"/>
          </a:xfrm>
        </p:spPr>
        <p:txBody>
          <a:bodyPr>
            <a:normAutofit/>
          </a:bodyPr>
          <a:lstStyle/>
          <a:p>
            <a:pPr algn="ctr"/>
            <a:r>
              <a:rPr lang="tr-TR" dirty="0" smtClean="0">
                <a:solidFill>
                  <a:srgbClr val="FF0000"/>
                </a:solidFill>
              </a:rPr>
              <a:t>DEVLETİN İKİNCİ ÖZELİĞİ?</a:t>
            </a:r>
            <a:endParaRPr lang="tr-TR" dirty="0">
              <a:solidFill>
                <a:srgbClr val="FF0000"/>
              </a:solidFill>
            </a:endParaRPr>
          </a:p>
        </p:txBody>
      </p:sp>
      <p:sp>
        <p:nvSpPr>
          <p:cNvPr id="3" name="2 İçerik Yer Tutucusu"/>
          <p:cNvSpPr>
            <a:spLocks noGrp="1"/>
          </p:cNvSpPr>
          <p:nvPr>
            <p:ph idx="1"/>
          </p:nvPr>
        </p:nvSpPr>
        <p:spPr>
          <a:xfrm>
            <a:off x="457200" y="1571612"/>
            <a:ext cx="8229600" cy="4752988"/>
          </a:xfrm>
        </p:spPr>
        <p:txBody>
          <a:bodyPr>
            <a:normAutofit/>
          </a:bodyPr>
          <a:lstStyle/>
          <a:p>
            <a:r>
              <a:rPr lang="tr-TR" sz="4400" dirty="0" smtClean="0"/>
              <a:t>Hukuki kişiliğe sahip olma;</a:t>
            </a:r>
          </a:p>
          <a:p>
            <a:r>
              <a:rPr lang="tr-TR" sz="4400" dirty="0" smtClean="0"/>
              <a:t>Devlet, bir tüzel kişidir.</a:t>
            </a:r>
          </a:p>
          <a:p>
            <a:r>
              <a:rPr lang="tr-TR" sz="4400" dirty="0" smtClean="0"/>
              <a:t>Hak ve borç sahibi olabilir;</a:t>
            </a:r>
          </a:p>
          <a:p>
            <a:r>
              <a:rPr lang="tr-TR" sz="4400" dirty="0" smtClean="0"/>
              <a:t>Uluslararası ve iç hukukta da geçerli hukuki işlemler yapabilir.</a:t>
            </a:r>
            <a:endParaRPr lang="tr-TR" sz="44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071570"/>
          </a:xfrm>
        </p:spPr>
        <p:txBody>
          <a:bodyPr/>
          <a:lstStyle/>
          <a:p>
            <a:pPr algn="ctr"/>
            <a:r>
              <a:rPr lang="tr-TR" dirty="0" smtClean="0">
                <a:solidFill>
                  <a:srgbClr val="FF0000"/>
                </a:solidFill>
              </a:rPr>
              <a:t>DEVLETİN ÜÇÜNCÜ ÖZELİĞİ?</a:t>
            </a:r>
            <a:endParaRPr lang="tr-TR" dirty="0">
              <a:solidFill>
                <a:srgbClr val="FF0000"/>
              </a:solidFill>
            </a:endParaRPr>
          </a:p>
        </p:txBody>
      </p:sp>
      <p:sp>
        <p:nvSpPr>
          <p:cNvPr id="3" name="2 İçerik Yer Tutucusu"/>
          <p:cNvSpPr>
            <a:spLocks noGrp="1"/>
          </p:cNvSpPr>
          <p:nvPr>
            <p:ph idx="1"/>
          </p:nvPr>
        </p:nvSpPr>
        <p:spPr>
          <a:xfrm>
            <a:off x="457200" y="1643050"/>
            <a:ext cx="8229600" cy="4681550"/>
          </a:xfrm>
        </p:spPr>
        <p:txBody>
          <a:bodyPr>
            <a:normAutofit/>
          </a:bodyPr>
          <a:lstStyle/>
          <a:p>
            <a:pPr algn="just"/>
            <a:r>
              <a:rPr lang="tr-TR" sz="5400" dirty="0" smtClean="0"/>
              <a:t>Devamlılık özelliğidir;</a:t>
            </a:r>
          </a:p>
          <a:p>
            <a:pPr algn="just"/>
            <a:r>
              <a:rPr lang="tr-TR" sz="5400" dirty="0" smtClean="0"/>
              <a:t>Devamlı olmalıdır;</a:t>
            </a:r>
          </a:p>
          <a:p>
            <a:pPr algn="just"/>
            <a:r>
              <a:rPr lang="tr-TR" sz="5400" dirty="0" smtClean="0"/>
              <a:t>Az çok uzunca bir süre devam etmelidir.</a:t>
            </a:r>
            <a:endParaRPr lang="tr-TR" sz="54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14290"/>
            <a:ext cx="8229600" cy="1000132"/>
          </a:xfrm>
        </p:spPr>
        <p:txBody>
          <a:bodyPr>
            <a:normAutofit/>
          </a:bodyPr>
          <a:lstStyle/>
          <a:p>
            <a:pPr algn="ctr"/>
            <a:r>
              <a:rPr lang="tr-TR" dirty="0" smtClean="0">
                <a:solidFill>
                  <a:srgbClr val="FF0000"/>
                </a:solidFill>
              </a:rPr>
              <a:t>DEVLETLERİN KURULMASI</a:t>
            </a:r>
            <a:endParaRPr lang="tr-TR" dirty="0">
              <a:solidFill>
                <a:srgbClr val="FF0000"/>
              </a:solidFill>
            </a:endParaRPr>
          </a:p>
        </p:txBody>
      </p:sp>
      <p:sp>
        <p:nvSpPr>
          <p:cNvPr id="3" name="2 İçerik Yer Tutucusu"/>
          <p:cNvSpPr>
            <a:spLocks noGrp="1"/>
          </p:cNvSpPr>
          <p:nvPr>
            <p:ph idx="1"/>
          </p:nvPr>
        </p:nvSpPr>
        <p:spPr>
          <a:xfrm>
            <a:off x="457200" y="1285860"/>
            <a:ext cx="8229600" cy="5038740"/>
          </a:xfrm>
        </p:spPr>
        <p:txBody>
          <a:bodyPr/>
          <a:lstStyle/>
          <a:p>
            <a:r>
              <a:rPr lang="tr-TR" dirty="0" smtClean="0"/>
              <a:t>Devlet, millet, ülke ve egemenlik olmak üzere üç unsurdan oluştuğuna göre bu unsurlardan herhangi birinin kaybı, devletin varlığını sona erdirir.</a:t>
            </a:r>
          </a:p>
          <a:p>
            <a:r>
              <a:rPr lang="tr-TR" dirty="0" smtClean="0"/>
              <a:t>Çoğunlukla egemenlik unsurudur;</a:t>
            </a:r>
          </a:p>
          <a:p>
            <a:r>
              <a:rPr lang="tr-TR" dirty="0" smtClean="0"/>
              <a:t>Egemenliğin kaybı (</a:t>
            </a:r>
            <a:r>
              <a:rPr lang="tr-TR" dirty="0" err="1" smtClean="0"/>
              <a:t>lose</a:t>
            </a:r>
            <a:r>
              <a:rPr lang="tr-TR" dirty="0" smtClean="0"/>
              <a:t> of </a:t>
            </a:r>
            <a:r>
              <a:rPr lang="tr-TR" dirty="0" err="1" smtClean="0"/>
              <a:t>soverginity</a:t>
            </a:r>
            <a:r>
              <a:rPr lang="tr-TR" dirty="0" smtClean="0"/>
              <a:t>)</a:t>
            </a:r>
          </a:p>
          <a:p>
            <a:r>
              <a:rPr lang="tr-TR" dirty="0" smtClean="0"/>
              <a:t>Fesih;</a:t>
            </a:r>
          </a:p>
          <a:p>
            <a:r>
              <a:rPr lang="tr-TR" dirty="0" smtClean="0"/>
              <a:t>Ayrılma veya bölünme</a:t>
            </a:r>
          </a:p>
          <a:p>
            <a:r>
              <a:rPr lang="tr-TR" dirty="0" smtClean="0"/>
              <a:t>Birleşme</a:t>
            </a:r>
          </a:p>
          <a:p>
            <a:r>
              <a:rPr lang="tr-TR" dirty="0" err="1" smtClean="0"/>
              <a:t>İhlak</a:t>
            </a:r>
            <a:endParaRPr lang="tr-TR" dirty="0" smtClean="0"/>
          </a:p>
          <a:p>
            <a:r>
              <a:rPr lang="tr-TR" dirty="0" smtClean="0"/>
              <a:t>Gönüllü iltihak gibi yollarıyla olur.</a:t>
            </a:r>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928694"/>
          </a:xfrm>
        </p:spPr>
        <p:txBody>
          <a:bodyPr>
            <a:normAutofit fontScale="90000"/>
          </a:bodyPr>
          <a:lstStyle/>
          <a:p>
            <a:pPr algn="ctr"/>
            <a:r>
              <a:rPr lang="tr-TR" b="1" dirty="0" smtClean="0">
                <a:solidFill>
                  <a:srgbClr val="FF0000"/>
                </a:solidFill>
              </a:rPr>
              <a:t>DEVLETİN HUKUKİ KİŞİLİĞİ İLKESİ</a:t>
            </a:r>
            <a:endParaRPr lang="tr-TR" b="1" dirty="0">
              <a:solidFill>
                <a:srgbClr val="FF0000"/>
              </a:solidFill>
            </a:endParaRPr>
          </a:p>
        </p:txBody>
      </p:sp>
      <p:sp>
        <p:nvSpPr>
          <p:cNvPr id="3" name="2 İçerik Yer Tutucusu"/>
          <p:cNvSpPr>
            <a:spLocks noGrp="1"/>
          </p:cNvSpPr>
          <p:nvPr>
            <p:ph idx="1"/>
          </p:nvPr>
        </p:nvSpPr>
        <p:spPr>
          <a:xfrm>
            <a:off x="457200" y="1214422"/>
            <a:ext cx="8229600" cy="5110178"/>
          </a:xfrm>
        </p:spPr>
        <p:txBody>
          <a:bodyPr>
            <a:normAutofit/>
          </a:bodyPr>
          <a:lstStyle/>
          <a:p>
            <a:pPr algn="just"/>
            <a:r>
              <a:rPr lang="tr-TR" sz="3600" dirty="0" smtClean="0"/>
              <a:t>Hukukta bu tür kişiliğe “tüzel kişilik (hükmi şahsiyet, </a:t>
            </a:r>
            <a:r>
              <a:rPr lang="tr-TR" sz="3600" dirty="0" err="1" smtClean="0"/>
              <a:t>personalite</a:t>
            </a:r>
            <a:r>
              <a:rPr lang="tr-TR" sz="3600" dirty="0" smtClean="0"/>
              <a:t> morale”) denmektedir.</a:t>
            </a:r>
          </a:p>
          <a:p>
            <a:r>
              <a:rPr lang="tr-TR" sz="2400" b="1" dirty="0" smtClean="0">
                <a:solidFill>
                  <a:srgbClr val="FF0000"/>
                </a:solidFill>
              </a:rPr>
              <a:t>DEVLETİN HUKUKİ KİŞİLİĞİ İLKESİNİN SONUÇLARI</a:t>
            </a:r>
          </a:p>
          <a:p>
            <a:r>
              <a:rPr lang="tr-TR" sz="2400" b="1" u="sng" dirty="0" smtClean="0">
                <a:solidFill>
                  <a:srgbClr val="FF0000"/>
                </a:solidFill>
              </a:rPr>
              <a:t>SİYASİ SONUÇ</a:t>
            </a:r>
            <a:r>
              <a:rPr lang="tr-TR" sz="2400" b="1" dirty="0" smtClean="0">
                <a:solidFill>
                  <a:srgbClr val="FF0000"/>
                </a:solidFill>
              </a:rPr>
              <a:t>			</a:t>
            </a:r>
            <a:r>
              <a:rPr lang="tr-TR" sz="2400" b="1" u="sng" dirty="0" smtClean="0">
                <a:solidFill>
                  <a:srgbClr val="FF0000"/>
                </a:solidFill>
              </a:rPr>
              <a:t>HUKUKİ SONUÇLAR</a:t>
            </a:r>
          </a:p>
          <a:p>
            <a:r>
              <a:rPr lang="tr-TR" sz="2400" dirty="0" smtClean="0">
                <a:solidFill>
                  <a:schemeClr val="tx1">
                    <a:lumMod val="95000"/>
                    <a:lumOff val="5000"/>
                  </a:schemeClr>
                </a:solidFill>
              </a:rPr>
              <a:t>İktidarın Kişiselleşmesinin       a)Hukuki işlemler yapabilir</a:t>
            </a:r>
          </a:p>
          <a:p>
            <a:pPr>
              <a:buNone/>
            </a:pPr>
            <a:r>
              <a:rPr lang="tr-TR" sz="2400" dirty="0" smtClean="0">
                <a:solidFill>
                  <a:schemeClr val="tx1">
                    <a:lumMod val="95000"/>
                    <a:lumOff val="5000"/>
                  </a:schemeClr>
                </a:solidFill>
              </a:rPr>
              <a:t>         Önlenmesi		        b)Malvarlığına sahip olabilir</a:t>
            </a:r>
          </a:p>
          <a:p>
            <a:pPr>
              <a:buNone/>
            </a:pPr>
            <a:r>
              <a:rPr lang="tr-TR" sz="2400" dirty="0" smtClean="0">
                <a:solidFill>
                  <a:schemeClr val="tx1">
                    <a:lumMod val="95000"/>
                    <a:lumOff val="5000"/>
                  </a:schemeClr>
                </a:solidFill>
              </a:rPr>
              <a:t>					       c)Hak ve borç altına girebilir</a:t>
            </a:r>
          </a:p>
          <a:p>
            <a:pPr>
              <a:buNone/>
            </a:pPr>
            <a:r>
              <a:rPr lang="tr-TR" sz="2400" dirty="0" smtClean="0">
                <a:solidFill>
                  <a:schemeClr val="tx1">
                    <a:lumMod val="95000"/>
                    <a:lumOff val="5000"/>
                  </a:schemeClr>
                </a:solidFill>
              </a:rPr>
              <a:t>					        d) Davacı ve davalı olabilir.</a:t>
            </a:r>
            <a:endParaRPr lang="tr-TR" sz="2400" dirty="0">
              <a:solidFill>
                <a:schemeClr val="tx1">
                  <a:lumMod val="95000"/>
                  <a:lumOff val="5000"/>
                </a:schemeClr>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357298"/>
          </a:xfrm>
        </p:spPr>
        <p:txBody>
          <a:bodyPr>
            <a:normAutofit fontScale="90000"/>
          </a:bodyPr>
          <a:lstStyle/>
          <a:p>
            <a:pPr algn="ctr"/>
            <a:r>
              <a:rPr lang="tr-TR" b="1" dirty="0" smtClean="0">
                <a:solidFill>
                  <a:srgbClr val="FF0000"/>
                </a:solidFill>
              </a:rPr>
              <a:t>SİYASI SONUÇ: İKTİDARİN KİŞİSELLEŞMESİNİN ÖNLENMESİ</a:t>
            </a:r>
            <a:endParaRPr lang="tr-TR" b="1" dirty="0">
              <a:solidFill>
                <a:srgbClr val="FF0000"/>
              </a:solidFill>
            </a:endParaRPr>
          </a:p>
        </p:txBody>
      </p:sp>
      <p:sp>
        <p:nvSpPr>
          <p:cNvPr id="3" name="2 İçerik Yer Tutucusu"/>
          <p:cNvSpPr>
            <a:spLocks noGrp="1"/>
          </p:cNvSpPr>
          <p:nvPr>
            <p:ph idx="1"/>
          </p:nvPr>
        </p:nvSpPr>
        <p:spPr>
          <a:xfrm>
            <a:off x="457200" y="1428736"/>
            <a:ext cx="8229600" cy="5143536"/>
          </a:xfrm>
        </p:spPr>
        <p:txBody>
          <a:bodyPr>
            <a:noAutofit/>
          </a:bodyPr>
          <a:lstStyle/>
          <a:p>
            <a:pPr algn="just"/>
            <a:r>
              <a:rPr lang="tr-TR" sz="3600" dirty="0" smtClean="0"/>
              <a:t>Yöneticiler, iktidar üzerinde sübjektif bir hak sahibi değildirler; onlar sadece devletin bir görevlisi olarak hukukunun kendilerine tanıdığı yetkileri kullanırlar.</a:t>
            </a:r>
          </a:p>
          <a:p>
            <a:pPr algn="just"/>
            <a:r>
              <a:rPr lang="tr-TR" sz="3600" dirty="0" smtClean="0"/>
              <a:t>Hiç kimse, hiçbir grup, devlet iktidarı üzerinde kişisel bir hak iddia edemez.</a:t>
            </a:r>
          </a:p>
          <a:p>
            <a:pPr algn="just"/>
            <a:r>
              <a:rPr lang="tr-TR" sz="3600" dirty="0" smtClean="0"/>
              <a:t>Devlet iktidarı, münhasıran devletin kişiliğine bağlıdır.</a:t>
            </a:r>
            <a:endParaRPr lang="tr-TR" sz="36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8229600" cy="1071570"/>
          </a:xfrm>
        </p:spPr>
        <p:txBody>
          <a:bodyPr/>
          <a:lstStyle/>
          <a:p>
            <a:pPr algn="ctr"/>
            <a:r>
              <a:rPr lang="tr-TR" b="1" dirty="0" smtClean="0">
                <a:solidFill>
                  <a:srgbClr val="FF0000"/>
                </a:solidFill>
              </a:rPr>
              <a:t>HUKUKİ SONUÇLAR</a:t>
            </a:r>
            <a:endParaRPr lang="tr-TR" b="1" dirty="0">
              <a:solidFill>
                <a:srgbClr val="FF0000"/>
              </a:solidFill>
            </a:endParaRPr>
          </a:p>
        </p:txBody>
      </p:sp>
      <p:sp>
        <p:nvSpPr>
          <p:cNvPr id="3" name="2 İçerik Yer Tutucusu"/>
          <p:cNvSpPr>
            <a:spLocks noGrp="1"/>
          </p:cNvSpPr>
          <p:nvPr>
            <p:ph idx="1"/>
          </p:nvPr>
        </p:nvSpPr>
        <p:spPr>
          <a:xfrm>
            <a:off x="457200" y="1214422"/>
            <a:ext cx="8229600" cy="5110178"/>
          </a:xfrm>
        </p:spPr>
        <p:txBody>
          <a:bodyPr>
            <a:normAutofit/>
          </a:bodyPr>
          <a:lstStyle/>
          <a:p>
            <a:r>
              <a:rPr lang="tr-TR" sz="3200" dirty="0" smtClean="0"/>
              <a:t>TÜZEL KİŞİDİR;</a:t>
            </a:r>
          </a:p>
          <a:p>
            <a:r>
              <a:rPr lang="tr-TR" sz="3200" dirty="0" smtClean="0"/>
              <a:t>Sadece kamu hukukta değil, özel hukukta da tüzel kişidir;</a:t>
            </a:r>
          </a:p>
          <a:p>
            <a:r>
              <a:rPr lang="tr-TR" sz="3200" dirty="0" smtClean="0"/>
              <a:t>Bu nedenle;</a:t>
            </a:r>
          </a:p>
          <a:p>
            <a:r>
              <a:rPr lang="tr-TR" sz="3200" dirty="0" smtClean="0"/>
              <a:t>A) Hukuki işlemler yapabilir;</a:t>
            </a:r>
          </a:p>
          <a:p>
            <a:r>
              <a:rPr lang="tr-TR" sz="3200" dirty="0" smtClean="0"/>
              <a:t>B) Malvarlığına sahip olabilir;</a:t>
            </a:r>
          </a:p>
          <a:p>
            <a:r>
              <a:rPr lang="tr-TR" sz="3200" dirty="0" smtClean="0"/>
              <a:t>C) Hukuken hak ve borç altına girebilir</a:t>
            </a:r>
          </a:p>
          <a:p>
            <a:r>
              <a:rPr lang="tr-TR" sz="3200" dirty="0" smtClean="0"/>
              <a:t>D) Mahkemeler huzurunda davacı ve davalı olabilir.</a:t>
            </a:r>
            <a:endParaRPr lang="tr-TR" sz="32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14290"/>
            <a:ext cx="8229600" cy="928694"/>
          </a:xfrm>
        </p:spPr>
        <p:txBody>
          <a:bodyPr/>
          <a:lstStyle/>
          <a:p>
            <a:pPr algn="ctr"/>
            <a:r>
              <a:rPr lang="tr-TR" b="1" dirty="0" smtClean="0">
                <a:solidFill>
                  <a:srgbClr val="FF0000"/>
                </a:solidFill>
              </a:rPr>
              <a:t>DEVLETİN DEVAMLILIĞI İLKESİ</a:t>
            </a:r>
            <a:endParaRPr lang="tr-TR" b="1" dirty="0">
              <a:solidFill>
                <a:srgbClr val="FF0000"/>
              </a:solidFill>
            </a:endParaRPr>
          </a:p>
        </p:txBody>
      </p:sp>
      <p:sp>
        <p:nvSpPr>
          <p:cNvPr id="3" name="2 İçerik Yer Tutucusu"/>
          <p:cNvSpPr>
            <a:spLocks noGrp="1"/>
          </p:cNvSpPr>
          <p:nvPr>
            <p:ph idx="1"/>
          </p:nvPr>
        </p:nvSpPr>
        <p:spPr>
          <a:xfrm>
            <a:off x="457200" y="1142984"/>
            <a:ext cx="8229600" cy="5181616"/>
          </a:xfrm>
        </p:spPr>
        <p:txBody>
          <a:bodyPr>
            <a:normAutofit/>
          </a:bodyPr>
          <a:lstStyle/>
          <a:p>
            <a:r>
              <a:rPr lang="tr-TR" sz="4400" dirty="0" smtClean="0"/>
              <a:t>Devletin kişiliği ilkesinin bir sonucudur;</a:t>
            </a:r>
          </a:p>
          <a:p>
            <a:r>
              <a:rPr lang="tr-TR" sz="4400" dirty="0" smtClean="0"/>
              <a:t>Devleti oluşturan kişilerin değişmesiyle devlet değişmez;</a:t>
            </a:r>
          </a:p>
          <a:p>
            <a:r>
              <a:rPr lang="tr-TR" sz="4400" dirty="0" smtClean="0"/>
              <a:t>Nesiller değişir, ama devlet aynı devlettir.</a:t>
            </a:r>
            <a:endParaRPr lang="tr-TR" sz="44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8229600" cy="1357322"/>
          </a:xfrm>
        </p:spPr>
        <p:txBody>
          <a:bodyPr>
            <a:normAutofit fontScale="90000"/>
          </a:bodyPr>
          <a:lstStyle/>
          <a:p>
            <a:pPr algn="ctr"/>
            <a:r>
              <a:rPr lang="tr-TR" b="1" dirty="0" smtClean="0">
                <a:solidFill>
                  <a:srgbClr val="FF0000"/>
                </a:solidFill>
              </a:rPr>
              <a:t>ULUSLAR ARASI ANTLAŞMALARIN DEVAMLILIĞI İLKESİ</a:t>
            </a:r>
            <a:endParaRPr lang="tr-TR" b="1" dirty="0">
              <a:solidFill>
                <a:srgbClr val="FF0000"/>
              </a:solidFill>
            </a:endParaRPr>
          </a:p>
        </p:txBody>
      </p:sp>
      <p:sp>
        <p:nvSpPr>
          <p:cNvPr id="3" name="2 İçerik Yer Tutucusu"/>
          <p:cNvSpPr>
            <a:spLocks noGrp="1"/>
          </p:cNvSpPr>
          <p:nvPr>
            <p:ph idx="1"/>
          </p:nvPr>
        </p:nvSpPr>
        <p:spPr>
          <a:xfrm>
            <a:off x="457200" y="1500174"/>
            <a:ext cx="8229600" cy="4824426"/>
          </a:xfrm>
        </p:spPr>
        <p:txBody>
          <a:bodyPr>
            <a:normAutofit/>
          </a:bodyPr>
          <a:lstStyle/>
          <a:p>
            <a:r>
              <a:rPr lang="tr-TR" sz="3200" dirty="0" smtClean="0"/>
              <a:t>Devlet adına akdettikleri uluslar arası anlaşmalar  devletin yöneticileri değiştikten sonra da, uluslar arası hukuk bakımından geçerli ve bağlayıcı olamaya devam ederler.</a:t>
            </a:r>
          </a:p>
          <a:p>
            <a:r>
              <a:rPr lang="tr-TR" sz="3200" dirty="0" smtClean="0"/>
              <a:t>Devlet de, hükümeti veya rejimi değişmiş olsa da, bir tüzel kişi olarak varlığını devam ettirdiğine göre, bu antlaşmalar devleti bağlamaya devam eder. </a:t>
            </a:r>
            <a:endParaRPr lang="tr-TR" sz="32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143008"/>
          </a:xfrm>
        </p:spPr>
        <p:txBody>
          <a:bodyPr/>
          <a:lstStyle/>
          <a:p>
            <a:r>
              <a:rPr lang="tr-TR" dirty="0" smtClean="0">
                <a:solidFill>
                  <a:srgbClr val="FF0000"/>
                </a:solidFill>
              </a:rPr>
              <a:t>HUKUKUN DEVAMLILIĞI İLKESİ</a:t>
            </a:r>
            <a:endParaRPr lang="tr-TR" dirty="0">
              <a:solidFill>
                <a:srgbClr val="FF0000"/>
              </a:solidFill>
            </a:endParaRPr>
          </a:p>
        </p:txBody>
      </p:sp>
      <p:sp>
        <p:nvSpPr>
          <p:cNvPr id="3" name="2 İçerik Yer Tutucusu"/>
          <p:cNvSpPr>
            <a:spLocks noGrp="1"/>
          </p:cNvSpPr>
          <p:nvPr>
            <p:ph idx="1"/>
          </p:nvPr>
        </p:nvSpPr>
        <p:spPr>
          <a:xfrm>
            <a:off x="457200" y="1500174"/>
            <a:ext cx="8229600" cy="4824426"/>
          </a:xfrm>
        </p:spPr>
        <p:txBody>
          <a:bodyPr>
            <a:normAutofit/>
          </a:bodyPr>
          <a:lstStyle/>
          <a:p>
            <a:pPr algn="just"/>
            <a:r>
              <a:rPr lang="tr-TR" sz="2800" dirty="0" smtClean="0"/>
              <a:t>Devrim, önceki hukuk düzenini geçersiz hale getirmez.</a:t>
            </a:r>
          </a:p>
          <a:p>
            <a:pPr algn="just"/>
            <a:r>
              <a:rPr lang="tr-TR" sz="2800" dirty="0" smtClean="0"/>
              <a:t>Anayasanın altında kalan bütün işlemler, devrimden etkilenmezler; hukuki geçerliliklerini korurlar.</a:t>
            </a:r>
          </a:p>
          <a:p>
            <a:pPr algn="just"/>
            <a:r>
              <a:rPr lang="tr-TR" sz="2800" dirty="0" smtClean="0"/>
              <a:t>Kanunlar, tüzükler, yönetmelikler için bu böyle olduğu gibi, bireysel idari işlemler ve özel hukuk işlemleri için de böyledir.</a:t>
            </a:r>
          </a:p>
          <a:p>
            <a:pPr algn="just"/>
            <a:r>
              <a:rPr lang="tr-TR" sz="2800" dirty="0" smtClean="0"/>
              <a:t>Devrimden önce yapılmış bir sözleşme, devrimden sonra da geçerliliğini korur.</a:t>
            </a:r>
            <a:endParaRPr lang="tr-T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rmAutofit/>
          </a:bodyPr>
          <a:lstStyle/>
          <a:p>
            <a:r>
              <a:rPr lang="tr-TR" sz="4400" dirty="0" smtClean="0">
                <a:solidFill>
                  <a:srgbClr val="FF0000"/>
                </a:solidFill>
              </a:rPr>
              <a:t>SINIRSIZLIK </a:t>
            </a:r>
          </a:p>
          <a:p>
            <a:r>
              <a:rPr lang="tr-TR" sz="4400" dirty="0" smtClean="0">
                <a:solidFill>
                  <a:srgbClr val="FF0000"/>
                </a:solidFill>
              </a:rPr>
              <a:t>SINIRSIZ (UNLIMITED)</a:t>
            </a:r>
          </a:p>
          <a:p>
            <a:r>
              <a:rPr lang="tr-TR" sz="4400" dirty="0" smtClean="0"/>
              <a:t>Sınırsız iktidar demektir;</a:t>
            </a:r>
          </a:p>
          <a:p>
            <a:r>
              <a:rPr lang="tr-TR" sz="4400" dirty="0" smtClean="0"/>
              <a:t>Hukuken sınırsız olan asli kurucu iktidarın gücünün fiilen sınırlı olup olmadığı, konumuzun dışında kalan sosyolojik problemdir.</a:t>
            </a:r>
            <a:endParaRPr lang="tr-TR" sz="44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071570"/>
          </a:xfrm>
        </p:spPr>
        <p:txBody>
          <a:bodyPr>
            <a:normAutofit fontScale="90000"/>
          </a:bodyPr>
          <a:lstStyle/>
          <a:p>
            <a:pPr algn="ctr"/>
            <a:r>
              <a:rPr lang="tr-TR" b="1" dirty="0" smtClean="0">
                <a:solidFill>
                  <a:srgbClr val="FF0000"/>
                </a:solidFill>
              </a:rPr>
              <a:t>BORÇLARIN DEVAMLILIĞI İLKESİ</a:t>
            </a:r>
            <a:endParaRPr lang="tr-TR" b="1" dirty="0">
              <a:solidFill>
                <a:srgbClr val="FF0000"/>
              </a:solidFill>
            </a:endParaRPr>
          </a:p>
        </p:txBody>
      </p:sp>
      <p:sp>
        <p:nvSpPr>
          <p:cNvPr id="3" name="2 İçerik Yer Tutucusu"/>
          <p:cNvSpPr>
            <a:spLocks noGrp="1"/>
          </p:cNvSpPr>
          <p:nvPr>
            <p:ph idx="1"/>
          </p:nvPr>
        </p:nvSpPr>
        <p:spPr>
          <a:xfrm>
            <a:off x="457200" y="1500174"/>
            <a:ext cx="8229600" cy="4824426"/>
          </a:xfrm>
        </p:spPr>
        <p:txBody>
          <a:bodyPr>
            <a:normAutofit/>
          </a:bodyPr>
          <a:lstStyle/>
          <a:p>
            <a:r>
              <a:rPr lang="tr-TR" sz="3200" dirty="0" smtClean="0"/>
              <a:t>Belirli bir dönemde, devlet adına yetkili organların yaptığı sözleşmelerle alınan gerek iç, gerekse dış borçlar; gerek hükümet, gerekse rejim değişikliklerinden sonra varlıklarını sürdürmeye devam ederler.</a:t>
            </a:r>
          </a:p>
          <a:p>
            <a:r>
              <a:rPr lang="tr-TR" sz="3200" dirty="0" smtClean="0"/>
              <a:t>Mevcut bir rejimi ihtilal yoluyla deviren yeni rejim, eski rejim döneminde devlet adına alınan gerek iç; gerek dış borçları hukuken inkar edemez.</a:t>
            </a:r>
            <a:endParaRPr lang="tr-TR" sz="32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428736"/>
          </a:xfrm>
        </p:spPr>
        <p:txBody>
          <a:bodyPr>
            <a:normAutofit fontScale="90000"/>
          </a:bodyPr>
          <a:lstStyle/>
          <a:p>
            <a:pPr algn="ctr"/>
            <a:r>
              <a:rPr lang="tr-TR" b="1" dirty="0" smtClean="0">
                <a:solidFill>
                  <a:srgbClr val="FF0000"/>
                </a:solidFill>
              </a:rPr>
              <a:t>KAMU ALACAKLARININ DEVAMLILIĞI İLKESİ</a:t>
            </a:r>
            <a:endParaRPr lang="tr-TR" b="1" dirty="0">
              <a:solidFill>
                <a:srgbClr val="FF0000"/>
              </a:solidFill>
            </a:endParaRPr>
          </a:p>
        </p:txBody>
      </p:sp>
      <p:sp>
        <p:nvSpPr>
          <p:cNvPr id="3" name="2 İçerik Yer Tutucusu"/>
          <p:cNvSpPr>
            <a:spLocks noGrp="1"/>
          </p:cNvSpPr>
          <p:nvPr>
            <p:ph idx="1"/>
          </p:nvPr>
        </p:nvSpPr>
        <p:spPr>
          <a:xfrm>
            <a:off x="457200" y="1500174"/>
            <a:ext cx="8229600" cy="4824426"/>
          </a:xfrm>
        </p:spPr>
        <p:txBody>
          <a:bodyPr>
            <a:normAutofit/>
          </a:bodyPr>
          <a:lstStyle/>
          <a:p>
            <a:pPr algn="just"/>
            <a:r>
              <a:rPr lang="tr-TR" sz="4400" dirty="0" smtClean="0"/>
              <a:t>Bir devletin diğer devletten alacakları ve keza bir devletin vergi gibi kamu alacakları, o devletin devamı olan, diğer bir ifadeyle o devletin yerine geçen, o devlete halef olan devlete geçer.</a:t>
            </a:r>
            <a:endParaRPr lang="tr-TR" sz="44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928694"/>
          </a:xfrm>
        </p:spPr>
        <p:txBody>
          <a:bodyPr/>
          <a:lstStyle/>
          <a:p>
            <a:pPr algn="ctr"/>
            <a:r>
              <a:rPr lang="tr-TR" b="1" dirty="0" smtClean="0">
                <a:solidFill>
                  <a:srgbClr val="FF0000"/>
                </a:solidFill>
              </a:rPr>
              <a:t>DEVLETİN FAALİYET ALANI</a:t>
            </a:r>
            <a:endParaRPr lang="tr-TR" b="1" dirty="0">
              <a:solidFill>
                <a:srgbClr val="FF0000"/>
              </a:solidFill>
            </a:endParaRPr>
          </a:p>
        </p:txBody>
      </p:sp>
      <p:sp>
        <p:nvSpPr>
          <p:cNvPr id="3" name="2 İçerik Yer Tutucusu"/>
          <p:cNvSpPr>
            <a:spLocks noGrp="1"/>
          </p:cNvSpPr>
          <p:nvPr>
            <p:ph idx="1"/>
          </p:nvPr>
        </p:nvSpPr>
        <p:spPr>
          <a:xfrm>
            <a:off x="457200" y="1214422"/>
            <a:ext cx="8229600" cy="5110178"/>
          </a:xfrm>
        </p:spPr>
        <p:txBody>
          <a:bodyPr/>
          <a:lstStyle/>
          <a:p>
            <a:r>
              <a:rPr lang="tr-TR" dirty="0" smtClean="0"/>
              <a:t>Çok değişik görüşler var;</a:t>
            </a:r>
          </a:p>
          <a:p>
            <a:r>
              <a:rPr lang="tr-TR" b="1" u="sng" dirty="0" smtClean="0">
                <a:solidFill>
                  <a:srgbClr val="FF0000"/>
                </a:solidFill>
              </a:rPr>
              <a:t>Liberal Görüş:</a:t>
            </a:r>
          </a:p>
          <a:p>
            <a:pPr algn="just"/>
            <a:r>
              <a:rPr lang="tr-TR" dirty="0" smtClean="0"/>
              <a:t>Devlet, mümkün olan en dar alanda faaliyet göstermelidir.</a:t>
            </a:r>
          </a:p>
          <a:p>
            <a:pPr algn="just"/>
            <a:r>
              <a:rPr lang="tr-TR" dirty="0" smtClean="0"/>
              <a:t>Devlet dıştan gelecek saldırılara karşı ülkeyi korumalı, ülkenin içinde düzeni sağlamalı, suçluları cezalandırılmalı ve bireyler arasındaki uyuşmazlıkları çözmelidir.</a:t>
            </a:r>
          </a:p>
          <a:p>
            <a:pPr algn="just"/>
            <a:r>
              <a:rPr lang="tr-TR" dirty="0" smtClean="0"/>
              <a:t>Bu görüş 1930’lara kadar genel olarak benimsenmiş ve uygulanmıştır.</a:t>
            </a:r>
          </a:p>
          <a:p>
            <a:pPr algn="just"/>
            <a:r>
              <a:rPr lang="tr-TR" dirty="0" smtClean="0"/>
              <a:t>“Jandarma devlet”.</a:t>
            </a:r>
          </a:p>
          <a:p>
            <a:pPr algn="just"/>
            <a:endParaRPr lang="tr-T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8229600" cy="1071570"/>
          </a:xfrm>
        </p:spPr>
        <p:txBody>
          <a:bodyPr/>
          <a:lstStyle/>
          <a:p>
            <a:pPr algn="ctr"/>
            <a:r>
              <a:rPr lang="tr-TR" b="1" dirty="0" smtClean="0">
                <a:solidFill>
                  <a:srgbClr val="FF0000"/>
                </a:solidFill>
              </a:rPr>
              <a:t>MÜDAHALECİ GÖRÜŞLER</a:t>
            </a:r>
            <a:endParaRPr lang="tr-TR" b="1" dirty="0">
              <a:solidFill>
                <a:srgbClr val="FF0000"/>
              </a:solidFill>
            </a:endParaRPr>
          </a:p>
        </p:txBody>
      </p:sp>
      <p:sp>
        <p:nvSpPr>
          <p:cNvPr id="3" name="2 İçerik Yer Tutucusu"/>
          <p:cNvSpPr>
            <a:spLocks noGrp="1"/>
          </p:cNvSpPr>
          <p:nvPr>
            <p:ph idx="1"/>
          </p:nvPr>
        </p:nvSpPr>
        <p:spPr>
          <a:xfrm>
            <a:off x="457200" y="1000108"/>
            <a:ext cx="8229600" cy="5324492"/>
          </a:xfrm>
        </p:spPr>
        <p:txBody>
          <a:bodyPr>
            <a:normAutofit/>
          </a:bodyPr>
          <a:lstStyle/>
          <a:p>
            <a:r>
              <a:rPr lang="tr-TR" sz="3200" dirty="0" smtClean="0"/>
              <a:t>Kendi içinde: sosyalist ve sosyal demokrat görüşler olarak ikiye ayrılır.</a:t>
            </a:r>
          </a:p>
          <a:p>
            <a:r>
              <a:rPr lang="tr-TR" sz="3200" dirty="0" smtClean="0"/>
              <a:t>1. SOSYALİST GÖRÜŞ – devlet sosyal ve ekonomik alana müdahale etmeli, özellikle iktisadi hayatı bütünüyle kontrol altına almalıdır.</a:t>
            </a:r>
          </a:p>
          <a:p>
            <a:r>
              <a:rPr lang="tr-TR" sz="3200" dirty="0" smtClean="0"/>
              <a:t>Üretim araçlarının özel mülkiyetini tanımaz.</a:t>
            </a:r>
          </a:p>
          <a:p>
            <a:r>
              <a:rPr lang="tr-TR" sz="3200" dirty="0" smtClean="0"/>
              <a:t>Sosyalist ekonomiler başarısızlığa uğramış.</a:t>
            </a:r>
            <a:endParaRPr lang="tr-TR" sz="32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038872"/>
          </a:xfrm>
        </p:spPr>
        <p:txBody>
          <a:bodyPr/>
          <a:lstStyle/>
          <a:p>
            <a:r>
              <a:rPr lang="tr-TR" b="1" dirty="0" smtClean="0">
                <a:solidFill>
                  <a:srgbClr val="FF0000"/>
                </a:solidFill>
              </a:rPr>
              <a:t>SOSYAL DEMOKRAT GÖRÜŞ</a:t>
            </a:r>
          </a:p>
          <a:p>
            <a:pPr algn="just"/>
            <a:r>
              <a:rPr lang="tr-TR" sz="2800" b="1" dirty="0" smtClean="0"/>
              <a:t>Özel teşebbüse ve özel mülkiyete karşı değildir;</a:t>
            </a:r>
          </a:p>
          <a:p>
            <a:pPr algn="just"/>
            <a:r>
              <a:rPr lang="tr-TR" sz="2800" b="1" dirty="0" smtClean="0"/>
              <a:t>Ancak devletin sadece iç ve dış güvenlik ve adalet alanda da faaliyet göstermesini öngörür.</a:t>
            </a:r>
          </a:p>
          <a:p>
            <a:pPr algn="just"/>
            <a:r>
              <a:rPr lang="tr-TR" sz="2800" b="1" dirty="0" smtClean="0"/>
              <a:t>Devlet, başta eğitim, sağlık, barınma, çalışma gibi alanlarda faaliyette bulunmalı; bu alanlara müdahale etmelidir.</a:t>
            </a:r>
          </a:p>
          <a:p>
            <a:pPr algn="just"/>
            <a:r>
              <a:rPr lang="tr-TR" sz="2800" b="1" dirty="0" smtClean="0"/>
              <a:t>1970’lerden sonra kriz yaşamış, - </a:t>
            </a:r>
            <a:r>
              <a:rPr lang="tr-TR" sz="2800" b="1" dirty="0" err="1" smtClean="0"/>
              <a:t>neoliberal</a:t>
            </a:r>
            <a:r>
              <a:rPr lang="tr-TR" sz="2800" b="1" dirty="0" smtClean="0"/>
              <a:t> politikaları uygulamaya başlamıştır;</a:t>
            </a:r>
          </a:p>
          <a:p>
            <a:pPr algn="just"/>
            <a:r>
              <a:rPr lang="tr-TR" sz="2800" b="1" dirty="0" smtClean="0">
                <a:solidFill>
                  <a:srgbClr val="FF0000"/>
                </a:solidFill>
              </a:rPr>
              <a:t>(</a:t>
            </a:r>
            <a:r>
              <a:rPr lang="tr-TR" sz="2800" b="1" dirty="0" err="1" smtClean="0">
                <a:solidFill>
                  <a:srgbClr val="FF0000"/>
                </a:solidFill>
              </a:rPr>
              <a:t>İnglitere</a:t>
            </a:r>
            <a:r>
              <a:rPr lang="tr-TR" sz="2800" b="1" dirty="0" smtClean="0">
                <a:solidFill>
                  <a:srgbClr val="FF0000"/>
                </a:solidFill>
              </a:rPr>
              <a:t> –Thatcher, Amerika’da Reagan, Almanya’da </a:t>
            </a:r>
            <a:r>
              <a:rPr lang="tr-TR" sz="2800" b="1" dirty="0" err="1" smtClean="0">
                <a:solidFill>
                  <a:srgbClr val="FF0000"/>
                </a:solidFill>
              </a:rPr>
              <a:t>Kohl</a:t>
            </a:r>
            <a:r>
              <a:rPr lang="tr-TR" sz="2800" b="1" dirty="0" smtClean="0">
                <a:solidFill>
                  <a:srgbClr val="FF0000"/>
                </a:solidFill>
              </a:rPr>
              <a:t>, Türkiye’de Özal) gibi…</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0"/>
            <a:ext cx="8229600" cy="1428736"/>
          </a:xfrm>
        </p:spPr>
        <p:txBody>
          <a:bodyPr>
            <a:normAutofit fontScale="90000"/>
          </a:bodyPr>
          <a:lstStyle/>
          <a:p>
            <a:pPr algn="ctr"/>
            <a:r>
              <a:rPr lang="tr-TR" b="1" dirty="0" smtClean="0">
                <a:solidFill>
                  <a:srgbClr val="FF0000"/>
                </a:solidFill>
              </a:rPr>
              <a:t>DEVLETİN KÖKENİ HAKKINDA TEORİLER</a:t>
            </a:r>
            <a:endParaRPr lang="tr-TR" b="1" dirty="0">
              <a:solidFill>
                <a:srgbClr val="FF0000"/>
              </a:solidFill>
            </a:endParaRPr>
          </a:p>
        </p:txBody>
      </p:sp>
      <p:sp>
        <p:nvSpPr>
          <p:cNvPr id="3" name="2 İçerik Yer Tutucusu"/>
          <p:cNvSpPr>
            <a:spLocks noGrp="1"/>
          </p:cNvSpPr>
          <p:nvPr>
            <p:ph idx="1"/>
          </p:nvPr>
        </p:nvSpPr>
        <p:spPr>
          <a:xfrm>
            <a:off x="457200" y="1428736"/>
            <a:ext cx="8229600" cy="4895864"/>
          </a:xfrm>
        </p:spPr>
        <p:txBody>
          <a:bodyPr>
            <a:noAutofit/>
          </a:bodyPr>
          <a:lstStyle/>
          <a:p>
            <a:r>
              <a:rPr lang="tr-TR" sz="4000" dirty="0" smtClean="0"/>
              <a:t>ÇEŞİTLİ TEORİLER İLERİ SÜRÜLMÜŞTÜR;</a:t>
            </a:r>
          </a:p>
          <a:p>
            <a:r>
              <a:rPr lang="tr-TR" sz="4000" dirty="0" smtClean="0"/>
              <a:t>Aile Teorisi</a:t>
            </a:r>
          </a:p>
          <a:p>
            <a:r>
              <a:rPr lang="tr-TR" sz="4000" dirty="0" smtClean="0"/>
              <a:t>Biyolojik</a:t>
            </a:r>
          </a:p>
          <a:p>
            <a:r>
              <a:rPr lang="tr-TR" sz="4000" dirty="0" smtClean="0"/>
              <a:t>Kuvvet ve Mücadele</a:t>
            </a:r>
          </a:p>
          <a:p>
            <a:r>
              <a:rPr lang="tr-TR" sz="4000" dirty="0" smtClean="0"/>
              <a:t>Ekonomik</a:t>
            </a:r>
          </a:p>
          <a:p>
            <a:r>
              <a:rPr lang="tr-TR" sz="4000" dirty="0" smtClean="0"/>
              <a:t>İnsanın Akıl ve İradesi</a:t>
            </a:r>
            <a:endParaRPr lang="tr-TR" sz="40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285728"/>
            <a:ext cx="8229600" cy="785818"/>
          </a:xfrm>
        </p:spPr>
        <p:txBody>
          <a:bodyPr>
            <a:normAutofit fontScale="90000"/>
          </a:bodyPr>
          <a:lstStyle/>
          <a:p>
            <a:pPr algn="ctr"/>
            <a:r>
              <a:rPr lang="tr-TR" b="1" dirty="0" smtClean="0">
                <a:solidFill>
                  <a:srgbClr val="FF0000"/>
                </a:solidFill>
              </a:rPr>
              <a:t>AİLE TEORİSİ</a:t>
            </a:r>
            <a:endParaRPr lang="tr-TR" b="1" dirty="0">
              <a:solidFill>
                <a:srgbClr val="FF0000"/>
              </a:solidFill>
            </a:endParaRPr>
          </a:p>
        </p:txBody>
      </p:sp>
      <p:sp>
        <p:nvSpPr>
          <p:cNvPr id="3" name="2 İçerik Yer Tutucusu"/>
          <p:cNvSpPr>
            <a:spLocks noGrp="1"/>
          </p:cNvSpPr>
          <p:nvPr>
            <p:ph idx="1"/>
          </p:nvPr>
        </p:nvSpPr>
        <p:spPr>
          <a:xfrm>
            <a:off x="457200" y="1142984"/>
            <a:ext cx="8229600" cy="5181616"/>
          </a:xfrm>
        </p:spPr>
        <p:txBody>
          <a:bodyPr>
            <a:normAutofit lnSpcReduction="10000"/>
          </a:bodyPr>
          <a:lstStyle/>
          <a:p>
            <a:r>
              <a:rPr lang="tr-TR" dirty="0" smtClean="0"/>
              <a:t>Semavi dinlere göre, dünyadaki bütün insanlar, Adem ve Havva’nın oluşturdukları aileden gelmektedir.</a:t>
            </a:r>
          </a:p>
          <a:p>
            <a:r>
              <a:rPr lang="tr-TR" dirty="0" smtClean="0"/>
              <a:t>Aile teorisini savunun düşünürlere göre, devlet, ailenin zamanla büyümesinden ve aynı kandan gelen ailelerin birleşmesiyle meydana gelmiştir.</a:t>
            </a:r>
          </a:p>
          <a:p>
            <a:r>
              <a:rPr lang="tr-TR" dirty="0" smtClean="0"/>
              <a:t>Aristo, </a:t>
            </a:r>
            <a:r>
              <a:rPr lang="tr-TR" dirty="0" err="1" smtClean="0"/>
              <a:t>Cicero</a:t>
            </a:r>
            <a:r>
              <a:rPr lang="tr-TR" dirty="0" smtClean="0"/>
              <a:t>…vs</a:t>
            </a:r>
          </a:p>
          <a:p>
            <a:r>
              <a:rPr lang="tr-TR" dirty="0" smtClean="0"/>
              <a:t>Eleştiri: Aile teorisinin tam doğru olduğunu söylemeye de imkan yoktur. Aile teorisinin tarihsel bir tip olarak mutlak monarşilerle bir ölçüde uyum içinde olduğu söylenebilirse de, bu teori modern devleti açıklamakta tamamıyla yetersiz kalır.</a:t>
            </a:r>
          </a:p>
          <a:p>
            <a:r>
              <a:rPr lang="tr-TR" dirty="0" smtClean="0"/>
              <a:t>Modern devletteki bu benzerliği kurmak mümkün değil.</a:t>
            </a:r>
            <a:endParaRPr lang="tr-T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928694"/>
          </a:xfrm>
        </p:spPr>
        <p:txBody>
          <a:bodyPr/>
          <a:lstStyle/>
          <a:p>
            <a:pPr algn="ctr"/>
            <a:r>
              <a:rPr lang="tr-TR" b="1" dirty="0" smtClean="0">
                <a:solidFill>
                  <a:srgbClr val="FF0000"/>
                </a:solidFill>
              </a:rPr>
              <a:t>BİYOLOJİK TEORİ</a:t>
            </a:r>
            <a:endParaRPr lang="tr-TR" b="1" dirty="0">
              <a:solidFill>
                <a:srgbClr val="FF0000"/>
              </a:solidFill>
            </a:endParaRPr>
          </a:p>
        </p:txBody>
      </p:sp>
      <p:sp>
        <p:nvSpPr>
          <p:cNvPr id="3" name="2 İçerik Yer Tutucusu"/>
          <p:cNvSpPr>
            <a:spLocks noGrp="1"/>
          </p:cNvSpPr>
          <p:nvPr>
            <p:ph idx="1"/>
          </p:nvPr>
        </p:nvSpPr>
        <p:spPr>
          <a:xfrm>
            <a:off x="457200" y="1214422"/>
            <a:ext cx="8229600" cy="5110178"/>
          </a:xfrm>
        </p:spPr>
        <p:txBody>
          <a:bodyPr/>
          <a:lstStyle/>
          <a:p>
            <a:r>
              <a:rPr lang="tr-TR" sz="2800" dirty="0" smtClean="0"/>
              <a:t>Organizmacı teori de denir;</a:t>
            </a:r>
          </a:p>
          <a:p>
            <a:r>
              <a:rPr lang="tr-TR" sz="2800" dirty="0" smtClean="0"/>
              <a:t>Devlet yaşayan bir organizmadır;</a:t>
            </a:r>
          </a:p>
          <a:p>
            <a:r>
              <a:rPr lang="tr-TR" sz="2800" dirty="0" smtClean="0"/>
              <a:t>İnsandaki beslenme, devlette üretimidir;</a:t>
            </a:r>
          </a:p>
          <a:p>
            <a:r>
              <a:rPr lang="tr-TR" sz="2800" dirty="0" smtClean="0"/>
              <a:t>İnsan vücudundaki yağ birikiminin  karşılığı devlette sermaye birikimidir.</a:t>
            </a:r>
          </a:p>
          <a:p>
            <a:r>
              <a:rPr lang="tr-TR" sz="2800" dirty="0" smtClean="0"/>
              <a:t>Platon, </a:t>
            </a:r>
            <a:r>
              <a:rPr lang="tr-TR" sz="2800" dirty="0" err="1" smtClean="0"/>
              <a:t>Herbert</a:t>
            </a:r>
            <a:r>
              <a:rPr lang="tr-TR" sz="2800" dirty="0" smtClean="0"/>
              <a:t> </a:t>
            </a:r>
            <a:r>
              <a:rPr lang="tr-TR" sz="2800" dirty="0" err="1" smtClean="0"/>
              <a:t>Spencer</a:t>
            </a:r>
            <a:r>
              <a:rPr lang="tr-TR" sz="2800" dirty="0" smtClean="0"/>
              <a:t> vs.</a:t>
            </a:r>
          </a:p>
          <a:p>
            <a:r>
              <a:rPr lang="tr-TR" sz="2800" dirty="0" smtClean="0"/>
              <a:t>Eleştiri: İnsan organizması ve devlet organizması da kuşkusuz benzerlikler vardır;</a:t>
            </a:r>
          </a:p>
          <a:p>
            <a:r>
              <a:rPr lang="tr-TR" sz="2800" dirty="0" smtClean="0"/>
              <a:t>Devletin ise üreme yeteneği yoktur.</a:t>
            </a:r>
          </a:p>
          <a:p>
            <a:endParaRPr lang="tr-TR" dirty="0" smtClean="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14290"/>
            <a:ext cx="8186766" cy="1000132"/>
          </a:xfrm>
        </p:spPr>
        <p:txBody>
          <a:bodyPr/>
          <a:lstStyle/>
          <a:p>
            <a:pPr algn="ctr"/>
            <a:r>
              <a:rPr lang="tr-TR" dirty="0" smtClean="0">
                <a:solidFill>
                  <a:srgbClr val="FF0000"/>
                </a:solidFill>
              </a:rPr>
              <a:t>KUVVET VE MÜCADELE TEORİSİ</a:t>
            </a:r>
            <a:endParaRPr lang="tr-TR" dirty="0">
              <a:solidFill>
                <a:srgbClr val="FF0000"/>
              </a:solidFill>
            </a:endParaRPr>
          </a:p>
        </p:txBody>
      </p:sp>
      <p:sp>
        <p:nvSpPr>
          <p:cNvPr id="3" name="2 İçerik Yer Tutucusu"/>
          <p:cNvSpPr>
            <a:spLocks noGrp="1"/>
          </p:cNvSpPr>
          <p:nvPr>
            <p:ph idx="1"/>
          </p:nvPr>
        </p:nvSpPr>
        <p:spPr>
          <a:xfrm>
            <a:off x="457200" y="1428736"/>
            <a:ext cx="8229600" cy="4895864"/>
          </a:xfrm>
        </p:spPr>
        <p:txBody>
          <a:bodyPr>
            <a:normAutofit lnSpcReduction="10000"/>
          </a:bodyPr>
          <a:lstStyle/>
          <a:p>
            <a:r>
              <a:rPr lang="tr-TR" dirty="0" smtClean="0"/>
              <a:t>Kuvvet ve mücadele teorisine göre, devlet, güçlüler ile zayıflar arasındaki kuvvet ve mücadeleden doğmuştur.</a:t>
            </a:r>
          </a:p>
          <a:p>
            <a:r>
              <a:rPr lang="tr-TR" dirty="0" smtClean="0"/>
              <a:t>Devlet, güçlülerin zayıflar üzerinde zorla kurdukları bir baskı teşkilatıdır.</a:t>
            </a:r>
          </a:p>
          <a:p>
            <a:r>
              <a:rPr lang="tr-TR" dirty="0" err="1" smtClean="0"/>
              <a:t>Heraklitos</a:t>
            </a:r>
            <a:r>
              <a:rPr lang="tr-TR" dirty="0" smtClean="0"/>
              <a:t>, </a:t>
            </a:r>
            <a:r>
              <a:rPr lang="tr-TR" dirty="0" err="1" smtClean="0"/>
              <a:t>Lukretius</a:t>
            </a:r>
            <a:r>
              <a:rPr lang="tr-TR" dirty="0" smtClean="0"/>
              <a:t>, </a:t>
            </a:r>
            <a:r>
              <a:rPr lang="tr-TR" dirty="0" err="1" smtClean="0"/>
              <a:t>İbn</a:t>
            </a:r>
            <a:r>
              <a:rPr lang="tr-TR" dirty="0" smtClean="0"/>
              <a:t> Haldun….</a:t>
            </a:r>
          </a:p>
          <a:p>
            <a:r>
              <a:rPr lang="tr-TR" dirty="0" smtClean="0"/>
              <a:t>Eleştiri; Tarihte savaş, istila, fetih gibi faktörlerin birçok devletin ve imparatorlukların kurulmasında rol oynadıkları bilenen bir gerçektir.</a:t>
            </a:r>
          </a:p>
          <a:p>
            <a:r>
              <a:rPr lang="tr-TR" dirty="0" smtClean="0"/>
              <a:t>Özellikle tarihte, bazı göçebe toplulukların, yerleşik çiftçi topluluklarına saldırdıkları, onların servetlerini gasp ve yağma ettikleri ve onları egemenlikleri altına aldıkları bilinmektedir.</a:t>
            </a:r>
            <a:endParaRPr lang="tr-T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0"/>
            <a:ext cx="8229600" cy="1357298"/>
          </a:xfrm>
        </p:spPr>
        <p:txBody>
          <a:bodyPr>
            <a:normAutofit/>
          </a:bodyPr>
          <a:lstStyle/>
          <a:p>
            <a:pPr algn="ctr"/>
            <a:r>
              <a:rPr lang="tr-TR" sz="4000" b="1" dirty="0" smtClean="0">
                <a:solidFill>
                  <a:srgbClr val="FF0000"/>
                </a:solidFill>
              </a:rPr>
              <a:t>EKONOMİK TEORİ; MARKSİST DEVLET TEORİSİ</a:t>
            </a:r>
            <a:endParaRPr lang="tr-TR" sz="4000" b="1" dirty="0">
              <a:solidFill>
                <a:srgbClr val="FF0000"/>
              </a:solidFill>
            </a:endParaRPr>
          </a:p>
        </p:txBody>
      </p:sp>
      <p:sp>
        <p:nvSpPr>
          <p:cNvPr id="3" name="2 İçerik Yer Tutucusu"/>
          <p:cNvSpPr>
            <a:spLocks noGrp="1"/>
          </p:cNvSpPr>
          <p:nvPr>
            <p:ph idx="1"/>
          </p:nvPr>
        </p:nvSpPr>
        <p:spPr>
          <a:xfrm>
            <a:off x="457200" y="1428736"/>
            <a:ext cx="8229600" cy="4895864"/>
          </a:xfrm>
        </p:spPr>
        <p:txBody>
          <a:bodyPr>
            <a:normAutofit lnSpcReduction="10000"/>
          </a:bodyPr>
          <a:lstStyle/>
          <a:p>
            <a:r>
              <a:rPr lang="tr-TR" dirty="0" smtClean="0"/>
              <a:t>Ekonomik teoriye göre, insanlar ekonomik sebeplerin etkisi altında hareket ederler.</a:t>
            </a:r>
          </a:p>
          <a:p>
            <a:r>
              <a:rPr lang="tr-TR" dirty="0" smtClean="0"/>
              <a:t>Karl </a:t>
            </a:r>
            <a:r>
              <a:rPr lang="tr-TR" dirty="0" err="1" smtClean="0"/>
              <a:t>Marx’tır</a:t>
            </a:r>
            <a:r>
              <a:rPr lang="tr-TR" dirty="0" smtClean="0"/>
              <a:t>.</a:t>
            </a:r>
          </a:p>
          <a:p>
            <a:r>
              <a:rPr lang="tr-TR" dirty="0" smtClean="0"/>
              <a:t>Materyalizm felsefesi;</a:t>
            </a:r>
          </a:p>
          <a:p>
            <a:r>
              <a:rPr lang="tr-TR" dirty="0" smtClean="0"/>
              <a:t>Devlet, </a:t>
            </a:r>
            <a:r>
              <a:rPr lang="tr-TR" dirty="0" smtClean="0"/>
              <a:t>egen </a:t>
            </a:r>
            <a:r>
              <a:rPr lang="tr-TR" dirty="0" smtClean="0"/>
              <a:t>sınıfın sömürülen sınıf üzerindeki baskısının teşkilatlanmasıdır;</a:t>
            </a:r>
          </a:p>
          <a:p>
            <a:r>
              <a:rPr lang="tr-TR" dirty="0" smtClean="0"/>
              <a:t>Devlet, üretim araçları sahiplerinin </a:t>
            </a:r>
            <a:r>
              <a:rPr lang="tr-TR" dirty="0" smtClean="0"/>
              <a:t>jandarmasıdır.</a:t>
            </a:r>
            <a:endParaRPr lang="tr-TR" dirty="0" smtClean="0"/>
          </a:p>
          <a:p>
            <a:r>
              <a:rPr lang="tr-TR" dirty="0" smtClean="0"/>
              <a:t>Üç aşama: </a:t>
            </a:r>
          </a:p>
          <a:p>
            <a:r>
              <a:rPr lang="tr-TR" dirty="0" smtClean="0"/>
              <a:t>1.</a:t>
            </a:r>
            <a:r>
              <a:rPr lang="tr-TR" dirty="0" err="1" smtClean="0"/>
              <a:t>proleterya</a:t>
            </a:r>
            <a:r>
              <a:rPr lang="tr-TR" dirty="0" smtClean="0"/>
              <a:t> diktatörlüğü </a:t>
            </a:r>
          </a:p>
          <a:p>
            <a:r>
              <a:rPr lang="tr-TR" dirty="0" smtClean="0"/>
              <a:t>2.</a:t>
            </a:r>
            <a:r>
              <a:rPr lang="tr-TR" dirty="0" err="1" smtClean="0"/>
              <a:t>Kömünizmin</a:t>
            </a:r>
            <a:r>
              <a:rPr lang="tr-TR" dirty="0" smtClean="0"/>
              <a:t> alt aşaması (sosyalist toplum)</a:t>
            </a:r>
          </a:p>
          <a:p>
            <a:r>
              <a:rPr lang="tr-TR" dirty="0" smtClean="0"/>
              <a:t>3.</a:t>
            </a:r>
            <a:r>
              <a:rPr lang="tr-TR" dirty="0" err="1" smtClean="0"/>
              <a:t>Kömünizmin</a:t>
            </a:r>
            <a:r>
              <a:rPr lang="tr-TR" dirty="0" smtClean="0"/>
              <a:t> üst aşamasıdır.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8229600" cy="1285884"/>
          </a:xfrm>
        </p:spPr>
        <p:txBody>
          <a:bodyPr>
            <a:normAutofit/>
          </a:bodyPr>
          <a:lstStyle/>
          <a:p>
            <a:pPr algn="ctr"/>
            <a:r>
              <a:rPr lang="tr-TR" sz="3600" dirty="0" smtClean="0"/>
              <a:t>ASLİ KURUCU İKTİDARIN BİÇİMLERİ: ANAYASA YAPMA USULLERİ</a:t>
            </a:r>
            <a:endParaRPr lang="tr-TR" sz="3600" dirty="0"/>
          </a:p>
        </p:txBody>
      </p:sp>
      <p:sp>
        <p:nvSpPr>
          <p:cNvPr id="3" name="2 İçerik Yer Tutucusu"/>
          <p:cNvSpPr>
            <a:spLocks noGrp="1"/>
          </p:cNvSpPr>
          <p:nvPr>
            <p:ph idx="1"/>
          </p:nvPr>
        </p:nvSpPr>
        <p:spPr>
          <a:xfrm>
            <a:off x="457200" y="1643050"/>
            <a:ext cx="8229600" cy="4681550"/>
          </a:xfrm>
        </p:spPr>
        <p:txBody>
          <a:bodyPr/>
          <a:lstStyle/>
          <a:p>
            <a:r>
              <a:rPr lang="tr-TR" dirty="0" smtClean="0"/>
              <a:t>Yeni anayasa yaparken uyguladığı usuller nelerdir?</a:t>
            </a:r>
          </a:p>
          <a:p>
            <a:r>
              <a:rPr lang="tr-TR" dirty="0" smtClean="0"/>
              <a:t>Hukuk dışı ve sınırsız olduğu için </a:t>
            </a:r>
            <a:r>
              <a:rPr lang="tr-TR" dirty="0" smtClean="0">
                <a:solidFill>
                  <a:srgbClr val="FF0000"/>
                </a:solidFill>
              </a:rPr>
              <a:t>hukuken uymak zorunda olduğu bir usul yok;</a:t>
            </a:r>
          </a:p>
          <a:p>
            <a:r>
              <a:rPr lang="tr-TR" dirty="0" smtClean="0">
                <a:solidFill>
                  <a:srgbClr val="FF0000"/>
                </a:solidFill>
              </a:rPr>
              <a:t>İstediği herhangi bir usulle anayasa yapabilir</a:t>
            </a:r>
          </a:p>
          <a:p>
            <a:pPr algn="ctr"/>
            <a:r>
              <a:rPr lang="tr-TR" sz="2400" i="1" u="sng" dirty="0" smtClean="0">
                <a:solidFill>
                  <a:srgbClr val="FF0000"/>
                </a:solidFill>
              </a:rPr>
              <a:t>Anayasa yapma usulleri</a:t>
            </a:r>
          </a:p>
          <a:p>
            <a:pPr algn="just"/>
            <a:r>
              <a:rPr lang="tr-TR" sz="2400" i="1" u="sng" dirty="0" err="1" smtClean="0">
                <a:solidFill>
                  <a:srgbClr val="FF0000"/>
                </a:solidFill>
              </a:rPr>
              <a:t>Monarşik</a:t>
            </a:r>
            <a:r>
              <a:rPr lang="tr-TR" sz="2400" i="1" u="sng" dirty="0" smtClean="0">
                <a:solidFill>
                  <a:srgbClr val="FF0000"/>
                </a:solidFill>
              </a:rPr>
              <a:t> Usuller</a:t>
            </a:r>
            <a:r>
              <a:rPr lang="tr-TR" sz="2400" i="1" dirty="0" smtClean="0">
                <a:solidFill>
                  <a:srgbClr val="FF0000"/>
                </a:solidFill>
              </a:rPr>
              <a:t>			</a:t>
            </a:r>
            <a:r>
              <a:rPr lang="tr-TR" sz="2400" i="1" u="sng" dirty="0" smtClean="0">
                <a:solidFill>
                  <a:srgbClr val="FF0000"/>
                </a:solidFill>
              </a:rPr>
              <a:t>Demokratik Usuller</a:t>
            </a:r>
          </a:p>
          <a:p>
            <a:pPr algn="just"/>
            <a:r>
              <a:rPr lang="tr-TR" sz="2400" i="1" dirty="0" smtClean="0">
                <a:solidFill>
                  <a:srgbClr val="00B0F0"/>
                </a:solidFill>
              </a:rPr>
              <a:t>Ferman,     Misak	                           Kurucu Meclis ve 						Kurucu Referandum</a:t>
            </a:r>
            <a:endParaRPr lang="tr-TR" sz="2400" i="1" dirty="0">
              <a:solidFill>
                <a:srgbClr val="00B0F0"/>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000132"/>
          </a:xfrm>
        </p:spPr>
        <p:txBody>
          <a:bodyPr>
            <a:normAutofit fontScale="90000"/>
          </a:bodyPr>
          <a:lstStyle/>
          <a:p>
            <a:pPr algn="ctr"/>
            <a:r>
              <a:rPr lang="tr-TR" sz="3200" b="1" dirty="0" smtClean="0">
                <a:solidFill>
                  <a:srgbClr val="FF0000"/>
                </a:solidFill>
              </a:rPr>
              <a:t>DEVLETİN KAYNAĞINI İNSAN AKLINA VE İRADESİNE DAYANDIRAN TEORİ: SOSYAL SÖZLEŞME TEORİSİ</a:t>
            </a:r>
            <a:endParaRPr lang="tr-TR" sz="3200" b="1" dirty="0">
              <a:solidFill>
                <a:srgbClr val="FF0000"/>
              </a:solidFill>
            </a:endParaRPr>
          </a:p>
        </p:txBody>
      </p:sp>
      <p:sp>
        <p:nvSpPr>
          <p:cNvPr id="3" name="2 İçerik Yer Tutucusu"/>
          <p:cNvSpPr>
            <a:spLocks noGrp="1"/>
          </p:cNvSpPr>
          <p:nvPr>
            <p:ph idx="1"/>
          </p:nvPr>
        </p:nvSpPr>
        <p:spPr>
          <a:xfrm>
            <a:off x="457200" y="1285860"/>
            <a:ext cx="8229600" cy="5038740"/>
          </a:xfrm>
        </p:spPr>
        <p:txBody>
          <a:bodyPr>
            <a:normAutofit/>
          </a:bodyPr>
          <a:lstStyle/>
          <a:p>
            <a:r>
              <a:rPr lang="tr-TR" sz="3600" dirty="0" err="1" smtClean="0"/>
              <a:t>Tomas</a:t>
            </a:r>
            <a:r>
              <a:rPr lang="tr-TR" sz="3600" dirty="0" smtClean="0"/>
              <a:t> </a:t>
            </a:r>
            <a:r>
              <a:rPr lang="tr-TR" sz="3600" dirty="0" err="1" smtClean="0"/>
              <a:t>Hobbes</a:t>
            </a:r>
            <a:r>
              <a:rPr lang="tr-TR" sz="3600" dirty="0" smtClean="0"/>
              <a:t>,</a:t>
            </a:r>
          </a:p>
          <a:p>
            <a:r>
              <a:rPr lang="tr-TR" sz="3600" dirty="0" smtClean="0"/>
              <a:t>John Locke </a:t>
            </a:r>
            <a:r>
              <a:rPr lang="tr-TR" sz="3600" dirty="0" err="1" smtClean="0"/>
              <a:t>and</a:t>
            </a:r>
            <a:endParaRPr lang="tr-TR" sz="3600" dirty="0" smtClean="0"/>
          </a:p>
          <a:p>
            <a:r>
              <a:rPr lang="tr-TR" sz="3600" dirty="0" smtClean="0"/>
              <a:t>Jean –</a:t>
            </a:r>
            <a:r>
              <a:rPr lang="tr-TR" sz="3600" dirty="0" err="1" smtClean="0"/>
              <a:t>Jacques</a:t>
            </a:r>
            <a:r>
              <a:rPr lang="tr-TR" sz="3600" dirty="0" smtClean="0"/>
              <a:t> Rousseau </a:t>
            </a:r>
          </a:p>
          <a:p>
            <a:r>
              <a:rPr lang="tr-TR" sz="3600" dirty="0" smtClean="0"/>
              <a:t>Devleti, tabiat halinden çıkarken insanlar kendileri düşünerek taşınarak yarattılar.</a:t>
            </a:r>
          </a:p>
          <a:p>
            <a:r>
              <a:rPr lang="tr-TR" sz="3600" dirty="0" smtClean="0"/>
              <a:t>O halde devlet, insan aklının ve iradesinin bir üründür.</a:t>
            </a:r>
            <a:endParaRPr lang="tr-TR" sz="36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285860"/>
          </a:xfrm>
        </p:spPr>
        <p:txBody>
          <a:bodyPr>
            <a:normAutofit fontScale="90000"/>
          </a:bodyPr>
          <a:lstStyle/>
          <a:p>
            <a:pPr algn="ctr"/>
            <a:r>
              <a:rPr lang="tr-TR" b="1" dirty="0" smtClean="0">
                <a:solidFill>
                  <a:srgbClr val="FF0000"/>
                </a:solidFill>
              </a:rPr>
              <a:t>DEVLETİN UNSURLARI: MİLLET, ÜLKE VE EGEMENLİK</a:t>
            </a:r>
            <a:endParaRPr lang="tr-TR" b="1" dirty="0">
              <a:solidFill>
                <a:srgbClr val="FF0000"/>
              </a:solidFill>
            </a:endParaRPr>
          </a:p>
        </p:txBody>
      </p:sp>
      <p:sp>
        <p:nvSpPr>
          <p:cNvPr id="3" name="2 İçerik Yer Tutucusu"/>
          <p:cNvSpPr>
            <a:spLocks noGrp="1"/>
          </p:cNvSpPr>
          <p:nvPr>
            <p:ph idx="1"/>
          </p:nvPr>
        </p:nvSpPr>
        <p:spPr>
          <a:xfrm>
            <a:off x="457200" y="1285860"/>
            <a:ext cx="8229600" cy="5038740"/>
          </a:xfrm>
        </p:spPr>
        <p:txBody>
          <a:bodyPr>
            <a:normAutofit/>
          </a:bodyPr>
          <a:lstStyle/>
          <a:p>
            <a:pPr algn="just"/>
            <a:r>
              <a:rPr lang="tr-TR" sz="2800" dirty="0" smtClean="0"/>
              <a:t>Devletin beşeri unsuru: MİLLET</a:t>
            </a:r>
          </a:p>
          <a:p>
            <a:pPr algn="just"/>
            <a:r>
              <a:rPr lang="tr-TR" sz="2800" dirty="0" smtClean="0"/>
              <a:t>İnsanlar olmaksızın bir devletin kurulması mümkün değildir.</a:t>
            </a:r>
          </a:p>
          <a:p>
            <a:pPr algn="just"/>
            <a:r>
              <a:rPr lang="tr-TR" sz="2800" dirty="0" smtClean="0"/>
              <a:t>Büyüklüğünün önemi yoktur;</a:t>
            </a:r>
          </a:p>
          <a:p>
            <a:pPr algn="just"/>
            <a:r>
              <a:rPr lang="tr-TR" sz="2800" dirty="0" smtClean="0"/>
              <a:t>Eğer on milyon kişilik bir insan topluluğu belli bir toprak parçası üzerinde egemen olamıyorsa onlar devlet oluşturamazlar.</a:t>
            </a:r>
          </a:p>
          <a:p>
            <a:pPr algn="just"/>
            <a:r>
              <a:rPr lang="tr-TR" sz="2800" dirty="0" smtClean="0"/>
              <a:t>“Birbirlerine birtakım bağlarla bağlanmış insanlardan oluşmuş topluluğa millet (</a:t>
            </a:r>
            <a:r>
              <a:rPr lang="tr-TR" sz="2800" dirty="0" err="1" smtClean="0"/>
              <a:t>nation</a:t>
            </a:r>
            <a:r>
              <a:rPr lang="tr-TR" sz="2800" dirty="0" smtClean="0"/>
              <a:t>) denir.</a:t>
            </a:r>
            <a:endParaRPr lang="tr-TR" sz="28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714380"/>
          </a:xfrm>
        </p:spPr>
        <p:txBody>
          <a:bodyPr>
            <a:normAutofit fontScale="90000"/>
          </a:bodyPr>
          <a:lstStyle/>
          <a:p>
            <a:pPr algn="ctr"/>
            <a:r>
              <a:rPr lang="tr-TR" b="1" dirty="0" smtClean="0">
                <a:solidFill>
                  <a:srgbClr val="FF0000"/>
                </a:solidFill>
              </a:rPr>
              <a:t>OBJEKTİF MİLLET ANLAYIŞI</a:t>
            </a:r>
            <a:endParaRPr lang="tr-TR" b="1" dirty="0">
              <a:solidFill>
                <a:srgbClr val="FF0000"/>
              </a:solidFill>
            </a:endParaRPr>
          </a:p>
        </p:txBody>
      </p:sp>
      <p:sp>
        <p:nvSpPr>
          <p:cNvPr id="3" name="2 İçerik Yer Tutucusu"/>
          <p:cNvSpPr>
            <a:spLocks noGrp="1"/>
          </p:cNvSpPr>
          <p:nvPr>
            <p:ph idx="1"/>
          </p:nvPr>
        </p:nvSpPr>
        <p:spPr>
          <a:xfrm>
            <a:off x="457200" y="1142984"/>
            <a:ext cx="8229600" cy="5181616"/>
          </a:xfrm>
        </p:spPr>
        <p:txBody>
          <a:bodyPr/>
          <a:lstStyle/>
          <a:p>
            <a:r>
              <a:rPr lang="tr-TR" dirty="0" smtClean="0"/>
              <a:t>Irksal, dilsel veya dinsel bağlar gibi;</a:t>
            </a:r>
          </a:p>
          <a:p>
            <a:pPr algn="just"/>
            <a:r>
              <a:rPr lang="tr-TR" b="1" i="1" u="sng" dirty="0" smtClean="0">
                <a:solidFill>
                  <a:srgbClr val="FF0000"/>
                </a:solidFill>
              </a:rPr>
              <a:t>Irk Birliği – </a:t>
            </a:r>
            <a:r>
              <a:rPr lang="tr-TR" dirty="0" smtClean="0"/>
              <a:t>ırk birliğidir; insanların bir millet oluşturabilmesi ve dolayısıyla bir devlet kurabilmesi için aynı ırktan olmaları gerekir.</a:t>
            </a:r>
          </a:p>
          <a:p>
            <a:pPr algn="just"/>
            <a:r>
              <a:rPr lang="tr-TR" b="1" i="1" u="sng" dirty="0" smtClean="0">
                <a:solidFill>
                  <a:srgbClr val="FF0000"/>
                </a:solidFill>
              </a:rPr>
              <a:t>Dil Birliği - </a:t>
            </a:r>
            <a:r>
              <a:rPr lang="tr-TR" dirty="0" smtClean="0"/>
              <a:t>bir millet haline getiren faktör, insanların aynı ortak dili konuşmasıdır; Bu görüş %100 doğru değil (İsviçre, Belçika, Kanada)</a:t>
            </a:r>
          </a:p>
          <a:p>
            <a:pPr algn="just"/>
            <a:r>
              <a:rPr lang="tr-TR" b="1" i="1" u="sng" dirty="0" smtClean="0">
                <a:solidFill>
                  <a:srgbClr val="FF0000"/>
                </a:solidFill>
              </a:rPr>
              <a:t>Din Birliği- </a:t>
            </a:r>
            <a:r>
              <a:rPr lang="tr-TR" dirty="0" smtClean="0"/>
              <a:t>aynı dine mensup olmaları gerekir; aynı dinden olan insanlar   çeşitli nedenlere ayrı bir millet oluşturduklarını düşünmekte ve ayrı devlet kurmaktadırlar ;</a:t>
            </a:r>
            <a:r>
              <a:rPr lang="tr-TR" b="1" i="1" u="sng" dirty="0" smtClean="0">
                <a:solidFill>
                  <a:srgbClr val="FF0000"/>
                </a:solidFill>
              </a:rPr>
              <a:t> (Türkler ve Araplar)</a:t>
            </a:r>
          </a:p>
          <a:p>
            <a:pPr algn="just"/>
            <a:endParaRPr lang="tr-TR" dirty="0">
              <a:solidFill>
                <a:srgbClr val="FF0000"/>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928694"/>
          </a:xfrm>
        </p:spPr>
        <p:txBody>
          <a:bodyPr/>
          <a:lstStyle/>
          <a:p>
            <a:pPr algn="ctr"/>
            <a:r>
              <a:rPr lang="tr-TR" b="1" dirty="0" smtClean="0">
                <a:solidFill>
                  <a:srgbClr val="FF0000"/>
                </a:solidFill>
              </a:rPr>
              <a:t>SÜBJEKTİF MİLLET ANLAYIŞI</a:t>
            </a:r>
            <a:endParaRPr lang="tr-TR" b="1" dirty="0">
              <a:solidFill>
                <a:srgbClr val="FF0000"/>
              </a:solidFill>
            </a:endParaRPr>
          </a:p>
        </p:txBody>
      </p:sp>
      <p:sp>
        <p:nvSpPr>
          <p:cNvPr id="3" name="2 İçerik Yer Tutucusu"/>
          <p:cNvSpPr>
            <a:spLocks noGrp="1"/>
          </p:cNvSpPr>
          <p:nvPr>
            <p:ph idx="1"/>
          </p:nvPr>
        </p:nvSpPr>
        <p:spPr>
          <a:xfrm>
            <a:off x="457200" y="1285860"/>
            <a:ext cx="8229600" cy="5038740"/>
          </a:xfrm>
        </p:spPr>
        <p:txBody>
          <a:bodyPr>
            <a:normAutofit/>
          </a:bodyPr>
          <a:lstStyle/>
          <a:p>
            <a:pPr algn="just"/>
            <a:r>
              <a:rPr lang="tr-TR" sz="3600" dirty="0" smtClean="0"/>
              <a:t>Manevi niteliktedir;</a:t>
            </a:r>
          </a:p>
          <a:p>
            <a:pPr algn="just"/>
            <a:r>
              <a:rPr lang="tr-TR" sz="3600" dirty="0" smtClean="0"/>
              <a:t>Sübjektif anlayışa göre, millet birtakım sübjektif bağlar ile birbirine bağlanmış insanların oluşturduğu bir topluluktur.</a:t>
            </a:r>
          </a:p>
          <a:p>
            <a:pPr algn="just"/>
            <a:r>
              <a:rPr lang="tr-TR" sz="3600" dirty="0" smtClean="0"/>
              <a:t>Milleti oluşturan insanları birbirine bağlayan bu sübjektif bağlar arasında mazi, hatıra, amaç, ideal, istikbal, ülkü birliği gibi hususlar yer almaktadır.</a:t>
            </a:r>
            <a:endParaRPr lang="tr-TR" sz="360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785818"/>
          </a:xfrm>
        </p:spPr>
        <p:txBody>
          <a:bodyPr>
            <a:normAutofit fontScale="90000"/>
          </a:bodyPr>
          <a:lstStyle/>
          <a:p>
            <a:pPr algn="ctr"/>
            <a:r>
              <a:rPr lang="tr-TR" b="1" dirty="0" smtClean="0">
                <a:solidFill>
                  <a:srgbClr val="FF0000"/>
                </a:solidFill>
              </a:rPr>
              <a:t>DEVLETİN TOPRAK UNSURU:ÜLKE</a:t>
            </a:r>
            <a:endParaRPr lang="tr-TR" b="1" dirty="0">
              <a:solidFill>
                <a:srgbClr val="FF0000"/>
              </a:solidFill>
            </a:endParaRPr>
          </a:p>
        </p:txBody>
      </p:sp>
      <p:sp>
        <p:nvSpPr>
          <p:cNvPr id="3" name="2 İçerik Yer Tutucusu"/>
          <p:cNvSpPr>
            <a:spLocks noGrp="1"/>
          </p:cNvSpPr>
          <p:nvPr>
            <p:ph idx="1"/>
          </p:nvPr>
        </p:nvSpPr>
        <p:spPr>
          <a:xfrm>
            <a:off x="457200" y="1285860"/>
            <a:ext cx="8229600" cy="5038740"/>
          </a:xfrm>
        </p:spPr>
        <p:txBody>
          <a:bodyPr>
            <a:normAutofit/>
          </a:bodyPr>
          <a:lstStyle/>
          <a:p>
            <a:r>
              <a:rPr lang="tr-TR" sz="2800" dirty="0" smtClean="0"/>
              <a:t>Ülke olmaksızın bir devletin kurabilmesi mümkün değildir.</a:t>
            </a:r>
          </a:p>
          <a:p>
            <a:r>
              <a:rPr lang="tr-TR" sz="2800" dirty="0" smtClean="0"/>
              <a:t>Ülkenin Kısımları: Ülke, devletin egemenliğine tabi olan ve üzerinde milletin yerleşmiş bulunduğu “üç boyutlu maddi çevre”dir.</a:t>
            </a:r>
          </a:p>
          <a:p>
            <a:r>
              <a:rPr lang="tr-TR" sz="2800" dirty="0" smtClean="0"/>
              <a:t>Ülke </a:t>
            </a:r>
          </a:p>
          <a:p>
            <a:r>
              <a:rPr lang="tr-TR" sz="2800" dirty="0" smtClean="0"/>
              <a:t>1. kara sahası</a:t>
            </a:r>
          </a:p>
          <a:p>
            <a:r>
              <a:rPr lang="tr-TR" sz="2800" dirty="0" smtClean="0"/>
              <a:t>2. su sahası</a:t>
            </a:r>
          </a:p>
          <a:p>
            <a:r>
              <a:rPr lang="tr-TR" sz="2800" dirty="0" smtClean="0"/>
              <a:t>3. hava sahası –üç kısımdan oluşur.</a:t>
            </a:r>
            <a:endParaRPr lang="tr-TR" sz="2800"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785818"/>
          </a:xfrm>
        </p:spPr>
        <p:txBody>
          <a:bodyPr>
            <a:normAutofit fontScale="90000"/>
          </a:bodyPr>
          <a:lstStyle/>
          <a:p>
            <a:pPr algn="ctr"/>
            <a:r>
              <a:rPr lang="tr-TR" b="1" dirty="0" smtClean="0">
                <a:solidFill>
                  <a:srgbClr val="FF0000"/>
                </a:solidFill>
              </a:rPr>
              <a:t>KARA SAHASI</a:t>
            </a:r>
            <a:endParaRPr lang="tr-TR" b="1" dirty="0">
              <a:solidFill>
                <a:srgbClr val="FF0000"/>
              </a:solidFill>
            </a:endParaRPr>
          </a:p>
        </p:txBody>
      </p:sp>
      <p:sp>
        <p:nvSpPr>
          <p:cNvPr id="3" name="2 İçerik Yer Tutucusu"/>
          <p:cNvSpPr>
            <a:spLocks noGrp="1"/>
          </p:cNvSpPr>
          <p:nvPr>
            <p:ph idx="1"/>
          </p:nvPr>
        </p:nvSpPr>
        <p:spPr>
          <a:xfrm>
            <a:off x="457200" y="1000108"/>
            <a:ext cx="8229600" cy="5324492"/>
          </a:xfrm>
        </p:spPr>
        <p:txBody>
          <a:bodyPr>
            <a:normAutofit/>
          </a:bodyPr>
          <a:lstStyle/>
          <a:p>
            <a:r>
              <a:rPr lang="tr-TR" sz="4400" dirty="0" smtClean="0"/>
              <a:t>Kara ülkesi, devletin egemenliği altıdaki toprak parçasıdır.</a:t>
            </a:r>
          </a:p>
          <a:p>
            <a:r>
              <a:rPr lang="tr-TR" sz="4400" dirty="0" smtClean="0"/>
              <a:t>Kara ülkesi, toprak ve toprak altından oluşur.</a:t>
            </a:r>
          </a:p>
          <a:p>
            <a:r>
              <a:rPr lang="tr-TR" sz="4400" dirty="0" smtClean="0"/>
              <a:t>Kara sahası olmadan bir ülke olamaz; ülkenin temel kısmıdır.</a:t>
            </a:r>
            <a:endParaRPr lang="tr-TR" sz="4400"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000132"/>
          </a:xfrm>
        </p:spPr>
        <p:txBody>
          <a:bodyPr/>
          <a:lstStyle/>
          <a:p>
            <a:pPr algn="ctr"/>
            <a:r>
              <a:rPr lang="tr-TR" b="1" dirty="0" smtClean="0">
                <a:solidFill>
                  <a:srgbClr val="FF0000"/>
                </a:solidFill>
              </a:rPr>
              <a:t>SU SAHASI</a:t>
            </a:r>
            <a:endParaRPr lang="tr-TR" b="1" dirty="0">
              <a:solidFill>
                <a:srgbClr val="FF0000"/>
              </a:solidFill>
            </a:endParaRPr>
          </a:p>
        </p:txBody>
      </p:sp>
      <p:sp>
        <p:nvSpPr>
          <p:cNvPr id="3" name="2 İçerik Yer Tutucusu"/>
          <p:cNvSpPr>
            <a:spLocks noGrp="1"/>
          </p:cNvSpPr>
          <p:nvPr>
            <p:ph idx="1"/>
          </p:nvPr>
        </p:nvSpPr>
        <p:spPr>
          <a:xfrm>
            <a:off x="457200" y="1214422"/>
            <a:ext cx="8229600" cy="5110178"/>
          </a:xfrm>
        </p:spPr>
        <p:txBody>
          <a:bodyPr/>
          <a:lstStyle/>
          <a:p>
            <a:r>
              <a:rPr lang="tr-TR" dirty="0" smtClean="0"/>
              <a:t>Ülkenin su sahası;</a:t>
            </a:r>
          </a:p>
          <a:p>
            <a:r>
              <a:rPr lang="tr-TR" dirty="0" smtClean="0"/>
              <a:t>Ülke üç boyutlu olduğuna göre su sahası da üç boyutludur;</a:t>
            </a:r>
          </a:p>
          <a:p>
            <a:r>
              <a:rPr lang="tr-TR" dirty="0" smtClean="0"/>
              <a:t>Su sahası, deniz, boğaz, kanal, akarsu ve göl gibi çeşitli unsurları kapsar.</a:t>
            </a:r>
          </a:p>
          <a:p>
            <a:r>
              <a:rPr lang="tr-TR" dirty="0" smtClean="0"/>
              <a:t>Devlet kıyısında bulunan deniz üzerinde çeşitli miktarlarda egemenlik hakkına sahiptir.</a:t>
            </a:r>
          </a:p>
          <a:p>
            <a:r>
              <a:rPr lang="tr-TR" dirty="0" smtClean="0"/>
              <a:t>1. Karasuları</a:t>
            </a:r>
          </a:p>
          <a:p>
            <a:r>
              <a:rPr lang="tr-TR" dirty="0" smtClean="0"/>
              <a:t>2. Bitişik bölge, balıkçılık bölgesi, kıta sahanlığı</a:t>
            </a:r>
          </a:p>
          <a:p>
            <a:r>
              <a:rPr lang="tr-TR" dirty="0" smtClean="0"/>
              <a:t>3. Açık deniz</a:t>
            </a:r>
            <a:endParaRPr lang="tr-T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8229600" cy="928694"/>
          </a:xfrm>
        </p:spPr>
        <p:txBody>
          <a:bodyPr/>
          <a:lstStyle/>
          <a:p>
            <a:pPr algn="ctr"/>
            <a:r>
              <a:rPr lang="tr-TR" b="1" dirty="0" smtClean="0">
                <a:solidFill>
                  <a:srgbClr val="FF0000"/>
                </a:solidFill>
              </a:rPr>
              <a:t>HAVA SAHASI</a:t>
            </a:r>
            <a:endParaRPr lang="tr-TR" b="1" dirty="0">
              <a:solidFill>
                <a:srgbClr val="FF0000"/>
              </a:solidFill>
            </a:endParaRPr>
          </a:p>
        </p:txBody>
      </p:sp>
      <p:sp>
        <p:nvSpPr>
          <p:cNvPr id="3" name="2 İçerik Yer Tutucusu"/>
          <p:cNvSpPr>
            <a:spLocks noGrp="1"/>
          </p:cNvSpPr>
          <p:nvPr>
            <p:ph idx="1"/>
          </p:nvPr>
        </p:nvSpPr>
        <p:spPr>
          <a:xfrm>
            <a:off x="457200" y="1214422"/>
            <a:ext cx="8229600" cy="5357850"/>
          </a:xfrm>
        </p:spPr>
        <p:txBody>
          <a:bodyPr>
            <a:noAutofit/>
          </a:bodyPr>
          <a:lstStyle/>
          <a:p>
            <a:pPr algn="just"/>
            <a:r>
              <a:rPr lang="tr-TR" sz="3600" dirty="0" smtClean="0"/>
              <a:t>Hava sahası (</a:t>
            </a:r>
            <a:r>
              <a:rPr lang="tr-TR" sz="3600" dirty="0" err="1" smtClean="0"/>
              <a:t>air</a:t>
            </a:r>
            <a:r>
              <a:rPr lang="tr-TR" sz="3600" dirty="0" smtClean="0"/>
              <a:t> </a:t>
            </a:r>
            <a:r>
              <a:rPr lang="tr-TR" sz="3600" dirty="0" err="1" smtClean="0"/>
              <a:t>space</a:t>
            </a:r>
            <a:r>
              <a:rPr lang="tr-TR" sz="3600" dirty="0" smtClean="0"/>
              <a:t>) devletin kara ülkesi ve karasularının üzerinde yer alan bütün hava sahasını kapsamaktadır.</a:t>
            </a:r>
          </a:p>
          <a:p>
            <a:pPr algn="just"/>
            <a:r>
              <a:rPr lang="tr-TR" sz="3600" dirty="0" smtClean="0"/>
              <a:t>Ulusal hava sahası denir</a:t>
            </a:r>
          </a:p>
          <a:p>
            <a:pPr algn="just"/>
            <a:r>
              <a:rPr lang="tr-TR" sz="3600" dirty="0" smtClean="0"/>
              <a:t>Devlet kendi ulusal hava sahasında tam ve münhasır egemenliğe sahiptir;</a:t>
            </a:r>
          </a:p>
          <a:p>
            <a:pPr algn="just"/>
            <a:r>
              <a:rPr lang="tr-TR" sz="3600" dirty="0" smtClean="0"/>
              <a:t>Hava sahasının dış sınırı ülkenin karasularının bittiği çizgidir.</a:t>
            </a:r>
            <a:endParaRPr lang="tr-TR" sz="36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8229600" cy="1285884"/>
          </a:xfrm>
        </p:spPr>
        <p:txBody>
          <a:bodyPr>
            <a:normAutofit fontScale="90000"/>
          </a:bodyPr>
          <a:lstStyle/>
          <a:p>
            <a:pPr algn="ctr"/>
            <a:r>
              <a:rPr lang="tr-TR" b="1" dirty="0" smtClean="0">
                <a:solidFill>
                  <a:srgbClr val="FF0000"/>
                </a:solidFill>
              </a:rPr>
              <a:t>DEVLETİN İKTİDAR UNSURU: EGEMENLİK</a:t>
            </a:r>
            <a:endParaRPr lang="tr-TR" b="1" dirty="0">
              <a:solidFill>
                <a:srgbClr val="FF0000"/>
              </a:solidFill>
            </a:endParaRPr>
          </a:p>
        </p:txBody>
      </p:sp>
      <p:sp>
        <p:nvSpPr>
          <p:cNvPr id="3" name="2 İçerik Yer Tutucusu"/>
          <p:cNvSpPr>
            <a:spLocks noGrp="1"/>
          </p:cNvSpPr>
          <p:nvPr>
            <p:ph idx="1"/>
          </p:nvPr>
        </p:nvSpPr>
        <p:spPr>
          <a:xfrm>
            <a:off x="457200" y="1428736"/>
            <a:ext cx="8229600" cy="4895864"/>
          </a:xfrm>
        </p:spPr>
        <p:txBody>
          <a:bodyPr>
            <a:normAutofit/>
          </a:bodyPr>
          <a:lstStyle/>
          <a:p>
            <a:r>
              <a:rPr lang="tr-TR" sz="2800" dirty="0" smtClean="0"/>
              <a:t>İktidar unsuru;</a:t>
            </a:r>
          </a:p>
          <a:p>
            <a:r>
              <a:rPr lang="tr-TR" sz="2800" dirty="0" smtClean="0"/>
              <a:t>Devlet kudreti unsuru;     </a:t>
            </a:r>
            <a:r>
              <a:rPr lang="tr-TR" sz="2800" b="1" dirty="0" smtClean="0">
                <a:solidFill>
                  <a:srgbClr val="FF0000"/>
                </a:solidFill>
              </a:rPr>
              <a:t>EGEMENLİK UNSURU</a:t>
            </a:r>
          </a:p>
          <a:p>
            <a:r>
              <a:rPr lang="tr-TR" sz="2800" dirty="0" smtClean="0"/>
              <a:t>Kamu gücü unsuru.</a:t>
            </a:r>
          </a:p>
          <a:p>
            <a:pPr>
              <a:buNone/>
            </a:pPr>
            <a:endParaRPr lang="tr-TR" sz="2800" dirty="0" smtClean="0"/>
          </a:p>
          <a:p>
            <a:pPr>
              <a:buNone/>
            </a:pPr>
            <a:r>
              <a:rPr lang="tr-TR" sz="2800" dirty="0" smtClean="0"/>
              <a:t>   Egemenlik kelimesi Latince “en üstün iktidar” anlamına gelen </a:t>
            </a:r>
            <a:r>
              <a:rPr lang="tr-TR" sz="2800" dirty="0" smtClean="0"/>
              <a:t>“</a:t>
            </a:r>
            <a:r>
              <a:rPr lang="tr-TR" sz="2800" dirty="0" err="1" smtClean="0"/>
              <a:t>superanus</a:t>
            </a:r>
            <a:r>
              <a:rPr lang="tr-TR" sz="2800" dirty="0" smtClean="0"/>
              <a:t>” </a:t>
            </a:r>
            <a:r>
              <a:rPr lang="tr-TR" sz="2800" dirty="0" smtClean="0"/>
              <a:t>sözcüğünden gelir.</a:t>
            </a:r>
          </a:p>
          <a:p>
            <a:pPr>
              <a:buNone/>
            </a:pPr>
            <a:endParaRPr lang="tr-TR" sz="2800" dirty="0" smtClean="0"/>
          </a:p>
          <a:p>
            <a:r>
              <a:rPr lang="tr-TR" sz="2800" dirty="0" smtClean="0"/>
              <a:t>Jean </a:t>
            </a:r>
            <a:r>
              <a:rPr lang="tr-TR" sz="2800" dirty="0" err="1" smtClean="0"/>
              <a:t>Bodin’e</a:t>
            </a:r>
            <a:r>
              <a:rPr lang="tr-TR" sz="2800" dirty="0" smtClean="0"/>
              <a:t> göre “egemenlik, emredilmeden ve zorlanmadan emretme ve zorlama gücüdür.</a:t>
            </a:r>
          </a:p>
          <a:p>
            <a:endParaRPr lang="tr-TR" sz="2800"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8229600" cy="1285860"/>
          </a:xfrm>
        </p:spPr>
        <p:txBody>
          <a:bodyPr>
            <a:normAutofit fontScale="90000"/>
          </a:bodyPr>
          <a:lstStyle/>
          <a:p>
            <a:pPr algn="ctr"/>
            <a:r>
              <a:rPr lang="tr-TR" b="1" dirty="0" smtClean="0">
                <a:solidFill>
                  <a:srgbClr val="FF0000"/>
                </a:solidFill>
              </a:rPr>
              <a:t/>
            </a:r>
            <a:br>
              <a:rPr lang="tr-TR" b="1" dirty="0" smtClean="0">
                <a:solidFill>
                  <a:srgbClr val="FF0000"/>
                </a:solidFill>
              </a:rPr>
            </a:br>
            <a:r>
              <a:rPr lang="tr-TR" b="1" dirty="0" smtClean="0">
                <a:solidFill>
                  <a:srgbClr val="FF0000"/>
                </a:solidFill>
              </a:rPr>
              <a:t>EGEMENLİĞİN DEĞİŞİK ANLAMLARI</a:t>
            </a:r>
            <a:endParaRPr lang="tr-TR" b="1" dirty="0">
              <a:solidFill>
                <a:srgbClr val="FF0000"/>
              </a:solidFill>
            </a:endParaRPr>
          </a:p>
        </p:txBody>
      </p:sp>
      <p:sp>
        <p:nvSpPr>
          <p:cNvPr id="3" name="2 İçerik Yer Tutucusu"/>
          <p:cNvSpPr>
            <a:spLocks noGrp="1"/>
          </p:cNvSpPr>
          <p:nvPr>
            <p:ph idx="1"/>
          </p:nvPr>
        </p:nvSpPr>
        <p:spPr>
          <a:xfrm>
            <a:off x="457200" y="1357298"/>
            <a:ext cx="8229600" cy="4967302"/>
          </a:xfrm>
        </p:spPr>
        <p:txBody>
          <a:bodyPr/>
          <a:lstStyle/>
          <a:p>
            <a:r>
              <a:rPr lang="tr-TR" b="1" u="sng" dirty="0" smtClean="0">
                <a:solidFill>
                  <a:srgbClr val="FF0000"/>
                </a:solidFill>
              </a:rPr>
              <a:t>Dış Egemenlik (Bağımsızlık)</a:t>
            </a:r>
          </a:p>
          <a:p>
            <a:r>
              <a:rPr lang="tr-TR" dirty="0" smtClean="0"/>
              <a:t>1. Devletlerin Eşit Egemenliği</a:t>
            </a:r>
          </a:p>
          <a:p>
            <a:r>
              <a:rPr lang="tr-TR" dirty="0" smtClean="0"/>
              <a:t>2. İçişlerine Karışamama</a:t>
            </a:r>
          </a:p>
          <a:p>
            <a:endParaRPr lang="tr-TR" dirty="0" smtClean="0"/>
          </a:p>
          <a:p>
            <a:r>
              <a:rPr lang="tr-TR" b="1" u="sng" dirty="0" smtClean="0">
                <a:solidFill>
                  <a:srgbClr val="FF0000"/>
                </a:solidFill>
              </a:rPr>
              <a:t>İç Egemenlik</a:t>
            </a:r>
          </a:p>
          <a:p>
            <a:r>
              <a:rPr lang="tr-TR" dirty="0" smtClean="0"/>
              <a:t>1. Kendisi (İçeriği)</a:t>
            </a:r>
          </a:p>
          <a:p>
            <a:r>
              <a:rPr lang="tr-TR" dirty="0" smtClean="0"/>
              <a:t>(Kanun Yapmak, Savaş veya Barış İlan Etmek, Yargılama Yapmak, Para Basmak, Vergi Toplamak vs.)</a:t>
            </a:r>
          </a:p>
          <a:p>
            <a:r>
              <a:rPr lang="tr-TR" dirty="0" smtClean="0"/>
              <a:t>2.Niteliği (Asli, En Üstün, Sınırsız, Bölünemez, Devredilmez İktidar).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000132"/>
          </a:xfrm>
        </p:spPr>
        <p:txBody>
          <a:bodyPr/>
          <a:lstStyle/>
          <a:p>
            <a:pPr algn="ctr"/>
            <a:r>
              <a:rPr lang="tr-TR" dirty="0" smtClean="0"/>
              <a:t>MONARŞİK USULLER</a:t>
            </a:r>
            <a:endParaRPr lang="tr-TR" dirty="0"/>
          </a:p>
        </p:txBody>
      </p:sp>
      <p:sp>
        <p:nvSpPr>
          <p:cNvPr id="3" name="2 İçerik Yer Tutucusu"/>
          <p:cNvSpPr>
            <a:spLocks noGrp="1"/>
          </p:cNvSpPr>
          <p:nvPr>
            <p:ph idx="1"/>
          </p:nvPr>
        </p:nvSpPr>
        <p:spPr>
          <a:xfrm>
            <a:off x="457200" y="1357298"/>
            <a:ext cx="8229600" cy="4967302"/>
          </a:xfrm>
        </p:spPr>
        <p:txBody>
          <a:bodyPr/>
          <a:lstStyle/>
          <a:p>
            <a:r>
              <a:rPr lang="tr-TR" sz="3600" dirty="0" smtClean="0"/>
              <a:t>En üstün güç sayıldığı ülkelerde ve dönemlerde uygulanmıştır;</a:t>
            </a:r>
          </a:p>
          <a:p>
            <a:r>
              <a:rPr lang="tr-TR" sz="3600" dirty="0" smtClean="0"/>
              <a:t>Asli kurucu iktidar sadece hükümdara ait ise, anayasa, hükümdarın bahşettiği bir </a:t>
            </a:r>
            <a:r>
              <a:rPr lang="tr-TR" sz="3600" i="1" u="sng" dirty="0" smtClean="0">
                <a:solidFill>
                  <a:srgbClr val="FF0000"/>
                </a:solidFill>
              </a:rPr>
              <a:t>ferman,</a:t>
            </a:r>
            <a:r>
              <a:rPr lang="tr-TR" sz="3600" i="1" u="sng" dirty="0" smtClean="0"/>
              <a:t> </a:t>
            </a:r>
            <a:r>
              <a:rPr lang="tr-TR" sz="3600" dirty="0" smtClean="0"/>
              <a:t>hükümdar ile parlamento arasında bölüşülmüşse bunların anlaşmasını yansıtan bir </a:t>
            </a:r>
            <a:r>
              <a:rPr lang="tr-TR" sz="3600" i="1" u="sng" dirty="0" smtClean="0">
                <a:solidFill>
                  <a:srgbClr val="FF0000"/>
                </a:solidFill>
              </a:rPr>
              <a:t>misak </a:t>
            </a:r>
            <a:r>
              <a:rPr lang="tr-TR" sz="3600" dirty="0" smtClean="0"/>
              <a:t>şeklinde olacaktır</a:t>
            </a:r>
            <a:r>
              <a:rPr lang="tr-TR" dirty="0" smtClean="0"/>
              <a:t>.</a:t>
            </a:r>
            <a:endParaRPr lang="tr-TR" dirty="0">
              <a:solidFill>
                <a:srgbClr val="FF0000"/>
              </a:solidFill>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285860"/>
          </a:xfrm>
        </p:spPr>
        <p:txBody>
          <a:bodyPr>
            <a:normAutofit fontScale="90000"/>
          </a:bodyPr>
          <a:lstStyle/>
          <a:p>
            <a:pPr algn="ctr"/>
            <a:r>
              <a:rPr lang="tr-TR" b="1" dirty="0" smtClean="0">
                <a:solidFill>
                  <a:srgbClr val="FF0000"/>
                </a:solidFill>
              </a:rPr>
              <a:t>DIŞ EGEMENLİK:DEVLETLERİN BAĞIMSILIĞI İLKESİ</a:t>
            </a:r>
            <a:endParaRPr lang="tr-TR" b="1" dirty="0">
              <a:solidFill>
                <a:srgbClr val="FF0000"/>
              </a:solidFill>
            </a:endParaRPr>
          </a:p>
        </p:txBody>
      </p:sp>
      <p:sp>
        <p:nvSpPr>
          <p:cNvPr id="3" name="2 İçerik Yer Tutucusu"/>
          <p:cNvSpPr>
            <a:spLocks noGrp="1"/>
          </p:cNvSpPr>
          <p:nvPr>
            <p:ph idx="1"/>
          </p:nvPr>
        </p:nvSpPr>
        <p:spPr>
          <a:xfrm>
            <a:off x="457200" y="1214422"/>
            <a:ext cx="8229600" cy="5110178"/>
          </a:xfrm>
        </p:spPr>
        <p:txBody>
          <a:bodyPr>
            <a:normAutofit/>
          </a:bodyPr>
          <a:lstStyle/>
          <a:p>
            <a:pPr algn="just"/>
            <a:r>
              <a:rPr lang="tr-TR" sz="3200" dirty="0" smtClean="0"/>
              <a:t>Dış egemenlik – </a:t>
            </a:r>
            <a:r>
              <a:rPr lang="tr-TR" sz="3200" dirty="0" smtClean="0"/>
              <a:t>uluslararası </a:t>
            </a:r>
            <a:r>
              <a:rPr lang="tr-TR" sz="3200" dirty="0" smtClean="0"/>
              <a:t>alanında söz konusudur;</a:t>
            </a:r>
          </a:p>
          <a:p>
            <a:pPr algn="just"/>
            <a:r>
              <a:rPr lang="tr-TR" sz="3200" dirty="0" smtClean="0"/>
              <a:t>1. </a:t>
            </a:r>
            <a:r>
              <a:rPr lang="tr-TR" sz="3200" u="sng" dirty="0" smtClean="0">
                <a:solidFill>
                  <a:srgbClr val="FF0000"/>
                </a:solidFill>
              </a:rPr>
              <a:t>Devletlerin Egemen Eşitliği İlkesi: </a:t>
            </a:r>
          </a:p>
          <a:p>
            <a:pPr algn="just"/>
            <a:r>
              <a:rPr lang="tr-TR" sz="3200" dirty="0" smtClean="0"/>
              <a:t>Devletlerin eşitliği ilkesidir;</a:t>
            </a:r>
          </a:p>
          <a:p>
            <a:pPr algn="just"/>
            <a:r>
              <a:rPr lang="tr-TR" sz="3200" dirty="0" smtClean="0"/>
              <a:t>Uluslararası </a:t>
            </a:r>
            <a:r>
              <a:rPr lang="tr-TR" sz="3200" dirty="0" smtClean="0"/>
              <a:t>hukuk bakımından bütün devletlerin aynı hukuksal statüye sahip oldukları anlamına gelir;</a:t>
            </a:r>
          </a:p>
          <a:p>
            <a:pPr algn="just"/>
            <a:r>
              <a:rPr lang="tr-TR" sz="3200" dirty="0" smtClean="0"/>
              <a:t>Devletlerin egemen eşitliği ilkesi Birleşmiş Milletler Antlaşmasıyla tanınmıştır. </a:t>
            </a:r>
            <a:endParaRPr lang="tr-TR" sz="3200"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lstStyle/>
          <a:p>
            <a:r>
              <a:rPr lang="tr-TR" sz="4800" b="1" u="sng" dirty="0" smtClean="0">
                <a:solidFill>
                  <a:srgbClr val="FF0000"/>
                </a:solidFill>
              </a:rPr>
              <a:t>2. İçişlerine Karışmama İlkesi: </a:t>
            </a:r>
          </a:p>
          <a:p>
            <a:r>
              <a:rPr lang="tr-TR" sz="4800" dirty="0" smtClean="0"/>
              <a:t>Uluslararası hukuk bakımından ikinci sonucu ise devletlerin birbirinin içişlerine karışmamamsıdır.</a:t>
            </a:r>
          </a:p>
          <a:p>
            <a:endParaRPr lang="tr-TR" sz="3600"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0"/>
            <a:ext cx="8229600" cy="1143000"/>
          </a:xfrm>
        </p:spPr>
        <p:txBody>
          <a:bodyPr/>
          <a:lstStyle/>
          <a:p>
            <a:pPr algn="ctr"/>
            <a:r>
              <a:rPr lang="tr-TR" b="1" dirty="0" smtClean="0">
                <a:solidFill>
                  <a:srgbClr val="FF0000"/>
                </a:solidFill>
              </a:rPr>
              <a:t>İÇ EGEMENLİK</a:t>
            </a:r>
            <a:endParaRPr lang="tr-TR" b="1" dirty="0">
              <a:solidFill>
                <a:srgbClr val="FF0000"/>
              </a:solidFill>
            </a:endParaRPr>
          </a:p>
        </p:txBody>
      </p:sp>
      <p:sp>
        <p:nvSpPr>
          <p:cNvPr id="3" name="2 İçerik Yer Tutucusu"/>
          <p:cNvSpPr>
            <a:spLocks noGrp="1"/>
          </p:cNvSpPr>
          <p:nvPr>
            <p:ph idx="1"/>
          </p:nvPr>
        </p:nvSpPr>
        <p:spPr>
          <a:xfrm>
            <a:off x="457200" y="1214422"/>
            <a:ext cx="8229600" cy="5110178"/>
          </a:xfrm>
        </p:spPr>
        <p:txBody>
          <a:bodyPr/>
          <a:lstStyle/>
          <a:p>
            <a:r>
              <a:rPr lang="tr-TR" dirty="0" smtClean="0"/>
              <a:t>Devletin kendi ülkesi içinde söz konusu olan egemenliğidir.</a:t>
            </a:r>
          </a:p>
          <a:p>
            <a:r>
              <a:rPr lang="tr-TR" dirty="0" smtClean="0"/>
              <a:t>1. </a:t>
            </a:r>
            <a:r>
              <a:rPr lang="tr-TR" dirty="0" smtClean="0">
                <a:solidFill>
                  <a:srgbClr val="FF0000"/>
                </a:solidFill>
              </a:rPr>
              <a:t>Devlet İktidarının Kendisi Anlamında Egemenlik</a:t>
            </a:r>
          </a:p>
          <a:p>
            <a:r>
              <a:rPr lang="tr-TR" dirty="0" smtClean="0"/>
              <a:t>- Devlet iktidarının kendisini, yani içeriğini, açıkçası yetkileri ifade etmek için kullanılır.</a:t>
            </a:r>
          </a:p>
          <a:p>
            <a:r>
              <a:rPr lang="tr-TR" dirty="0" smtClean="0"/>
              <a:t>2. </a:t>
            </a:r>
            <a:r>
              <a:rPr lang="tr-TR" dirty="0" smtClean="0">
                <a:solidFill>
                  <a:srgbClr val="FF0000"/>
                </a:solidFill>
              </a:rPr>
              <a:t>Devlet İktidarının Nitelikleri Anlamında Egemenlik</a:t>
            </a:r>
          </a:p>
          <a:p>
            <a:r>
              <a:rPr lang="tr-TR" dirty="0" smtClean="0">
                <a:solidFill>
                  <a:srgbClr val="FF0000"/>
                </a:solidFill>
              </a:rPr>
              <a:t>1. Egemen iktidar “asli” bir iktidardır;</a:t>
            </a:r>
          </a:p>
          <a:p>
            <a:r>
              <a:rPr lang="tr-TR" dirty="0" smtClean="0">
                <a:solidFill>
                  <a:srgbClr val="FF0000"/>
                </a:solidFill>
              </a:rPr>
              <a:t>2. En üstün iktidar;</a:t>
            </a:r>
          </a:p>
          <a:p>
            <a:r>
              <a:rPr lang="tr-TR" dirty="0" smtClean="0">
                <a:solidFill>
                  <a:srgbClr val="FF0000"/>
                </a:solidFill>
              </a:rPr>
              <a:t>3. Sınırsız bir iktidar;</a:t>
            </a:r>
          </a:p>
          <a:p>
            <a:r>
              <a:rPr lang="tr-TR" dirty="0" smtClean="0">
                <a:solidFill>
                  <a:srgbClr val="FF0000"/>
                </a:solidFill>
              </a:rPr>
              <a:t>4. Tek ve bölünmez bir bütündür</a:t>
            </a:r>
          </a:p>
          <a:p>
            <a:r>
              <a:rPr lang="tr-TR" dirty="0" smtClean="0">
                <a:solidFill>
                  <a:srgbClr val="FF0000"/>
                </a:solidFill>
              </a:rPr>
              <a:t>5. Egemen iktidar devir ve ferağ edilmez.</a:t>
            </a:r>
            <a:endParaRPr lang="tr-TR" dirty="0">
              <a:solidFill>
                <a:srgbClr val="FF0000"/>
              </a:solidFill>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8229600" cy="1142984"/>
          </a:xfrm>
        </p:spPr>
        <p:txBody>
          <a:bodyPr>
            <a:noAutofit/>
          </a:bodyPr>
          <a:lstStyle/>
          <a:p>
            <a:pPr algn="ctr"/>
            <a:r>
              <a:rPr lang="tr-TR" sz="4000" b="1" dirty="0" smtClean="0">
                <a:solidFill>
                  <a:srgbClr val="FF0000"/>
                </a:solidFill>
              </a:rPr>
              <a:t>EGEMENLİĞİN SAHİBİ </a:t>
            </a:r>
            <a:br>
              <a:rPr lang="tr-TR" sz="4000" b="1" dirty="0" smtClean="0">
                <a:solidFill>
                  <a:srgbClr val="FF0000"/>
                </a:solidFill>
              </a:rPr>
            </a:br>
            <a:r>
              <a:rPr lang="tr-TR" sz="4000" b="1" dirty="0" smtClean="0">
                <a:solidFill>
                  <a:srgbClr val="FF0000"/>
                </a:solidFill>
              </a:rPr>
              <a:t>KONUSUNDA TEORİLER</a:t>
            </a:r>
            <a:endParaRPr lang="tr-TR" sz="4000" b="1" dirty="0">
              <a:solidFill>
                <a:srgbClr val="FF0000"/>
              </a:solidFill>
            </a:endParaRPr>
          </a:p>
        </p:txBody>
      </p:sp>
      <p:sp>
        <p:nvSpPr>
          <p:cNvPr id="3" name="2 İçerik Yer Tutucusu"/>
          <p:cNvSpPr>
            <a:spLocks noGrp="1"/>
          </p:cNvSpPr>
          <p:nvPr>
            <p:ph idx="1"/>
          </p:nvPr>
        </p:nvSpPr>
        <p:spPr>
          <a:xfrm>
            <a:off x="357158" y="1142984"/>
            <a:ext cx="8229600" cy="5357850"/>
          </a:xfrm>
        </p:spPr>
        <p:txBody>
          <a:bodyPr/>
          <a:lstStyle/>
          <a:p>
            <a:pPr algn="ctr"/>
            <a:r>
              <a:rPr lang="tr-TR" u="sng" dirty="0" err="1" smtClean="0"/>
              <a:t>Egemelik</a:t>
            </a:r>
            <a:r>
              <a:rPr lang="tr-TR" u="sng" dirty="0" smtClean="0"/>
              <a:t> teorileri</a:t>
            </a:r>
          </a:p>
          <a:p>
            <a:pPr algn="ctr">
              <a:buNone/>
            </a:pPr>
            <a:endParaRPr lang="tr-TR" u="sng" dirty="0" smtClean="0"/>
          </a:p>
          <a:p>
            <a:pPr algn="just"/>
            <a:r>
              <a:rPr lang="tr-TR" u="sng" dirty="0" smtClean="0"/>
              <a:t>Teokratik Teoriler</a:t>
            </a:r>
            <a:r>
              <a:rPr lang="tr-TR" dirty="0" smtClean="0"/>
              <a:t>		      </a:t>
            </a:r>
            <a:r>
              <a:rPr lang="tr-TR" u="sng" dirty="0" smtClean="0"/>
              <a:t>Demokratik Teoriler</a:t>
            </a:r>
          </a:p>
          <a:p>
            <a:pPr algn="just"/>
            <a:endParaRPr lang="tr-TR" u="sng" dirty="0" smtClean="0"/>
          </a:p>
          <a:p>
            <a:pPr algn="just"/>
            <a:r>
              <a:rPr lang="tr-TR" dirty="0" smtClean="0"/>
              <a:t>1.Doğaüstü İlahi 		         1. Milli Egemenlik Teorisi  </a:t>
            </a:r>
          </a:p>
          <a:p>
            <a:pPr algn="just"/>
            <a:r>
              <a:rPr lang="tr-TR" dirty="0" smtClean="0"/>
              <a:t>Hukuk Doktrini			</a:t>
            </a:r>
          </a:p>
          <a:p>
            <a:pPr algn="just"/>
            <a:r>
              <a:rPr lang="tr-TR" dirty="0" smtClean="0"/>
              <a:t>2. </a:t>
            </a:r>
            <a:r>
              <a:rPr lang="tr-TR" dirty="0" err="1" smtClean="0"/>
              <a:t>Providansiyel</a:t>
            </a:r>
            <a:r>
              <a:rPr lang="tr-TR" dirty="0" smtClean="0"/>
              <a:t> İlahi             2.Halk Egemenliği Teorisi</a:t>
            </a:r>
          </a:p>
          <a:p>
            <a:pPr algn="just"/>
            <a:r>
              <a:rPr lang="tr-TR" dirty="0" smtClean="0"/>
              <a:t>Hukuk Doktrini</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928694"/>
          </a:xfrm>
        </p:spPr>
        <p:txBody>
          <a:bodyPr>
            <a:normAutofit fontScale="90000"/>
          </a:bodyPr>
          <a:lstStyle/>
          <a:p>
            <a:r>
              <a:rPr lang="tr-TR" b="1" dirty="0" smtClean="0">
                <a:solidFill>
                  <a:srgbClr val="FF0000"/>
                </a:solidFill>
              </a:rPr>
              <a:t>TEOKRATİK EGEMENLİK TEORİLERİ</a:t>
            </a:r>
            <a:endParaRPr lang="tr-TR" b="1" dirty="0">
              <a:solidFill>
                <a:srgbClr val="FF0000"/>
              </a:solidFill>
            </a:endParaRPr>
          </a:p>
        </p:txBody>
      </p:sp>
      <p:sp>
        <p:nvSpPr>
          <p:cNvPr id="3" name="2 İçerik Yer Tutucusu"/>
          <p:cNvSpPr>
            <a:spLocks noGrp="1"/>
          </p:cNvSpPr>
          <p:nvPr>
            <p:ph idx="1"/>
          </p:nvPr>
        </p:nvSpPr>
        <p:spPr>
          <a:xfrm>
            <a:off x="457200" y="1285860"/>
            <a:ext cx="8229600" cy="5038740"/>
          </a:xfrm>
        </p:spPr>
        <p:txBody>
          <a:bodyPr>
            <a:normAutofit lnSpcReduction="10000"/>
          </a:bodyPr>
          <a:lstStyle/>
          <a:p>
            <a:r>
              <a:rPr lang="tr-TR" dirty="0" smtClean="0"/>
              <a:t>Teokratik egemenlik teorileri- Tanrıya aittir;</a:t>
            </a:r>
          </a:p>
          <a:p>
            <a:r>
              <a:rPr lang="tr-TR" dirty="0" smtClean="0">
                <a:solidFill>
                  <a:srgbClr val="FF0000"/>
                </a:solidFill>
              </a:rPr>
              <a:t>Doğaüstü İlahi Hukuk Doktrini</a:t>
            </a:r>
          </a:p>
          <a:p>
            <a:r>
              <a:rPr lang="tr-TR" dirty="0" smtClean="0"/>
              <a:t>Hem tanrından gelir, hem de egemenliği yeryüzünde çeşitli ülkelerde kullanacak kişileri bizzat ve doğrudan doğruya Tanrı seçer.</a:t>
            </a:r>
          </a:p>
          <a:p>
            <a:r>
              <a:rPr lang="tr-TR" dirty="0" err="1" smtClean="0">
                <a:solidFill>
                  <a:srgbClr val="FF0000"/>
                </a:solidFill>
              </a:rPr>
              <a:t>Providansiyel</a:t>
            </a:r>
            <a:r>
              <a:rPr lang="tr-TR" dirty="0" smtClean="0">
                <a:solidFill>
                  <a:srgbClr val="FF0000"/>
                </a:solidFill>
              </a:rPr>
              <a:t> İlahi Hukuk Doktrini</a:t>
            </a:r>
          </a:p>
          <a:p>
            <a:r>
              <a:rPr lang="tr-TR" dirty="0" smtClean="0"/>
              <a:t>Egemenlik tanrıya aittir.</a:t>
            </a:r>
          </a:p>
          <a:p>
            <a:r>
              <a:rPr lang="tr-TR" dirty="0" smtClean="0"/>
              <a:t>Ancak, egemenliği yeryüzünde kullanan kişiler doğrudan Tanrı tarafından seçilmemiştir.</a:t>
            </a:r>
          </a:p>
          <a:p>
            <a:pPr algn="just"/>
            <a:r>
              <a:rPr lang="tr-TR" b="1" dirty="0" smtClean="0"/>
              <a:t>Eleştiri: bu teorileri tanımı gereği, metafizik niteliktedir. Bunların doğrululuğun objektif olarak ispatlanması mümkün değildir.</a:t>
            </a:r>
            <a:endParaRPr lang="tr-TR" b="1"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8229600" cy="1214446"/>
          </a:xfrm>
        </p:spPr>
        <p:txBody>
          <a:bodyPr>
            <a:normAutofit fontScale="90000"/>
          </a:bodyPr>
          <a:lstStyle/>
          <a:p>
            <a:pPr algn="ctr"/>
            <a:r>
              <a:rPr lang="tr-TR" b="1" dirty="0" smtClean="0">
                <a:solidFill>
                  <a:srgbClr val="FF0000"/>
                </a:solidFill>
              </a:rPr>
              <a:t>DEMOKRATİK EGEMENLİK TEORİLERİ</a:t>
            </a:r>
            <a:endParaRPr lang="tr-TR" b="1" dirty="0">
              <a:solidFill>
                <a:srgbClr val="FF0000"/>
              </a:solidFill>
            </a:endParaRPr>
          </a:p>
        </p:txBody>
      </p:sp>
      <p:sp>
        <p:nvSpPr>
          <p:cNvPr id="3" name="2 İçerik Yer Tutucusu"/>
          <p:cNvSpPr>
            <a:spLocks noGrp="1"/>
          </p:cNvSpPr>
          <p:nvPr>
            <p:ph idx="1"/>
          </p:nvPr>
        </p:nvSpPr>
        <p:spPr>
          <a:xfrm>
            <a:off x="457200" y="1285860"/>
            <a:ext cx="8229600" cy="5038740"/>
          </a:xfrm>
        </p:spPr>
        <p:txBody>
          <a:bodyPr/>
          <a:lstStyle/>
          <a:p>
            <a:r>
              <a:rPr lang="tr-TR" dirty="0" smtClean="0"/>
              <a:t>Egemenlik </a:t>
            </a:r>
            <a:r>
              <a:rPr lang="tr-TR" dirty="0" smtClean="0"/>
              <a:t>artık Tanrıya değil, insana aittir.</a:t>
            </a:r>
          </a:p>
          <a:p>
            <a:r>
              <a:rPr lang="tr-TR" dirty="0" smtClean="0"/>
              <a:t>Yani egemenliğin kaynağı beşeridir.</a:t>
            </a:r>
          </a:p>
          <a:p>
            <a:r>
              <a:rPr lang="tr-TR" dirty="0" smtClean="0"/>
              <a:t>Beşeri egemenlik teorileri demek daha doğru olur</a:t>
            </a:r>
            <a:r>
              <a:rPr lang="tr-TR" dirty="0" smtClean="0"/>
              <a:t>.</a:t>
            </a:r>
          </a:p>
          <a:p>
            <a:r>
              <a:rPr lang="tr-TR" dirty="0" smtClean="0"/>
              <a:t>1</a:t>
            </a:r>
            <a:r>
              <a:rPr lang="tr-TR" dirty="0" smtClean="0"/>
              <a:t>. </a:t>
            </a:r>
            <a:r>
              <a:rPr lang="tr-TR" dirty="0" smtClean="0">
                <a:solidFill>
                  <a:srgbClr val="FF0000"/>
                </a:solidFill>
              </a:rPr>
              <a:t>Milli Egemenlik Teorisi</a:t>
            </a:r>
          </a:p>
          <a:p>
            <a:r>
              <a:rPr lang="tr-TR" dirty="0" smtClean="0"/>
              <a:t>Egemenlik millete aittir;</a:t>
            </a:r>
          </a:p>
          <a:p>
            <a:r>
              <a:rPr lang="tr-TR" dirty="0" smtClean="0"/>
              <a:t>Millet halk (</a:t>
            </a:r>
            <a:r>
              <a:rPr lang="tr-TR" dirty="0" err="1" smtClean="0"/>
              <a:t>people</a:t>
            </a:r>
            <a:r>
              <a:rPr lang="tr-TR" dirty="0" smtClean="0"/>
              <a:t>) kavramdan farklıdır;</a:t>
            </a:r>
          </a:p>
          <a:p>
            <a:r>
              <a:rPr lang="tr-TR" b="1" dirty="0" smtClean="0"/>
              <a:t>Millet ise sadece bir ülke üzerinde belli bir dönemde yaşayan bireyleri değil, aynı zamanda geçmişte yaşamış olanları ve gelecekte doğacak olanları kapsayan bir kavramdır.</a:t>
            </a:r>
            <a:endParaRPr lang="tr-TR" b="1"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714380"/>
          </a:xfrm>
        </p:spPr>
        <p:txBody>
          <a:bodyPr>
            <a:normAutofit fontScale="90000"/>
          </a:bodyPr>
          <a:lstStyle/>
          <a:p>
            <a:pPr algn="ctr"/>
            <a:r>
              <a:rPr lang="tr-TR" b="1" dirty="0" smtClean="0">
                <a:solidFill>
                  <a:srgbClr val="FF0000"/>
                </a:solidFill>
              </a:rPr>
              <a:t>HALK EGEMENLİĞİ TEORİSİ</a:t>
            </a:r>
            <a:endParaRPr lang="tr-TR" b="1" dirty="0">
              <a:solidFill>
                <a:srgbClr val="FF0000"/>
              </a:solidFill>
            </a:endParaRPr>
          </a:p>
        </p:txBody>
      </p:sp>
      <p:sp>
        <p:nvSpPr>
          <p:cNvPr id="3" name="2 İçerik Yer Tutucusu"/>
          <p:cNvSpPr>
            <a:spLocks noGrp="1"/>
          </p:cNvSpPr>
          <p:nvPr>
            <p:ph idx="1"/>
          </p:nvPr>
        </p:nvSpPr>
        <p:spPr>
          <a:xfrm>
            <a:off x="457200" y="1071546"/>
            <a:ext cx="8229600" cy="5253054"/>
          </a:xfrm>
        </p:spPr>
        <p:txBody>
          <a:bodyPr>
            <a:normAutofit/>
          </a:bodyPr>
          <a:lstStyle/>
          <a:p>
            <a:pPr algn="just"/>
            <a:r>
              <a:rPr lang="tr-TR" sz="3600" dirty="0" smtClean="0"/>
              <a:t>Egemenlik halka aittir;</a:t>
            </a:r>
          </a:p>
          <a:p>
            <a:pPr algn="just"/>
            <a:r>
              <a:rPr lang="tr-TR" sz="3600" dirty="0" smtClean="0"/>
              <a:t>Halk (</a:t>
            </a:r>
            <a:r>
              <a:rPr lang="tr-TR" sz="3600" dirty="0" err="1" smtClean="0"/>
              <a:t>people</a:t>
            </a:r>
            <a:r>
              <a:rPr lang="tr-TR" sz="3600" dirty="0" smtClean="0"/>
              <a:t>) ise, yukarıda da belirtildiği gibi, belirli bir anda yaşayan vatandaşlar topluluğu demektir.</a:t>
            </a:r>
          </a:p>
          <a:p>
            <a:pPr algn="just"/>
            <a:r>
              <a:rPr lang="tr-TR" sz="3600" dirty="0" smtClean="0"/>
              <a:t>Egemenlik halka, yani, halkı oluşturan tek tek her bireye aittir.</a:t>
            </a:r>
          </a:p>
          <a:p>
            <a:pPr algn="just"/>
            <a:r>
              <a:rPr lang="tr-TR" sz="3600" dirty="0" smtClean="0"/>
              <a:t>Egemenlik bölünebilir </a:t>
            </a:r>
            <a:r>
              <a:rPr lang="tr-TR" sz="3600" dirty="0" err="1" smtClean="0"/>
              <a:t>birşeydir</a:t>
            </a:r>
            <a:r>
              <a:rPr lang="tr-TR" sz="3600" dirty="0" smtClean="0"/>
              <a:t>.</a:t>
            </a:r>
            <a:endParaRPr lang="tr-TR" sz="3600"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967434"/>
          </a:xfrm>
        </p:spPr>
        <p:txBody>
          <a:bodyPr>
            <a:normAutofit/>
          </a:bodyPr>
          <a:lstStyle/>
          <a:p>
            <a:pPr algn="just"/>
            <a:r>
              <a:rPr lang="tr-TR" sz="3200" dirty="0" smtClean="0"/>
              <a:t>Bu iki teoriler arasında farklılık teoriktir.</a:t>
            </a:r>
          </a:p>
          <a:p>
            <a:pPr algn="just"/>
            <a:r>
              <a:rPr lang="tr-TR" sz="3200" b="1" dirty="0" smtClean="0">
                <a:solidFill>
                  <a:srgbClr val="FF0000"/>
                </a:solidFill>
              </a:rPr>
              <a:t>Demokratik Egemenlik Teorilerinin Eleştirisi:</a:t>
            </a:r>
          </a:p>
          <a:p>
            <a:pPr algn="just"/>
            <a:r>
              <a:rPr lang="tr-TR" sz="3200" dirty="0" smtClean="0"/>
              <a:t>Milli egemenlik teorisinde “millet” kavramı oldukça belirsizdir;</a:t>
            </a:r>
          </a:p>
          <a:p>
            <a:pPr algn="just"/>
            <a:r>
              <a:rPr lang="tr-TR" sz="3200" dirty="0" smtClean="0"/>
              <a:t>Millet kavramına geçmiş ve gelecek kuşaklar da dahildir;</a:t>
            </a:r>
          </a:p>
          <a:p>
            <a:pPr algn="just"/>
            <a:r>
              <a:rPr lang="tr-TR" sz="3200" dirty="0" smtClean="0"/>
              <a:t>Ölmüş kişilerin ve daha doğmamış kişilerin iradesi olamaz;</a:t>
            </a:r>
          </a:p>
          <a:p>
            <a:pPr algn="just"/>
            <a:r>
              <a:rPr lang="tr-TR" sz="3200" dirty="0" smtClean="0"/>
              <a:t>O halde “milli irade” kavramı bir </a:t>
            </a:r>
            <a:r>
              <a:rPr lang="tr-TR" sz="3200" dirty="0" err="1" smtClean="0"/>
              <a:t>fiksiyondan</a:t>
            </a:r>
            <a:r>
              <a:rPr lang="tr-TR" sz="3200" dirty="0" smtClean="0"/>
              <a:t> başka bir şey değildir.</a:t>
            </a:r>
            <a:endParaRPr lang="tr-TR" sz="3200"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214422"/>
          </a:xfrm>
        </p:spPr>
        <p:txBody>
          <a:bodyPr>
            <a:normAutofit fontScale="90000"/>
          </a:bodyPr>
          <a:lstStyle/>
          <a:p>
            <a:pPr algn="ctr"/>
            <a:r>
              <a:rPr lang="tr-TR" b="1" dirty="0" smtClean="0">
                <a:solidFill>
                  <a:srgbClr val="FF0000"/>
                </a:solidFill>
              </a:rPr>
              <a:t/>
            </a:r>
            <a:br>
              <a:rPr lang="tr-TR" b="1" dirty="0" smtClean="0">
                <a:solidFill>
                  <a:srgbClr val="FF0000"/>
                </a:solidFill>
              </a:rPr>
            </a:br>
            <a:r>
              <a:rPr lang="tr-TR" b="1" dirty="0" smtClean="0">
                <a:solidFill>
                  <a:srgbClr val="FF0000"/>
                </a:solidFill>
              </a:rPr>
              <a:t>DEVLET ŞEKİLLERİ I: MONARŞİ VE CUMHURİYET</a:t>
            </a:r>
            <a:endParaRPr lang="tr-TR" b="1" dirty="0">
              <a:solidFill>
                <a:srgbClr val="FF0000"/>
              </a:solidFill>
            </a:endParaRPr>
          </a:p>
        </p:txBody>
      </p:sp>
      <p:sp>
        <p:nvSpPr>
          <p:cNvPr id="3" name="2 İçerik Yer Tutucusu"/>
          <p:cNvSpPr>
            <a:spLocks noGrp="1"/>
          </p:cNvSpPr>
          <p:nvPr>
            <p:ph idx="1"/>
          </p:nvPr>
        </p:nvSpPr>
        <p:spPr>
          <a:xfrm>
            <a:off x="457200" y="1214422"/>
            <a:ext cx="8229600" cy="5110178"/>
          </a:xfrm>
        </p:spPr>
        <p:txBody>
          <a:bodyPr>
            <a:normAutofit/>
          </a:bodyPr>
          <a:lstStyle/>
          <a:p>
            <a:r>
              <a:rPr lang="tr-TR" sz="3600" dirty="0" smtClean="0"/>
              <a:t>Bir devlette, devlet başkanlığı görevi veraset yoluyla intikal ediyorsa, o devlet bir monarşidir.</a:t>
            </a:r>
          </a:p>
          <a:p>
            <a:r>
              <a:rPr lang="tr-TR" sz="3600" dirty="0" smtClean="0"/>
              <a:t>Monarşi olmayan her devlet ise cumhuriyettir.</a:t>
            </a:r>
          </a:p>
          <a:p>
            <a:r>
              <a:rPr lang="tr-TR" sz="3600" dirty="0" smtClean="0"/>
              <a:t>Rejimin demokratikliği monarşi veya cumhuriyetin tanımında bir unsur değildir.</a:t>
            </a:r>
            <a:endParaRPr lang="tr-TR" sz="3600"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8229600" cy="1071546"/>
          </a:xfrm>
        </p:spPr>
        <p:txBody>
          <a:bodyPr/>
          <a:lstStyle/>
          <a:p>
            <a:pPr algn="ctr"/>
            <a:r>
              <a:rPr lang="tr-TR" b="1" dirty="0" smtClean="0">
                <a:solidFill>
                  <a:srgbClr val="FF0000"/>
                </a:solidFill>
              </a:rPr>
              <a:t>MONARŞİ</a:t>
            </a:r>
            <a:endParaRPr lang="tr-TR" b="1" dirty="0">
              <a:solidFill>
                <a:srgbClr val="FF0000"/>
              </a:solidFill>
            </a:endParaRPr>
          </a:p>
        </p:txBody>
      </p:sp>
      <p:sp>
        <p:nvSpPr>
          <p:cNvPr id="3" name="2 İçerik Yer Tutucusu"/>
          <p:cNvSpPr>
            <a:spLocks noGrp="1"/>
          </p:cNvSpPr>
          <p:nvPr>
            <p:ph idx="1"/>
          </p:nvPr>
        </p:nvSpPr>
        <p:spPr>
          <a:xfrm>
            <a:off x="457200" y="1285860"/>
            <a:ext cx="8229600" cy="5038740"/>
          </a:xfrm>
        </p:spPr>
        <p:txBody>
          <a:bodyPr/>
          <a:lstStyle/>
          <a:p>
            <a:r>
              <a:rPr lang="tr-TR" dirty="0" smtClean="0"/>
              <a:t>TANIM:</a:t>
            </a:r>
          </a:p>
          <a:p>
            <a:r>
              <a:rPr lang="tr-TR" dirty="0" smtClean="0"/>
              <a:t>“</a:t>
            </a:r>
            <a:r>
              <a:rPr lang="tr-TR" sz="3600" b="1" dirty="0" smtClean="0"/>
              <a:t>Monarşi, devlet başkanlığının irsi olarak intikal ettiği devlet şeklidir”.</a:t>
            </a:r>
          </a:p>
          <a:p>
            <a:r>
              <a:rPr lang="tr-TR" sz="3600" b="1" dirty="0" smtClean="0"/>
              <a:t>Monarşi, Krallık, Hükümdar, Kral, Padişahlık, Saltanat, Sultanlık.</a:t>
            </a:r>
          </a:p>
          <a:p>
            <a:r>
              <a:rPr lang="tr-TR" sz="3600" b="1" dirty="0" smtClean="0"/>
              <a:t>Hükümdarın mensup olduğu aileye “hanedan” denir.</a:t>
            </a:r>
            <a:endParaRPr lang="tr-TR" sz="36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071570"/>
          </a:xfrm>
        </p:spPr>
        <p:txBody>
          <a:bodyPr/>
          <a:lstStyle/>
          <a:p>
            <a:pPr algn="ctr"/>
            <a:r>
              <a:rPr lang="tr-TR" dirty="0" smtClean="0"/>
              <a:t>Ferman (</a:t>
            </a:r>
            <a:r>
              <a:rPr lang="tr-TR" dirty="0" err="1" smtClean="0"/>
              <a:t>Octroi</a:t>
            </a:r>
            <a:r>
              <a:rPr lang="tr-TR" dirty="0" smtClean="0"/>
              <a:t>,</a:t>
            </a:r>
            <a:r>
              <a:rPr lang="tr-TR" dirty="0" err="1" smtClean="0"/>
              <a:t>Bestowal</a:t>
            </a:r>
            <a:r>
              <a:rPr lang="tr-TR" dirty="0" smtClean="0"/>
              <a:t>, </a:t>
            </a:r>
            <a:r>
              <a:rPr lang="tr-TR" dirty="0" err="1" smtClean="0"/>
              <a:t>Edit</a:t>
            </a:r>
            <a:r>
              <a:rPr lang="tr-TR" dirty="0" smtClean="0"/>
              <a:t>)</a:t>
            </a:r>
            <a:endParaRPr lang="tr-TR" dirty="0"/>
          </a:p>
        </p:txBody>
      </p:sp>
      <p:sp>
        <p:nvSpPr>
          <p:cNvPr id="3" name="2 İçerik Yer Tutucusu"/>
          <p:cNvSpPr>
            <a:spLocks noGrp="1"/>
          </p:cNvSpPr>
          <p:nvPr>
            <p:ph idx="1"/>
          </p:nvPr>
        </p:nvSpPr>
        <p:spPr>
          <a:xfrm>
            <a:off x="457200" y="1428736"/>
            <a:ext cx="8229600" cy="4895864"/>
          </a:xfrm>
        </p:spPr>
        <p:txBody>
          <a:bodyPr>
            <a:normAutofit lnSpcReduction="10000"/>
          </a:bodyPr>
          <a:lstStyle/>
          <a:p>
            <a:r>
              <a:rPr lang="tr-TR" dirty="0" smtClean="0"/>
              <a:t>Hükümdarın </a:t>
            </a:r>
            <a:r>
              <a:rPr lang="tr-TR" dirty="0" smtClean="0">
                <a:solidFill>
                  <a:srgbClr val="FF0000"/>
                </a:solidFill>
              </a:rPr>
              <a:t>tek taraflı </a:t>
            </a:r>
            <a:r>
              <a:rPr lang="tr-TR" dirty="0" smtClean="0"/>
              <a:t>iradesinin ürünüdür;</a:t>
            </a:r>
          </a:p>
          <a:p>
            <a:r>
              <a:rPr lang="tr-TR" dirty="0" smtClean="0"/>
              <a:t>Bulunan hükümdar, tek başına ve kendi isteğiyle, kendi iktidarını sınırlayan ve düzenleyen bir belge yayımlar.</a:t>
            </a:r>
          </a:p>
          <a:p>
            <a:r>
              <a:rPr lang="tr-TR" dirty="0" smtClean="0"/>
              <a:t>Kendi malı saydığı devleti kurumsallaştırmak;</a:t>
            </a:r>
          </a:p>
          <a:p>
            <a:r>
              <a:rPr lang="tr-TR" sz="4000" i="1" dirty="0" smtClean="0">
                <a:solidFill>
                  <a:srgbClr val="FF0000"/>
                </a:solidFill>
              </a:rPr>
              <a:t>Ferman: hükümdarın tek taraflı bir işlemi, bir ihsanı, bir </a:t>
            </a:r>
            <a:r>
              <a:rPr lang="tr-TR" sz="4000" i="1" dirty="0" err="1" smtClean="0">
                <a:solidFill>
                  <a:srgbClr val="FF0000"/>
                </a:solidFill>
              </a:rPr>
              <a:t>lütfudur</a:t>
            </a:r>
            <a:r>
              <a:rPr lang="tr-TR" sz="4000" i="1" dirty="0" smtClean="0">
                <a:solidFill>
                  <a:srgbClr val="FF0000"/>
                </a:solidFill>
              </a:rPr>
              <a:t>.</a:t>
            </a:r>
          </a:p>
          <a:p>
            <a:r>
              <a:rPr lang="tr-TR" sz="3200" i="1" dirty="0" smtClean="0"/>
              <a:t>Örnekler: 1814 </a:t>
            </a:r>
            <a:r>
              <a:rPr lang="tr-TR" sz="3200" i="1" dirty="0" err="1" smtClean="0"/>
              <a:t>Fransiz</a:t>
            </a:r>
            <a:r>
              <a:rPr lang="tr-TR" sz="3200" i="1" dirty="0" smtClean="0"/>
              <a:t> </a:t>
            </a:r>
            <a:r>
              <a:rPr lang="tr-TR" sz="3200" i="1" dirty="0" err="1" smtClean="0"/>
              <a:t>Charte</a:t>
            </a:r>
            <a:r>
              <a:rPr lang="tr-TR" sz="3200" i="1" dirty="0" smtClean="0"/>
              <a:t>, 1848 İtalyan, 1889 Japon,1911 Monako ve 1876 Kanun-u Esasisi</a:t>
            </a:r>
          </a:p>
          <a:p>
            <a:endParaRPr lang="tr-TR"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142852"/>
            <a:ext cx="8229600" cy="714380"/>
          </a:xfrm>
        </p:spPr>
        <p:txBody>
          <a:bodyPr>
            <a:normAutofit fontScale="90000"/>
          </a:bodyPr>
          <a:lstStyle/>
          <a:p>
            <a:pPr algn="ctr"/>
            <a:r>
              <a:rPr lang="tr-TR" b="1" dirty="0" smtClean="0">
                <a:solidFill>
                  <a:srgbClr val="FF0000"/>
                </a:solidFill>
              </a:rPr>
              <a:t>MONARŞI ÇEŞİTLERİ</a:t>
            </a:r>
            <a:endParaRPr lang="tr-TR" b="1" dirty="0">
              <a:solidFill>
                <a:srgbClr val="FF0000"/>
              </a:solidFill>
            </a:endParaRPr>
          </a:p>
        </p:txBody>
      </p:sp>
      <p:sp>
        <p:nvSpPr>
          <p:cNvPr id="3" name="2 İçerik Yer Tutucusu"/>
          <p:cNvSpPr>
            <a:spLocks noGrp="1"/>
          </p:cNvSpPr>
          <p:nvPr>
            <p:ph idx="1"/>
          </p:nvPr>
        </p:nvSpPr>
        <p:spPr>
          <a:xfrm>
            <a:off x="457200" y="1000108"/>
            <a:ext cx="8229600" cy="5324492"/>
          </a:xfrm>
        </p:spPr>
        <p:txBody>
          <a:bodyPr>
            <a:normAutofit fontScale="92500" lnSpcReduction="20000"/>
          </a:bodyPr>
          <a:lstStyle/>
          <a:p>
            <a:r>
              <a:rPr lang="tr-TR" b="1" dirty="0" smtClean="0">
                <a:solidFill>
                  <a:srgbClr val="FF0000"/>
                </a:solidFill>
              </a:rPr>
              <a:t>Saltanat Haklarının Sınırlanmasına Göre</a:t>
            </a:r>
          </a:p>
          <a:p>
            <a:pPr marL="514350" indent="-514350">
              <a:buAutoNum type="arabicPeriod"/>
            </a:pPr>
            <a:r>
              <a:rPr lang="tr-TR" b="1" i="1" u="sng" dirty="0" smtClean="0"/>
              <a:t>Mutlak Monarşi</a:t>
            </a:r>
          </a:p>
          <a:p>
            <a:pPr marL="514350" indent="-514350">
              <a:buNone/>
            </a:pPr>
            <a:r>
              <a:rPr lang="tr-TR" dirty="0" smtClean="0"/>
              <a:t>(Hükümdarın saltanat haklarının kanuni bir sınırlandırılmaya tabi tutulmadığı monarşi türüdür);</a:t>
            </a:r>
          </a:p>
          <a:p>
            <a:pPr marL="514350" indent="-514350">
              <a:buNone/>
            </a:pPr>
            <a:r>
              <a:rPr lang="tr-TR" b="1" i="1" u="sng" dirty="0" smtClean="0"/>
              <a:t>2. Meşruti Monarşi</a:t>
            </a:r>
          </a:p>
          <a:p>
            <a:pPr marL="514350" indent="-514350">
              <a:buNone/>
            </a:pPr>
            <a:r>
              <a:rPr lang="tr-TR" dirty="0" smtClean="0"/>
              <a:t>(Hükümdarın saltanat haklarının kanuni bir sınırlandırmaya tabi tutulduğu monarşi türüdür).</a:t>
            </a:r>
          </a:p>
          <a:p>
            <a:pPr marL="514350" indent="-514350">
              <a:buNone/>
            </a:pPr>
            <a:r>
              <a:rPr lang="tr-TR" b="1" dirty="0" smtClean="0">
                <a:solidFill>
                  <a:srgbClr val="FF0000"/>
                </a:solidFill>
              </a:rPr>
              <a:t>Hükümdarın Tahta Geçiş Biçimine Göre</a:t>
            </a:r>
          </a:p>
          <a:p>
            <a:pPr marL="514350" indent="-514350">
              <a:buNone/>
            </a:pPr>
            <a:r>
              <a:rPr lang="tr-TR" b="1" i="1" u="sng" dirty="0" smtClean="0"/>
              <a:t>1. İrsi Monarşi </a:t>
            </a:r>
            <a:endParaRPr lang="tr-TR" dirty="0" smtClean="0"/>
          </a:p>
          <a:p>
            <a:pPr marL="514350" indent="-514350">
              <a:buNone/>
            </a:pPr>
            <a:r>
              <a:rPr lang="tr-TR" dirty="0" smtClean="0"/>
              <a:t>(Hükümdarın saltanat hakkını belirli bir hanedana mensup olmasından dolayı kazandığı monarşi türüdür)</a:t>
            </a:r>
          </a:p>
          <a:p>
            <a:pPr marL="514350" indent="-514350">
              <a:buNone/>
            </a:pPr>
            <a:r>
              <a:rPr lang="tr-TR" b="1" i="1" u="sng" dirty="0" smtClean="0"/>
              <a:t>2. Seçimli Monarşi</a:t>
            </a:r>
          </a:p>
          <a:p>
            <a:pPr marL="514350" indent="-514350">
              <a:buNone/>
            </a:pPr>
            <a:r>
              <a:rPr lang="tr-TR" dirty="0" smtClean="0"/>
              <a:t>(Hükümdarın saltanat hakkını seçimle kazandığı monarşi türüdür).</a:t>
            </a:r>
          </a:p>
          <a:p>
            <a:pPr marL="514350" indent="-514350">
              <a:buNone/>
            </a:pPr>
            <a:endParaRPr lang="tr-TR"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038872"/>
          </a:xfrm>
        </p:spPr>
        <p:txBody>
          <a:bodyPr>
            <a:normAutofit lnSpcReduction="10000"/>
          </a:bodyPr>
          <a:lstStyle/>
          <a:p>
            <a:r>
              <a:rPr lang="tr-TR" dirty="0" smtClean="0"/>
              <a:t>Günümüzde mutlak monarşi kalmamıştır – despotizm;</a:t>
            </a:r>
          </a:p>
          <a:p>
            <a:r>
              <a:rPr lang="tr-TR" dirty="0" smtClean="0"/>
              <a:t>Günümüzde mutlak monarşilere (belli bir ölçüde yumuşama olmakla birlikte) Suudi Arabistan, </a:t>
            </a:r>
            <a:r>
              <a:rPr lang="tr-TR" dirty="0" err="1" smtClean="0"/>
              <a:t>Bhutan</a:t>
            </a:r>
            <a:r>
              <a:rPr lang="tr-TR" dirty="0" smtClean="0"/>
              <a:t>, </a:t>
            </a:r>
            <a:r>
              <a:rPr lang="tr-TR" dirty="0" err="1" smtClean="0"/>
              <a:t>Brunei</a:t>
            </a:r>
            <a:r>
              <a:rPr lang="tr-TR" dirty="0" smtClean="0"/>
              <a:t> Sultanlığı ve </a:t>
            </a:r>
            <a:r>
              <a:rPr lang="tr-TR" dirty="0" err="1" smtClean="0"/>
              <a:t>Swaziland</a:t>
            </a:r>
            <a:r>
              <a:rPr lang="tr-TR" dirty="0" smtClean="0"/>
              <a:t> </a:t>
            </a:r>
            <a:r>
              <a:rPr lang="tr-TR" dirty="0" err="1" smtClean="0"/>
              <a:t>Kralığı</a:t>
            </a:r>
            <a:r>
              <a:rPr lang="tr-TR" dirty="0" smtClean="0"/>
              <a:t> olarak gösterebilir.</a:t>
            </a:r>
          </a:p>
          <a:p>
            <a:r>
              <a:rPr lang="tr-TR" dirty="0" smtClean="0"/>
              <a:t>Anayasal monarşi – meşruti monarşi</a:t>
            </a:r>
          </a:p>
          <a:p>
            <a:r>
              <a:rPr lang="tr-TR" dirty="0" smtClean="0"/>
              <a:t>Parlamento vardır; halk tarafından seçilen</a:t>
            </a:r>
          </a:p>
          <a:p>
            <a:r>
              <a:rPr lang="tr-TR" dirty="0" smtClean="0"/>
              <a:t>Parlamento gibi başka organlar da vardır;</a:t>
            </a:r>
          </a:p>
          <a:p>
            <a:r>
              <a:rPr lang="tr-TR" dirty="0" smtClean="0"/>
              <a:t>Hükümdar da bu organlar da yetkilerini </a:t>
            </a:r>
            <a:r>
              <a:rPr lang="tr-TR" b="1" dirty="0" smtClean="0">
                <a:solidFill>
                  <a:srgbClr val="FF0000"/>
                </a:solidFill>
              </a:rPr>
              <a:t>anayasadan alırlar.</a:t>
            </a:r>
          </a:p>
          <a:p>
            <a:r>
              <a:rPr lang="tr-TR" b="1" dirty="0" smtClean="0"/>
              <a:t>Günümüzde Avrupa ‘da İngiltere, İspanya, Belçika, Hollanda, Danimarka, İsveç, Lüksemburg ve Norveç meşruti monarşi vardır.</a:t>
            </a:r>
            <a:endParaRPr lang="tr-TR" b="1"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967434"/>
          </a:xfrm>
        </p:spPr>
        <p:txBody>
          <a:bodyPr/>
          <a:lstStyle/>
          <a:p>
            <a:r>
              <a:rPr lang="tr-TR" b="1" dirty="0" smtClean="0">
                <a:solidFill>
                  <a:srgbClr val="FF0000"/>
                </a:solidFill>
              </a:rPr>
              <a:t>İrsi ve Seçimli Monarşiler</a:t>
            </a:r>
          </a:p>
          <a:p>
            <a:r>
              <a:rPr lang="tr-TR" b="1" dirty="0" smtClean="0">
                <a:solidFill>
                  <a:srgbClr val="FF0000"/>
                </a:solidFill>
              </a:rPr>
              <a:t>İrsi Monarşiler;</a:t>
            </a:r>
          </a:p>
          <a:p>
            <a:r>
              <a:rPr lang="tr-TR" b="1" dirty="0" smtClean="0">
                <a:solidFill>
                  <a:srgbClr val="FF0000"/>
                </a:solidFill>
              </a:rPr>
              <a:t>Direkt Hat Sistemi:</a:t>
            </a:r>
          </a:p>
          <a:p>
            <a:r>
              <a:rPr lang="tr-TR" b="1" dirty="0" smtClean="0"/>
              <a:t>1. Kraliyet ailesi; hanedan;</a:t>
            </a:r>
          </a:p>
          <a:p>
            <a:r>
              <a:rPr lang="tr-TR" b="1" dirty="0" smtClean="0"/>
              <a:t>usul füru sistemi – hükümdar ölünce yerine çocuğu geçer;</a:t>
            </a:r>
          </a:p>
          <a:p>
            <a:r>
              <a:rPr lang="tr-TR" b="1" dirty="0" smtClean="0"/>
              <a:t>Birden fazla çocuk varsa, genellikle en büyük çocuğa saltanat geçer. Buna “</a:t>
            </a:r>
            <a:r>
              <a:rPr lang="tr-TR" b="1" dirty="0" err="1" smtClean="0"/>
              <a:t>primogenitur</a:t>
            </a:r>
            <a:r>
              <a:rPr lang="tr-TR" b="1" dirty="0" smtClean="0"/>
              <a:t>” sistemi denir. </a:t>
            </a:r>
          </a:p>
          <a:p>
            <a:r>
              <a:rPr lang="tr-TR" b="1" dirty="0" smtClean="0"/>
              <a:t>Civar Sistemi:</a:t>
            </a:r>
          </a:p>
          <a:p>
            <a:r>
              <a:rPr lang="tr-TR" b="1" dirty="0" smtClean="0"/>
              <a:t>Kardeşten kardeşe veya amcadan yeğene saltanat geçebilir.</a:t>
            </a:r>
          </a:p>
          <a:p>
            <a:r>
              <a:rPr lang="tr-TR" b="1" dirty="0" smtClean="0"/>
              <a:t>Baba soyundan – Ana Soyundan İntikal</a:t>
            </a:r>
          </a:p>
          <a:p>
            <a:endParaRPr lang="tr-TR" b="1"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038872"/>
          </a:xfrm>
        </p:spPr>
        <p:txBody>
          <a:bodyPr>
            <a:normAutofit/>
          </a:bodyPr>
          <a:lstStyle/>
          <a:p>
            <a:r>
              <a:rPr lang="tr-TR" sz="2800" dirty="0" err="1" smtClean="0">
                <a:solidFill>
                  <a:srgbClr val="FF0000"/>
                </a:solidFill>
              </a:rPr>
              <a:t>İnterregnum</a:t>
            </a:r>
            <a:r>
              <a:rPr lang="tr-TR" sz="2800" dirty="0" smtClean="0">
                <a:solidFill>
                  <a:srgbClr val="FF0000"/>
                </a:solidFill>
              </a:rPr>
              <a:t> Yasağı </a:t>
            </a:r>
            <a:r>
              <a:rPr lang="tr-TR" sz="2800" dirty="0" smtClean="0"/>
              <a:t>– saltanat kesintiye uğramaz; devlet başsız kalmaz;</a:t>
            </a:r>
          </a:p>
          <a:p>
            <a:r>
              <a:rPr lang="tr-TR" sz="2800" dirty="0" smtClean="0">
                <a:solidFill>
                  <a:srgbClr val="FF0000"/>
                </a:solidFill>
              </a:rPr>
              <a:t>Din Şartları: </a:t>
            </a:r>
            <a:r>
              <a:rPr lang="tr-TR" sz="2800" dirty="0" smtClean="0"/>
              <a:t>bazı monarşilerde kralın belirlenmesinde belirli bir dinden veya mezhepten olma gibi şartlar aranmaktadır.</a:t>
            </a:r>
          </a:p>
          <a:p>
            <a:r>
              <a:rPr lang="tr-TR" sz="2800" dirty="0" smtClean="0">
                <a:solidFill>
                  <a:srgbClr val="FF0000"/>
                </a:solidFill>
              </a:rPr>
              <a:t>Evlenme İzni: </a:t>
            </a:r>
            <a:r>
              <a:rPr lang="tr-TR" sz="2800" dirty="0" smtClean="0"/>
              <a:t>Bütün monarşilerde hanedan üyelerinin evlenmeleri ize bağlıdır.</a:t>
            </a:r>
          </a:p>
          <a:p>
            <a:r>
              <a:rPr lang="tr-TR" sz="2800" dirty="0" smtClean="0">
                <a:solidFill>
                  <a:srgbClr val="FF0000"/>
                </a:solidFill>
              </a:rPr>
              <a:t>Yaş:</a:t>
            </a:r>
            <a:r>
              <a:rPr lang="tr-TR" sz="2800" dirty="0" smtClean="0"/>
              <a:t> Kral olmanın yaş şartı yoktur.</a:t>
            </a:r>
          </a:p>
          <a:p>
            <a:r>
              <a:rPr lang="tr-TR" sz="2800" dirty="0" smtClean="0">
                <a:solidFill>
                  <a:srgbClr val="FF0000"/>
                </a:solidFill>
              </a:rPr>
              <a:t>Tacın Otomatik İntikali: </a:t>
            </a:r>
            <a:r>
              <a:rPr lang="tr-TR" sz="2800" dirty="0" smtClean="0"/>
              <a:t>Kral ölünce veya tahtan feragat edince, taht intikal kuralları gereğince saltanata hakkı olan </a:t>
            </a:r>
            <a:r>
              <a:rPr lang="tr-TR" sz="2800" dirty="0" err="1" smtClean="0"/>
              <a:t>veliahta</a:t>
            </a:r>
            <a:r>
              <a:rPr lang="tr-TR" sz="2800" dirty="0" smtClean="0"/>
              <a:t> kendiliğinden ve derhal geçer.</a:t>
            </a:r>
            <a:endParaRPr lang="tr-TR" sz="2800"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857256"/>
          </a:xfrm>
        </p:spPr>
        <p:txBody>
          <a:bodyPr>
            <a:normAutofit/>
          </a:bodyPr>
          <a:lstStyle/>
          <a:p>
            <a:pPr algn="ctr"/>
            <a:r>
              <a:rPr lang="tr-TR" b="1" dirty="0" smtClean="0">
                <a:solidFill>
                  <a:srgbClr val="FF0000"/>
                </a:solidFill>
              </a:rPr>
              <a:t>SEÇİMLİ MONARŞİLER</a:t>
            </a:r>
            <a:endParaRPr lang="tr-TR" b="1" dirty="0">
              <a:solidFill>
                <a:srgbClr val="FF0000"/>
              </a:solidFill>
            </a:endParaRPr>
          </a:p>
        </p:txBody>
      </p:sp>
      <p:sp>
        <p:nvSpPr>
          <p:cNvPr id="3" name="2 İçerik Yer Tutucusu"/>
          <p:cNvSpPr>
            <a:spLocks noGrp="1"/>
          </p:cNvSpPr>
          <p:nvPr>
            <p:ph idx="1"/>
          </p:nvPr>
        </p:nvSpPr>
        <p:spPr>
          <a:xfrm>
            <a:off x="457200" y="1285860"/>
            <a:ext cx="8229600" cy="5038740"/>
          </a:xfrm>
        </p:spPr>
        <p:txBody>
          <a:bodyPr>
            <a:normAutofit/>
          </a:bodyPr>
          <a:lstStyle/>
          <a:p>
            <a:pPr algn="just"/>
            <a:r>
              <a:rPr lang="tr-TR" sz="3600" dirty="0" smtClean="0"/>
              <a:t>Hükümdar seçimle kazanır;</a:t>
            </a:r>
          </a:p>
          <a:p>
            <a:pPr algn="just"/>
            <a:r>
              <a:rPr lang="tr-TR" sz="3600" dirty="0" smtClean="0"/>
              <a:t>Hükümdarı devletin ileri gelenleri seçer;</a:t>
            </a:r>
          </a:p>
          <a:p>
            <a:pPr algn="just"/>
            <a:r>
              <a:rPr lang="tr-TR" sz="3600" dirty="0" smtClean="0"/>
              <a:t>Seçimli monarşiler, ender görülen bir monarşi çeşididir;</a:t>
            </a:r>
          </a:p>
          <a:p>
            <a:pPr algn="just"/>
            <a:r>
              <a:rPr lang="tr-TR" sz="3600" dirty="0" smtClean="0"/>
              <a:t>Tarihi olarak İngiltere’de 1689 yılında </a:t>
            </a:r>
            <a:r>
              <a:rPr lang="tr-TR" sz="3600" dirty="0" err="1" smtClean="0"/>
              <a:t>Orange</a:t>
            </a:r>
            <a:r>
              <a:rPr lang="tr-TR" sz="3600" dirty="0" smtClean="0"/>
              <a:t> Prensi William III tahta seçilmesi gösterebilir.</a:t>
            </a:r>
            <a:endParaRPr lang="tr-TR" sz="3600"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214290"/>
            <a:ext cx="8329642" cy="857256"/>
          </a:xfrm>
        </p:spPr>
        <p:txBody>
          <a:bodyPr/>
          <a:lstStyle/>
          <a:p>
            <a:pPr algn="ctr"/>
            <a:r>
              <a:rPr lang="tr-TR" b="1" dirty="0" smtClean="0">
                <a:solidFill>
                  <a:srgbClr val="FF0000"/>
                </a:solidFill>
              </a:rPr>
              <a:t>CUMHURİYET</a:t>
            </a:r>
            <a:endParaRPr lang="tr-TR" b="1" dirty="0">
              <a:solidFill>
                <a:srgbClr val="FF0000"/>
              </a:solidFill>
            </a:endParaRPr>
          </a:p>
        </p:txBody>
      </p:sp>
      <p:sp>
        <p:nvSpPr>
          <p:cNvPr id="3" name="2 İçerik Yer Tutucusu"/>
          <p:cNvSpPr>
            <a:spLocks noGrp="1"/>
          </p:cNvSpPr>
          <p:nvPr>
            <p:ph idx="1"/>
          </p:nvPr>
        </p:nvSpPr>
        <p:spPr>
          <a:xfrm>
            <a:off x="457200" y="1000108"/>
            <a:ext cx="8229600" cy="5324492"/>
          </a:xfrm>
        </p:spPr>
        <p:txBody>
          <a:bodyPr/>
          <a:lstStyle/>
          <a:p>
            <a:r>
              <a:rPr lang="tr-TR" dirty="0" smtClean="0"/>
              <a:t>Dar anlamda tanım: Cumhuriyet Monarşinin Tersidir</a:t>
            </a:r>
          </a:p>
          <a:p>
            <a:r>
              <a:rPr lang="tr-TR" dirty="0" smtClean="0"/>
              <a:t>Monarşi olmayan her devlet ise cumhuriyettir.</a:t>
            </a:r>
          </a:p>
          <a:p>
            <a:r>
              <a:rPr lang="tr-TR" dirty="0" smtClean="0"/>
              <a:t>TANIM:</a:t>
            </a:r>
          </a:p>
          <a:p>
            <a:r>
              <a:rPr lang="tr-TR" dirty="0" smtClean="0"/>
              <a:t>“ Cumhuriyet, devlet başkanlığının irsi olarak intikal etmediği devlet şeklidir.</a:t>
            </a:r>
          </a:p>
          <a:p>
            <a:r>
              <a:rPr lang="tr-TR" dirty="0" smtClean="0"/>
              <a:t>Geniş anlamda Tanım: “Cumhuriyet = Demokrasi”</a:t>
            </a:r>
          </a:p>
          <a:p>
            <a:r>
              <a:rPr lang="tr-TR" dirty="0" smtClean="0"/>
              <a:t>- hukuk devleti,</a:t>
            </a:r>
          </a:p>
          <a:p>
            <a:r>
              <a:rPr lang="tr-TR" dirty="0" smtClean="0"/>
              <a:t> kralsız ve diktatörsüz, </a:t>
            </a:r>
          </a:p>
          <a:p>
            <a:r>
              <a:rPr lang="tr-TR" dirty="0" smtClean="0"/>
              <a:t>Liberal demokrasi.</a:t>
            </a:r>
            <a:endParaRPr lang="tr-TR"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285884"/>
          </a:xfrm>
        </p:spPr>
        <p:txBody>
          <a:bodyPr>
            <a:normAutofit fontScale="90000"/>
          </a:bodyPr>
          <a:lstStyle/>
          <a:p>
            <a:pPr algn="ctr"/>
            <a:r>
              <a:rPr lang="tr-TR" b="1" dirty="0" smtClean="0">
                <a:solidFill>
                  <a:srgbClr val="FF0000"/>
                </a:solidFill>
              </a:rPr>
              <a:t>DEVLET ŞEKİLLERİ II: ÜNİTER DEVLET-BİLEŞİK DEVLET</a:t>
            </a:r>
            <a:endParaRPr lang="tr-TR" b="1" dirty="0">
              <a:solidFill>
                <a:srgbClr val="FF0000"/>
              </a:solidFill>
            </a:endParaRPr>
          </a:p>
        </p:txBody>
      </p:sp>
      <p:sp>
        <p:nvSpPr>
          <p:cNvPr id="3" name="2 İçerik Yer Tutucusu"/>
          <p:cNvSpPr>
            <a:spLocks noGrp="1"/>
          </p:cNvSpPr>
          <p:nvPr>
            <p:ph idx="1"/>
          </p:nvPr>
        </p:nvSpPr>
        <p:spPr>
          <a:xfrm>
            <a:off x="457200" y="1571612"/>
            <a:ext cx="8229600" cy="4752988"/>
          </a:xfrm>
        </p:spPr>
        <p:txBody>
          <a:bodyPr/>
          <a:lstStyle/>
          <a:p>
            <a:r>
              <a:rPr lang="tr-TR" dirty="0" smtClean="0"/>
              <a:t>Yapılarına göre devletler </a:t>
            </a:r>
          </a:p>
          <a:p>
            <a:r>
              <a:rPr lang="tr-TR" dirty="0" err="1" smtClean="0"/>
              <a:t>Üniter</a:t>
            </a:r>
            <a:r>
              <a:rPr lang="tr-TR" dirty="0" smtClean="0"/>
              <a:t>  ve</a:t>
            </a:r>
          </a:p>
          <a:p>
            <a:r>
              <a:rPr lang="tr-TR" dirty="0" smtClean="0"/>
              <a:t>Bileşik devletler olmak üzere ikiye ayrılmaktadır.</a:t>
            </a:r>
          </a:p>
          <a:p>
            <a:r>
              <a:rPr lang="tr-TR" dirty="0" smtClean="0"/>
              <a:t>Bileşik devletler de kendi içinde “devlet birlikleri” ve “devlet toplulukları” ikiye ayrılmaktadır.</a:t>
            </a:r>
          </a:p>
          <a:p>
            <a:r>
              <a:rPr lang="tr-TR" dirty="0" smtClean="0"/>
              <a:t>Devlet birlikleri de “şahsı birlik” ve “hakiki birlik” </a:t>
            </a:r>
          </a:p>
          <a:p>
            <a:r>
              <a:rPr lang="tr-TR" dirty="0" smtClean="0"/>
              <a:t>Devlet toplulukları “konfederasyon” ve “federasyon” olmak üzere ikiye ayrılır.</a:t>
            </a:r>
            <a:endParaRPr lang="tr-TR"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928694"/>
          </a:xfrm>
        </p:spPr>
        <p:txBody>
          <a:bodyPr/>
          <a:lstStyle/>
          <a:p>
            <a:pPr algn="ctr"/>
            <a:r>
              <a:rPr lang="tr-TR" b="1" dirty="0" smtClean="0">
                <a:solidFill>
                  <a:srgbClr val="FF0000"/>
                </a:solidFill>
              </a:rPr>
              <a:t>ÜNİTER DEVLET</a:t>
            </a:r>
            <a:endParaRPr lang="tr-TR" b="1" dirty="0">
              <a:solidFill>
                <a:srgbClr val="FF0000"/>
              </a:solidFill>
            </a:endParaRPr>
          </a:p>
        </p:txBody>
      </p:sp>
      <p:sp>
        <p:nvSpPr>
          <p:cNvPr id="3" name="2 İçerik Yer Tutucusu"/>
          <p:cNvSpPr>
            <a:spLocks noGrp="1"/>
          </p:cNvSpPr>
          <p:nvPr>
            <p:ph idx="1"/>
          </p:nvPr>
        </p:nvSpPr>
        <p:spPr>
          <a:xfrm>
            <a:off x="457200" y="1285860"/>
            <a:ext cx="8229600" cy="5038740"/>
          </a:xfrm>
        </p:spPr>
        <p:txBody>
          <a:bodyPr/>
          <a:lstStyle/>
          <a:p>
            <a:r>
              <a:rPr lang="tr-TR" dirty="0" smtClean="0"/>
              <a:t>Tek devlet, basit devlet;</a:t>
            </a:r>
          </a:p>
          <a:p>
            <a:r>
              <a:rPr lang="tr-TR" dirty="0" smtClean="0"/>
              <a:t>(Danimarka, Fransa, İrlanda, İngiltere, İspanya, </a:t>
            </a:r>
            <a:r>
              <a:rPr lang="tr-TR" dirty="0" err="1" smtClean="0"/>
              <a:t>israil</a:t>
            </a:r>
            <a:r>
              <a:rPr lang="tr-TR" dirty="0" smtClean="0"/>
              <a:t>, İzlanda, Hollanda, Japonya, Lüksemburg, Norveç, Portekiz, Yunanistan, Türkiye) gibi devletler birer </a:t>
            </a:r>
            <a:r>
              <a:rPr lang="tr-TR" dirty="0" err="1" smtClean="0"/>
              <a:t>üniter</a:t>
            </a:r>
            <a:r>
              <a:rPr lang="tr-TR" dirty="0" smtClean="0"/>
              <a:t> devlettir.</a:t>
            </a:r>
          </a:p>
          <a:p>
            <a:r>
              <a:rPr lang="tr-TR" dirty="0" smtClean="0"/>
              <a:t>TANIM</a:t>
            </a:r>
          </a:p>
          <a:p>
            <a:r>
              <a:rPr lang="tr-TR" b="1" i="1" dirty="0" smtClean="0">
                <a:solidFill>
                  <a:srgbClr val="FF0000"/>
                </a:solidFill>
              </a:rPr>
              <a:t>“</a:t>
            </a:r>
            <a:r>
              <a:rPr lang="tr-TR" b="1" i="1" dirty="0" err="1" smtClean="0">
                <a:solidFill>
                  <a:srgbClr val="FF0000"/>
                </a:solidFill>
              </a:rPr>
              <a:t>Üniter</a:t>
            </a:r>
            <a:r>
              <a:rPr lang="tr-TR" b="1" i="1" dirty="0" smtClean="0">
                <a:solidFill>
                  <a:srgbClr val="FF0000"/>
                </a:solidFill>
              </a:rPr>
              <a:t> devlet, devletin, ülke, millet ve egemenlik unsurları ve keza yasama, yürütme ve yargı organları bakımından teklik özelliği gösteren devlet şeklidir”.</a:t>
            </a:r>
            <a:endParaRPr lang="tr-TR" b="1" i="1" dirty="0">
              <a:solidFill>
                <a:srgbClr val="FF0000"/>
              </a:solidFill>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8229600" cy="928694"/>
          </a:xfrm>
        </p:spPr>
        <p:txBody>
          <a:bodyPr>
            <a:normAutofit fontScale="90000"/>
          </a:bodyPr>
          <a:lstStyle/>
          <a:p>
            <a:r>
              <a:rPr lang="tr-TR" b="1" dirty="0" smtClean="0">
                <a:solidFill>
                  <a:srgbClr val="FF0000"/>
                </a:solidFill>
              </a:rPr>
              <a:t>DEVLETİN UNSURLARINDA TEKLİK</a:t>
            </a:r>
            <a:endParaRPr lang="tr-TR" b="1" dirty="0">
              <a:solidFill>
                <a:srgbClr val="FF0000"/>
              </a:solidFill>
            </a:endParaRPr>
          </a:p>
        </p:txBody>
      </p:sp>
      <p:sp>
        <p:nvSpPr>
          <p:cNvPr id="3" name="2 İçerik Yer Tutucusu"/>
          <p:cNvSpPr>
            <a:spLocks noGrp="1"/>
          </p:cNvSpPr>
          <p:nvPr>
            <p:ph idx="1"/>
          </p:nvPr>
        </p:nvSpPr>
        <p:spPr>
          <a:xfrm>
            <a:off x="457200" y="1214422"/>
            <a:ext cx="8229600" cy="5110178"/>
          </a:xfrm>
        </p:spPr>
        <p:txBody>
          <a:bodyPr>
            <a:normAutofit/>
          </a:bodyPr>
          <a:lstStyle/>
          <a:p>
            <a:r>
              <a:rPr lang="tr-TR" sz="2800" dirty="0" err="1" smtClean="0"/>
              <a:t>Üniter</a:t>
            </a:r>
            <a:r>
              <a:rPr lang="tr-TR" sz="2800" dirty="0" smtClean="0"/>
              <a:t> devlette</a:t>
            </a:r>
          </a:p>
          <a:p>
            <a:r>
              <a:rPr lang="tr-TR" sz="2800" dirty="0" smtClean="0"/>
              <a:t>Tek ülke,</a:t>
            </a:r>
          </a:p>
          <a:p>
            <a:r>
              <a:rPr lang="tr-TR" sz="2800" dirty="0" smtClean="0"/>
              <a:t>Tek millet</a:t>
            </a:r>
          </a:p>
          <a:p>
            <a:r>
              <a:rPr lang="tr-TR" sz="2800" dirty="0" smtClean="0"/>
              <a:t>Tek egemenlik vardır.</a:t>
            </a:r>
          </a:p>
          <a:p>
            <a:r>
              <a:rPr lang="tr-TR" sz="2800" dirty="0" smtClean="0"/>
              <a:t>Devletin ülkesi tek ve bölünmez bir bütündür. (ülkenin bütünlüğü) ilkesi </a:t>
            </a:r>
            <a:r>
              <a:rPr lang="tr-TR" sz="2800" dirty="0" smtClean="0"/>
              <a:t>denir. Basit </a:t>
            </a:r>
            <a:r>
              <a:rPr lang="tr-TR" sz="2800" dirty="0" smtClean="0"/>
              <a:t>idare bölümler (il, İlçe) söz konusu olabilir.</a:t>
            </a:r>
          </a:p>
          <a:p>
            <a:r>
              <a:rPr lang="tr-TR" sz="2800" dirty="0" smtClean="0"/>
              <a:t>Aynı anayasa ve aynı kanunlar, aynı hukuk düzeni uygulanır.</a:t>
            </a:r>
            <a:endParaRPr lang="tr-TR" sz="2800"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967434"/>
          </a:xfrm>
        </p:spPr>
        <p:txBody>
          <a:bodyPr>
            <a:noAutofit/>
          </a:bodyPr>
          <a:lstStyle/>
          <a:p>
            <a:r>
              <a:rPr lang="tr-TR" sz="4800" dirty="0" smtClean="0"/>
              <a:t>Irksal</a:t>
            </a:r>
            <a:r>
              <a:rPr lang="tr-TR" sz="4800" dirty="0" smtClean="0"/>
              <a:t>, dilsel, dinsel azınlıkları varlığı tanınamaz;</a:t>
            </a:r>
          </a:p>
          <a:p>
            <a:r>
              <a:rPr lang="tr-TR" sz="4800" dirty="0" smtClean="0"/>
              <a:t>Azınlıkların tanınmaması ilkesi denir,</a:t>
            </a:r>
          </a:p>
          <a:p>
            <a:r>
              <a:rPr lang="tr-TR" sz="4800" dirty="0" smtClean="0"/>
              <a:t>Egemenliğin bölünmezliği ilkesi denir;</a:t>
            </a:r>
          </a:p>
          <a:p>
            <a:endParaRPr lang="tr-TR" sz="4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857256"/>
          </a:xfrm>
        </p:spPr>
        <p:txBody>
          <a:bodyPr>
            <a:normAutofit/>
          </a:bodyPr>
          <a:lstStyle/>
          <a:p>
            <a:pPr algn="ctr"/>
            <a:r>
              <a:rPr lang="tr-TR" dirty="0" smtClean="0"/>
              <a:t>Fermanın Bağlayıcılığı</a:t>
            </a:r>
            <a:endParaRPr lang="tr-TR" dirty="0"/>
          </a:p>
        </p:txBody>
      </p:sp>
      <p:sp>
        <p:nvSpPr>
          <p:cNvPr id="3" name="2 İçerik Yer Tutucusu"/>
          <p:cNvSpPr>
            <a:spLocks noGrp="1"/>
          </p:cNvSpPr>
          <p:nvPr>
            <p:ph idx="1"/>
          </p:nvPr>
        </p:nvSpPr>
        <p:spPr>
          <a:xfrm>
            <a:off x="457200" y="1357298"/>
            <a:ext cx="8229600" cy="4967302"/>
          </a:xfrm>
        </p:spPr>
        <p:txBody>
          <a:bodyPr>
            <a:normAutofit/>
          </a:bodyPr>
          <a:lstStyle/>
          <a:p>
            <a:r>
              <a:rPr lang="tr-TR" sz="3200" dirty="0" smtClean="0"/>
              <a:t>Ferman hükümdar bağlar mı?</a:t>
            </a:r>
          </a:p>
          <a:p>
            <a:r>
              <a:rPr lang="tr-TR" sz="3200" dirty="0" smtClean="0"/>
              <a:t>Ferman, bir hükümdarı ancak, geri alınmadıkça veya değiştirilmedikçe bağlayabilir.</a:t>
            </a:r>
          </a:p>
          <a:p>
            <a:r>
              <a:rPr lang="tr-TR" sz="3200" dirty="0" smtClean="0"/>
              <a:t>Fermanın bağlayıcılığı sınırlı da olsa, bir hükümdarın ferman yoluyla </a:t>
            </a:r>
            <a:r>
              <a:rPr lang="tr-TR" sz="3200" dirty="0" smtClean="0">
                <a:solidFill>
                  <a:srgbClr val="FF0000"/>
                </a:solidFill>
              </a:rPr>
              <a:t>kendi iktidarını sınırlaması şüphesiz anayasacılık bakımından önemli bir adımdır.</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0"/>
            <a:ext cx="8229600" cy="1214446"/>
          </a:xfrm>
        </p:spPr>
        <p:txBody>
          <a:bodyPr>
            <a:normAutofit fontScale="90000"/>
          </a:bodyPr>
          <a:lstStyle/>
          <a:p>
            <a:pPr algn="ctr"/>
            <a:r>
              <a:rPr lang="tr-TR" b="1" dirty="0" smtClean="0">
                <a:solidFill>
                  <a:srgbClr val="FF0000"/>
                </a:solidFill>
              </a:rPr>
              <a:t>ÜNİTER DEVLETİN </a:t>
            </a:r>
            <a:br>
              <a:rPr lang="tr-TR" b="1" dirty="0" smtClean="0">
                <a:solidFill>
                  <a:srgbClr val="FF0000"/>
                </a:solidFill>
              </a:rPr>
            </a:br>
            <a:r>
              <a:rPr lang="tr-TR" b="1" dirty="0" smtClean="0">
                <a:solidFill>
                  <a:srgbClr val="FF0000"/>
                </a:solidFill>
              </a:rPr>
              <a:t>İDARİ TEŞKİLATİ</a:t>
            </a:r>
            <a:endParaRPr lang="tr-TR" b="1" dirty="0">
              <a:solidFill>
                <a:srgbClr val="FF0000"/>
              </a:solidFill>
            </a:endParaRPr>
          </a:p>
        </p:txBody>
      </p:sp>
      <p:sp>
        <p:nvSpPr>
          <p:cNvPr id="3" name="2 İçerik Yer Tutucusu"/>
          <p:cNvSpPr>
            <a:spLocks noGrp="1"/>
          </p:cNvSpPr>
          <p:nvPr>
            <p:ph idx="1"/>
          </p:nvPr>
        </p:nvSpPr>
        <p:spPr>
          <a:xfrm>
            <a:off x="457200" y="1285860"/>
            <a:ext cx="8229600" cy="5038740"/>
          </a:xfrm>
        </p:spPr>
        <p:txBody>
          <a:bodyPr>
            <a:normAutofit lnSpcReduction="10000"/>
          </a:bodyPr>
          <a:lstStyle/>
          <a:p>
            <a:r>
              <a:rPr lang="tr-TR" dirty="0" smtClean="0"/>
              <a:t>Merkezi idare;</a:t>
            </a:r>
          </a:p>
          <a:p>
            <a:r>
              <a:rPr lang="tr-TR" dirty="0" smtClean="0"/>
              <a:t>Mahalli idareler olarak ikiye ayrılır.</a:t>
            </a:r>
          </a:p>
          <a:p>
            <a:r>
              <a:rPr lang="tr-TR" dirty="0" smtClean="0"/>
              <a:t>MERKEZİ İDARE</a:t>
            </a:r>
          </a:p>
          <a:p>
            <a:r>
              <a:rPr lang="tr-TR" b="1" i="1" u="sng" dirty="0" smtClean="0">
                <a:solidFill>
                  <a:srgbClr val="FF0000"/>
                </a:solidFill>
              </a:rPr>
              <a:t>1. Başkent Teşkilatı</a:t>
            </a:r>
          </a:p>
          <a:p>
            <a:r>
              <a:rPr lang="tr-TR" dirty="0" smtClean="0"/>
              <a:t>(Devlet Başkanı, Başbakan, Bakanlar Kurulu, Bakanlıklar)</a:t>
            </a:r>
          </a:p>
          <a:p>
            <a:r>
              <a:rPr lang="tr-TR" b="1" i="1" u="sng" dirty="0" smtClean="0">
                <a:solidFill>
                  <a:srgbClr val="FF0000"/>
                </a:solidFill>
              </a:rPr>
              <a:t>2. Taşra Teşkilatı</a:t>
            </a:r>
          </a:p>
          <a:p>
            <a:pPr>
              <a:buNone/>
            </a:pPr>
            <a:r>
              <a:rPr lang="tr-TR" dirty="0" smtClean="0"/>
              <a:t>(İller </a:t>
            </a:r>
            <a:r>
              <a:rPr lang="tr-TR" dirty="0" smtClean="0"/>
              <a:t>(Valililikler), </a:t>
            </a:r>
            <a:r>
              <a:rPr lang="tr-TR" dirty="0" smtClean="0"/>
              <a:t>İlçeler (</a:t>
            </a:r>
            <a:r>
              <a:rPr lang="tr-TR" dirty="0" smtClean="0"/>
              <a:t>Kaymakamlıklar</a:t>
            </a:r>
            <a:r>
              <a:rPr lang="tr-TR" dirty="0" smtClean="0"/>
              <a:t>)</a:t>
            </a:r>
          </a:p>
          <a:p>
            <a:pPr>
              <a:buNone/>
            </a:pPr>
            <a:r>
              <a:rPr lang="tr-TR" dirty="0" smtClean="0"/>
              <a:t>MAHALLİ İDARELER</a:t>
            </a:r>
          </a:p>
          <a:p>
            <a:pPr>
              <a:buNone/>
            </a:pPr>
            <a:r>
              <a:rPr lang="tr-TR" dirty="0" smtClean="0"/>
              <a:t>Yerel Yönetimler (Bölgeler, İl Özel İdareleri, Belediyeler, Köyler).</a:t>
            </a:r>
            <a:endParaRPr lang="tr-TR"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071570"/>
          </a:xfrm>
        </p:spPr>
        <p:txBody>
          <a:bodyPr/>
          <a:lstStyle/>
          <a:p>
            <a:pPr algn="ctr"/>
            <a:r>
              <a:rPr lang="tr-TR" b="1" i="1" dirty="0" smtClean="0">
                <a:solidFill>
                  <a:srgbClr val="FF0000"/>
                </a:solidFill>
              </a:rPr>
              <a:t>BİLEŞİK DEVLET</a:t>
            </a:r>
            <a:endParaRPr lang="tr-TR" b="1" i="1" dirty="0">
              <a:solidFill>
                <a:srgbClr val="FF0000"/>
              </a:solidFill>
            </a:endParaRPr>
          </a:p>
        </p:txBody>
      </p:sp>
      <p:sp>
        <p:nvSpPr>
          <p:cNvPr id="3" name="2 İçerik Yer Tutucusu"/>
          <p:cNvSpPr>
            <a:spLocks noGrp="1"/>
          </p:cNvSpPr>
          <p:nvPr>
            <p:ph idx="1"/>
          </p:nvPr>
        </p:nvSpPr>
        <p:spPr>
          <a:xfrm>
            <a:off x="457200" y="1285860"/>
            <a:ext cx="8229600" cy="5038740"/>
          </a:xfrm>
        </p:spPr>
        <p:txBody>
          <a:bodyPr>
            <a:normAutofit/>
          </a:bodyPr>
          <a:lstStyle/>
          <a:p>
            <a:r>
              <a:rPr lang="tr-TR" sz="4000" dirty="0" smtClean="0"/>
              <a:t>Karma devlet; mürekkep devlet</a:t>
            </a:r>
          </a:p>
          <a:p>
            <a:r>
              <a:rPr lang="tr-TR" sz="4000" dirty="0" smtClean="0"/>
              <a:t>TANIM:</a:t>
            </a:r>
          </a:p>
          <a:p>
            <a:pPr algn="just">
              <a:buNone/>
            </a:pPr>
            <a:r>
              <a:rPr lang="tr-TR" sz="4000" dirty="0" smtClean="0"/>
              <a:t>“</a:t>
            </a:r>
            <a:r>
              <a:rPr lang="tr-TR" sz="4000" b="1" dirty="0" smtClean="0">
                <a:solidFill>
                  <a:srgbClr val="FF0000"/>
                </a:solidFill>
              </a:rPr>
              <a:t>Bileşik devlet, iki veya daha çok devletin sıkı veya gevşek bağlarla birleşmelerinden meydana gelmiş bir </a:t>
            </a:r>
            <a:r>
              <a:rPr lang="tr-TR" sz="4000" b="1" dirty="0" smtClean="0">
                <a:solidFill>
                  <a:srgbClr val="FF0000"/>
                </a:solidFill>
              </a:rPr>
              <a:t>devlet </a:t>
            </a:r>
            <a:r>
              <a:rPr lang="tr-TR" sz="4000" b="1" dirty="0" smtClean="0">
                <a:solidFill>
                  <a:srgbClr val="FF0000"/>
                </a:solidFill>
              </a:rPr>
              <a:t>çeşididir”.</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895996"/>
          </a:xfrm>
        </p:spPr>
        <p:txBody>
          <a:bodyPr>
            <a:normAutofit/>
          </a:bodyPr>
          <a:lstStyle/>
          <a:p>
            <a:r>
              <a:rPr lang="tr-TR" sz="3600" dirty="0" smtClean="0"/>
              <a:t>Bu tür devletlerde, yasama, yürütme ve yargı organlarına sahip ayrı  devletler vardır.</a:t>
            </a:r>
          </a:p>
          <a:p>
            <a:r>
              <a:rPr lang="tr-TR" sz="3600" dirty="0" smtClean="0"/>
              <a:t>Bileşik devletlerde birden fazla anayasa, birden fazla hukuk düzeni yürürlüktedir.</a:t>
            </a:r>
          </a:p>
          <a:p>
            <a:r>
              <a:rPr lang="tr-TR" sz="3600" dirty="0" smtClean="0"/>
              <a:t>Bileşik devletler kendi içinde </a:t>
            </a:r>
            <a:r>
              <a:rPr lang="tr-TR" sz="3600" b="1" dirty="0" smtClean="0">
                <a:solidFill>
                  <a:srgbClr val="FF0000"/>
                </a:solidFill>
              </a:rPr>
              <a:t>“devlet birlikleri” </a:t>
            </a:r>
            <a:r>
              <a:rPr lang="tr-TR" sz="3600" dirty="0" smtClean="0"/>
              <a:t>ve </a:t>
            </a:r>
            <a:r>
              <a:rPr lang="tr-TR" sz="3600" b="1" dirty="0" smtClean="0">
                <a:solidFill>
                  <a:srgbClr val="FF0000"/>
                </a:solidFill>
              </a:rPr>
              <a:t>“devlet toplulukları” </a:t>
            </a:r>
            <a:r>
              <a:rPr lang="tr-TR" sz="3600" dirty="0" smtClean="0"/>
              <a:t>olmak üzere ikiye ayrılmaktadır.</a:t>
            </a:r>
            <a:endParaRPr lang="tr-TR" sz="3600"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785818"/>
          </a:xfrm>
        </p:spPr>
        <p:txBody>
          <a:bodyPr>
            <a:normAutofit fontScale="90000"/>
          </a:bodyPr>
          <a:lstStyle/>
          <a:p>
            <a:pPr algn="ctr"/>
            <a:r>
              <a:rPr lang="tr-TR" b="1" dirty="0" smtClean="0">
                <a:solidFill>
                  <a:srgbClr val="FF0000"/>
                </a:solidFill>
              </a:rPr>
              <a:t>DEVLET BİRLİKLERİ</a:t>
            </a:r>
            <a:endParaRPr lang="tr-TR" b="1" dirty="0">
              <a:solidFill>
                <a:srgbClr val="FF0000"/>
              </a:solidFill>
            </a:endParaRPr>
          </a:p>
        </p:txBody>
      </p:sp>
      <p:sp>
        <p:nvSpPr>
          <p:cNvPr id="3" name="2 İçerik Yer Tutucusu"/>
          <p:cNvSpPr>
            <a:spLocks noGrp="1"/>
          </p:cNvSpPr>
          <p:nvPr>
            <p:ph idx="1"/>
          </p:nvPr>
        </p:nvSpPr>
        <p:spPr>
          <a:xfrm>
            <a:off x="457200" y="1214422"/>
            <a:ext cx="8229600" cy="5110178"/>
          </a:xfrm>
        </p:spPr>
        <p:txBody>
          <a:bodyPr/>
          <a:lstStyle/>
          <a:p>
            <a:r>
              <a:rPr lang="tr-TR" dirty="0" smtClean="0"/>
              <a:t>Devlet birliği iki ayrı devletin ayrılıklarını az çok koruyarak birleşmesinden meydana gelen devlet şeklidir.</a:t>
            </a:r>
          </a:p>
          <a:p>
            <a:r>
              <a:rPr lang="tr-TR" dirty="0" smtClean="0"/>
              <a:t>1. </a:t>
            </a:r>
            <a:r>
              <a:rPr lang="tr-TR" dirty="0" smtClean="0">
                <a:solidFill>
                  <a:srgbClr val="FF0000"/>
                </a:solidFill>
              </a:rPr>
              <a:t>ŞAHSİ BİRLİK </a:t>
            </a:r>
            <a:r>
              <a:rPr lang="tr-TR" dirty="0" smtClean="0"/>
              <a:t>– iki veya daha fazla </a:t>
            </a:r>
            <a:r>
              <a:rPr lang="tr-TR" dirty="0" err="1" smtClean="0"/>
              <a:t>monarşik</a:t>
            </a:r>
            <a:r>
              <a:rPr lang="tr-TR" dirty="0" smtClean="0"/>
              <a:t> devletin başına aynı hükümdarın geçmesiyle oluşur.</a:t>
            </a:r>
          </a:p>
          <a:p>
            <a:r>
              <a:rPr lang="tr-TR" dirty="0" smtClean="0"/>
              <a:t>2. </a:t>
            </a:r>
            <a:r>
              <a:rPr lang="tr-TR" dirty="0" smtClean="0">
                <a:solidFill>
                  <a:srgbClr val="FF0000"/>
                </a:solidFill>
              </a:rPr>
              <a:t>HAKİKİ BİRLİK </a:t>
            </a:r>
            <a:r>
              <a:rPr lang="tr-TR" dirty="0" smtClean="0"/>
              <a:t>– birden fazla devletin, içişlerinde bağımsızlıklarını koruyarak dış ilişkileri bakımından bir devlet oluşturacak şekilde birleşmelerinden meydana gelir.</a:t>
            </a:r>
          </a:p>
          <a:p>
            <a:r>
              <a:rPr lang="tr-TR" dirty="0" smtClean="0">
                <a:solidFill>
                  <a:srgbClr val="FF0000"/>
                </a:solidFill>
              </a:rPr>
              <a:t>Tarihsel örnek olarak: Norveç-İsveç Birliği (1815-1905), Avusturya – Macaristan İmparatorluğu (1867-1918) ve </a:t>
            </a:r>
            <a:r>
              <a:rPr lang="tr-TR" dirty="0" smtClean="0">
                <a:solidFill>
                  <a:srgbClr val="FF0000"/>
                </a:solidFill>
              </a:rPr>
              <a:t>İ</a:t>
            </a:r>
            <a:r>
              <a:rPr lang="tr-TR" dirty="0" smtClean="0">
                <a:solidFill>
                  <a:srgbClr val="FF0000"/>
                </a:solidFill>
              </a:rPr>
              <a:t>zlanda </a:t>
            </a:r>
            <a:r>
              <a:rPr lang="tr-TR" dirty="0" smtClean="0">
                <a:solidFill>
                  <a:srgbClr val="FF0000"/>
                </a:solidFill>
              </a:rPr>
              <a:t>Danimarka Birliği (1918-1944).</a:t>
            </a:r>
            <a:endParaRPr lang="tr-TR" dirty="0">
              <a:solidFill>
                <a:srgbClr val="FF0000"/>
              </a:solidFill>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785818"/>
          </a:xfrm>
        </p:spPr>
        <p:txBody>
          <a:bodyPr>
            <a:normAutofit fontScale="90000"/>
          </a:bodyPr>
          <a:lstStyle/>
          <a:p>
            <a:pPr algn="ctr"/>
            <a:r>
              <a:rPr lang="tr-TR" b="1" dirty="0" smtClean="0">
                <a:solidFill>
                  <a:srgbClr val="FF0000"/>
                </a:solidFill>
              </a:rPr>
              <a:t>DEVLET TOPLULUKLARI</a:t>
            </a:r>
            <a:endParaRPr lang="tr-TR" b="1" dirty="0">
              <a:solidFill>
                <a:srgbClr val="FF0000"/>
              </a:solidFill>
            </a:endParaRPr>
          </a:p>
        </p:txBody>
      </p:sp>
      <p:sp>
        <p:nvSpPr>
          <p:cNvPr id="3" name="2 İçerik Yer Tutucusu"/>
          <p:cNvSpPr>
            <a:spLocks noGrp="1"/>
          </p:cNvSpPr>
          <p:nvPr>
            <p:ph idx="1"/>
          </p:nvPr>
        </p:nvSpPr>
        <p:spPr>
          <a:xfrm>
            <a:off x="457200" y="1142984"/>
            <a:ext cx="8229600" cy="5181616"/>
          </a:xfrm>
        </p:spPr>
        <p:txBody>
          <a:bodyPr>
            <a:normAutofit/>
          </a:bodyPr>
          <a:lstStyle/>
          <a:p>
            <a:pPr algn="just"/>
            <a:r>
              <a:rPr lang="tr-TR" sz="3200" dirty="0" smtClean="0"/>
              <a:t>Devlet toplulukları da, iki veya daha fazla devletin bir araya gelerek oluşturdukları bileşik devletlerdir.</a:t>
            </a:r>
          </a:p>
          <a:p>
            <a:pPr algn="just"/>
            <a:r>
              <a:rPr lang="tr-TR" sz="3200" dirty="0" smtClean="0"/>
              <a:t>Bir araya gelen devletlerin aralarındaki  bağ, devlet birliklerine (ayni şahsi birlik ve hakiki birliğe) göre daha sıkıdır.</a:t>
            </a:r>
          </a:p>
          <a:p>
            <a:pPr algn="just"/>
            <a:r>
              <a:rPr lang="tr-TR" sz="3200" dirty="0" smtClean="0"/>
              <a:t>Devlet toplulukları kendi içinde </a:t>
            </a:r>
            <a:r>
              <a:rPr lang="tr-TR" sz="3200" b="1" dirty="0" smtClean="0">
                <a:solidFill>
                  <a:srgbClr val="FF0000"/>
                </a:solidFill>
              </a:rPr>
              <a:t>“konfederasyon”</a:t>
            </a:r>
            <a:r>
              <a:rPr lang="tr-TR" sz="3200" dirty="0" smtClean="0"/>
              <a:t> ve </a:t>
            </a:r>
            <a:r>
              <a:rPr lang="tr-TR" sz="3200" b="1" dirty="0" smtClean="0">
                <a:solidFill>
                  <a:srgbClr val="FF0000"/>
                </a:solidFill>
              </a:rPr>
              <a:t>“federasyon” </a:t>
            </a:r>
            <a:r>
              <a:rPr lang="tr-TR" sz="3200" dirty="0" smtClean="0"/>
              <a:t>olmak üzere ikiye ayrılır.</a:t>
            </a:r>
            <a:endParaRPr lang="tr-TR" sz="3200"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714380"/>
          </a:xfrm>
        </p:spPr>
        <p:txBody>
          <a:bodyPr>
            <a:normAutofit fontScale="90000"/>
          </a:bodyPr>
          <a:lstStyle/>
          <a:p>
            <a:pPr algn="ctr"/>
            <a:r>
              <a:rPr lang="tr-TR" b="1" dirty="0" smtClean="0">
                <a:solidFill>
                  <a:srgbClr val="FF0000"/>
                </a:solidFill>
              </a:rPr>
              <a:t>KONFEDERASYON</a:t>
            </a:r>
            <a:endParaRPr lang="tr-TR" b="1" dirty="0">
              <a:solidFill>
                <a:srgbClr val="FF0000"/>
              </a:solidFill>
            </a:endParaRPr>
          </a:p>
        </p:txBody>
      </p:sp>
      <p:sp>
        <p:nvSpPr>
          <p:cNvPr id="3" name="2 İçerik Yer Tutucusu"/>
          <p:cNvSpPr>
            <a:spLocks noGrp="1"/>
          </p:cNvSpPr>
          <p:nvPr>
            <p:ph idx="1"/>
          </p:nvPr>
        </p:nvSpPr>
        <p:spPr>
          <a:xfrm>
            <a:off x="457200" y="1142984"/>
            <a:ext cx="8229600" cy="5181616"/>
          </a:xfrm>
        </p:spPr>
        <p:txBody>
          <a:bodyPr/>
          <a:lstStyle/>
          <a:p>
            <a:r>
              <a:rPr lang="tr-TR" dirty="0" smtClean="0"/>
              <a:t>TANIM:</a:t>
            </a:r>
          </a:p>
          <a:p>
            <a:pPr algn="just"/>
            <a:r>
              <a:rPr lang="tr-TR" sz="3200" b="1" i="1" dirty="0" smtClean="0"/>
              <a:t>“Konfederasyon, birden fazla bağımsız devletin uluslar arası hukuki kişiliklerini muhafaza etmek şartıyla belli bir amaçla, özellikle ortak savunmalarını sağlamak üzere kurdukları bir devlet topluluğudur”.</a:t>
            </a:r>
          </a:p>
          <a:p>
            <a:pPr algn="just"/>
            <a:r>
              <a:rPr lang="tr-TR" sz="3200" b="1" i="1" dirty="0" smtClean="0"/>
              <a:t>Konfederasyon bir uluslararası antlaşmayla kurulur.</a:t>
            </a:r>
            <a:endParaRPr lang="tr-TR" sz="3200" b="1" i="1"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967434"/>
          </a:xfrm>
        </p:spPr>
        <p:txBody>
          <a:bodyPr>
            <a:normAutofit/>
          </a:bodyPr>
          <a:lstStyle/>
          <a:p>
            <a:r>
              <a:rPr lang="tr-TR" sz="2800" dirty="0" smtClean="0"/>
              <a:t>Üye devletlerin ayrılma hakkı;</a:t>
            </a:r>
          </a:p>
          <a:p>
            <a:r>
              <a:rPr lang="tr-TR" sz="2800" dirty="0" smtClean="0"/>
              <a:t>Devletler bağımsız birer devlet niteliğini korurlar;</a:t>
            </a:r>
          </a:p>
          <a:p>
            <a:r>
              <a:rPr lang="tr-TR" sz="2800" dirty="0" smtClean="0"/>
              <a:t>Bir devlet olarak görmek mümkün değil;</a:t>
            </a:r>
          </a:p>
          <a:p>
            <a:r>
              <a:rPr lang="tr-TR" sz="2800" dirty="0" smtClean="0"/>
              <a:t>Tüzel kişiliği yoktur;</a:t>
            </a:r>
          </a:p>
          <a:p>
            <a:r>
              <a:rPr lang="tr-TR" sz="2800" dirty="0" smtClean="0"/>
              <a:t>Devletlerin üzerine bir zorlama gücüne sahip değildir;</a:t>
            </a:r>
          </a:p>
          <a:p>
            <a:r>
              <a:rPr lang="tr-TR" sz="2800" dirty="0" smtClean="0"/>
              <a:t>Tek organı meclistir;</a:t>
            </a:r>
          </a:p>
          <a:p>
            <a:r>
              <a:rPr lang="tr-TR" sz="2800" dirty="0" smtClean="0"/>
              <a:t>Konfedere devletlerin delegeleri vardır;</a:t>
            </a:r>
          </a:p>
          <a:p>
            <a:endParaRPr lang="tr-TR" sz="2800" dirty="0" smtClean="0"/>
          </a:p>
          <a:p>
            <a:r>
              <a:rPr lang="tr-TR" sz="2800" dirty="0" smtClean="0"/>
              <a:t>Örneklerden en eski İsviçre Konfederasyonundur (1291-1848).</a:t>
            </a:r>
            <a:endParaRPr lang="tr-TR" sz="2800"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071546"/>
          </a:xfrm>
        </p:spPr>
        <p:txBody>
          <a:bodyPr>
            <a:normAutofit fontScale="90000"/>
          </a:bodyPr>
          <a:lstStyle/>
          <a:p>
            <a:pPr algn="ctr"/>
            <a:r>
              <a:rPr lang="tr-TR" b="1" dirty="0" smtClean="0">
                <a:solidFill>
                  <a:srgbClr val="FF0000"/>
                </a:solidFill>
              </a:rPr>
              <a:t>FEDERASYON (FEDERAL DEVLET)</a:t>
            </a:r>
            <a:endParaRPr lang="tr-TR" b="1" dirty="0">
              <a:solidFill>
                <a:srgbClr val="FF0000"/>
              </a:solidFill>
            </a:endParaRPr>
          </a:p>
        </p:txBody>
      </p:sp>
      <p:sp>
        <p:nvSpPr>
          <p:cNvPr id="3" name="2 İçerik Yer Tutucusu"/>
          <p:cNvSpPr>
            <a:spLocks noGrp="1"/>
          </p:cNvSpPr>
          <p:nvPr>
            <p:ph idx="1"/>
          </p:nvPr>
        </p:nvSpPr>
        <p:spPr>
          <a:xfrm>
            <a:off x="457200" y="1214422"/>
            <a:ext cx="8229600" cy="5110178"/>
          </a:xfrm>
        </p:spPr>
        <p:txBody>
          <a:bodyPr/>
          <a:lstStyle/>
          <a:p>
            <a:r>
              <a:rPr lang="tr-TR" dirty="0" smtClean="0"/>
              <a:t>TANIM:</a:t>
            </a:r>
          </a:p>
          <a:p>
            <a:pPr algn="just"/>
            <a:r>
              <a:rPr lang="tr-TR" sz="3600" b="1" dirty="0" smtClean="0"/>
              <a:t>“Federasyon, </a:t>
            </a:r>
            <a:r>
              <a:rPr lang="tr-TR" sz="3600" b="1" dirty="0" smtClean="0"/>
              <a:t>uluslararası </a:t>
            </a:r>
            <a:r>
              <a:rPr lang="tr-TR" sz="3600" b="1" dirty="0" smtClean="0"/>
              <a:t>kişiliğe sahip bir merkezi devlet (federal devlet) ile </a:t>
            </a:r>
            <a:r>
              <a:rPr lang="tr-TR" sz="3600" b="1" dirty="0" smtClean="0"/>
              <a:t>uluslararası </a:t>
            </a:r>
            <a:r>
              <a:rPr lang="tr-TR" sz="3600" b="1" dirty="0" smtClean="0"/>
              <a:t>kişiliğe sahip olmayan bölgesel devletlerin (federe devletlerin) aralarında güvenceli bir yetki paylaşımı yaparak oluşturdukları devlet topluluğudur”.</a:t>
            </a:r>
            <a:endParaRPr lang="tr-TR" sz="3600" b="1"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038872"/>
          </a:xfrm>
        </p:spPr>
        <p:txBody>
          <a:bodyPr>
            <a:normAutofit/>
          </a:bodyPr>
          <a:lstStyle/>
          <a:p>
            <a:r>
              <a:rPr lang="tr-TR" sz="3200" dirty="0" smtClean="0"/>
              <a:t>Federasyonda iki tür devlet vardır;</a:t>
            </a:r>
          </a:p>
          <a:p>
            <a:r>
              <a:rPr lang="tr-TR" sz="3200" dirty="0" smtClean="0"/>
              <a:t>Merkezi ve bölgesel devletler;</a:t>
            </a:r>
          </a:p>
          <a:p>
            <a:r>
              <a:rPr lang="tr-TR" sz="3200" dirty="0" smtClean="0"/>
              <a:t>Merkezi devlete federal devlet denir.</a:t>
            </a:r>
          </a:p>
          <a:p>
            <a:r>
              <a:rPr lang="tr-TR" sz="3200" dirty="0" smtClean="0"/>
              <a:t>Yetki paylaşımı “mülki” (yersel, </a:t>
            </a:r>
            <a:r>
              <a:rPr lang="tr-TR" sz="3200" dirty="0" err="1" smtClean="0"/>
              <a:t>territorial</a:t>
            </a:r>
            <a:r>
              <a:rPr lang="tr-TR" sz="3200" dirty="0" smtClean="0"/>
              <a:t>) düzeydedir.</a:t>
            </a:r>
          </a:p>
          <a:p>
            <a:r>
              <a:rPr lang="tr-TR" sz="3200" dirty="0" smtClean="0"/>
              <a:t>Federal devletin </a:t>
            </a:r>
            <a:r>
              <a:rPr lang="tr-TR" sz="3200" dirty="0" smtClean="0"/>
              <a:t>uluslararası </a:t>
            </a:r>
            <a:r>
              <a:rPr lang="tr-TR" sz="3200" dirty="0" smtClean="0"/>
              <a:t>kişiliği vardır; federe devletlerin ise </a:t>
            </a:r>
            <a:r>
              <a:rPr lang="tr-TR" sz="3200" dirty="0" smtClean="0"/>
              <a:t>uluslararası </a:t>
            </a:r>
            <a:r>
              <a:rPr lang="tr-TR" sz="3200" dirty="0" smtClean="0"/>
              <a:t>kişiliği yoktur;</a:t>
            </a:r>
          </a:p>
          <a:p>
            <a:r>
              <a:rPr lang="tr-TR" sz="3200" dirty="0" smtClean="0"/>
              <a:t>Yetki paylaşımı güvencelidir;</a:t>
            </a:r>
          </a:p>
          <a:p>
            <a:endParaRPr lang="tr-TR" sz="3200"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0"/>
            <a:ext cx="8229600" cy="1285860"/>
          </a:xfrm>
        </p:spPr>
        <p:txBody>
          <a:bodyPr>
            <a:normAutofit fontScale="90000"/>
          </a:bodyPr>
          <a:lstStyle/>
          <a:p>
            <a:pPr algn="ctr"/>
            <a:r>
              <a:rPr lang="tr-TR" b="1" dirty="0" smtClean="0">
                <a:solidFill>
                  <a:srgbClr val="FF0000"/>
                </a:solidFill>
              </a:rPr>
              <a:t>FEDERASYON – KONFEDERASYON KARŞILAŞTIRMASI</a:t>
            </a:r>
            <a:endParaRPr lang="tr-TR" b="1" dirty="0">
              <a:solidFill>
                <a:srgbClr val="FF0000"/>
              </a:solidFill>
            </a:endParaRPr>
          </a:p>
        </p:txBody>
      </p:sp>
      <p:sp>
        <p:nvSpPr>
          <p:cNvPr id="3" name="2 İçerik Yer Tutucusu"/>
          <p:cNvSpPr>
            <a:spLocks noGrp="1"/>
          </p:cNvSpPr>
          <p:nvPr>
            <p:ph idx="1"/>
          </p:nvPr>
        </p:nvSpPr>
        <p:spPr>
          <a:xfrm>
            <a:off x="457200" y="1285860"/>
            <a:ext cx="8229600" cy="5038740"/>
          </a:xfrm>
        </p:spPr>
        <p:txBody>
          <a:bodyPr>
            <a:normAutofit fontScale="92500" lnSpcReduction="10000"/>
          </a:bodyPr>
          <a:lstStyle/>
          <a:p>
            <a:r>
              <a:rPr lang="tr-TR" dirty="0" smtClean="0"/>
              <a:t>Federasyon ile konfederasyon arasında şu farklar var;</a:t>
            </a:r>
          </a:p>
          <a:p>
            <a:r>
              <a:rPr lang="tr-TR" dirty="0" smtClean="0"/>
              <a:t>1. Kaynak – federasyon anayasayla kurulur;</a:t>
            </a:r>
          </a:p>
          <a:p>
            <a:r>
              <a:rPr lang="tr-TR" dirty="0" smtClean="0"/>
              <a:t>2. </a:t>
            </a:r>
            <a:r>
              <a:rPr lang="tr-TR" dirty="0" smtClean="0"/>
              <a:t>Üye </a:t>
            </a:r>
            <a:r>
              <a:rPr lang="tr-TR" dirty="0" smtClean="0"/>
              <a:t>Devletler Arasındaki Bağın Niteliği- federasyonda anayasal niteliktedir, konfederasyonda ise akdidir.</a:t>
            </a:r>
          </a:p>
          <a:p>
            <a:r>
              <a:rPr lang="tr-TR" dirty="0" smtClean="0"/>
              <a:t>3. Ayrılma Hakkı – federasyonda ayrılma hakkı hukuken yoktur; Bir federe devletin federasyondan ayrılı ayrılmayacağına fiilen karar verilir.</a:t>
            </a:r>
          </a:p>
          <a:p>
            <a:r>
              <a:rPr lang="tr-TR" dirty="0" smtClean="0"/>
              <a:t>4. Zorlama Gücü </a:t>
            </a:r>
          </a:p>
          <a:p>
            <a:r>
              <a:rPr lang="tr-TR" dirty="0" smtClean="0"/>
              <a:t>5. Dış İlişkiler –uluslararası hukuk bakımından  sadece federal devletin hukuki kişiliği vardır;</a:t>
            </a:r>
          </a:p>
          <a:p>
            <a:r>
              <a:rPr lang="tr-TR" dirty="0" smtClean="0"/>
              <a:t>6. Vatandaşlık – federasyonda iki tür vatandaşlık vardır, fakat </a:t>
            </a:r>
            <a:r>
              <a:rPr lang="tr-TR" dirty="0" smtClean="0"/>
              <a:t>uluslararası </a:t>
            </a:r>
            <a:r>
              <a:rPr lang="tr-TR" dirty="0" smtClean="0"/>
              <a:t>hukukta sadece federal devletin vatandaşlığı dikkate </a:t>
            </a:r>
            <a:r>
              <a:rPr lang="tr-TR" dirty="0" smtClean="0"/>
              <a:t>alır</a:t>
            </a:r>
            <a:r>
              <a:rPr lang="tr-TR" dirty="0" smtClean="0"/>
              <a:t>.</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1918</TotalTime>
  <Words>4913</Words>
  <Application>Microsoft Office PowerPoint</Application>
  <PresentationFormat>Ekran Gösterisi (4:3)</PresentationFormat>
  <Paragraphs>557</Paragraphs>
  <Slides>103</Slides>
  <Notes>0</Notes>
  <HiddenSlides>0</HiddenSlides>
  <MMClips>0</MMClips>
  <ScaleCrop>false</ScaleCrop>
  <HeadingPairs>
    <vt:vector size="4" baseType="variant">
      <vt:variant>
        <vt:lpstr>Tema</vt:lpstr>
      </vt:variant>
      <vt:variant>
        <vt:i4>1</vt:i4>
      </vt:variant>
      <vt:variant>
        <vt:lpstr>Slayt Başlıkları</vt:lpstr>
      </vt:variant>
      <vt:variant>
        <vt:i4>103</vt:i4>
      </vt:variant>
    </vt:vector>
  </HeadingPairs>
  <TitlesOfParts>
    <vt:vector size="104" baseType="lpstr">
      <vt:lpstr>Akış</vt:lpstr>
      <vt:lpstr>            ASLİ KURUCU İKTİDAR:ANAYASALARIN YAPILMASI </vt:lpstr>
      <vt:lpstr>Slayt 2</vt:lpstr>
      <vt:lpstr>ASLİ KURUCU İKTİDARIN SAHİBİ</vt:lpstr>
      <vt:lpstr>   ASLİ KURUCU İKTİDARİN ÖZELLİKLERİ</vt:lpstr>
      <vt:lpstr>Slayt 5</vt:lpstr>
      <vt:lpstr>ASLİ KURUCU İKTİDARIN BİÇİMLERİ: ANAYASA YAPMA USULLERİ</vt:lpstr>
      <vt:lpstr>MONARŞİK USULLER</vt:lpstr>
      <vt:lpstr>Ferman (Octroi,Bestowal, Edit)</vt:lpstr>
      <vt:lpstr>Fermanın Bağlayıcılığı</vt:lpstr>
      <vt:lpstr>Misak (pacte, alliance, agreement)</vt:lpstr>
      <vt:lpstr>Slayt 11</vt:lpstr>
      <vt:lpstr>Misak Bağlayıcılığı</vt:lpstr>
      <vt:lpstr>Demokratik Usuller</vt:lpstr>
      <vt:lpstr>Fransız ve Amerikan Tipi</vt:lpstr>
      <vt:lpstr>Kurucu Referandum</vt:lpstr>
      <vt:lpstr>Slayt 16</vt:lpstr>
      <vt:lpstr>TALİ KURUCU İKTİDAR:  ANAYASALARIN DEĞİŞTİRİLMESİ</vt:lpstr>
      <vt:lpstr>ANAYASA DEĞİŞİKLİĞİ KAVRAMI</vt:lpstr>
      <vt:lpstr>Amendment nedir?</vt:lpstr>
      <vt:lpstr>TALİ KURUCU İKTİDARIN  SAHİBİ KİMDİR?</vt:lpstr>
      <vt:lpstr>Tali Kurucu İktidarın Özellikleri</vt:lpstr>
      <vt:lpstr>Slayt 22</vt:lpstr>
      <vt:lpstr>Zamansal Sınırlar</vt:lpstr>
      <vt:lpstr>Biçimsel Sınırlar</vt:lpstr>
      <vt:lpstr>Teklif Yetkisi</vt:lpstr>
      <vt:lpstr>Teklif Yetersayıları</vt:lpstr>
      <vt:lpstr>ONAY SAFHASI</vt:lpstr>
      <vt:lpstr>DEVLET BAŞKANIN VETOSU</vt:lpstr>
      <vt:lpstr>KURUCU REFERANDUM</vt:lpstr>
      <vt:lpstr>FONKSİYONARI BAKIMINDAN ASLİ KURUCU İKTİDAR İLE TALİ KURUCU İKTİDAR ARASINDA ÖZDEŞLİK</vt:lpstr>
      <vt:lpstr>Slayt 31</vt:lpstr>
      <vt:lpstr>DEVLET KAVRAMI</vt:lpstr>
      <vt:lpstr>Slayt 33</vt:lpstr>
      <vt:lpstr>Slayt 34</vt:lpstr>
      <vt:lpstr>Slayt 35</vt:lpstr>
      <vt:lpstr>ÜÇ UNSURUN BİRLİKTE GEREKLİLİĞİ</vt:lpstr>
      <vt:lpstr>DEVLET, UNSURLARINA İNDİRGENEMEZ</vt:lpstr>
      <vt:lpstr>ÜÇ UNSURUN AYNI DEREEDE ÖNEMİ</vt:lpstr>
      <vt:lpstr>Slayt 39</vt:lpstr>
      <vt:lpstr>DEVELTİN BİRİNCİ ÖZELİĞİ?</vt:lpstr>
      <vt:lpstr>DEVLETİN İKİNCİ ÖZELİĞİ?</vt:lpstr>
      <vt:lpstr>DEVLETİN ÜÇÜNCÜ ÖZELİĞİ?</vt:lpstr>
      <vt:lpstr>DEVLETLERİN KURULMASI</vt:lpstr>
      <vt:lpstr>DEVLETİN HUKUKİ KİŞİLİĞİ İLKESİ</vt:lpstr>
      <vt:lpstr>SİYASI SONUÇ: İKTİDARİN KİŞİSELLEŞMESİNİN ÖNLENMESİ</vt:lpstr>
      <vt:lpstr>HUKUKİ SONUÇLAR</vt:lpstr>
      <vt:lpstr>DEVLETİN DEVAMLILIĞI İLKESİ</vt:lpstr>
      <vt:lpstr>ULUSLAR ARASI ANTLAŞMALARIN DEVAMLILIĞI İLKESİ</vt:lpstr>
      <vt:lpstr>HUKUKUN DEVAMLILIĞI İLKESİ</vt:lpstr>
      <vt:lpstr>BORÇLARIN DEVAMLILIĞI İLKESİ</vt:lpstr>
      <vt:lpstr>KAMU ALACAKLARININ DEVAMLILIĞI İLKESİ</vt:lpstr>
      <vt:lpstr>DEVLETİN FAALİYET ALANI</vt:lpstr>
      <vt:lpstr>MÜDAHALECİ GÖRÜŞLER</vt:lpstr>
      <vt:lpstr>Slayt 54</vt:lpstr>
      <vt:lpstr>DEVLETİN KÖKENİ HAKKINDA TEORİLER</vt:lpstr>
      <vt:lpstr>AİLE TEORİSİ</vt:lpstr>
      <vt:lpstr>BİYOLOJİK TEORİ</vt:lpstr>
      <vt:lpstr>KUVVET VE MÜCADELE TEORİSİ</vt:lpstr>
      <vt:lpstr>EKONOMİK TEORİ; MARKSİST DEVLET TEORİSİ</vt:lpstr>
      <vt:lpstr>DEVLETİN KAYNAĞINI İNSAN AKLINA VE İRADESİNE DAYANDIRAN TEORİ: SOSYAL SÖZLEŞME TEORİSİ</vt:lpstr>
      <vt:lpstr>DEVLETİN UNSURLARI: MİLLET, ÜLKE VE EGEMENLİK</vt:lpstr>
      <vt:lpstr>OBJEKTİF MİLLET ANLAYIŞI</vt:lpstr>
      <vt:lpstr>SÜBJEKTİF MİLLET ANLAYIŞI</vt:lpstr>
      <vt:lpstr>DEVLETİN TOPRAK UNSURU:ÜLKE</vt:lpstr>
      <vt:lpstr>KARA SAHASI</vt:lpstr>
      <vt:lpstr>SU SAHASI</vt:lpstr>
      <vt:lpstr>HAVA SAHASI</vt:lpstr>
      <vt:lpstr>DEVLETİN İKTİDAR UNSURU: EGEMENLİK</vt:lpstr>
      <vt:lpstr> EGEMENLİĞİN DEĞİŞİK ANLAMLARI</vt:lpstr>
      <vt:lpstr>DIŞ EGEMENLİK:DEVLETLERİN BAĞIMSILIĞI İLKESİ</vt:lpstr>
      <vt:lpstr>Slayt 71</vt:lpstr>
      <vt:lpstr>İÇ EGEMENLİK</vt:lpstr>
      <vt:lpstr>EGEMENLİĞİN SAHİBİ  KONUSUNDA TEORİLER</vt:lpstr>
      <vt:lpstr>TEOKRATİK EGEMENLİK TEORİLERİ</vt:lpstr>
      <vt:lpstr>DEMOKRATİK EGEMENLİK TEORİLERİ</vt:lpstr>
      <vt:lpstr>HALK EGEMENLİĞİ TEORİSİ</vt:lpstr>
      <vt:lpstr>Slayt 77</vt:lpstr>
      <vt:lpstr> DEVLET ŞEKİLLERİ I: MONARŞİ VE CUMHURİYET</vt:lpstr>
      <vt:lpstr>MONARŞİ</vt:lpstr>
      <vt:lpstr>MONARŞI ÇEŞİTLERİ</vt:lpstr>
      <vt:lpstr>Slayt 81</vt:lpstr>
      <vt:lpstr>Slayt 82</vt:lpstr>
      <vt:lpstr>Slayt 83</vt:lpstr>
      <vt:lpstr>SEÇİMLİ MONARŞİLER</vt:lpstr>
      <vt:lpstr>CUMHURİYET</vt:lpstr>
      <vt:lpstr>DEVLET ŞEKİLLERİ II: ÜNİTER DEVLET-BİLEŞİK DEVLET</vt:lpstr>
      <vt:lpstr>ÜNİTER DEVLET</vt:lpstr>
      <vt:lpstr>DEVLETİN UNSURLARINDA TEKLİK</vt:lpstr>
      <vt:lpstr>Slayt 89</vt:lpstr>
      <vt:lpstr>ÜNİTER DEVLETİN  İDARİ TEŞKİLATİ</vt:lpstr>
      <vt:lpstr>BİLEŞİK DEVLET</vt:lpstr>
      <vt:lpstr>Slayt 92</vt:lpstr>
      <vt:lpstr>DEVLET BİRLİKLERİ</vt:lpstr>
      <vt:lpstr>DEVLET TOPLULUKLARI</vt:lpstr>
      <vt:lpstr>KONFEDERASYON</vt:lpstr>
      <vt:lpstr>Slayt 96</vt:lpstr>
      <vt:lpstr>FEDERASYON (FEDERAL DEVLET)</vt:lpstr>
      <vt:lpstr>Slayt 98</vt:lpstr>
      <vt:lpstr>FEDERASYON – KONFEDERASYON KARŞILAŞTIRMASI</vt:lpstr>
      <vt:lpstr>FEDERAL DEVLET- ÜNİTER DEVLET KARŞILAŞTIRMASI</vt:lpstr>
      <vt:lpstr>FEDERASYON (FEDERAL DEVLET)</vt:lpstr>
      <vt:lpstr>FEDERAL DEVLET </vt:lpstr>
      <vt:lpstr>FEDERAL DEVLETLERDE  YASAMA ORGANI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ASLİ KURUCU İKTİDAR:ANAYASALARIN YAPILMASI</dc:title>
  <dc:creator>USER</dc:creator>
  <cp:lastModifiedBy>USER</cp:lastModifiedBy>
  <cp:revision>108</cp:revision>
  <dcterms:created xsi:type="dcterms:W3CDTF">2016-11-11T08:25:06Z</dcterms:created>
  <dcterms:modified xsi:type="dcterms:W3CDTF">2016-11-30T08:45:36Z</dcterms:modified>
</cp:coreProperties>
</file>