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7DDEA4-3560-41A0-97E7-430563CC0E09}" type="datetimeFigureOut">
              <a:rPr lang="tr-TR" smtClean="0"/>
              <a:pPr/>
              <a:t>19.11.2016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A61DFA-9857-4F7D-BC0B-B9EFBA198982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ASLİ KURUCU İKTİDAR:ANAYASALARIN YAPILMASI</a:t>
            </a:r>
            <a:br>
              <a:rPr lang="tr-TR" sz="4400" dirty="0" smtClean="0"/>
            </a:b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tr-TR" dirty="0" smtClean="0"/>
              <a:t>ORTAYA ÇIKIŞI- </a:t>
            </a:r>
            <a:r>
              <a:rPr lang="tr-TR" dirty="0" smtClean="0">
                <a:solidFill>
                  <a:srgbClr val="FF0000"/>
                </a:solidFill>
              </a:rPr>
              <a:t>DARBE VE HÜKÜMET DARBESİDİR</a:t>
            </a:r>
          </a:p>
          <a:p>
            <a:r>
              <a:rPr lang="tr-TR" dirty="0" smtClean="0"/>
              <a:t>1789 Fransız, 1917 Rus </a:t>
            </a:r>
            <a:r>
              <a:rPr lang="tr-TR" dirty="0" err="1" smtClean="0"/>
              <a:t>ihtilalleri</a:t>
            </a:r>
            <a:r>
              <a:rPr lang="tr-TR" dirty="0" smtClean="0"/>
              <a:t> </a:t>
            </a:r>
          </a:p>
          <a:p>
            <a:r>
              <a:rPr lang="tr-TR" dirty="0" smtClean="0"/>
              <a:t>Türkiye’de 1960 ve 12 Eylül 1980 Askeri Darbeleri </a:t>
            </a:r>
          </a:p>
          <a:p>
            <a:endParaRPr lang="tr-TR" dirty="0" smtClean="0"/>
          </a:p>
          <a:p>
            <a:r>
              <a:rPr lang="tr-TR" dirty="0" smtClean="0"/>
              <a:t>Devrim nedir: </a:t>
            </a:r>
            <a:r>
              <a:rPr lang="tr-TR" dirty="0" err="1" smtClean="0"/>
              <a:t>Revolution</a:t>
            </a:r>
            <a:r>
              <a:rPr lang="tr-TR" dirty="0" smtClean="0">
                <a:solidFill>
                  <a:srgbClr val="FF0000"/>
                </a:solidFill>
              </a:rPr>
              <a:t>: Sosyal, ekonomik, siyasal ve hukuki düzenin bütünüyle şiddet yoluyla değiştirilmesidir.</a:t>
            </a:r>
          </a:p>
          <a:p>
            <a:r>
              <a:rPr lang="tr-TR" dirty="0" smtClean="0"/>
              <a:t>SAVAŞ – (Birinci Dünya Savaşı Sonrasından (Yugoslavya, Çekoslovakya, </a:t>
            </a:r>
            <a:r>
              <a:rPr lang="tr-TR" dirty="0" err="1" smtClean="0"/>
              <a:t>Litvanya</a:t>
            </a:r>
            <a:r>
              <a:rPr lang="tr-TR" dirty="0" smtClean="0"/>
              <a:t>) – yeni ülkeler</a:t>
            </a:r>
          </a:p>
          <a:p>
            <a:r>
              <a:rPr lang="tr-TR" dirty="0" smtClean="0"/>
              <a:t>Ağır bir savaştan çıkan ülkeler – yeni anayasa ihtiyacı var;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Misak (</a:t>
            </a:r>
            <a:r>
              <a:rPr lang="tr-TR" dirty="0" err="1" smtClean="0"/>
              <a:t>pacte</a:t>
            </a:r>
            <a:r>
              <a:rPr lang="tr-TR" dirty="0" smtClean="0"/>
              <a:t>, </a:t>
            </a:r>
            <a:r>
              <a:rPr lang="tr-TR" dirty="0" err="1" smtClean="0"/>
              <a:t>alliance</a:t>
            </a:r>
            <a:r>
              <a:rPr lang="tr-TR" dirty="0" smtClean="0"/>
              <a:t>, </a:t>
            </a:r>
            <a:r>
              <a:rPr lang="tr-TR" dirty="0" err="1" smtClean="0"/>
              <a:t>agreement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tr-TR" dirty="0" smtClean="0"/>
              <a:t>Hükümdarın iradesinin karşısında ona kendisi kabul ettirebilen </a:t>
            </a:r>
            <a:r>
              <a:rPr lang="tr-TR" u="sng" dirty="0" smtClean="0">
                <a:solidFill>
                  <a:srgbClr val="FF0000"/>
                </a:solidFill>
              </a:rPr>
              <a:t>bir temsili organ veya meclis </a:t>
            </a:r>
            <a:r>
              <a:rPr lang="tr-TR" dirty="0" smtClean="0"/>
              <a:t>vardır.</a:t>
            </a:r>
          </a:p>
          <a:p>
            <a:r>
              <a:rPr lang="tr-TR" dirty="0" smtClean="0"/>
              <a:t>Uzlaşma – İşbirliği</a:t>
            </a:r>
          </a:p>
          <a:p>
            <a:r>
              <a:rPr lang="tr-TR" dirty="0" smtClean="0"/>
              <a:t>İki </a:t>
            </a:r>
            <a:r>
              <a:rPr lang="tr-TR" dirty="0" err="1" smtClean="0"/>
              <a:t>yanli</a:t>
            </a:r>
            <a:r>
              <a:rPr lang="tr-TR" dirty="0" smtClean="0"/>
              <a:t> bir işlemdir</a:t>
            </a:r>
          </a:p>
          <a:p>
            <a:r>
              <a:rPr lang="tr-TR" dirty="0" smtClean="0"/>
              <a:t>Anlaşma, akit, sözleşmedir.</a:t>
            </a:r>
          </a:p>
          <a:p>
            <a:r>
              <a:rPr lang="tr-TR" dirty="0" smtClean="0"/>
              <a:t>Bir taraf hükümdar kesin!</a:t>
            </a:r>
          </a:p>
          <a:p>
            <a:r>
              <a:rPr lang="tr-TR" dirty="0" smtClean="0"/>
              <a:t>Karşı taraf belirlenemez!</a:t>
            </a:r>
          </a:p>
          <a:p>
            <a:r>
              <a:rPr lang="tr-TR" dirty="0" smtClean="0"/>
              <a:t>Tarihte görüldüğü gibi çoğunlukla feodal beylerdir.</a:t>
            </a:r>
          </a:p>
          <a:p>
            <a:r>
              <a:rPr lang="tr-TR" dirty="0" smtClean="0"/>
              <a:t>Sözleşmede – güçleri birbirine eşittir, bazı üstünlükler hala krala aittir.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r>
              <a:rPr lang="tr-TR" sz="3200" dirty="0" smtClean="0"/>
              <a:t>Parlamento, karlı, egemen olarak tanımak için, ona kendi koşullarını dikte eder.</a:t>
            </a:r>
          </a:p>
          <a:p>
            <a:r>
              <a:rPr lang="tr-TR" sz="3200" dirty="0" smtClean="0"/>
              <a:t>Misak, tarihsel açıdan bir geçiş usulüdür; Monarşi zayıflamış; milli egemenlik veya halk egemenliğim yolundaki görüşlerin gücü ise artmaya başlamıştır; ancak gelişme bütünüyle de tamamlanmamıştır.</a:t>
            </a:r>
          </a:p>
          <a:p>
            <a:r>
              <a:rPr lang="tr-TR" sz="3200" dirty="0" smtClean="0"/>
              <a:t>Avrupa’da Merkezi ve Doğu; 1850 Prusya Anayasası, 1830 Fransa, İngiltere </a:t>
            </a:r>
            <a:r>
              <a:rPr lang="tr-TR" sz="3200" dirty="0" err="1" smtClean="0"/>
              <a:t>Magna</a:t>
            </a:r>
            <a:r>
              <a:rPr lang="tr-TR" sz="3200" dirty="0" smtClean="0"/>
              <a:t> Carta </a:t>
            </a:r>
            <a:r>
              <a:rPr lang="tr-TR" sz="3200" dirty="0" err="1" smtClean="0"/>
              <a:t>Libeartatum</a:t>
            </a:r>
            <a:r>
              <a:rPr lang="tr-TR" sz="3200" dirty="0" smtClean="0"/>
              <a:t>, 1808 </a:t>
            </a:r>
            <a:r>
              <a:rPr lang="tr-TR" sz="3200" dirty="0" err="1" smtClean="0"/>
              <a:t>Sened</a:t>
            </a:r>
            <a:r>
              <a:rPr lang="tr-TR" sz="3200" dirty="0" smtClean="0"/>
              <a:t> –i İttifak</a:t>
            </a:r>
            <a:endParaRPr lang="tr-TR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Misak Bağlayıcılığı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tr-TR" sz="4000" dirty="0" smtClean="0"/>
              <a:t>Misak – bağlayıcıdır;Misaktan hükümdar istediği zaman dönemez;</a:t>
            </a:r>
          </a:p>
          <a:p>
            <a:r>
              <a:rPr lang="tr-TR" sz="4000" dirty="0" smtClean="0"/>
              <a:t>Zira misak, sözleşme niteliğinde, iki taraflı bir işlemdir ve bir sözleşmeden ortak rızası ile dönülebilir.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/>
          <a:lstStyle/>
          <a:p>
            <a:pPr algn="ctr"/>
            <a:r>
              <a:rPr lang="tr-TR" dirty="0" smtClean="0"/>
              <a:t>Demokratik Usuller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Milli Egemenlik – </a:t>
            </a:r>
            <a:r>
              <a:rPr lang="tr-TR" sz="4000" dirty="0" smtClean="0"/>
              <a:t>Kurucu Meclis</a:t>
            </a:r>
          </a:p>
          <a:p>
            <a:r>
              <a:rPr lang="tr-TR" sz="4000" dirty="0" smtClean="0">
                <a:solidFill>
                  <a:srgbClr val="FF0000"/>
                </a:solidFill>
              </a:rPr>
              <a:t>Halk Egemenliği- </a:t>
            </a:r>
            <a:r>
              <a:rPr lang="tr-TR" sz="4000" dirty="0" smtClean="0"/>
              <a:t>Kurucu 						     Referandum</a:t>
            </a:r>
          </a:p>
          <a:p>
            <a:r>
              <a:rPr lang="tr-TR" sz="4000" dirty="0" smtClean="0"/>
              <a:t>Kurucu Meclis – </a:t>
            </a:r>
            <a:r>
              <a:rPr lang="tr-TR" sz="4000" dirty="0" smtClean="0">
                <a:solidFill>
                  <a:srgbClr val="FF0000"/>
                </a:solidFill>
              </a:rPr>
              <a:t>“Konvansiyon veya kurucu meclis, anayasayı yapmak için halk tarafından seçilmiş özel bir meclis demektir”.</a:t>
            </a:r>
          </a:p>
          <a:p>
            <a:endParaRPr lang="tr-TR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Fransız ve Amerikan Tipi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Fransız </a:t>
            </a:r>
            <a:r>
              <a:rPr lang="tr-TR" sz="4800" dirty="0" smtClean="0"/>
              <a:t>– çifte görevi vardır, -anayasa hazırlarken- hükümet denetlemek</a:t>
            </a:r>
          </a:p>
          <a:p>
            <a:r>
              <a:rPr lang="tr-TR" sz="4800" dirty="0" smtClean="0">
                <a:solidFill>
                  <a:srgbClr val="FF0000"/>
                </a:solidFill>
              </a:rPr>
              <a:t>Amerikan </a:t>
            </a:r>
            <a:r>
              <a:rPr lang="tr-TR" sz="4800" dirty="0" smtClean="0"/>
              <a:t>– sadece anayasayı hazırlamaktan ibarettir.</a:t>
            </a:r>
            <a:endParaRPr lang="tr-TR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/>
          <a:lstStyle/>
          <a:p>
            <a:pPr algn="ctr"/>
            <a:r>
              <a:rPr lang="tr-TR" dirty="0" smtClean="0"/>
              <a:t>Kurucu Referandum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Anayasa yapılmasına halkın da doğrudan doğruya katılması gerekir.</a:t>
            </a:r>
          </a:p>
          <a:p>
            <a:r>
              <a:rPr lang="tr-TR" sz="2800" dirty="0" smtClean="0"/>
              <a:t>Kurucu referandum usulünde anayasa, halkın seçtiği meclis tarafından hazırlanır.</a:t>
            </a:r>
          </a:p>
          <a:p>
            <a:r>
              <a:rPr lang="tr-TR" sz="2800" dirty="0" smtClean="0"/>
              <a:t>Ancak, meclis, hazırladığı anayasa tasarısını kendi kabul etmez.</a:t>
            </a:r>
          </a:p>
          <a:p>
            <a:r>
              <a:rPr lang="tr-TR" sz="2800" dirty="0" smtClean="0"/>
              <a:t>Kabul için mutlaka halkoyuna sunulmalıdır.</a:t>
            </a:r>
          </a:p>
          <a:p>
            <a:r>
              <a:rPr lang="tr-TR" sz="2800" dirty="0" smtClean="0"/>
              <a:t>Halkoylaması ile kabul edilmiş anayasa, hukuki gücünü, meclisten değil, halkoylamasından alır.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ASLİ KURUCU İKTİDAR, </a:t>
            </a:r>
            <a:r>
              <a:rPr lang="tr-TR" sz="4000" dirty="0" smtClean="0">
                <a:solidFill>
                  <a:srgbClr val="FF0000"/>
                </a:solidFill>
              </a:rPr>
              <a:t>HUKUK –DIŞI, SINIRSIZ, </a:t>
            </a:r>
            <a:r>
              <a:rPr lang="tr-TR" sz="4000" dirty="0" smtClean="0"/>
              <a:t>SAHİBİ HUKUKEN BELİRLENEMEYEN, HUKUK BOŞLUĞU ORTAMINDA BELİREN, </a:t>
            </a:r>
            <a:r>
              <a:rPr lang="tr-TR" sz="4000" dirty="0" smtClean="0">
                <a:solidFill>
                  <a:srgbClr val="FF0000"/>
                </a:solidFill>
              </a:rPr>
              <a:t>MONOKRATİK</a:t>
            </a:r>
            <a:r>
              <a:rPr lang="tr-TR" sz="4000" dirty="0" smtClean="0"/>
              <a:t> VEYA </a:t>
            </a:r>
            <a:r>
              <a:rPr lang="tr-TR" sz="4000" dirty="0" smtClean="0">
                <a:solidFill>
                  <a:srgbClr val="FF0000"/>
                </a:solidFill>
              </a:rPr>
              <a:t>DEMOKRATİK</a:t>
            </a:r>
            <a:r>
              <a:rPr lang="tr-TR" sz="4000" dirty="0" smtClean="0"/>
              <a:t> BİÇİMLERİ OLAN, </a:t>
            </a:r>
            <a:r>
              <a:rPr lang="tr-TR" sz="4000" dirty="0" smtClean="0">
                <a:solidFill>
                  <a:srgbClr val="FF0000"/>
                </a:solidFill>
              </a:rPr>
              <a:t>YENİ BİR </a:t>
            </a:r>
            <a:r>
              <a:rPr lang="tr-TR" sz="4000" dirty="0" smtClean="0"/>
              <a:t>ANAYASA YAPMA İKTİDARIDIR.</a:t>
            </a:r>
            <a:endParaRPr lang="tr-TR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TALİ KURUCU İKTİDAR: </a:t>
            </a:r>
            <a:br>
              <a:rPr lang="tr-TR" sz="4000" dirty="0" smtClean="0"/>
            </a:br>
            <a:r>
              <a:rPr lang="tr-TR" sz="4000" dirty="0" smtClean="0"/>
              <a:t>ANAYASALARIN DEĞİŞTİRİLMESİ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 lnSpcReduction="10000"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Tali kurucu iktidar, </a:t>
            </a:r>
            <a:r>
              <a:rPr lang="tr-TR" sz="3600" dirty="0" smtClean="0"/>
              <a:t>bir anayasayı yine o anayasada öngörülmüş usullere </a:t>
            </a:r>
            <a:r>
              <a:rPr lang="tr-TR" sz="3600" u="sng" dirty="0" smtClean="0">
                <a:solidFill>
                  <a:srgbClr val="FF0000"/>
                </a:solidFill>
              </a:rPr>
              <a:t>değiştirme</a:t>
            </a:r>
            <a:r>
              <a:rPr lang="tr-TR" sz="3600" dirty="0" smtClean="0"/>
              <a:t> iktidarıdır.</a:t>
            </a:r>
          </a:p>
          <a:p>
            <a:r>
              <a:rPr lang="tr-TR" sz="3600" dirty="0" smtClean="0"/>
              <a:t>1. Anayasaların değiştirilmesi ihtiyacını</a:t>
            </a:r>
          </a:p>
          <a:p>
            <a:r>
              <a:rPr lang="tr-TR" sz="3600" dirty="0" smtClean="0"/>
              <a:t>2. Tali kurucu iktidarın sahibini</a:t>
            </a:r>
          </a:p>
          <a:p>
            <a:r>
              <a:rPr lang="tr-TR" sz="3600" dirty="0" smtClean="0"/>
              <a:t>3. Tali kurucu iktidarın özelliklerini</a:t>
            </a:r>
          </a:p>
          <a:p>
            <a:r>
              <a:rPr lang="tr-TR" sz="3600" dirty="0" smtClean="0"/>
              <a:t>4. Tali kurucu iktidarın sınırlarını</a:t>
            </a:r>
          </a:p>
          <a:p>
            <a:r>
              <a:rPr lang="tr-TR" sz="3600" dirty="0" smtClean="0"/>
              <a:t>5.İktidarın biçimlerini,anayasayı değiştirme usullerini</a:t>
            </a:r>
          </a:p>
          <a:p>
            <a:endParaRPr lang="tr-TR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ANAYASA DEĞİŞİKLİĞİ KAVRAMI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Anayasanın bir veya birkaç maddesinin değiştirilmesi, yürürlükten kaldırması veya anayasaya daha önceden mevcut olmayan yeni hükümler eklenmesidir.</a:t>
            </a:r>
          </a:p>
          <a:p>
            <a:r>
              <a:rPr lang="tr-TR" dirty="0" smtClean="0"/>
              <a:t>Anayasanın bir maddesinin bir fıkrasındaki sadece bir cümle değiştirilebilir; hatta bir kelime ile….</a:t>
            </a:r>
          </a:p>
          <a:p>
            <a:r>
              <a:rPr lang="tr-TR" dirty="0" smtClean="0"/>
              <a:t>Bir veya iki kelimenin değiştirilmesi dahi bir anayasa değişikliğidir.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Amendment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Asıl metnine dokunmaksızın anayasanın sonuna yapılan eklemeler şeklinde olur. ABD</a:t>
            </a:r>
          </a:p>
          <a:p>
            <a:r>
              <a:rPr lang="tr-TR" dirty="0" smtClean="0"/>
              <a:t>Avrupa ülkelerinde, anayasa değişikliği, anayasanın orijinal metninin değiştirilmesi şeklinde ortaya çıkar. 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Revision</a:t>
            </a:r>
            <a:r>
              <a:rPr lang="tr-TR" dirty="0" smtClean="0">
                <a:solidFill>
                  <a:srgbClr val="FF0000"/>
                </a:solidFill>
              </a:rPr>
              <a:t> (değişiklik</a:t>
            </a:r>
            <a:r>
              <a:rPr lang="tr-TR" dirty="0" smtClean="0"/>
              <a:t>) tabiri kullanılır;</a:t>
            </a:r>
          </a:p>
          <a:p>
            <a:r>
              <a:rPr lang="tr-TR" dirty="0" smtClean="0"/>
              <a:t>Anayasa değişikliği kaçınılmazdır;</a:t>
            </a:r>
          </a:p>
          <a:p>
            <a:r>
              <a:rPr lang="tr-TR" dirty="0" smtClean="0"/>
              <a:t>Anayasanın istikrarı – devletin temel kuruluşuyla, hukuki ve siyasal statüsüyle ilgilidir;</a:t>
            </a:r>
          </a:p>
          <a:p>
            <a:r>
              <a:rPr lang="tr-TR" dirty="0" smtClean="0"/>
              <a:t>Değişme gerekliliği – istikrar ihtiyacını uzlaştırmak, deyim yerindeyse bir “</a:t>
            </a:r>
            <a:r>
              <a:rPr lang="tr-TR" dirty="0" err="1" smtClean="0"/>
              <a:t>nisbi</a:t>
            </a:r>
            <a:r>
              <a:rPr lang="tr-TR" dirty="0" smtClean="0"/>
              <a:t> istikrar” </a:t>
            </a:r>
            <a:r>
              <a:rPr lang="tr-TR" dirty="0" err="1" smtClean="0"/>
              <a:t>sağlmak</a:t>
            </a:r>
            <a:r>
              <a:rPr lang="tr-TR" dirty="0" smtClean="0"/>
              <a:t> gerekir.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Asli kurucu iktidar: </a:t>
            </a:r>
            <a:r>
              <a:rPr lang="tr-TR" sz="2800" dirty="0" smtClean="0">
                <a:solidFill>
                  <a:srgbClr val="FF0000"/>
                </a:solidFill>
              </a:rPr>
              <a:t>sömürge olan bir ülkenin bağımsızlığa kavuşması (</a:t>
            </a:r>
            <a:r>
              <a:rPr lang="tr-TR" sz="2800" dirty="0" err="1" smtClean="0">
                <a:solidFill>
                  <a:srgbClr val="FF0000"/>
                </a:solidFill>
              </a:rPr>
              <a:t>decolonization</a:t>
            </a:r>
            <a:r>
              <a:rPr lang="tr-TR" sz="2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sz="2800" dirty="0" smtClean="0"/>
              <a:t>Sömürge – savaş – barış – genellikle yeni anayasa</a:t>
            </a:r>
          </a:p>
          <a:p>
            <a:r>
              <a:rPr lang="tr-TR" sz="2800" dirty="0" smtClean="0"/>
              <a:t>Bazı hallerde, birden çok bağımsız devletin kendi istekleriyle birleşip </a:t>
            </a: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tr-TR" sz="2800" dirty="0" err="1" smtClean="0">
                <a:solidFill>
                  <a:srgbClr val="FF0000"/>
                </a:solidFill>
              </a:rPr>
              <a:t>Federation</a:t>
            </a:r>
            <a:r>
              <a:rPr lang="tr-TR" sz="2800" dirty="0" smtClean="0">
                <a:solidFill>
                  <a:srgbClr val="FF0000"/>
                </a:solidFill>
              </a:rPr>
              <a:t> of </a:t>
            </a:r>
            <a:r>
              <a:rPr lang="tr-TR" sz="2800" dirty="0" err="1" smtClean="0">
                <a:solidFill>
                  <a:srgbClr val="FF0000"/>
                </a:solidFill>
              </a:rPr>
              <a:t>States</a:t>
            </a:r>
            <a:r>
              <a:rPr lang="tr-TR" sz="2800" dirty="0" smtClean="0">
                <a:solidFill>
                  <a:srgbClr val="FF0000"/>
                </a:solidFill>
              </a:rPr>
              <a:t>) </a:t>
            </a:r>
            <a:r>
              <a:rPr lang="tr-TR" sz="2800" dirty="0" smtClean="0"/>
              <a:t>yepyeni bir devlet kurdukları görülmektedir. </a:t>
            </a:r>
            <a:r>
              <a:rPr lang="tr-TR" sz="2800" dirty="0" smtClean="0">
                <a:solidFill>
                  <a:srgbClr val="FF0000"/>
                </a:solidFill>
              </a:rPr>
              <a:t>(ABD 1787 Anayasası)</a:t>
            </a:r>
          </a:p>
          <a:p>
            <a:r>
              <a:rPr lang="tr-TR" sz="2800" dirty="0" smtClean="0"/>
              <a:t>Birden çok bağımsız devlete ayrılmaktadır: </a:t>
            </a: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tr-TR" sz="2800" dirty="0" err="1" smtClean="0">
                <a:solidFill>
                  <a:srgbClr val="FF0000"/>
                </a:solidFill>
              </a:rPr>
              <a:t>Dismemberment</a:t>
            </a:r>
            <a:r>
              <a:rPr lang="tr-TR" sz="2800" dirty="0" smtClean="0">
                <a:solidFill>
                  <a:srgbClr val="FF0000"/>
                </a:solidFill>
              </a:rPr>
              <a:t> of a </a:t>
            </a:r>
            <a:r>
              <a:rPr lang="tr-TR" sz="2800" dirty="0" err="1" smtClean="0">
                <a:solidFill>
                  <a:srgbClr val="FF0000"/>
                </a:solidFill>
              </a:rPr>
              <a:t>State</a:t>
            </a:r>
            <a:r>
              <a:rPr lang="tr-TR" sz="2800" dirty="0" smtClean="0">
                <a:solidFill>
                  <a:srgbClr val="FF0000"/>
                </a:solidFill>
              </a:rPr>
              <a:t>); 1990 </a:t>
            </a:r>
            <a:r>
              <a:rPr lang="tr-TR" sz="2800" dirty="0" err="1" smtClean="0">
                <a:solidFill>
                  <a:srgbClr val="FF0000"/>
                </a:solidFill>
              </a:rPr>
              <a:t>SSCB’nın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dağılmasından sonra yerine kurulan devletler ve yeni anaysalar.</a:t>
            </a:r>
            <a:endParaRPr lang="tr-T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TALİ KURUCU İKTİDARIN </a:t>
            </a:r>
            <a:br>
              <a:rPr lang="tr-TR" dirty="0" smtClean="0"/>
            </a:br>
            <a:r>
              <a:rPr lang="tr-TR" dirty="0" smtClean="0"/>
              <a:t>SAHİBİ KİMDİR?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Normal yasama organının nitelikli çoğunluğuna verilmektedir.</a:t>
            </a:r>
          </a:p>
          <a:p>
            <a:r>
              <a:rPr lang="tr-TR" sz="3200" dirty="0" smtClean="0"/>
              <a:t>Bazılarda devlet başkanlarının veya halkın veto etme yetkisi vardır;</a:t>
            </a:r>
          </a:p>
          <a:p>
            <a:r>
              <a:rPr lang="tr-TR" sz="3200" dirty="0" smtClean="0"/>
              <a:t>Bu durumlarda tali kurucu iktidarın yasam organı, devlet başkanı ve halk arasında paylaştırılmış olduğunu söyleyebiliriz.</a:t>
            </a:r>
            <a:endParaRPr lang="tr-TR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Tali Kurucu İktidarın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Tali Kurucu İktidar Hukuki Nitelikte Bir İktidardır: </a:t>
            </a:r>
            <a:r>
              <a:rPr lang="tr-TR" dirty="0" smtClean="0"/>
              <a:t>hukuk kuraları var, bu kurallar bizzat anayasa tarafından konulmuşlardır.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Tali Kurucu İktidar Sınırlı Bir İktidarıdır: </a:t>
            </a:r>
            <a:r>
              <a:rPr lang="tr-TR" dirty="0" smtClean="0"/>
              <a:t>anayasa tarafından sınırlandırılması her zaman </a:t>
            </a:r>
            <a:r>
              <a:rPr lang="tr-TR" dirty="0" err="1" smtClean="0"/>
              <a:t>mümküündür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Tali kurucu İktidarın Sınırları: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1. Maddi (İçeriksel) Sınırlar – değiştirilmeyecek hükümler, çok çeşitlidir ve ülkeden ülkeye değişmektedir.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r>
              <a:rPr lang="tr-TR" sz="4400" dirty="0" smtClean="0"/>
              <a:t>Örneğin: “devlet şeklinin cumhuriyet”, “devletin </a:t>
            </a:r>
            <a:r>
              <a:rPr lang="tr-TR" sz="4400" dirty="0" err="1" smtClean="0"/>
              <a:t>monarşik</a:t>
            </a:r>
            <a:r>
              <a:rPr lang="tr-TR" sz="4400" dirty="0" smtClean="0"/>
              <a:t> şekli” “devletin federal yapısı””devletin </a:t>
            </a:r>
            <a:r>
              <a:rPr lang="tr-TR" sz="4400" dirty="0" err="1" smtClean="0"/>
              <a:t>üniter</a:t>
            </a:r>
            <a:r>
              <a:rPr lang="tr-TR" sz="4400" dirty="0" smtClean="0"/>
              <a:t> yapısı”, devletin ideolojik temellerinin değiştirilmesi yasaklamaktadır.</a:t>
            </a:r>
            <a:endParaRPr lang="tr-TR" sz="4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Zamansal Sınırlar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İKİ DEĞİŞİK ŞEKİLDE ORTAYA ÇIKMAKTADIR:</a:t>
            </a:r>
          </a:p>
          <a:p>
            <a:r>
              <a:rPr lang="tr-TR" sz="3200" dirty="0" smtClean="0"/>
              <a:t>1. </a:t>
            </a:r>
            <a:r>
              <a:rPr lang="tr-TR" sz="3200" dirty="0" smtClean="0">
                <a:solidFill>
                  <a:srgbClr val="FF0000"/>
                </a:solidFill>
              </a:rPr>
              <a:t>SÜRE YASAĞI- </a:t>
            </a:r>
            <a:r>
              <a:rPr lang="tr-TR" sz="3200" dirty="0" smtClean="0"/>
              <a:t>bazı anayasalar yürürlüğe girmesinden itibaren belli bir süre içinde yasaklanmaktadırlar (Yunan, Portekiz)</a:t>
            </a:r>
          </a:p>
          <a:p>
            <a:r>
              <a:rPr lang="tr-TR" sz="3200" dirty="0" smtClean="0"/>
              <a:t>2. </a:t>
            </a:r>
            <a:r>
              <a:rPr lang="tr-TR" sz="3200" dirty="0" smtClean="0">
                <a:solidFill>
                  <a:srgbClr val="FF0000"/>
                </a:solidFill>
              </a:rPr>
              <a:t>DÖNEM YASAĞI- </a:t>
            </a:r>
            <a:r>
              <a:rPr lang="tr-TR" sz="3200" dirty="0" smtClean="0"/>
              <a:t>bazı anayasalar da kendilerinin belirli dönemlerde değiştirmelerini yasaklamaktadırlar;(</a:t>
            </a:r>
            <a:r>
              <a:rPr lang="tr-TR" sz="3200" dirty="0" err="1" smtClean="0"/>
              <a:t>Fransiz</a:t>
            </a:r>
            <a:r>
              <a:rPr lang="tr-TR" sz="3200" dirty="0" smtClean="0"/>
              <a:t>, Belçika)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Biçimsel Sınırlar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Autofit/>
          </a:bodyPr>
          <a:lstStyle/>
          <a:p>
            <a:r>
              <a:rPr lang="tr-TR" sz="4800" dirty="0" smtClean="0"/>
              <a:t>Anayasa değiştirme usullerini üç safhada inceleyebiliriz:</a:t>
            </a:r>
          </a:p>
          <a:p>
            <a:r>
              <a:rPr lang="tr-TR" sz="4800" dirty="0" smtClean="0">
                <a:solidFill>
                  <a:srgbClr val="FF0000"/>
                </a:solidFill>
              </a:rPr>
              <a:t>Teklif</a:t>
            </a:r>
          </a:p>
          <a:p>
            <a:r>
              <a:rPr lang="tr-TR" sz="4800" dirty="0" smtClean="0">
                <a:solidFill>
                  <a:srgbClr val="FF0000"/>
                </a:solidFill>
              </a:rPr>
              <a:t>Karar ve </a:t>
            </a:r>
          </a:p>
          <a:p>
            <a:r>
              <a:rPr lang="tr-TR" sz="4800" dirty="0" smtClean="0">
                <a:solidFill>
                  <a:srgbClr val="FF0000"/>
                </a:solidFill>
              </a:rPr>
              <a:t>Onay.</a:t>
            </a:r>
            <a:endParaRPr lang="tr-TR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Teklif Yetkisi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tr-TR" sz="4000" dirty="0" smtClean="0"/>
              <a:t>Çok çeşitli organlara vermektedir:</a:t>
            </a:r>
          </a:p>
          <a:p>
            <a:r>
              <a:rPr lang="tr-TR" sz="4000" dirty="0" smtClean="0"/>
              <a:t>Sadece yasama organına tanımaktadır;</a:t>
            </a:r>
          </a:p>
          <a:p>
            <a:r>
              <a:rPr lang="tr-TR" sz="4000" dirty="0" smtClean="0"/>
              <a:t>Hem yasama hem yürütme organına</a:t>
            </a:r>
          </a:p>
          <a:p>
            <a:r>
              <a:rPr lang="tr-TR" sz="4000" dirty="0" smtClean="0"/>
              <a:t>Hem yasama, hem de yürütme ve halka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Teklif Yetersayıları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Özel teklif yetersayıları öngörmüştür;</a:t>
            </a:r>
          </a:p>
          <a:p>
            <a:r>
              <a:rPr lang="tr-TR" sz="2800" b="1" u="sng" dirty="0" smtClean="0"/>
              <a:t>Amaç:</a:t>
            </a:r>
            <a:r>
              <a:rPr lang="tr-TR" sz="2800" dirty="0" smtClean="0"/>
              <a:t> anayasa değişikliği sürecinin başlatılmasını zorlaştırmak; ciddi olmayan anayasa değişikliği tekliflerinin gündeme alınmasını dahi engellemektir.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Karar Safhası: Anayasa değişikliği teklifinin kabul veya reddine varan bütün işlemleri içerir.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Karar Yeter Sayıları: hangi çoğunlukla kabul edileceğine ilişkin kurallardır; 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ONAY SAFHASI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tr-TR" sz="3200" dirty="0" smtClean="0"/>
              <a:t>Onay (</a:t>
            </a:r>
            <a:r>
              <a:rPr lang="tr-TR" sz="3200" dirty="0" err="1" smtClean="0"/>
              <a:t>ratification</a:t>
            </a:r>
            <a:r>
              <a:rPr lang="tr-TR" sz="3200" dirty="0" smtClean="0"/>
              <a:t>) safhası, anayasa değişikliği sürecinin son safhasıdır.</a:t>
            </a:r>
          </a:p>
          <a:p>
            <a:r>
              <a:rPr lang="tr-TR" sz="3200" dirty="0" smtClean="0"/>
              <a:t>Anaysa değişikliği üzerinde kesinleşmeden önce bir defa daha düşünülme imkanı elde edilmektedir.</a:t>
            </a:r>
          </a:p>
          <a:p>
            <a:r>
              <a:rPr lang="tr-TR" sz="3200" dirty="0" smtClean="0"/>
              <a:t>Anayasa değişikliği sürecinde bir onay safhası öngören anayasalar, anayasa değişikliğini onaylama yetkisi ya da devlet başkanına, yada halka vermektedir.</a:t>
            </a:r>
            <a:endParaRPr lang="tr-TR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DEVLET BAŞKANIN VETOSU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Devlet başkanının onay yetkisinin üş çeşidi vardır;</a:t>
            </a:r>
          </a:p>
          <a:p>
            <a:r>
              <a:rPr lang="tr-TR" sz="3200" dirty="0" smtClean="0"/>
              <a:t>1. Anayasa değişikliğini parlamentoya iade etmek ve bir kez daha görüşülmesini istemekten ibarettir.</a:t>
            </a:r>
          </a:p>
          <a:p>
            <a:r>
              <a:rPr lang="tr-TR" sz="3200" dirty="0" smtClean="0">
                <a:solidFill>
                  <a:srgbClr val="FF0000"/>
                </a:solidFill>
              </a:rPr>
              <a:t>Geciktirici veto </a:t>
            </a:r>
            <a:r>
              <a:rPr lang="tr-TR" sz="3200" dirty="0" smtClean="0"/>
              <a:t>(</a:t>
            </a:r>
            <a:r>
              <a:rPr lang="tr-TR" sz="3200" dirty="0" err="1" smtClean="0"/>
              <a:t>suspensive</a:t>
            </a:r>
            <a:r>
              <a:rPr lang="tr-TR" sz="3200" dirty="0" smtClean="0"/>
              <a:t> veto, veto </a:t>
            </a:r>
            <a:r>
              <a:rPr lang="tr-TR" sz="3200" dirty="0" err="1" smtClean="0"/>
              <a:t>susupensif</a:t>
            </a:r>
            <a:r>
              <a:rPr lang="tr-TR" sz="3200" dirty="0" smtClean="0"/>
              <a:t>);</a:t>
            </a:r>
          </a:p>
          <a:p>
            <a:r>
              <a:rPr lang="tr-TR" sz="3200" dirty="0" smtClean="0"/>
              <a:t>2.</a:t>
            </a:r>
            <a:r>
              <a:rPr lang="tr-TR" sz="3200" dirty="0" smtClean="0">
                <a:solidFill>
                  <a:srgbClr val="FF0000"/>
                </a:solidFill>
              </a:rPr>
              <a:t>Güçleştirici </a:t>
            </a:r>
            <a:r>
              <a:rPr lang="tr-TR" sz="3200" dirty="0" smtClean="0"/>
              <a:t>veto </a:t>
            </a:r>
          </a:p>
          <a:p>
            <a:r>
              <a:rPr lang="tr-TR" sz="3200" dirty="0" smtClean="0"/>
              <a:t>3. </a:t>
            </a:r>
            <a:r>
              <a:rPr lang="tr-TR" sz="3200" dirty="0" smtClean="0">
                <a:solidFill>
                  <a:srgbClr val="FF0000"/>
                </a:solidFill>
              </a:rPr>
              <a:t>Mutlak veto </a:t>
            </a:r>
            <a:r>
              <a:rPr lang="tr-TR" sz="3200" dirty="0" smtClean="0"/>
              <a:t>(</a:t>
            </a:r>
            <a:r>
              <a:rPr lang="tr-TR" sz="3200" dirty="0" err="1" smtClean="0"/>
              <a:t>absolute</a:t>
            </a:r>
            <a:r>
              <a:rPr lang="tr-TR" sz="3200" dirty="0" smtClean="0"/>
              <a:t> veto, veto </a:t>
            </a:r>
            <a:r>
              <a:rPr lang="tr-TR" sz="3200" dirty="0" err="1" smtClean="0"/>
              <a:t>absolu</a:t>
            </a:r>
            <a:r>
              <a:rPr lang="tr-TR" sz="3200" dirty="0" smtClean="0"/>
              <a:t>)</a:t>
            </a:r>
            <a:endParaRPr lang="tr-TR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KURUCU REFERANDUM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tr-TR" dirty="0" smtClean="0"/>
              <a:t>1. </a:t>
            </a:r>
            <a:r>
              <a:rPr lang="tr-TR" sz="4000" dirty="0" smtClean="0"/>
              <a:t>Mecburi</a:t>
            </a:r>
          </a:p>
          <a:p>
            <a:r>
              <a:rPr lang="tr-TR" sz="4000" dirty="0" smtClean="0"/>
              <a:t>2. İhtiyarı halkoylaması.</a:t>
            </a:r>
          </a:p>
          <a:p>
            <a:r>
              <a:rPr lang="tr-TR" sz="4000" dirty="0" smtClean="0"/>
              <a:t>Kimin isteğiyle yapılırsa yapılsın referandum sonucunda anayasa değişikliği geçerli oyların salt çoğunluğuyla kabul veya reddedilir.</a:t>
            </a:r>
            <a:endParaRPr lang="tr-T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ASLİ KURUCU İKTİDARIN SAHİBİ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Autofit/>
          </a:bodyPr>
          <a:lstStyle/>
          <a:p>
            <a:r>
              <a:rPr lang="tr-TR" sz="3200" dirty="0" smtClean="0"/>
              <a:t>Devrim hükümet darbesi gibi olağanüstü durumlardan sonra ortaya çıkan bu iktidarın sahibi fiili koşullara göre belirlenecektir.</a:t>
            </a:r>
          </a:p>
          <a:p>
            <a:r>
              <a:rPr lang="tr-TR" sz="3200" dirty="0" smtClean="0"/>
              <a:t>Filli olarak, </a:t>
            </a:r>
            <a:r>
              <a:rPr lang="tr-TR" sz="3200" dirty="0" smtClean="0">
                <a:solidFill>
                  <a:srgbClr val="FF0000"/>
                </a:solidFill>
              </a:rPr>
              <a:t>kim yada kimler </a:t>
            </a:r>
            <a:r>
              <a:rPr lang="tr-TR" sz="3200" dirty="0" smtClean="0"/>
              <a:t>en güçlüyse, asli kurucu iktidarın sahibi de onlar olacaktır.</a:t>
            </a:r>
          </a:p>
          <a:p>
            <a:r>
              <a:rPr lang="tr-TR" sz="3200" dirty="0" smtClean="0"/>
              <a:t>Örneğin: </a:t>
            </a:r>
            <a:r>
              <a:rPr lang="tr-TR" sz="3200" u="sng" dirty="0" smtClean="0">
                <a:solidFill>
                  <a:srgbClr val="FF0000"/>
                </a:solidFill>
              </a:rPr>
              <a:t>Türkiye’de 27 Mayıs 1960 </a:t>
            </a:r>
            <a:r>
              <a:rPr lang="tr-TR" sz="3200" dirty="0" smtClean="0"/>
              <a:t>hükümet darbesinden sonra asli kurucu iktidar </a:t>
            </a:r>
            <a:r>
              <a:rPr lang="tr-TR" sz="3200" i="1" dirty="0" smtClean="0">
                <a:solidFill>
                  <a:srgbClr val="FF0000"/>
                </a:solidFill>
              </a:rPr>
              <a:t>Milli Birlik Komitesine</a:t>
            </a:r>
            <a:r>
              <a:rPr lang="tr-TR" sz="3200" dirty="0" smtClean="0"/>
              <a:t>, 12 Eylül 1980 askeri darbesinden sonra bu iktidar </a:t>
            </a:r>
            <a:r>
              <a:rPr lang="tr-TR" sz="3200" dirty="0" smtClean="0">
                <a:solidFill>
                  <a:srgbClr val="FF0000"/>
                </a:solidFill>
              </a:rPr>
              <a:t>Milli Güvenlik Konseyine </a:t>
            </a:r>
            <a:r>
              <a:rPr lang="tr-TR" sz="3200" dirty="0" smtClean="0"/>
              <a:t>ait olmuştur.</a:t>
            </a:r>
            <a:endParaRPr lang="tr-TR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8583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ASLİ KURUCU İKTİDARİN ÖZELLİKLERİ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tr-TR" dirty="0" smtClean="0"/>
              <a:t>İki Özelliği:</a:t>
            </a:r>
          </a:p>
          <a:p>
            <a:r>
              <a:rPr lang="tr-TR" dirty="0" smtClean="0"/>
              <a:t>1. </a:t>
            </a:r>
            <a:r>
              <a:rPr lang="tr-TR" dirty="0" smtClean="0">
                <a:solidFill>
                  <a:srgbClr val="FF0000"/>
                </a:solidFill>
              </a:rPr>
              <a:t>HUKUK –DIŞILIK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2. SINIRSIZLIK</a:t>
            </a:r>
          </a:p>
          <a:p>
            <a:r>
              <a:rPr lang="tr-TR" sz="3200" dirty="0" smtClean="0"/>
              <a:t>Asli Kurucu İktidar </a:t>
            </a:r>
            <a:r>
              <a:rPr lang="tr-TR" sz="3200" dirty="0" smtClean="0">
                <a:solidFill>
                  <a:srgbClr val="FF0000"/>
                </a:solidFill>
              </a:rPr>
              <a:t>“hukuk –dışı” ve “hukuk boşluğu” </a:t>
            </a:r>
            <a:r>
              <a:rPr lang="tr-TR" sz="3200" dirty="0" smtClean="0"/>
              <a:t>ortamında çalışan bir iktidardı</a:t>
            </a:r>
          </a:p>
          <a:p>
            <a:r>
              <a:rPr lang="tr-TR" sz="3200" dirty="0" smtClean="0"/>
              <a:t>Mevcut anayasayı ilga ederek – hukuk boşluğu ortamı yaratır.</a:t>
            </a:r>
          </a:p>
          <a:p>
            <a:r>
              <a:rPr lang="tr-TR" sz="3200" dirty="0" smtClean="0"/>
              <a:t>Yeni, sıfırdan </a:t>
            </a:r>
            <a:r>
              <a:rPr lang="tr-TR" sz="3200" u="sng" dirty="0" smtClean="0">
                <a:solidFill>
                  <a:srgbClr val="FF0000"/>
                </a:solidFill>
              </a:rPr>
              <a:t>(ab </a:t>
            </a:r>
            <a:r>
              <a:rPr lang="tr-TR" sz="3200" u="sng" dirty="0" err="1" smtClean="0">
                <a:solidFill>
                  <a:srgbClr val="FF0000"/>
                </a:solidFill>
              </a:rPr>
              <a:t>initio</a:t>
            </a:r>
            <a:r>
              <a:rPr lang="tr-TR" sz="3200" u="sng" dirty="0" smtClean="0">
                <a:solidFill>
                  <a:srgbClr val="FF0000"/>
                </a:solidFill>
              </a:rPr>
              <a:t>) </a:t>
            </a:r>
            <a:r>
              <a:rPr lang="tr-TR" sz="3200" dirty="0" smtClean="0"/>
              <a:t>bir anayasa yapar.</a:t>
            </a:r>
            <a:endParaRPr lang="tr-T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SINIRSIZLIK </a:t>
            </a:r>
          </a:p>
          <a:p>
            <a:r>
              <a:rPr lang="tr-TR" sz="4400" dirty="0" smtClean="0">
                <a:solidFill>
                  <a:srgbClr val="FF0000"/>
                </a:solidFill>
              </a:rPr>
              <a:t>SINIRSIZ (UNLİMİTED)</a:t>
            </a:r>
          </a:p>
          <a:p>
            <a:r>
              <a:rPr lang="tr-TR" sz="4400" dirty="0" smtClean="0"/>
              <a:t>Sınırsız iktidar demektir;</a:t>
            </a:r>
          </a:p>
          <a:p>
            <a:r>
              <a:rPr lang="tr-TR" sz="4400" dirty="0" smtClean="0"/>
              <a:t>Hukuken sınırsız olan asli kurucu iktidarın gücünün fiilen sınırlı olup olmadığı, konumuzun dışında kalan sosyolojik problemdir.</a:t>
            </a:r>
            <a:endParaRPr lang="tr-TR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ASLİ KURUCU İKTİDARIN BİÇİMLERİ: ANAYASA YAPMA USULLERİ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r>
              <a:rPr lang="tr-TR" dirty="0" smtClean="0"/>
              <a:t>Yeni anayasa yaparken uyguladığı usuller nelerdir?</a:t>
            </a:r>
          </a:p>
          <a:p>
            <a:r>
              <a:rPr lang="tr-TR" dirty="0" smtClean="0"/>
              <a:t>Hukuk dışı ve sınırsız olduğu için </a:t>
            </a:r>
            <a:r>
              <a:rPr lang="tr-TR" dirty="0" smtClean="0">
                <a:solidFill>
                  <a:srgbClr val="FF0000"/>
                </a:solidFill>
              </a:rPr>
              <a:t>hukuken uymak zorunda olduğu bir usul yok;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İstediği herhangi bir usulle anayasa yapabilir</a:t>
            </a:r>
          </a:p>
          <a:p>
            <a:pPr algn="ctr"/>
            <a:r>
              <a:rPr lang="tr-TR" sz="2400" i="1" u="sng" dirty="0" smtClean="0">
                <a:solidFill>
                  <a:srgbClr val="FF0000"/>
                </a:solidFill>
              </a:rPr>
              <a:t>Anayasa yapma usulleri</a:t>
            </a:r>
          </a:p>
          <a:p>
            <a:pPr algn="just"/>
            <a:r>
              <a:rPr lang="tr-TR" sz="2400" i="1" u="sng" dirty="0" err="1" smtClean="0">
                <a:solidFill>
                  <a:srgbClr val="FF0000"/>
                </a:solidFill>
              </a:rPr>
              <a:t>Monarşik</a:t>
            </a:r>
            <a:r>
              <a:rPr lang="tr-TR" sz="2400" i="1" u="sng" dirty="0" smtClean="0">
                <a:solidFill>
                  <a:srgbClr val="FF0000"/>
                </a:solidFill>
              </a:rPr>
              <a:t> Usuller</a:t>
            </a:r>
            <a:r>
              <a:rPr lang="tr-TR" sz="2400" i="1" dirty="0" smtClean="0">
                <a:solidFill>
                  <a:srgbClr val="FF0000"/>
                </a:solidFill>
              </a:rPr>
              <a:t>			</a:t>
            </a:r>
            <a:r>
              <a:rPr lang="tr-TR" sz="2400" i="1" u="sng" dirty="0" smtClean="0">
                <a:solidFill>
                  <a:srgbClr val="FF0000"/>
                </a:solidFill>
              </a:rPr>
              <a:t>Demokratik Usuller</a:t>
            </a:r>
          </a:p>
          <a:p>
            <a:pPr algn="just"/>
            <a:r>
              <a:rPr lang="tr-TR" sz="2400" i="1" dirty="0" smtClean="0">
                <a:solidFill>
                  <a:srgbClr val="00B0F0"/>
                </a:solidFill>
              </a:rPr>
              <a:t>Ferman,     Misak	                           Kurucu Meclis ve 						Kurucu Referandum</a:t>
            </a:r>
            <a:endParaRPr lang="tr-TR" sz="2400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/>
          <a:lstStyle/>
          <a:p>
            <a:pPr algn="ctr"/>
            <a:r>
              <a:rPr lang="tr-TR" dirty="0" smtClean="0"/>
              <a:t>MONARŞİK USULLER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tr-TR" sz="3600" dirty="0" smtClean="0"/>
              <a:t>En üstün güç sayıldığı ülkelerde ve dönemlerde uygulanmıştır;</a:t>
            </a:r>
          </a:p>
          <a:p>
            <a:r>
              <a:rPr lang="tr-TR" sz="3600" dirty="0" smtClean="0"/>
              <a:t>Asli kurucu iktidar sadece hükümdara ait ise, anayasa, hükümdarın bahşettiği bir </a:t>
            </a:r>
            <a:r>
              <a:rPr lang="tr-TR" sz="3600" i="1" u="sng" dirty="0" smtClean="0">
                <a:solidFill>
                  <a:srgbClr val="FF0000"/>
                </a:solidFill>
              </a:rPr>
              <a:t>ferman,</a:t>
            </a:r>
            <a:r>
              <a:rPr lang="tr-TR" sz="3600" i="1" u="sng" dirty="0" smtClean="0"/>
              <a:t> </a:t>
            </a:r>
            <a:r>
              <a:rPr lang="tr-TR" sz="3600" dirty="0" smtClean="0"/>
              <a:t>hükümdar ile parlamento arasında bölüşülmüşse bunların anlaşmasını yansıtan bir </a:t>
            </a:r>
            <a:r>
              <a:rPr lang="tr-TR" sz="3600" i="1" u="sng" dirty="0" smtClean="0">
                <a:solidFill>
                  <a:srgbClr val="FF0000"/>
                </a:solidFill>
              </a:rPr>
              <a:t>misak </a:t>
            </a:r>
            <a:r>
              <a:rPr lang="tr-TR" sz="3600" dirty="0" smtClean="0"/>
              <a:t>şeklinde olacaktır</a:t>
            </a:r>
            <a:r>
              <a:rPr lang="tr-TR" dirty="0" smtClean="0"/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/>
          <a:lstStyle/>
          <a:p>
            <a:pPr algn="ctr"/>
            <a:r>
              <a:rPr lang="tr-TR" dirty="0" smtClean="0"/>
              <a:t>Ferman (</a:t>
            </a:r>
            <a:r>
              <a:rPr lang="tr-TR" dirty="0" err="1" smtClean="0"/>
              <a:t>Octroi</a:t>
            </a:r>
            <a:r>
              <a:rPr lang="tr-TR" dirty="0" smtClean="0"/>
              <a:t>,</a:t>
            </a:r>
            <a:r>
              <a:rPr lang="tr-TR" dirty="0" err="1" smtClean="0"/>
              <a:t>Bestowal</a:t>
            </a:r>
            <a:r>
              <a:rPr lang="tr-TR" dirty="0" smtClean="0"/>
              <a:t>, </a:t>
            </a:r>
            <a:r>
              <a:rPr lang="tr-TR" dirty="0" err="1" smtClean="0"/>
              <a:t>Edit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Hükümdarın </a:t>
            </a:r>
            <a:r>
              <a:rPr lang="tr-TR" dirty="0" smtClean="0">
                <a:solidFill>
                  <a:srgbClr val="FF0000"/>
                </a:solidFill>
              </a:rPr>
              <a:t>tek taraflı </a:t>
            </a:r>
            <a:r>
              <a:rPr lang="tr-TR" dirty="0" smtClean="0"/>
              <a:t>iradesinin ürünüdür;</a:t>
            </a:r>
          </a:p>
          <a:p>
            <a:r>
              <a:rPr lang="tr-TR" dirty="0" smtClean="0"/>
              <a:t>Bulunan hükümdar, tek başına ve kendi isteğiyle, kendi iktidarını sınırlayan ve düzenleyen bir belge yayımlar.</a:t>
            </a:r>
          </a:p>
          <a:p>
            <a:r>
              <a:rPr lang="tr-TR" dirty="0" smtClean="0"/>
              <a:t>Kendi malı saydığı devleti kurumsallaştırmak;</a:t>
            </a:r>
          </a:p>
          <a:p>
            <a:r>
              <a:rPr lang="tr-TR" sz="4000" i="1" dirty="0" smtClean="0">
                <a:solidFill>
                  <a:srgbClr val="FF0000"/>
                </a:solidFill>
              </a:rPr>
              <a:t>Ferman: hükümdarın tek taraflı bir işlemi, bir ihsanı, bir </a:t>
            </a:r>
            <a:r>
              <a:rPr lang="tr-TR" sz="4000" i="1" dirty="0" err="1" smtClean="0">
                <a:solidFill>
                  <a:srgbClr val="FF0000"/>
                </a:solidFill>
              </a:rPr>
              <a:t>lütfudur</a:t>
            </a:r>
            <a:r>
              <a:rPr lang="tr-TR" sz="40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tr-TR" sz="3200" i="1" dirty="0" smtClean="0"/>
              <a:t>Örnekler: 1814 </a:t>
            </a:r>
            <a:r>
              <a:rPr lang="tr-TR" sz="3200" i="1" dirty="0" err="1" smtClean="0"/>
              <a:t>Fransiz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Charte</a:t>
            </a:r>
            <a:r>
              <a:rPr lang="tr-TR" sz="3200" i="1" dirty="0" smtClean="0"/>
              <a:t>, 1848 İtalyan, 1889 Japon,1911 Monako ve 1876 Kanun-u Esasisi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Fermanın Bağlayıcılığı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Ferman hükümdar bağlar mı?</a:t>
            </a:r>
          </a:p>
          <a:p>
            <a:r>
              <a:rPr lang="tr-TR" sz="3200" dirty="0" smtClean="0"/>
              <a:t>Ferman, bir hükümdarı ancak, geri alınmadıkça veya değiştirilmedikçe bağlayabilir.</a:t>
            </a:r>
          </a:p>
          <a:p>
            <a:r>
              <a:rPr lang="tr-TR" sz="3200" dirty="0" smtClean="0"/>
              <a:t>Fermanın bağlayıcılığı sınırlı da olsa, bir hükümdarın ferman yoluyla </a:t>
            </a:r>
            <a:r>
              <a:rPr lang="tr-TR" sz="3200" dirty="0" smtClean="0">
                <a:solidFill>
                  <a:srgbClr val="FF0000"/>
                </a:solidFill>
              </a:rPr>
              <a:t>kendi iktidarını sınırlaması şüphesiz anayasacılık bakımından önemli bir adımdır.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</TotalTime>
  <Words>1280</Words>
  <Application>Microsoft Office PowerPoint</Application>
  <PresentationFormat>Ekran Gösterisi (4:3)</PresentationFormat>
  <Paragraphs>137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Akış</vt:lpstr>
      <vt:lpstr>            ASLİ KURUCU İKTİDAR:ANAYASALARIN YAPILMASI </vt:lpstr>
      <vt:lpstr>Slayt 2</vt:lpstr>
      <vt:lpstr>ASLİ KURUCU İKTİDARIN SAHİBİ</vt:lpstr>
      <vt:lpstr>   ASLİ KURUCU İKTİDARİN ÖZELLİKLERİ</vt:lpstr>
      <vt:lpstr>Slayt 5</vt:lpstr>
      <vt:lpstr>ASLİ KURUCU İKTİDARIN BİÇİMLERİ: ANAYASA YAPMA USULLERİ</vt:lpstr>
      <vt:lpstr>MONARŞİK USULLER</vt:lpstr>
      <vt:lpstr>Ferman (Octroi,Bestowal, Edit)</vt:lpstr>
      <vt:lpstr>Fermanın Bağlayıcılığı</vt:lpstr>
      <vt:lpstr>Misak (pacte, alliance, agreement)</vt:lpstr>
      <vt:lpstr>Slayt 11</vt:lpstr>
      <vt:lpstr>Misak Bağlayıcılığı</vt:lpstr>
      <vt:lpstr>Demokratik Usuller</vt:lpstr>
      <vt:lpstr>Fransız ve Amerikan Tipi</vt:lpstr>
      <vt:lpstr>Kurucu Referandum</vt:lpstr>
      <vt:lpstr>Slayt 16</vt:lpstr>
      <vt:lpstr>TALİ KURUCU İKTİDAR:  ANAYASALARIN DEĞİŞTİRİLMESİ</vt:lpstr>
      <vt:lpstr>ANAYASA DEĞİŞİKLİĞİ KAVRAMI</vt:lpstr>
      <vt:lpstr>Amendment nedir?</vt:lpstr>
      <vt:lpstr>TALİ KURUCU İKTİDARIN  SAHİBİ KİMDİR?</vt:lpstr>
      <vt:lpstr>Tali Kurucu İktidarın Özellikleri</vt:lpstr>
      <vt:lpstr>Slayt 22</vt:lpstr>
      <vt:lpstr>Zamansal Sınırlar</vt:lpstr>
      <vt:lpstr>Biçimsel Sınırlar</vt:lpstr>
      <vt:lpstr>Teklif Yetkisi</vt:lpstr>
      <vt:lpstr>Teklif Yetersayıları</vt:lpstr>
      <vt:lpstr>ONAY SAFHASI</vt:lpstr>
      <vt:lpstr>DEVLET BAŞKANIN VETOSU</vt:lpstr>
      <vt:lpstr>KURUCU REFERANDUM</vt:lpstr>
      <vt:lpstr>Slayt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ASLİ KURUCU İKTİDAR:ANAYASALARIN YAPILMASI</dc:title>
  <dc:creator>USER</dc:creator>
  <cp:lastModifiedBy>USER</cp:lastModifiedBy>
  <cp:revision>41</cp:revision>
  <dcterms:created xsi:type="dcterms:W3CDTF">2016-11-11T08:25:06Z</dcterms:created>
  <dcterms:modified xsi:type="dcterms:W3CDTF">2016-11-19T18:00:21Z</dcterms:modified>
</cp:coreProperties>
</file>