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7"/>
  </p:notesMasterIdLst>
  <p:sldIdLst>
    <p:sldId id="256" r:id="rId2"/>
    <p:sldId id="305" r:id="rId3"/>
    <p:sldId id="257" r:id="rId4"/>
    <p:sldId id="258" r:id="rId5"/>
    <p:sldId id="316" r:id="rId6"/>
    <p:sldId id="259" r:id="rId7"/>
    <p:sldId id="306" r:id="rId8"/>
    <p:sldId id="309" r:id="rId9"/>
    <p:sldId id="260" r:id="rId10"/>
    <p:sldId id="261" r:id="rId11"/>
    <p:sldId id="310" r:id="rId12"/>
    <p:sldId id="262" r:id="rId13"/>
    <p:sldId id="307" r:id="rId14"/>
    <p:sldId id="263" r:id="rId15"/>
    <p:sldId id="308" r:id="rId16"/>
    <p:sldId id="264" r:id="rId17"/>
    <p:sldId id="311" r:id="rId18"/>
    <p:sldId id="317" r:id="rId19"/>
    <p:sldId id="312" r:id="rId20"/>
    <p:sldId id="266" r:id="rId21"/>
    <p:sldId id="267" r:id="rId22"/>
    <p:sldId id="313" r:id="rId23"/>
    <p:sldId id="268" r:id="rId24"/>
    <p:sldId id="269" r:id="rId25"/>
    <p:sldId id="270" r:id="rId26"/>
    <p:sldId id="314" r:id="rId27"/>
    <p:sldId id="271" r:id="rId28"/>
    <p:sldId id="272" r:id="rId29"/>
    <p:sldId id="273" r:id="rId30"/>
    <p:sldId id="276" r:id="rId31"/>
    <p:sldId id="324" r:id="rId32"/>
    <p:sldId id="325" r:id="rId33"/>
    <p:sldId id="326" r:id="rId34"/>
    <p:sldId id="327" r:id="rId35"/>
    <p:sldId id="277" r:id="rId36"/>
    <p:sldId id="278" r:id="rId37"/>
    <p:sldId id="279" r:id="rId38"/>
    <p:sldId id="280" r:id="rId39"/>
    <p:sldId id="281" r:id="rId40"/>
    <p:sldId id="318" r:id="rId41"/>
    <p:sldId id="320" r:id="rId42"/>
    <p:sldId id="321" r:id="rId43"/>
    <p:sldId id="322" r:id="rId44"/>
    <p:sldId id="323" r:id="rId45"/>
    <p:sldId id="328" r:id="rId46"/>
    <p:sldId id="329" r:id="rId47"/>
    <p:sldId id="333" r:id="rId48"/>
    <p:sldId id="282" r:id="rId49"/>
    <p:sldId id="283" r:id="rId50"/>
    <p:sldId id="284" r:id="rId51"/>
    <p:sldId id="285" r:id="rId52"/>
    <p:sldId id="315" r:id="rId53"/>
    <p:sldId id="286" r:id="rId54"/>
    <p:sldId id="330" r:id="rId55"/>
    <p:sldId id="332" r:id="rId56"/>
    <p:sldId id="331" r:id="rId57"/>
    <p:sldId id="287" r:id="rId58"/>
    <p:sldId id="288" r:id="rId59"/>
    <p:sldId id="289" r:id="rId60"/>
    <p:sldId id="290" r:id="rId61"/>
    <p:sldId id="291" r:id="rId62"/>
    <p:sldId id="292" r:id="rId63"/>
    <p:sldId id="293" r:id="rId64"/>
    <p:sldId id="294" r:id="rId65"/>
    <p:sldId id="295" r:id="rId66"/>
    <p:sldId id="296" r:id="rId67"/>
    <p:sldId id="297" r:id="rId68"/>
    <p:sldId id="298" r:id="rId69"/>
    <p:sldId id="299" r:id="rId70"/>
    <p:sldId id="300" r:id="rId71"/>
    <p:sldId id="319" r:id="rId72"/>
    <p:sldId id="301" r:id="rId73"/>
    <p:sldId id="302" r:id="rId74"/>
    <p:sldId id="303" r:id="rId75"/>
    <p:sldId id="304" r:id="rId7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presProps" Target="presProps.xml"/><Relationship Id="rId8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F0BA65-E865-428A-A513-55EA073BADE6}" type="datetimeFigureOut">
              <a:rPr lang="en-US" smtClean="0"/>
              <a:pPr/>
              <a:t>6/12/2019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C6E9F8-9EB9-40F4-BBE5-A243A433B9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891819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0D009B-C13A-4388-B4A2-80FB9F662298}" type="slidenum">
              <a:rPr lang="en-US">
                <a:solidFill>
                  <a:prstClr val="black"/>
                </a:solidFill>
              </a:rPr>
              <a:pPr/>
              <a:t>39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bs-Latn-BA"/>
              <a:t>ju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048892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BFA01-B41C-49FF-B50F-7D8BDC84B14D}" type="datetimeFigureOut">
              <a:rPr lang="en-US" smtClean="0"/>
              <a:pPr/>
              <a:t>6/12/2019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C199F-33A3-4B71-BCBF-ACFD9691EFD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79106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BFA01-B41C-49FF-B50F-7D8BDC84B14D}" type="datetimeFigureOut">
              <a:rPr lang="en-US" smtClean="0"/>
              <a:pPr/>
              <a:t>6/12/2019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C199F-33A3-4B71-BCBF-ACFD9691EFD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27472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BFA01-B41C-49FF-B50F-7D8BDC84B14D}" type="datetimeFigureOut">
              <a:rPr lang="en-US" smtClean="0"/>
              <a:pPr/>
              <a:t>6/12/2019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C199F-33A3-4B71-BCBF-ACFD9691EFD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87734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BFA01-B41C-49FF-B50F-7D8BDC84B14D}" type="datetimeFigureOut">
              <a:rPr lang="en-US" smtClean="0"/>
              <a:pPr/>
              <a:t>6/12/2019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C199F-33A3-4B71-BCBF-ACFD9691EFD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65702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BFA01-B41C-49FF-B50F-7D8BDC84B14D}" type="datetimeFigureOut">
              <a:rPr lang="en-US" smtClean="0"/>
              <a:pPr/>
              <a:t>6/12/2019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C199F-33A3-4B71-BCBF-ACFD9691EFD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38989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BFA01-B41C-49FF-B50F-7D8BDC84B14D}" type="datetimeFigureOut">
              <a:rPr lang="en-US" smtClean="0"/>
              <a:pPr/>
              <a:t>6/12/2019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C199F-33A3-4B71-BCBF-ACFD9691EFD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23048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BFA01-B41C-49FF-B50F-7D8BDC84B14D}" type="datetimeFigureOut">
              <a:rPr lang="en-US" smtClean="0"/>
              <a:pPr/>
              <a:t>6/12/2019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C199F-33A3-4B71-BCBF-ACFD9691EFD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77579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BFA01-B41C-49FF-B50F-7D8BDC84B14D}" type="datetimeFigureOut">
              <a:rPr lang="en-US" smtClean="0"/>
              <a:pPr/>
              <a:t>6/12/2019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C199F-33A3-4B71-BCBF-ACFD9691EFD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01184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BFA01-B41C-49FF-B50F-7D8BDC84B14D}" type="datetimeFigureOut">
              <a:rPr lang="en-US" smtClean="0"/>
              <a:pPr/>
              <a:t>6/12/2019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C199F-33A3-4B71-BCBF-ACFD9691EFD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74721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BFA01-B41C-49FF-B50F-7D8BDC84B14D}" type="datetimeFigureOut">
              <a:rPr lang="en-US" smtClean="0"/>
              <a:pPr/>
              <a:t>6/12/2019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C199F-33A3-4B71-BCBF-ACFD9691EFD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80228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BFA01-B41C-49FF-B50F-7D8BDC84B14D}" type="datetimeFigureOut">
              <a:rPr lang="en-US" smtClean="0"/>
              <a:pPr/>
              <a:t>6/12/2019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C199F-33A3-4B71-BCBF-ACFD9691EFD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24372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5BFA01-B41C-49FF-B50F-7D8BDC84B14D}" type="datetimeFigureOut">
              <a:rPr lang="en-US" smtClean="0"/>
              <a:pPr/>
              <a:t>6/12/2019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6C199F-33A3-4B71-BCBF-ACFD9691EFD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89600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ME" dirty="0" smtClean="0"/>
              <a:t>PRAVO FINANSIJSKIH INSTITUCIJA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r-Latn-ME" sz="3600" dirty="0" smtClean="0"/>
              <a:t>NEDEPOZITNI FINANSIJSKI POSREDNICI</a:t>
            </a:r>
            <a:endParaRPr lang="sr-Latn-ME" sz="3600" dirty="0"/>
          </a:p>
          <a:p>
            <a:r>
              <a:rPr lang="sr-Latn-ME" sz="3600" dirty="0" smtClean="0"/>
              <a:t>Prof. Dr Halil Kalač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36923273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07583"/>
            <a:ext cx="10515600" cy="5069380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Štedna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kreditna</a:t>
            </a:r>
            <a:r>
              <a:rPr lang="en-US" dirty="0"/>
              <a:t> </a:t>
            </a:r>
            <a:r>
              <a:rPr lang="en-US" dirty="0" err="1"/>
              <a:t>udruženja</a:t>
            </a:r>
            <a:r>
              <a:rPr lang="en-US" dirty="0"/>
              <a:t> (Saving and loan Associations) </a:t>
            </a:r>
            <a:r>
              <a:rPr lang="en-US" dirty="0" err="1"/>
              <a:t>formiraju</a:t>
            </a:r>
            <a:r>
              <a:rPr lang="en-US" dirty="0"/>
              <a:t> </a:t>
            </a:r>
            <a:r>
              <a:rPr lang="en-US" dirty="0" smtClean="0"/>
              <a:t>se</a:t>
            </a:r>
            <a:r>
              <a:rPr lang="sr-Latn-ME" dirty="0"/>
              <a:t> </a:t>
            </a:r>
            <a:r>
              <a:rPr lang="en-US" dirty="0" smtClean="0"/>
              <a:t>u </a:t>
            </a:r>
            <a:r>
              <a:rPr lang="en-US" dirty="0" err="1"/>
              <a:t>vidu</a:t>
            </a:r>
            <a:r>
              <a:rPr lang="en-US" dirty="0"/>
              <a:t> </a:t>
            </a:r>
            <a:r>
              <a:rPr lang="en-US" dirty="0" err="1"/>
              <a:t>akcionarnih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mešotvitih</a:t>
            </a:r>
            <a:r>
              <a:rPr lang="en-US" dirty="0"/>
              <a:t> (</a:t>
            </a:r>
            <a:r>
              <a:rPr lang="en-US" dirty="0" err="1"/>
              <a:t>zajedničkih</a:t>
            </a:r>
            <a:r>
              <a:rPr lang="en-US" dirty="0"/>
              <a:t>) </a:t>
            </a:r>
            <a:r>
              <a:rPr lang="en-US" dirty="0" err="1"/>
              <a:t>finansijskih</a:t>
            </a:r>
            <a:r>
              <a:rPr lang="en-US" dirty="0"/>
              <a:t> </a:t>
            </a:r>
            <a:r>
              <a:rPr lang="en-US" dirty="0" err="1"/>
              <a:t>organizacija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 smtClean="0"/>
              <a:t>Pri</a:t>
            </a:r>
            <a:r>
              <a:rPr lang="sr-Latn-ME" dirty="0" smtClean="0"/>
              <a:t> </a:t>
            </a:r>
            <a:r>
              <a:rPr lang="en-US" dirty="0" smtClean="0"/>
              <a:t>tome </a:t>
            </a:r>
            <a:r>
              <a:rPr lang="en-US" dirty="0" err="1"/>
              <a:t>jasno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“</a:t>
            </a:r>
            <a:r>
              <a:rPr lang="en-US" dirty="0" err="1"/>
              <a:t>razgraničene</a:t>
            </a:r>
            <a:r>
              <a:rPr lang="en-US" dirty="0"/>
              <a:t> </a:t>
            </a:r>
            <a:r>
              <a:rPr lang="en-US" dirty="0" err="1"/>
              <a:t>grupe</a:t>
            </a:r>
            <a:r>
              <a:rPr lang="en-US" dirty="0"/>
              <a:t> </a:t>
            </a:r>
            <a:r>
              <a:rPr lang="en-US" dirty="0" err="1"/>
              <a:t>štediša</a:t>
            </a:r>
            <a:r>
              <a:rPr lang="en-US" dirty="0"/>
              <a:t> u </a:t>
            </a:r>
            <a:r>
              <a:rPr lang="en-US" dirty="0" err="1"/>
              <a:t>odnosu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grupaciju</a:t>
            </a:r>
            <a:r>
              <a:rPr lang="en-US" dirty="0"/>
              <a:t> </a:t>
            </a:r>
            <a:r>
              <a:rPr lang="en-US" dirty="0" err="1"/>
              <a:t>korisnika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smtClean="0"/>
              <a:t>a </a:t>
            </a:r>
            <a:r>
              <a:rPr lang="en-US" dirty="0" err="1"/>
              <a:t>upravljačka</a:t>
            </a:r>
            <a:r>
              <a:rPr lang="en-US" dirty="0"/>
              <a:t> </a:t>
            </a:r>
            <a:r>
              <a:rPr lang="en-US" dirty="0" err="1"/>
              <a:t>struktura</a:t>
            </a:r>
            <a:r>
              <a:rPr lang="en-US" dirty="0"/>
              <a:t> je </a:t>
            </a:r>
            <a:r>
              <a:rPr lang="en-US" dirty="0" err="1"/>
              <a:t>vezana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stope </a:t>
            </a:r>
            <a:r>
              <a:rPr lang="en-US" dirty="0" err="1"/>
              <a:t>uloženih</a:t>
            </a:r>
            <a:r>
              <a:rPr lang="en-US" dirty="0"/>
              <a:t> </a:t>
            </a:r>
            <a:r>
              <a:rPr lang="en-US" dirty="0" err="1"/>
              <a:t>depozita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fondova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Institucije</a:t>
            </a:r>
            <a:r>
              <a:rPr lang="sr-Latn-ME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/>
              <a:t>članice</a:t>
            </a:r>
            <a:r>
              <a:rPr lang="en-US" dirty="0"/>
              <a:t> </a:t>
            </a:r>
            <a:r>
              <a:rPr lang="en-US" dirty="0" err="1"/>
              <a:t>odgovarajućih</a:t>
            </a:r>
            <a:r>
              <a:rPr lang="en-US" dirty="0"/>
              <a:t> </a:t>
            </a:r>
            <a:r>
              <a:rPr lang="en-US" dirty="0" err="1"/>
              <a:t>osiguravajućih</a:t>
            </a:r>
            <a:r>
              <a:rPr lang="en-US" dirty="0"/>
              <a:t> </a:t>
            </a:r>
            <a:r>
              <a:rPr lang="en-US" dirty="0" err="1"/>
              <a:t>organizacija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osiguranje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obezb</a:t>
            </a:r>
            <a:r>
              <a:rPr lang="sr-Latn-ME" dirty="0" smtClean="0"/>
              <a:t>j</a:t>
            </a:r>
            <a:r>
              <a:rPr lang="en-US" dirty="0" err="1" smtClean="0"/>
              <a:t>eđenje</a:t>
            </a:r>
            <a:r>
              <a:rPr lang="sr-Latn-ME" dirty="0" smtClean="0"/>
              <a:t> </a:t>
            </a:r>
            <a:r>
              <a:rPr lang="en-US" dirty="0" err="1" smtClean="0"/>
              <a:t>sigurnosti</a:t>
            </a:r>
            <a:r>
              <a:rPr lang="en-US" dirty="0" smtClean="0"/>
              <a:t> </a:t>
            </a:r>
            <a:r>
              <a:rPr lang="en-US" dirty="0" err="1"/>
              <a:t>depozita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495859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88642"/>
            <a:ext cx="10515600" cy="5288321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Sredstva</a:t>
            </a:r>
            <a:r>
              <a:rPr lang="en-US" dirty="0"/>
              <a:t> </a:t>
            </a:r>
            <a:r>
              <a:rPr lang="en-US" dirty="0" err="1"/>
              <a:t>ovih</a:t>
            </a:r>
            <a:r>
              <a:rPr lang="en-US" dirty="0"/>
              <a:t> </a:t>
            </a:r>
            <a:r>
              <a:rPr lang="en-US" dirty="0" err="1"/>
              <a:t>institucija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inače</a:t>
            </a:r>
            <a:r>
              <a:rPr lang="en-US" dirty="0"/>
              <a:t> </a:t>
            </a:r>
            <a:r>
              <a:rPr lang="en-US" dirty="0" err="1"/>
              <a:t>stabilna</a:t>
            </a:r>
            <a:r>
              <a:rPr lang="en-US" dirty="0"/>
              <a:t> </a:t>
            </a:r>
            <a:r>
              <a:rPr lang="en-US" dirty="0" err="1"/>
              <a:t>budući</a:t>
            </a:r>
            <a:r>
              <a:rPr lang="en-US" dirty="0"/>
              <a:t> da je </a:t>
            </a:r>
            <a:r>
              <a:rPr lang="en-US" dirty="0" err="1"/>
              <a:t>najveći</a:t>
            </a:r>
            <a:r>
              <a:rPr lang="sr-Latn-ME" dirty="0"/>
              <a:t> </a:t>
            </a:r>
            <a:r>
              <a:rPr lang="en-US" dirty="0" smtClean="0"/>
              <a:t>d</a:t>
            </a:r>
            <a:r>
              <a:rPr lang="sr-Latn-ME" dirty="0" smtClean="0"/>
              <a:t>i</a:t>
            </a:r>
            <a:r>
              <a:rPr lang="en-US" dirty="0" smtClean="0"/>
              <a:t>o </a:t>
            </a:r>
            <a:r>
              <a:rPr lang="en-US" dirty="0" err="1"/>
              <a:t>uloženih</a:t>
            </a:r>
            <a:r>
              <a:rPr lang="en-US" dirty="0"/>
              <a:t> </a:t>
            </a:r>
            <a:r>
              <a:rPr lang="en-US" dirty="0" err="1"/>
              <a:t>depozita</a:t>
            </a:r>
            <a:r>
              <a:rPr lang="en-US" dirty="0"/>
              <a:t> </a:t>
            </a:r>
            <a:r>
              <a:rPr lang="en-US" dirty="0" err="1"/>
              <a:t>srednjoročnog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dugoročnog</a:t>
            </a:r>
            <a:r>
              <a:rPr lang="en-US" dirty="0"/>
              <a:t> </a:t>
            </a:r>
            <a:r>
              <a:rPr lang="en-US" dirty="0" err="1"/>
              <a:t>karaktera</a:t>
            </a:r>
            <a:r>
              <a:rPr lang="en-US" dirty="0"/>
              <a:t>. </a:t>
            </a:r>
            <a:endParaRPr lang="sr-Latn-ME" dirty="0"/>
          </a:p>
          <a:p>
            <a:pPr algn="just"/>
            <a:r>
              <a:rPr lang="en-US" dirty="0" err="1"/>
              <a:t>Zbog</a:t>
            </a:r>
            <a:r>
              <a:rPr lang="en-US" dirty="0"/>
              <a:t> </a:t>
            </a:r>
            <a:r>
              <a:rPr lang="en-US" dirty="0" err="1"/>
              <a:t>svog</a:t>
            </a:r>
            <a:r>
              <a:rPr lang="en-US" dirty="0"/>
              <a:t> </a:t>
            </a:r>
            <a:r>
              <a:rPr lang="en-US" dirty="0" err="1"/>
              <a:t>legalnog</a:t>
            </a:r>
            <a:r>
              <a:rPr lang="sr-Latn-ME" dirty="0"/>
              <a:t> </a:t>
            </a:r>
            <a:r>
              <a:rPr lang="en-US" dirty="0" err="1"/>
              <a:t>statusa</a:t>
            </a:r>
            <a:r>
              <a:rPr lang="en-US" dirty="0"/>
              <a:t> </a:t>
            </a:r>
            <a:r>
              <a:rPr lang="en-US" dirty="0" err="1"/>
              <a:t>institucije</a:t>
            </a:r>
            <a:r>
              <a:rPr lang="en-US" dirty="0"/>
              <a:t> </a:t>
            </a:r>
            <a:r>
              <a:rPr lang="en-US" dirty="0" err="1" smtClean="0"/>
              <a:t>raspod</a:t>
            </a:r>
            <a:r>
              <a:rPr lang="sr-Latn-ME" dirty="0" smtClean="0"/>
              <a:t>j</a:t>
            </a:r>
            <a:r>
              <a:rPr lang="en-US" dirty="0" err="1" smtClean="0"/>
              <a:t>eljuju</a:t>
            </a:r>
            <a:r>
              <a:rPr lang="en-US" dirty="0" smtClean="0"/>
              <a:t> </a:t>
            </a:r>
            <a:r>
              <a:rPr lang="en-US" dirty="0" err="1"/>
              <a:t>depozitarima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ulagačima</a:t>
            </a:r>
            <a:r>
              <a:rPr lang="en-US" dirty="0"/>
              <a:t> </a:t>
            </a:r>
            <a:r>
              <a:rPr lang="en-US" dirty="0" err="1"/>
              <a:t>dividende</a:t>
            </a:r>
            <a:r>
              <a:rPr lang="en-US" dirty="0"/>
              <a:t> </a:t>
            </a:r>
            <a:r>
              <a:rPr lang="en-US" dirty="0" smtClean="0"/>
              <a:t>um</a:t>
            </a:r>
            <a:r>
              <a:rPr lang="sr-Latn-ME" dirty="0" smtClean="0"/>
              <a:t>j</a:t>
            </a:r>
            <a:r>
              <a:rPr lang="en-US" dirty="0" err="1" smtClean="0"/>
              <a:t>esto</a:t>
            </a:r>
            <a:r>
              <a:rPr lang="en-US" dirty="0" smtClean="0"/>
              <a:t> </a:t>
            </a:r>
            <a:r>
              <a:rPr lang="en-US" dirty="0" err="1"/>
              <a:t>kamatnih</a:t>
            </a:r>
            <a:r>
              <a:rPr lang="sr-Latn-ME" dirty="0"/>
              <a:t> </a:t>
            </a:r>
            <a:r>
              <a:rPr lang="en-US" dirty="0" err="1"/>
              <a:t>prinosa</a:t>
            </a:r>
            <a:r>
              <a:rPr lang="en-US" dirty="0"/>
              <a:t>, </a:t>
            </a:r>
            <a:r>
              <a:rPr lang="en-US" dirty="0" err="1"/>
              <a:t>iako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subjekte</a:t>
            </a:r>
            <a:r>
              <a:rPr lang="en-US" dirty="0"/>
              <a:t> ova </a:t>
            </a:r>
            <a:r>
              <a:rPr lang="en-US" dirty="0" err="1"/>
              <a:t>terminološka</a:t>
            </a:r>
            <a:r>
              <a:rPr lang="en-US" dirty="0"/>
              <a:t> </a:t>
            </a:r>
            <a:r>
              <a:rPr lang="en-US" dirty="0" err="1"/>
              <a:t>distinkcija</a:t>
            </a:r>
            <a:r>
              <a:rPr lang="en-US" dirty="0"/>
              <a:t> </a:t>
            </a:r>
            <a:r>
              <a:rPr lang="en-US" dirty="0" err="1"/>
              <a:t>nema</a:t>
            </a:r>
            <a:r>
              <a:rPr lang="en-US" dirty="0"/>
              <a:t> </a:t>
            </a:r>
            <a:r>
              <a:rPr lang="en-US" dirty="0" err="1"/>
              <a:t>važnosti</a:t>
            </a:r>
            <a:r>
              <a:rPr lang="en-US" dirty="0"/>
              <a:t>. </a:t>
            </a:r>
            <a:endParaRPr lang="sr-Latn-ME" dirty="0"/>
          </a:p>
          <a:p>
            <a:pPr algn="just"/>
            <a:r>
              <a:rPr lang="en-US" dirty="0" err="1"/>
              <a:t>Izvori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sr-Latn-ME" dirty="0"/>
              <a:t> </a:t>
            </a:r>
            <a:r>
              <a:rPr lang="en-US" dirty="0" err="1"/>
              <a:t>ovih</a:t>
            </a:r>
            <a:r>
              <a:rPr lang="en-US" dirty="0"/>
              <a:t> </a:t>
            </a:r>
            <a:r>
              <a:rPr lang="en-US" dirty="0" err="1"/>
              <a:t>institucija</a:t>
            </a:r>
            <a:r>
              <a:rPr lang="en-US" dirty="0"/>
              <a:t> </a:t>
            </a:r>
            <a:r>
              <a:rPr lang="en-US" dirty="0" err="1"/>
              <a:t>sastoje</a:t>
            </a:r>
            <a:r>
              <a:rPr lang="en-US" dirty="0"/>
              <a:t> se </a:t>
            </a:r>
            <a:r>
              <a:rPr lang="en-US" dirty="0" err="1"/>
              <a:t>uglavnom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dugoročnih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štednih</a:t>
            </a:r>
            <a:r>
              <a:rPr lang="en-US" dirty="0"/>
              <a:t> </a:t>
            </a:r>
            <a:r>
              <a:rPr lang="en-US" dirty="0" err="1"/>
              <a:t>depozita</a:t>
            </a:r>
            <a:r>
              <a:rPr lang="en-US" dirty="0"/>
              <a:t>, </a:t>
            </a:r>
            <a:r>
              <a:rPr lang="en-US" dirty="0" err="1"/>
              <a:t>koja</a:t>
            </a:r>
            <a:r>
              <a:rPr lang="en-US" dirty="0"/>
              <a:t> se </a:t>
            </a:r>
            <a:r>
              <a:rPr lang="en-US" dirty="0" err="1"/>
              <a:t>formiraju</a:t>
            </a:r>
            <a:r>
              <a:rPr lang="sr-Latn-ME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osnovu</a:t>
            </a:r>
            <a:r>
              <a:rPr lang="en-US" dirty="0"/>
              <a:t> </a:t>
            </a:r>
            <a:r>
              <a:rPr lang="en-US" dirty="0" err="1"/>
              <a:t>specijalnih</a:t>
            </a:r>
            <a:r>
              <a:rPr lang="en-US" dirty="0"/>
              <a:t> </a:t>
            </a:r>
            <a:r>
              <a:rPr lang="en-US" dirty="0" err="1"/>
              <a:t>metoda</a:t>
            </a:r>
            <a:r>
              <a:rPr lang="en-US" dirty="0"/>
              <a:t> </a:t>
            </a:r>
            <a:r>
              <a:rPr lang="en-US" dirty="0" err="1"/>
              <a:t>atraktivnog</a:t>
            </a:r>
            <a:r>
              <a:rPr lang="en-US" dirty="0"/>
              <a:t> </a:t>
            </a:r>
            <a:r>
              <a:rPr lang="en-US" dirty="0" err="1"/>
              <a:t>apsorbovanja</a:t>
            </a:r>
            <a:r>
              <a:rPr lang="en-US" dirty="0"/>
              <a:t> </a:t>
            </a:r>
            <a:r>
              <a:rPr lang="en-US" dirty="0" err="1"/>
              <a:t>viškova</a:t>
            </a:r>
            <a:r>
              <a:rPr lang="en-US" dirty="0"/>
              <a:t> </a:t>
            </a:r>
            <a:r>
              <a:rPr lang="en-US" dirty="0" err="1"/>
              <a:t>štednje</a:t>
            </a:r>
            <a:r>
              <a:rPr lang="en-US" dirty="0"/>
              <a:t> u </a:t>
            </a:r>
            <a:r>
              <a:rPr lang="en-US" dirty="0" err="1"/>
              <a:t>društvu</a:t>
            </a:r>
            <a:r>
              <a:rPr lang="en-US" dirty="0"/>
              <a:t>.</a:t>
            </a:r>
          </a:p>
          <a:p>
            <a:pPr algn="just"/>
            <a:r>
              <a:rPr lang="pl-PL" dirty="0"/>
              <a:t>Konkurentnost u odnosu na banke i ostale finansijske organizacije postiže se preko </a:t>
            </a:r>
            <a:r>
              <a:rPr lang="en-US" dirty="0" err="1"/>
              <a:t>većih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varijabilnijih</a:t>
            </a:r>
            <a:r>
              <a:rPr lang="en-US" dirty="0"/>
              <a:t> </a:t>
            </a:r>
            <a:r>
              <a:rPr lang="en-US" dirty="0" err="1"/>
              <a:t>kamatnih</a:t>
            </a:r>
            <a:r>
              <a:rPr lang="en-US" dirty="0"/>
              <a:t> </a:t>
            </a:r>
            <a:r>
              <a:rPr lang="en-US" dirty="0" err="1"/>
              <a:t>stopa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putem</a:t>
            </a:r>
            <a:r>
              <a:rPr lang="en-US" dirty="0"/>
              <a:t> </a:t>
            </a:r>
            <a:r>
              <a:rPr lang="en-US" dirty="0" err="1"/>
              <a:t>korišćenja</a:t>
            </a:r>
            <a:r>
              <a:rPr lang="en-US" dirty="0"/>
              <a:t> </a:t>
            </a:r>
            <a:r>
              <a:rPr lang="en-US" dirty="0" err="1"/>
              <a:t>šire</a:t>
            </a:r>
            <a:r>
              <a:rPr lang="en-US" dirty="0"/>
              <a:t> </a:t>
            </a:r>
            <a:r>
              <a:rPr lang="en-US" dirty="0" err="1"/>
              <a:t>strukture</a:t>
            </a:r>
            <a:r>
              <a:rPr lang="en-US" dirty="0"/>
              <a:t> </a:t>
            </a:r>
            <a:r>
              <a:rPr lang="en-US" dirty="0" err="1"/>
              <a:t>oročavanja</a:t>
            </a:r>
            <a:r>
              <a:rPr lang="sr-Latn-ME" dirty="0"/>
              <a:t> </a:t>
            </a:r>
            <a:r>
              <a:rPr lang="en-US" dirty="0" err="1"/>
              <a:t>depozita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2832287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78794"/>
            <a:ext cx="10515600" cy="5198169"/>
          </a:xfrm>
        </p:spPr>
        <p:txBody>
          <a:bodyPr>
            <a:normAutofit/>
          </a:bodyPr>
          <a:lstStyle/>
          <a:p>
            <a:pPr algn="just"/>
            <a:r>
              <a:rPr lang="en-US" dirty="0"/>
              <a:t>Na </a:t>
            </a:r>
            <a:r>
              <a:rPr lang="en-US" dirty="0" err="1"/>
              <a:t>ovaj</a:t>
            </a:r>
            <a:r>
              <a:rPr lang="en-US" dirty="0"/>
              <a:t> </a:t>
            </a:r>
            <a:r>
              <a:rPr lang="en-US" dirty="0" err="1"/>
              <a:t>način</a:t>
            </a:r>
            <a:r>
              <a:rPr lang="en-US" dirty="0"/>
              <a:t> se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postići</a:t>
            </a:r>
            <a:r>
              <a:rPr lang="en-US" dirty="0"/>
              <a:t> </a:t>
            </a:r>
            <a:r>
              <a:rPr lang="en-US" dirty="0" err="1"/>
              <a:t>bolji</a:t>
            </a:r>
            <a:r>
              <a:rPr lang="en-US" dirty="0"/>
              <a:t> </a:t>
            </a:r>
            <a:r>
              <a:rPr lang="en-US" dirty="0" err="1"/>
              <a:t>odnosi</a:t>
            </a:r>
            <a:r>
              <a:rPr lang="en-US" dirty="0"/>
              <a:t> </a:t>
            </a:r>
            <a:r>
              <a:rPr lang="en-US" dirty="0" err="1"/>
              <a:t>između</a:t>
            </a:r>
            <a:r>
              <a:rPr lang="en-US" dirty="0"/>
              <a:t> </a:t>
            </a:r>
            <a:r>
              <a:rPr lang="en-US" dirty="0" err="1"/>
              <a:t>kamatonosnosti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likvidnosti</a:t>
            </a:r>
            <a:r>
              <a:rPr lang="en-US" dirty="0" smtClean="0"/>
              <a:t> </a:t>
            </a:r>
            <a:r>
              <a:rPr lang="en-US" dirty="0" err="1"/>
              <a:t>štednje</a:t>
            </a:r>
            <a:r>
              <a:rPr lang="en-US" dirty="0"/>
              <a:t> </a:t>
            </a:r>
            <a:r>
              <a:rPr lang="en-US" dirty="0" err="1"/>
              <a:t>subjekta</a:t>
            </a:r>
            <a:r>
              <a:rPr lang="en-US" dirty="0"/>
              <a:t>, </a:t>
            </a:r>
            <a:r>
              <a:rPr lang="en-US" dirty="0" err="1"/>
              <a:t>što</a:t>
            </a:r>
            <a:r>
              <a:rPr lang="en-US" dirty="0"/>
              <a:t> je </a:t>
            </a:r>
            <a:r>
              <a:rPr lang="en-US" dirty="0" err="1"/>
              <a:t>bitno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formiranje</a:t>
            </a:r>
            <a:r>
              <a:rPr lang="en-US" dirty="0"/>
              <a:t> </a:t>
            </a:r>
            <a:r>
              <a:rPr lang="en-US" dirty="0" err="1"/>
              <a:t>stabilnijih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većih</a:t>
            </a:r>
            <a:r>
              <a:rPr lang="en-US" dirty="0"/>
              <a:t> </a:t>
            </a:r>
            <a:r>
              <a:rPr lang="en-US" dirty="0" err="1"/>
              <a:t>stopa</a:t>
            </a:r>
            <a:r>
              <a:rPr lang="en-US" dirty="0"/>
              <a:t> </a:t>
            </a:r>
            <a:r>
              <a:rPr lang="en-US" dirty="0" err="1" smtClean="0"/>
              <a:t>rasta</a:t>
            </a:r>
            <a:r>
              <a:rPr lang="sr-Latn-ME" dirty="0" smtClean="0"/>
              <a:t> </a:t>
            </a:r>
            <a:r>
              <a:rPr lang="en-US" dirty="0" err="1" smtClean="0"/>
              <a:t>depozita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Svoj</a:t>
            </a:r>
            <a:r>
              <a:rPr lang="en-US" dirty="0" smtClean="0"/>
              <a:t> </a:t>
            </a:r>
            <a:r>
              <a:rPr lang="en-US" dirty="0" err="1"/>
              <a:t>finansijski</a:t>
            </a:r>
            <a:r>
              <a:rPr lang="en-US" dirty="0"/>
              <a:t> </a:t>
            </a:r>
            <a:r>
              <a:rPr lang="en-US" dirty="0" err="1"/>
              <a:t>potencijal</a:t>
            </a:r>
            <a:r>
              <a:rPr lang="en-US" dirty="0"/>
              <a:t> </a:t>
            </a:r>
            <a:r>
              <a:rPr lang="en-US" dirty="0" err="1"/>
              <a:t>institucije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da </a:t>
            </a:r>
            <a:r>
              <a:rPr lang="en-US" dirty="0" err="1"/>
              <a:t>povećaju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preko</a:t>
            </a:r>
            <a:r>
              <a:rPr lang="en-US" dirty="0"/>
              <a:t> </a:t>
            </a:r>
            <a:r>
              <a:rPr lang="en-US" dirty="0" err="1" smtClean="0"/>
              <a:t>pozajmica</a:t>
            </a:r>
            <a:r>
              <a:rPr lang="sr-Latn-ME" dirty="0" smtClean="0"/>
              <a:t> </a:t>
            </a:r>
            <a:r>
              <a:rPr lang="en-US" dirty="0" err="1" smtClean="0"/>
              <a:t>kod</a:t>
            </a:r>
            <a:r>
              <a:rPr lang="en-US" dirty="0" smtClean="0"/>
              <a:t> </a:t>
            </a:r>
            <a:r>
              <a:rPr lang="en-US" dirty="0" err="1"/>
              <a:t>specijalnih</a:t>
            </a:r>
            <a:r>
              <a:rPr lang="en-US" dirty="0"/>
              <a:t> </a:t>
            </a:r>
            <a:r>
              <a:rPr lang="en-US" dirty="0" err="1"/>
              <a:t>finansijskih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bankarskih</a:t>
            </a:r>
            <a:r>
              <a:rPr lang="en-US" dirty="0"/>
              <a:t> </a:t>
            </a:r>
            <a:r>
              <a:rPr lang="en-US" dirty="0" err="1"/>
              <a:t>organizacija</a:t>
            </a:r>
            <a:r>
              <a:rPr lang="en-US" dirty="0"/>
              <a:t>, </a:t>
            </a:r>
            <a:r>
              <a:rPr lang="en-US" dirty="0" err="1"/>
              <a:t>uz</a:t>
            </a:r>
            <a:r>
              <a:rPr lang="en-US" dirty="0"/>
              <a:t> </a:t>
            </a:r>
            <a:r>
              <a:rPr lang="en-US" dirty="0" err="1"/>
              <a:t>plaćanje</a:t>
            </a:r>
            <a:r>
              <a:rPr lang="en-US" dirty="0"/>
              <a:t> </a:t>
            </a:r>
            <a:r>
              <a:rPr lang="en-US" dirty="0" err="1"/>
              <a:t>tržišnih</a:t>
            </a:r>
            <a:r>
              <a:rPr lang="en-US" dirty="0"/>
              <a:t> </a:t>
            </a:r>
            <a:r>
              <a:rPr lang="en-US" dirty="0" err="1" smtClean="0"/>
              <a:t>kamatnih</a:t>
            </a:r>
            <a:r>
              <a:rPr lang="sr-Latn-ME" dirty="0" smtClean="0"/>
              <a:t> </a:t>
            </a:r>
            <a:r>
              <a:rPr lang="en-US" dirty="0" err="1" smtClean="0"/>
              <a:t>stopa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Organizacije</a:t>
            </a:r>
            <a:r>
              <a:rPr lang="en-US" dirty="0" smtClean="0"/>
              <a:t> </a:t>
            </a:r>
            <a:r>
              <a:rPr lang="en-US" dirty="0" err="1"/>
              <a:t>akcionarskog</a:t>
            </a:r>
            <a:r>
              <a:rPr lang="en-US" dirty="0"/>
              <a:t> </a:t>
            </a:r>
            <a:r>
              <a:rPr lang="en-US" dirty="0" err="1"/>
              <a:t>tipa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da </a:t>
            </a:r>
            <a:r>
              <a:rPr lang="en-US" dirty="0" err="1"/>
              <a:t>izdaju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plasir</a:t>
            </a:r>
            <a:r>
              <a:rPr lang="sr-Latn-ME" dirty="0" smtClean="0"/>
              <a:t>aju</a:t>
            </a:r>
            <a:r>
              <a:rPr lang="en-US" dirty="0" smtClean="0"/>
              <a:t> </a:t>
            </a:r>
            <a:r>
              <a:rPr lang="en-US" dirty="0" err="1"/>
              <a:t>dugoročne</a:t>
            </a:r>
            <a:r>
              <a:rPr lang="en-US" dirty="0"/>
              <a:t> </a:t>
            </a:r>
            <a:r>
              <a:rPr lang="en-US" dirty="0" err="1" smtClean="0"/>
              <a:t>hartije</a:t>
            </a:r>
            <a:r>
              <a:rPr lang="sr-Latn-ME" dirty="0" smtClean="0"/>
              <a:t>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/>
              <a:t>dopunski</a:t>
            </a:r>
            <a:r>
              <a:rPr lang="en-US" dirty="0"/>
              <a:t> </a:t>
            </a:r>
            <a:r>
              <a:rPr lang="en-US" dirty="0" err="1"/>
              <a:t>izvot</a:t>
            </a:r>
            <a:r>
              <a:rPr lang="en-US" dirty="0"/>
              <a:t> </a:t>
            </a:r>
            <a:r>
              <a:rPr lang="en-US" dirty="0" err="1"/>
              <a:t>formiranja</a:t>
            </a:r>
            <a:r>
              <a:rPr lang="en-US" dirty="0"/>
              <a:t> </a:t>
            </a:r>
            <a:r>
              <a:rPr lang="en-US" dirty="0" err="1"/>
              <a:t>svojih</a:t>
            </a:r>
            <a:r>
              <a:rPr lang="en-US" dirty="0"/>
              <a:t> </a:t>
            </a:r>
            <a:r>
              <a:rPr lang="en-US" dirty="0" err="1"/>
              <a:t>finansijsih</a:t>
            </a:r>
            <a:r>
              <a:rPr lang="en-US" dirty="0"/>
              <a:t> </a:t>
            </a:r>
            <a:r>
              <a:rPr lang="en-US" dirty="0" err="1"/>
              <a:t>izvora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U </a:t>
            </a:r>
            <a:r>
              <a:rPr lang="en-US" dirty="0" err="1"/>
              <a:t>najnovije</a:t>
            </a:r>
            <a:r>
              <a:rPr lang="en-US" dirty="0"/>
              <a:t> </a:t>
            </a:r>
            <a:r>
              <a:rPr lang="en-US" dirty="0" err="1"/>
              <a:t>vreme</a:t>
            </a:r>
            <a:r>
              <a:rPr lang="en-US" dirty="0"/>
              <a:t> </a:t>
            </a:r>
            <a:r>
              <a:rPr lang="en-US" dirty="0" err="1" smtClean="0"/>
              <a:t>metodi</a:t>
            </a:r>
            <a:r>
              <a:rPr lang="sr-Latn-ME" dirty="0" smtClean="0"/>
              <a:t> </a:t>
            </a:r>
            <a:r>
              <a:rPr lang="en-US" dirty="0" err="1" smtClean="0"/>
              <a:t>povećanog</a:t>
            </a:r>
            <a:r>
              <a:rPr lang="en-US" dirty="0" smtClean="0"/>
              <a:t> </a:t>
            </a:r>
            <a:r>
              <a:rPr lang="en-US" dirty="0" err="1"/>
              <a:t>apsorbovanja</a:t>
            </a:r>
            <a:r>
              <a:rPr lang="en-US" dirty="0"/>
              <a:t> </a:t>
            </a:r>
            <a:r>
              <a:rPr lang="en-US" dirty="0" err="1"/>
              <a:t>štednje</a:t>
            </a:r>
            <a:r>
              <a:rPr lang="en-US" dirty="0"/>
              <a:t> </a:t>
            </a:r>
            <a:r>
              <a:rPr lang="en-US" dirty="0" err="1"/>
              <a:t>ostvaraju</a:t>
            </a:r>
            <a:r>
              <a:rPr lang="en-US" dirty="0"/>
              <a:t> se </a:t>
            </a:r>
            <a:r>
              <a:rPr lang="en-US" dirty="0" err="1"/>
              <a:t>preko</a:t>
            </a:r>
            <a:r>
              <a:rPr lang="en-US" dirty="0"/>
              <a:t> </a:t>
            </a:r>
            <a:r>
              <a:rPr lang="en-US" dirty="0" err="1"/>
              <a:t>uvođenja</a:t>
            </a:r>
            <a:r>
              <a:rPr lang="en-US" dirty="0"/>
              <a:t> </a:t>
            </a:r>
            <a:r>
              <a:rPr lang="en-US" dirty="0" err="1"/>
              <a:t>kamate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 smtClean="0"/>
              <a:t>neoročene</a:t>
            </a:r>
            <a:r>
              <a:rPr lang="sr-Latn-ME" dirty="0" smtClean="0"/>
              <a:t> </a:t>
            </a:r>
            <a:r>
              <a:rPr lang="en-US" dirty="0" err="1" smtClean="0"/>
              <a:t>depozite</a:t>
            </a:r>
            <a:r>
              <a:rPr lang="en-US" dirty="0"/>
              <a:t>, </a:t>
            </a:r>
            <a:r>
              <a:rPr lang="en-US" dirty="0" err="1"/>
              <a:t>terminala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automatizovani</a:t>
            </a:r>
            <a:r>
              <a:rPr lang="en-US" dirty="0"/>
              <a:t> transfer </a:t>
            </a:r>
            <a:r>
              <a:rPr lang="en-US" dirty="0" err="1"/>
              <a:t>depozita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/>
              <a:t>prisutnijeg</a:t>
            </a:r>
            <a:r>
              <a:rPr lang="en-US" dirty="0"/>
              <a:t> </a:t>
            </a:r>
            <a:r>
              <a:rPr lang="en-US" dirty="0" err="1" smtClean="0"/>
              <a:t>pristupa</a:t>
            </a:r>
            <a:r>
              <a:rPr lang="sr-Latn-ME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. </a:t>
            </a:r>
            <a:endParaRPr lang="sr-Latn-ME" dirty="0" smtClean="0"/>
          </a:p>
        </p:txBody>
      </p:sp>
    </p:spTree>
    <p:extLst>
      <p:ext uri="{BB962C8B-B14F-4D97-AF65-F5344CB8AC3E}">
        <p14:creationId xmlns:p14="http://schemas.microsoft.com/office/powerpoint/2010/main" xmlns="" val="35171501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21217"/>
            <a:ext cx="10515600" cy="5455746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Ub</a:t>
            </a:r>
            <a:r>
              <a:rPr lang="sr-Latn-ME" dirty="0" smtClean="0"/>
              <a:t>j</a:t>
            </a:r>
            <a:r>
              <a:rPr lang="en-US" dirty="0" err="1" smtClean="0"/>
              <a:t>edljivo</a:t>
            </a:r>
            <a:r>
              <a:rPr lang="en-US" dirty="0" smtClean="0"/>
              <a:t> </a:t>
            </a:r>
            <a:r>
              <a:rPr lang="en-US" dirty="0" err="1"/>
              <a:t>najveća</a:t>
            </a:r>
            <a:r>
              <a:rPr lang="en-US" dirty="0"/>
              <a:t> </a:t>
            </a:r>
            <a:r>
              <a:rPr lang="en-US" dirty="0" err="1"/>
              <a:t>proporcija</a:t>
            </a:r>
            <a:r>
              <a:rPr lang="en-US" dirty="0"/>
              <a:t> </a:t>
            </a:r>
            <a:r>
              <a:rPr lang="en-US" dirty="0" err="1"/>
              <a:t>plasmana</a:t>
            </a:r>
            <a:r>
              <a:rPr lang="en-US" dirty="0"/>
              <a:t> </a:t>
            </a:r>
            <a:r>
              <a:rPr lang="en-US" dirty="0" err="1"/>
              <a:t>otpada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stambene</a:t>
            </a:r>
            <a:r>
              <a:rPr lang="sr-Latn-ME" dirty="0"/>
              <a:t> </a:t>
            </a:r>
            <a:r>
              <a:rPr lang="en-US" dirty="0" err="1"/>
              <a:t>kredite</a:t>
            </a:r>
            <a:r>
              <a:rPr lang="en-US" dirty="0"/>
              <a:t>,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institucije</a:t>
            </a:r>
            <a:r>
              <a:rPr lang="en-US" dirty="0"/>
              <a:t> u SAD </a:t>
            </a:r>
            <a:r>
              <a:rPr lang="en-US" dirty="0" err="1" smtClean="0"/>
              <a:t>usm</a:t>
            </a:r>
            <a:r>
              <a:rPr lang="sr-Latn-ME" dirty="0" smtClean="0"/>
              <a:t>j</a:t>
            </a:r>
            <a:r>
              <a:rPr lang="en-US" dirty="0" err="1" smtClean="0"/>
              <a:t>eravaju</a:t>
            </a:r>
            <a:r>
              <a:rPr lang="en-US" dirty="0" smtClean="0"/>
              <a:t> </a:t>
            </a:r>
            <a:r>
              <a:rPr lang="en-US" dirty="0"/>
              <a:t>4/5 </a:t>
            </a:r>
            <a:r>
              <a:rPr lang="en-US" dirty="0" err="1"/>
              <a:t>svojih</a:t>
            </a:r>
            <a:r>
              <a:rPr lang="en-US" dirty="0"/>
              <a:t> </a:t>
            </a:r>
            <a:r>
              <a:rPr lang="en-US" dirty="0" err="1"/>
              <a:t>ukupnih</a:t>
            </a:r>
            <a:r>
              <a:rPr lang="en-US" dirty="0"/>
              <a:t> </a:t>
            </a:r>
            <a:r>
              <a:rPr lang="en-US" dirty="0" err="1"/>
              <a:t>portfelja</a:t>
            </a:r>
            <a:r>
              <a:rPr lang="en-US" dirty="0"/>
              <a:t> </a:t>
            </a:r>
            <a:r>
              <a:rPr lang="en-US" dirty="0" err="1"/>
              <a:t>odnosno</a:t>
            </a:r>
            <a:r>
              <a:rPr lang="sr-Latn-ME" dirty="0"/>
              <a:t> </a:t>
            </a:r>
            <a:r>
              <a:rPr lang="en-US" dirty="0" err="1"/>
              <a:t>plasmana</a:t>
            </a:r>
            <a:r>
              <a:rPr lang="en-US" dirty="0"/>
              <a:t>. </a:t>
            </a:r>
            <a:endParaRPr lang="sr-Latn-ME" dirty="0"/>
          </a:p>
          <a:p>
            <a:pPr algn="just"/>
            <a:r>
              <a:rPr lang="en-US" dirty="0" smtClean="0"/>
              <a:t>Sa </a:t>
            </a:r>
            <a:r>
              <a:rPr lang="en-US" dirty="0" err="1"/>
              <a:t>povećanim</a:t>
            </a:r>
            <a:r>
              <a:rPr lang="en-US" dirty="0"/>
              <a:t> </a:t>
            </a:r>
            <a:r>
              <a:rPr lang="en-US" dirty="0" err="1"/>
              <a:t>prilivom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ovih</a:t>
            </a:r>
            <a:r>
              <a:rPr lang="en-US" dirty="0"/>
              <a:t> </a:t>
            </a:r>
            <a:r>
              <a:rPr lang="en-US" dirty="0" err="1"/>
              <a:t>finansijskih</a:t>
            </a:r>
            <a:r>
              <a:rPr lang="en-US" dirty="0"/>
              <a:t> </a:t>
            </a:r>
            <a:r>
              <a:rPr lang="en-US" dirty="0" err="1"/>
              <a:t>organizacija</a:t>
            </a:r>
            <a:r>
              <a:rPr lang="sr-Latn-ME" dirty="0"/>
              <a:t> </a:t>
            </a:r>
            <a:r>
              <a:rPr lang="en-US" dirty="0" err="1"/>
              <a:t>povećava</a:t>
            </a:r>
            <a:r>
              <a:rPr lang="en-US" dirty="0"/>
              <a:t> se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obim</a:t>
            </a:r>
            <a:r>
              <a:rPr lang="en-US" dirty="0"/>
              <a:t> </a:t>
            </a:r>
            <a:r>
              <a:rPr lang="en-US" dirty="0" err="1"/>
              <a:t>prasiranih</a:t>
            </a:r>
            <a:r>
              <a:rPr lang="en-US" dirty="0"/>
              <a:t> </a:t>
            </a:r>
            <a:r>
              <a:rPr lang="en-US" dirty="0" err="1"/>
              <a:t>stambenih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oživljava</a:t>
            </a:r>
            <a:r>
              <a:rPr lang="en-US" dirty="0"/>
              <a:t> </a:t>
            </a:r>
            <a:r>
              <a:rPr lang="en-US" dirty="0" err="1"/>
              <a:t>ukupno</a:t>
            </a:r>
            <a:r>
              <a:rPr lang="en-US" dirty="0"/>
              <a:t> </a:t>
            </a:r>
            <a:r>
              <a:rPr lang="en-US" dirty="0" err="1"/>
              <a:t>tržište</a:t>
            </a:r>
            <a:r>
              <a:rPr lang="en-US" dirty="0"/>
              <a:t> </a:t>
            </a:r>
            <a:r>
              <a:rPr lang="en-US" dirty="0" err="1"/>
              <a:t>gradnje</a:t>
            </a:r>
            <a:r>
              <a:rPr lang="sr-Latn-ME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finansiranja</a:t>
            </a:r>
            <a:r>
              <a:rPr lang="en-US" dirty="0"/>
              <a:t> </a:t>
            </a:r>
            <a:r>
              <a:rPr lang="en-US" dirty="0" err="1"/>
              <a:t>stambene</a:t>
            </a:r>
            <a:r>
              <a:rPr lang="en-US" dirty="0"/>
              <a:t> </a:t>
            </a:r>
            <a:r>
              <a:rPr lang="en-US" dirty="0" err="1"/>
              <a:t>privrede</a:t>
            </a:r>
            <a:r>
              <a:rPr lang="en-US" dirty="0"/>
              <a:t>. </a:t>
            </a:r>
            <a:endParaRPr lang="sr-Latn-ME" dirty="0"/>
          </a:p>
          <a:p>
            <a:pPr algn="just"/>
            <a:r>
              <a:rPr lang="en-US" dirty="0"/>
              <a:t>Na </a:t>
            </a:r>
            <a:r>
              <a:rPr lang="en-US" dirty="0" err="1"/>
              <a:t>ovaj</a:t>
            </a:r>
            <a:r>
              <a:rPr lang="en-US" dirty="0"/>
              <a:t> </a:t>
            </a:r>
            <a:r>
              <a:rPr lang="en-US" dirty="0" err="1"/>
              <a:t>način</a:t>
            </a:r>
            <a:r>
              <a:rPr lang="en-US" dirty="0"/>
              <a:t> se </a:t>
            </a:r>
            <a:r>
              <a:rPr lang="en-US" dirty="0" err="1"/>
              <a:t>tradicionalno</a:t>
            </a:r>
            <a:r>
              <a:rPr lang="en-US" dirty="0"/>
              <a:t> </a:t>
            </a:r>
            <a:r>
              <a:rPr lang="en-US" dirty="0" err="1"/>
              <a:t>održava</a:t>
            </a:r>
            <a:r>
              <a:rPr lang="en-US" dirty="0"/>
              <a:t> </a:t>
            </a:r>
            <a:r>
              <a:rPr lang="en-US" dirty="0" err="1"/>
              <a:t>njihova</a:t>
            </a:r>
            <a:r>
              <a:rPr lang="sr-Latn-ME" dirty="0"/>
              <a:t> </a:t>
            </a:r>
            <a:r>
              <a:rPr lang="en-US" dirty="0" err="1"/>
              <a:t>prevashodna</a:t>
            </a:r>
            <a:r>
              <a:rPr lang="en-US" dirty="0"/>
              <a:t> </a:t>
            </a:r>
            <a:r>
              <a:rPr lang="en-US" dirty="0" err="1"/>
              <a:t>funkcija</a:t>
            </a:r>
            <a:r>
              <a:rPr lang="en-US" dirty="0"/>
              <a:t> </a:t>
            </a:r>
            <a:r>
              <a:rPr lang="en-US" dirty="0" err="1"/>
              <a:t>funkcija</a:t>
            </a:r>
            <a:r>
              <a:rPr lang="en-US" dirty="0"/>
              <a:t> </a:t>
            </a:r>
            <a:r>
              <a:rPr lang="en-US" dirty="0" err="1"/>
              <a:t>privlačenja</a:t>
            </a:r>
            <a:r>
              <a:rPr lang="en-US" dirty="0"/>
              <a:t> </a:t>
            </a:r>
            <a:r>
              <a:rPr lang="en-US" dirty="0" err="1"/>
              <a:t>lokalnih</a:t>
            </a:r>
            <a:r>
              <a:rPr lang="en-US" dirty="0"/>
              <a:t> </a:t>
            </a:r>
            <a:r>
              <a:rPr lang="en-US" dirty="0" err="1"/>
              <a:t>izvora</a:t>
            </a:r>
            <a:r>
              <a:rPr lang="en-US" dirty="0"/>
              <a:t> </a:t>
            </a:r>
            <a:r>
              <a:rPr lang="en-US" dirty="0" err="1"/>
              <a:t>štednje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finansiranje</a:t>
            </a:r>
            <a:r>
              <a:rPr lang="sr-Latn-ME" dirty="0"/>
              <a:t> </a:t>
            </a:r>
            <a:r>
              <a:rPr lang="en-US" dirty="0" err="1"/>
              <a:t>lokalne</a:t>
            </a:r>
            <a:r>
              <a:rPr lang="en-US" dirty="0"/>
              <a:t> </a:t>
            </a:r>
            <a:r>
              <a:rPr lang="en-US" dirty="0" err="1"/>
              <a:t>stambene</a:t>
            </a:r>
            <a:r>
              <a:rPr lang="en-US" dirty="0"/>
              <a:t> </a:t>
            </a:r>
            <a:r>
              <a:rPr lang="en-US" dirty="0" err="1"/>
              <a:t>privrede</a:t>
            </a:r>
            <a:r>
              <a:rPr lang="en-US" dirty="0"/>
              <a:t>, </a:t>
            </a:r>
            <a:r>
              <a:rPr lang="en-US" dirty="0" err="1"/>
              <a:t>iako</a:t>
            </a:r>
            <a:r>
              <a:rPr lang="en-US" dirty="0"/>
              <a:t> se u </a:t>
            </a:r>
            <a:r>
              <a:rPr lang="en-US" dirty="0" err="1"/>
              <a:t>novije</a:t>
            </a:r>
            <a:r>
              <a:rPr lang="en-US" dirty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eme</a:t>
            </a:r>
            <a:r>
              <a:rPr lang="en-US" dirty="0" smtClean="0"/>
              <a:t> </a:t>
            </a:r>
            <a:r>
              <a:rPr lang="en-US" dirty="0"/>
              <a:t>ide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politiku</a:t>
            </a:r>
            <a:r>
              <a:rPr lang="en-US" dirty="0"/>
              <a:t> </a:t>
            </a:r>
            <a:r>
              <a:rPr lang="en-US" dirty="0" err="1"/>
              <a:t>bolje</a:t>
            </a:r>
            <a:r>
              <a:rPr lang="en-US" dirty="0"/>
              <a:t> </a:t>
            </a:r>
            <a:r>
              <a:rPr lang="en-US" dirty="0" err="1"/>
              <a:t>disperzije</a:t>
            </a:r>
            <a:r>
              <a:rPr lang="sr-Latn-ME" dirty="0"/>
              <a:t> </a:t>
            </a:r>
            <a:r>
              <a:rPr lang="en-US" dirty="0" err="1"/>
              <a:t>plasmana</a:t>
            </a:r>
            <a:r>
              <a:rPr lang="en-US" dirty="0"/>
              <a:t> u </a:t>
            </a:r>
            <a:r>
              <a:rPr lang="en-US" dirty="0" err="1" smtClean="0"/>
              <a:t>nam</a:t>
            </a:r>
            <a:r>
              <a:rPr lang="sr-Latn-ME" dirty="0" smtClean="0"/>
              <a:t>j</a:t>
            </a:r>
            <a:r>
              <a:rPr lang="en-US" dirty="0" err="1" smtClean="0"/>
              <a:t>enskom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širem</a:t>
            </a:r>
            <a:r>
              <a:rPr lang="en-US" dirty="0"/>
              <a:t> </a:t>
            </a:r>
            <a:r>
              <a:rPr lang="en-US" dirty="0" err="1"/>
              <a:t>regionalnom</a:t>
            </a:r>
            <a:r>
              <a:rPr lang="en-US" dirty="0"/>
              <a:t> </a:t>
            </a:r>
            <a:r>
              <a:rPr lang="en-US" dirty="0" err="1"/>
              <a:t>smislu</a:t>
            </a:r>
            <a:r>
              <a:rPr lang="en-US" dirty="0"/>
              <a:t>. </a:t>
            </a:r>
            <a:endParaRPr lang="sr-Latn-ME" dirty="0"/>
          </a:p>
          <a:p>
            <a:pPr algn="just"/>
            <a:r>
              <a:rPr lang="it-IT" dirty="0"/>
              <a:t>To se </a:t>
            </a:r>
            <a:r>
              <a:rPr lang="it-IT" dirty="0" smtClean="0"/>
              <a:t>d</a:t>
            </a:r>
            <a:r>
              <a:rPr lang="sr-Latn-ME" dirty="0" smtClean="0"/>
              <a:t>j</a:t>
            </a:r>
            <a:r>
              <a:rPr lang="it-IT" dirty="0" smtClean="0"/>
              <a:t>elimično </a:t>
            </a:r>
            <a:r>
              <a:rPr lang="it-IT" dirty="0"/>
              <a:t>postiže preko</a:t>
            </a:r>
            <a:r>
              <a:rPr lang="sr-Latn-ME" dirty="0"/>
              <a:t> </a:t>
            </a:r>
            <a:r>
              <a:rPr lang="en-US" dirty="0" err="1" smtClean="0"/>
              <a:t>zaht</a:t>
            </a:r>
            <a:r>
              <a:rPr lang="sr-Latn-ME" dirty="0" smtClean="0"/>
              <a:t>j</a:t>
            </a:r>
            <a:r>
              <a:rPr lang="en-US" dirty="0" err="1" smtClean="0"/>
              <a:t>eva</a:t>
            </a:r>
            <a:r>
              <a:rPr lang="en-US" dirty="0" smtClean="0"/>
              <a:t> </a:t>
            </a:r>
            <a:r>
              <a:rPr lang="en-US" dirty="0"/>
              <a:t>da se </a:t>
            </a:r>
            <a:r>
              <a:rPr lang="en-US" dirty="0" err="1"/>
              <a:t>drže</a:t>
            </a:r>
            <a:r>
              <a:rPr lang="en-US" dirty="0"/>
              <a:t> </a:t>
            </a:r>
            <a:r>
              <a:rPr lang="en-US" dirty="0" err="1"/>
              <a:t>povećane</a:t>
            </a:r>
            <a:r>
              <a:rPr lang="en-US" dirty="0"/>
              <a:t> </a:t>
            </a:r>
            <a:r>
              <a:rPr lang="en-US" dirty="0" err="1"/>
              <a:t>likvidne</a:t>
            </a:r>
            <a:r>
              <a:rPr lang="en-US" dirty="0"/>
              <a:t> </a:t>
            </a:r>
            <a:r>
              <a:rPr lang="en-US" dirty="0" err="1"/>
              <a:t>rezerve</a:t>
            </a:r>
            <a:r>
              <a:rPr lang="en-US" dirty="0"/>
              <a:t> u </a:t>
            </a:r>
            <a:r>
              <a:rPr lang="en-US" dirty="0" err="1"/>
              <a:t>obliku</a:t>
            </a:r>
            <a:r>
              <a:rPr lang="en-US" dirty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ednostnih</a:t>
            </a:r>
            <a:r>
              <a:rPr lang="en-US" dirty="0" smtClean="0"/>
              <a:t> </a:t>
            </a:r>
            <a:r>
              <a:rPr lang="en-US" dirty="0" err="1"/>
              <a:t>papira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39790869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75763"/>
            <a:ext cx="10515600" cy="5301200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Kreditne</a:t>
            </a:r>
            <a:r>
              <a:rPr lang="en-US" dirty="0"/>
              <a:t> </a:t>
            </a:r>
            <a:r>
              <a:rPr lang="en-US" dirty="0" err="1"/>
              <a:t>unije</a:t>
            </a:r>
            <a:r>
              <a:rPr lang="en-US" dirty="0"/>
              <a:t>, </a:t>
            </a:r>
            <a:r>
              <a:rPr lang="en-US" dirty="0" err="1"/>
              <a:t>isto</a:t>
            </a:r>
            <a:r>
              <a:rPr lang="en-US" dirty="0"/>
              <a:t> </a:t>
            </a:r>
            <a:r>
              <a:rPr lang="en-US" dirty="0" err="1"/>
              <a:t>tako</a:t>
            </a:r>
            <a:r>
              <a:rPr lang="en-US" dirty="0"/>
              <a:t>, </a:t>
            </a:r>
            <a:r>
              <a:rPr lang="en-US" dirty="0" err="1"/>
              <a:t>pripadaju</a:t>
            </a:r>
            <a:r>
              <a:rPr lang="en-US" dirty="0"/>
              <a:t> </a:t>
            </a:r>
            <a:r>
              <a:rPr lang="en-US" dirty="0" err="1"/>
              <a:t>strukturi</a:t>
            </a:r>
            <a:r>
              <a:rPr lang="en-US" dirty="0"/>
              <a:t> </a:t>
            </a:r>
            <a:r>
              <a:rPr lang="en-US" dirty="0" err="1"/>
              <a:t>depozitnih</a:t>
            </a:r>
            <a:r>
              <a:rPr lang="en-US" dirty="0"/>
              <a:t> </a:t>
            </a:r>
            <a:r>
              <a:rPr lang="en-US" dirty="0" err="1" smtClean="0"/>
              <a:t>nebankarskih</a:t>
            </a:r>
            <a:r>
              <a:rPr lang="sr-Latn-ME" dirty="0" smtClean="0"/>
              <a:t> </a:t>
            </a:r>
            <a:r>
              <a:rPr lang="en-US" dirty="0" err="1" smtClean="0"/>
              <a:t>finansijskih</a:t>
            </a:r>
            <a:r>
              <a:rPr lang="en-US" dirty="0" smtClean="0"/>
              <a:t> </a:t>
            </a:r>
            <a:r>
              <a:rPr lang="en-US" dirty="0" err="1"/>
              <a:t>organizacija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se </a:t>
            </a:r>
            <a:r>
              <a:rPr lang="en-US" dirty="0" err="1"/>
              <a:t>bave</a:t>
            </a:r>
            <a:r>
              <a:rPr lang="en-US" dirty="0"/>
              <a:t> </a:t>
            </a:r>
            <a:r>
              <a:rPr lang="en-US" dirty="0" err="1"/>
              <a:t>mobilizacijom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koncentracijom</a:t>
            </a:r>
            <a:r>
              <a:rPr lang="en-US" dirty="0"/>
              <a:t> </a:t>
            </a:r>
            <a:r>
              <a:rPr lang="en-US" dirty="0" err="1" smtClean="0"/>
              <a:t>disperzione</a:t>
            </a:r>
            <a:r>
              <a:rPr lang="sr-Latn-ME" dirty="0" smtClean="0"/>
              <a:t> </a:t>
            </a:r>
            <a:r>
              <a:rPr lang="en-US" dirty="0" err="1" smtClean="0"/>
              <a:t>štednje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To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starateljske</a:t>
            </a:r>
            <a:r>
              <a:rPr lang="en-US" dirty="0"/>
              <a:t>, </a:t>
            </a:r>
            <a:r>
              <a:rPr lang="en-US" dirty="0" err="1"/>
              <a:t>kooperativne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neprofitne</a:t>
            </a:r>
            <a:r>
              <a:rPr lang="en-US" dirty="0"/>
              <a:t> </a:t>
            </a:r>
            <a:r>
              <a:rPr lang="en-US" dirty="0" err="1"/>
              <a:t>finansijske</a:t>
            </a:r>
            <a:r>
              <a:rPr lang="en-US" dirty="0"/>
              <a:t> </a:t>
            </a:r>
            <a:r>
              <a:rPr lang="en-US" dirty="0" err="1"/>
              <a:t>organizacije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čiji</a:t>
            </a:r>
            <a:r>
              <a:rPr lang="en-US" dirty="0" smtClean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članovi</a:t>
            </a:r>
            <a:r>
              <a:rPr lang="en-US" dirty="0"/>
              <a:t> </a:t>
            </a:r>
            <a:r>
              <a:rPr lang="en-US" dirty="0" err="1"/>
              <a:t>najčešće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kruga</a:t>
            </a:r>
            <a:r>
              <a:rPr lang="en-US" dirty="0"/>
              <a:t> </a:t>
            </a:r>
            <a:r>
              <a:rPr lang="en-US" dirty="0" err="1"/>
              <a:t>istovrsnih</a:t>
            </a:r>
            <a:r>
              <a:rPr lang="en-US" dirty="0"/>
              <a:t> </a:t>
            </a:r>
            <a:r>
              <a:rPr lang="en-US" dirty="0" err="1"/>
              <a:t>profesija</a:t>
            </a:r>
            <a:r>
              <a:rPr lang="en-US" dirty="0"/>
              <a:t>, </a:t>
            </a:r>
            <a:r>
              <a:rPr lang="en-US" dirty="0" err="1"/>
              <a:t>zanimanja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teritorija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U</a:t>
            </a:r>
            <a:r>
              <a:rPr lang="sr-Latn-ME" dirty="0" smtClean="0"/>
              <a:t> </a:t>
            </a:r>
            <a:r>
              <a:rPr lang="en-US" dirty="0" err="1" smtClean="0"/>
              <a:t>odnosu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prethodne</a:t>
            </a:r>
            <a:r>
              <a:rPr lang="en-US" dirty="0"/>
              <a:t> </a:t>
            </a:r>
            <a:r>
              <a:rPr lang="en-US" dirty="0" smtClean="0"/>
              <a:t>dv</a:t>
            </a:r>
            <a:r>
              <a:rPr lang="sr-Latn-ME" dirty="0" smtClean="0"/>
              <a:t>ij</a:t>
            </a:r>
            <a:r>
              <a:rPr lang="en-US" dirty="0" smtClean="0"/>
              <a:t>e</a:t>
            </a:r>
            <a:r>
              <a:rPr lang="en-US" dirty="0"/>
              <a:t>, ova </a:t>
            </a:r>
            <a:r>
              <a:rPr lang="en-US" dirty="0" err="1"/>
              <a:t>vrsta</a:t>
            </a:r>
            <a:r>
              <a:rPr lang="en-US" dirty="0"/>
              <a:t> </a:t>
            </a:r>
            <a:r>
              <a:rPr lang="en-US" dirty="0" err="1"/>
              <a:t>finansijskih</a:t>
            </a:r>
            <a:r>
              <a:rPr lang="en-US" dirty="0"/>
              <a:t> </a:t>
            </a:r>
            <a:r>
              <a:rPr lang="en-US" dirty="0" err="1"/>
              <a:t>organizacija</a:t>
            </a:r>
            <a:r>
              <a:rPr lang="en-US" dirty="0"/>
              <a:t> je </a:t>
            </a:r>
            <a:r>
              <a:rPr lang="en-US" dirty="0" err="1"/>
              <a:t>novijeg</a:t>
            </a:r>
            <a:r>
              <a:rPr lang="en-US" dirty="0"/>
              <a:t> </a:t>
            </a:r>
            <a:r>
              <a:rPr lang="en-US" dirty="0" err="1"/>
              <a:t>datuma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manjeg</a:t>
            </a:r>
            <a:r>
              <a:rPr lang="en-US" dirty="0" smtClean="0"/>
              <a:t> </a:t>
            </a:r>
            <a:r>
              <a:rPr lang="en-US" dirty="0" err="1"/>
              <a:t>obima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znatno</a:t>
            </a:r>
            <a:r>
              <a:rPr lang="en-US" dirty="0"/>
              <a:t> </a:t>
            </a:r>
            <a:r>
              <a:rPr lang="en-US" dirty="0" err="1"/>
              <a:t>veće</a:t>
            </a:r>
            <a:r>
              <a:rPr lang="en-US" dirty="0"/>
              <a:t> </a:t>
            </a:r>
            <a:r>
              <a:rPr lang="en-US" dirty="0" err="1"/>
              <a:t>brojnosti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Članovi</a:t>
            </a:r>
            <a:r>
              <a:rPr lang="en-US" dirty="0" smtClean="0"/>
              <a:t> </a:t>
            </a:r>
            <a:r>
              <a:rPr lang="en-US" dirty="0" err="1"/>
              <a:t>biraju</a:t>
            </a:r>
            <a:r>
              <a:rPr lang="en-US" dirty="0"/>
              <a:t> </a:t>
            </a:r>
            <a:r>
              <a:rPr lang="en-US" dirty="0" err="1"/>
              <a:t>svoje</a:t>
            </a:r>
            <a:r>
              <a:rPr lang="en-US" dirty="0"/>
              <a:t> </a:t>
            </a:r>
            <a:r>
              <a:rPr lang="en-US" dirty="0" err="1"/>
              <a:t>organe</a:t>
            </a:r>
            <a:r>
              <a:rPr lang="en-US" dirty="0"/>
              <a:t> </a:t>
            </a:r>
            <a:r>
              <a:rPr lang="en-US" dirty="0" err="1" smtClean="0"/>
              <a:t>upravljanja</a:t>
            </a:r>
            <a:r>
              <a:rPr lang="sr-Latn-ME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rukovođenja</a:t>
            </a:r>
            <a:r>
              <a:rPr lang="en-US" dirty="0"/>
              <a:t>. </a:t>
            </a:r>
            <a:endParaRPr lang="sr-Latn-ME" dirty="0" smtClean="0"/>
          </a:p>
        </p:txBody>
      </p:sp>
    </p:spTree>
    <p:extLst>
      <p:ext uri="{BB962C8B-B14F-4D97-AF65-F5344CB8AC3E}">
        <p14:creationId xmlns:p14="http://schemas.microsoft.com/office/powerpoint/2010/main" xmlns="" val="40963770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23493"/>
            <a:ext cx="10515600" cy="4953470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Supervizorstvo</a:t>
            </a:r>
            <a:r>
              <a:rPr lang="en-US" dirty="0"/>
              <a:t> </a:t>
            </a:r>
            <a:r>
              <a:rPr lang="en-US" dirty="0" err="1"/>
              <a:t>nad</a:t>
            </a:r>
            <a:r>
              <a:rPr lang="en-US" dirty="0"/>
              <a:t> </a:t>
            </a:r>
            <a:r>
              <a:rPr lang="en-US" dirty="0" err="1"/>
              <a:t>njihovim</a:t>
            </a:r>
            <a:r>
              <a:rPr lang="en-US" dirty="0"/>
              <a:t> </a:t>
            </a:r>
            <a:r>
              <a:rPr lang="en-US" dirty="0" err="1"/>
              <a:t>poslovanjem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lokalnog</a:t>
            </a:r>
            <a:r>
              <a:rPr lang="en-US" dirty="0"/>
              <a:t>,</a:t>
            </a:r>
            <a:r>
              <a:rPr lang="sr-Latn-ME" dirty="0"/>
              <a:t> </a:t>
            </a:r>
            <a:r>
              <a:rPr lang="en-US" dirty="0" err="1"/>
              <a:t>regionalnog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nacionalnog</a:t>
            </a:r>
            <a:r>
              <a:rPr lang="en-US" dirty="0"/>
              <a:t> </a:t>
            </a:r>
            <a:r>
              <a:rPr lang="en-US" dirty="0" err="1"/>
              <a:t>karaktera</a:t>
            </a:r>
            <a:r>
              <a:rPr lang="en-US" dirty="0"/>
              <a:t>, u </a:t>
            </a:r>
            <a:r>
              <a:rPr lang="en-US" dirty="0" err="1"/>
              <a:t>zavisnosti</a:t>
            </a:r>
            <a:r>
              <a:rPr lang="en-US" dirty="0"/>
              <a:t> od </a:t>
            </a:r>
            <a:r>
              <a:rPr lang="en-US" dirty="0" err="1"/>
              <a:t>veličine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udruženosti</a:t>
            </a:r>
            <a:r>
              <a:rPr lang="en-US" dirty="0"/>
              <a:t> </a:t>
            </a:r>
            <a:r>
              <a:rPr lang="en-US" dirty="0" err="1"/>
              <a:t>ovih</a:t>
            </a:r>
            <a:r>
              <a:rPr lang="sr-Latn-ME" dirty="0"/>
              <a:t> </a:t>
            </a:r>
            <a:r>
              <a:rPr lang="en-US" dirty="0" err="1"/>
              <a:t>organizacija</a:t>
            </a:r>
            <a:r>
              <a:rPr lang="en-US" dirty="0"/>
              <a:t>. </a:t>
            </a:r>
            <a:endParaRPr lang="sr-Latn-ME" dirty="0"/>
          </a:p>
          <a:p>
            <a:pPr algn="just"/>
            <a:r>
              <a:rPr lang="en-US" dirty="0" err="1"/>
              <a:t>Kreditne</a:t>
            </a:r>
            <a:r>
              <a:rPr lang="en-US" dirty="0"/>
              <a:t> </a:t>
            </a:r>
            <a:r>
              <a:rPr lang="en-US" dirty="0" err="1"/>
              <a:t>unije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da se </a:t>
            </a:r>
            <a:r>
              <a:rPr lang="en-US" dirty="0" err="1"/>
              <a:t>udružuju</a:t>
            </a:r>
            <a:r>
              <a:rPr lang="en-US" dirty="0"/>
              <a:t> u </a:t>
            </a:r>
            <a:r>
              <a:rPr lang="en-US" dirty="0" err="1"/>
              <a:t>specijalne</a:t>
            </a:r>
            <a:r>
              <a:rPr lang="en-US" dirty="0"/>
              <a:t> </a:t>
            </a:r>
            <a:r>
              <a:rPr lang="en-US" dirty="0" err="1"/>
              <a:t>vrste</a:t>
            </a:r>
            <a:r>
              <a:rPr lang="en-US" dirty="0"/>
              <a:t> </a:t>
            </a:r>
            <a:r>
              <a:rPr lang="en-US" dirty="0" err="1"/>
              <a:t>asocijacija</a:t>
            </a:r>
            <a:r>
              <a:rPr lang="en-US" dirty="0"/>
              <a:t>,</a:t>
            </a:r>
            <a:r>
              <a:rPr lang="sr-Latn-ME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 smtClean="0"/>
              <a:t>obezb</a:t>
            </a:r>
            <a:r>
              <a:rPr lang="sr-Latn-ME" dirty="0" smtClean="0"/>
              <a:t>j</a:t>
            </a:r>
            <a:r>
              <a:rPr lang="en-US" dirty="0" err="1" smtClean="0"/>
              <a:t>eđuju</a:t>
            </a:r>
            <a:r>
              <a:rPr lang="en-US" dirty="0" smtClean="0"/>
              <a:t> </a:t>
            </a:r>
            <a:r>
              <a:rPr lang="en-US" dirty="0" err="1"/>
              <a:t>informativne</a:t>
            </a:r>
            <a:r>
              <a:rPr lang="en-US" dirty="0"/>
              <a:t>, </a:t>
            </a:r>
            <a:r>
              <a:rPr lang="en-US" dirty="0" err="1" smtClean="0"/>
              <a:t>sav</a:t>
            </a:r>
            <a:r>
              <a:rPr lang="sr-Latn-ME" dirty="0" smtClean="0"/>
              <a:t>j</a:t>
            </a:r>
            <a:r>
              <a:rPr lang="en-US" dirty="0" err="1" smtClean="0"/>
              <a:t>etodavne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finansijske</a:t>
            </a:r>
            <a:r>
              <a:rPr lang="en-US" dirty="0"/>
              <a:t> </a:t>
            </a:r>
            <a:r>
              <a:rPr lang="en-US" dirty="0" err="1"/>
              <a:t>usluge</a:t>
            </a:r>
            <a:r>
              <a:rPr lang="en-US" dirty="0"/>
              <a:t>.</a:t>
            </a:r>
            <a:endParaRPr lang="sr-Latn-ME" dirty="0"/>
          </a:p>
          <a:p>
            <a:pPr algn="just"/>
            <a:r>
              <a:rPr lang="en-US" dirty="0"/>
              <a:t> </a:t>
            </a:r>
            <a:r>
              <a:rPr lang="en-US" dirty="0" err="1"/>
              <a:t>Depoziti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sr-Latn-ME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osigurani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posebnih</a:t>
            </a:r>
            <a:r>
              <a:rPr lang="en-US" dirty="0"/>
              <a:t> </a:t>
            </a:r>
            <a:r>
              <a:rPr lang="en-US" dirty="0" err="1"/>
              <a:t>vrsta</a:t>
            </a:r>
            <a:r>
              <a:rPr lang="en-US" dirty="0"/>
              <a:t> </a:t>
            </a:r>
            <a:r>
              <a:rPr lang="en-US" dirty="0" err="1"/>
              <a:t>osiguravajućih</a:t>
            </a:r>
            <a:r>
              <a:rPr lang="en-US" dirty="0"/>
              <a:t> </a:t>
            </a:r>
            <a:r>
              <a:rPr lang="en-US" dirty="0" err="1"/>
              <a:t>finansijskih</a:t>
            </a:r>
            <a:r>
              <a:rPr lang="en-US" dirty="0"/>
              <a:t> </a:t>
            </a:r>
            <a:r>
              <a:rPr lang="en-US" dirty="0" err="1"/>
              <a:t>organizacija</a:t>
            </a:r>
            <a:r>
              <a:rPr lang="en-US" dirty="0"/>
              <a:t>. </a:t>
            </a:r>
            <a:endParaRPr lang="sr-Latn-ME" dirty="0"/>
          </a:p>
          <a:p>
            <a:pPr algn="just"/>
            <a:r>
              <a:rPr lang="en-US" dirty="0" err="1"/>
              <a:t>Kreditne</a:t>
            </a:r>
            <a:r>
              <a:rPr lang="sr-Latn-ME" dirty="0"/>
              <a:t> </a:t>
            </a:r>
            <a:r>
              <a:rPr lang="en-US" dirty="0" err="1"/>
              <a:t>unije</a:t>
            </a:r>
            <a:r>
              <a:rPr lang="en-US" dirty="0"/>
              <a:t> </a:t>
            </a:r>
            <a:r>
              <a:rPr lang="en-US" dirty="0" err="1"/>
              <a:t>posluju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 smtClean="0"/>
              <a:t>prin</a:t>
            </a:r>
            <a:r>
              <a:rPr lang="sr-Latn-ME" dirty="0" smtClean="0"/>
              <a:t>c</a:t>
            </a:r>
            <a:r>
              <a:rPr lang="en-US" dirty="0" err="1" smtClean="0"/>
              <a:t>ipima</a:t>
            </a:r>
            <a:r>
              <a:rPr lang="en-US" dirty="0" smtClean="0"/>
              <a:t> </a:t>
            </a:r>
            <a:r>
              <a:rPr lang="en-US" dirty="0" err="1"/>
              <a:t>samofinansiranja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volonterskog</a:t>
            </a:r>
            <a:r>
              <a:rPr lang="en-US" dirty="0"/>
              <a:t> </a:t>
            </a:r>
            <a:r>
              <a:rPr lang="en-US" dirty="0" err="1"/>
              <a:t>angažovanja</a:t>
            </a:r>
            <a:r>
              <a:rPr lang="en-US" dirty="0"/>
              <a:t> </a:t>
            </a:r>
            <a:r>
              <a:rPr lang="en-US" dirty="0" err="1"/>
              <a:t>članova</a:t>
            </a:r>
            <a:r>
              <a:rPr lang="en-US" dirty="0"/>
              <a:t>,</a:t>
            </a:r>
            <a:r>
              <a:rPr lang="sr-Latn-ME" dirty="0"/>
              <a:t> </a:t>
            </a:r>
            <a:r>
              <a:rPr lang="en-US" dirty="0" err="1"/>
              <a:t>usled</a:t>
            </a:r>
            <a:r>
              <a:rPr lang="en-US" dirty="0"/>
              <a:t> </a:t>
            </a:r>
            <a:r>
              <a:rPr lang="en-US" dirty="0" err="1"/>
              <a:t>čega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operativni</a:t>
            </a:r>
            <a:r>
              <a:rPr lang="en-US" dirty="0"/>
              <a:t> </a:t>
            </a:r>
            <a:r>
              <a:rPr lang="en-US" dirty="0" err="1"/>
              <a:t>troškovi</a:t>
            </a:r>
            <a:r>
              <a:rPr lang="en-US" dirty="0"/>
              <a:t> </a:t>
            </a:r>
            <a:r>
              <a:rPr lang="en-US" dirty="0" err="1"/>
              <a:t>vrlo</a:t>
            </a:r>
            <a:r>
              <a:rPr lang="en-US" dirty="0"/>
              <a:t> </a:t>
            </a:r>
            <a:r>
              <a:rPr lang="en-US" dirty="0" err="1"/>
              <a:t>niski</a:t>
            </a:r>
            <a:r>
              <a:rPr lang="en-US" dirty="0"/>
              <a:t>. </a:t>
            </a:r>
            <a:endParaRPr lang="sr-Latn-ME" dirty="0"/>
          </a:p>
          <a:p>
            <a:pPr algn="just"/>
            <a:r>
              <a:rPr lang="en-US" dirty="0" err="1"/>
              <a:t>Nema</a:t>
            </a:r>
            <a:r>
              <a:rPr lang="en-US" dirty="0"/>
              <a:t> </a:t>
            </a:r>
            <a:r>
              <a:rPr lang="en-US" dirty="0" err="1"/>
              <a:t>garantovanih</a:t>
            </a:r>
            <a:r>
              <a:rPr lang="en-US" dirty="0"/>
              <a:t> </a:t>
            </a:r>
            <a:r>
              <a:rPr lang="en-US" dirty="0" err="1"/>
              <a:t>dividendi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prihoda</a:t>
            </a:r>
            <a:r>
              <a:rPr lang="sr-Latn-ME" dirty="0"/>
              <a:t> </a:t>
            </a:r>
            <a:r>
              <a:rPr lang="en-US" dirty="0" err="1"/>
              <a:t>članovima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24379070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46220"/>
            <a:ext cx="10515600" cy="5030743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Kreditne</a:t>
            </a:r>
            <a:r>
              <a:rPr lang="en-US" dirty="0"/>
              <a:t> </a:t>
            </a:r>
            <a:r>
              <a:rPr lang="en-US" dirty="0" err="1"/>
              <a:t>unije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pozajmiljivati</a:t>
            </a:r>
            <a:r>
              <a:rPr lang="en-US" dirty="0"/>
              <a:t> </a:t>
            </a:r>
            <a:r>
              <a:rPr lang="en-US" dirty="0" err="1"/>
              <a:t>sredstva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drugih</a:t>
            </a:r>
            <a:r>
              <a:rPr lang="en-US" dirty="0"/>
              <a:t> </a:t>
            </a:r>
            <a:r>
              <a:rPr lang="en-US" dirty="0" err="1"/>
              <a:t>organizacija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ali</a:t>
            </a:r>
            <a:r>
              <a:rPr lang="en-US" dirty="0" smtClean="0"/>
              <a:t> </a:t>
            </a:r>
            <a:r>
              <a:rPr lang="en-US" dirty="0" err="1"/>
              <a:t>samo</a:t>
            </a:r>
            <a:r>
              <a:rPr lang="en-US" dirty="0"/>
              <a:t> do 50% </a:t>
            </a:r>
            <a:r>
              <a:rPr lang="en-US" dirty="0" err="1"/>
              <a:t>svog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Uživaju</a:t>
            </a:r>
            <a:r>
              <a:rPr lang="en-US" dirty="0" smtClean="0"/>
              <a:t> </a:t>
            </a:r>
            <a:r>
              <a:rPr lang="en-US" dirty="0" err="1"/>
              <a:t>veće</a:t>
            </a:r>
            <a:r>
              <a:rPr lang="en-US" dirty="0"/>
              <a:t> </a:t>
            </a:r>
            <a:r>
              <a:rPr lang="en-US" dirty="0" err="1"/>
              <a:t>poreske</a:t>
            </a:r>
            <a:r>
              <a:rPr lang="en-US" dirty="0"/>
              <a:t> </a:t>
            </a:r>
            <a:r>
              <a:rPr lang="en-US" dirty="0" err="1"/>
              <a:t>povlastice</a:t>
            </a:r>
            <a:r>
              <a:rPr lang="en-US" dirty="0"/>
              <a:t> </a:t>
            </a:r>
            <a:r>
              <a:rPr lang="en-US" dirty="0" err="1"/>
              <a:t>nego</a:t>
            </a:r>
            <a:r>
              <a:rPr lang="en-US" dirty="0"/>
              <a:t> </a:t>
            </a:r>
            <a:r>
              <a:rPr lang="en-US" dirty="0" err="1" smtClean="0"/>
              <a:t>prethodne</a:t>
            </a:r>
            <a:r>
              <a:rPr lang="sr-Latn-ME" dirty="0" smtClean="0"/>
              <a:t> </a:t>
            </a:r>
            <a:r>
              <a:rPr lang="en-US" dirty="0" err="1" smtClean="0"/>
              <a:t>depozitne</a:t>
            </a:r>
            <a:r>
              <a:rPr lang="en-US" dirty="0" smtClean="0"/>
              <a:t> </a:t>
            </a:r>
            <a:r>
              <a:rPr lang="en-US" dirty="0" err="1"/>
              <a:t>finansijske</a:t>
            </a:r>
            <a:r>
              <a:rPr lang="en-US" dirty="0"/>
              <a:t> </a:t>
            </a:r>
            <a:r>
              <a:rPr lang="en-US" dirty="0" err="1"/>
              <a:t>organizacije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/>
              <a:t>Na </a:t>
            </a:r>
            <a:r>
              <a:rPr lang="en-US" dirty="0" err="1"/>
              <a:t>depozite</a:t>
            </a:r>
            <a:r>
              <a:rPr lang="en-US" dirty="0"/>
              <a:t> se </a:t>
            </a:r>
            <a:r>
              <a:rPr lang="en-US" dirty="0" err="1"/>
              <a:t>ugovoraju</a:t>
            </a:r>
            <a:r>
              <a:rPr lang="en-US" dirty="0"/>
              <a:t> </a:t>
            </a:r>
            <a:r>
              <a:rPr lang="en-US" dirty="0" err="1"/>
              <a:t>fiksne</a:t>
            </a:r>
            <a:r>
              <a:rPr lang="en-US" dirty="0"/>
              <a:t> </a:t>
            </a:r>
            <a:r>
              <a:rPr lang="en-US" dirty="0" err="1" smtClean="0"/>
              <a:t>kamatne</a:t>
            </a:r>
            <a:r>
              <a:rPr lang="sr-Latn-ME" dirty="0" smtClean="0"/>
              <a:t> </a:t>
            </a:r>
            <a:r>
              <a:rPr lang="en-US" dirty="0" smtClean="0"/>
              <a:t>stope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uglavnom</a:t>
            </a:r>
            <a:r>
              <a:rPr lang="en-US" dirty="0"/>
              <a:t> </a:t>
            </a:r>
            <a:r>
              <a:rPr lang="en-US" dirty="0" err="1"/>
              <a:t>iznad</a:t>
            </a:r>
            <a:r>
              <a:rPr lang="en-US" dirty="0"/>
              <a:t> </a:t>
            </a:r>
            <a:r>
              <a:rPr lang="en-US" dirty="0" err="1"/>
              <a:t>tržišnih</a:t>
            </a:r>
            <a:r>
              <a:rPr lang="en-US" dirty="0"/>
              <a:t> </a:t>
            </a:r>
            <a:r>
              <a:rPr lang="en-US" dirty="0" err="1"/>
              <a:t>kamata</a:t>
            </a:r>
            <a:r>
              <a:rPr lang="en-US" dirty="0"/>
              <a:t>, </a:t>
            </a:r>
            <a:r>
              <a:rPr lang="en-US" dirty="0" err="1"/>
              <a:t>što</a:t>
            </a:r>
            <a:r>
              <a:rPr lang="en-US" dirty="0"/>
              <a:t> je bio </a:t>
            </a:r>
            <a:r>
              <a:rPr lang="en-US" dirty="0" err="1"/>
              <a:t>važan</a:t>
            </a:r>
            <a:r>
              <a:rPr lang="en-US" dirty="0"/>
              <a:t> </a:t>
            </a:r>
            <a:r>
              <a:rPr lang="en-US" dirty="0" err="1"/>
              <a:t>razlog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 smtClean="0"/>
              <a:t>povećani</a:t>
            </a:r>
            <a:r>
              <a:rPr lang="sr-Latn-ME" dirty="0" smtClean="0"/>
              <a:t> </a:t>
            </a:r>
            <a:r>
              <a:rPr lang="en-US" dirty="0" err="1" smtClean="0"/>
              <a:t>rast</a:t>
            </a:r>
            <a:r>
              <a:rPr lang="en-US" dirty="0" smtClean="0"/>
              <a:t> </a:t>
            </a:r>
            <a:r>
              <a:rPr lang="en-US" dirty="0" err="1"/>
              <a:t>štednje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Članovi</a:t>
            </a:r>
            <a:r>
              <a:rPr lang="en-US" dirty="0" smtClean="0"/>
              <a:t> </a:t>
            </a:r>
            <a:r>
              <a:rPr lang="en-US" dirty="0" err="1"/>
              <a:t>kreditnih</a:t>
            </a:r>
            <a:r>
              <a:rPr lang="en-US" dirty="0"/>
              <a:t> </a:t>
            </a:r>
            <a:r>
              <a:rPr lang="en-US" dirty="0" err="1"/>
              <a:t>unija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pravilu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krugova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relativno</a:t>
            </a:r>
            <a:r>
              <a:rPr lang="en-US" dirty="0"/>
              <a:t> </a:t>
            </a:r>
            <a:r>
              <a:rPr lang="en-US" dirty="0" err="1" smtClean="0"/>
              <a:t>nižim</a:t>
            </a:r>
            <a:r>
              <a:rPr lang="sr-Latn-ME" dirty="0" smtClean="0"/>
              <a:t> </a:t>
            </a:r>
            <a:r>
              <a:rPr lang="en-US" dirty="0" err="1" smtClean="0"/>
              <a:t>dohocima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slabijom</a:t>
            </a:r>
            <a:r>
              <a:rPr lang="en-US" dirty="0"/>
              <a:t> </a:t>
            </a:r>
            <a:r>
              <a:rPr lang="en-US" dirty="0" err="1"/>
              <a:t>orijentacijom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tržišne</a:t>
            </a:r>
            <a:r>
              <a:rPr lang="en-US" dirty="0"/>
              <a:t> </a:t>
            </a:r>
            <a:r>
              <a:rPr lang="en-US" dirty="0" err="1"/>
              <a:t>mehanizme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instrumente</a:t>
            </a:r>
            <a:r>
              <a:rPr lang="en-US" dirty="0"/>
              <a:t> </a:t>
            </a:r>
            <a:r>
              <a:rPr lang="en-US" dirty="0" err="1" smtClean="0"/>
              <a:t>ulaganja</a:t>
            </a:r>
            <a:r>
              <a:rPr lang="sr-Latn-ME" dirty="0" smtClean="0"/>
              <a:t> </a:t>
            </a:r>
            <a:r>
              <a:rPr lang="en-US" dirty="0" err="1" smtClean="0"/>
              <a:t>svoje</a:t>
            </a:r>
            <a:r>
              <a:rPr lang="en-US" dirty="0" smtClean="0"/>
              <a:t> </a:t>
            </a:r>
            <a:r>
              <a:rPr lang="en-US" dirty="0" err="1"/>
              <a:t>ušteđevine</a:t>
            </a:r>
            <a:r>
              <a:rPr lang="en-US" dirty="0" smtClean="0"/>
              <a:t>.</a:t>
            </a:r>
            <a:endParaRPr lang="sr-Latn-ME" dirty="0" smtClean="0"/>
          </a:p>
        </p:txBody>
      </p:sp>
    </p:spTree>
    <p:extLst>
      <p:ext uri="{BB962C8B-B14F-4D97-AF65-F5344CB8AC3E}">
        <p14:creationId xmlns:p14="http://schemas.microsoft.com/office/powerpoint/2010/main" xmlns="" val="6513217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01521"/>
            <a:ext cx="10515600" cy="5275442"/>
          </a:xfrm>
        </p:spPr>
        <p:txBody>
          <a:bodyPr/>
          <a:lstStyle/>
          <a:p>
            <a:pPr algn="just"/>
            <a:r>
              <a:rPr lang="en-US" dirty="0"/>
              <a:t>U </a:t>
            </a:r>
            <a:r>
              <a:rPr lang="en-US" dirty="0" err="1"/>
              <a:t>strukturi</a:t>
            </a:r>
            <a:r>
              <a:rPr lang="en-US" dirty="0"/>
              <a:t> </a:t>
            </a:r>
            <a:r>
              <a:rPr lang="en-US" dirty="0" err="1"/>
              <a:t>plasmana</a:t>
            </a:r>
            <a:r>
              <a:rPr lang="en-US" dirty="0"/>
              <a:t> </a:t>
            </a:r>
            <a:r>
              <a:rPr lang="en-US" dirty="0" err="1"/>
              <a:t>dominiraju</a:t>
            </a:r>
            <a:r>
              <a:rPr lang="en-US" dirty="0"/>
              <a:t> </a:t>
            </a:r>
            <a:r>
              <a:rPr lang="en-US" dirty="0" err="1"/>
              <a:t>potrošački</a:t>
            </a:r>
            <a:r>
              <a:rPr lang="en-US" dirty="0"/>
              <a:t>, a ne </a:t>
            </a:r>
            <a:r>
              <a:rPr lang="en-US" dirty="0" err="1" smtClean="0"/>
              <a:t>stambeni</a:t>
            </a:r>
            <a:r>
              <a:rPr lang="sr-Latn-ME" dirty="0" smtClean="0"/>
              <a:t> </a:t>
            </a:r>
            <a:r>
              <a:rPr lang="en-US" dirty="0" err="1"/>
              <a:t>krediti</a:t>
            </a:r>
            <a:r>
              <a:rPr lang="en-US" dirty="0"/>
              <a:t>, </a:t>
            </a:r>
            <a:r>
              <a:rPr lang="en-US" dirty="0" err="1"/>
              <a:t>pošto</a:t>
            </a:r>
            <a:r>
              <a:rPr lang="en-US" dirty="0"/>
              <a:t> </a:t>
            </a:r>
            <a:r>
              <a:rPr lang="en-US" dirty="0" err="1"/>
              <a:t>ove</a:t>
            </a:r>
            <a:r>
              <a:rPr lang="en-US" dirty="0"/>
              <a:t> </a:t>
            </a:r>
            <a:r>
              <a:rPr lang="en-US" dirty="0" err="1"/>
              <a:t>organizacije</a:t>
            </a:r>
            <a:r>
              <a:rPr lang="en-US" dirty="0"/>
              <a:t> ne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odobravati</a:t>
            </a:r>
            <a:r>
              <a:rPr lang="en-US" dirty="0"/>
              <a:t> </a:t>
            </a:r>
            <a:r>
              <a:rPr lang="en-US" dirty="0" err="1"/>
              <a:t>kredite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rokovima</a:t>
            </a:r>
            <a:r>
              <a:rPr lang="en-US" dirty="0"/>
              <a:t> </a:t>
            </a:r>
            <a:r>
              <a:rPr lang="en-US" dirty="0" err="1" smtClean="0"/>
              <a:t>dosp</a:t>
            </a:r>
            <a:r>
              <a:rPr lang="sr-Latn-ME" dirty="0" smtClean="0"/>
              <a:t>j</a:t>
            </a:r>
            <a:r>
              <a:rPr lang="en-US" dirty="0" err="1" smtClean="0"/>
              <a:t>elosti</a:t>
            </a:r>
            <a:r>
              <a:rPr lang="sr-Latn-ME" dirty="0" smtClean="0"/>
              <a:t> </a:t>
            </a:r>
            <a:r>
              <a:rPr lang="en-US" dirty="0" err="1"/>
              <a:t>iznad</a:t>
            </a:r>
            <a:r>
              <a:rPr lang="en-US" dirty="0"/>
              <a:t> </a:t>
            </a:r>
            <a:r>
              <a:rPr lang="en-US" dirty="0" err="1"/>
              <a:t>deset</a:t>
            </a:r>
            <a:r>
              <a:rPr lang="en-US" dirty="0"/>
              <a:t> </a:t>
            </a:r>
            <a:r>
              <a:rPr lang="en-US" dirty="0" err="1"/>
              <a:t>godina</a:t>
            </a:r>
            <a:r>
              <a:rPr lang="en-US" dirty="0"/>
              <a:t>. </a:t>
            </a:r>
            <a:endParaRPr lang="sr-Latn-ME" dirty="0"/>
          </a:p>
          <a:p>
            <a:pPr algn="just"/>
            <a:r>
              <a:rPr lang="en-US" dirty="0"/>
              <a:t>U </a:t>
            </a:r>
            <a:r>
              <a:rPr lang="en-US" dirty="0" err="1"/>
              <a:t>suštini</a:t>
            </a:r>
            <a:r>
              <a:rPr lang="en-US" dirty="0"/>
              <a:t> </a:t>
            </a:r>
            <a:r>
              <a:rPr lang="en-US" dirty="0" err="1"/>
              <a:t>ove</a:t>
            </a:r>
            <a:r>
              <a:rPr lang="en-US" dirty="0"/>
              <a:t> </a:t>
            </a:r>
            <a:r>
              <a:rPr lang="en-US" dirty="0" err="1"/>
              <a:t>finansijske</a:t>
            </a:r>
            <a:r>
              <a:rPr lang="en-US" dirty="0"/>
              <a:t> </a:t>
            </a:r>
            <a:r>
              <a:rPr lang="en-US" dirty="0" err="1"/>
              <a:t>organizacije</a:t>
            </a:r>
            <a:r>
              <a:rPr lang="en-US" dirty="0"/>
              <a:t> </a:t>
            </a:r>
            <a:r>
              <a:rPr lang="en-US" dirty="0" err="1"/>
              <a:t>nastoje</a:t>
            </a:r>
            <a:r>
              <a:rPr lang="en-US" dirty="0"/>
              <a:t> da </a:t>
            </a:r>
            <a:r>
              <a:rPr lang="en-US" dirty="0" err="1"/>
              <a:t>izmire</a:t>
            </a:r>
            <a:r>
              <a:rPr lang="en-US" dirty="0"/>
              <a:t> </a:t>
            </a:r>
            <a:r>
              <a:rPr lang="en-US" dirty="0" err="1"/>
              <a:t>dva</a:t>
            </a:r>
            <a:r>
              <a:rPr lang="sr-Latn-ME" dirty="0"/>
              <a:t> </a:t>
            </a:r>
            <a:r>
              <a:rPr lang="en-US" dirty="0" err="1"/>
              <a:t>nekonzistentna</a:t>
            </a:r>
            <a:r>
              <a:rPr lang="en-US" dirty="0"/>
              <a:t> </a:t>
            </a:r>
            <a:r>
              <a:rPr lang="en-US" dirty="0" err="1"/>
              <a:t>cilja</a:t>
            </a:r>
            <a:r>
              <a:rPr lang="en-US" dirty="0"/>
              <a:t>: da </a:t>
            </a:r>
            <a:r>
              <a:rPr lang="en-US" dirty="0" err="1"/>
              <a:t>privlače</a:t>
            </a:r>
            <a:r>
              <a:rPr lang="en-US" dirty="0"/>
              <a:t> </a:t>
            </a:r>
            <a:r>
              <a:rPr lang="en-US" dirty="0" err="1"/>
              <a:t>depozite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štednju</a:t>
            </a:r>
            <a:r>
              <a:rPr lang="en-US" dirty="0"/>
              <a:t> </a:t>
            </a:r>
            <a:r>
              <a:rPr lang="en-US" dirty="0" err="1"/>
              <a:t>preko</a:t>
            </a:r>
            <a:r>
              <a:rPr lang="en-US" dirty="0"/>
              <a:t> </a:t>
            </a:r>
            <a:r>
              <a:rPr lang="en-US" dirty="0" err="1"/>
              <a:t>većih</a:t>
            </a:r>
            <a:r>
              <a:rPr lang="en-US" dirty="0"/>
              <a:t> </a:t>
            </a:r>
            <a:r>
              <a:rPr lang="en-US" dirty="0" err="1"/>
              <a:t>kamatnih</a:t>
            </a:r>
            <a:r>
              <a:rPr lang="en-US" dirty="0"/>
              <a:t> </a:t>
            </a:r>
            <a:r>
              <a:rPr lang="en-US" dirty="0" err="1" smtClean="0"/>
              <a:t>stopa</a:t>
            </a:r>
            <a:r>
              <a:rPr lang="sr-Latn-ME" dirty="0" smtClean="0"/>
              <a:t>,</a:t>
            </a:r>
            <a:r>
              <a:rPr lang="en-US" dirty="0" smtClean="0"/>
              <a:t> </a:t>
            </a:r>
            <a:r>
              <a:rPr lang="en-US" dirty="0"/>
              <a:t>a</a:t>
            </a:r>
            <a:r>
              <a:rPr lang="sr-Latn-ME" dirty="0"/>
              <a:t> </a:t>
            </a:r>
            <a:r>
              <a:rPr lang="en-US" dirty="0"/>
              <a:t>da </a:t>
            </a:r>
            <a:r>
              <a:rPr lang="en-US" dirty="0" err="1"/>
              <a:t>odobravaju</a:t>
            </a:r>
            <a:r>
              <a:rPr lang="en-US" dirty="0"/>
              <a:t> </a:t>
            </a:r>
            <a:r>
              <a:rPr lang="en-US" dirty="0" err="1"/>
              <a:t>kredite</a:t>
            </a:r>
            <a:r>
              <a:rPr lang="en-US" dirty="0"/>
              <a:t> </a:t>
            </a:r>
            <a:r>
              <a:rPr lang="en-US" dirty="0" err="1"/>
              <a:t>uz</a:t>
            </a:r>
            <a:r>
              <a:rPr lang="en-US" dirty="0"/>
              <a:t> </a:t>
            </a:r>
            <a:r>
              <a:rPr lang="en-US" dirty="0" err="1"/>
              <a:t>relativno</a:t>
            </a:r>
            <a:r>
              <a:rPr lang="en-US" dirty="0"/>
              <a:t> </a:t>
            </a:r>
            <a:r>
              <a:rPr lang="en-US" dirty="0" err="1"/>
              <a:t>niže</a:t>
            </a:r>
            <a:r>
              <a:rPr lang="en-US" dirty="0"/>
              <a:t> </a:t>
            </a:r>
            <a:r>
              <a:rPr lang="en-US" dirty="0" err="1"/>
              <a:t>kamatne</a:t>
            </a:r>
            <a:r>
              <a:rPr lang="en-US" dirty="0"/>
              <a:t> stope.</a:t>
            </a:r>
            <a:endParaRPr lang="sr-Latn-ME" dirty="0"/>
          </a:p>
          <a:p>
            <a:pPr algn="just"/>
            <a:r>
              <a:rPr lang="en-US" dirty="0"/>
              <a:t> </a:t>
            </a:r>
            <a:r>
              <a:rPr lang="en-US" dirty="0" err="1"/>
              <a:t>Posebna</a:t>
            </a:r>
            <a:r>
              <a:rPr lang="en-US" dirty="0"/>
              <a:t> </a:t>
            </a:r>
            <a:r>
              <a:rPr lang="en-US" dirty="0" err="1"/>
              <a:t>teškoća</a:t>
            </a:r>
            <a:r>
              <a:rPr lang="en-US" dirty="0"/>
              <a:t> </a:t>
            </a:r>
            <a:r>
              <a:rPr lang="en-US" dirty="0" err="1"/>
              <a:t>proističe</a:t>
            </a:r>
            <a:r>
              <a:rPr lang="sr-Latn-ME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činjenice</a:t>
            </a:r>
            <a:r>
              <a:rPr lang="en-US" dirty="0"/>
              <a:t> da </a:t>
            </a:r>
            <a:r>
              <a:rPr lang="en-US" dirty="0" err="1"/>
              <a:t>potrošački</a:t>
            </a:r>
            <a:r>
              <a:rPr lang="en-US" dirty="0"/>
              <a:t> </a:t>
            </a:r>
            <a:r>
              <a:rPr lang="en-US" dirty="0" err="1"/>
              <a:t>krediti</a:t>
            </a:r>
            <a:r>
              <a:rPr lang="en-US" dirty="0"/>
              <a:t> </a:t>
            </a:r>
            <a:r>
              <a:rPr lang="en-US" dirty="0" err="1" smtClean="0"/>
              <a:t>srazm</a:t>
            </a:r>
            <a:r>
              <a:rPr lang="sr-Latn-ME" dirty="0" smtClean="0"/>
              <a:t>j</a:t>
            </a:r>
            <a:r>
              <a:rPr lang="en-US" dirty="0" err="1" smtClean="0"/>
              <a:t>erno</a:t>
            </a:r>
            <a:r>
              <a:rPr lang="en-US" dirty="0" smtClean="0"/>
              <a:t> </a:t>
            </a:r>
            <a:r>
              <a:rPr lang="en-US" dirty="0"/>
              <a:t>nose </a:t>
            </a:r>
            <a:r>
              <a:rPr lang="en-US" dirty="0" err="1"/>
              <a:t>najveće</a:t>
            </a:r>
            <a:r>
              <a:rPr lang="en-US" dirty="0"/>
              <a:t> </a:t>
            </a:r>
            <a:r>
              <a:rPr lang="en-US" dirty="0" err="1"/>
              <a:t>troškove</a:t>
            </a:r>
            <a:r>
              <a:rPr lang="en-US" dirty="0"/>
              <a:t>, </a:t>
            </a:r>
            <a:r>
              <a:rPr lang="en-US" dirty="0" err="1"/>
              <a:t>zbog</a:t>
            </a:r>
            <a:r>
              <a:rPr lang="en-US" dirty="0"/>
              <a:t> </a:t>
            </a:r>
            <a:r>
              <a:rPr lang="en-US" dirty="0" err="1"/>
              <a:t>odnosa</a:t>
            </a:r>
            <a:r>
              <a:rPr lang="sr-Latn-ME" dirty="0"/>
              <a:t> </a:t>
            </a:r>
            <a:r>
              <a:rPr lang="en-US" dirty="0" err="1"/>
              <a:t>između</a:t>
            </a:r>
            <a:r>
              <a:rPr lang="en-US" dirty="0"/>
              <a:t> </a:t>
            </a:r>
            <a:r>
              <a:rPr lang="en-US" dirty="0" err="1"/>
              <a:t>manjeg</a:t>
            </a:r>
            <a:r>
              <a:rPr lang="en-US" dirty="0"/>
              <a:t> </a:t>
            </a:r>
            <a:r>
              <a:rPr lang="en-US" dirty="0" err="1"/>
              <a:t>obima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fiksnih</a:t>
            </a:r>
            <a:r>
              <a:rPr lang="en-US" dirty="0"/>
              <a:t> (</a:t>
            </a:r>
            <a:r>
              <a:rPr lang="en-US" dirty="0" err="1"/>
              <a:t>operativnih</a:t>
            </a:r>
            <a:r>
              <a:rPr lang="en-US" dirty="0"/>
              <a:t>) </a:t>
            </a:r>
            <a:r>
              <a:rPr lang="en-US" dirty="0" err="1"/>
              <a:t>troškova</a:t>
            </a:r>
            <a:r>
              <a:rPr lang="en-US" dirty="0"/>
              <a:t> </a:t>
            </a:r>
            <a:r>
              <a:rPr lang="en-US" dirty="0" err="1" smtClean="0"/>
              <a:t>kreditiranja</a:t>
            </a:r>
            <a:r>
              <a:rPr lang="sr-Latn-ME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990556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ME" sz="3600" dirty="0" smtClean="0"/>
              <a:t>1. </a:t>
            </a:r>
            <a:r>
              <a:rPr lang="en-US" sz="3600" dirty="0" smtClean="0"/>
              <a:t>NEBANKARSKI </a:t>
            </a:r>
            <a:r>
              <a:rPr lang="en-US" sz="3600" dirty="0"/>
              <a:t>FINANSIJSKI INTERMEDIJERI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/>
              <a:t>Osiguravajuća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tzv</a:t>
            </a:r>
            <a:r>
              <a:rPr lang="en-US" dirty="0"/>
              <a:t>. </a:t>
            </a:r>
            <a:r>
              <a:rPr lang="en-US" dirty="0" err="1"/>
              <a:t>penzioni</a:t>
            </a:r>
            <a:r>
              <a:rPr lang="en-US" dirty="0"/>
              <a:t> </a:t>
            </a:r>
            <a:r>
              <a:rPr lang="en-US" dirty="0" err="1"/>
              <a:t>fondovi</a:t>
            </a:r>
            <a:r>
              <a:rPr lang="en-US" dirty="0"/>
              <a:t>, </a:t>
            </a:r>
            <a:r>
              <a:rPr lang="en-US" dirty="0" err="1"/>
              <a:t>sistematizuju</a:t>
            </a:r>
            <a:r>
              <a:rPr lang="en-US" dirty="0"/>
              <a:t> se u </a:t>
            </a:r>
            <a:r>
              <a:rPr lang="en-US" dirty="0" err="1"/>
              <a:t>okviru</a:t>
            </a:r>
            <a:r>
              <a:rPr lang="sr-Latn-ME" dirty="0"/>
              <a:t> </a:t>
            </a:r>
            <a:r>
              <a:rPr lang="en-US" dirty="0" err="1"/>
              <a:t>grupacije</a:t>
            </a:r>
            <a:r>
              <a:rPr lang="en-US" dirty="0"/>
              <a:t> </a:t>
            </a:r>
            <a:r>
              <a:rPr lang="en-US" dirty="0" err="1"/>
              <a:t>institucija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razvoj</a:t>
            </a:r>
            <a:r>
              <a:rPr lang="en-US" dirty="0"/>
              <a:t> </a:t>
            </a:r>
            <a:r>
              <a:rPr lang="en-US" dirty="0" err="1"/>
              <a:t>ugovorne</a:t>
            </a:r>
            <a:r>
              <a:rPr lang="en-US" dirty="0"/>
              <a:t> </a:t>
            </a:r>
            <a:r>
              <a:rPr lang="en-US" dirty="0" err="1"/>
              <a:t>štednje</a:t>
            </a:r>
            <a:r>
              <a:rPr lang="en-US" dirty="0" smtClean="0"/>
              <a:t>.</a:t>
            </a:r>
            <a:endParaRPr lang="sr-Latn-ME" dirty="0"/>
          </a:p>
          <a:p>
            <a:pPr algn="just"/>
            <a:r>
              <a:rPr lang="en-US" dirty="0" err="1"/>
              <a:t>Postoje</a:t>
            </a:r>
            <a:r>
              <a:rPr lang="en-US" dirty="0"/>
              <a:t> </a:t>
            </a:r>
            <a:r>
              <a:rPr lang="en-US" b="1" dirty="0" err="1"/>
              <a:t>osiguravajuće</a:t>
            </a:r>
            <a:r>
              <a:rPr lang="en-US" b="1" dirty="0"/>
              <a:t> </a:t>
            </a:r>
            <a:r>
              <a:rPr lang="en-US" b="1" dirty="0" err="1"/>
              <a:t>organizacije</a:t>
            </a:r>
            <a:r>
              <a:rPr lang="sr-Latn-ME" b="1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osiguranje</a:t>
            </a:r>
            <a:r>
              <a:rPr lang="en-US" dirty="0"/>
              <a:t> </a:t>
            </a:r>
            <a:r>
              <a:rPr lang="en-US" dirty="0" err="1"/>
              <a:t>života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organizacije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osiguranje</a:t>
            </a:r>
            <a:r>
              <a:rPr lang="en-US" dirty="0"/>
              <a:t> </a:t>
            </a:r>
            <a:r>
              <a:rPr lang="en-US" dirty="0" err="1"/>
              <a:t>imovine</a:t>
            </a:r>
            <a:r>
              <a:rPr lang="en-US" dirty="0"/>
              <a:t>. </a:t>
            </a:r>
            <a:endParaRPr lang="sr-Latn-ME" dirty="0"/>
          </a:p>
          <a:p>
            <a:pPr algn="just"/>
            <a:r>
              <a:rPr lang="en-US" dirty="0" err="1"/>
              <a:t>Zajedničke</a:t>
            </a:r>
            <a:r>
              <a:rPr lang="en-US" dirty="0"/>
              <a:t> </a:t>
            </a:r>
            <a:r>
              <a:rPr lang="en-US" dirty="0" err="1"/>
              <a:t>karakteristike</a:t>
            </a:r>
            <a:r>
              <a:rPr lang="sr-Latn-ME" dirty="0"/>
              <a:t> </a:t>
            </a:r>
            <a:r>
              <a:rPr lang="en-US" dirty="0" err="1"/>
              <a:t>su</a:t>
            </a:r>
            <a:r>
              <a:rPr lang="en-US" dirty="0"/>
              <a:t> u </a:t>
            </a:r>
            <a:r>
              <a:rPr lang="en-US" dirty="0" err="1"/>
              <a:t>stalnom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stabilnom</a:t>
            </a:r>
            <a:r>
              <a:rPr lang="en-US" dirty="0"/>
              <a:t> </a:t>
            </a:r>
            <a:r>
              <a:rPr lang="en-US" dirty="0" err="1"/>
              <a:t>prilivu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 u </a:t>
            </a:r>
            <a:r>
              <a:rPr lang="en-US" dirty="0" err="1"/>
              <a:t>vidu</a:t>
            </a:r>
            <a:r>
              <a:rPr lang="en-US" dirty="0"/>
              <a:t> </a:t>
            </a:r>
            <a:r>
              <a:rPr lang="en-US" dirty="0" err="1"/>
              <a:t>uplata</a:t>
            </a:r>
            <a:r>
              <a:rPr lang="en-US" dirty="0"/>
              <a:t> </a:t>
            </a:r>
            <a:r>
              <a:rPr lang="en-US" dirty="0" err="1"/>
              <a:t>premija</a:t>
            </a:r>
            <a:r>
              <a:rPr lang="en-US" dirty="0"/>
              <a:t> </a:t>
            </a:r>
            <a:r>
              <a:rPr lang="en-US" dirty="0" err="1"/>
              <a:t>osiguranja</a:t>
            </a:r>
            <a:r>
              <a:rPr lang="en-US" dirty="0"/>
              <a:t>,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osnovu</a:t>
            </a:r>
            <a:r>
              <a:rPr lang="sr-Latn-ME" dirty="0"/>
              <a:t> </a:t>
            </a:r>
            <a:r>
              <a:rPr lang="en-US" dirty="0" err="1"/>
              <a:t>čega</a:t>
            </a:r>
            <a:r>
              <a:rPr lang="en-US" dirty="0"/>
              <a:t> se </a:t>
            </a:r>
            <a:r>
              <a:rPr lang="en-US" dirty="0" err="1"/>
              <a:t>formiraju</a:t>
            </a:r>
            <a:r>
              <a:rPr lang="en-US" dirty="0"/>
              <a:t> </a:t>
            </a:r>
            <a:r>
              <a:rPr lang="en-US" dirty="0" err="1"/>
              <a:t>veoma</a:t>
            </a:r>
            <a:r>
              <a:rPr lang="en-US" dirty="0"/>
              <a:t> </a:t>
            </a:r>
            <a:r>
              <a:rPr lang="en-US" dirty="0" err="1"/>
              <a:t>stabilni</a:t>
            </a:r>
            <a:r>
              <a:rPr lang="en-US" dirty="0"/>
              <a:t> </a:t>
            </a:r>
            <a:r>
              <a:rPr lang="en-US" dirty="0" err="1"/>
              <a:t>iznosi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finansiranje</a:t>
            </a:r>
            <a:r>
              <a:rPr lang="en-US" dirty="0"/>
              <a:t> </a:t>
            </a:r>
            <a:r>
              <a:rPr lang="en-US" dirty="0" err="1"/>
              <a:t>osnovne</a:t>
            </a:r>
            <a:r>
              <a:rPr lang="en-US" dirty="0"/>
              <a:t> </a:t>
            </a:r>
            <a:r>
              <a:rPr lang="en-US" dirty="0" err="1" smtClean="0"/>
              <a:t>nam</a:t>
            </a:r>
            <a:r>
              <a:rPr lang="sr-Latn-ME" dirty="0" smtClean="0"/>
              <a:t>j</a:t>
            </a:r>
            <a:r>
              <a:rPr lang="en-US" dirty="0" err="1" smtClean="0"/>
              <a:t>ene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82849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78794"/>
            <a:ext cx="10515600" cy="5198169"/>
          </a:xfrm>
        </p:spPr>
        <p:txBody>
          <a:bodyPr/>
          <a:lstStyle/>
          <a:p>
            <a:pPr algn="just"/>
            <a:r>
              <a:rPr lang="en-US" dirty="0" err="1"/>
              <a:t>Sredstva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dugoročnog</a:t>
            </a:r>
            <a:r>
              <a:rPr lang="en-US" dirty="0"/>
              <a:t> </a:t>
            </a:r>
            <a:r>
              <a:rPr lang="en-US" dirty="0" err="1"/>
              <a:t>karaktera</a:t>
            </a:r>
            <a:r>
              <a:rPr lang="en-US" dirty="0"/>
              <a:t>,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dugogodišnjoim</a:t>
            </a:r>
            <a:r>
              <a:rPr lang="en-US" dirty="0"/>
              <a:t> </a:t>
            </a:r>
            <a:r>
              <a:rPr lang="en-US" dirty="0" err="1"/>
              <a:t>periodima</a:t>
            </a:r>
            <a:r>
              <a:rPr lang="en-US" dirty="0"/>
              <a:t> </a:t>
            </a:r>
            <a:r>
              <a:rPr lang="en-US" dirty="0" err="1" smtClean="0"/>
              <a:t>dosp</a:t>
            </a:r>
            <a:r>
              <a:rPr lang="sr-Latn-ME" dirty="0" smtClean="0"/>
              <a:t>j</a:t>
            </a:r>
            <a:r>
              <a:rPr lang="en-US" dirty="0" err="1" smtClean="0"/>
              <a:t>elosti</a:t>
            </a:r>
            <a:r>
              <a:rPr lang="en-US" dirty="0"/>
              <a:t>, </a:t>
            </a:r>
            <a:r>
              <a:rPr lang="en-US" dirty="0" err="1"/>
              <a:t>na</a:t>
            </a:r>
            <a:r>
              <a:rPr lang="sr-Latn-ME" dirty="0"/>
              <a:t> </a:t>
            </a:r>
            <a:r>
              <a:rPr lang="en-US" dirty="0" err="1"/>
              <a:t>osnovu</a:t>
            </a:r>
            <a:r>
              <a:rPr lang="en-US" dirty="0"/>
              <a:t> </a:t>
            </a:r>
            <a:r>
              <a:rPr lang="en-US" dirty="0" err="1"/>
              <a:t>čega</a:t>
            </a:r>
            <a:r>
              <a:rPr lang="en-US" dirty="0"/>
              <a:t> </a:t>
            </a:r>
            <a:r>
              <a:rPr lang="en-US" dirty="0" err="1"/>
              <a:t>ove</a:t>
            </a:r>
            <a:r>
              <a:rPr lang="en-US" dirty="0"/>
              <a:t> </a:t>
            </a:r>
            <a:r>
              <a:rPr lang="en-US" dirty="0" err="1"/>
              <a:t>institucije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slobodna</a:t>
            </a:r>
            <a:r>
              <a:rPr lang="en-US" dirty="0"/>
              <a:t> </a:t>
            </a:r>
            <a:r>
              <a:rPr lang="en-US" dirty="0" err="1"/>
              <a:t>sredstva</a:t>
            </a:r>
            <a:r>
              <a:rPr lang="en-US" dirty="0"/>
              <a:t> da </a:t>
            </a:r>
            <a:r>
              <a:rPr lang="en-US" dirty="0" err="1"/>
              <a:t>plasiraju</a:t>
            </a:r>
            <a:r>
              <a:rPr lang="en-US" dirty="0"/>
              <a:t> u </a:t>
            </a:r>
            <a:r>
              <a:rPr lang="en-US" dirty="0" err="1"/>
              <a:t>različite</a:t>
            </a:r>
            <a:r>
              <a:rPr lang="en-US" dirty="0"/>
              <a:t> </a:t>
            </a:r>
            <a:r>
              <a:rPr lang="en-US" dirty="0" err="1"/>
              <a:t>oblike</a:t>
            </a:r>
            <a:r>
              <a:rPr lang="sr-Latn-ME" dirty="0"/>
              <a:t> </a:t>
            </a:r>
            <a:r>
              <a:rPr lang="en-US" dirty="0" err="1"/>
              <a:t>investicionih</a:t>
            </a:r>
            <a:r>
              <a:rPr lang="en-US" dirty="0"/>
              <a:t> </a:t>
            </a:r>
            <a:r>
              <a:rPr lang="en-US" dirty="0" err="1"/>
              <a:t>ulaganja</a:t>
            </a:r>
            <a:r>
              <a:rPr lang="en-US" dirty="0"/>
              <a:t>. </a:t>
            </a:r>
            <a:endParaRPr lang="sr-Latn-ME" dirty="0"/>
          </a:p>
          <a:p>
            <a:pPr algn="just"/>
            <a:r>
              <a:rPr lang="en-US" dirty="0"/>
              <a:t>Na </a:t>
            </a:r>
            <a:r>
              <a:rPr lang="en-US" dirty="0" err="1"/>
              <a:t>ovaj</a:t>
            </a:r>
            <a:r>
              <a:rPr lang="en-US" dirty="0"/>
              <a:t> </a:t>
            </a:r>
            <a:r>
              <a:rPr lang="en-US" dirty="0" err="1"/>
              <a:t>način</a:t>
            </a:r>
            <a:r>
              <a:rPr lang="en-US" dirty="0"/>
              <a:t> </a:t>
            </a:r>
            <a:r>
              <a:rPr lang="en-US" dirty="0" err="1"/>
              <a:t>ostvaruje</a:t>
            </a:r>
            <a:r>
              <a:rPr lang="en-US" dirty="0"/>
              <a:t> se </a:t>
            </a:r>
            <a:r>
              <a:rPr lang="en-US" dirty="0" err="1"/>
              <a:t>zadovoljavajući</a:t>
            </a:r>
            <a:r>
              <a:rPr lang="en-US" dirty="0"/>
              <a:t> novo </a:t>
            </a:r>
            <a:r>
              <a:rPr lang="en-US" dirty="0" err="1"/>
              <a:t>prihoda</a:t>
            </a:r>
            <a:r>
              <a:rPr lang="sr-Latn-ME" dirty="0"/>
              <a:t> </a:t>
            </a:r>
            <a:r>
              <a:rPr lang="en-US" dirty="0" err="1"/>
              <a:t>koji</a:t>
            </a:r>
            <a:r>
              <a:rPr lang="en-US" dirty="0"/>
              <a:t> se </a:t>
            </a:r>
            <a:r>
              <a:rPr lang="en-US" dirty="0" err="1"/>
              <a:t>koriste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isplaćivanje</a:t>
            </a:r>
            <a:r>
              <a:rPr lang="en-US" dirty="0"/>
              <a:t> </a:t>
            </a:r>
            <a:r>
              <a:rPr lang="en-US" dirty="0" err="1"/>
              <a:t>ugovorenih</a:t>
            </a:r>
            <a:r>
              <a:rPr lang="en-US" dirty="0"/>
              <a:t> </a:t>
            </a:r>
            <a:r>
              <a:rPr lang="en-US" dirty="0" err="1"/>
              <a:t>obaveza</a:t>
            </a:r>
            <a:r>
              <a:rPr lang="en-US" dirty="0"/>
              <a:t>. </a:t>
            </a:r>
            <a:endParaRPr lang="sr-Latn-ME" dirty="0"/>
          </a:p>
          <a:p>
            <a:pPr algn="just"/>
            <a:r>
              <a:rPr lang="en-US" dirty="0"/>
              <a:t>Po </a:t>
            </a:r>
            <a:r>
              <a:rPr lang="en-US" dirty="0" err="1"/>
              <a:t>pravilu</a:t>
            </a:r>
            <a:r>
              <a:rPr lang="en-US" dirty="0"/>
              <a:t> </a:t>
            </a:r>
            <a:r>
              <a:rPr lang="en-US" dirty="0" err="1"/>
              <a:t>ove</a:t>
            </a:r>
            <a:r>
              <a:rPr lang="en-US" dirty="0"/>
              <a:t> </a:t>
            </a:r>
            <a:r>
              <a:rPr lang="en-US" dirty="0" err="1"/>
              <a:t>institucije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sr-Latn-ME" dirty="0"/>
              <a:t> </a:t>
            </a:r>
            <a:r>
              <a:rPr lang="it-IT" dirty="0"/>
              <a:t>da ostvaraju predvidive i niske stope prinosa izvora i plasmana, što daje određenu</a:t>
            </a:r>
            <a:r>
              <a:rPr lang="sr-Latn-ME" dirty="0"/>
              <a:t> </a:t>
            </a:r>
            <a:r>
              <a:rPr lang="en-US" dirty="0" err="1"/>
              <a:t>dozu</a:t>
            </a:r>
            <a:r>
              <a:rPr lang="en-US" dirty="0"/>
              <a:t> </a:t>
            </a:r>
            <a:r>
              <a:rPr lang="en-US" dirty="0" err="1"/>
              <a:t>stabilnog</a:t>
            </a:r>
            <a:r>
              <a:rPr lang="en-US" dirty="0"/>
              <a:t> </a:t>
            </a:r>
            <a:r>
              <a:rPr lang="en-US" dirty="0" err="1"/>
              <a:t>poslovanja</a:t>
            </a:r>
            <a:r>
              <a:rPr lang="en-US" dirty="0" smtClean="0"/>
              <a:t>.</a:t>
            </a:r>
            <a:endParaRPr lang="en-US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040524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Sadržaj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sr-Latn-ME" dirty="0" smtClean="0"/>
              <a:t>UVOD</a:t>
            </a:r>
          </a:p>
          <a:p>
            <a:pPr marL="0" indent="0">
              <a:buNone/>
            </a:pPr>
            <a:r>
              <a:rPr lang="sr-Latn-ME" dirty="0" smtClean="0"/>
              <a:t>1.</a:t>
            </a:r>
            <a:r>
              <a:rPr lang="en-US" dirty="0" smtClean="0"/>
              <a:t>NEBANKARSKI </a:t>
            </a:r>
            <a:r>
              <a:rPr lang="en-US" dirty="0"/>
              <a:t>FINANSIJSKI </a:t>
            </a:r>
            <a:r>
              <a:rPr lang="en-US" dirty="0" smtClean="0"/>
              <a:t>INTERMEDIJERI</a:t>
            </a:r>
            <a:endParaRPr lang="sr-Latn-ME" dirty="0" smtClean="0"/>
          </a:p>
          <a:p>
            <a:pPr marL="514350" indent="-514350">
              <a:buAutoNum type="arabicPeriod" startAt="2"/>
            </a:pPr>
            <a:r>
              <a:rPr lang="sr-Latn-ME" dirty="0" smtClean="0"/>
              <a:t>INSTITUCIONALNI INVESTITORI</a:t>
            </a:r>
          </a:p>
          <a:p>
            <a:pPr marL="0" indent="0">
              <a:buNone/>
            </a:pPr>
            <a:r>
              <a:rPr lang="sr-Latn-ME" dirty="0" smtClean="0"/>
              <a:t>	2.1. INVESTICIONI FONDOVI</a:t>
            </a:r>
          </a:p>
          <a:p>
            <a:pPr marL="0" indent="0">
              <a:buNone/>
            </a:pPr>
            <a:r>
              <a:rPr lang="sr-Latn-ME" dirty="0"/>
              <a:t>	</a:t>
            </a:r>
            <a:r>
              <a:rPr lang="sr-Latn-ME" dirty="0" smtClean="0"/>
              <a:t>2.2. OSIGURAVAJUĆE KOMPANIJE</a:t>
            </a:r>
          </a:p>
          <a:p>
            <a:pPr marL="0" indent="0">
              <a:buNone/>
            </a:pPr>
            <a:r>
              <a:rPr lang="sr-Latn-ME" dirty="0"/>
              <a:t>	</a:t>
            </a:r>
            <a:r>
              <a:rPr lang="sr-Latn-ME" dirty="0" smtClean="0"/>
              <a:t>2.3. PENZIONI FONDOVI</a:t>
            </a:r>
          </a:p>
          <a:p>
            <a:pPr marL="0" indent="0">
              <a:buNone/>
            </a:pPr>
            <a:r>
              <a:rPr lang="sr-Latn-ME" dirty="0"/>
              <a:t>	</a:t>
            </a:r>
            <a:r>
              <a:rPr lang="sr-Latn-ME" dirty="0" smtClean="0"/>
              <a:t>2.4. POVJERENIČKI FONDOVI</a:t>
            </a:r>
          </a:p>
          <a:p>
            <a:pPr marL="0" indent="0">
              <a:buNone/>
            </a:pPr>
            <a:r>
              <a:rPr lang="sr-Latn-ME" dirty="0"/>
              <a:t>	</a:t>
            </a:r>
            <a:r>
              <a:rPr lang="sr-Latn-ME" dirty="0" smtClean="0"/>
              <a:t>2.5. INVESTICIONA DRUŠTVA</a:t>
            </a:r>
          </a:p>
          <a:p>
            <a:pPr marL="0" indent="0">
              <a:buNone/>
            </a:pPr>
            <a:r>
              <a:rPr lang="sr-Latn-ME" dirty="0"/>
              <a:t>	</a:t>
            </a:r>
            <a:r>
              <a:rPr lang="sr-Latn-ME" dirty="0" smtClean="0"/>
              <a:t>2.6. FINANSIJSKE KOMPANIJE</a:t>
            </a:r>
          </a:p>
          <a:p>
            <a:pPr marL="0" indent="0">
              <a:buNone/>
            </a:pPr>
            <a:r>
              <a:rPr lang="sr-Latn-ME" dirty="0" smtClean="0"/>
              <a:t>3. POSREDNIČKE INSTITUCIJE</a:t>
            </a:r>
          </a:p>
          <a:p>
            <a:pPr marL="0" indent="0">
              <a:buNone/>
            </a:pPr>
            <a:r>
              <a:rPr lang="sr-Latn-ME" dirty="0"/>
              <a:t>	</a:t>
            </a:r>
            <a:r>
              <a:rPr lang="sr-Latn-ME" dirty="0" smtClean="0"/>
              <a:t>3.1. BROKERKO- DILERSKE FIRME</a:t>
            </a:r>
          </a:p>
          <a:p>
            <a:pPr marL="0" indent="0">
              <a:buNone/>
            </a:pPr>
            <a:r>
              <a:rPr lang="sr-Latn-ME" dirty="0" smtClean="0"/>
              <a:t>	3.2. ZALAGAONICE</a:t>
            </a:r>
          </a:p>
          <a:p>
            <a:pPr marL="514350" indent="-514350">
              <a:buAutoNum type="arabicPeriod" startAt="2"/>
            </a:pPr>
            <a:endParaRPr lang="sr-Latn-ME" dirty="0" smtClean="0"/>
          </a:p>
          <a:p>
            <a:endParaRPr lang="sr-Latn-ME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905733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56068"/>
            <a:ext cx="10515600" cy="5120895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Organizacije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osiguranje</a:t>
            </a:r>
            <a:r>
              <a:rPr lang="en-US" dirty="0"/>
              <a:t> </a:t>
            </a:r>
            <a:r>
              <a:rPr lang="en-US" dirty="0" err="1"/>
              <a:t>života</a:t>
            </a:r>
            <a:r>
              <a:rPr lang="en-US" dirty="0"/>
              <a:t> </a:t>
            </a:r>
            <a:r>
              <a:rPr lang="en-US" dirty="0" err="1"/>
              <a:t>garantuju</a:t>
            </a:r>
            <a:r>
              <a:rPr lang="en-US" dirty="0"/>
              <a:t> u </a:t>
            </a:r>
            <a:r>
              <a:rPr lang="en-US" dirty="0" err="1"/>
              <a:t>okviru</a:t>
            </a:r>
            <a:r>
              <a:rPr lang="en-US" dirty="0"/>
              <a:t> </a:t>
            </a:r>
            <a:r>
              <a:rPr lang="en-US" dirty="0" err="1"/>
              <a:t>politike</a:t>
            </a:r>
            <a:r>
              <a:rPr lang="en-US" dirty="0"/>
              <a:t> </a:t>
            </a:r>
            <a:r>
              <a:rPr lang="en-US" dirty="0" err="1" smtClean="0"/>
              <a:t>osiguranja</a:t>
            </a:r>
            <a:r>
              <a:rPr lang="sr-Latn-ME" dirty="0" smtClean="0"/>
              <a:t> </a:t>
            </a:r>
            <a:r>
              <a:rPr lang="en-US" dirty="0" err="1" smtClean="0"/>
              <a:t>samo</a:t>
            </a:r>
            <a:r>
              <a:rPr lang="en-US" dirty="0" smtClean="0"/>
              <a:t> </a:t>
            </a:r>
            <a:r>
              <a:rPr lang="en-US" dirty="0" err="1"/>
              <a:t>niske</a:t>
            </a:r>
            <a:r>
              <a:rPr lang="en-US" dirty="0"/>
              <a:t> stope </a:t>
            </a:r>
            <a:r>
              <a:rPr lang="en-US" dirty="0" err="1"/>
              <a:t>prinosa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prihoda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korisnike</a:t>
            </a:r>
            <a:r>
              <a:rPr lang="en-US" dirty="0"/>
              <a:t>, </a:t>
            </a:r>
            <a:r>
              <a:rPr lang="en-US" dirty="0" err="1"/>
              <a:t>usled</a:t>
            </a:r>
            <a:r>
              <a:rPr lang="en-US" dirty="0"/>
              <a:t> </a:t>
            </a:r>
            <a:r>
              <a:rPr lang="en-US" dirty="0" err="1"/>
              <a:t>čega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da </a:t>
            </a:r>
            <a:r>
              <a:rPr lang="en-US" dirty="0" err="1"/>
              <a:t>ulažu</a:t>
            </a:r>
            <a:r>
              <a:rPr lang="en-US" dirty="0"/>
              <a:t> </a:t>
            </a:r>
            <a:r>
              <a:rPr lang="en-US" dirty="0" err="1" smtClean="0"/>
              <a:t>svoje</a:t>
            </a:r>
            <a:r>
              <a:rPr lang="sr-Latn-ME" dirty="0" smtClean="0"/>
              <a:t> </a:t>
            </a:r>
            <a:r>
              <a:rPr lang="en-US" dirty="0" err="1" smtClean="0"/>
              <a:t>slobodne</a:t>
            </a:r>
            <a:r>
              <a:rPr lang="en-US" dirty="0" smtClean="0"/>
              <a:t> </a:t>
            </a:r>
            <a:r>
              <a:rPr lang="en-US" dirty="0" err="1"/>
              <a:t>fondove</a:t>
            </a:r>
            <a:r>
              <a:rPr lang="en-US" dirty="0"/>
              <a:t> </a:t>
            </a:r>
            <a:r>
              <a:rPr lang="en-US" dirty="0" err="1"/>
              <a:t>takođe</a:t>
            </a:r>
            <a:r>
              <a:rPr lang="en-US" dirty="0"/>
              <a:t> u </a:t>
            </a:r>
            <a:r>
              <a:rPr lang="en-US" dirty="0" err="1"/>
              <a:t>plasmane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niskim</a:t>
            </a:r>
            <a:r>
              <a:rPr lang="en-US" dirty="0"/>
              <a:t> </a:t>
            </a:r>
            <a:r>
              <a:rPr lang="en-US" dirty="0" err="1"/>
              <a:t>stopama</a:t>
            </a:r>
            <a:r>
              <a:rPr lang="en-US" dirty="0"/>
              <a:t> </a:t>
            </a:r>
            <a:r>
              <a:rPr lang="en-US" dirty="0" err="1"/>
              <a:t>prinosa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visokim</a:t>
            </a:r>
            <a:r>
              <a:rPr lang="en-US" dirty="0"/>
              <a:t> </a:t>
            </a:r>
            <a:r>
              <a:rPr lang="en-US" dirty="0" err="1" smtClean="0"/>
              <a:t>stepenom</a:t>
            </a:r>
            <a:r>
              <a:rPr lang="sr-Latn-ME" dirty="0" smtClean="0"/>
              <a:t> </a:t>
            </a:r>
            <a:r>
              <a:rPr lang="en-US" dirty="0" err="1" smtClean="0"/>
              <a:t>stabilnosti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Takođe</a:t>
            </a:r>
            <a:r>
              <a:rPr lang="en-US" dirty="0"/>
              <a:t>,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ovih</a:t>
            </a:r>
            <a:r>
              <a:rPr lang="en-US" dirty="0"/>
              <a:t> </a:t>
            </a:r>
            <a:r>
              <a:rPr lang="en-US" dirty="0" err="1"/>
              <a:t>organizacija</a:t>
            </a:r>
            <a:r>
              <a:rPr lang="en-US" dirty="0"/>
              <a:t> se ne </a:t>
            </a:r>
            <a:r>
              <a:rPr lang="en-US" dirty="0" err="1"/>
              <a:t>postavlja</a:t>
            </a:r>
            <a:r>
              <a:rPr lang="en-US" dirty="0"/>
              <a:t> </a:t>
            </a:r>
            <a:r>
              <a:rPr lang="en-US" dirty="0" err="1"/>
              <a:t>pitanje</a:t>
            </a:r>
            <a:r>
              <a:rPr lang="en-US" dirty="0"/>
              <a:t> </a:t>
            </a:r>
            <a:r>
              <a:rPr lang="en-US" dirty="0" err="1"/>
              <a:t>likvidnosti</a:t>
            </a:r>
            <a:r>
              <a:rPr lang="en-US" dirty="0"/>
              <a:t>, </a:t>
            </a:r>
            <a:r>
              <a:rPr lang="en-US" dirty="0" err="1" smtClean="0"/>
              <a:t>usled</a:t>
            </a:r>
            <a:r>
              <a:rPr lang="sr-Latn-ME" dirty="0" smtClean="0"/>
              <a:t> </a:t>
            </a:r>
            <a:r>
              <a:rPr lang="en-US" dirty="0" err="1" smtClean="0"/>
              <a:t>čega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fondovi</a:t>
            </a:r>
            <a:r>
              <a:rPr lang="en-US" dirty="0"/>
              <a:t> </a:t>
            </a:r>
            <a:r>
              <a:rPr lang="en-US" dirty="0" err="1"/>
              <a:t>plasiraju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dugoročna</a:t>
            </a:r>
            <a:r>
              <a:rPr lang="en-US" dirty="0"/>
              <a:t> </a:t>
            </a:r>
            <a:r>
              <a:rPr lang="en-US" dirty="0" err="1"/>
              <a:t>aktiva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To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državne</a:t>
            </a:r>
            <a:r>
              <a:rPr lang="en-US" dirty="0"/>
              <a:t> </a:t>
            </a:r>
            <a:r>
              <a:rPr lang="en-US" dirty="0" err="1"/>
              <a:t>obveznice</a:t>
            </a:r>
            <a:r>
              <a:rPr lang="en-US" dirty="0"/>
              <a:t>, </a:t>
            </a:r>
            <a:r>
              <a:rPr lang="en-US" dirty="0" err="1" smtClean="0"/>
              <a:t>obveznice</a:t>
            </a:r>
            <a:r>
              <a:rPr lang="sr-Latn-ME" dirty="0" smtClean="0"/>
              <a:t> </a:t>
            </a:r>
            <a:r>
              <a:rPr lang="en-US" dirty="0" err="1" smtClean="0"/>
              <a:t>preduzeća</a:t>
            </a:r>
            <a:r>
              <a:rPr lang="en-US" dirty="0"/>
              <a:t>, </a:t>
            </a:r>
            <a:r>
              <a:rPr lang="en-US" dirty="0" err="1"/>
              <a:t>stambeni</a:t>
            </a:r>
            <a:r>
              <a:rPr lang="en-US" dirty="0"/>
              <a:t> </a:t>
            </a:r>
            <a:r>
              <a:rPr lang="en-US" dirty="0" err="1"/>
              <a:t>krediti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Plasmani</a:t>
            </a:r>
            <a:r>
              <a:rPr lang="en-US" dirty="0" smtClean="0"/>
              <a:t> </a:t>
            </a:r>
            <a:r>
              <a:rPr lang="en-US" dirty="0"/>
              <a:t>nose </a:t>
            </a:r>
            <a:r>
              <a:rPr lang="en-US" dirty="0" err="1"/>
              <a:t>relativno</a:t>
            </a:r>
            <a:r>
              <a:rPr lang="en-US" dirty="0"/>
              <a:t> </a:t>
            </a:r>
            <a:r>
              <a:rPr lang="en-US" dirty="0" err="1"/>
              <a:t>niže</a:t>
            </a:r>
            <a:r>
              <a:rPr lang="en-US" dirty="0"/>
              <a:t> </a:t>
            </a:r>
            <a:r>
              <a:rPr lang="en-US" dirty="0" err="1"/>
              <a:t>kamatne</a:t>
            </a:r>
            <a:r>
              <a:rPr lang="en-US" dirty="0"/>
              <a:t> stope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mogu</a:t>
            </a:r>
            <a:r>
              <a:rPr lang="sr-Latn-ME" dirty="0" smtClean="0"/>
              <a:t> </a:t>
            </a:r>
            <a:r>
              <a:rPr lang="en-US" dirty="0" smtClean="0"/>
              <a:t>se </a:t>
            </a:r>
            <a:r>
              <a:rPr lang="en-US" dirty="0" err="1"/>
              <a:t>koristiti</a:t>
            </a:r>
            <a:r>
              <a:rPr lang="en-US" dirty="0"/>
              <a:t> </a:t>
            </a:r>
            <a:r>
              <a:rPr lang="en-US" dirty="0" err="1"/>
              <a:t>čak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u </a:t>
            </a:r>
            <a:r>
              <a:rPr lang="en-US" dirty="0" err="1"/>
              <a:t>uslovima</a:t>
            </a:r>
            <a:r>
              <a:rPr lang="en-US" dirty="0"/>
              <a:t> </a:t>
            </a:r>
            <a:r>
              <a:rPr lang="en-US" dirty="0" err="1"/>
              <a:t>opšte</a:t>
            </a:r>
            <a:r>
              <a:rPr lang="en-US" dirty="0"/>
              <a:t> </a:t>
            </a:r>
            <a:r>
              <a:rPr lang="en-US" dirty="0" err="1"/>
              <a:t>restrikcije</a:t>
            </a:r>
            <a:r>
              <a:rPr lang="en-US" dirty="0"/>
              <a:t> </a:t>
            </a:r>
            <a:r>
              <a:rPr lang="en-US" dirty="0" err="1"/>
              <a:t>kreditne</a:t>
            </a:r>
            <a:r>
              <a:rPr lang="en-US" dirty="0"/>
              <a:t> </a:t>
            </a:r>
            <a:r>
              <a:rPr lang="en-US" dirty="0" err="1"/>
              <a:t>aktivnosti</a:t>
            </a:r>
            <a:r>
              <a:rPr lang="en-US" dirty="0"/>
              <a:t> u </a:t>
            </a:r>
            <a:r>
              <a:rPr lang="en-US" dirty="0" err="1" smtClean="0"/>
              <a:t>finansijskom</a:t>
            </a:r>
            <a:r>
              <a:rPr lang="sr-Latn-ME" dirty="0" smtClean="0"/>
              <a:t> </a:t>
            </a:r>
            <a:r>
              <a:rPr lang="en-US" dirty="0" err="1"/>
              <a:t>sistemu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xmlns="" val="11627125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23493"/>
            <a:ext cx="10515600" cy="4953470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Trajnije</a:t>
            </a:r>
            <a:r>
              <a:rPr lang="en-US" dirty="0" smtClean="0"/>
              <a:t> </a:t>
            </a:r>
            <a:r>
              <a:rPr lang="en-US" dirty="0" err="1"/>
              <a:t>prisustvo</a:t>
            </a:r>
            <a:r>
              <a:rPr lang="en-US" dirty="0"/>
              <a:t> </a:t>
            </a:r>
            <a:r>
              <a:rPr lang="en-US" dirty="0" err="1"/>
              <a:t>inflacije</a:t>
            </a:r>
            <a:r>
              <a:rPr lang="en-US" dirty="0"/>
              <a:t> </a:t>
            </a:r>
            <a:r>
              <a:rPr lang="en-US" dirty="0" err="1"/>
              <a:t>ozbiljno</a:t>
            </a:r>
            <a:r>
              <a:rPr lang="en-US" dirty="0"/>
              <a:t> </a:t>
            </a:r>
            <a:r>
              <a:rPr lang="en-US" dirty="0" err="1"/>
              <a:t>smanjuje</a:t>
            </a:r>
            <a:r>
              <a:rPr lang="en-US" dirty="0"/>
              <a:t> </a:t>
            </a:r>
            <a:r>
              <a:rPr lang="en-US" dirty="0" err="1"/>
              <a:t>trendove</a:t>
            </a:r>
            <a:r>
              <a:rPr lang="en-US" dirty="0"/>
              <a:t> </a:t>
            </a:r>
            <a:r>
              <a:rPr lang="en-US" dirty="0" err="1"/>
              <a:t>rasta</a:t>
            </a:r>
            <a:r>
              <a:rPr lang="en-US" dirty="0"/>
              <a:t> </a:t>
            </a:r>
            <a:r>
              <a:rPr lang="en-US" dirty="0" err="1"/>
              <a:t>štednje</a:t>
            </a:r>
            <a:r>
              <a:rPr lang="en-US" dirty="0"/>
              <a:t> </a:t>
            </a:r>
            <a:r>
              <a:rPr lang="en-US" dirty="0" err="1" smtClean="0"/>
              <a:t>kod</a:t>
            </a:r>
            <a:r>
              <a:rPr lang="sr-Latn-ME" dirty="0" smtClean="0"/>
              <a:t> </a:t>
            </a:r>
            <a:r>
              <a:rPr lang="en-US" dirty="0" err="1" smtClean="0"/>
              <a:t>ovih</a:t>
            </a:r>
            <a:r>
              <a:rPr lang="en-US" dirty="0" smtClean="0"/>
              <a:t> </a:t>
            </a:r>
            <a:r>
              <a:rPr lang="en-US" dirty="0" err="1"/>
              <a:t>institucija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Pojačana</a:t>
            </a:r>
            <a:r>
              <a:rPr lang="en-US" dirty="0" smtClean="0"/>
              <a:t> </a:t>
            </a:r>
            <a:r>
              <a:rPr lang="en-US" dirty="0" err="1"/>
              <a:t>konkurencija</a:t>
            </a:r>
            <a:r>
              <a:rPr lang="en-US" dirty="0"/>
              <a:t> </a:t>
            </a:r>
            <a:r>
              <a:rPr lang="en-US" dirty="0" err="1"/>
              <a:t>ostalih</a:t>
            </a:r>
            <a:r>
              <a:rPr lang="en-US" dirty="0"/>
              <a:t> </a:t>
            </a:r>
            <a:r>
              <a:rPr lang="en-US" dirty="0" err="1"/>
              <a:t>institucija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varijabilna</a:t>
            </a:r>
            <a:r>
              <a:rPr lang="en-US" dirty="0"/>
              <a:t> </a:t>
            </a:r>
            <a:r>
              <a:rPr lang="en-US" dirty="0" err="1"/>
              <a:t>kamatna</a:t>
            </a:r>
            <a:r>
              <a:rPr lang="en-US" dirty="0"/>
              <a:t> </a:t>
            </a:r>
            <a:r>
              <a:rPr lang="en-US" dirty="0" err="1" smtClean="0"/>
              <a:t>stopa</a:t>
            </a:r>
            <a:r>
              <a:rPr lang="sr-Latn-ME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/>
              <a:t>finansijskom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smanjuje</a:t>
            </a:r>
            <a:r>
              <a:rPr lang="en-US" dirty="0"/>
              <a:t> </a:t>
            </a:r>
            <a:r>
              <a:rPr lang="en-US" dirty="0" err="1"/>
              <a:t>značaj</a:t>
            </a:r>
            <a:r>
              <a:rPr lang="en-US" dirty="0"/>
              <a:t> </a:t>
            </a:r>
            <a:r>
              <a:rPr lang="en-US" dirty="0" err="1"/>
              <a:t>ovih</a:t>
            </a:r>
            <a:r>
              <a:rPr lang="en-US" dirty="0"/>
              <a:t> </a:t>
            </a:r>
            <a:r>
              <a:rPr lang="en-US" dirty="0" err="1"/>
              <a:t>finansijskih</a:t>
            </a:r>
            <a:r>
              <a:rPr lang="en-US" dirty="0"/>
              <a:t> </a:t>
            </a:r>
            <a:r>
              <a:rPr lang="en-US" dirty="0" err="1"/>
              <a:t>organizacija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Međutim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povećanje</a:t>
            </a:r>
            <a:r>
              <a:rPr lang="en-US" dirty="0" smtClean="0"/>
              <a:t> </a:t>
            </a:r>
            <a:r>
              <a:rPr lang="en-US" dirty="0" err="1"/>
              <a:t>socijalne</a:t>
            </a:r>
            <a:r>
              <a:rPr lang="en-US" dirty="0"/>
              <a:t> </a:t>
            </a:r>
            <a:r>
              <a:rPr lang="en-US" dirty="0" err="1"/>
              <a:t>sigurnosti</a:t>
            </a:r>
            <a:r>
              <a:rPr lang="en-US" dirty="0"/>
              <a:t> </a:t>
            </a:r>
            <a:r>
              <a:rPr lang="en-US" dirty="0" err="1"/>
              <a:t>povoljno</a:t>
            </a:r>
            <a:r>
              <a:rPr lang="en-US" dirty="0"/>
              <a:t> </a:t>
            </a:r>
            <a:r>
              <a:rPr lang="en-US" dirty="0" err="1"/>
              <a:t>utiče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njihov</a:t>
            </a:r>
            <a:r>
              <a:rPr lang="en-US" dirty="0"/>
              <a:t> </a:t>
            </a:r>
            <a:r>
              <a:rPr lang="en-US" dirty="0" err="1"/>
              <a:t>razvoj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Institucije</a:t>
            </a:r>
            <a:r>
              <a:rPr lang="en-US" dirty="0"/>
              <a:t> </a:t>
            </a:r>
            <a:r>
              <a:rPr lang="en-US" dirty="0" err="1" smtClean="0"/>
              <a:t>za</a:t>
            </a:r>
            <a:r>
              <a:rPr lang="sr-Latn-ME" dirty="0" smtClean="0"/>
              <a:t> </a:t>
            </a:r>
            <a:r>
              <a:rPr lang="nb-NO" dirty="0" smtClean="0"/>
              <a:t>osiguranje </a:t>
            </a:r>
            <a:r>
              <a:rPr lang="nb-NO" dirty="0"/>
              <a:t>imovine nemaju stabilni i predvidljiv priliv sredstava, kao što je to </a:t>
            </a:r>
            <a:r>
              <a:rPr lang="nb-NO" dirty="0" smtClean="0"/>
              <a:t>slučaj</a:t>
            </a:r>
            <a:r>
              <a:rPr lang="sr-Latn-ME" dirty="0" smtClean="0"/>
              <a:t> </a:t>
            </a:r>
            <a:r>
              <a:rPr lang="en-US" dirty="0" err="1" smtClean="0"/>
              <a:t>kod</a:t>
            </a:r>
            <a:r>
              <a:rPr lang="en-US" dirty="0" smtClean="0"/>
              <a:t> </a:t>
            </a:r>
            <a:r>
              <a:rPr lang="en-US" dirty="0" err="1"/>
              <a:t>organizacija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osiguranje</a:t>
            </a:r>
            <a:r>
              <a:rPr lang="en-US" dirty="0"/>
              <a:t> </a:t>
            </a:r>
            <a:r>
              <a:rPr lang="en-US" dirty="0" err="1"/>
              <a:t>života</a:t>
            </a:r>
            <a:r>
              <a:rPr lang="en-US" dirty="0"/>
              <a:t>. </a:t>
            </a:r>
            <a:endParaRPr lang="sr-Latn-ME" dirty="0" smtClean="0"/>
          </a:p>
        </p:txBody>
      </p:sp>
    </p:spTree>
    <p:extLst>
      <p:ext uri="{BB962C8B-B14F-4D97-AF65-F5344CB8AC3E}">
        <p14:creationId xmlns:p14="http://schemas.microsoft.com/office/powerpoint/2010/main" xmlns="" val="42353298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30310"/>
            <a:ext cx="10515600" cy="5146653"/>
          </a:xfrm>
        </p:spPr>
        <p:txBody>
          <a:bodyPr/>
          <a:lstStyle/>
          <a:p>
            <a:pPr algn="just"/>
            <a:r>
              <a:rPr lang="en-US" dirty="0"/>
              <a:t>Na </a:t>
            </a:r>
            <a:r>
              <a:rPr lang="en-US" dirty="0" smtClean="0"/>
              <a:t>prim</a:t>
            </a:r>
            <a:r>
              <a:rPr lang="sr-Latn-ME" dirty="0" smtClean="0"/>
              <a:t>j</a:t>
            </a:r>
            <a:r>
              <a:rPr lang="en-US" dirty="0" err="1" smtClean="0"/>
              <a:t>er</a:t>
            </a:r>
            <a:r>
              <a:rPr lang="en-US" dirty="0"/>
              <a:t>, u </a:t>
            </a:r>
            <a:r>
              <a:rPr lang="en-US" dirty="0" err="1"/>
              <a:t>uslovima</a:t>
            </a:r>
            <a:r>
              <a:rPr lang="en-US" dirty="0"/>
              <a:t> </a:t>
            </a:r>
            <a:r>
              <a:rPr lang="en-US" dirty="0" err="1"/>
              <a:t>inflacije</a:t>
            </a:r>
            <a:r>
              <a:rPr lang="en-US" dirty="0"/>
              <a:t> </a:t>
            </a:r>
            <a:r>
              <a:rPr lang="en-US" dirty="0" err="1"/>
              <a:t>povećava</a:t>
            </a:r>
            <a:r>
              <a:rPr lang="sr-Latn-ME" dirty="0"/>
              <a:t> </a:t>
            </a:r>
            <a:r>
              <a:rPr lang="en-US" dirty="0"/>
              <a:t>se </a:t>
            </a:r>
            <a:r>
              <a:rPr lang="en-US" dirty="0" err="1"/>
              <a:t>priliv</a:t>
            </a:r>
            <a:r>
              <a:rPr lang="en-US" dirty="0"/>
              <a:t> </a:t>
            </a:r>
            <a:r>
              <a:rPr lang="en-US" dirty="0" err="1"/>
              <a:t>sredstva</a:t>
            </a:r>
            <a:r>
              <a:rPr lang="en-US" dirty="0"/>
              <a:t> da bi se u </a:t>
            </a:r>
            <a:r>
              <a:rPr lang="en-US" dirty="0" err="1"/>
              <a:t>periodima</a:t>
            </a:r>
            <a:r>
              <a:rPr lang="en-US" dirty="0"/>
              <a:t> </a:t>
            </a:r>
            <a:r>
              <a:rPr lang="en-US" dirty="0" err="1"/>
              <a:t>stabilnosti</a:t>
            </a:r>
            <a:r>
              <a:rPr lang="en-US" dirty="0"/>
              <a:t> </a:t>
            </a:r>
            <a:r>
              <a:rPr lang="en-US" dirty="0" err="1"/>
              <a:t>smanjivao</a:t>
            </a:r>
            <a:r>
              <a:rPr lang="en-US" dirty="0"/>
              <a:t> </a:t>
            </a:r>
            <a:r>
              <a:rPr lang="en-US" dirty="0" err="1"/>
              <a:t>dotok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. </a:t>
            </a:r>
            <a:endParaRPr lang="sr-Latn-ME" dirty="0"/>
          </a:p>
          <a:p>
            <a:pPr algn="just"/>
            <a:r>
              <a:rPr lang="en-US" dirty="0"/>
              <a:t>Ove</a:t>
            </a:r>
            <a:r>
              <a:rPr lang="sr-Latn-ME" dirty="0"/>
              <a:t> </a:t>
            </a:r>
            <a:r>
              <a:rPr lang="en-US" dirty="0" err="1"/>
              <a:t>organizacije</a:t>
            </a:r>
            <a:r>
              <a:rPr lang="en-US" dirty="0"/>
              <a:t> </a:t>
            </a:r>
            <a:r>
              <a:rPr lang="en-US" dirty="0" err="1" smtClean="0"/>
              <a:t>zaht</a:t>
            </a:r>
            <a:r>
              <a:rPr lang="sr-Latn-ME" dirty="0" smtClean="0"/>
              <a:t>ij</a:t>
            </a:r>
            <a:r>
              <a:rPr lang="en-US" dirty="0" err="1" smtClean="0"/>
              <a:t>evaju</a:t>
            </a:r>
            <a:r>
              <a:rPr lang="en-US" dirty="0" smtClean="0"/>
              <a:t> </a:t>
            </a:r>
            <a:r>
              <a:rPr lang="en-US" dirty="0" err="1"/>
              <a:t>održavanje</a:t>
            </a:r>
            <a:r>
              <a:rPr lang="en-US" dirty="0"/>
              <a:t> </a:t>
            </a:r>
            <a:r>
              <a:rPr lang="en-US" dirty="0" err="1"/>
              <a:t>većeg</a:t>
            </a:r>
            <a:r>
              <a:rPr lang="en-US" dirty="0"/>
              <a:t> </a:t>
            </a:r>
            <a:r>
              <a:rPr lang="en-US" dirty="0" err="1"/>
              <a:t>stepena</a:t>
            </a:r>
            <a:r>
              <a:rPr lang="en-US" dirty="0"/>
              <a:t> </a:t>
            </a:r>
            <a:r>
              <a:rPr lang="en-US" dirty="0" err="1"/>
              <a:t>likvidnosti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većeg</a:t>
            </a:r>
            <a:r>
              <a:rPr lang="en-US" dirty="0"/>
              <a:t> </a:t>
            </a:r>
            <a:r>
              <a:rPr lang="en-US" dirty="0" err="1"/>
              <a:t>stepena</a:t>
            </a:r>
            <a:r>
              <a:rPr lang="en-US" dirty="0"/>
              <a:t> </a:t>
            </a:r>
            <a:r>
              <a:rPr lang="en-US" dirty="0" err="1"/>
              <a:t>prinosa</a:t>
            </a:r>
            <a:r>
              <a:rPr lang="sr-Latn-ME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svoje</a:t>
            </a:r>
            <a:r>
              <a:rPr lang="en-US" dirty="0"/>
              <a:t> </a:t>
            </a:r>
            <a:r>
              <a:rPr lang="en-US" dirty="0" err="1"/>
              <a:t>plasmane</a:t>
            </a:r>
            <a:r>
              <a:rPr lang="en-US" dirty="0"/>
              <a:t>.</a:t>
            </a:r>
            <a:endParaRPr lang="sr-Latn-ME" dirty="0"/>
          </a:p>
          <a:p>
            <a:pPr algn="just"/>
            <a:r>
              <a:rPr lang="en-US" dirty="0"/>
              <a:t> </a:t>
            </a:r>
            <a:r>
              <a:rPr lang="en-US" dirty="0" err="1"/>
              <a:t>Zbog</a:t>
            </a:r>
            <a:r>
              <a:rPr lang="en-US" dirty="0"/>
              <a:t>, toga, </a:t>
            </a:r>
            <a:r>
              <a:rPr lang="en-US" dirty="0" err="1"/>
              <a:t>plasmani</a:t>
            </a:r>
            <a:r>
              <a:rPr lang="en-US" dirty="0"/>
              <a:t> se </a:t>
            </a:r>
            <a:r>
              <a:rPr lang="en-US" dirty="0" err="1"/>
              <a:t>račvaju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likvidnosne</a:t>
            </a:r>
            <a:r>
              <a:rPr lang="en-US" dirty="0"/>
              <a:t> </a:t>
            </a:r>
            <a:r>
              <a:rPr lang="en-US" dirty="0" err="1"/>
              <a:t>plasmane</a:t>
            </a:r>
            <a:r>
              <a:rPr lang="en-US" dirty="0"/>
              <a:t> u</a:t>
            </a:r>
            <a:r>
              <a:rPr lang="sr-Latn-ME" dirty="0"/>
              <a:t> </a:t>
            </a:r>
            <a:r>
              <a:rPr lang="en-US" dirty="0" err="1"/>
              <a:t>državne</a:t>
            </a:r>
            <a:r>
              <a:rPr lang="en-US" dirty="0"/>
              <a:t> </a:t>
            </a:r>
            <a:r>
              <a:rPr lang="en-US" dirty="0" err="1"/>
              <a:t>hartije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akcije</a:t>
            </a:r>
            <a:r>
              <a:rPr lang="en-US" dirty="0"/>
              <a:t> </a:t>
            </a:r>
            <a:r>
              <a:rPr lang="en-US" dirty="0" err="1"/>
              <a:t>preduzeća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nose </a:t>
            </a:r>
            <a:r>
              <a:rPr lang="en-US" dirty="0" err="1"/>
              <a:t>veći</a:t>
            </a:r>
            <a:r>
              <a:rPr lang="en-US" dirty="0"/>
              <a:t> </a:t>
            </a:r>
            <a:r>
              <a:rPr lang="en-US" dirty="0" err="1"/>
              <a:t>prinos</a:t>
            </a:r>
            <a:r>
              <a:rPr lang="en-US" dirty="0"/>
              <a:t>.</a:t>
            </a:r>
            <a:endParaRPr lang="sr-Latn-ME" dirty="0"/>
          </a:p>
          <a:p>
            <a:pPr algn="just"/>
            <a:r>
              <a:rPr lang="en-US" dirty="0"/>
              <a:t> </a:t>
            </a:r>
            <a:r>
              <a:rPr lang="en-US" dirty="0" err="1"/>
              <a:t>Najveći</a:t>
            </a:r>
            <a:r>
              <a:rPr lang="en-US" dirty="0"/>
              <a:t> </a:t>
            </a:r>
            <a:r>
              <a:rPr lang="en-US" dirty="0" err="1"/>
              <a:t>broj</a:t>
            </a:r>
            <a:r>
              <a:rPr lang="en-US" dirty="0"/>
              <a:t> </a:t>
            </a:r>
            <a:r>
              <a:rPr lang="en-US" dirty="0" err="1"/>
              <a:t>ovih</a:t>
            </a:r>
            <a:r>
              <a:rPr lang="en-US" dirty="0"/>
              <a:t> </a:t>
            </a:r>
            <a:r>
              <a:rPr lang="en-US" dirty="0" err="1"/>
              <a:t>akcija</a:t>
            </a:r>
            <a:r>
              <a:rPr lang="sr-Latn-ME" dirty="0"/>
              <a:t> </a:t>
            </a:r>
            <a:r>
              <a:rPr lang="en-US" dirty="0" err="1"/>
              <a:t>pripada</a:t>
            </a:r>
            <a:r>
              <a:rPr lang="en-US" dirty="0"/>
              <a:t> </a:t>
            </a:r>
            <a:r>
              <a:rPr lang="en-US" dirty="0" err="1"/>
              <a:t>akcionarskim</a:t>
            </a:r>
            <a:r>
              <a:rPr lang="en-US" dirty="0"/>
              <a:t> </a:t>
            </a:r>
            <a:r>
              <a:rPr lang="en-US" dirty="0" err="1"/>
              <a:t>institucijama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23513221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59099"/>
            <a:ext cx="10515600" cy="5017864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err="1"/>
              <a:t>Zbog</a:t>
            </a:r>
            <a:r>
              <a:rPr lang="en-US" dirty="0"/>
              <a:t> toga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dobar</a:t>
            </a:r>
            <a:r>
              <a:rPr lang="en-US" dirty="0"/>
              <a:t> </a:t>
            </a:r>
            <a:r>
              <a:rPr lang="en-US" dirty="0" smtClean="0"/>
              <a:t>d</a:t>
            </a:r>
            <a:r>
              <a:rPr lang="sr-Latn-ME" dirty="0" smtClean="0"/>
              <a:t>i</a:t>
            </a:r>
            <a:r>
              <a:rPr lang="en-US" dirty="0" smtClean="0"/>
              <a:t>o </a:t>
            </a:r>
            <a:r>
              <a:rPr lang="en-US" dirty="0" err="1"/>
              <a:t>fondova</a:t>
            </a:r>
            <a:r>
              <a:rPr lang="en-US" dirty="0"/>
              <a:t> </a:t>
            </a:r>
            <a:r>
              <a:rPr lang="en-US" dirty="0" err="1"/>
              <a:t>plasiranja</a:t>
            </a:r>
            <a:r>
              <a:rPr lang="en-US" dirty="0"/>
              <a:t> </a:t>
            </a:r>
            <a:r>
              <a:rPr lang="en-US" dirty="0" smtClean="0"/>
              <a:t>u</a:t>
            </a:r>
            <a:r>
              <a:rPr lang="sr-Latn-ME" dirty="0" smtClean="0"/>
              <a:t> </a:t>
            </a:r>
            <a:r>
              <a:rPr lang="en-US" dirty="0" err="1" smtClean="0"/>
              <a:t>akcije</a:t>
            </a:r>
            <a:r>
              <a:rPr lang="en-US" dirty="0"/>
              <a:t>, </a:t>
            </a:r>
            <a:r>
              <a:rPr lang="en-US" dirty="0" err="1"/>
              <a:t>formiraju</a:t>
            </a:r>
            <a:r>
              <a:rPr lang="en-US" dirty="0"/>
              <a:t> </a:t>
            </a:r>
            <a:r>
              <a:rPr lang="en-US" dirty="0" err="1"/>
              <a:t>varijabilni</a:t>
            </a:r>
            <a:r>
              <a:rPr lang="en-US" dirty="0"/>
              <a:t> </a:t>
            </a:r>
            <a:r>
              <a:rPr lang="en-US" dirty="0" err="1"/>
              <a:t>prihod</a:t>
            </a:r>
            <a:r>
              <a:rPr lang="en-US" dirty="0"/>
              <a:t> u </a:t>
            </a:r>
            <a:r>
              <a:rPr lang="en-US" dirty="0" err="1"/>
              <a:t>zavisnosti</a:t>
            </a:r>
            <a:r>
              <a:rPr lang="en-US" dirty="0"/>
              <a:t> od </a:t>
            </a:r>
            <a:r>
              <a:rPr lang="en-US" dirty="0" err="1"/>
              <a:t>kretanja</a:t>
            </a:r>
            <a:r>
              <a:rPr lang="en-US" dirty="0"/>
              <a:t>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ena</a:t>
            </a:r>
            <a:r>
              <a:rPr lang="en-US" dirty="0" smtClean="0"/>
              <a:t> </a:t>
            </a:r>
            <a:r>
              <a:rPr lang="en-US" dirty="0" err="1"/>
              <a:t>hartije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Kad</a:t>
            </a:r>
            <a:r>
              <a:rPr lang="en-US" dirty="0"/>
              <a:t> </a:t>
            </a:r>
            <a:r>
              <a:rPr lang="en-US" dirty="0" err="1" smtClean="0"/>
              <a:t>tržišna</a:t>
            </a:r>
            <a:r>
              <a:rPr lang="sr-Latn-ME" dirty="0" smtClean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</a:t>
            </a:r>
            <a:r>
              <a:rPr lang="en-US" dirty="0" smtClean="0"/>
              <a:t> </a:t>
            </a:r>
            <a:r>
              <a:rPr lang="en-US" dirty="0" err="1"/>
              <a:t>hartije</a:t>
            </a:r>
            <a:r>
              <a:rPr lang="en-US" dirty="0"/>
              <a:t> </a:t>
            </a:r>
            <a:r>
              <a:rPr lang="en-US" dirty="0" err="1"/>
              <a:t>raste</a:t>
            </a:r>
            <a:r>
              <a:rPr lang="en-US" dirty="0"/>
              <a:t> </a:t>
            </a:r>
            <a:r>
              <a:rPr lang="en-US" dirty="0" err="1"/>
              <a:t>smanjuje</a:t>
            </a:r>
            <a:r>
              <a:rPr lang="en-US" dirty="0"/>
              <a:t> se </a:t>
            </a:r>
            <a:r>
              <a:rPr lang="en-US" dirty="0" err="1"/>
              <a:t>stopa</a:t>
            </a:r>
            <a:r>
              <a:rPr lang="en-US" dirty="0"/>
              <a:t> </a:t>
            </a:r>
            <a:r>
              <a:rPr lang="en-US" dirty="0" err="1"/>
              <a:t>prinosa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obrnuto</a:t>
            </a:r>
            <a:r>
              <a:rPr lang="en-US" dirty="0" smtClean="0"/>
              <a:t>.</a:t>
            </a:r>
            <a:endParaRPr lang="sr-Latn-ME" b="1" dirty="0"/>
          </a:p>
          <a:p>
            <a:pPr algn="just"/>
            <a:r>
              <a:rPr lang="en-US" b="1" dirty="0" err="1" smtClean="0"/>
              <a:t>Investicione</a:t>
            </a:r>
            <a:r>
              <a:rPr lang="en-US" b="1" dirty="0" smtClean="0"/>
              <a:t> </a:t>
            </a:r>
            <a:r>
              <a:rPr lang="en-US" b="1" dirty="0" err="1" smtClean="0"/>
              <a:t>finansijske</a:t>
            </a:r>
            <a:r>
              <a:rPr lang="sr-Latn-ME" b="1" dirty="0" smtClean="0"/>
              <a:t> </a:t>
            </a:r>
            <a:r>
              <a:rPr lang="pl-PL" b="1" dirty="0" smtClean="0"/>
              <a:t>organizacije</a:t>
            </a:r>
            <a:r>
              <a:rPr lang="pl-PL" b="1" dirty="0"/>
              <a:t>, </a:t>
            </a:r>
            <a:r>
              <a:rPr lang="pl-PL" dirty="0"/>
              <a:t>konačno kompaniju strukturu nebankarskih finansijskih organizacija</a:t>
            </a:r>
            <a:r>
              <a:rPr lang="pl-PL" dirty="0" smtClean="0"/>
              <a:t>, </a:t>
            </a:r>
            <a:r>
              <a:rPr lang="en-US" dirty="0" err="1" smtClean="0"/>
              <a:t>koje</a:t>
            </a:r>
            <a:r>
              <a:rPr lang="en-US" dirty="0" smtClean="0"/>
              <a:t> d</a:t>
            </a:r>
            <a:r>
              <a:rPr lang="sr-Latn-ME" dirty="0" smtClean="0"/>
              <a:t>j</a:t>
            </a:r>
            <a:r>
              <a:rPr lang="en-US" dirty="0" err="1" smtClean="0"/>
              <a:t>eluju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pravcu</a:t>
            </a:r>
            <a:r>
              <a:rPr lang="en-US" dirty="0"/>
              <a:t> </a:t>
            </a:r>
            <a:r>
              <a:rPr lang="en-US" dirty="0" err="1"/>
              <a:t>kreiranja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transfera</a:t>
            </a:r>
            <a:r>
              <a:rPr lang="en-US" dirty="0"/>
              <a:t> </a:t>
            </a:r>
            <a:r>
              <a:rPr lang="en-US" dirty="0" err="1"/>
              <a:t>različitih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, </a:t>
            </a:r>
            <a:r>
              <a:rPr lang="en-US" dirty="0" err="1"/>
              <a:t>informacija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garancija</a:t>
            </a:r>
            <a:r>
              <a:rPr lang="sr-Latn-ME" dirty="0" smtClean="0"/>
              <a:t> </a:t>
            </a:r>
            <a:r>
              <a:rPr lang="en-US" dirty="0" smtClean="0"/>
              <a:t>u </a:t>
            </a:r>
            <a:r>
              <a:rPr lang="en-US" dirty="0" err="1"/>
              <a:t>oblasti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ulaganja</a:t>
            </a:r>
            <a:r>
              <a:rPr lang="en-US" dirty="0"/>
              <a:t> </a:t>
            </a:r>
            <a:r>
              <a:rPr lang="en-US" dirty="0" err="1"/>
              <a:t>finansijske</a:t>
            </a:r>
            <a:r>
              <a:rPr lang="en-US" dirty="0"/>
              <a:t> </a:t>
            </a:r>
            <a:r>
              <a:rPr lang="en-US" dirty="0" err="1"/>
              <a:t>štednje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Ove </a:t>
            </a:r>
            <a:r>
              <a:rPr lang="en-US" dirty="0" err="1"/>
              <a:t>investicione</a:t>
            </a:r>
            <a:r>
              <a:rPr lang="en-US" dirty="0"/>
              <a:t> </a:t>
            </a:r>
            <a:r>
              <a:rPr lang="en-US" dirty="0" err="1" smtClean="0"/>
              <a:t>finansijske</a:t>
            </a:r>
            <a:r>
              <a:rPr lang="sr-Latn-ME" dirty="0" smtClean="0"/>
              <a:t> </a:t>
            </a:r>
            <a:r>
              <a:rPr lang="en-US" dirty="0" err="1" smtClean="0"/>
              <a:t>institucije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investicione</a:t>
            </a:r>
            <a:r>
              <a:rPr lang="en-US" dirty="0"/>
              <a:t> </a:t>
            </a:r>
            <a:r>
              <a:rPr lang="en-US" dirty="0" err="1"/>
              <a:t>kompanije</a:t>
            </a:r>
            <a:r>
              <a:rPr lang="en-US" dirty="0"/>
              <a:t>, </a:t>
            </a:r>
            <a:r>
              <a:rPr lang="en-US" dirty="0" err="1"/>
              <a:t>finansijske</a:t>
            </a:r>
            <a:r>
              <a:rPr lang="en-US" dirty="0"/>
              <a:t> </a:t>
            </a:r>
            <a:r>
              <a:rPr lang="en-US" dirty="0" err="1"/>
              <a:t>kompanije</a:t>
            </a:r>
            <a:r>
              <a:rPr lang="en-US" dirty="0"/>
              <a:t>, </a:t>
            </a:r>
            <a:r>
              <a:rPr lang="en-US" dirty="0" err="1" smtClean="0"/>
              <a:t>starateljski</a:t>
            </a:r>
            <a:r>
              <a:rPr lang="sr-Latn-ME" dirty="0" smtClean="0"/>
              <a:t> </a:t>
            </a:r>
            <a:r>
              <a:rPr lang="en-US" dirty="0" err="1" smtClean="0"/>
              <a:t>fondovi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ostale</a:t>
            </a:r>
            <a:r>
              <a:rPr lang="en-US" dirty="0"/>
              <a:t> </a:t>
            </a:r>
            <a:r>
              <a:rPr lang="en-US" dirty="0" err="1"/>
              <a:t>finansijske</a:t>
            </a:r>
            <a:r>
              <a:rPr lang="en-US" dirty="0"/>
              <a:t> </a:t>
            </a:r>
            <a:r>
              <a:rPr lang="en-US" dirty="0" err="1"/>
              <a:t>organizacije</a:t>
            </a:r>
            <a:r>
              <a:rPr lang="en-US" dirty="0"/>
              <a:t>, </a:t>
            </a:r>
            <a:r>
              <a:rPr lang="en-US" dirty="0" err="1"/>
              <a:t>putem</a:t>
            </a:r>
            <a:r>
              <a:rPr lang="en-US" dirty="0"/>
              <a:t> </a:t>
            </a:r>
            <a:r>
              <a:rPr lang="en-US" dirty="0" err="1"/>
              <a:t>mobilizatorskih</a:t>
            </a:r>
            <a:r>
              <a:rPr lang="en-US" dirty="0"/>
              <a:t>, </a:t>
            </a:r>
            <a:r>
              <a:rPr lang="en-US" dirty="0" err="1"/>
              <a:t>informacionih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katalizatorskih</a:t>
            </a:r>
            <a:r>
              <a:rPr lang="en-US" dirty="0" smtClean="0"/>
              <a:t> </a:t>
            </a:r>
            <a:r>
              <a:rPr lang="en-US" dirty="0" err="1"/>
              <a:t>mehanizama</a:t>
            </a:r>
            <a:r>
              <a:rPr lang="en-US" dirty="0"/>
              <a:t> </a:t>
            </a:r>
            <a:r>
              <a:rPr lang="en-US" dirty="0" err="1"/>
              <a:t>potpomažu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podstiču</a:t>
            </a:r>
            <a:r>
              <a:rPr lang="en-US" dirty="0"/>
              <a:t> </a:t>
            </a:r>
            <a:r>
              <a:rPr lang="en-US" dirty="0" err="1"/>
              <a:t>standardno</a:t>
            </a:r>
            <a:r>
              <a:rPr lang="en-US" dirty="0"/>
              <a:t> </a:t>
            </a:r>
            <a:r>
              <a:rPr lang="en-US" dirty="0" err="1"/>
              <a:t>funkcionisanje</a:t>
            </a:r>
            <a:r>
              <a:rPr lang="en-US" dirty="0"/>
              <a:t> </a:t>
            </a:r>
            <a:r>
              <a:rPr lang="en-US" dirty="0" err="1" smtClean="0"/>
              <a:t>tržišta</a:t>
            </a:r>
            <a:r>
              <a:rPr lang="sr-Latn-ME" dirty="0" smtClean="0"/>
              <a:t> </a:t>
            </a:r>
            <a:r>
              <a:rPr lang="en-US" dirty="0" err="1" smtClean="0"/>
              <a:t>kapitala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260003454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17431"/>
            <a:ext cx="10515600" cy="5159532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dirty="0" err="1"/>
              <a:t>Investicione</a:t>
            </a:r>
            <a:r>
              <a:rPr lang="en-US" dirty="0"/>
              <a:t> </a:t>
            </a:r>
            <a:r>
              <a:rPr lang="en-US" dirty="0" err="1"/>
              <a:t>kompanije</a:t>
            </a:r>
            <a:r>
              <a:rPr lang="en-US" dirty="0"/>
              <a:t> se </a:t>
            </a:r>
            <a:r>
              <a:rPr lang="en-US" dirty="0" err="1"/>
              <a:t>međutim</a:t>
            </a:r>
            <a:r>
              <a:rPr lang="en-US" dirty="0"/>
              <a:t>, “</a:t>
            </a:r>
            <a:r>
              <a:rPr lang="en-US" dirty="0" err="1"/>
              <a:t>bave</a:t>
            </a:r>
            <a:r>
              <a:rPr lang="en-US" dirty="0"/>
              <a:t> </a:t>
            </a:r>
            <a:r>
              <a:rPr lang="en-US" dirty="0" err="1"/>
              <a:t>prodajom</a:t>
            </a:r>
            <a:r>
              <a:rPr lang="en-US" dirty="0"/>
              <a:t> </a:t>
            </a:r>
            <a:r>
              <a:rPr lang="en-US" dirty="0" err="1" smtClean="0"/>
              <a:t>ud</a:t>
            </a:r>
            <a:r>
              <a:rPr lang="sr-Latn-ME" dirty="0" smtClean="0"/>
              <a:t>j</a:t>
            </a:r>
            <a:r>
              <a:rPr lang="en-US" dirty="0" err="1" smtClean="0"/>
              <a:t>ela</a:t>
            </a:r>
            <a:r>
              <a:rPr lang="en-US" dirty="0" smtClean="0"/>
              <a:t> </a:t>
            </a:r>
            <a:r>
              <a:rPr lang="en-US" dirty="0" err="1" smtClean="0"/>
              <a:t>novčanim</a:t>
            </a:r>
            <a:r>
              <a:rPr lang="sr-Latn-ME" dirty="0" smtClean="0"/>
              <a:t> </a:t>
            </a:r>
            <a:r>
              <a:rPr lang="en-US" dirty="0" err="1" smtClean="0"/>
              <a:t>investitorima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ulaganjem</a:t>
            </a:r>
            <a:r>
              <a:rPr lang="en-US" dirty="0"/>
              <a:t> </a:t>
            </a:r>
            <a:r>
              <a:rPr lang="en-US" dirty="0" err="1"/>
              <a:t>finansijskih</a:t>
            </a:r>
            <a:r>
              <a:rPr lang="en-US" dirty="0"/>
              <a:t> </a:t>
            </a:r>
            <a:r>
              <a:rPr lang="en-US" dirty="0" err="1"/>
              <a:t>sredstva</a:t>
            </a:r>
            <a:r>
              <a:rPr lang="en-US" dirty="0"/>
              <a:t> u </a:t>
            </a:r>
            <a:r>
              <a:rPr lang="en-US" dirty="0" err="1"/>
              <a:t>akcije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/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obveznice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Pružajući</a:t>
            </a:r>
            <a:r>
              <a:rPr lang="en-US" dirty="0"/>
              <a:t> </a:t>
            </a:r>
            <a:r>
              <a:rPr lang="en-US" dirty="0" err="1"/>
              <a:t>pomoć</a:t>
            </a:r>
            <a:r>
              <a:rPr lang="en-US" dirty="0"/>
              <a:t> </a:t>
            </a:r>
            <a:r>
              <a:rPr lang="en-US" dirty="0" err="1"/>
              <a:t>sitnim</a:t>
            </a:r>
            <a:r>
              <a:rPr lang="en-US" dirty="0"/>
              <a:t> </a:t>
            </a:r>
            <a:r>
              <a:rPr lang="en-US" dirty="0" err="1"/>
              <a:t>štedišama</a:t>
            </a:r>
            <a:r>
              <a:rPr lang="en-US" dirty="0"/>
              <a:t> da </a:t>
            </a:r>
            <a:r>
              <a:rPr lang="en-US" dirty="0" err="1"/>
              <a:t>postižu</a:t>
            </a:r>
            <a:r>
              <a:rPr lang="en-US" dirty="0"/>
              <a:t> </a:t>
            </a:r>
            <a:r>
              <a:rPr lang="en-US" dirty="0" err="1"/>
              <a:t>najbolji</a:t>
            </a:r>
            <a:r>
              <a:rPr lang="en-US" dirty="0"/>
              <a:t> </a:t>
            </a:r>
            <a:r>
              <a:rPr lang="en-US" dirty="0" err="1"/>
              <a:t>plasman</a:t>
            </a:r>
            <a:r>
              <a:rPr lang="en-US" dirty="0"/>
              <a:t> </a:t>
            </a:r>
            <a:r>
              <a:rPr lang="en-US" dirty="0" err="1" smtClean="0"/>
              <a:t>svojih</a:t>
            </a:r>
            <a:r>
              <a:rPr lang="sr-Latn-ME" dirty="0" smtClean="0"/>
              <a:t> </a:t>
            </a:r>
            <a:r>
              <a:rPr lang="en-US" dirty="0" err="1" smtClean="0"/>
              <a:t>sredstava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omogućavaju</a:t>
            </a:r>
            <a:r>
              <a:rPr lang="en-US" dirty="0"/>
              <a:t> da se </a:t>
            </a:r>
            <a:r>
              <a:rPr lang="en-US" dirty="0" err="1"/>
              <a:t>tek</a:t>
            </a:r>
            <a:r>
              <a:rPr lang="en-US" dirty="0"/>
              <a:t> </a:t>
            </a:r>
            <a:r>
              <a:rPr lang="en-US" dirty="0" err="1"/>
              <a:t>krupnija</a:t>
            </a:r>
            <a:r>
              <a:rPr lang="en-US" dirty="0"/>
              <a:t> </a:t>
            </a:r>
            <a:r>
              <a:rPr lang="en-US" dirty="0" err="1"/>
              <a:t>finansijska</a:t>
            </a:r>
            <a:r>
              <a:rPr lang="en-US" dirty="0"/>
              <a:t> </a:t>
            </a:r>
            <a:r>
              <a:rPr lang="en-US" dirty="0" err="1"/>
              <a:t>sredstva</a:t>
            </a:r>
            <a:r>
              <a:rPr lang="en-US" dirty="0"/>
              <a:t> </a:t>
            </a:r>
            <a:r>
              <a:rPr lang="en-US" dirty="0" err="1"/>
              <a:t>prelivaju</a:t>
            </a:r>
            <a:r>
              <a:rPr lang="en-US" dirty="0"/>
              <a:t> </a:t>
            </a:r>
            <a:r>
              <a:rPr lang="en-US" dirty="0" smtClean="0"/>
              <a:t>u</a:t>
            </a:r>
            <a:r>
              <a:rPr lang="sr-Latn-ME" dirty="0" smtClean="0"/>
              <a:t> </a:t>
            </a:r>
            <a:r>
              <a:rPr lang="en-US" dirty="0" err="1" smtClean="0"/>
              <a:t>povećanje</a:t>
            </a:r>
            <a:r>
              <a:rPr lang="en-US" dirty="0" smtClean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privrednih</a:t>
            </a:r>
            <a:r>
              <a:rPr lang="en-US" dirty="0"/>
              <a:t> </a:t>
            </a:r>
            <a:r>
              <a:rPr lang="en-US" dirty="0" err="1"/>
              <a:t>organizacija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Tri </a:t>
            </a:r>
            <a:r>
              <a:rPr lang="en-US" dirty="0" err="1"/>
              <a:t>četvrtine</a:t>
            </a:r>
            <a:r>
              <a:rPr lang="en-US" dirty="0"/>
              <a:t> </a:t>
            </a:r>
            <a:r>
              <a:rPr lang="en-US" dirty="0" err="1"/>
              <a:t>plasmana</a:t>
            </a:r>
            <a:r>
              <a:rPr lang="en-US" dirty="0"/>
              <a:t> </a:t>
            </a:r>
            <a:r>
              <a:rPr lang="en-US" dirty="0" err="1"/>
              <a:t>ovih</a:t>
            </a:r>
            <a:r>
              <a:rPr lang="en-US" dirty="0"/>
              <a:t> </a:t>
            </a:r>
            <a:r>
              <a:rPr lang="en-US" dirty="0" err="1" smtClean="0"/>
              <a:t>finansijskih</a:t>
            </a:r>
            <a:r>
              <a:rPr lang="sr-Latn-ME" dirty="0" smtClean="0"/>
              <a:t> </a:t>
            </a:r>
            <a:r>
              <a:rPr lang="en-US" dirty="0" err="1" smtClean="0"/>
              <a:t>organizacija</a:t>
            </a:r>
            <a:r>
              <a:rPr lang="en-US" dirty="0" smtClean="0"/>
              <a:t> </a:t>
            </a:r>
            <a:r>
              <a:rPr lang="en-US" dirty="0" err="1"/>
              <a:t>odlaze</a:t>
            </a:r>
            <a:r>
              <a:rPr lang="en-US" dirty="0"/>
              <a:t> u </a:t>
            </a:r>
            <a:r>
              <a:rPr lang="en-US" dirty="0" err="1"/>
              <a:t>formiranje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preduzeća</a:t>
            </a:r>
            <a:r>
              <a:rPr lang="en-US" dirty="0"/>
              <a:t>, </a:t>
            </a:r>
            <a:r>
              <a:rPr lang="en-US" dirty="0" err="1"/>
              <a:t>dok</a:t>
            </a:r>
            <a:r>
              <a:rPr lang="en-US" dirty="0"/>
              <a:t> </a:t>
            </a:r>
            <a:r>
              <a:rPr lang="en-US" dirty="0" err="1"/>
              <a:t>ostalo</a:t>
            </a:r>
            <a:r>
              <a:rPr lang="en-US" dirty="0"/>
              <a:t> </a:t>
            </a:r>
            <a:r>
              <a:rPr lang="en-US" dirty="0" err="1"/>
              <a:t>odlazi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 smtClean="0"/>
              <a:t>formiranje</a:t>
            </a:r>
            <a:r>
              <a:rPr lang="sr-Latn-ME" dirty="0" smtClean="0"/>
              <a:t>  </a:t>
            </a:r>
            <a:r>
              <a:rPr lang="en-US" dirty="0" err="1" smtClean="0"/>
              <a:t>tekućih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oročenih</a:t>
            </a:r>
            <a:r>
              <a:rPr lang="en-US" dirty="0"/>
              <a:t> </a:t>
            </a:r>
            <a:r>
              <a:rPr lang="en-US" dirty="0" err="1"/>
              <a:t>depozita</a:t>
            </a:r>
            <a:r>
              <a:rPr lang="en-US" dirty="0"/>
              <a:t>, </a:t>
            </a:r>
            <a:r>
              <a:rPr lang="en-US" dirty="0" err="1"/>
              <a:t>državne</a:t>
            </a:r>
            <a:r>
              <a:rPr lang="en-US" dirty="0"/>
              <a:t> </a:t>
            </a:r>
            <a:r>
              <a:rPr lang="en-US" dirty="0" err="1"/>
              <a:t>hartije</a:t>
            </a:r>
            <a:r>
              <a:rPr lang="en-US" dirty="0"/>
              <a:t>, </a:t>
            </a:r>
            <a:r>
              <a:rPr lang="en-US" dirty="0" err="1"/>
              <a:t>stambene</a:t>
            </a:r>
            <a:r>
              <a:rPr lang="en-US" dirty="0"/>
              <a:t> </a:t>
            </a:r>
            <a:r>
              <a:rPr lang="en-US" dirty="0" err="1"/>
              <a:t>zajmove</a:t>
            </a:r>
            <a:r>
              <a:rPr lang="en-US" dirty="0"/>
              <a:t>, </a:t>
            </a:r>
            <a:r>
              <a:rPr lang="en-US" dirty="0" err="1"/>
              <a:t>ostale</a:t>
            </a:r>
            <a:r>
              <a:rPr lang="en-US" dirty="0"/>
              <a:t> </a:t>
            </a:r>
            <a:r>
              <a:rPr lang="en-US" dirty="0" err="1"/>
              <a:t>kredite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druge</a:t>
            </a:r>
            <a:r>
              <a:rPr lang="sr-Latn-ME" dirty="0" smtClean="0"/>
              <a:t> </a:t>
            </a:r>
            <a:r>
              <a:rPr lang="en-US" dirty="0" err="1" smtClean="0"/>
              <a:t>plasmane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Primarna</a:t>
            </a:r>
            <a:r>
              <a:rPr lang="en-US" dirty="0" smtClean="0"/>
              <a:t> </a:t>
            </a:r>
            <a:r>
              <a:rPr lang="en-US" dirty="0" err="1"/>
              <a:t>funkcija</a:t>
            </a:r>
            <a:r>
              <a:rPr lang="en-US" dirty="0"/>
              <a:t> </a:t>
            </a:r>
            <a:r>
              <a:rPr lang="en-US" dirty="0" err="1"/>
              <a:t>ovih</a:t>
            </a:r>
            <a:r>
              <a:rPr lang="en-US" dirty="0"/>
              <a:t> </a:t>
            </a:r>
            <a:r>
              <a:rPr lang="en-US" dirty="0" err="1"/>
              <a:t>organizacija</a:t>
            </a:r>
            <a:r>
              <a:rPr lang="en-US" dirty="0"/>
              <a:t> </a:t>
            </a:r>
            <a:r>
              <a:rPr lang="en-US" dirty="0" err="1"/>
              <a:t>jeste</a:t>
            </a:r>
            <a:r>
              <a:rPr lang="en-US" dirty="0"/>
              <a:t> </a:t>
            </a:r>
            <a:r>
              <a:rPr lang="en-US" dirty="0" err="1"/>
              <a:t>ulaganje</a:t>
            </a:r>
            <a:r>
              <a:rPr lang="en-US" dirty="0"/>
              <a:t> </a:t>
            </a:r>
            <a:r>
              <a:rPr lang="en-US" dirty="0" err="1"/>
              <a:t>finansijskih</a:t>
            </a:r>
            <a:r>
              <a:rPr lang="en-US" dirty="0"/>
              <a:t> </a:t>
            </a:r>
            <a:r>
              <a:rPr lang="en-US" dirty="0" err="1" smtClean="0"/>
              <a:t>resursa</a:t>
            </a:r>
            <a:r>
              <a:rPr lang="sr-Latn-ME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/>
              <a:t>osnovu</a:t>
            </a:r>
            <a:r>
              <a:rPr lang="en-US" dirty="0"/>
              <a:t> </a:t>
            </a:r>
            <a:r>
              <a:rPr lang="en-US" dirty="0" err="1"/>
              <a:t>brižljivog</a:t>
            </a:r>
            <a:r>
              <a:rPr lang="en-US" dirty="0"/>
              <a:t> </a:t>
            </a:r>
            <a:r>
              <a:rPr lang="en-US" dirty="0" err="1"/>
              <a:t>praćenja</a:t>
            </a:r>
            <a:r>
              <a:rPr lang="en-US" dirty="0"/>
              <a:t> </a:t>
            </a:r>
            <a:r>
              <a:rPr lang="en-US" dirty="0" err="1"/>
              <a:t>tržišnih</a:t>
            </a:r>
            <a:r>
              <a:rPr lang="en-US" dirty="0"/>
              <a:t> </a:t>
            </a:r>
            <a:r>
              <a:rPr lang="en-US" dirty="0" err="1"/>
              <a:t>uslova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kriterijuma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Osnovni</a:t>
            </a:r>
            <a:r>
              <a:rPr lang="en-US" dirty="0" smtClean="0"/>
              <a:t> </a:t>
            </a:r>
            <a:r>
              <a:rPr lang="en-US" dirty="0" err="1" smtClean="0"/>
              <a:t>potencijal</a:t>
            </a:r>
            <a:r>
              <a:rPr lang="sr-Latn-ME" dirty="0" smtClean="0"/>
              <a:t> </a:t>
            </a:r>
            <a:r>
              <a:rPr lang="en-US" dirty="0" err="1" smtClean="0"/>
              <a:t>formira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osnovu</a:t>
            </a:r>
            <a:r>
              <a:rPr lang="en-US" dirty="0"/>
              <a:t> </a:t>
            </a:r>
            <a:r>
              <a:rPr lang="en-US" dirty="0" err="1"/>
              <a:t>izdavanja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transfera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Formirani</a:t>
            </a:r>
            <a:r>
              <a:rPr lang="en-US" dirty="0" smtClean="0"/>
              <a:t> </a:t>
            </a:r>
            <a:r>
              <a:rPr lang="en-US" dirty="0" err="1" smtClean="0"/>
              <a:t>dohodak</a:t>
            </a:r>
            <a:r>
              <a:rPr lang="sr-Latn-ME" dirty="0" smtClean="0"/>
              <a:t> </a:t>
            </a:r>
            <a:r>
              <a:rPr lang="en-US" dirty="0" smtClean="0"/>
              <a:t>se </a:t>
            </a:r>
            <a:r>
              <a:rPr lang="en-US" dirty="0"/>
              <a:t>ne </a:t>
            </a:r>
            <a:r>
              <a:rPr lang="en-US" dirty="0" err="1"/>
              <a:t>oporezuje</a:t>
            </a:r>
            <a:r>
              <a:rPr lang="en-US" dirty="0"/>
              <a:t> </a:t>
            </a:r>
            <a:r>
              <a:rPr lang="en-US" dirty="0" err="1"/>
              <a:t>ukoliko</a:t>
            </a:r>
            <a:r>
              <a:rPr lang="en-US" dirty="0"/>
              <a:t> se </a:t>
            </a:r>
            <a:r>
              <a:rPr lang="en-US" dirty="0" err="1"/>
              <a:t>organizacije</a:t>
            </a:r>
            <a:r>
              <a:rPr lang="en-US" dirty="0"/>
              <a:t> </a:t>
            </a:r>
            <a:r>
              <a:rPr lang="en-US" dirty="0" err="1"/>
              <a:t>pridržavaju</a:t>
            </a:r>
            <a:r>
              <a:rPr lang="en-US" dirty="0"/>
              <a:t> </a:t>
            </a:r>
            <a:r>
              <a:rPr lang="en-US" dirty="0" err="1"/>
              <a:t>principa</a:t>
            </a:r>
            <a:r>
              <a:rPr lang="en-US" dirty="0"/>
              <a:t> </a:t>
            </a:r>
            <a:r>
              <a:rPr lang="en-US" dirty="0" err="1"/>
              <a:t>poslovanja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ako</a:t>
            </a:r>
            <a:r>
              <a:rPr lang="en-US" dirty="0"/>
              <a:t> 90</a:t>
            </a:r>
            <a:r>
              <a:rPr lang="en-US" dirty="0" smtClean="0"/>
              <a:t>%</a:t>
            </a:r>
            <a:r>
              <a:rPr lang="sr-Latn-ME" dirty="0" smtClean="0"/>
              <a:t> </a:t>
            </a:r>
            <a:r>
              <a:rPr lang="pt-BR" dirty="0" smtClean="0"/>
              <a:t>dohotka </a:t>
            </a:r>
            <a:r>
              <a:rPr lang="pt-BR" dirty="0"/>
              <a:t>raspoređuju na svoje participante.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2631293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43189"/>
            <a:ext cx="10515600" cy="5133774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Postoje</a:t>
            </a:r>
            <a:r>
              <a:rPr lang="en-US" dirty="0"/>
              <a:t> </a:t>
            </a:r>
            <a:r>
              <a:rPr lang="en-US" dirty="0" err="1"/>
              <a:t>četiri</a:t>
            </a:r>
            <a:r>
              <a:rPr lang="en-US" dirty="0"/>
              <a:t> </a:t>
            </a:r>
            <a:r>
              <a:rPr lang="en-US" dirty="0" err="1"/>
              <a:t>vrste</a:t>
            </a:r>
            <a:r>
              <a:rPr lang="en-US" dirty="0"/>
              <a:t> </a:t>
            </a:r>
            <a:r>
              <a:rPr lang="en-US" dirty="0" err="1"/>
              <a:t>ovih</a:t>
            </a:r>
            <a:r>
              <a:rPr lang="en-US" dirty="0"/>
              <a:t> </a:t>
            </a:r>
            <a:r>
              <a:rPr lang="en-US" dirty="0" err="1"/>
              <a:t>organizacija</a:t>
            </a:r>
            <a:r>
              <a:rPr lang="en-US" dirty="0"/>
              <a:t>:</a:t>
            </a:r>
          </a:p>
          <a:p>
            <a:pPr lvl="1" algn="just"/>
            <a:r>
              <a:rPr lang="en-US" sz="2800" dirty="0" err="1"/>
              <a:t>investicione</a:t>
            </a:r>
            <a:r>
              <a:rPr lang="en-US" sz="2800" dirty="0"/>
              <a:t> </a:t>
            </a:r>
            <a:r>
              <a:rPr lang="en-US" sz="2800" dirty="0" err="1"/>
              <a:t>kompanije</a:t>
            </a:r>
            <a:r>
              <a:rPr lang="en-US" sz="2800" dirty="0"/>
              <a:t> </a:t>
            </a:r>
            <a:r>
              <a:rPr lang="en-US" sz="2800" dirty="0" err="1"/>
              <a:t>sa</a:t>
            </a:r>
            <a:r>
              <a:rPr lang="en-US" sz="2800" dirty="0"/>
              <a:t> </a:t>
            </a:r>
            <a:r>
              <a:rPr lang="en-US" sz="2800" dirty="0" err="1"/>
              <a:t>fiksnim</a:t>
            </a:r>
            <a:r>
              <a:rPr lang="en-US" sz="2800" dirty="0"/>
              <a:t> </a:t>
            </a:r>
            <a:r>
              <a:rPr lang="en-US" sz="2800" dirty="0" err="1"/>
              <a:t>fondovima</a:t>
            </a:r>
            <a:r>
              <a:rPr lang="en-US" sz="2800" dirty="0" smtClean="0"/>
              <a:t>,</a:t>
            </a:r>
            <a:endParaRPr lang="sr-Latn-ME" sz="2800" dirty="0" smtClean="0"/>
          </a:p>
          <a:p>
            <a:pPr lvl="1" algn="just"/>
            <a:r>
              <a:rPr lang="en-US" sz="2800" dirty="0" smtClean="0"/>
              <a:t> </a:t>
            </a:r>
            <a:r>
              <a:rPr lang="en-US" sz="2800" dirty="0" err="1"/>
              <a:t>investicione</a:t>
            </a:r>
            <a:r>
              <a:rPr lang="en-US" sz="2800" dirty="0"/>
              <a:t> </a:t>
            </a:r>
            <a:r>
              <a:rPr lang="en-US" sz="2800" dirty="0" err="1"/>
              <a:t>kompanije</a:t>
            </a:r>
            <a:r>
              <a:rPr lang="en-US" sz="2800" dirty="0"/>
              <a:t> </a:t>
            </a:r>
            <a:r>
              <a:rPr lang="en-US" sz="2800" dirty="0" err="1" smtClean="0"/>
              <a:t>zatvorenog</a:t>
            </a:r>
            <a:r>
              <a:rPr lang="sr-Latn-ME" sz="2800" dirty="0" smtClean="0"/>
              <a:t> </a:t>
            </a:r>
            <a:r>
              <a:rPr lang="en-US" sz="2800" dirty="0" err="1" smtClean="0"/>
              <a:t>tipa</a:t>
            </a:r>
            <a:r>
              <a:rPr lang="en-US" sz="2800" dirty="0"/>
              <a:t>, </a:t>
            </a:r>
            <a:endParaRPr lang="sr-Latn-ME" sz="2800" dirty="0" smtClean="0"/>
          </a:p>
          <a:p>
            <a:pPr lvl="1" algn="just"/>
            <a:r>
              <a:rPr lang="en-US" sz="2800" dirty="0" err="1" smtClean="0"/>
              <a:t>kompanije</a:t>
            </a:r>
            <a:r>
              <a:rPr lang="en-US" sz="2800" dirty="0" smtClean="0"/>
              <a:t> </a:t>
            </a:r>
            <a:r>
              <a:rPr lang="en-US" sz="2800" dirty="0" err="1"/>
              <a:t>otvorenog</a:t>
            </a:r>
            <a:r>
              <a:rPr lang="en-US" sz="2800" dirty="0"/>
              <a:t> </a:t>
            </a:r>
            <a:r>
              <a:rPr lang="en-US" sz="2800" dirty="0" err="1" smtClean="0"/>
              <a:t>tipa</a:t>
            </a:r>
            <a:r>
              <a:rPr lang="sr-Latn-ME" sz="2800" dirty="0" smtClean="0"/>
              <a:t>,</a:t>
            </a:r>
            <a:r>
              <a:rPr lang="en-US" sz="2800" dirty="0" smtClean="0"/>
              <a:t> </a:t>
            </a:r>
            <a:r>
              <a:rPr lang="en-US" sz="2800" dirty="0" err="1"/>
              <a:t>i</a:t>
            </a:r>
            <a:r>
              <a:rPr lang="en-US" sz="2800" dirty="0"/>
              <a:t> </a:t>
            </a:r>
            <a:endParaRPr lang="sr-Latn-ME" sz="2800" dirty="0" smtClean="0"/>
          </a:p>
          <a:p>
            <a:pPr lvl="1" algn="just"/>
            <a:r>
              <a:rPr lang="en-US" sz="2800" dirty="0" err="1" smtClean="0"/>
              <a:t>investiciono</a:t>
            </a:r>
            <a:r>
              <a:rPr lang="en-US" sz="2800" dirty="0" smtClean="0"/>
              <a:t> </a:t>
            </a:r>
            <a:r>
              <a:rPr lang="en-US" sz="2800" dirty="0" err="1"/>
              <a:t>starateljstvo</a:t>
            </a:r>
            <a:r>
              <a:rPr lang="en-US" sz="2800" dirty="0"/>
              <a:t> u </a:t>
            </a:r>
            <a:r>
              <a:rPr lang="en-US" sz="2800" dirty="0" err="1"/>
              <a:t>oblasti</a:t>
            </a:r>
            <a:r>
              <a:rPr lang="en-US" sz="2800" dirty="0"/>
              <a:t> </a:t>
            </a:r>
            <a:r>
              <a:rPr lang="en-US" sz="2800" dirty="0" err="1"/>
              <a:t>realne</a:t>
            </a:r>
            <a:r>
              <a:rPr lang="en-US" sz="2800" dirty="0"/>
              <a:t> </a:t>
            </a:r>
            <a:r>
              <a:rPr lang="en-US" sz="2800" dirty="0" err="1"/>
              <a:t>imovine</a:t>
            </a:r>
            <a:r>
              <a:rPr lang="en-US" sz="2800" dirty="0"/>
              <a:t>.</a:t>
            </a:r>
          </a:p>
          <a:p>
            <a:pPr algn="just"/>
            <a:r>
              <a:rPr lang="en-US" dirty="0" err="1"/>
              <a:t>Prve</a:t>
            </a:r>
            <a:r>
              <a:rPr lang="en-US" dirty="0"/>
              <a:t> tri </a:t>
            </a:r>
            <a:r>
              <a:rPr lang="en-US" dirty="0" err="1"/>
              <a:t>finansijske</a:t>
            </a:r>
            <a:r>
              <a:rPr lang="en-US" dirty="0"/>
              <a:t> </a:t>
            </a:r>
            <a:r>
              <a:rPr lang="en-US" dirty="0" err="1"/>
              <a:t>organizacije</a:t>
            </a:r>
            <a:r>
              <a:rPr lang="en-US" dirty="0"/>
              <a:t> </a:t>
            </a:r>
            <a:r>
              <a:rPr lang="en-US" dirty="0" err="1"/>
              <a:t>kupuju</a:t>
            </a:r>
            <a:r>
              <a:rPr lang="en-US" dirty="0"/>
              <a:t> </a:t>
            </a:r>
            <a:r>
              <a:rPr lang="en-US" dirty="0" err="1"/>
              <a:t>akcije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obveznice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osnovu</a:t>
            </a:r>
            <a:r>
              <a:rPr lang="en-US" dirty="0"/>
              <a:t> </a:t>
            </a:r>
            <a:r>
              <a:rPr lang="en-US" dirty="0" err="1" smtClean="0"/>
              <a:t>fondova</a:t>
            </a:r>
            <a:r>
              <a:rPr lang="sr-Latn-ME" dirty="0" smtClean="0"/>
              <a:t> </a:t>
            </a:r>
            <a:r>
              <a:rPr lang="en-US" dirty="0" err="1" smtClean="0"/>
              <a:t>uloženih</a:t>
            </a:r>
            <a:r>
              <a:rPr lang="en-US" dirty="0" smtClean="0"/>
              <a:t> </a:t>
            </a:r>
            <a:r>
              <a:rPr lang="en-US" dirty="0"/>
              <a:t>od </a:t>
            </a:r>
            <a:r>
              <a:rPr lang="en-US" dirty="0" err="1"/>
              <a:t>strane</a:t>
            </a:r>
            <a:r>
              <a:rPr lang="en-US" dirty="0"/>
              <a:t> </a:t>
            </a:r>
            <a:r>
              <a:rPr lang="en-US" dirty="0" err="1"/>
              <a:t>novčanih</a:t>
            </a:r>
            <a:r>
              <a:rPr lang="en-US" dirty="0"/>
              <a:t> </a:t>
            </a:r>
            <a:r>
              <a:rPr lang="en-US" dirty="0" err="1"/>
              <a:t>investitora</a:t>
            </a:r>
            <a:r>
              <a:rPr lang="en-US" dirty="0"/>
              <a:t> (</a:t>
            </a:r>
            <a:r>
              <a:rPr lang="en-US" dirty="0" err="1"/>
              <a:t>krajnjih</a:t>
            </a:r>
            <a:r>
              <a:rPr lang="en-US" dirty="0"/>
              <a:t> </a:t>
            </a:r>
            <a:r>
              <a:rPr lang="en-US" dirty="0" err="1"/>
              <a:t>štediša</a:t>
            </a:r>
            <a:r>
              <a:rPr lang="en-US" dirty="0"/>
              <a:t>), </a:t>
            </a:r>
            <a:r>
              <a:rPr lang="en-US" dirty="0" err="1"/>
              <a:t>dok</a:t>
            </a:r>
            <a:r>
              <a:rPr lang="en-US" dirty="0"/>
              <a:t> </a:t>
            </a:r>
            <a:r>
              <a:rPr lang="en-US" dirty="0" err="1"/>
              <a:t>četvrta</a:t>
            </a:r>
            <a:r>
              <a:rPr lang="en-US" dirty="0"/>
              <a:t> </a:t>
            </a:r>
            <a:r>
              <a:rPr lang="en-US" dirty="0" err="1" smtClean="0"/>
              <a:t>organizacija</a:t>
            </a:r>
            <a:r>
              <a:rPr lang="sr-Latn-ME" dirty="0" smtClean="0"/>
              <a:t> </a:t>
            </a:r>
            <a:r>
              <a:rPr lang="en-US" dirty="0" err="1" smtClean="0"/>
              <a:t>plasira</a:t>
            </a:r>
            <a:r>
              <a:rPr lang="en-US" dirty="0" smtClean="0"/>
              <a:t> </a:t>
            </a:r>
            <a:r>
              <a:rPr lang="en-US" dirty="0" err="1"/>
              <a:t>mobilizovane</a:t>
            </a:r>
            <a:r>
              <a:rPr lang="en-US" dirty="0"/>
              <a:t> </a:t>
            </a:r>
            <a:r>
              <a:rPr lang="en-US" dirty="0" err="1"/>
              <a:t>fondove</a:t>
            </a:r>
            <a:r>
              <a:rPr lang="en-US" dirty="0"/>
              <a:t> u </a:t>
            </a:r>
            <a:r>
              <a:rPr lang="en-US" dirty="0" err="1"/>
              <a:t>realnu</a:t>
            </a:r>
            <a:r>
              <a:rPr lang="en-US" dirty="0"/>
              <a:t> </a:t>
            </a:r>
            <a:r>
              <a:rPr lang="en-US" dirty="0" err="1"/>
              <a:t>imovinu</a:t>
            </a:r>
            <a:r>
              <a:rPr lang="en-US" dirty="0"/>
              <a:t>. </a:t>
            </a:r>
            <a:endParaRPr lang="sr-Latn-ME" dirty="0" smtClean="0"/>
          </a:p>
        </p:txBody>
      </p:sp>
    </p:spTree>
    <p:extLst>
      <p:ext uri="{BB962C8B-B14F-4D97-AF65-F5344CB8AC3E}">
        <p14:creationId xmlns:p14="http://schemas.microsoft.com/office/powerpoint/2010/main" xmlns="" val="39654884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84856"/>
            <a:ext cx="10515600" cy="4992107"/>
          </a:xfrm>
        </p:spPr>
        <p:txBody>
          <a:bodyPr/>
          <a:lstStyle/>
          <a:p>
            <a:pPr algn="just"/>
            <a:r>
              <a:rPr lang="en-US" dirty="0" err="1"/>
              <a:t>Investicione</a:t>
            </a:r>
            <a:r>
              <a:rPr lang="en-US" dirty="0"/>
              <a:t> </a:t>
            </a:r>
            <a:r>
              <a:rPr lang="en-US" dirty="0" err="1"/>
              <a:t>kompanije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fiksnim</a:t>
            </a:r>
            <a:r>
              <a:rPr lang="sr-Latn-ME" dirty="0"/>
              <a:t> </a:t>
            </a:r>
            <a:r>
              <a:rPr lang="en-US" dirty="0" err="1"/>
              <a:t>fondovima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znatno</a:t>
            </a:r>
            <a:r>
              <a:rPr lang="en-US" dirty="0"/>
              <a:t> </a:t>
            </a:r>
            <a:r>
              <a:rPr lang="en-US" dirty="0" err="1"/>
              <a:t>smanjile</a:t>
            </a:r>
            <a:r>
              <a:rPr lang="en-US" dirty="0"/>
              <a:t> </a:t>
            </a:r>
            <a:r>
              <a:rPr lang="en-US" dirty="0" err="1"/>
              <a:t>svoje</a:t>
            </a:r>
            <a:r>
              <a:rPr lang="en-US" dirty="0"/>
              <a:t> </a:t>
            </a:r>
            <a:r>
              <a:rPr lang="en-US" dirty="0" err="1"/>
              <a:t>učešće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u </a:t>
            </a:r>
            <a:r>
              <a:rPr lang="en-US" dirty="0" err="1"/>
              <a:t>poslednjim</a:t>
            </a:r>
            <a:r>
              <a:rPr lang="sr-Latn-ME" dirty="0"/>
              <a:t> </a:t>
            </a:r>
            <a:r>
              <a:rPr lang="en-US" dirty="0" err="1"/>
              <a:t>decenijama</a:t>
            </a:r>
            <a:r>
              <a:rPr lang="en-US" dirty="0"/>
              <a:t>, </a:t>
            </a:r>
            <a:r>
              <a:rPr lang="en-US" dirty="0" err="1"/>
              <a:t>usled</a:t>
            </a:r>
            <a:r>
              <a:rPr lang="en-US" dirty="0"/>
              <a:t> </a:t>
            </a:r>
            <a:r>
              <a:rPr lang="en-US" dirty="0" err="1"/>
              <a:t>rigidnosti</a:t>
            </a:r>
            <a:r>
              <a:rPr lang="en-US" dirty="0"/>
              <a:t> u </a:t>
            </a:r>
            <a:r>
              <a:rPr lang="en-US" dirty="0" err="1"/>
              <a:t>poslovanju</a:t>
            </a:r>
            <a:r>
              <a:rPr lang="en-US" dirty="0"/>
              <a:t>, </a:t>
            </a:r>
            <a:r>
              <a:rPr lang="en-US" dirty="0" err="1"/>
              <a:t>fiksiranih</a:t>
            </a:r>
            <a:r>
              <a:rPr lang="en-US" dirty="0"/>
              <a:t> </a:t>
            </a:r>
            <a:r>
              <a:rPr lang="en-US" dirty="0" err="1"/>
              <a:t>rokova</a:t>
            </a:r>
            <a:r>
              <a:rPr lang="en-US" dirty="0"/>
              <a:t> </a:t>
            </a:r>
            <a:r>
              <a:rPr lang="en-US" dirty="0" err="1" smtClean="0"/>
              <a:t>dosp</a:t>
            </a:r>
            <a:r>
              <a:rPr lang="sr-Latn-ME" dirty="0" smtClean="0"/>
              <a:t>j</a:t>
            </a:r>
            <a:r>
              <a:rPr lang="en-US" dirty="0" err="1" smtClean="0"/>
              <a:t>elosti</a:t>
            </a:r>
            <a:r>
              <a:rPr lang="en-US" dirty="0" smtClean="0"/>
              <a:t> </a:t>
            </a:r>
            <a:r>
              <a:rPr lang="en-US" dirty="0" err="1"/>
              <a:t>plasmana</a:t>
            </a:r>
            <a:r>
              <a:rPr lang="en-US" dirty="0"/>
              <a:t>,</a:t>
            </a:r>
            <a:r>
              <a:rPr lang="sr-Latn-ME" dirty="0"/>
              <a:t> </a:t>
            </a:r>
            <a:r>
              <a:rPr lang="en-US" dirty="0" err="1"/>
              <a:t>nemogućnosti</a:t>
            </a:r>
            <a:r>
              <a:rPr lang="en-US" dirty="0"/>
              <a:t> </a:t>
            </a:r>
            <a:r>
              <a:rPr lang="en-US" dirty="0" err="1"/>
              <a:t>retransfera</a:t>
            </a:r>
            <a:r>
              <a:rPr lang="en-US" dirty="0"/>
              <a:t> </a:t>
            </a:r>
            <a:r>
              <a:rPr lang="en-US" dirty="0" err="1"/>
              <a:t>holdinga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sl. </a:t>
            </a:r>
            <a:endParaRPr lang="sr-Latn-ME" dirty="0"/>
          </a:p>
          <a:p>
            <a:pPr algn="just"/>
            <a:r>
              <a:rPr lang="en-US" dirty="0" err="1"/>
              <a:t>Investicione</a:t>
            </a:r>
            <a:r>
              <a:rPr lang="en-US" dirty="0"/>
              <a:t> </a:t>
            </a:r>
            <a:r>
              <a:rPr lang="en-US" dirty="0" err="1"/>
              <a:t>kompanije</a:t>
            </a:r>
            <a:r>
              <a:rPr lang="en-US" dirty="0"/>
              <a:t> </a:t>
            </a:r>
            <a:r>
              <a:rPr lang="en-US" dirty="0" err="1"/>
              <a:t>zatvorenog</a:t>
            </a:r>
            <a:r>
              <a:rPr lang="en-US" dirty="0"/>
              <a:t> </a:t>
            </a:r>
            <a:r>
              <a:rPr lang="en-US" dirty="0" err="1"/>
              <a:t>tipa</a:t>
            </a:r>
            <a:r>
              <a:rPr lang="sr-Latn-ME" dirty="0"/>
              <a:t> </a:t>
            </a:r>
            <a:r>
              <a:rPr lang="en-US" dirty="0"/>
              <a:t>(“Closed-end investment companies”) </a:t>
            </a:r>
            <a:r>
              <a:rPr lang="en-US" dirty="0" err="1"/>
              <a:t>posluje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prave</a:t>
            </a:r>
            <a:r>
              <a:rPr lang="en-US" dirty="0"/>
              <a:t> </a:t>
            </a:r>
            <a:r>
              <a:rPr lang="en-US" dirty="0" err="1"/>
              <a:t>poslovne</a:t>
            </a:r>
            <a:r>
              <a:rPr lang="en-US" dirty="0"/>
              <a:t> </a:t>
            </a:r>
            <a:r>
              <a:rPr lang="en-US" dirty="0" err="1"/>
              <a:t>korporacije</a:t>
            </a:r>
            <a:r>
              <a:rPr lang="en-US" dirty="0"/>
              <a:t>, </a:t>
            </a:r>
            <a:r>
              <a:rPr lang="en-US" dirty="0" err="1"/>
              <a:t>koje</a:t>
            </a:r>
            <a:r>
              <a:rPr lang="sr-Latn-ME" dirty="0"/>
              <a:t> </a:t>
            </a:r>
            <a:r>
              <a:rPr lang="en-US" dirty="0" err="1"/>
              <a:t>najčešće</a:t>
            </a:r>
            <a:r>
              <a:rPr lang="en-US" dirty="0"/>
              <a:t> </a:t>
            </a:r>
            <a:r>
              <a:rPr lang="en-US" dirty="0" err="1"/>
              <a:t>realizuju</a:t>
            </a:r>
            <a:r>
              <a:rPr lang="en-US" dirty="0"/>
              <a:t> </a:t>
            </a:r>
            <a:r>
              <a:rPr lang="en-US" dirty="0" err="1"/>
              <a:t>hartije</a:t>
            </a:r>
            <a:r>
              <a:rPr lang="en-US" dirty="0"/>
              <a:t> </a:t>
            </a:r>
            <a:r>
              <a:rPr lang="en-US" dirty="0" err="1"/>
              <a:t>zajedničkog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.</a:t>
            </a:r>
            <a:endParaRPr lang="sr-Latn-ME" dirty="0"/>
          </a:p>
          <a:p>
            <a:pPr algn="just"/>
            <a:r>
              <a:rPr lang="en-US" dirty="0"/>
              <a:t> </a:t>
            </a:r>
            <a:r>
              <a:rPr lang="en-US" dirty="0" err="1"/>
              <a:t>Investicione</a:t>
            </a:r>
            <a:r>
              <a:rPr lang="en-US" dirty="0"/>
              <a:t> </a:t>
            </a:r>
            <a:r>
              <a:rPr lang="en-US" dirty="0" err="1"/>
              <a:t>kompanije</a:t>
            </a:r>
            <a:r>
              <a:rPr lang="en-US" dirty="0"/>
              <a:t> </a:t>
            </a:r>
            <a:r>
              <a:rPr lang="en-US" dirty="0" err="1"/>
              <a:t>otvorenog</a:t>
            </a:r>
            <a:r>
              <a:rPr lang="sr-Latn-ME" dirty="0"/>
              <a:t> </a:t>
            </a:r>
            <a:r>
              <a:rPr lang="en-US" dirty="0" err="1"/>
              <a:t>tipa</a:t>
            </a:r>
            <a:r>
              <a:rPr lang="en-US" dirty="0"/>
              <a:t> </a:t>
            </a:r>
            <a:r>
              <a:rPr lang="en-US" dirty="0" err="1"/>
              <a:t>izdaju</a:t>
            </a:r>
            <a:r>
              <a:rPr lang="en-US" dirty="0"/>
              <a:t>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/>
              <a:t>jedan</a:t>
            </a:r>
            <a:r>
              <a:rPr lang="en-US" dirty="0"/>
              <a:t> </a:t>
            </a:r>
            <a:r>
              <a:rPr lang="en-US" dirty="0" err="1"/>
              <a:t>oblik</a:t>
            </a:r>
            <a:r>
              <a:rPr lang="en-US" dirty="0"/>
              <a:t> </a:t>
            </a:r>
            <a:r>
              <a:rPr lang="en-US" dirty="0" err="1"/>
              <a:t>hartije</a:t>
            </a:r>
            <a:r>
              <a:rPr lang="en-US" dirty="0"/>
              <a:t> u </a:t>
            </a:r>
            <a:r>
              <a:rPr lang="en-US" dirty="0" err="1"/>
              <a:t>vidu</a:t>
            </a:r>
            <a:r>
              <a:rPr lang="en-US" dirty="0"/>
              <a:t> </a:t>
            </a:r>
            <a:r>
              <a:rPr lang="en-US" dirty="0" err="1"/>
              <a:t>vlasničkih</a:t>
            </a:r>
            <a:r>
              <a:rPr lang="en-US" dirty="0"/>
              <a:t> </a:t>
            </a:r>
            <a:r>
              <a:rPr lang="en-US" dirty="0" err="1" smtClean="0"/>
              <a:t>ud</a:t>
            </a:r>
            <a:r>
              <a:rPr lang="sr-Latn-ME" dirty="0" smtClean="0"/>
              <a:t>j</a:t>
            </a:r>
            <a:r>
              <a:rPr lang="en-US" dirty="0" err="1" smtClean="0"/>
              <a:t>ela</a:t>
            </a:r>
            <a:r>
              <a:rPr lang="en-US" dirty="0"/>
              <a:t>,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realizuju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sr-Latn-ME" dirty="0"/>
              <a:t> </a:t>
            </a:r>
            <a:r>
              <a:rPr lang="en-US" dirty="0" err="1"/>
              <a:t>tekućim</a:t>
            </a:r>
            <a:r>
              <a:rPr lang="en-US" dirty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ednostima</a:t>
            </a:r>
            <a:r>
              <a:rPr lang="en-US" dirty="0" smtClean="0"/>
              <a:t> </a:t>
            </a:r>
            <a:r>
              <a:rPr lang="en-US" dirty="0"/>
              <a:t>plus </a:t>
            </a:r>
            <a:r>
              <a:rPr lang="en-US" dirty="0" err="1"/>
              <a:t>troškovi</a:t>
            </a:r>
            <a:r>
              <a:rPr lang="en-US" dirty="0"/>
              <a:t> </a:t>
            </a:r>
            <a:r>
              <a:rPr lang="en-US" dirty="0" err="1"/>
              <a:t>transfera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xmlns="" val="234642785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27279"/>
            <a:ext cx="10515600" cy="5249684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err="1"/>
              <a:t>Investicione</a:t>
            </a:r>
            <a:r>
              <a:rPr lang="en-US" dirty="0"/>
              <a:t> </a:t>
            </a:r>
            <a:r>
              <a:rPr lang="en-US" dirty="0" err="1"/>
              <a:t>starateljske</a:t>
            </a:r>
            <a:r>
              <a:rPr lang="en-US" dirty="0"/>
              <a:t> </a:t>
            </a:r>
            <a:r>
              <a:rPr lang="en-US" dirty="0" err="1" smtClean="0"/>
              <a:t>organizacije</a:t>
            </a:r>
            <a:r>
              <a:rPr lang="sr-Latn-ME" dirty="0" smtClean="0"/>
              <a:t> </a:t>
            </a:r>
            <a:r>
              <a:rPr lang="en-US" dirty="0" smtClean="0"/>
              <a:t>(“</a:t>
            </a:r>
            <a:r>
              <a:rPr lang="en-US" dirty="0"/>
              <a:t>real estate investment trusts”) </a:t>
            </a:r>
            <a:r>
              <a:rPr lang="en-US" dirty="0" err="1"/>
              <a:t>ulažu</a:t>
            </a:r>
            <a:r>
              <a:rPr lang="en-US" dirty="0"/>
              <a:t> </a:t>
            </a:r>
            <a:r>
              <a:rPr lang="en-US" dirty="0" err="1"/>
              <a:t>svoje</a:t>
            </a:r>
            <a:r>
              <a:rPr lang="en-US" dirty="0"/>
              <a:t> </a:t>
            </a:r>
            <a:r>
              <a:rPr lang="en-US" dirty="0" err="1"/>
              <a:t>fondove</a:t>
            </a:r>
            <a:r>
              <a:rPr lang="en-US" dirty="0"/>
              <a:t> u </a:t>
            </a:r>
            <a:r>
              <a:rPr lang="en-US" dirty="0" err="1"/>
              <a:t>finansiranje</a:t>
            </a:r>
            <a:r>
              <a:rPr lang="en-US" dirty="0"/>
              <a:t> </a:t>
            </a:r>
            <a:r>
              <a:rPr lang="en-US" dirty="0" err="1" smtClean="0"/>
              <a:t>stambenih</a:t>
            </a:r>
            <a:r>
              <a:rPr lang="sr-Latn-ME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građanskih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, </a:t>
            </a:r>
            <a:r>
              <a:rPr lang="en-US" dirty="0" err="1"/>
              <a:t>dok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u </a:t>
            </a:r>
            <a:r>
              <a:rPr lang="en-US" dirty="0" err="1"/>
              <a:t>pogledu</a:t>
            </a:r>
            <a:r>
              <a:rPr lang="en-US" dirty="0"/>
              <a:t> </a:t>
            </a:r>
            <a:r>
              <a:rPr lang="en-US" dirty="0" err="1"/>
              <a:t>mobilizovanja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 ne </a:t>
            </a:r>
            <a:r>
              <a:rPr lang="en-US" dirty="0" err="1"/>
              <a:t>razlikuju</a:t>
            </a:r>
            <a:r>
              <a:rPr lang="en-US" dirty="0"/>
              <a:t> </a:t>
            </a:r>
            <a:r>
              <a:rPr lang="en-US" dirty="0" smtClean="0"/>
              <a:t>od</a:t>
            </a:r>
            <a:r>
              <a:rPr lang="sr-Latn-ME" dirty="0" smtClean="0"/>
              <a:t> </a:t>
            </a:r>
            <a:r>
              <a:rPr lang="en-US" dirty="0" err="1" smtClean="0"/>
              <a:t>prethodnih</a:t>
            </a:r>
            <a:r>
              <a:rPr lang="en-US" dirty="0" smtClean="0"/>
              <a:t> </a:t>
            </a:r>
            <a:r>
              <a:rPr lang="en-US" dirty="0" err="1"/>
              <a:t>finansijskih</a:t>
            </a:r>
            <a:r>
              <a:rPr lang="en-US" dirty="0"/>
              <a:t> </a:t>
            </a:r>
            <a:r>
              <a:rPr lang="en-US" dirty="0" err="1"/>
              <a:t>organizacija</a:t>
            </a:r>
            <a:r>
              <a:rPr lang="en-US" dirty="0"/>
              <a:t>.</a:t>
            </a:r>
          </a:p>
          <a:p>
            <a:pPr algn="just"/>
            <a:r>
              <a:rPr lang="en-US" b="1" dirty="0" err="1"/>
              <a:t>Finansijske</a:t>
            </a:r>
            <a:r>
              <a:rPr lang="en-US" b="1" dirty="0"/>
              <a:t> </a:t>
            </a:r>
            <a:r>
              <a:rPr lang="en-US" b="1" dirty="0" err="1"/>
              <a:t>kompanije</a:t>
            </a:r>
            <a:r>
              <a:rPr lang="en-US" b="1" dirty="0"/>
              <a:t> </a:t>
            </a:r>
            <a:r>
              <a:rPr lang="en-US" dirty="0" err="1"/>
              <a:t>obuhvataju</a:t>
            </a:r>
            <a:r>
              <a:rPr lang="en-US" dirty="0"/>
              <a:t> tri </a:t>
            </a:r>
            <a:r>
              <a:rPr lang="en-US" dirty="0" err="1"/>
              <a:t>tipa</a:t>
            </a:r>
            <a:r>
              <a:rPr lang="en-US" dirty="0"/>
              <a:t> </a:t>
            </a:r>
            <a:r>
              <a:rPr lang="en-US" dirty="0" err="1"/>
              <a:t>specijalizovanih</a:t>
            </a:r>
            <a:r>
              <a:rPr lang="en-US" dirty="0"/>
              <a:t> </a:t>
            </a:r>
            <a:r>
              <a:rPr lang="en-US" dirty="0" err="1" smtClean="0"/>
              <a:t>nebankarskih</a:t>
            </a:r>
            <a:r>
              <a:rPr lang="sr-Latn-ME" dirty="0" smtClean="0"/>
              <a:t> </a:t>
            </a:r>
            <a:r>
              <a:rPr lang="en-US" dirty="0" err="1" smtClean="0"/>
              <a:t>finansijskih</a:t>
            </a:r>
            <a:r>
              <a:rPr lang="en-US" dirty="0" smtClean="0"/>
              <a:t> </a:t>
            </a:r>
            <a:r>
              <a:rPr lang="en-US" dirty="0" err="1"/>
              <a:t>organizacija</a:t>
            </a:r>
            <a:r>
              <a:rPr lang="en-US" dirty="0"/>
              <a:t> :</a:t>
            </a:r>
          </a:p>
          <a:p>
            <a:pPr marL="457200" lvl="1" indent="0" algn="just">
              <a:buNone/>
            </a:pPr>
            <a:r>
              <a:rPr lang="pl-PL" sz="2800" dirty="0"/>
              <a:t>1. Za finansiranje prometa trajnih dobara;</a:t>
            </a:r>
          </a:p>
          <a:p>
            <a:pPr marL="457200" lvl="1" indent="0" algn="just">
              <a:buNone/>
            </a:pPr>
            <a:r>
              <a:rPr lang="pl-PL" sz="2800" dirty="0"/>
              <a:t>2. Za finansiranje potrošnje i</a:t>
            </a:r>
          </a:p>
          <a:p>
            <a:pPr marL="457200" lvl="1" indent="0" algn="just">
              <a:buNone/>
            </a:pPr>
            <a:r>
              <a:rPr lang="pl-PL" sz="2800" dirty="0"/>
              <a:t>3. Za odobravanje specijalnih zajmova</a:t>
            </a:r>
            <a:r>
              <a:rPr lang="pl-PL" sz="2800" dirty="0" smtClean="0"/>
              <a:t>.</a:t>
            </a:r>
          </a:p>
          <a:p>
            <a:pPr marL="457200" lvl="1" indent="0" algn="just">
              <a:buNone/>
            </a:pPr>
            <a:r>
              <a:rPr lang="pl-PL" sz="2800" dirty="0"/>
              <a:t>Organizacija za finansiranje prodaje trajnih dobara u prvom redu finansijski </a:t>
            </a:r>
            <a:r>
              <a:rPr lang="en-US" sz="2800" dirty="0" err="1"/>
              <a:t>potpomažu</a:t>
            </a:r>
            <a:r>
              <a:rPr lang="en-US" sz="2800" dirty="0"/>
              <a:t> </a:t>
            </a:r>
            <a:r>
              <a:rPr lang="en-US" sz="2800" dirty="0" err="1"/>
              <a:t>kupovinu</a:t>
            </a:r>
            <a:r>
              <a:rPr lang="en-US" sz="2800" dirty="0"/>
              <a:t> </a:t>
            </a:r>
            <a:r>
              <a:rPr lang="en-US" sz="2800" dirty="0" err="1"/>
              <a:t>automobila</a:t>
            </a:r>
            <a:r>
              <a:rPr lang="en-US" sz="2800" dirty="0"/>
              <a:t> </a:t>
            </a:r>
            <a:r>
              <a:rPr lang="en-US" sz="2800" dirty="0" err="1"/>
              <a:t>i</a:t>
            </a:r>
            <a:r>
              <a:rPr lang="en-US" sz="2800" dirty="0"/>
              <a:t> </a:t>
            </a:r>
            <a:r>
              <a:rPr lang="en-US" sz="2800" dirty="0" err="1"/>
              <a:t>drugih</a:t>
            </a:r>
            <a:r>
              <a:rPr lang="en-US" sz="2800" dirty="0"/>
              <a:t> </a:t>
            </a:r>
            <a:r>
              <a:rPr lang="en-US" sz="2800" dirty="0" err="1"/>
              <a:t>trajnih</a:t>
            </a:r>
            <a:r>
              <a:rPr lang="en-US" sz="2800" dirty="0"/>
              <a:t> </a:t>
            </a:r>
            <a:r>
              <a:rPr lang="en-US" sz="2800" dirty="0" err="1"/>
              <a:t>dobara</a:t>
            </a:r>
            <a:r>
              <a:rPr lang="en-US" sz="2800" dirty="0"/>
              <a:t> </a:t>
            </a:r>
            <a:r>
              <a:rPr lang="en-US" sz="2800" dirty="0" err="1"/>
              <a:t>na</a:t>
            </a:r>
            <a:r>
              <a:rPr lang="en-US" sz="2800" dirty="0"/>
              <a:t> </a:t>
            </a:r>
            <a:r>
              <a:rPr lang="en-US" sz="2800" dirty="0" err="1"/>
              <a:t>osnovu</a:t>
            </a:r>
            <a:r>
              <a:rPr lang="en-US" sz="2800" dirty="0"/>
              <a:t> </a:t>
            </a:r>
            <a:r>
              <a:rPr lang="en-US" sz="2800" dirty="0" err="1"/>
              <a:t>formiranja</a:t>
            </a:r>
            <a:r>
              <a:rPr lang="sr-Latn-ME" sz="2800" dirty="0"/>
              <a:t> </a:t>
            </a:r>
            <a:r>
              <a:rPr lang="pl-PL" sz="2800" dirty="0"/>
              <a:t>posebnih programa otplata korišćenih zajmova. </a:t>
            </a:r>
          </a:p>
          <a:p>
            <a:pPr marL="457200" lvl="1" indent="0" algn="just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421160257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30310"/>
            <a:ext cx="10515600" cy="514665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l-PL" dirty="0" smtClean="0"/>
              <a:t>Kompanije </a:t>
            </a:r>
            <a:r>
              <a:rPr lang="pl-PL" dirty="0"/>
              <a:t>za </a:t>
            </a:r>
            <a:r>
              <a:rPr lang="pl-PL" dirty="0" smtClean="0"/>
              <a:t>finansiranje </a:t>
            </a:r>
            <a:r>
              <a:rPr lang="en-US" dirty="0" err="1" smtClean="0"/>
              <a:t>potrošačkih</a:t>
            </a:r>
            <a:r>
              <a:rPr lang="en-US" dirty="0" smtClean="0"/>
              <a:t> </a:t>
            </a:r>
            <a:r>
              <a:rPr lang="en-US" dirty="0" err="1"/>
              <a:t>rashoda</a:t>
            </a:r>
            <a:r>
              <a:rPr lang="en-US" dirty="0"/>
              <a:t> </a:t>
            </a:r>
            <a:r>
              <a:rPr lang="en-US" dirty="0" err="1"/>
              <a:t>odobravaju</a:t>
            </a:r>
            <a:r>
              <a:rPr lang="en-US" dirty="0"/>
              <a:t> </a:t>
            </a:r>
            <a:r>
              <a:rPr lang="en-US" dirty="0" err="1"/>
              <a:t>specijalizovane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sitne</a:t>
            </a:r>
            <a:r>
              <a:rPr lang="en-US" dirty="0"/>
              <a:t> </a:t>
            </a:r>
            <a:r>
              <a:rPr lang="en-US" dirty="0" err="1"/>
              <a:t>kredite</a:t>
            </a:r>
            <a:r>
              <a:rPr lang="en-US" dirty="0"/>
              <a:t> </a:t>
            </a:r>
            <a:r>
              <a:rPr lang="en-US" dirty="0" err="1"/>
              <a:t>potrošačima</a:t>
            </a:r>
            <a:r>
              <a:rPr lang="en-US" dirty="0"/>
              <a:t> </a:t>
            </a:r>
            <a:r>
              <a:rPr lang="en-US" dirty="0" smtClean="0"/>
              <a:t>u</a:t>
            </a:r>
            <a:r>
              <a:rPr lang="sr-Latn-ME" dirty="0" smtClean="0"/>
              <a:t> </a:t>
            </a:r>
            <a:r>
              <a:rPr lang="en-US" dirty="0" err="1" smtClean="0"/>
              <a:t>cilju</a:t>
            </a:r>
            <a:r>
              <a:rPr lang="en-US" dirty="0" smtClean="0"/>
              <a:t> </a:t>
            </a:r>
            <a:r>
              <a:rPr lang="en-US" dirty="0" err="1"/>
              <a:t>premošćavanja</a:t>
            </a:r>
            <a:r>
              <a:rPr lang="en-US" dirty="0"/>
              <a:t> </a:t>
            </a:r>
            <a:r>
              <a:rPr lang="en-US" dirty="0" err="1"/>
              <a:t>gepa</a:t>
            </a:r>
            <a:r>
              <a:rPr lang="en-US" dirty="0"/>
              <a:t> </a:t>
            </a:r>
            <a:r>
              <a:rPr lang="en-US" dirty="0" err="1"/>
              <a:t>između</a:t>
            </a:r>
            <a:r>
              <a:rPr lang="en-US" dirty="0"/>
              <a:t> </a:t>
            </a:r>
            <a:r>
              <a:rPr lang="en-US" dirty="0" err="1"/>
              <a:t>tekućih</a:t>
            </a:r>
            <a:r>
              <a:rPr lang="en-US" dirty="0"/>
              <a:t> </a:t>
            </a:r>
            <a:r>
              <a:rPr lang="en-US" dirty="0" err="1"/>
              <a:t>dohodaka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tekuće</a:t>
            </a:r>
            <a:r>
              <a:rPr lang="en-US" dirty="0"/>
              <a:t> </a:t>
            </a:r>
            <a:r>
              <a:rPr lang="en-US" dirty="0" err="1"/>
              <a:t>potrošnje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Treći</a:t>
            </a:r>
            <a:r>
              <a:rPr lang="en-US" dirty="0"/>
              <a:t> </a:t>
            </a:r>
            <a:r>
              <a:rPr lang="en-US" dirty="0" smtClean="0"/>
              <a:t>tip</a:t>
            </a:r>
            <a:r>
              <a:rPr lang="sr-Latn-ME" dirty="0" smtClean="0"/>
              <a:t> </a:t>
            </a:r>
            <a:r>
              <a:rPr lang="en-US" dirty="0" err="1" smtClean="0"/>
              <a:t>finansijskih</a:t>
            </a:r>
            <a:r>
              <a:rPr lang="en-US" dirty="0" smtClean="0"/>
              <a:t> </a:t>
            </a:r>
            <a:r>
              <a:rPr lang="en-US" dirty="0" err="1"/>
              <a:t>kompanija</a:t>
            </a:r>
            <a:r>
              <a:rPr lang="en-US" dirty="0"/>
              <a:t> </a:t>
            </a:r>
            <a:r>
              <a:rPr lang="en-US" dirty="0" err="1"/>
              <a:t>odobrava</a:t>
            </a:r>
            <a:r>
              <a:rPr lang="en-US" dirty="0"/>
              <a:t> </a:t>
            </a:r>
            <a:r>
              <a:rPr lang="en-US" dirty="0" err="1"/>
              <a:t>specijalizovane</a:t>
            </a:r>
            <a:r>
              <a:rPr lang="en-US" dirty="0"/>
              <a:t> </a:t>
            </a:r>
            <a:r>
              <a:rPr lang="en-US" dirty="0" err="1"/>
              <a:t>zajmove</a:t>
            </a:r>
            <a:r>
              <a:rPr lang="en-US" dirty="0"/>
              <a:t> </a:t>
            </a:r>
            <a:r>
              <a:rPr lang="en-US" dirty="0" err="1"/>
              <a:t>privrednim</a:t>
            </a:r>
            <a:r>
              <a:rPr lang="en-US" dirty="0"/>
              <a:t> </a:t>
            </a:r>
            <a:r>
              <a:rPr lang="en-US" dirty="0" err="1" smtClean="0"/>
              <a:t>preduzećima</a:t>
            </a:r>
            <a:r>
              <a:rPr lang="sr-Latn-ME" dirty="0" smtClean="0"/>
              <a:t> </a:t>
            </a:r>
            <a:r>
              <a:rPr lang="en-US" dirty="0" err="1" smtClean="0"/>
              <a:t>koja</a:t>
            </a:r>
            <a:r>
              <a:rPr lang="en-US" dirty="0" smtClean="0"/>
              <a:t> </a:t>
            </a:r>
            <a:r>
              <a:rPr lang="en-US" dirty="0" err="1"/>
              <a:t>nisu</a:t>
            </a:r>
            <a:r>
              <a:rPr lang="en-US" dirty="0"/>
              <a:t> </a:t>
            </a:r>
            <a:r>
              <a:rPr lang="en-US" dirty="0" err="1"/>
              <a:t>imala</a:t>
            </a:r>
            <a:r>
              <a:rPr lang="en-US" dirty="0"/>
              <a:t> </a:t>
            </a:r>
            <a:r>
              <a:rPr lang="en-US" dirty="0" err="1"/>
              <a:t>dovoljan</a:t>
            </a:r>
            <a:r>
              <a:rPr lang="en-US" dirty="0"/>
              <a:t> </a:t>
            </a:r>
            <a:r>
              <a:rPr lang="en-US" dirty="0" err="1"/>
              <a:t>stepen</a:t>
            </a:r>
            <a:r>
              <a:rPr lang="en-US" dirty="0"/>
              <a:t> </a:t>
            </a:r>
            <a:r>
              <a:rPr lang="en-US" dirty="0" err="1"/>
              <a:t>kreditne</a:t>
            </a:r>
            <a:r>
              <a:rPr lang="en-US" dirty="0"/>
              <a:t> </a:t>
            </a:r>
            <a:r>
              <a:rPr lang="en-US" dirty="0" err="1"/>
              <a:t>sposobnosti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dobijanje</a:t>
            </a:r>
            <a:r>
              <a:rPr lang="en-US" dirty="0"/>
              <a:t> </a:t>
            </a:r>
            <a:r>
              <a:rPr lang="en-US" dirty="0" err="1"/>
              <a:t>bankarskih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Praksa</a:t>
            </a:r>
            <a:r>
              <a:rPr lang="en-US" dirty="0"/>
              <a:t> </a:t>
            </a:r>
            <a:r>
              <a:rPr lang="en-US" dirty="0" err="1"/>
              <a:t>ovih</a:t>
            </a:r>
            <a:r>
              <a:rPr lang="en-US" dirty="0"/>
              <a:t> </a:t>
            </a:r>
            <a:r>
              <a:rPr lang="en-US" dirty="0" err="1"/>
              <a:t>finansijskih</a:t>
            </a:r>
            <a:r>
              <a:rPr lang="en-US" dirty="0"/>
              <a:t> </a:t>
            </a:r>
            <a:r>
              <a:rPr lang="en-US" dirty="0" err="1"/>
              <a:t>organizacija</a:t>
            </a:r>
            <a:r>
              <a:rPr lang="en-US" dirty="0"/>
              <a:t> </a:t>
            </a:r>
            <a:r>
              <a:rPr lang="en-US" dirty="0" err="1"/>
              <a:t>pokazuje</a:t>
            </a:r>
            <a:r>
              <a:rPr lang="en-US" dirty="0"/>
              <a:t> </a:t>
            </a:r>
            <a:r>
              <a:rPr lang="en-US" dirty="0" err="1"/>
              <a:t>specifičnu</a:t>
            </a:r>
            <a:r>
              <a:rPr lang="en-US" dirty="0"/>
              <a:t> </a:t>
            </a:r>
            <a:r>
              <a:rPr lang="en-US" dirty="0" err="1"/>
              <a:t>strukturu</a:t>
            </a:r>
            <a:r>
              <a:rPr lang="en-US" dirty="0"/>
              <a:t> </a:t>
            </a:r>
            <a:r>
              <a:rPr lang="en-US" dirty="0" err="1"/>
              <a:t>izvora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pl-PL" dirty="0" smtClean="0"/>
              <a:t>koja </a:t>
            </a:r>
            <a:r>
              <a:rPr lang="pl-PL" dirty="0"/>
              <a:t>se znatno razlikuje u odnosu na ostale finansijske organizacije. </a:t>
            </a:r>
            <a:endParaRPr lang="pl-PL" dirty="0" smtClean="0"/>
          </a:p>
          <a:p>
            <a:pPr algn="just"/>
            <a:r>
              <a:rPr lang="pl-PL" dirty="0" smtClean="0"/>
              <a:t>Osnivački </a:t>
            </a:r>
            <a:r>
              <a:rPr lang="en-US" dirty="0" err="1" smtClean="0"/>
              <a:t>kapital</a:t>
            </a:r>
            <a:r>
              <a:rPr lang="en-US" dirty="0" smtClean="0"/>
              <a:t> </a:t>
            </a:r>
            <a:r>
              <a:rPr lang="en-US" dirty="0" err="1"/>
              <a:t>čini</a:t>
            </a:r>
            <a:r>
              <a:rPr lang="en-US" dirty="0"/>
              <a:t> </a:t>
            </a:r>
            <a:r>
              <a:rPr lang="en-US" dirty="0" err="1"/>
              <a:t>trećinu</a:t>
            </a:r>
            <a:r>
              <a:rPr lang="en-US" dirty="0"/>
              <a:t> </a:t>
            </a:r>
            <a:r>
              <a:rPr lang="en-US" dirty="0" err="1"/>
              <a:t>ukupnih</a:t>
            </a:r>
            <a:r>
              <a:rPr lang="en-US" dirty="0"/>
              <a:t> </a:t>
            </a:r>
            <a:r>
              <a:rPr lang="en-US" dirty="0" err="1"/>
              <a:t>fondova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Dodajni</a:t>
            </a:r>
            <a:r>
              <a:rPr lang="en-US" dirty="0" smtClean="0"/>
              <a:t> </a:t>
            </a:r>
            <a:r>
              <a:rPr lang="en-US" dirty="0" err="1"/>
              <a:t>finansijski</a:t>
            </a:r>
            <a:r>
              <a:rPr lang="en-US" dirty="0"/>
              <a:t> </a:t>
            </a:r>
            <a:r>
              <a:rPr lang="en-US" dirty="0" err="1"/>
              <a:t>potencijal</a:t>
            </a:r>
            <a:r>
              <a:rPr lang="en-US" dirty="0"/>
              <a:t> </a:t>
            </a:r>
            <a:r>
              <a:rPr lang="en-US" dirty="0" err="1"/>
              <a:t>formiraju</a:t>
            </a:r>
            <a:r>
              <a:rPr lang="en-US" dirty="0"/>
              <a:t> </a:t>
            </a:r>
            <a:r>
              <a:rPr lang="en-US" dirty="0" err="1" smtClean="0"/>
              <a:t>na</a:t>
            </a:r>
            <a:r>
              <a:rPr lang="sr-Latn-ME" dirty="0" smtClean="0"/>
              <a:t> </a:t>
            </a:r>
            <a:r>
              <a:rPr lang="en-US" dirty="0" err="1" smtClean="0"/>
              <a:t>osnovu</a:t>
            </a:r>
            <a:r>
              <a:rPr lang="en-US" dirty="0" smtClean="0"/>
              <a:t> </a:t>
            </a:r>
            <a:r>
              <a:rPr lang="en-US" dirty="0" err="1"/>
              <a:t>mobilizacije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, </a:t>
            </a:r>
            <a:r>
              <a:rPr lang="en-US" dirty="0" err="1"/>
              <a:t>korišćenja</a:t>
            </a:r>
            <a:r>
              <a:rPr lang="en-US" dirty="0"/>
              <a:t> </a:t>
            </a:r>
            <a:r>
              <a:rPr lang="en-US" dirty="0" err="1" smtClean="0"/>
              <a:t>bankarskih</a:t>
            </a:r>
            <a:r>
              <a:rPr lang="sr-Latn-ME" dirty="0" smtClean="0"/>
              <a:t> </a:t>
            </a:r>
            <a:r>
              <a:rPr lang="en-US" dirty="0" err="1" smtClean="0"/>
              <a:t>kredita</a:t>
            </a:r>
            <a:r>
              <a:rPr lang="en-US" dirty="0"/>
              <a:t>, </a:t>
            </a:r>
            <a:r>
              <a:rPr lang="en-US" dirty="0" err="1"/>
              <a:t>izdavanje</a:t>
            </a:r>
            <a:r>
              <a:rPr lang="en-US" dirty="0"/>
              <a:t> </a:t>
            </a:r>
            <a:r>
              <a:rPr lang="en-US" dirty="0" err="1"/>
              <a:t>kratkoročnih</a:t>
            </a:r>
            <a:r>
              <a:rPr lang="en-US" dirty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ednosnih</a:t>
            </a:r>
            <a:r>
              <a:rPr lang="en-US" dirty="0" smtClean="0"/>
              <a:t> </a:t>
            </a:r>
            <a:r>
              <a:rPr lang="en-US" dirty="0" err="1"/>
              <a:t>papira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sl.</a:t>
            </a:r>
          </a:p>
        </p:txBody>
      </p:sp>
    </p:spTree>
    <p:extLst>
      <p:ext uri="{BB962C8B-B14F-4D97-AF65-F5344CB8AC3E}">
        <p14:creationId xmlns:p14="http://schemas.microsoft.com/office/powerpoint/2010/main" xmlns="" val="105726005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78794"/>
            <a:ext cx="10515600" cy="5198169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err="1"/>
              <a:t>Osiguravajuće</a:t>
            </a:r>
            <a:r>
              <a:rPr lang="en-US" dirty="0"/>
              <a:t> </a:t>
            </a:r>
            <a:r>
              <a:rPr lang="en-US" dirty="0" err="1" smtClean="0"/>
              <a:t>organizacije</a:t>
            </a:r>
            <a:r>
              <a:rPr lang="sr-Latn-ME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banke</a:t>
            </a:r>
            <a:r>
              <a:rPr lang="en-US" dirty="0"/>
              <a:t> </a:t>
            </a:r>
            <a:r>
              <a:rPr lang="en-US" dirty="0" err="1"/>
              <a:t>uglavnom</a:t>
            </a:r>
            <a:r>
              <a:rPr lang="en-US" dirty="0"/>
              <a:t> </a:t>
            </a:r>
            <a:r>
              <a:rPr lang="en-US" dirty="0" err="1"/>
              <a:t>plasiraju</a:t>
            </a:r>
            <a:r>
              <a:rPr lang="en-US" dirty="0"/>
              <a:t> </a:t>
            </a:r>
            <a:r>
              <a:rPr lang="en-US" dirty="0" err="1"/>
              <a:t>viškove</a:t>
            </a:r>
            <a:r>
              <a:rPr lang="en-US" dirty="0"/>
              <a:t> </a:t>
            </a:r>
            <a:r>
              <a:rPr lang="en-US" dirty="0" err="1"/>
              <a:t>slobodnih</a:t>
            </a:r>
            <a:r>
              <a:rPr lang="en-US" dirty="0"/>
              <a:t> </a:t>
            </a:r>
            <a:r>
              <a:rPr lang="en-US" dirty="0" err="1"/>
              <a:t>finansijskih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 u </a:t>
            </a:r>
            <a:r>
              <a:rPr lang="en-US" dirty="0" err="1" smtClean="0"/>
              <a:t>kupovinu</a:t>
            </a:r>
            <a:r>
              <a:rPr lang="sr-Latn-ME" dirty="0" smtClean="0"/>
              <a:t> </a:t>
            </a:r>
            <a:r>
              <a:rPr lang="en-US" dirty="0" err="1" smtClean="0"/>
              <a:t>kratkoročnih</a:t>
            </a:r>
            <a:r>
              <a:rPr lang="en-US" dirty="0" smtClean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ednosnih</a:t>
            </a:r>
            <a:r>
              <a:rPr lang="en-US" dirty="0" smtClean="0"/>
              <a:t> </a:t>
            </a:r>
            <a:r>
              <a:rPr lang="en-US" dirty="0" err="1"/>
              <a:t>hartija</a:t>
            </a:r>
            <a:r>
              <a:rPr lang="en-US" dirty="0"/>
              <a:t> </a:t>
            </a:r>
            <a:r>
              <a:rPr lang="en-US" dirty="0" err="1"/>
              <a:t>finansijskih</a:t>
            </a:r>
            <a:r>
              <a:rPr lang="en-US" dirty="0"/>
              <a:t> </a:t>
            </a:r>
            <a:r>
              <a:rPr lang="en-US" dirty="0" err="1"/>
              <a:t>kompanija</a:t>
            </a:r>
            <a:r>
              <a:rPr lang="en-US" dirty="0"/>
              <a:t>, u </a:t>
            </a:r>
            <a:r>
              <a:rPr lang="en-US" dirty="0" err="1"/>
              <a:t>cilju</a:t>
            </a:r>
            <a:r>
              <a:rPr lang="en-US" dirty="0"/>
              <a:t> </a:t>
            </a:r>
            <a:r>
              <a:rPr lang="en-US" dirty="0" err="1"/>
              <a:t>držanja</a:t>
            </a:r>
            <a:r>
              <a:rPr lang="en-US" dirty="0"/>
              <a:t> </a:t>
            </a:r>
            <a:r>
              <a:rPr lang="en-US" dirty="0" err="1" smtClean="0"/>
              <a:t>finansijskih</a:t>
            </a:r>
            <a:r>
              <a:rPr lang="sr-Latn-ME" dirty="0" smtClean="0"/>
              <a:t> </a:t>
            </a:r>
            <a:r>
              <a:rPr lang="en-US" dirty="0" err="1" smtClean="0"/>
              <a:t>portfelja</a:t>
            </a:r>
            <a:r>
              <a:rPr lang="en-US" dirty="0" smtClean="0"/>
              <a:t> </a:t>
            </a:r>
            <a:r>
              <a:rPr lang="en-US" dirty="0" err="1"/>
              <a:t>visoke</a:t>
            </a:r>
            <a:r>
              <a:rPr lang="en-US" dirty="0"/>
              <a:t> </a:t>
            </a:r>
            <a:r>
              <a:rPr lang="en-US" dirty="0" err="1"/>
              <a:t>sigurnosti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likvidnosti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Svojom</a:t>
            </a:r>
            <a:r>
              <a:rPr lang="en-US" dirty="0"/>
              <a:t> </a:t>
            </a:r>
            <a:r>
              <a:rPr lang="en-US" dirty="0" err="1"/>
              <a:t>aktivnošću</a:t>
            </a:r>
            <a:r>
              <a:rPr lang="en-US" dirty="0"/>
              <a:t> </a:t>
            </a:r>
            <a:r>
              <a:rPr lang="en-US" dirty="0" err="1"/>
              <a:t>finansijske</a:t>
            </a:r>
            <a:r>
              <a:rPr lang="en-US" dirty="0"/>
              <a:t> </a:t>
            </a:r>
            <a:r>
              <a:rPr lang="en-US" dirty="0" err="1" smtClean="0"/>
              <a:t>kompanije</a:t>
            </a:r>
            <a:r>
              <a:rPr lang="sr-Latn-ME" dirty="0" smtClean="0"/>
              <a:t> </a:t>
            </a:r>
            <a:r>
              <a:rPr lang="en-US" dirty="0" err="1" smtClean="0"/>
              <a:t>povezuju</a:t>
            </a:r>
            <a:r>
              <a:rPr lang="en-US" dirty="0" smtClean="0"/>
              <a:t> </a:t>
            </a:r>
            <a:r>
              <a:rPr lang="en-US" dirty="0" err="1"/>
              <a:t>tržište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pomažu</a:t>
            </a:r>
            <a:r>
              <a:rPr lang="en-US" dirty="0"/>
              <a:t> </a:t>
            </a:r>
            <a:r>
              <a:rPr lang="en-US" dirty="0" err="1"/>
              <a:t>procese</a:t>
            </a:r>
            <a:r>
              <a:rPr lang="en-US" dirty="0"/>
              <a:t> </a:t>
            </a:r>
            <a:r>
              <a:rPr lang="en-US" dirty="0" err="1"/>
              <a:t>usklađivanja</a:t>
            </a:r>
            <a:r>
              <a:rPr lang="en-US" dirty="0"/>
              <a:t> </a:t>
            </a:r>
            <a:r>
              <a:rPr lang="en-US" dirty="0" err="1"/>
              <a:t>kratkoročnih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dugoročnih</a:t>
            </a:r>
            <a:r>
              <a:rPr lang="en-US" dirty="0" smtClean="0"/>
              <a:t> </a:t>
            </a:r>
            <a:r>
              <a:rPr lang="en-US" dirty="0" err="1"/>
              <a:t>kamatnih</a:t>
            </a:r>
            <a:r>
              <a:rPr lang="en-US" dirty="0"/>
              <a:t> </a:t>
            </a:r>
            <a:r>
              <a:rPr lang="en-US" dirty="0" err="1"/>
              <a:t>stopa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/>
              <a:t>Ona </a:t>
            </a:r>
            <a:r>
              <a:rPr lang="en-US" dirty="0" err="1"/>
              <a:t>pomažu</a:t>
            </a:r>
            <a:r>
              <a:rPr lang="en-US" dirty="0"/>
              <a:t> </a:t>
            </a:r>
            <a:r>
              <a:rPr lang="en-US" dirty="0" err="1"/>
              <a:t>normalno</a:t>
            </a:r>
            <a:r>
              <a:rPr lang="en-US" dirty="0"/>
              <a:t> </a:t>
            </a:r>
            <a:r>
              <a:rPr lang="en-US" dirty="0" err="1"/>
              <a:t>poslovanje</a:t>
            </a:r>
            <a:r>
              <a:rPr lang="en-US" dirty="0"/>
              <a:t> </a:t>
            </a:r>
            <a:r>
              <a:rPr lang="en-US" dirty="0" err="1" smtClean="0"/>
              <a:t>maloprodajne</a:t>
            </a:r>
            <a:r>
              <a:rPr lang="sr-Latn-ME" dirty="0" smtClean="0"/>
              <a:t> </a:t>
            </a:r>
            <a:r>
              <a:rPr lang="en-US" dirty="0" err="1" smtClean="0"/>
              <a:t>trgovinske</a:t>
            </a:r>
            <a:r>
              <a:rPr lang="en-US" dirty="0" smtClean="0"/>
              <a:t> </a:t>
            </a:r>
            <a:r>
              <a:rPr lang="en-US" dirty="0" err="1"/>
              <a:t>mreže</a:t>
            </a:r>
            <a:r>
              <a:rPr lang="en-US" dirty="0"/>
              <a:t> </a:t>
            </a:r>
            <a:r>
              <a:rPr lang="en-US" dirty="0" err="1"/>
              <a:t>putem</a:t>
            </a:r>
            <a:r>
              <a:rPr lang="en-US" dirty="0"/>
              <a:t> </a:t>
            </a:r>
            <a:r>
              <a:rPr lang="en-US" dirty="0" err="1"/>
              <a:t>obezbeđivanja</a:t>
            </a:r>
            <a:r>
              <a:rPr lang="en-US" dirty="0"/>
              <a:t> </a:t>
            </a:r>
            <a:r>
              <a:rPr lang="en-US" dirty="0" err="1"/>
              <a:t>potrošačkih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kratkoročnih</a:t>
            </a:r>
            <a:r>
              <a:rPr lang="en-US" dirty="0"/>
              <a:t> </a:t>
            </a:r>
            <a:r>
              <a:rPr lang="en-US" dirty="0" err="1" smtClean="0"/>
              <a:t>poslovnih</a:t>
            </a:r>
            <a:r>
              <a:rPr lang="sr-Latn-ME" dirty="0" smtClean="0"/>
              <a:t> </a:t>
            </a:r>
            <a:r>
              <a:rPr lang="en-US" dirty="0" err="1" smtClean="0"/>
              <a:t>kredita</a:t>
            </a:r>
            <a:r>
              <a:rPr lang="en-US" dirty="0" smtClean="0"/>
              <a:t> </a:t>
            </a:r>
            <a:r>
              <a:rPr lang="en-US" dirty="0" err="1"/>
              <a:t>malim</a:t>
            </a:r>
            <a:r>
              <a:rPr lang="en-US" dirty="0"/>
              <a:t> </a:t>
            </a:r>
            <a:r>
              <a:rPr lang="en-US" dirty="0" err="1"/>
              <a:t>preduzećima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Starateljski</a:t>
            </a:r>
            <a:r>
              <a:rPr lang="en-US" dirty="0"/>
              <a:t> </a:t>
            </a:r>
            <a:r>
              <a:rPr lang="en-US" dirty="0" err="1"/>
              <a:t>fondovi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specifične</a:t>
            </a:r>
            <a:r>
              <a:rPr lang="en-US" dirty="0"/>
              <a:t> </a:t>
            </a:r>
            <a:r>
              <a:rPr lang="en-US" dirty="0" err="1"/>
              <a:t>institucije</a:t>
            </a:r>
            <a:r>
              <a:rPr lang="en-US" dirty="0"/>
              <a:t> </a:t>
            </a:r>
            <a:r>
              <a:rPr lang="en-US" dirty="0" err="1"/>
              <a:t>kojima</a:t>
            </a:r>
            <a:r>
              <a:rPr lang="en-US" dirty="0"/>
              <a:t> </a:t>
            </a:r>
            <a:r>
              <a:rPr lang="en-US" dirty="0" err="1"/>
              <a:t>poslovno</a:t>
            </a:r>
            <a:r>
              <a:rPr lang="en-US" dirty="0"/>
              <a:t> </a:t>
            </a:r>
            <a:r>
              <a:rPr lang="en-US" dirty="0" err="1" smtClean="0"/>
              <a:t>upravljaju</a:t>
            </a:r>
            <a:r>
              <a:rPr lang="sr-Latn-ME" dirty="0" smtClean="0"/>
              <a:t> </a:t>
            </a:r>
            <a:r>
              <a:rPr lang="en-US" dirty="0" err="1" smtClean="0"/>
              <a:t>posebna</a:t>
            </a:r>
            <a:r>
              <a:rPr lang="en-US" dirty="0" smtClean="0"/>
              <a:t> </a:t>
            </a:r>
            <a:r>
              <a:rPr lang="en-US" dirty="0" err="1"/>
              <a:t>starateljska</a:t>
            </a:r>
            <a:r>
              <a:rPr lang="en-US" dirty="0"/>
              <a:t> </a:t>
            </a:r>
            <a:r>
              <a:rPr lang="en-US" dirty="0" err="1"/>
              <a:t>odeljenja</a:t>
            </a:r>
            <a:r>
              <a:rPr lang="en-US" dirty="0"/>
              <a:t> </a:t>
            </a:r>
            <a:r>
              <a:rPr lang="en-US" dirty="0" err="1"/>
              <a:t>poslovnih</a:t>
            </a:r>
            <a:r>
              <a:rPr lang="en-US" dirty="0"/>
              <a:t> </a:t>
            </a:r>
            <a:r>
              <a:rPr lang="en-US" dirty="0" err="1"/>
              <a:t>banaka</a:t>
            </a:r>
            <a:r>
              <a:rPr lang="en-US" dirty="0"/>
              <a:t>,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ciljem</a:t>
            </a:r>
            <a:r>
              <a:rPr lang="en-US" dirty="0"/>
              <a:t> da se </a:t>
            </a:r>
            <a:r>
              <a:rPr lang="en-US" dirty="0" err="1" smtClean="0"/>
              <a:t>formirana</a:t>
            </a:r>
            <a:r>
              <a:rPr lang="sr-Latn-ME" dirty="0" smtClean="0"/>
              <a:t> </a:t>
            </a:r>
            <a:r>
              <a:rPr lang="en-US" dirty="0" err="1" smtClean="0"/>
              <a:t>finansijska</a:t>
            </a:r>
            <a:r>
              <a:rPr lang="en-US" dirty="0" smtClean="0"/>
              <a:t> </a:t>
            </a:r>
            <a:r>
              <a:rPr lang="en-US" dirty="0" err="1"/>
              <a:t>štednja</a:t>
            </a:r>
            <a:r>
              <a:rPr lang="en-US" dirty="0"/>
              <a:t> </a:t>
            </a:r>
            <a:r>
              <a:rPr lang="en-US" dirty="0" err="1"/>
              <a:t>plasira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siguran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efikasan</a:t>
            </a:r>
            <a:r>
              <a:rPr lang="en-US" dirty="0"/>
              <a:t> </a:t>
            </a:r>
            <a:r>
              <a:rPr lang="en-US" dirty="0" err="1"/>
              <a:t>način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42320240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97760"/>
          </a:xfrm>
        </p:spPr>
        <p:txBody>
          <a:bodyPr>
            <a:normAutofit fontScale="90000"/>
          </a:bodyPr>
          <a:lstStyle/>
          <a:p>
            <a:r>
              <a:rPr lang="sr-Latn-ME" sz="3600" dirty="0" smtClean="0">
                <a:latin typeface="+mn-lt"/>
              </a:rPr>
              <a:t>Uvod </a:t>
            </a:r>
            <a:endParaRPr lang="en-US" sz="36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56068"/>
            <a:ext cx="10515600" cy="5120895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U </a:t>
            </a:r>
            <a:r>
              <a:rPr lang="en-US" dirty="0" err="1"/>
              <a:t>literaturi</a:t>
            </a:r>
            <a:r>
              <a:rPr lang="en-US" dirty="0"/>
              <a:t> se </a:t>
            </a:r>
            <a:r>
              <a:rPr lang="en-US" dirty="0" err="1"/>
              <a:t>nebankarske</a:t>
            </a:r>
            <a:r>
              <a:rPr lang="en-US" dirty="0"/>
              <a:t> </a:t>
            </a:r>
            <a:r>
              <a:rPr lang="en-US" dirty="0" err="1"/>
              <a:t>finansijske</a:t>
            </a:r>
            <a:r>
              <a:rPr lang="en-US" dirty="0"/>
              <a:t> </a:t>
            </a:r>
            <a:r>
              <a:rPr lang="en-US" dirty="0" err="1"/>
              <a:t>organizacije</a:t>
            </a:r>
            <a:r>
              <a:rPr lang="en-US" dirty="0"/>
              <a:t> </a:t>
            </a:r>
            <a:r>
              <a:rPr lang="en-US" dirty="0" err="1"/>
              <a:t>klasifikuju</a:t>
            </a:r>
            <a:r>
              <a:rPr lang="en-US" dirty="0"/>
              <a:t> </a:t>
            </a:r>
            <a:r>
              <a:rPr lang="en-US" dirty="0" err="1" smtClean="0"/>
              <a:t>prema</a:t>
            </a:r>
            <a:r>
              <a:rPr lang="sr-Latn-ME" dirty="0" smtClean="0"/>
              <a:t> </a:t>
            </a:r>
            <a:r>
              <a:rPr lang="nn-NO" dirty="0" smtClean="0"/>
              <a:t>vrstama </a:t>
            </a:r>
            <a:r>
              <a:rPr lang="nn-NO" dirty="0"/>
              <a:t>izvora i prema vrstama funkcija, i to u </a:t>
            </a:r>
            <a:r>
              <a:rPr lang="nn-NO" dirty="0" smtClean="0"/>
              <a:t> sl</a:t>
            </a:r>
            <a:r>
              <a:rPr lang="sr-Latn-ME" dirty="0" smtClean="0"/>
              <a:t>ij</a:t>
            </a:r>
            <a:r>
              <a:rPr lang="nn-NO" dirty="0" smtClean="0"/>
              <a:t>edećih </a:t>
            </a:r>
            <a:r>
              <a:rPr lang="nn-NO" dirty="0"/>
              <a:t>pet grupa institucija:</a:t>
            </a:r>
          </a:p>
          <a:p>
            <a:pPr lvl="1" algn="just"/>
            <a:r>
              <a:rPr lang="en-US" sz="2800" dirty="0" err="1"/>
              <a:t>depozitne</a:t>
            </a:r>
            <a:r>
              <a:rPr lang="en-US" sz="2800" dirty="0"/>
              <a:t> </a:t>
            </a:r>
            <a:r>
              <a:rPr lang="en-US" sz="2800" dirty="0" err="1"/>
              <a:t>finansijske</a:t>
            </a:r>
            <a:r>
              <a:rPr lang="en-US" sz="2800" dirty="0"/>
              <a:t> </a:t>
            </a:r>
            <a:r>
              <a:rPr lang="en-US" sz="2800" dirty="0" err="1"/>
              <a:t>organizacije</a:t>
            </a:r>
            <a:r>
              <a:rPr lang="en-US" sz="2800" dirty="0"/>
              <a:t>, </a:t>
            </a:r>
            <a:endParaRPr lang="sr-Latn-ME" sz="2800" dirty="0" smtClean="0"/>
          </a:p>
          <a:p>
            <a:pPr lvl="1" algn="just"/>
            <a:r>
              <a:rPr lang="en-US" sz="2800" dirty="0" err="1" smtClean="0"/>
              <a:t>institucije</a:t>
            </a:r>
            <a:r>
              <a:rPr lang="en-US" sz="2800" dirty="0" smtClean="0"/>
              <a:t> </a:t>
            </a:r>
            <a:r>
              <a:rPr lang="en-US" sz="2800" dirty="0" err="1"/>
              <a:t>za</a:t>
            </a:r>
            <a:r>
              <a:rPr lang="en-US" sz="2800" dirty="0"/>
              <a:t> </a:t>
            </a:r>
            <a:r>
              <a:rPr lang="en-US" sz="2800" dirty="0" err="1"/>
              <a:t>ugovornu</a:t>
            </a:r>
            <a:r>
              <a:rPr lang="en-US" sz="2800" dirty="0"/>
              <a:t> </a:t>
            </a:r>
            <a:r>
              <a:rPr lang="en-US" sz="2800" dirty="0" err="1"/>
              <a:t>štednju</a:t>
            </a:r>
            <a:r>
              <a:rPr lang="en-US" sz="2800" dirty="0"/>
              <a:t>, </a:t>
            </a:r>
            <a:endParaRPr lang="sr-Latn-ME" sz="2800" dirty="0" smtClean="0"/>
          </a:p>
          <a:p>
            <a:pPr lvl="1" algn="just"/>
            <a:r>
              <a:rPr lang="sr-Latn-ME" sz="2800" dirty="0" smtClean="0"/>
              <a:t>i</a:t>
            </a:r>
            <a:r>
              <a:rPr lang="en-US" sz="2800" dirty="0" err="1" smtClean="0"/>
              <a:t>nstitucione</a:t>
            </a:r>
            <a:r>
              <a:rPr lang="sr-Latn-ME" sz="2800" dirty="0" smtClean="0"/>
              <a:t> </a:t>
            </a:r>
            <a:r>
              <a:rPr lang="en-US" sz="2800" dirty="0" err="1" smtClean="0"/>
              <a:t>finansijske</a:t>
            </a:r>
            <a:r>
              <a:rPr lang="en-US" sz="2800" dirty="0" smtClean="0"/>
              <a:t> </a:t>
            </a:r>
            <a:r>
              <a:rPr lang="en-US" sz="2800" dirty="0" err="1"/>
              <a:t>organizacije</a:t>
            </a:r>
            <a:r>
              <a:rPr lang="en-US" sz="2800" dirty="0"/>
              <a:t>, </a:t>
            </a:r>
            <a:endParaRPr lang="sr-Latn-ME" sz="2800" dirty="0" smtClean="0"/>
          </a:p>
          <a:p>
            <a:pPr lvl="1" algn="just"/>
            <a:r>
              <a:rPr lang="en-US" sz="2800" dirty="0" err="1" smtClean="0"/>
              <a:t>finansijske</a:t>
            </a:r>
            <a:r>
              <a:rPr lang="en-US" sz="2800" dirty="0" smtClean="0"/>
              <a:t> </a:t>
            </a:r>
            <a:r>
              <a:rPr lang="en-US" sz="2800" dirty="0" err="1" smtClean="0"/>
              <a:t>kompanije</a:t>
            </a:r>
            <a:r>
              <a:rPr lang="sr-Latn-ME" sz="2800" dirty="0" smtClean="0"/>
              <a:t>,</a:t>
            </a:r>
            <a:r>
              <a:rPr lang="en-US" sz="2800" dirty="0" smtClean="0"/>
              <a:t> </a:t>
            </a:r>
            <a:r>
              <a:rPr lang="sr-Latn-ME" sz="2800" dirty="0" smtClean="0"/>
              <a:t>i</a:t>
            </a:r>
          </a:p>
          <a:p>
            <a:pPr lvl="1" algn="just"/>
            <a:r>
              <a:rPr lang="en-US" sz="2800" dirty="0" smtClean="0"/>
              <a:t> m</a:t>
            </a:r>
            <a:r>
              <a:rPr lang="sr-Latn-ME" sz="2800" dirty="0" smtClean="0"/>
              <a:t>j</a:t>
            </a:r>
            <a:r>
              <a:rPr lang="en-US" sz="2800" dirty="0" err="1" smtClean="0"/>
              <a:t>ešovite</a:t>
            </a:r>
            <a:r>
              <a:rPr lang="en-US" sz="2800" dirty="0" smtClean="0"/>
              <a:t> </a:t>
            </a:r>
            <a:r>
              <a:rPr lang="en-US" sz="2800" dirty="0" err="1"/>
              <a:t>finansije</a:t>
            </a:r>
            <a:r>
              <a:rPr lang="en-US" sz="2800" dirty="0"/>
              <a:t> </a:t>
            </a:r>
            <a:r>
              <a:rPr lang="en-US" sz="2800" dirty="0" err="1"/>
              <a:t>organizacije</a:t>
            </a:r>
            <a:r>
              <a:rPr lang="en-US" sz="2800" dirty="0"/>
              <a:t>. </a:t>
            </a:r>
            <a:endParaRPr lang="sr-Latn-ME" sz="2800" dirty="0" smtClean="0"/>
          </a:p>
          <a:p>
            <a:pPr algn="just"/>
            <a:r>
              <a:rPr lang="en-US" dirty="0" smtClean="0"/>
              <a:t>Tip</a:t>
            </a:r>
            <a:r>
              <a:rPr lang="sr-Latn-ME" dirty="0" smtClean="0"/>
              <a:t> </a:t>
            </a:r>
            <a:r>
              <a:rPr lang="en-US" dirty="0" err="1" smtClean="0"/>
              <a:t>depozitnih</a:t>
            </a:r>
            <a:r>
              <a:rPr lang="en-US" dirty="0" smtClean="0"/>
              <a:t> </a:t>
            </a:r>
            <a:r>
              <a:rPr lang="en-US" dirty="0" err="1"/>
              <a:t>finansijskih</a:t>
            </a:r>
            <a:r>
              <a:rPr lang="en-US" dirty="0"/>
              <a:t> </a:t>
            </a:r>
            <a:r>
              <a:rPr lang="en-US" dirty="0" err="1"/>
              <a:t>organizacija</a:t>
            </a:r>
            <a:r>
              <a:rPr lang="en-US" dirty="0"/>
              <a:t>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izvore</a:t>
            </a:r>
            <a:r>
              <a:rPr lang="en-US" dirty="0"/>
              <a:t> </a:t>
            </a:r>
            <a:r>
              <a:rPr lang="en-US" dirty="0" err="1"/>
              <a:t>formiranja</a:t>
            </a:r>
            <a:r>
              <a:rPr lang="en-US" dirty="0"/>
              <a:t> </a:t>
            </a:r>
            <a:r>
              <a:rPr lang="en-US" dirty="0" err="1"/>
              <a:t>finansijskog</a:t>
            </a:r>
            <a:r>
              <a:rPr lang="en-US" dirty="0"/>
              <a:t> </a:t>
            </a:r>
            <a:r>
              <a:rPr lang="en-US" dirty="0" err="1" smtClean="0"/>
              <a:t>potencijala</a:t>
            </a:r>
            <a:r>
              <a:rPr lang="sr-Latn-ME" dirty="0" smtClean="0"/>
              <a:t> </a:t>
            </a:r>
            <a:r>
              <a:rPr lang="en-US" dirty="0" err="1" smtClean="0"/>
              <a:t>prilično</a:t>
            </a:r>
            <a:r>
              <a:rPr lang="en-US" dirty="0" smtClean="0"/>
              <a:t> </a:t>
            </a:r>
            <a:r>
              <a:rPr lang="en-US" dirty="0" err="1"/>
              <a:t>slične</a:t>
            </a:r>
            <a:r>
              <a:rPr lang="en-US" dirty="0"/>
              <a:t> </a:t>
            </a:r>
            <a:r>
              <a:rPr lang="en-US" dirty="0" err="1"/>
              <a:t>izvorima</a:t>
            </a:r>
            <a:r>
              <a:rPr lang="en-US" dirty="0"/>
              <a:t> </a:t>
            </a:r>
            <a:r>
              <a:rPr lang="en-US" dirty="0" err="1"/>
              <a:t>poslovnih</a:t>
            </a:r>
            <a:r>
              <a:rPr lang="en-US" dirty="0"/>
              <a:t> </a:t>
            </a:r>
            <a:r>
              <a:rPr lang="en-US" dirty="0" err="1"/>
              <a:t>banaka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ovu</a:t>
            </a:r>
            <a:r>
              <a:rPr lang="en-US" dirty="0"/>
              <a:t> </a:t>
            </a:r>
            <a:r>
              <a:rPr lang="en-US" dirty="0" err="1"/>
              <a:t>grupu</a:t>
            </a:r>
            <a:r>
              <a:rPr lang="en-US" dirty="0"/>
              <a:t> </a:t>
            </a:r>
            <a:r>
              <a:rPr lang="en-US" dirty="0" err="1"/>
              <a:t>spadaju</a:t>
            </a:r>
            <a:r>
              <a:rPr lang="en-US" dirty="0"/>
              <a:t> </a:t>
            </a:r>
            <a:r>
              <a:rPr lang="en-US" dirty="0" smtClean="0"/>
              <a:t>m</a:t>
            </a:r>
            <a:r>
              <a:rPr lang="sr-Latn-ME" dirty="0" smtClean="0"/>
              <a:t>j</a:t>
            </a:r>
            <a:r>
              <a:rPr lang="en-US" dirty="0" err="1" smtClean="0"/>
              <a:t>ešovite</a:t>
            </a:r>
            <a:r>
              <a:rPr lang="en-US" dirty="0" smtClean="0"/>
              <a:t> </a:t>
            </a:r>
            <a:r>
              <a:rPr lang="en-US" dirty="0" err="1" smtClean="0"/>
              <a:t>štedne</a:t>
            </a:r>
            <a:r>
              <a:rPr lang="sr-Latn-ME" dirty="0" smtClean="0"/>
              <a:t> </a:t>
            </a:r>
            <a:r>
              <a:rPr lang="pl-PL" dirty="0" smtClean="0"/>
              <a:t>banke</a:t>
            </a:r>
            <a:r>
              <a:rPr lang="pl-PL" dirty="0"/>
              <a:t>, štedno-kreditna udruženja i kreditne unije.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1463962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bs-Latn-BA" sz="4000" dirty="0" smtClean="0"/>
              <a:t>2. INSTITUCIONALNI </a:t>
            </a:r>
            <a:r>
              <a:rPr lang="bs-Latn-BA" sz="4000" dirty="0"/>
              <a:t>INVESTITORI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3633330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97699"/>
            <a:ext cx="10515600" cy="948521"/>
          </a:xfrm>
        </p:spPr>
        <p:txBody>
          <a:bodyPr/>
          <a:lstStyle/>
          <a:p>
            <a:r>
              <a:rPr lang="sr-Latn-ME" dirty="0" smtClean="0"/>
              <a:t>2.1. INVESTICIONI FONDOVI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46220"/>
            <a:ext cx="10515600" cy="503074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 smtClean="0"/>
              <a:t> </a:t>
            </a:r>
            <a:r>
              <a:rPr lang="en-US" dirty="0" err="1"/>
              <a:t>Prvi</a:t>
            </a:r>
            <a:r>
              <a:rPr lang="en-US" dirty="0"/>
              <a:t> </a:t>
            </a:r>
            <a:r>
              <a:rPr lang="en-US" dirty="0" err="1"/>
              <a:t>investicioni</a:t>
            </a:r>
            <a:r>
              <a:rPr lang="en-US" dirty="0"/>
              <a:t> </a:t>
            </a:r>
            <a:r>
              <a:rPr lang="en-US" dirty="0" err="1"/>
              <a:t>fondovi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se </a:t>
            </a:r>
            <a:r>
              <a:rPr lang="en-US" dirty="0" err="1"/>
              <a:t>pojavili</a:t>
            </a:r>
            <a:r>
              <a:rPr lang="en-US" dirty="0"/>
              <a:t> </a:t>
            </a:r>
            <a:r>
              <a:rPr lang="en-US" dirty="0" err="1"/>
              <a:t>krajem</a:t>
            </a:r>
            <a:r>
              <a:rPr lang="en-US" dirty="0"/>
              <a:t> XIX </a:t>
            </a:r>
            <a:r>
              <a:rPr lang="en-US" dirty="0" smtClean="0"/>
              <a:t>v</a:t>
            </a:r>
            <a:r>
              <a:rPr lang="sr-Latn-ME" dirty="0" smtClean="0"/>
              <a:t>ij</a:t>
            </a:r>
            <a:r>
              <a:rPr lang="en-US" dirty="0" err="1" smtClean="0"/>
              <a:t>eka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SAD, </a:t>
            </a:r>
            <a:r>
              <a:rPr lang="en-US" dirty="0" err="1"/>
              <a:t>koje</a:t>
            </a:r>
            <a:r>
              <a:rPr lang="en-US" dirty="0"/>
              <a:t> je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danas</a:t>
            </a:r>
            <a:r>
              <a:rPr lang="en-US" dirty="0"/>
              <a:t> </a:t>
            </a:r>
            <a:r>
              <a:rPr lang="en-US" dirty="0" err="1"/>
              <a:t>najrazvijenije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aspekta</a:t>
            </a:r>
            <a:r>
              <a:rPr lang="en-US" dirty="0"/>
              <a:t> </a:t>
            </a:r>
            <a:r>
              <a:rPr lang="en-US" dirty="0" err="1"/>
              <a:t>broja</a:t>
            </a:r>
            <a:r>
              <a:rPr lang="en-US" dirty="0"/>
              <a:t> </a:t>
            </a:r>
            <a:r>
              <a:rPr lang="en-US" dirty="0" err="1"/>
              <a:t>investicionih</a:t>
            </a:r>
            <a:r>
              <a:rPr lang="en-US" dirty="0"/>
              <a:t> </a:t>
            </a:r>
            <a:r>
              <a:rPr lang="en-US" dirty="0" err="1"/>
              <a:t>fondova</a:t>
            </a:r>
            <a:r>
              <a:rPr lang="en-US" dirty="0"/>
              <a:t>, </a:t>
            </a:r>
            <a:r>
              <a:rPr lang="en-US" dirty="0" err="1"/>
              <a:t>neto</a:t>
            </a:r>
            <a:r>
              <a:rPr lang="en-US" dirty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 err="1"/>
              <a:t>imovine</a:t>
            </a:r>
            <a:r>
              <a:rPr lang="en-US" dirty="0"/>
              <a:t> </a:t>
            </a:r>
            <a:r>
              <a:rPr lang="en-US" dirty="0" err="1"/>
              <a:t>kojom</a:t>
            </a:r>
            <a:r>
              <a:rPr lang="en-US" dirty="0"/>
              <a:t> </a:t>
            </a:r>
            <a:r>
              <a:rPr lang="en-US" dirty="0" err="1"/>
              <a:t>upravljaju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broja</a:t>
            </a:r>
            <a:r>
              <a:rPr lang="en-US" dirty="0"/>
              <a:t> </a:t>
            </a:r>
            <a:r>
              <a:rPr lang="en-US" dirty="0" err="1"/>
              <a:t>ulagača</a:t>
            </a:r>
            <a:r>
              <a:rPr lang="en-US" dirty="0"/>
              <a:t> u </a:t>
            </a:r>
            <a:r>
              <a:rPr lang="en-US" dirty="0" err="1"/>
              <a:t>fondove</a:t>
            </a:r>
            <a:r>
              <a:rPr lang="en-US" dirty="0" smtClean="0"/>
              <a:t>.</a:t>
            </a:r>
            <a:endParaRPr lang="sr-Latn-ME" dirty="0" smtClean="0"/>
          </a:p>
          <a:p>
            <a:pPr marL="0" indent="0" algn="just">
              <a:buNone/>
            </a:pPr>
            <a:r>
              <a:rPr lang="en-US" dirty="0" smtClean="0"/>
              <a:t> </a:t>
            </a:r>
            <a:r>
              <a:rPr lang="en-US" dirty="0" err="1"/>
              <a:t>Iako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se </a:t>
            </a:r>
            <a:r>
              <a:rPr lang="en-US" dirty="0" err="1"/>
              <a:t>prvo</a:t>
            </a:r>
            <a:r>
              <a:rPr lang="en-US" dirty="0"/>
              <a:t> </a:t>
            </a:r>
            <a:r>
              <a:rPr lang="en-US" dirty="0" err="1"/>
              <a:t>pojavili</a:t>
            </a:r>
            <a:r>
              <a:rPr lang="en-US" dirty="0"/>
              <a:t> </a:t>
            </a:r>
            <a:r>
              <a:rPr lang="en-US" dirty="0" err="1"/>
              <a:t>zatvoreni</a:t>
            </a:r>
            <a:r>
              <a:rPr lang="en-US" dirty="0"/>
              <a:t> </a:t>
            </a:r>
            <a:r>
              <a:rPr lang="en-US" dirty="0" err="1"/>
              <a:t>investicioni</a:t>
            </a:r>
            <a:r>
              <a:rPr lang="en-US" dirty="0"/>
              <a:t> </a:t>
            </a:r>
            <a:r>
              <a:rPr lang="en-US" dirty="0" err="1"/>
              <a:t>fondovi</a:t>
            </a:r>
            <a:r>
              <a:rPr lang="en-US" dirty="0"/>
              <a:t>, </a:t>
            </a:r>
            <a:r>
              <a:rPr lang="en-US" dirty="0" err="1"/>
              <a:t>već</a:t>
            </a:r>
            <a:r>
              <a:rPr lang="en-US" dirty="0"/>
              <a:t> </a:t>
            </a:r>
            <a:r>
              <a:rPr lang="en-US" dirty="0" err="1"/>
              <a:t>nekoliko</a:t>
            </a:r>
            <a:r>
              <a:rPr lang="en-US" dirty="0"/>
              <a:t> </a:t>
            </a:r>
            <a:r>
              <a:rPr lang="en-US" dirty="0" err="1"/>
              <a:t>decenija</a:t>
            </a:r>
            <a:r>
              <a:rPr lang="en-US" dirty="0"/>
              <a:t> </a:t>
            </a:r>
            <a:r>
              <a:rPr lang="en-US" dirty="0" err="1"/>
              <a:t>dominiraju</a:t>
            </a:r>
            <a:r>
              <a:rPr lang="en-US" dirty="0"/>
              <a:t> </a:t>
            </a:r>
            <a:r>
              <a:rPr lang="en-US" dirty="0" err="1"/>
              <a:t>otvoreni</a:t>
            </a:r>
            <a:r>
              <a:rPr lang="en-US" dirty="0"/>
              <a:t> </a:t>
            </a:r>
            <a:r>
              <a:rPr lang="en-US" dirty="0" err="1"/>
              <a:t>investicioni</a:t>
            </a:r>
            <a:r>
              <a:rPr lang="en-US" dirty="0"/>
              <a:t> </a:t>
            </a:r>
            <a:r>
              <a:rPr lang="en-US" dirty="0" err="1"/>
              <a:t>fondovi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aspekta</a:t>
            </a:r>
            <a:r>
              <a:rPr lang="en-US" dirty="0"/>
              <a:t> </a:t>
            </a:r>
            <a:r>
              <a:rPr lang="en-US" dirty="0" err="1"/>
              <a:t>brojnosti</a:t>
            </a:r>
            <a:r>
              <a:rPr lang="en-US" dirty="0"/>
              <a:t> </a:t>
            </a:r>
            <a:r>
              <a:rPr lang="en-US" dirty="0" err="1"/>
              <a:t>ulagača</a:t>
            </a:r>
            <a:r>
              <a:rPr lang="en-US" dirty="0"/>
              <a:t>,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 err="1"/>
              <a:t>neto</a:t>
            </a:r>
            <a:r>
              <a:rPr lang="en-US" dirty="0"/>
              <a:t> </a:t>
            </a:r>
            <a:r>
              <a:rPr lang="en-US" dirty="0" err="1"/>
              <a:t>imovine</a:t>
            </a:r>
            <a:r>
              <a:rPr lang="en-US" dirty="0"/>
              <a:t> </a:t>
            </a:r>
            <a:r>
              <a:rPr lang="en-US" dirty="0" err="1"/>
              <a:t>kojom</a:t>
            </a:r>
            <a:r>
              <a:rPr lang="en-US" dirty="0"/>
              <a:t> </a:t>
            </a:r>
            <a:r>
              <a:rPr lang="en-US" dirty="0" err="1"/>
              <a:t>upravljaju</a:t>
            </a:r>
            <a:r>
              <a:rPr lang="en-US" dirty="0"/>
              <a:t>, </a:t>
            </a:r>
            <a:r>
              <a:rPr lang="en-US" dirty="0" err="1"/>
              <a:t>raznolikosti</a:t>
            </a:r>
            <a:r>
              <a:rPr lang="en-US" dirty="0"/>
              <a:t> </a:t>
            </a:r>
            <a:r>
              <a:rPr lang="en-US" dirty="0" err="1"/>
              <a:t>tipova</a:t>
            </a:r>
            <a:r>
              <a:rPr lang="en-US" dirty="0"/>
              <a:t> </a:t>
            </a:r>
            <a:r>
              <a:rPr lang="en-US" dirty="0" err="1" smtClean="0"/>
              <a:t>fondova</a:t>
            </a:r>
            <a:r>
              <a:rPr lang="en-US" dirty="0" smtClean="0"/>
              <a:t>. </a:t>
            </a:r>
            <a:endParaRPr lang="sr-Latn-ME" dirty="0" smtClean="0"/>
          </a:p>
          <a:p>
            <a:pPr marL="0" indent="0" algn="just">
              <a:buNone/>
            </a:pPr>
            <a:r>
              <a:rPr lang="en-US" dirty="0" err="1" smtClean="0"/>
              <a:t>Ukupna</a:t>
            </a:r>
            <a:r>
              <a:rPr lang="en-US" dirty="0" smtClean="0"/>
              <a:t> </a:t>
            </a:r>
            <a:r>
              <a:rPr lang="en-US" dirty="0" err="1"/>
              <a:t>neto</a:t>
            </a:r>
            <a:r>
              <a:rPr lang="en-US" dirty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</a:t>
            </a:r>
            <a:r>
              <a:rPr lang="en-US" dirty="0" smtClean="0"/>
              <a:t> </a:t>
            </a:r>
            <a:r>
              <a:rPr lang="en-US" dirty="0" err="1"/>
              <a:t>imovine</a:t>
            </a:r>
            <a:r>
              <a:rPr lang="en-US" dirty="0"/>
              <a:t> </a:t>
            </a:r>
            <a:r>
              <a:rPr lang="en-US" dirty="0" err="1"/>
              <a:t>otvorenih</a:t>
            </a:r>
            <a:r>
              <a:rPr lang="en-US" dirty="0"/>
              <a:t> </a:t>
            </a:r>
            <a:r>
              <a:rPr lang="en-US" dirty="0" err="1"/>
              <a:t>investicionih</a:t>
            </a:r>
            <a:r>
              <a:rPr lang="en-US" dirty="0"/>
              <a:t> </a:t>
            </a:r>
            <a:r>
              <a:rPr lang="en-US" dirty="0" err="1"/>
              <a:t>fondova</a:t>
            </a:r>
            <a:r>
              <a:rPr lang="en-US" dirty="0"/>
              <a:t> </a:t>
            </a:r>
            <a:r>
              <a:rPr lang="en-US" dirty="0" err="1"/>
              <a:t>širom</a:t>
            </a:r>
            <a:r>
              <a:rPr lang="en-US" dirty="0"/>
              <a:t> </a:t>
            </a:r>
            <a:r>
              <a:rPr lang="en-US" dirty="0" err="1" smtClean="0"/>
              <a:t>sv</a:t>
            </a:r>
            <a:r>
              <a:rPr lang="sr-Latn-ME" dirty="0" smtClean="0"/>
              <a:t>ij</a:t>
            </a:r>
            <a:r>
              <a:rPr lang="en-US" dirty="0" smtClean="0"/>
              <a:t>eta</a:t>
            </a:r>
            <a:r>
              <a:rPr lang="en-US" dirty="0"/>
              <a:t>,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kraju</a:t>
            </a:r>
            <a:r>
              <a:rPr lang="en-US" dirty="0"/>
              <a:t> 2010. </a:t>
            </a:r>
            <a:r>
              <a:rPr lang="en-US" dirty="0" err="1"/>
              <a:t>godine</a:t>
            </a:r>
            <a:r>
              <a:rPr lang="en-US" dirty="0"/>
              <a:t> je </a:t>
            </a:r>
            <a:r>
              <a:rPr lang="en-US" dirty="0" err="1"/>
              <a:t>iznosila</a:t>
            </a:r>
            <a:r>
              <a:rPr lang="en-US" dirty="0"/>
              <a:t> 24,7 </a:t>
            </a:r>
            <a:r>
              <a:rPr lang="en-US" dirty="0" err="1"/>
              <a:t>triliona</a:t>
            </a:r>
            <a:r>
              <a:rPr lang="en-US" dirty="0"/>
              <a:t> US$, od toga 11,8 </a:t>
            </a:r>
            <a:r>
              <a:rPr lang="en-US" dirty="0" err="1"/>
              <a:t>triliona</a:t>
            </a:r>
            <a:r>
              <a:rPr lang="en-US" dirty="0"/>
              <a:t> US$ je </a:t>
            </a:r>
            <a:r>
              <a:rPr lang="en-US" dirty="0" err="1"/>
              <a:t>imovina</a:t>
            </a:r>
            <a:r>
              <a:rPr lang="en-US" dirty="0"/>
              <a:t> </a:t>
            </a:r>
            <a:r>
              <a:rPr lang="en-US" dirty="0" err="1"/>
              <a:t>kojom</a:t>
            </a:r>
            <a:r>
              <a:rPr lang="en-US" dirty="0"/>
              <a:t> </a:t>
            </a:r>
            <a:r>
              <a:rPr lang="en-US" dirty="0" err="1"/>
              <a:t>upravljaju</a:t>
            </a:r>
            <a:r>
              <a:rPr lang="en-US" dirty="0"/>
              <a:t> </a:t>
            </a:r>
            <a:r>
              <a:rPr lang="en-US" dirty="0" err="1"/>
              <a:t>američki</a:t>
            </a:r>
            <a:r>
              <a:rPr lang="en-US" dirty="0"/>
              <a:t> </a:t>
            </a:r>
            <a:r>
              <a:rPr lang="en-US" dirty="0" err="1"/>
              <a:t>investicioni</a:t>
            </a:r>
            <a:r>
              <a:rPr lang="en-US" dirty="0"/>
              <a:t> </a:t>
            </a:r>
            <a:r>
              <a:rPr lang="en-US" dirty="0" err="1"/>
              <a:t>fondovi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48 % od </a:t>
            </a:r>
            <a:r>
              <a:rPr lang="en-US" dirty="0" err="1"/>
              <a:t>ukupne</a:t>
            </a:r>
            <a:r>
              <a:rPr lang="en-US" dirty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 err="1"/>
              <a:t>imovine</a:t>
            </a:r>
            <a:r>
              <a:rPr lang="en-US" dirty="0"/>
              <a:t> </a:t>
            </a:r>
            <a:r>
              <a:rPr lang="en-US" dirty="0" err="1"/>
              <a:t>fondova</a:t>
            </a:r>
            <a:r>
              <a:rPr lang="en-US" dirty="0"/>
              <a:t> u </a:t>
            </a:r>
            <a:r>
              <a:rPr lang="en-US" dirty="0" err="1" smtClean="0"/>
              <a:t>sv</a:t>
            </a:r>
            <a:r>
              <a:rPr lang="sr-Latn-ME" dirty="0" smtClean="0"/>
              <a:t>ij</a:t>
            </a:r>
            <a:r>
              <a:rPr lang="en-US" dirty="0" err="1" smtClean="0"/>
              <a:t>etu</a:t>
            </a:r>
            <a:r>
              <a:rPr lang="en-US" dirty="0"/>
              <a:t>. </a:t>
            </a:r>
            <a:endParaRPr lang="sr-Latn-ME" dirty="0" smtClean="0"/>
          </a:p>
        </p:txBody>
      </p:sp>
    </p:spTree>
    <p:extLst>
      <p:ext uri="{BB962C8B-B14F-4D97-AF65-F5344CB8AC3E}">
        <p14:creationId xmlns:p14="http://schemas.microsoft.com/office/powerpoint/2010/main" xmlns="" val="355611787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43189"/>
            <a:ext cx="10515600" cy="5133774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dirty="0" err="1"/>
              <a:t>Za</a:t>
            </a:r>
            <a:r>
              <a:rPr lang="en-US" dirty="0"/>
              <a:t> period od </a:t>
            </a:r>
            <a:r>
              <a:rPr lang="en-US" dirty="0" err="1"/>
              <a:t>godinu</a:t>
            </a:r>
            <a:r>
              <a:rPr lang="en-US" dirty="0"/>
              <a:t> dana (2010/2009), </a:t>
            </a:r>
            <a:r>
              <a:rPr lang="en-US" dirty="0" err="1"/>
              <a:t>neto</a:t>
            </a:r>
            <a:r>
              <a:rPr lang="en-US" dirty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</a:t>
            </a:r>
            <a:r>
              <a:rPr lang="en-US" dirty="0" smtClean="0"/>
              <a:t> </a:t>
            </a:r>
            <a:r>
              <a:rPr lang="en-US" dirty="0" err="1"/>
              <a:t>imovine</a:t>
            </a:r>
            <a:r>
              <a:rPr lang="en-US" dirty="0"/>
              <a:t> </a:t>
            </a:r>
            <a:r>
              <a:rPr lang="en-US" dirty="0" err="1"/>
              <a:t>fondova</a:t>
            </a:r>
            <a:r>
              <a:rPr lang="en-US" dirty="0"/>
              <a:t> u SAD je </a:t>
            </a:r>
            <a:r>
              <a:rPr lang="en-US" dirty="0" err="1"/>
              <a:t>povećana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700 </a:t>
            </a:r>
            <a:r>
              <a:rPr lang="en-US" dirty="0" err="1"/>
              <a:t>milijardi</a:t>
            </a:r>
            <a:r>
              <a:rPr lang="en-US" dirty="0"/>
              <a:t> $, a </a:t>
            </a:r>
            <a:r>
              <a:rPr lang="en-US" dirty="0" err="1"/>
              <a:t>jedan</a:t>
            </a:r>
            <a:r>
              <a:rPr lang="en-US" dirty="0"/>
              <a:t> od </a:t>
            </a:r>
            <a:r>
              <a:rPr lang="en-US" dirty="0" err="1"/>
              <a:t>faktora</a:t>
            </a:r>
            <a:r>
              <a:rPr lang="en-US" dirty="0"/>
              <a:t> </a:t>
            </a:r>
            <a:r>
              <a:rPr lang="en-US" dirty="0" err="1"/>
              <a:t>povećanja</a:t>
            </a:r>
            <a:r>
              <a:rPr lang="en-US" dirty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/>
              <a:t>je </a:t>
            </a:r>
            <a:r>
              <a:rPr lang="en-US" dirty="0" err="1"/>
              <a:t>rast</a:t>
            </a:r>
            <a:r>
              <a:rPr lang="en-US" dirty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 err="1"/>
              <a:t>akcija</a:t>
            </a:r>
            <a:r>
              <a:rPr lang="en-US" dirty="0"/>
              <a:t>.</a:t>
            </a:r>
            <a:endParaRPr lang="sr-Latn-ME" dirty="0"/>
          </a:p>
          <a:p>
            <a:pPr marL="0" indent="0" algn="just">
              <a:buNone/>
            </a:pPr>
            <a:r>
              <a:rPr lang="en-US" dirty="0"/>
              <a:t> U </a:t>
            </a:r>
            <a:r>
              <a:rPr lang="en-US" dirty="0" err="1"/>
              <a:t>istom</a:t>
            </a:r>
            <a:r>
              <a:rPr lang="en-US" dirty="0"/>
              <a:t> </a:t>
            </a:r>
            <a:r>
              <a:rPr lang="en-US" dirty="0" err="1"/>
              <a:t>periodu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finansijskom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SAD je </a:t>
            </a:r>
            <a:r>
              <a:rPr lang="en-US" dirty="0" err="1" smtClean="0"/>
              <a:t>zab</a:t>
            </a:r>
            <a:r>
              <a:rPr lang="sr-Latn-ME" dirty="0" smtClean="0"/>
              <a:t>i</a:t>
            </a:r>
            <a:r>
              <a:rPr lang="en-US" dirty="0" err="1" smtClean="0"/>
              <a:t>ležen</a:t>
            </a:r>
            <a:r>
              <a:rPr lang="en-US" dirty="0" smtClean="0"/>
              <a:t> </a:t>
            </a:r>
            <a:r>
              <a:rPr lang="en-US" dirty="0" err="1"/>
              <a:t>neto</a:t>
            </a:r>
            <a:r>
              <a:rPr lang="en-US" dirty="0"/>
              <a:t> </a:t>
            </a:r>
            <a:r>
              <a:rPr lang="en-US" dirty="0" err="1"/>
              <a:t>odliv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u </a:t>
            </a:r>
            <a:r>
              <a:rPr lang="en-US" dirty="0" err="1"/>
              <a:t>iznosu</a:t>
            </a:r>
            <a:r>
              <a:rPr lang="en-US" dirty="0"/>
              <a:t> od 297 </a:t>
            </a:r>
            <a:r>
              <a:rPr lang="en-US" dirty="0" err="1"/>
              <a:t>milijardi</a:t>
            </a:r>
            <a:r>
              <a:rPr lang="en-US" dirty="0"/>
              <a:t> $,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odraz</a:t>
            </a:r>
            <a:r>
              <a:rPr lang="en-US" dirty="0"/>
              <a:t> </a:t>
            </a:r>
            <a:r>
              <a:rPr lang="en-US" dirty="0" err="1"/>
              <a:t>smanjene</a:t>
            </a:r>
            <a:r>
              <a:rPr lang="en-US" dirty="0"/>
              <a:t> </a:t>
            </a:r>
            <a:r>
              <a:rPr lang="en-US" dirty="0" err="1"/>
              <a:t>zainteresovanosti</a:t>
            </a:r>
            <a:r>
              <a:rPr lang="en-US" dirty="0"/>
              <a:t> </a:t>
            </a:r>
            <a:r>
              <a:rPr lang="en-US" dirty="0" err="1"/>
              <a:t>investitora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ulaganja</a:t>
            </a:r>
            <a:r>
              <a:rPr lang="en-US" dirty="0"/>
              <a:t> u </a:t>
            </a:r>
            <a:r>
              <a:rPr lang="en-US" dirty="0" err="1"/>
              <a:t>fondove</a:t>
            </a:r>
            <a:r>
              <a:rPr lang="en-US" dirty="0"/>
              <a:t>. </a:t>
            </a:r>
            <a:endParaRPr lang="sr-Latn-ME" dirty="0"/>
          </a:p>
          <a:p>
            <a:pPr marL="0" indent="0" algn="just">
              <a:buNone/>
            </a:pPr>
            <a:r>
              <a:rPr lang="en-US" dirty="0"/>
              <a:t>Bez </a:t>
            </a:r>
            <a:r>
              <a:rPr lang="en-US" dirty="0" err="1"/>
              <a:t>obzira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negativnu</a:t>
            </a:r>
            <a:r>
              <a:rPr lang="en-US" dirty="0"/>
              <a:t> </a:t>
            </a:r>
            <a:r>
              <a:rPr lang="en-US" dirty="0" err="1"/>
              <a:t>razliku</a:t>
            </a:r>
            <a:r>
              <a:rPr lang="en-US" dirty="0"/>
              <a:t> </a:t>
            </a:r>
            <a:r>
              <a:rPr lang="en-US" dirty="0" err="1"/>
              <a:t>između</a:t>
            </a:r>
            <a:r>
              <a:rPr lang="en-US" dirty="0"/>
              <a:t> </a:t>
            </a:r>
            <a:r>
              <a:rPr lang="en-US" dirty="0" err="1"/>
              <a:t>iznosa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je </a:t>
            </a:r>
            <a:r>
              <a:rPr lang="en-US" dirty="0" err="1"/>
              <a:t>uložen</a:t>
            </a:r>
            <a:r>
              <a:rPr lang="en-US" dirty="0"/>
              <a:t> u </a:t>
            </a:r>
            <a:r>
              <a:rPr lang="en-US" dirty="0" err="1"/>
              <a:t>investicione</a:t>
            </a:r>
            <a:r>
              <a:rPr lang="en-US" dirty="0"/>
              <a:t> </a:t>
            </a:r>
            <a:r>
              <a:rPr lang="en-US" dirty="0" err="1"/>
              <a:t>fondove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povučen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isth</a:t>
            </a:r>
            <a:r>
              <a:rPr lang="en-US" dirty="0"/>
              <a:t> </a:t>
            </a:r>
            <a:r>
              <a:rPr lang="en-US" dirty="0" err="1"/>
              <a:t>tokom</a:t>
            </a:r>
            <a:r>
              <a:rPr lang="en-US" dirty="0"/>
              <a:t> 2010. </a:t>
            </a:r>
            <a:r>
              <a:rPr lang="en-US" dirty="0" err="1"/>
              <a:t>godine</a:t>
            </a:r>
            <a:r>
              <a:rPr lang="en-US" dirty="0"/>
              <a:t>, </a:t>
            </a:r>
            <a:r>
              <a:rPr lang="en-US" dirty="0" err="1"/>
              <a:t>američka</a:t>
            </a:r>
            <a:r>
              <a:rPr lang="en-US" dirty="0"/>
              <a:t> </a:t>
            </a:r>
            <a:r>
              <a:rPr lang="en-US" dirty="0" err="1"/>
              <a:t>domaćinstva</a:t>
            </a:r>
            <a:r>
              <a:rPr lang="en-US" dirty="0"/>
              <a:t> </a:t>
            </a:r>
            <a:r>
              <a:rPr lang="en-US" dirty="0" err="1"/>
              <a:t>rado</a:t>
            </a:r>
            <a:r>
              <a:rPr lang="en-US" dirty="0"/>
              <a:t> </a:t>
            </a:r>
            <a:r>
              <a:rPr lang="en-US" dirty="0" err="1" smtClean="0"/>
              <a:t>pov</a:t>
            </a:r>
            <a:r>
              <a:rPr lang="sr-Latn-ME" dirty="0" smtClean="0"/>
              <a:t>j</a:t>
            </a:r>
            <a:r>
              <a:rPr lang="en-US" dirty="0" err="1" smtClean="0"/>
              <a:t>eravaju</a:t>
            </a:r>
            <a:r>
              <a:rPr lang="en-US" dirty="0" smtClean="0"/>
              <a:t> </a:t>
            </a:r>
            <a:r>
              <a:rPr lang="en-US" dirty="0" err="1"/>
              <a:t>kapital</a:t>
            </a:r>
            <a:r>
              <a:rPr lang="en-US" dirty="0"/>
              <a:t> </a:t>
            </a:r>
            <a:r>
              <a:rPr lang="en-US" dirty="0" err="1"/>
              <a:t>investicionim</a:t>
            </a:r>
            <a:r>
              <a:rPr lang="en-US" dirty="0"/>
              <a:t> </a:t>
            </a:r>
            <a:r>
              <a:rPr lang="en-US" dirty="0" err="1"/>
              <a:t>fondovima</a:t>
            </a:r>
            <a:r>
              <a:rPr lang="en-US" dirty="0"/>
              <a:t>, </a:t>
            </a:r>
            <a:r>
              <a:rPr lang="en-US" dirty="0" err="1"/>
              <a:t>jer</a:t>
            </a:r>
            <a:r>
              <a:rPr lang="en-US" dirty="0"/>
              <a:t> </a:t>
            </a:r>
            <a:r>
              <a:rPr lang="en-US" dirty="0" err="1"/>
              <a:t>čak</a:t>
            </a:r>
            <a:r>
              <a:rPr lang="en-US" dirty="0"/>
              <a:t> 44 % </a:t>
            </a:r>
            <a:r>
              <a:rPr lang="en-US" dirty="0" err="1"/>
              <a:t>domaćinstava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vlasnici</a:t>
            </a:r>
            <a:r>
              <a:rPr lang="en-US" dirty="0"/>
              <a:t> </a:t>
            </a:r>
            <a:r>
              <a:rPr lang="en-US" dirty="0" err="1"/>
              <a:t>investicionih</a:t>
            </a:r>
            <a:r>
              <a:rPr lang="en-US" dirty="0"/>
              <a:t> </a:t>
            </a:r>
            <a:r>
              <a:rPr lang="en-US" dirty="0" err="1"/>
              <a:t>jedinica</a:t>
            </a:r>
            <a:r>
              <a:rPr lang="en-US" dirty="0"/>
              <a:t> </a:t>
            </a:r>
            <a:r>
              <a:rPr lang="en-US" dirty="0" err="1"/>
              <a:t>fondova</a:t>
            </a:r>
            <a:r>
              <a:rPr lang="en-US" dirty="0"/>
              <a:t>,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predstavlja</a:t>
            </a:r>
            <a:r>
              <a:rPr lang="en-US" dirty="0"/>
              <a:t> </a:t>
            </a:r>
            <a:r>
              <a:rPr lang="en-US" dirty="0" err="1"/>
              <a:t>drastično</a:t>
            </a:r>
            <a:r>
              <a:rPr lang="en-US" dirty="0"/>
              <a:t> </a:t>
            </a:r>
            <a:r>
              <a:rPr lang="en-US" dirty="0" err="1"/>
              <a:t>povećanje</a:t>
            </a:r>
            <a:r>
              <a:rPr lang="en-US" dirty="0"/>
              <a:t> u </a:t>
            </a:r>
            <a:r>
              <a:rPr lang="en-US" dirty="0" err="1"/>
              <a:t>odnosu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6 % </a:t>
            </a:r>
            <a:r>
              <a:rPr lang="en-US" dirty="0" err="1"/>
              <a:t>kolika</a:t>
            </a:r>
            <a:r>
              <a:rPr lang="en-US" dirty="0"/>
              <a:t> je </a:t>
            </a: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zastupljenost</a:t>
            </a:r>
            <a:r>
              <a:rPr lang="en-US" dirty="0"/>
              <a:t> </a:t>
            </a:r>
            <a:r>
              <a:rPr lang="en-US" dirty="0" err="1"/>
              <a:t>domaćinstava</a:t>
            </a:r>
            <a:r>
              <a:rPr lang="en-US" dirty="0"/>
              <a:t> u </a:t>
            </a:r>
            <a:r>
              <a:rPr lang="en-US" dirty="0" err="1"/>
              <a:t>portfeljima</a:t>
            </a:r>
            <a:r>
              <a:rPr lang="en-US" dirty="0"/>
              <a:t> </a:t>
            </a:r>
            <a:r>
              <a:rPr lang="en-US" dirty="0" err="1"/>
              <a:t>investicionih</a:t>
            </a:r>
            <a:r>
              <a:rPr lang="en-US" dirty="0"/>
              <a:t> </a:t>
            </a:r>
            <a:r>
              <a:rPr lang="en-US" dirty="0" err="1"/>
              <a:t>fondova</a:t>
            </a:r>
            <a:r>
              <a:rPr lang="en-US" dirty="0"/>
              <a:t> 1980. </a:t>
            </a:r>
            <a:r>
              <a:rPr lang="en-US" dirty="0" err="1"/>
              <a:t>godine</a:t>
            </a:r>
            <a:r>
              <a:rPr lang="en-US" dirty="0"/>
              <a:t>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1678319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6524"/>
            <a:ext cx="10515600" cy="4850439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Ako</a:t>
            </a:r>
            <a:r>
              <a:rPr lang="en-US" dirty="0"/>
              <a:t> se </a:t>
            </a:r>
            <a:r>
              <a:rPr lang="en-US" dirty="0" err="1"/>
              <a:t>posmatraju</a:t>
            </a:r>
            <a:r>
              <a:rPr lang="en-US" dirty="0"/>
              <a:t> </a:t>
            </a:r>
            <a:r>
              <a:rPr lang="en-US" dirty="0" err="1"/>
              <a:t>otvoreni</a:t>
            </a:r>
            <a:r>
              <a:rPr lang="en-US" dirty="0"/>
              <a:t> </a:t>
            </a:r>
            <a:r>
              <a:rPr lang="en-US" dirty="0" err="1"/>
              <a:t>investicioni</a:t>
            </a:r>
            <a:r>
              <a:rPr lang="en-US" dirty="0"/>
              <a:t> </a:t>
            </a:r>
            <a:r>
              <a:rPr lang="en-US" dirty="0" err="1"/>
              <a:t>fondovi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SAD, </a:t>
            </a:r>
            <a:r>
              <a:rPr lang="en-US" dirty="0" err="1"/>
              <a:t>najzastupljeniji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fondovi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ulažu</a:t>
            </a:r>
            <a:r>
              <a:rPr lang="en-US" dirty="0"/>
              <a:t> </a:t>
            </a:r>
            <a:r>
              <a:rPr lang="en-US" dirty="0" err="1"/>
              <a:t>kapital</a:t>
            </a:r>
            <a:r>
              <a:rPr lang="en-US" dirty="0"/>
              <a:t> u </a:t>
            </a:r>
            <a:r>
              <a:rPr lang="en-US" dirty="0" err="1"/>
              <a:t>akcije</a:t>
            </a:r>
            <a:r>
              <a:rPr lang="en-US" dirty="0"/>
              <a:t> </a:t>
            </a:r>
            <a:r>
              <a:rPr lang="en-US" dirty="0" err="1"/>
              <a:t>domaćih</a:t>
            </a:r>
            <a:r>
              <a:rPr lang="en-US" dirty="0"/>
              <a:t> </a:t>
            </a:r>
            <a:r>
              <a:rPr lang="en-US" dirty="0" err="1"/>
              <a:t>emitenata</a:t>
            </a:r>
            <a:r>
              <a:rPr lang="en-US" dirty="0"/>
              <a:t> (35 %), </a:t>
            </a:r>
            <a:r>
              <a:rPr lang="en-US" dirty="0" err="1"/>
              <a:t>fondovi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ulažu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 (24 %), </a:t>
            </a:r>
            <a:r>
              <a:rPr lang="en-US" dirty="0" err="1"/>
              <a:t>fondovi</a:t>
            </a:r>
            <a:r>
              <a:rPr lang="en-US" dirty="0"/>
              <a:t> </a:t>
            </a:r>
            <a:r>
              <a:rPr lang="en-US" dirty="0" err="1"/>
              <a:t>obveznica</a:t>
            </a:r>
            <a:r>
              <a:rPr lang="en-US" dirty="0"/>
              <a:t> (22 %), </a:t>
            </a:r>
            <a:r>
              <a:rPr lang="en-US" dirty="0" err="1"/>
              <a:t>fondovi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ulažu</a:t>
            </a:r>
            <a:r>
              <a:rPr lang="en-US" dirty="0"/>
              <a:t> u </a:t>
            </a:r>
            <a:r>
              <a:rPr lang="en-US" dirty="0" err="1"/>
              <a:t>internacionalne</a:t>
            </a:r>
            <a:r>
              <a:rPr lang="en-US" dirty="0"/>
              <a:t> </a:t>
            </a:r>
            <a:r>
              <a:rPr lang="en-US" dirty="0" err="1"/>
              <a:t>akcije</a:t>
            </a:r>
            <a:r>
              <a:rPr lang="en-US" dirty="0"/>
              <a:t> (13 %)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hibridni</a:t>
            </a:r>
            <a:r>
              <a:rPr lang="en-US" dirty="0"/>
              <a:t> (</a:t>
            </a:r>
            <a:r>
              <a:rPr lang="en-US" dirty="0" err="1"/>
              <a:t>mešoviti</a:t>
            </a:r>
            <a:r>
              <a:rPr lang="en-US" dirty="0"/>
              <a:t>) </a:t>
            </a:r>
            <a:r>
              <a:rPr lang="en-US" dirty="0" err="1"/>
              <a:t>fondovi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123 </a:t>
            </a:r>
            <a:r>
              <a:rPr lang="en-US" dirty="0" err="1"/>
              <a:t>ulažu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u </a:t>
            </a:r>
            <a:r>
              <a:rPr lang="en-US" dirty="0" err="1"/>
              <a:t>vlasničke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u </a:t>
            </a:r>
            <a:r>
              <a:rPr lang="en-US" dirty="0" err="1"/>
              <a:t>dužničke</a:t>
            </a:r>
            <a:r>
              <a:rPr lang="en-US" dirty="0"/>
              <a:t> </a:t>
            </a:r>
            <a:r>
              <a:rPr lang="en-US" dirty="0" err="1"/>
              <a:t>hartije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/>
              <a:t>(6 </a:t>
            </a:r>
            <a:r>
              <a:rPr lang="en-US" dirty="0" smtClean="0"/>
              <a:t>%). </a:t>
            </a:r>
            <a:endParaRPr lang="sr-Latn-ME" dirty="0" smtClean="0"/>
          </a:p>
          <a:p>
            <a:pPr algn="just"/>
            <a:r>
              <a:rPr lang="en-US" dirty="0" err="1"/>
              <a:t>Podaci</a:t>
            </a:r>
            <a:r>
              <a:rPr lang="en-US" dirty="0"/>
              <a:t> u </a:t>
            </a:r>
            <a:r>
              <a:rPr lang="en-US" dirty="0" err="1"/>
              <a:t>tabeli</a:t>
            </a:r>
            <a:r>
              <a:rPr lang="en-US" dirty="0"/>
              <a:t> </a:t>
            </a:r>
            <a:r>
              <a:rPr lang="en-US" dirty="0" err="1"/>
              <a:t>takođe</a:t>
            </a:r>
            <a:r>
              <a:rPr lang="en-US" dirty="0"/>
              <a:t> </a:t>
            </a:r>
            <a:r>
              <a:rPr lang="en-US" dirty="0" err="1"/>
              <a:t>ukazuju</a:t>
            </a:r>
            <a:r>
              <a:rPr lang="en-US" dirty="0"/>
              <a:t> da je </a:t>
            </a:r>
            <a:r>
              <a:rPr lang="en-US" dirty="0" err="1"/>
              <a:t>tržište</a:t>
            </a:r>
            <a:r>
              <a:rPr lang="en-US" dirty="0"/>
              <a:t> </a:t>
            </a:r>
            <a:r>
              <a:rPr lang="en-US" dirty="0" err="1"/>
              <a:t>investicionih</a:t>
            </a:r>
            <a:r>
              <a:rPr lang="en-US" dirty="0"/>
              <a:t> </a:t>
            </a:r>
            <a:r>
              <a:rPr lang="en-US" dirty="0" err="1"/>
              <a:t>fondova</a:t>
            </a:r>
            <a:r>
              <a:rPr lang="en-US" dirty="0"/>
              <a:t> </a:t>
            </a:r>
            <a:r>
              <a:rPr lang="en-US" dirty="0" err="1"/>
              <a:t>najrazvijenije</a:t>
            </a:r>
            <a:r>
              <a:rPr lang="en-US" dirty="0"/>
              <a:t> u SAD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aspekta</a:t>
            </a:r>
            <a:r>
              <a:rPr lang="en-US" dirty="0"/>
              <a:t> </a:t>
            </a:r>
            <a:r>
              <a:rPr lang="en-US" dirty="0" err="1"/>
              <a:t>neto</a:t>
            </a:r>
            <a:r>
              <a:rPr lang="en-US" dirty="0"/>
              <a:t> </a:t>
            </a:r>
            <a:r>
              <a:rPr lang="en-US" dirty="0" err="1"/>
              <a:t>vrednosti</a:t>
            </a:r>
            <a:r>
              <a:rPr lang="en-US" dirty="0"/>
              <a:t> </a:t>
            </a:r>
            <a:r>
              <a:rPr lang="en-US" dirty="0" err="1"/>
              <a:t>imovine</a:t>
            </a:r>
            <a:r>
              <a:rPr lang="en-US" dirty="0"/>
              <a:t> </a:t>
            </a:r>
            <a:r>
              <a:rPr lang="en-US" dirty="0" err="1"/>
              <a:t>kojom</a:t>
            </a:r>
            <a:r>
              <a:rPr lang="en-US" dirty="0"/>
              <a:t> </a:t>
            </a:r>
            <a:r>
              <a:rPr lang="en-US" dirty="0" err="1"/>
              <a:t>upravljaju</a:t>
            </a:r>
            <a:r>
              <a:rPr lang="en-US" dirty="0"/>
              <a:t>, </a:t>
            </a:r>
            <a:r>
              <a:rPr lang="en-US" dirty="0" err="1"/>
              <a:t>ali</a:t>
            </a:r>
            <a:r>
              <a:rPr lang="en-US" dirty="0"/>
              <a:t> je </a:t>
            </a:r>
            <a:r>
              <a:rPr lang="en-US" dirty="0" err="1"/>
              <a:t>brojnost</a:t>
            </a:r>
            <a:r>
              <a:rPr lang="en-US" dirty="0"/>
              <a:t> </a:t>
            </a:r>
            <a:r>
              <a:rPr lang="en-US" dirty="0" err="1"/>
              <a:t>fondova</a:t>
            </a:r>
            <a:r>
              <a:rPr lang="en-US" dirty="0"/>
              <a:t> </a:t>
            </a:r>
            <a:r>
              <a:rPr lang="en-US" dirty="0" err="1"/>
              <a:t>veća</a:t>
            </a:r>
            <a:r>
              <a:rPr lang="en-US" dirty="0"/>
              <a:t> u </a:t>
            </a:r>
            <a:r>
              <a:rPr lang="en-US" dirty="0" err="1"/>
              <a:t>Evropi</a:t>
            </a:r>
            <a:r>
              <a:rPr lang="en-US" dirty="0"/>
              <a:t>,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čega</a:t>
            </a:r>
            <a:r>
              <a:rPr lang="en-US" dirty="0"/>
              <a:t> se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zaključiti</a:t>
            </a:r>
            <a:r>
              <a:rPr lang="en-US" dirty="0"/>
              <a:t> da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evropskom</a:t>
            </a:r>
            <a:r>
              <a:rPr lang="en-US" dirty="0"/>
              <a:t> </a:t>
            </a:r>
            <a:r>
              <a:rPr lang="en-US" dirty="0" err="1"/>
              <a:t>finansijskom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investicioni</a:t>
            </a:r>
            <a:r>
              <a:rPr lang="en-US" dirty="0"/>
              <a:t> </a:t>
            </a:r>
            <a:r>
              <a:rPr lang="en-US" dirty="0" err="1"/>
              <a:t>fondovi</a:t>
            </a:r>
            <a:r>
              <a:rPr lang="en-US" dirty="0"/>
              <a:t> </a:t>
            </a:r>
            <a:r>
              <a:rPr lang="en-US" dirty="0" err="1"/>
              <a:t>usitnjeniji</a:t>
            </a:r>
            <a:r>
              <a:rPr lang="en-US" dirty="0"/>
              <a:t>, </a:t>
            </a:r>
            <a:r>
              <a:rPr lang="en-US" dirty="0" err="1"/>
              <a:t>odnosno</a:t>
            </a:r>
            <a:r>
              <a:rPr lang="en-US" dirty="0"/>
              <a:t> </a:t>
            </a:r>
            <a:r>
              <a:rPr lang="en-US" dirty="0" err="1"/>
              <a:t>upravljaju</a:t>
            </a:r>
            <a:r>
              <a:rPr lang="en-US" dirty="0"/>
              <a:t> </a:t>
            </a:r>
            <a:r>
              <a:rPr lang="en-US" dirty="0" err="1"/>
              <a:t>manjom</a:t>
            </a:r>
            <a:r>
              <a:rPr lang="en-US" dirty="0"/>
              <a:t> </a:t>
            </a:r>
            <a:r>
              <a:rPr lang="en-US" dirty="0" err="1"/>
              <a:t>prosečnom</a:t>
            </a:r>
            <a:r>
              <a:rPr lang="en-US" dirty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ednošču</a:t>
            </a:r>
            <a:r>
              <a:rPr lang="en-US" dirty="0" smtClean="0"/>
              <a:t> </a:t>
            </a:r>
            <a:r>
              <a:rPr lang="en-US" dirty="0" err="1"/>
              <a:t>neto</a:t>
            </a:r>
            <a:r>
              <a:rPr lang="en-US" dirty="0"/>
              <a:t> </a:t>
            </a:r>
            <a:r>
              <a:rPr lang="en-US" dirty="0" err="1"/>
              <a:t>aktive</a:t>
            </a:r>
            <a:r>
              <a:rPr lang="en-US" dirty="0"/>
              <a:t> u </a:t>
            </a:r>
            <a:r>
              <a:rPr lang="en-US" dirty="0" err="1"/>
              <a:t>odnosu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fondove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SAD.</a:t>
            </a:r>
            <a:endParaRPr lang="sr-Latn-ME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3738312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72732"/>
            <a:ext cx="10515600" cy="5404231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err="1" smtClean="0"/>
              <a:t>Zatvoreni</a:t>
            </a:r>
            <a:r>
              <a:rPr lang="en-US" dirty="0" smtClean="0"/>
              <a:t> </a:t>
            </a:r>
            <a:r>
              <a:rPr lang="en-US" dirty="0" err="1"/>
              <a:t>investicioni</a:t>
            </a:r>
            <a:r>
              <a:rPr lang="en-US" dirty="0"/>
              <a:t> </a:t>
            </a:r>
            <a:r>
              <a:rPr lang="en-US" dirty="0" err="1"/>
              <a:t>fondovi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upravljali</a:t>
            </a:r>
            <a:r>
              <a:rPr lang="en-US" dirty="0"/>
              <a:t> </a:t>
            </a:r>
            <a:r>
              <a:rPr lang="en-US" dirty="0" err="1"/>
              <a:t>imovinom</a:t>
            </a:r>
            <a:r>
              <a:rPr lang="en-US" dirty="0"/>
              <a:t> od 241 </a:t>
            </a:r>
            <a:r>
              <a:rPr lang="en-US" dirty="0" err="1"/>
              <a:t>milijardu</a:t>
            </a:r>
            <a:r>
              <a:rPr lang="en-US" dirty="0"/>
              <a:t> US$ (2010. god.),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predstavlja</a:t>
            </a:r>
            <a:r>
              <a:rPr lang="en-US" dirty="0"/>
              <a:t> </a:t>
            </a:r>
            <a:r>
              <a:rPr lang="en-US" dirty="0" err="1"/>
              <a:t>povećanje</a:t>
            </a:r>
            <a:r>
              <a:rPr lang="en-US" dirty="0"/>
              <a:t> od 7 % u </a:t>
            </a:r>
            <a:r>
              <a:rPr lang="en-US" dirty="0" err="1"/>
              <a:t>odnosu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2009. </a:t>
            </a:r>
            <a:r>
              <a:rPr lang="en-US" dirty="0" err="1"/>
              <a:t>godinu</a:t>
            </a:r>
            <a:r>
              <a:rPr lang="en-US" dirty="0"/>
              <a:t>, </a:t>
            </a:r>
            <a:r>
              <a:rPr lang="en-US" dirty="0" err="1"/>
              <a:t>ali</a:t>
            </a:r>
            <a:r>
              <a:rPr lang="en-US" dirty="0"/>
              <a:t> je </a:t>
            </a:r>
            <a:r>
              <a:rPr lang="en-US" dirty="0" err="1"/>
              <a:t>još</a:t>
            </a:r>
            <a:r>
              <a:rPr lang="en-US" dirty="0"/>
              <a:t> </a:t>
            </a:r>
            <a:r>
              <a:rPr lang="en-US" dirty="0" err="1" smtClean="0"/>
              <a:t>uv</a:t>
            </a:r>
            <a:r>
              <a:rPr lang="sr-Latn-ME" dirty="0" smtClean="0"/>
              <a:t>ij</a:t>
            </a:r>
            <a:r>
              <a:rPr lang="en-US" dirty="0" err="1" smtClean="0"/>
              <a:t>ek</a:t>
            </a:r>
            <a:r>
              <a:rPr lang="en-US" dirty="0" smtClean="0"/>
              <a:t> </a:t>
            </a:r>
            <a:r>
              <a:rPr lang="en-US" dirty="0" err="1"/>
              <a:t>ispod</a:t>
            </a:r>
            <a:r>
              <a:rPr lang="en-US" dirty="0"/>
              <a:t> </a:t>
            </a:r>
            <a:r>
              <a:rPr lang="en-US" dirty="0" err="1"/>
              <a:t>maksimalno</a:t>
            </a:r>
            <a:r>
              <a:rPr lang="en-US" dirty="0"/>
              <a:t> </a:t>
            </a:r>
            <a:r>
              <a:rPr lang="en-US" dirty="0" err="1"/>
              <a:t>zabeležene</a:t>
            </a:r>
            <a:r>
              <a:rPr lang="en-US" dirty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 err="1"/>
              <a:t>imovine</a:t>
            </a:r>
            <a:r>
              <a:rPr lang="en-US" dirty="0"/>
              <a:t> od 313 </a:t>
            </a:r>
            <a:r>
              <a:rPr lang="en-US" dirty="0" err="1"/>
              <a:t>milijardi</a:t>
            </a:r>
            <a:r>
              <a:rPr lang="en-US" dirty="0"/>
              <a:t> US$ 2007. </a:t>
            </a:r>
            <a:r>
              <a:rPr lang="en-US" dirty="0" err="1"/>
              <a:t>godine</a:t>
            </a:r>
            <a:r>
              <a:rPr lang="en-US" dirty="0"/>
              <a:t> (ICI </a:t>
            </a:r>
            <a:r>
              <a:rPr lang="en-US" dirty="0" err="1"/>
              <a:t>Factbook</a:t>
            </a:r>
            <a:r>
              <a:rPr lang="en-US" dirty="0"/>
              <a:t> 2011, Investment Company Institute). </a:t>
            </a:r>
            <a:endParaRPr lang="sr-Latn-ME" dirty="0" smtClean="0"/>
          </a:p>
          <a:p>
            <a:pPr algn="just"/>
            <a:r>
              <a:rPr lang="en-US" dirty="0" smtClean="0"/>
              <a:t>U </a:t>
            </a:r>
            <a:r>
              <a:rPr lang="en-US" dirty="0" err="1"/>
              <a:t>poslednjih</a:t>
            </a:r>
            <a:r>
              <a:rPr lang="en-US" dirty="0"/>
              <a:t> </a:t>
            </a:r>
            <a:r>
              <a:rPr lang="en-US" dirty="0" err="1"/>
              <a:t>nekoliko</a:t>
            </a:r>
            <a:r>
              <a:rPr lang="en-US" dirty="0"/>
              <a:t> </a:t>
            </a:r>
            <a:r>
              <a:rPr lang="en-US" dirty="0" err="1"/>
              <a:t>decenija</a:t>
            </a:r>
            <a:r>
              <a:rPr lang="en-US" dirty="0"/>
              <a:t> </a:t>
            </a:r>
            <a:r>
              <a:rPr lang="en-US" dirty="0" err="1"/>
              <a:t>najveće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neto</a:t>
            </a:r>
            <a:r>
              <a:rPr lang="en-US" dirty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 err="1"/>
              <a:t>imovine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broju</a:t>
            </a:r>
            <a:r>
              <a:rPr lang="en-US" dirty="0"/>
              <a:t> </a:t>
            </a:r>
            <a:r>
              <a:rPr lang="en-US" dirty="0" err="1"/>
              <a:t>članova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familije</a:t>
            </a:r>
            <a:r>
              <a:rPr lang="en-US" dirty="0"/>
              <a:t> </a:t>
            </a:r>
            <a:r>
              <a:rPr lang="en-US" dirty="0" err="1"/>
              <a:t>investicionih</a:t>
            </a:r>
            <a:r>
              <a:rPr lang="en-US" dirty="0"/>
              <a:t> </a:t>
            </a:r>
            <a:r>
              <a:rPr lang="en-US" dirty="0" err="1"/>
              <a:t>fondova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teritorije</a:t>
            </a:r>
            <a:r>
              <a:rPr lang="en-US" dirty="0"/>
              <a:t> SAD, u </a:t>
            </a:r>
            <a:r>
              <a:rPr lang="en-US" dirty="0" err="1"/>
              <a:t>okviru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posluje</a:t>
            </a:r>
            <a:r>
              <a:rPr lang="en-US" dirty="0"/>
              <a:t> </a:t>
            </a:r>
            <a:r>
              <a:rPr lang="en-US" dirty="0" err="1"/>
              <a:t>veći</a:t>
            </a:r>
            <a:r>
              <a:rPr lang="en-US" dirty="0"/>
              <a:t> </a:t>
            </a:r>
            <a:r>
              <a:rPr lang="en-US" dirty="0" err="1"/>
              <a:t>broj</a:t>
            </a:r>
            <a:r>
              <a:rPr lang="en-US" dirty="0"/>
              <a:t> </a:t>
            </a:r>
            <a:r>
              <a:rPr lang="en-US" dirty="0" err="1"/>
              <a:t>različitih</a:t>
            </a:r>
            <a:r>
              <a:rPr lang="en-US" dirty="0"/>
              <a:t> </a:t>
            </a:r>
            <a:r>
              <a:rPr lang="en-US" dirty="0" err="1"/>
              <a:t>tipova</a:t>
            </a:r>
            <a:r>
              <a:rPr lang="en-US" dirty="0"/>
              <a:t> </a:t>
            </a:r>
            <a:r>
              <a:rPr lang="en-US" dirty="0" err="1"/>
              <a:t>investicionih</a:t>
            </a:r>
            <a:r>
              <a:rPr lang="en-US" dirty="0"/>
              <a:t> </a:t>
            </a:r>
            <a:r>
              <a:rPr lang="en-US" dirty="0" err="1"/>
              <a:t>fondova</a:t>
            </a:r>
            <a:r>
              <a:rPr lang="en-US" dirty="0"/>
              <a:t>, </a:t>
            </a:r>
            <a:r>
              <a:rPr lang="en-US" dirty="0" err="1"/>
              <a:t>koje</a:t>
            </a:r>
            <a:r>
              <a:rPr lang="en-US" dirty="0"/>
              <a:t> se </a:t>
            </a:r>
            <a:r>
              <a:rPr lang="en-US" dirty="0" err="1"/>
              <a:t>razlikuju</a:t>
            </a:r>
            <a:r>
              <a:rPr lang="en-US" dirty="0"/>
              <a:t> </a:t>
            </a:r>
            <a:r>
              <a:rPr lang="en-US" dirty="0" err="1"/>
              <a:t>prema</a:t>
            </a:r>
            <a:r>
              <a:rPr lang="en-US" dirty="0"/>
              <a:t> </a:t>
            </a:r>
            <a:r>
              <a:rPr lang="en-US" dirty="0" err="1"/>
              <a:t>investicionim</a:t>
            </a:r>
            <a:r>
              <a:rPr lang="en-US" dirty="0"/>
              <a:t> </a:t>
            </a:r>
            <a:r>
              <a:rPr lang="en-US" dirty="0" err="1"/>
              <a:t>strategijama</a:t>
            </a:r>
            <a:r>
              <a:rPr lang="en-US" dirty="0"/>
              <a:t>, </a:t>
            </a:r>
            <a:r>
              <a:rPr lang="en-US" dirty="0" err="1"/>
              <a:t>ciljevima</a:t>
            </a:r>
            <a:r>
              <a:rPr lang="en-US" dirty="0"/>
              <a:t> </a:t>
            </a:r>
            <a:r>
              <a:rPr lang="en-US" dirty="0" err="1"/>
              <a:t>ulaganja</a:t>
            </a:r>
            <a:r>
              <a:rPr lang="en-US" dirty="0"/>
              <a:t>, </a:t>
            </a:r>
            <a:r>
              <a:rPr lang="en-US" dirty="0" err="1"/>
              <a:t>visini</a:t>
            </a:r>
            <a:r>
              <a:rPr lang="en-US" dirty="0"/>
              <a:t> </a:t>
            </a:r>
            <a:r>
              <a:rPr lang="en-US" dirty="0" err="1"/>
              <a:t>troškova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provizija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Najpoznatije</a:t>
            </a:r>
            <a:r>
              <a:rPr lang="en-US" dirty="0"/>
              <a:t> </a:t>
            </a:r>
            <a:r>
              <a:rPr lang="en-US" dirty="0" err="1"/>
              <a:t>familije</a:t>
            </a:r>
            <a:r>
              <a:rPr lang="en-US" dirty="0"/>
              <a:t> </a:t>
            </a:r>
            <a:r>
              <a:rPr lang="en-US" dirty="0" err="1"/>
              <a:t>investicionih</a:t>
            </a:r>
            <a:r>
              <a:rPr lang="en-US" dirty="0"/>
              <a:t> </a:t>
            </a:r>
            <a:r>
              <a:rPr lang="en-US" dirty="0" err="1"/>
              <a:t>fondova</a:t>
            </a:r>
            <a:r>
              <a:rPr lang="en-US" dirty="0"/>
              <a:t> </a:t>
            </a:r>
            <a:r>
              <a:rPr lang="en-US" dirty="0" err="1"/>
              <a:t>poput</a:t>
            </a:r>
            <a:r>
              <a:rPr lang="en-US" dirty="0"/>
              <a:t> „Fidelity“ </a:t>
            </a:r>
            <a:r>
              <a:rPr lang="en-US" dirty="0" err="1"/>
              <a:t>i</a:t>
            </a:r>
            <a:r>
              <a:rPr lang="en-US" dirty="0"/>
              <a:t> Vanguard“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većinsko</a:t>
            </a:r>
            <a:r>
              <a:rPr lang="en-US" dirty="0"/>
              <a:t> </a:t>
            </a:r>
            <a:r>
              <a:rPr lang="en-US" dirty="0" err="1"/>
              <a:t>učešće</a:t>
            </a:r>
            <a:r>
              <a:rPr lang="en-US" dirty="0"/>
              <a:t> u </a:t>
            </a:r>
            <a:r>
              <a:rPr lang="en-US" dirty="0" err="1"/>
              <a:t>kapitalu</a:t>
            </a:r>
            <a:r>
              <a:rPr lang="en-US" dirty="0"/>
              <a:t> </a:t>
            </a:r>
            <a:r>
              <a:rPr lang="en-US" dirty="0" err="1"/>
              <a:t>mnogih</a:t>
            </a:r>
            <a:r>
              <a:rPr lang="en-US" dirty="0"/>
              <a:t> </a:t>
            </a:r>
            <a:r>
              <a:rPr lang="en-US" dirty="0" err="1"/>
              <a:t>kompanija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tom </a:t>
            </a:r>
            <a:r>
              <a:rPr lang="en-US" dirty="0" err="1"/>
              <a:t>osnovu</a:t>
            </a:r>
            <a:r>
              <a:rPr lang="en-US" dirty="0"/>
              <a:t> </a:t>
            </a:r>
            <a:r>
              <a:rPr lang="en-US" dirty="0" err="1"/>
              <a:t>značajno</a:t>
            </a:r>
            <a:r>
              <a:rPr lang="en-US" dirty="0"/>
              <a:t> </a:t>
            </a:r>
            <a:r>
              <a:rPr lang="en-US" dirty="0" err="1"/>
              <a:t>utiču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izvršne</a:t>
            </a:r>
            <a:r>
              <a:rPr lang="en-US" dirty="0"/>
              <a:t> </a:t>
            </a:r>
            <a:r>
              <a:rPr lang="en-US" dirty="0" err="1"/>
              <a:t>odbore</a:t>
            </a:r>
            <a:r>
              <a:rPr lang="en-US" dirty="0"/>
              <a:t> </a:t>
            </a:r>
            <a:r>
              <a:rPr lang="en-US" dirty="0" err="1"/>
              <a:t>kompanija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njihove</a:t>
            </a:r>
            <a:r>
              <a:rPr lang="en-US" dirty="0"/>
              <a:t> </a:t>
            </a:r>
            <a:r>
              <a:rPr lang="en-US" dirty="0" err="1"/>
              <a:t>poslovne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investicione</a:t>
            </a:r>
            <a:r>
              <a:rPr lang="en-US" dirty="0"/>
              <a:t> </a:t>
            </a:r>
            <a:r>
              <a:rPr lang="en-US" dirty="0" err="1"/>
              <a:t>odluke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xmlns="" val="13884898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>
          <a:xfrm>
            <a:off x="953037" y="908050"/>
            <a:ext cx="10470524" cy="4179105"/>
          </a:xfrm>
        </p:spPr>
        <p:txBody>
          <a:bodyPr>
            <a:normAutofit fontScale="92500"/>
          </a:bodyPr>
          <a:lstStyle/>
          <a:p>
            <a:pPr algn="just">
              <a:lnSpc>
                <a:spcPct val="80000"/>
              </a:lnSpc>
            </a:pPr>
            <a:r>
              <a:rPr lang="bs-Latn-BA" dirty="0"/>
              <a:t>Investicioni fondovi predstavljaju institucionalne investitore koji prodaju vlasničke HOV (akcije), te tako prikupljaju sredstva i plasiraju ih na finansijsko tržište. </a:t>
            </a:r>
            <a:endParaRPr lang="en-US" dirty="0"/>
          </a:p>
          <a:p>
            <a:pPr algn="just">
              <a:lnSpc>
                <a:spcPct val="80000"/>
              </a:lnSpc>
            </a:pPr>
            <a:r>
              <a:rPr lang="bs-Latn-BA" dirty="0"/>
              <a:t>Smatraju se nebankarskim institucijama i predstavljaju najpovoljniju formu mobilizacije kapitala. </a:t>
            </a:r>
          </a:p>
          <a:p>
            <a:pPr algn="just">
              <a:lnSpc>
                <a:spcPct val="80000"/>
              </a:lnSpc>
            </a:pPr>
            <a:r>
              <a:rPr lang="bs-Latn-BA" dirty="0"/>
              <a:t>Njihovom pojavom povećava se posrednička konkurencija i uvodi se savremeni pristup finansijskim transakcijama. </a:t>
            </a:r>
            <a:endParaRPr lang="en-US" dirty="0"/>
          </a:p>
          <a:p>
            <a:pPr algn="just">
              <a:lnSpc>
                <a:spcPct val="80000"/>
              </a:lnSpc>
            </a:pPr>
            <a:r>
              <a:rPr lang="bs-Latn-BA" dirty="0"/>
              <a:t>Investicioni fondovi investiraju svoj kapital u dužničke HOV, kupovinom hartija od različitih emitenata, uz istovremeno emitovanje sopstvenih dugoročnih HOV i njihovu prodaju širem krugu “malih” štediša. </a:t>
            </a:r>
          </a:p>
          <a:p>
            <a:pPr algn="just">
              <a:lnSpc>
                <a:spcPct val="80000"/>
              </a:lnSpc>
            </a:pPr>
            <a:r>
              <a:rPr lang="bs-Latn-BA" dirty="0"/>
              <a:t>Investicioni fondovi formiraju svoje sopstvene portfelje dugoročnih HOV.</a:t>
            </a:r>
          </a:p>
          <a:p>
            <a:pPr>
              <a:lnSpc>
                <a:spcPct val="80000"/>
              </a:lnSpc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xmlns="" val="3999473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146219" y="620689"/>
            <a:ext cx="10251583" cy="5386603"/>
          </a:xfrm>
        </p:spPr>
        <p:txBody>
          <a:bodyPr>
            <a:normAutofit/>
          </a:bodyPr>
          <a:lstStyle/>
          <a:p>
            <a:pPr algn="just">
              <a:lnSpc>
                <a:spcPct val="80000"/>
              </a:lnSpc>
            </a:pPr>
            <a:r>
              <a:rPr lang="bs-Latn-BA" dirty="0"/>
              <a:t>Obzirom da kupuju tuđe HOV i da emituju i prodaju sopstvene HOV, investicioni fondovi ostvaruju prihode po osnovu dividende i po osnovu kamata. </a:t>
            </a:r>
            <a:endParaRPr lang="bs-Latn-BA" dirty="0" smtClean="0"/>
          </a:p>
          <a:p>
            <a:pPr algn="just">
              <a:lnSpc>
                <a:spcPct val="80000"/>
              </a:lnSpc>
            </a:pPr>
            <a:r>
              <a:rPr lang="bs-Latn-BA" dirty="0" smtClean="0"/>
              <a:t>Ukoliko </a:t>
            </a:r>
            <a:r>
              <a:rPr lang="bs-Latn-BA" dirty="0"/>
              <a:t>kupuju dugoročne HOV od većeg broja emitenata, tada naplaćuju od emitenata dividendu. </a:t>
            </a:r>
            <a:endParaRPr lang="en-US" dirty="0"/>
          </a:p>
          <a:p>
            <a:pPr algn="just">
              <a:lnSpc>
                <a:spcPct val="80000"/>
              </a:lnSpc>
            </a:pPr>
            <a:r>
              <a:rPr lang="bs-Latn-BA" dirty="0"/>
              <a:t>Ukoliko prodaju svoje HOV malim štedišama, tada isplaćuju dividendu. </a:t>
            </a:r>
            <a:endParaRPr lang="bs-Latn-BA" dirty="0" smtClean="0"/>
          </a:p>
          <a:p>
            <a:pPr algn="just">
              <a:lnSpc>
                <a:spcPct val="80000"/>
              </a:lnSpc>
            </a:pPr>
            <a:r>
              <a:rPr lang="bs-Latn-BA" dirty="0" smtClean="0"/>
              <a:t>Na </a:t>
            </a:r>
            <a:r>
              <a:rPr lang="bs-Latn-BA" dirty="0"/>
              <a:t>ovaj način investicioni fondovi vrše disperziju rizika HOV</a:t>
            </a:r>
            <a:r>
              <a:rPr lang="bs-Latn-BA" dirty="0" smtClean="0"/>
              <a:t>.</a:t>
            </a:r>
          </a:p>
          <a:p>
            <a:pPr algn="just">
              <a:lnSpc>
                <a:spcPct val="80000"/>
              </a:lnSpc>
            </a:pPr>
            <a:r>
              <a:rPr lang="bs-Latn-BA" dirty="0" smtClean="0"/>
              <a:t> </a:t>
            </a:r>
            <a:r>
              <a:rPr lang="bs-Latn-BA" dirty="0"/>
              <a:t>Diverzifikaciju rizika je moguće ostvariti investiranjem fondova u veliki broj različitih HOV.</a:t>
            </a:r>
          </a:p>
          <a:p>
            <a:pPr algn="just">
              <a:lnSpc>
                <a:spcPct val="80000"/>
              </a:lnSpc>
            </a:pPr>
            <a:r>
              <a:rPr lang="bs-Latn-BA" dirty="0"/>
              <a:t>Ostvareni prinosi investicionih fondova su daleko veći od prinosa koji se ostvaruju na oročene štedne uloge. </a:t>
            </a:r>
            <a:endParaRPr lang="en-US" dirty="0"/>
          </a:p>
          <a:p>
            <a:pPr algn="just">
              <a:lnSpc>
                <a:spcPct val="80000"/>
              </a:lnSpc>
            </a:pPr>
            <a:endParaRPr lang="sr-Latn-ME" dirty="0"/>
          </a:p>
        </p:txBody>
      </p:sp>
    </p:spTree>
    <p:extLst>
      <p:ext uri="{BB962C8B-B14F-4D97-AF65-F5344CB8AC3E}">
        <p14:creationId xmlns:p14="http://schemas.microsoft.com/office/powerpoint/2010/main" xmlns="" val="14093664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>
          <a:xfrm>
            <a:off x="682580" y="260351"/>
            <a:ext cx="10676586" cy="5985903"/>
          </a:xfrm>
        </p:spPr>
        <p:txBody>
          <a:bodyPr>
            <a:normAutofit fontScale="40000" lnSpcReduction="20000"/>
          </a:bodyPr>
          <a:lstStyle/>
          <a:p>
            <a:pPr>
              <a:lnSpc>
                <a:spcPct val="80000"/>
              </a:lnSpc>
            </a:pPr>
            <a:endParaRPr lang="bs-Latn-BA" sz="2400" dirty="0" smtClean="0"/>
          </a:p>
          <a:p>
            <a:pPr algn="just">
              <a:lnSpc>
                <a:spcPct val="120000"/>
              </a:lnSpc>
            </a:pPr>
            <a:r>
              <a:rPr lang="bs-Latn-BA" sz="5900" dirty="0"/>
              <a:t>Neto vr</a:t>
            </a:r>
            <a:r>
              <a:rPr lang="en-US" sz="5900" dirty="0" err="1"/>
              <a:t>ij</a:t>
            </a:r>
            <a:r>
              <a:rPr lang="bs-Latn-BA" sz="5900" dirty="0"/>
              <a:t>ednost aktive investicionog fonda  po akciji predstavlja osnovni pokazatelj poslovanja investicionog fonda. </a:t>
            </a:r>
          </a:p>
          <a:p>
            <a:pPr algn="just">
              <a:lnSpc>
                <a:spcPct val="120000"/>
              </a:lnSpc>
            </a:pPr>
            <a:r>
              <a:rPr lang="bs-Latn-BA" sz="5900" dirty="0"/>
              <a:t>Na ovaj način se određuje realna vr</a:t>
            </a:r>
            <a:r>
              <a:rPr lang="en-US" sz="5900" dirty="0" err="1"/>
              <a:t>ij</a:t>
            </a:r>
            <a:r>
              <a:rPr lang="bs-Latn-BA" sz="5900" dirty="0"/>
              <a:t>ednost koja pripada jednoj akciji investicionog fonda</a:t>
            </a:r>
          </a:p>
          <a:p>
            <a:pPr algn="just">
              <a:lnSpc>
                <a:spcPct val="120000"/>
              </a:lnSpc>
            </a:pPr>
            <a:r>
              <a:rPr lang="bs-Latn-BA" sz="5900" dirty="0" smtClean="0"/>
              <a:t>Neto </a:t>
            </a:r>
            <a:r>
              <a:rPr lang="bs-Latn-BA" sz="5900" dirty="0"/>
              <a:t>vr</a:t>
            </a:r>
            <a:r>
              <a:rPr lang="en-US" sz="5900" dirty="0" err="1"/>
              <a:t>ij</a:t>
            </a:r>
            <a:r>
              <a:rPr lang="bs-Latn-BA" sz="5900" dirty="0"/>
              <a:t>ednost aktive investicionog fonda (NVAF) se izračunava na sledeći način:</a:t>
            </a:r>
          </a:p>
          <a:p>
            <a:pPr algn="just">
              <a:lnSpc>
                <a:spcPct val="120000"/>
              </a:lnSpc>
            </a:pPr>
            <a:r>
              <a:rPr lang="bs-Latn-BA" sz="5900" dirty="0" smtClean="0"/>
              <a:t>NVAF</a:t>
            </a:r>
            <a:r>
              <a:rPr lang="bs-Latn-BA" sz="5900" dirty="0"/>
              <a:t>= (UKUPNA VR</a:t>
            </a:r>
            <a:r>
              <a:rPr lang="en-US" sz="5900" dirty="0"/>
              <a:t>IJ</a:t>
            </a:r>
            <a:r>
              <a:rPr lang="bs-Latn-BA" sz="5900" dirty="0"/>
              <a:t>EDNOST AKTIVE FONDA – OBAVEZE FONDA ) / BROJ AKCIJA FONDA U OPTICAJU</a:t>
            </a:r>
          </a:p>
          <a:p>
            <a:pPr algn="just">
              <a:lnSpc>
                <a:spcPct val="120000"/>
              </a:lnSpc>
            </a:pPr>
            <a:r>
              <a:rPr lang="bs-Latn-BA" sz="5900" dirty="0" smtClean="0"/>
              <a:t>Neto </a:t>
            </a:r>
            <a:r>
              <a:rPr lang="bs-Latn-BA" sz="5900" dirty="0"/>
              <a:t>vr</a:t>
            </a:r>
            <a:r>
              <a:rPr lang="en-US" sz="5900" dirty="0" err="1"/>
              <a:t>ij</a:t>
            </a:r>
            <a:r>
              <a:rPr lang="bs-Latn-BA" sz="5900" dirty="0"/>
              <a:t>ednost aktive investicionog fonda izračunava se svakog radnog dana nakon kotiranja akcija na finansijskoj berzi. </a:t>
            </a:r>
            <a:endParaRPr lang="en-US" sz="5900" dirty="0"/>
          </a:p>
          <a:p>
            <a:pPr algn="just">
              <a:lnSpc>
                <a:spcPct val="120000"/>
              </a:lnSpc>
            </a:pPr>
            <a:r>
              <a:rPr lang="bs-Latn-BA" sz="5900" dirty="0"/>
              <a:t>Ukupna vr</a:t>
            </a:r>
            <a:r>
              <a:rPr lang="en-US" sz="5900" dirty="0" err="1"/>
              <a:t>ij</a:t>
            </a:r>
            <a:r>
              <a:rPr lang="bs-Latn-BA" sz="5900" dirty="0"/>
              <a:t>ednost aktive fonda izračunava se množenjem broja HOV sa njihovom c</a:t>
            </a:r>
            <a:r>
              <a:rPr lang="en-US" sz="5900" dirty="0" err="1"/>
              <a:t>ij</a:t>
            </a:r>
            <a:r>
              <a:rPr lang="bs-Latn-BA" sz="5900" dirty="0"/>
              <a:t>enom i dodavanjem ostale aktive (gotovina i kratkoročne HOV).</a:t>
            </a:r>
          </a:p>
          <a:p>
            <a:pPr algn="just">
              <a:lnSpc>
                <a:spcPct val="120000"/>
              </a:lnSpc>
            </a:pPr>
            <a:r>
              <a:rPr lang="bs-Latn-BA" sz="5900" dirty="0" smtClean="0"/>
              <a:t>Ukupna </a:t>
            </a:r>
            <a:r>
              <a:rPr lang="bs-Latn-BA" sz="5900" dirty="0"/>
              <a:t>vr</a:t>
            </a:r>
            <a:r>
              <a:rPr lang="en-US" sz="5900" dirty="0" err="1"/>
              <a:t>ij</a:t>
            </a:r>
            <a:r>
              <a:rPr lang="bs-Latn-BA" sz="5900" dirty="0"/>
              <a:t>ednost aktive fonda (UVAF) = BROJ HOV*C</a:t>
            </a:r>
            <a:r>
              <a:rPr lang="en-US" sz="5900" dirty="0"/>
              <a:t>IJ</a:t>
            </a:r>
            <a:r>
              <a:rPr lang="bs-Latn-BA" sz="5900" dirty="0"/>
              <a:t>ENA HOV + Ostala aktiva</a:t>
            </a:r>
          </a:p>
        </p:txBody>
      </p:sp>
    </p:spTree>
    <p:extLst>
      <p:ext uri="{BB962C8B-B14F-4D97-AF65-F5344CB8AC3E}">
        <p14:creationId xmlns:p14="http://schemas.microsoft.com/office/powerpoint/2010/main" xmlns="" val="405957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65915" y="620689"/>
            <a:ext cx="10187189" cy="538660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bs-Latn-BA" dirty="0"/>
          </a:p>
          <a:p>
            <a:pPr algn="just">
              <a:lnSpc>
                <a:spcPct val="80000"/>
              </a:lnSpc>
            </a:pPr>
            <a:r>
              <a:rPr lang="bs-Latn-BA" dirty="0"/>
              <a:t>Investicioni fondovi mogu biti fondovi akcija, obveznica i fondovi usm</a:t>
            </a:r>
            <a:r>
              <a:rPr lang="en-US" dirty="0"/>
              <a:t>j</a:t>
            </a:r>
            <a:r>
              <a:rPr lang="bs-Latn-BA" dirty="0"/>
              <a:t>ereni na ulaganja u preduzeće. </a:t>
            </a:r>
            <a:endParaRPr lang="bs-Latn-BA" dirty="0" smtClean="0"/>
          </a:p>
          <a:p>
            <a:pPr algn="just">
              <a:lnSpc>
                <a:spcPct val="80000"/>
              </a:lnSpc>
            </a:pPr>
            <a:r>
              <a:rPr lang="bs-Latn-BA" dirty="0" smtClean="0"/>
              <a:t>Osnivači </a:t>
            </a:r>
            <a:r>
              <a:rPr lang="bs-Latn-BA" dirty="0"/>
              <a:t>investicionih fondova su vlasnici krupnog kapitala ili je vlasnik država.</a:t>
            </a:r>
          </a:p>
          <a:p>
            <a:pPr algn="just">
              <a:lnSpc>
                <a:spcPct val="80000"/>
              </a:lnSpc>
            </a:pPr>
            <a:r>
              <a:rPr lang="bs-Latn-BA" dirty="0"/>
              <a:t> Investicioni fondovi mogu se pod</a:t>
            </a:r>
            <a:r>
              <a:rPr lang="en-US" dirty="0" err="1"/>
              <a:t>ij</a:t>
            </a:r>
            <a:r>
              <a:rPr lang="bs-Latn-BA" dirty="0"/>
              <a:t>eliti na: </a:t>
            </a:r>
          </a:p>
          <a:p>
            <a:pPr marL="566928" lvl="1" indent="0" algn="just">
              <a:lnSpc>
                <a:spcPct val="80000"/>
              </a:lnSpc>
              <a:buNone/>
            </a:pPr>
            <a:r>
              <a:rPr lang="bs-Latn-BA" sz="2800" dirty="0" smtClean="0"/>
              <a:t>a) Investicione </a:t>
            </a:r>
            <a:r>
              <a:rPr lang="bs-Latn-BA" sz="2800" dirty="0"/>
              <a:t>fondove zatvorenog tipa, </a:t>
            </a:r>
          </a:p>
          <a:p>
            <a:pPr marL="566928" lvl="1" indent="0" algn="just">
              <a:lnSpc>
                <a:spcPct val="80000"/>
              </a:lnSpc>
              <a:buNone/>
            </a:pPr>
            <a:r>
              <a:rPr lang="bs-Latn-BA" sz="2800" dirty="0"/>
              <a:t>b) Investicione fondove otvorenog </a:t>
            </a:r>
            <a:r>
              <a:rPr lang="bs-Latn-BA" sz="2800" dirty="0" smtClean="0"/>
              <a:t>tipa, </a:t>
            </a:r>
            <a:r>
              <a:rPr lang="bs-Latn-BA" sz="2800" dirty="0"/>
              <a:t>i</a:t>
            </a:r>
          </a:p>
          <a:p>
            <a:pPr marL="566928" lvl="1" indent="0" algn="just">
              <a:lnSpc>
                <a:spcPct val="80000"/>
              </a:lnSpc>
              <a:buNone/>
            </a:pPr>
            <a:r>
              <a:rPr lang="bs-Latn-BA" sz="2800" dirty="0"/>
              <a:t> c) državne investicione fondove.</a:t>
            </a:r>
            <a:endParaRPr lang="en-US" sz="2800" dirty="0"/>
          </a:p>
          <a:p>
            <a:pPr algn="just">
              <a:lnSpc>
                <a:spcPct val="80000"/>
              </a:lnSpc>
            </a:pPr>
            <a:r>
              <a:rPr lang="bs-Latn-BA" dirty="0"/>
              <a:t> Za investicione fondove zatvorenog tipa je karakteristično da su u obliku akcionarskih društava, da emituju fiksni broj akcija i da ne otkupljuju svoje akcije od investitora.</a:t>
            </a:r>
            <a:endParaRPr lang="en-US" dirty="0"/>
          </a:p>
          <a:p>
            <a:endParaRPr lang="sr-Latn-ME" dirty="0"/>
          </a:p>
        </p:txBody>
      </p:sp>
    </p:spTree>
    <p:extLst>
      <p:ext uri="{BB962C8B-B14F-4D97-AF65-F5344CB8AC3E}">
        <p14:creationId xmlns:p14="http://schemas.microsoft.com/office/powerpoint/2010/main" xmlns="" val="8481511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>
          <a:xfrm>
            <a:off x="1159099" y="1068946"/>
            <a:ext cx="10135673" cy="5384242"/>
          </a:xfrm>
        </p:spPr>
        <p:txBody>
          <a:bodyPr>
            <a:normAutofit/>
          </a:bodyPr>
          <a:lstStyle/>
          <a:p>
            <a:pPr algn="just">
              <a:lnSpc>
                <a:spcPct val="80000"/>
              </a:lnSpc>
            </a:pPr>
            <a:r>
              <a:rPr lang="bs-Latn-BA" dirty="0"/>
              <a:t>Za investicione fondove otvorenog tipa je karakteristično  da kupuju i prodaju svoje akcije u zavisnosti od kretanja ponude i potražnje na tržištu kapitala. </a:t>
            </a:r>
          </a:p>
          <a:p>
            <a:pPr algn="just">
              <a:lnSpc>
                <a:spcPct val="80000"/>
              </a:lnSpc>
            </a:pPr>
            <a:r>
              <a:rPr lang="bs-Latn-BA" dirty="0"/>
              <a:t>Oni daju mogućnost vlasniku akcija da akcije proda svom fondu i da povuče svoj uloženi kapital. </a:t>
            </a:r>
            <a:endParaRPr lang="bs-Latn-BA" dirty="0" smtClean="0"/>
          </a:p>
          <a:p>
            <a:pPr algn="just">
              <a:lnSpc>
                <a:spcPct val="80000"/>
              </a:lnSpc>
            </a:pPr>
            <a:r>
              <a:rPr lang="bs-Latn-BA" dirty="0" smtClean="0"/>
              <a:t>Ovaj </a:t>
            </a:r>
            <a:r>
              <a:rPr lang="bs-Latn-BA" dirty="0"/>
              <a:t>oblik investicionog fonda omogućava akcionarima da svakog momenta mogu ući i izaći iz fonda.</a:t>
            </a:r>
          </a:p>
          <a:p>
            <a:pPr algn="just">
              <a:lnSpc>
                <a:spcPct val="80000"/>
              </a:lnSpc>
            </a:pPr>
            <a:r>
              <a:rPr lang="bs-Latn-BA" dirty="0"/>
              <a:t> Na ovaj način se stvara pov</a:t>
            </a:r>
            <a:r>
              <a:rPr lang="en-US" dirty="0"/>
              <a:t>j</a:t>
            </a:r>
            <a:r>
              <a:rPr lang="bs-Latn-BA" dirty="0"/>
              <a:t>erenje ka malim investitorima zbog brzog prenošenja njihovog kapitala.</a:t>
            </a:r>
          </a:p>
          <a:p>
            <a:pPr>
              <a:lnSpc>
                <a:spcPct val="80000"/>
              </a:lnSpc>
            </a:pPr>
            <a:endParaRPr lang="bs-Latn-BA" sz="2400" dirty="0"/>
          </a:p>
        </p:txBody>
      </p:sp>
    </p:spTree>
    <p:extLst>
      <p:ext uri="{BB962C8B-B14F-4D97-AF65-F5344CB8AC3E}">
        <p14:creationId xmlns:p14="http://schemas.microsoft.com/office/powerpoint/2010/main" xmlns="" val="870415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40158"/>
            <a:ext cx="10515600" cy="5236805"/>
          </a:xfrm>
        </p:spPr>
        <p:txBody>
          <a:bodyPr>
            <a:normAutofit/>
          </a:bodyPr>
          <a:lstStyle/>
          <a:p>
            <a:pPr algn="just"/>
            <a:r>
              <a:rPr lang="en-US" dirty="0"/>
              <a:t>U </a:t>
            </a:r>
            <a:r>
              <a:rPr lang="en-US" dirty="0" err="1"/>
              <a:t>institucije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 smtClean="0"/>
              <a:t>organizuju</a:t>
            </a:r>
            <a:r>
              <a:rPr lang="sr-Latn-ME" dirty="0" smtClean="0"/>
              <a:t> </a:t>
            </a:r>
            <a:r>
              <a:rPr lang="en-US" dirty="0" err="1" smtClean="0"/>
              <a:t>ugovornu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dugoročnu</a:t>
            </a:r>
            <a:r>
              <a:rPr lang="en-US" dirty="0"/>
              <a:t>) </a:t>
            </a:r>
            <a:r>
              <a:rPr lang="en-US" dirty="0" err="1"/>
              <a:t>štednju</a:t>
            </a:r>
            <a:r>
              <a:rPr lang="en-US" dirty="0"/>
              <a:t> </a:t>
            </a:r>
            <a:r>
              <a:rPr lang="en-US" dirty="0" err="1"/>
              <a:t>spadaju</a:t>
            </a:r>
            <a:r>
              <a:rPr lang="en-US" dirty="0"/>
              <a:t> </a:t>
            </a:r>
            <a:r>
              <a:rPr lang="en-US" dirty="0" err="1"/>
              <a:t>osiguravajuće</a:t>
            </a:r>
            <a:r>
              <a:rPr lang="en-US" dirty="0"/>
              <a:t> </a:t>
            </a:r>
            <a:r>
              <a:rPr lang="en-US" dirty="0" err="1"/>
              <a:t>organizacije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penzioni</a:t>
            </a:r>
            <a:r>
              <a:rPr lang="sr-Latn-ME" dirty="0" smtClean="0"/>
              <a:t> </a:t>
            </a:r>
            <a:r>
              <a:rPr lang="en-US" dirty="0" err="1" smtClean="0"/>
              <a:t>fondovi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Tip </a:t>
            </a:r>
            <a:r>
              <a:rPr lang="en-US" dirty="0" err="1"/>
              <a:t>investicionih</a:t>
            </a:r>
            <a:r>
              <a:rPr lang="en-US" dirty="0"/>
              <a:t> </a:t>
            </a:r>
            <a:r>
              <a:rPr lang="en-US" dirty="0" err="1"/>
              <a:t>finansijskih</a:t>
            </a:r>
            <a:r>
              <a:rPr lang="en-US" dirty="0"/>
              <a:t> </a:t>
            </a:r>
            <a:r>
              <a:rPr lang="en-US" dirty="0" err="1"/>
              <a:t>organizacija</a:t>
            </a:r>
            <a:r>
              <a:rPr lang="en-US" dirty="0"/>
              <a:t> </a:t>
            </a:r>
            <a:r>
              <a:rPr lang="en-US" dirty="0" err="1"/>
              <a:t>formira</a:t>
            </a:r>
            <a:r>
              <a:rPr lang="en-US" dirty="0"/>
              <a:t> </a:t>
            </a:r>
            <a:r>
              <a:rPr lang="en-US" dirty="0" err="1"/>
              <a:t>svoj</a:t>
            </a:r>
            <a:r>
              <a:rPr lang="en-US" dirty="0"/>
              <a:t> </a:t>
            </a:r>
            <a:r>
              <a:rPr lang="en-US" dirty="0" err="1"/>
              <a:t>potencijal</a:t>
            </a:r>
            <a:r>
              <a:rPr lang="en-US" dirty="0"/>
              <a:t> </a:t>
            </a:r>
            <a:r>
              <a:rPr lang="en-US" dirty="0" err="1" smtClean="0"/>
              <a:t>na</a:t>
            </a:r>
            <a:r>
              <a:rPr lang="sr-Latn-ME" dirty="0" smtClean="0"/>
              <a:t> </a:t>
            </a:r>
            <a:r>
              <a:rPr lang="en-US" dirty="0" err="1" smtClean="0"/>
              <a:t>osnovu</a:t>
            </a:r>
            <a:r>
              <a:rPr lang="en-US" dirty="0" smtClean="0"/>
              <a:t> </a:t>
            </a:r>
            <a:r>
              <a:rPr lang="en-US" dirty="0" err="1"/>
              <a:t>izdavanja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/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transfera</a:t>
            </a:r>
            <a:r>
              <a:rPr lang="en-US" dirty="0"/>
              <a:t> </a:t>
            </a:r>
            <a:r>
              <a:rPr lang="en-US" dirty="0" err="1"/>
              <a:t>dugoročnih</a:t>
            </a:r>
            <a:r>
              <a:rPr lang="en-US" dirty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ednosnih</a:t>
            </a:r>
            <a:r>
              <a:rPr lang="en-US" dirty="0" smtClean="0"/>
              <a:t> </a:t>
            </a:r>
            <a:r>
              <a:rPr lang="en-US" dirty="0" err="1"/>
              <a:t>hartija</a:t>
            </a:r>
            <a:r>
              <a:rPr lang="en-US" dirty="0"/>
              <a:t> (“stocks and bonds</a:t>
            </a:r>
            <a:r>
              <a:rPr lang="en-US" dirty="0" smtClean="0"/>
              <a:t>”)</a:t>
            </a:r>
            <a:r>
              <a:rPr lang="sr-Latn-ME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uključuje</a:t>
            </a:r>
            <a:r>
              <a:rPr lang="en-US" dirty="0" smtClean="0"/>
              <a:t>:</a:t>
            </a:r>
            <a:endParaRPr lang="sr-Latn-ME" dirty="0" smtClean="0"/>
          </a:p>
          <a:p>
            <a:pPr algn="just"/>
            <a:r>
              <a:rPr lang="en-US" dirty="0" smtClean="0"/>
              <a:t> m</a:t>
            </a:r>
            <a:r>
              <a:rPr lang="sr-Latn-ME" dirty="0" smtClean="0"/>
              <a:t>j</a:t>
            </a:r>
            <a:r>
              <a:rPr lang="en-US" dirty="0" err="1" smtClean="0"/>
              <a:t>ešovite</a:t>
            </a:r>
            <a:r>
              <a:rPr lang="en-US" dirty="0" smtClean="0"/>
              <a:t> </a:t>
            </a:r>
            <a:r>
              <a:rPr lang="en-US" dirty="0" err="1"/>
              <a:t>fondove</a:t>
            </a:r>
            <a:r>
              <a:rPr lang="en-US" dirty="0"/>
              <a:t>, </a:t>
            </a:r>
            <a:endParaRPr lang="sr-Latn-ME" dirty="0" smtClean="0"/>
          </a:p>
          <a:p>
            <a:pPr algn="just"/>
            <a:r>
              <a:rPr lang="en-US" dirty="0" err="1" smtClean="0"/>
              <a:t>investicione</a:t>
            </a:r>
            <a:r>
              <a:rPr lang="en-US" dirty="0" smtClean="0"/>
              <a:t> </a:t>
            </a:r>
            <a:r>
              <a:rPr lang="en-US" dirty="0" err="1"/>
              <a:t>kompanije</a:t>
            </a:r>
            <a:r>
              <a:rPr lang="en-US" dirty="0"/>
              <a:t> (“closed-end</a:t>
            </a:r>
            <a:r>
              <a:rPr lang="en-US" dirty="0" smtClean="0"/>
              <a:t>”),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lične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zajedničke</a:t>
            </a:r>
            <a:r>
              <a:rPr lang="en-US" dirty="0" smtClean="0"/>
              <a:t> </a:t>
            </a:r>
            <a:r>
              <a:rPr lang="en-US" dirty="0" err="1"/>
              <a:t>starateljske</a:t>
            </a:r>
            <a:r>
              <a:rPr lang="en-US" dirty="0"/>
              <a:t> </a:t>
            </a:r>
            <a:r>
              <a:rPr lang="en-US" dirty="0" err="1"/>
              <a:t>fondove</a:t>
            </a:r>
            <a:r>
              <a:rPr lang="en-US" dirty="0"/>
              <a:t> (“</a:t>
            </a:r>
            <a:r>
              <a:rPr lang="en-US" dirty="0" err="1"/>
              <a:t>turst</a:t>
            </a:r>
            <a:r>
              <a:rPr lang="en-US" dirty="0"/>
              <a:t> funds</a:t>
            </a:r>
            <a:r>
              <a:rPr lang="en-US" dirty="0" smtClean="0"/>
              <a:t>”)</a:t>
            </a:r>
            <a:r>
              <a:rPr lang="sr-Latn-ME" dirty="0" smtClean="0"/>
              <a:t>,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endParaRPr lang="sr-Latn-ME" dirty="0" smtClean="0"/>
          </a:p>
          <a:p>
            <a:pPr algn="just"/>
            <a:r>
              <a:rPr lang="en-US" dirty="0" err="1" smtClean="0"/>
              <a:t>starateljske</a:t>
            </a:r>
            <a:r>
              <a:rPr lang="en-US" dirty="0" smtClean="0"/>
              <a:t> </a:t>
            </a:r>
            <a:r>
              <a:rPr lang="en-US" dirty="0" err="1"/>
              <a:t>kompanije</a:t>
            </a:r>
            <a:r>
              <a:rPr lang="en-US" dirty="0" smtClean="0"/>
              <a:t>.</a:t>
            </a:r>
            <a:endParaRPr lang="sr-Latn-ME" dirty="0" smtClean="0"/>
          </a:p>
        </p:txBody>
      </p:sp>
    </p:spTree>
    <p:extLst>
      <p:ext uri="{BB962C8B-B14F-4D97-AF65-F5344CB8AC3E}">
        <p14:creationId xmlns:p14="http://schemas.microsoft.com/office/powerpoint/2010/main" xmlns="" val="324078256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46220"/>
            <a:ext cx="10515600" cy="5030743"/>
          </a:xfrm>
        </p:spPr>
        <p:txBody>
          <a:bodyPr/>
          <a:lstStyle/>
          <a:p>
            <a:pPr algn="just">
              <a:lnSpc>
                <a:spcPct val="80000"/>
              </a:lnSpc>
            </a:pPr>
            <a:r>
              <a:rPr lang="bs-Latn-BA" dirty="0"/>
              <a:t>Državni investicioni fondovi su u većem d</a:t>
            </a:r>
            <a:r>
              <a:rPr lang="en-US" dirty="0" err="1"/>
              <a:t>ij</a:t>
            </a:r>
            <a:r>
              <a:rPr lang="bs-Latn-BA" dirty="0"/>
              <a:t>elu otvorenog tipa i osnivaju se u onim nacionalnim ekonomijama gde su finansijska tržišta nedovoljno razvijena ili su u postupku razvoja. </a:t>
            </a:r>
          </a:p>
          <a:p>
            <a:pPr algn="just">
              <a:lnSpc>
                <a:spcPct val="80000"/>
              </a:lnSpc>
            </a:pPr>
            <a:r>
              <a:rPr lang="bs-Latn-BA" dirty="0"/>
              <a:t>Njih karakteriše sigurnost, jer se svaki plasman u fondu smatra visoko sigrunim zbog garancije države. </a:t>
            </a:r>
          </a:p>
          <a:p>
            <a:pPr algn="just">
              <a:lnSpc>
                <a:spcPct val="80000"/>
              </a:lnSpc>
            </a:pPr>
            <a:r>
              <a:rPr lang="bs-Latn-BA" dirty="0"/>
              <a:t>Državni investicioni fondovi su posebno značajni za razvoj tržišta kapitala.</a:t>
            </a:r>
          </a:p>
        </p:txBody>
      </p:sp>
    </p:spTree>
    <p:extLst>
      <p:ext uri="{BB962C8B-B14F-4D97-AF65-F5344CB8AC3E}">
        <p14:creationId xmlns:p14="http://schemas.microsoft.com/office/powerpoint/2010/main" xmlns="" val="186015487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65915"/>
            <a:ext cx="10515600" cy="5211048"/>
          </a:xfrm>
        </p:spPr>
        <p:txBody>
          <a:bodyPr/>
          <a:lstStyle/>
          <a:p>
            <a:pPr algn="just"/>
            <a:r>
              <a:rPr lang="en-US" dirty="0" err="1"/>
              <a:t>Društvo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upravljanje</a:t>
            </a:r>
            <a:r>
              <a:rPr lang="en-US" dirty="0"/>
              <a:t> je </a:t>
            </a:r>
            <a:r>
              <a:rPr lang="en-US" dirty="0" err="1"/>
              <a:t>pravno</a:t>
            </a:r>
            <a:r>
              <a:rPr lang="en-US" dirty="0"/>
              <a:t> lice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osniva</a:t>
            </a:r>
            <a:r>
              <a:rPr lang="en-US" dirty="0"/>
              <a:t> se u </a:t>
            </a:r>
            <a:r>
              <a:rPr lang="en-US" dirty="0" err="1"/>
              <a:t>organizacionom</a:t>
            </a:r>
            <a:r>
              <a:rPr lang="en-US" dirty="0"/>
              <a:t> </a:t>
            </a:r>
            <a:r>
              <a:rPr lang="en-US" dirty="0" err="1"/>
              <a:t>obliku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ograničenom</a:t>
            </a:r>
            <a:r>
              <a:rPr lang="en-US" dirty="0"/>
              <a:t> </a:t>
            </a:r>
            <a:r>
              <a:rPr lang="en-US" dirty="0" err="1"/>
              <a:t>odgovornošću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dioničkog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, </a:t>
            </a:r>
            <a:r>
              <a:rPr lang="en-US" dirty="0" err="1"/>
              <a:t>kojem</a:t>
            </a:r>
            <a:r>
              <a:rPr lang="en-US" dirty="0"/>
              <a:t> je </a:t>
            </a:r>
            <a:r>
              <a:rPr lang="en-US" dirty="0" err="1"/>
              <a:t>predmet</a:t>
            </a:r>
            <a:r>
              <a:rPr lang="en-US" dirty="0"/>
              <a:t> </a:t>
            </a:r>
            <a:r>
              <a:rPr lang="en-US" dirty="0" err="1"/>
              <a:t>poslovanja</a:t>
            </a:r>
            <a:r>
              <a:rPr lang="en-US" dirty="0"/>
              <a:t> </a:t>
            </a:r>
            <a:r>
              <a:rPr lang="en-US" dirty="0" err="1"/>
              <a:t>osnivanje</a:t>
            </a:r>
            <a:r>
              <a:rPr lang="en-US" dirty="0"/>
              <a:t> </a:t>
            </a:r>
            <a:r>
              <a:rPr lang="en-US" dirty="0" err="1"/>
              <a:t>investicijskih</a:t>
            </a:r>
            <a:r>
              <a:rPr lang="en-US" dirty="0"/>
              <a:t> </a:t>
            </a:r>
            <a:r>
              <a:rPr lang="en-US" dirty="0" err="1"/>
              <a:t>fondova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upravljanje</a:t>
            </a:r>
            <a:r>
              <a:rPr lang="en-US" dirty="0"/>
              <a:t> </a:t>
            </a:r>
            <a:r>
              <a:rPr lang="en-US" dirty="0" err="1"/>
              <a:t>investicijskim</a:t>
            </a:r>
            <a:r>
              <a:rPr lang="en-US" dirty="0"/>
              <a:t> </a:t>
            </a:r>
            <a:r>
              <a:rPr lang="en-US" dirty="0" err="1"/>
              <a:t>fondovima</a:t>
            </a:r>
            <a:r>
              <a:rPr lang="en-US" dirty="0"/>
              <a:t>, </a:t>
            </a:r>
            <a:r>
              <a:rPr lang="en-US" dirty="0" err="1"/>
              <a:t>odnosno</a:t>
            </a:r>
            <a:r>
              <a:rPr lang="en-US" dirty="0"/>
              <a:t> </a:t>
            </a:r>
            <a:r>
              <a:rPr lang="en-US" dirty="0" err="1"/>
              <a:t>ulaganje</a:t>
            </a:r>
            <a:r>
              <a:rPr lang="en-US" dirty="0"/>
              <a:t> </a:t>
            </a:r>
            <a:r>
              <a:rPr lang="en-US" dirty="0" err="1"/>
              <a:t>novčanih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 u </a:t>
            </a:r>
            <a:r>
              <a:rPr lang="en-US" dirty="0" err="1"/>
              <a:t>vlastito</a:t>
            </a:r>
            <a:r>
              <a:rPr lang="en-US" dirty="0"/>
              <a:t> </a:t>
            </a:r>
            <a:r>
              <a:rPr lang="en-US" dirty="0" err="1"/>
              <a:t>ime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račun</a:t>
            </a:r>
            <a:r>
              <a:rPr lang="en-US" dirty="0"/>
              <a:t> </a:t>
            </a:r>
            <a:r>
              <a:rPr lang="en-US" dirty="0" err="1"/>
              <a:t>vlasnika</a:t>
            </a:r>
            <a:r>
              <a:rPr lang="en-US" dirty="0"/>
              <a:t> </a:t>
            </a:r>
            <a:r>
              <a:rPr lang="en-US" dirty="0" err="1"/>
              <a:t>udjela</a:t>
            </a:r>
            <a:r>
              <a:rPr lang="en-US" dirty="0"/>
              <a:t> </a:t>
            </a:r>
            <a:r>
              <a:rPr lang="en-US" dirty="0" err="1"/>
              <a:t>otvorenih</a:t>
            </a:r>
            <a:r>
              <a:rPr lang="en-US" dirty="0"/>
              <a:t> </a:t>
            </a:r>
            <a:r>
              <a:rPr lang="en-US" dirty="0" err="1"/>
              <a:t>investicijskih</a:t>
            </a:r>
            <a:r>
              <a:rPr lang="en-US" dirty="0"/>
              <a:t> </a:t>
            </a:r>
            <a:r>
              <a:rPr lang="en-US" dirty="0" err="1"/>
              <a:t>fondova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smtClean="0"/>
              <a:t>u</a:t>
            </a:r>
            <a:r>
              <a:rPr lang="sr-Latn-ME" dirty="0" smtClean="0"/>
              <a:t> </a:t>
            </a:r>
            <a:r>
              <a:rPr lang="en-US" dirty="0" err="1" smtClean="0"/>
              <a:t>ime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račun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 </a:t>
            </a:r>
            <a:r>
              <a:rPr lang="en-US" dirty="0" err="1"/>
              <a:t>zatvorenih</a:t>
            </a:r>
            <a:r>
              <a:rPr lang="en-US" dirty="0"/>
              <a:t> </a:t>
            </a:r>
            <a:r>
              <a:rPr lang="en-US" dirty="0" err="1"/>
              <a:t>investicijskih</a:t>
            </a:r>
            <a:r>
              <a:rPr lang="en-US" dirty="0"/>
              <a:t> </a:t>
            </a:r>
            <a:r>
              <a:rPr lang="en-US" dirty="0" err="1"/>
              <a:t>fondova</a:t>
            </a:r>
            <a:r>
              <a:rPr lang="en-US" dirty="0"/>
              <a:t>,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obavljanje</a:t>
            </a:r>
            <a:r>
              <a:rPr lang="en-US" dirty="0"/>
              <a:t> </a:t>
            </a:r>
            <a:r>
              <a:rPr lang="en-US" dirty="0" err="1"/>
              <a:t>drugih</a:t>
            </a:r>
            <a:r>
              <a:rPr lang="en-US" dirty="0"/>
              <a:t> </a:t>
            </a:r>
            <a:r>
              <a:rPr lang="en-US" dirty="0" err="1" smtClean="0"/>
              <a:t>poslova</a:t>
            </a:r>
            <a:r>
              <a:rPr lang="sr-Latn-ME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0255747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81825"/>
            <a:ext cx="10515600" cy="5095138"/>
          </a:xfrm>
        </p:spPr>
        <p:txBody>
          <a:bodyPr/>
          <a:lstStyle/>
          <a:p>
            <a:pPr algn="just"/>
            <a:r>
              <a:rPr lang="en-US" dirty="0"/>
              <a:t>Banka </a:t>
            </a:r>
            <a:r>
              <a:rPr lang="en-US" dirty="0" err="1"/>
              <a:t>depozitar</a:t>
            </a:r>
            <a:r>
              <a:rPr lang="en-US" dirty="0"/>
              <a:t> </a:t>
            </a:r>
            <a:r>
              <a:rPr lang="en-US" dirty="0" smtClean="0"/>
              <a:t>je </a:t>
            </a:r>
            <a:r>
              <a:rPr lang="en-US" dirty="0" err="1"/>
              <a:t>banka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potrebe</a:t>
            </a:r>
            <a:r>
              <a:rPr lang="en-US" dirty="0"/>
              <a:t> </a:t>
            </a:r>
            <a:r>
              <a:rPr lang="en-US" dirty="0" err="1"/>
              <a:t>fonda</a:t>
            </a:r>
            <a:r>
              <a:rPr lang="en-US" dirty="0"/>
              <a:t> </a:t>
            </a:r>
            <a:r>
              <a:rPr lang="en-US" dirty="0" err="1"/>
              <a:t>obavlja</a:t>
            </a:r>
            <a:r>
              <a:rPr lang="en-US" dirty="0"/>
              <a:t> </a:t>
            </a:r>
            <a:r>
              <a:rPr lang="en-US" dirty="0" err="1"/>
              <a:t>poslove</a:t>
            </a:r>
            <a:r>
              <a:rPr lang="en-US" dirty="0"/>
              <a:t> </a:t>
            </a:r>
            <a:r>
              <a:rPr lang="en-US" dirty="0" err="1"/>
              <a:t>čuvanja</a:t>
            </a:r>
            <a:r>
              <a:rPr lang="en-US" dirty="0"/>
              <a:t> </a:t>
            </a:r>
            <a:r>
              <a:rPr lang="en-US" dirty="0" err="1"/>
              <a:t>zasebne</a:t>
            </a:r>
            <a:r>
              <a:rPr lang="en-US" dirty="0"/>
              <a:t> </a:t>
            </a:r>
            <a:r>
              <a:rPr lang="en-US" dirty="0" err="1"/>
              <a:t>imovine</a:t>
            </a:r>
            <a:r>
              <a:rPr lang="en-US" dirty="0"/>
              <a:t> </a:t>
            </a:r>
            <a:r>
              <a:rPr lang="en-US" dirty="0" err="1"/>
              <a:t>fonda</a:t>
            </a:r>
            <a:r>
              <a:rPr lang="en-US" dirty="0"/>
              <a:t>, </a:t>
            </a:r>
            <a:r>
              <a:rPr lang="en-US" dirty="0" err="1"/>
              <a:t>poslove</a:t>
            </a:r>
            <a:r>
              <a:rPr lang="en-US" dirty="0"/>
              <a:t> </a:t>
            </a:r>
            <a:r>
              <a:rPr lang="en-US" dirty="0" err="1"/>
              <a:t>vođenja</a:t>
            </a:r>
            <a:r>
              <a:rPr lang="en-US" dirty="0"/>
              <a:t> </a:t>
            </a:r>
            <a:r>
              <a:rPr lang="en-US" dirty="0" err="1"/>
              <a:t>posebnih</a:t>
            </a:r>
            <a:r>
              <a:rPr lang="en-US" dirty="0"/>
              <a:t> </a:t>
            </a:r>
            <a:r>
              <a:rPr lang="en-US" dirty="0" err="1"/>
              <a:t>računa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imovinu</a:t>
            </a:r>
            <a:r>
              <a:rPr lang="en-US" dirty="0"/>
              <a:t> </a:t>
            </a:r>
            <a:r>
              <a:rPr lang="en-US" dirty="0" err="1"/>
              <a:t>fonda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smtClean="0"/>
              <a:t>od</a:t>
            </a:r>
            <a:r>
              <a:rPr lang="sr-Latn-ME" dirty="0" smtClean="0"/>
              <a:t>vajanja</a:t>
            </a:r>
            <a:r>
              <a:rPr lang="en-US" dirty="0" smtClean="0"/>
              <a:t> </a:t>
            </a:r>
            <a:r>
              <a:rPr lang="en-US" dirty="0" err="1"/>
              <a:t>imovine</a:t>
            </a:r>
            <a:r>
              <a:rPr lang="en-US" dirty="0"/>
              <a:t> </a:t>
            </a:r>
            <a:r>
              <a:rPr lang="en-US" dirty="0" err="1"/>
              <a:t>svakog</a:t>
            </a:r>
            <a:r>
              <a:rPr lang="en-US" dirty="0"/>
              <a:t> </a:t>
            </a:r>
            <a:r>
              <a:rPr lang="en-US" dirty="0" err="1"/>
              <a:t>pojedinog</a:t>
            </a:r>
            <a:r>
              <a:rPr lang="en-US" dirty="0"/>
              <a:t> </a:t>
            </a:r>
            <a:r>
              <a:rPr lang="en-US" dirty="0" err="1"/>
              <a:t>fonda</a:t>
            </a:r>
            <a:r>
              <a:rPr lang="en-US" dirty="0"/>
              <a:t> od </a:t>
            </a:r>
            <a:r>
              <a:rPr lang="en-US" dirty="0" err="1"/>
              <a:t>imovine</a:t>
            </a:r>
            <a:r>
              <a:rPr lang="en-US" dirty="0"/>
              <a:t> </a:t>
            </a:r>
            <a:r>
              <a:rPr lang="en-US" dirty="0" err="1"/>
              <a:t>ostalih</a:t>
            </a:r>
            <a:r>
              <a:rPr lang="en-US" dirty="0"/>
              <a:t> </a:t>
            </a:r>
            <a:r>
              <a:rPr lang="en-US" dirty="0" err="1"/>
              <a:t>fondova</a:t>
            </a:r>
            <a:r>
              <a:rPr lang="en-US" dirty="0"/>
              <a:t>,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obavlja</a:t>
            </a:r>
            <a:r>
              <a:rPr lang="en-US" dirty="0"/>
              <a:t> </a:t>
            </a:r>
            <a:r>
              <a:rPr lang="en-US" dirty="0" err="1"/>
              <a:t>druge</a:t>
            </a:r>
            <a:r>
              <a:rPr lang="en-US" dirty="0"/>
              <a:t> </a:t>
            </a:r>
            <a:r>
              <a:rPr lang="en-US" dirty="0" err="1"/>
              <a:t>poslove</a:t>
            </a:r>
            <a:r>
              <a:rPr lang="en-US" dirty="0"/>
              <a:t> u </a:t>
            </a:r>
            <a:r>
              <a:rPr lang="en-US" dirty="0" err="1"/>
              <a:t>skladu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/>
              <a:t>propisom</a:t>
            </a:r>
            <a:r>
              <a:rPr lang="en-US" dirty="0"/>
              <a:t> </a:t>
            </a:r>
            <a:r>
              <a:rPr lang="en-US" dirty="0" err="1" smtClean="0"/>
              <a:t>Komisije</a:t>
            </a:r>
            <a:r>
              <a:rPr lang="sr-Latn-ME" dirty="0" smtClean="0"/>
              <a:t> HoV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9368157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97735"/>
            <a:ext cx="10515600" cy="4979228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 err="1" smtClean="0"/>
              <a:t>Zatvoreni</a:t>
            </a:r>
            <a:r>
              <a:rPr lang="en-US" dirty="0" smtClean="0"/>
              <a:t> </a:t>
            </a:r>
            <a:r>
              <a:rPr lang="en-US" dirty="0" err="1"/>
              <a:t>investicijski</a:t>
            </a:r>
            <a:r>
              <a:rPr lang="en-US" dirty="0"/>
              <a:t> fond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javnom</a:t>
            </a:r>
            <a:r>
              <a:rPr lang="en-US" dirty="0"/>
              <a:t> </a:t>
            </a:r>
            <a:r>
              <a:rPr lang="en-US" dirty="0" err="1"/>
              <a:t>ponudom</a:t>
            </a:r>
            <a:r>
              <a:rPr lang="en-US" dirty="0"/>
              <a:t> je </a:t>
            </a:r>
            <a:r>
              <a:rPr lang="en-US" dirty="0" err="1"/>
              <a:t>dioničko</a:t>
            </a:r>
            <a:r>
              <a:rPr lang="en-US" dirty="0"/>
              <a:t> </a:t>
            </a:r>
            <a:r>
              <a:rPr lang="en-US" dirty="0" err="1"/>
              <a:t>društvo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/>
              <a:t>koje</a:t>
            </a:r>
            <a:r>
              <a:rPr lang="en-US" dirty="0"/>
              <a:t>, </a:t>
            </a:r>
            <a:r>
              <a:rPr lang="en-US" dirty="0" err="1"/>
              <a:t>uz</a:t>
            </a:r>
            <a:r>
              <a:rPr lang="en-US" dirty="0"/>
              <a:t> </a:t>
            </a:r>
            <a:r>
              <a:rPr lang="en-US" dirty="0" err="1"/>
              <a:t>dozvolu</a:t>
            </a:r>
            <a:r>
              <a:rPr lang="en-US" dirty="0"/>
              <a:t> </a:t>
            </a:r>
            <a:r>
              <a:rPr lang="en-US" dirty="0" err="1" smtClean="0"/>
              <a:t>Komisije</a:t>
            </a:r>
            <a:r>
              <a:rPr lang="sr-Latn-ME" dirty="0" smtClean="0"/>
              <a:t> VP</a:t>
            </a:r>
            <a:r>
              <a:rPr lang="en-US" dirty="0" smtClean="0"/>
              <a:t>, </a:t>
            </a:r>
            <a:r>
              <a:rPr lang="en-US" dirty="0" err="1"/>
              <a:t>osniva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njime</a:t>
            </a:r>
            <a:r>
              <a:rPr lang="en-US" dirty="0"/>
              <a:t> </a:t>
            </a:r>
            <a:r>
              <a:rPr lang="en-US" dirty="0" err="1"/>
              <a:t>upravlja</a:t>
            </a:r>
            <a:r>
              <a:rPr lang="en-US" dirty="0"/>
              <a:t> </a:t>
            </a:r>
            <a:r>
              <a:rPr lang="en-US" dirty="0" err="1"/>
              <a:t>društvo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upravljanje</a:t>
            </a:r>
            <a:r>
              <a:rPr lang="en-US" dirty="0"/>
              <a:t>, a </a:t>
            </a:r>
            <a:r>
              <a:rPr lang="en-US" dirty="0" err="1"/>
              <a:t>čiji</a:t>
            </a:r>
            <a:r>
              <a:rPr lang="en-US" dirty="0"/>
              <a:t> je </a:t>
            </a:r>
            <a:r>
              <a:rPr lang="en-US" dirty="0" err="1"/>
              <a:t>predmet</a:t>
            </a:r>
            <a:r>
              <a:rPr lang="en-US" dirty="0"/>
              <a:t> </a:t>
            </a:r>
            <a:r>
              <a:rPr lang="en-US" dirty="0" err="1"/>
              <a:t>poslovanja</a:t>
            </a:r>
            <a:r>
              <a:rPr lang="en-US" dirty="0"/>
              <a:t> </a:t>
            </a:r>
            <a:r>
              <a:rPr lang="en-US" dirty="0" err="1"/>
              <a:t>prikupljanje</a:t>
            </a:r>
            <a:r>
              <a:rPr lang="en-US" dirty="0"/>
              <a:t> </a:t>
            </a:r>
            <a:r>
              <a:rPr lang="en-US" dirty="0" err="1"/>
              <a:t>novčanih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 </a:t>
            </a:r>
            <a:r>
              <a:rPr lang="en-US" dirty="0" err="1"/>
              <a:t>javnom</a:t>
            </a:r>
            <a:r>
              <a:rPr lang="en-US" dirty="0"/>
              <a:t> </a:t>
            </a:r>
            <a:r>
              <a:rPr lang="en-US" dirty="0" err="1"/>
              <a:t>ponudom</a:t>
            </a:r>
            <a:r>
              <a:rPr lang="en-US" dirty="0"/>
              <a:t> </a:t>
            </a:r>
            <a:r>
              <a:rPr lang="en-US" dirty="0" err="1"/>
              <a:t>svojih</a:t>
            </a:r>
            <a:r>
              <a:rPr lang="en-US" dirty="0"/>
              <a:t> </a:t>
            </a:r>
            <a:r>
              <a:rPr lang="en-US" dirty="0" err="1"/>
              <a:t>neograničeno</a:t>
            </a:r>
            <a:r>
              <a:rPr lang="en-US" dirty="0"/>
              <a:t> </a:t>
            </a:r>
            <a:r>
              <a:rPr lang="en-US" dirty="0" err="1"/>
              <a:t>prenosivih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ulaganje</a:t>
            </a:r>
            <a:r>
              <a:rPr lang="en-US" dirty="0"/>
              <a:t> </a:t>
            </a:r>
            <a:r>
              <a:rPr lang="en-US" dirty="0" err="1"/>
              <a:t>tih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, </a:t>
            </a:r>
            <a:r>
              <a:rPr lang="en-US" dirty="0" err="1"/>
              <a:t>uz</a:t>
            </a:r>
            <a:r>
              <a:rPr lang="en-US" dirty="0"/>
              <a:t> </a:t>
            </a:r>
            <a:r>
              <a:rPr lang="en-US" dirty="0" err="1"/>
              <a:t>uvažavanje</a:t>
            </a:r>
            <a:r>
              <a:rPr lang="en-US" dirty="0"/>
              <a:t> </a:t>
            </a:r>
            <a:r>
              <a:rPr lang="en-US" dirty="0" err="1"/>
              <a:t>principa</a:t>
            </a:r>
            <a:r>
              <a:rPr lang="en-US" dirty="0"/>
              <a:t> </a:t>
            </a:r>
            <a:r>
              <a:rPr lang="en-US" dirty="0" err="1"/>
              <a:t>disperzije</a:t>
            </a:r>
            <a:r>
              <a:rPr lang="en-US" dirty="0"/>
              <a:t> </a:t>
            </a:r>
            <a:r>
              <a:rPr lang="en-US" dirty="0" err="1"/>
              <a:t>rizika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23870057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/>
              <a:t>Otvoreni</a:t>
            </a:r>
            <a:r>
              <a:rPr lang="en-US" dirty="0"/>
              <a:t> </a:t>
            </a:r>
            <a:r>
              <a:rPr lang="en-US" dirty="0" err="1"/>
              <a:t>investicijski</a:t>
            </a:r>
            <a:r>
              <a:rPr lang="en-US" dirty="0"/>
              <a:t> fond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zatvorenom</a:t>
            </a:r>
            <a:r>
              <a:rPr lang="en-US" dirty="0"/>
              <a:t> </a:t>
            </a:r>
            <a:r>
              <a:rPr lang="en-US" dirty="0" err="1"/>
              <a:t>ponudom</a:t>
            </a:r>
            <a:r>
              <a:rPr lang="en-US" dirty="0"/>
              <a:t> je </a:t>
            </a:r>
            <a:r>
              <a:rPr lang="en-US" dirty="0" err="1"/>
              <a:t>posebna</a:t>
            </a:r>
            <a:r>
              <a:rPr lang="en-US" dirty="0"/>
              <a:t> </a:t>
            </a:r>
            <a:r>
              <a:rPr lang="en-US" dirty="0" err="1"/>
              <a:t>imovina</a:t>
            </a:r>
            <a:r>
              <a:rPr lang="en-US" dirty="0"/>
              <a:t> bez </a:t>
            </a:r>
            <a:r>
              <a:rPr lang="en-US" dirty="0" err="1"/>
              <a:t>svojstva</a:t>
            </a:r>
            <a:r>
              <a:rPr lang="en-US" dirty="0"/>
              <a:t> </a:t>
            </a:r>
            <a:r>
              <a:rPr lang="en-US" dirty="0" err="1"/>
              <a:t>pravnog</a:t>
            </a:r>
            <a:r>
              <a:rPr lang="en-US" dirty="0"/>
              <a:t> </a:t>
            </a:r>
            <a:r>
              <a:rPr lang="en-US" dirty="0" err="1"/>
              <a:t>lica</a:t>
            </a:r>
            <a:r>
              <a:rPr lang="en-US" dirty="0"/>
              <a:t>, </a:t>
            </a:r>
            <a:r>
              <a:rPr lang="en-US" dirty="0" err="1"/>
              <a:t>koju</a:t>
            </a:r>
            <a:r>
              <a:rPr lang="en-US" dirty="0"/>
              <a:t> </a:t>
            </a:r>
            <a:r>
              <a:rPr lang="en-US" dirty="0" err="1"/>
              <a:t>uz</a:t>
            </a:r>
            <a:r>
              <a:rPr lang="en-US" dirty="0"/>
              <a:t> </a:t>
            </a:r>
            <a:r>
              <a:rPr lang="en-US" dirty="0" err="1"/>
              <a:t>odobrenje</a:t>
            </a:r>
            <a:r>
              <a:rPr lang="en-US" dirty="0"/>
              <a:t> </a:t>
            </a:r>
            <a:r>
              <a:rPr lang="en-US" dirty="0" err="1" smtClean="0"/>
              <a:t>Komisije</a:t>
            </a:r>
            <a:r>
              <a:rPr lang="sr-Latn-ME" dirty="0" smtClean="0"/>
              <a:t> VP</a:t>
            </a:r>
            <a:r>
              <a:rPr lang="en-US" dirty="0" smtClean="0"/>
              <a:t> </a:t>
            </a:r>
            <a:r>
              <a:rPr lang="en-US" dirty="0" err="1"/>
              <a:t>osniva</a:t>
            </a:r>
            <a:r>
              <a:rPr lang="en-US" dirty="0"/>
              <a:t> </a:t>
            </a:r>
            <a:r>
              <a:rPr lang="en-US" dirty="0" err="1"/>
              <a:t>društvo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upravljanje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ciljem</a:t>
            </a:r>
            <a:r>
              <a:rPr lang="en-US" dirty="0"/>
              <a:t> </a:t>
            </a:r>
            <a:r>
              <a:rPr lang="en-US" dirty="0" err="1"/>
              <a:t>prikupljanja</a:t>
            </a:r>
            <a:r>
              <a:rPr lang="en-US" dirty="0"/>
              <a:t> </a:t>
            </a:r>
            <a:r>
              <a:rPr lang="en-US" dirty="0" err="1"/>
              <a:t>novčanih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 </a:t>
            </a:r>
            <a:r>
              <a:rPr lang="en-US" dirty="0" err="1"/>
              <a:t>zatvorenom</a:t>
            </a:r>
            <a:r>
              <a:rPr lang="en-US" dirty="0"/>
              <a:t> </a:t>
            </a:r>
            <a:r>
              <a:rPr lang="en-US" dirty="0" err="1"/>
              <a:t>ponudom</a:t>
            </a:r>
            <a:r>
              <a:rPr lang="en-US" dirty="0"/>
              <a:t> </a:t>
            </a:r>
            <a:r>
              <a:rPr lang="en-US" dirty="0" err="1"/>
              <a:t>udjela</a:t>
            </a:r>
            <a:r>
              <a:rPr lang="en-US" dirty="0"/>
              <a:t> u </a:t>
            </a:r>
            <a:r>
              <a:rPr lang="en-US" dirty="0" err="1"/>
              <a:t>fondu</a:t>
            </a:r>
            <a:r>
              <a:rPr lang="en-US" dirty="0"/>
              <a:t>, </a:t>
            </a:r>
            <a:r>
              <a:rPr lang="en-US" dirty="0" err="1"/>
              <a:t>čija</a:t>
            </a:r>
            <a:r>
              <a:rPr lang="en-US" dirty="0"/>
              <a:t> se </a:t>
            </a:r>
            <a:r>
              <a:rPr lang="en-US" dirty="0" err="1"/>
              <a:t>sredstva</a:t>
            </a:r>
            <a:r>
              <a:rPr lang="en-US" dirty="0"/>
              <a:t> </a:t>
            </a:r>
            <a:r>
              <a:rPr lang="en-US" dirty="0" err="1"/>
              <a:t>ulažu</a:t>
            </a:r>
            <a:r>
              <a:rPr lang="en-US" dirty="0"/>
              <a:t> u </a:t>
            </a:r>
            <a:r>
              <a:rPr lang="en-US" dirty="0" err="1"/>
              <a:t>skladu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ciljevima</a:t>
            </a:r>
            <a:r>
              <a:rPr lang="en-US" dirty="0"/>
              <a:t> </a:t>
            </a:r>
            <a:r>
              <a:rPr lang="en-US" dirty="0" err="1"/>
              <a:t>ulaganja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ograničenjima</a:t>
            </a:r>
            <a:r>
              <a:rPr lang="en-US" dirty="0"/>
              <a:t> </a:t>
            </a:r>
            <a:r>
              <a:rPr lang="en-US" dirty="0" err="1"/>
              <a:t>ulaganja</a:t>
            </a:r>
            <a:r>
              <a:rPr lang="en-US" dirty="0"/>
              <a:t> </a:t>
            </a:r>
            <a:r>
              <a:rPr lang="en-US" dirty="0" err="1"/>
              <a:t>utvrđenim</a:t>
            </a:r>
            <a:r>
              <a:rPr lang="en-US" dirty="0"/>
              <a:t> </a:t>
            </a:r>
            <a:r>
              <a:rPr lang="en-US" dirty="0" err="1"/>
              <a:t>prospektom</a:t>
            </a:r>
            <a:r>
              <a:rPr lang="en-US" dirty="0"/>
              <a:t> </a:t>
            </a:r>
            <a:r>
              <a:rPr lang="en-US" dirty="0" err="1"/>
              <a:t>fonda</a:t>
            </a:r>
            <a:r>
              <a:rPr lang="en-US" dirty="0"/>
              <a:t>,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čiji</a:t>
            </a:r>
            <a:r>
              <a:rPr lang="en-US" dirty="0"/>
              <a:t> </a:t>
            </a:r>
            <a:r>
              <a:rPr lang="en-US" dirty="0" err="1"/>
              <a:t>vlasnici</a:t>
            </a:r>
            <a:r>
              <a:rPr lang="en-US" dirty="0"/>
              <a:t> </a:t>
            </a:r>
            <a:r>
              <a:rPr lang="en-US" dirty="0" err="1"/>
              <a:t>udjela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, pored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srazmjerni</a:t>
            </a:r>
            <a:r>
              <a:rPr lang="en-US" dirty="0"/>
              <a:t> </a:t>
            </a:r>
            <a:r>
              <a:rPr lang="en-US" dirty="0" err="1"/>
              <a:t>udio</a:t>
            </a:r>
            <a:r>
              <a:rPr lang="en-US" dirty="0"/>
              <a:t> u </a:t>
            </a:r>
            <a:r>
              <a:rPr lang="en-US" dirty="0" err="1"/>
              <a:t>dobiti</a:t>
            </a:r>
            <a:r>
              <a:rPr lang="en-US" dirty="0"/>
              <a:t> </a:t>
            </a:r>
            <a:r>
              <a:rPr lang="en-US" dirty="0" err="1"/>
              <a:t>fonda</a:t>
            </a:r>
            <a:r>
              <a:rPr lang="en-US" dirty="0"/>
              <a:t>,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način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pod </a:t>
            </a:r>
            <a:r>
              <a:rPr lang="en-US" dirty="0" err="1"/>
              <a:t>uvjetima</a:t>
            </a:r>
            <a:r>
              <a:rPr lang="en-US" dirty="0"/>
              <a:t> </a:t>
            </a:r>
            <a:r>
              <a:rPr lang="en-US" dirty="0" err="1"/>
              <a:t>utvrđenim</a:t>
            </a:r>
            <a:r>
              <a:rPr lang="en-US" dirty="0"/>
              <a:t> </a:t>
            </a:r>
            <a:r>
              <a:rPr lang="en-US" dirty="0" err="1"/>
              <a:t>prospektom</a:t>
            </a:r>
            <a:r>
              <a:rPr lang="en-US" dirty="0"/>
              <a:t> </a:t>
            </a:r>
            <a:r>
              <a:rPr lang="en-US" dirty="0" err="1"/>
              <a:t>fonda</a:t>
            </a:r>
            <a:r>
              <a:rPr lang="en-US" dirty="0"/>
              <a:t> da </a:t>
            </a:r>
            <a:r>
              <a:rPr lang="en-US" dirty="0" err="1"/>
              <a:t>zahtijevaju</a:t>
            </a:r>
            <a:r>
              <a:rPr lang="en-US" dirty="0"/>
              <a:t> </a:t>
            </a:r>
            <a:r>
              <a:rPr lang="en-US" dirty="0" err="1"/>
              <a:t>isplatu</a:t>
            </a:r>
            <a:r>
              <a:rPr lang="en-US" dirty="0"/>
              <a:t> </a:t>
            </a:r>
            <a:r>
              <a:rPr lang="en-US" dirty="0" err="1"/>
              <a:t>udjela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taj</a:t>
            </a:r>
            <a:r>
              <a:rPr lang="en-US" dirty="0"/>
              <a:t> </a:t>
            </a:r>
            <a:r>
              <a:rPr lang="en-US" dirty="0" err="1"/>
              <a:t>način</a:t>
            </a:r>
            <a:r>
              <a:rPr lang="en-US" dirty="0"/>
              <a:t> </a:t>
            </a:r>
            <a:r>
              <a:rPr lang="en-US" dirty="0" err="1"/>
              <a:t>istupe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fonda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3403005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93974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bs-Latn-BA" dirty="0" smtClean="0"/>
              <a:t>2.2</a:t>
            </a:r>
            <a:r>
              <a:rPr lang="bs-Latn-BA" dirty="0"/>
              <a:t>. OSIGURAVAJUĆE KOMPANIJE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59100"/>
            <a:ext cx="10515600" cy="5017863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dirty="0" smtClean="0"/>
              <a:t>D</a:t>
            </a:r>
            <a:r>
              <a:rPr lang="sr-Latn-ME" dirty="0" smtClean="0"/>
              <a:t>j</a:t>
            </a:r>
            <a:r>
              <a:rPr lang="en-US" dirty="0" err="1" smtClean="0"/>
              <a:t>elatnost</a:t>
            </a:r>
            <a:r>
              <a:rPr lang="en-US" dirty="0" smtClean="0"/>
              <a:t> </a:t>
            </a:r>
            <a:r>
              <a:rPr lang="en-US" dirty="0" err="1"/>
              <a:t>osiguranja</a:t>
            </a:r>
            <a:r>
              <a:rPr lang="en-US" dirty="0"/>
              <a:t> je </a:t>
            </a:r>
            <a:r>
              <a:rPr lang="en-US" dirty="0" err="1"/>
              <a:t>jedna</a:t>
            </a:r>
            <a:r>
              <a:rPr lang="en-US" dirty="0"/>
              <a:t> od </a:t>
            </a:r>
            <a:r>
              <a:rPr lang="en-US" dirty="0" err="1"/>
              <a:t>prvih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je </a:t>
            </a:r>
            <a:r>
              <a:rPr lang="en-US" dirty="0" err="1"/>
              <a:t>dobila</a:t>
            </a:r>
            <a:r>
              <a:rPr lang="en-US" dirty="0"/>
              <a:t> </a:t>
            </a:r>
            <a:r>
              <a:rPr lang="en-US" dirty="0" err="1"/>
              <a:t>internacionalni</a:t>
            </a:r>
            <a:r>
              <a:rPr lang="en-US" dirty="0"/>
              <a:t> </a:t>
            </a:r>
            <a:r>
              <a:rPr lang="en-US" dirty="0" err="1"/>
              <a:t>karakter</a:t>
            </a:r>
            <a:r>
              <a:rPr lang="en-US" dirty="0"/>
              <a:t> </a:t>
            </a:r>
            <a:r>
              <a:rPr lang="en-US" dirty="0" err="1"/>
              <a:t>još</a:t>
            </a:r>
            <a:r>
              <a:rPr lang="en-US" dirty="0"/>
              <a:t> </a:t>
            </a:r>
            <a:r>
              <a:rPr lang="en-US" dirty="0" err="1"/>
              <a:t>početkom</a:t>
            </a:r>
            <a:r>
              <a:rPr lang="en-US" dirty="0"/>
              <a:t> XVIII </a:t>
            </a:r>
            <a:r>
              <a:rPr lang="en-US" dirty="0" smtClean="0"/>
              <a:t>v</a:t>
            </a:r>
            <a:r>
              <a:rPr lang="sr-Latn-ME" dirty="0" smtClean="0"/>
              <a:t>ij</a:t>
            </a:r>
            <a:r>
              <a:rPr lang="en-US" dirty="0" err="1" smtClean="0"/>
              <a:t>eka</a:t>
            </a:r>
            <a:r>
              <a:rPr lang="en-US" dirty="0"/>
              <a:t>, </a:t>
            </a:r>
            <a:r>
              <a:rPr lang="en-US" dirty="0" err="1"/>
              <a:t>kada</a:t>
            </a:r>
            <a:r>
              <a:rPr lang="en-US" dirty="0"/>
              <a:t> je </a:t>
            </a:r>
            <a:r>
              <a:rPr lang="en-US" dirty="0" err="1"/>
              <a:t>jedna</a:t>
            </a:r>
            <a:r>
              <a:rPr lang="en-US" dirty="0"/>
              <a:t> </a:t>
            </a:r>
            <a:r>
              <a:rPr lang="en-US" dirty="0" err="1"/>
              <a:t>britanska</a:t>
            </a:r>
            <a:r>
              <a:rPr lang="en-US" dirty="0"/>
              <a:t> </a:t>
            </a:r>
            <a:r>
              <a:rPr lang="en-US" dirty="0" err="1"/>
              <a:t>osiguravajuća</a:t>
            </a:r>
            <a:r>
              <a:rPr lang="en-US" dirty="0"/>
              <a:t> </a:t>
            </a:r>
            <a:r>
              <a:rPr lang="en-US" dirty="0" err="1"/>
              <a:t>kompanija</a:t>
            </a:r>
            <a:r>
              <a:rPr lang="en-US" dirty="0"/>
              <a:t> </a:t>
            </a:r>
            <a:r>
              <a:rPr lang="en-US" dirty="0" err="1"/>
              <a:t>imala</a:t>
            </a:r>
            <a:r>
              <a:rPr lang="en-US" dirty="0"/>
              <a:t> </a:t>
            </a:r>
            <a:r>
              <a:rPr lang="en-US" dirty="0" err="1"/>
              <a:t>monopol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osiguranja</a:t>
            </a:r>
            <a:r>
              <a:rPr lang="en-US" dirty="0"/>
              <a:t> u </a:t>
            </a:r>
            <a:r>
              <a:rPr lang="en-US" dirty="0" err="1"/>
              <a:t>Velikoj</a:t>
            </a:r>
            <a:r>
              <a:rPr lang="en-US" dirty="0"/>
              <a:t> </a:t>
            </a:r>
            <a:r>
              <a:rPr lang="en-US" dirty="0" err="1"/>
              <a:t>Britaniji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njenim</a:t>
            </a:r>
            <a:r>
              <a:rPr lang="en-US" dirty="0"/>
              <a:t> </a:t>
            </a:r>
            <a:r>
              <a:rPr lang="en-US" dirty="0" err="1" smtClean="0"/>
              <a:t>kolonijama</a:t>
            </a:r>
            <a:r>
              <a:rPr lang="sr-Latn-ME" dirty="0" smtClean="0"/>
              <a:t>.</a:t>
            </a:r>
            <a:r>
              <a:rPr lang="en-US" dirty="0" smtClean="0"/>
              <a:t> 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savremenim</a:t>
            </a:r>
            <a:r>
              <a:rPr lang="en-US" dirty="0"/>
              <a:t> </a:t>
            </a:r>
            <a:r>
              <a:rPr lang="en-US" dirty="0" err="1"/>
              <a:t>uslovima</a:t>
            </a:r>
            <a:r>
              <a:rPr lang="en-US" dirty="0"/>
              <a:t> </a:t>
            </a:r>
            <a:r>
              <a:rPr lang="en-US" dirty="0" err="1"/>
              <a:t>poslovanja</a:t>
            </a:r>
            <a:r>
              <a:rPr lang="en-US" dirty="0"/>
              <a:t> </a:t>
            </a:r>
            <a:r>
              <a:rPr lang="en-US" dirty="0" err="1"/>
              <a:t>paralelno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globalizacijom</a:t>
            </a:r>
            <a:r>
              <a:rPr lang="en-US" dirty="0"/>
              <a:t> </a:t>
            </a:r>
            <a:r>
              <a:rPr lang="en-US" dirty="0" err="1" smtClean="0"/>
              <a:t>sv</a:t>
            </a:r>
            <a:r>
              <a:rPr lang="sr-Latn-ME" dirty="0" smtClean="0"/>
              <a:t>j</a:t>
            </a:r>
            <a:r>
              <a:rPr lang="en-US" dirty="0" err="1" smtClean="0"/>
              <a:t>etske</a:t>
            </a:r>
            <a:r>
              <a:rPr lang="en-US" dirty="0" smtClean="0"/>
              <a:t> </a:t>
            </a:r>
            <a:r>
              <a:rPr lang="en-US" dirty="0" err="1"/>
              <a:t>ekonomije</a:t>
            </a:r>
            <a:r>
              <a:rPr lang="en-US" dirty="0"/>
              <a:t>, </a:t>
            </a:r>
            <a:r>
              <a:rPr lang="en-US" dirty="0" err="1"/>
              <a:t>dolazi</a:t>
            </a:r>
            <a:r>
              <a:rPr lang="en-US" dirty="0"/>
              <a:t> do </a:t>
            </a:r>
            <a:r>
              <a:rPr lang="en-US" dirty="0" err="1"/>
              <a:t>globalizacije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osiguranja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reosiguranja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Razvoju</a:t>
            </a:r>
            <a:r>
              <a:rPr lang="en-US" dirty="0"/>
              <a:t> </a:t>
            </a:r>
            <a:r>
              <a:rPr lang="en-US" dirty="0" err="1"/>
              <a:t>poslovanja</a:t>
            </a:r>
            <a:r>
              <a:rPr lang="en-US" dirty="0"/>
              <a:t> </a:t>
            </a:r>
            <a:r>
              <a:rPr lang="en-US" dirty="0" err="1"/>
              <a:t>multinacionalnih</a:t>
            </a:r>
            <a:r>
              <a:rPr lang="en-US" dirty="0"/>
              <a:t> </a:t>
            </a:r>
            <a:r>
              <a:rPr lang="en-US" dirty="0" err="1"/>
              <a:t>osiguravajućih</a:t>
            </a:r>
            <a:r>
              <a:rPr lang="en-US" dirty="0"/>
              <a:t> </a:t>
            </a:r>
            <a:r>
              <a:rPr lang="en-US" dirty="0" err="1"/>
              <a:t>kompanija</a:t>
            </a:r>
            <a:r>
              <a:rPr lang="en-US" dirty="0"/>
              <a:t> </a:t>
            </a:r>
            <a:r>
              <a:rPr lang="en-US" dirty="0" err="1"/>
              <a:t>značajno</a:t>
            </a:r>
            <a:r>
              <a:rPr lang="en-US" dirty="0"/>
              <a:t> </a:t>
            </a:r>
            <a:r>
              <a:rPr lang="en-US" dirty="0" err="1"/>
              <a:t>doprinose</a:t>
            </a:r>
            <a:r>
              <a:rPr lang="en-US" dirty="0"/>
              <a:t> </a:t>
            </a:r>
            <a:r>
              <a:rPr lang="en-US" dirty="0" err="1"/>
              <a:t>demografske</a:t>
            </a:r>
            <a:r>
              <a:rPr lang="en-US" dirty="0"/>
              <a:t> </a:t>
            </a:r>
            <a:r>
              <a:rPr lang="en-US" dirty="0" smtClean="0"/>
              <a:t>prom</a:t>
            </a:r>
            <a:r>
              <a:rPr lang="sr-Latn-ME" dirty="0" smtClean="0"/>
              <a:t>j</a:t>
            </a:r>
            <a:r>
              <a:rPr lang="en-US" dirty="0" err="1" smtClean="0"/>
              <a:t>ene</a:t>
            </a:r>
            <a:r>
              <a:rPr lang="en-US" dirty="0"/>
              <a:t>, </a:t>
            </a:r>
            <a:r>
              <a:rPr lang="en-US" dirty="0" err="1"/>
              <a:t>odnosno</a:t>
            </a:r>
            <a:r>
              <a:rPr lang="en-US" dirty="0"/>
              <a:t> „</a:t>
            </a:r>
            <a:r>
              <a:rPr lang="en-US" dirty="0" err="1"/>
              <a:t>starenje</a:t>
            </a:r>
            <a:r>
              <a:rPr lang="en-US" dirty="0"/>
              <a:t> </a:t>
            </a:r>
            <a:r>
              <a:rPr lang="en-US" dirty="0" err="1"/>
              <a:t>populacije</a:t>
            </a:r>
            <a:r>
              <a:rPr lang="en-US" dirty="0"/>
              <a:t>“, </a:t>
            </a:r>
            <a:r>
              <a:rPr lang="en-US" dirty="0" err="1"/>
              <a:t>fenomen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je </a:t>
            </a:r>
            <a:r>
              <a:rPr lang="en-US" dirty="0" err="1"/>
              <a:t>naročito</a:t>
            </a:r>
            <a:r>
              <a:rPr lang="en-US" dirty="0"/>
              <a:t> </a:t>
            </a:r>
            <a:r>
              <a:rPr lang="en-US" dirty="0" err="1"/>
              <a:t>izražen</a:t>
            </a:r>
            <a:r>
              <a:rPr lang="en-US" dirty="0"/>
              <a:t> u </a:t>
            </a:r>
            <a:r>
              <a:rPr lang="en-US" dirty="0" err="1"/>
              <a:t>razvijenim</a:t>
            </a:r>
            <a:r>
              <a:rPr lang="en-US" dirty="0"/>
              <a:t> </a:t>
            </a:r>
            <a:r>
              <a:rPr lang="en-US" dirty="0" err="1"/>
              <a:t>zemljama</a:t>
            </a:r>
            <a:r>
              <a:rPr lang="en-US" dirty="0"/>
              <a:t>, a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aspekta</a:t>
            </a:r>
            <a:r>
              <a:rPr lang="en-US" dirty="0"/>
              <a:t> </a:t>
            </a:r>
            <a:r>
              <a:rPr lang="en-US" dirty="0" err="1"/>
              <a:t>osiguravača</a:t>
            </a:r>
            <a:r>
              <a:rPr lang="en-US" dirty="0"/>
              <a:t> </a:t>
            </a:r>
            <a:r>
              <a:rPr lang="en-US" dirty="0" err="1"/>
              <a:t>predstavlja</a:t>
            </a:r>
            <a:r>
              <a:rPr lang="en-US" dirty="0"/>
              <a:t> </a:t>
            </a:r>
            <a:r>
              <a:rPr lang="en-US" dirty="0" err="1"/>
              <a:t>dodatne</a:t>
            </a:r>
            <a:r>
              <a:rPr lang="en-US" dirty="0"/>
              <a:t> </a:t>
            </a:r>
            <a:r>
              <a:rPr lang="en-US" dirty="0" err="1"/>
              <a:t>mogućnosti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proširenje</a:t>
            </a:r>
            <a:r>
              <a:rPr lang="en-US" dirty="0"/>
              <a:t> </a:t>
            </a:r>
            <a:r>
              <a:rPr lang="en-US" dirty="0" err="1"/>
              <a:t>ponude</a:t>
            </a:r>
            <a:r>
              <a:rPr lang="en-US" dirty="0"/>
              <a:t> </a:t>
            </a:r>
            <a:r>
              <a:rPr lang="en-US" dirty="0" err="1"/>
              <a:t>osiguravajućih</a:t>
            </a:r>
            <a:r>
              <a:rPr lang="en-US" dirty="0"/>
              <a:t> </a:t>
            </a:r>
            <a:r>
              <a:rPr lang="en-US" dirty="0" err="1"/>
              <a:t>usluga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Globalizacija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sektoru</a:t>
            </a:r>
            <a:r>
              <a:rPr lang="en-US" dirty="0"/>
              <a:t> </a:t>
            </a:r>
            <a:r>
              <a:rPr lang="en-US" dirty="0" err="1"/>
              <a:t>osiguranja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reosiguranja</a:t>
            </a:r>
            <a:r>
              <a:rPr lang="en-US" dirty="0"/>
              <a:t> </a:t>
            </a:r>
            <a:r>
              <a:rPr lang="en-US" dirty="0" err="1"/>
              <a:t>vodi</a:t>
            </a:r>
            <a:r>
              <a:rPr lang="en-US" dirty="0"/>
              <a:t> </a:t>
            </a:r>
            <a:r>
              <a:rPr lang="en-US" dirty="0" err="1"/>
              <a:t>unapređenju</a:t>
            </a:r>
            <a:r>
              <a:rPr lang="en-US" dirty="0"/>
              <a:t> </a:t>
            </a:r>
            <a:r>
              <a:rPr lang="en-US" dirty="0" err="1"/>
              <a:t>profesionalizma</a:t>
            </a:r>
            <a:r>
              <a:rPr lang="en-US" dirty="0"/>
              <a:t> u </a:t>
            </a:r>
            <a:r>
              <a:rPr lang="en-US" dirty="0" err="1"/>
              <a:t>ovoj</a:t>
            </a:r>
            <a:r>
              <a:rPr lang="en-US" dirty="0"/>
              <a:t> </a:t>
            </a:r>
            <a:r>
              <a:rPr lang="en-US" dirty="0" err="1"/>
              <a:t>oblasti</a:t>
            </a:r>
            <a:r>
              <a:rPr lang="en-US" dirty="0"/>
              <a:t>, </a:t>
            </a:r>
            <a:r>
              <a:rPr lang="en-US" dirty="0" err="1"/>
              <a:t>zahvaljujući</a:t>
            </a:r>
            <a:r>
              <a:rPr lang="en-US" dirty="0"/>
              <a:t> </a:t>
            </a:r>
            <a:r>
              <a:rPr lang="en-US" dirty="0" smtClean="0"/>
              <a:t>prim</a:t>
            </a:r>
            <a:r>
              <a:rPr lang="sr-Latn-ME" dirty="0" smtClean="0"/>
              <a:t>j</a:t>
            </a:r>
            <a:r>
              <a:rPr lang="en-US" dirty="0" err="1" smtClean="0"/>
              <a:t>erima</a:t>
            </a:r>
            <a:r>
              <a:rPr lang="en-US" dirty="0" smtClean="0"/>
              <a:t> </a:t>
            </a:r>
            <a:r>
              <a:rPr lang="en-US" dirty="0" err="1"/>
              <a:t>dobre</a:t>
            </a:r>
            <a:r>
              <a:rPr lang="en-US" dirty="0"/>
              <a:t> </a:t>
            </a:r>
            <a:r>
              <a:rPr lang="en-US" dirty="0" err="1"/>
              <a:t>prakse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osiguravajuće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reosiguravajuće</a:t>
            </a:r>
            <a:r>
              <a:rPr lang="en-US" dirty="0"/>
              <a:t> </a:t>
            </a:r>
            <a:r>
              <a:rPr lang="en-US" dirty="0" err="1"/>
              <a:t>kompanije</a:t>
            </a:r>
            <a:r>
              <a:rPr lang="en-US" dirty="0"/>
              <a:t> </a:t>
            </a:r>
            <a:r>
              <a:rPr lang="en-US" dirty="0" err="1"/>
              <a:t>implementiraju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tržištima</a:t>
            </a:r>
            <a:r>
              <a:rPr lang="en-US" dirty="0"/>
              <a:t> </a:t>
            </a:r>
            <a:r>
              <a:rPr lang="en-US" dirty="0" err="1"/>
              <a:t>širom</a:t>
            </a:r>
            <a:r>
              <a:rPr lang="en-US" dirty="0"/>
              <a:t> </a:t>
            </a:r>
            <a:r>
              <a:rPr lang="en-US" dirty="0" err="1" smtClean="0"/>
              <a:t>sv</a:t>
            </a:r>
            <a:r>
              <a:rPr lang="sr-Latn-ME" dirty="0" smtClean="0"/>
              <a:t>ij</a:t>
            </a:r>
            <a:r>
              <a:rPr lang="en-US" dirty="0" smtClean="0"/>
              <a:t>eta</a:t>
            </a:r>
            <a:r>
              <a:rPr lang="en-US" dirty="0"/>
              <a:t>. </a:t>
            </a:r>
            <a:endParaRPr lang="sr-Latn-ME" dirty="0" smtClean="0"/>
          </a:p>
        </p:txBody>
      </p:sp>
    </p:spTree>
    <p:extLst>
      <p:ext uri="{BB962C8B-B14F-4D97-AF65-F5344CB8AC3E}">
        <p14:creationId xmlns:p14="http://schemas.microsoft.com/office/powerpoint/2010/main" xmlns="" val="49003008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21217"/>
            <a:ext cx="10515600" cy="5455746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Takođe</a:t>
            </a:r>
            <a:r>
              <a:rPr lang="en-US" dirty="0"/>
              <a:t>, </a:t>
            </a:r>
            <a:r>
              <a:rPr lang="en-US" dirty="0" err="1"/>
              <a:t>katastrofalni</a:t>
            </a:r>
            <a:r>
              <a:rPr lang="en-US" dirty="0"/>
              <a:t> </a:t>
            </a:r>
            <a:r>
              <a:rPr lang="en-US" dirty="0" err="1"/>
              <a:t>događaji</a:t>
            </a:r>
            <a:r>
              <a:rPr lang="en-US" dirty="0"/>
              <a:t> </a:t>
            </a:r>
            <a:r>
              <a:rPr lang="en-US" dirty="0" err="1"/>
              <a:t>širom</a:t>
            </a:r>
            <a:r>
              <a:rPr lang="en-US" dirty="0"/>
              <a:t> </a:t>
            </a:r>
            <a:r>
              <a:rPr lang="en-US" dirty="0" err="1" smtClean="0"/>
              <a:t>sv</a:t>
            </a:r>
            <a:r>
              <a:rPr lang="sr-Latn-ME" dirty="0" smtClean="0"/>
              <a:t>ij</a:t>
            </a:r>
            <a:r>
              <a:rPr lang="en-US" dirty="0" smtClean="0"/>
              <a:t>eta </a:t>
            </a:r>
            <a:r>
              <a:rPr lang="en-US" dirty="0" err="1"/>
              <a:t>dobijaju</a:t>
            </a:r>
            <a:r>
              <a:rPr lang="en-US" dirty="0"/>
              <a:t>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/>
              <a:t>više</a:t>
            </a:r>
            <a:r>
              <a:rPr lang="en-US" dirty="0"/>
              <a:t> </a:t>
            </a:r>
            <a:r>
              <a:rPr lang="en-US" dirty="0" err="1"/>
              <a:t>globalni</a:t>
            </a:r>
            <a:r>
              <a:rPr lang="en-US" dirty="0"/>
              <a:t> </a:t>
            </a:r>
            <a:r>
              <a:rPr lang="en-US" dirty="0" err="1"/>
              <a:t>karakter</a:t>
            </a:r>
            <a:r>
              <a:rPr lang="en-US" dirty="0"/>
              <a:t>, </a:t>
            </a:r>
            <a:r>
              <a:rPr lang="en-US" dirty="0" err="1"/>
              <a:t>odnosno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globalne</a:t>
            </a:r>
            <a:r>
              <a:rPr lang="en-US" dirty="0"/>
              <a:t> </a:t>
            </a:r>
            <a:r>
              <a:rPr lang="en-US" dirty="0" err="1"/>
              <a:t>posledice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industriju</a:t>
            </a:r>
            <a:r>
              <a:rPr lang="en-US" dirty="0"/>
              <a:t> </a:t>
            </a:r>
            <a:r>
              <a:rPr lang="en-US" dirty="0" err="1"/>
              <a:t>osiguranja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reosiguranja</a:t>
            </a:r>
            <a:r>
              <a:rPr lang="en-US" dirty="0"/>
              <a:t> </a:t>
            </a:r>
            <a:r>
              <a:rPr lang="en-US" dirty="0" err="1"/>
              <a:t>širom</a:t>
            </a:r>
            <a:r>
              <a:rPr lang="en-US" dirty="0"/>
              <a:t> </a:t>
            </a:r>
            <a:r>
              <a:rPr lang="en-US" dirty="0" err="1" smtClean="0"/>
              <a:t>sv</a:t>
            </a:r>
            <a:r>
              <a:rPr lang="sr-Latn-ME" dirty="0" smtClean="0"/>
              <a:t>ij</a:t>
            </a:r>
            <a:r>
              <a:rPr lang="en-US" dirty="0" smtClean="0"/>
              <a:t>eta</a:t>
            </a:r>
            <a:r>
              <a:rPr lang="en-US" dirty="0"/>
              <a:t>.</a:t>
            </a:r>
            <a:endParaRPr lang="sr-Latn-ME" dirty="0"/>
          </a:p>
          <a:p>
            <a:pPr algn="just"/>
            <a:r>
              <a:rPr lang="en-US" dirty="0"/>
              <a:t> </a:t>
            </a:r>
            <a:r>
              <a:rPr lang="en-US" dirty="0" err="1"/>
              <a:t>Zahvaljujući</a:t>
            </a:r>
            <a:r>
              <a:rPr lang="en-US" dirty="0"/>
              <a:t> </a:t>
            </a:r>
            <a:r>
              <a:rPr lang="en-US" dirty="0" err="1"/>
              <a:t>globalizaciji</a:t>
            </a:r>
            <a:r>
              <a:rPr lang="en-US" dirty="0"/>
              <a:t> </a:t>
            </a:r>
            <a:r>
              <a:rPr lang="en-US" dirty="0" err="1"/>
              <a:t>finansijskih</a:t>
            </a:r>
            <a:r>
              <a:rPr lang="en-US" dirty="0"/>
              <a:t> </a:t>
            </a:r>
            <a:r>
              <a:rPr lang="en-US" dirty="0" err="1"/>
              <a:t>sistema</a:t>
            </a:r>
            <a:r>
              <a:rPr lang="en-US" dirty="0"/>
              <a:t>, </a:t>
            </a:r>
            <a:r>
              <a:rPr lang="en-US" dirty="0" err="1"/>
              <a:t>povećana</a:t>
            </a:r>
            <a:r>
              <a:rPr lang="en-US" dirty="0"/>
              <a:t> je </a:t>
            </a:r>
            <a:r>
              <a:rPr lang="en-US" dirty="0" err="1"/>
              <a:t>njihova</a:t>
            </a:r>
            <a:r>
              <a:rPr lang="en-US" dirty="0"/>
              <a:t> </a:t>
            </a:r>
            <a:r>
              <a:rPr lang="en-US" dirty="0" err="1"/>
              <a:t>efikasnost</a:t>
            </a:r>
            <a:r>
              <a:rPr lang="en-US" dirty="0"/>
              <a:t> u </a:t>
            </a:r>
            <a:r>
              <a:rPr lang="en-US" dirty="0" err="1"/>
              <a:t>pogledu</a:t>
            </a:r>
            <a:r>
              <a:rPr lang="en-US" dirty="0"/>
              <a:t> </a:t>
            </a:r>
            <a:r>
              <a:rPr lang="en-US" dirty="0" err="1"/>
              <a:t>zajedničkog</a:t>
            </a:r>
            <a:r>
              <a:rPr lang="en-US" dirty="0"/>
              <a:t> </a:t>
            </a:r>
            <a:r>
              <a:rPr lang="en-US" dirty="0" err="1"/>
              <a:t>snošenja</a:t>
            </a:r>
            <a:r>
              <a:rPr lang="en-US" dirty="0"/>
              <a:t> </a:t>
            </a:r>
            <a:r>
              <a:rPr lang="en-US" dirty="0" err="1"/>
              <a:t>rizika</a:t>
            </a:r>
            <a:r>
              <a:rPr lang="en-US" dirty="0"/>
              <a:t>, </a:t>
            </a:r>
            <a:r>
              <a:rPr lang="en-US" dirty="0" err="1"/>
              <a:t>ali</a:t>
            </a:r>
            <a:r>
              <a:rPr lang="en-US" dirty="0"/>
              <a:t> se </a:t>
            </a:r>
            <a:r>
              <a:rPr lang="en-US" dirty="0" err="1"/>
              <a:t>isto</a:t>
            </a:r>
            <a:r>
              <a:rPr lang="en-US" dirty="0"/>
              <a:t> </a:t>
            </a:r>
            <a:r>
              <a:rPr lang="en-US" dirty="0" err="1"/>
              <a:t>tako</a:t>
            </a:r>
            <a:r>
              <a:rPr lang="en-US" dirty="0"/>
              <a:t> </a:t>
            </a:r>
            <a:r>
              <a:rPr lang="en-US" dirty="0" err="1"/>
              <a:t>velikom</a:t>
            </a:r>
            <a:r>
              <a:rPr lang="en-US" dirty="0"/>
              <a:t> </a:t>
            </a:r>
            <a:r>
              <a:rPr lang="en-US" dirty="0" err="1"/>
              <a:t>brzinom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lančano</a:t>
            </a:r>
            <a:r>
              <a:rPr lang="en-US" dirty="0"/>
              <a:t> </a:t>
            </a:r>
            <a:r>
              <a:rPr lang="en-US" dirty="0" err="1"/>
              <a:t>prenose</a:t>
            </a:r>
            <a:r>
              <a:rPr lang="en-US" dirty="0"/>
              <a:t> </a:t>
            </a:r>
            <a:r>
              <a:rPr lang="en-US" dirty="0" err="1"/>
              <a:t>efekti</a:t>
            </a:r>
            <a:r>
              <a:rPr lang="en-US" dirty="0"/>
              <a:t> </a:t>
            </a:r>
            <a:r>
              <a:rPr lang="en-US" dirty="0" err="1"/>
              <a:t>katastrofalnih</a:t>
            </a:r>
            <a:r>
              <a:rPr lang="en-US" dirty="0"/>
              <a:t> </a:t>
            </a:r>
            <a:r>
              <a:rPr lang="en-US" dirty="0" err="1" smtClean="0"/>
              <a:t>događaja</a:t>
            </a:r>
            <a:r>
              <a:rPr lang="en-US" dirty="0" smtClean="0"/>
              <a:t>.</a:t>
            </a:r>
            <a:endParaRPr lang="sr-Latn-ME" dirty="0"/>
          </a:p>
          <a:p>
            <a:pPr algn="just"/>
            <a:r>
              <a:rPr lang="en-US" dirty="0"/>
              <a:t> </a:t>
            </a:r>
            <a:r>
              <a:rPr lang="en-US" dirty="0" err="1"/>
              <a:t>Dodatni</a:t>
            </a:r>
            <a:r>
              <a:rPr lang="en-US" dirty="0"/>
              <a:t> </a:t>
            </a:r>
            <a:r>
              <a:rPr lang="en-US" dirty="0" err="1"/>
              <a:t>podsticaji</a:t>
            </a:r>
            <a:r>
              <a:rPr lang="en-US" dirty="0"/>
              <a:t> </a:t>
            </a:r>
            <a:r>
              <a:rPr lang="en-US" dirty="0" err="1"/>
              <a:t>razvoju</a:t>
            </a:r>
            <a:r>
              <a:rPr lang="en-US" dirty="0"/>
              <a:t> </a:t>
            </a:r>
            <a:r>
              <a:rPr lang="en-US" dirty="0" err="1"/>
              <a:t>sektora</a:t>
            </a:r>
            <a:r>
              <a:rPr lang="en-US" dirty="0"/>
              <a:t> </a:t>
            </a:r>
            <a:r>
              <a:rPr lang="en-US" dirty="0" err="1"/>
              <a:t>osiguranja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reosiguranja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procesi</a:t>
            </a:r>
            <a:r>
              <a:rPr lang="en-US" dirty="0"/>
              <a:t> </a:t>
            </a:r>
            <a:r>
              <a:rPr lang="en-US" dirty="0" err="1"/>
              <a:t>privatizacije</a:t>
            </a:r>
            <a:r>
              <a:rPr lang="en-US" dirty="0"/>
              <a:t> </a:t>
            </a:r>
            <a:r>
              <a:rPr lang="en-US" dirty="0" err="1"/>
              <a:t>sistema</a:t>
            </a:r>
            <a:r>
              <a:rPr lang="en-US" dirty="0"/>
              <a:t> </a:t>
            </a:r>
            <a:r>
              <a:rPr lang="en-US" dirty="0" err="1"/>
              <a:t>socijalnog</a:t>
            </a:r>
            <a:r>
              <a:rPr lang="en-US" dirty="0"/>
              <a:t> </a:t>
            </a:r>
            <a:r>
              <a:rPr lang="en-US" dirty="0" err="1"/>
              <a:t>osiguranja</a:t>
            </a:r>
            <a:r>
              <a:rPr lang="en-US" dirty="0"/>
              <a:t>, </a:t>
            </a:r>
            <a:r>
              <a:rPr lang="en-US" dirty="0" err="1"/>
              <a:t>odnosno</a:t>
            </a:r>
            <a:r>
              <a:rPr lang="en-US" dirty="0"/>
              <a:t> </a:t>
            </a:r>
            <a:r>
              <a:rPr lang="en-US" dirty="0" err="1"/>
              <a:t>fondova</a:t>
            </a:r>
            <a:r>
              <a:rPr lang="en-US" dirty="0"/>
              <a:t> </a:t>
            </a:r>
            <a:r>
              <a:rPr lang="en-US" dirty="0" err="1"/>
              <a:t>penzionog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zdravstvenog</a:t>
            </a:r>
            <a:r>
              <a:rPr lang="en-US" dirty="0"/>
              <a:t> </a:t>
            </a:r>
            <a:r>
              <a:rPr lang="en-US" dirty="0" err="1"/>
              <a:t>osiguranja</a:t>
            </a:r>
            <a:r>
              <a:rPr lang="en-US" dirty="0"/>
              <a:t>,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predstavljaju</a:t>
            </a:r>
            <a:r>
              <a:rPr lang="en-US" dirty="0"/>
              <a:t> </a:t>
            </a:r>
            <a:r>
              <a:rPr lang="en-US" dirty="0" err="1"/>
              <a:t>odličnu</a:t>
            </a:r>
            <a:r>
              <a:rPr lang="en-US" dirty="0"/>
              <a:t> </a:t>
            </a:r>
            <a:r>
              <a:rPr lang="en-US" dirty="0" err="1"/>
              <a:t>poslovnu</a:t>
            </a:r>
            <a:r>
              <a:rPr lang="en-US" dirty="0"/>
              <a:t> </a:t>
            </a:r>
            <a:r>
              <a:rPr lang="en-US" dirty="0" err="1"/>
              <a:t>priliku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iskusne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finansijski</a:t>
            </a:r>
            <a:r>
              <a:rPr lang="en-US" dirty="0"/>
              <a:t> </a:t>
            </a:r>
            <a:r>
              <a:rPr lang="en-US" dirty="0" err="1"/>
              <a:t>jake</a:t>
            </a:r>
            <a:r>
              <a:rPr lang="en-US" dirty="0"/>
              <a:t> </a:t>
            </a:r>
            <a:r>
              <a:rPr lang="en-US" dirty="0" err="1"/>
              <a:t>osiguravače</a:t>
            </a:r>
            <a:r>
              <a:rPr lang="en-US" dirty="0" smtClean="0"/>
              <a:t>.</a:t>
            </a:r>
            <a:endParaRPr lang="sr-Latn-ME" dirty="0"/>
          </a:p>
        </p:txBody>
      </p:sp>
    </p:spTree>
    <p:extLst>
      <p:ext uri="{BB962C8B-B14F-4D97-AF65-F5344CB8AC3E}">
        <p14:creationId xmlns:p14="http://schemas.microsoft.com/office/powerpoint/2010/main" xmlns="" val="152434687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71977"/>
            <a:ext cx="10515600" cy="5004986"/>
          </a:xfrm>
        </p:spPr>
        <p:txBody>
          <a:bodyPr/>
          <a:lstStyle/>
          <a:p>
            <a:pPr algn="just"/>
            <a:r>
              <a:rPr lang="en-US" dirty="0"/>
              <a:t> </a:t>
            </a:r>
            <a:r>
              <a:rPr lang="en-US" dirty="0" err="1"/>
              <a:t>Takođe</a:t>
            </a:r>
            <a:r>
              <a:rPr lang="en-US" dirty="0"/>
              <a:t>, </a:t>
            </a:r>
            <a:r>
              <a:rPr lang="en-US" dirty="0" err="1"/>
              <a:t>liberalizacija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/>
              <a:t>osiguranja</a:t>
            </a:r>
            <a:r>
              <a:rPr lang="en-US" dirty="0"/>
              <a:t>, </a:t>
            </a:r>
            <a:r>
              <a:rPr lang="en-US" dirty="0" err="1"/>
              <a:t>zatim</a:t>
            </a:r>
            <a:r>
              <a:rPr lang="en-US" dirty="0"/>
              <a:t> </a:t>
            </a:r>
            <a:r>
              <a:rPr lang="en-US" dirty="0" err="1"/>
              <a:t>privatizacija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transformacija</a:t>
            </a:r>
            <a:r>
              <a:rPr lang="en-US" dirty="0"/>
              <a:t> </a:t>
            </a:r>
            <a:r>
              <a:rPr lang="en-US" dirty="0" err="1"/>
              <a:t>nekadašnjih</a:t>
            </a:r>
            <a:r>
              <a:rPr lang="en-US" dirty="0"/>
              <a:t> </a:t>
            </a:r>
            <a:r>
              <a:rPr lang="en-US" dirty="0" err="1"/>
              <a:t>državnih</a:t>
            </a:r>
            <a:r>
              <a:rPr lang="en-US" dirty="0"/>
              <a:t> </a:t>
            </a:r>
            <a:r>
              <a:rPr lang="en-US" dirty="0" err="1"/>
              <a:t>osiguravajućih</a:t>
            </a:r>
            <a:r>
              <a:rPr lang="en-US" dirty="0"/>
              <a:t> </a:t>
            </a:r>
            <a:r>
              <a:rPr lang="en-US" dirty="0" err="1"/>
              <a:t>monopola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konsolidacija</a:t>
            </a:r>
            <a:r>
              <a:rPr lang="en-US" dirty="0"/>
              <a:t> </a:t>
            </a:r>
            <a:r>
              <a:rPr lang="en-US" dirty="0" err="1"/>
              <a:t>njihovog</a:t>
            </a:r>
            <a:r>
              <a:rPr lang="en-US" dirty="0"/>
              <a:t> </a:t>
            </a:r>
            <a:r>
              <a:rPr lang="en-US" dirty="0" err="1"/>
              <a:t>poslovanja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tržištima</a:t>
            </a:r>
            <a:r>
              <a:rPr lang="en-US" dirty="0"/>
              <a:t> u </a:t>
            </a:r>
            <a:r>
              <a:rPr lang="en-US" dirty="0" err="1"/>
              <a:t>razvoju</a:t>
            </a:r>
            <a:r>
              <a:rPr lang="en-US" dirty="0"/>
              <a:t>, </a:t>
            </a:r>
            <a:r>
              <a:rPr lang="en-US" dirty="0" err="1"/>
              <a:t>stvaraju</a:t>
            </a:r>
            <a:r>
              <a:rPr lang="en-US" dirty="0"/>
              <a:t> </a:t>
            </a:r>
            <a:r>
              <a:rPr lang="en-US" dirty="0" err="1"/>
              <a:t>dodatne</a:t>
            </a:r>
            <a:r>
              <a:rPr lang="en-US" dirty="0"/>
              <a:t> </a:t>
            </a:r>
            <a:r>
              <a:rPr lang="en-US" dirty="0" err="1"/>
              <a:t>preduslove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otvaranje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/>
              <a:t>osiguranja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privlačenje</a:t>
            </a:r>
            <a:r>
              <a:rPr lang="en-US" dirty="0"/>
              <a:t> </a:t>
            </a:r>
            <a:r>
              <a:rPr lang="en-US" dirty="0" err="1"/>
              <a:t>osiguravajućih</a:t>
            </a:r>
            <a:r>
              <a:rPr lang="en-US" dirty="0"/>
              <a:t> </a:t>
            </a:r>
            <a:r>
              <a:rPr lang="en-US" dirty="0" err="1"/>
              <a:t>kompanija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posluju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globalnom</a:t>
            </a:r>
            <a:r>
              <a:rPr lang="en-US" dirty="0"/>
              <a:t> </a:t>
            </a:r>
            <a:r>
              <a:rPr lang="en-US" dirty="0" err="1"/>
              <a:t>nivou</a:t>
            </a:r>
            <a:r>
              <a:rPr lang="en-US" dirty="0"/>
              <a:t>.</a:t>
            </a:r>
            <a:endParaRPr lang="sr-Latn-ME" dirty="0"/>
          </a:p>
          <a:p>
            <a:pPr algn="just"/>
            <a:r>
              <a:rPr lang="en-US" dirty="0"/>
              <a:t> </a:t>
            </a:r>
            <a:r>
              <a:rPr lang="en-US" dirty="0" err="1"/>
              <a:t>Osiguravajuća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penzioni</a:t>
            </a:r>
            <a:r>
              <a:rPr lang="en-US" dirty="0"/>
              <a:t> </a:t>
            </a:r>
            <a:r>
              <a:rPr lang="en-US" dirty="0" err="1"/>
              <a:t>fondovi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zbog</a:t>
            </a:r>
            <a:r>
              <a:rPr lang="en-US" dirty="0"/>
              <a:t> </a:t>
            </a:r>
            <a:r>
              <a:rPr lang="en-US" dirty="0" err="1"/>
              <a:t>automatizma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redovnosti</a:t>
            </a:r>
            <a:r>
              <a:rPr lang="en-US" dirty="0"/>
              <a:t> </a:t>
            </a:r>
            <a:r>
              <a:rPr lang="en-US" dirty="0" err="1"/>
              <a:t>priliva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 </a:t>
            </a:r>
            <a:r>
              <a:rPr lang="en-US" dirty="0" err="1"/>
              <a:t>vrlo</a:t>
            </a:r>
            <a:r>
              <a:rPr lang="en-US" dirty="0"/>
              <a:t> </a:t>
            </a:r>
            <a:r>
              <a:rPr lang="en-US" dirty="0" err="1"/>
              <a:t>bitni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normalno</a:t>
            </a:r>
            <a:r>
              <a:rPr lang="en-US" dirty="0"/>
              <a:t> </a:t>
            </a:r>
            <a:r>
              <a:rPr lang="en-US" dirty="0" err="1"/>
              <a:t>funkcionisanje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, </a:t>
            </a:r>
            <a:r>
              <a:rPr lang="en-US" dirty="0" err="1"/>
              <a:t>naročito</a:t>
            </a:r>
            <a:r>
              <a:rPr lang="en-US" dirty="0"/>
              <a:t> u </a:t>
            </a:r>
            <a:r>
              <a:rPr lang="en-US" dirty="0" err="1"/>
              <a:t>periodima</a:t>
            </a:r>
            <a:r>
              <a:rPr lang="en-US" dirty="0"/>
              <a:t> </a:t>
            </a:r>
            <a:r>
              <a:rPr lang="en-US" dirty="0" err="1"/>
              <a:t>veće</a:t>
            </a:r>
            <a:r>
              <a:rPr lang="en-US" dirty="0"/>
              <a:t> </a:t>
            </a:r>
            <a:r>
              <a:rPr lang="en-US" dirty="0" err="1"/>
              <a:t>neusklađenosti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3568992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68947" y="1223493"/>
            <a:ext cx="9916732" cy="4783799"/>
          </a:xfrm>
        </p:spPr>
        <p:txBody>
          <a:bodyPr>
            <a:normAutofit/>
          </a:bodyPr>
          <a:lstStyle/>
          <a:p>
            <a:pPr algn="just">
              <a:lnSpc>
                <a:spcPct val="80000"/>
              </a:lnSpc>
            </a:pPr>
            <a:r>
              <a:rPr lang="bs-Latn-BA" dirty="0" smtClean="0"/>
              <a:t>Osiguravajuće </a:t>
            </a:r>
            <a:r>
              <a:rPr lang="bs-Latn-BA" dirty="0"/>
              <a:t>kompanije predstavljaju instutucionalne investitore. </a:t>
            </a:r>
            <a:endParaRPr lang="bs-Latn-BA" dirty="0" smtClean="0"/>
          </a:p>
          <a:p>
            <a:pPr algn="just">
              <a:lnSpc>
                <a:spcPct val="80000"/>
              </a:lnSpc>
            </a:pPr>
            <a:r>
              <a:rPr lang="bs-Latn-BA" dirty="0" smtClean="0"/>
              <a:t>Posluju </a:t>
            </a:r>
            <a:r>
              <a:rPr lang="bs-Latn-BA" dirty="0"/>
              <a:t>sa velikim brojem klijenata i organizuju ugovorenu štednju.</a:t>
            </a:r>
            <a:endParaRPr lang="en-US" dirty="0"/>
          </a:p>
          <a:p>
            <a:pPr algn="just">
              <a:lnSpc>
                <a:spcPct val="80000"/>
              </a:lnSpc>
            </a:pPr>
            <a:r>
              <a:rPr lang="bs-Latn-BA" dirty="0"/>
              <a:t> Za svoje pružene usluge naplaćuju različite vrste premija. </a:t>
            </a:r>
          </a:p>
          <a:p>
            <a:pPr algn="just">
              <a:lnSpc>
                <a:spcPct val="80000"/>
              </a:lnSpc>
            </a:pPr>
            <a:r>
              <a:rPr lang="bs-Latn-BA" dirty="0"/>
              <a:t>Ugovorenom štednjom aktiviraju najsitnije finansijske viškove novčanih sredstava od postojećih i potencijalnih tržišnih transaktora.</a:t>
            </a:r>
          </a:p>
          <a:p>
            <a:pPr algn="just">
              <a:lnSpc>
                <a:spcPct val="80000"/>
              </a:lnSpc>
            </a:pPr>
            <a:r>
              <a:rPr lang="bs-Latn-BA" dirty="0"/>
              <a:t> Prikupljena sredstva imaju oblik ugovorene štednje i plasiraju se u likvidne i sigurne državne </a:t>
            </a:r>
            <a:r>
              <a:rPr lang="bs-Latn-BA" dirty="0" smtClean="0"/>
              <a:t>HoV</a:t>
            </a:r>
            <a:r>
              <a:rPr lang="bs-Latn-BA" dirty="0"/>
              <a:t>.</a:t>
            </a:r>
            <a:endParaRPr lang="en-US" dirty="0"/>
          </a:p>
          <a:p>
            <a:endParaRPr lang="sr-Latn-ME" dirty="0"/>
          </a:p>
        </p:txBody>
      </p:sp>
    </p:spTree>
    <p:extLst>
      <p:ext uri="{BB962C8B-B14F-4D97-AF65-F5344CB8AC3E}">
        <p14:creationId xmlns:p14="http://schemas.microsoft.com/office/powerpoint/2010/main" xmlns="" val="244138430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>
          <a:xfrm>
            <a:off x="1365161" y="1300766"/>
            <a:ext cx="9723549" cy="4979161"/>
          </a:xfrm>
        </p:spPr>
        <p:txBody>
          <a:bodyPr>
            <a:normAutofit/>
          </a:bodyPr>
          <a:lstStyle/>
          <a:p>
            <a:pPr algn="just">
              <a:lnSpc>
                <a:spcPct val="80000"/>
              </a:lnSpc>
            </a:pPr>
            <a:r>
              <a:rPr lang="bs-Latn-BA" dirty="0"/>
              <a:t>Osiguravajuće kompanije za životno osiguranje se bave upravljanjem sa penzionim fondovima, ostvarujući pri tome značajne prihode. </a:t>
            </a:r>
            <a:endParaRPr lang="en-US" dirty="0"/>
          </a:p>
          <a:p>
            <a:pPr algn="just">
              <a:lnSpc>
                <a:spcPct val="80000"/>
              </a:lnSpc>
            </a:pPr>
            <a:r>
              <a:rPr lang="bs-Latn-BA" dirty="0"/>
              <a:t>Stalnim prikupljanjem sredstava osiguravajuće kompanije kontinuelno obogaćuju svoju ponudu. </a:t>
            </a:r>
            <a:endParaRPr lang="bs-Latn-BA" dirty="0" smtClean="0"/>
          </a:p>
          <a:p>
            <a:pPr algn="just">
              <a:lnSpc>
                <a:spcPct val="80000"/>
              </a:lnSpc>
            </a:pPr>
            <a:r>
              <a:rPr lang="bs-Latn-BA" dirty="0" smtClean="0"/>
              <a:t>Osiguravajuće </a:t>
            </a:r>
            <a:r>
              <a:rPr lang="bs-Latn-BA" dirty="0"/>
              <a:t>kompanije ulažu slobodna novčana sredstva u plasmane sa niskom stopom prinosa i sa visokom stopom stabilnosti. </a:t>
            </a:r>
            <a:endParaRPr lang="en-US" dirty="0"/>
          </a:p>
          <a:p>
            <a:pPr algn="just">
              <a:lnSpc>
                <a:spcPct val="80000"/>
              </a:lnSpc>
            </a:pPr>
            <a:r>
              <a:rPr lang="bs-Latn-BA" dirty="0"/>
              <a:t>Sredstva penzionih fondova se plasiraju kao dugoročna aktiva u državne obveznice, u obveznice preduzeća i stambene kredite</a:t>
            </a:r>
            <a:r>
              <a:rPr lang="bs-Latn-BA" dirty="0" smtClean="0"/>
              <a:t>.</a:t>
            </a:r>
          </a:p>
          <a:p>
            <a:pPr algn="just">
              <a:lnSpc>
                <a:spcPct val="80000"/>
              </a:lnSpc>
            </a:pPr>
            <a:r>
              <a:rPr lang="bs-Latn-BA" dirty="0" smtClean="0"/>
              <a:t> </a:t>
            </a:r>
            <a:r>
              <a:rPr lang="bs-Latn-BA" dirty="0"/>
              <a:t>Kod osiguravajućih kompanija se štednja smanjuje samo u uslovima rasta stope inflacije.</a:t>
            </a:r>
          </a:p>
        </p:txBody>
      </p:sp>
    </p:spTree>
    <p:extLst>
      <p:ext uri="{BB962C8B-B14F-4D97-AF65-F5344CB8AC3E}">
        <p14:creationId xmlns:p14="http://schemas.microsoft.com/office/powerpoint/2010/main" xmlns="" val="180902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62885"/>
            <a:ext cx="10515600" cy="5314078"/>
          </a:xfrm>
        </p:spPr>
        <p:txBody>
          <a:bodyPr/>
          <a:lstStyle/>
          <a:p>
            <a:pPr algn="just"/>
            <a:r>
              <a:rPr lang="en-US" dirty="0"/>
              <a:t> </a:t>
            </a:r>
            <a:r>
              <a:rPr lang="en-US" dirty="0" err="1"/>
              <a:t>Izvori</a:t>
            </a:r>
            <a:r>
              <a:rPr lang="sr-Latn-ME" dirty="0"/>
              <a:t> </a:t>
            </a:r>
            <a:r>
              <a:rPr lang="en-US" dirty="0" err="1"/>
              <a:t>sredstava</a:t>
            </a:r>
            <a:r>
              <a:rPr lang="en-US" dirty="0"/>
              <a:t> </a:t>
            </a:r>
            <a:r>
              <a:rPr lang="en-US" dirty="0" err="1"/>
              <a:t>finansijskih</a:t>
            </a:r>
            <a:r>
              <a:rPr lang="en-US" dirty="0"/>
              <a:t> </a:t>
            </a:r>
            <a:r>
              <a:rPr lang="en-US" dirty="0" err="1"/>
              <a:t>kompanija</a:t>
            </a:r>
            <a:r>
              <a:rPr lang="en-US" dirty="0"/>
              <a:t> </a:t>
            </a:r>
            <a:r>
              <a:rPr lang="en-US" dirty="0" err="1"/>
              <a:t>sastoje</a:t>
            </a:r>
            <a:r>
              <a:rPr lang="en-US" dirty="0"/>
              <a:t> se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komercijalnih</a:t>
            </a:r>
            <a:r>
              <a:rPr lang="en-US" dirty="0"/>
              <a:t> </a:t>
            </a:r>
            <a:r>
              <a:rPr lang="en-US" dirty="0" err="1"/>
              <a:t>papira</a:t>
            </a:r>
            <a:r>
              <a:rPr lang="en-US" dirty="0"/>
              <a:t>, </a:t>
            </a:r>
            <a:r>
              <a:rPr lang="en-US" dirty="0" err="1"/>
              <a:t>bankarskih</a:t>
            </a:r>
            <a:r>
              <a:rPr lang="sr-Latn-ME" dirty="0"/>
              <a:t> </a:t>
            </a:r>
            <a:r>
              <a:rPr lang="en-US" dirty="0" err="1"/>
              <a:t>kredita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akcija</a:t>
            </a:r>
            <a:r>
              <a:rPr lang="en-US" dirty="0"/>
              <a:t>.</a:t>
            </a:r>
            <a:endParaRPr lang="sr-Latn-ME" dirty="0"/>
          </a:p>
          <a:p>
            <a:pPr algn="just"/>
            <a:r>
              <a:rPr lang="en-US" dirty="0"/>
              <a:t> Na </a:t>
            </a:r>
            <a:r>
              <a:rPr lang="en-US" dirty="0" err="1"/>
              <a:t>kraju</a:t>
            </a:r>
            <a:r>
              <a:rPr lang="en-US" dirty="0"/>
              <a:t>, </a:t>
            </a:r>
            <a:r>
              <a:rPr lang="en-US" dirty="0" smtClean="0"/>
              <a:t>m</a:t>
            </a:r>
            <a:r>
              <a:rPr lang="sr-Latn-ME" dirty="0" smtClean="0"/>
              <a:t>j</a:t>
            </a:r>
            <a:r>
              <a:rPr lang="en-US" dirty="0" err="1" smtClean="0"/>
              <a:t>ešovite</a:t>
            </a:r>
            <a:r>
              <a:rPr lang="en-US" dirty="0" smtClean="0"/>
              <a:t> </a:t>
            </a:r>
            <a:r>
              <a:rPr lang="en-US" dirty="0" err="1"/>
              <a:t>finansijske</a:t>
            </a:r>
            <a:r>
              <a:rPr lang="en-US" dirty="0"/>
              <a:t> </a:t>
            </a:r>
            <a:r>
              <a:rPr lang="en-US" dirty="0" err="1"/>
              <a:t>organizacije</a:t>
            </a:r>
            <a:r>
              <a:rPr lang="en-US" dirty="0"/>
              <a:t> </a:t>
            </a:r>
            <a:r>
              <a:rPr lang="en-US" dirty="0" err="1"/>
              <a:t>uključuju</a:t>
            </a:r>
            <a:r>
              <a:rPr lang="en-US" dirty="0"/>
              <a:t>: </a:t>
            </a:r>
            <a:endParaRPr lang="sr-Latn-ME" dirty="0" smtClean="0"/>
          </a:p>
          <a:p>
            <a:pPr algn="just"/>
            <a:r>
              <a:rPr lang="en-US" dirty="0" err="1" smtClean="0"/>
              <a:t>državne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sr-Latn-ME" dirty="0"/>
              <a:t> </a:t>
            </a:r>
            <a:r>
              <a:rPr lang="en-US" dirty="0" err="1"/>
              <a:t>poludržavne</a:t>
            </a:r>
            <a:r>
              <a:rPr lang="en-US" dirty="0"/>
              <a:t> </a:t>
            </a:r>
            <a:r>
              <a:rPr lang="en-US" dirty="0" err="1"/>
              <a:t>kreditne</a:t>
            </a:r>
            <a:r>
              <a:rPr lang="en-US" dirty="0"/>
              <a:t> </a:t>
            </a:r>
            <a:r>
              <a:rPr lang="en-US" dirty="0" err="1"/>
              <a:t>agencije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finansiranje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osiguranje</a:t>
            </a:r>
            <a:r>
              <a:rPr lang="en-US" dirty="0"/>
              <a:t> </a:t>
            </a:r>
            <a:r>
              <a:rPr lang="en-US" dirty="0" err="1"/>
              <a:t>specijalnih</a:t>
            </a:r>
            <a:r>
              <a:rPr lang="en-US" dirty="0"/>
              <a:t> </a:t>
            </a:r>
            <a:r>
              <a:rPr lang="en-US" dirty="0" err="1"/>
              <a:t>trgovinskih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sr-Latn-ME" dirty="0"/>
              <a:t> </a:t>
            </a:r>
            <a:r>
              <a:rPr lang="en-US" dirty="0" err="1"/>
              <a:t>investicionih</a:t>
            </a:r>
            <a:r>
              <a:rPr lang="en-US" dirty="0"/>
              <a:t> </a:t>
            </a:r>
            <a:r>
              <a:rPr lang="en-US" dirty="0" err="1"/>
              <a:t>angažmana</a:t>
            </a:r>
            <a:r>
              <a:rPr lang="en-US" dirty="0"/>
              <a:t>, </a:t>
            </a:r>
            <a:endParaRPr lang="sr-Latn-ME" dirty="0" smtClean="0"/>
          </a:p>
          <a:p>
            <a:pPr algn="just"/>
            <a:r>
              <a:rPr lang="en-US" dirty="0" err="1" smtClean="0"/>
              <a:t>investicione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brokerske</a:t>
            </a:r>
            <a:r>
              <a:rPr lang="en-US" dirty="0"/>
              <a:t> </a:t>
            </a:r>
            <a:r>
              <a:rPr lang="en-US" dirty="0" err="1"/>
              <a:t>kuće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 smtClean="0"/>
              <a:t>posp</a:t>
            </a:r>
            <a:r>
              <a:rPr lang="sr-Latn-ME" dirty="0" smtClean="0"/>
              <a:t>j</a:t>
            </a:r>
            <a:r>
              <a:rPr lang="en-US" dirty="0" err="1" smtClean="0"/>
              <a:t>ešivanje</a:t>
            </a:r>
            <a:r>
              <a:rPr lang="en-US" dirty="0" smtClean="0"/>
              <a:t> </a:t>
            </a:r>
            <a:r>
              <a:rPr lang="en-US" dirty="0" err="1"/>
              <a:t>finansijskih</a:t>
            </a:r>
            <a:r>
              <a:rPr lang="sr-Latn-ME" dirty="0"/>
              <a:t> </a:t>
            </a:r>
            <a:r>
              <a:rPr lang="en-US" dirty="0" err="1" smtClean="0"/>
              <a:t>investicija</a:t>
            </a:r>
            <a:r>
              <a:rPr lang="sr-Latn-ME" dirty="0" smtClean="0"/>
              <a:t>,</a:t>
            </a:r>
            <a:r>
              <a:rPr lang="en-US" dirty="0" smtClean="0"/>
              <a:t> </a:t>
            </a:r>
            <a:r>
              <a:rPr lang="sr-Latn-ME" dirty="0" smtClean="0"/>
              <a:t>i</a:t>
            </a:r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razne</a:t>
            </a:r>
            <a:r>
              <a:rPr lang="en-US" dirty="0"/>
              <a:t> </a:t>
            </a:r>
            <a:r>
              <a:rPr lang="en-US" dirty="0" err="1"/>
              <a:t>minijaturne</a:t>
            </a:r>
            <a:r>
              <a:rPr lang="en-US" dirty="0"/>
              <a:t> </a:t>
            </a:r>
            <a:r>
              <a:rPr lang="en-US" dirty="0" err="1"/>
              <a:t>organizacije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zalagaonice</a:t>
            </a:r>
            <a:r>
              <a:rPr lang="en-US" dirty="0"/>
              <a:t>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6947901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184856" y="1249251"/>
            <a:ext cx="9968248" cy="4758041"/>
          </a:xfrm>
        </p:spPr>
        <p:txBody>
          <a:bodyPr>
            <a:normAutofit fontScale="92500"/>
          </a:bodyPr>
          <a:lstStyle/>
          <a:p>
            <a:pPr algn="just">
              <a:lnSpc>
                <a:spcPct val="80000"/>
              </a:lnSpc>
            </a:pPr>
            <a:r>
              <a:rPr lang="bs-Latn-BA" dirty="0"/>
              <a:t>Obzirom da institucija za osiguranje imovine ima potrebu za većom likvidnošću, ona na svoje plasmane očekuje i veće prinose, uz veću stopu rizika. </a:t>
            </a:r>
            <a:endParaRPr lang="bs-Latn-BA" dirty="0" smtClean="0"/>
          </a:p>
          <a:p>
            <a:pPr algn="just">
              <a:lnSpc>
                <a:spcPct val="80000"/>
              </a:lnSpc>
            </a:pPr>
            <a:r>
              <a:rPr lang="bs-Latn-BA" dirty="0" smtClean="0"/>
              <a:t>Prodajom </a:t>
            </a:r>
            <a:r>
              <a:rPr lang="bs-Latn-BA" dirty="0"/>
              <a:t>polise doživotnog osiguranja osiguravajuće kompanije mobilišu štednju, jer se plaća premija koju do života klijenta koristi kompanija kapitališući sa premijom na finansijskom tržištu. </a:t>
            </a:r>
            <a:endParaRPr lang="en-US" dirty="0"/>
          </a:p>
          <a:p>
            <a:pPr algn="just">
              <a:lnSpc>
                <a:spcPct val="80000"/>
              </a:lnSpc>
            </a:pPr>
            <a:r>
              <a:rPr lang="bs-Latn-BA" dirty="0"/>
              <a:t>Svaka osiguravajuća kompanija ima na finansijskom tržištu dvostruku ulogu: obavlja funkciju osiguranja (prodaja osiguranja, naplata potraživanja i sl) i investira prikupljena sredstva po osnovu osiguranja.</a:t>
            </a:r>
          </a:p>
          <a:p>
            <a:pPr algn="just">
              <a:lnSpc>
                <a:spcPct val="80000"/>
              </a:lnSpc>
            </a:pPr>
            <a:r>
              <a:rPr lang="bs-Latn-BA" dirty="0"/>
              <a:t>Osiguravajuće kompanije d</a:t>
            </a:r>
            <a:r>
              <a:rPr lang="en-US" dirty="0"/>
              <a:t>j</a:t>
            </a:r>
            <a:r>
              <a:rPr lang="bs-Latn-BA" dirty="0"/>
              <a:t>eluju i kao finansijski posrednici u uslovima kada sa prihvatanjem premije pokrivaju svoje troškove, vrše isplatu odštetnih zahteva, a d</a:t>
            </a:r>
            <a:r>
              <a:rPr lang="en-US" dirty="0"/>
              <a:t>i</a:t>
            </a:r>
            <a:r>
              <a:rPr lang="bs-Latn-BA" dirty="0"/>
              <a:t>o fonda preusm</a:t>
            </a:r>
            <a:r>
              <a:rPr lang="en-US" dirty="0"/>
              <a:t>j</a:t>
            </a:r>
            <a:r>
              <a:rPr lang="bs-Latn-BA" dirty="0"/>
              <a:t>eravaju u investicione plasmane.</a:t>
            </a:r>
            <a:endParaRPr lang="en-US" dirty="0"/>
          </a:p>
          <a:p>
            <a:pPr algn="just">
              <a:lnSpc>
                <a:spcPct val="80000"/>
              </a:lnSpc>
            </a:pPr>
            <a:r>
              <a:rPr lang="bs-Latn-BA" dirty="0"/>
              <a:t> </a:t>
            </a:r>
            <a:endParaRPr lang="sr-Latn-ME" dirty="0"/>
          </a:p>
        </p:txBody>
      </p:sp>
    </p:spTree>
    <p:extLst>
      <p:ext uri="{BB962C8B-B14F-4D97-AF65-F5344CB8AC3E}">
        <p14:creationId xmlns:p14="http://schemas.microsoft.com/office/powerpoint/2010/main" xmlns="" val="412724622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>
          <a:xfrm>
            <a:off x="1056069" y="953037"/>
            <a:ext cx="10109914" cy="4893971"/>
          </a:xfrm>
        </p:spPr>
        <p:txBody>
          <a:bodyPr>
            <a:normAutofit fontScale="92500"/>
          </a:bodyPr>
          <a:lstStyle/>
          <a:p>
            <a:pPr marL="609600" indent="-609600"/>
            <a:endParaRPr lang="bs-Latn-BA" sz="2000" dirty="0" smtClean="0"/>
          </a:p>
          <a:p>
            <a:pPr algn="just">
              <a:lnSpc>
                <a:spcPct val="80000"/>
              </a:lnSpc>
            </a:pPr>
            <a:r>
              <a:rPr lang="bs-Latn-BA" dirty="0"/>
              <a:t>Neophodno je da menadžer osiguravajuće kompanije minimizira troškove i stvori uslove za plasman viška slobodnih novčanih sredstava.</a:t>
            </a:r>
            <a:endParaRPr lang="en-US" dirty="0"/>
          </a:p>
          <a:p>
            <a:pPr marL="609600" indent="-609600" algn="just"/>
            <a:r>
              <a:rPr lang="bs-Latn-BA" dirty="0" smtClean="0"/>
              <a:t>U </a:t>
            </a:r>
            <a:r>
              <a:rPr lang="bs-Latn-BA" dirty="0"/>
              <a:t>poslednje vr</a:t>
            </a:r>
            <a:r>
              <a:rPr lang="en-US" dirty="0" err="1"/>
              <a:t>ij</a:t>
            </a:r>
            <a:r>
              <a:rPr lang="bs-Latn-BA" dirty="0"/>
              <a:t>eme je sve prisutnija marketing aktivnost u ponudi i prodaji usluga osiguranja. </a:t>
            </a:r>
            <a:endParaRPr lang="bs-Latn-BA" dirty="0" smtClean="0"/>
          </a:p>
          <a:p>
            <a:pPr marL="609600" indent="-609600" algn="just"/>
            <a:r>
              <a:rPr lang="bs-Latn-BA" dirty="0" smtClean="0"/>
              <a:t>Aktuarsku </a:t>
            </a:r>
            <a:r>
              <a:rPr lang="bs-Latn-BA" dirty="0"/>
              <a:t>matematiku treba smatrati nezaobilaznom aktivnošću u profitabilnom poslovanju osiguravajućih kompanija.</a:t>
            </a:r>
            <a:endParaRPr lang="en-US" dirty="0"/>
          </a:p>
          <a:p>
            <a:pPr marL="609600" indent="-609600" algn="just"/>
            <a:r>
              <a:rPr lang="bs-Latn-BA" dirty="0"/>
              <a:t> Aktuarske analize su posebno značajne kada se poslovi osiguranja sklapaju u uslovima visoke inflacije. </a:t>
            </a:r>
            <a:endParaRPr lang="en-US" dirty="0"/>
          </a:p>
          <a:p>
            <a:pPr marL="609600" indent="-609600" algn="just"/>
            <a:r>
              <a:rPr lang="bs-Latn-BA" dirty="0"/>
              <a:t>Pored predviđanja troškova neophodno je aktuarskom analizom predvid</a:t>
            </a:r>
            <a:r>
              <a:rPr lang="en-US" dirty="0"/>
              <a:t>j</a:t>
            </a:r>
            <a:r>
              <a:rPr lang="bs-Latn-BA" dirty="0"/>
              <a:t>eti prihode od HOV koje su plasirane na finansijskom tržištu</a:t>
            </a:r>
            <a:r>
              <a:rPr lang="bs-Latn-BA" dirty="0" smtClean="0"/>
              <a:t>.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xmlns="" val="656541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78794"/>
            <a:ext cx="10515600" cy="5198169"/>
          </a:xfrm>
        </p:spPr>
        <p:txBody>
          <a:bodyPr/>
          <a:lstStyle/>
          <a:p>
            <a:pPr marL="0" indent="0">
              <a:buNone/>
            </a:pPr>
            <a:r>
              <a:rPr lang="bs-Latn-BA" dirty="0"/>
              <a:t>Rizici osiguravajućih kompanija nastaju zbog:</a:t>
            </a:r>
          </a:p>
          <a:p>
            <a:pPr marL="609600" indent="-609600">
              <a:buFontTx/>
              <a:buAutoNum type="arabicPeriod"/>
            </a:pPr>
            <a:r>
              <a:rPr lang="bs-Latn-BA" dirty="0"/>
              <a:t>Prekom</a:t>
            </a:r>
            <a:r>
              <a:rPr lang="en-US" dirty="0"/>
              <a:t>j</a:t>
            </a:r>
            <a:r>
              <a:rPr lang="bs-Latn-BA" dirty="0"/>
              <a:t>ernih troškova isplate naknade </a:t>
            </a:r>
            <a:r>
              <a:rPr lang="bs-Latn-BA" dirty="0" smtClean="0"/>
              <a:t>osiguranja,</a:t>
            </a:r>
            <a:endParaRPr lang="bs-Latn-BA" dirty="0"/>
          </a:p>
          <a:p>
            <a:pPr marL="609600" indent="-609600">
              <a:buFontTx/>
              <a:buAutoNum type="arabicPeriod"/>
            </a:pPr>
            <a:r>
              <a:rPr lang="bs-Latn-BA" dirty="0"/>
              <a:t>Smanjene prodaje polisa </a:t>
            </a:r>
            <a:r>
              <a:rPr lang="bs-Latn-BA" dirty="0" smtClean="0"/>
              <a:t>osiguranja,</a:t>
            </a:r>
            <a:endParaRPr lang="bs-Latn-BA" dirty="0"/>
          </a:p>
          <a:p>
            <a:pPr marL="609600" indent="-609600">
              <a:buFontTx/>
              <a:buAutoNum type="arabicPeriod"/>
            </a:pPr>
            <a:r>
              <a:rPr lang="bs-Latn-BA" dirty="0"/>
              <a:t>Gubitka </a:t>
            </a:r>
            <a:r>
              <a:rPr lang="bs-Latn-BA" dirty="0" smtClean="0"/>
              <a:t>vrijednosti </a:t>
            </a:r>
            <a:r>
              <a:rPr lang="bs-Latn-BA" dirty="0"/>
              <a:t>portfolija </a:t>
            </a:r>
            <a:r>
              <a:rPr lang="bs-Latn-BA" dirty="0" smtClean="0"/>
              <a:t>HOV,</a:t>
            </a:r>
            <a:endParaRPr lang="bs-Latn-BA" dirty="0"/>
          </a:p>
          <a:p>
            <a:pPr marL="609600" indent="-609600">
              <a:buFontTx/>
              <a:buAutoNum type="arabicPeriod"/>
            </a:pPr>
            <a:r>
              <a:rPr lang="bs-Latn-BA" dirty="0"/>
              <a:t>Otkazivanja polisa </a:t>
            </a:r>
            <a:r>
              <a:rPr lang="bs-Latn-BA" dirty="0" smtClean="0"/>
              <a:t>osiguranja,</a:t>
            </a:r>
            <a:endParaRPr lang="bs-Latn-BA" dirty="0"/>
          </a:p>
          <a:p>
            <a:pPr marL="609600" indent="-609600">
              <a:buFontTx/>
              <a:buAutoNum type="arabicPeriod"/>
            </a:pPr>
            <a:r>
              <a:rPr lang="bs-Latn-BA" dirty="0"/>
              <a:t>Nemogućnosti diverzifikacije investicionih aktivnosti od strane osiguravajućih kompanija.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50567425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159099"/>
            <a:ext cx="10515600" cy="5017864"/>
          </a:xfrm>
        </p:spPr>
        <p:txBody>
          <a:bodyPr/>
          <a:lstStyle/>
          <a:p>
            <a:pPr algn="just"/>
            <a:r>
              <a:rPr lang="bs-Latn-BA" dirty="0"/>
              <a:t>Bankama i osiguravajućim kompanijama je zajedničko, da pružaju zaštitu i garanciju svojim klijentima. </a:t>
            </a:r>
            <a:endParaRPr lang="en-US" dirty="0"/>
          </a:p>
          <a:p>
            <a:pPr algn="just"/>
            <a:r>
              <a:rPr lang="bs-Latn-BA" dirty="0"/>
              <a:t>Za osiguravajuće kompanije je karakteristično da štite svoje klijente od gubitka kapitala</a:t>
            </a:r>
            <a:r>
              <a:rPr lang="en-US" dirty="0"/>
              <a:t>,</a:t>
            </a:r>
            <a:r>
              <a:rPr lang="bs-Latn-BA" dirty="0"/>
              <a:t> a banke štite svoje klijente od nedostatka novčanih sredstava.</a:t>
            </a:r>
            <a:endParaRPr lang="en-US" dirty="0"/>
          </a:p>
          <a:p>
            <a:pPr algn="just"/>
            <a:endParaRPr lang="sr-Latn-ME" dirty="0"/>
          </a:p>
        </p:txBody>
      </p:sp>
    </p:spTree>
    <p:extLst>
      <p:ext uri="{BB962C8B-B14F-4D97-AF65-F5344CB8AC3E}">
        <p14:creationId xmlns:p14="http://schemas.microsoft.com/office/powerpoint/2010/main" xmlns="" val="295136068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39427"/>
          </a:xfrm>
        </p:spPr>
        <p:txBody>
          <a:bodyPr>
            <a:normAutofit fontScale="90000"/>
          </a:bodyPr>
          <a:lstStyle/>
          <a:p>
            <a:r>
              <a:rPr lang="sr-Latn-ME" dirty="0" smtClean="0"/>
              <a:t>2. 3. PENZIONI FONDOVI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07583"/>
            <a:ext cx="10515600" cy="506938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/>
              <a:t>Na </a:t>
            </a:r>
            <a:r>
              <a:rPr lang="en-US" dirty="0" err="1"/>
              <a:t>finansijskim</a:t>
            </a:r>
            <a:r>
              <a:rPr lang="en-US" dirty="0"/>
              <a:t> </a:t>
            </a:r>
            <a:r>
              <a:rPr lang="en-US" dirty="0" err="1"/>
              <a:t>tržištima</a:t>
            </a:r>
            <a:r>
              <a:rPr lang="en-US" dirty="0"/>
              <a:t> </a:t>
            </a:r>
            <a:r>
              <a:rPr lang="en-US" dirty="0" err="1"/>
              <a:t>zemalja</a:t>
            </a:r>
            <a:r>
              <a:rPr lang="en-US" dirty="0"/>
              <a:t> </a:t>
            </a:r>
            <a:r>
              <a:rPr lang="en-US" dirty="0" err="1"/>
              <a:t>članica</a:t>
            </a:r>
            <a:r>
              <a:rPr lang="en-US" dirty="0"/>
              <a:t> OECD, </a:t>
            </a:r>
            <a:r>
              <a:rPr lang="en-US" dirty="0" err="1"/>
              <a:t>penzioni</a:t>
            </a:r>
            <a:r>
              <a:rPr lang="en-US" dirty="0"/>
              <a:t> </a:t>
            </a:r>
            <a:r>
              <a:rPr lang="en-US" dirty="0" err="1"/>
              <a:t>fondovi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među</a:t>
            </a:r>
            <a:r>
              <a:rPr lang="en-US" dirty="0"/>
              <a:t> </a:t>
            </a:r>
            <a:r>
              <a:rPr lang="en-US" dirty="0" err="1"/>
              <a:t>najvažnijim</a:t>
            </a:r>
            <a:r>
              <a:rPr lang="en-US" dirty="0"/>
              <a:t> </a:t>
            </a:r>
            <a:r>
              <a:rPr lang="en-US" dirty="0" err="1"/>
              <a:t>tržišnim</a:t>
            </a:r>
            <a:r>
              <a:rPr lang="en-US" dirty="0"/>
              <a:t> </a:t>
            </a:r>
            <a:r>
              <a:rPr lang="en-US" dirty="0" err="1"/>
              <a:t>učesnicima</a:t>
            </a:r>
            <a:r>
              <a:rPr lang="en-US" dirty="0"/>
              <a:t>, a </a:t>
            </a:r>
            <a:r>
              <a:rPr lang="en-US" dirty="0" err="1"/>
              <a:t>prema</a:t>
            </a:r>
            <a:r>
              <a:rPr lang="en-US" dirty="0"/>
              <a:t> </a:t>
            </a:r>
            <a:r>
              <a:rPr lang="en-US" dirty="0" err="1"/>
              <a:t>podacima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2010. </a:t>
            </a:r>
            <a:r>
              <a:rPr lang="en-US" dirty="0" err="1"/>
              <a:t>godine</a:t>
            </a:r>
            <a:r>
              <a:rPr lang="en-US" dirty="0"/>
              <a:t> </a:t>
            </a:r>
            <a:r>
              <a:rPr lang="en-US" dirty="0" err="1"/>
              <a:t>imovina</a:t>
            </a:r>
            <a:r>
              <a:rPr lang="en-US" dirty="0"/>
              <a:t> </a:t>
            </a:r>
            <a:r>
              <a:rPr lang="en-US" dirty="0" err="1"/>
              <a:t>kojom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upravljali</a:t>
            </a:r>
            <a:r>
              <a:rPr lang="en-US" dirty="0"/>
              <a:t> </a:t>
            </a:r>
            <a:r>
              <a:rPr lang="en-US" dirty="0" err="1"/>
              <a:t>penzioni</a:t>
            </a:r>
            <a:r>
              <a:rPr lang="en-US" dirty="0"/>
              <a:t> </a:t>
            </a:r>
            <a:r>
              <a:rPr lang="en-US" dirty="0" err="1"/>
              <a:t>fondovi</a:t>
            </a:r>
            <a:r>
              <a:rPr lang="en-US" dirty="0"/>
              <a:t> </a:t>
            </a:r>
            <a:r>
              <a:rPr lang="en-US" dirty="0" err="1"/>
              <a:t>širom</a:t>
            </a:r>
            <a:r>
              <a:rPr lang="en-US" dirty="0"/>
              <a:t> </a:t>
            </a:r>
            <a:r>
              <a:rPr lang="en-US" dirty="0" err="1" smtClean="0"/>
              <a:t>sv</a:t>
            </a:r>
            <a:r>
              <a:rPr lang="sr-Latn-ME" dirty="0" smtClean="0"/>
              <a:t>ij</a:t>
            </a:r>
            <a:r>
              <a:rPr lang="en-US" dirty="0" smtClean="0"/>
              <a:t>eta </a:t>
            </a:r>
            <a:r>
              <a:rPr lang="en-US" dirty="0"/>
              <a:t>je </a:t>
            </a:r>
            <a:r>
              <a:rPr lang="en-US" dirty="0" err="1"/>
              <a:t>iznosila</a:t>
            </a:r>
            <a:r>
              <a:rPr lang="en-US" dirty="0"/>
              <a:t> </a:t>
            </a:r>
            <a:r>
              <a:rPr lang="en-US" dirty="0" err="1"/>
              <a:t>oko</a:t>
            </a:r>
            <a:r>
              <a:rPr lang="en-US" dirty="0"/>
              <a:t> 19,3 </a:t>
            </a:r>
            <a:r>
              <a:rPr lang="en-US" dirty="0" err="1"/>
              <a:t>triliona</a:t>
            </a:r>
            <a:r>
              <a:rPr lang="en-US" dirty="0"/>
              <a:t> US$,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predstavlja</a:t>
            </a:r>
            <a:r>
              <a:rPr lang="en-US" dirty="0"/>
              <a:t> </a:t>
            </a:r>
            <a:r>
              <a:rPr lang="en-US" dirty="0" err="1"/>
              <a:t>oko</a:t>
            </a:r>
            <a:r>
              <a:rPr lang="en-US" dirty="0"/>
              <a:t> 72 % </a:t>
            </a:r>
            <a:r>
              <a:rPr lang="en-US" dirty="0" err="1"/>
              <a:t>bruto</a:t>
            </a:r>
            <a:r>
              <a:rPr lang="en-US" dirty="0"/>
              <a:t> </a:t>
            </a:r>
            <a:r>
              <a:rPr lang="en-US" dirty="0" err="1"/>
              <a:t>domaćeg</a:t>
            </a:r>
            <a:r>
              <a:rPr lang="en-US" dirty="0"/>
              <a:t> </a:t>
            </a:r>
            <a:r>
              <a:rPr lang="en-US" dirty="0" err="1"/>
              <a:t>proizvoda</a:t>
            </a:r>
            <a:r>
              <a:rPr lang="en-US" dirty="0"/>
              <a:t> (BDP) </a:t>
            </a:r>
            <a:r>
              <a:rPr lang="en-US" dirty="0" err="1"/>
              <a:t>svih</a:t>
            </a:r>
            <a:r>
              <a:rPr lang="en-US" dirty="0"/>
              <a:t> </a:t>
            </a:r>
            <a:r>
              <a:rPr lang="en-US" dirty="0" err="1"/>
              <a:t>zemalja</a:t>
            </a:r>
            <a:r>
              <a:rPr lang="en-US" dirty="0"/>
              <a:t> </a:t>
            </a:r>
            <a:r>
              <a:rPr lang="en-US" dirty="0" err="1"/>
              <a:t>članica</a:t>
            </a:r>
            <a:r>
              <a:rPr lang="en-US" dirty="0"/>
              <a:t> OECD, </a:t>
            </a:r>
            <a:r>
              <a:rPr lang="en-US" dirty="0" err="1"/>
              <a:t>uz</a:t>
            </a:r>
            <a:r>
              <a:rPr lang="en-US" dirty="0"/>
              <a:t> </a:t>
            </a:r>
            <a:r>
              <a:rPr lang="en-US" dirty="0" err="1"/>
              <a:t>tendenciju</a:t>
            </a:r>
            <a:r>
              <a:rPr lang="en-US" dirty="0"/>
              <a:t> </a:t>
            </a:r>
            <a:r>
              <a:rPr lang="en-US" dirty="0" err="1"/>
              <a:t>rasta</a:t>
            </a:r>
            <a:r>
              <a:rPr lang="en-US" dirty="0"/>
              <a:t> (68 % BDP) u </a:t>
            </a:r>
            <a:r>
              <a:rPr lang="en-US" dirty="0" err="1"/>
              <a:t>odnosu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2009. </a:t>
            </a:r>
            <a:r>
              <a:rPr lang="en-US" dirty="0" err="1"/>
              <a:t>godinu</a:t>
            </a:r>
            <a:r>
              <a:rPr lang="en-US" dirty="0"/>
              <a:t> (</a:t>
            </a:r>
            <a:r>
              <a:rPr lang="en-US" dirty="0" err="1"/>
              <a:t>Izveštaj</a:t>
            </a:r>
            <a:r>
              <a:rPr lang="en-US" dirty="0"/>
              <a:t> Pension markets in focus, OECD). </a:t>
            </a:r>
            <a:endParaRPr lang="sr-Latn-ME" dirty="0" smtClean="0"/>
          </a:p>
          <a:p>
            <a:pPr algn="just"/>
            <a:r>
              <a:rPr lang="en-US" dirty="0" err="1" smtClean="0"/>
              <a:t>Poslovanje</a:t>
            </a:r>
            <a:r>
              <a:rPr lang="en-US" dirty="0" smtClean="0"/>
              <a:t> </a:t>
            </a:r>
            <a:r>
              <a:rPr lang="en-US" dirty="0" err="1"/>
              <a:t>penzionih</a:t>
            </a:r>
            <a:r>
              <a:rPr lang="en-US" dirty="0"/>
              <a:t> </a:t>
            </a:r>
            <a:r>
              <a:rPr lang="en-US" dirty="0" err="1"/>
              <a:t>fondova</a:t>
            </a:r>
            <a:r>
              <a:rPr lang="en-US" dirty="0"/>
              <a:t> je </a:t>
            </a:r>
            <a:r>
              <a:rPr lang="en-US" dirty="0" err="1"/>
              <a:t>takođe</a:t>
            </a:r>
            <a:r>
              <a:rPr lang="en-US" dirty="0"/>
              <a:t> </a:t>
            </a:r>
            <a:r>
              <a:rPr lang="en-US" dirty="0" err="1"/>
              <a:t>bilo</a:t>
            </a:r>
            <a:r>
              <a:rPr lang="en-US" dirty="0"/>
              <a:t> </a:t>
            </a:r>
            <a:r>
              <a:rPr lang="en-US" dirty="0" err="1"/>
              <a:t>pogođeno</a:t>
            </a:r>
            <a:r>
              <a:rPr lang="en-US" dirty="0"/>
              <a:t> </a:t>
            </a:r>
            <a:r>
              <a:rPr lang="en-US" dirty="0" err="1"/>
              <a:t>dejstvom</a:t>
            </a:r>
            <a:r>
              <a:rPr lang="en-US" dirty="0"/>
              <a:t> </a:t>
            </a:r>
            <a:r>
              <a:rPr lang="en-US" dirty="0" err="1"/>
              <a:t>globalne</a:t>
            </a:r>
            <a:r>
              <a:rPr lang="en-US" dirty="0"/>
              <a:t> </a:t>
            </a:r>
            <a:r>
              <a:rPr lang="en-US" dirty="0" err="1"/>
              <a:t>finansijske</a:t>
            </a:r>
            <a:r>
              <a:rPr lang="en-US" dirty="0"/>
              <a:t> </a:t>
            </a:r>
            <a:r>
              <a:rPr lang="en-US" dirty="0" err="1"/>
              <a:t>krize</a:t>
            </a:r>
            <a:r>
              <a:rPr lang="en-US" dirty="0"/>
              <a:t>, </a:t>
            </a:r>
            <a:r>
              <a:rPr lang="en-US" dirty="0" err="1"/>
              <a:t>ali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do </a:t>
            </a:r>
            <a:r>
              <a:rPr lang="en-US" dirty="0" err="1"/>
              <a:t>kraja</a:t>
            </a:r>
            <a:r>
              <a:rPr lang="en-US" dirty="0"/>
              <a:t> 2010. </a:t>
            </a:r>
            <a:r>
              <a:rPr lang="en-US" dirty="0" err="1"/>
              <a:t>godine</a:t>
            </a:r>
            <a:r>
              <a:rPr lang="en-US" dirty="0"/>
              <a:t> </a:t>
            </a:r>
            <a:r>
              <a:rPr lang="en-US" dirty="0" err="1" smtClean="0"/>
              <a:t>usp</a:t>
            </a:r>
            <a:r>
              <a:rPr lang="sr-Latn-ME" dirty="0"/>
              <a:t>j</a:t>
            </a:r>
            <a:r>
              <a:rPr lang="en-US" dirty="0" err="1" smtClean="0"/>
              <a:t>eli</a:t>
            </a:r>
            <a:r>
              <a:rPr lang="en-US" dirty="0" smtClean="0"/>
              <a:t> </a:t>
            </a:r>
            <a:r>
              <a:rPr lang="en-US" dirty="0"/>
              <a:t>da </a:t>
            </a:r>
            <a:r>
              <a:rPr lang="en-US" dirty="0" err="1"/>
              <a:t>povrate</a:t>
            </a:r>
            <a:r>
              <a:rPr lang="en-US" dirty="0"/>
              <a:t> 3 </a:t>
            </a:r>
            <a:r>
              <a:rPr lang="en-US" dirty="0" err="1"/>
              <a:t>triliona</a:t>
            </a:r>
            <a:r>
              <a:rPr lang="en-US" dirty="0"/>
              <a:t> US$ od </a:t>
            </a:r>
            <a:r>
              <a:rPr lang="en-US" dirty="0" err="1"/>
              <a:t>ukupno</a:t>
            </a:r>
            <a:r>
              <a:rPr lang="en-US" dirty="0"/>
              <a:t> 3,4 </a:t>
            </a:r>
            <a:r>
              <a:rPr lang="en-US" dirty="0" err="1"/>
              <a:t>triliona</a:t>
            </a:r>
            <a:r>
              <a:rPr lang="en-US" dirty="0"/>
              <a:t> US$ </a:t>
            </a:r>
            <a:r>
              <a:rPr lang="en-US" dirty="0" err="1"/>
              <a:t>koliko</a:t>
            </a:r>
            <a:r>
              <a:rPr lang="en-US" dirty="0"/>
              <a:t> je </a:t>
            </a:r>
            <a:r>
              <a:rPr lang="en-US" dirty="0" err="1"/>
              <a:t>smanjena</a:t>
            </a:r>
            <a:r>
              <a:rPr lang="en-US" dirty="0"/>
              <a:t> </a:t>
            </a:r>
            <a:r>
              <a:rPr lang="en-US" dirty="0" err="1"/>
              <a:t>njihova</a:t>
            </a:r>
            <a:r>
              <a:rPr lang="en-US" dirty="0"/>
              <a:t> </a:t>
            </a:r>
            <a:r>
              <a:rPr lang="en-US" dirty="0" err="1"/>
              <a:t>tržišna</a:t>
            </a:r>
            <a:r>
              <a:rPr lang="en-US" dirty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</a:t>
            </a:r>
            <a:r>
              <a:rPr lang="en-US" dirty="0" smtClean="0"/>
              <a:t> </a:t>
            </a:r>
            <a:r>
              <a:rPr lang="en-US" dirty="0" err="1"/>
              <a:t>tokom</a:t>
            </a:r>
            <a:r>
              <a:rPr lang="en-US" dirty="0"/>
              <a:t> 2008. </a:t>
            </a:r>
            <a:r>
              <a:rPr lang="en-US" dirty="0" err="1"/>
              <a:t>godine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Pros</a:t>
            </a:r>
            <a:r>
              <a:rPr lang="sr-Latn-ME" dirty="0" smtClean="0"/>
              <a:t>j</a:t>
            </a:r>
            <a:r>
              <a:rPr lang="en-US" dirty="0" err="1" smtClean="0"/>
              <a:t>ečan</a:t>
            </a:r>
            <a:r>
              <a:rPr lang="en-US" dirty="0" smtClean="0"/>
              <a:t> </a:t>
            </a:r>
            <a:r>
              <a:rPr lang="en-US" dirty="0" err="1"/>
              <a:t>prinos</a:t>
            </a:r>
            <a:r>
              <a:rPr lang="en-US" dirty="0"/>
              <a:t> </a:t>
            </a:r>
            <a:r>
              <a:rPr lang="en-US" dirty="0" err="1"/>
              <a:t>penzionih</a:t>
            </a:r>
            <a:r>
              <a:rPr lang="en-US" dirty="0"/>
              <a:t> </a:t>
            </a:r>
            <a:r>
              <a:rPr lang="en-US" dirty="0" err="1"/>
              <a:t>fondova</a:t>
            </a:r>
            <a:r>
              <a:rPr lang="en-US" dirty="0"/>
              <a:t> u </a:t>
            </a:r>
            <a:r>
              <a:rPr lang="en-US" dirty="0" err="1"/>
              <a:t>zemljama</a:t>
            </a:r>
            <a:r>
              <a:rPr lang="en-US" dirty="0"/>
              <a:t> OECD je </a:t>
            </a:r>
            <a:r>
              <a:rPr lang="en-US" dirty="0" err="1"/>
              <a:t>tokom</a:t>
            </a:r>
            <a:r>
              <a:rPr lang="en-US" dirty="0"/>
              <a:t> 2010. </a:t>
            </a:r>
            <a:r>
              <a:rPr lang="en-US" dirty="0" err="1"/>
              <a:t>godine</a:t>
            </a:r>
            <a:r>
              <a:rPr lang="en-US" dirty="0"/>
              <a:t> bio 3,5 %, s </a:t>
            </a:r>
            <a:r>
              <a:rPr lang="en-US" dirty="0" err="1"/>
              <a:t>tim</a:t>
            </a:r>
            <a:r>
              <a:rPr lang="en-US" dirty="0"/>
              <a:t> da je u </a:t>
            </a:r>
            <a:r>
              <a:rPr lang="en-US" dirty="0" err="1"/>
              <a:t>nekim</a:t>
            </a:r>
            <a:r>
              <a:rPr lang="en-US" dirty="0"/>
              <a:t> </a:t>
            </a:r>
            <a:r>
              <a:rPr lang="en-US" dirty="0" err="1"/>
              <a:t>zemljama</a:t>
            </a:r>
            <a:r>
              <a:rPr lang="en-US" dirty="0"/>
              <a:t> </a:t>
            </a:r>
            <a:r>
              <a:rPr lang="en-US" dirty="0" err="1"/>
              <a:t>poput</a:t>
            </a:r>
            <a:r>
              <a:rPr lang="en-US" dirty="0"/>
              <a:t> </a:t>
            </a:r>
            <a:r>
              <a:rPr lang="en-US" dirty="0" err="1"/>
              <a:t>Holandije</a:t>
            </a:r>
            <a:r>
              <a:rPr lang="en-US" dirty="0"/>
              <a:t> </a:t>
            </a:r>
            <a:r>
              <a:rPr lang="en-US" dirty="0" err="1"/>
              <a:t>ostvaren</a:t>
            </a:r>
            <a:r>
              <a:rPr lang="en-US" dirty="0"/>
              <a:t> </a:t>
            </a:r>
            <a:r>
              <a:rPr lang="en-US" dirty="0" err="1"/>
              <a:t>prinos</a:t>
            </a:r>
            <a:r>
              <a:rPr lang="en-US" dirty="0"/>
              <a:t> od 18,6 %, a </a:t>
            </a:r>
            <a:r>
              <a:rPr lang="en-US" dirty="0" err="1"/>
              <a:t>pojedine</a:t>
            </a:r>
            <a:r>
              <a:rPr lang="en-US" dirty="0"/>
              <a:t> </a:t>
            </a:r>
            <a:r>
              <a:rPr lang="en-US" dirty="0" err="1"/>
              <a:t>zemlje</a:t>
            </a:r>
            <a:r>
              <a:rPr lang="en-US" dirty="0"/>
              <a:t> </a:t>
            </a:r>
            <a:r>
              <a:rPr lang="en-US" dirty="0" err="1"/>
              <a:t>poput</a:t>
            </a:r>
            <a:r>
              <a:rPr lang="en-US" dirty="0"/>
              <a:t> </a:t>
            </a:r>
            <a:r>
              <a:rPr lang="en-US" dirty="0" err="1"/>
              <a:t>Grčke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Portugala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zabeležile</a:t>
            </a:r>
            <a:r>
              <a:rPr lang="en-US" dirty="0"/>
              <a:t> </a:t>
            </a:r>
            <a:r>
              <a:rPr lang="en-US" dirty="0" err="1"/>
              <a:t>negativne</a:t>
            </a:r>
            <a:r>
              <a:rPr lang="en-US" dirty="0"/>
              <a:t> </a:t>
            </a:r>
            <a:r>
              <a:rPr lang="en-US" dirty="0" err="1"/>
              <a:t>prinose</a:t>
            </a:r>
            <a:r>
              <a:rPr lang="en-US" dirty="0"/>
              <a:t> </a:t>
            </a:r>
            <a:r>
              <a:rPr lang="en-US" dirty="0" err="1"/>
              <a:t>penzionih</a:t>
            </a:r>
            <a:r>
              <a:rPr lang="en-US" dirty="0"/>
              <a:t> </a:t>
            </a:r>
            <a:r>
              <a:rPr lang="en-US" dirty="0" err="1"/>
              <a:t>fondova</a:t>
            </a:r>
            <a:r>
              <a:rPr lang="en-US" dirty="0"/>
              <a:t>. </a:t>
            </a:r>
            <a:endParaRPr lang="sr-Latn-ME" dirty="0" smtClean="0"/>
          </a:p>
        </p:txBody>
      </p:sp>
    </p:spTree>
    <p:extLst>
      <p:ext uri="{BB962C8B-B14F-4D97-AF65-F5344CB8AC3E}">
        <p14:creationId xmlns:p14="http://schemas.microsoft.com/office/powerpoint/2010/main" xmlns="" val="696933032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24248"/>
            <a:ext cx="10515600" cy="5352715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/>
              <a:t>U </a:t>
            </a:r>
            <a:r>
              <a:rPr lang="en-US" dirty="0" err="1"/>
              <a:t>Holandiji</a:t>
            </a:r>
            <a:r>
              <a:rPr lang="en-US" dirty="0"/>
              <a:t> je </a:t>
            </a:r>
            <a:r>
              <a:rPr lang="en-US" dirty="0" err="1"/>
              <a:t>imovina</a:t>
            </a:r>
            <a:r>
              <a:rPr lang="en-US" dirty="0"/>
              <a:t> </a:t>
            </a:r>
            <a:r>
              <a:rPr lang="en-US" dirty="0" err="1"/>
              <a:t>kojom</a:t>
            </a:r>
            <a:r>
              <a:rPr lang="en-US" dirty="0"/>
              <a:t> </a:t>
            </a:r>
            <a:r>
              <a:rPr lang="en-US" dirty="0" err="1"/>
              <a:t>upravljaju</a:t>
            </a:r>
            <a:r>
              <a:rPr lang="en-US" dirty="0"/>
              <a:t> </a:t>
            </a:r>
            <a:r>
              <a:rPr lang="en-US" dirty="0" err="1"/>
              <a:t>penzioni</a:t>
            </a:r>
            <a:r>
              <a:rPr lang="en-US" dirty="0"/>
              <a:t> </a:t>
            </a:r>
            <a:r>
              <a:rPr lang="en-US" dirty="0" err="1"/>
              <a:t>fondovi</a:t>
            </a:r>
            <a:r>
              <a:rPr lang="en-US" dirty="0"/>
              <a:t> </a:t>
            </a:r>
            <a:r>
              <a:rPr lang="en-US" dirty="0" err="1"/>
              <a:t>čak</a:t>
            </a:r>
            <a:r>
              <a:rPr lang="en-US" dirty="0"/>
              <a:t> </a:t>
            </a:r>
            <a:r>
              <a:rPr lang="en-US" dirty="0" err="1"/>
              <a:t>veća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od </a:t>
            </a:r>
            <a:r>
              <a:rPr lang="en-US" dirty="0" err="1"/>
              <a:t>nacionalnog</a:t>
            </a:r>
            <a:r>
              <a:rPr lang="en-US" dirty="0"/>
              <a:t> BDP (135 %), a </a:t>
            </a:r>
            <a:r>
              <a:rPr lang="en-US" dirty="0" err="1"/>
              <a:t>slično</a:t>
            </a:r>
            <a:r>
              <a:rPr lang="en-US" dirty="0"/>
              <a:t> je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Islandu</a:t>
            </a:r>
            <a:r>
              <a:rPr lang="en-US" dirty="0"/>
              <a:t> (124 %). </a:t>
            </a:r>
            <a:endParaRPr lang="sr-Latn-ME" dirty="0"/>
          </a:p>
          <a:p>
            <a:pPr algn="just"/>
            <a:r>
              <a:rPr lang="en-US" dirty="0"/>
              <a:t>S </a:t>
            </a:r>
            <a:r>
              <a:rPr lang="en-US" dirty="0" err="1"/>
              <a:t>obzirom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dejstvom</a:t>
            </a:r>
            <a:r>
              <a:rPr lang="en-US" dirty="0"/>
              <a:t> </a:t>
            </a:r>
            <a:r>
              <a:rPr lang="en-US" dirty="0" err="1"/>
              <a:t>globalne</a:t>
            </a:r>
            <a:r>
              <a:rPr lang="en-US" dirty="0"/>
              <a:t> </a:t>
            </a:r>
            <a:r>
              <a:rPr lang="en-US" dirty="0" err="1"/>
              <a:t>finansijske</a:t>
            </a:r>
            <a:r>
              <a:rPr lang="en-US" dirty="0"/>
              <a:t> </a:t>
            </a:r>
            <a:r>
              <a:rPr lang="en-US" dirty="0" err="1"/>
              <a:t>krize</a:t>
            </a:r>
            <a:r>
              <a:rPr lang="en-US" dirty="0"/>
              <a:t> </a:t>
            </a:r>
            <a:r>
              <a:rPr lang="en-US" dirty="0" err="1"/>
              <a:t>najviše</a:t>
            </a:r>
            <a:r>
              <a:rPr lang="en-US" dirty="0"/>
              <a:t> </a:t>
            </a:r>
            <a:r>
              <a:rPr lang="en-US" dirty="0" err="1"/>
              <a:t>bili</a:t>
            </a:r>
            <a:r>
              <a:rPr lang="en-US" dirty="0"/>
              <a:t> </a:t>
            </a:r>
            <a:r>
              <a:rPr lang="en-US" dirty="0" err="1"/>
              <a:t>pogođeni</a:t>
            </a:r>
            <a:r>
              <a:rPr lang="en-US" dirty="0"/>
              <a:t> </a:t>
            </a:r>
            <a:r>
              <a:rPr lang="en-US" dirty="0" err="1"/>
              <a:t>investitori</a:t>
            </a:r>
            <a:r>
              <a:rPr lang="en-US" dirty="0"/>
              <a:t> u </a:t>
            </a:r>
            <a:r>
              <a:rPr lang="en-US" dirty="0" err="1"/>
              <a:t>čijim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portfeljima</a:t>
            </a:r>
            <a:r>
              <a:rPr lang="en-US" dirty="0"/>
              <a:t> </a:t>
            </a:r>
            <a:r>
              <a:rPr lang="en-US" dirty="0" err="1"/>
              <a:t>dominirale</a:t>
            </a:r>
            <a:r>
              <a:rPr lang="en-US" dirty="0"/>
              <a:t> </a:t>
            </a:r>
            <a:r>
              <a:rPr lang="en-US" dirty="0" err="1"/>
              <a:t>akcije</a:t>
            </a:r>
            <a:r>
              <a:rPr lang="en-US" dirty="0"/>
              <a:t>, </a:t>
            </a:r>
            <a:r>
              <a:rPr lang="en-US" dirty="0" err="1"/>
              <a:t>penzioni</a:t>
            </a:r>
            <a:r>
              <a:rPr lang="en-US" dirty="0"/>
              <a:t> </a:t>
            </a:r>
            <a:r>
              <a:rPr lang="en-US" dirty="0" err="1"/>
              <a:t>fondovi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zahvaljujući</a:t>
            </a:r>
            <a:r>
              <a:rPr lang="en-US" dirty="0"/>
              <a:t> </a:t>
            </a:r>
            <a:r>
              <a:rPr lang="en-US" dirty="0" err="1"/>
              <a:t>konzervativnoj</a:t>
            </a:r>
            <a:r>
              <a:rPr lang="en-US" dirty="0"/>
              <a:t> </a:t>
            </a:r>
            <a:r>
              <a:rPr lang="en-US" dirty="0" err="1"/>
              <a:t>politici</a:t>
            </a:r>
            <a:r>
              <a:rPr lang="en-US" dirty="0"/>
              <a:t> </a:t>
            </a:r>
            <a:r>
              <a:rPr lang="en-US" dirty="0" err="1"/>
              <a:t>investiranja</a:t>
            </a:r>
            <a:r>
              <a:rPr lang="en-US" dirty="0"/>
              <a:t> </a:t>
            </a:r>
            <a:r>
              <a:rPr lang="en-US" dirty="0" err="1"/>
              <a:t>pr</a:t>
            </a:r>
            <a:r>
              <a:rPr lang="sr-Latn-ME" dirty="0"/>
              <a:t>ij</a:t>
            </a:r>
            <a:r>
              <a:rPr lang="en-US" dirty="0"/>
              <a:t>e </a:t>
            </a:r>
            <a:r>
              <a:rPr lang="en-US" dirty="0" err="1"/>
              <a:t>svega</a:t>
            </a:r>
            <a:r>
              <a:rPr lang="en-US" dirty="0"/>
              <a:t> u </a:t>
            </a:r>
            <a:r>
              <a:rPr lang="en-US" dirty="0" err="1"/>
              <a:t>obveznice</a:t>
            </a:r>
            <a:r>
              <a:rPr lang="en-US" dirty="0"/>
              <a:t>, </a:t>
            </a:r>
            <a:r>
              <a:rPr lang="en-US" dirty="0" err="1"/>
              <a:t>izb</a:t>
            </a:r>
            <a:r>
              <a:rPr lang="sr-Latn-ME" dirty="0"/>
              <a:t>j</a:t>
            </a:r>
            <a:r>
              <a:rPr lang="en-US" dirty="0" err="1"/>
              <a:t>egli</a:t>
            </a:r>
            <a:r>
              <a:rPr lang="en-US" dirty="0"/>
              <a:t> </a:t>
            </a:r>
            <a:r>
              <a:rPr lang="en-US" dirty="0" err="1"/>
              <a:t>veće</a:t>
            </a:r>
            <a:r>
              <a:rPr lang="en-US" dirty="0"/>
              <a:t> </a:t>
            </a:r>
            <a:r>
              <a:rPr lang="en-US" dirty="0" err="1"/>
              <a:t>posledice</a:t>
            </a:r>
            <a:r>
              <a:rPr lang="en-US" dirty="0"/>
              <a:t> d</a:t>
            </a:r>
            <a:r>
              <a:rPr lang="sr-Latn-ME" dirty="0"/>
              <a:t>j</a:t>
            </a:r>
            <a:r>
              <a:rPr lang="en-US" dirty="0" err="1"/>
              <a:t>elovanja</a:t>
            </a:r>
            <a:r>
              <a:rPr lang="en-US" dirty="0"/>
              <a:t> </a:t>
            </a:r>
            <a:r>
              <a:rPr lang="en-US" dirty="0" err="1"/>
              <a:t>krize</a:t>
            </a:r>
            <a:r>
              <a:rPr lang="en-US" dirty="0"/>
              <a:t>.</a:t>
            </a:r>
            <a:endParaRPr lang="sr-Latn-ME" dirty="0"/>
          </a:p>
          <a:p>
            <a:pPr algn="just"/>
            <a:r>
              <a:rPr lang="en-US" dirty="0"/>
              <a:t> U </a:t>
            </a:r>
            <a:r>
              <a:rPr lang="en-US" dirty="0" err="1"/>
              <a:t>većini</a:t>
            </a:r>
            <a:r>
              <a:rPr lang="en-US" dirty="0"/>
              <a:t> </a:t>
            </a:r>
            <a:r>
              <a:rPr lang="en-US" dirty="0" err="1"/>
              <a:t>penzionih</a:t>
            </a:r>
            <a:r>
              <a:rPr lang="en-US" dirty="0"/>
              <a:t> </a:t>
            </a:r>
            <a:r>
              <a:rPr lang="en-US" dirty="0" err="1"/>
              <a:t>fondova</a:t>
            </a:r>
            <a:r>
              <a:rPr lang="en-US" dirty="0"/>
              <a:t> u </a:t>
            </a:r>
            <a:r>
              <a:rPr lang="en-US" dirty="0" err="1"/>
              <a:t>zemljama</a:t>
            </a:r>
            <a:r>
              <a:rPr lang="en-US" dirty="0"/>
              <a:t> OECD </a:t>
            </a:r>
            <a:r>
              <a:rPr lang="en-US" dirty="0" err="1"/>
              <a:t>učešće</a:t>
            </a:r>
            <a:r>
              <a:rPr lang="en-US" dirty="0"/>
              <a:t> </a:t>
            </a:r>
            <a:r>
              <a:rPr lang="en-US" dirty="0" err="1"/>
              <a:t>akcija</a:t>
            </a:r>
            <a:r>
              <a:rPr lang="en-US" dirty="0"/>
              <a:t> u </a:t>
            </a:r>
            <a:r>
              <a:rPr lang="en-US" dirty="0" err="1"/>
              <a:t>portfelju</a:t>
            </a:r>
            <a:r>
              <a:rPr lang="en-US" dirty="0"/>
              <a:t> </a:t>
            </a:r>
            <a:r>
              <a:rPr lang="en-US" dirty="0" err="1"/>
              <a:t>fondova</a:t>
            </a:r>
            <a:r>
              <a:rPr lang="en-US" dirty="0"/>
              <a:t> ne </a:t>
            </a:r>
            <a:r>
              <a:rPr lang="en-US" dirty="0" err="1"/>
              <a:t>prelazi</a:t>
            </a:r>
            <a:r>
              <a:rPr lang="en-US" dirty="0"/>
              <a:t> 30 %. </a:t>
            </a:r>
            <a:endParaRPr lang="sr-Latn-ME" dirty="0"/>
          </a:p>
          <a:p>
            <a:pPr algn="just"/>
            <a:r>
              <a:rPr lang="en-US" dirty="0"/>
              <a:t>Sa </a:t>
            </a:r>
            <a:r>
              <a:rPr lang="en-US" dirty="0" err="1"/>
              <a:t>druge</a:t>
            </a:r>
            <a:r>
              <a:rPr lang="en-US" dirty="0"/>
              <a:t> </a:t>
            </a:r>
            <a:r>
              <a:rPr lang="en-US" dirty="0" err="1"/>
              <a:t>strane</a:t>
            </a:r>
            <a:r>
              <a:rPr lang="en-US" dirty="0"/>
              <a:t> u </a:t>
            </a:r>
            <a:r>
              <a:rPr lang="en-US" dirty="0" err="1"/>
              <a:t>pojedinim</a:t>
            </a:r>
            <a:r>
              <a:rPr lang="en-US" dirty="0"/>
              <a:t> </a:t>
            </a:r>
            <a:r>
              <a:rPr lang="en-US" dirty="0" err="1"/>
              <a:t>zemljama</a:t>
            </a:r>
            <a:r>
              <a:rPr lang="en-US" dirty="0"/>
              <a:t> </a:t>
            </a:r>
            <a:r>
              <a:rPr lang="en-US" dirty="0" err="1"/>
              <a:t>poput</a:t>
            </a:r>
            <a:r>
              <a:rPr lang="en-US" dirty="0"/>
              <a:t> SAD, </a:t>
            </a:r>
            <a:r>
              <a:rPr lang="en-US" dirty="0" err="1"/>
              <a:t>Australije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Finske</a:t>
            </a:r>
            <a:r>
              <a:rPr lang="en-US" dirty="0"/>
              <a:t> </a:t>
            </a:r>
            <a:r>
              <a:rPr lang="en-US" dirty="0" err="1"/>
              <a:t>penzioni</a:t>
            </a:r>
            <a:r>
              <a:rPr lang="en-US" dirty="0"/>
              <a:t> </a:t>
            </a:r>
            <a:r>
              <a:rPr lang="en-US" dirty="0" err="1"/>
              <a:t>fondovi</a:t>
            </a:r>
            <a:r>
              <a:rPr lang="en-US" dirty="0"/>
              <a:t> </a:t>
            </a:r>
            <a:r>
              <a:rPr lang="en-US" dirty="0" err="1"/>
              <a:t>najviše</a:t>
            </a:r>
            <a:r>
              <a:rPr lang="en-US" dirty="0"/>
              <a:t> </a:t>
            </a:r>
            <a:r>
              <a:rPr lang="en-US" dirty="0" err="1"/>
              <a:t>ulažu</a:t>
            </a:r>
            <a:r>
              <a:rPr lang="en-US" dirty="0"/>
              <a:t> u </a:t>
            </a:r>
            <a:r>
              <a:rPr lang="en-US" dirty="0" err="1"/>
              <a:t>akcije</a:t>
            </a:r>
            <a:r>
              <a:rPr lang="en-US" dirty="0"/>
              <a:t> (40 – 50 %). </a:t>
            </a:r>
            <a:endParaRPr lang="sr-Latn-ME" dirty="0"/>
          </a:p>
          <a:p>
            <a:pPr algn="just"/>
            <a:r>
              <a:rPr lang="en-US" dirty="0" err="1"/>
              <a:t>Veliki</a:t>
            </a:r>
            <a:r>
              <a:rPr lang="en-US" dirty="0"/>
              <a:t> </a:t>
            </a:r>
            <a:r>
              <a:rPr lang="en-US" dirty="0" err="1"/>
              <a:t>penzioni</a:t>
            </a:r>
            <a:r>
              <a:rPr lang="en-US" dirty="0"/>
              <a:t> </a:t>
            </a:r>
            <a:r>
              <a:rPr lang="en-US" dirty="0" err="1"/>
              <a:t>fondovi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razvijenim</a:t>
            </a:r>
            <a:r>
              <a:rPr lang="en-US" dirty="0"/>
              <a:t> </a:t>
            </a:r>
            <a:r>
              <a:rPr lang="en-US" dirty="0" err="1"/>
              <a:t>finansijskim</a:t>
            </a:r>
            <a:r>
              <a:rPr lang="en-US" dirty="0"/>
              <a:t> </a:t>
            </a:r>
            <a:r>
              <a:rPr lang="en-US" dirty="0" err="1"/>
              <a:t>tržištima</a:t>
            </a:r>
            <a:r>
              <a:rPr lang="en-US" dirty="0"/>
              <a:t> </a:t>
            </a:r>
            <a:r>
              <a:rPr lang="en-US" dirty="0" err="1"/>
              <a:t>koriste</a:t>
            </a:r>
            <a:r>
              <a:rPr lang="en-US" dirty="0"/>
              <a:t> </a:t>
            </a:r>
            <a:r>
              <a:rPr lang="en-US" dirty="0" err="1"/>
              <a:t>strategiju</a:t>
            </a:r>
            <a:r>
              <a:rPr lang="en-US" dirty="0"/>
              <a:t> </a:t>
            </a:r>
            <a:r>
              <a:rPr lang="en-US" dirty="0" err="1"/>
              <a:t>rebalansa</a:t>
            </a:r>
            <a:r>
              <a:rPr lang="en-US" dirty="0"/>
              <a:t>,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znači</a:t>
            </a:r>
            <a:r>
              <a:rPr lang="en-US" dirty="0"/>
              <a:t> da u </a:t>
            </a:r>
            <a:r>
              <a:rPr lang="en-US" dirty="0" err="1"/>
              <a:t>periodima</a:t>
            </a:r>
            <a:r>
              <a:rPr lang="en-US" dirty="0"/>
              <a:t> </a:t>
            </a:r>
            <a:r>
              <a:rPr lang="en-US" dirty="0" err="1"/>
              <a:t>kad</a:t>
            </a:r>
            <a:r>
              <a:rPr lang="en-US" dirty="0"/>
              <a:t> c</a:t>
            </a:r>
            <a:r>
              <a:rPr lang="sr-Latn-ME" dirty="0"/>
              <a:t>ij</a:t>
            </a:r>
            <a:r>
              <a:rPr lang="en-US" dirty="0" err="1"/>
              <a:t>ene</a:t>
            </a:r>
            <a:r>
              <a:rPr lang="en-US" dirty="0"/>
              <a:t> 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padaju</a:t>
            </a:r>
            <a:r>
              <a:rPr lang="en-US" dirty="0"/>
              <a:t>, </a:t>
            </a:r>
            <a:r>
              <a:rPr lang="en-US" dirty="0" err="1"/>
              <a:t>fondovi</a:t>
            </a:r>
            <a:r>
              <a:rPr lang="en-US" dirty="0"/>
              <a:t> </a:t>
            </a:r>
            <a:r>
              <a:rPr lang="en-US" dirty="0" err="1"/>
              <a:t>kupuju</a:t>
            </a:r>
            <a:r>
              <a:rPr lang="en-US" dirty="0"/>
              <a:t> </a:t>
            </a:r>
            <a:r>
              <a:rPr lang="en-US" dirty="0" err="1"/>
              <a:t>iste</a:t>
            </a:r>
            <a:r>
              <a:rPr lang="en-US" dirty="0"/>
              <a:t> </a:t>
            </a:r>
            <a:r>
              <a:rPr lang="en-US" dirty="0" err="1"/>
              <a:t>kako</a:t>
            </a:r>
            <a:r>
              <a:rPr lang="en-US" dirty="0"/>
              <a:t> bi </a:t>
            </a:r>
            <a:r>
              <a:rPr lang="en-US" dirty="0" err="1"/>
              <a:t>obezb</a:t>
            </a:r>
            <a:r>
              <a:rPr lang="sr-Latn-ME" dirty="0"/>
              <a:t>ij</a:t>
            </a:r>
            <a:r>
              <a:rPr lang="en-US" dirty="0" err="1"/>
              <a:t>edili</a:t>
            </a:r>
            <a:r>
              <a:rPr lang="en-US" dirty="0"/>
              <a:t> </a:t>
            </a:r>
            <a:r>
              <a:rPr lang="en-US" dirty="0" err="1"/>
              <a:t>njihovo</a:t>
            </a:r>
            <a:r>
              <a:rPr lang="en-US" dirty="0"/>
              <a:t> </a:t>
            </a:r>
            <a:r>
              <a:rPr lang="en-US" dirty="0" err="1"/>
              <a:t>ciljno</a:t>
            </a:r>
            <a:r>
              <a:rPr lang="en-US" dirty="0"/>
              <a:t> </a:t>
            </a:r>
            <a:r>
              <a:rPr lang="en-US" dirty="0" err="1"/>
              <a:t>procentualno</a:t>
            </a:r>
            <a:r>
              <a:rPr lang="en-US" dirty="0"/>
              <a:t> </a:t>
            </a:r>
            <a:r>
              <a:rPr lang="en-US" dirty="0" err="1"/>
              <a:t>učešće</a:t>
            </a:r>
            <a:r>
              <a:rPr lang="en-US" dirty="0"/>
              <a:t> u </a:t>
            </a:r>
            <a:r>
              <a:rPr lang="en-US" dirty="0" err="1"/>
              <a:t>portfelju</a:t>
            </a:r>
            <a:r>
              <a:rPr lang="en-US" dirty="0"/>
              <a:t> </a:t>
            </a:r>
            <a:r>
              <a:rPr lang="en-US" dirty="0" err="1"/>
              <a:t>fonda</a:t>
            </a:r>
            <a:r>
              <a:rPr lang="en-US" dirty="0"/>
              <a:t>.</a:t>
            </a:r>
            <a:endParaRPr lang="sr-Latn-ME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16866552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53792"/>
            <a:ext cx="10515600" cy="5623171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Prim</a:t>
            </a:r>
            <a:r>
              <a:rPr lang="sr-Latn-ME" dirty="0" smtClean="0"/>
              <a:t>j</a:t>
            </a:r>
            <a:r>
              <a:rPr lang="en-US" dirty="0" err="1" smtClean="0"/>
              <a:t>etan</a:t>
            </a:r>
            <a:r>
              <a:rPr lang="en-US" dirty="0" smtClean="0"/>
              <a:t> </a:t>
            </a:r>
            <a:r>
              <a:rPr lang="en-US" dirty="0"/>
              <a:t>je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dodatni</a:t>
            </a:r>
            <a:r>
              <a:rPr lang="en-US" dirty="0"/>
              <a:t> </a:t>
            </a:r>
            <a:r>
              <a:rPr lang="en-US" dirty="0" err="1"/>
              <a:t>pritisak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penzione</a:t>
            </a:r>
            <a:r>
              <a:rPr lang="en-US" dirty="0"/>
              <a:t> </a:t>
            </a:r>
            <a:r>
              <a:rPr lang="en-US" dirty="0" err="1"/>
              <a:t>fondove</a:t>
            </a:r>
            <a:r>
              <a:rPr lang="en-US" dirty="0"/>
              <a:t> da </a:t>
            </a:r>
            <a:r>
              <a:rPr lang="en-US" dirty="0" err="1"/>
              <a:t>ublaže</a:t>
            </a:r>
            <a:r>
              <a:rPr lang="en-US" dirty="0"/>
              <a:t> </a:t>
            </a:r>
            <a:r>
              <a:rPr lang="en-US" dirty="0" err="1"/>
              <a:t>rizik</a:t>
            </a:r>
            <a:r>
              <a:rPr lang="en-US" dirty="0"/>
              <a:t> </a:t>
            </a:r>
            <a:r>
              <a:rPr lang="en-US" dirty="0" err="1"/>
              <a:t>plasmana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neizv</a:t>
            </a:r>
            <a:r>
              <a:rPr lang="sr-Latn-ME" dirty="0" smtClean="0"/>
              <a:t>j</a:t>
            </a:r>
            <a:r>
              <a:rPr lang="en-US" dirty="0" err="1" smtClean="0"/>
              <a:t>esnost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da </a:t>
            </a:r>
            <a:r>
              <a:rPr lang="en-US" dirty="0" err="1"/>
              <a:t>pokazatelji</a:t>
            </a:r>
            <a:r>
              <a:rPr lang="en-US" dirty="0"/>
              <a:t> </a:t>
            </a:r>
            <a:r>
              <a:rPr lang="en-US" dirty="0" err="1"/>
              <a:t>performansi</a:t>
            </a:r>
            <a:r>
              <a:rPr lang="en-US" dirty="0"/>
              <a:t> </a:t>
            </a:r>
            <a:r>
              <a:rPr lang="en-US" dirty="0" err="1"/>
              <a:t>poslovanja</a:t>
            </a:r>
            <a:r>
              <a:rPr lang="en-US" dirty="0"/>
              <a:t> </a:t>
            </a:r>
            <a:r>
              <a:rPr lang="en-US" dirty="0" err="1"/>
              <a:t>budu</a:t>
            </a:r>
            <a:r>
              <a:rPr lang="en-US" dirty="0"/>
              <a:t> </a:t>
            </a:r>
            <a:r>
              <a:rPr lang="en-US" dirty="0" err="1"/>
              <a:t>stabilniji</a:t>
            </a:r>
            <a:r>
              <a:rPr lang="en-US" dirty="0"/>
              <a:t> </a:t>
            </a:r>
            <a:r>
              <a:rPr lang="en-US" dirty="0" err="1"/>
              <a:t>nego</a:t>
            </a:r>
            <a:r>
              <a:rPr lang="en-US" dirty="0"/>
              <a:t> u </a:t>
            </a:r>
            <a:r>
              <a:rPr lang="en-US" dirty="0" err="1"/>
              <a:t>proteklom</a:t>
            </a:r>
            <a:r>
              <a:rPr lang="en-US" dirty="0"/>
              <a:t> </a:t>
            </a:r>
            <a:r>
              <a:rPr lang="en-US" dirty="0" err="1"/>
              <a:t>periodu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Penzioni</a:t>
            </a:r>
            <a:r>
              <a:rPr lang="en-US" dirty="0" smtClean="0"/>
              <a:t> </a:t>
            </a:r>
            <a:r>
              <a:rPr lang="en-US" dirty="0" err="1"/>
              <a:t>fondovi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mogućnost</a:t>
            </a:r>
            <a:r>
              <a:rPr lang="en-US" dirty="0"/>
              <a:t> </a:t>
            </a:r>
            <a:r>
              <a:rPr lang="en-US" dirty="0" err="1"/>
              <a:t>transfera</a:t>
            </a:r>
            <a:r>
              <a:rPr lang="en-US" dirty="0"/>
              <a:t> </a:t>
            </a:r>
            <a:r>
              <a:rPr lang="en-US" dirty="0" err="1"/>
              <a:t>rizika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finansijsko</a:t>
            </a:r>
            <a:r>
              <a:rPr lang="en-US" dirty="0"/>
              <a:t> </a:t>
            </a:r>
            <a:r>
              <a:rPr lang="en-US" dirty="0" err="1"/>
              <a:t>tržište</a:t>
            </a:r>
            <a:r>
              <a:rPr lang="en-US" dirty="0"/>
              <a:t> </a:t>
            </a:r>
            <a:r>
              <a:rPr lang="en-US" dirty="0" err="1"/>
              <a:t>putem</a:t>
            </a:r>
            <a:r>
              <a:rPr lang="en-US" dirty="0"/>
              <a:t> </a:t>
            </a:r>
            <a:r>
              <a:rPr lang="en-US" dirty="0" err="1"/>
              <a:t>institucije</a:t>
            </a:r>
            <a:r>
              <a:rPr lang="en-US" dirty="0"/>
              <a:t> </a:t>
            </a:r>
            <a:r>
              <a:rPr lang="en-US" dirty="0" err="1"/>
              <a:t>osiguranja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da u </a:t>
            </a:r>
            <a:r>
              <a:rPr lang="en-US" dirty="0" err="1"/>
              <a:t>većoj</a:t>
            </a:r>
            <a:r>
              <a:rPr lang="en-US" dirty="0"/>
              <a:t> </a:t>
            </a:r>
            <a:r>
              <a:rPr lang="en-US" dirty="0" smtClean="0"/>
              <a:t>m</a:t>
            </a:r>
            <a:r>
              <a:rPr lang="sr-Latn-ME" dirty="0" smtClean="0"/>
              <a:t>j</a:t>
            </a:r>
            <a:r>
              <a:rPr lang="en-US" dirty="0" err="1" smtClean="0"/>
              <a:t>eri</a:t>
            </a:r>
            <a:r>
              <a:rPr lang="en-US" dirty="0" smtClean="0"/>
              <a:t> </a:t>
            </a:r>
            <a:r>
              <a:rPr lang="en-US" dirty="0" err="1"/>
              <a:t>koriste</a:t>
            </a:r>
            <a:r>
              <a:rPr lang="en-US" dirty="0"/>
              <a:t> </a:t>
            </a:r>
            <a:r>
              <a:rPr lang="en-US" dirty="0" err="1"/>
              <a:t>finansijske</a:t>
            </a:r>
            <a:r>
              <a:rPr lang="en-US" dirty="0"/>
              <a:t> derivate, </a:t>
            </a:r>
            <a:r>
              <a:rPr lang="en-US" dirty="0" err="1"/>
              <a:t>kako</a:t>
            </a:r>
            <a:r>
              <a:rPr lang="en-US" dirty="0"/>
              <a:t> bi </a:t>
            </a:r>
            <a:r>
              <a:rPr lang="en-US" dirty="0" err="1"/>
              <a:t>zaštitili</a:t>
            </a:r>
            <a:r>
              <a:rPr lang="en-US" dirty="0"/>
              <a:t> </a:t>
            </a:r>
            <a:r>
              <a:rPr lang="en-US" dirty="0" err="1"/>
              <a:t>svoje</a:t>
            </a:r>
            <a:r>
              <a:rPr lang="en-US" dirty="0"/>
              <a:t> </a:t>
            </a:r>
            <a:r>
              <a:rPr lang="en-US" dirty="0" err="1"/>
              <a:t>investicione</a:t>
            </a:r>
            <a:r>
              <a:rPr lang="en-US" dirty="0"/>
              <a:t> </a:t>
            </a:r>
            <a:r>
              <a:rPr lang="en-US" dirty="0" err="1"/>
              <a:t>portfelje</a:t>
            </a:r>
            <a:r>
              <a:rPr lang="en-US" dirty="0"/>
              <a:t>.</a:t>
            </a:r>
            <a:endParaRPr lang="sr-Latn-ME" dirty="0"/>
          </a:p>
          <a:p>
            <a:pPr algn="just"/>
            <a:r>
              <a:rPr lang="en-US" dirty="0"/>
              <a:t> Kao </a:t>
            </a:r>
            <a:r>
              <a:rPr lang="en-US" dirty="0" err="1"/>
              <a:t>i</a:t>
            </a:r>
            <a:r>
              <a:rPr lang="en-US" dirty="0"/>
              <a:t> u </a:t>
            </a:r>
            <a:r>
              <a:rPr lang="en-US" dirty="0" err="1"/>
              <a:t>oblasti</a:t>
            </a:r>
            <a:r>
              <a:rPr lang="en-US" dirty="0"/>
              <a:t> </a:t>
            </a:r>
            <a:r>
              <a:rPr lang="en-US" dirty="0" err="1"/>
              <a:t>investicionih</a:t>
            </a:r>
            <a:r>
              <a:rPr lang="en-US" dirty="0"/>
              <a:t> </a:t>
            </a:r>
            <a:r>
              <a:rPr lang="en-US" dirty="0" err="1"/>
              <a:t>fondova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osiguravajućih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, </a:t>
            </a:r>
            <a:r>
              <a:rPr lang="en-US" dirty="0" err="1"/>
              <a:t>tržište</a:t>
            </a:r>
            <a:r>
              <a:rPr lang="en-US" dirty="0"/>
              <a:t> </a:t>
            </a:r>
            <a:r>
              <a:rPr lang="en-US" dirty="0" err="1"/>
              <a:t>penzionih</a:t>
            </a:r>
            <a:r>
              <a:rPr lang="en-US" dirty="0"/>
              <a:t> </a:t>
            </a:r>
            <a:r>
              <a:rPr lang="en-US" dirty="0" err="1"/>
              <a:t>fondova</a:t>
            </a:r>
            <a:r>
              <a:rPr lang="en-US" dirty="0"/>
              <a:t> je </a:t>
            </a:r>
            <a:r>
              <a:rPr lang="en-US" dirty="0" err="1"/>
              <a:t>najrazvijenije</a:t>
            </a:r>
            <a:r>
              <a:rPr lang="en-US" dirty="0"/>
              <a:t> u SAD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edi</a:t>
            </a:r>
            <a:r>
              <a:rPr lang="en-US" dirty="0" smtClean="0"/>
              <a:t> </a:t>
            </a:r>
            <a:r>
              <a:rPr lang="en-US" dirty="0" err="1"/>
              <a:t>oko</a:t>
            </a:r>
            <a:r>
              <a:rPr lang="en-US" dirty="0"/>
              <a:t> 10,6 </a:t>
            </a:r>
            <a:r>
              <a:rPr lang="en-US" dirty="0" err="1"/>
              <a:t>triliona</a:t>
            </a:r>
            <a:r>
              <a:rPr lang="en-US" dirty="0"/>
              <a:t> US$,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predstavlja</a:t>
            </a:r>
            <a:r>
              <a:rPr lang="en-US" dirty="0"/>
              <a:t> 55 % </a:t>
            </a:r>
            <a:r>
              <a:rPr lang="en-US" dirty="0" err="1"/>
              <a:t>imovine</a:t>
            </a:r>
            <a:r>
              <a:rPr lang="en-US" dirty="0"/>
              <a:t> </a:t>
            </a:r>
            <a:r>
              <a:rPr lang="en-US" dirty="0" err="1"/>
              <a:t>svih</a:t>
            </a:r>
            <a:r>
              <a:rPr lang="en-US" dirty="0"/>
              <a:t> </a:t>
            </a:r>
            <a:r>
              <a:rPr lang="en-US" dirty="0" err="1"/>
              <a:t>penzionih</a:t>
            </a:r>
            <a:r>
              <a:rPr lang="en-US" dirty="0"/>
              <a:t> </a:t>
            </a:r>
            <a:r>
              <a:rPr lang="en-US" dirty="0" err="1"/>
              <a:t>fondova</a:t>
            </a:r>
            <a:r>
              <a:rPr lang="en-US" dirty="0"/>
              <a:t> u </a:t>
            </a:r>
            <a:r>
              <a:rPr lang="en-US" dirty="0" err="1"/>
              <a:t>zemljama</a:t>
            </a:r>
            <a:r>
              <a:rPr lang="en-US" dirty="0"/>
              <a:t> OECD. </a:t>
            </a:r>
            <a:endParaRPr lang="sr-Latn-ME" dirty="0" smtClean="0"/>
          </a:p>
          <a:p>
            <a:pPr algn="just"/>
            <a:r>
              <a:rPr lang="en-US" dirty="0" smtClean="0"/>
              <a:t>U </a:t>
            </a:r>
            <a:r>
              <a:rPr lang="en-US" dirty="0" err="1"/>
              <a:t>Evropi</a:t>
            </a:r>
            <a:r>
              <a:rPr lang="en-US" dirty="0"/>
              <a:t> je </a:t>
            </a:r>
            <a:r>
              <a:rPr lang="en-US" dirty="0" err="1"/>
              <a:t>najrazvijenije</a:t>
            </a:r>
            <a:r>
              <a:rPr lang="en-US" dirty="0"/>
              <a:t> </a:t>
            </a:r>
            <a:r>
              <a:rPr lang="en-US" dirty="0" err="1"/>
              <a:t>tržište</a:t>
            </a:r>
            <a:r>
              <a:rPr lang="en-US" dirty="0"/>
              <a:t> </a:t>
            </a:r>
            <a:r>
              <a:rPr lang="en-US" dirty="0" err="1"/>
              <a:t>penzionih</a:t>
            </a:r>
            <a:r>
              <a:rPr lang="en-US" dirty="0"/>
              <a:t> </a:t>
            </a:r>
            <a:r>
              <a:rPr lang="en-US" dirty="0" err="1"/>
              <a:t>fondova</a:t>
            </a:r>
            <a:r>
              <a:rPr lang="en-US" dirty="0"/>
              <a:t> u </a:t>
            </a:r>
            <a:r>
              <a:rPr lang="en-US" dirty="0" err="1"/>
              <a:t>Velikoj</a:t>
            </a:r>
            <a:r>
              <a:rPr lang="en-US" dirty="0"/>
              <a:t> </a:t>
            </a:r>
            <a:r>
              <a:rPr lang="en-US" dirty="0" err="1"/>
              <a:t>Britaniji</a:t>
            </a:r>
            <a:r>
              <a:rPr lang="en-US" dirty="0"/>
              <a:t>, </a:t>
            </a:r>
            <a:r>
              <a:rPr lang="en-US" dirty="0" err="1"/>
              <a:t>gde</a:t>
            </a:r>
            <a:r>
              <a:rPr lang="en-US" dirty="0"/>
              <a:t> </a:t>
            </a:r>
            <a:r>
              <a:rPr lang="en-US" dirty="0" err="1"/>
              <a:t>ukupna</a:t>
            </a:r>
            <a:r>
              <a:rPr lang="en-US" dirty="0"/>
              <a:t> </a:t>
            </a:r>
            <a:r>
              <a:rPr lang="en-US" dirty="0" err="1"/>
              <a:t>imovina</a:t>
            </a:r>
            <a:r>
              <a:rPr lang="en-US" dirty="0"/>
              <a:t> </a:t>
            </a:r>
            <a:r>
              <a:rPr lang="en-US" dirty="0" err="1"/>
              <a:t>kojom</a:t>
            </a:r>
            <a:r>
              <a:rPr lang="en-US" dirty="0"/>
              <a:t> </a:t>
            </a:r>
            <a:r>
              <a:rPr lang="en-US" dirty="0" err="1"/>
              <a:t>fondovi</a:t>
            </a:r>
            <a:r>
              <a:rPr lang="en-US" dirty="0"/>
              <a:t> </a:t>
            </a:r>
            <a:r>
              <a:rPr lang="en-US" dirty="0" err="1"/>
              <a:t>upravljaju</a:t>
            </a:r>
            <a:r>
              <a:rPr lang="en-US" dirty="0"/>
              <a:t> </a:t>
            </a:r>
            <a:r>
              <a:rPr lang="en-US" dirty="0" err="1"/>
              <a:t>iznosi</a:t>
            </a:r>
            <a:r>
              <a:rPr lang="en-US" dirty="0"/>
              <a:t> 1,9 </a:t>
            </a:r>
            <a:r>
              <a:rPr lang="en-US" dirty="0" err="1"/>
              <a:t>triliona</a:t>
            </a:r>
            <a:r>
              <a:rPr lang="en-US" dirty="0"/>
              <a:t> US$ (</a:t>
            </a:r>
            <a:r>
              <a:rPr lang="en-US" dirty="0" err="1" smtClean="0"/>
              <a:t>Izv</a:t>
            </a:r>
            <a:r>
              <a:rPr lang="sr-Latn-ME" dirty="0" smtClean="0"/>
              <a:t>j</a:t>
            </a:r>
            <a:r>
              <a:rPr lang="en-US" dirty="0" err="1" smtClean="0"/>
              <a:t>eštaj</a:t>
            </a:r>
            <a:r>
              <a:rPr lang="en-US" dirty="0" smtClean="0"/>
              <a:t> </a:t>
            </a:r>
            <a:r>
              <a:rPr lang="en-US" dirty="0"/>
              <a:t>Pension markets in focus, OECD)</a:t>
            </a:r>
          </a:p>
        </p:txBody>
      </p:sp>
    </p:spTree>
    <p:extLst>
      <p:ext uri="{BB962C8B-B14F-4D97-AF65-F5344CB8AC3E}">
        <p14:creationId xmlns:p14="http://schemas.microsoft.com/office/powerpoint/2010/main" xmlns="" val="1898402472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Rectangle 3"/>
          <p:cNvSpPr>
            <a:spLocks noGrp="1" noChangeArrowheads="1"/>
          </p:cNvSpPr>
          <p:nvPr>
            <p:ph idx="1"/>
          </p:nvPr>
        </p:nvSpPr>
        <p:spPr>
          <a:xfrm>
            <a:off x="1262129" y="908050"/>
            <a:ext cx="10019763" cy="4745775"/>
          </a:xfrm>
        </p:spPr>
        <p:txBody>
          <a:bodyPr>
            <a:normAutofit/>
          </a:bodyPr>
          <a:lstStyle/>
          <a:p>
            <a:pPr algn="just">
              <a:lnSpc>
                <a:spcPct val="80000"/>
              </a:lnSpc>
            </a:pPr>
            <a:r>
              <a:rPr lang="bs-Latn-BA" dirty="0"/>
              <a:t>Penzioni fondovi predstavljaju institucionalne investitore i sa tog aspekta su slični osiguravajućim kompanijama. </a:t>
            </a:r>
            <a:endParaRPr lang="en-US" dirty="0"/>
          </a:p>
          <a:p>
            <a:pPr algn="just">
              <a:lnSpc>
                <a:spcPct val="80000"/>
              </a:lnSpc>
            </a:pPr>
            <a:r>
              <a:rPr lang="bs-Latn-BA" dirty="0"/>
              <a:t>Za penzione fondove je karakteristično, da priliv sredstava ostvaruju u kontinuiranoj dinamici, a da su odlivi sredstava predvidivi, prema tome ne bi trebao da postoji problem likvidnosti.</a:t>
            </a:r>
            <a:endParaRPr lang="en-US" dirty="0"/>
          </a:p>
          <a:p>
            <a:pPr algn="just">
              <a:lnSpc>
                <a:spcPct val="80000"/>
              </a:lnSpc>
            </a:pPr>
            <a:r>
              <a:rPr lang="bs-Latn-BA" dirty="0"/>
              <a:t> Penzioni fondovi imaju višestruki značaj, posmatrano sa socijalno ekonomskog stanovišta, jer sa njihovim sredstvima može upravljati relativno mala grupa poslovnih banaka, osiguravajućih kompanija i specijalizovanih menadžera iz nekih drugih fondova. </a:t>
            </a:r>
            <a:endParaRPr lang="en-US" dirty="0"/>
          </a:p>
          <a:p>
            <a:pPr algn="just">
              <a:lnSpc>
                <a:spcPct val="80000"/>
              </a:lnSpc>
            </a:pPr>
            <a:r>
              <a:rPr lang="bs-Latn-BA" dirty="0"/>
              <a:t>Za penzione fondove je karakteristično, da drže kontrolni paket akcija u najvećim </a:t>
            </a:r>
            <a:r>
              <a:rPr lang="bs-Latn-BA" dirty="0" smtClean="0"/>
              <a:t>svjetskim </a:t>
            </a:r>
            <a:r>
              <a:rPr lang="bs-Latn-BA" dirty="0"/>
              <a:t>korporacijama.</a:t>
            </a:r>
          </a:p>
        </p:txBody>
      </p:sp>
    </p:spTree>
    <p:extLst>
      <p:ext uri="{BB962C8B-B14F-4D97-AF65-F5344CB8AC3E}">
        <p14:creationId xmlns:p14="http://schemas.microsoft.com/office/powerpoint/2010/main" xmlns="" val="1535220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159099" y="1120462"/>
            <a:ext cx="9981126" cy="4886830"/>
          </a:xfrm>
        </p:spPr>
        <p:txBody>
          <a:bodyPr>
            <a:normAutofit lnSpcReduction="10000"/>
          </a:bodyPr>
          <a:lstStyle/>
          <a:p>
            <a:pPr algn="just"/>
            <a:r>
              <a:rPr lang="bs-Latn-BA" dirty="0"/>
              <a:t>Penzioni fondovi funkcionišu na principu penzionih planova preko kojih se predviđaju potrebna sredstva, investiranje tih sredstava i isplata naknade vlasnicima penzionih fondova. </a:t>
            </a:r>
            <a:endParaRPr lang="en-US" dirty="0"/>
          </a:p>
          <a:p>
            <a:pPr algn="just"/>
            <a:r>
              <a:rPr lang="bs-Latn-BA" dirty="0"/>
              <a:t>Penzioni planovi se d</a:t>
            </a:r>
            <a:r>
              <a:rPr lang="en-US" dirty="0" err="1"/>
              <a:t>ij</a:t>
            </a:r>
            <a:r>
              <a:rPr lang="bs-Latn-BA" dirty="0"/>
              <a:t>ele na fundirane i nefundirane planove.</a:t>
            </a:r>
            <a:endParaRPr lang="en-US" dirty="0"/>
          </a:p>
          <a:p>
            <a:pPr algn="just"/>
            <a:r>
              <a:rPr lang="bs-Latn-BA" dirty="0"/>
              <a:t> Fundirani penzioni planovi raspolažu sa dovoljnom imovinom za ispunjenje svih obaveza prema klijentima čiji su životi pokriveni penzionim programom. </a:t>
            </a:r>
            <a:endParaRPr lang="en-US" dirty="0"/>
          </a:p>
          <a:p>
            <a:pPr algn="just"/>
            <a:r>
              <a:rPr lang="bs-Latn-BA" dirty="0"/>
              <a:t>Kod fundiranih planova klijent može da računa i na određeni broj beneficija (otpremnina, penzija i sl.). </a:t>
            </a:r>
            <a:endParaRPr lang="en-US" dirty="0"/>
          </a:p>
          <a:p>
            <a:pPr algn="just"/>
            <a:r>
              <a:rPr lang="bs-Latn-BA" dirty="0"/>
              <a:t>Ukoliko bi izvori fundiranih planova bili nedovoljni za finansiranje planiranih beneficija, dodatne izvore sredstava obezbeđuje poslodavac (povećanjem priloga).</a:t>
            </a:r>
            <a:endParaRPr lang="en-US" dirty="0"/>
          </a:p>
          <a:p>
            <a:endParaRPr lang="sr-Latn-ME" dirty="0"/>
          </a:p>
        </p:txBody>
      </p:sp>
    </p:spTree>
    <p:extLst>
      <p:ext uri="{BB962C8B-B14F-4D97-AF65-F5344CB8AC3E}">
        <p14:creationId xmlns:p14="http://schemas.microsoft.com/office/powerpoint/2010/main" xmlns="" val="1234174439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3"/>
          <p:cNvSpPr>
            <a:spLocks noGrp="1" noChangeArrowheads="1"/>
          </p:cNvSpPr>
          <p:nvPr>
            <p:ph idx="1"/>
          </p:nvPr>
        </p:nvSpPr>
        <p:spPr>
          <a:xfrm>
            <a:off x="991672" y="631065"/>
            <a:ext cx="10534919" cy="4533364"/>
          </a:xfrm>
        </p:spPr>
        <p:txBody>
          <a:bodyPr>
            <a:normAutofit/>
          </a:bodyPr>
          <a:lstStyle/>
          <a:p>
            <a:pPr algn="just"/>
            <a:r>
              <a:rPr lang="bs-Latn-BA" dirty="0"/>
              <a:t>Nefundirani penzioni planovi polaze od tekućih priliva i njihove mogućnosti da pokriju tekuće obaveze na kratak vremenski rok. </a:t>
            </a:r>
            <a:endParaRPr lang="en-US" dirty="0"/>
          </a:p>
          <a:p>
            <a:pPr algn="just"/>
            <a:r>
              <a:rPr lang="bs-Latn-BA" dirty="0"/>
              <a:t>Ovi penzioni planovi funkcionišu na principu “ plaćaj kako ti ide” i zasnivaju se na među generacijskim transferima </a:t>
            </a:r>
            <a:r>
              <a:rPr lang="bs-Latn-BA" dirty="0" smtClean="0"/>
              <a:t>plaćanja.</a:t>
            </a:r>
          </a:p>
          <a:p>
            <a:pPr algn="just"/>
            <a:r>
              <a:rPr lang="bs-Latn-BA" dirty="0" smtClean="0"/>
              <a:t> </a:t>
            </a:r>
            <a:r>
              <a:rPr lang="bs-Latn-BA" dirty="0"/>
              <a:t>Finansijska sposobnost plana penzionog fonda u početku je zavisila od rasta priliva u fond, da bi u kasnijem periodu većim dijelom zavisila od prihoda po osnovu investiranja u HOV.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35233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53037"/>
            <a:ext cx="10515600" cy="5223926"/>
          </a:xfrm>
        </p:spPr>
        <p:txBody>
          <a:bodyPr>
            <a:normAutofit/>
          </a:bodyPr>
          <a:lstStyle/>
          <a:p>
            <a:pPr algn="just"/>
            <a:r>
              <a:rPr lang="en-US" dirty="0"/>
              <a:t>U </a:t>
            </a:r>
            <a:r>
              <a:rPr lang="en-US" dirty="0" err="1"/>
              <a:t>strukturi</a:t>
            </a:r>
            <a:r>
              <a:rPr lang="en-US" dirty="0"/>
              <a:t> </a:t>
            </a:r>
            <a:r>
              <a:rPr lang="en-US" dirty="0" err="1"/>
              <a:t>štedionica</a:t>
            </a:r>
            <a:r>
              <a:rPr lang="en-US" dirty="0"/>
              <a:t> </a:t>
            </a:r>
            <a:r>
              <a:rPr lang="en-US" dirty="0" err="1"/>
              <a:t>dominiraju</a:t>
            </a:r>
            <a:r>
              <a:rPr lang="en-US" dirty="0"/>
              <a:t>:</a:t>
            </a:r>
          </a:p>
          <a:p>
            <a:pPr marL="457200" lvl="1" indent="0" algn="just">
              <a:buNone/>
            </a:pPr>
            <a:r>
              <a:rPr lang="en-US" sz="2800" dirty="0"/>
              <a:t>1. </a:t>
            </a:r>
            <a:r>
              <a:rPr lang="en-US" sz="2800" dirty="0" err="1"/>
              <a:t>Zajedničke</a:t>
            </a:r>
            <a:r>
              <a:rPr lang="en-US" sz="2800" dirty="0"/>
              <a:t> </a:t>
            </a:r>
            <a:r>
              <a:rPr lang="en-US" sz="2800" dirty="0" err="1"/>
              <a:t>štedne</a:t>
            </a:r>
            <a:r>
              <a:rPr lang="en-US" sz="2800" dirty="0"/>
              <a:t> </a:t>
            </a:r>
            <a:r>
              <a:rPr lang="en-US" sz="2800" dirty="0" err="1"/>
              <a:t>banke</a:t>
            </a:r>
            <a:r>
              <a:rPr lang="en-US" sz="2800" dirty="0"/>
              <a:t>;</a:t>
            </a:r>
          </a:p>
          <a:p>
            <a:pPr marL="457200" lvl="1" indent="0" algn="just">
              <a:buNone/>
            </a:pPr>
            <a:r>
              <a:rPr lang="pl-PL" sz="2800" dirty="0"/>
              <a:t>2. Štedno kreditna udruženja i</a:t>
            </a:r>
          </a:p>
          <a:p>
            <a:pPr marL="457200" lvl="1" indent="0" algn="just">
              <a:buNone/>
            </a:pPr>
            <a:r>
              <a:rPr lang="en-US" sz="2800" dirty="0"/>
              <a:t>3. </a:t>
            </a:r>
            <a:r>
              <a:rPr lang="en-US" sz="2800" dirty="0" err="1"/>
              <a:t>Kreditne</a:t>
            </a:r>
            <a:r>
              <a:rPr lang="en-US" sz="2800" dirty="0"/>
              <a:t> </a:t>
            </a:r>
            <a:r>
              <a:rPr lang="en-US" sz="2800" dirty="0" err="1"/>
              <a:t>unije</a:t>
            </a:r>
            <a:r>
              <a:rPr lang="en-US" sz="2800" dirty="0"/>
              <a:t>.</a:t>
            </a:r>
          </a:p>
          <a:p>
            <a:pPr algn="just"/>
            <a:r>
              <a:rPr lang="en-US" dirty="0"/>
              <a:t>“</a:t>
            </a:r>
            <a:r>
              <a:rPr lang="en-US" dirty="0" err="1"/>
              <a:t>Zajedničke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smtClean="0"/>
              <a:t>m</a:t>
            </a:r>
            <a:r>
              <a:rPr lang="sr-Latn-ME" dirty="0" smtClean="0"/>
              <a:t>j</a:t>
            </a:r>
            <a:r>
              <a:rPr lang="en-US" dirty="0" err="1" smtClean="0"/>
              <a:t>ešovite</a:t>
            </a:r>
            <a:r>
              <a:rPr lang="en-US" dirty="0" smtClean="0"/>
              <a:t> </a:t>
            </a:r>
            <a:r>
              <a:rPr lang="en-US" dirty="0" err="1"/>
              <a:t>štedne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 (“mutual savings banks”) </a:t>
            </a:r>
            <a:r>
              <a:rPr lang="en-US" dirty="0" err="1"/>
              <a:t>spadaju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depozitne</a:t>
            </a:r>
            <a:r>
              <a:rPr lang="en-US" dirty="0" smtClean="0"/>
              <a:t> </a:t>
            </a:r>
            <a:r>
              <a:rPr lang="en-US" dirty="0" err="1"/>
              <a:t>nebankarske</a:t>
            </a:r>
            <a:r>
              <a:rPr lang="en-US" dirty="0"/>
              <a:t> </a:t>
            </a:r>
            <a:r>
              <a:rPr lang="en-US" dirty="0" err="1"/>
              <a:t>finansijske</a:t>
            </a:r>
            <a:r>
              <a:rPr lang="en-US" dirty="0"/>
              <a:t> </a:t>
            </a:r>
            <a:r>
              <a:rPr lang="en-US" dirty="0" err="1"/>
              <a:t>organizacije</a:t>
            </a:r>
            <a:r>
              <a:rPr lang="en-US" dirty="0"/>
              <a:t>, </a:t>
            </a:r>
            <a:r>
              <a:rPr lang="en-US" dirty="0" err="1"/>
              <a:t>koje</a:t>
            </a:r>
            <a:r>
              <a:rPr lang="en-US" dirty="0"/>
              <a:t> u </a:t>
            </a:r>
            <a:r>
              <a:rPr lang="en-US" dirty="0" err="1"/>
              <a:t>osnovi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 smtClean="0"/>
              <a:t>kooperativni</a:t>
            </a:r>
            <a:r>
              <a:rPr lang="sr-Latn-ME" dirty="0" smtClean="0"/>
              <a:t> </a:t>
            </a:r>
            <a:r>
              <a:rPr lang="en-US" dirty="0" err="1" smtClean="0"/>
              <a:t>karakter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glavni</a:t>
            </a:r>
            <a:r>
              <a:rPr lang="en-US" dirty="0"/>
              <a:t> </a:t>
            </a:r>
            <a:r>
              <a:rPr lang="en-US" dirty="0" err="1"/>
              <a:t>zadatak</a:t>
            </a:r>
            <a:r>
              <a:rPr lang="en-US" dirty="0"/>
              <a:t> </a:t>
            </a:r>
            <a:r>
              <a:rPr lang="en-US" dirty="0" err="1" smtClean="0"/>
              <a:t>posp</a:t>
            </a:r>
            <a:r>
              <a:rPr lang="sr-Latn-ME" dirty="0" smtClean="0"/>
              <a:t>j</a:t>
            </a:r>
            <a:r>
              <a:rPr lang="en-US" dirty="0" err="1" smtClean="0"/>
              <a:t>ešivanje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mobilizacija</a:t>
            </a:r>
            <a:r>
              <a:rPr lang="en-US" dirty="0"/>
              <a:t> </a:t>
            </a:r>
            <a:r>
              <a:rPr lang="en-US" dirty="0" err="1"/>
              <a:t>atomizirane</a:t>
            </a:r>
            <a:r>
              <a:rPr lang="en-US" dirty="0"/>
              <a:t> </a:t>
            </a:r>
            <a:r>
              <a:rPr lang="en-US" dirty="0" err="1"/>
              <a:t>štednje</a:t>
            </a:r>
            <a:r>
              <a:rPr lang="en-US" dirty="0"/>
              <a:t> u </a:t>
            </a:r>
            <a:r>
              <a:rPr lang="en-US" dirty="0" err="1"/>
              <a:t>društvu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3977912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bs-Latn-BA" dirty="0"/>
              <a:t>Veliku podršku razvoju penzionih fondova dala je država, sa oslobađajućim m</a:t>
            </a:r>
            <a:r>
              <a:rPr lang="en-US" dirty="0"/>
              <a:t>j</a:t>
            </a:r>
            <a:r>
              <a:rPr lang="bs-Latn-BA" dirty="0"/>
              <a:t>erama iz oblasti poreske politike. </a:t>
            </a:r>
            <a:endParaRPr lang="en-US" dirty="0"/>
          </a:p>
          <a:p>
            <a:pPr algn="just"/>
            <a:r>
              <a:rPr lang="bs-Latn-BA" dirty="0"/>
              <a:t>U cilju efikasnijeg izvršavanja tekućih obaveza, penzioni fondovi obično investiraju u nisko rizične i nisko profitabilne HOV. </a:t>
            </a:r>
            <a:endParaRPr lang="en-US" dirty="0"/>
          </a:p>
          <a:p>
            <a:pPr algn="just"/>
            <a:r>
              <a:rPr lang="bs-Latn-BA" dirty="0"/>
              <a:t>Mnogi penzioni fondovi sadrže u sebi elemente socijalnog osiguranja.</a:t>
            </a:r>
          </a:p>
          <a:p>
            <a:pPr algn="just"/>
            <a:endParaRPr lang="sr-Latn-ME" dirty="0"/>
          </a:p>
        </p:txBody>
      </p:sp>
    </p:spTree>
    <p:extLst>
      <p:ext uri="{BB962C8B-B14F-4D97-AF65-F5344CB8AC3E}">
        <p14:creationId xmlns:p14="http://schemas.microsoft.com/office/powerpoint/2010/main" xmlns="" val="2678618899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2590800" y="304800"/>
            <a:ext cx="7543800" cy="531912"/>
          </a:xfrm>
        </p:spPr>
        <p:txBody>
          <a:bodyPr>
            <a:normAutofit/>
          </a:bodyPr>
          <a:lstStyle/>
          <a:p>
            <a:pPr algn="ctr"/>
            <a:r>
              <a:rPr lang="bs-Latn-BA" sz="3200" dirty="0" smtClean="0"/>
              <a:t>2. 4</a:t>
            </a:r>
            <a:r>
              <a:rPr lang="bs-Latn-BA" sz="3200" dirty="0"/>
              <a:t>. POV</a:t>
            </a:r>
            <a:r>
              <a:rPr lang="en-US" sz="3200" dirty="0"/>
              <a:t>J</a:t>
            </a:r>
            <a:r>
              <a:rPr lang="bs-Latn-BA" sz="3200" dirty="0"/>
              <a:t>ERENIČKI FONDOVI</a:t>
            </a:r>
            <a:endParaRPr lang="en-US" sz="3200" dirty="0"/>
          </a:p>
        </p:txBody>
      </p:sp>
      <p:sp>
        <p:nvSpPr>
          <p:cNvPr id="61443" name="Rectangle 3"/>
          <p:cNvSpPr>
            <a:spLocks noGrp="1" noChangeArrowheads="1"/>
          </p:cNvSpPr>
          <p:nvPr>
            <p:ph idx="1"/>
          </p:nvPr>
        </p:nvSpPr>
        <p:spPr>
          <a:xfrm>
            <a:off x="1004552" y="836615"/>
            <a:ext cx="10534918" cy="4855848"/>
          </a:xfrm>
        </p:spPr>
        <p:txBody>
          <a:bodyPr>
            <a:normAutofit/>
          </a:bodyPr>
          <a:lstStyle/>
          <a:p>
            <a:pPr algn="just">
              <a:lnSpc>
                <a:spcPct val="80000"/>
              </a:lnSpc>
            </a:pPr>
            <a:r>
              <a:rPr lang="bs-Latn-BA" dirty="0"/>
              <a:t>Pov</a:t>
            </a:r>
            <a:r>
              <a:rPr lang="en-US" dirty="0"/>
              <a:t>j</a:t>
            </a:r>
            <a:r>
              <a:rPr lang="bs-Latn-BA" dirty="0"/>
              <a:t>erenički fondovi spadaju u red institucionalnih investitora. </a:t>
            </a:r>
            <a:endParaRPr lang="bs-Latn-BA" dirty="0" smtClean="0"/>
          </a:p>
          <a:p>
            <a:pPr algn="just">
              <a:lnSpc>
                <a:spcPct val="80000"/>
              </a:lnSpc>
            </a:pPr>
            <a:r>
              <a:rPr lang="bs-Latn-BA" dirty="0" smtClean="0"/>
              <a:t>Oni </a:t>
            </a:r>
            <a:r>
              <a:rPr lang="bs-Latn-BA" dirty="0"/>
              <a:t>stvaraju mogućnost individualnim investitorima da uspešnije nastupe na tržištu kapitala nego što bi to učinili kada bi pojedinačno nastupali. </a:t>
            </a:r>
            <a:endParaRPr lang="en-US" dirty="0"/>
          </a:p>
          <a:p>
            <a:pPr algn="just">
              <a:lnSpc>
                <a:spcPct val="80000"/>
              </a:lnSpc>
            </a:pPr>
            <a:r>
              <a:rPr lang="bs-Latn-BA" dirty="0"/>
              <a:t>Pov</a:t>
            </a:r>
            <a:r>
              <a:rPr lang="en-US" dirty="0"/>
              <a:t>j</a:t>
            </a:r>
            <a:r>
              <a:rPr lang="bs-Latn-BA" dirty="0"/>
              <a:t>erenički fondovi prikupljaju štednju od pojedinačnih investitora, kupuju sa tom štednjom investicioni portfolio kojim se povećava likvidnosni i profitabilni potencijal pojedinačnih investitora. </a:t>
            </a:r>
            <a:endParaRPr lang="en-US" dirty="0"/>
          </a:p>
          <a:p>
            <a:pPr algn="just">
              <a:lnSpc>
                <a:spcPct val="80000"/>
              </a:lnSpc>
            </a:pPr>
            <a:r>
              <a:rPr lang="bs-Latn-BA" dirty="0"/>
              <a:t>Struktura potrfolia se vrednuje dnevno i prodaje se individualnim investitorima srazm</a:t>
            </a:r>
            <a:r>
              <a:rPr lang="en-US" dirty="0"/>
              <a:t>j</a:t>
            </a:r>
            <a:r>
              <a:rPr lang="bs-Latn-BA" dirty="0"/>
              <a:t>erno sredstvima koja su uložili.</a:t>
            </a:r>
          </a:p>
        </p:txBody>
      </p:sp>
    </p:spTree>
    <p:extLst>
      <p:ext uri="{BB962C8B-B14F-4D97-AF65-F5344CB8AC3E}">
        <p14:creationId xmlns:p14="http://schemas.microsoft.com/office/powerpoint/2010/main" xmlns="" val="3564836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888642"/>
            <a:ext cx="10515600" cy="5288321"/>
          </a:xfrm>
        </p:spPr>
        <p:txBody>
          <a:bodyPr>
            <a:normAutofit/>
          </a:bodyPr>
          <a:lstStyle/>
          <a:p>
            <a:pPr algn="just">
              <a:lnSpc>
                <a:spcPct val="80000"/>
              </a:lnSpc>
            </a:pPr>
            <a:r>
              <a:rPr lang="bs-Latn-BA" dirty="0"/>
              <a:t>Za pov</a:t>
            </a:r>
            <a:r>
              <a:rPr lang="en-US" dirty="0"/>
              <a:t>j</a:t>
            </a:r>
            <a:r>
              <a:rPr lang="bs-Latn-BA" dirty="0"/>
              <a:t>ereničke fondove u SAD se kaže da su otvoreni fondovi, jer se obim sredstava u fondovima m</a:t>
            </a:r>
            <a:r>
              <a:rPr lang="en-US" dirty="0" err="1"/>
              <a:t>ij</a:t>
            </a:r>
            <a:r>
              <a:rPr lang="bs-Latn-BA" dirty="0"/>
              <a:t>enja zavisno od vr</a:t>
            </a:r>
            <a:r>
              <a:rPr lang="en-US" dirty="0" err="1"/>
              <a:t>ij</a:t>
            </a:r>
            <a:r>
              <a:rPr lang="bs-Latn-BA" dirty="0"/>
              <a:t>ednosti osnovnog portolia. </a:t>
            </a:r>
            <a:endParaRPr lang="en-US" dirty="0"/>
          </a:p>
          <a:p>
            <a:pPr algn="just">
              <a:lnSpc>
                <a:spcPct val="80000"/>
              </a:lnSpc>
            </a:pPr>
            <a:r>
              <a:rPr lang="bs-Latn-BA" dirty="0"/>
              <a:t>Svaki novi štedni ulog uključuje se u fond i može se plasirati te po osnovu toga povećati kvalitet portfolia.</a:t>
            </a:r>
          </a:p>
          <a:p>
            <a:pPr algn="just">
              <a:lnSpc>
                <a:spcPct val="80000"/>
              </a:lnSpc>
            </a:pPr>
            <a:r>
              <a:rPr lang="bs-Latn-BA" dirty="0"/>
              <a:t>Primanjem štednje, pov</a:t>
            </a:r>
            <a:r>
              <a:rPr lang="en-US" dirty="0"/>
              <a:t>j</a:t>
            </a:r>
            <a:r>
              <a:rPr lang="bs-Latn-BA" dirty="0"/>
              <a:t>erenički fond je dužan da proda individualnom investitoru jedan d</a:t>
            </a:r>
            <a:r>
              <a:rPr lang="en-US" dirty="0"/>
              <a:t>i</a:t>
            </a:r>
            <a:r>
              <a:rPr lang="bs-Latn-BA" dirty="0"/>
              <a:t>o postojećeg portfolia. </a:t>
            </a:r>
            <a:endParaRPr lang="en-US" dirty="0"/>
          </a:p>
          <a:p>
            <a:pPr algn="just">
              <a:lnSpc>
                <a:spcPct val="80000"/>
              </a:lnSpc>
            </a:pPr>
            <a:r>
              <a:rPr lang="bs-Latn-BA" dirty="0"/>
              <a:t>Pov</a:t>
            </a:r>
            <a:r>
              <a:rPr lang="en-US" dirty="0"/>
              <a:t>j</a:t>
            </a:r>
            <a:r>
              <a:rPr lang="bs-Latn-BA" dirty="0"/>
              <a:t>erenički fond ima obavezu da otkupi od individualnog investitora d</a:t>
            </a:r>
            <a:r>
              <a:rPr lang="en-US" dirty="0"/>
              <a:t>i</a:t>
            </a:r>
            <a:r>
              <a:rPr lang="bs-Latn-BA" dirty="0"/>
              <a:t>o portfolia. </a:t>
            </a:r>
            <a:endParaRPr lang="bs-Latn-BA" dirty="0" smtClean="0"/>
          </a:p>
          <a:p>
            <a:pPr algn="just">
              <a:lnSpc>
                <a:spcPct val="80000"/>
              </a:lnSpc>
            </a:pPr>
            <a:r>
              <a:rPr lang="bs-Latn-BA" dirty="0" smtClean="0"/>
              <a:t>C</a:t>
            </a:r>
            <a:r>
              <a:rPr lang="en-US" dirty="0" err="1"/>
              <a:t>ij</a:t>
            </a:r>
            <a:r>
              <a:rPr lang="bs-Latn-BA" dirty="0"/>
              <a:t>ena ponude predstavlja gornji </a:t>
            </a:r>
            <a:r>
              <a:rPr lang="bs-Latn-BA" dirty="0" smtClean="0"/>
              <a:t>limit, </a:t>
            </a:r>
            <a:r>
              <a:rPr lang="bs-Latn-BA" dirty="0"/>
              <a:t>a c</a:t>
            </a:r>
            <a:r>
              <a:rPr lang="en-US" dirty="0" err="1"/>
              <a:t>ij</a:t>
            </a:r>
            <a:r>
              <a:rPr lang="bs-Latn-BA" dirty="0"/>
              <a:t>ena licitacije predstavlja donji limit c</a:t>
            </a:r>
            <a:r>
              <a:rPr lang="en-US" dirty="0" err="1"/>
              <a:t>ij</a:t>
            </a:r>
            <a:r>
              <a:rPr lang="bs-Latn-BA" dirty="0"/>
              <a:t>ene.</a:t>
            </a:r>
            <a:endParaRPr lang="en-US" dirty="0"/>
          </a:p>
          <a:p>
            <a:endParaRPr lang="sr-Latn-ME" dirty="0"/>
          </a:p>
        </p:txBody>
      </p:sp>
    </p:spTree>
    <p:extLst>
      <p:ext uri="{BB962C8B-B14F-4D97-AF65-F5344CB8AC3E}">
        <p14:creationId xmlns:p14="http://schemas.microsoft.com/office/powerpoint/2010/main" xmlns="" val="3222973749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Rectangle 3"/>
          <p:cNvSpPr>
            <a:spLocks noGrp="1" noChangeArrowheads="1"/>
          </p:cNvSpPr>
          <p:nvPr>
            <p:ph idx="1"/>
          </p:nvPr>
        </p:nvSpPr>
        <p:spPr>
          <a:xfrm>
            <a:off x="1300766" y="798491"/>
            <a:ext cx="9903854" cy="4803820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80000"/>
              </a:lnSpc>
            </a:pPr>
            <a:r>
              <a:rPr lang="bs-Latn-BA" sz="3000" dirty="0"/>
              <a:t>Razlika između c</a:t>
            </a:r>
            <a:r>
              <a:rPr lang="en-US" sz="3000" dirty="0" err="1"/>
              <a:t>ij</a:t>
            </a:r>
            <a:r>
              <a:rPr lang="bs-Latn-BA" sz="3000" dirty="0"/>
              <a:t>ene ponude i c</a:t>
            </a:r>
            <a:r>
              <a:rPr lang="en-US" sz="3000" dirty="0" err="1"/>
              <a:t>ij</a:t>
            </a:r>
            <a:r>
              <a:rPr lang="bs-Latn-BA" sz="3000" dirty="0"/>
              <a:t>ene tražnje kreće se od 6-7% tako da individualni investitor može zaraditi između kupovne i prodajne c</a:t>
            </a:r>
            <a:r>
              <a:rPr lang="en-US" sz="3000" dirty="0" err="1"/>
              <a:t>ij</a:t>
            </a:r>
            <a:r>
              <a:rPr lang="bs-Latn-BA" sz="3000" dirty="0"/>
              <a:t>ene portfolia. </a:t>
            </a:r>
          </a:p>
          <a:p>
            <a:pPr algn="just">
              <a:lnSpc>
                <a:spcPct val="80000"/>
              </a:lnSpc>
            </a:pPr>
            <a:r>
              <a:rPr lang="bs-Latn-BA" sz="3000" dirty="0"/>
              <a:t>Zbog česte prom</a:t>
            </a:r>
            <a:r>
              <a:rPr lang="en-US" sz="3000" dirty="0"/>
              <a:t>j</a:t>
            </a:r>
            <a:r>
              <a:rPr lang="bs-Latn-BA" sz="3000" dirty="0"/>
              <a:t>ene c</a:t>
            </a:r>
            <a:r>
              <a:rPr lang="en-US" sz="3000" dirty="0" err="1"/>
              <a:t>ij</a:t>
            </a:r>
            <a:r>
              <a:rPr lang="bs-Latn-BA" sz="3000" dirty="0"/>
              <a:t>ena akcija, menadžment </a:t>
            </a:r>
            <a:r>
              <a:rPr lang="bs-Latn-BA" sz="3000" dirty="0" smtClean="0"/>
              <a:t>povjereničkog </a:t>
            </a:r>
            <a:r>
              <a:rPr lang="bs-Latn-BA" sz="3000" dirty="0"/>
              <a:t>fonda je u obavezi da dnevno prati osnovnu vr</a:t>
            </a:r>
            <a:r>
              <a:rPr lang="en-US" sz="3000" dirty="0" err="1"/>
              <a:t>ij</a:t>
            </a:r>
            <a:r>
              <a:rPr lang="bs-Latn-BA" sz="3000" dirty="0"/>
              <a:t>ednost portfolia. </a:t>
            </a:r>
            <a:endParaRPr lang="en-US" sz="3000" dirty="0"/>
          </a:p>
          <a:p>
            <a:pPr algn="just">
              <a:lnSpc>
                <a:spcPct val="80000"/>
              </a:lnSpc>
            </a:pPr>
            <a:r>
              <a:rPr lang="bs-Latn-BA" sz="3000" dirty="0"/>
              <a:t>U praksi postoje dva modela </a:t>
            </a:r>
            <a:r>
              <a:rPr lang="bs-Latn-BA" sz="3000" dirty="0" smtClean="0"/>
              <a:t>vrednovanja </a:t>
            </a:r>
            <a:r>
              <a:rPr lang="bs-Latn-BA" sz="3000" dirty="0"/>
              <a:t>potrfolia: </a:t>
            </a:r>
          </a:p>
          <a:p>
            <a:pPr marL="457200" lvl="1" indent="0" algn="just">
              <a:lnSpc>
                <a:spcPct val="80000"/>
              </a:lnSpc>
              <a:buNone/>
            </a:pPr>
            <a:r>
              <a:rPr lang="bs-Latn-BA" sz="3000" dirty="0"/>
              <a:t>a) vr</a:t>
            </a:r>
            <a:r>
              <a:rPr lang="en-US" sz="3000" dirty="0" err="1"/>
              <a:t>ij</a:t>
            </a:r>
            <a:r>
              <a:rPr lang="bs-Latn-BA" sz="3000" dirty="0"/>
              <a:t>ednost portfolia predhodni </a:t>
            </a:r>
            <a:r>
              <a:rPr lang="bs-Latn-BA" sz="3000" dirty="0" smtClean="0"/>
              <a:t>dan, </a:t>
            </a:r>
            <a:r>
              <a:rPr lang="bs-Latn-BA" sz="3000" dirty="0"/>
              <a:t>i </a:t>
            </a:r>
          </a:p>
          <a:p>
            <a:pPr marL="457200" lvl="1" indent="0" algn="just">
              <a:lnSpc>
                <a:spcPct val="80000"/>
              </a:lnSpc>
              <a:buNone/>
            </a:pPr>
            <a:r>
              <a:rPr lang="bs-Latn-BA" sz="3000" dirty="0"/>
              <a:t>b) vr</a:t>
            </a:r>
            <a:r>
              <a:rPr lang="en-US" sz="3000" dirty="0" err="1"/>
              <a:t>ij</a:t>
            </a:r>
            <a:r>
              <a:rPr lang="bs-Latn-BA" sz="3000" dirty="0"/>
              <a:t>ednost portfolia </a:t>
            </a:r>
            <a:r>
              <a:rPr lang="bs-Latn-BA" sz="3000" dirty="0" smtClean="0"/>
              <a:t>slijedećeg </a:t>
            </a:r>
            <a:r>
              <a:rPr lang="bs-Latn-BA" sz="3000" dirty="0"/>
              <a:t>dana</a:t>
            </a:r>
            <a:r>
              <a:rPr lang="bs-Latn-BA" sz="3000" dirty="0" smtClean="0"/>
              <a:t>.</a:t>
            </a:r>
          </a:p>
          <a:p>
            <a:pPr algn="just">
              <a:lnSpc>
                <a:spcPct val="80000"/>
              </a:lnSpc>
            </a:pPr>
            <a:r>
              <a:rPr lang="bs-Latn-BA" sz="3000" dirty="0" smtClean="0"/>
              <a:t> </a:t>
            </a:r>
            <a:r>
              <a:rPr lang="bs-Latn-BA" sz="3000" dirty="0"/>
              <a:t>Pov</a:t>
            </a:r>
            <a:r>
              <a:rPr lang="en-US" sz="3000" dirty="0"/>
              <a:t>j</a:t>
            </a:r>
            <a:r>
              <a:rPr lang="bs-Latn-BA" sz="3000" dirty="0"/>
              <a:t>erenički fondovi daju mogućnost individualnim investitorima da izvrše diverzifikaciju portfolia i ograniče stepen rizika kojem bi oni bili izloženi na tim tržištima. </a:t>
            </a:r>
          </a:p>
          <a:p>
            <a:pPr algn="just">
              <a:lnSpc>
                <a:spcPct val="80000"/>
              </a:lnSpc>
            </a:pPr>
            <a:r>
              <a:rPr lang="bs-Latn-BA" sz="3000" dirty="0"/>
              <a:t>Tržišni rizik nije moguće do kraja eliminisati već se on samo može ublažiti.</a:t>
            </a:r>
          </a:p>
          <a:p>
            <a:pPr>
              <a:lnSpc>
                <a:spcPct val="80000"/>
              </a:lnSpc>
            </a:pP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xmlns="" val="207113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159099"/>
            <a:ext cx="10515600" cy="5017864"/>
          </a:xfrm>
        </p:spPr>
        <p:txBody>
          <a:bodyPr>
            <a:normAutofit/>
          </a:bodyPr>
          <a:lstStyle/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bs-Latn-BA" dirty="0" smtClean="0"/>
              <a:t>2. 5</a:t>
            </a:r>
            <a:r>
              <a:rPr lang="bs-Latn-BA" dirty="0"/>
              <a:t>. INVESTICIONA DRUŠTVA (TRUSTOVI)</a:t>
            </a:r>
          </a:p>
          <a:p>
            <a:pPr algn="just">
              <a:lnSpc>
                <a:spcPct val="80000"/>
              </a:lnSpc>
            </a:pPr>
            <a:r>
              <a:rPr lang="bs-Latn-BA" dirty="0" smtClean="0"/>
              <a:t>Investiciona </a:t>
            </a:r>
            <a:r>
              <a:rPr lang="bs-Latn-BA" dirty="0"/>
              <a:t>društva nisu fondovi, već preduzeća koja se bave trgovinom, pri čemu koriste svoj kapital da bi kupili ili prodali akcije drugom preduzeću. </a:t>
            </a:r>
          </a:p>
          <a:p>
            <a:pPr algn="just">
              <a:lnSpc>
                <a:spcPct val="80000"/>
              </a:lnSpc>
            </a:pPr>
            <a:r>
              <a:rPr lang="bs-Latn-BA" dirty="0"/>
              <a:t>Investiciona društva daju prednost malim investitorima i uvode planove štednje koje povezuju sa </a:t>
            </a:r>
            <a:r>
              <a:rPr lang="bs-Latn-BA" dirty="0" smtClean="0"/>
              <a:t>penzionim </a:t>
            </a:r>
            <a:r>
              <a:rPr lang="bs-Latn-BA" dirty="0"/>
              <a:t>planovima i životnim osiguranjem. </a:t>
            </a:r>
          </a:p>
          <a:p>
            <a:pPr algn="just">
              <a:lnSpc>
                <a:spcPct val="80000"/>
              </a:lnSpc>
            </a:pPr>
            <a:r>
              <a:rPr lang="bs-Latn-BA" dirty="0"/>
              <a:t>Ova društva su mnogo manje ograničena u vođenju svoje poslovne politike i imaju pravo da kupuju akcije preduzeća koje se ne kotiraju na berzi. </a:t>
            </a:r>
          </a:p>
          <a:p>
            <a:pPr algn="just">
              <a:lnSpc>
                <a:spcPct val="80000"/>
              </a:lnSpc>
            </a:pPr>
            <a:r>
              <a:rPr lang="bs-Latn-BA" dirty="0"/>
              <a:t>Imaju pravo da investiraju u hipoteke i koriste opcije i fjučers ugovore.</a:t>
            </a:r>
            <a:endParaRPr lang="en-US" dirty="0"/>
          </a:p>
          <a:p>
            <a:pPr algn="just"/>
            <a:endParaRPr lang="sr-Latn-ME" dirty="0"/>
          </a:p>
        </p:txBody>
      </p:sp>
    </p:spTree>
    <p:extLst>
      <p:ext uri="{BB962C8B-B14F-4D97-AF65-F5344CB8AC3E}">
        <p14:creationId xmlns:p14="http://schemas.microsoft.com/office/powerpoint/2010/main" xmlns="" val="1590083197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3"/>
          <p:cNvSpPr>
            <a:spLocks noGrp="1" noChangeArrowheads="1"/>
          </p:cNvSpPr>
          <p:nvPr>
            <p:ph idx="1"/>
          </p:nvPr>
        </p:nvSpPr>
        <p:spPr>
          <a:xfrm>
            <a:off x="1146220" y="1107582"/>
            <a:ext cx="10238704" cy="5490067"/>
          </a:xfrm>
        </p:spPr>
        <p:txBody>
          <a:bodyPr>
            <a:normAutofit lnSpcReduction="10000"/>
          </a:bodyPr>
          <a:lstStyle/>
          <a:p>
            <a:pPr algn="just"/>
            <a:r>
              <a:rPr lang="bs-Latn-BA" dirty="0"/>
              <a:t>Upoređujući investiciona društva i pov</a:t>
            </a:r>
            <a:r>
              <a:rPr lang="en-US" dirty="0"/>
              <a:t>j</a:t>
            </a:r>
            <a:r>
              <a:rPr lang="bs-Latn-BA" dirty="0"/>
              <a:t>ereničke fondove mogu se izvesti zaključci, da u slučaju nezadovoljstva brzo reaguju menadžeri pov</a:t>
            </a:r>
            <a:r>
              <a:rPr lang="en-US" dirty="0"/>
              <a:t>j</a:t>
            </a:r>
            <a:r>
              <a:rPr lang="bs-Latn-BA" dirty="0"/>
              <a:t>ereničkog fonda, dok to nije slučaj kod menadžera investicionog društva. </a:t>
            </a:r>
            <a:endParaRPr lang="en-US" dirty="0"/>
          </a:p>
          <a:p>
            <a:pPr algn="just"/>
            <a:r>
              <a:rPr lang="bs-Latn-BA" dirty="0"/>
              <a:t>Obzirom da nezadovoljni investitori mogu prodati svoj trajni kapital na tržištu, a ne vratiti društvu, oni mogu imati dugoročni pristup u investiranju. </a:t>
            </a:r>
            <a:endParaRPr lang="bs-Latn-BA" dirty="0" smtClean="0"/>
          </a:p>
          <a:p>
            <a:pPr algn="just"/>
            <a:r>
              <a:rPr lang="bs-Latn-BA" dirty="0" smtClean="0"/>
              <a:t>Investiciona </a:t>
            </a:r>
            <a:r>
              <a:rPr lang="bs-Latn-BA" dirty="0"/>
              <a:t>društva mogu investirati u preduzeća koja imaju nedovoljno razvijene kratkoročne performanse. </a:t>
            </a:r>
            <a:endParaRPr lang="en-US" dirty="0"/>
          </a:p>
          <a:p>
            <a:pPr algn="just"/>
            <a:r>
              <a:rPr lang="bs-Latn-BA" dirty="0"/>
              <a:t>Investicionim društvima se daje pravo da emituju i druge vrste kapitala kao što su obveznice sa fiksnom kamatom i sl. </a:t>
            </a:r>
            <a:endParaRPr lang="en-US" dirty="0"/>
          </a:p>
          <a:p>
            <a:pPr algn="just"/>
            <a:r>
              <a:rPr lang="bs-Latn-BA" dirty="0"/>
              <a:t>Trškovi upravljanja investicionim društvima kreću se od 0,4% do 0,5% od vr</a:t>
            </a:r>
            <a:r>
              <a:rPr lang="en-US" dirty="0" err="1"/>
              <a:t>ij</a:t>
            </a:r>
            <a:r>
              <a:rPr lang="bs-Latn-BA" dirty="0"/>
              <a:t>ednosti ukupne imovine.</a:t>
            </a:r>
          </a:p>
          <a:p>
            <a:endParaRPr lang="bs-Latn-BA" sz="1800" dirty="0"/>
          </a:p>
        </p:txBody>
      </p:sp>
    </p:spTree>
    <p:extLst>
      <p:ext uri="{BB962C8B-B14F-4D97-AF65-F5344CB8AC3E}">
        <p14:creationId xmlns:p14="http://schemas.microsoft.com/office/powerpoint/2010/main" xmlns="" val="2181934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120461" y="1017431"/>
            <a:ext cx="10109915" cy="4989861"/>
          </a:xfrm>
        </p:spPr>
        <p:txBody>
          <a:bodyPr>
            <a:normAutofit/>
          </a:bodyPr>
          <a:lstStyle/>
          <a:p>
            <a:pPr algn="ctr">
              <a:buFont typeface="Wingdings" pitchFamily="2" charset="2"/>
              <a:buNone/>
            </a:pPr>
            <a:r>
              <a:rPr lang="bs-Latn-BA" dirty="0" smtClean="0"/>
              <a:t>2. 6</a:t>
            </a:r>
            <a:r>
              <a:rPr lang="bs-Latn-BA" dirty="0"/>
              <a:t>. FINANSIJSKE INVESTICIONE KOMPANIJE</a:t>
            </a:r>
          </a:p>
          <a:p>
            <a:pPr algn="just"/>
            <a:r>
              <a:rPr lang="bs-Latn-BA" dirty="0" smtClean="0"/>
              <a:t>Finansijske </a:t>
            </a:r>
            <a:r>
              <a:rPr lang="bs-Latn-BA" dirty="0"/>
              <a:t>kompanije spadaju u red institucionalnih investitora, formiraju svoje fondove na osnovu emitovanja akcija, prodaje komercijalnih papira i kreditnog zaduživanja kod  banaka. </a:t>
            </a:r>
            <a:endParaRPr lang="en-US" dirty="0"/>
          </a:p>
          <a:p>
            <a:pPr algn="just"/>
            <a:r>
              <a:rPr lang="bs-Latn-BA" dirty="0"/>
              <a:t>Finansijske kompanije se mogu baviti poslovima: </a:t>
            </a:r>
            <a:endParaRPr lang="bs-Latn-BA" dirty="0" smtClean="0"/>
          </a:p>
          <a:p>
            <a:pPr marL="457200" lvl="1" indent="0" algn="just">
              <a:buNone/>
            </a:pPr>
            <a:r>
              <a:rPr lang="bs-Latn-BA" sz="2800" dirty="0" smtClean="0"/>
              <a:t>-</a:t>
            </a:r>
            <a:r>
              <a:rPr lang="bs-Latn-BA" sz="2800" dirty="0"/>
              <a:t>finansiranja prometa trajnih dobara, </a:t>
            </a:r>
          </a:p>
          <a:p>
            <a:pPr marL="457200" lvl="1" indent="0" algn="just">
              <a:buNone/>
            </a:pPr>
            <a:r>
              <a:rPr lang="bs-Latn-BA" sz="2800" dirty="0"/>
              <a:t>-finansiranja potrošnih dobara i odobravanja specijalnih kredita</a:t>
            </a:r>
            <a:r>
              <a:rPr lang="bs-Latn-BA" dirty="0"/>
              <a:t>. </a:t>
            </a:r>
            <a:endParaRPr lang="en-US" dirty="0"/>
          </a:p>
          <a:p>
            <a:pPr algn="just"/>
            <a:r>
              <a:rPr lang="bs-Latn-BA" dirty="0"/>
              <a:t>Finansijske kompanije koje se bave finansiranjem prometa trajnih dobara, kreditima potpomažu klijente u kupovini proizvodnih hala, poslovnog prostora, proizvodne opreme, mašina, automobila i sl.</a:t>
            </a:r>
            <a:endParaRPr lang="en-US" dirty="0"/>
          </a:p>
          <a:p>
            <a:endParaRPr lang="sr-Latn-ME" dirty="0"/>
          </a:p>
        </p:txBody>
      </p:sp>
    </p:spTree>
    <p:extLst>
      <p:ext uri="{BB962C8B-B14F-4D97-AF65-F5344CB8AC3E}">
        <p14:creationId xmlns:p14="http://schemas.microsoft.com/office/powerpoint/2010/main" xmlns="" val="3148033396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>
          <a:xfrm>
            <a:off x="1120461" y="1275008"/>
            <a:ext cx="10225825" cy="4301544"/>
          </a:xfrm>
        </p:spPr>
        <p:txBody>
          <a:bodyPr>
            <a:normAutofit/>
          </a:bodyPr>
          <a:lstStyle/>
          <a:p>
            <a:pPr algn="just">
              <a:lnSpc>
                <a:spcPct val="90000"/>
              </a:lnSpc>
            </a:pPr>
            <a:r>
              <a:rPr lang="bs-Latn-BA" dirty="0"/>
              <a:t>Finansijske kompanije za finansiranje potrošnje, odobravaju potrošačke kredite manjih iznosa kako bi klijenti mogli uskladiti razliku koja se javlja između tekućih priliva i njihove nam</a:t>
            </a:r>
            <a:r>
              <a:rPr lang="en-US" dirty="0"/>
              <a:t>j</a:t>
            </a:r>
            <a:r>
              <a:rPr lang="bs-Latn-BA" dirty="0"/>
              <a:t>eravane potrošnje. </a:t>
            </a:r>
            <a:endParaRPr lang="en-US" dirty="0"/>
          </a:p>
          <a:p>
            <a:pPr algn="just">
              <a:lnSpc>
                <a:spcPct val="90000"/>
              </a:lnSpc>
            </a:pPr>
            <a:r>
              <a:rPr lang="bs-Latn-BA" dirty="0"/>
              <a:t>Finansijske kompanije za odobravanje specijalnih kredita, odobravaju kredite preduzećima koja nemaju kredibilitet, kako bi popravile kredibilitet i mogle dobiti dugoročni kredit kod svoje poslovne banke.</a:t>
            </a:r>
          </a:p>
          <a:p>
            <a:pPr algn="just">
              <a:lnSpc>
                <a:spcPct val="90000"/>
              </a:lnSpc>
            </a:pPr>
            <a:r>
              <a:rPr lang="bs-Latn-BA" dirty="0"/>
              <a:t>Finansijske kiompanije imaju specifičnu strukturu izvora sredstava, osnivački kapital čini 1/3 ukupnog kapitala. </a:t>
            </a:r>
          </a:p>
        </p:txBody>
      </p:sp>
    </p:spTree>
    <p:extLst>
      <p:ext uri="{BB962C8B-B14F-4D97-AF65-F5344CB8AC3E}">
        <p14:creationId xmlns:p14="http://schemas.microsoft.com/office/powerpoint/2010/main" xmlns="" val="3478389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378039" y="1339403"/>
            <a:ext cx="9826581" cy="4667889"/>
          </a:xfrm>
        </p:spPr>
        <p:txBody>
          <a:bodyPr/>
          <a:lstStyle/>
          <a:p>
            <a:pPr algn="just"/>
            <a:r>
              <a:rPr lang="bs-Latn-BA" dirty="0"/>
              <a:t>Dodati d</a:t>
            </a:r>
            <a:r>
              <a:rPr lang="en-US" dirty="0"/>
              <a:t>i</a:t>
            </a:r>
            <a:r>
              <a:rPr lang="bs-Latn-BA" dirty="0"/>
              <a:t>o kapitala ostvaruju mobilizacijom sredstava na tržištu novca i kapitala emitovanjem kratkoročnih HOV i uzimanjem bankarskih kredita. </a:t>
            </a:r>
            <a:endParaRPr lang="en-US" dirty="0"/>
          </a:p>
          <a:p>
            <a:pPr algn="just"/>
            <a:r>
              <a:rPr lang="bs-Latn-BA" dirty="0"/>
              <a:t>Banke i osiguravajuće kompanije u ove institucije plasiraju višak finansijskih sredstava i tako održavaju visok stepen sigurnosti i likvidnosti jer povezuju tržište novca i tržište kapitala, a pri tom usklađuju kratkoročne i dugoročne kamatne stope.</a:t>
            </a:r>
          </a:p>
          <a:p>
            <a:pPr algn="just"/>
            <a:endParaRPr lang="sr-Latn-ME" dirty="0"/>
          </a:p>
        </p:txBody>
      </p:sp>
    </p:spTree>
    <p:extLst>
      <p:ext uri="{BB962C8B-B14F-4D97-AF65-F5344CB8AC3E}">
        <p14:creationId xmlns:p14="http://schemas.microsoft.com/office/powerpoint/2010/main" xmlns="" val="3331909927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1339403" y="0"/>
            <a:ext cx="9775065" cy="941388"/>
          </a:xfrm>
        </p:spPr>
        <p:txBody>
          <a:bodyPr>
            <a:normAutofit fontScale="90000"/>
          </a:bodyPr>
          <a:lstStyle/>
          <a:p>
            <a:pPr algn="ctr"/>
            <a:r>
              <a:rPr lang="bs-Latn-BA" sz="4000" dirty="0" smtClean="0"/>
              <a:t>3. POSREDNIČKE INSTITUCIJE</a:t>
            </a:r>
            <a:r>
              <a:rPr lang="bs-Latn-BA" sz="3200" dirty="0" smtClean="0"/>
              <a:t/>
            </a:r>
            <a:br>
              <a:rPr lang="bs-Latn-BA" sz="3200" dirty="0" smtClean="0"/>
            </a:br>
            <a:r>
              <a:rPr lang="bs-Latn-BA" sz="3200" dirty="0" smtClean="0"/>
              <a:t>3.1. </a:t>
            </a:r>
            <a:r>
              <a:rPr lang="bs-Latn-BA" sz="3200" dirty="0"/>
              <a:t>BROKERSKO-DILERSKE FIRME</a:t>
            </a:r>
            <a:endParaRPr lang="en-US" sz="3200" dirty="0"/>
          </a:p>
        </p:txBody>
      </p:sp>
      <p:sp>
        <p:nvSpPr>
          <p:cNvPr id="65539" name="Rectangle 3"/>
          <p:cNvSpPr>
            <a:spLocks noGrp="1" noChangeArrowheads="1"/>
          </p:cNvSpPr>
          <p:nvPr>
            <p:ph idx="1"/>
          </p:nvPr>
        </p:nvSpPr>
        <p:spPr>
          <a:xfrm>
            <a:off x="1004552" y="908050"/>
            <a:ext cx="10290220" cy="4604108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80000"/>
              </a:lnSpc>
            </a:pPr>
            <a:r>
              <a:rPr lang="bs-Latn-BA" dirty="0"/>
              <a:t>Brokersko-dilerske firme spadaju u red nebankarskih finansijskih institucija. </a:t>
            </a:r>
            <a:endParaRPr lang="bs-Latn-BA" dirty="0" smtClean="0"/>
          </a:p>
          <a:p>
            <a:pPr algn="just">
              <a:lnSpc>
                <a:spcPct val="80000"/>
              </a:lnSpc>
            </a:pPr>
            <a:r>
              <a:rPr lang="bs-Latn-BA" dirty="0" smtClean="0"/>
              <a:t>Na </a:t>
            </a:r>
            <a:r>
              <a:rPr lang="bs-Latn-BA" dirty="0"/>
              <a:t>finansijskim tržištima pojavljuju se kao posrednici i nastupaju u svoje ime i za tuđi račun, i u tuđe ime i za tuđi račun. </a:t>
            </a:r>
            <a:endParaRPr lang="en-US" dirty="0"/>
          </a:p>
          <a:p>
            <a:pPr algn="just">
              <a:lnSpc>
                <a:spcPct val="80000"/>
              </a:lnSpc>
            </a:pPr>
            <a:r>
              <a:rPr lang="bs-Latn-BA" dirty="0"/>
              <a:t>Ove firme integrišu svoje poslovanja u okviru širih bankarskih mehanizama. </a:t>
            </a:r>
            <a:endParaRPr lang="bs-Latn-BA" dirty="0" smtClean="0"/>
          </a:p>
          <a:p>
            <a:pPr algn="just">
              <a:lnSpc>
                <a:spcPct val="80000"/>
              </a:lnSpc>
            </a:pPr>
            <a:r>
              <a:rPr lang="bs-Latn-BA" dirty="0" smtClean="0"/>
              <a:t>Bez </a:t>
            </a:r>
            <a:r>
              <a:rPr lang="bs-Latn-BA" dirty="0"/>
              <a:t>obzira na njihovu specifičnost, prisutna je u njihovom poslovanju uska povezanost sa bankama i drugim finansijskim institucijama. </a:t>
            </a:r>
            <a:endParaRPr lang="en-US" dirty="0"/>
          </a:p>
          <a:p>
            <a:pPr algn="just">
              <a:lnSpc>
                <a:spcPct val="80000"/>
              </a:lnSpc>
            </a:pPr>
            <a:r>
              <a:rPr lang="bs-Latn-BA" dirty="0"/>
              <a:t>Na svjetskim berzama se uglavnom pojavljuju na sekundarnim tržištima mada se u nekim slučajevima kao što je kupovina kratkoročnih HOV mogu pojaviti i na primarnom tržištu.</a:t>
            </a:r>
          </a:p>
        </p:txBody>
      </p:sp>
    </p:spTree>
    <p:extLst>
      <p:ext uri="{BB962C8B-B14F-4D97-AF65-F5344CB8AC3E}">
        <p14:creationId xmlns:p14="http://schemas.microsoft.com/office/powerpoint/2010/main" xmlns="" val="1704263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07583"/>
            <a:ext cx="10515600" cy="5069380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Ovim</a:t>
            </a:r>
            <a:r>
              <a:rPr lang="en-US" dirty="0"/>
              <a:t> </a:t>
            </a:r>
            <a:r>
              <a:rPr lang="en-US" dirty="0" err="1"/>
              <a:t>finansijskim</a:t>
            </a:r>
            <a:r>
              <a:rPr lang="en-US" dirty="0"/>
              <a:t> </a:t>
            </a:r>
            <a:r>
              <a:rPr lang="en-US" dirty="0" err="1"/>
              <a:t>organizacijama</a:t>
            </a:r>
            <a:r>
              <a:rPr lang="en-US" dirty="0"/>
              <a:t> </a:t>
            </a:r>
            <a:r>
              <a:rPr lang="en-US" dirty="0" err="1"/>
              <a:t>upravljaju</a:t>
            </a:r>
            <a:r>
              <a:rPr lang="en-US" dirty="0"/>
              <a:t> </a:t>
            </a:r>
            <a:r>
              <a:rPr lang="en-US" dirty="0" err="1"/>
              <a:t>štediše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depozitari</a:t>
            </a:r>
            <a:r>
              <a:rPr lang="en-US" dirty="0"/>
              <a:t>, </a:t>
            </a:r>
            <a:r>
              <a:rPr lang="en-US" dirty="0" err="1"/>
              <a:t>iako</a:t>
            </a:r>
            <a:r>
              <a:rPr lang="en-US" dirty="0"/>
              <a:t> </a:t>
            </a:r>
            <a:r>
              <a:rPr lang="en-US" dirty="0" err="1"/>
              <a:t>oni</a:t>
            </a:r>
            <a:r>
              <a:rPr lang="en-US" dirty="0"/>
              <a:t> </a:t>
            </a:r>
            <a:r>
              <a:rPr lang="en-US" dirty="0" err="1"/>
              <a:t>nisu</a:t>
            </a:r>
            <a:r>
              <a:rPr lang="sr-Latn-ME" dirty="0"/>
              <a:t> </a:t>
            </a:r>
            <a:r>
              <a:rPr lang="en-US" dirty="0" err="1"/>
              <a:t>formalni</a:t>
            </a:r>
            <a:r>
              <a:rPr lang="en-US" dirty="0"/>
              <a:t> </a:t>
            </a:r>
            <a:r>
              <a:rPr lang="en-US" dirty="0" err="1"/>
              <a:t>vlasnici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ne </a:t>
            </a:r>
            <a:r>
              <a:rPr lang="en-US" dirty="0" err="1"/>
              <a:t>postoji</a:t>
            </a:r>
            <a:r>
              <a:rPr lang="en-US" dirty="0"/>
              <a:t> </a:t>
            </a:r>
            <a:r>
              <a:rPr lang="en-US" dirty="0" err="1"/>
              <a:t>institut</a:t>
            </a:r>
            <a:r>
              <a:rPr lang="en-US" dirty="0"/>
              <a:t> </a:t>
            </a:r>
            <a:r>
              <a:rPr lang="en-US" dirty="0" err="1"/>
              <a:t>akcionarstva</a:t>
            </a:r>
            <a:r>
              <a:rPr lang="en-US" dirty="0"/>
              <a:t>. </a:t>
            </a:r>
            <a:endParaRPr lang="sr-Latn-ME" dirty="0"/>
          </a:p>
          <a:p>
            <a:pPr algn="just"/>
            <a:r>
              <a:rPr lang="en-US" dirty="0" err="1"/>
              <a:t>Ostvareni</a:t>
            </a:r>
            <a:r>
              <a:rPr lang="en-US" dirty="0"/>
              <a:t> </a:t>
            </a:r>
            <a:r>
              <a:rPr lang="en-US" dirty="0" err="1"/>
              <a:t>neto</a:t>
            </a:r>
            <a:r>
              <a:rPr lang="en-US" dirty="0"/>
              <a:t> </a:t>
            </a:r>
            <a:r>
              <a:rPr lang="en-US" dirty="0" err="1"/>
              <a:t>prihoda</a:t>
            </a:r>
            <a:r>
              <a:rPr lang="en-US" dirty="0"/>
              <a:t> se</a:t>
            </a:r>
            <a:r>
              <a:rPr lang="sr-Latn-ME" dirty="0"/>
              <a:t> </a:t>
            </a:r>
            <a:r>
              <a:rPr lang="en-US" dirty="0" err="1"/>
              <a:t>prema</a:t>
            </a:r>
            <a:r>
              <a:rPr lang="en-US" dirty="0"/>
              <a:t> </a:t>
            </a:r>
            <a:r>
              <a:rPr lang="en-US" dirty="0" err="1"/>
              <a:t>određenim</a:t>
            </a:r>
            <a:r>
              <a:rPr lang="en-US" dirty="0"/>
              <a:t> </a:t>
            </a:r>
            <a:r>
              <a:rPr lang="en-US" dirty="0" err="1"/>
              <a:t>ključevima</a:t>
            </a:r>
            <a:r>
              <a:rPr lang="en-US" dirty="0"/>
              <a:t> </a:t>
            </a:r>
            <a:r>
              <a:rPr lang="en-US" dirty="0" err="1" smtClean="0"/>
              <a:t>raspod</a:t>
            </a:r>
            <a:r>
              <a:rPr lang="sr-Latn-ME" dirty="0" smtClean="0"/>
              <a:t>j</a:t>
            </a:r>
            <a:r>
              <a:rPr lang="en-US" dirty="0" err="1" smtClean="0"/>
              <a:t>eljuju</a:t>
            </a:r>
            <a:r>
              <a:rPr lang="en-US" dirty="0" smtClean="0"/>
              <a:t> </a:t>
            </a:r>
            <a:r>
              <a:rPr lang="en-US" dirty="0" err="1"/>
              <a:t>štedišama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depozitarima</a:t>
            </a:r>
            <a:r>
              <a:rPr lang="en-US" dirty="0"/>
              <a:t>. </a:t>
            </a:r>
            <a:endParaRPr lang="sr-Latn-ME" dirty="0"/>
          </a:p>
          <a:p>
            <a:pPr algn="just"/>
            <a:r>
              <a:rPr lang="en-US" dirty="0" err="1"/>
              <a:t>Otuda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sr-Latn-ME" dirty="0"/>
              <a:t> </a:t>
            </a:r>
            <a:r>
              <a:rPr lang="en-US" dirty="0" err="1"/>
              <a:t>ovo</a:t>
            </a:r>
            <a:r>
              <a:rPr lang="en-US" dirty="0"/>
              <a:t> </a:t>
            </a:r>
            <a:r>
              <a:rPr lang="en-US" dirty="0" err="1"/>
              <a:t>neprofitne</a:t>
            </a:r>
            <a:r>
              <a:rPr lang="en-US" dirty="0"/>
              <a:t> </a:t>
            </a:r>
            <a:r>
              <a:rPr lang="en-US" dirty="0" err="1"/>
              <a:t>finansijske</a:t>
            </a:r>
            <a:r>
              <a:rPr lang="en-US" dirty="0"/>
              <a:t> </a:t>
            </a:r>
            <a:r>
              <a:rPr lang="en-US" dirty="0" err="1"/>
              <a:t>institucije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razvoj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unapređenje</a:t>
            </a:r>
            <a:r>
              <a:rPr lang="en-US" dirty="0"/>
              <a:t> </a:t>
            </a:r>
            <a:r>
              <a:rPr lang="en-US" dirty="0" err="1"/>
              <a:t>štednje</a:t>
            </a:r>
            <a:r>
              <a:rPr lang="en-US" dirty="0"/>
              <a:t> </a:t>
            </a:r>
            <a:r>
              <a:rPr lang="en-US" dirty="0" err="1"/>
              <a:t>najsitnijih</a:t>
            </a:r>
            <a:r>
              <a:rPr lang="sr-Latn-ME" dirty="0"/>
              <a:t> </a:t>
            </a:r>
            <a:r>
              <a:rPr lang="en-US" dirty="0" err="1"/>
              <a:t>depozitara</a:t>
            </a:r>
            <a:r>
              <a:rPr lang="en-US" dirty="0"/>
              <a:t>. </a:t>
            </a:r>
            <a:endParaRPr lang="sr-Latn-ME" dirty="0"/>
          </a:p>
        </p:txBody>
      </p:sp>
    </p:spTree>
    <p:extLst>
      <p:ext uri="{BB962C8B-B14F-4D97-AF65-F5344CB8AC3E}">
        <p14:creationId xmlns:p14="http://schemas.microsoft.com/office/powerpoint/2010/main" xmlns="" val="4114647464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159099" y="1287887"/>
            <a:ext cx="10200067" cy="4719405"/>
          </a:xfrm>
        </p:spPr>
        <p:txBody>
          <a:bodyPr>
            <a:normAutofit/>
          </a:bodyPr>
          <a:lstStyle/>
          <a:p>
            <a:pPr algn="just">
              <a:lnSpc>
                <a:spcPct val="80000"/>
              </a:lnSpc>
            </a:pPr>
            <a:r>
              <a:rPr lang="bs-Latn-BA" dirty="0"/>
              <a:t>Brokersko-dilerske firme spadaju u red specijalizovanih finansijskih institucija i efikasno posreduju između kupaca i prodavaca finansijskih instrumenata na finansijskom tržištu. </a:t>
            </a:r>
          </a:p>
          <a:p>
            <a:pPr algn="just">
              <a:lnSpc>
                <a:spcPct val="80000"/>
              </a:lnSpc>
            </a:pPr>
            <a:r>
              <a:rPr lang="bs-Latn-BA" dirty="0"/>
              <a:t>Za poslove posredovanja naplaćuju proviziju u vidu brokeraže. </a:t>
            </a:r>
          </a:p>
          <a:p>
            <a:pPr algn="just">
              <a:lnSpc>
                <a:spcPct val="80000"/>
              </a:lnSpc>
            </a:pPr>
            <a:r>
              <a:rPr lang="bs-Latn-BA" dirty="0"/>
              <a:t>Brokeri su finansijski komisionari ili zastupnici koji posluju za račun nalogodavca, oni su finansijski eksperti. </a:t>
            </a:r>
            <a:endParaRPr lang="en-US" dirty="0"/>
          </a:p>
          <a:p>
            <a:pPr algn="just">
              <a:lnSpc>
                <a:spcPct val="80000"/>
              </a:lnSpc>
            </a:pPr>
            <a:r>
              <a:rPr lang="bs-Latn-BA" dirty="0"/>
              <a:t>Prisutno je više vrsta </a:t>
            </a:r>
            <a:r>
              <a:rPr lang="bs-Latn-BA" dirty="0" smtClean="0"/>
              <a:t>brokera: </a:t>
            </a:r>
            <a:r>
              <a:rPr lang="bs-Latn-BA" dirty="0"/>
              <a:t>broker berze, broker članova berze i nezavisni broker.</a:t>
            </a:r>
          </a:p>
          <a:p>
            <a:endParaRPr lang="sr-Latn-ME" dirty="0"/>
          </a:p>
        </p:txBody>
      </p:sp>
    </p:spTree>
    <p:extLst>
      <p:ext uri="{BB962C8B-B14F-4D97-AF65-F5344CB8AC3E}">
        <p14:creationId xmlns:p14="http://schemas.microsoft.com/office/powerpoint/2010/main" xmlns="" val="2431827211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80000"/>
              </a:lnSpc>
            </a:pPr>
            <a:r>
              <a:rPr lang="bs-Latn-BA" dirty="0"/>
              <a:t>Dileri su finansijski posrednici koji kupuju i prodaju HOV u svoje ime i za svoj račun. </a:t>
            </a:r>
          </a:p>
          <a:p>
            <a:pPr algn="just">
              <a:lnSpc>
                <a:spcPct val="80000"/>
              </a:lnSpc>
            </a:pPr>
            <a:r>
              <a:rPr lang="bs-Latn-BA" dirty="0"/>
              <a:t>Mogu formirati sopstveni portfelj HOV koji kasnije mogu prodavati svojim klijentima. </a:t>
            </a:r>
            <a:endParaRPr lang="en-US" dirty="0"/>
          </a:p>
          <a:p>
            <a:pPr algn="just">
              <a:lnSpc>
                <a:spcPct val="80000"/>
              </a:lnSpc>
            </a:pPr>
            <a:r>
              <a:rPr lang="bs-Latn-BA" dirty="0"/>
              <a:t>Dileri se odlučuju da preuzimaju rizike i ostvare veće ili manje prihode po HOV. </a:t>
            </a:r>
          </a:p>
          <a:p>
            <a:pPr algn="just">
              <a:lnSpc>
                <a:spcPct val="80000"/>
              </a:lnSpc>
            </a:pPr>
            <a:r>
              <a:rPr lang="bs-Latn-BA" dirty="0"/>
              <a:t>Oni nisu samo posrednici nego i vlasnici finansijskih instrumenata. </a:t>
            </a:r>
          </a:p>
          <a:p>
            <a:pPr algn="just">
              <a:lnSpc>
                <a:spcPct val="80000"/>
              </a:lnSpc>
            </a:pPr>
            <a:r>
              <a:rPr lang="bs-Latn-BA" dirty="0"/>
              <a:t>Ostvaruju svoje prihode po osnovu razlike između kupovne i prodajne c</a:t>
            </a:r>
            <a:r>
              <a:rPr lang="en-US" dirty="0" err="1"/>
              <a:t>ij</a:t>
            </a:r>
            <a:r>
              <a:rPr lang="bs-Latn-BA" dirty="0"/>
              <a:t>ene HOV.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42042094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3" name="Rectangle 3"/>
          <p:cNvSpPr>
            <a:spLocks noGrp="1" noChangeArrowheads="1"/>
          </p:cNvSpPr>
          <p:nvPr>
            <p:ph idx="1"/>
          </p:nvPr>
        </p:nvSpPr>
        <p:spPr>
          <a:xfrm>
            <a:off x="965915" y="1107583"/>
            <a:ext cx="10277341" cy="4082604"/>
          </a:xfrm>
        </p:spPr>
        <p:txBody>
          <a:bodyPr>
            <a:noAutofit/>
          </a:bodyPr>
          <a:lstStyle/>
          <a:p>
            <a:pPr algn="just"/>
            <a:r>
              <a:rPr lang="bs-Latn-BA" dirty="0"/>
              <a:t>Pored ovog mogu ostvariti prihod po osnovu: kapitalnih dobitaka (razlike između nominalne i tržišne c</a:t>
            </a:r>
            <a:r>
              <a:rPr lang="en-US" dirty="0" err="1"/>
              <a:t>ij</a:t>
            </a:r>
            <a:r>
              <a:rPr lang="bs-Latn-BA" dirty="0"/>
              <a:t>ene), arbitraže, razlike između stope troškova kapitala (c</a:t>
            </a:r>
            <a:r>
              <a:rPr lang="en-US" dirty="0" err="1"/>
              <a:t>ij</a:t>
            </a:r>
            <a:r>
              <a:rPr lang="bs-Latn-BA" dirty="0"/>
              <a:t>ene pribavljanja) i stope prinosa.</a:t>
            </a:r>
          </a:p>
          <a:p>
            <a:pPr algn="just"/>
            <a:r>
              <a:rPr lang="bs-Latn-BA" dirty="0" smtClean="0"/>
              <a:t>Prema </a:t>
            </a:r>
            <a:r>
              <a:rPr lang="bs-Latn-BA" dirty="0"/>
              <a:t>zakonskim propisima brokersko-dilerske firme mogu obavljati sl</a:t>
            </a:r>
            <a:r>
              <a:rPr lang="en-US" dirty="0" err="1"/>
              <a:t>ij</a:t>
            </a:r>
            <a:r>
              <a:rPr lang="bs-Latn-BA" dirty="0"/>
              <a:t>edeće poslove: brokerske poslove, dilerske poslove, market mejkera, portfolio menadžera, agenta emisije, pokrovitelja emisije, investicionog savetnika, poslove kastodi banke.</a:t>
            </a:r>
          </a:p>
          <a:p>
            <a:pPr algn="just"/>
            <a:r>
              <a:rPr lang="bs-Latn-BA" dirty="0"/>
              <a:t>Brokersko-dilerske firme su pravna lica organizovana kao akcionarska društva ili društva sa ograničenom odgovornošću koja ispunjavaju opšte zakonske uslove i propise koje nalaže komisija za HOV.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96669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146219" y="1262130"/>
            <a:ext cx="9839459" cy="4745162"/>
          </a:xfrm>
        </p:spPr>
        <p:txBody>
          <a:bodyPr>
            <a:normAutofit/>
          </a:bodyPr>
          <a:lstStyle/>
          <a:p>
            <a:pPr algn="just"/>
            <a:r>
              <a:rPr lang="bs-Latn-BA" dirty="0"/>
              <a:t>Pri osnivanju donose statut, pravila poslovanja firme i druge opšte akte koje primjenjuju u poslovanju. </a:t>
            </a:r>
            <a:endParaRPr lang="bs-Latn-BA" dirty="0" smtClean="0"/>
          </a:p>
          <a:p>
            <a:pPr algn="just"/>
            <a:r>
              <a:rPr lang="bs-Latn-BA" dirty="0" smtClean="0"/>
              <a:t>Neophodno </a:t>
            </a:r>
            <a:r>
              <a:rPr lang="bs-Latn-BA" dirty="0"/>
              <a:t>je obezbijediti i novčani d</a:t>
            </a:r>
            <a:r>
              <a:rPr lang="en-US" dirty="0"/>
              <a:t>i</a:t>
            </a:r>
            <a:r>
              <a:rPr lang="bs-Latn-BA" dirty="0"/>
              <a:t>o osnovnog kapitala.</a:t>
            </a:r>
          </a:p>
          <a:p>
            <a:pPr algn="just"/>
            <a:r>
              <a:rPr lang="bs-Latn-BA" dirty="0"/>
              <a:t>Male brokersko-dilerske firme skoncentrisane su na uže geografsko područje dok velike obuhvataju šire geografsko područje berzanskog i vanberzanskog poslovanja.</a:t>
            </a:r>
          </a:p>
          <a:p>
            <a:pPr algn="just"/>
            <a:r>
              <a:rPr lang="bs-Latn-BA" dirty="0"/>
              <a:t> Obavljaju poslove na tržištu novca, tržištu kapitala, deviznim tržištima pa i tržištima finansijskih derivata.</a:t>
            </a:r>
            <a:endParaRPr lang="en-US" dirty="0"/>
          </a:p>
          <a:p>
            <a:endParaRPr lang="sr-Latn-ME" dirty="0"/>
          </a:p>
        </p:txBody>
      </p:sp>
    </p:spTree>
    <p:extLst>
      <p:ext uri="{BB962C8B-B14F-4D97-AF65-F5344CB8AC3E}">
        <p14:creationId xmlns:p14="http://schemas.microsoft.com/office/powerpoint/2010/main" xmlns="" val="1940171776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2590800" y="304801"/>
            <a:ext cx="7543800" cy="563563"/>
          </a:xfrm>
        </p:spPr>
        <p:txBody>
          <a:bodyPr>
            <a:normAutofit/>
          </a:bodyPr>
          <a:lstStyle/>
          <a:p>
            <a:pPr algn="ctr"/>
            <a:r>
              <a:rPr lang="bs-Latn-BA" sz="3200" dirty="0" smtClean="0"/>
              <a:t>3.2. </a:t>
            </a:r>
            <a:r>
              <a:rPr lang="bs-Latn-BA" sz="3200" dirty="0"/>
              <a:t>ZALAGAONICE</a:t>
            </a:r>
            <a:endParaRPr lang="en-US" sz="3200" dirty="0"/>
          </a:p>
        </p:txBody>
      </p:sp>
      <p:sp>
        <p:nvSpPr>
          <p:cNvPr id="67587" name="Rectangle 3"/>
          <p:cNvSpPr>
            <a:spLocks noGrp="1" noChangeArrowheads="1"/>
          </p:cNvSpPr>
          <p:nvPr>
            <p:ph idx="1"/>
          </p:nvPr>
        </p:nvSpPr>
        <p:spPr>
          <a:xfrm>
            <a:off x="1017431" y="836615"/>
            <a:ext cx="9968247" cy="4624028"/>
          </a:xfrm>
        </p:spPr>
        <p:txBody>
          <a:bodyPr>
            <a:normAutofit/>
          </a:bodyPr>
          <a:lstStyle/>
          <a:p>
            <a:pPr algn="just"/>
            <a:r>
              <a:rPr lang="bs-Latn-BA" dirty="0"/>
              <a:t>Zalagaonice spadaju u finansijske posrednike brokersko-dilerskog načina poslovanja, mogu se osnivati kao akcionarska društva ukoliko postoje najmanje dva odnosno tri pravna lica kao akcionari. </a:t>
            </a:r>
            <a:endParaRPr lang="bs-Latn-BA" dirty="0" smtClean="0"/>
          </a:p>
          <a:p>
            <a:pPr algn="just"/>
            <a:r>
              <a:rPr lang="bs-Latn-BA" dirty="0" smtClean="0"/>
              <a:t>Dobija </a:t>
            </a:r>
            <a:r>
              <a:rPr lang="bs-Latn-BA" dirty="0"/>
              <a:t>dozvolu za rad od  komisije za HOV. </a:t>
            </a:r>
            <a:endParaRPr lang="en-US" dirty="0"/>
          </a:p>
          <a:p>
            <a:pPr algn="just"/>
            <a:r>
              <a:rPr lang="bs-Latn-BA" dirty="0"/>
              <a:t>Mogu odobravati kredite klijentima na osnovu založenih pokretnih stvari kao brokeri i kao dileri.</a:t>
            </a:r>
          </a:p>
          <a:p>
            <a:pPr algn="just"/>
            <a:r>
              <a:rPr lang="bs-Latn-BA" dirty="0"/>
              <a:t>Kreditni odnos se uspostavlja između zalagaonice i korisnika kredita i podrazum</a:t>
            </a:r>
            <a:r>
              <a:rPr lang="en-US" dirty="0" err="1"/>
              <a:t>ij</a:t>
            </a:r>
            <a:r>
              <a:rPr lang="bs-Latn-BA" dirty="0"/>
              <a:t>eva dvostranu aktivnost.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42621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133341" y="1120462"/>
            <a:ext cx="10444766" cy="4886830"/>
          </a:xfrm>
        </p:spPr>
        <p:txBody>
          <a:bodyPr>
            <a:normAutofit/>
          </a:bodyPr>
          <a:lstStyle/>
          <a:p>
            <a:pPr algn="just"/>
            <a:r>
              <a:rPr lang="bs-Latn-BA" dirty="0"/>
              <a:t>Založni dužnik ima obavezu da preda založnom poveriocu pokretnu stvar dok založni poverilac ima obavezu da založenu stvar čuva i da je po prestanku kreditnog odnosa vrati založnom dužniku. </a:t>
            </a:r>
            <a:endParaRPr lang="en-US" dirty="0"/>
          </a:p>
          <a:p>
            <a:pPr algn="just"/>
            <a:r>
              <a:rPr lang="bs-Latn-BA" dirty="0"/>
              <a:t>Založna stvar može biti HOV, skladišnica,  tovarni list i sl.</a:t>
            </a:r>
          </a:p>
          <a:p>
            <a:pPr algn="just"/>
            <a:r>
              <a:rPr lang="bs-Latn-BA" dirty="0"/>
              <a:t>Veličinu založnog kredita treba odrediti ispod proc</a:t>
            </a:r>
            <a:r>
              <a:rPr lang="en-US" dirty="0" err="1"/>
              <a:t>ij</a:t>
            </a:r>
            <a:r>
              <a:rPr lang="bs-Latn-BA" dirty="0"/>
              <a:t>enjene vr</a:t>
            </a:r>
            <a:r>
              <a:rPr lang="en-US" dirty="0" err="1"/>
              <a:t>ij</a:t>
            </a:r>
            <a:r>
              <a:rPr lang="bs-Latn-BA" dirty="0"/>
              <a:t>ednosti </a:t>
            </a:r>
            <a:r>
              <a:rPr lang="bs-Latn-BA" dirty="0" smtClean="0"/>
              <a:t>zaloge, </a:t>
            </a:r>
            <a:r>
              <a:rPr lang="bs-Latn-BA" dirty="0"/>
              <a:t>a zalagaonice raspolažu stručnim kadrovima koji brzo i efikasno mogu izvršiti proc</a:t>
            </a:r>
            <a:r>
              <a:rPr lang="en-US" dirty="0"/>
              <a:t>j</a:t>
            </a:r>
            <a:r>
              <a:rPr lang="bs-Latn-BA" dirty="0"/>
              <a:t>enu zaloge i odobriti kredit na osnovu te zaloge.</a:t>
            </a:r>
          </a:p>
          <a:p>
            <a:r>
              <a:rPr lang="bs-Latn-BA" dirty="0"/>
              <a:t>HVALA!</a:t>
            </a:r>
            <a:endParaRPr lang="en-US" dirty="0"/>
          </a:p>
          <a:p>
            <a:endParaRPr lang="sr-Latn-ME" dirty="0"/>
          </a:p>
        </p:txBody>
      </p:sp>
    </p:spTree>
    <p:extLst>
      <p:ext uri="{BB962C8B-B14F-4D97-AF65-F5344CB8AC3E}">
        <p14:creationId xmlns:p14="http://schemas.microsoft.com/office/powerpoint/2010/main" xmlns="" val="4718755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94704"/>
            <a:ext cx="10515600" cy="5082259"/>
          </a:xfrm>
        </p:spPr>
        <p:txBody>
          <a:bodyPr/>
          <a:lstStyle/>
          <a:p>
            <a:pPr algn="just"/>
            <a:r>
              <a:rPr lang="en-US" dirty="0" err="1"/>
              <a:t>Osnivane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funkcionisale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specijalnim</a:t>
            </a:r>
            <a:r>
              <a:rPr lang="en-US" dirty="0"/>
              <a:t> </a:t>
            </a:r>
            <a:r>
              <a:rPr lang="en-US" dirty="0" err="1"/>
              <a:t>statusom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ne </a:t>
            </a:r>
            <a:r>
              <a:rPr lang="en-US" dirty="0" err="1" smtClean="0"/>
              <a:t>podl</a:t>
            </a:r>
            <a:r>
              <a:rPr lang="sr-Latn-ME" dirty="0" smtClean="0"/>
              <a:t>ij</a:t>
            </a:r>
            <a:r>
              <a:rPr lang="en-US" dirty="0" err="1" smtClean="0"/>
              <a:t>eže</a:t>
            </a:r>
            <a:r>
              <a:rPr lang="sr-Latn-ME" dirty="0" smtClean="0"/>
              <a:t> </a:t>
            </a:r>
            <a:r>
              <a:rPr lang="en-US" dirty="0" err="1"/>
              <a:t>uslovima</a:t>
            </a:r>
            <a:r>
              <a:rPr lang="en-US" dirty="0"/>
              <a:t> </a:t>
            </a:r>
            <a:r>
              <a:rPr lang="en-US" dirty="0" err="1"/>
              <a:t>formiranja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smtClean="0"/>
              <a:t>d</a:t>
            </a:r>
            <a:r>
              <a:rPr lang="sr-Latn-ME" dirty="0" smtClean="0"/>
              <a:t>j</a:t>
            </a:r>
            <a:r>
              <a:rPr lang="en-US" dirty="0" err="1" smtClean="0"/>
              <a:t>elovanja</a:t>
            </a:r>
            <a:r>
              <a:rPr lang="en-US" dirty="0" smtClean="0"/>
              <a:t> </a:t>
            </a:r>
            <a:r>
              <a:rPr lang="en-US" dirty="0" err="1"/>
              <a:t>banaka</a:t>
            </a:r>
            <a:r>
              <a:rPr lang="en-US" dirty="0"/>
              <a:t>...</a:t>
            </a:r>
            <a:endParaRPr lang="sr-Latn-ME" dirty="0"/>
          </a:p>
          <a:p>
            <a:pPr algn="just"/>
            <a:r>
              <a:rPr lang="en-US" dirty="0" err="1"/>
              <a:t>Zajedničke</a:t>
            </a:r>
            <a:r>
              <a:rPr lang="en-US" dirty="0"/>
              <a:t> </a:t>
            </a:r>
            <a:r>
              <a:rPr lang="en-US" dirty="0" err="1"/>
              <a:t>štedne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 ne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izdavati</a:t>
            </a:r>
            <a:r>
              <a:rPr lang="sr-Latn-ME" dirty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ednosne</a:t>
            </a:r>
            <a:r>
              <a:rPr lang="en-US" dirty="0" smtClean="0"/>
              <a:t> </a:t>
            </a:r>
            <a:r>
              <a:rPr lang="en-US" dirty="0" err="1"/>
              <a:t>hartije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tako</a:t>
            </a:r>
            <a:r>
              <a:rPr lang="en-US" dirty="0"/>
              <a:t> </a:t>
            </a:r>
            <a:r>
              <a:rPr lang="en-US" dirty="0" err="1" smtClean="0"/>
              <a:t>obezb</a:t>
            </a:r>
            <a:r>
              <a:rPr lang="sr-Latn-ME" dirty="0" smtClean="0"/>
              <a:t>j</a:t>
            </a:r>
            <a:r>
              <a:rPr lang="en-US" dirty="0" err="1" smtClean="0"/>
              <a:t>eđivati</a:t>
            </a:r>
            <a:r>
              <a:rPr lang="en-US" dirty="0" smtClean="0"/>
              <a:t> </a:t>
            </a:r>
            <a:r>
              <a:rPr lang="en-US" dirty="0" err="1"/>
              <a:t>dugoročne</a:t>
            </a:r>
            <a:r>
              <a:rPr lang="en-US" dirty="0"/>
              <a:t> </a:t>
            </a:r>
            <a:r>
              <a:rPr lang="en-US" dirty="0" err="1"/>
              <a:t>izvore</a:t>
            </a:r>
            <a:r>
              <a:rPr lang="en-US" dirty="0"/>
              <a:t> </a:t>
            </a:r>
            <a:r>
              <a:rPr lang="en-US" dirty="0" err="1"/>
              <a:t>finansijskih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Takođe</a:t>
            </a:r>
            <a:r>
              <a:rPr lang="en-US" dirty="0"/>
              <a:t>,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pravilu</a:t>
            </a:r>
            <a:r>
              <a:rPr lang="en-US" dirty="0"/>
              <a:t> ne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koristiti</a:t>
            </a:r>
            <a:r>
              <a:rPr lang="en-US" dirty="0"/>
              <a:t> </a:t>
            </a:r>
            <a:r>
              <a:rPr lang="en-US" dirty="0" err="1"/>
              <a:t>kredite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druge</a:t>
            </a:r>
            <a:r>
              <a:rPr lang="en-US" dirty="0"/>
              <a:t> </a:t>
            </a:r>
            <a:r>
              <a:rPr lang="en-US" dirty="0" err="1"/>
              <a:t>pozajmice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je to </a:t>
            </a:r>
            <a:r>
              <a:rPr lang="en-US" dirty="0" err="1"/>
              <a:t>slučaj</a:t>
            </a:r>
            <a:r>
              <a:rPr lang="sr-Latn-ME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bankama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nekim</a:t>
            </a:r>
            <a:r>
              <a:rPr lang="en-US" dirty="0"/>
              <a:t> </a:t>
            </a:r>
            <a:r>
              <a:rPr lang="en-US" dirty="0" err="1"/>
              <a:t>drugim</a:t>
            </a:r>
            <a:r>
              <a:rPr lang="en-US" dirty="0"/>
              <a:t> </a:t>
            </a:r>
            <a:r>
              <a:rPr lang="en-US" dirty="0" err="1"/>
              <a:t>finansijskim</a:t>
            </a:r>
            <a:r>
              <a:rPr lang="en-US" dirty="0"/>
              <a:t> </a:t>
            </a:r>
            <a:r>
              <a:rPr lang="en-US" dirty="0" err="1"/>
              <a:t>institucijama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/>
              <a:t>ove</a:t>
            </a:r>
            <a:r>
              <a:rPr lang="en-US" dirty="0"/>
              <a:t> </a:t>
            </a:r>
            <a:r>
              <a:rPr lang="en-US" dirty="0" err="1"/>
              <a:t>institucije</a:t>
            </a:r>
            <a:r>
              <a:rPr lang="en-US" dirty="0"/>
              <a:t> </a:t>
            </a:r>
            <a:r>
              <a:rPr lang="en-US" dirty="0" err="1" smtClean="0"/>
              <a:t>važe</a:t>
            </a:r>
            <a:r>
              <a:rPr lang="sr-Latn-ME" dirty="0" smtClean="0"/>
              <a:t> </a:t>
            </a:r>
            <a:r>
              <a:rPr lang="en-US" dirty="0" err="1"/>
              <a:t>dosta</a:t>
            </a:r>
            <a:r>
              <a:rPr lang="en-US" dirty="0"/>
              <a:t> </a:t>
            </a:r>
            <a:r>
              <a:rPr lang="en-US" dirty="0" err="1"/>
              <a:t>restriktivni</a:t>
            </a:r>
            <a:r>
              <a:rPr lang="en-US" dirty="0"/>
              <a:t> </a:t>
            </a:r>
            <a:r>
              <a:rPr lang="en-US" dirty="0" err="1"/>
              <a:t>uslovi</a:t>
            </a:r>
            <a:r>
              <a:rPr lang="en-US" dirty="0"/>
              <a:t> </a:t>
            </a:r>
            <a:r>
              <a:rPr lang="en-US" dirty="0" err="1"/>
              <a:t>privlačenja</a:t>
            </a:r>
            <a:r>
              <a:rPr lang="en-US" dirty="0"/>
              <a:t> </a:t>
            </a:r>
            <a:r>
              <a:rPr lang="en-US" dirty="0" err="1"/>
              <a:t>dopunskih</a:t>
            </a:r>
            <a:r>
              <a:rPr lang="en-US" dirty="0"/>
              <a:t> </a:t>
            </a:r>
            <a:r>
              <a:rPr lang="en-US" dirty="0" err="1"/>
              <a:t>finansijskih</a:t>
            </a:r>
            <a:r>
              <a:rPr lang="en-US" dirty="0"/>
              <a:t> </a:t>
            </a:r>
            <a:r>
              <a:rPr lang="en-US" dirty="0" err="1"/>
              <a:t>fondova</a:t>
            </a:r>
            <a:r>
              <a:rPr lang="en-US" dirty="0"/>
              <a:t>, </a:t>
            </a:r>
            <a:r>
              <a:rPr lang="en-US" dirty="0" err="1"/>
              <a:t>što</a:t>
            </a:r>
            <a:r>
              <a:rPr lang="en-US" dirty="0"/>
              <a:t> je </a:t>
            </a:r>
            <a:r>
              <a:rPr lang="en-US" dirty="0" err="1"/>
              <a:t>donekle</a:t>
            </a:r>
            <a:r>
              <a:rPr lang="sr-Latn-ME" dirty="0"/>
              <a:t> </a:t>
            </a:r>
            <a:r>
              <a:rPr lang="en-US" dirty="0" err="1"/>
              <a:t>kompenzovano</a:t>
            </a:r>
            <a:r>
              <a:rPr lang="sr-Latn-ME" dirty="0"/>
              <a:t> </a:t>
            </a:r>
            <a:r>
              <a:rPr lang="en-US" dirty="0" err="1"/>
              <a:t>liberalizacijom</a:t>
            </a:r>
            <a:r>
              <a:rPr lang="en-US" dirty="0"/>
              <a:t> </a:t>
            </a:r>
            <a:r>
              <a:rPr lang="en-US" dirty="0" err="1"/>
              <a:t>državne</a:t>
            </a:r>
            <a:r>
              <a:rPr lang="en-US" dirty="0"/>
              <a:t> </a:t>
            </a:r>
            <a:r>
              <a:rPr lang="en-US" dirty="0" err="1"/>
              <a:t>regulacije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obezb</a:t>
            </a:r>
            <a:r>
              <a:rPr lang="sr-Latn-ME" dirty="0" smtClean="0"/>
              <a:t>j</a:t>
            </a:r>
            <a:r>
              <a:rPr lang="en-US" dirty="0" err="1" smtClean="0"/>
              <a:t>eđivanjem</a:t>
            </a:r>
            <a:r>
              <a:rPr lang="en-US" dirty="0" smtClean="0"/>
              <a:t> </a:t>
            </a:r>
            <a:r>
              <a:rPr lang="en-US" dirty="0" err="1"/>
              <a:t>ugovaranja</a:t>
            </a:r>
            <a:r>
              <a:rPr lang="sr-Latn-ME" dirty="0"/>
              <a:t> </a:t>
            </a:r>
            <a:r>
              <a:rPr lang="pl-PL" dirty="0"/>
              <a:t>većih kamatnih stopa na depozite u odnosu na bankarske kamate</a:t>
            </a:r>
            <a:r>
              <a:rPr lang="pl-PL" dirty="0" smtClean="0"/>
              <a:t>.</a:t>
            </a:r>
            <a:endParaRPr lang="pl-PL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439758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56068"/>
            <a:ext cx="10515600" cy="5120895"/>
          </a:xfrm>
        </p:spPr>
        <p:txBody>
          <a:bodyPr>
            <a:normAutofit fontScale="92500"/>
          </a:bodyPr>
          <a:lstStyle/>
          <a:p>
            <a:pPr algn="just"/>
            <a:r>
              <a:rPr lang="pl-PL" dirty="0" smtClean="0"/>
              <a:t>Formirana </a:t>
            </a:r>
            <a:r>
              <a:rPr lang="en-US" dirty="0" err="1" smtClean="0"/>
              <a:t>finansijska</a:t>
            </a:r>
            <a:r>
              <a:rPr lang="en-US" dirty="0" smtClean="0"/>
              <a:t> </a:t>
            </a:r>
            <a:r>
              <a:rPr lang="en-US" dirty="0" err="1"/>
              <a:t>sredstva</a:t>
            </a:r>
            <a:r>
              <a:rPr lang="en-US" dirty="0"/>
              <a:t> se </a:t>
            </a:r>
            <a:r>
              <a:rPr lang="en-US" dirty="0" err="1"/>
              <a:t>najvećim</a:t>
            </a:r>
            <a:r>
              <a:rPr lang="en-US" dirty="0"/>
              <a:t> </a:t>
            </a:r>
            <a:r>
              <a:rPr lang="en-US" dirty="0" smtClean="0"/>
              <a:t>d</a:t>
            </a:r>
            <a:r>
              <a:rPr lang="sr-Latn-ME" dirty="0" smtClean="0"/>
              <a:t>ij</a:t>
            </a:r>
            <a:r>
              <a:rPr lang="en-US" dirty="0" err="1" smtClean="0"/>
              <a:t>elom</a:t>
            </a:r>
            <a:r>
              <a:rPr lang="en-US" dirty="0" smtClean="0"/>
              <a:t> </a:t>
            </a:r>
            <a:r>
              <a:rPr lang="en-US" dirty="0" err="1" smtClean="0"/>
              <a:t>usm</a:t>
            </a:r>
            <a:r>
              <a:rPr lang="sr-Latn-ME" dirty="0" smtClean="0"/>
              <a:t>j</a:t>
            </a:r>
            <a:r>
              <a:rPr lang="en-US" dirty="0" err="1" smtClean="0"/>
              <a:t>eravaju</a:t>
            </a:r>
            <a:r>
              <a:rPr lang="en-US" dirty="0" smtClean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finansiranje</a:t>
            </a:r>
            <a:r>
              <a:rPr lang="en-US" dirty="0"/>
              <a:t> </a:t>
            </a:r>
            <a:r>
              <a:rPr lang="en-US" dirty="0" err="1" smtClean="0"/>
              <a:t>stambene</a:t>
            </a:r>
            <a:r>
              <a:rPr lang="sr-Latn-ME" dirty="0" smtClean="0"/>
              <a:t> </a:t>
            </a:r>
            <a:r>
              <a:rPr lang="en-US" dirty="0" err="1" smtClean="0"/>
              <a:t>izgradnje</a:t>
            </a:r>
            <a:r>
              <a:rPr lang="en-US" dirty="0"/>
              <a:t>, </a:t>
            </a:r>
            <a:r>
              <a:rPr lang="en-US" dirty="0" err="1" smtClean="0"/>
              <a:t>potrošačkih</a:t>
            </a:r>
            <a:r>
              <a:rPr lang="sr-Latn-ME" dirty="0" smtClean="0"/>
              <a:t> </a:t>
            </a:r>
            <a:r>
              <a:rPr lang="en-US" dirty="0" err="1" smtClean="0"/>
              <a:t>kredita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kupovinu</a:t>
            </a:r>
            <a:r>
              <a:rPr lang="en-US" dirty="0"/>
              <a:t> </a:t>
            </a:r>
            <a:r>
              <a:rPr lang="en-US" dirty="0" err="1"/>
              <a:t>državnih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privrednih</a:t>
            </a:r>
            <a:r>
              <a:rPr lang="en-US" dirty="0"/>
              <a:t> </a:t>
            </a:r>
            <a:r>
              <a:rPr lang="en-US" dirty="0" err="1"/>
              <a:t>obveznica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U SAD</a:t>
            </a:r>
            <a:r>
              <a:rPr lang="sr-Latn-ME" dirty="0" smtClean="0"/>
              <a:t> </a:t>
            </a:r>
            <a:r>
              <a:rPr lang="en-US" dirty="0" err="1" smtClean="0"/>
              <a:t>oko</a:t>
            </a:r>
            <a:r>
              <a:rPr lang="en-US" dirty="0" smtClean="0"/>
              <a:t> </a:t>
            </a:r>
            <a:r>
              <a:rPr lang="en-US" dirty="0"/>
              <a:t>2/3 </a:t>
            </a:r>
            <a:r>
              <a:rPr lang="en-US" dirty="0" err="1"/>
              <a:t>plasmana</a:t>
            </a:r>
            <a:r>
              <a:rPr lang="en-US" dirty="0"/>
              <a:t> se </a:t>
            </a:r>
            <a:r>
              <a:rPr lang="en-US" dirty="0" err="1"/>
              <a:t>usmerava</a:t>
            </a:r>
            <a:r>
              <a:rPr lang="en-US" dirty="0"/>
              <a:t> u </a:t>
            </a:r>
            <a:r>
              <a:rPr lang="en-US" dirty="0" err="1"/>
              <a:t>vidu</a:t>
            </a:r>
            <a:r>
              <a:rPr lang="en-US" dirty="0"/>
              <a:t> </a:t>
            </a:r>
            <a:r>
              <a:rPr lang="en-US" dirty="0" err="1"/>
              <a:t>stambenih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 (“mortgage loans”), </a:t>
            </a:r>
            <a:r>
              <a:rPr lang="en-US" dirty="0" err="1" smtClean="0"/>
              <a:t>dok</a:t>
            </a:r>
            <a:r>
              <a:rPr lang="sr-Latn-ME" dirty="0" smtClean="0"/>
              <a:t> </a:t>
            </a:r>
            <a:r>
              <a:rPr lang="en-US" dirty="0" smtClean="0"/>
              <a:t>se </a:t>
            </a:r>
            <a:r>
              <a:rPr lang="en-US" dirty="0" err="1"/>
              <a:t>ostali</a:t>
            </a:r>
            <a:r>
              <a:rPr lang="en-US" dirty="0"/>
              <a:t> </a:t>
            </a:r>
            <a:r>
              <a:rPr lang="en-US" dirty="0" smtClean="0"/>
              <a:t>d</a:t>
            </a:r>
            <a:r>
              <a:rPr lang="sr-Latn-ME" dirty="0" smtClean="0"/>
              <a:t>i</a:t>
            </a:r>
            <a:r>
              <a:rPr lang="en-US" dirty="0" smtClean="0"/>
              <a:t>o </a:t>
            </a:r>
            <a:r>
              <a:rPr lang="en-US" dirty="0" err="1"/>
              <a:t>plasira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, </a:t>
            </a:r>
            <a:r>
              <a:rPr lang="en-US" dirty="0" err="1"/>
              <a:t>potrošačke</a:t>
            </a:r>
            <a:r>
              <a:rPr lang="en-US" dirty="0"/>
              <a:t> </a:t>
            </a:r>
            <a:r>
              <a:rPr lang="en-US" dirty="0" err="1"/>
              <a:t>kredite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ostale</a:t>
            </a:r>
            <a:r>
              <a:rPr lang="en-US" dirty="0"/>
              <a:t> </a:t>
            </a:r>
            <a:r>
              <a:rPr lang="en-US" dirty="0" err="1"/>
              <a:t>restrikcije</a:t>
            </a:r>
            <a:r>
              <a:rPr lang="en-US" dirty="0"/>
              <a:t> </a:t>
            </a:r>
            <a:r>
              <a:rPr lang="en-US" dirty="0" err="1" smtClean="0"/>
              <a:t>kao</a:t>
            </a:r>
            <a:r>
              <a:rPr lang="sr-Latn-ME" dirty="0" smtClean="0"/>
              <a:t> </a:t>
            </a:r>
            <a:r>
              <a:rPr lang="en-US" dirty="0" smtClean="0"/>
              <a:t>u </a:t>
            </a:r>
            <a:r>
              <a:rPr lang="en-US" dirty="0" err="1"/>
              <a:t>slučaju</a:t>
            </a:r>
            <a:r>
              <a:rPr lang="en-US" dirty="0"/>
              <a:t> </a:t>
            </a:r>
            <a:r>
              <a:rPr lang="en-US" dirty="0" err="1"/>
              <a:t>formiranja</a:t>
            </a:r>
            <a:r>
              <a:rPr lang="en-US" dirty="0"/>
              <a:t> </a:t>
            </a:r>
            <a:r>
              <a:rPr lang="en-US" dirty="0" err="1"/>
              <a:t>fondova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Generalno</a:t>
            </a:r>
            <a:r>
              <a:rPr lang="en-US" dirty="0" smtClean="0"/>
              <a:t> </a:t>
            </a:r>
            <a:r>
              <a:rPr lang="en-US" dirty="0" err="1"/>
              <a:t>važi</a:t>
            </a:r>
            <a:r>
              <a:rPr lang="en-US" dirty="0"/>
              <a:t> </a:t>
            </a:r>
            <a:r>
              <a:rPr lang="en-US" dirty="0" err="1"/>
              <a:t>princip</a:t>
            </a:r>
            <a:r>
              <a:rPr lang="en-US" dirty="0"/>
              <a:t> </a:t>
            </a:r>
            <a:r>
              <a:rPr lang="en-US" dirty="0" err="1" smtClean="0"/>
              <a:t>obezb</a:t>
            </a:r>
            <a:r>
              <a:rPr lang="sr-Latn-ME" dirty="0" smtClean="0"/>
              <a:t>j</a:t>
            </a:r>
            <a:r>
              <a:rPr lang="en-US" dirty="0" err="1" smtClean="0"/>
              <a:t>eđivanja</a:t>
            </a:r>
            <a:r>
              <a:rPr lang="en-US" dirty="0" smtClean="0"/>
              <a:t> </a:t>
            </a:r>
            <a:r>
              <a:rPr lang="en-US" dirty="0" err="1" smtClean="0"/>
              <a:t>sigurnosti</a:t>
            </a:r>
            <a:r>
              <a:rPr lang="sr-Latn-ME" dirty="0" smtClean="0"/>
              <a:t> </a:t>
            </a:r>
            <a:r>
              <a:rPr lang="en-US" dirty="0" err="1" smtClean="0"/>
              <a:t>poslovanja</a:t>
            </a:r>
            <a:r>
              <a:rPr lang="en-US" dirty="0" smtClean="0"/>
              <a:t> </a:t>
            </a:r>
            <a:r>
              <a:rPr lang="en-US" dirty="0"/>
              <a:t>a ne </a:t>
            </a:r>
            <a:r>
              <a:rPr lang="en-US" dirty="0" err="1"/>
              <a:t>profitabilnosti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Usled</a:t>
            </a:r>
            <a:r>
              <a:rPr lang="en-US" dirty="0"/>
              <a:t> toga, </a:t>
            </a:r>
            <a:r>
              <a:rPr lang="en-US" dirty="0" err="1"/>
              <a:t>ove</a:t>
            </a:r>
            <a:r>
              <a:rPr lang="en-US" dirty="0"/>
              <a:t> </a:t>
            </a:r>
            <a:r>
              <a:rPr lang="en-US" dirty="0" err="1"/>
              <a:t>institucije</a:t>
            </a:r>
            <a:r>
              <a:rPr lang="en-US" dirty="0"/>
              <a:t> </a:t>
            </a:r>
            <a:r>
              <a:rPr lang="en-US" dirty="0" err="1"/>
              <a:t>odobravaju</a:t>
            </a:r>
            <a:r>
              <a:rPr lang="en-US" dirty="0"/>
              <a:t> </a:t>
            </a:r>
            <a:r>
              <a:rPr lang="en-US" dirty="0" err="1" smtClean="0"/>
              <a:t>stambene</a:t>
            </a:r>
            <a:r>
              <a:rPr lang="sr-Latn-ME" dirty="0" smtClean="0"/>
              <a:t> </a:t>
            </a:r>
            <a:r>
              <a:rPr lang="pl-PL" dirty="0" smtClean="0"/>
              <a:t>kredite </a:t>
            </a:r>
            <a:r>
              <a:rPr lang="pl-PL" dirty="0"/>
              <a:t>po nižim ili preferencijalnim kamatnim stopama, u odnosu na tržište, </a:t>
            </a:r>
            <a:r>
              <a:rPr lang="pl-PL" dirty="0" smtClean="0"/>
              <a:t>što </a:t>
            </a:r>
            <a:r>
              <a:rPr lang="en-US" dirty="0" smtClean="0"/>
              <a:t>je </a:t>
            </a:r>
            <a:r>
              <a:rPr lang="en-US" dirty="0" err="1"/>
              <a:t>povezano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nižim</a:t>
            </a:r>
            <a:r>
              <a:rPr lang="en-US" dirty="0"/>
              <a:t> </a:t>
            </a:r>
            <a:r>
              <a:rPr lang="en-US" dirty="0" err="1"/>
              <a:t>stopama</a:t>
            </a:r>
            <a:r>
              <a:rPr lang="en-US" dirty="0"/>
              <a:t> </a:t>
            </a:r>
            <a:r>
              <a:rPr lang="en-US" dirty="0" err="1"/>
              <a:t>oporezivanja</a:t>
            </a:r>
            <a:r>
              <a:rPr lang="en-US" dirty="0"/>
              <a:t>” </a:t>
            </a:r>
            <a:r>
              <a:rPr lang="en-US" dirty="0" err="1"/>
              <a:t>odnosno</a:t>
            </a:r>
            <a:r>
              <a:rPr lang="en-US" dirty="0"/>
              <a:t> </a:t>
            </a:r>
            <a:r>
              <a:rPr lang="en-US" dirty="0" err="1" smtClean="0"/>
              <a:t>obezb</a:t>
            </a:r>
            <a:r>
              <a:rPr lang="sr-Latn-ME" dirty="0" smtClean="0"/>
              <a:t>j</a:t>
            </a:r>
            <a:r>
              <a:rPr lang="en-US" dirty="0" err="1" smtClean="0"/>
              <a:t>eđivanje</a:t>
            </a:r>
            <a:r>
              <a:rPr lang="en-US" dirty="0" smtClean="0"/>
              <a:t> </a:t>
            </a:r>
            <a:r>
              <a:rPr lang="en-US" dirty="0" err="1" smtClean="0"/>
              <a:t>poreskih</a:t>
            </a:r>
            <a:r>
              <a:rPr lang="sr-Latn-ME" dirty="0" smtClean="0"/>
              <a:t> </a:t>
            </a:r>
            <a:r>
              <a:rPr lang="en-US" dirty="0" err="1" smtClean="0"/>
              <a:t>koncesija</a:t>
            </a:r>
            <a:r>
              <a:rPr lang="en-US" dirty="0" smtClean="0"/>
              <a:t> </a:t>
            </a:r>
            <a:r>
              <a:rPr lang="en-US" dirty="0" err="1"/>
              <a:t>ovim</a:t>
            </a:r>
            <a:r>
              <a:rPr lang="en-US" dirty="0"/>
              <a:t> </a:t>
            </a:r>
            <a:r>
              <a:rPr lang="en-US" dirty="0" err="1"/>
              <a:t>ustanovama</a:t>
            </a:r>
            <a:r>
              <a:rPr lang="en-US" dirty="0"/>
              <a:t>, </a:t>
            </a:r>
            <a:r>
              <a:rPr lang="en-US" dirty="0" err="1"/>
              <a:t>ali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osnovnom</a:t>
            </a:r>
            <a:r>
              <a:rPr lang="en-US" dirty="0"/>
              <a:t> </a:t>
            </a:r>
            <a:r>
              <a:rPr lang="en-US" dirty="0" err="1"/>
              <a:t>strategijom</a:t>
            </a:r>
            <a:r>
              <a:rPr lang="en-US" dirty="0"/>
              <a:t> </a:t>
            </a:r>
            <a:r>
              <a:rPr lang="en-US" dirty="0" err="1"/>
              <a:t>formiranja</a:t>
            </a:r>
            <a:r>
              <a:rPr lang="en-US" dirty="0"/>
              <a:t> </a:t>
            </a:r>
            <a:r>
              <a:rPr lang="en-US" dirty="0" err="1"/>
              <a:t>niske</a:t>
            </a:r>
            <a:r>
              <a:rPr lang="en-US" dirty="0"/>
              <a:t> </a:t>
            </a:r>
            <a:r>
              <a:rPr lang="en-US" dirty="0" smtClean="0"/>
              <a:t>stope</a:t>
            </a:r>
            <a:r>
              <a:rPr lang="sr-Latn-ME" dirty="0" smtClean="0"/>
              <a:t> </a:t>
            </a:r>
            <a:r>
              <a:rPr lang="it-IT" dirty="0" smtClean="0"/>
              <a:t>prihoda </a:t>
            </a:r>
            <a:r>
              <a:rPr lang="it-IT" dirty="0"/>
              <a:t>i visokog stepena stabilnosti depozita</a:t>
            </a:r>
            <a:r>
              <a:rPr lang="it-IT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007643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340</TotalTime>
  <Words>6388</Words>
  <Application>Microsoft Office PowerPoint</Application>
  <PresentationFormat>Custom</PresentationFormat>
  <Paragraphs>326</Paragraphs>
  <Slides>75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75</vt:i4>
      </vt:variant>
    </vt:vector>
  </HeadingPairs>
  <TitlesOfParts>
    <vt:vector size="76" baseType="lpstr">
      <vt:lpstr>Office Theme</vt:lpstr>
      <vt:lpstr>PRAVO FINANSIJSKIH INSTITUCIJA</vt:lpstr>
      <vt:lpstr>Sadržaj </vt:lpstr>
      <vt:lpstr>Uvod 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1. NEBANKARSKI FINANSIJSKI INTERMEDIJERI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2. INSTITUCIONALNI INVESTITORI </vt:lpstr>
      <vt:lpstr>2.1. INVESTICIONI FONDOVI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2.2. OSIGURAVAJUĆE KOMPANIJE</vt:lpstr>
      <vt:lpstr>Slide 46</vt:lpstr>
      <vt:lpstr>Slide 47</vt:lpstr>
      <vt:lpstr>Slide 48</vt:lpstr>
      <vt:lpstr>Slide 49</vt:lpstr>
      <vt:lpstr>Slide 50</vt:lpstr>
      <vt:lpstr>Slide 51</vt:lpstr>
      <vt:lpstr>Slide 52</vt:lpstr>
      <vt:lpstr>Slide 53</vt:lpstr>
      <vt:lpstr>2. 3. PENZIONI FONDOVI</vt:lpstr>
      <vt:lpstr>Slide 55</vt:lpstr>
      <vt:lpstr>Slide 56</vt:lpstr>
      <vt:lpstr>Slide 57</vt:lpstr>
      <vt:lpstr>Slide 58</vt:lpstr>
      <vt:lpstr>Slide 59</vt:lpstr>
      <vt:lpstr>Slide 60</vt:lpstr>
      <vt:lpstr>2. 4. POVJERENIČKI FONDOVI</vt:lpstr>
      <vt:lpstr>Slide 62</vt:lpstr>
      <vt:lpstr>Slide 63</vt:lpstr>
      <vt:lpstr>Slide 64</vt:lpstr>
      <vt:lpstr>Slide 65</vt:lpstr>
      <vt:lpstr>Slide 66</vt:lpstr>
      <vt:lpstr>Slide 67</vt:lpstr>
      <vt:lpstr>Slide 68</vt:lpstr>
      <vt:lpstr>3. POSREDNIČKE INSTITUCIJE 3.1. BROKERSKO-DILERSKE FIRME</vt:lpstr>
      <vt:lpstr>Slide 70</vt:lpstr>
      <vt:lpstr>Slide 71</vt:lpstr>
      <vt:lpstr>Slide 72</vt:lpstr>
      <vt:lpstr>Slide 73</vt:lpstr>
      <vt:lpstr>3.2. ZALAGAONICE</vt:lpstr>
      <vt:lpstr>Slide 75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PRAVO FINANSIJSKIH INSTITUCIJA</dc:title>
  <dc:creator>Halil Kalac</dc:creator>
  <cp:lastModifiedBy>Windows User</cp:lastModifiedBy>
  <cp:revision>40</cp:revision>
  <dcterms:created xsi:type="dcterms:W3CDTF">2019-05-08T14:01:07Z</dcterms:created>
  <dcterms:modified xsi:type="dcterms:W3CDTF">2019-06-12T11:59:16Z</dcterms:modified>
</cp:coreProperties>
</file>