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7"/>
  </p:notesMasterIdLst>
  <p:sldIdLst>
    <p:sldId id="256" r:id="rId2"/>
    <p:sldId id="305" r:id="rId3"/>
    <p:sldId id="257" r:id="rId4"/>
    <p:sldId id="258" r:id="rId5"/>
    <p:sldId id="316" r:id="rId6"/>
    <p:sldId id="259" r:id="rId7"/>
    <p:sldId id="306" r:id="rId8"/>
    <p:sldId id="309" r:id="rId9"/>
    <p:sldId id="260" r:id="rId10"/>
    <p:sldId id="261" r:id="rId11"/>
    <p:sldId id="310" r:id="rId12"/>
    <p:sldId id="262" r:id="rId13"/>
    <p:sldId id="307" r:id="rId14"/>
    <p:sldId id="263" r:id="rId15"/>
    <p:sldId id="308" r:id="rId16"/>
    <p:sldId id="264" r:id="rId17"/>
    <p:sldId id="311" r:id="rId18"/>
    <p:sldId id="317" r:id="rId19"/>
    <p:sldId id="312" r:id="rId20"/>
    <p:sldId id="266" r:id="rId21"/>
    <p:sldId id="267" r:id="rId22"/>
    <p:sldId id="313" r:id="rId23"/>
    <p:sldId id="268" r:id="rId24"/>
    <p:sldId id="269" r:id="rId25"/>
    <p:sldId id="270" r:id="rId26"/>
    <p:sldId id="314" r:id="rId27"/>
    <p:sldId id="271" r:id="rId28"/>
    <p:sldId id="272" r:id="rId29"/>
    <p:sldId id="273" r:id="rId30"/>
    <p:sldId id="276" r:id="rId31"/>
    <p:sldId id="324" r:id="rId32"/>
    <p:sldId id="325" r:id="rId33"/>
    <p:sldId id="326" r:id="rId34"/>
    <p:sldId id="327" r:id="rId35"/>
    <p:sldId id="277" r:id="rId36"/>
    <p:sldId id="278" r:id="rId37"/>
    <p:sldId id="279" r:id="rId38"/>
    <p:sldId id="280" r:id="rId39"/>
    <p:sldId id="281" r:id="rId40"/>
    <p:sldId id="318" r:id="rId41"/>
    <p:sldId id="320" r:id="rId42"/>
    <p:sldId id="321" r:id="rId43"/>
    <p:sldId id="322" r:id="rId44"/>
    <p:sldId id="323" r:id="rId45"/>
    <p:sldId id="328" r:id="rId46"/>
    <p:sldId id="329" r:id="rId47"/>
    <p:sldId id="333" r:id="rId48"/>
    <p:sldId id="282" r:id="rId49"/>
    <p:sldId id="283" r:id="rId50"/>
    <p:sldId id="284" r:id="rId51"/>
    <p:sldId id="285" r:id="rId52"/>
    <p:sldId id="315" r:id="rId53"/>
    <p:sldId id="286" r:id="rId54"/>
    <p:sldId id="330" r:id="rId55"/>
    <p:sldId id="332" r:id="rId56"/>
    <p:sldId id="331" r:id="rId57"/>
    <p:sldId id="287" r:id="rId58"/>
    <p:sldId id="288" r:id="rId59"/>
    <p:sldId id="289" r:id="rId60"/>
    <p:sldId id="290" r:id="rId61"/>
    <p:sldId id="291" r:id="rId62"/>
    <p:sldId id="292" r:id="rId63"/>
    <p:sldId id="293" r:id="rId64"/>
    <p:sldId id="294" r:id="rId65"/>
    <p:sldId id="295" r:id="rId66"/>
    <p:sldId id="296" r:id="rId67"/>
    <p:sldId id="297" r:id="rId68"/>
    <p:sldId id="298" r:id="rId69"/>
    <p:sldId id="299" r:id="rId70"/>
    <p:sldId id="300" r:id="rId71"/>
    <p:sldId id="319" r:id="rId72"/>
    <p:sldId id="301" r:id="rId73"/>
    <p:sldId id="302" r:id="rId74"/>
    <p:sldId id="303" r:id="rId75"/>
    <p:sldId id="304" r:id="rId7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0BA65-E865-428A-A513-55EA073BADE6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6E9F8-9EB9-40F4-BBE5-A243A433B9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181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0D009B-C13A-4388-B4A2-80FB9F662298}" type="slidenum">
              <a:rPr lang="en-US">
                <a:solidFill>
                  <a:prstClr val="black"/>
                </a:solidFill>
              </a:rPr>
              <a:pPr/>
              <a:t>39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s-Latn-BA"/>
              <a:t>ju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4889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9106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47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7734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5702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8989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3048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7579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184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721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022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4372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BFA01-B41C-49FF-B50F-7D8BDC84B14D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C199F-33A3-4B71-BCBF-ACFD9691EF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9600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/>
              <a:t>NEDEPOZITNI FINANSIJSKI POSREDNICI</a:t>
            </a:r>
            <a:endParaRPr lang="sr-Latn-ME" sz="3600" dirty="0"/>
          </a:p>
          <a:p>
            <a:r>
              <a:rPr lang="sr-Latn-ME" sz="3600" dirty="0" smtClean="0"/>
              <a:t>Prof. Dr Halil Kalač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692327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Štedna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udruženja</a:t>
            </a:r>
            <a:r>
              <a:rPr lang="en-US" dirty="0"/>
              <a:t> (Saving and loan Associations)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/>
              <a:t> </a:t>
            </a:r>
            <a:r>
              <a:rPr lang="en-US" dirty="0" smtClean="0"/>
              <a:t>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akcionarnih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mešotvitih</a:t>
            </a:r>
            <a:r>
              <a:rPr lang="en-US" dirty="0"/>
              <a:t> (</a:t>
            </a:r>
            <a:r>
              <a:rPr lang="en-US" dirty="0" err="1"/>
              <a:t>zajedničkih</a:t>
            </a:r>
            <a:r>
              <a:rPr lang="en-US" dirty="0"/>
              <a:t>)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Pri</a:t>
            </a:r>
            <a:r>
              <a:rPr lang="sr-Latn-ME" dirty="0" smtClean="0"/>
              <a:t> </a:t>
            </a:r>
            <a:r>
              <a:rPr lang="en-US" dirty="0" smtClean="0"/>
              <a:t>tome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“</a:t>
            </a:r>
            <a:r>
              <a:rPr lang="en-US" dirty="0" err="1"/>
              <a:t>razgraničene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štediša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grupaciju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a </a:t>
            </a:r>
            <a:r>
              <a:rPr lang="en-US" dirty="0" err="1"/>
              <a:t>upravljačka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je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stope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Institucije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članice</a:t>
            </a:r>
            <a:r>
              <a:rPr lang="en-US" dirty="0"/>
              <a:t> </a:t>
            </a:r>
            <a:r>
              <a:rPr lang="en-US" dirty="0" err="1"/>
              <a:t>odgovarajućih</a:t>
            </a:r>
            <a:r>
              <a:rPr lang="en-US" dirty="0"/>
              <a:t>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eđenje</a:t>
            </a:r>
            <a:r>
              <a:rPr lang="sr-Latn-ME" dirty="0" smtClean="0"/>
              <a:t> </a:t>
            </a:r>
            <a:r>
              <a:rPr lang="en-US" dirty="0" err="1" smtClean="0"/>
              <a:t>sigurnosti</a:t>
            </a:r>
            <a:r>
              <a:rPr lang="en-US" dirty="0" smtClean="0"/>
              <a:t> </a:t>
            </a:r>
            <a:r>
              <a:rPr lang="en-US" dirty="0" err="1"/>
              <a:t>depozita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49585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inače</a:t>
            </a:r>
            <a:r>
              <a:rPr lang="en-US" dirty="0"/>
              <a:t> </a:t>
            </a:r>
            <a:r>
              <a:rPr lang="en-US" dirty="0" err="1"/>
              <a:t>stabilna</a:t>
            </a:r>
            <a:r>
              <a:rPr lang="en-US" dirty="0"/>
              <a:t> </a:t>
            </a:r>
            <a:r>
              <a:rPr lang="en-US" dirty="0" err="1"/>
              <a:t>budući</a:t>
            </a:r>
            <a:r>
              <a:rPr lang="en-US" dirty="0"/>
              <a:t> da je </a:t>
            </a:r>
            <a:r>
              <a:rPr lang="en-US" dirty="0" err="1"/>
              <a:t>najveći</a:t>
            </a:r>
            <a:r>
              <a:rPr lang="sr-Latn-ME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srednjoročnog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karaktera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legalnog</a:t>
            </a:r>
            <a:r>
              <a:rPr lang="sr-Latn-ME" dirty="0"/>
              <a:t> </a:t>
            </a:r>
            <a:r>
              <a:rPr lang="en-US" dirty="0" err="1"/>
              <a:t>statusa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eljuju</a:t>
            </a:r>
            <a:r>
              <a:rPr lang="en-US" dirty="0" smtClean="0"/>
              <a:t> </a:t>
            </a:r>
            <a:r>
              <a:rPr lang="en-US" dirty="0" err="1"/>
              <a:t>depozitarima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ulagačima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smtClean="0"/>
              <a:t>um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sr-Latn-ME" dirty="0"/>
              <a:t> </a:t>
            </a:r>
            <a:r>
              <a:rPr lang="en-US" dirty="0" err="1"/>
              <a:t>prinosa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subjekte</a:t>
            </a:r>
            <a:r>
              <a:rPr lang="en-US" dirty="0"/>
              <a:t> ova </a:t>
            </a:r>
            <a:r>
              <a:rPr lang="en-US" dirty="0" err="1"/>
              <a:t>terminološka</a:t>
            </a:r>
            <a:r>
              <a:rPr lang="en-US" dirty="0"/>
              <a:t> </a:t>
            </a:r>
            <a:r>
              <a:rPr lang="en-US" dirty="0" err="1"/>
              <a:t>distinkcija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sr-Latn-ME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sastoje</a:t>
            </a:r>
            <a:r>
              <a:rPr lang="en-US" dirty="0"/>
              <a:t> se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formiraju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specijalnih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atraktivnog</a:t>
            </a:r>
            <a:r>
              <a:rPr lang="en-US" dirty="0"/>
              <a:t> </a:t>
            </a:r>
            <a:r>
              <a:rPr lang="en-US" dirty="0" err="1"/>
              <a:t>apsorbovanja</a:t>
            </a:r>
            <a:r>
              <a:rPr lang="en-US" dirty="0"/>
              <a:t> </a:t>
            </a:r>
            <a:r>
              <a:rPr lang="en-US" dirty="0" err="1"/>
              <a:t>viškova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Konkurentnost u odnosu na banke i ostale finansijske organizacije postiže se preko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varijabilnijih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šire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oročavanja</a:t>
            </a:r>
            <a:r>
              <a:rPr lang="sr-Latn-ME" dirty="0"/>
              <a:t> </a:t>
            </a:r>
            <a:r>
              <a:rPr lang="en-US" dirty="0" err="1"/>
              <a:t>depozita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83228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postići</a:t>
            </a:r>
            <a:r>
              <a:rPr lang="en-US" dirty="0"/>
              <a:t> </a:t>
            </a:r>
            <a:r>
              <a:rPr lang="en-US" dirty="0" err="1"/>
              <a:t>bolji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kamatonosnosti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subjekta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bitno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stabilnijih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 smtClean="0"/>
              <a:t>rasta</a:t>
            </a:r>
            <a:r>
              <a:rPr lang="sr-Latn-ME" dirty="0" smtClean="0"/>
              <a:t> </a:t>
            </a:r>
            <a:r>
              <a:rPr lang="en-US" dirty="0" err="1" smtClean="0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potencijal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povećaju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 smtClean="0"/>
              <a:t>pozajmica</a:t>
            </a:r>
            <a:r>
              <a:rPr lang="sr-Latn-ME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specijalnih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 smtClean="0"/>
              <a:t>kamatnih</a:t>
            </a:r>
            <a:r>
              <a:rPr lang="sr-Latn-ME" dirty="0" smtClean="0"/>
              <a:t> </a:t>
            </a:r>
            <a:r>
              <a:rPr lang="en-US" dirty="0" err="1" smtClean="0"/>
              <a:t>stopa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Organizacije</a:t>
            </a:r>
            <a:r>
              <a:rPr lang="en-US" dirty="0" smtClean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plasir</a:t>
            </a:r>
            <a:r>
              <a:rPr lang="sr-Latn-ME" dirty="0" smtClean="0"/>
              <a:t>aju</a:t>
            </a:r>
            <a:r>
              <a:rPr lang="en-US" dirty="0" smtClean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 smtClean="0"/>
              <a:t>hartije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dopunski</a:t>
            </a:r>
            <a:r>
              <a:rPr lang="en-US" dirty="0"/>
              <a:t> </a:t>
            </a:r>
            <a:r>
              <a:rPr lang="en-US" dirty="0" err="1"/>
              <a:t>izvot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finansijsih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najnovije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 smtClean="0"/>
              <a:t>metodi</a:t>
            </a:r>
            <a:r>
              <a:rPr lang="sr-Latn-ME" dirty="0" smtClean="0"/>
              <a:t> </a:t>
            </a:r>
            <a:r>
              <a:rPr lang="en-US" dirty="0" err="1" smtClean="0"/>
              <a:t>povećanog</a:t>
            </a:r>
            <a:r>
              <a:rPr lang="en-US" dirty="0" smtClean="0"/>
              <a:t> </a:t>
            </a:r>
            <a:r>
              <a:rPr lang="en-US" dirty="0" err="1"/>
              <a:t>apsorbovanja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ostvaraju</a:t>
            </a:r>
            <a:r>
              <a:rPr lang="en-US" dirty="0"/>
              <a:t> se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uvođenja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neoročene</a:t>
            </a:r>
            <a:r>
              <a:rPr lang="sr-Latn-ME" dirty="0" smtClean="0"/>
              <a:t> </a:t>
            </a:r>
            <a:r>
              <a:rPr lang="en-US" dirty="0" err="1" smtClean="0"/>
              <a:t>depozite</a:t>
            </a:r>
            <a:r>
              <a:rPr lang="en-US" dirty="0"/>
              <a:t>, </a:t>
            </a:r>
            <a:r>
              <a:rPr lang="en-US" dirty="0" err="1"/>
              <a:t>terminala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automatizovani</a:t>
            </a:r>
            <a:r>
              <a:rPr lang="en-US" dirty="0"/>
              <a:t> transfer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prisutnijeg</a:t>
            </a:r>
            <a:r>
              <a:rPr lang="en-US" dirty="0"/>
              <a:t> </a:t>
            </a:r>
            <a:r>
              <a:rPr lang="en-US" dirty="0" err="1" smtClean="0"/>
              <a:t>pristupa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3517150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Ub</a:t>
            </a:r>
            <a:r>
              <a:rPr lang="sr-Latn-ME" dirty="0" smtClean="0"/>
              <a:t>j</a:t>
            </a:r>
            <a:r>
              <a:rPr lang="en-US" dirty="0" err="1" smtClean="0"/>
              <a:t>edljivo</a:t>
            </a:r>
            <a:r>
              <a:rPr lang="en-US" dirty="0" smtClean="0"/>
              <a:t> </a:t>
            </a:r>
            <a:r>
              <a:rPr lang="en-US" dirty="0" err="1"/>
              <a:t>najveća</a:t>
            </a:r>
            <a:r>
              <a:rPr lang="en-US" dirty="0"/>
              <a:t> </a:t>
            </a:r>
            <a:r>
              <a:rPr lang="en-US" dirty="0" err="1"/>
              <a:t>proporcija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otpada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stambene</a:t>
            </a:r>
            <a:r>
              <a:rPr lang="sr-Latn-ME" dirty="0"/>
              <a:t> </a:t>
            </a:r>
            <a:r>
              <a:rPr lang="en-US" dirty="0" err="1"/>
              <a:t>kredite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u SAD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eravaju</a:t>
            </a:r>
            <a:r>
              <a:rPr lang="en-US" dirty="0" smtClean="0"/>
              <a:t> </a:t>
            </a:r>
            <a:r>
              <a:rPr lang="en-US" dirty="0"/>
              <a:t>4/5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ukupnih</a:t>
            </a:r>
            <a:r>
              <a:rPr lang="en-US" dirty="0"/>
              <a:t> </a:t>
            </a:r>
            <a:r>
              <a:rPr lang="en-US" dirty="0" err="1"/>
              <a:t>portfelja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sr-Latn-ME" dirty="0"/>
              <a:t> </a:t>
            </a:r>
            <a:r>
              <a:rPr lang="en-US" dirty="0" err="1"/>
              <a:t>plasmana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smtClean="0"/>
              <a:t>Sa </a:t>
            </a:r>
            <a:r>
              <a:rPr lang="en-US" dirty="0" err="1"/>
              <a:t>povećanim</a:t>
            </a:r>
            <a:r>
              <a:rPr lang="en-US" dirty="0"/>
              <a:t> </a:t>
            </a:r>
            <a:r>
              <a:rPr lang="en-US" dirty="0" err="1"/>
              <a:t>prilivom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sr-Latn-ME" dirty="0"/>
              <a:t> </a:t>
            </a:r>
            <a:r>
              <a:rPr lang="en-US" dirty="0" err="1"/>
              <a:t>povećava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prasiranih</a:t>
            </a:r>
            <a:r>
              <a:rPr lang="en-US" dirty="0"/>
              <a:t> </a:t>
            </a:r>
            <a:r>
              <a:rPr lang="en-US" dirty="0" err="1"/>
              <a:t>stambenih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oživljava</a:t>
            </a:r>
            <a:r>
              <a:rPr lang="en-US" dirty="0"/>
              <a:t> </a:t>
            </a:r>
            <a:r>
              <a:rPr lang="en-US" dirty="0" err="1"/>
              <a:t>ukupno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gradnje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stambene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Na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tradicionalno</a:t>
            </a:r>
            <a:r>
              <a:rPr lang="en-US" dirty="0"/>
              <a:t> </a:t>
            </a:r>
            <a:r>
              <a:rPr lang="en-US" dirty="0" err="1"/>
              <a:t>održava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sr-Latn-ME" dirty="0"/>
              <a:t> </a:t>
            </a:r>
            <a:r>
              <a:rPr lang="en-US" dirty="0" err="1"/>
              <a:t>prevashodna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privlačenja</a:t>
            </a:r>
            <a:r>
              <a:rPr lang="en-US" dirty="0"/>
              <a:t> </a:t>
            </a:r>
            <a:r>
              <a:rPr lang="en-US" dirty="0" err="1"/>
              <a:t>lokalnih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sr-Latn-ME" dirty="0"/>
              <a:t>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stambene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se u </a:t>
            </a:r>
            <a:r>
              <a:rPr lang="en-US" dirty="0" err="1"/>
              <a:t>novije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/>
              <a:t>ide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disperzije</a:t>
            </a:r>
            <a:r>
              <a:rPr lang="sr-Latn-ME" dirty="0"/>
              <a:t> </a:t>
            </a:r>
            <a:r>
              <a:rPr lang="en-US" dirty="0" err="1"/>
              <a:t>plasmana</a:t>
            </a:r>
            <a:r>
              <a:rPr lang="en-US" dirty="0"/>
              <a:t> u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širem</a:t>
            </a:r>
            <a:r>
              <a:rPr lang="en-US" dirty="0"/>
              <a:t> </a:t>
            </a:r>
            <a:r>
              <a:rPr lang="en-US" dirty="0" err="1"/>
              <a:t>regionalnom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it-IT" dirty="0"/>
              <a:t>To se </a:t>
            </a:r>
            <a:r>
              <a:rPr lang="it-IT" dirty="0" smtClean="0"/>
              <a:t>d</a:t>
            </a:r>
            <a:r>
              <a:rPr lang="sr-Latn-ME" dirty="0" smtClean="0"/>
              <a:t>j</a:t>
            </a:r>
            <a:r>
              <a:rPr lang="it-IT" dirty="0" smtClean="0"/>
              <a:t>elimično </a:t>
            </a:r>
            <a:r>
              <a:rPr lang="it-IT" dirty="0"/>
              <a:t>postiže preko</a:t>
            </a:r>
            <a:r>
              <a:rPr lang="sr-Latn-ME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povećane</a:t>
            </a:r>
            <a:r>
              <a:rPr lang="en-US" dirty="0"/>
              <a:t> </a:t>
            </a:r>
            <a:r>
              <a:rPr lang="en-US" dirty="0" err="1"/>
              <a:t>likvidne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79086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unije</a:t>
            </a:r>
            <a:r>
              <a:rPr lang="en-US" dirty="0"/>
              <a:t>,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, </a:t>
            </a:r>
            <a:r>
              <a:rPr lang="en-US" dirty="0" err="1"/>
              <a:t>pripadaju</a:t>
            </a:r>
            <a:r>
              <a:rPr lang="en-US" dirty="0"/>
              <a:t>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depozitnih</a:t>
            </a:r>
            <a:r>
              <a:rPr lang="en-US" dirty="0"/>
              <a:t> </a:t>
            </a:r>
            <a:r>
              <a:rPr lang="en-US" dirty="0" err="1" smtClean="0"/>
              <a:t>nebankarskih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mobilizacijom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koncentracijom</a:t>
            </a:r>
            <a:r>
              <a:rPr lang="en-US" dirty="0"/>
              <a:t> </a:t>
            </a:r>
            <a:r>
              <a:rPr lang="en-US" dirty="0" err="1" smtClean="0"/>
              <a:t>disperzione</a:t>
            </a:r>
            <a:r>
              <a:rPr lang="sr-Latn-ME" dirty="0" smtClean="0"/>
              <a:t> </a:t>
            </a:r>
            <a:r>
              <a:rPr lang="en-US" dirty="0" err="1" smtClean="0"/>
              <a:t>štednje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starateljske</a:t>
            </a:r>
            <a:r>
              <a:rPr lang="en-US" dirty="0"/>
              <a:t>, </a:t>
            </a:r>
            <a:r>
              <a:rPr lang="en-US" dirty="0" err="1"/>
              <a:t>kooperativne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neprofitne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čiji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kruga</a:t>
            </a:r>
            <a:r>
              <a:rPr lang="en-US" dirty="0"/>
              <a:t> </a:t>
            </a:r>
            <a:r>
              <a:rPr lang="en-US" dirty="0" err="1"/>
              <a:t>istovrsnih</a:t>
            </a:r>
            <a:r>
              <a:rPr lang="en-US" dirty="0"/>
              <a:t> </a:t>
            </a:r>
            <a:r>
              <a:rPr lang="en-US" dirty="0" err="1"/>
              <a:t>profesija</a:t>
            </a:r>
            <a:r>
              <a:rPr lang="en-US" dirty="0"/>
              <a:t>, </a:t>
            </a:r>
            <a:r>
              <a:rPr lang="en-US" dirty="0" err="1"/>
              <a:t>zanimanja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teritorija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prethodne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en-US" dirty="0"/>
              <a:t>, ova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je </a:t>
            </a:r>
            <a:r>
              <a:rPr lang="en-US" dirty="0" err="1"/>
              <a:t>novijeg</a:t>
            </a:r>
            <a:r>
              <a:rPr lang="en-US" dirty="0"/>
              <a:t> </a:t>
            </a:r>
            <a:r>
              <a:rPr lang="en-US" dirty="0" err="1"/>
              <a:t>datuma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manjeg</a:t>
            </a:r>
            <a:r>
              <a:rPr lang="en-US" dirty="0" smtClean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brojnosti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biraju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rukovođenja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4096377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493"/>
            <a:ext cx="10515600" cy="495347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Supervizorstvo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/>
              <a:t>poslovanjem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lokalnog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regionalnog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karaktera</a:t>
            </a:r>
            <a:r>
              <a:rPr lang="en-US" dirty="0"/>
              <a:t>,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veličine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udruženosti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sr-Latn-ME" dirty="0"/>
              <a:t> </a:t>
            </a:r>
            <a:r>
              <a:rPr lang="en-US" dirty="0" err="1"/>
              <a:t>organizacija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unije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se </a:t>
            </a:r>
            <a:r>
              <a:rPr lang="en-US" dirty="0" err="1"/>
              <a:t>udružuju</a:t>
            </a:r>
            <a:r>
              <a:rPr lang="en-US" dirty="0"/>
              <a:t> u </a:t>
            </a:r>
            <a:r>
              <a:rPr lang="en-US" dirty="0" err="1"/>
              <a:t>specijalne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asocijacija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eđuju</a:t>
            </a:r>
            <a:r>
              <a:rPr lang="en-US" dirty="0" smtClean="0"/>
              <a:t> </a:t>
            </a:r>
            <a:r>
              <a:rPr lang="en-US" dirty="0" err="1"/>
              <a:t>informativne</a:t>
            </a:r>
            <a:r>
              <a:rPr lang="en-US" dirty="0"/>
              <a:t>, </a:t>
            </a:r>
            <a:r>
              <a:rPr lang="en-US" dirty="0" err="1" smtClean="0"/>
              <a:t>sav</a:t>
            </a:r>
            <a:r>
              <a:rPr lang="sr-Latn-ME" dirty="0" smtClean="0"/>
              <a:t>j</a:t>
            </a:r>
            <a:r>
              <a:rPr lang="en-US" dirty="0" err="1" smtClean="0"/>
              <a:t>etodavne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Depoziti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sr-Latn-ME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osigurani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Kreditne</a:t>
            </a:r>
            <a:r>
              <a:rPr lang="sr-Latn-ME" dirty="0"/>
              <a:t> </a:t>
            </a:r>
            <a:r>
              <a:rPr lang="en-US" dirty="0" err="1"/>
              <a:t>unije</a:t>
            </a:r>
            <a:r>
              <a:rPr lang="en-US" dirty="0"/>
              <a:t> </a:t>
            </a:r>
            <a:r>
              <a:rPr lang="en-US" dirty="0" err="1"/>
              <a:t>posluju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prin</a:t>
            </a:r>
            <a:r>
              <a:rPr lang="sr-Latn-ME" dirty="0" smtClean="0"/>
              <a:t>c</a:t>
            </a:r>
            <a:r>
              <a:rPr lang="en-US" dirty="0" err="1" smtClean="0"/>
              <a:t>ipima</a:t>
            </a:r>
            <a:r>
              <a:rPr lang="en-US" dirty="0" smtClean="0"/>
              <a:t> </a:t>
            </a:r>
            <a:r>
              <a:rPr lang="en-US" dirty="0" err="1"/>
              <a:t>samofinansiranja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volonterskog</a:t>
            </a:r>
            <a:r>
              <a:rPr lang="en-US" dirty="0"/>
              <a:t> </a:t>
            </a:r>
            <a:r>
              <a:rPr lang="en-US" dirty="0" err="1"/>
              <a:t>angažovanja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operativni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niski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garantovanih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sr-Latn-ME" dirty="0"/>
              <a:t> </a:t>
            </a:r>
            <a:r>
              <a:rPr lang="en-US" dirty="0" err="1"/>
              <a:t>članovima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437907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unije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pozajmiljivati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do 50%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Uživaju</a:t>
            </a:r>
            <a:r>
              <a:rPr lang="en-US" dirty="0" smtClean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poreske</a:t>
            </a:r>
            <a:r>
              <a:rPr lang="en-US" dirty="0"/>
              <a:t> </a:t>
            </a:r>
            <a:r>
              <a:rPr lang="en-US" dirty="0" err="1"/>
              <a:t>povlastice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 smtClean="0"/>
              <a:t>prethodne</a:t>
            </a:r>
            <a:r>
              <a:rPr lang="sr-Latn-ME" dirty="0" smtClean="0"/>
              <a:t> </a:t>
            </a:r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depozite</a:t>
            </a:r>
            <a:r>
              <a:rPr lang="en-US" dirty="0"/>
              <a:t> se </a:t>
            </a:r>
            <a:r>
              <a:rPr lang="en-US" dirty="0" err="1"/>
              <a:t>ugovoraju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 smtClean="0"/>
              <a:t>kamatne</a:t>
            </a:r>
            <a:r>
              <a:rPr lang="sr-Latn-ME" dirty="0" smtClean="0"/>
              <a:t> </a:t>
            </a:r>
            <a:r>
              <a:rPr lang="en-US" dirty="0" smtClean="0"/>
              <a:t>stope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bio </a:t>
            </a:r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razlog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povećani</a:t>
            </a:r>
            <a:r>
              <a:rPr lang="sr-Latn-ME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/>
              <a:t>štednje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unija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krugova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 smtClean="0"/>
              <a:t>nižim</a:t>
            </a:r>
            <a:r>
              <a:rPr lang="sr-Latn-ME" dirty="0" smtClean="0"/>
              <a:t> </a:t>
            </a:r>
            <a:r>
              <a:rPr lang="en-US" dirty="0" err="1" smtClean="0"/>
              <a:t>dohocima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slabijom</a:t>
            </a:r>
            <a:r>
              <a:rPr lang="en-US" dirty="0"/>
              <a:t> </a:t>
            </a:r>
            <a:r>
              <a:rPr lang="en-US" dirty="0" err="1"/>
              <a:t>orijentacijom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mehanizme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 smtClean="0"/>
              <a:t>ulaganja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ušteđevine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651321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dominiraju</a:t>
            </a:r>
            <a:r>
              <a:rPr lang="en-US" dirty="0"/>
              <a:t> </a:t>
            </a:r>
            <a:r>
              <a:rPr lang="en-US" dirty="0" err="1"/>
              <a:t>potrošački</a:t>
            </a:r>
            <a:r>
              <a:rPr lang="en-US" dirty="0"/>
              <a:t>, a ne </a:t>
            </a:r>
            <a:r>
              <a:rPr lang="en-US" dirty="0" err="1" smtClean="0"/>
              <a:t>stambeni</a:t>
            </a:r>
            <a:r>
              <a:rPr lang="sr-Latn-ME" dirty="0" smtClean="0"/>
              <a:t> </a:t>
            </a:r>
            <a:r>
              <a:rPr lang="en-US" dirty="0" err="1"/>
              <a:t>krediti</a:t>
            </a:r>
            <a:r>
              <a:rPr lang="en-US" dirty="0"/>
              <a:t>,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odobravati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rokovima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sr-Latn-ME" dirty="0" smtClean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deset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suštini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nastoje</a:t>
            </a:r>
            <a:r>
              <a:rPr lang="en-US" dirty="0"/>
              <a:t> da </a:t>
            </a:r>
            <a:r>
              <a:rPr lang="en-US" dirty="0" err="1"/>
              <a:t>izmire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sr-Latn-ME" dirty="0"/>
              <a:t> </a:t>
            </a:r>
            <a:r>
              <a:rPr lang="en-US" dirty="0" err="1"/>
              <a:t>nekonzistentna</a:t>
            </a:r>
            <a:r>
              <a:rPr lang="en-US" dirty="0"/>
              <a:t> </a:t>
            </a:r>
            <a:r>
              <a:rPr lang="en-US" dirty="0" err="1"/>
              <a:t>cilja</a:t>
            </a:r>
            <a:r>
              <a:rPr lang="en-US" dirty="0"/>
              <a:t>: da </a:t>
            </a:r>
            <a:r>
              <a:rPr lang="en-US" dirty="0" err="1"/>
              <a:t>privlače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sr-Latn-ME" dirty="0"/>
              <a:t> </a:t>
            </a:r>
            <a:r>
              <a:rPr lang="en-US" dirty="0"/>
              <a:t>da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niže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/>
              <a:t>teškoća</a:t>
            </a:r>
            <a:r>
              <a:rPr lang="en-US" dirty="0"/>
              <a:t> </a:t>
            </a:r>
            <a:r>
              <a:rPr lang="en-US" dirty="0" err="1"/>
              <a:t>proističe</a:t>
            </a:r>
            <a:r>
              <a:rPr lang="sr-Latn-ME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činjenice</a:t>
            </a:r>
            <a:r>
              <a:rPr lang="en-US" dirty="0"/>
              <a:t> da </a:t>
            </a:r>
            <a:r>
              <a:rPr lang="en-US" dirty="0" err="1"/>
              <a:t>potrošački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 smtClean="0"/>
              <a:t>srazm</a:t>
            </a:r>
            <a:r>
              <a:rPr lang="sr-Latn-ME" dirty="0" smtClean="0"/>
              <a:t>j</a:t>
            </a:r>
            <a:r>
              <a:rPr lang="en-US" dirty="0" err="1" smtClean="0"/>
              <a:t>erno</a:t>
            </a:r>
            <a:r>
              <a:rPr lang="en-US" dirty="0" smtClean="0"/>
              <a:t> </a:t>
            </a:r>
            <a:r>
              <a:rPr lang="en-US" dirty="0"/>
              <a:t>nose </a:t>
            </a:r>
            <a:r>
              <a:rPr lang="en-US" dirty="0" err="1"/>
              <a:t>najveće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sr-Latn-ME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manjeg</a:t>
            </a:r>
            <a:r>
              <a:rPr lang="en-US" dirty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fiksnih</a:t>
            </a:r>
            <a:r>
              <a:rPr lang="en-US" dirty="0"/>
              <a:t> (</a:t>
            </a:r>
            <a:r>
              <a:rPr lang="en-US" dirty="0" err="1"/>
              <a:t>operativnih</a:t>
            </a:r>
            <a:r>
              <a:rPr lang="en-US" dirty="0"/>
              <a:t>)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 smtClean="0"/>
              <a:t>kreditiranja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990556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/>
              <a:t>1. </a:t>
            </a:r>
            <a:r>
              <a:rPr lang="en-US" sz="3600" dirty="0" smtClean="0"/>
              <a:t>NEBANKARSKI </a:t>
            </a:r>
            <a:r>
              <a:rPr lang="en-US" sz="3600" dirty="0"/>
              <a:t>FINANSIJSKI INTERMEDIJERI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Osiguravajuća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, </a:t>
            </a:r>
            <a:r>
              <a:rPr lang="en-US" dirty="0" err="1"/>
              <a:t>sistematizuju</a:t>
            </a:r>
            <a:r>
              <a:rPr lang="en-US" dirty="0"/>
              <a:t> se u </a:t>
            </a:r>
            <a:r>
              <a:rPr lang="en-US" dirty="0" err="1"/>
              <a:t>okviru</a:t>
            </a:r>
            <a:r>
              <a:rPr lang="sr-Latn-ME" dirty="0"/>
              <a:t> </a:t>
            </a:r>
            <a:r>
              <a:rPr lang="en-US" dirty="0" err="1"/>
              <a:t>grupacije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ugovorne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 smtClean="0"/>
              <a:t>.</a:t>
            </a:r>
            <a:endParaRPr lang="sr-Latn-ME" dirty="0"/>
          </a:p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b="1" dirty="0" err="1"/>
              <a:t>osiguravajuće</a:t>
            </a:r>
            <a:r>
              <a:rPr lang="en-US" b="1" dirty="0"/>
              <a:t> </a:t>
            </a:r>
            <a:r>
              <a:rPr lang="en-US" b="1" dirty="0" err="1"/>
              <a:t>organizacije</a:t>
            </a:r>
            <a:r>
              <a:rPr lang="sr-Latn-ME" b="1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Zajedničke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sr-Latn-ME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stalnom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stabilnom</a:t>
            </a:r>
            <a:r>
              <a:rPr lang="en-US" dirty="0"/>
              <a:t> </a:t>
            </a:r>
            <a:r>
              <a:rPr lang="en-US" dirty="0" err="1"/>
              <a:t>prilivu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uplata</a:t>
            </a:r>
            <a:r>
              <a:rPr lang="en-US" dirty="0"/>
              <a:t> </a:t>
            </a:r>
            <a:r>
              <a:rPr lang="en-US" dirty="0" err="1"/>
              <a:t>premija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sr-Latn-ME" dirty="0"/>
              <a:t> </a:t>
            </a:r>
            <a:r>
              <a:rPr lang="en-US" dirty="0" err="1"/>
              <a:t>čega</a:t>
            </a:r>
            <a:r>
              <a:rPr lang="en-US" dirty="0"/>
              <a:t> se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stabilni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82849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/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karaktera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dugogodišnjoim</a:t>
            </a:r>
            <a:r>
              <a:rPr lang="en-US" dirty="0"/>
              <a:t> </a:t>
            </a:r>
            <a:r>
              <a:rPr lang="en-US" dirty="0" err="1"/>
              <a:t>periodima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slobodna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da </a:t>
            </a:r>
            <a:r>
              <a:rPr lang="en-US" dirty="0" err="1"/>
              <a:t>plasiraju</a:t>
            </a:r>
            <a:r>
              <a:rPr lang="en-US" dirty="0"/>
              <a:t> u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sr-Latn-ME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Na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ostvaruje</a:t>
            </a:r>
            <a:r>
              <a:rPr lang="en-US" dirty="0"/>
              <a:t> se </a:t>
            </a:r>
            <a:r>
              <a:rPr lang="en-US" dirty="0" err="1"/>
              <a:t>zadovoljavajući</a:t>
            </a:r>
            <a:r>
              <a:rPr lang="en-US" dirty="0"/>
              <a:t> novo </a:t>
            </a:r>
            <a:r>
              <a:rPr lang="en-US" dirty="0" err="1"/>
              <a:t>prihoda</a:t>
            </a:r>
            <a:r>
              <a:rPr lang="sr-Latn-ME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isplaćivanje</a:t>
            </a:r>
            <a:r>
              <a:rPr lang="en-US" dirty="0"/>
              <a:t> </a:t>
            </a:r>
            <a:r>
              <a:rPr lang="en-US" dirty="0" err="1"/>
              <a:t>ugovorenih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Po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sr-Latn-ME" dirty="0"/>
              <a:t> </a:t>
            </a:r>
            <a:r>
              <a:rPr lang="it-IT" dirty="0"/>
              <a:t>da ostvaraju predvidive i niske stope prinosa izvora i plasmana, što daje određenu</a:t>
            </a:r>
            <a:r>
              <a:rPr lang="sr-Latn-ME" dirty="0"/>
              <a:t> </a:t>
            </a:r>
            <a:r>
              <a:rPr lang="en-US" dirty="0" err="1"/>
              <a:t>dozu</a:t>
            </a:r>
            <a:r>
              <a:rPr lang="en-US" dirty="0"/>
              <a:t> </a:t>
            </a:r>
            <a:r>
              <a:rPr lang="en-US" dirty="0" err="1"/>
              <a:t>stabilnog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04052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UVOD</a:t>
            </a:r>
          </a:p>
          <a:p>
            <a:pPr marL="0" indent="0">
              <a:buNone/>
            </a:pPr>
            <a:r>
              <a:rPr lang="sr-Latn-ME" dirty="0" smtClean="0"/>
              <a:t>1.</a:t>
            </a:r>
            <a:r>
              <a:rPr lang="en-US" dirty="0" smtClean="0"/>
              <a:t>NEBANKARSKI </a:t>
            </a:r>
            <a:r>
              <a:rPr lang="en-US" dirty="0"/>
              <a:t>FINANSIJSKI </a:t>
            </a:r>
            <a:r>
              <a:rPr lang="en-US" dirty="0" smtClean="0"/>
              <a:t>INTERMEDIJERI</a:t>
            </a:r>
            <a:endParaRPr lang="sr-Latn-ME" dirty="0" smtClean="0"/>
          </a:p>
          <a:p>
            <a:pPr marL="514350" indent="-514350">
              <a:buAutoNum type="arabicPeriod" startAt="2"/>
            </a:pPr>
            <a:r>
              <a:rPr lang="sr-Latn-ME" dirty="0" smtClean="0"/>
              <a:t>INSTITUCIONALNI INVESTITORI</a:t>
            </a:r>
          </a:p>
          <a:p>
            <a:pPr marL="0" indent="0">
              <a:buNone/>
            </a:pPr>
            <a:r>
              <a:rPr lang="sr-Latn-ME" dirty="0" smtClean="0"/>
              <a:t>	2.1. INVESTICIONI FONDOVI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2.2. OSIGURAVAJUĆE KOMPANIJE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2.3. PENZIONI FONDOVI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2.4. POVJERENIČKI FONDOVI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2.5. INVESTICIONA DRUŠTVA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2.6. FINANSIJSKE KOMPANIJE</a:t>
            </a:r>
          </a:p>
          <a:p>
            <a:pPr marL="0" indent="0">
              <a:buNone/>
            </a:pPr>
            <a:r>
              <a:rPr lang="sr-Latn-ME" dirty="0" smtClean="0"/>
              <a:t>3. POSREDNIČKE INSTITUCIJE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3.1. BROKERKO- DILERSKE FIRME</a:t>
            </a:r>
          </a:p>
          <a:p>
            <a:pPr marL="0" indent="0">
              <a:buNone/>
            </a:pPr>
            <a:r>
              <a:rPr lang="sr-Latn-ME" dirty="0" smtClean="0"/>
              <a:t>	3.2. ZALAGAONICE</a:t>
            </a:r>
          </a:p>
          <a:p>
            <a:pPr marL="514350" indent="-514350">
              <a:buAutoNum type="arabicPeriod" startAt="2"/>
            </a:pPr>
            <a:endParaRPr lang="sr-Latn-ME" dirty="0" smtClean="0"/>
          </a:p>
          <a:p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05733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 </a:t>
            </a:r>
            <a:r>
              <a:rPr lang="en-US" dirty="0" err="1"/>
              <a:t>garantuju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 smtClean="0"/>
              <a:t>osiguranja</a:t>
            </a:r>
            <a:r>
              <a:rPr lang="sr-Latn-ME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/>
              <a:t>niske</a:t>
            </a:r>
            <a:r>
              <a:rPr lang="en-US" dirty="0"/>
              <a:t> stope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korisnike</a:t>
            </a:r>
            <a:r>
              <a:rPr lang="en-US" dirty="0"/>
              <a:t>,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ulažu</a:t>
            </a:r>
            <a:r>
              <a:rPr lang="en-US" dirty="0"/>
              <a:t> </a:t>
            </a:r>
            <a:r>
              <a:rPr lang="en-US" dirty="0" err="1" smtClean="0"/>
              <a:t>svoje</a:t>
            </a:r>
            <a:r>
              <a:rPr lang="sr-Latn-ME" dirty="0" smtClean="0"/>
              <a:t> </a:t>
            </a:r>
            <a:r>
              <a:rPr lang="en-US" dirty="0" err="1" smtClean="0"/>
              <a:t>slobodne</a:t>
            </a:r>
            <a:r>
              <a:rPr lang="en-US" dirty="0" smtClean="0"/>
              <a:t> </a:t>
            </a:r>
            <a:r>
              <a:rPr lang="en-US" dirty="0" err="1"/>
              <a:t>fondove</a:t>
            </a:r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 u </a:t>
            </a:r>
            <a:r>
              <a:rPr lang="en-US" dirty="0" err="1"/>
              <a:t>plasmane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niskim</a:t>
            </a:r>
            <a:r>
              <a:rPr lang="en-US" dirty="0"/>
              <a:t> </a:t>
            </a:r>
            <a:r>
              <a:rPr lang="en-US" dirty="0" err="1"/>
              <a:t>stopama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visokim</a:t>
            </a:r>
            <a:r>
              <a:rPr lang="en-US" dirty="0"/>
              <a:t> </a:t>
            </a:r>
            <a:r>
              <a:rPr lang="en-US" dirty="0" err="1" smtClean="0"/>
              <a:t>stepenom</a:t>
            </a:r>
            <a:r>
              <a:rPr lang="sr-Latn-ME" dirty="0" smtClean="0"/>
              <a:t> </a:t>
            </a:r>
            <a:r>
              <a:rPr lang="en-US" dirty="0" err="1" smtClean="0"/>
              <a:t>stabilnosti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se ne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, </a:t>
            </a:r>
            <a:r>
              <a:rPr lang="en-US" dirty="0" err="1" smtClean="0"/>
              <a:t>usled</a:t>
            </a:r>
            <a:r>
              <a:rPr lang="sr-Latn-ME" dirty="0" smtClean="0"/>
              <a:t> </a:t>
            </a:r>
            <a:r>
              <a:rPr lang="en-US" dirty="0" err="1" smtClean="0"/>
              <a:t>čega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dugoročna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/>
              <a:t>, </a:t>
            </a:r>
            <a:r>
              <a:rPr lang="en-US" dirty="0" err="1"/>
              <a:t>stambeni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Plasmani</a:t>
            </a:r>
            <a:r>
              <a:rPr lang="en-US" dirty="0" smtClean="0"/>
              <a:t> </a:t>
            </a:r>
            <a:r>
              <a:rPr lang="en-US" dirty="0"/>
              <a:t>nose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niže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/>
              <a:t>restrikcije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u </a:t>
            </a:r>
            <a:r>
              <a:rPr lang="en-US" dirty="0" err="1" smtClean="0"/>
              <a:t>finansijskom</a:t>
            </a:r>
            <a:r>
              <a:rPr lang="sr-Latn-ME" dirty="0" smtClean="0"/>
              <a:t> </a:t>
            </a:r>
            <a:r>
              <a:rPr lang="en-US" dirty="0" err="1"/>
              <a:t>sistemu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1627125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493"/>
            <a:ext cx="10515600" cy="495347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Trajnije</a:t>
            </a:r>
            <a:r>
              <a:rPr lang="en-US" dirty="0" smtClean="0"/>
              <a:t> </a:t>
            </a:r>
            <a:r>
              <a:rPr lang="en-US" dirty="0" err="1"/>
              <a:t>prisustvo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</a:t>
            </a:r>
            <a:r>
              <a:rPr lang="en-US" dirty="0" err="1"/>
              <a:t>ozbiljno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trendove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/>
              <a:t>institucija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Pojačana</a:t>
            </a:r>
            <a:r>
              <a:rPr lang="en-US" dirty="0" smtClean="0"/>
              <a:t> </a:t>
            </a:r>
            <a:r>
              <a:rPr lang="en-US" dirty="0" err="1"/>
              <a:t>konkurencija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varijabilna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/>
              <a:t>socijalne</a:t>
            </a:r>
            <a:r>
              <a:rPr lang="en-US" dirty="0"/>
              <a:t> </a:t>
            </a:r>
            <a:r>
              <a:rPr lang="en-US" dirty="0" err="1"/>
              <a:t>sigurnosti</a:t>
            </a:r>
            <a:r>
              <a:rPr lang="en-US" dirty="0"/>
              <a:t> </a:t>
            </a:r>
            <a:r>
              <a:rPr lang="en-US" dirty="0" err="1"/>
              <a:t>povoljno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nb-NO" dirty="0" smtClean="0"/>
              <a:t>osiguranje </a:t>
            </a:r>
            <a:r>
              <a:rPr lang="nb-NO" dirty="0"/>
              <a:t>imovine nemaju stabilni i predvidljiv priliv sredstava, kao što je to </a:t>
            </a:r>
            <a:r>
              <a:rPr lang="nb-NO" dirty="0" smtClean="0"/>
              <a:t>slučaj</a:t>
            </a:r>
            <a:r>
              <a:rPr lang="sr-Latn-ME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42353298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/>
          <a:lstStyle/>
          <a:p>
            <a:pPr algn="just"/>
            <a:r>
              <a:rPr lang="en-US" dirty="0"/>
              <a:t>Na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,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err="1"/>
              <a:t>priliv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da bi se u </a:t>
            </a:r>
            <a:r>
              <a:rPr lang="en-US" dirty="0" err="1"/>
              <a:t>periodima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/>
              <a:t>smanjivao</a:t>
            </a:r>
            <a:r>
              <a:rPr lang="en-US" dirty="0"/>
              <a:t> </a:t>
            </a:r>
            <a:r>
              <a:rPr lang="en-US" dirty="0" err="1"/>
              <a:t>dotok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Ove</a:t>
            </a:r>
            <a:r>
              <a:rPr lang="sr-Latn-ME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plasmane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, toga, </a:t>
            </a:r>
            <a:r>
              <a:rPr lang="en-US" dirty="0" err="1"/>
              <a:t>plasmani</a:t>
            </a:r>
            <a:r>
              <a:rPr lang="en-US" dirty="0"/>
              <a:t> se </a:t>
            </a:r>
            <a:r>
              <a:rPr lang="en-US" dirty="0" err="1"/>
              <a:t>račvaju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likvidnosne</a:t>
            </a:r>
            <a:r>
              <a:rPr lang="en-US" dirty="0"/>
              <a:t> </a:t>
            </a:r>
            <a:r>
              <a:rPr lang="en-US" dirty="0" err="1"/>
              <a:t>plasmane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nose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sr-Latn-ME" dirty="0"/>
              <a:t> </a:t>
            </a:r>
            <a:r>
              <a:rPr lang="en-US" dirty="0" err="1"/>
              <a:t>pripada</a:t>
            </a:r>
            <a:r>
              <a:rPr lang="en-US" dirty="0"/>
              <a:t> </a:t>
            </a:r>
            <a:r>
              <a:rPr lang="en-US" dirty="0" err="1"/>
              <a:t>akcionarskim</a:t>
            </a:r>
            <a:r>
              <a:rPr lang="en-US" dirty="0"/>
              <a:t> </a:t>
            </a:r>
            <a:r>
              <a:rPr lang="en-US" dirty="0" err="1"/>
              <a:t>institucijama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513221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dobar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plasiranja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akcije</a:t>
            </a:r>
            <a:r>
              <a:rPr lang="en-US" dirty="0"/>
              <a:t>,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varijabilni</a:t>
            </a:r>
            <a:r>
              <a:rPr lang="en-US" dirty="0"/>
              <a:t> </a:t>
            </a:r>
            <a:r>
              <a:rPr lang="en-US" dirty="0" err="1"/>
              <a:t>prihod</a:t>
            </a:r>
            <a:r>
              <a:rPr lang="en-US" dirty="0"/>
              <a:t>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 smtClean="0"/>
              <a:t>tržišna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raste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se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obrnuto</a:t>
            </a:r>
            <a:r>
              <a:rPr lang="en-US" dirty="0" smtClean="0"/>
              <a:t>.</a:t>
            </a:r>
            <a:endParaRPr lang="sr-Latn-ME" b="1" dirty="0"/>
          </a:p>
          <a:p>
            <a:pPr algn="just"/>
            <a:r>
              <a:rPr lang="en-US" b="1" dirty="0" err="1" smtClean="0"/>
              <a:t>Investicione</a:t>
            </a:r>
            <a:r>
              <a:rPr lang="en-US" b="1" dirty="0" smtClean="0"/>
              <a:t> </a:t>
            </a:r>
            <a:r>
              <a:rPr lang="en-US" b="1" dirty="0" err="1" smtClean="0"/>
              <a:t>finansijske</a:t>
            </a:r>
            <a:r>
              <a:rPr lang="sr-Latn-ME" b="1" dirty="0" smtClean="0"/>
              <a:t> </a:t>
            </a:r>
            <a:r>
              <a:rPr lang="pl-PL" b="1" dirty="0" smtClean="0"/>
              <a:t>organizacije</a:t>
            </a:r>
            <a:r>
              <a:rPr lang="pl-PL" b="1" dirty="0"/>
              <a:t>, </a:t>
            </a:r>
            <a:r>
              <a:rPr lang="pl-PL" dirty="0"/>
              <a:t>konačno kompaniju strukturu nebankarskih finansijskih organizacija</a:t>
            </a:r>
            <a:r>
              <a:rPr lang="pl-PL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pravcu</a:t>
            </a:r>
            <a:r>
              <a:rPr lang="en-US" dirty="0"/>
              <a:t> </a:t>
            </a:r>
            <a:r>
              <a:rPr lang="en-US" dirty="0" err="1"/>
              <a:t>kreiranja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,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garancija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en-US" dirty="0" err="1" smtClean="0"/>
              <a:t>institucije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 smtClean="0"/>
              <a:t>starateljski</a:t>
            </a:r>
            <a:r>
              <a:rPr lang="sr-Latn-ME" dirty="0" smtClean="0"/>
              <a:t> </a:t>
            </a:r>
            <a:r>
              <a:rPr lang="en-US" dirty="0" err="1" smtClean="0"/>
              <a:t>fondovi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,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mobilizatorskih</a:t>
            </a:r>
            <a:r>
              <a:rPr lang="en-US" dirty="0"/>
              <a:t>, </a:t>
            </a:r>
            <a:r>
              <a:rPr lang="en-US" dirty="0" err="1"/>
              <a:t>informacionih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katalizatorskih</a:t>
            </a:r>
            <a:r>
              <a:rPr lang="en-US" dirty="0" smtClean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/>
              <a:t>potpomažu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podstiču</a:t>
            </a:r>
            <a:r>
              <a:rPr lang="en-US" dirty="0"/>
              <a:t> </a:t>
            </a:r>
            <a:r>
              <a:rPr lang="en-US" dirty="0" err="1"/>
              <a:t>standardno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000345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se </a:t>
            </a:r>
            <a:r>
              <a:rPr lang="en-US" dirty="0" err="1"/>
              <a:t>međutim</a:t>
            </a:r>
            <a:r>
              <a:rPr lang="en-US" dirty="0"/>
              <a:t>, “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novčanim</a:t>
            </a:r>
            <a:r>
              <a:rPr lang="sr-Latn-ME" dirty="0" smtClean="0"/>
              <a:t> </a:t>
            </a:r>
            <a:r>
              <a:rPr lang="en-US" dirty="0" err="1" smtClean="0"/>
              <a:t>investitorima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ulaganjem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Pružajući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sitnim</a:t>
            </a:r>
            <a:r>
              <a:rPr lang="en-US" dirty="0"/>
              <a:t> </a:t>
            </a:r>
            <a:r>
              <a:rPr lang="en-US" dirty="0" err="1"/>
              <a:t>štedišama</a:t>
            </a:r>
            <a:r>
              <a:rPr lang="en-US" dirty="0"/>
              <a:t> da </a:t>
            </a:r>
            <a:r>
              <a:rPr lang="en-US" dirty="0" err="1"/>
              <a:t>postižu</a:t>
            </a:r>
            <a:r>
              <a:rPr lang="en-US" dirty="0"/>
              <a:t> </a:t>
            </a:r>
            <a:r>
              <a:rPr lang="en-US" dirty="0" err="1"/>
              <a:t>najbolji</a:t>
            </a:r>
            <a:r>
              <a:rPr lang="en-US" dirty="0"/>
              <a:t> </a:t>
            </a:r>
            <a:r>
              <a:rPr lang="en-US" dirty="0" err="1"/>
              <a:t>plasman</a:t>
            </a:r>
            <a:r>
              <a:rPr lang="en-US" dirty="0"/>
              <a:t> </a:t>
            </a:r>
            <a:r>
              <a:rPr lang="en-US" dirty="0" err="1" smtClean="0"/>
              <a:t>svojih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en-US" dirty="0"/>
              <a:t> da se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krupnija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prelivaju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Tri </a:t>
            </a:r>
            <a:r>
              <a:rPr lang="en-US" dirty="0" err="1"/>
              <a:t>četvrtine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organizacija</a:t>
            </a:r>
            <a:r>
              <a:rPr lang="en-US" dirty="0" smtClean="0"/>
              <a:t> </a:t>
            </a:r>
            <a:r>
              <a:rPr lang="en-US" dirty="0" err="1"/>
              <a:t>odlaze</a:t>
            </a:r>
            <a:r>
              <a:rPr lang="en-US" dirty="0"/>
              <a:t> u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ostalo</a:t>
            </a:r>
            <a:r>
              <a:rPr lang="en-US" dirty="0"/>
              <a:t> </a:t>
            </a:r>
            <a:r>
              <a:rPr lang="en-US" dirty="0" err="1"/>
              <a:t>odlazi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formiranje</a:t>
            </a:r>
            <a:r>
              <a:rPr lang="sr-Latn-ME" dirty="0" smtClean="0"/>
              <a:t>  </a:t>
            </a:r>
            <a:r>
              <a:rPr lang="en-US" dirty="0" err="1" smtClean="0"/>
              <a:t>tekućih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oročenih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,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, </a:t>
            </a:r>
            <a:r>
              <a:rPr lang="en-US" dirty="0" err="1"/>
              <a:t>stambene</a:t>
            </a:r>
            <a:r>
              <a:rPr lang="en-US" dirty="0"/>
              <a:t> </a:t>
            </a:r>
            <a:r>
              <a:rPr lang="en-US" dirty="0" err="1"/>
              <a:t>zajmove</a:t>
            </a:r>
            <a:r>
              <a:rPr lang="en-US" dirty="0"/>
              <a:t>,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plasmane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Primarna</a:t>
            </a:r>
            <a:r>
              <a:rPr lang="en-US" dirty="0" smtClean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ulaganje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resursa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brižljivog</a:t>
            </a:r>
            <a:r>
              <a:rPr lang="en-US" dirty="0"/>
              <a:t> </a:t>
            </a:r>
            <a:r>
              <a:rPr lang="en-US" dirty="0" err="1"/>
              <a:t>praćenja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kriterijuma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sr-Latn-ME" dirty="0" smtClean="0"/>
              <a:t> </a:t>
            </a:r>
            <a:r>
              <a:rPr lang="en-US" dirty="0" err="1" smtClean="0"/>
              <a:t>formira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Formirani</a:t>
            </a:r>
            <a:r>
              <a:rPr lang="en-US" dirty="0" smtClean="0"/>
              <a:t> </a:t>
            </a:r>
            <a:r>
              <a:rPr lang="en-US" dirty="0" err="1" smtClean="0"/>
              <a:t>dohodak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/>
              <a:t>ne </a:t>
            </a:r>
            <a:r>
              <a:rPr lang="en-US" dirty="0" err="1"/>
              <a:t>oporezuje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pridržavaju</a:t>
            </a:r>
            <a:r>
              <a:rPr lang="en-US" dirty="0"/>
              <a:t> </a:t>
            </a:r>
            <a:r>
              <a:rPr lang="en-US" dirty="0" err="1"/>
              <a:t>principa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90</a:t>
            </a:r>
            <a:r>
              <a:rPr lang="en-US" dirty="0" smtClean="0"/>
              <a:t>%</a:t>
            </a:r>
            <a:r>
              <a:rPr lang="sr-Latn-ME" dirty="0" smtClean="0"/>
              <a:t> </a:t>
            </a:r>
            <a:r>
              <a:rPr lang="pt-BR" dirty="0" smtClean="0"/>
              <a:t>dohotka </a:t>
            </a:r>
            <a:r>
              <a:rPr lang="pt-BR" dirty="0"/>
              <a:t>raspoređuju na svoje participante.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63129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:</a:t>
            </a:r>
          </a:p>
          <a:p>
            <a:pPr lvl="1" algn="just"/>
            <a:r>
              <a:rPr lang="en-US" sz="2800" dirty="0" err="1"/>
              <a:t>investicione</a:t>
            </a:r>
            <a:r>
              <a:rPr lang="en-US" sz="2800" dirty="0"/>
              <a:t> </a:t>
            </a:r>
            <a:r>
              <a:rPr lang="en-US" sz="2800" dirty="0" err="1"/>
              <a:t>kompanije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fiksnim</a:t>
            </a:r>
            <a:r>
              <a:rPr lang="en-US" sz="2800" dirty="0"/>
              <a:t> </a:t>
            </a:r>
            <a:r>
              <a:rPr lang="en-US" sz="2800" dirty="0" err="1"/>
              <a:t>fondovima</a:t>
            </a:r>
            <a:r>
              <a:rPr lang="en-US" sz="2800" dirty="0" smtClean="0"/>
              <a:t>,</a:t>
            </a:r>
            <a:endParaRPr lang="sr-Latn-ME" sz="2800" dirty="0" smtClean="0"/>
          </a:p>
          <a:p>
            <a:pPr lvl="1" algn="just"/>
            <a:r>
              <a:rPr lang="en-US" sz="2800" dirty="0" smtClean="0"/>
              <a:t> </a:t>
            </a:r>
            <a:r>
              <a:rPr lang="en-US" sz="2800" dirty="0" err="1"/>
              <a:t>investicione</a:t>
            </a:r>
            <a:r>
              <a:rPr lang="en-US" sz="2800" dirty="0"/>
              <a:t> </a:t>
            </a:r>
            <a:r>
              <a:rPr lang="en-US" sz="2800" dirty="0" err="1"/>
              <a:t>kompanije</a:t>
            </a:r>
            <a:r>
              <a:rPr lang="en-US" sz="2800" dirty="0"/>
              <a:t> </a:t>
            </a:r>
            <a:r>
              <a:rPr lang="en-US" sz="2800" dirty="0" err="1" smtClean="0"/>
              <a:t>zatvorenog</a:t>
            </a:r>
            <a:r>
              <a:rPr lang="sr-Latn-ME" sz="2800" dirty="0" smtClean="0"/>
              <a:t> </a:t>
            </a:r>
            <a:r>
              <a:rPr lang="en-US" sz="2800" dirty="0" err="1" smtClean="0"/>
              <a:t>tipa</a:t>
            </a:r>
            <a:r>
              <a:rPr lang="en-US" sz="2800" dirty="0"/>
              <a:t>, </a:t>
            </a:r>
            <a:endParaRPr lang="sr-Latn-ME" sz="2800" dirty="0" smtClean="0"/>
          </a:p>
          <a:p>
            <a:pPr lvl="1" algn="just"/>
            <a:r>
              <a:rPr lang="en-US" sz="2800" dirty="0" err="1" smtClean="0"/>
              <a:t>kompanije</a:t>
            </a:r>
            <a:r>
              <a:rPr lang="en-US" sz="2800" dirty="0" smtClean="0"/>
              <a:t> </a:t>
            </a:r>
            <a:r>
              <a:rPr lang="en-US" sz="2800" dirty="0" err="1"/>
              <a:t>otvorenog</a:t>
            </a:r>
            <a:r>
              <a:rPr lang="en-US" sz="2800" dirty="0"/>
              <a:t> </a:t>
            </a:r>
            <a:r>
              <a:rPr lang="en-US" sz="2800" dirty="0" err="1" smtClean="0"/>
              <a:t>tipa</a:t>
            </a:r>
            <a:r>
              <a:rPr lang="sr-Latn-ME" sz="2800" dirty="0" smtClean="0"/>
              <a:t>,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endParaRPr lang="sr-Latn-ME" sz="2800" dirty="0" smtClean="0"/>
          </a:p>
          <a:p>
            <a:pPr lvl="1" algn="just"/>
            <a:r>
              <a:rPr lang="en-US" sz="2800" dirty="0" err="1" smtClean="0"/>
              <a:t>investiciono</a:t>
            </a:r>
            <a:r>
              <a:rPr lang="en-US" sz="2800" dirty="0" smtClean="0"/>
              <a:t> </a:t>
            </a:r>
            <a:r>
              <a:rPr lang="en-US" sz="2800" dirty="0" err="1"/>
              <a:t>starateljstvo</a:t>
            </a:r>
            <a:r>
              <a:rPr lang="en-US" sz="2800" dirty="0"/>
              <a:t> u </a:t>
            </a:r>
            <a:r>
              <a:rPr lang="en-US" sz="2800" dirty="0" err="1"/>
              <a:t>oblasti</a:t>
            </a:r>
            <a:r>
              <a:rPr lang="en-US" sz="2800" dirty="0"/>
              <a:t> </a:t>
            </a:r>
            <a:r>
              <a:rPr lang="en-US" sz="2800" dirty="0" err="1"/>
              <a:t>realne</a:t>
            </a:r>
            <a:r>
              <a:rPr lang="en-US" sz="2800" dirty="0"/>
              <a:t> </a:t>
            </a:r>
            <a:r>
              <a:rPr lang="en-US" sz="2800" dirty="0" err="1"/>
              <a:t>imovine</a:t>
            </a:r>
            <a:r>
              <a:rPr lang="en-US" sz="2800" dirty="0"/>
              <a:t>.</a:t>
            </a:r>
          </a:p>
          <a:p>
            <a:pPr algn="just"/>
            <a:r>
              <a:rPr lang="en-US" dirty="0" err="1"/>
              <a:t>Prve</a:t>
            </a:r>
            <a:r>
              <a:rPr lang="en-US" dirty="0"/>
              <a:t> tri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 smtClean="0"/>
              <a:t>fondova</a:t>
            </a:r>
            <a:r>
              <a:rPr lang="sr-Latn-ME" dirty="0" smtClean="0"/>
              <a:t> </a:t>
            </a:r>
            <a:r>
              <a:rPr lang="en-US" dirty="0" err="1" smtClean="0"/>
              <a:t>uloženih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(</a:t>
            </a:r>
            <a:r>
              <a:rPr lang="en-US" dirty="0" err="1"/>
              <a:t>krajnjih</a:t>
            </a:r>
            <a:r>
              <a:rPr lang="en-US" dirty="0"/>
              <a:t> </a:t>
            </a:r>
            <a:r>
              <a:rPr lang="en-US" dirty="0" err="1"/>
              <a:t>štediša</a:t>
            </a:r>
            <a:r>
              <a:rPr lang="en-US" dirty="0"/>
              <a:t>),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četvrta</a:t>
            </a:r>
            <a:r>
              <a:rPr lang="en-US" dirty="0"/>
              <a:t> </a:t>
            </a:r>
            <a:r>
              <a:rPr lang="en-US" dirty="0" err="1" smtClean="0"/>
              <a:t>organizacija</a:t>
            </a:r>
            <a:r>
              <a:rPr lang="sr-Latn-ME" dirty="0" smtClean="0"/>
              <a:t> </a:t>
            </a:r>
            <a:r>
              <a:rPr lang="en-US" dirty="0" err="1" smtClean="0"/>
              <a:t>plasira</a:t>
            </a:r>
            <a:r>
              <a:rPr lang="en-US" dirty="0" smtClean="0"/>
              <a:t> </a:t>
            </a:r>
            <a:r>
              <a:rPr lang="en-US" dirty="0" err="1"/>
              <a:t>mobilizovane</a:t>
            </a:r>
            <a:r>
              <a:rPr lang="en-US" dirty="0"/>
              <a:t> </a:t>
            </a:r>
            <a:r>
              <a:rPr lang="en-US" dirty="0" err="1"/>
              <a:t>fondove</a:t>
            </a:r>
            <a:r>
              <a:rPr lang="en-US" dirty="0"/>
              <a:t> u </a:t>
            </a:r>
            <a:r>
              <a:rPr lang="en-US" dirty="0" err="1"/>
              <a:t>realnu</a:t>
            </a:r>
            <a:r>
              <a:rPr lang="en-US" dirty="0"/>
              <a:t> </a:t>
            </a:r>
            <a:r>
              <a:rPr lang="en-US" dirty="0" err="1"/>
              <a:t>imovinu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3965488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/>
          <a:lstStyle/>
          <a:p>
            <a:pPr algn="just"/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fiksnim</a:t>
            </a:r>
            <a:r>
              <a:rPr lang="sr-Latn-ME" dirty="0"/>
              <a:t> </a:t>
            </a:r>
            <a:r>
              <a:rPr lang="en-US" dirty="0" err="1"/>
              <a:t>fondovima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smanjile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poslednjim</a:t>
            </a:r>
            <a:r>
              <a:rPr lang="sr-Latn-ME" dirty="0"/>
              <a:t> </a:t>
            </a:r>
            <a:r>
              <a:rPr lang="en-US" dirty="0" err="1"/>
              <a:t>decenijama</a:t>
            </a:r>
            <a:r>
              <a:rPr lang="en-US" dirty="0"/>
              <a:t>,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rigidnosti</a:t>
            </a:r>
            <a:r>
              <a:rPr lang="en-US" dirty="0"/>
              <a:t> u </a:t>
            </a:r>
            <a:r>
              <a:rPr lang="en-US" dirty="0" err="1"/>
              <a:t>poslovanju</a:t>
            </a:r>
            <a:r>
              <a:rPr lang="en-US" dirty="0"/>
              <a:t>, </a:t>
            </a:r>
            <a:r>
              <a:rPr lang="en-US" dirty="0" err="1"/>
              <a:t>fiksiranih</a:t>
            </a:r>
            <a:r>
              <a:rPr lang="en-US" dirty="0"/>
              <a:t> </a:t>
            </a:r>
            <a:r>
              <a:rPr lang="en-US" dirty="0" err="1"/>
              <a:t>rokova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 smtClean="0"/>
              <a:t> </a:t>
            </a:r>
            <a:r>
              <a:rPr lang="en-US" dirty="0" err="1"/>
              <a:t>plasmana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nemogućnosti</a:t>
            </a:r>
            <a:r>
              <a:rPr lang="en-US" dirty="0"/>
              <a:t> </a:t>
            </a:r>
            <a:r>
              <a:rPr lang="en-US" dirty="0" err="1"/>
              <a:t>retransfera</a:t>
            </a:r>
            <a:r>
              <a:rPr lang="en-US" dirty="0"/>
              <a:t> </a:t>
            </a:r>
            <a:r>
              <a:rPr lang="en-US" dirty="0" err="1"/>
              <a:t>holdinga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 </a:t>
            </a:r>
            <a:endParaRPr lang="sr-Latn-ME" dirty="0"/>
          </a:p>
          <a:p>
            <a:pPr algn="just"/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zatvorenog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sr-Latn-ME" dirty="0"/>
              <a:t> </a:t>
            </a:r>
            <a:r>
              <a:rPr lang="en-US" dirty="0"/>
              <a:t>(“Closed-end investment companies”) </a:t>
            </a:r>
            <a:r>
              <a:rPr lang="en-US" dirty="0" err="1"/>
              <a:t>posluje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prave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sr-Latn-ME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realizuju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zajedničkog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otvorenog</a:t>
            </a:r>
            <a:r>
              <a:rPr lang="sr-Latn-ME" dirty="0"/>
              <a:t>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vlasničkih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realizuju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sr-Latn-ME" dirty="0"/>
              <a:t> </a:t>
            </a:r>
            <a:r>
              <a:rPr lang="en-US" dirty="0" err="1"/>
              <a:t>tekućim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ednostima</a:t>
            </a:r>
            <a:r>
              <a:rPr lang="en-US" dirty="0" smtClean="0"/>
              <a:t> </a:t>
            </a:r>
            <a:r>
              <a:rPr lang="en-US" dirty="0"/>
              <a:t>plus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3464278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starateljske</a:t>
            </a:r>
            <a:r>
              <a:rPr lang="en-US" dirty="0"/>
              <a:t> </a:t>
            </a:r>
            <a:r>
              <a:rPr lang="en-US" dirty="0" err="1" smtClean="0"/>
              <a:t>organizacije</a:t>
            </a:r>
            <a:r>
              <a:rPr lang="sr-Latn-ME" dirty="0" smtClean="0"/>
              <a:t> </a:t>
            </a:r>
            <a:r>
              <a:rPr lang="en-US" dirty="0" smtClean="0"/>
              <a:t>(“</a:t>
            </a:r>
            <a:r>
              <a:rPr lang="en-US" dirty="0"/>
              <a:t>real estate investment trusts”) </a:t>
            </a:r>
            <a:r>
              <a:rPr lang="en-US" dirty="0" err="1"/>
              <a:t>ulažu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fondove</a:t>
            </a:r>
            <a:r>
              <a:rPr lang="en-US" dirty="0"/>
              <a:t> u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 smtClean="0"/>
              <a:t>stambenih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građanskih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mobilizovanja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ne </a:t>
            </a:r>
            <a:r>
              <a:rPr lang="en-US" dirty="0" err="1"/>
              <a:t>razlikuju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prethodnih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.</a:t>
            </a:r>
          </a:p>
          <a:p>
            <a:pPr algn="just"/>
            <a:r>
              <a:rPr lang="en-US" b="1" dirty="0" err="1"/>
              <a:t>Finansijske</a:t>
            </a:r>
            <a:r>
              <a:rPr lang="en-US" b="1" dirty="0"/>
              <a:t> </a:t>
            </a:r>
            <a:r>
              <a:rPr lang="en-US" b="1" dirty="0" err="1"/>
              <a:t>kompanije</a:t>
            </a:r>
            <a:r>
              <a:rPr lang="en-US" b="1" dirty="0"/>
              <a:t> </a:t>
            </a:r>
            <a:r>
              <a:rPr lang="en-US" dirty="0" err="1"/>
              <a:t>obuhvataju</a:t>
            </a:r>
            <a:r>
              <a:rPr lang="en-US" dirty="0"/>
              <a:t> tri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specijalizovanih</a:t>
            </a:r>
            <a:r>
              <a:rPr lang="en-US" dirty="0"/>
              <a:t> </a:t>
            </a:r>
            <a:r>
              <a:rPr lang="en-US" dirty="0" err="1" smtClean="0"/>
              <a:t>nebankarskih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organizacija</a:t>
            </a:r>
            <a:r>
              <a:rPr lang="en-US" dirty="0"/>
              <a:t> :</a:t>
            </a:r>
          </a:p>
          <a:p>
            <a:pPr marL="457200" lvl="1" indent="0" algn="just">
              <a:buNone/>
            </a:pPr>
            <a:r>
              <a:rPr lang="pl-PL" sz="2800" dirty="0"/>
              <a:t>1. Za finansiranje prometa trajnih dobara;</a:t>
            </a:r>
          </a:p>
          <a:p>
            <a:pPr marL="457200" lvl="1" indent="0" algn="just">
              <a:buNone/>
            </a:pPr>
            <a:r>
              <a:rPr lang="pl-PL" sz="2800" dirty="0"/>
              <a:t>2. Za finansiranje potrošnje i</a:t>
            </a:r>
          </a:p>
          <a:p>
            <a:pPr marL="457200" lvl="1" indent="0" algn="just">
              <a:buNone/>
            </a:pPr>
            <a:r>
              <a:rPr lang="pl-PL" sz="2800" dirty="0"/>
              <a:t>3. Za odobravanje specijalnih zajmova</a:t>
            </a:r>
            <a:r>
              <a:rPr lang="pl-PL" sz="2800" dirty="0" smtClean="0"/>
              <a:t>.</a:t>
            </a:r>
          </a:p>
          <a:p>
            <a:pPr marL="457200" lvl="1" indent="0" algn="just">
              <a:buNone/>
            </a:pPr>
            <a:r>
              <a:rPr lang="pl-PL" sz="2800" dirty="0"/>
              <a:t>Organizacija za finansiranje prodaje trajnih dobara u prvom redu finansijski </a:t>
            </a:r>
            <a:r>
              <a:rPr lang="en-US" sz="2800" dirty="0" err="1"/>
              <a:t>potpomažu</a:t>
            </a:r>
            <a:r>
              <a:rPr lang="en-US" sz="2800" dirty="0"/>
              <a:t> </a:t>
            </a:r>
            <a:r>
              <a:rPr lang="en-US" sz="2800" dirty="0" err="1"/>
              <a:t>kupovinu</a:t>
            </a:r>
            <a:r>
              <a:rPr lang="en-US" sz="2800" dirty="0"/>
              <a:t> </a:t>
            </a:r>
            <a:r>
              <a:rPr lang="en-US" sz="2800" dirty="0" err="1"/>
              <a:t>automobila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drugih</a:t>
            </a:r>
            <a:r>
              <a:rPr lang="en-US" sz="2800" dirty="0"/>
              <a:t> </a:t>
            </a:r>
            <a:r>
              <a:rPr lang="en-US" sz="2800" dirty="0" err="1"/>
              <a:t>trajnih</a:t>
            </a:r>
            <a:r>
              <a:rPr lang="en-US" sz="2800" dirty="0"/>
              <a:t> </a:t>
            </a:r>
            <a:r>
              <a:rPr lang="en-US" sz="2800" dirty="0" err="1"/>
              <a:t>dobara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osnovu</a:t>
            </a:r>
            <a:r>
              <a:rPr lang="en-US" sz="2800" dirty="0"/>
              <a:t> </a:t>
            </a:r>
            <a:r>
              <a:rPr lang="en-US" sz="2800" dirty="0" err="1"/>
              <a:t>formiranja</a:t>
            </a:r>
            <a:r>
              <a:rPr lang="sr-Latn-ME" sz="2800" dirty="0"/>
              <a:t> </a:t>
            </a:r>
            <a:r>
              <a:rPr lang="pl-PL" sz="2800" dirty="0"/>
              <a:t>posebnih programa otplata korišćenih zajmova. </a:t>
            </a:r>
          </a:p>
          <a:p>
            <a:pPr marL="457200" lvl="1" indent="0" algn="just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2116025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dirty="0" smtClean="0"/>
              <a:t>Kompanije </a:t>
            </a:r>
            <a:r>
              <a:rPr lang="pl-PL" dirty="0"/>
              <a:t>za </a:t>
            </a:r>
            <a:r>
              <a:rPr lang="pl-PL" dirty="0" smtClean="0"/>
              <a:t>finansiranje </a:t>
            </a:r>
            <a:r>
              <a:rPr lang="en-US" dirty="0" err="1" smtClean="0"/>
              <a:t>potrošačkih</a:t>
            </a:r>
            <a:r>
              <a:rPr lang="en-US" dirty="0" smtClean="0"/>
              <a:t> </a:t>
            </a:r>
            <a:r>
              <a:rPr lang="en-US" dirty="0" err="1"/>
              <a:t>rashoda</a:t>
            </a:r>
            <a:r>
              <a:rPr lang="en-US" dirty="0"/>
              <a:t>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specijalizovane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sitne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potrošačima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/>
              <a:t>premošćavanja</a:t>
            </a:r>
            <a:r>
              <a:rPr lang="en-US" dirty="0"/>
              <a:t> </a:t>
            </a:r>
            <a:r>
              <a:rPr lang="en-US" dirty="0" err="1"/>
              <a:t>gepa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dohodaka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tekuće</a:t>
            </a:r>
            <a:r>
              <a:rPr lang="en-US" dirty="0"/>
              <a:t> </a:t>
            </a:r>
            <a:r>
              <a:rPr lang="en-US" dirty="0" err="1"/>
              <a:t>potrošnje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Treći</a:t>
            </a:r>
            <a:r>
              <a:rPr lang="en-US" dirty="0"/>
              <a:t> </a:t>
            </a:r>
            <a:r>
              <a:rPr lang="en-US" dirty="0" smtClean="0"/>
              <a:t>tip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specijalizovane</a:t>
            </a:r>
            <a:r>
              <a:rPr lang="en-US" dirty="0"/>
              <a:t> </a:t>
            </a:r>
            <a:r>
              <a:rPr lang="en-US" dirty="0" err="1"/>
              <a:t>zajmove</a:t>
            </a:r>
            <a:r>
              <a:rPr lang="en-US" dirty="0"/>
              <a:t>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 smtClean="0"/>
              <a:t>preduzećima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imala</a:t>
            </a:r>
            <a:r>
              <a:rPr lang="en-US" dirty="0"/>
              <a:t> </a:t>
            </a:r>
            <a:r>
              <a:rPr lang="en-US" dirty="0" err="1"/>
              <a:t>dovoljan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dirty="0" err="1"/>
              <a:t>specifičnu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koja </a:t>
            </a:r>
            <a:r>
              <a:rPr lang="pl-PL" dirty="0"/>
              <a:t>se znatno razlikuje u odnosu na ostale finansijske organizacije. </a:t>
            </a:r>
            <a:endParaRPr lang="pl-PL" dirty="0" smtClean="0"/>
          </a:p>
          <a:p>
            <a:pPr algn="just"/>
            <a:r>
              <a:rPr lang="pl-PL" dirty="0" smtClean="0"/>
              <a:t>Osnivački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trećinu</a:t>
            </a:r>
            <a:r>
              <a:rPr lang="en-US" dirty="0"/>
              <a:t> </a:t>
            </a:r>
            <a:r>
              <a:rPr lang="en-US" dirty="0" err="1"/>
              <a:t>ukupnih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Dodajni</a:t>
            </a:r>
            <a:r>
              <a:rPr lang="en-US" dirty="0" smtClean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potencijal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/>
              <a:t>mobilizacije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 smtClean="0"/>
              <a:t>bankarskih</a:t>
            </a:r>
            <a:r>
              <a:rPr lang="sr-Latn-ME" dirty="0" smtClean="0"/>
              <a:t> </a:t>
            </a:r>
            <a:r>
              <a:rPr lang="en-US" dirty="0" err="1" smtClean="0"/>
              <a:t>kredita</a:t>
            </a:r>
            <a:r>
              <a:rPr lang="en-US" dirty="0"/>
              <a:t>,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</a:t>
            </a:r>
          </a:p>
        </p:txBody>
      </p:sp>
    </p:spTree>
    <p:extLst>
      <p:ext uri="{BB962C8B-B14F-4D97-AF65-F5344CB8AC3E}">
        <p14:creationId xmlns:p14="http://schemas.microsoft.com/office/powerpoint/2010/main" xmlns="" val="10572600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Osiguravajuće</a:t>
            </a:r>
            <a:r>
              <a:rPr lang="en-US" dirty="0"/>
              <a:t> </a:t>
            </a:r>
            <a:r>
              <a:rPr lang="en-US" dirty="0" err="1" smtClean="0"/>
              <a:t>organizacije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viškove</a:t>
            </a:r>
            <a:r>
              <a:rPr lang="en-US" dirty="0"/>
              <a:t> </a:t>
            </a:r>
            <a:r>
              <a:rPr lang="en-US" dirty="0" err="1"/>
              <a:t>slobodnih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 smtClean="0"/>
              <a:t>kupovinu</a:t>
            </a:r>
            <a:r>
              <a:rPr lang="sr-Latn-ME" dirty="0" smtClean="0"/>
              <a:t>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,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držanja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portfelja</a:t>
            </a:r>
            <a:r>
              <a:rPr lang="en-US" dirty="0" smtClean="0"/>
              <a:t> </a:t>
            </a:r>
            <a:r>
              <a:rPr lang="en-US" dirty="0" err="1"/>
              <a:t>visoke</a:t>
            </a:r>
            <a:r>
              <a:rPr lang="en-US" dirty="0"/>
              <a:t> </a:t>
            </a:r>
            <a:r>
              <a:rPr lang="en-US" dirty="0" err="1"/>
              <a:t>sigurnosti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Svojom</a:t>
            </a:r>
            <a:r>
              <a:rPr lang="en-US" dirty="0"/>
              <a:t> </a:t>
            </a:r>
            <a:r>
              <a:rPr lang="en-US" dirty="0" err="1"/>
              <a:t>aktivnošću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 smtClean="0"/>
              <a:t>kompanije</a:t>
            </a:r>
            <a:r>
              <a:rPr lang="sr-Latn-ME" dirty="0" smtClean="0"/>
              <a:t> </a:t>
            </a:r>
            <a:r>
              <a:rPr lang="en-US" dirty="0" err="1" smtClean="0"/>
              <a:t>povezuju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pomažu</a:t>
            </a:r>
            <a:r>
              <a:rPr lang="en-US" dirty="0"/>
              <a:t> </a:t>
            </a:r>
            <a:r>
              <a:rPr lang="en-US" dirty="0" err="1"/>
              <a:t>procese</a:t>
            </a:r>
            <a:r>
              <a:rPr lang="en-US" dirty="0"/>
              <a:t> </a:t>
            </a:r>
            <a:r>
              <a:rPr lang="en-US" dirty="0" err="1"/>
              <a:t>usklađivanja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dugoročnih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Ona </a:t>
            </a:r>
            <a:r>
              <a:rPr lang="en-US" dirty="0" err="1"/>
              <a:t>pomažu</a:t>
            </a:r>
            <a:r>
              <a:rPr lang="en-US" dirty="0"/>
              <a:t> </a:t>
            </a:r>
            <a:r>
              <a:rPr lang="en-US" dirty="0" err="1"/>
              <a:t>normalno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 smtClean="0"/>
              <a:t>maloprodajne</a:t>
            </a:r>
            <a:r>
              <a:rPr lang="sr-Latn-ME" dirty="0" smtClean="0"/>
              <a:t> </a:t>
            </a:r>
            <a:r>
              <a:rPr lang="en-US" dirty="0" err="1" smtClean="0"/>
              <a:t>trgovinske</a:t>
            </a:r>
            <a:r>
              <a:rPr lang="en-US" dirty="0" smtClean="0"/>
              <a:t> </a:t>
            </a:r>
            <a:r>
              <a:rPr lang="en-US" dirty="0" err="1"/>
              <a:t>mreže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obezbeđivanja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 smtClean="0"/>
              <a:t>poslovnih</a:t>
            </a:r>
            <a:r>
              <a:rPr lang="sr-Latn-ME" dirty="0" smtClean="0"/>
              <a:t> </a:t>
            </a:r>
            <a:r>
              <a:rPr lang="en-US" dirty="0" err="1" smtClean="0"/>
              <a:t>kredita</a:t>
            </a:r>
            <a:r>
              <a:rPr lang="en-US" dirty="0" smtClean="0"/>
              <a:t> </a:t>
            </a:r>
            <a:r>
              <a:rPr lang="en-US" dirty="0" err="1"/>
              <a:t>malim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Starateljski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specifične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poslovno</a:t>
            </a:r>
            <a:r>
              <a:rPr lang="en-US" dirty="0"/>
              <a:t> </a:t>
            </a:r>
            <a:r>
              <a:rPr lang="en-US" dirty="0" err="1" smtClean="0"/>
              <a:t>upravljaju</a:t>
            </a:r>
            <a:r>
              <a:rPr lang="sr-Latn-ME" dirty="0" smtClean="0"/>
              <a:t> </a:t>
            </a:r>
            <a:r>
              <a:rPr lang="en-US" dirty="0" err="1" smtClean="0"/>
              <a:t>posebna</a:t>
            </a:r>
            <a:r>
              <a:rPr lang="en-US" dirty="0" smtClean="0"/>
              <a:t> </a:t>
            </a:r>
            <a:r>
              <a:rPr lang="en-US" dirty="0" err="1"/>
              <a:t>starateljska</a:t>
            </a:r>
            <a:r>
              <a:rPr lang="en-US" dirty="0"/>
              <a:t> </a:t>
            </a:r>
            <a:r>
              <a:rPr lang="en-US" dirty="0" err="1"/>
              <a:t>odeljenja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ciljem</a:t>
            </a:r>
            <a:r>
              <a:rPr lang="en-US" dirty="0"/>
              <a:t> da se </a:t>
            </a:r>
            <a:r>
              <a:rPr lang="en-US" dirty="0" err="1" smtClean="0"/>
              <a:t>formirana</a:t>
            </a:r>
            <a:r>
              <a:rPr lang="sr-Latn-ME" dirty="0" smtClean="0"/>
              <a:t> </a:t>
            </a: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err="1"/>
              <a:t>plasira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siguran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232024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760"/>
          </a:xfrm>
        </p:spPr>
        <p:txBody>
          <a:bodyPr>
            <a:normAutofit fontScale="90000"/>
          </a:bodyPr>
          <a:lstStyle/>
          <a:p>
            <a:r>
              <a:rPr lang="sr-Latn-ME" sz="3600" dirty="0" smtClean="0">
                <a:latin typeface="+mn-lt"/>
              </a:rPr>
              <a:t>Uvod 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/>
              <a:t>literaturi</a:t>
            </a:r>
            <a:r>
              <a:rPr lang="en-US" dirty="0"/>
              <a:t> se </a:t>
            </a:r>
            <a:r>
              <a:rPr lang="en-US" dirty="0" err="1"/>
              <a:t>nebankarske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klasifikuju</a:t>
            </a:r>
            <a:r>
              <a:rPr lang="en-US" dirty="0"/>
              <a:t>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nn-NO" dirty="0" smtClean="0"/>
              <a:t>vrstama </a:t>
            </a:r>
            <a:r>
              <a:rPr lang="nn-NO" dirty="0"/>
              <a:t>izvora i prema vrstama funkcija, i to u </a:t>
            </a:r>
            <a:r>
              <a:rPr lang="nn-NO" dirty="0" smtClean="0"/>
              <a:t> sl</a:t>
            </a:r>
            <a:r>
              <a:rPr lang="sr-Latn-ME" dirty="0" smtClean="0"/>
              <a:t>ij</a:t>
            </a:r>
            <a:r>
              <a:rPr lang="nn-NO" dirty="0" smtClean="0"/>
              <a:t>edećih </a:t>
            </a:r>
            <a:r>
              <a:rPr lang="nn-NO" dirty="0"/>
              <a:t>pet grupa institucija:</a:t>
            </a:r>
          </a:p>
          <a:p>
            <a:pPr lvl="1" algn="just"/>
            <a:r>
              <a:rPr lang="en-US" sz="2800" dirty="0" err="1"/>
              <a:t>depozitne</a:t>
            </a:r>
            <a:r>
              <a:rPr lang="en-US" sz="2800" dirty="0"/>
              <a:t> </a:t>
            </a:r>
            <a:r>
              <a:rPr lang="en-US" sz="2800" dirty="0" err="1"/>
              <a:t>finansijske</a:t>
            </a:r>
            <a:r>
              <a:rPr lang="en-US" sz="2800" dirty="0"/>
              <a:t> </a:t>
            </a:r>
            <a:r>
              <a:rPr lang="en-US" sz="2800" dirty="0" err="1"/>
              <a:t>organizacije</a:t>
            </a:r>
            <a:r>
              <a:rPr lang="en-US" sz="2800" dirty="0"/>
              <a:t>, </a:t>
            </a:r>
            <a:endParaRPr lang="sr-Latn-ME" sz="2800" dirty="0" smtClean="0"/>
          </a:p>
          <a:p>
            <a:pPr lvl="1" algn="just"/>
            <a:r>
              <a:rPr lang="en-US" sz="2800" dirty="0" err="1" smtClean="0"/>
              <a:t>institucije</a:t>
            </a:r>
            <a:r>
              <a:rPr lang="en-US" sz="2800" dirty="0" smtClean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ugovornu</a:t>
            </a:r>
            <a:r>
              <a:rPr lang="en-US" sz="2800" dirty="0"/>
              <a:t> </a:t>
            </a:r>
            <a:r>
              <a:rPr lang="en-US" sz="2800" dirty="0" err="1"/>
              <a:t>štednju</a:t>
            </a:r>
            <a:r>
              <a:rPr lang="en-US" sz="2800" dirty="0"/>
              <a:t>, </a:t>
            </a:r>
            <a:endParaRPr lang="sr-Latn-ME" sz="2800" dirty="0" smtClean="0"/>
          </a:p>
          <a:p>
            <a:pPr lvl="1" algn="just"/>
            <a:r>
              <a:rPr lang="sr-Latn-ME" sz="2800" dirty="0" smtClean="0"/>
              <a:t>i</a:t>
            </a:r>
            <a:r>
              <a:rPr lang="en-US" sz="2800" dirty="0" err="1" smtClean="0"/>
              <a:t>nstitucione</a:t>
            </a:r>
            <a:r>
              <a:rPr lang="sr-Latn-ME" sz="2800" dirty="0" smtClean="0"/>
              <a:t> </a:t>
            </a:r>
            <a:r>
              <a:rPr lang="en-US" sz="2800" dirty="0" err="1" smtClean="0"/>
              <a:t>finansijske</a:t>
            </a:r>
            <a:r>
              <a:rPr lang="en-US" sz="2800" dirty="0" smtClean="0"/>
              <a:t> </a:t>
            </a:r>
            <a:r>
              <a:rPr lang="en-US" sz="2800" dirty="0" err="1"/>
              <a:t>organizacije</a:t>
            </a:r>
            <a:r>
              <a:rPr lang="en-US" sz="2800" dirty="0"/>
              <a:t>, </a:t>
            </a:r>
            <a:endParaRPr lang="sr-Latn-ME" sz="2800" dirty="0" smtClean="0"/>
          </a:p>
          <a:p>
            <a:pPr lvl="1" algn="just"/>
            <a:r>
              <a:rPr lang="en-US" sz="2800" dirty="0" err="1" smtClean="0"/>
              <a:t>finansijske</a:t>
            </a:r>
            <a:r>
              <a:rPr lang="en-US" sz="2800" dirty="0" smtClean="0"/>
              <a:t> </a:t>
            </a:r>
            <a:r>
              <a:rPr lang="en-US" sz="2800" dirty="0" err="1" smtClean="0"/>
              <a:t>kompanije</a:t>
            </a:r>
            <a:r>
              <a:rPr lang="sr-Latn-ME" sz="2800" dirty="0" smtClean="0"/>
              <a:t>,</a:t>
            </a:r>
            <a:r>
              <a:rPr lang="en-US" sz="2800" dirty="0" smtClean="0"/>
              <a:t> </a:t>
            </a:r>
            <a:r>
              <a:rPr lang="sr-Latn-ME" sz="2800" dirty="0" smtClean="0"/>
              <a:t>i</a:t>
            </a:r>
          </a:p>
          <a:p>
            <a:pPr lvl="1" algn="just"/>
            <a:r>
              <a:rPr lang="en-US" sz="2800" dirty="0" smtClean="0"/>
              <a:t> 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ešovite</a:t>
            </a:r>
            <a:r>
              <a:rPr lang="en-US" sz="2800" dirty="0" smtClean="0"/>
              <a:t> </a:t>
            </a:r>
            <a:r>
              <a:rPr lang="en-US" sz="2800" dirty="0" err="1"/>
              <a:t>finansije</a:t>
            </a:r>
            <a:r>
              <a:rPr lang="en-US" sz="2800" dirty="0"/>
              <a:t> </a:t>
            </a:r>
            <a:r>
              <a:rPr lang="en-US" sz="2800" dirty="0" err="1"/>
              <a:t>organizacije</a:t>
            </a:r>
            <a:r>
              <a:rPr lang="en-US" sz="2800" dirty="0"/>
              <a:t>. </a:t>
            </a:r>
            <a:endParaRPr lang="sr-Latn-ME" sz="2800" dirty="0" smtClean="0"/>
          </a:p>
          <a:p>
            <a:pPr algn="just"/>
            <a:r>
              <a:rPr lang="en-US" dirty="0" smtClean="0"/>
              <a:t>Tip</a:t>
            </a:r>
            <a:r>
              <a:rPr lang="sr-Latn-ME" dirty="0" smtClean="0"/>
              <a:t> </a:t>
            </a:r>
            <a:r>
              <a:rPr lang="en-US" dirty="0" err="1" smtClean="0"/>
              <a:t>depozitnih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 smtClean="0"/>
              <a:t>potencijala</a:t>
            </a:r>
            <a:r>
              <a:rPr lang="sr-Latn-ME" dirty="0" smtClean="0"/>
              <a:t> </a:t>
            </a:r>
            <a:r>
              <a:rPr lang="en-US" dirty="0" err="1" smtClean="0"/>
              <a:t>prilično</a:t>
            </a:r>
            <a:r>
              <a:rPr lang="en-US" dirty="0" smtClean="0"/>
              <a:t> </a:t>
            </a:r>
            <a:r>
              <a:rPr lang="en-US" dirty="0" err="1"/>
              <a:t>slične</a:t>
            </a:r>
            <a:r>
              <a:rPr lang="en-US" dirty="0"/>
              <a:t> </a:t>
            </a:r>
            <a:r>
              <a:rPr lang="en-US" dirty="0" err="1"/>
              <a:t>izvorima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grupu</a:t>
            </a:r>
            <a:r>
              <a:rPr lang="en-US" dirty="0"/>
              <a:t> </a:t>
            </a:r>
            <a:r>
              <a:rPr lang="en-US" dirty="0" err="1"/>
              <a:t>spadaju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ešovite</a:t>
            </a:r>
            <a:r>
              <a:rPr lang="en-US" dirty="0" smtClean="0"/>
              <a:t> </a:t>
            </a:r>
            <a:r>
              <a:rPr lang="en-US" dirty="0" err="1" smtClean="0"/>
              <a:t>štedne</a:t>
            </a:r>
            <a:r>
              <a:rPr lang="sr-Latn-ME" dirty="0" smtClean="0"/>
              <a:t> </a:t>
            </a:r>
            <a:r>
              <a:rPr lang="pl-PL" dirty="0" smtClean="0"/>
              <a:t>banke</a:t>
            </a:r>
            <a:r>
              <a:rPr lang="pl-PL" dirty="0"/>
              <a:t>, štedno-kreditna udruženja i kreditne unije.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146396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sz="4000" dirty="0" smtClean="0"/>
              <a:t>2. INSTITUCIONALNI </a:t>
            </a:r>
            <a:r>
              <a:rPr lang="bs-Latn-BA" sz="4000" dirty="0"/>
              <a:t>INVESTITORI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63333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7699"/>
            <a:ext cx="10515600" cy="948521"/>
          </a:xfrm>
        </p:spPr>
        <p:txBody>
          <a:bodyPr/>
          <a:lstStyle/>
          <a:p>
            <a:r>
              <a:rPr lang="sr-Latn-ME" dirty="0" smtClean="0"/>
              <a:t>2.1. INVESTICIONI FONDOVI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pojavili</a:t>
            </a:r>
            <a:r>
              <a:rPr lang="en-US" dirty="0"/>
              <a:t> </a:t>
            </a:r>
            <a:r>
              <a:rPr lang="en-US" dirty="0" err="1"/>
              <a:t>krajem</a:t>
            </a:r>
            <a:r>
              <a:rPr lang="en-US" dirty="0"/>
              <a:t> XIX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eka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SAD,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najrazvijenije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,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ulagača</a:t>
            </a:r>
            <a:r>
              <a:rPr lang="en-US" dirty="0"/>
              <a:t> u </a:t>
            </a:r>
            <a:r>
              <a:rPr lang="en-US" dirty="0" err="1"/>
              <a:t>fondove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prvo</a:t>
            </a:r>
            <a:r>
              <a:rPr lang="en-US" dirty="0"/>
              <a:t> </a:t>
            </a:r>
            <a:r>
              <a:rPr lang="en-US" dirty="0" err="1"/>
              <a:t>pojavili</a:t>
            </a:r>
            <a:r>
              <a:rPr lang="en-US" dirty="0"/>
              <a:t> </a:t>
            </a:r>
            <a:r>
              <a:rPr lang="en-US" dirty="0" err="1"/>
              <a:t>zatvoreni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decenija</a:t>
            </a:r>
            <a:r>
              <a:rPr lang="en-US" dirty="0"/>
              <a:t> </a:t>
            </a:r>
            <a:r>
              <a:rPr lang="en-US" dirty="0" err="1"/>
              <a:t>dominiraju</a:t>
            </a:r>
            <a:r>
              <a:rPr lang="en-US" dirty="0"/>
              <a:t> </a:t>
            </a:r>
            <a:r>
              <a:rPr lang="en-US" dirty="0" err="1"/>
              <a:t>otvoreni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brojnosti</a:t>
            </a:r>
            <a:r>
              <a:rPr lang="en-US" dirty="0"/>
              <a:t> </a:t>
            </a:r>
            <a:r>
              <a:rPr lang="en-US" dirty="0" err="1"/>
              <a:t>ulagača</a:t>
            </a:r>
            <a:r>
              <a:rPr lang="en-US" dirty="0"/>
              <a:t>,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, </a:t>
            </a:r>
            <a:r>
              <a:rPr lang="en-US" dirty="0" err="1"/>
              <a:t>raznolikosti</a:t>
            </a:r>
            <a:r>
              <a:rPr lang="en-US" dirty="0"/>
              <a:t> </a:t>
            </a:r>
            <a:r>
              <a:rPr lang="en-US" dirty="0" err="1"/>
              <a:t>tipova</a:t>
            </a:r>
            <a:r>
              <a:rPr lang="en-US" dirty="0"/>
              <a:t> </a:t>
            </a:r>
            <a:r>
              <a:rPr lang="en-US" dirty="0" err="1" smtClean="0"/>
              <a:t>fondova</a:t>
            </a:r>
            <a:r>
              <a:rPr lang="en-US" dirty="0" smtClean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Ukupna</a:t>
            </a:r>
            <a:r>
              <a:rPr lang="en-US" dirty="0" smtClean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otvorenih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smtClean="0"/>
              <a:t>eta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2010. </a:t>
            </a:r>
            <a:r>
              <a:rPr lang="en-US" dirty="0" err="1"/>
              <a:t>godine</a:t>
            </a:r>
            <a:r>
              <a:rPr lang="en-US" dirty="0"/>
              <a:t> je </a:t>
            </a:r>
            <a:r>
              <a:rPr lang="en-US" dirty="0" err="1"/>
              <a:t>iznosila</a:t>
            </a:r>
            <a:r>
              <a:rPr lang="en-US" dirty="0"/>
              <a:t> 24,7 </a:t>
            </a:r>
            <a:r>
              <a:rPr lang="en-US" dirty="0" err="1"/>
              <a:t>triliona</a:t>
            </a:r>
            <a:r>
              <a:rPr lang="en-US" dirty="0"/>
              <a:t> US$, od toga 11,8 </a:t>
            </a:r>
            <a:r>
              <a:rPr lang="en-US" dirty="0" err="1"/>
              <a:t>triliona</a:t>
            </a:r>
            <a:r>
              <a:rPr lang="en-US" dirty="0"/>
              <a:t> US$ je </a:t>
            </a:r>
            <a:r>
              <a:rPr lang="en-US" dirty="0" err="1"/>
              <a:t>imovina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američki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48 % od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u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err="1" smtClean="0"/>
              <a:t>etu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35561178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/>
              <a:t>Za</a:t>
            </a:r>
            <a:r>
              <a:rPr lang="en-US" dirty="0"/>
              <a:t> period od </a:t>
            </a:r>
            <a:r>
              <a:rPr lang="en-US" dirty="0" err="1"/>
              <a:t>godinu</a:t>
            </a:r>
            <a:r>
              <a:rPr lang="en-US" dirty="0"/>
              <a:t> dana (2010/2009),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u SAD je </a:t>
            </a:r>
            <a:r>
              <a:rPr lang="en-US" dirty="0" err="1"/>
              <a:t>povećana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700 </a:t>
            </a:r>
            <a:r>
              <a:rPr lang="en-US" dirty="0" err="1"/>
              <a:t>milijardi</a:t>
            </a:r>
            <a:r>
              <a:rPr lang="en-US" dirty="0"/>
              <a:t> $, a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.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 U </a:t>
            </a:r>
            <a:r>
              <a:rPr lang="en-US" dirty="0" err="1"/>
              <a:t>istom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SAD je </a:t>
            </a:r>
            <a:r>
              <a:rPr lang="en-US" dirty="0" err="1" smtClean="0"/>
              <a:t>zab</a:t>
            </a:r>
            <a:r>
              <a:rPr lang="sr-Latn-ME" dirty="0" smtClean="0"/>
              <a:t>i</a:t>
            </a:r>
            <a:r>
              <a:rPr lang="en-US" dirty="0" err="1" smtClean="0"/>
              <a:t>ležen</a:t>
            </a:r>
            <a:r>
              <a:rPr lang="en-US" dirty="0" smtClean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odliv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od 297 </a:t>
            </a:r>
            <a:r>
              <a:rPr lang="en-US" dirty="0" err="1"/>
              <a:t>milijardi</a:t>
            </a:r>
            <a:r>
              <a:rPr lang="en-US" dirty="0"/>
              <a:t> $,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odraz</a:t>
            </a:r>
            <a:r>
              <a:rPr lang="en-US" dirty="0"/>
              <a:t> </a:t>
            </a:r>
            <a:r>
              <a:rPr lang="en-US" dirty="0" err="1"/>
              <a:t>smanjene</a:t>
            </a:r>
            <a:r>
              <a:rPr lang="en-US" dirty="0"/>
              <a:t> </a:t>
            </a:r>
            <a:r>
              <a:rPr lang="en-US" dirty="0" err="1"/>
              <a:t>zainteresovanosti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fondove</a:t>
            </a:r>
            <a:r>
              <a:rPr lang="en-US" dirty="0"/>
              <a:t>. 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negativnu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uložen</a:t>
            </a:r>
            <a:r>
              <a:rPr lang="en-US" dirty="0"/>
              <a:t> u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fondove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povučen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isth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2010.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američka</a:t>
            </a:r>
            <a:r>
              <a:rPr lang="en-US" dirty="0"/>
              <a:t> </a:t>
            </a:r>
            <a:r>
              <a:rPr lang="en-US" dirty="0" err="1"/>
              <a:t>domaćinstva</a:t>
            </a:r>
            <a:r>
              <a:rPr lang="en-US" dirty="0"/>
              <a:t> </a:t>
            </a:r>
            <a:r>
              <a:rPr lang="en-US" dirty="0" err="1"/>
              <a:t>rado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eravaju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investicionim</a:t>
            </a:r>
            <a:r>
              <a:rPr lang="en-US" dirty="0"/>
              <a:t> </a:t>
            </a:r>
            <a:r>
              <a:rPr lang="en-US" dirty="0" err="1"/>
              <a:t>fondovima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čak</a:t>
            </a:r>
            <a:r>
              <a:rPr lang="en-US" dirty="0"/>
              <a:t> 44 % </a:t>
            </a:r>
            <a:r>
              <a:rPr lang="en-US" dirty="0" err="1"/>
              <a:t>domaćinstava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drastično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6 % </a:t>
            </a:r>
            <a:r>
              <a:rPr lang="en-US" dirty="0" err="1"/>
              <a:t>kolika</a:t>
            </a:r>
            <a:r>
              <a:rPr lang="en-US" dirty="0"/>
              <a:t> je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zastupljenost</a:t>
            </a:r>
            <a:r>
              <a:rPr lang="en-US" dirty="0"/>
              <a:t> </a:t>
            </a:r>
            <a:r>
              <a:rPr lang="en-US" dirty="0" err="1"/>
              <a:t>domaćinstava</a:t>
            </a:r>
            <a:r>
              <a:rPr lang="en-US" dirty="0"/>
              <a:t> u </a:t>
            </a:r>
            <a:r>
              <a:rPr lang="en-US" dirty="0" err="1"/>
              <a:t>portfeljima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1980. </a:t>
            </a:r>
            <a:r>
              <a:rPr lang="en-US" dirty="0" err="1"/>
              <a:t>godine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167831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posmatraju</a:t>
            </a:r>
            <a:r>
              <a:rPr lang="en-US" dirty="0"/>
              <a:t> </a:t>
            </a:r>
            <a:r>
              <a:rPr lang="en-US" dirty="0" err="1"/>
              <a:t>otvoreni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SAD, </a:t>
            </a:r>
            <a:r>
              <a:rPr lang="en-US" dirty="0" err="1"/>
              <a:t>najzastupljeniji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u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domaćih</a:t>
            </a:r>
            <a:r>
              <a:rPr lang="en-US" dirty="0"/>
              <a:t> </a:t>
            </a:r>
            <a:r>
              <a:rPr lang="en-US" dirty="0" err="1"/>
              <a:t>emitenata</a:t>
            </a:r>
            <a:r>
              <a:rPr lang="en-US" dirty="0"/>
              <a:t> (35 %),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(24 %),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(22 %),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u </a:t>
            </a:r>
            <a:r>
              <a:rPr lang="en-US" dirty="0" err="1"/>
              <a:t>internacionalne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(13 %)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hibridni</a:t>
            </a:r>
            <a:r>
              <a:rPr lang="en-US" dirty="0"/>
              <a:t> (</a:t>
            </a:r>
            <a:r>
              <a:rPr lang="en-US" dirty="0" err="1"/>
              <a:t>mešoviti</a:t>
            </a:r>
            <a:r>
              <a:rPr lang="en-US" dirty="0"/>
              <a:t>)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123 </a:t>
            </a:r>
            <a:r>
              <a:rPr lang="en-US" dirty="0" err="1"/>
              <a:t>ulažu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vlasničke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dužničke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(6 </a:t>
            </a:r>
            <a:r>
              <a:rPr lang="en-US" dirty="0" smtClean="0"/>
              <a:t>%). </a:t>
            </a:r>
            <a:endParaRPr lang="sr-Latn-ME" dirty="0" smtClean="0"/>
          </a:p>
          <a:p>
            <a:pPr algn="just"/>
            <a:r>
              <a:rPr lang="en-US" dirty="0" err="1"/>
              <a:t>Podaci</a:t>
            </a:r>
            <a:r>
              <a:rPr lang="en-US" dirty="0"/>
              <a:t> u </a:t>
            </a:r>
            <a:r>
              <a:rPr lang="en-US" dirty="0" err="1"/>
              <a:t>tabeli</a:t>
            </a:r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ukazuju</a:t>
            </a:r>
            <a:r>
              <a:rPr lang="en-US" dirty="0"/>
              <a:t> da je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najrazvijenije</a:t>
            </a:r>
            <a:r>
              <a:rPr lang="en-US" dirty="0"/>
              <a:t> u SAD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je </a:t>
            </a:r>
            <a:r>
              <a:rPr lang="en-US" dirty="0" err="1"/>
              <a:t>brojnost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u </a:t>
            </a:r>
            <a:r>
              <a:rPr lang="en-US" dirty="0" err="1"/>
              <a:t>Evropi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zaključiti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evropskom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usitnjeniji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manjom</a:t>
            </a:r>
            <a:r>
              <a:rPr lang="en-US" dirty="0"/>
              <a:t> </a:t>
            </a:r>
            <a:r>
              <a:rPr lang="en-US" dirty="0" err="1"/>
              <a:t>prosečnom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ednošču</a:t>
            </a:r>
            <a:r>
              <a:rPr lang="en-US" dirty="0" smtClean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fondove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SAD.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73831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Zatvoreni</a:t>
            </a:r>
            <a:r>
              <a:rPr lang="en-US" dirty="0" smtClean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upravljali</a:t>
            </a:r>
            <a:r>
              <a:rPr lang="en-US" dirty="0"/>
              <a:t> </a:t>
            </a:r>
            <a:r>
              <a:rPr lang="en-US" dirty="0" err="1"/>
              <a:t>imovinom</a:t>
            </a:r>
            <a:r>
              <a:rPr lang="en-US" dirty="0"/>
              <a:t> od 241 </a:t>
            </a:r>
            <a:r>
              <a:rPr lang="en-US" dirty="0" err="1"/>
              <a:t>milijardu</a:t>
            </a:r>
            <a:r>
              <a:rPr lang="en-US" dirty="0"/>
              <a:t> US$ (2010. god.),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od 7 %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2009. </a:t>
            </a:r>
            <a:r>
              <a:rPr lang="en-US" dirty="0" err="1"/>
              <a:t>godinu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je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ispod</a:t>
            </a:r>
            <a:r>
              <a:rPr lang="en-US" dirty="0"/>
              <a:t> </a:t>
            </a:r>
            <a:r>
              <a:rPr lang="en-US" dirty="0" err="1"/>
              <a:t>maksimalno</a:t>
            </a:r>
            <a:r>
              <a:rPr lang="en-US" dirty="0"/>
              <a:t> </a:t>
            </a:r>
            <a:r>
              <a:rPr lang="en-US" dirty="0" err="1"/>
              <a:t>zabeležene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od 313 </a:t>
            </a:r>
            <a:r>
              <a:rPr lang="en-US" dirty="0" err="1"/>
              <a:t>milijardi</a:t>
            </a:r>
            <a:r>
              <a:rPr lang="en-US" dirty="0"/>
              <a:t> US$ 2007. </a:t>
            </a:r>
            <a:r>
              <a:rPr lang="en-US" dirty="0" err="1"/>
              <a:t>godine</a:t>
            </a:r>
            <a:r>
              <a:rPr lang="en-US" dirty="0"/>
              <a:t> (ICI </a:t>
            </a:r>
            <a:r>
              <a:rPr lang="en-US" dirty="0" err="1"/>
              <a:t>Factbook</a:t>
            </a:r>
            <a:r>
              <a:rPr lang="en-US" dirty="0"/>
              <a:t> 2011, Investment Company Institute).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poslednjih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decenija</a:t>
            </a:r>
            <a:r>
              <a:rPr lang="en-US" dirty="0"/>
              <a:t> </a:t>
            </a:r>
            <a:r>
              <a:rPr lang="en-US" dirty="0" err="1"/>
              <a:t>najveće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familije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teritorije</a:t>
            </a:r>
            <a:r>
              <a:rPr lang="en-US" dirty="0"/>
              <a:t> SAD,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posluje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tipova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razlikuju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investicionim</a:t>
            </a:r>
            <a:r>
              <a:rPr lang="en-US" dirty="0"/>
              <a:t> </a:t>
            </a:r>
            <a:r>
              <a:rPr lang="en-US" dirty="0" err="1"/>
              <a:t>strategijama</a:t>
            </a:r>
            <a:r>
              <a:rPr lang="en-US" dirty="0"/>
              <a:t>, </a:t>
            </a:r>
            <a:r>
              <a:rPr lang="en-US" dirty="0" err="1"/>
              <a:t>ciljevima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,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provizija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Najpoznatije</a:t>
            </a:r>
            <a:r>
              <a:rPr lang="en-US" dirty="0"/>
              <a:t> </a:t>
            </a:r>
            <a:r>
              <a:rPr lang="en-US" dirty="0" err="1"/>
              <a:t>familije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„Fidelity“ </a:t>
            </a:r>
            <a:r>
              <a:rPr lang="en-US" dirty="0" err="1"/>
              <a:t>i</a:t>
            </a:r>
            <a:r>
              <a:rPr lang="en-US" dirty="0"/>
              <a:t> Vanguard“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većinsko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kapitalu</a:t>
            </a:r>
            <a:r>
              <a:rPr lang="en-US" dirty="0"/>
              <a:t> </a:t>
            </a:r>
            <a:r>
              <a:rPr lang="en-US" dirty="0" err="1"/>
              <a:t>mnogih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tom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izvršne</a:t>
            </a:r>
            <a:r>
              <a:rPr lang="en-US" dirty="0"/>
              <a:t> </a:t>
            </a:r>
            <a:r>
              <a:rPr lang="en-US" dirty="0" err="1"/>
              <a:t>odbore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388489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953037" y="908050"/>
            <a:ext cx="10470524" cy="4179105"/>
          </a:xfrm>
        </p:spPr>
        <p:txBody>
          <a:bodyPr>
            <a:normAutofit fontScale="92500"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Investicioni fondovi predstavljaju institucionalne investitore koji prodaju vlasničke HOV (akcije), te tako prikupljaju sredstva i plasiraju ih na finansijsko tržište.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Smatraju se nebankarskim institucijama i predstavljaju najpovoljniju formu mobilizacije kapitala.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Njihovom pojavom povećava se posrednička konkurencija i uvodi se savremeni pristup finansijskim transakcijama.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Investicioni fondovi investiraju svoj kapital u dužničke HOV, kupovinom hartija od različitih emitenata, uz istovremeno emitovanje sopstvenih dugoročnih HOV i njihovu prodaju širem krugu “malih” štediša.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Investicioni fondovi formiraju svoje sopstvene portfelje dugoročnih HOV.</a:t>
            </a:r>
          </a:p>
          <a:p>
            <a:pPr>
              <a:lnSpc>
                <a:spcPct val="80000"/>
              </a:lnSpc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399947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6219" y="620689"/>
            <a:ext cx="10251583" cy="5386603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Obzirom da kupuju tuđe HOV i da emituju i prodaju sopstvene HOV, investicioni fondovi ostvaruju prihode po osnovu dividende i po osnovu kamata.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Ukoliko </a:t>
            </a:r>
            <a:r>
              <a:rPr lang="bs-Latn-BA" dirty="0"/>
              <a:t>kupuju dugoročne HOV od većeg broja emitenata, tada naplaćuju od emitenata dividendu.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Ukoliko prodaju svoje HOV malim štedišama, tada isplaćuju dividendu.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Na </a:t>
            </a:r>
            <a:r>
              <a:rPr lang="bs-Latn-BA" dirty="0"/>
              <a:t>ovaj način investicioni fondovi vrše disperziju rizika HOV</a:t>
            </a:r>
            <a:r>
              <a:rPr lang="bs-Latn-BA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bs-Latn-BA" dirty="0" smtClean="0"/>
              <a:t> </a:t>
            </a:r>
            <a:r>
              <a:rPr lang="bs-Latn-BA" dirty="0"/>
              <a:t>Diverzifikaciju rizika je moguće ostvariti investiranjem fondova u veliki broj različitih HOV.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Ostvareni prinosi investicionih fondova su daleko veći od prinosa koji se ostvaruju na oročene štedne uloge. </a:t>
            </a:r>
            <a:endParaRPr lang="en-US" dirty="0"/>
          </a:p>
          <a:p>
            <a:pPr algn="just">
              <a:lnSpc>
                <a:spcPct val="80000"/>
              </a:lnSpc>
            </a:pP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409366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682580" y="260351"/>
            <a:ext cx="10676586" cy="5985903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80000"/>
              </a:lnSpc>
            </a:pPr>
            <a:endParaRPr lang="bs-Latn-BA" sz="2400" dirty="0" smtClean="0"/>
          </a:p>
          <a:p>
            <a:pPr algn="just">
              <a:lnSpc>
                <a:spcPct val="120000"/>
              </a:lnSpc>
            </a:pPr>
            <a:r>
              <a:rPr lang="bs-Latn-BA" sz="5900" dirty="0"/>
              <a:t>Neto vr</a:t>
            </a:r>
            <a:r>
              <a:rPr lang="en-US" sz="5900" dirty="0" err="1"/>
              <a:t>ij</a:t>
            </a:r>
            <a:r>
              <a:rPr lang="bs-Latn-BA" sz="5900" dirty="0"/>
              <a:t>ednost aktive investicionog fonda  po akciji predstavlja osnovni pokazatelj poslovanja investicionog fonda. </a:t>
            </a:r>
          </a:p>
          <a:p>
            <a:pPr algn="just">
              <a:lnSpc>
                <a:spcPct val="120000"/>
              </a:lnSpc>
            </a:pPr>
            <a:r>
              <a:rPr lang="bs-Latn-BA" sz="5900" dirty="0"/>
              <a:t>Na ovaj način se određuje realna vr</a:t>
            </a:r>
            <a:r>
              <a:rPr lang="en-US" sz="5900" dirty="0" err="1"/>
              <a:t>ij</a:t>
            </a:r>
            <a:r>
              <a:rPr lang="bs-Latn-BA" sz="5900" dirty="0"/>
              <a:t>ednost koja pripada jednoj akciji investicionog fonda</a:t>
            </a:r>
          </a:p>
          <a:p>
            <a:pPr algn="just">
              <a:lnSpc>
                <a:spcPct val="120000"/>
              </a:lnSpc>
            </a:pPr>
            <a:r>
              <a:rPr lang="bs-Latn-BA" sz="5900" dirty="0" smtClean="0"/>
              <a:t>Neto </a:t>
            </a:r>
            <a:r>
              <a:rPr lang="bs-Latn-BA" sz="5900" dirty="0"/>
              <a:t>vr</a:t>
            </a:r>
            <a:r>
              <a:rPr lang="en-US" sz="5900" dirty="0" err="1"/>
              <a:t>ij</a:t>
            </a:r>
            <a:r>
              <a:rPr lang="bs-Latn-BA" sz="5900" dirty="0"/>
              <a:t>ednost aktive investicionog fonda (NVAF) se izračunava na sledeći način:</a:t>
            </a:r>
          </a:p>
          <a:p>
            <a:pPr algn="just">
              <a:lnSpc>
                <a:spcPct val="120000"/>
              </a:lnSpc>
            </a:pPr>
            <a:r>
              <a:rPr lang="bs-Latn-BA" sz="5900" dirty="0" smtClean="0"/>
              <a:t>NVAF</a:t>
            </a:r>
            <a:r>
              <a:rPr lang="bs-Latn-BA" sz="5900" dirty="0"/>
              <a:t>= (UKUPNA VR</a:t>
            </a:r>
            <a:r>
              <a:rPr lang="en-US" sz="5900" dirty="0"/>
              <a:t>IJ</a:t>
            </a:r>
            <a:r>
              <a:rPr lang="bs-Latn-BA" sz="5900" dirty="0"/>
              <a:t>EDNOST AKTIVE FONDA – OBAVEZE FONDA ) / BROJ AKCIJA FONDA U OPTICAJU</a:t>
            </a:r>
          </a:p>
          <a:p>
            <a:pPr algn="just">
              <a:lnSpc>
                <a:spcPct val="120000"/>
              </a:lnSpc>
            </a:pPr>
            <a:r>
              <a:rPr lang="bs-Latn-BA" sz="5900" dirty="0" smtClean="0"/>
              <a:t>Neto </a:t>
            </a:r>
            <a:r>
              <a:rPr lang="bs-Latn-BA" sz="5900" dirty="0"/>
              <a:t>vr</a:t>
            </a:r>
            <a:r>
              <a:rPr lang="en-US" sz="5900" dirty="0" err="1"/>
              <a:t>ij</a:t>
            </a:r>
            <a:r>
              <a:rPr lang="bs-Latn-BA" sz="5900" dirty="0"/>
              <a:t>ednost aktive investicionog fonda izračunava se svakog radnog dana nakon kotiranja akcija na finansijskoj berzi. </a:t>
            </a:r>
            <a:endParaRPr lang="en-US" sz="5900" dirty="0"/>
          </a:p>
          <a:p>
            <a:pPr algn="just">
              <a:lnSpc>
                <a:spcPct val="120000"/>
              </a:lnSpc>
            </a:pPr>
            <a:r>
              <a:rPr lang="bs-Latn-BA" sz="5900" dirty="0"/>
              <a:t>Ukupna vr</a:t>
            </a:r>
            <a:r>
              <a:rPr lang="en-US" sz="5900" dirty="0" err="1"/>
              <a:t>ij</a:t>
            </a:r>
            <a:r>
              <a:rPr lang="bs-Latn-BA" sz="5900" dirty="0"/>
              <a:t>ednost aktive fonda izračunava se množenjem broja HOV sa njihovom c</a:t>
            </a:r>
            <a:r>
              <a:rPr lang="en-US" sz="5900" dirty="0" err="1"/>
              <a:t>ij</a:t>
            </a:r>
            <a:r>
              <a:rPr lang="bs-Latn-BA" sz="5900" dirty="0"/>
              <a:t>enom i dodavanjem ostale aktive (gotovina i kratkoročne HOV).</a:t>
            </a:r>
          </a:p>
          <a:p>
            <a:pPr algn="just">
              <a:lnSpc>
                <a:spcPct val="120000"/>
              </a:lnSpc>
            </a:pPr>
            <a:r>
              <a:rPr lang="bs-Latn-BA" sz="5900" dirty="0" smtClean="0"/>
              <a:t>Ukupna </a:t>
            </a:r>
            <a:r>
              <a:rPr lang="bs-Latn-BA" sz="5900" dirty="0"/>
              <a:t>vr</a:t>
            </a:r>
            <a:r>
              <a:rPr lang="en-US" sz="5900" dirty="0" err="1"/>
              <a:t>ij</a:t>
            </a:r>
            <a:r>
              <a:rPr lang="bs-Latn-BA" sz="5900" dirty="0"/>
              <a:t>ednost aktive fonda (UVAF) = BROJ HOV*C</a:t>
            </a:r>
            <a:r>
              <a:rPr lang="en-US" sz="5900" dirty="0"/>
              <a:t>IJ</a:t>
            </a:r>
            <a:r>
              <a:rPr lang="bs-Latn-BA" sz="5900" dirty="0"/>
              <a:t>ENA HOV + Ostala aktiva</a:t>
            </a:r>
          </a:p>
        </p:txBody>
      </p:sp>
    </p:spTree>
    <p:extLst>
      <p:ext uri="{BB962C8B-B14F-4D97-AF65-F5344CB8AC3E}">
        <p14:creationId xmlns:p14="http://schemas.microsoft.com/office/powerpoint/2010/main" xmlns="" val="40595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65915" y="620689"/>
            <a:ext cx="10187189" cy="538660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bs-Latn-BA" dirty="0"/>
          </a:p>
          <a:p>
            <a:pPr algn="just">
              <a:lnSpc>
                <a:spcPct val="80000"/>
              </a:lnSpc>
            </a:pPr>
            <a:r>
              <a:rPr lang="bs-Latn-BA" dirty="0"/>
              <a:t>Investicioni fondovi mogu biti fondovi akcija, obveznica i fondovi usm</a:t>
            </a:r>
            <a:r>
              <a:rPr lang="en-US" dirty="0"/>
              <a:t>j</a:t>
            </a:r>
            <a:r>
              <a:rPr lang="bs-Latn-BA" dirty="0"/>
              <a:t>ereni na ulaganja u preduzeće.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Osnivači </a:t>
            </a:r>
            <a:r>
              <a:rPr lang="bs-Latn-BA" dirty="0"/>
              <a:t>investicionih fondova su vlasnici krupnog kapitala ili je vlasnik država.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 Investicioni fondovi mogu se pod</a:t>
            </a:r>
            <a:r>
              <a:rPr lang="en-US" dirty="0" err="1"/>
              <a:t>ij</a:t>
            </a:r>
            <a:r>
              <a:rPr lang="bs-Latn-BA" dirty="0"/>
              <a:t>eliti na: </a:t>
            </a:r>
          </a:p>
          <a:p>
            <a:pPr marL="566928" lvl="1" indent="0" algn="just">
              <a:lnSpc>
                <a:spcPct val="80000"/>
              </a:lnSpc>
              <a:buNone/>
            </a:pPr>
            <a:r>
              <a:rPr lang="bs-Latn-BA" sz="2800" dirty="0" smtClean="0"/>
              <a:t>a) Investicione </a:t>
            </a:r>
            <a:r>
              <a:rPr lang="bs-Latn-BA" sz="2800" dirty="0"/>
              <a:t>fondove zatvorenog tipa, </a:t>
            </a:r>
          </a:p>
          <a:p>
            <a:pPr marL="566928" lvl="1" indent="0" algn="just">
              <a:lnSpc>
                <a:spcPct val="80000"/>
              </a:lnSpc>
              <a:buNone/>
            </a:pPr>
            <a:r>
              <a:rPr lang="bs-Latn-BA" sz="2800" dirty="0"/>
              <a:t>b) Investicione fondove otvorenog </a:t>
            </a:r>
            <a:r>
              <a:rPr lang="bs-Latn-BA" sz="2800" dirty="0" smtClean="0"/>
              <a:t>tipa, </a:t>
            </a:r>
            <a:r>
              <a:rPr lang="bs-Latn-BA" sz="2800" dirty="0"/>
              <a:t>i</a:t>
            </a:r>
          </a:p>
          <a:p>
            <a:pPr marL="566928" lvl="1" indent="0" algn="just">
              <a:lnSpc>
                <a:spcPct val="80000"/>
              </a:lnSpc>
              <a:buNone/>
            </a:pPr>
            <a:r>
              <a:rPr lang="bs-Latn-BA" sz="2800" dirty="0"/>
              <a:t> c) državne investicione fondove.</a:t>
            </a:r>
            <a:endParaRPr lang="en-US" sz="2800" dirty="0"/>
          </a:p>
          <a:p>
            <a:pPr algn="just">
              <a:lnSpc>
                <a:spcPct val="80000"/>
              </a:lnSpc>
            </a:pPr>
            <a:r>
              <a:rPr lang="bs-Latn-BA" dirty="0"/>
              <a:t> Za investicione fondove zatvorenog tipa je karakteristično da su u obliku akcionarskih društava, da emituju fiksni broj akcija i da ne otkupljuju svoje akcije od investitora.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848151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1159099" y="1068946"/>
            <a:ext cx="10135673" cy="5384242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Za investicione fondove otvorenog tipa je karakteristično  da kupuju i prodaju svoje akcije u zavisnosti od kretanja ponude i potražnje na tržištu kapitala.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Oni daju mogućnost vlasniku akcija da akcije proda svom fondu i da povuče svoj uloženi kapital.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Ovaj </a:t>
            </a:r>
            <a:r>
              <a:rPr lang="bs-Latn-BA" dirty="0"/>
              <a:t>oblik investicionog fonda omogućava akcionarima da svakog momenta mogu ući i izaći iz fonda.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 Na ovaj način se stvara pov</a:t>
            </a:r>
            <a:r>
              <a:rPr lang="en-US" dirty="0"/>
              <a:t>j</a:t>
            </a:r>
            <a:r>
              <a:rPr lang="bs-Latn-BA" dirty="0"/>
              <a:t>erenje ka malim investitorima zbog brzog prenošenja njihovog kapitala.</a:t>
            </a:r>
          </a:p>
          <a:p>
            <a:pPr>
              <a:lnSpc>
                <a:spcPct val="80000"/>
              </a:lnSpc>
            </a:pPr>
            <a:endParaRPr lang="bs-Latn-BA" sz="2400" dirty="0"/>
          </a:p>
        </p:txBody>
      </p:sp>
    </p:spTree>
    <p:extLst>
      <p:ext uri="{BB962C8B-B14F-4D97-AF65-F5344CB8AC3E}">
        <p14:creationId xmlns:p14="http://schemas.microsoft.com/office/powerpoint/2010/main" xmlns="" val="87041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organizuju</a:t>
            </a:r>
            <a:r>
              <a:rPr lang="sr-Latn-ME" dirty="0" smtClean="0"/>
              <a:t> </a:t>
            </a:r>
            <a:r>
              <a:rPr lang="en-US" dirty="0" err="1" smtClean="0"/>
              <a:t>ugovornu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dugoročnu</a:t>
            </a:r>
            <a:r>
              <a:rPr lang="en-US" dirty="0"/>
              <a:t>) </a:t>
            </a:r>
            <a:r>
              <a:rPr lang="en-US" dirty="0" err="1"/>
              <a:t>štednju</a:t>
            </a:r>
            <a:r>
              <a:rPr lang="en-US" dirty="0"/>
              <a:t> </a:t>
            </a:r>
            <a:r>
              <a:rPr lang="en-US" dirty="0" err="1"/>
              <a:t>spadaju</a:t>
            </a:r>
            <a:r>
              <a:rPr lang="en-US" dirty="0"/>
              <a:t> </a:t>
            </a:r>
            <a:r>
              <a:rPr lang="en-US" dirty="0" err="1"/>
              <a:t>osiguravajuće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penzioni</a:t>
            </a:r>
            <a:r>
              <a:rPr lang="sr-Latn-ME" dirty="0" smtClean="0"/>
              <a:t> </a:t>
            </a:r>
            <a:r>
              <a:rPr lang="en-US" dirty="0" err="1" smtClean="0"/>
              <a:t>fondovi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Tip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potencijal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(“stocks and bonds</a:t>
            </a:r>
            <a:r>
              <a:rPr lang="en-US" dirty="0" smtClean="0"/>
              <a:t>”)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uključuje</a:t>
            </a:r>
            <a:r>
              <a:rPr lang="en-US" dirty="0" smtClean="0"/>
              <a:t>:</a:t>
            </a:r>
            <a:endParaRPr lang="sr-Latn-ME" dirty="0" smtClean="0"/>
          </a:p>
          <a:p>
            <a:pPr algn="just"/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ešovite</a:t>
            </a:r>
            <a:r>
              <a:rPr lang="en-US" dirty="0" smtClean="0"/>
              <a:t> </a:t>
            </a:r>
            <a:r>
              <a:rPr lang="en-US" dirty="0" err="1"/>
              <a:t>fondove</a:t>
            </a:r>
            <a:r>
              <a:rPr lang="en-US" dirty="0"/>
              <a:t>, </a:t>
            </a:r>
            <a:endParaRPr lang="sr-Latn-ME" dirty="0" smtClean="0"/>
          </a:p>
          <a:p>
            <a:pPr algn="just"/>
            <a:r>
              <a:rPr lang="en-US" dirty="0" err="1" smtClean="0"/>
              <a:t>investicione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/>
              <a:t> (“closed-end</a:t>
            </a:r>
            <a:r>
              <a:rPr lang="en-US" dirty="0" smtClean="0"/>
              <a:t>”),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lične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zajedničke</a:t>
            </a:r>
            <a:r>
              <a:rPr lang="en-US" dirty="0" smtClean="0"/>
              <a:t> </a:t>
            </a:r>
            <a:r>
              <a:rPr lang="en-US" dirty="0" err="1"/>
              <a:t>starateljske</a:t>
            </a:r>
            <a:r>
              <a:rPr lang="en-US" dirty="0"/>
              <a:t> </a:t>
            </a:r>
            <a:r>
              <a:rPr lang="en-US" dirty="0" err="1"/>
              <a:t>fondove</a:t>
            </a:r>
            <a:r>
              <a:rPr lang="en-US" dirty="0"/>
              <a:t> (“</a:t>
            </a:r>
            <a:r>
              <a:rPr lang="en-US" dirty="0" err="1"/>
              <a:t>turst</a:t>
            </a:r>
            <a:r>
              <a:rPr lang="en-US" dirty="0"/>
              <a:t> funds</a:t>
            </a:r>
            <a:r>
              <a:rPr lang="en-US" dirty="0" smtClean="0"/>
              <a:t>”)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starateljske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32407825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bs-Latn-BA" dirty="0"/>
              <a:t>Državni investicioni fondovi su u većem d</a:t>
            </a:r>
            <a:r>
              <a:rPr lang="en-US" dirty="0" err="1"/>
              <a:t>ij</a:t>
            </a:r>
            <a:r>
              <a:rPr lang="bs-Latn-BA" dirty="0"/>
              <a:t>elu otvorenog tipa i osnivaju se u onim nacionalnim ekonomijama gde su finansijska tržišta nedovoljno razvijena ili su u postupku razvoja.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Njih karakteriše sigurnost, jer se svaki plasman u fondu smatra visoko sigrunim zbog garancije države.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Državni investicioni fondovi su posebno značajni za razvoj tržišta kapitala.</a:t>
            </a:r>
          </a:p>
        </p:txBody>
      </p:sp>
    </p:spTree>
    <p:extLst>
      <p:ext uri="{BB962C8B-B14F-4D97-AF65-F5344CB8AC3E}">
        <p14:creationId xmlns:p14="http://schemas.microsoft.com/office/powerpoint/2010/main" xmlns="" val="18601548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/>
          <a:lstStyle/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je </a:t>
            </a:r>
            <a:r>
              <a:rPr lang="en-US" dirty="0" err="1"/>
              <a:t>pravno</a:t>
            </a:r>
            <a:r>
              <a:rPr lang="en-US" dirty="0"/>
              <a:t> lice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osniva</a:t>
            </a:r>
            <a:r>
              <a:rPr lang="en-US" dirty="0"/>
              <a:t> se u </a:t>
            </a:r>
            <a:r>
              <a:rPr lang="en-US" dirty="0" err="1"/>
              <a:t>organizacionom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ograničenom</a:t>
            </a:r>
            <a:r>
              <a:rPr lang="en-US" dirty="0"/>
              <a:t> </a:t>
            </a:r>
            <a:r>
              <a:rPr lang="en-US" dirty="0" err="1"/>
              <a:t>odgovornošću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kojem</a:t>
            </a:r>
            <a:r>
              <a:rPr lang="en-US" dirty="0"/>
              <a:t> je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investicijskih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investicijskim</a:t>
            </a:r>
            <a:r>
              <a:rPr lang="en-US" dirty="0"/>
              <a:t> </a:t>
            </a:r>
            <a:r>
              <a:rPr lang="en-US" dirty="0" err="1"/>
              <a:t>fondovima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ulaganje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vlastito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udjela</a:t>
            </a:r>
            <a:r>
              <a:rPr lang="en-US" dirty="0"/>
              <a:t> </a:t>
            </a:r>
            <a:r>
              <a:rPr lang="en-US" dirty="0" err="1"/>
              <a:t>otvorenih</a:t>
            </a:r>
            <a:r>
              <a:rPr lang="en-US" dirty="0"/>
              <a:t> </a:t>
            </a:r>
            <a:r>
              <a:rPr lang="en-US" dirty="0" err="1"/>
              <a:t>investicijskih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ime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 </a:t>
            </a:r>
            <a:r>
              <a:rPr lang="en-US" dirty="0" err="1"/>
              <a:t>zatvorenih</a:t>
            </a:r>
            <a:r>
              <a:rPr lang="en-US" dirty="0"/>
              <a:t> </a:t>
            </a:r>
            <a:r>
              <a:rPr lang="en-US" dirty="0" err="1"/>
              <a:t>investicijskih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poslova</a:t>
            </a:r>
            <a:r>
              <a:rPr lang="sr-Latn-ME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025574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/>
          <a:lstStyle/>
          <a:p>
            <a:pPr algn="just"/>
            <a:r>
              <a:rPr lang="en-US" dirty="0"/>
              <a:t>Banka </a:t>
            </a:r>
            <a:r>
              <a:rPr lang="en-US" dirty="0" err="1"/>
              <a:t>depozitar</a:t>
            </a:r>
            <a:r>
              <a:rPr lang="en-US" dirty="0"/>
              <a:t> </a:t>
            </a:r>
            <a:r>
              <a:rPr lang="en-US" dirty="0" smtClean="0"/>
              <a:t>je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čuvanja</a:t>
            </a:r>
            <a:r>
              <a:rPr lang="en-US" dirty="0"/>
              <a:t> </a:t>
            </a:r>
            <a:r>
              <a:rPr lang="en-US" dirty="0" err="1"/>
              <a:t>zasebne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,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vođenja</a:t>
            </a:r>
            <a:r>
              <a:rPr lang="en-US" dirty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imovinu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vajanja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pojedinog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od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propisom</a:t>
            </a:r>
            <a:r>
              <a:rPr lang="en-US" dirty="0"/>
              <a:t> </a:t>
            </a:r>
            <a:r>
              <a:rPr lang="en-US" dirty="0" err="1" smtClean="0"/>
              <a:t>Komisije</a:t>
            </a:r>
            <a:r>
              <a:rPr lang="sr-Latn-ME" dirty="0" smtClean="0"/>
              <a:t> HoV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36815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5"/>
            <a:ext cx="10515600" cy="4979228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Zatvoreni</a:t>
            </a:r>
            <a:r>
              <a:rPr lang="en-US" dirty="0" smtClean="0"/>
              <a:t> </a:t>
            </a:r>
            <a:r>
              <a:rPr lang="en-US" dirty="0" err="1"/>
              <a:t>investicijski</a:t>
            </a:r>
            <a:r>
              <a:rPr lang="en-US" dirty="0"/>
              <a:t> fond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 je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dozvolu</a:t>
            </a:r>
            <a:r>
              <a:rPr lang="en-US" dirty="0"/>
              <a:t> </a:t>
            </a:r>
            <a:r>
              <a:rPr lang="en-US" dirty="0" err="1" smtClean="0"/>
              <a:t>Komisije</a:t>
            </a:r>
            <a:r>
              <a:rPr lang="sr-Latn-ME" dirty="0" smtClean="0"/>
              <a:t> VP</a:t>
            </a:r>
            <a:r>
              <a:rPr lang="en-US" dirty="0" smtClean="0"/>
              <a:t>, </a:t>
            </a:r>
            <a:r>
              <a:rPr lang="en-US" dirty="0" err="1"/>
              <a:t>osniva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njime</a:t>
            </a:r>
            <a:r>
              <a:rPr lang="en-US" dirty="0"/>
              <a:t> </a:t>
            </a:r>
            <a:r>
              <a:rPr lang="en-US" dirty="0" err="1"/>
              <a:t>upravlja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, a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neograničeno</a:t>
            </a:r>
            <a:r>
              <a:rPr lang="en-US" dirty="0"/>
              <a:t> </a:t>
            </a:r>
            <a:r>
              <a:rPr lang="en-US" dirty="0" err="1"/>
              <a:t>prenosivih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ulaganje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uvažavanje</a:t>
            </a:r>
            <a:r>
              <a:rPr lang="en-US" dirty="0"/>
              <a:t> </a:t>
            </a:r>
            <a:r>
              <a:rPr lang="en-US" dirty="0" err="1"/>
              <a:t>principa</a:t>
            </a:r>
            <a:r>
              <a:rPr lang="en-US" dirty="0"/>
              <a:t> </a:t>
            </a:r>
            <a:r>
              <a:rPr lang="en-US" dirty="0" err="1"/>
              <a:t>disperzije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870057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Otvoreni</a:t>
            </a:r>
            <a:r>
              <a:rPr lang="en-US" dirty="0"/>
              <a:t> </a:t>
            </a:r>
            <a:r>
              <a:rPr lang="en-US" dirty="0" err="1"/>
              <a:t>investicijski</a:t>
            </a:r>
            <a:r>
              <a:rPr lang="en-US" dirty="0"/>
              <a:t> fond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zatvorenom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 je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/>
              <a:t>imovina</a:t>
            </a:r>
            <a:r>
              <a:rPr lang="en-US" dirty="0"/>
              <a:t> bez </a:t>
            </a:r>
            <a:r>
              <a:rPr lang="en-US" dirty="0" err="1"/>
              <a:t>svojstva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 smtClean="0"/>
              <a:t>Komisije</a:t>
            </a:r>
            <a:r>
              <a:rPr lang="sr-Latn-ME" dirty="0" smtClean="0"/>
              <a:t> VP</a:t>
            </a:r>
            <a:r>
              <a:rPr lang="en-US" dirty="0" smtClean="0"/>
              <a:t> </a:t>
            </a:r>
            <a:r>
              <a:rPr lang="en-US" dirty="0" err="1"/>
              <a:t>osniva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ciljem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zatvorenom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 </a:t>
            </a:r>
            <a:r>
              <a:rPr lang="en-US" dirty="0" err="1"/>
              <a:t>udjela</a:t>
            </a:r>
            <a:r>
              <a:rPr lang="en-US" dirty="0"/>
              <a:t> u </a:t>
            </a:r>
            <a:r>
              <a:rPr lang="en-US" dirty="0" err="1"/>
              <a:t>fondu</a:t>
            </a:r>
            <a:r>
              <a:rPr lang="en-US" dirty="0"/>
              <a:t>, </a:t>
            </a:r>
            <a:r>
              <a:rPr lang="en-US" dirty="0" err="1"/>
              <a:t>čija</a:t>
            </a:r>
            <a:r>
              <a:rPr lang="en-US" dirty="0"/>
              <a:t> se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ciljevima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ograničenjima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utvrđenim</a:t>
            </a:r>
            <a:r>
              <a:rPr lang="en-US" dirty="0"/>
              <a:t> </a:t>
            </a:r>
            <a:r>
              <a:rPr lang="en-US" dirty="0" err="1"/>
              <a:t>prospektom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udjela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, pored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srazmjerni</a:t>
            </a:r>
            <a:r>
              <a:rPr lang="en-US" dirty="0"/>
              <a:t> </a:t>
            </a:r>
            <a:r>
              <a:rPr lang="en-US" dirty="0" err="1"/>
              <a:t>udio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pod </a:t>
            </a:r>
            <a:r>
              <a:rPr lang="en-US" dirty="0" err="1"/>
              <a:t>uvjetima</a:t>
            </a:r>
            <a:r>
              <a:rPr lang="en-US" dirty="0"/>
              <a:t> </a:t>
            </a:r>
            <a:r>
              <a:rPr lang="en-US" dirty="0" err="1"/>
              <a:t>utvrđenim</a:t>
            </a:r>
            <a:r>
              <a:rPr lang="en-US" dirty="0"/>
              <a:t> </a:t>
            </a:r>
            <a:r>
              <a:rPr lang="en-US" dirty="0" err="1"/>
              <a:t>prospektom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da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udjela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istupe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0300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9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bs-Latn-BA" dirty="0" smtClean="0"/>
              <a:t>2.2</a:t>
            </a:r>
            <a:r>
              <a:rPr lang="bs-Latn-BA" dirty="0"/>
              <a:t>. OSIGURAVAJUĆE KOMPANIJE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100"/>
            <a:ext cx="10515600" cy="50178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elatnost</a:t>
            </a:r>
            <a:r>
              <a:rPr lang="en-US" dirty="0" smtClean="0"/>
              <a:t> </a:t>
            </a:r>
            <a:r>
              <a:rPr lang="en-US" dirty="0" err="1"/>
              <a:t>osiguranja</a:t>
            </a:r>
            <a:r>
              <a:rPr lang="en-US" dirty="0"/>
              <a:t> je </a:t>
            </a:r>
            <a:r>
              <a:rPr lang="en-US" dirty="0" err="1"/>
              <a:t>jedna</a:t>
            </a:r>
            <a:r>
              <a:rPr lang="en-US" dirty="0"/>
              <a:t> od </a:t>
            </a:r>
            <a:r>
              <a:rPr lang="en-US" dirty="0" err="1"/>
              <a:t>prvih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dobila</a:t>
            </a:r>
            <a:r>
              <a:rPr lang="en-US" dirty="0"/>
              <a:t> </a:t>
            </a:r>
            <a:r>
              <a:rPr lang="en-US" dirty="0" err="1"/>
              <a:t>internacionalni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početkom</a:t>
            </a:r>
            <a:r>
              <a:rPr lang="en-US" dirty="0"/>
              <a:t> XVIII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eka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jedna</a:t>
            </a:r>
            <a:r>
              <a:rPr lang="en-US" dirty="0"/>
              <a:t> </a:t>
            </a:r>
            <a:r>
              <a:rPr lang="en-US" dirty="0" err="1"/>
              <a:t>britanska</a:t>
            </a:r>
            <a:r>
              <a:rPr lang="en-US" dirty="0"/>
              <a:t> </a:t>
            </a:r>
            <a:r>
              <a:rPr lang="en-US" dirty="0" err="1"/>
              <a:t>osiguravajuća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imala</a:t>
            </a:r>
            <a:r>
              <a:rPr lang="en-US" dirty="0"/>
              <a:t> </a:t>
            </a:r>
            <a:r>
              <a:rPr lang="en-US" dirty="0" err="1"/>
              <a:t>monopol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njenim</a:t>
            </a:r>
            <a:r>
              <a:rPr lang="en-US" dirty="0"/>
              <a:t> </a:t>
            </a:r>
            <a:r>
              <a:rPr lang="en-US" dirty="0" err="1" smtClean="0"/>
              <a:t>kolonijama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savremenim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paralelno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globalizacijom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etske</a:t>
            </a:r>
            <a:r>
              <a:rPr lang="en-US" dirty="0" smtClean="0"/>
              <a:t> </a:t>
            </a:r>
            <a:r>
              <a:rPr lang="en-US" dirty="0" err="1"/>
              <a:t>ekonomije</a:t>
            </a:r>
            <a:r>
              <a:rPr lang="en-US" dirty="0"/>
              <a:t>,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globalizacije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reosiguranja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multinacionalnih</a:t>
            </a:r>
            <a:r>
              <a:rPr lang="en-US" dirty="0"/>
              <a:t>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doprinose</a:t>
            </a:r>
            <a:r>
              <a:rPr lang="en-US" dirty="0"/>
              <a:t> </a:t>
            </a:r>
            <a:r>
              <a:rPr lang="en-US" dirty="0" err="1"/>
              <a:t>demografske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„</a:t>
            </a:r>
            <a:r>
              <a:rPr lang="en-US" dirty="0" err="1"/>
              <a:t>starenje</a:t>
            </a:r>
            <a:r>
              <a:rPr lang="en-US" dirty="0"/>
              <a:t> </a:t>
            </a:r>
            <a:r>
              <a:rPr lang="en-US" dirty="0" err="1"/>
              <a:t>populacije</a:t>
            </a:r>
            <a:r>
              <a:rPr lang="en-US" dirty="0"/>
              <a:t>“, </a:t>
            </a:r>
            <a:r>
              <a:rPr lang="en-US" dirty="0" err="1"/>
              <a:t>fenomen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izražen</a:t>
            </a:r>
            <a:r>
              <a:rPr lang="en-US" dirty="0"/>
              <a:t> 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, a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osiguravača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proširenje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Globalizacija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sektoru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reosiguranja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unapređenju</a:t>
            </a:r>
            <a:r>
              <a:rPr lang="en-US" dirty="0"/>
              <a:t> </a:t>
            </a:r>
            <a:r>
              <a:rPr lang="en-US" dirty="0" err="1"/>
              <a:t>profesionalizma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, </a:t>
            </a:r>
            <a:r>
              <a:rPr lang="en-US" dirty="0" err="1"/>
              <a:t>zahvaljujući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erima</a:t>
            </a:r>
            <a:r>
              <a:rPr lang="en-US" dirty="0" smtClean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osiguravajuće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reosiguravajuće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implementiraju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smtClean="0"/>
              <a:t>eta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4900300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Takođe</a:t>
            </a:r>
            <a:r>
              <a:rPr lang="en-US" dirty="0"/>
              <a:t>, </a:t>
            </a:r>
            <a:r>
              <a:rPr lang="en-US" dirty="0" err="1"/>
              <a:t>katastrofalni</a:t>
            </a:r>
            <a:r>
              <a:rPr lang="en-US" dirty="0"/>
              <a:t> </a:t>
            </a:r>
            <a:r>
              <a:rPr lang="en-US" dirty="0" err="1"/>
              <a:t>događaji</a:t>
            </a:r>
            <a:r>
              <a:rPr lang="en-US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smtClean="0"/>
              <a:t>eta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globalni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globalne</a:t>
            </a:r>
            <a:r>
              <a:rPr lang="en-US" dirty="0"/>
              <a:t> </a:t>
            </a:r>
            <a:r>
              <a:rPr lang="en-US" dirty="0" err="1"/>
              <a:t>posledice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industriju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reosiguranja</a:t>
            </a:r>
            <a:r>
              <a:rPr lang="en-US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smtClean="0"/>
              <a:t>eta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Zahvaljujući</a:t>
            </a:r>
            <a:r>
              <a:rPr lang="en-US" dirty="0"/>
              <a:t> </a:t>
            </a:r>
            <a:r>
              <a:rPr lang="en-US" dirty="0" err="1"/>
              <a:t>globalizaciji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povećana</a:t>
            </a:r>
            <a:r>
              <a:rPr lang="en-US" dirty="0"/>
              <a:t> je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zajedničkog</a:t>
            </a:r>
            <a:r>
              <a:rPr lang="en-US" dirty="0"/>
              <a:t> </a:t>
            </a:r>
            <a:r>
              <a:rPr lang="en-US" dirty="0" err="1"/>
              <a:t>snošenja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se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velikom</a:t>
            </a:r>
            <a:r>
              <a:rPr lang="en-US" dirty="0"/>
              <a:t> </a:t>
            </a:r>
            <a:r>
              <a:rPr lang="en-US" dirty="0" err="1"/>
              <a:t>brzinom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lančano</a:t>
            </a:r>
            <a:r>
              <a:rPr lang="en-US" dirty="0"/>
              <a:t> </a:t>
            </a:r>
            <a:r>
              <a:rPr lang="en-US" dirty="0" err="1"/>
              <a:t>prenose</a:t>
            </a:r>
            <a:r>
              <a:rPr lang="en-US" dirty="0"/>
              <a:t> </a:t>
            </a:r>
            <a:r>
              <a:rPr lang="en-US" dirty="0" err="1"/>
              <a:t>efekti</a:t>
            </a:r>
            <a:r>
              <a:rPr lang="en-US" dirty="0"/>
              <a:t> </a:t>
            </a:r>
            <a:r>
              <a:rPr lang="en-US" dirty="0" err="1"/>
              <a:t>katastrofalnih</a:t>
            </a:r>
            <a:r>
              <a:rPr lang="en-US" dirty="0"/>
              <a:t> </a:t>
            </a:r>
            <a:r>
              <a:rPr lang="en-US" dirty="0" err="1" smtClean="0"/>
              <a:t>događaja</a:t>
            </a:r>
            <a:r>
              <a:rPr lang="en-US" dirty="0" smtClean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podsticaji</a:t>
            </a:r>
            <a:r>
              <a:rPr lang="en-US" dirty="0"/>
              <a:t>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reosiguranja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privatizacije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socijalnog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penzionog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zdravstvenog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odličnu</a:t>
            </a:r>
            <a:r>
              <a:rPr lang="en-US" dirty="0"/>
              <a:t>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priliku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iskusne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jake</a:t>
            </a:r>
            <a:r>
              <a:rPr lang="en-US" dirty="0"/>
              <a:t> </a:t>
            </a:r>
            <a:r>
              <a:rPr lang="en-US" dirty="0" err="1"/>
              <a:t>osiguravače</a:t>
            </a:r>
            <a:r>
              <a:rPr lang="en-US" dirty="0" smtClean="0"/>
              <a:t>.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52434687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, </a:t>
            </a:r>
            <a:r>
              <a:rPr lang="en-US" dirty="0" err="1"/>
              <a:t>liberalizacija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,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privatizacija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transformacija</a:t>
            </a:r>
            <a:r>
              <a:rPr lang="en-US" dirty="0"/>
              <a:t> </a:t>
            </a:r>
            <a:r>
              <a:rPr lang="en-US" dirty="0" err="1"/>
              <a:t>nekadašnjih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monopola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konsolidacija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,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preduslove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otvaranje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privlačenje</a:t>
            </a:r>
            <a:r>
              <a:rPr lang="en-US" dirty="0"/>
              <a:t>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globalnom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Osiguravajuća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automatizma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redovnosti</a:t>
            </a:r>
            <a:r>
              <a:rPr lang="en-US" dirty="0"/>
              <a:t> </a:t>
            </a:r>
            <a:r>
              <a:rPr lang="en-US" dirty="0" err="1"/>
              <a:t>priliva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bitni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normalno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naročito</a:t>
            </a:r>
            <a:r>
              <a:rPr lang="en-US" dirty="0"/>
              <a:t> u </a:t>
            </a:r>
            <a:r>
              <a:rPr lang="en-US" dirty="0" err="1"/>
              <a:t>periodima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neusklađenosti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568992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8947" y="1223493"/>
            <a:ext cx="9916732" cy="4783799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 smtClean="0"/>
              <a:t>Osiguravajuće </a:t>
            </a:r>
            <a:r>
              <a:rPr lang="bs-Latn-BA" dirty="0"/>
              <a:t>kompanije predstavljaju instutucionalne investitore.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Posluju </a:t>
            </a:r>
            <a:r>
              <a:rPr lang="bs-Latn-BA" dirty="0"/>
              <a:t>sa velikim brojem klijenata i organizuju ugovorenu štednju.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 Za svoje pružene usluge naplaćuju različite vrste premija.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Ugovorenom štednjom aktiviraju najsitnije finansijske viškove novčanih sredstava od postojećih i potencijalnih tržišnih transaktora.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 Prikupljena sredstva imaju oblik ugovorene štednje i plasiraju se u likvidne i sigurne državne </a:t>
            </a:r>
            <a:r>
              <a:rPr lang="bs-Latn-BA" dirty="0" smtClean="0"/>
              <a:t>HoV</a:t>
            </a:r>
            <a:r>
              <a:rPr lang="bs-Latn-BA" dirty="0"/>
              <a:t>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4413843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1365161" y="1300766"/>
            <a:ext cx="9723549" cy="4979161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Osiguravajuće kompanije za životno osiguranje se bave upravljanjem sa penzionim fondovima, ostvarujući pri tome značajne prihode.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Stalnim prikupljanjem sredstava osiguravajuće kompanije kontinuelno obogaćuju svoju ponudu.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Osiguravajuće </a:t>
            </a:r>
            <a:r>
              <a:rPr lang="bs-Latn-BA" dirty="0"/>
              <a:t>kompanije ulažu slobodna novčana sredstva u plasmane sa niskom stopom prinosa i sa visokom stopom stabilnosti.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Sredstva penzionih fondova se plasiraju kao dugoročna aktiva u državne obveznice, u obveznice preduzeća i stambene kredite</a:t>
            </a:r>
            <a:r>
              <a:rPr lang="bs-Latn-BA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bs-Latn-BA" dirty="0" smtClean="0"/>
              <a:t> </a:t>
            </a:r>
            <a:r>
              <a:rPr lang="bs-Latn-BA" dirty="0"/>
              <a:t>Kod osiguravajućih kompanija se štednja smanjuje samo u uslovima rasta stope inflacije.</a:t>
            </a:r>
          </a:p>
        </p:txBody>
      </p:sp>
    </p:spTree>
    <p:extLst>
      <p:ext uri="{BB962C8B-B14F-4D97-AF65-F5344CB8AC3E}">
        <p14:creationId xmlns:p14="http://schemas.microsoft.com/office/powerpoint/2010/main" xmlns="" val="18090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sr-Latn-ME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sastoje</a:t>
            </a:r>
            <a:r>
              <a:rPr lang="en-US" dirty="0"/>
              <a:t> se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komercijalnih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, </a:t>
            </a:r>
            <a:r>
              <a:rPr lang="en-US" dirty="0" err="1"/>
              <a:t>bankarskih</a:t>
            </a:r>
            <a:r>
              <a:rPr lang="sr-Latn-ME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Na </a:t>
            </a:r>
            <a:r>
              <a:rPr lang="en-US" dirty="0" err="1"/>
              <a:t>kraju</a:t>
            </a:r>
            <a:r>
              <a:rPr lang="en-US" dirty="0"/>
              <a:t>,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ešovite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: </a:t>
            </a:r>
            <a:endParaRPr lang="sr-Latn-ME" dirty="0" smtClean="0"/>
          </a:p>
          <a:p>
            <a:pPr algn="just"/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poludržavne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agencije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specijalnih</a:t>
            </a:r>
            <a:r>
              <a:rPr lang="en-US" dirty="0"/>
              <a:t> </a:t>
            </a:r>
            <a:r>
              <a:rPr lang="en-US" dirty="0" err="1"/>
              <a:t>trgovinskih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angažmana</a:t>
            </a:r>
            <a:r>
              <a:rPr lang="en-US" dirty="0"/>
              <a:t>, </a:t>
            </a:r>
            <a:endParaRPr lang="sr-Latn-ME" dirty="0" smtClean="0"/>
          </a:p>
          <a:p>
            <a:pPr algn="just"/>
            <a:r>
              <a:rPr lang="en-US" dirty="0" err="1" smtClean="0"/>
              <a:t>investicione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brokerske</a:t>
            </a:r>
            <a:r>
              <a:rPr lang="en-US" dirty="0"/>
              <a:t> </a:t>
            </a:r>
            <a:r>
              <a:rPr lang="en-US" dirty="0" err="1"/>
              <a:t>kuće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posp</a:t>
            </a:r>
            <a:r>
              <a:rPr lang="sr-Latn-ME" dirty="0" smtClean="0"/>
              <a:t>j</a:t>
            </a:r>
            <a:r>
              <a:rPr lang="en-US" dirty="0" err="1" smtClean="0"/>
              <a:t>ešivanje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sr-Latn-ME" dirty="0"/>
              <a:t> </a:t>
            </a:r>
            <a:r>
              <a:rPr lang="en-US" dirty="0" err="1" smtClean="0"/>
              <a:t>investicija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sr-Latn-ME" dirty="0" smtClean="0"/>
              <a:t>i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razne</a:t>
            </a:r>
            <a:r>
              <a:rPr lang="en-US" dirty="0"/>
              <a:t> </a:t>
            </a:r>
            <a:r>
              <a:rPr lang="en-US" dirty="0" err="1"/>
              <a:t>minijaturne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zalagaonice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6947901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84856" y="1249251"/>
            <a:ext cx="9968248" cy="4758041"/>
          </a:xfrm>
        </p:spPr>
        <p:txBody>
          <a:bodyPr>
            <a:normAutofit fontScale="92500"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Obzirom da institucija za osiguranje imovine ima potrebu za većom likvidnošću, ona na svoje plasmane očekuje i veće prinose, uz veću stopu rizika.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Prodajom </a:t>
            </a:r>
            <a:r>
              <a:rPr lang="bs-Latn-BA" dirty="0"/>
              <a:t>polise doživotnog osiguranja osiguravajuće kompanije mobilišu štednju, jer se plaća premija koju do života klijenta koristi kompanija kapitališući sa premijom na finansijskom tržištu.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Svaka osiguravajuća kompanija ima na finansijskom tržištu dvostruku ulogu: obavlja funkciju osiguranja (prodaja osiguranja, naplata potraživanja i sl) i investira prikupljena sredstva po osnovu osiguranja.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Osiguravajuće kompanije d</a:t>
            </a:r>
            <a:r>
              <a:rPr lang="en-US" dirty="0"/>
              <a:t>j</a:t>
            </a:r>
            <a:r>
              <a:rPr lang="bs-Latn-BA" dirty="0"/>
              <a:t>eluju i kao finansijski posrednici u uslovima kada sa prihvatanjem premije pokrivaju svoje troškove, vrše isplatu odštetnih zahteva, a d</a:t>
            </a:r>
            <a:r>
              <a:rPr lang="en-US" dirty="0"/>
              <a:t>i</a:t>
            </a:r>
            <a:r>
              <a:rPr lang="bs-Latn-BA" dirty="0"/>
              <a:t>o fonda preusm</a:t>
            </a:r>
            <a:r>
              <a:rPr lang="en-US" dirty="0"/>
              <a:t>j</a:t>
            </a:r>
            <a:r>
              <a:rPr lang="bs-Latn-BA" dirty="0"/>
              <a:t>eravaju u investicione plasmane.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412724622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1056069" y="953037"/>
            <a:ext cx="10109914" cy="4893971"/>
          </a:xfrm>
        </p:spPr>
        <p:txBody>
          <a:bodyPr>
            <a:normAutofit fontScale="92500"/>
          </a:bodyPr>
          <a:lstStyle/>
          <a:p>
            <a:pPr marL="609600" indent="-609600"/>
            <a:endParaRPr lang="bs-Latn-BA" sz="2000" dirty="0" smtClean="0"/>
          </a:p>
          <a:p>
            <a:pPr algn="just">
              <a:lnSpc>
                <a:spcPct val="80000"/>
              </a:lnSpc>
            </a:pPr>
            <a:r>
              <a:rPr lang="bs-Latn-BA" dirty="0"/>
              <a:t>Neophodno je da menadžer osiguravajuće kompanije minimizira troškove i stvori uslove za plasman viška slobodnih novčanih sredstava.</a:t>
            </a:r>
            <a:endParaRPr lang="en-US" dirty="0"/>
          </a:p>
          <a:p>
            <a:pPr marL="609600" indent="-609600" algn="just"/>
            <a:r>
              <a:rPr lang="bs-Latn-BA" dirty="0" smtClean="0"/>
              <a:t>U </a:t>
            </a:r>
            <a:r>
              <a:rPr lang="bs-Latn-BA" dirty="0"/>
              <a:t>poslednje vr</a:t>
            </a:r>
            <a:r>
              <a:rPr lang="en-US" dirty="0" err="1"/>
              <a:t>ij</a:t>
            </a:r>
            <a:r>
              <a:rPr lang="bs-Latn-BA" dirty="0"/>
              <a:t>eme je sve prisutnija marketing aktivnost u ponudi i prodaji usluga osiguranja. </a:t>
            </a:r>
            <a:endParaRPr lang="bs-Latn-BA" dirty="0" smtClean="0"/>
          </a:p>
          <a:p>
            <a:pPr marL="609600" indent="-609600" algn="just"/>
            <a:r>
              <a:rPr lang="bs-Latn-BA" dirty="0" smtClean="0"/>
              <a:t>Aktuarsku </a:t>
            </a:r>
            <a:r>
              <a:rPr lang="bs-Latn-BA" dirty="0"/>
              <a:t>matematiku treba smatrati nezaobilaznom aktivnošću u profitabilnom poslovanju osiguravajućih kompanija.</a:t>
            </a:r>
            <a:endParaRPr lang="en-US" dirty="0"/>
          </a:p>
          <a:p>
            <a:pPr marL="609600" indent="-609600" algn="just"/>
            <a:r>
              <a:rPr lang="bs-Latn-BA" dirty="0"/>
              <a:t> Aktuarske analize su posebno značajne kada se poslovi osiguranja sklapaju u uslovima visoke inflacije. </a:t>
            </a:r>
            <a:endParaRPr lang="en-US" dirty="0"/>
          </a:p>
          <a:p>
            <a:pPr marL="609600" indent="-609600" algn="just"/>
            <a:r>
              <a:rPr lang="bs-Latn-BA" dirty="0"/>
              <a:t>Pored predviđanja troškova neophodno je aktuarskom analizom predvid</a:t>
            </a:r>
            <a:r>
              <a:rPr lang="en-US" dirty="0"/>
              <a:t>j</a:t>
            </a:r>
            <a:r>
              <a:rPr lang="bs-Latn-BA" dirty="0"/>
              <a:t>eti prihode od HOV koje su plasirane na finansijskom tržištu</a:t>
            </a:r>
            <a:r>
              <a:rPr lang="bs-Latn-BA" dirty="0" smtClean="0"/>
              <a:t>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xmlns="" val="65654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marL="0" indent="0">
              <a:buNone/>
            </a:pPr>
            <a:r>
              <a:rPr lang="bs-Latn-BA" dirty="0"/>
              <a:t>Rizici osiguravajućih kompanija nastaju zbog:</a:t>
            </a:r>
          </a:p>
          <a:p>
            <a:pPr marL="609600" indent="-609600">
              <a:buFontTx/>
              <a:buAutoNum type="arabicPeriod"/>
            </a:pPr>
            <a:r>
              <a:rPr lang="bs-Latn-BA" dirty="0"/>
              <a:t>Prekom</a:t>
            </a:r>
            <a:r>
              <a:rPr lang="en-US" dirty="0"/>
              <a:t>j</a:t>
            </a:r>
            <a:r>
              <a:rPr lang="bs-Latn-BA" dirty="0"/>
              <a:t>ernih troškova isplate naknade </a:t>
            </a:r>
            <a:r>
              <a:rPr lang="bs-Latn-BA" dirty="0" smtClean="0"/>
              <a:t>osiguranja,</a:t>
            </a:r>
            <a:endParaRPr lang="bs-Latn-BA" dirty="0"/>
          </a:p>
          <a:p>
            <a:pPr marL="609600" indent="-609600">
              <a:buFontTx/>
              <a:buAutoNum type="arabicPeriod"/>
            </a:pPr>
            <a:r>
              <a:rPr lang="bs-Latn-BA" dirty="0"/>
              <a:t>Smanjene prodaje polisa </a:t>
            </a:r>
            <a:r>
              <a:rPr lang="bs-Latn-BA" dirty="0" smtClean="0"/>
              <a:t>osiguranja,</a:t>
            </a:r>
            <a:endParaRPr lang="bs-Latn-BA" dirty="0"/>
          </a:p>
          <a:p>
            <a:pPr marL="609600" indent="-609600">
              <a:buFontTx/>
              <a:buAutoNum type="arabicPeriod"/>
            </a:pPr>
            <a:r>
              <a:rPr lang="bs-Latn-BA" dirty="0"/>
              <a:t>Gubitka </a:t>
            </a:r>
            <a:r>
              <a:rPr lang="bs-Latn-BA" dirty="0" smtClean="0"/>
              <a:t>vrijednosti </a:t>
            </a:r>
            <a:r>
              <a:rPr lang="bs-Latn-BA" dirty="0"/>
              <a:t>portfolija </a:t>
            </a:r>
            <a:r>
              <a:rPr lang="bs-Latn-BA" dirty="0" smtClean="0"/>
              <a:t>HOV,</a:t>
            </a:r>
            <a:endParaRPr lang="bs-Latn-BA" dirty="0"/>
          </a:p>
          <a:p>
            <a:pPr marL="609600" indent="-609600">
              <a:buFontTx/>
              <a:buAutoNum type="arabicPeriod"/>
            </a:pPr>
            <a:r>
              <a:rPr lang="bs-Latn-BA" dirty="0"/>
              <a:t>Otkazivanja polisa </a:t>
            </a:r>
            <a:r>
              <a:rPr lang="bs-Latn-BA" dirty="0" smtClean="0"/>
              <a:t>osiguranja,</a:t>
            </a:r>
            <a:endParaRPr lang="bs-Latn-BA" dirty="0"/>
          </a:p>
          <a:p>
            <a:pPr marL="609600" indent="-609600">
              <a:buFontTx/>
              <a:buAutoNum type="arabicPeriod"/>
            </a:pPr>
            <a:r>
              <a:rPr lang="bs-Latn-BA" dirty="0"/>
              <a:t>Nemogućnosti diverzifikacije investicionih aktivnosti od strane osiguravajućih kompanija.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5056742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/>
          <a:lstStyle/>
          <a:p>
            <a:pPr algn="just"/>
            <a:r>
              <a:rPr lang="bs-Latn-BA" dirty="0"/>
              <a:t>Bankama i osiguravajućim kompanijama je zajedničko, da pružaju zaštitu i garanciju svojim klijentima. </a:t>
            </a:r>
            <a:endParaRPr lang="en-US" dirty="0"/>
          </a:p>
          <a:p>
            <a:pPr algn="just"/>
            <a:r>
              <a:rPr lang="bs-Latn-BA" dirty="0"/>
              <a:t>Za osiguravajuće kompanije je karakteristično da štite svoje klijente od gubitka kapitala</a:t>
            </a:r>
            <a:r>
              <a:rPr lang="en-US" dirty="0"/>
              <a:t>,</a:t>
            </a:r>
            <a:r>
              <a:rPr lang="bs-Latn-BA" dirty="0"/>
              <a:t> a banke štite svoje klijente od nedostatka novčanih sredstava.</a:t>
            </a:r>
            <a:endParaRPr lang="en-US" dirty="0"/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9513606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9427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2. 3. PENZIONI FONDOVI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članica</a:t>
            </a:r>
            <a:r>
              <a:rPr lang="en-US" dirty="0"/>
              <a:t> OECD,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najvažnijim</a:t>
            </a:r>
            <a:r>
              <a:rPr lang="en-US" dirty="0"/>
              <a:t>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učesnicima</a:t>
            </a:r>
            <a:r>
              <a:rPr lang="en-US" dirty="0"/>
              <a:t>, a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podacima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2010.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imovina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upravljali</a:t>
            </a:r>
            <a:r>
              <a:rPr lang="en-US" dirty="0"/>
              <a:t>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smtClean="0"/>
              <a:t>eta </a:t>
            </a:r>
            <a:r>
              <a:rPr lang="en-US" dirty="0"/>
              <a:t>je </a:t>
            </a:r>
            <a:r>
              <a:rPr lang="en-US" dirty="0" err="1"/>
              <a:t>iznosila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19,3 </a:t>
            </a:r>
            <a:r>
              <a:rPr lang="en-US" dirty="0" err="1"/>
              <a:t>triliona</a:t>
            </a:r>
            <a:r>
              <a:rPr lang="en-US" dirty="0"/>
              <a:t> US$,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72 % </a:t>
            </a:r>
            <a:r>
              <a:rPr lang="en-US" dirty="0" err="1"/>
              <a:t>bruto</a:t>
            </a:r>
            <a:r>
              <a:rPr lang="en-US" dirty="0"/>
              <a:t> </a:t>
            </a:r>
            <a:r>
              <a:rPr lang="en-US" dirty="0" err="1"/>
              <a:t>domaćeg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(BDP)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članica</a:t>
            </a:r>
            <a:r>
              <a:rPr lang="en-US" dirty="0"/>
              <a:t> OECD,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tendenciju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(68 % BDP)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2009. </a:t>
            </a:r>
            <a:r>
              <a:rPr lang="en-US" dirty="0" err="1"/>
              <a:t>godinu</a:t>
            </a:r>
            <a:r>
              <a:rPr lang="en-US" dirty="0"/>
              <a:t> (</a:t>
            </a:r>
            <a:r>
              <a:rPr lang="en-US" dirty="0" err="1"/>
              <a:t>Izveštaj</a:t>
            </a:r>
            <a:r>
              <a:rPr lang="en-US" dirty="0"/>
              <a:t> Pension markets in focus, OECD). </a:t>
            </a:r>
            <a:endParaRPr lang="sr-Latn-ME" dirty="0" smtClean="0"/>
          </a:p>
          <a:p>
            <a:pPr algn="just"/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 err="1"/>
              <a:t>penzionih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je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pogođeno</a:t>
            </a:r>
            <a:r>
              <a:rPr lang="en-US" dirty="0"/>
              <a:t> </a:t>
            </a:r>
            <a:r>
              <a:rPr lang="en-US" dirty="0" err="1"/>
              <a:t>dejstvom</a:t>
            </a:r>
            <a:r>
              <a:rPr lang="en-US" dirty="0"/>
              <a:t> </a:t>
            </a:r>
            <a:r>
              <a:rPr lang="en-US" dirty="0" err="1"/>
              <a:t>globalne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do </a:t>
            </a:r>
            <a:r>
              <a:rPr lang="en-US" dirty="0" err="1"/>
              <a:t>kraja</a:t>
            </a:r>
            <a:r>
              <a:rPr lang="en-US" dirty="0"/>
              <a:t> 2010.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 smtClean="0"/>
              <a:t>usp</a:t>
            </a:r>
            <a:r>
              <a:rPr lang="sr-Latn-ME" dirty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povrate</a:t>
            </a:r>
            <a:r>
              <a:rPr lang="en-US" dirty="0"/>
              <a:t> 3 </a:t>
            </a:r>
            <a:r>
              <a:rPr lang="en-US" dirty="0" err="1"/>
              <a:t>triliona</a:t>
            </a:r>
            <a:r>
              <a:rPr lang="en-US" dirty="0"/>
              <a:t> US$ od </a:t>
            </a:r>
            <a:r>
              <a:rPr lang="en-US" dirty="0" err="1"/>
              <a:t>ukupno</a:t>
            </a:r>
            <a:r>
              <a:rPr lang="en-US" dirty="0"/>
              <a:t> 3,4 </a:t>
            </a:r>
            <a:r>
              <a:rPr lang="en-US" dirty="0" err="1"/>
              <a:t>triliona</a:t>
            </a:r>
            <a:r>
              <a:rPr lang="en-US" dirty="0"/>
              <a:t> US$ </a:t>
            </a:r>
            <a:r>
              <a:rPr lang="en-US" dirty="0" err="1"/>
              <a:t>koliko</a:t>
            </a:r>
            <a:r>
              <a:rPr lang="en-US" dirty="0"/>
              <a:t> je </a:t>
            </a:r>
            <a:r>
              <a:rPr lang="en-US" dirty="0" err="1"/>
              <a:t>smanjena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tokom</a:t>
            </a:r>
            <a:r>
              <a:rPr lang="en-US" dirty="0"/>
              <a:t> 2008. </a:t>
            </a:r>
            <a:r>
              <a:rPr lang="en-US" dirty="0" err="1"/>
              <a:t>godine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Pros</a:t>
            </a:r>
            <a:r>
              <a:rPr lang="sr-Latn-ME" dirty="0" smtClean="0"/>
              <a:t>j</a:t>
            </a:r>
            <a:r>
              <a:rPr lang="en-US" dirty="0" err="1" smtClean="0"/>
              <a:t>ečan</a:t>
            </a:r>
            <a:r>
              <a:rPr lang="en-US" dirty="0" smtClean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penzionih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u </a:t>
            </a:r>
            <a:r>
              <a:rPr lang="en-US" dirty="0" err="1"/>
              <a:t>zemljama</a:t>
            </a:r>
            <a:r>
              <a:rPr lang="en-US" dirty="0"/>
              <a:t> OECD je </a:t>
            </a:r>
            <a:r>
              <a:rPr lang="en-US" dirty="0" err="1"/>
              <a:t>tokom</a:t>
            </a:r>
            <a:r>
              <a:rPr lang="en-US" dirty="0"/>
              <a:t> 2010. </a:t>
            </a:r>
            <a:r>
              <a:rPr lang="en-US" dirty="0" err="1"/>
              <a:t>godine</a:t>
            </a:r>
            <a:r>
              <a:rPr lang="en-US" dirty="0"/>
              <a:t> bio 3,5 %, s </a:t>
            </a:r>
            <a:r>
              <a:rPr lang="en-US" dirty="0" err="1"/>
              <a:t>tim</a:t>
            </a:r>
            <a:r>
              <a:rPr lang="en-US" dirty="0"/>
              <a:t> da je 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Holandije</a:t>
            </a:r>
            <a:r>
              <a:rPr lang="en-US" dirty="0"/>
              <a:t> </a:t>
            </a:r>
            <a:r>
              <a:rPr lang="en-US" dirty="0" err="1"/>
              <a:t>ostvaren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od 18,6 %, a </a:t>
            </a:r>
            <a:r>
              <a:rPr lang="en-US" dirty="0" err="1"/>
              <a:t>pojedine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Grčke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Portugala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zabeležile</a:t>
            </a:r>
            <a:r>
              <a:rPr lang="en-US" dirty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prinose</a:t>
            </a:r>
            <a:r>
              <a:rPr lang="en-US" dirty="0"/>
              <a:t> </a:t>
            </a:r>
            <a:r>
              <a:rPr lang="en-US" dirty="0" err="1"/>
              <a:t>penzionih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69693303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Holandiji</a:t>
            </a:r>
            <a:r>
              <a:rPr lang="en-US" dirty="0"/>
              <a:t> je </a:t>
            </a:r>
            <a:r>
              <a:rPr lang="en-US" dirty="0" err="1"/>
              <a:t>imovina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 </a:t>
            </a:r>
            <a:r>
              <a:rPr lang="en-US" dirty="0" err="1"/>
              <a:t>nacionalnog</a:t>
            </a:r>
            <a:r>
              <a:rPr lang="en-US" dirty="0"/>
              <a:t> BDP (135 %), a </a:t>
            </a:r>
            <a:r>
              <a:rPr lang="en-US" dirty="0" err="1"/>
              <a:t>slično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Islandu</a:t>
            </a:r>
            <a:r>
              <a:rPr lang="en-US" dirty="0"/>
              <a:t> (124 %). </a:t>
            </a:r>
            <a:endParaRPr lang="sr-Latn-ME" dirty="0"/>
          </a:p>
          <a:p>
            <a:pPr algn="just"/>
            <a:r>
              <a:rPr lang="en-US" dirty="0"/>
              <a:t>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dejstvom</a:t>
            </a:r>
            <a:r>
              <a:rPr lang="en-US" dirty="0"/>
              <a:t> </a:t>
            </a:r>
            <a:r>
              <a:rPr lang="en-US" dirty="0" err="1"/>
              <a:t>globalne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/>
              <a:t>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bili</a:t>
            </a:r>
            <a:r>
              <a:rPr lang="en-US" dirty="0"/>
              <a:t> </a:t>
            </a:r>
            <a:r>
              <a:rPr lang="en-US" dirty="0" err="1"/>
              <a:t>pogođeni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u </a:t>
            </a:r>
            <a:r>
              <a:rPr lang="en-US" dirty="0" err="1"/>
              <a:t>čijim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portfeljima</a:t>
            </a:r>
            <a:r>
              <a:rPr lang="en-US" dirty="0"/>
              <a:t> </a:t>
            </a:r>
            <a:r>
              <a:rPr lang="en-US" dirty="0" err="1"/>
              <a:t>dominirale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zahvaljujući</a:t>
            </a:r>
            <a:r>
              <a:rPr lang="en-US" dirty="0"/>
              <a:t> </a:t>
            </a:r>
            <a:r>
              <a:rPr lang="en-US" dirty="0" err="1"/>
              <a:t>konzervativnoj</a:t>
            </a:r>
            <a:r>
              <a:rPr lang="en-US" dirty="0"/>
              <a:t> </a:t>
            </a:r>
            <a:r>
              <a:rPr lang="en-US" dirty="0" err="1"/>
              <a:t>politici</a:t>
            </a:r>
            <a:r>
              <a:rPr lang="en-US" dirty="0"/>
              <a:t> </a:t>
            </a:r>
            <a:r>
              <a:rPr lang="en-US" dirty="0" err="1"/>
              <a:t>investiranja</a:t>
            </a:r>
            <a:r>
              <a:rPr lang="en-US" dirty="0"/>
              <a:t> </a:t>
            </a:r>
            <a:r>
              <a:rPr lang="en-US" dirty="0" err="1"/>
              <a:t>pr</a:t>
            </a:r>
            <a:r>
              <a:rPr lang="sr-Latn-ME" dirty="0"/>
              <a:t>ij</a:t>
            </a:r>
            <a:r>
              <a:rPr lang="en-US" dirty="0"/>
              <a:t>e </a:t>
            </a:r>
            <a:r>
              <a:rPr lang="en-US" dirty="0" err="1"/>
              <a:t>svega</a:t>
            </a:r>
            <a:r>
              <a:rPr lang="en-US" dirty="0"/>
              <a:t> u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izb</a:t>
            </a:r>
            <a:r>
              <a:rPr lang="sr-Latn-ME" dirty="0"/>
              <a:t>j</a:t>
            </a:r>
            <a:r>
              <a:rPr lang="en-US" dirty="0" err="1"/>
              <a:t>egli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posledice</a:t>
            </a:r>
            <a:r>
              <a:rPr lang="en-US" dirty="0"/>
              <a:t> d</a:t>
            </a:r>
            <a:r>
              <a:rPr lang="sr-Latn-ME" dirty="0"/>
              <a:t>j</a:t>
            </a:r>
            <a:r>
              <a:rPr lang="en-US" dirty="0" err="1"/>
              <a:t>elovanja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U </a:t>
            </a:r>
            <a:r>
              <a:rPr lang="en-US" dirty="0" err="1"/>
              <a:t>većini</a:t>
            </a:r>
            <a:r>
              <a:rPr lang="en-US" dirty="0"/>
              <a:t> </a:t>
            </a:r>
            <a:r>
              <a:rPr lang="en-US" dirty="0" err="1"/>
              <a:t>penzionih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u </a:t>
            </a:r>
            <a:r>
              <a:rPr lang="en-US" dirty="0" err="1"/>
              <a:t>zemljama</a:t>
            </a:r>
            <a:r>
              <a:rPr lang="en-US" dirty="0"/>
              <a:t> OECD </a:t>
            </a:r>
            <a:r>
              <a:rPr lang="en-US" dirty="0" err="1"/>
              <a:t>učešće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portfelju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ne </a:t>
            </a:r>
            <a:r>
              <a:rPr lang="en-US" dirty="0" err="1"/>
              <a:t>prelazi</a:t>
            </a:r>
            <a:r>
              <a:rPr lang="en-US" dirty="0"/>
              <a:t> 30 %. </a:t>
            </a:r>
            <a:endParaRPr lang="sr-Latn-ME" dirty="0"/>
          </a:p>
          <a:p>
            <a:pPr algn="just"/>
            <a:r>
              <a:rPr lang="en-US" dirty="0"/>
              <a:t>Sa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SAD, </a:t>
            </a:r>
            <a:r>
              <a:rPr lang="en-US" dirty="0" err="1"/>
              <a:t>Australije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Finske</a:t>
            </a:r>
            <a:r>
              <a:rPr lang="en-US" dirty="0"/>
              <a:t>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u </a:t>
            </a:r>
            <a:r>
              <a:rPr lang="en-US" dirty="0" err="1"/>
              <a:t>akcije</a:t>
            </a:r>
            <a:r>
              <a:rPr lang="en-US" dirty="0"/>
              <a:t> (40 – 50 %). </a:t>
            </a:r>
            <a:endParaRPr lang="sr-Latn-ME" dirty="0"/>
          </a:p>
          <a:p>
            <a:pPr algn="just"/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strategiju</a:t>
            </a:r>
            <a:r>
              <a:rPr lang="en-US" dirty="0"/>
              <a:t> </a:t>
            </a:r>
            <a:r>
              <a:rPr lang="en-US" dirty="0" err="1"/>
              <a:t>rebalansa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u </a:t>
            </a:r>
            <a:r>
              <a:rPr lang="en-US" dirty="0" err="1"/>
              <a:t>periodima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c</a:t>
            </a:r>
            <a:r>
              <a:rPr lang="sr-Latn-ME" dirty="0"/>
              <a:t>ij</a:t>
            </a:r>
            <a:r>
              <a:rPr lang="en-US" dirty="0" err="1"/>
              <a:t>ene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padaju</a:t>
            </a:r>
            <a:r>
              <a:rPr lang="en-US" dirty="0"/>
              <a:t>,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obezb</a:t>
            </a:r>
            <a:r>
              <a:rPr lang="sr-Latn-ME" dirty="0"/>
              <a:t>ij</a:t>
            </a:r>
            <a:r>
              <a:rPr lang="en-US" dirty="0" err="1"/>
              <a:t>edili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ciljno</a:t>
            </a:r>
            <a:r>
              <a:rPr lang="en-US" dirty="0"/>
              <a:t> </a:t>
            </a:r>
            <a:r>
              <a:rPr lang="en-US" dirty="0" err="1"/>
              <a:t>procentualno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portfelju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686655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3792"/>
            <a:ext cx="10515600" cy="5623171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etan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pritisak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penzione</a:t>
            </a:r>
            <a:r>
              <a:rPr lang="en-US" dirty="0"/>
              <a:t> </a:t>
            </a:r>
            <a:r>
              <a:rPr lang="en-US" dirty="0" err="1"/>
              <a:t>fondove</a:t>
            </a:r>
            <a:r>
              <a:rPr lang="en-US" dirty="0"/>
              <a:t> da </a:t>
            </a:r>
            <a:r>
              <a:rPr lang="en-US" dirty="0" err="1"/>
              <a:t>ublaže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neizv</a:t>
            </a:r>
            <a:r>
              <a:rPr lang="sr-Latn-ME" dirty="0" smtClean="0"/>
              <a:t>j</a:t>
            </a:r>
            <a:r>
              <a:rPr lang="en-US" dirty="0" err="1" smtClean="0"/>
              <a:t>esnost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pokazatelji</a:t>
            </a:r>
            <a:r>
              <a:rPr lang="en-US" dirty="0"/>
              <a:t> </a:t>
            </a:r>
            <a:r>
              <a:rPr lang="en-US" dirty="0" err="1"/>
              <a:t>performansi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stabilniji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u </a:t>
            </a:r>
            <a:r>
              <a:rPr lang="en-US" dirty="0" err="1"/>
              <a:t>proteklom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Penzioni</a:t>
            </a:r>
            <a:r>
              <a:rPr lang="en-US" dirty="0" smtClean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u </a:t>
            </a:r>
            <a:r>
              <a:rPr lang="en-US" dirty="0" err="1"/>
              <a:t>većoj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derivate,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zaštitili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portfelje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Kao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penzionih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je </a:t>
            </a:r>
            <a:r>
              <a:rPr lang="en-US" dirty="0" err="1"/>
              <a:t>najrazvijenije</a:t>
            </a:r>
            <a:r>
              <a:rPr lang="en-US" dirty="0"/>
              <a:t> u SAD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/>
              <a:t>oko</a:t>
            </a:r>
            <a:r>
              <a:rPr lang="en-US" dirty="0"/>
              <a:t> 10,6 </a:t>
            </a:r>
            <a:r>
              <a:rPr lang="en-US" dirty="0" err="1"/>
              <a:t>triliona</a:t>
            </a:r>
            <a:r>
              <a:rPr lang="en-US" dirty="0"/>
              <a:t> US$,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55 %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penzionih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u </a:t>
            </a:r>
            <a:r>
              <a:rPr lang="en-US" dirty="0" err="1"/>
              <a:t>zemljama</a:t>
            </a:r>
            <a:r>
              <a:rPr lang="en-US" dirty="0"/>
              <a:t> OECD.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Evropi</a:t>
            </a:r>
            <a:r>
              <a:rPr lang="en-US" dirty="0"/>
              <a:t> je </a:t>
            </a:r>
            <a:r>
              <a:rPr lang="en-US" dirty="0" err="1"/>
              <a:t>najrazvijenije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penzionih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,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/>
              <a:t>imovina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1,9 </a:t>
            </a:r>
            <a:r>
              <a:rPr lang="en-US" dirty="0" err="1"/>
              <a:t>triliona</a:t>
            </a:r>
            <a:r>
              <a:rPr lang="en-US" dirty="0"/>
              <a:t> US$ (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eštaj</a:t>
            </a:r>
            <a:r>
              <a:rPr lang="en-US" dirty="0" smtClean="0"/>
              <a:t> </a:t>
            </a:r>
            <a:r>
              <a:rPr lang="en-US" dirty="0"/>
              <a:t>Pension markets in focus, OECD)</a:t>
            </a:r>
          </a:p>
        </p:txBody>
      </p:sp>
    </p:spTree>
    <p:extLst>
      <p:ext uri="{BB962C8B-B14F-4D97-AF65-F5344CB8AC3E}">
        <p14:creationId xmlns:p14="http://schemas.microsoft.com/office/powerpoint/2010/main" xmlns="" val="189840247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1262129" y="908050"/>
            <a:ext cx="10019763" cy="4745775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Penzioni fondovi predstavljaju institucionalne investitore i sa tog aspekta su slični osiguravajućim kompanijama.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Za penzione fondove je karakteristično, da priliv sredstava ostvaruju u kontinuiranoj dinamici, a da su odlivi sredstava predvidivi, prema tome ne bi trebao da postoji problem likvidnosti.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 Penzioni fondovi imaju višestruki značaj, posmatrano sa socijalno ekonomskog stanovišta, jer sa njihovim sredstvima može upravljati relativno mala grupa poslovnih banaka, osiguravajućih kompanija i specijalizovanih menadžera iz nekih drugih fondova.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Za penzione fondove je karakteristično, da drže kontrolni paket akcija u najvećim </a:t>
            </a:r>
            <a:r>
              <a:rPr lang="bs-Latn-BA" dirty="0" smtClean="0"/>
              <a:t>svjetskim </a:t>
            </a:r>
            <a:r>
              <a:rPr lang="bs-Latn-BA" dirty="0"/>
              <a:t>korporacijama.</a:t>
            </a:r>
          </a:p>
        </p:txBody>
      </p:sp>
    </p:spTree>
    <p:extLst>
      <p:ext uri="{BB962C8B-B14F-4D97-AF65-F5344CB8AC3E}">
        <p14:creationId xmlns:p14="http://schemas.microsoft.com/office/powerpoint/2010/main" xmlns="" val="153522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59099" y="1120462"/>
            <a:ext cx="9981126" cy="4886830"/>
          </a:xfrm>
        </p:spPr>
        <p:txBody>
          <a:bodyPr>
            <a:normAutofit lnSpcReduction="10000"/>
          </a:bodyPr>
          <a:lstStyle/>
          <a:p>
            <a:pPr algn="just"/>
            <a:r>
              <a:rPr lang="bs-Latn-BA" dirty="0"/>
              <a:t>Penzioni fondovi funkcionišu na principu penzionih planova preko kojih se predviđaju potrebna sredstva, investiranje tih sredstava i isplata naknade vlasnicima penzionih fondova. </a:t>
            </a:r>
            <a:endParaRPr lang="en-US" dirty="0"/>
          </a:p>
          <a:p>
            <a:pPr algn="just"/>
            <a:r>
              <a:rPr lang="bs-Latn-BA" dirty="0"/>
              <a:t>Penzioni planovi se d</a:t>
            </a:r>
            <a:r>
              <a:rPr lang="en-US" dirty="0" err="1"/>
              <a:t>ij</a:t>
            </a:r>
            <a:r>
              <a:rPr lang="bs-Latn-BA" dirty="0"/>
              <a:t>ele na fundirane i nefundirane planove.</a:t>
            </a:r>
            <a:endParaRPr lang="en-US" dirty="0"/>
          </a:p>
          <a:p>
            <a:pPr algn="just"/>
            <a:r>
              <a:rPr lang="bs-Latn-BA" dirty="0"/>
              <a:t> Fundirani penzioni planovi raspolažu sa dovoljnom imovinom za ispunjenje svih obaveza prema klijentima čiji su životi pokriveni penzionim programom. </a:t>
            </a:r>
            <a:endParaRPr lang="en-US" dirty="0"/>
          </a:p>
          <a:p>
            <a:pPr algn="just"/>
            <a:r>
              <a:rPr lang="bs-Latn-BA" dirty="0"/>
              <a:t>Kod fundiranih planova klijent može da računa i na određeni broj beneficija (otpremnina, penzija i sl.). </a:t>
            </a:r>
            <a:endParaRPr lang="en-US" dirty="0"/>
          </a:p>
          <a:p>
            <a:pPr algn="just"/>
            <a:r>
              <a:rPr lang="bs-Latn-BA" dirty="0"/>
              <a:t>Ukoliko bi izvori fundiranih planova bili nedovoljni za finansiranje planiranih beneficija, dodatne izvore sredstava obezbeđuje poslodavac (povećanjem priloga).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23417443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991672" y="631065"/>
            <a:ext cx="10534919" cy="4533364"/>
          </a:xfrm>
        </p:spPr>
        <p:txBody>
          <a:bodyPr>
            <a:normAutofit/>
          </a:bodyPr>
          <a:lstStyle/>
          <a:p>
            <a:pPr algn="just"/>
            <a:r>
              <a:rPr lang="bs-Latn-BA" dirty="0"/>
              <a:t>Nefundirani penzioni planovi polaze od tekućih priliva i njihove mogućnosti da pokriju tekuće obaveze na kratak vremenski rok. </a:t>
            </a:r>
            <a:endParaRPr lang="en-US" dirty="0"/>
          </a:p>
          <a:p>
            <a:pPr algn="just"/>
            <a:r>
              <a:rPr lang="bs-Latn-BA" dirty="0"/>
              <a:t>Ovi penzioni planovi funkcionišu na principu “ plaćaj kako ti ide” i zasnivaju se na među generacijskim transferima </a:t>
            </a:r>
            <a:r>
              <a:rPr lang="bs-Latn-BA" dirty="0" smtClean="0"/>
              <a:t>plaćanja.</a:t>
            </a:r>
          </a:p>
          <a:p>
            <a:pPr algn="just"/>
            <a:r>
              <a:rPr lang="bs-Latn-BA" dirty="0" smtClean="0"/>
              <a:t> </a:t>
            </a:r>
            <a:r>
              <a:rPr lang="bs-Latn-BA" dirty="0"/>
              <a:t>Finansijska sposobnost plana penzionog fonda u početku je zavisila od rasta priliva u fond, da bi u kasnijem periodu većim dijelom zavisila od prihoda po osnovu investiranja u HOV.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3523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štedionica</a:t>
            </a:r>
            <a:r>
              <a:rPr lang="en-US" dirty="0"/>
              <a:t> </a:t>
            </a:r>
            <a:r>
              <a:rPr lang="en-US" dirty="0" err="1"/>
              <a:t>dominiraju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1. </a:t>
            </a:r>
            <a:r>
              <a:rPr lang="en-US" sz="2800" dirty="0" err="1"/>
              <a:t>Zajedničke</a:t>
            </a:r>
            <a:r>
              <a:rPr lang="en-US" sz="2800" dirty="0"/>
              <a:t> </a:t>
            </a:r>
            <a:r>
              <a:rPr lang="en-US" sz="2800" dirty="0" err="1"/>
              <a:t>štedne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pl-PL" sz="2800" dirty="0"/>
              <a:t>2. Štedno kreditna udruženja i</a:t>
            </a:r>
          </a:p>
          <a:p>
            <a:pPr marL="457200" lvl="1" indent="0" algn="just">
              <a:buNone/>
            </a:pPr>
            <a:r>
              <a:rPr lang="en-US" sz="2800" dirty="0"/>
              <a:t>3. </a:t>
            </a:r>
            <a:r>
              <a:rPr lang="en-US" sz="2800" dirty="0" err="1"/>
              <a:t>Kreditne</a:t>
            </a:r>
            <a:r>
              <a:rPr lang="en-US" sz="2800" dirty="0"/>
              <a:t> </a:t>
            </a:r>
            <a:r>
              <a:rPr lang="en-US" sz="2800" dirty="0" err="1"/>
              <a:t>unije</a:t>
            </a:r>
            <a:r>
              <a:rPr lang="en-US" sz="2800" dirty="0"/>
              <a:t>.</a:t>
            </a:r>
          </a:p>
          <a:p>
            <a:pPr algn="just"/>
            <a:r>
              <a:rPr lang="en-US" dirty="0"/>
              <a:t>“</a:t>
            </a:r>
            <a:r>
              <a:rPr lang="en-US" dirty="0" err="1"/>
              <a:t>Zajedničke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ešovite</a:t>
            </a:r>
            <a:r>
              <a:rPr lang="en-US" dirty="0" smtClean="0"/>
              <a:t> </a:t>
            </a:r>
            <a:r>
              <a:rPr lang="en-US" dirty="0" err="1"/>
              <a:t>štedne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(“mutual savings banks”) </a:t>
            </a:r>
            <a:r>
              <a:rPr lang="en-US" dirty="0" err="1"/>
              <a:t>spadaju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/>
              <a:t>nebankarske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u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kooperativni</a:t>
            </a:r>
            <a:r>
              <a:rPr lang="sr-Latn-ME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zadatak</a:t>
            </a:r>
            <a:r>
              <a:rPr lang="en-US" dirty="0"/>
              <a:t> </a:t>
            </a:r>
            <a:r>
              <a:rPr lang="en-US" dirty="0" err="1" smtClean="0"/>
              <a:t>posp</a:t>
            </a:r>
            <a:r>
              <a:rPr lang="sr-Latn-ME" dirty="0" smtClean="0"/>
              <a:t>j</a:t>
            </a:r>
            <a:r>
              <a:rPr lang="en-US" dirty="0" err="1" smtClean="0"/>
              <a:t>ešivanje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mobilizacija</a:t>
            </a:r>
            <a:r>
              <a:rPr lang="en-US" dirty="0"/>
              <a:t> </a:t>
            </a:r>
            <a:r>
              <a:rPr lang="en-US" dirty="0" err="1"/>
              <a:t>atomizirane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397791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bs-Latn-BA" dirty="0"/>
              <a:t>Veliku podršku razvoju penzionih fondova dala je država, sa oslobađajućim m</a:t>
            </a:r>
            <a:r>
              <a:rPr lang="en-US" dirty="0"/>
              <a:t>j</a:t>
            </a:r>
            <a:r>
              <a:rPr lang="bs-Latn-BA" dirty="0"/>
              <a:t>erama iz oblasti poreske politike. </a:t>
            </a:r>
            <a:endParaRPr lang="en-US" dirty="0"/>
          </a:p>
          <a:p>
            <a:pPr algn="just"/>
            <a:r>
              <a:rPr lang="bs-Latn-BA" dirty="0"/>
              <a:t>U cilju efikasnijeg izvršavanja tekućih obaveza, penzioni fondovi obično investiraju u nisko rizične i nisko profitabilne HOV. </a:t>
            </a:r>
            <a:endParaRPr lang="en-US" dirty="0"/>
          </a:p>
          <a:p>
            <a:pPr algn="just"/>
            <a:r>
              <a:rPr lang="bs-Latn-BA" dirty="0"/>
              <a:t>Mnogi penzioni fondovi sadrže u sebi elemente socijalnog osiguranja.</a:t>
            </a:r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67861889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7543800" cy="531912"/>
          </a:xfrm>
        </p:spPr>
        <p:txBody>
          <a:bodyPr>
            <a:normAutofit/>
          </a:bodyPr>
          <a:lstStyle/>
          <a:p>
            <a:pPr algn="ctr"/>
            <a:r>
              <a:rPr lang="bs-Latn-BA" sz="3200" dirty="0" smtClean="0"/>
              <a:t>2. 4</a:t>
            </a:r>
            <a:r>
              <a:rPr lang="bs-Latn-BA" sz="3200" dirty="0"/>
              <a:t>. POV</a:t>
            </a:r>
            <a:r>
              <a:rPr lang="en-US" sz="3200" dirty="0"/>
              <a:t>J</a:t>
            </a:r>
            <a:r>
              <a:rPr lang="bs-Latn-BA" sz="3200" dirty="0"/>
              <a:t>ERENIČKI FONDOVI</a:t>
            </a:r>
            <a:endParaRPr lang="en-US" sz="3200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1004552" y="836615"/>
            <a:ext cx="10534918" cy="4855848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Pov</a:t>
            </a:r>
            <a:r>
              <a:rPr lang="en-US" dirty="0"/>
              <a:t>j</a:t>
            </a:r>
            <a:r>
              <a:rPr lang="bs-Latn-BA" dirty="0"/>
              <a:t>erenički fondovi spadaju u red institucionalnih investitora.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Oni </a:t>
            </a:r>
            <a:r>
              <a:rPr lang="bs-Latn-BA" dirty="0"/>
              <a:t>stvaraju mogućnost individualnim investitorima da uspešnije nastupe na tržištu kapitala nego što bi to učinili kada bi pojedinačno nastupali.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Pov</a:t>
            </a:r>
            <a:r>
              <a:rPr lang="en-US" dirty="0"/>
              <a:t>j</a:t>
            </a:r>
            <a:r>
              <a:rPr lang="bs-Latn-BA" dirty="0"/>
              <a:t>erenički fondovi prikupljaju štednju od pojedinačnih investitora, kupuju sa tom štednjom investicioni portfolio kojim se povećava likvidnosni i profitabilni potencijal pojedinačnih investitora.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Struktura potrfolia se vrednuje dnevno i prodaje se individualnim investitorima srazm</a:t>
            </a:r>
            <a:r>
              <a:rPr lang="en-US" dirty="0"/>
              <a:t>j</a:t>
            </a:r>
            <a:r>
              <a:rPr lang="bs-Latn-BA" dirty="0"/>
              <a:t>erno sredstvima koja su uložili.</a:t>
            </a:r>
          </a:p>
        </p:txBody>
      </p:sp>
    </p:spTree>
    <p:extLst>
      <p:ext uri="{BB962C8B-B14F-4D97-AF65-F5344CB8AC3E}">
        <p14:creationId xmlns:p14="http://schemas.microsoft.com/office/powerpoint/2010/main" xmlns="" val="356483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Za pov</a:t>
            </a:r>
            <a:r>
              <a:rPr lang="en-US" dirty="0"/>
              <a:t>j</a:t>
            </a:r>
            <a:r>
              <a:rPr lang="bs-Latn-BA" dirty="0"/>
              <a:t>ereničke fondove u SAD se kaže da su otvoreni fondovi, jer se obim sredstava u fondovima m</a:t>
            </a:r>
            <a:r>
              <a:rPr lang="en-US" dirty="0" err="1"/>
              <a:t>ij</a:t>
            </a:r>
            <a:r>
              <a:rPr lang="bs-Latn-BA" dirty="0"/>
              <a:t>enja zavisno od vr</a:t>
            </a:r>
            <a:r>
              <a:rPr lang="en-US" dirty="0" err="1"/>
              <a:t>ij</a:t>
            </a:r>
            <a:r>
              <a:rPr lang="bs-Latn-BA" dirty="0"/>
              <a:t>ednosti osnovnog portolia.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Svaki novi štedni ulog uključuje se u fond i može se plasirati te po osnovu toga povećati kvalitet portfolia.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Primanjem štednje, pov</a:t>
            </a:r>
            <a:r>
              <a:rPr lang="en-US" dirty="0"/>
              <a:t>j</a:t>
            </a:r>
            <a:r>
              <a:rPr lang="bs-Latn-BA" dirty="0"/>
              <a:t>erenički fond je dužan da proda individualnom investitoru jedan d</a:t>
            </a:r>
            <a:r>
              <a:rPr lang="en-US" dirty="0"/>
              <a:t>i</a:t>
            </a:r>
            <a:r>
              <a:rPr lang="bs-Latn-BA" dirty="0"/>
              <a:t>o postojećeg portfolia.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Pov</a:t>
            </a:r>
            <a:r>
              <a:rPr lang="en-US" dirty="0"/>
              <a:t>j</a:t>
            </a:r>
            <a:r>
              <a:rPr lang="bs-Latn-BA" dirty="0"/>
              <a:t>erenički fond ima obavezu da otkupi od individualnog investitora d</a:t>
            </a:r>
            <a:r>
              <a:rPr lang="en-US" dirty="0"/>
              <a:t>i</a:t>
            </a:r>
            <a:r>
              <a:rPr lang="bs-Latn-BA" dirty="0"/>
              <a:t>o portfolia.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C</a:t>
            </a:r>
            <a:r>
              <a:rPr lang="en-US" dirty="0" err="1"/>
              <a:t>ij</a:t>
            </a:r>
            <a:r>
              <a:rPr lang="bs-Latn-BA" dirty="0"/>
              <a:t>ena ponude predstavlja gornji </a:t>
            </a:r>
            <a:r>
              <a:rPr lang="bs-Latn-BA" dirty="0" smtClean="0"/>
              <a:t>limit, </a:t>
            </a:r>
            <a:r>
              <a:rPr lang="bs-Latn-BA" dirty="0"/>
              <a:t>a c</a:t>
            </a:r>
            <a:r>
              <a:rPr lang="en-US" dirty="0" err="1"/>
              <a:t>ij</a:t>
            </a:r>
            <a:r>
              <a:rPr lang="bs-Latn-BA" dirty="0"/>
              <a:t>ena licitacije predstavlja donji limit c</a:t>
            </a:r>
            <a:r>
              <a:rPr lang="en-US" dirty="0" err="1"/>
              <a:t>ij</a:t>
            </a:r>
            <a:r>
              <a:rPr lang="bs-Latn-BA" dirty="0"/>
              <a:t>ene.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22297374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1300766" y="798491"/>
            <a:ext cx="9903854" cy="480382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80000"/>
              </a:lnSpc>
            </a:pPr>
            <a:r>
              <a:rPr lang="bs-Latn-BA" sz="3000" dirty="0"/>
              <a:t>Razlika između c</a:t>
            </a:r>
            <a:r>
              <a:rPr lang="en-US" sz="3000" dirty="0" err="1"/>
              <a:t>ij</a:t>
            </a:r>
            <a:r>
              <a:rPr lang="bs-Latn-BA" sz="3000" dirty="0"/>
              <a:t>ene ponude i c</a:t>
            </a:r>
            <a:r>
              <a:rPr lang="en-US" sz="3000" dirty="0" err="1"/>
              <a:t>ij</a:t>
            </a:r>
            <a:r>
              <a:rPr lang="bs-Latn-BA" sz="3000" dirty="0"/>
              <a:t>ene tražnje kreće se od 6-7% tako da individualni investitor može zaraditi između kupovne i prodajne c</a:t>
            </a:r>
            <a:r>
              <a:rPr lang="en-US" sz="3000" dirty="0" err="1"/>
              <a:t>ij</a:t>
            </a:r>
            <a:r>
              <a:rPr lang="bs-Latn-BA" sz="3000" dirty="0"/>
              <a:t>ene portfolia. </a:t>
            </a:r>
          </a:p>
          <a:p>
            <a:pPr algn="just">
              <a:lnSpc>
                <a:spcPct val="80000"/>
              </a:lnSpc>
            </a:pPr>
            <a:r>
              <a:rPr lang="bs-Latn-BA" sz="3000" dirty="0"/>
              <a:t>Zbog česte prom</a:t>
            </a:r>
            <a:r>
              <a:rPr lang="en-US" sz="3000" dirty="0"/>
              <a:t>j</a:t>
            </a:r>
            <a:r>
              <a:rPr lang="bs-Latn-BA" sz="3000" dirty="0"/>
              <a:t>ene c</a:t>
            </a:r>
            <a:r>
              <a:rPr lang="en-US" sz="3000" dirty="0" err="1"/>
              <a:t>ij</a:t>
            </a:r>
            <a:r>
              <a:rPr lang="bs-Latn-BA" sz="3000" dirty="0"/>
              <a:t>ena akcija, menadžment </a:t>
            </a:r>
            <a:r>
              <a:rPr lang="bs-Latn-BA" sz="3000" dirty="0" smtClean="0"/>
              <a:t>povjereničkog </a:t>
            </a:r>
            <a:r>
              <a:rPr lang="bs-Latn-BA" sz="3000" dirty="0"/>
              <a:t>fonda je u obavezi da dnevno prati osnovnu vr</a:t>
            </a:r>
            <a:r>
              <a:rPr lang="en-US" sz="3000" dirty="0" err="1"/>
              <a:t>ij</a:t>
            </a:r>
            <a:r>
              <a:rPr lang="bs-Latn-BA" sz="3000" dirty="0"/>
              <a:t>ednost portfolia. </a:t>
            </a:r>
            <a:endParaRPr lang="en-US" sz="3000" dirty="0"/>
          </a:p>
          <a:p>
            <a:pPr algn="just">
              <a:lnSpc>
                <a:spcPct val="80000"/>
              </a:lnSpc>
            </a:pPr>
            <a:r>
              <a:rPr lang="bs-Latn-BA" sz="3000" dirty="0"/>
              <a:t>U praksi postoje dva modela </a:t>
            </a:r>
            <a:r>
              <a:rPr lang="bs-Latn-BA" sz="3000" dirty="0" smtClean="0"/>
              <a:t>vrednovanja </a:t>
            </a:r>
            <a:r>
              <a:rPr lang="bs-Latn-BA" sz="3000" dirty="0"/>
              <a:t>potrfolia: </a:t>
            </a:r>
          </a:p>
          <a:p>
            <a:pPr marL="457200" lvl="1" indent="0" algn="just">
              <a:lnSpc>
                <a:spcPct val="80000"/>
              </a:lnSpc>
              <a:buNone/>
            </a:pPr>
            <a:r>
              <a:rPr lang="bs-Latn-BA" sz="3000" dirty="0"/>
              <a:t>a) vr</a:t>
            </a:r>
            <a:r>
              <a:rPr lang="en-US" sz="3000" dirty="0" err="1"/>
              <a:t>ij</a:t>
            </a:r>
            <a:r>
              <a:rPr lang="bs-Latn-BA" sz="3000" dirty="0"/>
              <a:t>ednost portfolia predhodni </a:t>
            </a:r>
            <a:r>
              <a:rPr lang="bs-Latn-BA" sz="3000" dirty="0" smtClean="0"/>
              <a:t>dan, </a:t>
            </a:r>
            <a:r>
              <a:rPr lang="bs-Latn-BA" sz="3000" dirty="0"/>
              <a:t>i </a:t>
            </a:r>
          </a:p>
          <a:p>
            <a:pPr marL="457200" lvl="1" indent="0" algn="just">
              <a:lnSpc>
                <a:spcPct val="80000"/>
              </a:lnSpc>
              <a:buNone/>
            </a:pPr>
            <a:r>
              <a:rPr lang="bs-Latn-BA" sz="3000" dirty="0"/>
              <a:t>b) vr</a:t>
            </a:r>
            <a:r>
              <a:rPr lang="en-US" sz="3000" dirty="0" err="1"/>
              <a:t>ij</a:t>
            </a:r>
            <a:r>
              <a:rPr lang="bs-Latn-BA" sz="3000" dirty="0"/>
              <a:t>ednost portfolia </a:t>
            </a:r>
            <a:r>
              <a:rPr lang="bs-Latn-BA" sz="3000" dirty="0" smtClean="0"/>
              <a:t>slijedećeg </a:t>
            </a:r>
            <a:r>
              <a:rPr lang="bs-Latn-BA" sz="3000" dirty="0"/>
              <a:t>dana</a:t>
            </a:r>
            <a:r>
              <a:rPr lang="bs-Latn-BA" sz="3000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bs-Latn-BA" sz="3000" dirty="0" smtClean="0"/>
              <a:t> </a:t>
            </a:r>
            <a:r>
              <a:rPr lang="bs-Latn-BA" sz="3000" dirty="0"/>
              <a:t>Pov</a:t>
            </a:r>
            <a:r>
              <a:rPr lang="en-US" sz="3000" dirty="0"/>
              <a:t>j</a:t>
            </a:r>
            <a:r>
              <a:rPr lang="bs-Latn-BA" sz="3000" dirty="0"/>
              <a:t>erenički fondovi daju mogućnost individualnim investitorima da izvrše diverzifikaciju portfolia i ograniče stepen rizika kojem bi oni bili izloženi na tim tržištima. </a:t>
            </a:r>
          </a:p>
          <a:p>
            <a:pPr algn="just">
              <a:lnSpc>
                <a:spcPct val="80000"/>
              </a:lnSpc>
            </a:pPr>
            <a:r>
              <a:rPr lang="bs-Latn-BA" sz="3000" dirty="0"/>
              <a:t>Tržišni rizik nije moguće do kraja eliminisati već se on samo može ublažiti.</a:t>
            </a:r>
          </a:p>
          <a:p>
            <a:pPr>
              <a:lnSpc>
                <a:spcPct val="80000"/>
              </a:lnSpc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xmlns="" val="20711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bs-Latn-BA" dirty="0" smtClean="0"/>
              <a:t>2. 5</a:t>
            </a:r>
            <a:r>
              <a:rPr lang="bs-Latn-BA" dirty="0"/>
              <a:t>. INVESTICIONA DRUŠTVA (TRUSTOVI)</a:t>
            </a:r>
          </a:p>
          <a:p>
            <a:pPr algn="just">
              <a:lnSpc>
                <a:spcPct val="80000"/>
              </a:lnSpc>
            </a:pPr>
            <a:r>
              <a:rPr lang="bs-Latn-BA" dirty="0" smtClean="0"/>
              <a:t>Investiciona </a:t>
            </a:r>
            <a:r>
              <a:rPr lang="bs-Latn-BA" dirty="0"/>
              <a:t>društva nisu fondovi, već preduzeća koja se bave trgovinom, pri čemu koriste svoj kapital da bi kupili ili prodali akcije drugom preduzeću.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Investiciona društva daju prednost malim investitorima i uvode planove štednje koje povezuju sa </a:t>
            </a:r>
            <a:r>
              <a:rPr lang="bs-Latn-BA" dirty="0" smtClean="0"/>
              <a:t>penzionim </a:t>
            </a:r>
            <a:r>
              <a:rPr lang="bs-Latn-BA" dirty="0"/>
              <a:t>planovima i životnim osiguranjem.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Ova društva su mnogo manje ograničena u vođenju svoje poslovne politike i imaju pravo da kupuju akcije preduzeća koje se ne kotiraju na berzi.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Imaju pravo da investiraju u hipoteke i koriste opcije i fjučers ugovore.</a:t>
            </a:r>
            <a:endParaRPr lang="en-US" dirty="0"/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59008319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1146220" y="1107582"/>
            <a:ext cx="10238704" cy="5490067"/>
          </a:xfrm>
        </p:spPr>
        <p:txBody>
          <a:bodyPr>
            <a:normAutofit lnSpcReduction="10000"/>
          </a:bodyPr>
          <a:lstStyle/>
          <a:p>
            <a:pPr algn="just"/>
            <a:r>
              <a:rPr lang="bs-Latn-BA" dirty="0"/>
              <a:t>Upoređujući investiciona društva i pov</a:t>
            </a:r>
            <a:r>
              <a:rPr lang="en-US" dirty="0"/>
              <a:t>j</a:t>
            </a:r>
            <a:r>
              <a:rPr lang="bs-Latn-BA" dirty="0"/>
              <a:t>ereničke fondove mogu se izvesti zaključci, da u slučaju nezadovoljstva brzo reaguju menadžeri pov</a:t>
            </a:r>
            <a:r>
              <a:rPr lang="en-US" dirty="0"/>
              <a:t>j</a:t>
            </a:r>
            <a:r>
              <a:rPr lang="bs-Latn-BA" dirty="0"/>
              <a:t>ereničkog fonda, dok to nije slučaj kod menadžera investicionog društva. </a:t>
            </a:r>
            <a:endParaRPr lang="en-US" dirty="0"/>
          </a:p>
          <a:p>
            <a:pPr algn="just"/>
            <a:r>
              <a:rPr lang="bs-Latn-BA" dirty="0"/>
              <a:t>Obzirom da nezadovoljni investitori mogu prodati svoj trajni kapital na tržištu, a ne vratiti društvu, oni mogu imati dugoročni pristup u investiranju. </a:t>
            </a:r>
            <a:endParaRPr lang="bs-Latn-BA" dirty="0" smtClean="0"/>
          </a:p>
          <a:p>
            <a:pPr algn="just"/>
            <a:r>
              <a:rPr lang="bs-Latn-BA" dirty="0" smtClean="0"/>
              <a:t>Investiciona </a:t>
            </a:r>
            <a:r>
              <a:rPr lang="bs-Latn-BA" dirty="0"/>
              <a:t>društva mogu investirati u preduzeća koja imaju nedovoljno razvijene kratkoročne performanse. </a:t>
            </a:r>
            <a:endParaRPr lang="en-US" dirty="0"/>
          </a:p>
          <a:p>
            <a:pPr algn="just"/>
            <a:r>
              <a:rPr lang="bs-Latn-BA" dirty="0"/>
              <a:t>Investicionim društvima se daje pravo da emituju i druge vrste kapitala kao što su obveznice sa fiksnom kamatom i sl. </a:t>
            </a:r>
            <a:endParaRPr lang="en-US" dirty="0"/>
          </a:p>
          <a:p>
            <a:pPr algn="just"/>
            <a:r>
              <a:rPr lang="bs-Latn-BA" dirty="0"/>
              <a:t>Trškovi upravljanja investicionim društvima kreću se od 0,4% do 0,5% od vr</a:t>
            </a:r>
            <a:r>
              <a:rPr lang="en-US" dirty="0" err="1"/>
              <a:t>ij</a:t>
            </a:r>
            <a:r>
              <a:rPr lang="bs-Latn-BA" dirty="0"/>
              <a:t>ednosti ukupne imovine.</a:t>
            </a:r>
          </a:p>
          <a:p>
            <a:endParaRPr lang="bs-Latn-BA" sz="1800" dirty="0"/>
          </a:p>
        </p:txBody>
      </p:sp>
    </p:spTree>
    <p:extLst>
      <p:ext uri="{BB962C8B-B14F-4D97-AF65-F5344CB8AC3E}">
        <p14:creationId xmlns:p14="http://schemas.microsoft.com/office/powerpoint/2010/main" xmlns="" val="218193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20461" y="1017431"/>
            <a:ext cx="10109915" cy="4989861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r>
              <a:rPr lang="bs-Latn-BA" dirty="0" smtClean="0"/>
              <a:t>2. 6</a:t>
            </a:r>
            <a:r>
              <a:rPr lang="bs-Latn-BA" dirty="0"/>
              <a:t>. FINANSIJSKE INVESTICIONE KOMPANIJE</a:t>
            </a:r>
          </a:p>
          <a:p>
            <a:pPr algn="just"/>
            <a:r>
              <a:rPr lang="bs-Latn-BA" dirty="0" smtClean="0"/>
              <a:t>Finansijske </a:t>
            </a:r>
            <a:r>
              <a:rPr lang="bs-Latn-BA" dirty="0"/>
              <a:t>kompanije spadaju u red institucionalnih investitora, formiraju svoje fondove na osnovu emitovanja akcija, prodaje komercijalnih papira i kreditnog zaduživanja kod  banaka. </a:t>
            </a:r>
            <a:endParaRPr lang="en-US" dirty="0"/>
          </a:p>
          <a:p>
            <a:pPr algn="just"/>
            <a:r>
              <a:rPr lang="bs-Latn-BA" dirty="0"/>
              <a:t>Finansijske kompanije se mogu baviti poslovima: </a:t>
            </a:r>
            <a:endParaRPr lang="bs-Latn-BA" dirty="0" smtClean="0"/>
          </a:p>
          <a:p>
            <a:pPr marL="457200" lvl="1" indent="0" algn="just">
              <a:buNone/>
            </a:pPr>
            <a:r>
              <a:rPr lang="bs-Latn-BA" sz="2800" dirty="0" smtClean="0"/>
              <a:t>-</a:t>
            </a:r>
            <a:r>
              <a:rPr lang="bs-Latn-BA" sz="2800" dirty="0"/>
              <a:t>finansiranja prometa trajnih dobara, </a:t>
            </a:r>
          </a:p>
          <a:p>
            <a:pPr marL="457200" lvl="1" indent="0" algn="just">
              <a:buNone/>
            </a:pPr>
            <a:r>
              <a:rPr lang="bs-Latn-BA" sz="2800" dirty="0"/>
              <a:t>-finansiranja potrošnih dobara i odobravanja specijalnih kredita</a:t>
            </a:r>
            <a:r>
              <a:rPr lang="bs-Latn-BA" dirty="0"/>
              <a:t>. </a:t>
            </a:r>
            <a:endParaRPr lang="en-US" dirty="0"/>
          </a:p>
          <a:p>
            <a:pPr algn="just"/>
            <a:r>
              <a:rPr lang="bs-Latn-BA" dirty="0"/>
              <a:t>Finansijske kompanije koje se bave finansiranjem prometa trajnih dobara, kreditima potpomažu klijente u kupovini proizvodnih hala, poslovnog prostora, proizvodne opreme, mašina, automobila i sl.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14803339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1120461" y="1275008"/>
            <a:ext cx="10225825" cy="430154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bs-Latn-BA" dirty="0"/>
              <a:t>Finansijske kompanije za finansiranje potrošnje, odobravaju potrošačke kredite manjih iznosa kako bi klijenti mogli uskladiti razliku koja se javlja između tekućih priliva i njihove nam</a:t>
            </a:r>
            <a:r>
              <a:rPr lang="en-US" dirty="0"/>
              <a:t>j</a:t>
            </a:r>
            <a:r>
              <a:rPr lang="bs-Latn-BA" dirty="0"/>
              <a:t>eravane potrošnje. </a:t>
            </a:r>
            <a:endParaRPr lang="en-US" dirty="0"/>
          </a:p>
          <a:p>
            <a:pPr algn="just">
              <a:lnSpc>
                <a:spcPct val="90000"/>
              </a:lnSpc>
            </a:pPr>
            <a:r>
              <a:rPr lang="bs-Latn-BA" dirty="0"/>
              <a:t>Finansijske kompanije za odobravanje specijalnih kredita, odobravaju kredite preduzećima koja nemaju kredibilitet, kako bi popravile kredibilitet i mogle dobiti dugoročni kredit kod svoje poslovne banke.</a:t>
            </a:r>
          </a:p>
          <a:p>
            <a:pPr algn="just">
              <a:lnSpc>
                <a:spcPct val="90000"/>
              </a:lnSpc>
            </a:pPr>
            <a:r>
              <a:rPr lang="bs-Latn-BA" dirty="0"/>
              <a:t>Finansijske kiompanije imaju specifičnu strukturu izvora sredstava, osnivački kapital čini 1/3 ukupnog kapitala. </a:t>
            </a:r>
          </a:p>
        </p:txBody>
      </p:sp>
    </p:spTree>
    <p:extLst>
      <p:ext uri="{BB962C8B-B14F-4D97-AF65-F5344CB8AC3E}">
        <p14:creationId xmlns:p14="http://schemas.microsoft.com/office/powerpoint/2010/main" xmlns="" val="347838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8039" y="1339403"/>
            <a:ext cx="9826581" cy="4667889"/>
          </a:xfrm>
        </p:spPr>
        <p:txBody>
          <a:bodyPr/>
          <a:lstStyle/>
          <a:p>
            <a:pPr algn="just"/>
            <a:r>
              <a:rPr lang="bs-Latn-BA" dirty="0"/>
              <a:t>Dodati d</a:t>
            </a:r>
            <a:r>
              <a:rPr lang="en-US" dirty="0"/>
              <a:t>i</a:t>
            </a:r>
            <a:r>
              <a:rPr lang="bs-Latn-BA" dirty="0"/>
              <a:t>o kapitala ostvaruju mobilizacijom sredstava na tržištu novca i kapitala emitovanjem kratkoročnih HOV i uzimanjem bankarskih kredita. </a:t>
            </a:r>
            <a:endParaRPr lang="en-US" dirty="0"/>
          </a:p>
          <a:p>
            <a:pPr algn="just"/>
            <a:r>
              <a:rPr lang="bs-Latn-BA" dirty="0"/>
              <a:t>Banke i osiguravajuće kompanije u ove institucije plasiraju višak finansijskih sredstava i tako održavaju visok stepen sigurnosti i likvidnosti jer povezuju tržište novca i tržište kapitala, a pri tom usklađuju kratkoročne i dugoročne kamatne stope.</a:t>
            </a:r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33190992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9403" y="0"/>
            <a:ext cx="9775065" cy="941388"/>
          </a:xfrm>
        </p:spPr>
        <p:txBody>
          <a:bodyPr>
            <a:normAutofit fontScale="90000"/>
          </a:bodyPr>
          <a:lstStyle/>
          <a:p>
            <a:pPr algn="ctr"/>
            <a:r>
              <a:rPr lang="bs-Latn-BA" sz="4000" dirty="0" smtClean="0"/>
              <a:t>3. POSREDNIČKE INSTITUCIJE</a:t>
            </a:r>
            <a:r>
              <a:rPr lang="bs-Latn-BA" sz="3200" dirty="0" smtClean="0"/>
              <a:t/>
            </a:r>
            <a:br>
              <a:rPr lang="bs-Latn-BA" sz="3200" dirty="0" smtClean="0"/>
            </a:br>
            <a:r>
              <a:rPr lang="bs-Latn-BA" sz="3200" dirty="0" smtClean="0"/>
              <a:t>3.1. </a:t>
            </a:r>
            <a:r>
              <a:rPr lang="bs-Latn-BA" sz="3200" dirty="0"/>
              <a:t>BROKERSKO-DILERSKE FIRME</a:t>
            </a:r>
            <a:endParaRPr lang="en-US" sz="3200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1004552" y="908050"/>
            <a:ext cx="10290220" cy="460410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Brokersko-dilerske firme spadaju u red nebankarskih finansijskih institucija.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Na </a:t>
            </a:r>
            <a:r>
              <a:rPr lang="bs-Latn-BA" dirty="0"/>
              <a:t>finansijskim tržištima pojavljuju se kao posrednici i nastupaju u svoje ime i za tuđi račun, i u tuđe ime i za tuđi račun.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Ove firme integrišu svoje poslovanja u okviru širih bankarskih mehanizama.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Bez </a:t>
            </a:r>
            <a:r>
              <a:rPr lang="bs-Latn-BA" dirty="0"/>
              <a:t>obzira na njihovu specifičnost, prisutna je u njihovom poslovanju uska povezanost sa bankama i drugim finansijskim institucijama.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Na svjetskim berzama se uglavnom pojavljuju na sekundarnim tržištima mada se u nekim slučajevima kao što je kupovina kratkoročnih HOV mogu pojaviti i na primarnom tržištu.</a:t>
            </a:r>
          </a:p>
        </p:txBody>
      </p:sp>
    </p:spTree>
    <p:extLst>
      <p:ext uri="{BB962C8B-B14F-4D97-AF65-F5344CB8AC3E}">
        <p14:creationId xmlns:p14="http://schemas.microsoft.com/office/powerpoint/2010/main" xmlns="" val="170426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organizacijama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štediše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depozitari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sr-Latn-ME" dirty="0"/>
              <a:t> </a:t>
            </a:r>
            <a:r>
              <a:rPr lang="en-US" dirty="0" err="1"/>
              <a:t>formalni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institut</a:t>
            </a:r>
            <a:r>
              <a:rPr lang="en-US" dirty="0"/>
              <a:t> </a:t>
            </a:r>
            <a:r>
              <a:rPr lang="en-US" dirty="0" err="1"/>
              <a:t>akcionarstva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Ostvareni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se</a:t>
            </a:r>
            <a:r>
              <a:rPr lang="sr-Latn-ME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ključevima</a:t>
            </a:r>
            <a:r>
              <a:rPr lang="en-US" dirty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eljuju</a:t>
            </a:r>
            <a:r>
              <a:rPr lang="en-US" dirty="0" smtClean="0"/>
              <a:t> </a:t>
            </a:r>
            <a:r>
              <a:rPr lang="en-US" dirty="0" err="1"/>
              <a:t>štedišama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depozitarima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Otuda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sr-Latn-ME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neprofitne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unapređenje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najsitnijih</a:t>
            </a:r>
            <a:r>
              <a:rPr lang="sr-Latn-ME" dirty="0"/>
              <a:t> </a:t>
            </a:r>
            <a:r>
              <a:rPr lang="en-US" dirty="0" err="1"/>
              <a:t>depozitara</a:t>
            </a:r>
            <a:r>
              <a:rPr lang="en-US" dirty="0"/>
              <a:t>.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411464746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59099" y="1287887"/>
            <a:ext cx="10200067" cy="4719405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Brokersko-dilerske firme spadaju u red specijalizovanih finansijskih institucija i efikasno posreduju između kupaca i prodavaca finansijskih instrumenata na finansijskom tržištu.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Za poslove posredovanja naplaćuju proviziju u vidu brokeraže.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Brokeri su finansijski komisionari ili zastupnici koji posluju za račun nalogodavca, oni su finansijski eksperti.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Prisutno je više vrsta </a:t>
            </a:r>
            <a:r>
              <a:rPr lang="bs-Latn-BA" dirty="0" smtClean="0"/>
              <a:t>brokera: </a:t>
            </a:r>
            <a:r>
              <a:rPr lang="bs-Latn-BA" dirty="0"/>
              <a:t>broker berze, broker članova berze i nezavisni broker.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43182721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bs-Latn-BA" dirty="0"/>
              <a:t>Dileri su finansijski posrednici koji kupuju i prodaju HOV u svoje ime i za svoj račun.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Mogu formirati sopstveni portfelj HOV koji kasnije mogu prodavati svojim klijentima.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Dileri se odlučuju da preuzimaju rizike i ostvare veće ili manje prihode po HOV.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Oni nisu samo posrednici nego i vlasnici finansijskih instrumenata.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Ostvaruju svoje prihode po osnovu razlike između kupovne i prodajne c</a:t>
            </a:r>
            <a:r>
              <a:rPr lang="en-US" dirty="0" err="1"/>
              <a:t>ij</a:t>
            </a:r>
            <a:r>
              <a:rPr lang="bs-Latn-BA" dirty="0"/>
              <a:t>ene HOV.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4204209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965915" y="1107583"/>
            <a:ext cx="10277341" cy="4082604"/>
          </a:xfrm>
        </p:spPr>
        <p:txBody>
          <a:bodyPr>
            <a:noAutofit/>
          </a:bodyPr>
          <a:lstStyle/>
          <a:p>
            <a:pPr algn="just"/>
            <a:r>
              <a:rPr lang="bs-Latn-BA" dirty="0"/>
              <a:t>Pored ovog mogu ostvariti prihod po osnovu: kapitalnih dobitaka (razlike između nominalne i tržišne c</a:t>
            </a:r>
            <a:r>
              <a:rPr lang="en-US" dirty="0" err="1"/>
              <a:t>ij</a:t>
            </a:r>
            <a:r>
              <a:rPr lang="bs-Latn-BA" dirty="0"/>
              <a:t>ene), arbitraže, razlike između stope troškova kapitala (c</a:t>
            </a:r>
            <a:r>
              <a:rPr lang="en-US" dirty="0" err="1"/>
              <a:t>ij</a:t>
            </a:r>
            <a:r>
              <a:rPr lang="bs-Latn-BA" dirty="0"/>
              <a:t>ene pribavljanja) i stope prinosa.</a:t>
            </a:r>
          </a:p>
          <a:p>
            <a:pPr algn="just"/>
            <a:r>
              <a:rPr lang="bs-Latn-BA" dirty="0" smtClean="0"/>
              <a:t>Prema </a:t>
            </a:r>
            <a:r>
              <a:rPr lang="bs-Latn-BA" dirty="0"/>
              <a:t>zakonskim propisima brokersko-dilerske firme mogu obavljati sl</a:t>
            </a:r>
            <a:r>
              <a:rPr lang="en-US" dirty="0" err="1"/>
              <a:t>ij</a:t>
            </a:r>
            <a:r>
              <a:rPr lang="bs-Latn-BA" dirty="0"/>
              <a:t>edeće poslove: brokerske poslove, dilerske poslove, market mejkera, portfolio menadžera, agenta emisije, pokrovitelja emisije, investicionog savetnika, poslove kastodi banke.</a:t>
            </a:r>
          </a:p>
          <a:p>
            <a:pPr algn="just"/>
            <a:r>
              <a:rPr lang="bs-Latn-BA" dirty="0"/>
              <a:t>Brokersko-dilerske firme su pravna lica organizovana kao akcionarska društva ili društva sa ograničenom odgovornošću koja ispunjavaju opšte zakonske uslove i propise koje nalaže komisija za HOV.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9666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6219" y="1262130"/>
            <a:ext cx="9839459" cy="4745162"/>
          </a:xfrm>
        </p:spPr>
        <p:txBody>
          <a:bodyPr>
            <a:normAutofit/>
          </a:bodyPr>
          <a:lstStyle/>
          <a:p>
            <a:pPr algn="just"/>
            <a:r>
              <a:rPr lang="bs-Latn-BA" dirty="0"/>
              <a:t>Pri osnivanju donose statut, pravila poslovanja firme i druge opšte akte koje primjenjuju u poslovanju. </a:t>
            </a:r>
            <a:endParaRPr lang="bs-Latn-BA" dirty="0" smtClean="0"/>
          </a:p>
          <a:p>
            <a:pPr algn="just"/>
            <a:r>
              <a:rPr lang="bs-Latn-BA" dirty="0" smtClean="0"/>
              <a:t>Neophodno </a:t>
            </a:r>
            <a:r>
              <a:rPr lang="bs-Latn-BA" dirty="0"/>
              <a:t>je obezbijediti i novčani d</a:t>
            </a:r>
            <a:r>
              <a:rPr lang="en-US" dirty="0"/>
              <a:t>i</a:t>
            </a:r>
            <a:r>
              <a:rPr lang="bs-Latn-BA" dirty="0"/>
              <a:t>o osnovnog kapitala.</a:t>
            </a:r>
          </a:p>
          <a:p>
            <a:pPr algn="just"/>
            <a:r>
              <a:rPr lang="bs-Latn-BA" dirty="0"/>
              <a:t>Male brokersko-dilerske firme skoncentrisane su na uže geografsko područje dok velike obuhvataju šire geografsko područje berzanskog i vanberzanskog poslovanja.</a:t>
            </a:r>
          </a:p>
          <a:p>
            <a:pPr algn="just"/>
            <a:r>
              <a:rPr lang="bs-Latn-BA" dirty="0"/>
              <a:t> Obavljaju poslove na tržištu novca, tržištu kapitala, deviznim tržištima pa i tržištima finansijskih derivata.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194017177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4801"/>
            <a:ext cx="7543800" cy="563563"/>
          </a:xfrm>
        </p:spPr>
        <p:txBody>
          <a:bodyPr>
            <a:normAutofit/>
          </a:bodyPr>
          <a:lstStyle/>
          <a:p>
            <a:pPr algn="ctr"/>
            <a:r>
              <a:rPr lang="bs-Latn-BA" sz="3200" dirty="0" smtClean="0"/>
              <a:t>3.2. </a:t>
            </a:r>
            <a:r>
              <a:rPr lang="bs-Latn-BA" sz="3200" dirty="0"/>
              <a:t>ZALAGAONICE</a:t>
            </a:r>
            <a:endParaRPr lang="en-US" sz="3200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1017431" y="836615"/>
            <a:ext cx="9968247" cy="4624028"/>
          </a:xfrm>
        </p:spPr>
        <p:txBody>
          <a:bodyPr>
            <a:normAutofit/>
          </a:bodyPr>
          <a:lstStyle/>
          <a:p>
            <a:pPr algn="just"/>
            <a:r>
              <a:rPr lang="bs-Latn-BA" dirty="0"/>
              <a:t>Zalagaonice spadaju u finansijske posrednike brokersko-dilerskog načina poslovanja, mogu se osnivati kao akcionarska društva ukoliko postoje najmanje dva odnosno tri pravna lica kao akcionari. </a:t>
            </a:r>
            <a:endParaRPr lang="bs-Latn-BA" dirty="0" smtClean="0"/>
          </a:p>
          <a:p>
            <a:pPr algn="just"/>
            <a:r>
              <a:rPr lang="bs-Latn-BA" dirty="0" smtClean="0"/>
              <a:t>Dobija </a:t>
            </a:r>
            <a:r>
              <a:rPr lang="bs-Latn-BA" dirty="0"/>
              <a:t>dozvolu za rad od  komisije za HOV. </a:t>
            </a:r>
            <a:endParaRPr lang="en-US" dirty="0"/>
          </a:p>
          <a:p>
            <a:pPr algn="just"/>
            <a:r>
              <a:rPr lang="bs-Latn-BA" dirty="0"/>
              <a:t>Mogu odobravati kredite klijentima na osnovu založenih pokretnih stvari kao brokeri i kao dileri.</a:t>
            </a:r>
          </a:p>
          <a:p>
            <a:pPr algn="just"/>
            <a:r>
              <a:rPr lang="bs-Latn-BA" dirty="0"/>
              <a:t>Kreditni odnos se uspostavlja između zalagaonice i korisnika kredita i podrazum</a:t>
            </a:r>
            <a:r>
              <a:rPr lang="en-US" dirty="0" err="1"/>
              <a:t>ij</a:t>
            </a:r>
            <a:r>
              <a:rPr lang="bs-Latn-BA" dirty="0"/>
              <a:t>eva dvostranu aktivnost.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4262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33341" y="1120462"/>
            <a:ext cx="10444766" cy="4886830"/>
          </a:xfrm>
        </p:spPr>
        <p:txBody>
          <a:bodyPr>
            <a:normAutofit/>
          </a:bodyPr>
          <a:lstStyle/>
          <a:p>
            <a:pPr algn="just"/>
            <a:r>
              <a:rPr lang="bs-Latn-BA" dirty="0"/>
              <a:t>Založni dužnik ima obavezu da preda založnom poveriocu pokretnu stvar dok založni poverilac ima obavezu da založenu stvar čuva i da je po prestanku kreditnog odnosa vrati založnom dužniku. </a:t>
            </a:r>
            <a:endParaRPr lang="en-US" dirty="0"/>
          </a:p>
          <a:p>
            <a:pPr algn="just"/>
            <a:r>
              <a:rPr lang="bs-Latn-BA" dirty="0"/>
              <a:t>Založna stvar može biti HOV, skladišnica,  tovarni list i sl.</a:t>
            </a:r>
          </a:p>
          <a:p>
            <a:pPr algn="just"/>
            <a:r>
              <a:rPr lang="bs-Latn-BA" dirty="0"/>
              <a:t>Veličinu založnog kredita treba odrediti ispod proc</a:t>
            </a:r>
            <a:r>
              <a:rPr lang="en-US" dirty="0" err="1"/>
              <a:t>ij</a:t>
            </a:r>
            <a:r>
              <a:rPr lang="bs-Latn-BA" dirty="0"/>
              <a:t>enjene vr</a:t>
            </a:r>
            <a:r>
              <a:rPr lang="en-US" dirty="0" err="1"/>
              <a:t>ij</a:t>
            </a:r>
            <a:r>
              <a:rPr lang="bs-Latn-BA" dirty="0"/>
              <a:t>ednosti </a:t>
            </a:r>
            <a:r>
              <a:rPr lang="bs-Latn-BA" dirty="0" smtClean="0"/>
              <a:t>zaloge, </a:t>
            </a:r>
            <a:r>
              <a:rPr lang="bs-Latn-BA" dirty="0"/>
              <a:t>a zalagaonice raspolažu stručnim kadrovima koji brzo i efikasno mogu izvršiti proc</a:t>
            </a:r>
            <a:r>
              <a:rPr lang="en-US" dirty="0"/>
              <a:t>j</a:t>
            </a:r>
            <a:r>
              <a:rPr lang="bs-Latn-BA" dirty="0"/>
              <a:t>enu zaloge i odobriti kredit na osnovu te zaloge.</a:t>
            </a:r>
          </a:p>
          <a:p>
            <a:r>
              <a:rPr lang="bs-Latn-BA" dirty="0"/>
              <a:t>HVALA!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471875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/>
          <a:lstStyle/>
          <a:p>
            <a:pPr algn="just"/>
            <a:r>
              <a:rPr lang="en-US" dirty="0" err="1"/>
              <a:t>Osnivane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funkcionisale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specijalnim</a:t>
            </a:r>
            <a:r>
              <a:rPr lang="en-US" dirty="0"/>
              <a:t> </a:t>
            </a:r>
            <a:r>
              <a:rPr lang="en-US" dirty="0" err="1"/>
              <a:t>statusom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 smtClean="0"/>
              <a:t>podl</a:t>
            </a:r>
            <a:r>
              <a:rPr lang="sr-Latn-ME" dirty="0" smtClean="0"/>
              <a:t>ij</a:t>
            </a:r>
            <a:r>
              <a:rPr lang="en-US" dirty="0" err="1" smtClean="0"/>
              <a:t>eže</a:t>
            </a:r>
            <a:r>
              <a:rPr lang="sr-Latn-ME" dirty="0" smtClean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 err="1"/>
              <a:t>banaka</a:t>
            </a:r>
            <a:r>
              <a:rPr lang="en-US" dirty="0"/>
              <a:t>...</a:t>
            </a:r>
            <a:endParaRPr lang="sr-Latn-ME" dirty="0"/>
          </a:p>
          <a:p>
            <a:pPr algn="just"/>
            <a:r>
              <a:rPr lang="en-US" dirty="0" err="1"/>
              <a:t>Zajedničke</a:t>
            </a:r>
            <a:r>
              <a:rPr lang="en-US" dirty="0"/>
              <a:t> </a:t>
            </a:r>
            <a:r>
              <a:rPr lang="en-US" dirty="0" err="1"/>
              <a:t>štedne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sr-Latn-ME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eđivati</a:t>
            </a:r>
            <a:r>
              <a:rPr lang="en-US" dirty="0" smtClean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Takođe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pozajmice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to </a:t>
            </a:r>
            <a:r>
              <a:rPr lang="en-US" dirty="0" err="1"/>
              <a:t>slučaj</a:t>
            </a:r>
            <a:r>
              <a:rPr lang="sr-Latn-ME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institucijama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 smtClean="0"/>
              <a:t>važe</a:t>
            </a:r>
            <a:r>
              <a:rPr lang="sr-Latn-ME" dirty="0" smtClean="0"/>
              <a:t> </a:t>
            </a:r>
            <a:r>
              <a:rPr lang="en-US" dirty="0" err="1"/>
              <a:t>dosta</a:t>
            </a:r>
            <a:r>
              <a:rPr lang="en-US" dirty="0"/>
              <a:t> </a:t>
            </a:r>
            <a:r>
              <a:rPr lang="en-US" dirty="0" err="1"/>
              <a:t>restriktivni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privlačenja</a:t>
            </a:r>
            <a:r>
              <a:rPr lang="en-US" dirty="0"/>
              <a:t> </a:t>
            </a:r>
            <a:r>
              <a:rPr lang="en-US" dirty="0" err="1"/>
              <a:t>dopunskih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donekle</a:t>
            </a:r>
            <a:r>
              <a:rPr lang="sr-Latn-ME" dirty="0"/>
              <a:t> </a:t>
            </a:r>
            <a:r>
              <a:rPr lang="en-US" dirty="0" err="1"/>
              <a:t>kompenzovano</a:t>
            </a:r>
            <a:r>
              <a:rPr lang="sr-Latn-ME" dirty="0"/>
              <a:t> </a:t>
            </a:r>
            <a:r>
              <a:rPr lang="en-US" dirty="0" err="1"/>
              <a:t>liberalizacijom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regulacije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eđivanjem</a:t>
            </a:r>
            <a:r>
              <a:rPr lang="en-US" dirty="0" smtClean="0"/>
              <a:t> </a:t>
            </a:r>
            <a:r>
              <a:rPr lang="en-US" dirty="0" err="1"/>
              <a:t>ugovaranja</a:t>
            </a:r>
            <a:r>
              <a:rPr lang="sr-Latn-ME" dirty="0"/>
              <a:t> </a:t>
            </a:r>
            <a:r>
              <a:rPr lang="pl-PL" dirty="0"/>
              <a:t>većih kamatnih stopa na depozite u odnosu na bankarske kamate</a:t>
            </a:r>
            <a:r>
              <a:rPr lang="pl-PL" dirty="0" smtClean="0"/>
              <a:t>.</a:t>
            </a:r>
            <a:endParaRPr lang="pl-PL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43975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 fontScale="92500"/>
          </a:bodyPr>
          <a:lstStyle/>
          <a:p>
            <a:pPr algn="just"/>
            <a:r>
              <a:rPr lang="pl-PL" dirty="0" smtClean="0"/>
              <a:t>Formirana </a:t>
            </a: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se </a:t>
            </a:r>
            <a:r>
              <a:rPr lang="en-US" dirty="0" err="1"/>
              <a:t>najvećim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eravaju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 smtClean="0"/>
              <a:t>stambene</a:t>
            </a:r>
            <a:r>
              <a:rPr lang="sr-Latn-ME" dirty="0" smtClean="0"/>
              <a:t> </a:t>
            </a:r>
            <a:r>
              <a:rPr lang="en-US" dirty="0" err="1" smtClean="0"/>
              <a:t>izgradnje</a:t>
            </a:r>
            <a:r>
              <a:rPr lang="en-US" dirty="0"/>
              <a:t>, </a:t>
            </a:r>
            <a:r>
              <a:rPr lang="en-US" dirty="0" err="1" smtClean="0"/>
              <a:t>potrošačkih</a:t>
            </a:r>
            <a:r>
              <a:rPr lang="sr-Latn-ME" dirty="0" smtClean="0"/>
              <a:t> </a:t>
            </a:r>
            <a:r>
              <a:rPr lang="en-US" dirty="0" err="1" smtClean="0"/>
              <a:t>kredita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SAD</a:t>
            </a:r>
            <a:r>
              <a:rPr lang="sr-Latn-ME" dirty="0" smtClean="0"/>
              <a:t> </a:t>
            </a:r>
            <a:r>
              <a:rPr lang="en-US" dirty="0" err="1" smtClean="0"/>
              <a:t>oko</a:t>
            </a:r>
            <a:r>
              <a:rPr lang="en-US" dirty="0" smtClean="0"/>
              <a:t> </a:t>
            </a:r>
            <a:r>
              <a:rPr lang="en-US" dirty="0"/>
              <a:t>2/3 </a:t>
            </a:r>
            <a:r>
              <a:rPr lang="en-US" dirty="0" err="1"/>
              <a:t>plasmana</a:t>
            </a:r>
            <a:r>
              <a:rPr lang="en-US" dirty="0"/>
              <a:t> se </a:t>
            </a:r>
            <a:r>
              <a:rPr lang="en-US" dirty="0" err="1"/>
              <a:t>usmerava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stambenih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(“mortgage loans”), </a:t>
            </a:r>
            <a:r>
              <a:rPr lang="en-US" dirty="0" err="1" smtClean="0"/>
              <a:t>dok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ostali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plasira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potrošačke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restrikcije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Generalno</a:t>
            </a:r>
            <a:r>
              <a:rPr lang="en-US" dirty="0" smtClean="0"/>
              <a:t> </a:t>
            </a:r>
            <a:r>
              <a:rPr lang="en-US" dirty="0" err="1"/>
              <a:t>važi</a:t>
            </a:r>
            <a:r>
              <a:rPr lang="en-US" dirty="0"/>
              <a:t> </a:t>
            </a:r>
            <a:r>
              <a:rPr lang="en-US" dirty="0" err="1"/>
              <a:t>princip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eđivanja</a:t>
            </a:r>
            <a:r>
              <a:rPr lang="en-US" dirty="0" smtClean="0"/>
              <a:t> </a:t>
            </a:r>
            <a:r>
              <a:rPr lang="en-US" dirty="0" err="1" smtClean="0"/>
              <a:t>sigurnosti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/>
              <a:t>a ne </a:t>
            </a:r>
            <a:r>
              <a:rPr lang="en-US" dirty="0" err="1"/>
              <a:t>profitabilnosti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Usled</a:t>
            </a:r>
            <a:r>
              <a:rPr lang="en-US" dirty="0"/>
              <a:t> toga,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 smtClean="0"/>
              <a:t>stambene</a:t>
            </a:r>
            <a:r>
              <a:rPr lang="sr-Latn-ME" dirty="0" smtClean="0"/>
              <a:t> </a:t>
            </a:r>
            <a:r>
              <a:rPr lang="pl-PL" dirty="0" smtClean="0"/>
              <a:t>kredite </a:t>
            </a:r>
            <a:r>
              <a:rPr lang="pl-PL" dirty="0"/>
              <a:t>po nižim ili preferencijalnim kamatnim stopama, u odnosu na tržište, </a:t>
            </a:r>
            <a:r>
              <a:rPr lang="pl-PL" dirty="0" smtClean="0"/>
              <a:t>što </a:t>
            </a:r>
            <a:r>
              <a:rPr lang="en-US" dirty="0" smtClean="0"/>
              <a:t>je </a:t>
            </a:r>
            <a:r>
              <a:rPr lang="en-US" dirty="0" err="1"/>
              <a:t>povezano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nižim</a:t>
            </a:r>
            <a:r>
              <a:rPr lang="en-US" dirty="0"/>
              <a:t> </a:t>
            </a:r>
            <a:r>
              <a:rPr lang="en-US" dirty="0" err="1"/>
              <a:t>stopama</a:t>
            </a:r>
            <a:r>
              <a:rPr lang="en-US" dirty="0"/>
              <a:t> </a:t>
            </a:r>
            <a:r>
              <a:rPr lang="en-US" dirty="0" err="1"/>
              <a:t>oporezivanja</a:t>
            </a:r>
            <a:r>
              <a:rPr lang="en-US" dirty="0"/>
              <a:t>”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eđivanje</a:t>
            </a:r>
            <a:r>
              <a:rPr lang="en-US" dirty="0" smtClean="0"/>
              <a:t> </a:t>
            </a:r>
            <a:r>
              <a:rPr lang="en-US" dirty="0" err="1" smtClean="0"/>
              <a:t>poreskih</a:t>
            </a:r>
            <a:r>
              <a:rPr lang="sr-Latn-ME" dirty="0" smtClean="0"/>
              <a:t> </a:t>
            </a:r>
            <a:r>
              <a:rPr lang="en-US" dirty="0" err="1" smtClean="0"/>
              <a:t>koncesija</a:t>
            </a:r>
            <a:r>
              <a:rPr lang="en-US" dirty="0" smtClean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ustanovama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osnovnom</a:t>
            </a:r>
            <a:r>
              <a:rPr lang="en-US" dirty="0"/>
              <a:t> </a:t>
            </a:r>
            <a:r>
              <a:rPr lang="en-US" dirty="0" err="1"/>
              <a:t>strategijom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niske</a:t>
            </a:r>
            <a:r>
              <a:rPr lang="en-US" dirty="0"/>
              <a:t> </a:t>
            </a:r>
            <a:r>
              <a:rPr lang="en-US" dirty="0" smtClean="0"/>
              <a:t>stope</a:t>
            </a:r>
            <a:r>
              <a:rPr lang="sr-Latn-ME" dirty="0" smtClean="0"/>
              <a:t> </a:t>
            </a:r>
            <a:r>
              <a:rPr lang="it-IT" dirty="0" smtClean="0"/>
              <a:t>prihoda </a:t>
            </a:r>
            <a:r>
              <a:rPr lang="it-IT" dirty="0"/>
              <a:t>i visokog stepena stabilnosti depozita</a:t>
            </a:r>
            <a:r>
              <a:rPr lang="it-IT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00764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6388</Words>
  <Application>Microsoft Office PowerPoint</Application>
  <PresentationFormat>Custom</PresentationFormat>
  <Paragraphs>326</Paragraphs>
  <Slides>75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76" baseType="lpstr">
      <vt:lpstr>Office Theme</vt:lpstr>
      <vt:lpstr>PRAVO FINANSIJSKIH INSTITUCIJA</vt:lpstr>
      <vt:lpstr>Sadržaj </vt:lpstr>
      <vt:lpstr>Uvod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1. NEBANKARSKI FINANSIJSKI INTERMEDIJERI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2. INSTITUCIONALNI INVESTITORI </vt:lpstr>
      <vt:lpstr>2.1. INVESTICIONI FONDOVI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2.2. OSIGURAVAJUĆE KOMPANIJE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2. 3. PENZIONI FONDOVI</vt:lpstr>
      <vt:lpstr>Slide 55</vt:lpstr>
      <vt:lpstr>Slide 56</vt:lpstr>
      <vt:lpstr>Slide 57</vt:lpstr>
      <vt:lpstr>Slide 58</vt:lpstr>
      <vt:lpstr>Slide 59</vt:lpstr>
      <vt:lpstr>Slide 60</vt:lpstr>
      <vt:lpstr>2. 4. POVJERENIČKI FONDOVI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3. POSREDNIČKE INSTITUCIJE 3.1. BROKERSKO-DILERSKE FIRME</vt:lpstr>
      <vt:lpstr>Slide 70</vt:lpstr>
      <vt:lpstr>Slide 71</vt:lpstr>
      <vt:lpstr>Slide 72</vt:lpstr>
      <vt:lpstr>Slide 73</vt:lpstr>
      <vt:lpstr>3.2. ZALAGAONICE</vt:lpstr>
      <vt:lpstr>Slide 75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Windows User</cp:lastModifiedBy>
  <cp:revision>40</cp:revision>
  <dcterms:created xsi:type="dcterms:W3CDTF">2019-05-08T14:01:07Z</dcterms:created>
  <dcterms:modified xsi:type="dcterms:W3CDTF">2019-06-12T11:59:16Z</dcterms:modified>
</cp:coreProperties>
</file>