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7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7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333" r:id="rId8"/>
    <p:sldId id="262" r:id="rId9"/>
    <p:sldId id="334" r:id="rId10"/>
    <p:sldId id="263" r:id="rId11"/>
    <p:sldId id="264" r:id="rId12"/>
    <p:sldId id="332" r:id="rId13"/>
    <p:sldId id="265" r:id="rId14"/>
    <p:sldId id="266" r:id="rId15"/>
    <p:sldId id="267" r:id="rId16"/>
    <p:sldId id="331" r:id="rId17"/>
    <p:sldId id="268" r:id="rId18"/>
    <p:sldId id="330" r:id="rId19"/>
    <p:sldId id="339" r:id="rId20"/>
    <p:sldId id="269" r:id="rId21"/>
    <p:sldId id="270" r:id="rId22"/>
    <p:sldId id="289" r:id="rId23"/>
    <p:sldId id="271" r:id="rId24"/>
    <p:sldId id="272" r:id="rId25"/>
    <p:sldId id="273" r:id="rId26"/>
    <p:sldId id="274" r:id="rId27"/>
    <p:sldId id="275" r:id="rId28"/>
    <p:sldId id="276" r:id="rId29"/>
    <p:sldId id="329" r:id="rId30"/>
    <p:sldId id="277" r:id="rId31"/>
    <p:sldId id="318" r:id="rId32"/>
    <p:sldId id="328" r:id="rId33"/>
    <p:sldId id="278" r:id="rId34"/>
    <p:sldId id="319" r:id="rId35"/>
    <p:sldId id="279" r:id="rId36"/>
    <p:sldId id="280" r:id="rId37"/>
    <p:sldId id="327" r:id="rId38"/>
    <p:sldId id="281" r:id="rId39"/>
    <p:sldId id="282" r:id="rId40"/>
    <p:sldId id="283" r:id="rId41"/>
    <p:sldId id="284" r:id="rId42"/>
    <p:sldId id="326" r:id="rId43"/>
    <p:sldId id="286" r:id="rId44"/>
    <p:sldId id="287" r:id="rId45"/>
    <p:sldId id="321" r:id="rId46"/>
    <p:sldId id="303" r:id="rId47"/>
    <p:sldId id="304" r:id="rId48"/>
    <p:sldId id="305" r:id="rId49"/>
    <p:sldId id="306" r:id="rId50"/>
    <p:sldId id="307" r:id="rId51"/>
    <p:sldId id="308" r:id="rId52"/>
    <p:sldId id="309" r:id="rId53"/>
    <p:sldId id="311" r:id="rId54"/>
    <p:sldId id="312" r:id="rId55"/>
    <p:sldId id="313" r:id="rId56"/>
    <p:sldId id="314" r:id="rId57"/>
    <p:sldId id="315" r:id="rId58"/>
    <p:sldId id="316" r:id="rId59"/>
    <p:sldId id="288" r:id="rId60"/>
    <p:sldId id="290" r:id="rId61"/>
    <p:sldId id="291" r:id="rId62"/>
    <p:sldId id="292" r:id="rId63"/>
    <p:sldId id="322" r:id="rId64"/>
    <p:sldId id="293" r:id="rId65"/>
    <p:sldId id="323" r:id="rId66"/>
    <p:sldId id="294" r:id="rId67"/>
    <p:sldId id="295" r:id="rId68"/>
    <p:sldId id="324" r:id="rId69"/>
    <p:sldId id="296" r:id="rId70"/>
    <p:sldId id="297" r:id="rId71"/>
    <p:sldId id="298" r:id="rId72"/>
    <p:sldId id="299" r:id="rId73"/>
    <p:sldId id="300" r:id="rId74"/>
    <p:sldId id="301" r:id="rId7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0433F-6860-4E15-8450-F8627DDA993C}" type="datetimeFigureOut">
              <a:rPr lang="en-US" smtClean="0"/>
              <a:pPr/>
              <a:t>6/5/2019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75452-BA29-4279-AA37-8627889578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35534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0433F-6860-4E15-8450-F8627DDA993C}" type="datetimeFigureOut">
              <a:rPr lang="en-US" smtClean="0"/>
              <a:pPr/>
              <a:t>6/5/2019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75452-BA29-4279-AA37-8627889578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81533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0433F-6860-4E15-8450-F8627DDA993C}" type="datetimeFigureOut">
              <a:rPr lang="en-US" smtClean="0"/>
              <a:pPr/>
              <a:t>6/5/2019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75452-BA29-4279-AA37-8627889578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76901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0433F-6860-4E15-8450-F8627DDA993C}" type="datetimeFigureOut">
              <a:rPr lang="en-US" smtClean="0"/>
              <a:pPr/>
              <a:t>6/5/2019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75452-BA29-4279-AA37-8627889578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6685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0433F-6860-4E15-8450-F8627DDA993C}" type="datetimeFigureOut">
              <a:rPr lang="en-US" smtClean="0"/>
              <a:pPr/>
              <a:t>6/5/2019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75452-BA29-4279-AA37-8627889578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459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0433F-6860-4E15-8450-F8627DDA993C}" type="datetimeFigureOut">
              <a:rPr lang="en-US" smtClean="0"/>
              <a:pPr/>
              <a:t>6/5/2019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75452-BA29-4279-AA37-8627889578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64303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0433F-6860-4E15-8450-F8627DDA993C}" type="datetimeFigureOut">
              <a:rPr lang="en-US" smtClean="0"/>
              <a:pPr/>
              <a:t>6/5/2019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75452-BA29-4279-AA37-8627889578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55421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0433F-6860-4E15-8450-F8627DDA993C}" type="datetimeFigureOut">
              <a:rPr lang="en-US" smtClean="0"/>
              <a:pPr/>
              <a:t>6/5/2019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75452-BA29-4279-AA37-8627889578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13865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0433F-6860-4E15-8450-F8627DDA993C}" type="datetimeFigureOut">
              <a:rPr lang="en-US" smtClean="0"/>
              <a:pPr/>
              <a:t>6/5/2019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75452-BA29-4279-AA37-8627889578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15108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0433F-6860-4E15-8450-F8627DDA993C}" type="datetimeFigureOut">
              <a:rPr lang="en-US" smtClean="0"/>
              <a:pPr/>
              <a:t>6/5/2019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75452-BA29-4279-AA37-8627889578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68596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0433F-6860-4E15-8450-F8627DDA993C}" type="datetimeFigureOut">
              <a:rPr lang="en-US" smtClean="0"/>
              <a:pPr/>
              <a:t>6/5/2019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75452-BA29-4279-AA37-8627889578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74939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80433F-6860-4E15-8450-F8627DDA993C}" type="datetimeFigureOut">
              <a:rPr lang="en-US" smtClean="0"/>
              <a:pPr/>
              <a:t>6/5/2019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75452-BA29-4279-AA37-8627889578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2153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ME" dirty="0" smtClean="0"/>
              <a:t>PRAVO FINANSIJSKIH INSTITUCIJA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lvl="0"/>
            <a:r>
              <a:rPr lang="sr-Latn-ME" sz="3200" dirty="0"/>
              <a:t>FINANSIJSKI POSLOVI- </a:t>
            </a:r>
            <a:r>
              <a:rPr lang="sr-Latn-ME" sz="3200" dirty="0" smtClean="0"/>
              <a:t>LEASING, FAKTORING I FORFETING </a:t>
            </a:r>
          </a:p>
          <a:p>
            <a:pPr lvl="0"/>
            <a:r>
              <a:rPr lang="sr-Latn-ME" sz="3200" dirty="0" smtClean="0"/>
              <a:t>Prof. Dr Halil Kalač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xmlns="" val="946330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71977"/>
            <a:ext cx="10515600" cy="5004986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Iako</a:t>
            </a:r>
            <a:r>
              <a:rPr lang="en-US" dirty="0"/>
              <a:t>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mišljenje</a:t>
            </a:r>
            <a:r>
              <a:rPr lang="en-US" dirty="0"/>
              <a:t> da je leasing </a:t>
            </a:r>
            <a:r>
              <a:rPr lang="en-US" dirty="0" err="1"/>
              <a:t>relativno</a:t>
            </a:r>
            <a:r>
              <a:rPr lang="en-US" dirty="0"/>
              <a:t> </a:t>
            </a:r>
            <a:r>
              <a:rPr lang="en-US" dirty="0" err="1"/>
              <a:t>nov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/>
              <a:t> I </a:t>
            </a:r>
            <a:r>
              <a:rPr lang="en-US" dirty="0" err="1"/>
              <a:t>metoda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, mora se </a:t>
            </a:r>
            <a:r>
              <a:rPr lang="en-US" dirty="0" err="1"/>
              <a:t>istaći</a:t>
            </a:r>
            <a:r>
              <a:rPr lang="en-US" dirty="0"/>
              <a:t> da je </a:t>
            </a:r>
            <a:r>
              <a:rPr lang="en-US" dirty="0" err="1"/>
              <a:t>njegova</a:t>
            </a:r>
            <a:r>
              <a:rPr lang="en-US" dirty="0"/>
              <a:t> </a:t>
            </a:r>
            <a:r>
              <a:rPr lang="en-US" dirty="0" err="1"/>
              <a:t>pojava</a:t>
            </a:r>
            <a:r>
              <a:rPr lang="en-US" dirty="0"/>
              <a:t> </a:t>
            </a:r>
            <a:r>
              <a:rPr lang="en-US" dirty="0" err="1"/>
              <a:t>zabilježena</a:t>
            </a:r>
            <a:r>
              <a:rPr lang="en-US" dirty="0"/>
              <a:t> </a:t>
            </a:r>
            <a:r>
              <a:rPr lang="en-US" dirty="0" err="1"/>
              <a:t>prije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od pet </a:t>
            </a:r>
            <a:r>
              <a:rPr lang="en-US" dirty="0" err="1"/>
              <a:t>hiljada</a:t>
            </a:r>
            <a:r>
              <a:rPr lang="en-US" dirty="0"/>
              <a:t> </a:t>
            </a:r>
            <a:r>
              <a:rPr lang="en-US" dirty="0" err="1"/>
              <a:t>godina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preciznije</a:t>
            </a:r>
            <a:r>
              <a:rPr lang="en-US" dirty="0"/>
              <a:t> u </a:t>
            </a:r>
            <a:r>
              <a:rPr lang="en-US" dirty="0" err="1"/>
              <a:t>Egiptu</a:t>
            </a:r>
            <a:r>
              <a:rPr lang="en-US" dirty="0"/>
              <a:t>  </a:t>
            </a:r>
            <a:r>
              <a:rPr lang="en-US" dirty="0" smtClean="0"/>
              <a:t>3</a:t>
            </a:r>
            <a:r>
              <a:rPr lang="sr-Latn-ME" dirty="0" smtClean="0"/>
              <a:t>.</a:t>
            </a:r>
            <a:r>
              <a:rPr lang="en-US" dirty="0" smtClean="0"/>
              <a:t>100</a:t>
            </a:r>
            <a:r>
              <a:rPr lang="en-US" dirty="0"/>
              <a:t>. </a:t>
            </a:r>
            <a:r>
              <a:rPr lang="en-US" dirty="0" err="1"/>
              <a:t>godine</a:t>
            </a:r>
            <a:r>
              <a:rPr lang="en-US" dirty="0"/>
              <a:t> </a:t>
            </a:r>
            <a:r>
              <a:rPr lang="en-US" dirty="0" err="1"/>
              <a:t>p.n.e</a:t>
            </a:r>
            <a:r>
              <a:rPr lang="en-US" dirty="0"/>
              <a:t>, u </a:t>
            </a:r>
            <a:r>
              <a:rPr lang="en-US" dirty="0" err="1"/>
              <a:t>razdoblju</a:t>
            </a:r>
            <a:r>
              <a:rPr lang="en-US" dirty="0"/>
              <a:t> </a:t>
            </a:r>
            <a:r>
              <a:rPr lang="en-US" dirty="0" err="1"/>
              <a:t>vladavine</a:t>
            </a:r>
            <a:r>
              <a:rPr lang="en-US" dirty="0"/>
              <a:t> </a:t>
            </a:r>
            <a:r>
              <a:rPr lang="en-US" dirty="0" err="1"/>
              <a:t>faraona</a:t>
            </a:r>
            <a:r>
              <a:rPr lang="en-US" dirty="0"/>
              <a:t> </a:t>
            </a:r>
            <a:r>
              <a:rPr lang="en-US" dirty="0" err="1"/>
              <a:t>Menesa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je </a:t>
            </a:r>
            <a:r>
              <a:rPr lang="en-US" dirty="0" err="1"/>
              <a:t>poljoprivrednicima</a:t>
            </a:r>
            <a:r>
              <a:rPr lang="en-US" dirty="0"/>
              <a:t> </a:t>
            </a:r>
            <a:r>
              <a:rPr lang="en-US" dirty="0" err="1"/>
              <a:t>iznajmljivao</a:t>
            </a:r>
            <a:r>
              <a:rPr lang="en-US" dirty="0"/>
              <a:t> </a:t>
            </a:r>
            <a:r>
              <a:rPr lang="en-US" dirty="0" err="1"/>
              <a:t>ratarske</a:t>
            </a:r>
            <a:r>
              <a:rPr lang="en-US" dirty="0"/>
              <a:t> </a:t>
            </a:r>
            <a:r>
              <a:rPr lang="en-US" dirty="0" err="1"/>
              <a:t>alate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Istina</a:t>
            </a:r>
            <a:r>
              <a:rPr lang="en-US" dirty="0"/>
              <a:t>, </a:t>
            </a:r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sr-Latn-ME" dirty="0" smtClean="0"/>
              <a:t>i</a:t>
            </a:r>
            <a:r>
              <a:rPr lang="en-US" dirty="0" smtClean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teorije</a:t>
            </a:r>
            <a:r>
              <a:rPr lang="en-US" dirty="0"/>
              <a:t> o </a:t>
            </a:r>
            <a:r>
              <a:rPr lang="en-US" dirty="0" err="1"/>
              <a:t>nastanku</a:t>
            </a:r>
            <a:r>
              <a:rPr lang="en-US" dirty="0"/>
              <a:t> leasing, a </a:t>
            </a:r>
            <a:r>
              <a:rPr lang="en-US" dirty="0" err="1"/>
              <a:t>jedna</a:t>
            </a:r>
            <a:r>
              <a:rPr lang="en-US" dirty="0"/>
              <a:t> od </a:t>
            </a:r>
            <a:r>
              <a:rPr lang="en-US" dirty="0" err="1"/>
              <a:t>njih</a:t>
            </a:r>
            <a:r>
              <a:rPr lang="en-US" dirty="0"/>
              <a:t> je </a:t>
            </a:r>
            <a:r>
              <a:rPr lang="en-US" dirty="0" err="1"/>
              <a:t>vezana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pronalazak</a:t>
            </a:r>
            <a:r>
              <a:rPr lang="en-US" dirty="0"/>
              <a:t> </a:t>
            </a:r>
            <a:r>
              <a:rPr lang="en-US" dirty="0" err="1"/>
              <a:t>glinenih</a:t>
            </a:r>
            <a:r>
              <a:rPr lang="en-US" dirty="0"/>
              <a:t> </a:t>
            </a:r>
            <a:r>
              <a:rPr lang="en-US" dirty="0" err="1"/>
              <a:t>pločica</a:t>
            </a:r>
            <a:r>
              <a:rPr lang="en-US" dirty="0"/>
              <a:t> u </a:t>
            </a:r>
            <a:r>
              <a:rPr lang="en-US" dirty="0" err="1"/>
              <a:t>gradu</a:t>
            </a:r>
            <a:r>
              <a:rPr lang="en-US" dirty="0"/>
              <a:t> </a:t>
            </a:r>
            <a:r>
              <a:rPr lang="en-US" dirty="0" err="1"/>
              <a:t>Uru</a:t>
            </a:r>
            <a:r>
              <a:rPr lang="en-US" dirty="0"/>
              <a:t> u </a:t>
            </a:r>
            <a:r>
              <a:rPr lang="en-US" dirty="0" err="1"/>
              <a:t>Mezopotamiji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kojima</a:t>
            </a:r>
            <a:r>
              <a:rPr lang="en-US" dirty="0"/>
              <a:t> je </a:t>
            </a:r>
            <a:r>
              <a:rPr lang="en-US" dirty="0" err="1"/>
              <a:t>klinastim</a:t>
            </a:r>
            <a:r>
              <a:rPr lang="en-US" dirty="0"/>
              <a:t> </a:t>
            </a:r>
            <a:r>
              <a:rPr lang="en-US" dirty="0" err="1"/>
              <a:t>pismom</a:t>
            </a:r>
            <a:r>
              <a:rPr lang="en-US" dirty="0"/>
              <a:t> </a:t>
            </a:r>
            <a:r>
              <a:rPr lang="en-US" dirty="0" err="1"/>
              <a:t>napisano</a:t>
            </a:r>
            <a:r>
              <a:rPr lang="en-US" dirty="0"/>
              <a:t> da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sveštenici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upravljali</a:t>
            </a:r>
            <a:r>
              <a:rPr lang="en-US" dirty="0"/>
              <a:t> </a:t>
            </a:r>
            <a:r>
              <a:rPr lang="en-US" dirty="0" err="1"/>
              <a:t>tim</a:t>
            </a:r>
            <a:r>
              <a:rPr lang="en-US" dirty="0"/>
              <a:t> </a:t>
            </a:r>
            <a:r>
              <a:rPr lang="en-US" dirty="0" err="1"/>
              <a:t>gradom</a:t>
            </a:r>
            <a:r>
              <a:rPr lang="en-US" dirty="0"/>
              <a:t>, </a:t>
            </a:r>
            <a:r>
              <a:rPr lang="en-US" dirty="0" err="1"/>
              <a:t>poljoprivrednicima</a:t>
            </a:r>
            <a:r>
              <a:rPr lang="en-US" dirty="0"/>
              <a:t> </a:t>
            </a:r>
            <a:r>
              <a:rPr lang="en-US" dirty="0" err="1"/>
              <a:t>iznajmljivali</a:t>
            </a:r>
            <a:r>
              <a:rPr lang="en-US" dirty="0"/>
              <a:t> </a:t>
            </a:r>
            <a:r>
              <a:rPr lang="en-US" dirty="0" err="1"/>
              <a:t>alate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obradu</a:t>
            </a:r>
            <a:r>
              <a:rPr lang="en-US" dirty="0"/>
              <a:t> </a:t>
            </a:r>
            <a:r>
              <a:rPr lang="en-US" dirty="0" err="1"/>
              <a:t>zemlje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I </a:t>
            </a:r>
            <a:r>
              <a:rPr lang="en-US" dirty="0" err="1"/>
              <a:t>zemlju</a:t>
            </a:r>
            <a:r>
              <a:rPr lang="en-US" dirty="0"/>
              <a:t>. </a:t>
            </a:r>
            <a:r>
              <a:rPr lang="en-US" dirty="0" err="1"/>
              <a:t>Upravo</a:t>
            </a:r>
            <a:r>
              <a:rPr lang="en-US" dirty="0"/>
              <a:t> to se </a:t>
            </a:r>
            <a:r>
              <a:rPr lang="en-US" dirty="0" err="1"/>
              <a:t>smatra</a:t>
            </a:r>
            <a:r>
              <a:rPr lang="en-US" dirty="0"/>
              <a:t> </a:t>
            </a:r>
            <a:r>
              <a:rPr lang="en-US" dirty="0" err="1"/>
              <a:t>pretečom</a:t>
            </a:r>
            <a:r>
              <a:rPr lang="en-US" dirty="0"/>
              <a:t> leasing </a:t>
            </a:r>
            <a:r>
              <a:rPr lang="en-US" dirty="0" err="1"/>
              <a:t>poslova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609142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04552"/>
            <a:ext cx="10515600" cy="5172411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U USA je leasing </a:t>
            </a:r>
            <a:r>
              <a:rPr lang="en-US" dirty="0" err="1"/>
              <a:t>počeo</a:t>
            </a:r>
            <a:r>
              <a:rPr lang="en-US" dirty="0"/>
              <a:t> da se </a:t>
            </a:r>
            <a:r>
              <a:rPr lang="en-US" dirty="0" err="1"/>
              <a:t>koristi</a:t>
            </a:r>
            <a:r>
              <a:rPr lang="en-US" dirty="0"/>
              <a:t> u XVIII </a:t>
            </a:r>
            <a:r>
              <a:rPr lang="en-US" dirty="0" err="1"/>
              <a:t>vijeku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imao</a:t>
            </a:r>
            <a:r>
              <a:rPr lang="en-US" dirty="0"/>
              <a:t> je </a:t>
            </a:r>
            <a:r>
              <a:rPr lang="en-US" dirty="0" err="1"/>
              <a:t>nevjerovatan</a:t>
            </a:r>
            <a:r>
              <a:rPr lang="en-US" dirty="0"/>
              <a:t> trend </a:t>
            </a:r>
            <a:r>
              <a:rPr lang="en-US" dirty="0" err="1"/>
              <a:t>porasta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leasing </a:t>
            </a:r>
            <a:r>
              <a:rPr lang="en-US" dirty="0" err="1"/>
              <a:t>su</a:t>
            </a:r>
            <a:r>
              <a:rPr lang="en-US" dirty="0"/>
              <a:t> se </a:t>
            </a:r>
            <a:r>
              <a:rPr lang="en-US" dirty="0" err="1"/>
              <a:t>najčešće</a:t>
            </a:r>
            <a:r>
              <a:rPr lang="en-US" dirty="0"/>
              <a:t> </a:t>
            </a:r>
            <a:r>
              <a:rPr lang="en-US" dirty="0" err="1"/>
              <a:t>uzimali</a:t>
            </a:r>
            <a:r>
              <a:rPr lang="en-US" dirty="0"/>
              <a:t> </a:t>
            </a:r>
            <a:r>
              <a:rPr lang="en-US" dirty="0" err="1"/>
              <a:t>konji</a:t>
            </a:r>
            <a:r>
              <a:rPr lang="en-US" dirty="0"/>
              <a:t>, kola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prevoz</a:t>
            </a:r>
            <a:r>
              <a:rPr lang="en-US" dirty="0"/>
              <a:t> </a:t>
            </a:r>
            <a:r>
              <a:rPr lang="en-US" dirty="0" err="1"/>
              <a:t>putnika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robe. </a:t>
            </a:r>
            <a:endParaRPr lang="sr-Latn-ME" dirty="0" smtClean="0"/>
          </a:p>
          <a:p>
            <a:pPr algn="just"/>
            <a:r>
              <a:rPr lang="en-US" dirty="0" err="1" smtClean="0"/>
              <a:t>Stvarni</a:t>
            </a:r>
            <a:r>
              <a:rPr lang="en-US" dirty="0" smtClean="0"/>
              <a:t> </a:t>
            </a:r>
            <a:r>
              <a:rPr lang="en-US" dirty="0" err="1"/>
              <a:t>pisani</a:t>
            </a:r>
            <a:r>
              <a:rPr lang="en-US" dirty="0"/>
              <a:t> </a:t>
            </a:r>
            <a:r>
              <a:rPr lang="en-US" dirty="0" err="1"/>
              <a:t>trag</a:t>
            </a:r>
            <a:r>
              <a:rPr lang="en-US" dirty="0"/>
              <a:t> o  </a:t>
            </a:r>
            <a:r>
              <a:rPr lang="en-US" dirty="0" err="1"/>
              <a:t>leasingu</a:t>
            </a:r>
            <a:r>
              <a:rPr lang="en-US" dirty="0"/>
              <a:t> u USA se </a:t>
            </a:r>
            <a:r>
              <a:rPr lang="en-US" dirty="0" err="1"/>
              <a:t>veže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1877. </a:t>
            </a:r>
            <a:r>
              <a:rPr lang="en-US" dirty="0" err="1"/>
              <a:t>godinu</a:t>
            </a:r>
            <a:r>
              <a:rPr lang="en-US" dirty="0"/>
              <a:t>, </a:t>
            </a:r>
            <a:r>
              <a:rPr lang="en-US" dirty="0" err="1"/>
              <a:t>kada</a:t>
            </a:r>
            <a:r>
              <a:rPr lang="en-US" dirty="0"/>
              <a:t> je </a:t>
            </a:r>
            <a:r>
              <a:rPr lang="en-US" dirty="0" err="1"/>
              <a:t>kompanija</a:t>
            </a:r>
            <a:r>
              <a:rPr lang="en-US" dirty="0"/>
              <a:t> „Bell Telephone Company“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prodaje</a:t>
            </a:r>
            <a:r>
              <a:rPr lang="en-US" dirty="0"/>
              <a:t> </a:t>
            </a:r>
            <a:r>
              <a:rPr lang="en-US" dirty="0" err="1"/>
              <a:t>telefonskih</a:t>
            </a:r>
            <a:r>
              <a:rPr lang="en-US" dirty="0"/>
              <a:t> </a:t>
            </a:r>
            <a:r>
              <a:rPr lang="en-US" dirty="0" err="1"/>
              <a:t>aparata</a:t>
            </a:r>
            <a:r>
              <a:rPr lang="en-US" dirty="0"/>
              <a:t> </a:t>
            </a:r>
            <a:r>
              <a:rPr lang="en-US" dirty="0" err="1"/>
              <a:t>prešla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njihovo</a:t>
            </a:r>
            <a:r>
              <a:rPr lang="en-US" dirty="0"/>
              <a:t> </a:t>
            </a:r>
            <a:r>
              <a:rPr lang="en-US" dirty="0" err="1"/>
              <a:t>iznajmljivanje</a:t>
            </a:r>
            <a:r>
              <a:rPr lang="en-US" dirty="0"/>
              <a:t>, a </a:t>
            </a:r>
            <a:r>
              <a:rPr lang="en-US" dirty="0" err="1"/>
              <a:t>ugovori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pratili</a:t>
            </a:r>
            <a:r>
              <a:rPr lang="en-US" dirty="0"/>
              <a:t>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poslove</a:t>
            </a:r>
            <a:r>
              <a:rPr lang="en-US" dirty="0"/>
              <a:t> </a:t>
            </a:r>
            <a:r>
              <a:rPr lang="en-US" dirty="0" err="1"/>
              <a:t>dobili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naziv</a:t>
            </a:r>
            <a:r>
              <a:rPr lang="en-US" dirty="0"/>
              <a:t> „leasing“.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xmlns="" val="36875082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43189"/>
            <a:ext cx="10515600" cy="5133774"/>
          </a:xfrm>
        </p:spPr>
        <p:txBody>
          <a:bodyPr/>
          <a:lstStyle/>
          <a:p>
            <a:pPr algn="just"/>
            <a:r>
              <a:rPr lang="en-US" dirty="0" err="1"/>
              <a:t>Koncem</a:t>
            </a:r>
            <a:r>
              <a:rPr lang="en-US" dirty="0"/>
              <a:t> XIX </a:t>
            </a:r>
            <a:r>
              <a:rPr lang="en-US" dirty="0" err="1"/>
              <a:t>vijeka</a:t>
            </a:r>
            <a:r>
              <a:rPr lang="en-US" dirty="0"/>
              <a:t> </a:t>
            </a:r>
            <a:r>
              <a:rPr lang="en-US" dirty="0" err="1"/>
              <a:t>počeo</a:t>
            </a:r>
            <a:r>
              <a:rPr lang="en-US" dirty="0"/>
              <a:t> se </a:t>
            </a:r>
            <a:r>
              <a:rPr lang="en-US" dirty="0" err="1"/>
              <a:t>razvijati</a:t>
            </a:r>
            <a:r>
              <a:rPr lang="en-US" dirty="0"/>
              <a:t> </a:t>
            </a:r>
            <a:r>
              <a:rPr lang="sr-Latn-ME" dirty="0" smtClean="0"/>
              <a:t>i</a:t>
            </a:r>
            <a:r>
              <a:rPr lang="en-US" dirty="0" smtClean="0"/>
              <a:t> </a:t>
            </a:r>
            <a:r>
              <a:rPr lang="en-US" dirty="0"/>
              <a:t>leasing </a:t>
            </a:r>
            <a:r>
              <a:rPr lang="en-US" dirty="0" err="1"/>
              <a:t>opreme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gradnju</a:t>
            </a:r>
            <a:r>
              <a:rPr lang="en-US" dirty="0"/>
              <a:t> </a:t>
            </a:r>
            <a:r>
              <a:rPr lang="en-US" dirty="0" err="1"/>
              <a:t>željeznica</a:t>
            </a:r>
            <a:r>
              <a:rPr lang="en-US" dirty="0"/>
              <a:t>, </a:t>
            </a:r>
            <a:r>
              <a:rPr lang="en-US" dirty="0" err="1"/>
              <a:t>zatim</a:t>
            </a:r>
            <a:r>
              <a:rPr lang="en-US" dirty="0"/>
              <a:t> leasing </a:t>
            </a:r>
            <a:r>
              <a:rPr lang="en-US" dirty="0" err="1"/>
              <a:t>riječnih</a:t>
            </a:r>
            <a:r>
              <a:rPr lang="en-US" dirty="0"/>
              <a:t> </a:t>
            </a:r>
            <a:r>
              <a:rPr lang="en-US" dirty="0" err="1"/>
              <a:t>tegljača</a:t>
            </a:r>
            <a:r>
              <a:rPr lang="en-US" dirty="0"/>
              <a:t>, leasing </a:t>
            </a:r>
            <a:r>
              <a:rPr lang="en-US" dirty="0" err="1"/>
              <a:t>lokomotiva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I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opreme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povezivala</a:t>
            </a:r>
            <a:r>
              <a:rPr lang="en-US" dirty="0"/>
              <a:t> s </a:t>
            </a:r>
            <a:r>
              <a:rPr lang="en-US" dirty="0" err="1"/>
              <a:t>industrijskom</a:t>
            </a:r>
            <a:r>
              <a:rPr lang="en-US" dirty="0"/>
              <a:t> </a:t>
            </a:r>
            <a:r>
              <a:rPr lang="en-US" dirty="0" err="1"/>
              <a:t>revolucijom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/>
              <a:t>Na </a:t>
            </a:r>
            <a:r>
              <a:rPr lang="en-US" dirty="0" err="1"/>
              <a:t>početku</a:t>
            </a:r>
            <a:r>
              <a:rPr lang="en-US" dirty="0"/>
              <a:t> XX </a:t>
            </a:r>
            <a:r>
              <a:rPr lang="en-US" dirty="0" err="1"/>
              <a:t>vijeka</a:t>
            </a:r>
            <a:r>
              <a:rPr lang="en-US" dirty="0"/>
              <a:t> leasing </a:t>
            </a:r>
            <a:r>
              <a:rPr lang="en-US" dirty="0" err="1"/>
              <a:t>opreme</a:t>
            </a:r>
            <a:r>
              <a:rPr lang="en-US" dirty="0"/>
              <a:t> se </a:t>
            </a:r>
            <a:r>
              <a:rPr lang="en-US" dirty="0" err="1"/>
              <a:t>većinom</a:t>
            </a:r>
            <a:r>
              <a:rPr lang="en-US" dirty="0"/>
              <a:t> </a:t>
            </a:r>
            <a:r>
              <a:rPr lang="en-US" dirty="0" err="1"/>
              <a:t>finansirao</a:t>
            </a:r>
            <a:r>
              <a:rPr lang="en-US" dirty="0"/>
              <a:t> </a:t>
            </a:r>
            <a:r>
              <a:rPr lang="en-US" dirty="0" err="1"/>
              <a:t>ugovorima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je </a:t>
            </a:r>
            <a:r>
              <a:rPr lang="en-US" dirty="0" err="1"/>
              <a:t>željeznica</a:t>
            </a:r>
            <a:r>
              <a:rPr lang="en-US" dirty="0"/>
              <a:t> </a:t>
            </a:r>
            <a:r>
              <a:rPr lang="en-US" dirty="0" err="1"/>
              <a:t>sklapala</a:t>
            </a:r>
            <a:r>
              <a:rPr lang="en-US" dirty="0"/>
              <a:t> s </a:t>
            </a:r>
            <a:r>
              <a:rPr lang="en-US" dirty="0" err="1"/>
              <a:t>privatnim</a:t>
            </a:r>
            <a:r>
              <a:rPr lang="en-US" dirty="0"/>
              <a:t> </a:t>
            </a:r>
            <a:r>
              <a:rPr lang="en-US" dirty="0" err="1"/>
              <a:t>proizvođačima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kupovinu</a:t>
            </a:r>
            <a:r>
              <a:rPr lang="en-US" dirty="0"/>
              <a:t> </a:t>
            </a:r>
            <a:r>
              <a:rPr lang="en-US" dirty="0" err="1"/>
              <a:t>vagona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Takvi</a:t>
            </a:r>
            <a:r>
              <a:rPr lang="en-US" dirty="0"/>
              <a:t> </a:t>
            </a:r>
            <a:r>
              <a:rPr lang="en-US" dirty="0" err="1"/>
              <a:t>tipovi</a:t>
            </a:r>
            <a:r>
              <a:rPr lang="en-US" dirty="0"/>
              <a:t> </a:t>
            </a:r>
            <a:r>
              <a:rPr lang="en-US" dirty="0" err="1"/>
              <a:t>ugovora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svojoj</a:t>
            </a:r>
            <a:r>
              <a:rPr lang="en-US" dirty="0"/>
              <a:t> </a:t>
            </a:r>
            <a:r>
              <a:rPr lang="en-US" dirty="0" err="1"/>
              <a:t>formi</a:t>
            </a:r>
            <a:r>
              <a:rPr lang="en-US" dirty="0"/>
              <a:t> </a:t>
            </a:r>
            <a:r>
              <a:rPr lang="sr-Latn-ME" dirty="0" smtClean="0"/>
              <a:t>i</a:t>
            </a:r>
            <a:r>
              <a:rPr lang="en-US" dirty="0" smtClean="0"/>
              <a:t> </a:t>
            </a:r>
            <a:r>
              <a:rPr lang="en-US" dirty="0" err="1"/>
              <a:t>sadržaju</a:t>
            </a:r>
            <a:r>
              <a:rPr lang="en-US" dirty="0"/>
              <a:t> </a:t>
            </a:r>
            <a:r>
              <a:rPr lang="en-US" dirty="0" err="1"/>
              <a:t>bili</a:t>
            </a:r>
            <a:r>
              <a:rPr lang="en-US" dirty="0"/>
              <a:t> </a:t>
            </a:r>
            <a:r>
              <a:rPr lang="en-US" dirty="0" err="1"/>
              <a:t>veoma</a:t>
            </a:r>
            <a:r>
              <a:rPr lang="en-US" dirty="0"/>
              <a:t> </a:t>
            </a:r>
            <a:r>
              <a:rPr lang="en-US" dirty="0" err="1"/>
              <a:t>slični</a:t>
            </a:r>
            <a:r>
              <a:rPr lang="en-US" dirty="0"/>
              <a:t>  </a:t>
            </a:r>
            <a:r>
              <a:rPr lang="en-US" dirty="0" err="1" smtClean="0"/>
              <a:t>današnjim</a:t>
            </a:r>
            <a:r>
              <a:rPr lang="sr-Latn-ME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25090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56068"/>
            <a:ext cx="10515600" cy="5120895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U </a:t>
            </a:r>
            <a:r>
              <a:rPr lang="en-US" dirty="0" err="1"/>
              <a:t>Evropi</a:t>
            </a:r>
            <a:r>
              <a:rPr lang="en-US" dirty="0"/>
              <a:t> se leasing </a:t>
            </a:r>
            <a:r>
              <a:rPr lang="en-US" dirty="0" err="1"/>
              <a:t>pojavio</a:t>
            </a:r>
            <a:r>
              <a:rPr lang="en-US" dirty="0"/>
              <a:t> u </a:t>
            </a:r>
            <a:r>
              <a:rPr lang="en-US" dirty="0" err="1"/>
              <a:t>Velikoj</a:t>
            </a:r>
            <a:r>
              <a:rPr lang="en-US" dirty="0"/>
              <a:t> </a:t>
            </a:r>
            <a:r>
              <a:rPr lang="en-US" dirty="0" err="1"/>
              <a:t>Britaniji</a:t>
            </a:r>
            <a:r>
              <a:rPr lang="en-US" dirty="0"/>
              <a:t> u XIX </a:t>
            </a:r>
            <a:r>
              <a:rPr lang="en-US" dirty="0" err="1"/>
              <a:t>vijeku</a:t>
            </a:r>
            <a:r>
              <a:rPr lang="en-US" dirty="0"/>
              <a:t>, </a:t>
            </a:r>
            <a:r>
              <a:rPr lang="en-US" dirty="0" err="1"/>
              <a:t>kada</a:t>
            </a:r>
            <a:r>
              <a:rPr lang="en-US" dirty="0"/>
              <a:t> je </a:t>
            </a:r>
            <a:r>
              <a:rPr lang="en-US" dirty="0" err="1"/>
              <a:t>napravljen</a:t>
            </a:r>
            <a:r>
              <a:rPr lang="en-US" dirty="0"/>
              <a:t> </a:t>
            </a:r>
            <a:r>
              <a:rPr lang="sr-Latn-ME" dirty="0" smtClean="0"/>
              <a:t>i</a:t>
            </a:r>
            <a:r>
              <a:rPr lang="en-US" dirty="0" smtClean="0"/>
              <a:t> </a:t>
            </a:r>
            <a:r>
              <a:rPr lang="en-US" dirty="0" err="1"/>
              <a:t>prvi</a:t>
            </a:r>
            <a:r>
              <a:rPr lang="en-US" dirty="0"/>
              <a:t> </a:t>
            </a:r>
            <a:r>
              <a:rPr lang="en-US" dirty="0" err="1"/>
              <a:t>ugovor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britanske</a:t>
            </a:r>
            <a:r>
              <a:rPr lang="en-US" dirty="0"/>
              <a:t> </a:t>
            </a:r>
            <a:r>
              <a:rPr lang="en-US" dirty="0" err="1"/>
              <a:t>željeznice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Nakon</a:t>
            </a:r>
            <a:r>
              <a:rPr lang="en-US" dirty="0" smtClean="0"/>
              <a:t> </a:t>
            </a:r>
            <a:r>
              <a:rPr lang="en-US" dirty="0"/>
              <a:t>toga, </a:t>
            </a:r>
            <a:r>
              <a:rPr lang="en-US" dirty="0" err="1"/>
              <a:t>dvadesetih</a:t>
            </a:r>
            <a:r>
              <a:rPr lang="en-US" dirty="0"/>
              <a:t> </a:t>
            </a:r>
            <a:r>
              <a:rPr lang="en-US" dirty="0" err="1"/>
              <a:t>godina</a:t>
            </a:r>
            <a:r>
              <a:rPr lang="en-US" dirty="0"/>
              <a:t> XX </a:t>
            </a:r>
            <a:r>
              <a:rPr lang="en-US" dirty="0" err="1"/>
              <a:t>vijeka</a:t>
            </a:r>
            <a:r>
              <a:rPr lang="en-US" dirty="0"/>
              <a:t> </a:t>
            </a:r>
            <a:r>
              <a:rPr lang="en-US" dirty="0" err="1"/>
              <a:t>proizvođači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tražili</a:t>
            </a:r>
            <a:r>
              <a:rPr lang="en-US" dirty="0"/>
              <a:t> </a:t>
            </a:r>
            <a:r>
              <a:rPr lang="en-US" dirty="0" err="1"/>
              <a:t>nove</a:t>
            </a:r>
            <a:r>
              <a:rPr lang="en-US" dirty="0"/>
              <a:t> </a:t>
            </a:r>
            <a:r>
              <a:rPr lang="en-US" dirty="0" err="1"/>
              <a:t>načine</a:t>
            </a:r>
            <a:r>
              <a:rPr lang="en-US" dirty="0"/>
              <a:t> </a:t>
            </a:r>
            <a:r>
              <a:rPr lang="en-US" dirty="0" err="1"/>
              <a:t>prodaje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opreme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dovelo</a:t>
            </a:r>
            <a:r>
              <a:rPr lang="en-US" dirty="0"/>
              <a:t> do </a:t>
            </a:r>
            <a:r>
              <a:rPr lang="en-US" dirty="0" err="1"/>
              <a:t>nove</a:t>
            </a:r>
            <a:r>
              <a:rPr lang="en-US" dirty="0"/>
              <a:t> </a:t>
            </a:r>
            <a:r>
              <a:rPr lang="en-US" dirty="0" err="1"/>
              <a:t>evolucije</a:t>
            </a:r>
            <a:r>
              <a:rPr lang="en-US" dirty="0"/>
              <a:t> </a:t>
            </a:r>
            <a:r>
              <a:rPr lang="en-US" dirty="0" err="1"/>
              <a:t>leasinga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Proizvodi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promovisani</a:t>
            </a:r>
            <a:r>
              <a:rPr lang="en-US" dirty="0"/>
              <a:t> </a:t>
            </a:r>
            <a:r>
              <a:rPr lang="en-US" dirty="0" err="1"/>
              <a:t>prodajnim</a:t>
            </a:r>
            <a:r>
              <a:rPr lang="en-US" dirty="0"/>
              <a:t> </a:t>
            </a:r>
            <a:r>
              <a:rPr lang="en-US" dirty="0" err="1"/>
              <a:t>ugovorima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zatim</a:t>
            </a:r>
            <a:r>
              <a:rPr lang="en-US" dirty="0"/>
              <a:t> </a:t>
            </a:r>
            <a:r>
              <a:rPr lang="en-US" dirty="0" err="1"/>
              <a:t>prodavani</a:t>
            </a:r>
            <a:r>
              <a:rPr lang="en-US" dirty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popuste</a:t>
            </a:r>
            <a:r>
              <a:rPr lang="en-US" dirty="0"/>
              <a:t> </a:t>
            </a:r>
            <a:r>
              <a:rPr lang="en-US" dirty="0" err="1"/>
              <a:t>bankama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finansijskim</a:t>
            </a:r>
            <a:r>
              <a:rPr lang="en-US" dirty="0"/>
              <a:t> </a:t>
            </a:r>
            <a:r>
              <a:rPr lang="en-US" dirty="0" err="1"/>
              <a:t>kompanijama</a:t>
            </a:r>
            <a:r>
              <a:rPr lang="en-US" dirty="0"/>
              <a:t>. </a:t>
            </a:r>
          </a:p>
          <a:p>
            <a:pPr marL="0" indent="0" algn="just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035182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07583"/>
            <a:ext cx="10515600" cy="5069380"/>
          </a:xfrm>
        </p:spPr>
        <p:txBody>
          <a:bodyPr/>
          <a:lstStyle/>
          <a:p>
            <a:pPr algn="just"/>
            <a:r>
              <a:rPr lang="hr-HR" dirty="0"/>
              <a:t>U Bosni i Hercegovini, leasing se pojavio 2002. godine</a:t>
            </a:r>
            <a:r>
              <a:rPr lang="hr-HR" dirty="0" smtClean="0"/>
              <a:t>.</a:t>
            </a:r>
          </a:p>
          <a:p>
            <a:pPr algn="just"/>
            <a:r>
              <a:rPr lang="hr-HR" dirty="0" smtClean="0"/>
              <a:t> </a:t>
            </a:r>
            <a:r>
              <a:rPr lang="hr-HR" dirty="0"/>
              <a:t>Danas je u Bosni i Hercegovini registrovano osam leasing kompanija</a:t>
            </a:r>
            <a:r>
              <a:rPr lang="hr-HR" dirty="0" smtClean="0"/>
              <a:t>.</a:t>
            </a:r>
          </a:p>
          <a:p>
            <a:pPr algn="just"/>
            <a:r>
              <a:rPr lang="hr-HR" dirty="0" smtClean="0"/>
              <a:t> </a:t>
            </a:r>
            <a:r>
              <a:rPr lang="hr-HR" dirty="0"/>
              <a:t>Sve leasing kompanije nude finansijski leasing, dok neke od ovih leasing kompanija imaju i opcije operativnog leasinga, leasinga nekretnina i drugih leasing proizvoda. </a:t>
            </a:r>
            <a:endParaRPr lang="en-US" dirty="0"/>
          </a:p>
          <a:p>
            <a:pPr algn="just"/>
            <a:r>
              <a:rPr lang="en-US" dirty="0" err="1"/>
              <a:t>Sredinom</a:t>
            </a:r>
            <a:r>
              <a:rPr lang="en-US" dirty="0"/>
              <a:t> 2002. </a:t>
            </a:r>
            <a:r>
              <a:rPr lang="en-US" dirty="0" err="1"/>
              <a:t>godine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tržitu</a:t>
            </a:r>
            <a:r>
              <a:rPr lang="en-US" dirty="0"/>
              <a:t> </a:t>
            </a:r>
            <a:r>
              <a:rPr lang="en-US" dirty="0" err="1"/>
              <a:t>BiH</a:t>
            </a:r>
            <a:r>
              <a:rPr lang="en-US" dirty="0"/>
              <a:t>-a </a:t>
            </a:r>
            <a:r>
              <a:rPr lang="en-US" dirty="0" err="1"/>
              <a:t>pojavljuje</a:t>
            </a:r>
            <a:r>
              <a:rPr lang="en-US" dirty="0"/>
              <a:t> se HAAB </a:t>
            </a:r>
            <a:r>
              <a:rPr lang="en-US" dirty="0" smtClean="0"/>
              <a:t>Leasing</a:t>
            </a:r>
            <a:r>
              <a:rPr lang="sr-Latn-ME" dirty="0"/>
              <a:t>.</a:t>
            </a:r>
            <a:endParaRPr lang="en-US" dirty="0"/>
          </a:p>
          <a:p>
            <a:pPr algn="just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502249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/>
              <a:t>1.1.Prednosti </a:t>
            </a:r>
            <a:r>
              <a:rPr lang="hr-HR" b="1" dirty="0"/>
              <a:t>i nedostaci leasinga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32586"/>
            <a:ext cx="10515600" cy="4644377"/>
          </a:xfrm>
        </p:spPr>
        <p:txBody>
          <a:bodyPr>
            <a:normAutofit/>
          </a:bodyPr>
          <a:lstStyle/>
          <a:p>
            <a:pPr algn="just"/>
            <a:r>
              <a:rPr lang="hr-HR" dirty="0"/>
              <a:t> </a:t>
            </a:r>
            <a:r>
              <a:rPr lang="hr-HR" dirty="0" smtClean="0"/>
              <a:t>Veoma </a:t>
            </a:r>
            <a:r>
              <a:rPr lang="hr-HR" dirty="0"/>
              <a:t>često fizička ili pravna lica ne apliciraju za leasing, nego traže druge kreditne proizvode ne znajući za prednosti koje pruža leasing. </a:t>
            </a:r>
            <a:endParaRPr lang="hr-HR" dirty="0" smtClean="0"/>
          </a:p>
          <a:p>
            <a:pPr algn="just"/>
            <a:r>
              <a:rPr lang="hr-HR" dirty="0" smtClean="0"/>
              <a:t>Danas</a:t>
            </a:r>
            <a:r>
              <a:rPr lang="hr-HR" dirty="0"/>
              <a:t>, moderne leasing kompanije imaju široku paletu proizvoda koje mogu veoma uspješno konkurisati bankarskim proizvodima, te što je veoma bitno biti konkurentniji od bankarskih proizvoda. </a:t>
            </a:r>
            <a:endParaRPr lang="hr-HR" dirty="0" smtClean="0"/>
          </a:p>
          <a:p>
            <a:pPr algn="just"/>
            <a:r>
              <a:rPr lang="hr-HR" dirty="0" smtClean="0"/>
              <a:t>Tako </a:t>
            </a:r>
            <a:r>
              <a:rPr lang="hr-HR" dirty="0"/>
              <a:t>recimo, leasing nekretnina može biti isplativija investicija od hipotekarnog kredita ili leasing automobila može biti jeftinija opcija od autokredita.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092942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10614"/>
            <a:ext cx="10515600" cy="4966349"/>
          </a:xfrm>
        </p:spPr>
        <p:txBody>
          <a:bodyPr/>
          <a:lstStyle/>
          <a:p>
            <a:pPr algn="just"/>
            <a:r>
              <a:rPr lang="hr-HR" dirty="0"/>
              <a:t>Pitanje koje klijenti najčešće postavljaju jeste: </a:t>
            </a:r>
            <a:endParaRPr lang="hr-HR" dirty="0" smtClean="0"/>
          </a:p>
          <a:p>
            <a:pPr algn="just"/>
            <a:r>
              <a:rPr lang="hr-HR" dirty="0" smtClean="0"/>
              <a:t>Koje </a:t>
            </a:r>
            <a:r>
              <a:rPr lang="hr-HR" dirty="0"/>
              <a:t>su to prednosti leasinga u odnosu na bankarske </a:t>
            </a:r>
            <a:r>
              <a:rPr lang="hr-HR" dirty="0" smtClean="0"/>
              <a:t>proizvode. </a:t>
            </a:r>
            <a:endParaRPr lang="en-US" dirty="0"/>
          </a:p>
          <a:p>
            <a:pPr algn="just"/>
            <a:r>
              <a:rPr lang="hr-HR" dirty="0"/>
              <a:t>Dakle, prednosti su slijedeće:</a:t>
            </a:r>
            <a:endParaRPr lang="en-US" dirty="0"/>
          </a:p>
          <a:p>
            <a:pPr lvl="0" algn="just"/>
            <a:r>
              <a:rPr lang="hr-HR" dirty="0"/>
              <a:t>Manje potrebne dokumentacije,</a:t>
            </a:r>
            <a:endParaRPr lang="en-US" dirty="0"/>
          </a:p>
          <a:p>
            <a:pPr lvl="0" algn="just"/>
            <a:r>
              <a:rPr lang="hr-HR" dirty="0"/>
              <a:t>Fleksibilniji uslovi za dobijanje leasinga,</a:t>
            </a:r>
            <a:endParaRPr lang="en-US" dirty="0"/>
          </a:p>
          <a:p>
            <a:pPr lvl="0" algn="just"/>
            <a:r>
              <a:rPr lang="hr-HR" dirty="0"/>
              <a:t>Vrijeme za pozitivan odgovor (Time to yes).</a:t>
            </a:r>
            <a:endParaRPr lang="en-US" dirty="0"/>
          </a:p>
          <a:p>
            <a:pPr algn="just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953232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07583"/>
            <a:ext cx="10515600" cy="5069380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Nedostaci</a:t>
            </a:r>
            <a:r>
              <a:rPr lang="en-US" dirty="0"/>
              <a:t> </a:t>
            </a:r>
            <a:r>
              <a:rPr lang="en-US" dirty="0" err="1"/>
              <a:t>leasinga</a:t>
            </a:r>
            <a:r>
              <a:rPr lang="en-US" dirty="0"/>
              <a:t> u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oblike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 </a:t>
            </a:r>
            <a:r>
              <a:rPr lang="en-US" dirty="0" err="1"/>
              <a:t>ogledaju</a:t>
            </a:r>
            <a:r>
              <a:rPr lang="en-US" dirty="0"/>
              <a:t> se u </a:t>
            </a:r>
            <a:r>
              <a:rPr lang="en-US" dirty="0" err="1"/>
              <a:t>sljedećem</a:t>
            </a:r>
            <a:r>
              <a:rPr lang="en-US" dirty="0"/>
              <a:t>:</a:t>
            </a:r>
          </a:p>
          <a:p>
            <a:pPr lvl="0" algn="just"/>
            <a:r>
              <a:rPr lang="en-US" dirty="0" err="1"/>
              <a:t>privrednici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nisu</a:t>
            </a:r>
            <a:r>
              <a:rPr lang="en-US" dirty="0"/>
              <a:t> u </a:t>
            </a:r>
            <a:r>
              <a:rPr lang="en-US" dirty="0" err="1"/>
              <a:t>sistemu</a:t>
            </a:r>
            <a:r>
              <a:rPr lang="en-US" dirty="0"/>
              <a:t> PDV-a ne </a:t>
            </a:r>
            <a:r>
              <a:rPr lang="en-US" dirty="0" err="1"/>
              <a:t>mogu</a:t>
            </a:r>
            <a:r>
              <a:rPr lang="en-US" dirty="0"/>
              <a:t> PDV, </a:t>
            </a:r>
            <a:r>
              <a:rPr lang="en-US" dirty="0" err="1"/>
              <a:t>koji</a:t>
            </a:r>
            <a:r>
              <a:rPr lang="en-US" dirty="0"/>
              <a:t> je </a:t>
            </a:r>
            <a:r>
              <a:rPr lang="en-US" dirty="0" err="1"/>
              <a:t>obračunat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kamate</a:t>
            </a:r>
            <a:r>
              <a:rPr lang="en-US" dirty="0"/>
              <a:t> leasing </a:t>
            </a:r>
            <a:r>
              <a:rPr lang="en-US" dirty="0" err="1"/>
              <a:t>kompanije</a:t>
            </a:r>
            <a:r>
              <a:rPr lang="en-US" dirty="0"/>
              <a:t>, </a:t>
            </a:r>
            <a:r>
              <a:rPr lang="en-US" dirty="0" err="1"/>
              <a:t>iskoristiti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pretporez</a:t>
            </a:r>
            <a:r>
              <a:rPr lang="en-US" dirty="0"/>
              <a:t>, </a:t>
            </a:r>
          </a:p>
          <a:p>
            <a:pPr lvl="0" algn="just"/>
            <a:r>
              <a:rPr lang="en-US" dirty="0" err="1"/>
              <a:t>Poslovne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kamate</a:t>
            </a:r>
            <a:r>
              <a:rPr lang="en-US" dirty="0"/>
              <a:t> ne </a:t>
            </a:r>
            <a:r>
              <a:rPr lang="en-US" dirty="0" err="1"/>
              <a:t>zaračunavaju</a:t>
            </a:r>
            <a:r>
              <a:rPr lang="en-US" dirty="0"/>
              <a:t> PDV-e</a:t>
            </a:r>
          </a:p>
          <a:p>
            <a:pPr algn="just"/>
            <a:r>
              <a:rPr lang="en-US" dirty="0" err="1"/>
              <a:t>Dakle</a:t>
            </a:r>
            <a:r>
              <a:rPr lang="en-US" dirty="0"/>
              <a:t>,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primalac</a:t>
            </a:r>
            <a:r>
              <a:rPr lang="en-US" dirty="0"/>
              <a:t> </a:t>
            </a:r>
            <a:r>
              <a:rPr lang="en-US" dirty="0" err="1"/>
              <a:t>leasinga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u </a:t>
            </a:r>
            <a:r>
              <a:rPr lang="en-US" dirty="0" err="1"/>
              <a:t>sistemu</a:t>
            </a:r>
            <a:r>
              <a:rPr lang="en-US" dirty="0"/>
              <a:t> PDV-a,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iskoristiti</a:t>
            </a:r>
            <a:r>
              <a:rPr lang="en-US" dirty="0"/>
              <a:t> PDV </a:t>
            </a:r>
            <a:r>
              <a:rPr lang="en-US" dirty="0" err="1"/>
              <a:t>obračunat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kamate</a:t>
            </a:r>
            <a:r>
              <a:rPr lang="en-US" dirty="0"/>
              <a:t> </a:t>
            </a:r>
            <a:r>
              <a:rPr lang="en-US" dirty="0" err="1"/>
              <a:t>leasinga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pretporez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Znači</a:t>
            </a:r>
            <a:r>
              <a:rPr lang="en-US" dirty="0"/>
              <a:t>, </a:t>
            </a:r>
            <a:r>
              <a:rPr lang="en-US" dirty="0" err="1"/>
              <a:t>ako</a:t>
            </a:r>
            <a:r>
              <a:rPr lang="en-US" dirty="0"/>
              <a:t> je </a:t>
            </a:r>
            <a:r>
              <a:rPr lang="en-US" dirty="0" err="1"/>
              <a:t>primalac</a:t>
            </a:r>
            <a:r>
              <a:rPr lang="en-US" dirty="0"/>
              <a:t> </a:t>
            </a:r>
            <a:r>
              <a:rPr lang="en-US" dirty="0" err="1"/>
              <a:t>leasinga</a:t>
            </a:r>
            <a:r>
              <a:rPr lang="en-US" dirty="0"/>
              <a:t> </a:t>
            </a:r>
            <a:r>
              <a:rPr lang="en-US" dirty="0" err="1"/>
              <a:t>pravno</a:t>
            </a:r>
            <a:r>
              <a:rPr lang="en-US" dirty="0"/>
              <a:t> lice, </a:t>
            </a:r>
            <a:r>
              <a:rPr lang="en-US" dirty="0" err="1"/>
              <a:t>čak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je u </a:t>
            </a:r>
            <a:r>
              <a:rPr lang="en-US" dirty="0" err="1"/>
              <a:t>sistemu</a:t>
            </a:r>
            <a:r>
              <a:rPr lang="en-US" dirty="0"/>
              <a:t> PDV-a,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recimo</a:t>
            </a:r>
            <a:r>
              <a:rPr lang="en-US" dirty="0"/>
              <a:t> </a:t>
            </a:r>
            <a:r>
              <a:rPr lang="en-US" dirty="0" err="1"/>
              <a:t>nabavlja</a:t>
            </a:r>
            <a:r>
              <a:rPr lang="en-US" dirty="0"/>
              <a:t> </a:t>
            </a:r>
            <a:r>
              <a:rPr lang="en-US" dirty="0" err="1"/>
              <a:t>putničko</a:t>
            </a:r>
            <a:r>
              <a:rPr lang="en-US" dirty="0"/>
              <a:t> </a:t>
            </a:r>
            <a:r>
              <a:rPr lang="en-US" dirty="0" err="1"/>
              <a:t>luksuzno</a:t>
            </a:r>
            <a:r>
              <a:rPr lang="en-US" dirty="0"/>
              <a:t> </a:t>
            </a:r>
            <a:r>
              <a:rPr lang="en-US" dirty="0" err="1"/>
              <a:t>vozilo</a:t>
            </a:r>
            <a:r>
              <a:rPr lang="en-US" dirty="0"/>
              <a:t>, leasing je </a:t>
            </a:r>
            <a:r>
              <a:rPr lang="en-US" dirty="0" err="1"/>
              <a:t>skuplji</a:t>
            </a:r>
            <a:r>
              <a:rPr lang="en-US" dirty="0"/>
              <a:t> </a:t>
            </a:r>
            <a:r>
              <a:rPr lang="en-US" dirty="0" err="1"/>
              <a:t>recimo</a:t>
            </a:r>
            <a:r>
              <a:rPr lang="en-US" dirty="0"/>
              <a:t> u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autokredit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PDV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kamatnu</a:t>
            </a:r>
            <a:r>
              <a:rPr lang="en-US" dirty="0"/>
              <a:t> </a:t>
            </a:r>
            <a:r>
              <a:rPr lang="en-US" dirty="0" err="1"/>
              <a:t>stopu</a:t>
            </a:r>
            <a:r>
              <a:rPr lang="en-US" dirty="0"/>
              <a:t> u </a:t>
            </a:r>
            <a:r>
              <a:rPr lang="en-US" dirty="0" err="1"/>
              <a:t>iznosu</a:t>
            </a:r>
            <a:r>
              <a:rPr lang="en-US" dirty="0"/>
              <a:t> od 17</a:t>
            </a:r>
            <a:r>
              <a:rPr lang="en-US" dirty="0" smtClean="0"/>
              <a:t>%.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588500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24248"/>
            <a:ext cx="10515600" cy="5352715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/>
              <a:t>Gledano</a:t>
            </a:r>
            <a:r>
              <a:rPr lang="en-US" dirty="0"/>
              <a:t> s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, leasing je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određene</a:t>
            </a:r>
            <a:r>
              <a:rPr lang="en-US" dirty="0"/>
              <a:t> </a:t>
            </a:r>
            <a:r>
              <a:rPr lang="en-US" dirty="0" err="1"/>
              <a:t>stvari</a:t>
            </a:r>
            <a:r>
              <a:rPr lang="en-US" dirty="0"/>
              <a:t> </a:t>
            </a:r>
            <a:r>
              <a:rPr lang="en-US" dirty="0" err="1"/>
              <a:t>nepovoljniji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kraju</a:t>
            </a:r>
            <a:r>
              <a:rPr lang="en-US" dirty="0"/>
              <a:t> </a:t>
            </a:r>
            <a:r>
              <a:rPr lang="en-US" dirty="0" err="1"/>
              <a:t>plati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nego</a:t>
            </a:r>
            <a:r>
              <a:rPr lang="en-US" dirty="0"/>
              <a:t> 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uzimanja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. </a:t>
            </a:r>
          </a:p>
          <a:p>
            <a:pPr algn="just"/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Centralnoj</a:t>
            </a:r>
            <a:r>
              <a:rPr lang="en-US" dirty="0"/>
              <a:t> </a:t>
            </a:r>
            <a:r>
              <a:rPr lang="en-US" dirty="0" err="1"/>
              <a:t>Banci</a:t>
            </a:r>
            <a:r>
              <a:rPr lang="en-US" dirty="0"/>
              <a:t> </a:t>
            </a:r>
            <a:r>
              <a:rPr lang="en-US" dirty="0" err="1"/>
              <a:t>Bosne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Hercegovine</a:t>
            </a:r>
            <a:r>
              <a:rPr lang="en-US" dirty="0"/>
              <a:t> </a:t>
            </a:r>
            <a:r>
              <a:rPr lang="en-US" dirty="0" err="1"/>
              <a:t>nedostaci</a:t>
            </a:r>
            <a:r>
              <a:rPr lang="en-US" dirty="0"/>
              <a:t> </a:t>
            </a:r>
            <a:r>
              <a:rPr lang="en-US" dirty="0" err="1"/>
              <a:t>lizinga</a:t>
            </a:r>
            <a:r>
              <a:rPr lang="en-US" dirty="0"/>
              <a:t> </a:t>
            </a:r>
            <a:r>
              <a:rPr lang="en-US" dirty="0" err="1"/>
              <a:t>uključuju</a:t>
            </a:r>
            <a:r>
              <a:rPr lang="en-US" dirty="0"/>
              <a:t> </a:t>
            </a:r>
            <a:r>
              <a:rPr lang="en-US" dirty="0" err="1"/>
              <a:t>sljedeće</a:t>
            </a:r>
            <a:r>
              <a:rPr lang="en-US" dirty="0"/>
              <a:t>:</a:t>
            </a:r>
          </a:p>
          <a:p>
            <a:pPr lvl="0" algn="just"/>
            <a:r>
              <a:rPr lang="en-US" dirty="0" err="1"/>
              <a:t>Lizing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skup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. </a:t>
            </a:r>
            <a:endParaRPr lang="sr-Latn-ME" dirty="0" smtClean="0"/>
          </a:p>
          <a:p>
            <a:pPr lvl="0" algn="just"/>
            <a:r>
              <a:rPr lang="en-US" dirty="0" err="1" smtClean="0"/>
              <a:t>Kod</a:t>
            </a:r>
            <a:r>
              <a:rPr lang="en-US" dirty="0" smtClean="0"/>
              <a:t> </a:t>
            </a:r>
            <a:r>
              <a:rPr lang="en-US" dirty="0" err="1"/>
              <a:t>zakupa</a:t>
            </a:r>
            <a:r>
              <a:rPr lang="en-US" dirty="0"/>
              <a:t>, </a:t>
            </a:r>
            <a:r>
              <a:rPr lang="en-US" dirty="0" err="1"/>
              <a:t>zakupodavci</a:t>
            </a:r>
            <a:r>
              <a:rPr lang="en-US" dirty="0"/>
              <a:t> </a:t>
            </a:r>
            <a:r>
              <a:rPr lang="en-US" dirty="0" err="1"/>
              <a:t>žele</a:t>
            </a:r>
            <a:r>
              <a:rPr lang="en-US" dirty="0"/>
              <a:t> </a:t>
            </a:r>
            <a:r>
              <a:rPr lang="en-US" dirty="0" err="1"/>
              <a:t>prinos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,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istovremeno</a:t>
            </a:r>
            <a:r>
              <a:rPr lang="en-US" dirty="0"/>
              <a:t> </a:t>
            </a:r>
            <a:r>
              <a:rPr lang="en-US" dirty="0" err="1"/>
              <a:t>štićenje</a:t>
            </a:r>
            <a:r>
              <a:rPr lang="en-US" dirty="0"/>
              <a:t> </a:t>
            </a:r>
            <a:r>
              <a:rPr lang="en-US" dirty="0" err="1"/>
              <a:t>sebe</a:t>
            </a:r>
            <a:r>
              <a:rPr lang="en-US" dirty="0"/>
              <a:t> od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kog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proizilazi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naplate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. </a:t>
            </a:r>
            <a:endParaRPr lang="sr-Latn-ME" dirty="0" smtClean="0"/>
          </a:p>
          <a:p>
            <a:pPr lvl="0" algn="just"/>
            <a:r>
              <a:rPr lang="en-US" dirty="0" err="1" smtClean="0"/>
              <a:t>Imajući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vidu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zapaženu</a:t>
            </a:r>
            <a:r>
              <a:rPr lang="en-US" dirty="0"/>
              <a:t> </a:t>
            </a:r>
            <a:r>
              <a:rPr lang="en-US" dirty="0" err="1"/>
              <a:t>visoku</a:t>
            </a:r>
            <a:r>
              <a:rPr lang="en-US" dirty="0"/>
              <a:t> </a:t>
            </a:r>
            <a:r>
              <a:rPr lang="en-US" dirty="0" err="1"/>
              <a:t>cijenu</a:t>
            </a:r>
            <a:r>
              <a:rPr lang="en-US" dirty="0"/>
              <a:t> </a:t>
            </a:r>
            <a:r>
              <a:rPr lang="en-US" dirty="0" err="1"/>
              <a:t>lizinga</a:t>
            </a:r>
            <a:r>
              <a:rPr lang="en-US" dirty="0"/>
              <a:t>, </a:t>
            </a:r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koristi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ih</a:t>
            </a:r>
            <a:r>
              <a:rPr lang="en-US" dirty="0"/>
              <a:t> </a:t>
            </a:r>
            <a:r>
              <a:rPr lang="en-US" dirty="0" err="1"/>
              <a:t>nadmašuju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čine</a:t>
            </a:r>
            <a:r>
              <a:rPr lang="en-US" dirty="0"/>
              <a:t> </a:t>
            </a:r>
            <a:r>
              <a:rPr lang="en-US" dirty="0" err="1"/>
              <a:t>atraktivnim</a:t>
            </a:r>
            <a:r>
              <a:rPr lang="en-US" dirty="0"/>
              <a:t>.</a:t>
            </a:r>
          </a:p>
          <a:p>
            <a:pPr lvl="0" algn="just"/>
            <a:r>
              <a:rPr lang="en-US" dirty="0"/>
              <a:t>U </a:t>
            </a:r>
            <a:r>
              <a:rPr lang="en-US" dirty="0" err="1"/>
              <a:t>nerazvijenim</a:t>
            </a:r>
            <a:r>
              <a:rPr lang="en-US" dirty="0"/>
              <a:t> </a:t>
            </a:r>
            <a:r>
              <a:rPr lang="en-US" dirty="0" err="1"/>
              <a:t>pravnim</a:t>
            </a:r>
            <a:r>
              <a:rPr lang="en-US" dirty="0"/>
              <a:t> </a:t>
            </a:r>
            <a:r>
              <a:rPr lang="en-US" dirty="0" err="1"/>
              <a:t>sistemima</a:t>
            </a:r>
            <a:r>
              <a:rPr lang="en-US" dirty="0"/>
              <a:t> (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je Bosna </a:t>
            </a:r>
            <a:r>
              <a:rPr lang="en-US" dirty="0" err="1"/>
              <a:t>i</a:t>
            </a:r>
            <a:r>
              <a:rPr lang="en-US" dirty="0"/>
              <a:t> Hercegovina), </a:t>
            </a:r>
            <a:r>
              <a:rPr lang="en-US" dirty="0" err="1"/>
              <a:t>aranžmani</a:t>
            </a:r>
            <a:r>
              <a:rPr lang="en-US" dirty="0"/>
              <a:t> </a:t>
            </a:r>
            <a:r>
              <a:rPr lang="en-US" dirty="0" err="1"/>
              <a:t>lizinga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rezultirati</a:t>
            </a:r>
            <a:r>
              <a:rPr lang="en-US" dirty="0"/>
              <a:t> </a:t>
            </a:r>
            <a:r>
              <a:rPr lang="en-US" dirty="0" err="1"/>
              <a:t>neujednačenošću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strana</a:t>
            </a:r>
            <a:r>
              <a:rPr lang="en-US" dirty="0"/>
              <a:t>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ekonomske</a:t>
            </a:r>
            <a:r>
              <a:rPr lang="en-US" dirty="0"/>
              <a:t> </a:t>
            </a:r>
            <a:r>
              <a:rPr lang="en-US" dirty="0" err="1"/>
              <a:t>dominantnosti</a:t>
            </a:r>
            <a:r>
              <a:rPr lang="en-US" dirty="0"/>
              <a:t> </a:t>
            </a:r>
            <a:r>
              <a:rPr lang="en-US" dirty="0" err="1"/>
              <a:t>zakupodavca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posljedicu</a:t>
            </a:r>
            <a:r>
              <a:rPr lang="en-US" dirty="0"/>
              <a:t> </a:t>
            </a:r>
            <a:r>
              <a:rPr lang="en-US" dirty="0" err="1"/>
              <a:t>potpisivanje</a:t>
            </a:r>
            <a:r>
              <a:rPr lang="en-US" dirty="0"/>
              <a:t> </a:t>
            </a:r>
            <a:r>
              <a:rPr lang="en-US" dirty="0" err="1"/>
              <a:t>ugovora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povoljan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zakupca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7189327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2580"/>
            <a:ext cx="10515600" cy="5494383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hr-HR" sz="3900" b="1" dirty="0"/>
              <a:t>1.2. Ugovor - Finansijski leasing </a:t>
            </a:r>
            <a:endParaRPr lang="sr-Latn-ME" sz="3900" dirty="0" smtClean="0"/>
          </a:p>
          <a:p>
            <a:pPr algn="just"/>
            <a:r>
              <a:rPr lang="en-US" dirty="0" smtClean="0"/>
              <a:t>Leasing </a:t>
            </a:r>
            <a:r>
              <a:rPr lang="en-US" dirty="0"/>
              <a:t>je </a:t>
            </a:r>
            <a:r>
              <a:rPr lang="en-US" dirty="0" err="1"/>
              <a:t>pravni</a:t>
            </a:r>
            <a:r>
              <a:rPr lang="en-US" dirty="0"/>
              <a:t> </a:t>
            </a:r>
            <a:r>
              <a:rPr lang="en-US" dirty="0" err="1"/>
              <a:t>posao</a:t>
            </a:r>
            <a:r>
              <a:rPr lang="en-US" dirty="0"/>
              <a:t> u </a:t>
            </a:r>
            <a:r>
              <a:rPr lang="en-US" dirty="0" err="1"/>
              <a:t>kojem</a:t>
            </a:r>
            <a:r>
              <a:rPr lang="en-US" dirty="0"/>
              <a:t> </a:t>
            </a:r>
            <a:r>
              <a:rPr lang="en-US" dirty="0" err="1"/>
              <a:t>davalac</a:t>
            </a:r>
            <a:r>
              <a:rPr lang="en-US" dirty="0"/>
              <a:t> </a:t>
            </a:r>
            <a:r>
              <a:rPr lang="en-US" dirty="0" err="1"/>
              <a:t>leasinga</a:t>
            </a:r>
            <a:r>
              <a:rPr lang="en-US" dirty="0"/>
              <a:t> </a:t>
            </a:r>
            <a:r>
              <a:rPr lang="en-US" dirty="0" err="1"/>
              <a:t>prenosi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posjedovanja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korištenja</a:t>
            </a:r>
            <a:r>
              <a:rPr lang="en-US" dirty="0"/>
              <a:t> </a:t>
            </a:r>
            <a:r>
              <a:rPr lang="en-US" dirty="0" err="1"/>
              <a:t>predmeta</a:t>
            </a:r>
            <a:r>
              <a:rPr lang="en-US" dirty="0"/>
              <a:t> </a:t>
            </a:r>
            <a:r>
              <a:rPr lang="en-US" dirty="0" err="1"/>
              <a:t>lizinga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korisnika</a:t>
            </a:r>
            <a:r>
              <a:rPr lang="en-US" dirty="0"/>
              <a:t> </a:t>
            </a:r>
            <a:r>
              <a:rPr lang="en-US" dirty="0" err="1"/>
              <a:t>lizinga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određeni</a:t>
            </a:r>
            <a:r>
              <a:rPr lang="en-US" dirty="0"/>
              <a:t> </a:t>
            </a:r>
            <a:r>
              <a:rPr lang="en-US" dirty="0" err="1"/>
              <a:t>vremenski</a:t>
            </a:r>
            <a:r>
              <a:rPr lang="en-US" dirty="0"/>
              <a:t> </a:t>
            </a:r>
            <a:r>
              <a:rPr lang="en-US" dirty="0" err="1"/>
              <a:t>rok</a:t>
            </a:r>
            <a:r>
              <a:rPr lang="en-US" dirty="0"/>
              <a:t>, a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uzvrat</a:t>
            </a:r>
            <a:r>
              <a:rPr lang="en-US" dirty="0" smtClean="0"/>
              <a:t> </a:t>
            </a:r>
            <a:r>
              <a:rPr lang="en-US" dirty="0" err="1"/>
              <a:t>korisnik</a:t>
            </a:r>
            <a:r>
              <a:rPr lang="en-US" dirty="0"/>
              <a:t> </a:t>
            </a:r>
            <a:r>
              <a:rPr lang="en-US" dirty="0" err="1"/>
              <a:t>lizinga</a:t>
            </a:r>
            <a:r>
              <a:rPr lang="en-US" dirty="0"/>
              <a:t> se </a:t>
            </a:r>
            <a:r>
              <a:rPr lang="en-US" dirty="0" err="1"/>
              <a:t>obavezuje</a:t>
            </a:r>
            <a:r>
              <a:rPr lang="en-US" dirty="0"/>
              <a:t> da mu </a:t>
            </a:r>
            <a:r>
              <a:rPr lang="en-US" dirty="0" err="1"/>
              <a:t>za</a:t>
            </a:r>
            <a:r>
              <a:rPr lang="en-US" dirty="0"/>
              <a:t> to </a:t>
            </a:r>
            <a:r>
              <a:rPr lang="en-US" dirty="0" err="1"/>
              <a:t>plaća</a:t>
            </a:r>
            <a:r>
              <a:rPr lang="en-US" dirty="0"/>
              <a:t> </a:t>
            </a:r>
            <a:r>
              <a:rPr lang="en-US" dirty="0" err="1"/>
              <a:t>ugovorenu</a:t>
            </a:r>
            <a:r>
              <a:rPr lang="en-US" dirty="0"/>
              <a:t> </a:t>
            </a:r>
            <a:r>
              <a:rPr lang="en-US" dirty="0" err="1"/>
              <a:t>lizing</a:t>
            </a:r>
            <a:r>
              <a:rPr lang="en-US" dirty="0"/>
              <a:t> </a:t>
            </a:r>
            <a:r>
              <a:rPr lang="en-US" dirty="0" err="1"/>
              <a:t>naknadu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Posao</a:t>
            </a:r>
            <a:r>
              <a:rPr lang="en-US" dirty="0"/>
              <a:t> </a:t>
            </a:r>
            <a:r>
              <a:rPr lang="en-US" dirty="0" err="1"/>
              <a:t>lizinga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posao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lizinga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posao</a:t>
            </a:r>
            <a:r>
              <a:rPr lang="en-US" dirty="0"/>
              <a:t> </a:t>
            </a:r>
            <a:r>
              <a:rPr lang="en-US" dirty="0" err="1"/>
              <a:t>operativnog</a:t>
            </a:r>
            <a:r>
              <a:rPr lang="en-US" dirty="0"/>
              <a:t> </a:t>
            </a:r>
            <a:r>
              <a:rPr lang="en-US" dirty="0" err="1" smtClean="0"/>
              <a:t>lizinga</a:t>
            </a:r>
            <a:r>
              <a:rPr lang="sr-Latn-ME" dirty="0" smtClean="0"/>
              <a:t>.</a:t>
            </a:r>
          </a:p>
          <a:p>
            <a:pPr algn="just"/>
            <a:r>
              <a:rPr lang="sr-Latn-ME" dirty="0" smtClean="0"/>
              <a:t>F</a:t>
            </a:r>
            <a:r>
              <a:rPr lang="en-US" dirty="0" err="1" smtClean="0"/>
              <a:t>inansijski</a:t>
            </a:r>
            <a:r>
              <a:rPr lang="en-US" dirty="0" smtClean="0"/>
              <a:t> </a:t>
            </a:r>
            <a:r>
              <a:rPr lang="en-US" dirty="0" err="1"/>
              <a:t>lizing</a:t>
            </a:r>
            <a:r>
              <a:rPr lang="en-US" dirty="0"/>
              <a:t> </a:t>
            </a:r>
            <a:r>
              <a:rPr lang="sr-Latn-ME" dirty="0" smtClean="0"/>
              <a:t>je </a:t>
            </a:r>
            <a:r>
              <a:rPr lang="en-US" dirty="0" err="1" smtClean="0"/>
              <a:t>pravni</a:t>
            </a:r>
            <a:r>
              <a:rPr lang="en-US" dirty="0" smtClean="0"/>
              <a:t> </a:t>
            </a:r>
            <a:r>
              <a:rPr lang="en-US" dirty="0" err="1"/>
              <a:t>posao</a:t>
            </a:r>
            <a:r>
              <a:rPr lang="en-US" dirty="0"/>
              <a:t> u </a:t>
            </a:r>
            <a:r>
              <a:rPr lang="en-US" dirty="0" err="1"/>
              <a:t>kojem</a:t>
            </a:r>
            <a:r>
              <a:rPr lang="en-US" dirty="0"/>
              <a:t> </a:t>
            </a:r>
            <a:r>
              <a:rPr lang="en-US" dirty="0" err="1"/>
              <a:t>korisnik</a:t>
            </a:r>
            <a:r>
              <a:rPr lang="en-US" dirty="0"/>
              <a:t> </a:t>
            </a:r>
            <a:r>
              <a:rPr lang="en-US" dirty="0" err="1"/>
              <a:t>lizinga</a:t>
            </a:r>
            <a:r>
              <a:rPr lang="en-US" dirty="0"/>
              <a:t> u </a:t>
            </a:r>
            <a:r>
              <a:rPr lang="en-US" dirty="0" err="1"/>
              <a:t>periodu</a:t>
            </a:r>
            <a:r>
              <a:rPr lang="en-US" dirty="0"/>
              <a:t> </a:t>
            </a:r>
            <a:r>
              <a:rPr lang="en-US" dirty="0" err="1"/>
              <a:t>posjedovanja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korištenja</a:t>
            </a:r>
            <a:r>
              <a:rPr lang="en-US" dirty="0"/>
              <a:t> </a:t>
            </a:r>
            <a:r>
              <a:rPr lang="en-US" dirty="0" err="1"/>
              <a:t>predmeta</a:t>
            </a:r>
            <a:r>
              <a:rPr lang="en-US" dirty="0"/>
              <a:t> </a:t>
            </a:r>
            <a:r>
              <a:rPr lang="en-US" dirty="0" err="1"/>
              <a:t>lizinga</a:t>
            </a:r>
            <a:r>
              <a:rPr lang="en-US" dirty="0"/>
              <a:t> </a:t>
            </a:r>
            <a:r>
              <a:rPr lang="en-US" dirty="0" err="1"/>
              <a:t>plaća</a:t>
            </a:r>
            <a:r>
              <a:rPr lang="en-US" dirty="0"/>
              <a:t> </a:t>
            </a:r>
            <a:r>
              <a:rPr lang="en-US" dirty="0" err="1"/>
              <a:t>ugovorenu</a:t>
            </a:r>
            <a:r>
              <a:rPr lang="en-US" dirty="0"/>
              <a:t> </a:t>
            </a:r>
            <a:r>
              <a:rPr lang="en-US" dirty="0" err="1"/>
              <a:t>lizing</a:t>
            </a:r>
            <a:r>
              <a:rPr lang="en-US" dirty="0"/>
              <a:t> </a:t>
            </a:r>
            <a:r>
              <a:rPr lang="en-US" dirty="0" err="1"/>
              <a:t>naknadu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opcijom</a:t>
            </a:r>
            <a:r>
              <a:rPr lang="en-US" dirty="0"/>
              <a:t> </a:t>
            </a:r>
            <a:r>
              <a:rPr lang="en-US" dirty="0" err="1"/>
              <a:t>kupovine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sticanja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vlasništva</a:t>
            </a:r>
            <a:r>
              <a:rPr lang="en-US" dirty="0"/>
              <a:t>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/>
              <a:t>predmetom</a:t>
            </a:r>
            <a:r>
              <a:rPr lang="en-US" dirty="0"/>
              <a:t> </a:t>
            </a:r>
            <a:r>
              <a:rPr lang="en-US" dirty="0" err="1"/>
              <a:t>lizinga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snosi</a:t>
            </a:r>
            <a:r>
              <a:rPr lang="en-US" dirty="0"/>
              <a:t> </a:t>
            </a:r>
            <a:r>
              <a:rPr lang="en-US" dirty="0" err="1"/>
              <a:t>troškove</a:t>
            </a:r>
            <a:r>
              <a:rPr lang="en-US" dirty="0"/>
              <a:t> </a:t>
            </a:r>
            <a:r>
              <a:rPr lang="en-US" dirty="0" err="1"/>
              <a:t>amortizacije</a:t>
            </a:r>
            <a:r>
              <a:rPr lang="en-US" dirty="0"/>
              <a:t> </a:t>
            </a:r>
            <a:r>
              <a:rPr lang="en-US" dirty="0" err="1"/>
              <a:t>predmeta</a:t>
            </a:r>
            <a:r>
              <a:rPr lang="en-US" dirty="0"/>
              <a:t> </a:t>
            </a:r>
            <a:r>
              <a:rPr lang="en-US" dirty="0" err="1" smtClean="0"/>
              <a:t>lizinga</a:t>
            </a:r>
            <a:r>
              <a:rPr lang="sr-Latn-ME" dirty="0" smtClean="0"/>
              <a:t>.</a:t>
            </a:r>
          </a:p>
          <a:p>
            <a:pPr algn="just"/>
            <a:r>
              <a:rPr lang="en-US" dirty="0" smtClean="0"/>
              <a:t> </a:t>
            </a:r>
            <a:r>
              <a:rPr lang="sr-Latn-ME" dirty="0" err="1"/>
              <a:t>D</a:t>
            </a:r>
            <a:r>
              <a:rPr lang="en-US" dirty="0" smtClean="0"/>
              <a:t>ok </a:t>
            </a:r>
            <a:r>
              <a:rPr lang="en-US" dirty="0"/>
              <a:t>je </a:t>
            </a:r>
            <a:r>
              <a:rPr lang="en-US" dirty="0" err="1"/>
              <a:t>operativni</a:t>
            </a:r>
            <a:r>
              <a:rPr lang="en-US" dirty="0"/>
              <a:t> </a:t>
            </a:r>
            <a:r>
              <a:rPr lang="en-US" dirty="0" err="1" smtClean="0"/>
              <a:t>lizing</a:t>
            </a:r>
            <a:r>
              <a:rPr lang="en-US" dirty="0" smtClean="0"/>
              <a:t> </a:t>
            </a:r>
            <a:r>
              <a:rPr lang="en-US" dirty="0" err="1"/>
              <a:t>pravni</a:t>
            </a:r>
            <a:r>
              <a:rPr lang="en-US" dirty="0"/>
              <a:t> </a:t>
            </a:r>
            <a:r>
              <a:rPr lang="en-US" dirty="0" err="1"/>
              <a:t>posao</a:t>
            </a:r>
            <a:r>
              <a:rPr lang="en-US" dirty="0"/>
              <a:t> u </a:t>
            </a:r>
            <a:r>
              <a:rPr lang="en-US" dirty="0" err="1"/>
              <a:t>kojem</a:t>
            </a:r>
            <a:r>
              <a:rPr lang="en-US" dirty="0"/>
              <a:t> </a:t>
            </a:r>
            <a:r>
              <a:rPr lang="en-US" dirty="0" err="1"/>
              <a:t>korisnik</a:t>
            </a:r>
            <a:r>
              <a:rPr lang="en-US" dirty="0"/>
              <a:t> </a:t>
            </a:r>
            <a:r>
              <a:rPr lang="en-US" dirty="0" err="1"/>
              <a:t>lizinga</a:t>
            </a:r>
            <a:r>
              <a:rPr lang="en-US" dirty="0"/>
              <a:t> u </a:t>
            </a:r>
            <a:r>
              <a:rPr lang="en-US" dirty="0" err="1"/>
              <a:t>periodu</a:t>
            </a:r>
            <a:r>
              <a:rPr lang="en-US" dirty="0"/>
              <a:t> </a:t>
            </a:r>
            <a:r>
              <a:rPr lang="en-US" dirty="0" err="1"/>
              <a:t>posjedovanja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korištenja</a:t>
            </a:r>
            <a:r>
              <a:rPr lang="en-US" dirty="0"/>
              <a:t> </a:t>
            </a:r>
            <a:r>
              <a:rPr lang="en-US" dirty="0" err="1"/>
              <a:t>predmeta</a:t>
            </a:r>
            <a:r>
              <a:rPr lang="en-US" dirty="0"/>
              <a:t> </a:t>
            </a:r>
            <a:r>
              <a:rPr lang="en-US" dirty="0" err="1"/>
              <a:t>lizinga</a:t>
            </a:r>
            <a:r>
              <a:rPr lang="en-US" dirty="0"/>
              <a:t> </a:t>
            </a:r>
            <a:r>
              <a:rPr lang="en-US" dirty="0" err="1"/>
              <a:t>plaća</a:t>
            </a:r>
            <a:r>
              <a:rPr lang="en-US" dirty="0"/>
              <a:t> </a:t>
            </a:r>
            <a:r>
              <a:rPr lang="en-US" dirty="0" err="1"/>
              <a:t>davaocu</a:t>
            </a:r>
            <a:r>
              <a:rPr lang="en-US" dirty="0"/>
              <a:t> </a:t>
            </a:r>
            <a:r>
              <a:rPr lang="en-US" dirty="0" err="1"/>
              <a:t>lesinga</a:t>
            </a:r>
            <a:r>
              <a:rPr lang="en-US" dirty="0"/>
              <a:t> </a:t>
            </a:r>
            <a:r>
              <a:rPr lang="en-US" dirty="0" err="1"/>
              <a:t>određenu</a:t>
            </a:r>
            <a:r>
              <a:rPr lang="en-US" dirty="0"/>
              <a:t> </a:t>
            </a:r>
            <a:r>
              <a:rPr lang="en-US" dirty="0" err="1"/>
              <a:t>naknadu</a:t>
            </a:r>
            <a:r>
              <a:rPr lang="en-US" dirty="0"/>
              <a:t> bez </a:t>
            </a:r>
            <a:r>
              <a:rPr lang="en-US" dirty="0" err="1"/>
              <a:t>opcije</a:t>
            </a:r>
            <a:r>
              <a:rPr lang="en-US" dirty="0"/>
              <a:t> </a:t>
            </a:r>
            <a:r>
              <a:rPr lang="en-US" dirty="0" err="1"/>
              <a:t>kupovine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sticanja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vlasništva</a:t>
            </a:r>
            <a:r>
              <a:rPr lang="en-US" dirty="0"/>
              <a:t>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/>
              <a:t>predmetom</a:t>
            </a:r>
            <a:r>
              <a:rPr lang="en-US" dirty="0"/>
              <a:t> </a:t>
            </a:r>
            <a:r>
              <a:rPr lang="en-US" dirty="0" err="1"/>
              <a:t>lizinga</a:t>
            </a:r>
            <a:r>
              <a:rPr lang="en-US" dirty="0"/>
              <a:t>, a </a:t>
            </a:r>
            <a:r>
              <a:rPr lang="en-US" dirty="0" err="1"/>
              <a:t>davalac</a:t>
            </a:r>
            <a:r>
              <a:rPr lang="en-US" dirty="0"/>
              <a:t> </a:t>
            </a:r>
            <a:r>
              <a:rPr lang="en-US" dirty="0" err="1"/>
              <a:t>lizinga</a:t>
            </a:r>
            <a:r>
              <a:rPr lang="en-US" dirty="0"/>
              <a:t> </a:t>
            </a:r>
            <a:r>
              <a:rPr lang="en-US" dirty="0" err="1"/>
              <a:t>snosi</a:t>
            </a:r>
            <a:r>
              <a:rPr lang="en-US" dirty="0"/>
              <a:t> </a:t>
            </a:r>
            <a:r>
              <a:rPr lang="en-US" dirty="0" err="1"/>
              <a:t>troškove</a:t>
            </a:r>
            <a:r>
              <a:rPr lang="en-US" dirty="0"/>
              <a:t> </a:t>
            </a:r>
            <a:r>
              <a:rPr lang="en-US" dirty="0" err="1"/>
              <a:t>amortizacije</a:t>
            </a:r>
            <a:r>
              <a:rPr lang="en-US" dirty="0"/>
              <a:t> </a:t>
            </a:r>
            <a:r>
              <a:rPr lang="en-US" dirty="0" err="1"/>
              <a:t>predmeta</a:t>
            </a:r>
            <a:r>
              <a:rPr lang="en-US" dirty="0"/>
              <a:t> </a:t>
            </a:r>
            <a:r>
              <a:rPr lang="en-US" dirty="0" err="1"/>
              <a:t>lizinga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244959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Sadržaj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r-Latn-ME" sz="3000" dirty="0" smtClean="0"/>
              <a:t>Uvod </a:t>
            </a:r>
          </a:p>
          <a:p>
            <a:pPr marL="0" indent="0">
              <a:buNone/>
            </a:pPr>
            <a:r>
              <a:rPr lang="sr-Latn-ME" sz="3000" dirty="0" smtClean="0"/>
              <a:t>1. Finansijski leasing</a:t>
            </a:r>
          </a:p>
          <a:p>
            <a:pPr marL="457200" lvl="1" indent="0">
              <a:buNone/>
            </a:pPr>
            <a:r>
              <a:rPr lang="sr-Latn-ME" sz="3000" dirty="0" smtClean="0"/>
              <a:t>1.1. Prednosti i nedostaci leasinga</a:t>
            </a:r>
          </a:p>
          <a:p>
            <a:pPr marL="457200" lvl="1" indent="0">
              <a:buNone/>
            </a:pPr>
            <a:r>
              <a:rPr lang="sr-Latn-ME" sz="3000" dirty="0" smtClean="0"/>
              <a:t>1.2. Finansijski leasning – ugovor</a:t>
            </a:r>
          </a:p>
          <a:p>
            <a:pPr marL="457200" lvl="1" indent="0">
              <a:buNone/>
            </a:pPr>
            <a:r>
              <a:rPr lang="sr-Latn-ME" sz="3000" dirty="0" smtClean="0"/>
              <a:t>1.3. </a:t>
            </a:r>
            <a:r>
              <a:rPr lang="sr-Latn-ME" sz="3000" dirty="0"/>
              <a:t>D</a:t>
            </a:r>
            <a:r>
              <a:rPr lang="sr-Latn-ME" sz="3000" dirty="0" smtClean="0"/>
              <a:t>iversifikovanost leasinga u svijetu</a:t>
            </a:r>
          </a:p>
          <a:p>
            <a:pPr marL="457200" lvl="1" indent="0">
              <a:buNone/>
            </a:pPr>
            <a:r>
              <a:rPr lang="sr-Latn-ME" sz="3000" dirty="0" smtClean="0"/>
              <a:t>1.4. Leasing u razvijenim zemljama</a:t>
            </a:r>
          </a:p>
          <a:p>
            <a:pPr marL="457200" lvl="1" indent="0">
              <a:buNone/>
            </a:pPr>
            <a:r>
              <a:rPr lang="sr-Latn-ME" sz="3000" dirty="0" smtClean="0"/>
              <a:t>1.5. leasing u zemljama u razvoju</a:t>
            </a:r>
          </a:p>
          <a:p>
            <a:pPr marL="457200" lvl="1" indent="0">
              <a:buNone/>
            </a:pPr>
            <a:r>
              <a:rPr lang="sr-Latn-ME" sz="3000" dirty="0" smtClean="0"/>
              <a:t>1. 6. Leasing u BiH</a:t>
            </a:r>
          </a:p>
          <a:p>
            <a:pPr marL="0" indent="0">
              <a:buNone/>
            </a:pPr>
            <a:r>
              <a:rPr lang="sr-Latn-ME" sz="3000" dirty="0" smtClean="0"/>
              <a:t>2. </a:t>
            </a:r>
            <a:r>
              <a:rPr lang="sr-Latn-ME" sz="3000" dirty="0"/>
              <a:t>P</a:t>
            </a:r>
            <a:r>
              <a:rPr lang="sr-Latn-ME" sz="3000" dirty="0" smtClean="0"/>
              <a:t>ojam  i značaj faktoringa</a:t>
            </a:r>
          </a:p>
          <a:p>
            <a:pPr marL="0" indent="0">
              <a:buNone/>
            </a:pPr>
            <a:r>
              <a:rPr lang="sr-Latn-ME" sz="3000" dirty="0" smtClean="0"/>
              <a:t>3. </a:t>
            </a:r>
            <a:r>
              <a:rPr lang="sr-Latn-ME" sz="3000" smtClean="0"/>
              <a:t>Pojam i značaj forfetinga</a:t>
            </a:r>
            <a:endParaRPr lang="sr-Latn-ME" sz="3000" dirty="0" smtClean="0"/>
          </a:p>
          <a:p>
            <a:endParaRPr lang="sr-Latn-ME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83045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04552"/>
            <a:ext cx="10515600" cy="5172411"/>
          </a:xfrm>
        </p:spPr>
        <p:txBody>
          <a:bodyPr>
            <a:normAutofit/>
          </a:bodyPr>
          <a:lstStyle/>
          <a:p>
            <a:pPr algn="just"/>
            <a:r>
              <a:rPr lang="hr-HR" dirty="0" smtClean="0"/>
              <a:t>Finansijski </a:t>
            </a:r>
            <a:r>
              <a:rPr lang="hr-HR" dirty="0"/>
              <a:t>leasing je za davaoca leasinga (najmodavca) povoljniji, jer se rok korištenja predmeta leasinga ugovara na duže vremensko razdoblje, sve dok se predmet ugovora ne amortizuje. </a:t>
            </a:r>
            <a:endParaRPr lang="en-US" dirty="0"/>
          </a:p>
          <a:p>
            <a:pPr algn="just"/>
            <a:r>
              <a:rPr lang="hr-HR" dirty="0"/>
              <a:t>Finansijski leasing se javio kao rješenje za potrebu nabavke skupocjene, tehničko – tehnološki sofisticirane  investicione opreme. </a:t>
            </a:r>
            <a:endParaRPr lang="hr-HR" dirty="0" smtClean="0"/>
          </a:p>
          <a:p>
            <a:pPr algn="just"/>
            <a:r>
              <a:rPr lang="hr-HR" dirty="0" smtClean="0"/>
              <a:t>Naime</a:t>
            </a:r>
            <a:r>
              <a:rPr lang="hr-HR" dirty="0"/>
              <a:t>, kako privredni subjekti nisu imali dovoljno finansijskih sredstava za nabavku gore navedene oprema, a kako poslovnim bankama specifična i skupocjena oprema nije bila interesantna za finansiranje, pojava finansijskog leasinga se nametnula kao rješenje za navedene probleme</a:t>
            </a:r>
            <a:r>
              <a:rPr lang="hr-HR" dirty="0" smtClean="0"/>
              <a:t>.</a:t>
            </a:r>
          </a:p>
          <a:p>
            <a:pPr algn="just"/>
            <a:r>
              <a:rPr lang="hr-HR" dirty="0" smtClean="0"/>
              <a:t> </a:t>
            </a:r>
            <a:r>
              <a:rPr lang="hr-HR" dirty="0"/>
              <a:t>Ugovori o finansijskom leasingu obično traju ili imaju svoju krajnju ročnost do potpune amortizacije predmeta leasinga.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435960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69"/>
          </a:xfrm>
        </p:spPr>
        <p:txBody>
          <a:bodyPr/>
          <a:lstStyle/>
          <a:p>
            <a:pPr algn="just"/>
            <a:r>
              <a:rPr lang="hr-HR" dirty="0"/>
              <a:t>Parametri koji se odnose na finansijski leasing su:</a:t>
            </a:r>
            <a:endParaRPr lang="en-US" dirty="0"/>
          </a:p>
          <a:p>
            <a:pPr lvl="0" algn="just"/>
            <a:r>
              <a:rPr lang="hr-HR" dirty="0"/>
              <a:t>Kada davalac leasinga (DL) prenese vlasništvo predmeta leasinga na primaoca leasinga (PL) najkasnije na kraju trajanja leasinga,</a:t>
            </a:r>
            <a:endParaRPr lang="en-US" dirty="0"/>
          </a:p>
          <a:p>
            <a:pPr lvl="0" algn="just"/>
            <a:r>
              <a:rPr lang="hr-HR" dirty="0"/>
              <a:t>Kada (PL) ima pravo otkupiti predmet po vrijednosti koja je znatno manja od </a:t>
            </a:r>
            <a:r>
              <a:rPr lang="hr-HR" dirty="0" smtClean="0"/>
              <a:t>tržišne, ako </a:t>
            </a:r>
            <a:r>
              <a:rPr lang="hr-HR" dirty="0"/>
              <a:t>(DL) prenosi rizik prekida ugovora i time povezanog gubitka na (PL).</a:t>
            </a:r>
            <a:endParaRPr lang="en-US" dirty="0"/>
          </a:p>
          <a:p>
            <a:pPr algn="just"/>
            <a:r>
              <a:rPr lang="hr-HR" dirty="0"/>
              <a:t>Poreska osnovica  = glavnica + kamate za cijeli period leasing </a:t>
            </a:r>
            <a:r>
              <a:rPr lang="hr-HR" dirty="0" smtClean="0"/>
              <a:t>ugovora.</a:t>
            </a:r>
            <a:r>
              <a:rPr lang="en-US" dirty="0" smtClean="0"/>
              <a:t>  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424663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76207" y="888642"/>
            <a:ext cx="8627647" cy="5571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57363218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39224"/>
            <a:ext cx="10515600" cy="744118"/>
          </a:xfrm>
        </p:spPr>
        <p:txBody>
          <a:bodyPr>
            <a:normAutofit/>
          </a:bodyPr>
          <a:lstStyle/>
          <a:p>
            <a:pPr marL="457200" lvl="1" indent="0"/>
            <a:r>
              <a:rPr lang="sr-Latn-ME" sz="3600" dirty="0" smtClean="0">
                <a:latin typeface="+mn-lt"/>
              </a:rPr>
              <a:t>1.3. </a:t>
            </a:r>
            <a:r>
              <a:rPr lang="en-US" sz="3600" dirty="0" smtClean="0">
                <a:latin typeface="+mn-lt"/>
              </a:rPr>
              <a:t>D</a:t>
            </a:r>
            <a:r>
              <a:rPr lang="sr-Latn-ME" sz="3600" dirty="0" smtClean="0">
                <a:latin typeface="+mn-lt"/>
              </a:rPr>
              <a:t>isperzivnost  leasinga u svijetu</a:t>
            </a:r>
            <a:endParaRPr lang="en-US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83342"/>
            <a:ext cx="10515600" cy="4993621"/>
          </a:xfrm>
        </p:spPr>
        <p:txBody>
          <a:bodyPr/>
          <a:lstStyle/>
          <a:p>
            <a:pPr algn="just"/>
            <a:r>
              <a:rPr lang="bs-Latn-BA" dirty="0" smtClean="0"/>
              <a:t>Fenomen </a:t>
            </a:r>
            <a:r>
              <a:rPr lang="bs-Latn-BA" dirty="0"/>
              <a:t>leasing poslovanja je raširen u svijetu, tako da </a:t>
            </a:r>
            <a:r>
              <a:rPr lang="bs-Latn-BA" dirty="0" smtClean="0"/>
              <a:t>na </a:t>
            </a:r>
            <a:r>
              <a:rPr lang="bs-Latn-BA" dirty="0"/>
              <a:t>tom tržištu djeluje više od 5.000 kompanija, a kao predmeti se pojavljuju različite pokretne i nepokretne stvari, tako da se neprestano u procesu finansiranja pojavljuju neki novi proizvodi, ali i nova polja i oblasti. </a:t>
            </a:r>
            <a:endParaRPr lang="bs-Latn-BA" dirty="0" smtClean="0"/>
          </a:p>
          <a:p>
            <a:pPr algn="just"/>
            <a:r>
              <a:rPr lang="en-US" dirty="0" err="1" smtClean="0"/>
              <a:t>Grafikon</a:t>
            </a:r>
            <a:r>
              <a:rPr lang="en-US" dirty="0" smtClean="0"/>
              <a:t> </a:t>
            </a:r>
            <a:r>
              <a:rPr lang="en-US" dirty="0"/>
              <a:t>1</a:t>
            </a:r>
            <a:r>
              <a:rPr lang="en-US" dirty="0" smtClean="0"/>
              <a:t>.</a:t>
            </a:r>
            <a:r>
              <a:rPr lang="sr-Latn-ME" dirty="0" smtClean="0"/>
              <a:t> </a:t>
            </a:r>
            <a:r>
              <a:rPr lang="en-US" dirty="0" err="1" smtClean="0"/>
              <a:t>Volumen</a:t>
            </a:r>
            <a:r>
              <a:rPr lang="en-US" dirty="0" smtClean="0"/>
              <a:t> </a:t>
            </a:r>
            <a:r>
              <a:rPr lang="en-US" dirty="0" err="1"/>
              <a:t>leasinga</a:t>
            </a:r>
            <a:r>
              <a:rPr lang="en-US" dirty="0"/>
              <a:t> u </a:t>
            </a:r>
            <a:r>
              <a:rPr lang="en-US" dirty="0" err="1"/>
              <a:t>svijetu</a:t>
            </a:r>
            <a:r>
              <a:rPr lang="en-US" dirty="0"/>
              <a:t> (u </a:t>
            </a:r>
            <a:r>
              <a:rPr lang="en-US" dirty="0" err="1"/>
              <a:t>milijardama</a:t>
            </a:r>
            <a:r>
              <a:rPr lang="en-US" dirty="0"/>
              <a:t> USD</a:t>
            </a:r>
            <a:r>
              <a:rPr lang="en-US" dirty="0" smtClean="0"/>
              <a:t>)</a:t>
            </a:r>
            <a:r>
              <a:rPr lang="sr-Latn-ME" dirty="0" smtClean="0"/>
              <a:t>.</a:t>
            </a:r>
            <a:endParaRPr lang="en-US" dirty="0"/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82854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hart 1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343955" y="1094704"/>
            <a:ext cx="6343069" cy="443072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33454639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68188"/>
            <a:ext cx="10515600" cy="5208775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Prethodni</a:t>
            </a:r>
            <a:r>
              <a:rPr lang="en-US" dirty="0"/>
              <a:t> </a:t>
            </a:r>
            <a:r>
              <a:rPr lang="en-US" dirty="0" err="1"/>
              <a:t>grafikon</a:t>
            </a:r>
            <a:r>
              <a:rPr lang="en-US" dirty="0"/>
              <a:t> </a:t>
            </a:r>
            <a:r>
              <a:rPr lang="en-US" dirty="0" err="1"/>
              <a:t>pokazuje</a:t>
            </a:r>
            <a:r>
              <a:rPr lang="en-US" dirty="0"/>
              <a:t> </a:t>
            </a:r>
            <a:r>
              <a:rPr lang="en-US" dirty="0" err="1"/>
              <a:t>volumen</a:t>
            </a:r>
            <a:r>
              <a:rPr lang="en-US" dirty="0"/>
              <a:t> </a:t>
            </a:r>
            <a:r>
              <a:rPr lang="en-US" dirty="0" err="1"/>
              <a:t>leasinga</a:t>
            </a:r>
            <a:r>
              <a:rPr lang="en-US" dirty="0"/>
              <a:t> u </a:t>
            </a:r>
            <a:r>
              <a:rPr lang="en-US" dirty="0" err="1"/>
              <a:t>svjetskim</a:t>
            </a:r>
            <a:r>
              <a:rPr lang="en-US" dirty="0"/>
              <a:t> </a:t>
            </a:r>
            <a:r>
              <a:rPr lang="en-US" dirty="0" err="1"/>
              <a:t>okvirima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je </a:t>
            </a:r>
            <a:r>
              <a:rPr lang="sr-Latn-ME" dirty="0" smtClean="0"/>
              <a:t>prikazan</a:t>
            </a:r>
            <a:r>
              <a:rPr lang="en-US" dirty="0" smtClean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kontinentima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Ukupna</a:t>
            </a:r>
            <a:r>
              <a:rPr lang="en-US" dirty="0"/>
              <a:t> </a:t>
            </a:r>
            <a:r>
              <a:rPr lang="en-US" dirty="0" err="1"/>
              <a:t>volumen</a:t>
            </a:r>
            <a:r>
              <a:rPr lang="en-US" dirty="0"/>
              <a:t> je </a:t>
            </a:r>
            <a:r>
              <a:rPr lang="en-US" dirty="0" err="1"/>
              <a:t>skoro</a:t>
            </a:r>
            <a:r>
              <a:rPr lang="en-US" dirty="0"/>
              <a:t> </a:t>
            </a:r>
            <a:r>
              <a:rPr lang="en-US" dirty="0" err="1"/>
              <a:t>dostigao</a:t>
            </a:r>
            <a:r>
              <a:rPr lang="en-US" dirty="0"/>
              <a:t> </a:t>
            </a:r>
            <a:r>
              <a:rPr lang="en-US" dirty="0" err="1"/>
              <a:t>hiljadu</a:t>
            </a:r>
            <a:r>
              <a:rPr lang="en-US" dirty="0"/>
              <a:t> </a:t>
            </a:r>
            <a:r>
              <a:rPr lang="en-US" dirty="0" err="1"/>
              <a:t>milijardi</a:t>
            </a:r>
            <a:r>
              <a:rPr lang="en-US" dirty="0"/>
              <a:t> USD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tačnije</a:t>
            </a:r>
            <a:r>
              <a:rPr lang="en-US" dirty="0"/>
              <a:t> bio je u </a:t>
            </a:r>
            <a:r>
              <a:rPr lang="en-US" dirty="0" err="1"/>
              <a:t>nivou</a:t>
            </a:r>
            <a:r>
              <a:rPr lang="en-US" dirty="0"/>
              <a:t> 944,31 </a:t>
            </a:r>
            <a:r>
              <a:rPr lang="en-US" dirty="0" err="1"/>
              <a:t>milijarda</a:t>
            </a:r>
            <a:r>
              <a:rPr lang="en-US" dirty="0"/>
              <a:t> USD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Najveći</a:t>
            </a:r>
            <a:r>
              <a:rPr lang="en-US" dirty="0"/>
              <a:t> </a:t>
            </a:r>
            <a:r>
              <a:rPr lang="en-US" dirty="0" err="1"/>
              <a:t>udio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39% </a:t>
            </a:r>
            <a:r>
              <a:rPr lang="en-US" dirty="0" err="1"/>
              <a:t>pripada</a:t>
            </a:r>
            <a:r>
              <a:rPr lang="en-US" dirty="0"/>
              <a:t> </a:t>
            </a:r>
            <a:r>
              <a:rPr lang="en-US" dirty="0" err="1"/>
              <a:t>regionu</a:t>
            </a:r>
            <a:r>
              <a:rPr lang="en-US" dirty="0"/>
              <a:t> </a:t>
            </a:r>
            <a:r>
              <a:rPr lang="en-US" dirty="0" err="1"/>
              <a:t>Sjeverne</a:t>
            </a:r>
            <a:r>
              <a:rPr lang="en-US" dirty="0"/>
              <a:t> </a:t>
            </a:r>
            <a:r>
              <a:rPr lang="en-US" dirty="0" err="1"/>
              <a:t>Amerike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volumenom</a:t>
            </a:r>
            <a:r>
              <a:rPr lang="en-US" dirty="0"/>
              <a:t> od 368,4 </a:t>
            </a:r>
            <a:r>
              <a:rPr lang="en-US" dirty="0" err="1"/>
              <a:t>milijardi</a:t>
            </a:r>
            <a:r>
              <a:rPr lang="en-US" dirty="0"/>
              <a:t> USA, a </a:t>
            </a:r>
            <a:r>
              <a:rPr lang="en-US" dirty="0" err="1"/>
              <a:t>nakon</a:t>
            </a:r>
            <a:r>
              <a:rPr lang="en-US" dirty="0"/>
              <a:t> toga </a:t>
            </a:r>
            <a:r>
              <a:rPr lang="en-US" dirty="0" err="1"/>
              <a:t>slijede</a:t>
            </a:r>
            <a:r>
              <a:rPr lang="en-US" dirty="0"/>
              <a:t> </a:t>
            </a:r>
            <a:r>
              <a:rPr lang="en-US" dirty="0" err="1"/>
              <a:t>Evropa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udjelom</a:t>
            </a:r>
            <a:r>
              <a:rPr lang="en-US" dirty="0"/>
              <a:t> 34,7% </a:t>
            </a:r>
            <a:r>
              <a:rPr lang="en-US" dirty="0" err="1"/>
              <a:t>ili</a:t>
            </a:r>
            <a:r>
              <a:rPr lang="en-US" dirty="0"/>
              <a:t> 327,8 </a:t>
            </a:r>
            <a:r>
              <a:rPr lang="en-US" dirty="0" err="1"/>
              <a:t>milijardi</a:t>
            </a:r>
            <a:r>
              <a:rPr lang="en-US" dirty="0"/>
              <a:t> USD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Azija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udjelom</a:t>
            </a:r>
            <a:r>
              <a:rPr lang="en-US" dirty="0"/>
              <a:t> od 20,6% </a:t>
            </a:r>
            <a:r>
              <a:rPr lang="en-US" dirty="0" err="1"/>
              <a:t>ili</a:t>
            </a:r>
            <a:r>
              <a:rPr lang="en-US" dirty="0"/>
              <a:t> 195 </a:t>
            </a:r>
            <a:r>
              <a:rPr lang="en-US" dirty="0" err="1"/>
              <a:t>milijardi</a:t>
            </a:r>
            <a:r>
              <a:rPr lang="en-US" dirty="0"/>
              <a:t> USD, </a:t>
            </a:r>
            <a:r>
              <a:rPr lang="en-US" dirty="0" err="1"/>
              <a:t>dok</a:t>
            </a:r>
            <a:r>
              <a:rPr lang="en-US" dirty="0"/>
              <a:t> je </a:t>
            </a:r>
            <a:r>
              <a:rPr lang="en-US" dirty="0" err="1"/>
              <a:t>udio</a:t>
            </a:r>
            <a:r>
              <a:rPr lang="en-US" dirty="0"/>
              <a:t> </a:t>
            </a:r>
            <a:r>
              <a:rPr lang="en-US" dirty="0" err="1"/>
              <a:t>ostalih</a:t>
            </a:r>
            <a:r>
              <a:rPr lang="en-US" dirty="0"/>
              <a:t> </a:t>
            </a:r>
            <a:r>
              <a:rPr lang="en-US" dirty="0" err="1"/>
              <a:t>regiona</a:t>
            </a:r>
            <a:r>
              <a:rPr lang="en-US" dirty="0"/>
              <a:t> </a:t>
            </a:r>
            <a:r>
              <a:rPr lang="en-US" dirty="0" err="1"/>
              <a:t>višestruko</a:t>
            </a:r>
            <a:r>
              <a:rPr lang="en-US" dirty="0"/>
              <a:t> </a:t>
            </a:r>
            <a:r>
              <a:rPr lang="en-US" dirty="0" err="1"/>
              <a:t>manji</a:t>
            </a:r>
            <a:r>
              <a:rPr lang="en-US" dirty="0"/>
              <a:t> od </a:t>
            </a:r>
            <a:r>
              <a:rPr lang="en-US" dirty="0" err="1"/>
              <a:t>pobrojanih</a:t>
            </a:r>
            <a:r>
              <a:rPr lang="en-US" dirty="0"/>
              <a:t>, </a:t>
            </a:r>
            <a:r>
              <a:rPr lang="en-US" dirty="0" err="1"/>
              <a:t>tako</a:t>
            </a:r>
            <a:r>
              <a:rPr lang="en-US" dirty="0"/>
              <a:t> da </a:t>
            </a:r>
            <a:r>
              <a:rPr lang="en-US" dirty="0" err="1"/>
              <a:t>Australija</a:t>
            </a:r>
            <a:r>
              <a:rPr lang="en-US" dirty="0"/>
              <a:t> </a:t>
            </a:r>
            <a:r>
              <a:rPr lang="en-US" dirty="0" err="1"/>
              <a:t>zahvata</a:t>
            </a:r>
            <a:r>
              <a:rPr lang="en-US" dirty="0"/>
              <a:t> 3,8% </a:t>
            </a:r>
            <a:r>
              <a:rPr lang="en-US" dirty="0" err="1"/>
              <a:t>svjetskog</a:t>
            </a:r>
            <a:r>
              <a:rPr lang="en-US" dirty="0"/>
              <a:t> </a:t>
            </a:r>
            <a:r>
              <a:rPr lang="en-US" dirty="0" err="1"/>
              <a:t>volumena</a:t>
            </a:r>
            <a:r>
              <a:rPr lang="en-US" dirty="0"/>
              <a:t>, </a:t>
            </a:r>
            <a:r>
              <a:rPr lang="en-US" dirty="0" err="1"/>
              <a:t>Južna</a:t>
            </a:r>
            <a:r>
              <a:rPr lang="en-US" dirty="0"/>
              <a:t> Amerika 1,4% </a:t>
            </a:r>
            <a:r>
              <a:rPr lang="sr-Latn-ME" dirty="0" smtClean="0"/>
              <a:t>i</a:t>
            </a:r>
            <a:r>
              <a:rPr lang="en-US" dirty="0" smtClean="0"/>
              <a:t> </a:t>
            </a:r>
            <a:r>
              <a:rPr lang="en-US" dirty="0" err="1"/>
              <a:t>Afrika</a:t>
            </a:r>
            <a:r>
              <a:rPr lang="en-US" dirty="0"/>
              <a:t> 0,7% 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6184964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hart 2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75012" y="1250576"/>
            <a:ext cx="8027894" cy="450476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374736206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b="1" dirty="0" smtClean="0"/>
              <a:t>1.4. </a:t>
            </a:r>
            <a:r>
              <a:rPr lang="en-US" b="1" dirty="0" smtClean="0"/>
              <a:t>Leasing </a:t>
            </a:r>
            <a:r>
              <a:rPr lang="en-US" b="1" dirty="0"/>
              <a:t>u </a:t>
            </a:r>
            <a:r>
              <a:rPr lang="en-US" b="1" dirty="0" err="1"/>
              <a:t>razvijenim</a:t>
            </a:r>
            <a:r>
              <a:rPr lang="en-US" b="1" dirty="0"/>
              <a:t> </a:t>
            </a:r>
            <a:r>
              <a:rPr lang="en-US" b="1" dirty="0" err="1"/>
              <a:t>državama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 </a:t>
            </a:r>
            <a:r>
              <a:rPr lang="hr-HR" dirty="0" smtClean="0"/>
              <a:t>Razvijene zemlje </a:t>
            </a:r>
            <a:r>
              <a:rPr lang="hr-HR" dirty="0"/>
              <a:t>je izraz koji se koristi za kategorizaciju tehnički </a:t>
            </a:r>
            <a:r>
              <a:rPr lang="hr-HR" dirty="0" smtClean="0"/>
              <a:t>naprednih država koje </a:t>
            </a:r>
            <a:r>
              <a:rPr lang="hr-HR" dirty="0"/>
              <a:t>imaju značajno razvijenu </a:t>
            </a:r>
            <a:r>
              <a:rPr lang="hr-HR" dirty="0" smtClean="0"/>
              <a:t>vlastitu industrijsku </a:t>
            </a:r>
            <a:r>
              <a:rPr lang="hr-HR" dirty="0"/>
              <a:t> proizvodnju i privredu. </a:t>
            </a:r>
            <a:endParaRPr lang="hr-HR" dirty="0" smtClean="0"/>
          </a:p>
          <a:p>
            <a:pPr algn="just"/>
            <a:r>
              <a:rPr lang="hr-HR" dirty="0" smtClean="0"/>
              <a:t>Zemlje </a:t>
            </a:r>
            <a:r>
              <a:rPr lang="hr-HR" dirty="0"/>
              <a:t>sa visokim nacionalnim bruto dohotkom često se uklapaju u naziv razvijene zemlje.</a:t>
            </a:r>
            <a:endParaRPr lang="en-US" dirty="0"/>
          </a:p>
          <a:p>
            <a:pPr marL="0" indent="0" algn="just">
              <a:buNone/>
            </a:pPr>
            <a:endParaRPr lang="en-US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6717292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81825"/>
            <a:ext cx="10515600" cy="5095138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U </a:t>
            </a:r>
            <a:r>
              <a:rPr lang="en-US" dirty="0" err="1"/>
              <a:t>nekom</a:t>
            </a:r>
            <a:r>
              <a:rPr lang="en-US" dirty="0"/>
              <a:t> </a:t>
            </a:r>
            <a:r>
              <a:rPr lang="en-US" dirty="0" err="1"/>
              <a:t>simplificiranom</a:t>
            </a:r>
            <a:r>
              <a:rPr lang="en-US" dirty="0"/>
              <a:t> </a:t>
            </a:r>
            <a:r>
              <a:rPr lang="en-US" dirty="0" err="1"/>
              <a:t>tumačenju</a:t>
            </a:r>
            <a:r>
              <a:rPr lang="en-US" dirty="0"/>
              <a:t> to </a:t>
            </a:r>
            <a:r>
              <a:rPr lang="en-US" dirty="0" err="1"/>
              <a:t>uglavnom</a:t>
            </a:r>
            <a:r>
              <a:rPr lang="en-US" dirty="0"/>
              <a:t> </a:t>
            </a:r>
            <a:r>
              <a:rPr lang="en-US" dirty="0" err="1"/>
              <a:t>znači</a:t>
            </a:r>
            <a:r>
              <a:rPr lang="en-US" dirty="0"/>
              <a:t> </a:t>
            </a:r>
            <a:r>
              <a:rPr lang="en-US" dirty="0" err="1"/>
              <a:t>visok</a:t>
            </a:r>
            <a:r>
              <a:rPr lang="en-US" dirty="0"/>
              <a:t> </a:t>
            </a:r>
            <a:r>
              <a:rPr lang="en-US" dirty="0" err="1"/>
              <a:t>dohodak</a:t>
            </a:r>
            <a:r>
              <a:rPr lang="en-US" dirty="0"/>
              <a:t> per capita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visok</a:t>
            </a:r>
            <a:r>
              <a:rPr lang="en-US" dirty="0"/>
              <a:t> </a:t>
            </a:r>
            <a:r>
              <a:rPr lang="en-US" dirty="0" err="1"/>
              <a:t>ljudski</a:t>
            </a:r>
            <a:r>
              <a:rPr lang="en-US" dirty="0"/>
              <a:t> </a:t>
            </a:r>
            <a:r>
              <a:rPr lang="en-US" dirty="0" err="1"/>
              <a:t>razvojni</a:t>
            </a:r>
            <a:r>
              <a:rPr lang="en-US" dirty="0"/>
              <a:t> </a:t>
            </a:r>
            <a:r>
              <a:rPr lang="en-US" dirty="0" err="1"/>
              <a:t>indeks</a:t>
            </a:r>
            <a:r>
              <a:rPr lang="en-US" dirty="0"/>
              <a:t> (HDI</a:t>
            </a:r>
            <a:r>
              <a:rPr lang="en-US" dirty="0" smtClean="0"/>
              <a:t>).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Zemlje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visokim</a:t>
            </a:r>
            <a:r>
              <a:rPr lang="en-US" dirty="0"/>
              <a:t> </a:t>
            </a:r>
            <a:r>
              <a:rPr lang="en-US" dirty="0" err="1"/>
              <a:t>nacionalnim</a:t>
            </a:r>
            <a:r>
              <a:rPr lang="en-US" dirty="0"/>
              <a:t> </a:t>
            </a:r>
            <a:r>
              <a:rPr lang="en-US" dirty="0" err="1"/>
              <a:t>bruto</a:t>
            </a:r>
            <a:r>
              <a:rPr lang="en-US" dirty="0"/>
              <a:t> </a:t>
            </a:r>
            <a:r>
              <a:rPr lang="en-US" dirty="0" err="1"/>
              <a:t>dohotkom</a:t>
            </a:r>
            <a:r>
              <a:rPr lang="en-US" dirty="0"/>
              <a:t> </a:t>
            </a:r>
            <a:r>
              <a:rPr lang="en-US" dirty="0" err="1"/>
              <a:t>često</a:t>
            </a:r>
            <a:r>
              <a:rPr lang="en-US" dirty="0"/>
              <a:t> se </a:t>
            </a:r>
            <a:r>
              <a:rPr lang="en-US" dirty="0" err="1"/>
              <a:t>uklapaju</a:t>
            </a:r>
            <a:r>
              <a:rPr lang="en-US" dirty="0"/>
              <a:t> u </a:t>
            </a:r>
            <a:r>
              <a:rPr lang="en-US" dirty="0" err="1"/>
              <a:t>naziv</a:t>
            </a:r>
            <a:r>
              <a:rPr lang="en-US" dirty="0"/>
              <a:t> </a:t>
            </a:r>
            <a:r>
              <a:rPr lang="en-US" dirty="0" err="1"/>
              <a:t>razvijene</a:t>
            </a:r>
            <a:r>
              <a:rPr lang="en-US" dirty="0"/>
              <a:t> </a:t>
            </a:r>
            <a:r>
              <a:rPr lang="en-US" dirty="0" err="1"/>
              <a:t>zemlje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Velika</a:t>
            </a:r>
            <a:r>
              <a:rPr lang="en-US" dirty="0"/>
              <a:t> </a:t>
            </a:r>
            <a:r>
              <a:rPr lang="en-US" dirty="0" err="1"/>
              <a:t>Britanija</a:t>
            </a:r>
            <a:r>
              <a:rPr lang="en-US" dirty="0"/>
              <a:t>, </a:t>
            </a:r>
            <a:r>
              <a:rPr lang="en-US" dirty="0" err="1"/>
              <a:t>Njemačka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Francuska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tri </a:t>
            </a:r>
            <a:r>
              <a:rPr lang="en-US" dirty="0" err="1"/>
              <a:t>dominantne</a:t>
            </a:r>
            <a:r>
              <a:rPr lang="en-US" dirty="0"/>
              <a:t> </a:t>
            </a:r>
            <a:r>
              <a:rPr lang="en-US" dirty="0" err="1"/>
              <a:t>ekonomije</a:t>
            </a:r>
            <a:r>
              <a:rPr lang="en-US" dirty="0"/>
              <a:t> u </a:t>
            </a:r>
            <a:r>
              <a:rPr lang="en-US" dirty="0" err="1"/>
              <a:t>oblasti</a:t>
            </a:r>
            <a:r>
              <a:rPr lang="en-US" dirty="0"/>
              <a:t> </a:t>
            </a:r>
            <a:r>
              <a:rPr lang="en-US" dirty="0" err="1"/>
              <a:t>leasinga</a:t>
            </a:r>
            <a:r>
              <a:rPr lang="en-US" dirty="0"/>
              <a:t> u </a:t>
            </a:r>
            <a:r>
              <a:rPr lang="en-US" dirty="0" err="1"/>
              <a:t>Evropi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Poseban</a:t>
            </a:r>
            <a:r>
              <a:rPr lang="en-US" dirty="0" smtClean="0"/>
              <a:t> </a:t>
            </a:r>
            <a:r>
              <a:rPr lang="en-US" dirty="0" err="1"/>
              <a:t>napredak</a:t>
            </a:r>
            <a:r>
              <a:rPr lang="en-US" dirty="0"/>
              <a:t> je </a:t>
            </a:r>
            <a:r>
              <a:rPr lang="en-US" dirty="0" err="1"/>
              <a:t>imala</a:t>
            </a:r>
            <a:r>
              <a:rPr lang="en-US" dirty="0"/>
              <a:t> </a:t>
            </a:r>
            <a:r>
              <a:rPr lang="en-US" dirty="0" err="1"/>
              <a:t>Velika</a:t>
            </a:r>
            <a:r>
              <a:rPr lang="en-US" dirty="0"/>
              <a:t> </a:t>
            </a:r>
            <a:r>
              <a:rPr lang="en-US" dirty="0" err="1"/>
              <a:t>Britanija</a:t>
            </a:r>
            <a:r>
              <a:rPr lang="en-US" dirty="0"/>
              <a:t>,  </a:t>
            </a:r>
            <a:r>
              <a:rPr lang="en-US" dirty="0" err="1"/>
              <a:t>koja</a:t>
            </a:r>
            <a:r>
              <a:rPr lang="en-US" dirty="0"/>
              <a:t> je </a:t>
            </a:r>
            <a:r>
              <a:rPr lang="en-US" dirty="0" err="1"/>
              <a:t>imala</a:t>
            </a:r>
            <a:r>
              <a:rPr lang="en-US" dirty="0"/>
              <a:t> </a:t>
            </a:r>
            <a:r>
              <a:rPr lang="en-US" dirty="0" err="1"/>
              <a:t>najjači</a:t>
            </a:r>
            <a:r>
              <a:rPr lang="en-US" dirty="0"/>
              <a:t> </a:t>
            </a:r>
            <a:r>
              <a:rPr lang="en-US" dirty="0" err="1"/>
              <a:t>rast</a:t>
            </a:r>
            <a:r>
              <a:rPr lang="en-US" dirty="0"/>
              <a:t> u </a:t>
            </a:r>
            <a:r>
              <a:rPr lang="en-US" dirty="0" err="1"/>
              <a:t>posljednjih</a:t>
            </a:r>
            <a:r>
              <a:rPr lang="en-US" dirty="0"/>
              <a:t> </a:t>
            </a:r>
            <a:r>
              <a:rPr lang="en-US" dirty="0" err="1"/>
              <a:t>dvanaest</a:t>
            </a:r>
            <a:r>
              <a:rPr lang="en-US" dirty="0"/>
              <a:t> </a:t>
            </a:r>
            <a:r>
              <a:rPr lang="en-US" dirty="0" err="1"/>
              <a:t>godina</a:t>
            </a:r>
            <a:r>
              <a:rPr lang="en-US" dirty="0"/>
              <a:t>, s BDP-om od 3,7% </a:t>
            </a:r>
            <a:r>
              <a:rPr lang="en-US" dirty="0" err="1"/>
              <a:t>iznad</a:t>
            </a:r>
            <a:r>
              <a:rPr lang="en-US" dirty="0"/>
              <a:t> </a:t>
            </a:r>
            <a:r>
              <a:rPr lang="en-US" dirty="0" err="1"/>
              <a:t>nivoa</a:t>
            </a:r>
            <a:r>
              <a:rPr lang="en-US" dirty="0"/>
              <a:t> </a:t>
            </a:r>
            <a:r>
              <a:rPr lang="en-US" dirty="0" err="1"/>
              <a:t>predrecesijskog</a:t>
            </a:r>
            <a:r>
              <a:rPr lang="en-US" dirty="0"/>
              <a:t> </a:t>
            </a:r>
            <a:r>
              <a:rPr lang="en-US" dirty="0" err="1"/>
              <a:t>perioda</a:t>
            </a:r>
            <a:r>
              <a:rPr lang="en-US" dirty="0" smtClean="0"/>
              <a:t>.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xmlns="" val="58678369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6220"/>
            <a:ext cx="10515600" cy="5030743"/>
          </a:xfrm>
        </p:spPr>
        <p:txBody>
          <a:bodyPr/>
          <a:lstStyle/>
          <a:p>
            <a:pPr algn="just"/>
            <a:r>
              <a:rPr lang="en-US" dirty="0"/>
              <a:t> </a:t>
            </a:r>
            <a:r>
              <a:rPr lang="en-US" dirty="0" err="1"/>
              <a:t>Poslovna</a:t>
            </a:r>
            <a:r>
              <a:rPr lang="en-US" dirty="0"/>
              <a:t> </a:t>
            </a:r>
            <a:r>
              <a:rPr lang="en-US" dirty="0" err="1"/>
              <a:t>ulaganja</a:t>
            </a:r>
            <a:r>
              <a:rPr lang="en-US" dirty="0"/>
              <a:t> </a:t>
            </a:r>
            <a:r>
              <a:rPr lang="en-US" dirty="0" err="1"/>
              <a:t>povećana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7,5%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oblasti</a:t>
            </a:r>
            <a:r>
              <a:rPr lang="en-US" dirty="0"/>
              <a:t> </a:t>
            </a:r>
            <a:r>
              <a:rPr lang="en-US" dirty="0" err="1"/>
              <a:t>leasinga</a:t>
            </a:r>
            <a:r>
              <a:rPr lang="en-US" dirty="0"/>
              <a:t> je </a:t>
            </a:r>
            <a:r>
              <a:rPr lang="en-US" dirty="0" err="1"/>
              <a:t>zabilježena</a:t>
            </a:r>
            <a:r>
              <a:rPr lang="en-US" dirty="0"/>
              <a:t> </a:t>
            </a:r>
            <a:r>
              <a:rPr lang="en-US" dirty="0" err="1"/>
              <a:t>zarada</a:t>
            </a:r>
            <a:r>
              <a:rPr lang="en-US" dirty="0"/>
              <a:t> 78,16 </a:t>
            </a:r>
            <a:r>
              <a:rPr lang="en-US" dirty="0" err="1"/>
              <a:t>milijardi</a:t>
            </a:r>
            <a:r>
              <a:rPr lang="en-US" dirty="0"/>
              <a:t> USD. </a:t>
            </a:r>
          </a:p>
          <a:p>
            <a:pPr algn="just"/>
            <a:r>
              <a:rPr lang="en-US" dirty="0" err="1"/>
              <a:t>Indeks</a:t>
            </a:r>
            <a:r>
              <a:rPr lang="en-US" dirty="0"/>
              <a:t> </a:t>
            </a:r>
            <a:r>
              <a:rPr lang="en-US" dirty="0" err="1"/>
              <a:t>ljudskog</a:t>
            </a:r>
            <a:r>
              <a:rPr lang="en-US" dirty="0"/>
              <a:t> </a:t>
            </a:r>
            <a:r>
              <a:rPr lang="en-US" dirty="0" err="1"/>
              <a:t>razvoja</a:t>
            </a:r>
            <a:r>
              <a:rPr lang="en-US" dirty="0"/>
              <a:t>, </a:t>
            </a:r>
            <a:r>
              <a:rPr lang="en-US" dirty="0" err="1"/>
              <a:t>skraćeno</a:t>
            </a:r>
            <a:r>
              <a:rPr lang="en-US" dirty="0"/>
              <a:t> HDI, (</a:t>
            </a:r>
            <a:r>
              <a:rPr lang="en-US" dirty="0" err="1"/>
              <a:t>engleski</a:t>
            </a:r>
            <a:r>
              <a:rPr lang="en-US" dirty="0"/>
              <a:t>: The UN Human Development Index (HDI)), je formula </a:t>
            </a:r>
            <a:r>
              <a:rPr lang="en-US" dirty="0" err="1"/>
              <a:t>kojom</a:t>
            </a:r>
            <a:r>
              <a:rPr lang="en-US" dirty="0"/>
              <a:t> se </a:t>
            </a:r>
            <a:r>
              <a:rPr lang="en-US" dirty="0" err="1"/>
              <a:t>mjeri</a:t>
            </a:r>
            <a:r>
              <a:rPr lang="en-US" dirty="0"/>
              <a:t> </a:t>
            </a:r>
            <a:r>
              <a:rPr lang="en-US" dirty="0" err="1"/>
              <a:t>siromaštvo</a:t>
            </a:r>
            <a:r>
              <a:rPr lang="en-US" dirty="0"/>
              <a:t>, </a:t>
            </a:r>
            <a:r>
              <a:rPr lang="en-US" dirty="0" err="1"/>
              <a:t>pismenost</a:t>
            </a:r>
            <a:r>
              <a:rPr lang="en-US" dirty="0"/>
              <a:t>, </a:t>
            </a:r>
            <a:r>
              <a:rPr lang="en-US" dirty="0" err="1"/>
              <a:t>obrazovanje</a:t>
            </a:r>
            <a:r>
              <a:rPr lang="en-US" dirty="0"/>
              <a:t>, </a:t>
            </a:r>
            <a:r>
              <a:rPr lang="en-US" dirty="0" err="1"/>
              <a:t>životni</a:t>
            </a:r>
            <a:r>
              <a:rPr lang="en-US" dirty="0"/>
              <a:t> </a:t>
            </a:r>
            <a:r>
              <a:rPr lang="en-US" dirty="0" err="1"/>
              <a:t>vijek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</a:t>
            </a:r>
            <a:r>
              <a:rPr lang="en-US" dirty="0"/>
              <a:t> </a:t>
            </a:r>
            <a:r>
              <a:rPr lang="en-US" dirty="0" err="1"/>
              <a:t>faktori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zemlje</a:t>
            </a:r>
            <a:r>
              <a:rPr lang="en-US" dirty="0"/>
              <a:t> </a:t>
            </a:r>
            <a:r>
              <a:rPr lang="en-US" dirty="0" err="1"/>
              <a:t>svijeta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Mnogi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formule</a:t>
            </a:r>
            <a:r>
              <a:rPr lang="en-US" dirty="0"/>
              <a:t> </a:t>
            </a:r>
            <a:r>
              <a:rPr lang="en-US" dirty="0" err="1"/>
              <a:t>svrstavaju</a:t>
            </a:r>
            <a:r>
              <a:rPr lang="en-US" dirty="0"/>
              <a:t> </a:t>
            </a:r>
            <a:r>
              <a:rPr lang="en-US" dirty="0" err="1"/>
              <a:t>zemlje</a:t>
            </a:r>
            <a:r>
              <a:rPr lang="en-US" dirty="0"/>
              <a:t> u </a:t>
            </a:r>
            <a:r>
              <a:rPr lang="en-US" dirty="0" err="1"/>
              <a:t>razvijene</a:t>
            </a:r>
            <a:r>
              <a:rPr lang="en-US" dirty="0"/>
              <a:t>, u </a:t>
            </a:r>
            <a:r>
              <a:rPr lang="bs-Latn-BA" dirty="0"/>
              <a:t>zemlje </a:t>
            </a:r>
            <a:r>
              <a:rPr lang="en-US" dirty="0" err="1"/>
              <a:t>razvoju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bs-Latn-BA" dirty="0"/>
              <a:t> nerazvijene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4829471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81095"/>
          </a:xfrm>
        </p:spPr>
        <p:txBody>
          <a:bodyPr>
            <a:normAutofit/>
          </a:bodyPr>
          <a:lstStyle/>
          <a:p>
            <a:r>
              <a:rPr lang="sr-Latn-ME" b="1" dirty="0" smtClean="0"/>
              <a:t>Uvod - Leasing i o</a:t>
            </a:r>
            <a:r>
              <a:rPr lang="en-US" b="1" dirty="0" err="1" smtClean="0"/>
              <a:t>stali</a:t>
            </a:r>
            <a:r>
              <a:rPr lang="en-US" b="1" dirty="0" smtClean="0"/>
              <a:t> </a:t>
            </a:r>
            <a:r>
              <a:rPr lang="en-US" b="1" dirty="0" err="1" smtClean="0"/>
              <a:t>oblici</a:t>
            </a:r>
            <a:r>
              <a:rPr lang="en-US" b="1" dirty="0" smtClean="0"/>
              <a:t> </a:t>
            </a:r>
            <a:r>
              <a:rPr lang="en-US" b="1" dirty="0" err="1"/>
              <a:t>finansiranja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42434"/>
            <a:ext cx="10515600" cy="4734529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err="1" smtClean="0"/>
              <a:t>Razvoj</a:t>
            </a:r>
            <a:r>
              <a:rPr lang="en-US" dirty="0" smtClean="0"/>
              <a:t> </a:t>
            </a:r>
            <a:r>
              <a:rPr lang="en-US" dirty="0" err="1"/>
              <a:t>nauke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pojava</a:t>
            </a:r>
            <a:r>
              <a:rPr lang="en-US" dirty="0"/>
              <a:t> </a:t>
            </a:r>
            <a:r>
              <a:rPr lang="en-US" dirty="0" err="1"/>
              <a:t>novih</a:t>
            </a:r>
            <a:r>
              <a:rPr lang="en-US" dirty="0"/>
              <a:t> </a:t>
            </a:r>
            <a:r>
              <a:rPr lang="en-US" dirty="0" err="1"/>
              <a:t>tehnoloških</a:t>
            </a:r>
            <a:r>
              <a:rPr lang="en-US" dirty="0"/>
              <a:t> </a:t>
            </a:r>
            <a:r>
              <a:rPr lang="en-US" dirty="0" err="1"/>
              <a:t>rješenja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je </a:t>
            </a:r>
            <a:r>
              <a:rPr lang="en-US" dirty="0" err="1"/>
              <a:t>praćen</a:t>
            </a:r>
            <a:r>
              <a:rPr lang="en-US" dirty="0"/>
              <a:t> </a:t>
            </a:r>
            <a:r>
              <a:rPr lang="en-US" dirty="0" err="1"/>
              <a:t>razvojem</a:t>
            </a:r>
            <a:r>
              <a:rPr lang="en-US" dirty="0"/>
              <a:t> </a:t>
            </a:r>
            <a:r>
              <a:rPr lang="en-US" dirty="0" err="1"/>
              <a:t>informacionih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komunikacionih</a:t>
            </a:r>
            <a:r>
              <a:rPr lang="en-US" dirty="0"/>
              <a:t> </a:t>
            </a:r>
            <a:r>
              <a:rPr lang="en-US" dirty="0" err="1"/>
              <a:t>tehnologija</a:t>
            </a:r>
            <a:r>
              <a:rPr lang="en-US" dirty="0"/>
              <a:t>, </a:t>
            </a:r>
            <a:r>
              <a:rPr lang="en-US" dirty="0" err="1"/>
              <a:t>doprinio</a:t>
            </a:r>
            <a:r>
              <a:rPr lang="en-US" dirty="0"/>
              <a:t> je da se </a:t>
            </a:r>
            <a:r>
              <a:rPr lang="en-US" dirty="0" err="1"/>
              <a:t>stvore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novi</a:t>
            </a:r>
            <a:r>
              <a:rPr lang="en-US" dirty="0"/>
              <a:t> </a:t>
            </a:r>
            <a:r>
              <a:rPr lang="en-US" dirty="0" err="1"/>
              <a:t>oblici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Sve</a:t>
            </a:r>
            <a:r>
              <a:rPr lang="en-US" dirty="0" smtClean="0"/>
              <a:t> to </a:t>
            </a:r>
            <a:r>
              <a:rPr lang="en-US" dirty="0" err="1"/>
              <a:t>podstiče</a:t>
            </a:r>
            <a:r>
              <a:rPr lang="en-US" dirty="0"/>
              <a:t> </a:t>
            </a:r>
            <a:r>
              <a:rPr lang="en-US" dirty="0" err="1"/>
              <a:t>razvoj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se  </a:t>
            </a:r>
            <a:r>
              <a:rPr lang="en-US" dirty="0" err="1"/>
              <a:t>kontinuirano</a:t>
            </a:r>
            <a:r>
              <a:rPr lang="en-US" dirty="0"/>
              <a:t> </a:t>
            </a:r>
            <a:r>
              <a:rPr lang="en-US" dirty="0" err="1"/>
              <a:t>stvaraju</a:t>
            </a:r>
            <a:r>
              <a:rPr lang="en-US" dirty="0"/>
              <a:t> </a:t>
            </a:r>
            <a:r>
              <a:rPr lang="en-US" dirty="0" err="1"/>
              <a:t>potrebe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uslovi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inovacije</a:t>
            </a:r>
            <a:r>
              <a:rPr lang="en-US" dirty="0"/>
              <a:t> u </a:t>
            </a:r>
            <a:r>
              <a:rPr lang="en-US" dirty="0" err="1"/>
              <a:t>obliku</a:t>
            </a:r>
            <a:r>
              <a:rPr lang="en-US" dirty="0"/>
              <a:t> </a:t>
            </a:r>
            <a:r>
              <a:rPr lang="en-US" dirty="0" err="1"/>
              <a:t>različitih</a:t>
            </a:r>
            <a:r>
              <a:rPr lang="en-US" dirty="0"/>
              <a:t> </a:t>
            </a:r>
            <a:r>
              <a:rPr lang="en-US" dirty="0" err="1"/>
              <a:t>tehnika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proizvoda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 </a:t>
            </a:r>
            <a:r>
              <a:rPr lang="en-US" dirty="0" err="1"/>
              <a:t>nalaze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Savremena</a:t>
            </a:r>
            <a:r>
              <a:rPr lang="en-US" dirty="0"/>
              <a:t> </a:t>
            </a:r>
            <a:r>
              <a:rPr lang="en-US" dirty="0" err="1"/>
              <a:t>privreda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 </a:t>
            </a:r>
            <a:r>
              <a:rPr lang="en-US" dirty="0" err="1" smtClean="0"/>
              <a:t>potr</a:t>
            </a:r>
            <a:r>
              <a:rPr lang="sr-Latn-ME" dirty="0" smtClean="0"/>
              <a:t>až</a:t>
            </a:r>
            <a:r>
              <a:rPr lang="en-US" dirty="0" err="1" smtClean="0"/>
              <a:t>uje</a:t>
            </a:r>
            <a:r>
              <a:rPr lang="en-US" dirty="0" smtClean="0"/>
              <a:t> </a:t>
            </a:r>
            <a:r>
              <a:rPr lang="en-US" dirty="0" err="1"/>
              <a:t>diverzifikovane</a:t>
            </a:r>
            <a:r>
              <a:rPr lang="en-US" dirty="0"/>
              <a:t> </a:t>
            </a:r>
            <a:r>
              <a:rPr lang="en-US" dirty="0" err="1" smtClean="0"/>
              <a:t>oblike</a:t>
            </a:r>
            <a:r>
              <a:rPr lang="en-US" dirty="0" smtClean="0"/>
              <a:t> </a:t>
            </a:r>
            <a:r>
              <a:rPr lang="en-US" dirty="0" err="1"/>
              <a:t>finansiranja</a:t>
            </a:r>
            <a:r>
              <a:rPr lang="en-US" dirty="0"/>
              <a:t>, od </a:t>
            </a:r>
            <a:r>
              <a:rPr lang="en-US" dirty="0" err="1"/>
              <a:t>kojih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neki</a:t>
            </a:r>
            <a:r>
              <a:rPr lang="en-US" dirty="0"/>
              <a:t> </a:t>
            </a:r>
            <a:r>
              <a:rPr lang="en-US" dirty="0" err="1"/>
              <a:t>apslutno</a:t>
            </a:r>
            <a:r>
              <a:rPr lang="en-US" dirty="0"/>
              <a:t> </a:t>
            </a:r>
            <a:r>
              <a:rPr lang="en-US" dirty="0" err="1"/>
              <a:t>novi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nikada</a:t>
            </a:r>
            <a:r>
              <a:rPr lang="en-US" dirty="0"/>
              <a:t> </a:t>
            </a:r>
            <a:r>
              <a:rPr lang="en-US" dirty="0" err="1"/>
              <a:t>prije</a:t>
            </a:r>
            <a:r>
              <a:rPr lang="en-US" dirty="0"/>
              <a:t> </a:t>
            </a:r>
            <a:r>
              <a:rPr lang="en-US" dirty="0" err="1"/>
              <a:t>nisu</a:t>
            </a:r>
            <a:r>
              <a:rPr lang="en-US" dirty="0"/>
              <a:t> </a:t>
            </a:r>
            <a:r>
              <a:rPr lang="en-US" dirty="0" err="1"/>
              <a:t>postojali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Nastanak</a:t>
            </a:r>
            <a:r>
              <a:rPr lang="en-US" dirty="0" smtClean="0"/>
              <a:t> </a:t>
            </a:r>
            <a:r>
              <a:rPr lang="en-US" dirty="0" err="1"/>
              <a:t>tih</a:t>
            </a:r>
            <a:r>
              <a:rPr lang="en-US" dirty="0"/>
              <a:t> </a:t>
            </a:r>
            <a:r>
              <a:rPr lang="en-US" dirty="0" err="1"/>
              <a:t>novih</a:t>
            </a:r>
            <a:r>
              <a:rPr lang="en-US" dirty="0"/>
              <a:t> </a:t>
            </a:r>
            <a:r>
              <a:rPr lang="en-US" dirty="0" err="1"/>
              <a:t>oblika</a:t>
            </a:r>
            <a:r>
              <a:rPr lang="en-US" dirty="0"/>
              <a:t> je bio </a:t>
            </a:r>
            <a:r>
              <a:rPr lang="en-US" dirty="0" err="1"/>
              <a:t>najčešće</a:t>
            </a:r>
            <a:r>
              <a:rPr lang="en-US" dirty="0"/>
              <a:t> </a:t>
            </a:r>
            <a:r>
              <a:rPr lang="en-US" dirty="0" err="1"/>
              <a:t>uzrokovan</a:t>
            </a:r>
            <a:r>
              <a:rPr lang="en-US" dirty="0"/>
              <a:t> </a:t>
            </a:r>
            <a:r>
              <a:rPr lang="en-US" dirty="0" err="1"/>
              <a:t>potrebom</a:t>
            </a:r>
            <a:r>
              <a:rPr lang="en-US" dirty="0"/>
              <a:t> da se </a:t>
            </a:r>
            <a:r>
              <a:rPr lang="en-US" dirty="0" err="1"/>
              <a:t>jednostavnije</a:t>
            </a:r>
            <a:r>
              <a:rPr lang="en-US" dirty="0"/>
              <a:t> </a:t>
            </a:r>
            <a:r>
              <a:rPr lang="en-US" dirty="0" err="1"/>
              <a:t>riješi</a:t>
            </a:r>
            <a:r>
              <a:rPr lang="en-US" dirty="0"/>
              <a:t> </a:t>
            </a:r>
            <a:r>
              <a:rPr lang="en-US" dirty="0" err="1"/>
              <a:t>neki</a:t>
            </a:r>
            <a:r>
              <a:rPr lang="en-US" dirty="0"/>
              <a:t> problem </a:t>
            </a:r>
            <a:r>
              <a:rPr lang="en-US" dirty="0" err="1"/>
              <a:t>koji</a:t>
            </a:r>
            <a:r>
              <a:rPr lang="en-US" dirty="0"/>
              <a:t> je </a:t>
            </a:r>
            <a:r>
              <a:rPr lang="en-US" dirty="0" err="1"/>
              <a:t>nastao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poslovnih</a:t>
            </a:r>
            <a:r>
              <a:rPr lang="en-US" dirty="0"/>
              <a:t> </a:t>
            </a:r>
            <a:r>
              <a:rPr lang="en-US" dirty="0" err="1"/>
              <a:t>partnera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da se </a:t>
            </a:r>
            <a:r>
              <a:rPr lang="en-US" dirty="0" err="1"/>
              <a:t>proširi</a:t>
            </a:r>
            <a:r>
              <a:rPr lang="en-US" dirty="0"/>
              <a:t>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da se </a:t>
            </a:r>
            <a:r>
              <a:rPr lang="en-US" dirty="0" err="1"/>
              <a:t>realizuju</a:t>
            </a:r>
            <a:r>
              <a:rPr lang="en-US" dirty="0"/>
              <a:t> </a:t>
            </a:r>
            <a:r>
              <a:rPr lang="en-US" dirty="0" err="1"/>
              <a:t>neki</a:t>
            </a:r>
            <a:r>
              <a:rPr lang="en-US" dirty="0"/>
              <a:t> </a:t>
            </a:r>
            <a:r>
              <a:rPr lang="en-US" dirty="0" err="1"/>
              <a:t>poslovni</a:t>
            </a:r>
            <a:r>
              <a:rPr lang="en-US" dirty="0"/>
              <a:t> </a:t>
            </a:r>
            <a:r>
              <a:rPr lang="en-US" dirty="0" err="1"/>
              <a:t>ciljevi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takve</a:t>
            </a:r>
            <a:r>
              <a:rPr lang="en-US" dirty="0"/>
              <a:t> </a:t>
            </a:r>
            <a:r>
              <a:rPr lang="en-US" dirty="0" err="1"/>
              <a:t>nove</a:t>
            </a:r>
            <a:r>
              <a:rPr lang="en-US" dirty="0"/>
              <a:t> </a:t>
            </a:r>
            <a:r>
              <a:rPr lang="en-US" dirty="0" err="1"/>
              <a:t>oblike</a:t>
            </a:r>
            <a:r>
              <a:rPr lang="en-US" dirty="0"/>
              <a:t> </a:t>
            </a:r>
            <a:r>
              <a:rPr lang="en-US" dirty="0" err="1"/>
              <a:t>izvora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  </a:t>
            </a:r>
            <a:r>
              <a:rPr lang="en-US" dirty="0" err="1"/>
              <a:t>posebnu</a:t>
            </a:r>
            <a:r>
              <a:rPr lang="en-US" dirty="0"/>
              <a:t> </a:t>
            </a:r>
            <a:r>
              <a:rPr lang="en-US" dirty="0" smtClean="0"/>
              <a:t>p</a:t>
            </a:r>
            <a:r>
              <a:rPr lang="sr-Latn-ME" dirty="0" smtClean="0"/>
              <a:t>ažnju</a:t>
            </a:r>
            <a:r>
              <a:rPr lang="en-US" dirty="0" smtClean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smtClean="0"/>
              <a:t>:</a:t>
            </a:r>
            <a:endParaRPr lang="en-US" dirty="0"/>
          </a:p>
          <a:p>
            <a:pPr lvl="0" algn="just"/>
            <a:r>
              <a:rPr lang="sr-Latn-ME" dirty="0" smtClean="0"/>
              <a:t>Leasing, </a:t>
            </a:r>
            <a:r>
              <a:rPr lang="en-US" dirty="0" err="1" smtClean="0"/>
              <a:t>Faktoring</a:t>
            </a:r>
            <a:r>
              <a:rPr lang="sr-Latn-ME" dirty="0" smtClean="0"/>
              <a:t> i </a:t>
            </a:r>
            <a:r>
              <a:rPr lang="en-US" dirty="0" err="1" smtClean="0"/>
              <a:t>Forfeting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96696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b="1" dirty="0" smtClean="0"/>
              <a:t>1.5</a:t>
            </a:r>
            <a:r>
              <a:rPr lang="en-US" b="1" dirty="0" smtClean="0"/>
              <a:t>.Leasing </a:t>
            </a:r>
            <a:r>
              <a:rPr lang="en-US" b="1" dirty="0"/>
              <a:t>u </a:t>
            </a:r>
            <a:r>
              <a:rPr lang="en-US" b="1" dirty="0" err="1"/>
              <a:t>zemljama</a:t>
            </a:r>
            <a:r>
              <a:rPr lang="en-US" b="1" dirty="0"/>
              <a:t> u </a:t>
            </a:r>
            <a:r>
              <a:rPr lang="en-US" b="1" dirty="0" err="1"/>
              <a:t>razvoju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8344"/>
            <a:ext cx="10515600" cy="4618619"/>
          </a:xfrm>
        </p:spPr>
        <p:txBody>
          <a:bodyPr>
            <a:normAutofit fontScale="92500"/>
          </a:bodyPr>
          <a:lstStyle/>
          <a:p>
            <a:pPr algn="just"/>
            <a:r>
              <a:rPr lang="en-US" dirty="0"/>
              <a:t> </a:t>
            </a:r>
            <a:r>
              <a:rPr lang="en-US" dirty="0" err="1" smtClean="0"/>
              <a:t>Zemlje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razvoju</a:t>
            </a:r>
            <a:r>
              <a:rPr lang="en-US" dirty="0"/>
              <a:t> je </a:t>
            </a:r>
            <a:r>
              <a:rPr lang="en-US" dirty="0" err="1"/>
              <a:t>pojam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sr-Latn-ME" dirty="0" smtClean="0"/>
              <a:t>koristi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označavanje</a:t>
            </a:r>
            <a:r>
              <a:rPr lang="sr-Latn-ME" dirty="0" smtClean="0"/>
              <a:t> država </a:t>
            </a:r>
            <a:r>
              <a:rPr lang="en-US" dirty="0"/>
              <a:t> s </a:t>
            </a:r>
            <a:r>
              <a:rPr lang="en-US" dirty="0" err="1" smtClean="0"/>
              <a:t>nisk</a:t>
            </a:r>
            <a:r>
              <a:rPr lang="sr-Latn-ME" dirty="0" smtClean="0"/>
              <a:t>i</a:t>
            </a:r>
            <a:r>
              <a:rPr lang="en-US" dirty="0" smtClean="0"/>
              <a:t>m </a:t>
            </a:r>
            <a:r>
              <a:rPr lang="sr-Latn-ME" dirty="0" smtClean="0"/>
              <a:t>stepenom  materijalnog blagostanja. </a:t>
            </a:r>
            <a:r>
              <a:rPr lang="en-US" dirty="0" smtClean="0"/>
              <a:t> </a:t>
            </a:r>
            <a:endParaRPr lang="sr-Latn-ME" dirty="0" smtClean="0"/>
          </a:p>
          <a:p>
            <a:pPr algn="just"/>
            <a:r>
              <a:rPr lang="en-US" dirty="0" err="1" smtClean="0"/>
              <a:t>Zemlje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razvoju</a:t>
            </a:r>
            <a:r>
              <a:rPr lang="en-US" dirty="0"/>
              <a:t> </a:t>
            </a:r>
            <a:r>
              <a:rPr lang="en-US" dirty="0" err="1"/>
              <a:t>često</a:t>
            </a:r>
            <a:r>
              <a:rPr lang="en-US" dirty="0"/>
              <a:t> se </a:t>
            </a:r>
            <a:r>
              <a:rPr lang="en-US" dirty="0" err="1"/>
              <a:t>spominju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zemlje</a:t>
            </a:r>
            <a:r>
              <a:rPr lang="en-US" dirty="0"/>
              <a:t> s </a:t>
            </a:r>
            <a:r>
              <a:rPr lang="en-US" dirty="0" err="1"/>
              <a:t>niskim</a:t>
            </a:r>
            <a:r>
              <a:rPr lang="en-US" dirty="0"/>
              <a:t> </a:t>
            </a:r>
            <a:r>
              <a:rPr lang="en-US" dirty="0" err="1"/>
              <a:t>životnom</a:t>
            </a:r>
            <a:r>
              <a:rPr lang="en-US" dirty="0"/>
              <a:t> </a:t>
            </a:r>
            <a:r>
              <a:rPr lang="en-US" dirty="0" err="1"/>
              <a:t>standardom</a:t>
            </a:r>
            <a:r>
              <a:rPr lang="en-US" dirty="0"/>
              <a:t> </a:t>
            </a:r>
            <a:r>
              <a:rPr lang="en-US" dirty="0" err="1"/>
              <a:t>stanovništva</a:t>
            </a:r>
            <a:r>
              <a:rPr lang="en-US" dirty="0"/>
              <a:t>, </a:t>
            </a:r>
            <a:r>
              <a:rPr lang="en-US" dirty="0" err="1"/>
              <a:t>nezrazvijenom</a:t>
            </a:r>
            <a:r>
              <a:rPr lang="en-US" dirty="0"/>
              <a:t> </a:t>
            </a:r>
            <a:r>
              <a:rPr lang="sr-Latn-ME" dirty="0" smtClean="0"/>
              <a:t>privredom. </a:t>
            </a:r>
            <a:endParaRPr lang="en-US" dirty="0"/>
          </a:p>
          <a:p>
            <a:pPr algn="just"/>
            <a:r>
              <a:rPr lang="en-US" dirty="0" err="1"/>
              <a:t>Među</a:t>
            </a:r>
            <a:r>
              <a:rPr lang="en-US" dirty="0"/>
              <a:t> </a:t>
            </a:r>
            <a:r>
              <a:rPr lang="en-US" dirty="0" err="1"/>
              <a:t>ekonomistima</a:t>
            </a:r>
            <a:r>
              <a:rPr lang="en-US" dirty="0"/>
              <a:t>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opšteprihvačeno</a:t>
            </a:r>
            <a:r>
              <a:rPr lang="en-US" dirty="0"/>
              <a:t> </a:t>
            </a:r>
            <a:r>
              <a:rPr lang="en-US" dirty="0" err="1"/>
              <a:t>mišljenje</a:t>
            </a:r>
            <a:r>
              <a:rPr lang="en-US" dirty="0"/>
              <a:t> da leasing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fleksibilan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moderan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nudi</a:t>
            </a:r>
            <a:r>
              <a:rPr lang="en-US" dirty="0"/>
              <a:t> </a:t>
            </a:r>
            <a:r>
              <a:rPr lang="en-US" dirty="0" err="1"/>
              <a:t>mogućnost</a:t>
            </a:r>
            <a:r>
              <a:rPr lang="en-US" dirty="0"/>
              <a:t> da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pokretač</a:t>
            </a:r>
            <a:r>
              <a:rPr lang="en-US" dirty="0"/>
              <a:t> </a:t>
            </a:r>
            <a:r>
              <a:rPr lang="en-US" dirty="0" err="1"/>
              <a:t>ozbiljnih</a:t>
            </a:r>
            <a:r>
              <a:rPr lang="en-US" dirty="0"/>
              <a:t> </a:t>
            </a:r>
            <a:r>
              <a:rPr lang="en-US" dirty="0" err="1"/>
              <a:t>investionih</a:t>
            </a:r>
            <a:r>
              <a:rPr lang="en-US" dirty="0"/>
              <a:t>  </a:t>
            </a:r>
            <a:r>
              <a:rPr lang="en-US" dirty="0" err="1"/>
              <a:t>projekata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iskorišten</a:t>
            </a:r>
            <a:r>
              <a:rPr lang="en-US" dirty="0"/>
              <a:t> u </a:t>
            </a:r>
            <a:r>
              <a:rPr lang="en-US" dirty="0" err="1"/>
              <a:t>zemljama</a:t>
            </a:r>
            <a:r>
              <a:rPr lang="en-US" dirty="0"/>
              <a:t> u </a:t>
            </a:r>
            <a:r>
              <a:rPr lang="en-US" dirty="0" err="1"/>
              <a:t>razvoju</a:t>
            </a:r>
            <a:r>
              <a:rPr lang="en-US" dirty="0"/>
              <a:t> u </a:t>
            </a:r>
            <a:r>
              <a:rPr lang="en-US" dirty="0" err="1"/>
              <a:t>obimu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ovaj</a:t>
            </a:r>
            <a:r>
              <a:rPr lang="en-US" dirty="0"/>
              <a:t> </a:t>
            </a:r>
            <a:r>
              <a:rPr lang="en-US" dirty="0" err="1"/>
              <a:t>moderni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kapacitete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Leasing je </a:t>
            </a:r>
            <a:r>
              <a:rPr lang="en-US" dirty="0" err="1"/>
              <a:t>pogodan</a:t>
            </a:r>
            <a:r>
              <a:rPr lang="en-US" dirty="0"/>
              <a:t> model </a:t>
            </a:r>
            <a:r>
              <a:rPr lang="en-US" dirty="0" err="1" smtClean="0"/>
              <a:t>finansiranja</a:t>
            </a:r>
            <a:r>
              <a:rPr lang="sr-Latn-ME" dirty="0" smtClean="0"/>
              <a:t> i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razvoj</a:t>
            </a:r>
            <a:r>
              <a:rPr lang="en-US" dirty="0"/>
              <a:t> </a:t>
            </a:r>
            <a:r>
              <a:rPr lang="en-US" dirty="0" err="1"/>
              <a:t>nedovoljno</a:t>
            </a:r>
            <a:r>
              <a:rPr lang="en-US" dirty="0"/>
              <a:t> </a:t>
            </a:r>
            <a:r>
              <a:rPr lang="en-US" dirty="0" err="1"/>
              <a:t>razvijenih</a:t>
            </a:r>
            <a:r>
              <a:rPr lang="en-US" dirty="0"/>
              <a:t> </a:t>
            </a:r>
            <a:r>
              <a:rPr lang="en-US" dirty="0" err="1"/>
              <a:t>zemalja</a:t>
            </a:r>
            <a:r>
              <a:rPr lang="en-US" dirty="0"/>
              <a:t>,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oskudne</a:t>
            </a:r>
            <a:r>
              <a:rPr lang="en-US" dirty="0"/>
              <a:t> u </a:t>
            </a:r>
            <a:r>
              <a:rPr lang="en-US" dirty="0" err="1"/>
              <a:t>raspolaganju</a:t>
            </a:r>
            <a:r>
              <a:rPr lang="en-US" dirty="0"/>
              <a:t> </a:t>
            </a:r>
            <a:r>
              <a:rPr lang="en-US" dirty="0" err="1"/>
              <a:t>kapitalom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5273793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56068"/>
            <a:ext cx="10515600" cy="5120895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Privrede</a:t>
            </a:r>
            <a:r>
              <a:rPr lang="en-US" dirty="0"/>
              <a:t> </a:t>
            </a:r>
            <a:r>
              <a:rPr lang="en-US" dirty="0" err="1"/>
              <a:t>zemalja</a:t>
            </a:r>
            <a:r>
              <a:rPr lang="en-US" dirty="0"/>
              <a:t> u </a:t>
            </a:r>
            <a:r>
              <a:rPr lang="en-US" dirty="0" err="1"/>
              <a:t>razvoju</a:t>
            </a:r>
            <a:r>
              <a:rPr lang="en-US" dirty="0"/>
              <a:t> se </a:t>
            </a:r>
            <a:r>
              <a:rPr lang="en-US" dirty="0" err="1"/>
              <a:t>susreću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različitim</a:t>
            </a:r>
            <a:r>
              <a:rPr lang="en-US" dirty="0"/>
              <a:t> </a:t>
            </a:r>
            <a:r>
              <a:rPr lang="en-US" dirty="0" err="1"/>
              <a:t>izazovima</a:t>
            </a:r>
            <a:r>
              <a:rPr lang="en-US" dirty="0"/>
              <a:t>, od </a:t>
            </a:r>
            <a:r>
              <a:rPr lang="en-US" dirty="0" err="1"/>
              <a:t>kojih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potrebe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investicijama</a:t>
            </a:r>
            <a:r>
              <a:rPr lang="en-US" dirty="0"/>
              <a:t> </a:t>
            </a:r>
            <a:r>
              <a:rPr lang="en-US" dirty="0" err="1"/>
              <a:t>među</a:t>
            </a:r>
            <a:r>
              <a:rPr lang="en-US" dirty="0"/>
              <a:t>  </a:t>
            </a:r>
            <a:r>
              <a:rPr lang="en-US" dirty="0" err="1"/>
              <a:t>najbitnijim</a:t>
            </a:r>
            <a:r>
              <a:rPr lang="en-US" dirty="0"/>
              <a:t> </a:t>
            </a:r>
            <a:r>
              <a:rPr lang="en-US" dirty="0" err="1"/>
              <a:t>problemima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Nedovoljna</a:t>
            </a:r>
            <a:r>
              <a:rPr lang="en-US" dirty="0"/>
              <a:t> </a:t>
            </a:r>
            <a:r>
              <a:rPr lang="en-US" dirty="0" err="1"/>
              <a:t>domaća</a:t>
            </a:r>
            <a:r>
              <a:rPr lang="en-US" dirty="0"/>
              <a:t> </a:t>
            </a:r>
            <a:r>
              <a:rPr lang="en-US" dirty="0" err="1"/>
              <a:t>akumulacija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nekapitalizovane</a:t>
            </a:r>
            <a:r>
              <a:rPr lang="en-US" dirty="0"/>
              <a:t>, </a:t>
            </a:r>
            <a:r>
              <a:rPr lang="en-US" dirty="0" err="1"/>
              <a:t>najčešće</a:t>
            </a:r>
            <a:r>
              <a:rPr lang="en-US" dirty="0"/>
              <a:t> </a:t>
            </a:r>
            <a:r>
              <a:rPr lang="en-US" dirty="0" err="1"/>
              <a:t>domaće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, ne </a:t>
            </a:r>
            <a:r>
              <a:rPr lang="en-US" dirty="0" err="1"/>
              <a:t>mogu</a:t>
            </a:r>
            <a:r>
              <a:rPr lang="en-US" dirty="0"/>
              <a:t> da </a:t>
            </a:r>
            <a:r>
              <a:rPr lang="en-US" dirty="0" err="1"/>
              <a:t>pruže</a:t>
            </a:r>
            <a:r>
              <a:rPr lang="en-US" dirty="0"/>
              <a:t> </a:t>
            </a:r>
            <a:r>
              <a:rPr lang="en-US" dirty="0" err="1"/>
              <a:t>adekvatna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investicije</a:t>
            </a:r>
            <a:r>
              <a:rPr lang="en-US" dirty="0"/>
              <a:t>. </a:t>
            </a:r>
          </a:p>
          <a:p>
            <a:pPr algn="just"/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odobravanje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klasičan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, </a:t>
            </a:r>
            <a:r>
              <a:rPr lang="en-US" dirty="0" err="1"/>
              <a:t>traže</a:t>
            </a:r>
            <a:r>
              <a:rPr lang="en-US" dirty="0"/>
              <a:t> </a:t>
            </a:r>
            <a:r>
              <a:rPr lang="en-US" dirty="0" err="1"/>
              <a:t>visoke</a:t>
            </a:r>
            <a:r>
              <a:rPr lang="en-US" dirty="0"/>
              <a:t> </a:t>
            </a:r>
            <a:r>
              <a:rPr lang="en-US" dirty="0" err="1"/>
              <a:t>iznose</a:t>
            </a:r>
            <a:r>
              <a:rPr lang="en-US" dirty="0"/>
              <a:t> </a:t>
            </a:r>
            <a:r>
              <a:rPr lang="en-US" dirty="0" err="1"/>
              <a:t>kolaterala</a:t>
            </a:r>
            <a:r>
              <a:rPr lang="en-US" dirty="0"/>
              <a:t>,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nekada</a:t>
            </a:r>
            <a:r>
              <a:rPr lang="en-US" dirty="0"/>
              <a:t> </a:t>
            </a:r>
            <a:r>
              <a:rPr lang="en-US" dirty="0" err="1"/>
              <a:t>kreću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omjerima</a:t>
            </a:r>
            <a:r>
              <a:rPr lang="en-US" dirty="0"/>
              <a:t> 3:1 a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potencijalni</a:t>
            </a:r>
            <a:r>
              <a:rPr lang="en-US" dirty="0"/>
              <a:t> </a:t>
            </a:r>
            <a:r>
              <a:rPr lang="en-US" dirty="0" err="1"/>
              <a:t>dužnici</a:t>
            </a:r>
            <a:r>
              <a:rPr lang="en-US" dirty="0"/>
              <a:t> </a:t>
            </a:r>
            <a:r>
              <a:rPr lang="en-US" dirty="0" err="1"/>
              <a:t>nemaju</a:t>
            </a:r>
            <a:r>
              <a:rPr lang="en-US" dirty="0"/>
              <a:t>, pa se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krug</a:t>
            </a:r>
            <a:r>
              <a:rPr lang="en-US" dirty="0"/>
              <a:t> </a:t>
            </a:r>
            <a:r>
              <a:rPr lang="en-US" dirty="0" err="1"/>
              <a:t>zatvara</a:t>
            </a:r>
            <a:r>
              <a:rPr lang="en-US" dirty="0"/>
              <a:t>,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nemogućnošću</a:t>
            </a:r>
            <a:r>
              <a:rPr lang="en-US" dirty="0"/>
              <a:t> da se problem </a:t>
            </a:r>
            <a:r>
              <a:rPr lang="en-US" dirty="0" err="1"/>
              <a:t>rješava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pokrene</a:t>
            </a:r>
            <a:r>
              <a:rPr lang="en-US" dirty="0"/>
              <a:t> </a:t>
            </a:r>
            <a:r>
              <a:rPr lang="en-US" dirty="0" err="1"/>
              <a:t>preduzetnička</a:t>
            </a:r>
            <a:r>
              <a:rPr lang="en-US" dirty="0"/>
              <a:t> </a:t>
            </a:r>
            <a:r>
              <a:rPr lang="en-US" dirty="0" err="1"/>
              <a:t>aktivnost</a:t>
            </a:r>
            <a:r>
              <a:rPr lang="en-US" dirty="0"/>
              <a:t>.</a:t>
            </a:r>
            <a:endParaRPr lang="sr-Latn-ME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7415766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68946"/>
            <a:ext cx="10515600" cy="5108017"/>
          </a:xfrm>
        </p:spPr>
        <p:txBody>
          <a:bodyPr/>
          <a:lstStyle/>
          <a:p>
            <a:pPr algn="just"/>
            <a:r>
              <a:rPr lang="en-US" dirty="0"/>
              <a:t> </a:t>
            </a:r>
            <a:r>
              <a:rPr lang="en-US" dirty="0" err="1"/>
              <a:t>Naročito</a:t>
            </a:r>
            <a:r>
              <a:rPr lang="en-US" dirty="0"/>
              <a:t> je </a:t>
            </a:r>
            <a:r>
              <a:rPr lang="en-US" dirty="0" err="1"/>
              <a:t>ovaj</a:t>
            </a:r>
            <a:r>
              <a:rPr lang="en-US" dirty="0"/>
              <a:t> problem </a:t>
            </a:r>
            <a:r>
              <a:rPr lang="en-US" dirty="0" err="1"/>
              <a:t>izražajan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malih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srednjih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, </a:t>
            </a:r>
            <a:r>
              <a:rPr lang="en-US" dirty="0" err="1"/>
              <a:t>obrtnika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poduzentika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Krajnji</a:t>
            </a:r>
            <a:r>
              <a:rPr lang="en-US" dirty="0"/>
              <a:t> </a:t>
            </a:r>
            <a:r>
              <a:rPr lang="en-US" dirty="0" err="1"/>
              <a:t>rezultat</a:t>
            </a:r>
            <a:r>
              <a:rPr lang="en-US" dirty="0"/>
              <a:t> je </a:t>
            </a:r>
            <a:r>
              <a:rPr lang="en-US" dirty="0" err="1"/>
              <a:t>sumarno</a:t>
            </a:r>
            <a:r>
              <a:rPr lang="en-US" dirty="0"/>
              <a:t> </a:t>
            </a:r>
            <a:r>
              <a:rPr lang="en-US" dirty="0" err="1"/>
              <a:t>negativan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domaći</a:t>
            </a:r>
            <a:r>
              <a:rPr lang="en-US" dirty="0"/>
              <a:t> </a:t>
            </a:r>
            <a:r>
              <a:rPr lang="en-US" dirty="0" err="1"/>
              <a:t>poduzetnici</a:t>
            </a:r>
            <a:r>
              <a:rPr lang="en-US" dirty="0"/>
              <a:t> ne </a:t>
            </a:r>
            <a:r>
              <a:rPr lang="en-US" dirty="0" err="1"/>
              <a:t>mogu</a:t>
            </a:r>
            <a:r>
              <a:rPr lang="en-US" dirty="0"/>
              <a:t> da </a:t>
            </a:r>
            <a:r>
              <a:rPr lang="en-US" dirty="0" err="1"/>
              <a:t>obezbijede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ulaganja</a:t>
            </a:r>
            <a:r>
              <a:rPr lang="en-US" dirty="0"/>
              <a:t> u </a:t>
            </a:r>
            <a:r>
              <a:rPr lang="en-US" dirty="0" err="1"/>
              <a:t>nove</a:t>
            </a:r>
            <a:r>
              <a:rPr lang="en-US" dirty="0"/>
              <a:t> </a:t>
            </a:r>
            <a:r>
              <a:rPr lang="en-US" dirty="0" err="1"/>
              <a:t>projekte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Na to se </a:t>
            </a:r>
            <a:r>
              <a:rPr lang="en-US" dirty="0" err="1"/>
              <a:t>nadovezuje</a:t>
            </a:r>
            <a:r>
              <a:rPr lang="en-US" dirty="0"/>
              <a:t> </a:t>
            </a:r>
            <a:r>
              <a:rPr lang="en-US" dirty="0" err="1"/>
              <a:t>neadekvatna</a:t>
            </a:r>
            <a:r>
              <a:rPr lang="en-US" dirty="0"/>
              <a:t> </a:t>
            </a:r>
            <a:r>
              <a:rPr lang="en-US" dirty="0" err="1"/>
              <a:t>pravna</a:t>
            </a:r>
            <a:r>
              <a:rPr lang="en-US" dirty="0"/>
              <a:t> </a:t>
            </a:r>
            <a:r>
              <a:rPr lang="en-US" dirty="0" err="1"/>
              <a:t>regulativa</a:t>
            </a:r>
            <a:r>
              <a:rPr lang="en-US" dirty="0"/>
              <a:t>,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takodje</a:t>
            </a:r>
            <a:r>
              <a:rPr lang="en-US" dirty="0"/>
              <a:t> </a:t>
            </a:r>
            <a:r>
              <a:rPr lang="en-US" dirty="0" err="1"/>
              <a:t>doprinosi</a:t>
            </a:r>
            <a:r>
              <a:rPr lang="en-US" dirty="0"/>
              <a:t> </a:t>
            </a:r>
            <a:r>
              <a:rPr lang="en-US" dirty="0" err="1"/>
              <a:t>usporavanju</a:t>
            </a:r>
            <a:r>
              <a:rPr lang="en-US" dirty="0"/>
              <a:t> </a:t>
            </a:r>
            <a:r>
              <a:rPr lang="en-US" dirty="0" err="1"/>
              <a:t>procesa</a:t>
            </a:r>
            <a:r>
              <a:rPr lang="en-US" dirty="0"/>
              <a:t> </a:t>
            </a:r>
            <a:r>
              <a:rPr lang="en-US" dirty="0" err="1"/>
              <a:t>investiranja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5290378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sr-Latn-ME" b="1" dirty="0" smtClean="0"/>
              <a:t>1.6</a:t>
            </a:r>
            <a:r>
              <a:rPr lang="en-US" b="1" dirty="0" smtClean="0"/>
              <a:t>.Leasing </a:t>
            </a:r>
            <a:r>
              <a:rPr lang="en-US" b="1" dirty="0"/>
              <a:t>u </a:t>
            </a:r>
            <a:r>
              <a:rPr lang="en-US" b="1" dirty="0" err="1"/>
              <a:t>zemljama</a:t>
            </a:r>
            <a:r>
              <a:rPr lang="en-US" b="1" dirty="0"/>
              <a:t> </a:t>
            </a:r>
            <a:r>
              <a:rPr lang="en-US" b="1" dirty="0" err="1"/>
              <a:t>regiona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55313"/>
            <a:ext cx="10515600" cy="4721650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Veoma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interesantno</a:t>
            </a:r>
            <a:r>
              <a:rPr lang="en-US" dirty="0"/>
              <a:t> </a:t>
            </a:r>
            <a:r>
              <a:rPr lang="en-US" dirty="0" err="1"/>
              <a:t>uporediti</a:t>
            </a:r>
            <a:r>
              <a:rPr lang="en-US" dirty="0"/>
              <a:t> leasing u </a:t>
            </a:r>
            <a:r>
              <a:rPr lang="en-US" dirty="0" err="1"/>
              <a:t>Bosni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Hercegovini</a:t>
            </a:r>
            <a:r>
              <a:rPr lang="en-US" dirty="0"/>
              <a:t>, </a:t>
            </a:r>
            <a:r>
              <a:rPr lang="en-US" dirty="0" err="1"/>
              <a:t>njegovu</a:t>
            </a:r>
            <a:r>
              <a:rPr lang="en-US" dirty="0"/>
              <a:t> </a:t>
            </a:r>
            <a:r>
              <a:rPr lang="en-US" dirty="0" err="1"/>
              <a:t>primjenu</a:t>
            </a:r>
            <a:r>
              <a:rPr lang="en-US" dirty="0"/>
              <a:t>, </a:t>
            </a:r>
            <a:r>
              <a:rPr lang="en-US" dirty="0" err="1"/>
              <a:t>zakonsku</a:t>
            </a:r>
            <a:r>
              <a:rPr lang="en-US" dirty="0"/>
              <a:t> </a:t>
            </a:r>
            <a:r>
              <a:rPr lang="en-US" dirty="0" err="1"/>
              <a:t>regulativu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ostale</a:t>
            </a:r>
            <a:r>
              <a:rPr lang="en-US" dirty="0"/>
              <a:t> </a:t>
            </a:r>
            <a:r>
              <a:rPr lang="en-US" dirty="0" err="1"/>
              <a:t>elemente</a:t>
            </a:r>
            <a:r>
              <a:rPr lang="en-US" dirty="0"/>
              <a:t> </a:t>
            </a:r>
            <a:r>
              <a:rPr lang="en-US" dirty="0" err="1" smtClean="0"/>
              <a:t>poslovanj</a:t>
            </a:r>
            <a:r>
              <a:rPr lang="sr-Latn-ME" dirty="0" smtClean="0"/>
              <a:t>a</a:t>
            </a:r>
            <a:r>
              <a:rPr lang="en-US" dirty="0" smtClean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zemljama</a:t>
            </a:r>
            <a:r>
              <a:rPr lang="en-US" dirty="0"/>
              <a:t> </a:t>
            </a:r>
            <a:r>
              <a:rPr lang="en-US" dirty="0" err="1"/>
              <a:t>regiona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Leasing 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moderan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fleksibilan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 je </a:t>
            </a:r>
            <a:r>
              <a:rPr lang="en-US" dirty="0" err="1"/>
              <a:t>relativno</a:t>
            </a:r>
            <a:r>
              <a:rPr lang="en-US" dirty="0"/>
              <a:t> </a:t>
            </a:r>
            <a:r>
              <a:rPr lang="en-US" dirty="0" err="1"/>
              <a:t>novijeg</a:t>
            </a:r>
            <a:r>
              <a:rPr lang="en-US" dirty="0"/>
              <a:t> </a:t>
            </a:r>
            <a:r>
              <a:rPr lang="en-US" dirty="0" err="1"/>
              <a:t>datuma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ovim</a:t>
            </a:r>
            <a:r>
              <a:rPr lang="en-US" dirty="0"/>
              <a:t> </a:t>
            </a:r>
            <a:r>
              <a:rPr lang="en-US" dirty="0" err="1"/>
              <a:t>prostorima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Na </a:t>
            </a:r>
            <a:r>
              <a:rPr lang="en-US" dirty="0"/>
              <a:t>to </a:t>
            </a:r>
            <a:r>
              <a:rPr lang="en-US" dirty="0" err="1"/>
              <a:t>ukazuje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činjenica</a:t>
            </a:r>
            <a:r>
              <a:rPr lang="en-US" dirty="0"/>
              <a:t> da je on u </a:t>
            </a:r>
            <a:r>
              <a:rPr lang="en-US" dirty="0" err="1"/>
              <a:t>širem</a:t>
            </a:r>
            <a:r>
              <a:rPr lang="en-US" dirty="0"/>
              <a:t> </a:t>
            </a:r>
            <a:r>
              <a:rPr lang="en-US" dirty="0" err="1"/>
              <a:t>regionu</a:t>
            </a:r>
            <a:r>
              <a:rPr lang="en-US" dirty="0"/>
              <a:t> </a:t>
            </a:r>
            <a:r>
              <a:rPr lang="en-US" dirty="0" err="1"/>
              <a:t>donedavno</a:t>
            </a:r>
            <a:r>
              <a:rPr lang="en-US" dirty="0"/>
              <a:t> bio </a:t>
            </a:r>
            <a:r>
              <a:rPr lang="en-US" dirty="0" err="1"/>
              <a:t>regulisan</a:t>
            </a:r>
            <a:r>
              <a:rPr lang="en-US" dirty="0"/>
              <a:t> </a:t>
            </a:r>
            <a:r>
              <a:rPr lang="en-US" dirty="0" err="1"/>
              <a:t>zakonima</a:t>
            </a:r>
            <a:r>
              <a:rPr lang="en-US" dirty="0"/>
              <a:t> o </a:t>
            </a:r>
            <a:r>
              <a:rPr lang="en-US" dirty="0" err="1"/>
              <a:t>obligacionim</a:t>
            </a:r>
            <a:r>
              <a:rPr lang="en-US" dirty="0"/>
              <a:t> </a:t>
            </a:r>
            <a:r>
              <a:rPr lang="en-US" dirty="0" err="1"/>
              <a:t>odnosima</a:t>
            </a:r>
            <a:r>
              <a:rPr lang="en-US" dirty="0"/>
              <a:t>, a da je  </a:t>
            </a:r>
            <a:r>
              <a:rPr lang="en-US" dirty="0" err="1"/>
              <a:t>tek</a:t>
            </a:r>
            <a:r>
              <a:rPr lang="en-US" dirty="0"/>
              <a:t> u </a:t>
            </a:r>
            <a:r>
              <a:rPr lang="en-US" dirty="0" err="1"/>
              <a:t>poslednjih</a:t>
            </a:r>
            <a:r>
              <a:rPr lang="en-US" dirty="0"/>
              <a:t> </a:t>
            </a:r>
            <a:r>
              <a:rPr lang="en-US" dirty="0" err="1"/>
              <a:t>desetak</a:t>
            </a:r>
            <a:r>
              <a:rPr lang="en-US" dirty="0"/>
              <a:t> </a:t>
            </a:r>
            <a:r>
              <a:rPr lang="en-US" dirty="0" err="1"/>
              <a:t>godina</a:t>
            </a:r>
            <a:r>
              <a:rPr lang="en-US" dirty="0"/>
              <a:t> </a:t>
            </a:r>
            <a:r>
              <a:rPr lang="en-US" dirty="0" err="1"/>
              <a:t>pravno</a:t>
            </a:r>
            <a:r>
              <a:rPr lang="en-US" dirty="0"/>
              <a:t> </a:t>
            </a:r>
            <a:r>
              <a:rPr lang="en-US" dirty="0" err="1"/>
              <a:t>uobličen</a:t>
            </a:r>
            <a:r>
              <a:rPr lang="en-US" dirty="0"/>
              <a:t>, </a:t>
            </a:r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err="1"/>
              <a:t>specifična</a:t>
            </a:r>
            <a:r>
              <a:rPr lang="en-US" dirty="0"/>
              <a:t> </a:t>
            </a:r>
            <a:r>
              <a:rPr lang="en-US" dirty="0" err="1"/>
              <a:t>zakonska</a:t>
            </a:r>
            <a:r>
              <a:rPr lang="en-US" dirty="0"/>
              <a:t> </a:t>
            </a:r>
            <a:r>
              <a:rPr lang="en-US" dirty="0" err="1"/>
              <a:t>rješenja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9775078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37127"/>
            <a:ext cx="10515600" cy="5339836"/>
          </a:xfrm>
        </p:spPr>
        <p:txBody>
          <a:bodyPr/>
          <a:lstStyle/>
          <a:p>
            <a:pPr algn="just"/>
            <a:r>
              <a:rPr lang="en-US" dirty="0" err="1"/>
              <a:t>Ekonomska</a:t>
            </a:r>
            <a:r>
              <a:rPr lang="en-US" dirty="0"/>
              <a:t> 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finansijska</a:t>
            </a:r>
            <a:r>
              <a:rPr lang="en-US" dirty="0"/>
              <a:t> </a:t>
            </a:r>
            <a:r>
              <a:rPr lang="en-US" dirty="0" err="1"/>
              <a:t>kriza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se </a:t>
            </a:r>
            <a:r>
              <a:rPr lang="en-US" dirty="0" err="1"/>
              <a:t>negativno</a:t>
            </a:r>
            <a:r>
              <a:rPr lang="en-US" dirty="0"/>
              <a:t> </a:t>
            </a:r>
            <a:r>
              <a:rPr lang="en-US" dirty="0" err="1"/>
              <a:t>odrazile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poslove</a:t>
            </a:r>
            <a:r>
              <a:rPr lang="en-US" dirty="0"/>
              <a:t> </a:t>
            </a:r>
            <a:r>
              <a:rPr lang="en-US" dirty="0" err="1"/>
              <a:t>lizinga</a:t>
            </a:r>
            <a:r>
              <a:rPr lang="en-US" dirty="0"/>
              <a:t> u </a:t>
            </a:r>
            <a:r>
              <a:rPr lang="en-US" dirty="0" err="1"/>
              <a:t>svim</a:t>
            </a:r>
            <a:r>
              <a:rPr lang="en-US" dirty="0"/>
              <a:t> </a:t>
            </a:r>
            <a:r>
              <a:rPr lang="en-US" dirty="0" err="1" smtClean="0"/>
              <a:t>zemljama</a:t>
            </a:r>
            <a:r>
              <a:rPr lang="en-US" dirty="0" smtClean="0"/>
              <a:t>. </a:t>
            </a:r>
            <a:endParaRPr lang="sr-Latn-ME" dirty="0"/>
          </a:p>
          <a:p>
            <a:pPr algn="just"/>
            <a:r>
              <a:rPr lang="en-US" dirty="0" err="1"/>
              <a:t>Problemi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nastali</a:t>
            </a:r>
            <a:r>
              <a:rPr lang="en-US" dirty="0"/>
              <a:t> u </a:t>
            </a:r>
            <a:r>
              <a:rPr lang="en-US" dirty="0" err="1"/>
              <a:t>kratkom</a:t>
            </a:r>
            <a:r>
              <a:rPr lang="en-US" dirty="0"/>
              <a:t> </a:t>
            </a:r>
            <a:r>
              <a:rPr lang="en-US" dirty="0" err="1"/>
              <a:t>roku</a:t>
            </a:r>
            <a:r>
              <a:rPr lang="en-US" dirty="0"/>
              <a:t> </a:t>
            </a:r>
            <a:r>
              <a:rPr lang="en-US" dirty="0" err="1"/>
              <a:t>poslije</a:t>
            </a:r>
            <a:r>
              <a:rPr lang="en-US" dirty="0"/>
              <a:t> </a:t>
            </a:r>
            <a:r>
              <a:rPr lang="en-US" dirty="0" err="1"/>
              <a:t>izbijanja</a:t>
            </a:r>
            <a:r>
              <a:rPr lang="en-US" dirty="0"/>
              <a:t>  </a:t>
            </a:r>
            <a:r>
              <a:rPr lang="en-US" dirty="0" err="1"/>
              <a:t>krize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to 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/>
              <a:t>zemalja</a:t>
            </a:r>
            <a:r>
              <a:rPr lang="en-US" dirty="0"/>
              <a:t> </a:t>
            </a:r>
            <a:r>
              <a:rPr lang="en-US" dirty="0" err="1"/>
              <a:t>našeg</a:t>
            </a:r>
            <a:r>
              <a:rPr lang="en-US" dirty="0"/>
              <a:t> </a:t>
            </a:r>
            <a:r>
              <a:rPr lang="en-US" dirty="0" err="1"/>
              <a:t>regiona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/>
              <a:t> Oni, u </a:t>
            </a:r>
            <a:r>
              <a:rPr lang="en-US" dirty="0" err="1"/>
              <a:t>većoj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manjoj</a:t>
            </a:r>
            <a:r>
              <a:rPr lang="en-US" dirty="0"/>
              <a:t> </a:t>
            </a:r>
            <a:r>
              <a:rPr lang="en-US" dirty="0" err="1"/>
              <a:t>mjeri</a:t>
            </a:r>
            <a:r>
              <a:rPr lang="en-US" dirty="0"/>
              <a:t>, </a:t>
            </a:r>
            <a:r>
              <a:rPr lang="en-US" dirty="0" err="1"/>
              <a:t>još</a:t>
            </a:r>
            <a:r>
              <a:rPr lang="en-US" dirty="0"/>
              <a:t> </a:t>
            </a:r>
            <a:r>
              <a:rPr lang="en-US" dirty="0" err="1"/>
              <a:t>uvijek</a:t>
            </a:r>
            <a:r>
              <a:rPr lang="en-US" dirty="0"/>
              <a:t> </a:t>
            </a:r>
            <a:r>
              <a:rPr lang="en-US" dirty="0" err="1"/>
              <a:t>traju</a:t>
            </a:r>
            <a:r>
              <a:rPr lang="en-US" dirty="0"/>
              <a:t>, a </a:t>
            </a:r>
            <a:r>
              <a:rPr lang="en-US" dirty="0" err="1"/>
              <a:t>odnose</a:t>
            </a:r>
            <a:r>
              <a:rPr lang="en-US" dirty="0"/>
              <a:t> se, pored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poslovne</a:t>
            </a:r>
            <a:r>
              <a:rPr lang="en-US" dirty="0"/>
              <a:t> </a:t>
            </a:r>
            <a:r>
              <a:rPr lang="en-US" dirty="0" err="1"/>
              <a:t>aktivnosti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otežanu</a:t>
            </a:r>
            <a:r>
              <a:rPr lang="en-US" dirty="0"/>
              <a:t> </a:t>
            </a:r>
            <a:r>
              <a:rPr lang="en-US" dirty="0" err="1"/>
              <a:t>naplatu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, </a:t>
            </a:r>
            <a:r>
              <a:rPr lang="en-US" dirty="0" err="1"/>
              <a:t>česte</a:t>
            </a:r>
            <a:r>
              <a:rPr lang="en-US" dirty="0"/>
              <a:t> </a:t>
            </a:r>
            <a:r>
              <a:rPr lang="en-US" dirty="0" err="1"/>
              <a:t>zahtjeve</a:t>
            </a:r>
            <a:r>
              <a:rPr lang="en-US" dirty="0"/>
              <a:t> </a:t>
            </a:r>
            <a:r>
              <a:rPr lang="en-US" dirty="0" err="1"/>
              <a:t>klijenata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reprogramiranjem</a:t>
            </a:r>
            <a:r>
              <a:rPr lang="en-US" dirty="0"/>
              <a:t> </a:t>
            </a:r>
            <a:r>
              <a:rPr lang="en-US" dirty="0" err="1"/>
              <a:t>obaveza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vraćanje</a:t>
            </a:r>
            <a:r>
              <a:rPr lang="en-US" dirty="0"/>
              <a:t> </a:t>
            </a:r>
            <a:r>
              <a:rPr lang="en-US" dirty="0" err="1"/>
              <a:t>predmeta</a:t>
            </a:r>
            <a:r>
              <a:rPr lang="en-US" dirty="0"/>
              <a:t> </a:t>
            </a:r>
            <a:r>
              <a:rPr lang="en-US" dirty="0" err="1"/>
              <a:t>lizinga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je u </a:t>
            </a:r>
            <a:r>
              <a:rPr lang="en-US" dirty="0" smtClean="0"/>
              <a:t>s</a:t>
            </a:r>
            <a:r>
              <a:rPr lang="sr-Latn-ME" dirty="0" smtClean="0"/>
              <a:t>t</a:t>
            </a:r>
            <a:r>
              <a:rPr lang="en-US" dirty="0" err="1" smtClean="0"/>
              <a:t>vari</a:t>
            </a:r>
            <a:r>
              <a:rPr lang="en-US" dirty="0" smtClean="0"/>
              <a:t> </a:t>
            </a:r>
            <a:r>
              <a:rPr lang="en-US" dirty="0" err="1"/>
              <a:t>slučaj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Bosni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Hercegovini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7540149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3600" dirty="0" smtClean="0">
                <a:latin typeface="+mn-lt"/>
              </a:rPr>
              <a:t>1.7</a:t>
            </a:r>
            <a:r>
              <a:rPr lang="hr-HR" sz="3600" dirty="0">
                <a:latin typeface="+mn-lt"/>
              </a:rPr>
              <a:t>. </a:t>
            </a:r>
            <a:r>
              <a:rPr lang="hr-HR" sz="3600" dirty="0" smtClean="0">
                <a:latin typeface="+mn-lt"/>
              </a:rPr>
              <a:t>Leasing u BiH 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84856"/>
            <a:ext cx="10515600" cy="4992107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 </a:t>
            </a:r>
            <a:r>
              <a:rPr lang="en-US" dirty="0" err="1" smtClean="0"/>
              <a:t>Među</a:t>
            </a:r>
            <a:r>
              <a:rPr lang="en-US" dirty="0" smtClean="0"/>
              <a:t> </a:t>
            </a:r>
            <a:r>
              <a:rPr lang="en-US" dirty="0" err="1"/>
              <a:t>ekonomistima</a:t>
            </a:r>
            <a:r>
              <a:rPr lang="en-US" dirty="0"/>
              <a:t>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opšteprihvaćeno</a:t>
            </a:r>
            <a:r>
              <a:rPr lang="en-US" dirty="0"/>
              <a:t> </a:t>
            </a:r>
            <a:r>
              <a:rPr lang="en-US" dirty="0" err="1"/>
              <a:t>mišljenje</a:t>
            </a:r>
            <a:r>
              <a:rPr lang="en-US" dirty="0"/>
              <a:t> da leasing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fleksibilan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moderan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iskorišten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pokretač</a:t>
            </a:r>
            <a:r>
              <a:rPr lang="en-US" dirty="0"/>
              <a:t> </a:t>
            </a:r>
            <a:r>
              <a:rPr lang="en-US" dirty="0" err="1"/>
              <a:t>ozbiljnih</a:t>
            </a:r>
            <a:r>
              <a:rPr lang="en-US" dirty="0"/>
              <a:t> </a:t>
            </a:r>
            <a:r>
              <a:rPr lang="en-US" dirty="0" err="1"/>
              <a:t>investicionih</a:t>
            </a:r>
            <a:r>
              <a:rPr lang="en-US" dirty="0"/>
              <a:t> </a:t>
            </a:r>
            <a:r>
              <a:rPr lang="en-US" dirty="0" err="1"/>
              <a:t>projekata</a:t>
            </a:r>
            <a:r>
              <a:rPr lang="en-US" dirty="0"/>
              <a:t> u </a:t>
            </a:r>
            <a:r>
              <a:rPr lang="en-US" dirty="0" err="1"/>
              <a:t>Bosni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Hercegovini</a:t>
            </a:r>
            <a:r>
              <a:rPr lang="en-US" dirty="0"/>
              <a:t>, u </a:t>
            </a:r>
            <a:r>
              <a:rPr lang="en-US" dirty="0" err="1"/>
              <a:t>obimu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kapacitet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strateškom</a:t>
            </a:r>
            <a:r>
              <a:rPr lang="en-US" dirty="0"/>
              <a:t> </a:t>
            </a:r>
            <a:r>
              <a:rPr lang="en-US" dirty="0" err="1"/>
              <a:t>smislu</a:t>
            </a:r>
            <a:r>
              <a:rPr lang="en-US" dirty="0"/>
              <a:t> </a:t>
            </a:r>
            <a:r>
              <a:rPr lang="en-US" dirty="0" err="1"/>
              <a:t>Bosni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Hercegovini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neophodne</a:t>
            </a:r>
            <a:r>
              <a:rPr lang="en-US" dirty="0"/>
              <a:t> </a:t>
            </a:r>
            <a:r>
              <a:rPr lang="en-US" dirty="0" err="1"/>
              <a:t>promjene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ubrzati</a:t>
            </a:r>
            <a:r>
              <a:rPr lang="en-US" dirty="0"/>
              <a:t> </a:t>
            </a:r>
            <a:r>
              <a:rPr lang="en-US" dirty="0" err="1"/>
              <a:t>intenzitet</a:t>
            </a:r>
            <a:r>
              <a:rPr lang="en-US" dirty="0"/>
              <a:t> </a:t>
            </a:r>
            <a:r>
              <a:rPr lang="en-US" dirty="0" err="1"/>
              <a:t>privrednih</a:t>
            </a:r>
            <a:r>
              <a:rPr lang="en-US" dirty="0"/>
              <a:t> </a:t>
            </a:r>
            <a:r>
              <a:rPr lang="en-US" dirty="0" err="1"/>
              <a:t>aktivnosti</a:t>
            </a:r>
            <a:r>
              <a:rPr lang="en-US" dirty="0"/>
              <a:t>, a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u tom </a:t>
            </a:r>
            <a:r>
              <a:rPr lang="en-US" dirty="0" err="1"/>
              <a:t>kontekstu</a:t>
            </a:r>
            <a:r>
              <a:rPr lang="en-US" dirty="0"/>
              <a:t> </a:t>
            </a:r>
            <a:r>
              <a:rPr lang="en-US" dirty="0" err="1"/>
              <a:t>investicije</a:t>
            </a:r>
            <a:r>
              <a:rPr lang="en-US" dirty="0"/>
              <a:t> </a:t>
            </a:r>
            <a:r>
              <a:rPr lang="en-US" dirty="0" err="1"/>
              <a:t>relevantna</a:t>
            </a:r>
            <a:r>
              <a:rPr lang="en-US" dirty="0"/>
              <a:t> </a:t>
            </a:r>
            <a:r>
              <a:rPr lang="en-US" dirty="0" err="1"/>
              <a:t>karika</a:t>
            </a:r>
            <a:r>
              <a:rPr lang="en-US" dirty="0"/>
              <a:t>, u </a:t>
            </a:r>
            <a:r>
              <a:rPr lang="en-US" dirty="0" err="1"/>
              <a:t>nedostatku</a:t>
            </a:r>
            <a:r>
              <a:rPr lang="en-US" dirty="0"/>
              <a:t> </a:t>
            </a:r>
            <a:r>
              <a:rPr lang="en-US" dirty="0" err="1"/>
              <a:t>brojnijih</a:t>
            </a:r>
            <a:r>
              <a:rPr lang="en-US" dirty="0"/>
              <a:t> I </a:t>
            </a:r>
            <a:r>
              <a:rPr lang="en-US" dirty="0" err="1"/>
              <a:t>kvalitetnih</a:t>
            </a:r>
            <a:r>
              <a:rPr lang="en-US" dirty="0"/>
              <a:t> </a:t>
            </a:r>
            <a:r>
              <a:rPr lang="en-US" dirty="0" err="1"/>
              <a:t>stanih</a:t>
            </a:r>
            <a:r>
              <a:rPr lang="en-US" dirty="0"/>
              <a:t> </a:t>
            </a:r>
            <a:r>
              <a:rPr lang="en-US" dirty="0" err="1"/>
              <a:t>direktnih</a:t>
            </a:r>
            <a:r>
              <a:rPr lang="en-US" dirty="0"/>
              <a:t> </a:t>
            </a:r>
            <a:r>
              <a:rPr lang="en-US" dirty="0" err="1"/>
              <a:t>investicija</a:t>
            </a:r>
            <a:r>
              <a:rPr lang="en-US" dirty="0"/>
              <a:t>, </a:t>
            </a:r>
            <a:r>
              <a:rPr lang="en-US" dirty="0" err="1"/>
              <a:t>pojavljuje</a:t>
            </a:r>
            <a:r>
              <a:rPr lang="en-US" dirty="0"/>
              <a:t> se leasing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bi </a:t>
            </a:r>
            <a:r>
              <a:rPr lang="en-US" dirty="0" err="1"/>
              <a:t>mogao</a:t>
            </a:r>
            <a:r>
              <a:rPr lang="en-US" dirty="0"/>
              <a:t> u </a:t>
            </a:r>
            <a:r>
              <a:rPr lang="en-US" dirty="0" err="1"/>
              <a:t>budućnosti</a:t>
            </a:r>
            <a:r>
              <a:rPr lang="en-US" dirty="0"/>
              <a:t> da </a:t>
            </a:r>
            <a:r>
              <a:rPr lang="en-US" dirty="0" err="1"/>
              <a:t>riješi</a:t>
            </a:r>
            <a:r>
              <a:rPr lang="en-US" dirty="0"/>
              <a:t> problem </a:t>
            </a:r>
            <a:r>
              <a:rPr lang="en-US" dirty="0" err="1"/>
              <a:t>nedostatka</a:t>
            </a:r>
            <a:r>
              <a:rPr lang="en-US" dirty="0"/>
              <a:t> “</a:t>
            </a:r>
            <a:r>
              <a:rPr lang="en-US" dirty="0" err="1"/>
              <a:t>svježeg</a:t>
            </a:r>
            <a:r>
              <a:rPr lang="en-US" dirty="0"/>
              <a:t>” </a:t>
            </a:r>
            <a:r>
              <a:rPr lang="en-US" dirty="0" err="1"/>
              <a:t>kapitala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370105579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50006"/>
            <a:ext cx="10515600" cy="532695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hr-HR" b="1" dirty="0" smtClean="0"/>
              <a:t>1.7.1</a:t>
            </a:r>
            <a:r>
              <a:rPr lang="hr-HR" b="1" dirty="0"/>
              <a:t>. Poslovni ambijent za rad leasing društva </a:t>
            </a:r>
            <a:endParaRPr lang="en-US" b="1" i="1" dirty="0"/>
          </a:p>
          <a:p>
            <a:pPr algn="just"/>
            <a:r>
              <a:rPr lang="hr-HR" dirty="0" smtClean="0"/>
              <a:t>Leasing </a:t>
            </a:r>
            <a:r>
              <a:rPr lang="hr-HR" dirty="0"/>
              <a:t>se u Bosni i Hercegovini zvanično pojavljuje 2001.godine, a posljednjih nekoliko godina postepeno postaje i oblik finansiranja  više investicionih projekata. </a:t>
            </a:r>
            <a:endParaRPr lang="hr-HR" dirty="0" smtClean="0"/>
          </a:p>
          <a:p>
            <a:pPr algn="just"/>
            <a:r>
              <a:rPr lang="hr-HR" dirty="0" smtClean="0"/>
              <a:t>Prva </a:t>
            </a:r>
            <a:r>
              <a:rPr lang="hr-HR" dirty="0"/>
              <a:t>leasing kompanija na BH tržištu bila je Volksbank Leasing, koja je osnovana u aprilu 2001. godine. </a:t>
            </a:r>
            <a:endParaRPr lang="hr-HR" dirty="0" smtClean="0"/>
          </a:p>
          <a:p>
            <a:pPr algn="just"/>
            <a:r>
              <a:rPr lang="hr-HR" dirty="0" smtClean="0"/>
              <a:t>Iste </a:t>
            </a:r>
            <a:r>
              <a:rPr lang="hr-HR" dirty="0"/>
              <a:t>godine u augustu se osniva Hypo-Alpe-Adria Leasing.</a:t>
            </a:r>
            <a:endParaRPr lang="en-US" dirty="0"/>
          </a:p>
          <a:p>
            <a:pPr algn="just"/>
            <a:r>
              <a:rPr lang="en-US" dirty="0" err="1"/>
              <a:t>Udru</a:t>
            </a:r>
            <a:r>
              <a:rPr lang="hr-HR" dirty="0"/>
              <a:t>ž</a:t>
            </a:r>
            <a:r>
              <a:rPr lang="en-US" dirty="0" err="1"/>
              <a:t>enje</a:t>
            </a:r>
            <a:r>
              <a:rPr lang="en-US" dirty="0"/>
              <a:t> </a:t>
            </a:r>
            <a:r>
              <a:rPr lang="en-US" dirty="0" err="1"/>
              <a:t>dru</a:t>
            </a:r>
            <a:r>
              <a:rPr lang="hr-HR" dirty="0"/>
              <a:t>š</a:t>
            </a:r>
            <a:r>
              <a:rPr lang="en-US" dirty="0" err="1"/>
              <a:t>tava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leasing u </a:t>
            </a:r>
            <a:r>
              <a:rPr lang="hr-HR" dirty="0"/>
              <a:t>Bosni i Hercegovini </a:t>
            </a:r>
            <a:r>
              <a:rPr lang="en-US" dirty="0" err="1"/>
              <a:t>osnovano</a:t>
            </a:r>
            <a:r>
              <a:rPr lang="en-US" dirty="0"/>
              <a:t> je</a:t>
            </a:r>
            <a:r>
              <a:rPr lang="hr-HR" dirty="0"/>
              <a:t> 2005. </a:t>
            </a:r>
            <a:r>
              <a:rPr lang="en-US" dirty="0" err="1"/>
              <a:t>godine</a:t>
            </a:r>
            <a:r>
              <a:rPr lang="hr-HR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3910963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53037"/>
            <a:ext cx="10515600" cy="5223926"/>
          </a:xfrm>
        </p:spPr>
        <p:txBody>
          <a:bodyPr/>
          <a:lstStyle/>
          <a:p>
            <a:pPr algn="just"/>
            <a:r>
              <a:rPr lang="hr-HR" dirty="0"/>
              <a:t>Naime, t</a:t>
            </a:r>
            <a:r>
              <a:rPr lang="en-US" dirty="0" err="1"/>
              <a:t>ri</a:t>
            </a:r>
            <a:r>
              <a:rPr lang="en-US" dirty="0"/>
              <a:t> </a:t>
            </a:r>
            <a:r>
              <a:rPr lang="en-US" dirty="0" err="1"/>
              <a:t>jedine</a:t>
            </a:r>
            <a:r>
              <a:rPr lang="en-US" dirty="0"/>
              <a:t> </a:t>
            </a:r>
            <a:r>
              <a:rPr lang="en-US" dirty="0" err="1"/>
              <a:t>registrovane</a:t>
            </a:r>
            <a:r>
              <a:rPr lang="en-US" dirty="0"/>
              <a:t> leasing </a:t>
            </a:r>
            <a:r>
              <a:rPr lang="en-US" dirty="0" err="1"/>
              <a:t>kompanije</a:t>
            </a:r>
            <a:r>
              <a:rPr lang="en-US" dirty="0"/>
              <a:t> u </a:t>
            </a:r>
            <a:r>
              <a:rPr lang="hr-HR" dirty="0"/>
              <a:t>Bosni i Hercegovini, </a:t>
            </a:r>
            <a:r>
              <a:rPr lang="en-US" dirty="0"/>
              <a:t>Hypo</a:t>
            </a:r>
            <a:r>
              <a:rPr lang="hr-HR" dirty="0"/>
              <a:t>-</a:t>
            </a:r>
            <a:r>
              <a:rPr lang="en-US" dirty="0" err="1"/>
              <a:t>Alpe</a:t>
            </a:r>
            <a:r>
              <a:rPr lang="hr-HR" dirty="0"/>
              <a:t>-</a:t>
            </a:r>
            <a:r>
              <a:rPr lang="en-US" dirty="0"/>
              <a:t>Adria Leasing</a:t>
            </a:r>
            <a:r>
              <a:rPr lang="hr-HR" dirty="0"/>
              <a:t>, </a:t>
            </a:r>
            <a:r>
              <a:rPr lang="en-US" dirty="0" err="1"/>
              <a:t>Raiffeisen</a:t>
            </a:r>
            <a:r>
              <a:rPr lang="en-US" dirty="0"/>
              <a:t> Leasing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VolksBank</a:t>
            </a:r>
            <a:r>
              <a:rPr lang="en-US" dirty="0"/>
              <a:t> Leasing </a:t>
            </a:r>
            <a:r>
              <a:rPr lang="en-US" dirty="0" err="1"/>
              <a:t>formirale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udru</a:t>
            </a:r>
            <a:r>
              <a:rPr lang="hr-HR" dirty="0"/>
              <a:t>ž</a:t>
            </a:r>
            <a:r>
              <a:rPr lang="en-US" dirty="0" err="1"/>
              <a:t>enje</a:t>
            </a:r>
            <a:r>
              <a:rPr lang="en-US" dirty="0"/>
              <a:t>, </a:t>
            </a:r>
            <a:r>
              <a:rPr lang="en-US" dirty="0" err="1"/>
              <a:t>zato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u </a:t>
            </a:r>
            <a:r>
              <a:rPr lang="en-US" dirty="0" err="1"/>
              <a:t>u</a:t>
            </a:r>
            <a:r>
              <a:rPr lang="en-US" dirty="0"/>
              <a:t> tom </a:t>
            </a:r>
            <a:r>
              <a:rPr lang="en-US" dirty="0" err="1"/>
              <a:t>periodu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usvojena</a:t>
            </a:r>
            <a:r>
              <a:rPr lang="en-US" dirty="0"/>
              <a:t> </a:t>
            </a:r>
            <a:r>
              <a:rPr lang="en-US" dirty="0" err="1"/>
              <a:t>potpuna</a:t>
            </a:r>
            <a:r>
              <a:rPr lang="en-US" dirty="0"/>
              <a:t> </a:t>
            </a:r>
            <a:r>
              <a:rPr lang="en-US" dirty="0" err="1"/>
              <a:t>zakonska</a:t>
            </a:r>
            <a:r>
              <a:rPr lang="en-US" dirty="0"/>
              <a:t> </a:t>
            </a:r>
            <a:r>
              <a:rPr lang="en-US" dirty="0" err="1"/>
              <a:t>regulativa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poslovanje</a:t>
            </a:r>
            <a:r>
              <a:rPr lang="en-US" dirty="0"/>
              <a:t> </a:t>
            </a:r>
            <a:r>
              <a:rPr lang="en-US" dirty="0" err="1"/>
              <a:t>lesing</a:t>
            </a:r>
            <a:r>
              <a:rPr lang="en-US" dirty="0"/>
              <a:t> </a:t>
            </a:r>
            <a:r>
              <a:rPr lang="en-US" dirty="0" err="1"/>
              <a:t>društava</a:t>
            </a:r>
            <a:r>
              <a:rPr lang="en-US" dirty="0"/>
              <a:t>, a </a:t>
            </a:r>
            <a:r>
              <a:rPr lang="en-US" dirty="0" err="1"/>
              <a:t>postojali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zajedni</a:t>
            </a:r>
            <a:r>
              <a:rPr lang="hr-HR" dirty="0"/>
              <a:t>č</a:t>
            </a:r>
            <a:r>
              <a:rPr lang="en-US" dirty="0" err="1"/>
              <a:t>ki</a:t>
            </a:r>
            <a:r>
              <a:rPr lang="en-US" dirty="0"/>
              <a:t> </a:t>
            </a:r>
            <a:r>
              <a:rPr lang="en-US" dirty="0" err="1"/>
              <a:t>problemi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kojima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se </a:t>
            </a:r>
            <a:r>
              <a:rPr lang="en-US" dirty="0" err="1"/>
              <a:t>susretale</a:t>
            </a:r>
            <a:r>
              <a:rPr lang="en-US" dirty="0"/>
              <a:t> leasing </a:t>
            </a:r>
            <a:r>
              <a:rPr lang="en-US" dirty="0" err="1"/>
              <a:t>kompanije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podru</a:t>
            </a:r>
            <a:r>
              <a:rPr lang="hr-HR" dirty="0"/>
              <a:t>č</a:t>
            </a:r>
            <a:r>
              <a:rPr lang="en-US" dirty="0" err="1"/>
              <a:t>ju</a:t>
            </a:r>
            <a:r>
              <a:rPr lang="en-US" dirty="0"/>
              <a:t> </a:t>
            </a:r>
            <a:r>
              <a:rPr lang="hr-HR" dirty="0"/>
              <a:t>Bosne i Hercegovine. </a:t>
            </a:r>
            <a:endParaRPr lang="en-US" dirty="0"/>
          </a:p>
          <a:p>
            <a:pPr algn="just"/>
            <a:r>
              <a:rPr lang="en-US" dirty="0" err="1"/>
              <a:t>Ovo</a:t>
            </a:r>
            <a:r>
              <a:rPr lang="en-US" dirty="0"/>
              <a:t> </a:t>
            </a:r>
            <a:r>
              <a:rPr lang="en-US" dirty="0" err="1"/>
              <a:t>udruženje</a:t>
            </a:r>
            <a:r>
              <a:rPr lang="en-US" dirty="0"/>
              <a:t> je </a:t>
            </a:r>
            <a:r>
              <a:rPr lang="hr-HR" dirty="0"/>
              <a:t>već  2006. </a:t>
            </a:r>
            <a:r>
              <a:rPr lang="en-US" dirty="0" err="1"/>
              <a:t>godine</a:t>
            </a:r>
            <a:r>
              <a:rPr lang="en-US" dirty="0"/>
              <a:t> </a:t>
            </a:r>
            <a:r>
              <a:rPr lang="en-US" dirty="0" err="1"/>
              <a:t>postalo</a:t>
            </a:r>
            <a:r>
              <a:rPr lang="hr-HR" dirty="0"/>
              <a:t> č</a:t>
            </a:r>
            <a:r>
              <a:rPr lang="en-US" dirty="0" err="1"/>
              <a:t>lan</a:t>
            </a:r>
            <a:r>
              <a:rPr lang="en-US" dirty="0"/>
              <a:t> </a:t>
            </a:r>
            <a:r>
              <a:rPr lang="en-US" dirty="0" err="1"/>
              <a:t>Leaseurope</a:t>
            </a:r>
            <a:r>
              <a:rPr lang="hr-HR" dirty="0"/>
              <a:t>-</a:t>
            </a:r>
            <a:r>
              <a:rPr lang="en-US" dirty="0"/>
              <a:t>a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sjedi</a:t>
            </a:r>
            <a:r>
              <a:rPr lang="hr-HR" dirty="0"/>
              <a:t>š</a:t>
            </a:r>
            <a:r>
              <a:rPr lang="en-US" dirty="0"/>
              <a:t>tem u </a:t>
            </a:r>
            <a:r>
              <a:rPr lang="en-US" dirty="0" err="1"/>
              <a:t>Briselu</a:t>
            </a:r>
            <a:r>
              <a:rPr lang="hr-HR" dirty="0"/>
              <a:t>.</a:t>
            </a:r>
            <a:endParaRPr lang="en-US" dirty="0"/>
          </a:p>
          <a:p>
            <a:pPr algn="just"/>
            <a:r>
              <a:rPr lang="en-US" dirty="0" err="1" smtClean="0"/>
              <a:t>Federacij</a:t>
            </a:r>
            <a:r>
              <a:rPr lang="sr-Latn-ME" dirty="0" smtClean="0"/>
              <a:t>a</a:t>
            </a:r>
            <a:r>
              <a:rPr lang="en-US" dirty="0" smtClean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/>
              <a:t>evropskih</a:t>
            </a:r>
            <a:r>
              <a:rPr lang="en-US" dirty="0"/>
              <a:t> leasing </a:t>
            </a:r>
            <a:r>
              <a:rPr lang="en-US" dirty="0" err="1"/>
              <a:t>udru</a:t>
            </a:r>
            <a:r>
              <a:rPr lang="hr-HR" dirty="0"/>
              <a:t>ž</a:t>
            </a:r>
            <a:r>
              <a:rPr lang="en-US" dirty="0" err="1"/>
              <a:t>enja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hr-HR" dirty="0"/>
              <a:t> 34 </a:t>
            </a:r>
            <a:r>
              <a:rPr lang="en-US" dirty="0" err="1" smtClean="0"/>
              <a:t>zemlje</a:t>
            </a:r>
            <a:r>
              <a:rPr lang="sr-Latn-ME" dirty="0" smtClean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7847821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47165"/>
            <a:ext cx="10515600" cy="532979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hr-HR" b="1" dirty="0" smtClean="0"/>
              <a:t>1.7.2. Zakonsko </a:t>
            </a:r>
            <a:r>
              <a:rPr lang="hr-HR" b="1" dirty="0"/>
              <a:t>uređenje leasinga </a:t>
            </a:r>
            <a:r>
              <a:rPr lang="hr-HR" dirty="0"/>
              <a:t> </a:t>
            </a:r>
            <a:endParaRPr lang="en-US" dirty="0"/>
          </a:p>
          <a:p>
            <a:pPr algn="just"/>
            <a:r>
              <a:rPr lang="hr-HR" dirty="0"/>
              <a:t>Zakonsko uređenje leasinga u Bosni i Hercegovini je na entitetskom nivou, odnosno  donešeni su </a:t>
            </a:r>
            <a:r>
              <a:rPr lang="en-US" dirty="0" err="1"/>
              <a:t>Zakon</a:t>
            </a:r>
            <a:r>
              <a:rPr lang="en-US" dirty="0"/>
              <a:t> o </a:t>
            </a:r>
            <a:r>
              <a:rPr lang="en-US" dirty="0" err="1"/>
              <a:t>leasingu</a:t>
            </a:r>
            <a:r>
              <a:rPr lang="en-US" dirty="0"/>
              <a:t> </a:t>
            </a:r>
            <a:r>
              <a:rPr lang="en-US" dirty="0" err="1"/>
              <a:t>Federacije</a:t>
            </a:r>
            <a:r>
              <a:rPr lang="en-US" dirty="0"/>
              <a:t> </a:t>
            </a:r>
            <a:r>
              <a:rPr lang="en-US" dirty="0" err="1"/>
              <a:t>Bosne</a:t>
            </a:r>
            <a:r>
              <a:rPr lang="en-US" dirty="0"/>
              <a:t> </a:t>
            </a:r>
            <a:r>
              <a:rPr lang="en-US" dirty="0" err="1"/>
              <a:t>Hercegovine</a:t>
            </a:r>
            <a:r>
              <a:rPr lang="en-US" dirty="0"/>
              <a:t> 2008. g. </a:t>
            </a:r>
            <a:r>
              <a:rPr lang="en-US" dirty="0" err="1"/>
              <a:t>koji</a:t>
            </a:r>
            <a:r>
              <a:rPr lang="en-US" dirty="0"/>
              <a:t> je </a:t>
            </a:r>
            <a:r>
              <a:rPr lang="sr-Latn-ME" dirty="0" smtClean="0"/>
              <a:t>inoviran</a:t>
            </a:r>
            <a:r>
              <a:rPr lang="en-US" dirty="0" smtClean="0"/>
              <a:t> </a:t>
            </a:r>
            <a:r>
              <a:rPr lang="en-US" dirty="0"/>
              <a:t>2016.godine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Zakon</a:t>
            </a:r>
            <a:r>
              <a:rPr lang="en-US" dirty="0"/>
              <a:t> o </a:t>
            </a:r>
            <a:r>
              <a:rPr lang="en-US" dirty="0" err="1"/>
              <a:t>finansijskom</a:t>
            </a:r>
            <a:r>
              <a:rPr lang="en-US" dirty="0"/>
              <a:t> </a:t>
            </a:r>
            <a:r>
              <a:rPr lang="en-US" dirty="0" err="1"/>
              <a:t>lizingu</a:t>
            </a:r>
            <a:r>
              <a:rPr lang="en-US" dirty="0"/>
              <a:t> </a:t>
            </a:r>
            <a:r>
              <a:rPr lang="en-US" dirty="0" err="1"/>
              <a:t>Republike</a:t>
            </a:r>
            <a:r>
              <a:rPr lang="en-US" dirty="0"/>
              <a:t> </a:t>
            </a:r>
            <a:r>
              <a:rPr lang="en-US" dirty="0" err="1"/>
              <a:t>Srpske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2005. g., </a:t>
            </a:r>
            <a:r>
              <a:rPr lang="en-US" dirty="0" err="1"/>
              <a:t>koji</a:t>
            </a:r>
            <a:r>
              <a:rPr lang="en-US" dirty="0"/>
              <a:t> je </a:t>
            </a:r>
            <a:r>
              <a:rPr lang="sr-Latn-ME" dirty="0" smtClean="0"/>
              <a:t>inoviran </a:t>
            </a:r>
            <a:r>
              <a:rPr lang="en-US" dirty="0" smtClean="0"/>
              <a:t> </a:t>
            </a:r>
            <a:r>
              <a:rPr lang="en-US" dirty="0"/>
              <a:t>2011.godine. </a:t>
            </a:r>
            <a:endParaRPr lang="sr-Latn-ME" dirty="0" smtClean="0"/>
          </a:p>
          <a:p>
            <a:pPr algn="just"/>
            <a:r>
              <a:rPr lang="en-US" dirty="0" err="1" smtClean="0"/>
              <a:t>Ovi</a:t>
            </a:r>
            <a:r>
              <a:rPr lang="en-US" dirty="0" smtClean="0"/>
              <a:t> </a:t>
            </a:r>
            <a:r>
              <a:rPr lang="en-US" dirty="0" err="1"/>
              <a:t>zakonima</a:t>
            </a:r>
            <a:r>
              <a:rPr lang="en-US" dirty="0"/>
              <a:t> se </a:t>
            </a:r>
            <a:r>
              <a:rPr lang="en-US" dirty="0" err="1" smtClean="0"/>
              <a:t>uređuju</a:t>
            </a:r>
            <a:r>
              <a:rPr lang="en-US" dirty="0" smtClean="0"/>
              <a:t>: </a:t>
            </a:r>
            <a:r>
              <a:rPr lang="en-US" dirty="0" err="1"/>
              <a:t>uslovi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osnivanje</a:t>
            </a:r>
            <a:r>
              <a:rPr lang="en-US" dirty="0"/>
              <a:t>, </a:t>
            </a:r>
            <a:r>
              <a:rPr lang="en-US" dirty="0" err="1"/>
              <a:t>poslovanje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prestanak</a:t>
            </a:r>
            <a:r>
              <a:rPr lang="en-US" dirty="0"/>
              <a:t> </a:t>
            </a:r>
            <a:r>
              <a:rPr lang="en-US" dirty="0" err="1"/>
              <a:t>rada</a:t>
            </a:r>
            <a:r>
              <a:rPr lang="en-US" dirty="0"/>
              <a:t> </a:t>
            </a:r>
            <a:r>
              <a:rPr lang="en-US" dirty="0" err="1"/>
              <a:t>lizing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ugovor</a:t>
            </a:r>
            <a:r>
              <a:rPr lang="en-US" dirty="0"/>
              <a:t> o </a:t>
            </a:r>
            <a:r>
              <a:rPr lang="en-US" dirty="0" err="1"/>
              <a:t>lizingu</a:t>
            </a:r>
            <a:r>
              <a:rPr lang="en-US" dirty="0"/>
              <a:t>,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/>
              <a:t>subjekata</a:t>
            </a:r>
            <a:r>
              <a:rPr lang="en-US" dirty="0"/>
              <a:t> u </a:t>
            </a:r>
            <a:r>
              <a:rPr lang="en-US" dirty="0" err="1"/>
              <a:t>poslovima</a:t>
            </a:r>
            <a:r>
              <a:rPr lang="en-US" dirty="0"/>
              <a:t> </a:t>
            </a:r>
            <a:r>
              <a:rPr lang="en-US" dirty="0" err="1"/>
              <a:t>lizinga</a:t>
            </a:r>
            <a:r>
              <a:rPr lang="en-US" dirty="0"/>
              <a:t>, </a:t>
            </a:r>
            <a:r>
              <a:rPr lang="en-US" dirty="0" err="1"/>
              <a:t>prestanak</a:t>
            </a:r>
            <a:r>
              <a:rPr lang="en-US" dirty="0"/>
              <a:t> </a:t>
            </a:r>
            <a:r>
              <a:rPr lang="en-US" dirty="0" err="1"/>
              <a:t>ugovora</a:t>
            </a:r>
            <a:r>
              <a:rPr lang="en-US" dirty="0"/>
              <a:t> o </a:t>
            </a:r>
            <a:r>
              <a:rPr lang="en-US" dirty="0" err="1"/>
              <a:t>lizingu</a:t>
            </a:r>
            <a:r>
              <a:rPr lang="en-US" dirty="0"/>
              <a:t>, </a:t>
            </a:r>
            <a:r>
              <a:rPr lang="en-US" dirty="0" err="1"/>
              <a:t>registracija</a:t>
            </a:r>
            <a:r>
              <a:rPr lang="en-US" dirty="0"/>
              <a:t> </a:t>
            </a:r>
            <a:r>
              <a:rPr lang="en-US" dirty="0" err="1"/>
              <a:t>vlasničkih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/>
              <a:t>predmetom</a:t>
            </a:r>
            <a:r>
              <a:rPr lang="en-US" dirty="0"/>
              <a:t> </a:t>
            </a:r>
            <a:r>
              <a:rPr lang="en-US" dirty="0" err="1"/>
              <a:t>lizinga</a:t>
            </a:r>
            <a:r>
              <a:rPr lang="en-US" dirty="0"/>
              <a:t>, </a:t>
            </a:r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rizicima</a:t>
            </a:r>
            <a:r>
              <a:rPr lang="en-US" dirty="0"/>
              <a:t>, </a:t>
            </a:r>
            <a:r>
              <a:rPr lang="en-US" dirty="0" err="1"/>
              <a:t>finansijsko</a:t>
            </a:r>
            <a:r>
              <a:rPr lang="en-US" dirty="0"/>
              <a:t> </a:t>
            </a:r>
            <a:r>
              <a:rPr lang="en-US" dirty="0" err="1"/>
              <a:t>izvještavanje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nadzor</a:t>
            </a:r>
            <a:r>
              <a:rPr lang="en-US" dirty="0"/>
              <a:t>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/>
              <a:t>poslovanjem</a:t>
            </a:r>
            <a:r>
              <a:rPr lang="en-US" dirty="0"/>
              <a:t> </a:t>
            </a:r>
            <a:r>
              <a:rPr lang="en-US" dirty="0" err="1"/>
              <a:t>lizing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5072601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84856"/>
            <a:ext cx="10515600" cy="4992107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Minimalan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vlasničkog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je </a:t>
            </a:r>
            <a:r>
              <a:rPr lang="en-US" dirty="0" err="1"/>
              <a:t>neophodan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osnivanje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leasing u </a:t>
            </a:r>
            <a:r>
              <a:rPr lang="en-US" dirty="0" err="1"/>
              <a:t>Bosni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Hercegovini</a:t>
            </a:r>
            <a:r>
              <a:rPr lang="en-US" dirty="0"/>
              <a:t> je 250,000 KM. </a:t>
            </a:r>
          </a:p>
          <a:p>
            <a:pPr algn="just"/>
            <a:r>
              <a:rPr lang="hr-HR" dirty="0" smtClean="0"/>
              <a:t>Zakon </a:t>
            </a:r>
            <a:r>
              <a:rPr lang="hr-HR" dirty="0"/>
              <a:t>o leasingu </a:t>
            </a:r>
            <a:r>
              <a:rPr lang="en-US" dirty="0" err="1"/>
              <a:t>Republike</a:t>
            </a:r>
            <a:r>
              <a:rPr lang="en-US" dirty="0"/>
              <a:t> </a:t>
            </a:r>
            <a:r>
              <a:rPr lang="en-US" dirty="0" err="1"/>
              <a:t>Srpske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Zakon</a:t>
            </a:r>
            <a:r>
              <a:rPr lang="en-US" dirty="0"/>
              <a:t> o </a:t>
            </a:r>
            <a:r>
              <a:rPr lang="en-US" dirty="0" err="1"/>
              <a:t>leasingu</a:t>
            </a:r>
            <a:r>
              <a:rPr lang="en-US" dirty="0"/>
              <a:t> </a:t>
            </a:r>
            <a:r>
              <a:rPr lang="en-US" dirty="0" err="1"/>
              <a:t>Federacije</a:t>
            </a:r>
            <a:r>
              <a:rPr lang="en-US" dirty="0"/>
              <a:t> </a:t>
            </a:r>
            <a:r>
              <a:rPr lang="en-US" dirty="0" err="1"/>
              <a:t>BiH</a:t>
            </a:r>
            <a:r>
              <a:rPr lang="hr-HR" dirty="0"/>
              <a:t>,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elemente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donekle</a:t>
            </a:r>
            <a:r>
              <a:rPr lang="en-US" dirty="0"/>
              <a:t> </a:t>
            </a:r>
            <a:r>
              <a:rPr lang="en-US" dirty="0" err="1"/>
              <a:t>razli</a:t>
            </a:r>
            <a:r>
              <a:rPr lang="hr-HR" dirty="0"/>
              <a:t>č</a:t>
            </a:r>
            <a:r>
              <a:rPr lang="en-US" dirty="0" err="1"/>
              <a:t>iti</a:t>
            </a:r>
            <a:r>
              <a:rPr lang="en-US" dirty="0"/>
              <a:t>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u </a:t>
            </a:r>
            <a:r>
              <a:rPr lang="en-US" dirty="0" err="1"/>
              <a:t>svojoj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hr-HR" dirty="0"/>
              <a:t>š</a:t>
            </a:r>
            <a:r>
              <a:rPr lang="en-US" dirty="0" err="1"/>
              <a:t>tini</a:t>
            </a:r>
            <a:r>
              <a:rPr lang="en-US" dirty="0"/>
              <a:t> u</a:t>
            </a:r>
            <a:r>
              <a:rPr lang="hr-HR" dirty="0"/>
              <a:t> 90% </a:t>
            </a:r>
            <a:r>
              <a:rPr lang="en-US" dirty="0" err="1"/>
              <a:t>elemenata</a:t>
            </a:r>
            <a:r>
              <a:rPr lang="en-US" dirty="0"/>
              <a:t> </a:t>
            </a:r>
            <a:r>
              <a:rPr lang="en-US" dirty="0" err="1"/>
              <a:t>veoma</a:t>
            </a:r>
            <a:r>
              <a:rPr lang="en-US" dirty="0"/>
              <a:t> </a:t>
            </a:r>
            <a:r>
              <a:rPr lang="en-US" dirty="0" err="1"/>
              <a:t>sli</a:t>
            </a:r>
            <a:r>
              <a:rPr lang="hr-HR" dirty="0"/>
              <a:t>č</a:t>
            </a:r>
            <a:r>
              <a:rPr lang="en-US" dirty="0" err="1"/>
              <a:t>ni</a:t>
            </a:r>
            <a:r>
              <a:rPr lang="en-US" dirty="0"/>
              <a:t>,</a:t>
            </a:r>
            <a:r>
              <a:rPr lang="hr-HR" dirty="0"/>
              <a:t> š</a:t>
            </a:r>
            <a:r>
              <a:rPr lang="en-US" dirty="0"/>
              <a:t>to je </a:t>
            </a:r>
            <a:r>
              <a:rPr lang="en-US" dirty="0" err="1"/>
              <a:t>opet</a:t>
            </a:r>
            <a:r>
              <a:rPr lang="en-US" dirty="0"/>
              <a:t> </a:t>
            </a:r>
            <a:r>
              <a:rPr lang="en-US" dirty="0" err="1"/>
              <a:t>koheziona</a:t>
            </a:r>
            <a:r>
              <a:rPr lang="en-US" dirty="0"/>
              <a:t> </a:t>
            </a:r>
            <a:r>
              <a:rPr lang="en-US" dirty="0" err="1"/>
              <a:t>snaga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dodatno</a:t>
            </a:r>
            <a:r>
              <a:rPr lang="hr-HR" dirty="0"/>
              <a:t> č</a:t>
            </a:r>
            <a:r>
              <a:rPr lang="en-US" dirty="0" err="1"/>
              <a:t>ini</a:t>
            </a:r>
            <a:r>
              <a:rPr lang="hr-HR" dirty="0"/>
              <a:t>  </a:t>
            </a:r>
            <a:r>
              <a:rPr lang="en-US" dirty="0" err="1"/>
              <a:t>tr</a:t>
            </a:r>
            <a:r>
              <a:rPr lang="hr-HR" dirty="0"/>
              <a:t>ž</a:t>
            </a:r>
            <a:r>
              <a:rPr lang="en-US" dirty="0" err="1"/>
              <a:t>i</a:t>
            </a:r>
            <a:r>
              <a:rPr lang="hr-HR" dirty="0"/>
              <a:t>š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leasinga</a:t>
            </a:r>
            <a:r>
              <a:rPr lang="en-US" dirty="0"/>
              <a:t> u </a:t>
            </a:r>
            <a:r>
              <a:rPr lang="hr-HR" dirty="0"/>
              <a:t>Bosni i Hercegovini </a:t>
            </a:r>
            <a:r>
              <a:rPr lang="en-US" dirty="0" err="1"/>
              <a:t>jedinstvenim</a:t>
            </a:r>
            <a:r>
              <a:rPr lang="hr-HR" dirty="0"/>
              <a:t>. </a:t>
            </a:r>
            <a:endParaRPr lang="en-US" dirty="0"/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71772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18186"/>
            <a:ext cx="10515600" cy="5558777"/>
          </a:xfrm>
        </p:spPr>
        <p:txBody>
          <a:bodyPr>
            <a:normAutofit fontScale="92500"/>
          </a:bodyPr>
          <a:lstStyle/>
          <a:p>
            <a:pPr algn="just"/>
            <a:r>
              <a:rPr lang="en-US" dirty="0"/>
              <a:t>Leasing je </a:t>
            </a:r>
            <a:r>
              <a:rPr lang="en-US" dirty="0" err="1"/>
              <a:t>pravni</a:t>
            </a:r>
            <a:r>
              <a:rPr lang="en-US" dirty="0"/>
              <a:t> </a:t>
            </a:r>
            <a:r>
              <a:rPr lang="en-US" dirty="0" err="1"/>
              <a:t>posao</a:t>
            </a:r>
            <a:r>
              <a:rPr lang="en-US" dirty="0"/>
              <a:t> u </a:t>
            </a:r>
            <a:r>
              <a:rPr lang="en-US" dirty="0" err="1"/>
              <a:t>kojem</a:t>
            </a:r>
            <a:r>
              <a:rPr lang="en-US" dirty="0"/>
              <a:t> </a:t>
            </a:r>
            <a:r>
              <a:rPr lang="en-US" dirty="0" err="1"/>
              <a:t>davalac</a:t>
            </a:r>
            <a:r>
              <a:rPr lang="en-US" dirty="0"/>
              <a:t> </a:t>
            </a:r>
            <a:r>
              <a:rPr lang="en-US" dirty="0" err="1"/>
              <a:t>leasinga</a:t>
            </a:r>
            <a:r>
              <a:rPr lang="en-US" dirty="0"/>
              <a:t> </a:t>
            </a:r>
            <a:r>
              <a:rPr lang="en-US" dirty="0" err="1"/>
              <a:t>prenosi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posjedovanja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korištenja</a:t>
            </a:r>
            <a:r>
              <a:rPr lang="en-US" dirty="0"/>
              <a:t> </a:t>
            </a:r>
            <a:r>
              <a:rPr lang="en-US" dirty="0" err="1"/>
              <a:t>predmeta</a:t>
            </a:r>
            <a:r>
              <a:rPr lang="en-US" dirty="0"/>
              <a:t> </a:t>
            </a:r>
            <a:r>
              <a:rPr lang="en-US" dirty="0" err="1"/>
              <a:t>lizinga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korisnika</a:t>
            </a:r>
            <a:r>
              <a:rPr lang="en-US" dirty="0"/>
              <a:t> </a:t>
            </a:r>
            <a:r>
              <a:rPr lang="en-US" dirty="0" err="1"/>
              <a:t>lizinga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određeni</a:t>
            </a:r>
            <a:r>
              <a:rPr lang="en-US" dirty="0"/>
              <a:t> </a:t>
            </a:r>
            <a:r>
              <a:rPr lang="en-US" dirty="0" err="1"/>
              <a:t>vremenski</a:t>
            </a:r>
            <a:r>
              <a:rPr lang="en-US" dirty="0"/>
              <a:t> </a:t>
            </a:r>
            <a:r>
              <a:rPr lang="en-US" dirty="0" err="1"/>
              <a:t>rok</a:t>
            </a:r>
            <a:r>
              <a:rPr lang="en-US" dirty="0"/>
              <a:t>, a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uzvrat</a:t>
            </a:r>
            <a:r>
              <a:rPr lang="en-US" dirty="0" smtClean="0"/>
              <a:t> </a:t>
            </a:r>
            <a:r>
              <a:rPr lang="en-US" dirty="0" err="1"/>
              <a:t>korisnik</a:t>
            </a:r>
            <a:r>
              <a:rPr lang="en-US" dirty="0"/>
              <a:t> </a:t>
            </a:r>
            <a:r>
              <a:rPr lang="en-US" dirty="0" err="1"/>
              <a:t>lizinga</a:t>
            </a:r>
            <a:r>
              <a:rPr lang="en-US" dirty="0"/>
              <a:t> se </a:t>
            </a:r>
            <a:r>
              <a:rPr lang="en-US" dirty="0" err="1"/>
              <a:t>obavezuje</a:t>
            </a:r>
            <a:r>
              <a:rPr lang="en-US" dirty="0"/>
              <a:t> da mu </a:t>
            </a:r>
            <a:r>
              <a:rPr lang="en-US" dirty="0" err="1"/>
              <a:t>za</a:t>
            </a:r>
            <a:r>
              <a:rPr lang="en-US" dirty="0"/>
              <a:t> to </a:t>
            </a:r>
            <a:r>
              <a:rPr lang="en-US" dirty="0" err="1"/>
              <a:t>plaća</a:t>
            </a:r>
            <a:r>
              <a:rPr lang="en-US" dirty="0"/>
              <a:t> </a:t>
            </a:r>
            <a:r>
              <a:rPr lang="en-US" dirty="0" err="1"/>
              <a:t>ugovorenu</a:t>
            </a:r>
            <a:r>
              <a:rPr lang="en-US" dirty="0"/>
              <a:t> </a:t>
            </a:r>
            <a:r>
              <a:rPr lang="en-US" dirty="0" err="1"/>
              <a:t>lizing</a:t>
            </a:r>
            <a:r>
              <a:rPr lang="en-US" dirty="0"/>
              <a:t> </a:t>
            </a:r>
            <a:r>
              <a:rPr lang="en-US" dirty="0" err="1"/>
              <a:t>naknadu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sr-Latn-ME" dirty="0" smtClean="0"/>
              <a:t>F</a:t>
            </a:r>
            <a:r>
              <a:rPr lang="en-US" dirty="0" err="1" smtClean="0"/>
              <a:t>aktoring</a:t>
            </a:r>
            <a:r>
              <a:rPr lang="en-US" dirty="0" smtClean="0"/>
              <a:t> </a:t>
            </a:r>
            <a:r>
              <a:rPr lang="en-US" dirty="0" err="1"/>
              <a:t>spada</a:t>
            </a:r>
            <a:r>
              <a:rPr lang="en-US" dirty="0"/>
              <a:t> u </a:t>
            </a:r>
            <a:r>
              <a:rPr lang="en-US" dirty="0" err="1"/>
              <a:t>historijskom</a:t>
            </a:r>
            <a:r>
              <a:rPr lang="en-US" dirty="0"/>
              <a:t> </a:t>
            </a:r>
            <a:r>
              <a:rPr lang="en-US" dirty="0" err="1"/>
              <a:t>kontekstu</a:t>
            </a:r>
            <a:r>
              <a:rPr lang="en-US" dirty="0"/>
              <a:t> u </a:t>
            </a:r>
            <a:r>
              <a:rPr lang="en-US" dirty="0" err="1"/>
              <a:t>najranije</a:t>
            </a:r>
            <a:r>
              <a:rPr lang="en-US" dirty="0"/>
              <a:t> </a:t>
            </a:r>
            <a:r>
              <a:rPr lang="en-US" dirty="0" err="1"/>
              <a:t>načine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 </a:t>
            </a:r>
            <a:r>
              <a:rPr lang="en-US" dirty="0" err="1"/>
              <a:t>trgovine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je u </a:t>
            </a:r>
            <a:r>
              <a:rPr lang="en-US" dirty="0" err="1"/>
              <a:t>prvom</a:t>
            </a:r>
            <a:r>
              <a:rPr lang="en-US" dirty="0"/>
              <a:t> </a:t>
            </a:r>
            <a:r>
              <a:rPr lang="en-US" dirty="0" err="1"/>
              <a:t>mahu</a:t>
            </a:r>
            <a:r>
              <a:rPr lang="en-US" dirty="0"/>
              <a:t>  bio </a:t>
            </a:r>
            <a:r>
              <a:rPr lang="sr-Latn-ME" dirty="0" smtClean="0"/>
              <a:t>način</a:t>
            </a:r>
            <a:r>
              <a:rPr lang="en-US" dirty="0" smtClean="0"/>
              <a:t>  </a:t>
            </a:r>
            <a:r>
              <a:rPr lang="en-US" dirty="0" err="1" smtClean="0"/>
              <a:t>naplat</a:t>
            </a:r>
            <a:r>
              <a:rPr lang="sr-Latn-ME" dirty="0" smtClean="0"/>
              <a:t>e </a:t>
            </a:r>
            <a:r>
              <a:rPr lang="en-US" dirty="0" smtClean="0"/>
              <a:t> </a:t>
            </a:r>
            <a:r>
              <a:rPr lang="en-US" dirty="0" err="1"/>
              <a:t>potraživanja</a:t>
            </a:r>
            <a:r>
              <a:rPr lang="en-US" dirty="0"/>
              <a:t> </a:t>
            </a:r>
            <a:r>
              <a:rPr lang="en-US" dirty="0" err="1"/>
              <a:t>proizvođača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trgovaca</a:t>
            </a:r>
            <a:r>
              <a:rPr lang="en-US" dirty="0"/>
              <a:t> od </a:t>
            </a:r>
            <a:r>
              <a:rPr lang="en-US" dirty="0" err="1"/>
              <a:t>njihovih</a:t>
            </a:r>
            <a:r>
              <a:rPr lang="en-US" dirty="0"/>
              <a:t> </a:t>
            </a:r>
            <a:r>
              <a:rPr lang="en-US" dirty="0" err="1"/>
              <a:t>komitenata</a:t>
            </a:r>
            <a:r>
              <a:rPr lang="en-US" dirty="0"/>
              <a:t>, da bi se </a:t>
            </a:r>
            <a:r>
              <a:rPr lang="en-US" dirty="0" err="1"/>
              <a:t>kasnije</a:t>
            </a:r>
            <a:r>
              <a:rPr lang="en-US" dirty="0"/>
              <a:t> </a:t>
            </a:r>
            <a:r>
              <a:rPr lang="en-US" dirty="0" err="1"/>
              <a:t>transformisao</a:t>
            </a:r>
            <a:r>
              <a:rPr lang="en-US" dirty="0"/>
              <a:t> u </a:t>
            </a:r>
            <a:r>
              <a:rPr lang="en-US" dirty="0" err="1"/>
              <a:t>jedan</a:t>
            </a:r>
            <a:r>
              <a:rPr lang="en-US" dirty="0"/>
              <a:t> od </a:t>
            </a:r>
            <a:r>
              <a:rPr lang="en-US" dirty="0" err="1"/>
              <a:t>modernih</a:t>
            </a:r>
            <a:r>
              <a:rPr lang="en-US" dirty="0"/>
              <a:t> </a:t>
            </a:r>
            <a:r>
              <a:rPr lang="en-US" dirty="0" err="1"/>
              <a:t>oblika</a:t>
            </a:r>
            <a:r>
              <a:rPr lang="en-US" dirty="0"/>
              <a:t> </a:t>
            </a:r>
            <a:r>
              <a:rPr lang="en-US" dirty="0" err="1"/>
              <a:t>finasiranja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postao</a:t>
            </a:r>
            <a:r>
              <a:rPr lang="en-US" dirty="0"/>
              <a:t> je instrument </a:t>
            </a:r>
            <a:r>
              <a:rPr lang="en-US" dirty="0" err="1"/>
              <a:t>finansiranja</a:t>
            </a:r>
            <a:r>
              <a:rPr lang="en-US" dirty="0"/>
              <a:t> </a:t>
            </a:r>
            <a:r>
              <a:rPr lang="en-US" dirty="0" err="1"/>
              <a:t>obrtnog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Pojam</a:t>
            </a:r>
            <a:r>
              <a:rPr lang="en-US" dirty="0"/>
              <a:t> </a:t>
            </a:r>
            <a:r>
              <a:rPr lang="en-US" dirty="0" err="1"/>
              <a:t>faktoring</a:t>
            </a:r>
            <a:r>
              <a:rPr lang="en-US" dirty="0"/>
              <a:t> je </a:t>
            </a:r>
            <a:r>
              <a:rPr lang="en-US" dirty="0" err="1"/>
              <a:t>izvedenica</a:t>
            </a:r>
            <a:r>
              <a:rPr lang="en-US" dirty="0"/>
              <a:t>  od </a:t>
            </a:r>
            <a:r>
              <a:rPr lang="en-US" dirty="0" err="1"/>
              <a:t>engleske</a:t>
            </a:r>
            <a:r>
              <a:rPr lang="en-US" dirty="0"/>
              <a:t> </a:t>
            </a:r>
            <a:r>
              <a:rPr lang="en-US" dirty="0" err="1"/>
              <a:t>riječi</a:t>
            </a:r>
            <a:r>
              <a:rPr lang="en-US" dirty="0"/>
              <a:t> “factor ”, </a:t>
            </a:r>
            <a:r>
              <a:rPr lang="en-US" dirty="0" err="1"/>
              <a:t>što</a:t>
            </a:r>
            <a:r>
              <a:rPr lang="en-US" dirty="0"/>
              <a:t> se u </a:t>
            </a:r>
            <a:r>
              <a:rPr lang="en-US" dirty="0" err="1"/>
              <a:t>prevodu</a:t>
            </a:r>
            <a:r>
              <a:rPr lang="en-US" dirty="0"/>
              <a:t> </a:t>
            </a:r>
            <a:r>
              <a:rPr lang="en-US" dirty="0" err="1"/>
              <a:t>tumači</a:t>
            </a:r>
            <a:r>
              <a:rPr lang="en-US" dirty="0"/>
              <a:t>  </a:t>
            </a:r>
            <a:r>
              <a:rPr lang="en-US" dirty="0" err="1"/>
              <a:t>kao</a:t>
            </a:r>
            <a:r>
              <a:rPr lang="en-US" dirty="0"/>
              <a:t> agent, </a:t>
            </a:r>
            <a:r>
              <a:rPr lang="en-US" dirty="0" err="1"/>
              <a:t>posrednik</a:t>
            </a:r>
            <a:r>
              <a:rPr lang="en-US" dirty="0"/>
              <a:t>, </a:t>
            </a:r>
            <a:r>
              <a:rPr lang="en-US" dirty="0" err="1"/>
              <a:t>zastupnik</a:t>
            </a:r>
            <a:r>
              <a:rPr lang="en-US" dirty="0"/>
              <a:t>, </a:t>
            </a:r>
            <a:r>
              <a:rPr lang="en-US" dirty="0" err="1"/>
              <a:t>poslovođa</a:t>
            </a:r>
            <a:r>
              <a:rPr lang="en-US" dirty="0"/>
              <a:t>, </a:t>
            </a:r>
            <a:r>
              <a:rPr lang="en-US" dirty="0" err="1"/>
              <a:t>komisionar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sl. </a:t>
            </a:r>
            <a:endParaRPr lang="sr-Latn-ME" dirty="0" smtClean="0"/>
          </a:p>
          <a:p>
            <a:pPr algn="just"/>
            <a:r>
              <a:rPr lang="sr-Latn-ME" dirty="0" smtClean="0"/>
              <a:t>N</a:t>
            </a:r>
            <a:r>
              <a:rPr lang="en-US" dirty="0" smtClean="0"/>
              <a:t>e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zaobići</a:t>
            </a:r>
            <a:r>
              <a:rPr lang="en-US" dirty="0"/>
              <a:t> </a:t>
            </a:r>
            <a:r>
              <a:rPr lang="en-US" dirty="0" err="1"/>
              <a:t>činjenica</a:t>
            </a:r>
            <a:r>
              <a:rPr lang="en-US" dirty="0"/>
              <a:t> o </a:t>
            </a:r>
            <a:r>
              <a:rPr lang="en-US" dirty="0" err="1"/>
              <a:t>povezanosti</a:t>
            </a:r>
            <a:r>
              <a:rPr lang="en-US" dirty="0"/>
              <a:t> </a:t>
            </a:r>
            <a:r>
              <a:rPr lang="en-US" dirty="0" err="1"/>
              <a:t>korijena</a:t>
            </a:r>
            <a:r>
              <a:rPr lang="en-US" dirty="0"/>
              <a:t> </a:t>
            </a:r>
            <a:r>
              <a:rPr lang="en-US" dirty="0" err="1"/>
              <a:t>riječi</a:t>
            </a:r>
            <a:r>
              <a:rPr lang="en-US" dirty="0"/>
              <a:t> </a:t>
            </a:r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latinskim</a:t>
            </a:r>
            <a:r>
              <a:rPr lang="en-US" dirty="0"/>
              <a:t> </a:t>
            </a:r>
            <a:r>
              <a:rPr lang="en-US" dirty="0" err="1"/>
              <a:t>jezikom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da je </a:t>
            </a:r>
            <a:r>
              <a:rPr lang="en-US" dirty="0" err="1"/>
              <a:t>korijen</a:t>
            </a:r>
            <a:r>
              <a:rPr lang="en-US" dirty="0"/>
              <a:t> </a:t>
            </a:r>
            <a:r>
              <a:rPr lang="en-US" dirty="0" err="1"/>
              <a:t>riječi</a:t>
            </a:r>
            <a:r>
              <a:rPr lang="en-US" dirty="0"/>
              <a:t> </a:t>
            </a:r>
            <a:r>
              <a:rPr lang="en-US" dirty="0" err="1"/>
              <a:t>latinski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da se </a:t>
            </a:r>
            <a:r>
              <a:rPr lang="en-US" dirty="0" err="1"/>
              <a:t>facio</a:t>
            </a:r>
            <a:r>
              <a:rPr lang="en-US" dirty="0"/>
              <a:t> </a:t>
            </a:r>
            <a:r>
              <a:rPr lang="en-US" dirty="0" err="1"/>
              <a:t>tumači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onaj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činidbu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65260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10614"/>
            <a:ext cx="10515600" cy="496634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hr-HR" b="1" dirty="0" smtClean="0"/>
              <a:t>1.7.3. Zakon </a:t>
            </a:r>
            <a:r>
              <a:rPr lang="hr-HR" b="1" dirty="0"/>
              <a:t>o leasingu u FBiH</a:t>
            </a:r>
            <a:endParaRPr lang="en-US" b="1" dirty="0"/>
          </a:p>
          <a:p>
            <a:pPr algn="just"/>
            <a:r>
              <a:rPr lang="en-US" dirty="0" err="1" smtClean="0"/>
              <a:t>Poslovanje</a:t>
            </a:r>
            <a:r>
              <a:rPr lang="en-US" dirty="0" smtClean="0"/>
              <a:t> </a:t>
            </a:r>
            <a:r>
              <a:rPr lang="en-US" dirty="0"/>
              <a:t>leasing </a:t>
            </a:r>
            <a:r>
              <a:rPr lang="en-US" dirty="0" err="1"/>
              <a:t>društava</a:t>
            </a:r>
            <a:r>
              <a:rPr lang="en-US" dirty="0"/>
              <a:t> u </a:t>
            </a:r>
            <a:r>
              <a:rPr lang="en-US" dirty="0" err="1"/>
              <a:t>Federaciji</a:t>
            </a:r>
            <a:r>
              <a:rPr lang="en-US" dirty="0"/>
              <a:t> </a:t>
            </a:r>
            <a:r>
              <a:rPr lang="en-US" dirty="0" err="1"/>
              <a:t>BiH</a:t>
            </a:r>
            <a:r>
              <a:rPr lang="en-US" dirty="0"/>
              <a:t> je </a:t>
            </a:r>
            <a:r>
              <a:rPr lang="en-US" dirty="0" err="1"/>
              <a:t>regulirano</a:t>
            </a:r>
            <a:r>
              <a:rPr lang="en-US" dirty="0"/>
              <a:t> </a:t>
            </a:r>
            <a:r>
              <a:rPr lang="en-US" dirty="0" err="1"/>
              <a:t>Zakonom</a:t>
            </a:r>
            <a:r>
              <a:rPr lang="en-US" dirty="0"/>
              <a:t> o </a:t>
            </a:r>
            <a:r>
              <a:rPr lang="sr-Latn-ME" dirty="0" smtClean="0"/>
              <a:t> </a:t>
            </a:r>
            <a:r>
              <a:rPr lang="en-US" dirty="0" err="1" smtClean="0"/>
              <a:t>leasingu</a:t>
            </a:r>
            <a:r>
              <a:rPr lang="en-US" dirty="0" smtClean="0"/>
              <a:t> </a:t>
            </a:r>
            <a:r>
              <a:rPr lang="en-US" dirty="0" err="1"/>
              <a:t>kojim</a:t>
            </a:r>
            <a:r>
              <a:rPr lang="en-US" dirty="0"/>
              <a:t> se </a:t>
            </a:r>
            <a:r>
              <a:rPr lang="en-US" dirty="0" err="1"/>
              <a:t>uređuju</a:t>
            </a:r>
            <a:r>
              <a:rPr lang="en-US" dirty="0"/>
              <a:t>: </a:t>
            </a:r>
            <a:r>
              <a:rPr lang="en-US" dirty="0" err="1" smtClean="0"/>
              <a:t>uslovi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osnivanje</a:t>
            </a:r>
            <a:r>
              <a:rPr lang="en-US" dirty="0"/>
              <a:t>, </a:t>
            </a:r>
            <a:r>
              <a:rPr lang="en-US" dirty="0" err="1"/>
              <a:t>poslovanje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prestanak</a:t>
            </a:r>
            <a:r>
              <a:rPr lang="en-US" dirty="0"/>
              <a:t> </a:t>
            </a:r>
            <a:r>
              <a:rPr lang="en-US" dirty="0" err="1"/>
              <a:t>rada</a:t>
            </a:r>
            <a:r>
              <a:rPr lang="en-US" dirty="0"/>
              <a:t> leasing </a:t>
            </a:r>
            <a:r>
              <a:rPr lang="en-US" dirty="0" err="1"/>
              <a:t>društva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ugovor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leasingu</a:t>
            </a:r>
            <a:r>
              <a:rPr lang="en-US" dirty="0"/>
              <a:t>, </a:t>
            </a:r>
            <a:r>
              <a:rPr lang="en-US" dirty="0" err="1" smtClean="0"/>
              <a:t>prava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/>
              <a:t>subjekata</a:t>
            </a:r>
            <a:r>
              <a:rPr lang="en-US" dirty="0"/>
              <a:t> u </a:t>
            </a:r>
            <a:r>
              <a:rPr lang="en-US" dirty="0" err="1"/>
              <a:t>poslovima</a:t>
            </a:r>
            <a:r>
              <a:rPr lang="en-US" dirty="0"/>
              <a:t> </a:t>
            </a:r>
            <a:r>
              <a:rPr lang="en-US" dirty="0" err="1"/>
              <a:t>leasinga</a:t>
            </a:r>
            <a:r>
              <a:rPr lang="en-US" dirty="0"/>
              <a:t>, </a:t>
            </a:r>
            <a:r>
              <a:rPr lang="en-US" dirty="0" err="1" smtClean="0"/>
              <a:t>prestanak</a:t>
            </a:r>
            <a:r>
              <a:rPr lang="en-US" dirty="0" smtClean="0"/>
              <a:t> </a:t>
            </a:r>
            <a:r>
              <a:rPr lang="en-US" dirty="0" err="1"/>
              <a:t>ugovora</a:t>
            </a:r>
            <a:r>
              <a:rPr lang="en-US" dirty="0"/>
              <a:t> o </a:t>
            </a:r>
            <a:r>
              <a:rPr lang="en-US" dirty="0" err="1"/>
              <a:t>leasingu</a:t>
            </a:r>
            <a:r>
              <a:rPr lang="en-US" dirty="0"/>
              <a:t>, </a:t>
            </a:r>
            <a:r>
              <a:rPr lang="en-US" dirty="0" err="1" smtClean="0"/>
              <a:t>registracija</a:t>
            </a:r>
            <a:r>
              <a:rPr lang="en-US" dirty="0" smtClean="0"/>
              <a:t> </a:t>
            </a:r>
            <a:r>
              <a:rPr lang="en-US" dirty="0" err="1"/>
              <a:t>vlasničkih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/>
              <a:t>predmetom</a:t>
            </a:r>
            <a:r>
              <a:rPr lang="en-US" dirty="0"/>
              <a:t> </a:t>
            </a:r>
            <a:r>
              <a:rPr lang="en-US" dirty="0" err="1"/>
              <a:t>leasinga</a:t>
            </a:r>
            <a:r>
              <a:rPr lang="en-US" dirty="0"/>
              <a:t>, </a:t>
            </a:r>
            <a:r>
              <a:rPr lang="sr-Latn-ME" dirty="0" smtClean="0"/>
              <a:t> </a:t>
            </a:r>
            <a:r>
              <a:rPr lang="en-US" dirty="0" err="1" smtClean="0"/>
              <a:t>upravljanje</a:t>
            </a:r>
            <a:r>
              <a:rPr lang="en-US" dirty="0" smtClean="0"/>
              <a:t> </a:t>
            </a:r>
            <a:r>
              <a:rPr lang="en-US" dirty="0" err="1"/>
              <a:t>rizicima</a:t>
            </a:r>
            <a:r>
              <a:rPr lang="en-US" dirty="0"/>
              <a:t>, </a:t>
            </a:r>
            <a:r>
              <a:rPr lang="sr-Latn-ME" dirty="0" smtClean="0"/>
              <a:t> </a:t>
            </a:r>
            <a:r>
              <a:rPr lang="en-US" dirty="0" err="1" smtClean="0"/>
              <a:t>finansijsko</a:t>
            </a:r>
            <a:r>
              <a:rPr lang="en-US" dirty="0" smtClean="0"/>
              <a:t> </a:t>
            </a:r>
            <a:r>
              <a:rPr lang="en-US" dirty="0" err="1"/>
              <a:t>izvještavanje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sr-Latn-ME" dirty="0" smtClean="0"/>
              <a:t> </a:t>
            </a:r>
            <a:r>
              <a:rPr lang="en-US" dirty="0" err="1" smtClean="0"/>
              <a:t>nadzor</a:t>
            </a:r>
            <a:r>
              <a:rPr lang="en-US" dirty="0" smtClean="0"/>
              <a:t>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/>
              <a:t>poslovanjem</a:t>
            </a:r>
            <a:r>
              <a:rPr lang="en-US" dirty="0"/>
              <a:t> leasing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9310413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6220"/>
            <a:ext cx="10515600" cy="50307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b="1" dirty="0"/>
              <a:t>Sudionici u poslovima finansijskog leasinga</a:t>
            </a:r>
            <a:endParaRPr lang="en-US" b="1" dirty="0"/>
          </a:p>
          <a:p>
            <a:r>
              <a:rPr lang="en-US" dirty="0" err="1" smtClean="0"/>
              <a:t>Sudionici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poslovima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leasinga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: </a:t>
            </a:r>
          </a:p>
          <a:p>
            <a:pPr lvl="0"/>
            <a:r>
              <a:rPr lang="en-US" dirty="0" err="1"/>
              <a:t>davalac</a:t>
            </a:r>
            <a:r>
              <a:rPr lang="en-US" dirty="0"/>
              <a:t> </a:t>
            </a:r>
            <a:r>
              <a:rPr lang="en-US" dirty="0" err="1"/>
              <a:t>leasinga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proizvođač</a:t>
            </a:r>
            <a:r>
              <a:rPr lang="en-US" dirty="0"/>
              <a:t>, </a:t>
            </a:r>
          </a:p>
          <a:p>
            <a:pPr lvl="0"/>
            <a:r>
              <a:rPr lang="en-US" dirty="0" err="1"/>
              <a:t>korisnik</a:t>
            </a:r>
            <a:r>
              <a:rPr lang="en-US" dirty="0"/>
              <a:t> </a:t>
            </a:r>
            <a:r>
              <a:rPr lang="en-US" dirty="0" err="1"/>
              <a:t>leasinga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</a:p>
          <a:p>
            <a:pPr lvl="0"/>
            <a:r>
              <a:rPr lang="en-US" dirty="0" err="1"/>
              <a:t>dobavljač</a:t>
            </a:r>
            <a:r>
              <a:rPr lang="en-US" dirty="0"/>
              <a:t> </a:t>
            </a:r>
            <a:r>
              <a:rPr lang="en-US" dirty="0" err="1"/>
              <a:t>predmeta</a:t>
            </a:r>
            <a:r>
              <a:rPr lang="en-US" dirty="0"/>
              <a:t> </a:t>
            </a:r>
            <a:r>
              <a:rPr lang="en-US" dirty="0" err="1"/>
              <a:t>leasinga</a:t>
            </a:r>
            <a:r>
              <a:rPr lang="en-US" dirty="0"/>
              <a:t>.</a:t>
            </a:r>
          </a:p>
          <a:p>
            <a:r>
              <a:rPr lang="en-US" dirty="0" err="1"/>
              <a:t>Davalac</a:t>
            </a:r>
            <a:r>
              <a:rPr lang="en-US" dirty="0"/>
              <a:t> </a:t>
            </a:r>
            <a:r>
              <a:rPr lang="en-US" dirty="0" err="1"/>
              <a:t>leasinga</a:t>
            </a:r>
            <a:r>
              <a:rPr lang="en-US" dirty="0"/>
              <a:t> je </a:t>
            </a:r>
            <a:r>
              <a:rPr lang="en-US" dirty="0" err="1"/>
              <a:t>pravno</a:t>
            </a:r>
            <a:r>
              <a:rPr lang="en-US" dirty="0"/>
              <a:t> lice </a:t>
            </a:r>
            <a:r>
              <a:rPr lang="en-US" dirty="0" err="1"/>
              <a:t>registrirano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obavljanje</a:t>
            </a:r>
            <a:r>
              <a:rPr lang="en-US" dirty="0"/>
              <a:t> </a:t>
            </a:r>
            <a:r>
              <a:rPr lang="en-US" dirty="0" err="1"/>
              <a:t>poslova</a:t>
            </a:r>
            <a:r>
              <a:rPr lang="en-US" dirty="0"/>
              <a:t> </a:t>
            </a:r>
            <a:r>
              <a:rPr lang="en-US" dirty="0" err="1"/>
              <a:t>leasinga</a:t>
            </a:r>
            <a:r>
              <a:rPr lang="en-US" dirty="0" smtClean="0"/>
              <a:t>.</a:t>
            </a:r>
            <a:endParaRPr lang="sr-Latn-ME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668059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01521"/>
            <a:ext cx="10515600" cy="5275442"/>
          </a:xfrm>
        </p:spPr>
        <p:txBody>
          <a:bodyPr/>
          <a:lstStyle/>
          <a:p>
            <a:pPr algn="just"/>
            <a:r>
              <a:rPr lang="en-US" dirty="0" err="1"/>
              <a:t>Korisnik</a:t>
            </a:r>
            <a:r>
              <a:rPr lang="en-US" dirty="0"/>
              <a:t> </a:t>
            </a:r>
            <a:r>
              <a:rPr lang="en-US" dirty="0" err="1"/>
              <a:t>leasinga</a:t>
            </a:r>
            <a:r>
              <a:rPr lang="en-US" dirty="0"/>
              <a:t> je </a:t>
            </a:r>
            <a:r>
              <a:rPr lang="en-US" dirty="0" err="1"/>
              <a:t>svako</a:t>
            </a:r>
            <a:r>
              <a:rPr lang="en-US" dirty="0"/>
              <a:t> lice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ugovora</a:t>
            </a:r>
            <a:r>
              <a:rPr lang="en-US" dirty="0"/>
              <a:t> o </a:t>
            </a:r>
            <a:r>
              <a:rPr lang="en-US" dirty="0" err="1"/>
              <a:t>leasingu</a:t>
            </a:r>
            <a:r>
              <a:rPr lang="en-US" dirty="0"/>
              <a:t> </a:t>
            </a:r>
            <a:r>
              <a:rPr lang="en-US" dirty="0" err="1"/>
              <a:t>stiče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posjedovanja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korištenja</a:t>
            </a:r>
            <a:r>
              <a:rPr lang="en-US" dirty="0"/>
              <a:t> </a:t>
            </a:r>
            <a:r>
              <a:rPr lang="en-US" dirty="0" err="1"/>
              <a:t>predmeta</a:t>
            </a:r>
            <a:r>
              <a:rPr lang="en-US" dirty="0"/>
              <a:t> </a:t>
            </a:r>
            <a:r>
              <a:rPr lang="en-US" dirty="0" err="1"/>
              <a:t>leasinga</a:t>
            </a:r>
            <a:r>
              <a:rPr lang="en-US" dirty="0"/>
              <a:t>. </a:t>
            </a:r>
            <a:endParaRPr lang="sr-Latn-ME" dirty="0"/>
          </a:p>
          <a:p>
            <a:pPr algn="just"/>
            <a:r>
              <a:rPr lang="en-US" dirty="0" err="1"/>
              <a:t>Dobavljač</a:t>
            </a:r>
            <a:r>
              <a:rPr lang="en-US" dirty="0"/>
              <a:t> </a:t>
            </a:r>
            <a:r>
              <a:rPr lang="en-US" dirty="0" err="1"/>
              <a:t>predmeta</a:t>
            </a:r>
            <a:r>
              <a:rPr lang="en-US" dirty="0"/>
              <a:t> </a:t>
            </a:r>
            <a:r>
              <a:rPr lang="en-US" dirty="0" err="1"/>
              <a:t>leasinga</a:t>
            </a:r>
            <a:r>
              <a:rPr lang="en-US" dirty="0"/>
              <a:t> je </a:t>
            </a:r>
            <a:r>
              <a:rPr lang="en-US" dirty="0" err="1"/>
              <a:t>svako</a:t>
            </a:r>
            <a:r>
              <a:rPr lang="en-US" dirty="0"/>
              <a:t> lice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ugovora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drugi</a:t>
            </a:r>
            <a:r>
              <a:rPr lang="en-US" dirty="0"/>
              <a:t> </a:t>
            </a:r>
            <a:r>
              <a:rPr lang="en-US" dirty="0" err="1"/>
              <a:t>zakonom</a:t>
            </a:r>
            <a:r>
              <a:rPr lang="en-US" dirty="0"/>
              <a:t> </a:t>
            </a:r>
            <a:r>
              <a:rPr lang="en-US" dirty="0" err="1"/>
              <a:t>propisan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davaoca</a:t>
            </a:r>
            <a:r>
              <a:rPr lang="en-US" dirty="0"/>
              <a:t> </a:t>
            </a:r>
            <a:r>
              <a:rPr lang="en-US" dirty="0" err="1"/>
              <a:t>leasinga</a:t>
            </a:r>
            <a:r>
              <a:rPr lang="en-US" dirty="0"/>
              <a:t> </a:t>
            </a:r>
            <a:r>
              <a:rPr lang="en-US" dirty="0" err="1"/>
              <a:t>prenosi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vlasništva</a:t>
            </a:r>
            <a:r>
              <a:rPr lang="en-US" dirty="0"/>
              <a:t>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/>
              <a:t>predmetom</a:t>
            </a:r>
            <a:r>
              <a:rPr lang="en-US" dirty="0"/>
              <a:t> </a:t>
            </a:r>
            <a:r>
              <a:rPr lang="en-US" dirty="0" err="1"/>
              <a:t>leasinga</a:t>
            </a:r>
            <a:r>
              <a:rPr lang="en-US" dirty="0"/>
              <a:t>, </a:t>
            </a:r>
            <a:r>
              <a:rPr lang="en-US" dirty="0" err="1"/>
              <a:t>osim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dobavljač</a:t>
            </a:r>
            <a:r>
              <a:rPr lang="en-US" dirty="0"/>
              <a:t> </a:t>
            </a:r>
            <a:r>
              <a:rPr lang="en-US" dirty="0" err="1"/>
              <a:t>predmeta</a:t>
            </a:r>
            <a:r>
              <a:rPr lang="en-US" dirty="0"/>
              <a:t> </a:t>
            </a:r>
            <a:r>
              <a:rPr lang="en-US" dirty="0" err="1"/>
              <a:t>leasinga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davalac</a:t>
            </a:r>
            <a:r>
              <a:rPr lang="en-US" dirty="0"/>
              <a:t> </a:t>
            </a:r>
            <a:r>
              <a:rPr lang="en-US" dirty="0" err="1"/>
              <a:t>leasinga</a:t>
            </a:r>
            <a:r>
              <a:rPr lang="en-US" dirty="0"/>
              <a:t> </a:t>
            </a:r>
            <a:r>
              <a:rPr lang="en-US" dirty="0" err="1"/>
              <a:t>nisu</a:t>
            </a:r>
            <a:r>
              <a:rPr lang="en-US" dirty="0"/>
              <a:t> </a:t>
            </a:r>
            <a:r>
              <a:rPr lang="en-US" dirty="0" err="1"/>
              <a:t>ista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 err="1" smtClean="0"/>
              <a:t>Davalac</a:t>
            </a:r>
            <a:r>
              <a:rPr lang="en-US" dirty="0" smtClean="0"/>
              <a:t> </a:t>
            </a:r>
            <a:r>
              <a:rPr lang="en-US" dirty="0" err="1"/>
              <a:t>leasinga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dobavljač</a:t>
            </a:r>
            <a:r>
              <a:rPr lang="en-US" dirty="0"/>
              <a:t> </a:t>
            </a:r>
            <a:r>
              <a:rPr lang="en-US" dirty="0" err="1"/>
              <a:t>predmeta</a:t>
            </a:r>
            <a:r>
              <a:rPr lang="en-US" dirty="0"/>
              <a:t> </a:t>
            </a:r>
            <a:r>
              <a:rPr lang="en-US" dirty="0" err="1"/>
              <a:t>leasinga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isto</a:t>
            </a:r>
            <a:r>
              <a:rPr lang="en-US" dirty="0"/>
              <a:t> lice </a:t>
            </a:r>
            <a:r>
              <a:rPr lang="en-US" dirty="0" err="1"/>
              <a:t>čime</a:t>
            </a:r>
            <a:r>
              <a:rPr lang="en-US" dirty="0"/>
              <a:t> je </a:t>
            </a:r>
            <a:r>
              <a:rPr lang="en-US" dirty="0" err="1"/>
              <a:t>zakonodavac</a:t>
            </a:r>
            <a:r>
              <a:rPr lang="en-US" dirty="0"/>
              <a:t> u </a:t>
            </a:r>
            <a:r>
              <a:rPr lang="en-US" dirty="0" err="1"/>
              <a:t>FBiH</a:t>
            </a:r>
            <a:r>
              <a:rPr lang="en-US" dirty="0"/>
              <a:t> </a:t>
            </a:r>
            <a:r>
              <a:rPr lang="en-US" dirty="0" err="1"/>
              <a:t>omogućio</a:t>
            </a:r>
            <a:r>
              <a:rPr lang="en-US" dirty="0"/>
              <a:t> </a:t>
            </a:r>
            <a:r>
              <a:rPr lang="en-US" dirty="0" err="1"/>
              <a:t>obavljanje</a:t>
            </a:r>
            <a:r>
              <a:rPr lang="en-US" dirty="0"/>
              <a:t> sell and leas back </a:t>
            </a:r>
            <a:r>
              <a:rPr lang="en-US" dirty="0" err="1" smtClean="0"/>
              <a:t>transakcija</a:t>
            </a:r>
            <a:r>
              <a:rPr lang="sr-Latn-ME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4396780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08338"/>
            <a:ext cx="10515600" cy="5468625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Ukupni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leasing </a:t>
            </a:r>
            <a:r>
              <a:rPr lang="en-US" dirty="0" err="1"/>
              <a:t>sektora</a:t>
            </a:r>
            <a:r>
              <a:rPr lang="en-US" dirty="0"/>
              <a:t> u </a:t>
            </a:r>
            <a:r>
              <a:rPr lang="en-US" dirty="0" err="1"/>
              <a:t>FBiH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kraju</a:t>
            </a:r>
            <a:r>
              <a:rPr lang="en-US" dirty="0"/>
              <a:t> 2017. </a:t>
            </a:r>
            <a:r>
              <a:rPr lang="en-US" dirty="0" err="1"/>
              <a:t>godine</a:t>
            </a:r>
            <a:r>
              <a:rPr lang="en-US" dirty="0"/>
              <a:t> </a:t>
            </a:r>
            <a:r>
              <a:rPr lang="en-US" dirty="0" err="1"/>
              <a:t>iznosio</a:t>
            </a:r>
            <a:r>
              <a:rPr lang="en-US" dirty="0"/>
              <a:t> je 40,8 </a:t>
            </a:r>
            <a:r>
              <a:rPr lang="en-US" dirty="0" err="1"/>
              <a:t>miliona</a:t>
            </a:r>
            <a:r>
              <a:rPr lang="en-US" dirty="0"/>
              <a:t> KM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manji</a:t>
            </a:r>
            <a:r>
              <a:rPr lang="en-US" dirty="0"/>
              <a:t> je </a:t>
            </a:r>
            <a:r>
              <a:rPr lang="en-US" dirty="0" err="1"/>
              <a:t>za</a:t>
            </a:r>
            <a:r>
              <a:rPr lang="en-US" dirty="0"/>
              <a:t> 5,6 </a:t>
            </a:r>
            <a:r>
              <a:rPr lang="en-US" dirty="0" err="1"/>
              <a:t>miliona</a:t>
            </a:r>
            <a:r>
              <a:rPr lang="en-US" dirty="0"/>
              <a:t> KM </a:t>
            </a:r>
            <a:r>
              <a:rPr lang="en-US" dirty="0" err="1"/>
              <a:t>ili</a:t>
            </a:r>
            <a:r>
              <a:rPr lang="en-US" dirty="0"/>
              <a:t> 12,1% </a:t>
            </a:r>
            <a:r>
              <a:rPr lang="en-US" dirty="0" err="1"/>
              <a:t>usljed</a:t>
            </a:r>
            <a:r>
              <a:rPr lang="en-US" dirty="0"/>
              <a:t> </a:t>
            </a:r>
            <a:r>
              <a:rPr lang="en-US" dirty="0" err="1"/>
              <a:t>statusne</a:t>
            </a:r>
            <a:r>
              <a:rPr lang="en-US" dirty="0"/>
              <a:t> </a:t>
            </a:r>
            <a:r>
              <a:rPr lang="en-US" dirty="0" err="1"/>
              <a:t>promjene</a:t>
            </a:r>
            <a:r>
              <a:rPr lang="en-US" dirty="0"/>
              <a:t> </a:t>
            </a:r>
            <a:r>
              <a:rPr lang="en-US" dirty="0" err="1"/>
              <a:t>pripajanja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isplate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 </a:t>
            </a:r>
            <a:r>
              <a:rPr lang="en-US" dirty="0" err="1"/>
              <a:t>vlasniku</a:t>
            </a:r>
            <a:r>
              <a:rPr lang="en-US" dirty="0"/>
              <a:t> </a:t>
            </a:r>
            <a:r>
              <a:rPr lang="en-US" dirty="0" err="1"/>
              <a:t>jedne</a:t>
            </a:r>
            <a:r>
              <a:rPr lang="en-US" dirty="0"/>
              <a:t> leasing </a:t>
            </a:r>
            <a:r>
              <a:rPr lang="en-US" dirty="0" err="1"/>
              <a:t>kompanije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Pojedinačno</a:t>
            </a:r>
            <a:r>
              <a:rPr lang="en-US" dirty="0" smtClean="0"/>
              <a:t> </a:t>
            </a:r>
            <a:r>
              <a:rPr lang="en-US" dirty="0" err="1"/>
              <a:t>posmatrano</a:t>
            </a:r>
            <a:r>
              <a:rPr lang="en-US" dirty="0"/>
              <a:t>,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četiri</a:t>
            </a:r>
            <a:r>
              <a:rPr lang="en-US" dirty="0"/>
              <a:t> leasing </a:t>
            </a:r>
            <a:r>
              <a:rPr lang="en-US" dirty="0" err="1"/>
              <a:t>kompanije</a:t>
            </a:r>
            <a:r>
              <a:rPr lang="en-US" dirty="0"/>
              <a:t> je </a:t>
            </a:r>
            <a:r>
              <a:rPr lang="en-US" dirty="0" err="1"/>
              <a:t>došlo</a:t>
            </a:r>
            <a:r>
              <a:rPr lang="en-US" dirty="0"/>
              <a:t> do </a:t>
            </a:r>
            <a:r>
              <a:rPr lang="en-US" dirty="0" err="1"/>
              <a:t>povećanja</a:t>
            </a:r>
            <a:r>
              <a:rPr lang="en-US" dirty="0"/>
              <a:t> </a:t>
            </a:r>
            <a:r>
              <a:rPr lang="en-US" dirty="0" err="1"/>
              <a:t>ukupnog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u </a:t>
            </a:r>
            <a:r>
              <a:rPr lang="en-US" dirty="0" err="1"/>
              <a:t>iznosu</a:t>
            </a:r>
            <a:r>
              <a:rPr lang="en-US" dirty="0"/>
              <a:t> od 5 </a:t>
            </a:r>
            <a:r>
              <a:rPr lang="en-US" dirty="0" err="1"/>
              <a:t>miliona</a:t>
            </a:r>
            <a:r>
              <a:rPr lang="en-US" dirty="0"/>
              <a:t> KM (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pozitivnog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), </a:t>
            </a:r>
            <a:r>
              <a:rPr lang="en-US" dirty="0" err="1"/>
              <a:t>dok</a:t>
            </a:r>
            <a:r>
              <a:rPr lang="en-US" dirty="0"/>
              <a:t> je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dvije</a:t>
            </a:r>
            <a:r>
              <a:rPr lang="en-US" dirty="0"/>
              <a:t> leasing </a:t>
            </a:r>
            <a:r>
              <a:rPr lang="en-US" dirty="0" err="1"/>
              <a:t>kompanije</a:t>
            </a:r>
            <a:r>
              <a:rPr lang="en-US" dirty="0"/>
              <a:t> </a:t>
            </a:r>
            <a:r>
              <a:rPr lang="en-US" dirty="0" err="1"/>
              <a:t>došlo</a:t>
            </a:r>
            <a:r>
              <a:rPr lang="en-US" dirty="0"/>
              <a:t> do </a:t>
            </a:r>
            <a:r>
              <a:rPr lang="en-US" dirty="0" err="1"/>
              <a:t>smanjenja</a:t>
            </a:r>
            <a:r>
              <a:rPr lang="en-US" dirty="0"/>
              <a:t> </a:t>
            </a:r>
            <a:r>
              <a:rPr lang="en-US" dirty="0" err="1"/>
              <a:t>ukupnog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u </a:t>
            </a:r>
            <a:r>
              <a:rPr lang="en-US" dirty="0" err="1"/>
              <a:t>iznosu</a:t>
            </a:r>
            <a:r>
              <a:rPr lang="en-US" dirty="0"/>
              <a:t> od 3,7 </a:t>
            </a:r>
            <a:r>
              <a:rPr lang="en-US" dirty="0" err="1"/>
              <a:t>miliona</a:t>
            </a:r>
            <a:r>
              <a:rPr lang="en-US" dirty="0"/>
              <a:t> KM od </a:t>
            </a:r>
            <a:r>
              <a:rPr lang="en-US" dirty="0" err="1"/>
              <a:t>čega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jednu</a:t>
            </a:r>
            <a:r>
              <a:rPr lang="en-US" dirty="0"/>
              <a:t> leasing </a:t>
            </a:r>
            <a:r>
              <a:rPr lang="en-US" dirty="0" err="1"/>
              <a:t>kompaniju</a:t>
            </a:r>
            <a:r>
              <a:rPr lang="en-US" dirty="0"/>
              <a:t> </a:t>
            </a:r>
            <a:r>
              <a:rPr lang="en-US" dirty="0" err="1"/>
              <a:t>odnosi</a:t>
            </a:r>
            <a:r>
              <a:rPr lang="en-US" dirty="0"/>
              <a:t> 3,1 </a:t>
            </a:r>
            <a:r>
              <a:rPr lang="en-US" dirty="0" err="1"/>
              <a:t>milion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85,8% (</a:t>
            </a:r>
            <a:r>
              <a:rPr lang="en-US" dirty="0" err="1"/>
              <a:t>isplata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 </a:t>
            </a:r>
            <a:r>
              <a:rPr lang="en-US" dirty="0" err="1"/>
              <a:t>vlasniku</a:t>
            </a:r>
            <a:r>
              <a:rPr lang="en-US" dirty="0"/>
              <a:t> leasing </a:t>
            </a:r>
            <a:r>
              <a:rPr lang="en-US" dirty="0" err="1"/>
              <a:t>kompanije</a:t>
            </a:r>
            <a:r>
              <a:rPr lang="en-US" dirty="0"/>
              <a:t>).</a:t>
            </a:r>
          </a:p>
          <a:p>
            <a:pPr algn="just"/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/>
              <a:t>šest</a:t>
            </a:r>
            <a:r>
              <a:rPr lang="en-US" dirty="0"/>
              <a:t> leasing </a:t>
            </a:r>
            <a:r>
              <a:rPr lang="en-US" dirty="0" err="1" smtClean="0"/>
              <a:t>kompanija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sr-Latn-ME" dirty="0" smtClean="0"/>
              <a:t> </a:t>
            </a:r>
            <a:r>
              <a:rPr lang="en-US" dirty="0" smtClean="0"/>
              <a:t>ASA </a:t>
            </a:r>
            <a:r>
              <a:rPr lang="en-US" dirty="0"/>
              <a:t>Leasing, NLB Leasing, Porsche Leasing, </a:t>
            </a:r>
            <a:r>
              <a:rPr lang="en-US" dirty="0" err="1"/>
              <a:t>Raiffeisen</a:t>
            </a:r>
            <a:r>
              <a:rPr lang="en-US" dirty="0"/>
              <a:t> Leasing, </a:t>
            </a:r>
            <a:r>
              <a:rPr lang="en-US" dirty="0" err="1"/>
              <a:t>Sparkasse</a:t>
            </a:r>
            <a:r>
              <a:rPr lang="en-US" dirty="0"/>
              <a:t> Leasing </a:t>
            </a:r>
            <a:r>
              <a:rPr lang="en-US" dirty="0" err="1"/>
              <a:t>i</a:t>
            </a:r>
            <a:r>
              <a:rPr lang="en-US" dirty="0"/>
              <a:t> VB Leasing) je </a:t>
            </a:r>
            <a:r>
              <a:rPr lang="en-US" dirty="0" err="1"/>
              <a:t>iskazalo</a:t>
            </a:r>
            <a:r>
              <a:rPr lang="en-US" dirty="0"/>
              <a:t> </a:t>
            </a:r>
            <a:r>
              <a:rPr lang="en-US" dirty="0" err="1"/>
              <a:t>ukupan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iznad</a:t>
            </a:r>
            <a:r>
              <a:rPr lang="en-US" dirty="0"/>
              <a:t> </a:t>
            </a:r>
            <a:r>
              <a:rPr lang="en-US" dirty="0" err="1"/>
              <a:t>minimalnog</a:t>
            </a:r>
            <a:r>
              <a:rPr lang="en-US" dirty="0"/>
              <a:t> </a:t>
            </a:r>
            <a:r>
              <a:rPr lang="en-US" dirty="0" err="1"/>
              <a:t>iznosa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Minimalni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u </a:t>
            </a:r>
            <a:r>
              <a:rPr lang="en-US" dirty="0" err="1"/>
              <a:t>iznosu</a:t>
            </a:r>
            <a:r>
              <a:rPr lang="en-US" dirty="0"/>
              <a:t> od 250 </a:t>
            </a:r>
            <a:r>
              <a:rPr lang="en-US" dirty="0" err="1"/>
              <a:t>hiljada</a:t>
            </a:r>
            <a:r>
              <a:rPr lang="en-US" dirty="0"/>
              <a:t> KM </a:t>
            </a:r>
            <a:r>
              <a:rPr lang="en-US" dirty="0" err="1"/>
              <a:t>propisan</a:t>
            </a:r>
            <a:r>
              <a:rPr lang="en-US" dirty="0"/>
              <a:t> </a:t>
            </a:r>
            <a:r>
              <a:rPr lang="en-US" dirty="0" err="1"/>
              <a:t>zakonskim</a:t>
            </a:r>
            <a:r>
              <a:rPr lang="en-US" dirty="0"/>
              <a:t> </a:t>
            </a:r>
            <a:r>
              <a:rPr lang="en-US" dirty="0" err="1"/>
              <a:t>odredbama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3585467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53037"/>
            <a:ext cx="10515600" cy="508898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Leasing </a:t>
            </a:r>
            <a:r>
              <a:rPr lang="en-US" b="1" dirty="0" err="1"/>
              <a:t>na</a:t>
            </a:r>
            <a:r>
              <a:rPr lang="en-US" b="1" dirty="0"/>
              <a:t> </a:t>
            </a:r>
            <a:r>
              <a:rPr lang="en-US" b="1" dirty="0" err="1"/>
              <a:t>teritoriji</a:t>
            </a:r>
            <a:r>
              <a:rPr lang="en-US" b="1" dirty="0"/>
              <a:t> </a:t>
            </a:r>
            <a:r>
              <a:rPr lang="en-US" b="1" dirty="0" err="1"/>
              <a:t>entiteta</a:t>
            </a:r>
            <a:r>
              <a:rPr lang="en-US" b="1" dirty="0"/>
              <a:t> </a:t>
            </a:r>
            <a:r>
              <a:rPr lang="en-US" b="1" dirty="0" err="1"/>
              <a:t>Republika</a:t>
            </a:r>
            <a:r>
              <a:rPr lang="en-US" b="1" dirty="0"/>
              <a:t> </a:t>
            </a:r>
            <a:r>
              <a:rPr lang="en-US" b="1" dirty="0" err="1"/>
              <a:t>Srpska</a:t>
            </a:r>
            <a:endParaRPr lang="en-US" b="1" i="1" dirty="0"/>
          </a:p>
          <a:p>
            <a:pPr algn="just"/>
            <a:r>
              <a:rPr lang="en-US" dirty="0" err="1" smtClean="0"/>
              <a:t>Agencija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bankarstvo</a:t>
            </a:r>
            <a:r>
              <a:rPr lang="en-US" dirty="0"/>
              <a:t> RS je </a:t>
            </a:r>
            <a:r>
              <a:rPr lang="en-US" dirty="0" err="1"/>
              <a:t>nadležna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obavljanje</a:t>
            </a:r>
            <a:r>
              <a:rPr lang="en-US" dirty="0"/>
              <a:t> </a:t>
            </a:r>
            <a:r>
              <a:rPr lang="en-US" dirty="0" err="1"/>
              <a:t>nadzora</a:t>
            </a:r>
            <a:r>
              <a:rPr lang="en-US" dirty="0"/>
              <a:t>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/>
              <a:t>poslovanjem</a:t>
            </a:r>
            <a:r>
              <a:rPr lang="en-US" dirty="0"/>
              <a:t> </a:t>
            </a:r>
            <a:r>
              <a:rPr lang="en-US" dirty="0" err="1"/>
              <a:t>davalaca</a:t>
            </a:r>
            <a:r>
              <a:rPr lang="en-US" dirty="0"/>
              <a:t> </a:t>
            </a:r>
            <a:r>
              <a:rPr lang="en-US" dirty="0" err="1"/>
              <a:t>lizinga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području</a:t>
            </a:r>
            <a:r>
              <a:rPr lang="en-US" dirty="0"/>
              <a:t> tog </a:t>
            </a:r>
            <a:r>
              <a:rPr lang="en-US" dirty="0" err="1"/>
              <a:t>entiteta</a:t>
            </a:r>
            <a:r>
              <a:rPr lang="en-US" dirty="0"/>
              <a:t>. 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/>
              <a:t>2018.godini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ovoj</a:t>
            </a:r>
            <a:r>
              <a:rPr lang="en-US" dirty="0"/>
              <a:t> </a:t>
            </a:r>
            <a:r>
              <a:rPr lang="en-US" dirty="0" err="1"/>
              <a:t>teritoriji</a:t>
            </a:r>
            <a:r>
              <a:rPr lang="en-US" dirty="0"/>
              <a:t> </a:t>
            </a:r>
            <a:r>
              <a:rPr lang="en-US" dirty="0" err="1"/>
              <a:t>poslovno</a:t>
            </a:r>
            <a:r>
              <a:rPr lang="en-US" dirty="0"/>
              <a:t> </a:t>
            </a:r>
            <a:r>
              <a:rPr lang="en-US" dirty="0" err="1"/>
              <a:t>djeluju</a:t>
            </a:r>
            <a:r>
              <a:rPr lang="en-US" dirty="0"/>
              <a:t> tri  </a:t>
            </a:r>
            <a:r>
              <a:rPr lang="en-US" dirty="0" err="1"/>
              <a:t>poslovne</a:t>
            </a:r>
            <a:r>
              <a:rPr lang="en-US" dirty="0"/>
              <a:t> </a:t>
            </a:r>
            <a:r>
              <a:rPr lang="en-US" dirty="0" err="1"/>
              <a:t>jedinice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u </a:t>
            </a:r>
            <a:r>
              <a:rPr lang="en-US" dirty="0" err="1"/>
              <a:t>sastavu</a:t>
            </a:r>
            <a:r>
              <a:rPr lang="en-US" dirty="0"/>
              <a:t> </a:t>
            </a:r>
            <a:r>
              <a:rPr lang="en-US" dirty="0" err="1"/>
              <a:t>društava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poslove</a:t>
            </a:r>
            <a:r>
              <a:rPr lang="en-US" dirty="0"/>
              <a:t> </a:t>
            </a:r>
            <a:r>
              <a:rPr lang="en-US" dirty="0" err="1"/>
              <a:t>leasinga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sjedištem</a:t>
            </a:r>
            <a:r>
              <a:rPr lang="en-US" dirty="0"/>
              <a:t> u </a:t>
            </a:r>
            <a:r>
              <a:rPr lang="en-US" dirty="0" err="1"/>
              <a:t>Federaciji</a:t>
            </a:r>
            <a:r>
              <a:rPr lang="en-US" dirty="0"/>
              <a:t> </a:t>
            </a:r>
            <a:r>
              <a:rPr lang="en-US" dirty="0" err="1"/>
              <a:t>BiH</a:t>
            </a:r>
            <a:r>
              <a:rPr lang="en-US" dirty="0"/>
              <a:t> I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takve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uključene</a:t>
            </a:r>
            <a:r>
              <a:rPr lang="en-US" dirty="0"/>
              <a:t> u </a:t>
            </a:r>
            <a:r>
              <a:rPr lang="en-US" dirty="0" err="1"/>
              <a:t>bilanse</a:t>
            </a:r>
            <a:r>
              <a:rPr lang="en-US" dirty="0"/>
              <a:t> </a:t>
            </a:r>
            <a:r>
              <a:rPr lang="en-US" dirty="0" err="1"/>
              <a:t>stanja</a:t>
            </a:r>
            <a:r>
              <a:rPr lang="en-US" dirty="0"/>
              <a:t> </a:t>
            </a:r>
            <a:r>
              <a:rPr lang="en-US" dirty="0" err="1"/>
              <a:t>matičnih</a:t>
            </a:r>
            <a:r>
              <a:rPr lang="en-US" dirty="0"/>
              <a:t> </a:t>
            </a:r>
            <a:r>
              <a:rPr lang="en-US" dirty="0" err="1"/>
              <a:t>društava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Jedino</a:t>
            </a:r>
            <a:r>
              <a:rPr lang="en-US" dirty="0" smtClean="0"/>
              <a:t> </a:t>
            </a:r>
            <a:r>
              <a:rPr lang="en-US" dirty="0"/>
              <a:t>leasing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je </a:t>
            </a:r>
            <a:r>
              <a:rPr lang="en-US" dirty="0" err="1"/>
              <a:t>imalo</a:t>
            </a:r>
            <a:r>
              <a:rPr lang="en-US" dirty="0"/>
              <a:t> </a:t>
            </a:r>
            <a:r>
              <a:rPr lang="en-US" dirty="0" err="1"/>
              <a:t>sjedište</a:t>
            </a:r>
            <a:r>
              <a:rPr lang="en-US" dirty="0"/>
              <a:t> u RS je u </a:t>
            </a:r>
            <a:r>
              <a:rPr lang="en-US" dirty="0" err="1"/>
              <a:t>toku</a:t>
            </a:r>
            <a:r>
              <a:rPr lang="en-US" dirty="0"/>
              <a:t> 2017.godine </a:t>
            </a:r>
            <a:r>
              <a:rPr lang="en-US" dirty="0" err="1"/>
              <a:t>izgubilo</a:t>
            </a:r>
            <a:r>
              <a:rPr lang="en-US" dirty="0"/>
              <a:t> </a:t>
            </a:r>
            <a:r>
              <a:rPr lang="en-US" dirty="0" err="1"/>
              <a:t>licencu</a:t>
            </a:r>
            <a:r>
              <a:rPr lang="en-US" dirty="0"/>
              <a:t> I </a:t>
            </a:r>
            <a:r>
              <a:rPr lang="en-US" dirty="0" err="1"/>
              <a:t>dozvolu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obavljanje</a:t>
            </a:r>
            <a:r>
              <a:rPr lang="en-US" dirty="0"/>
              <a:t> </a:t>
            </a:r>
            <a:r>
              <a:rPr lang="en-US" dirty="0" err="1"/>
              <a:t>poslova</a:t>
            </a:r>
            <a:r>
              <a:rPr lang="en-US" dirty="0"/>
              <a:t> </a:t>
            </a:r>
            <a:r>
              <a:rPr lang="en-US" dirty="0" err="1"/>
              <a:t>leasinga</a:t>
            </a:r>
            <a:r>
              <a:rPr lang="en-US" dirty="0"/>
              <a:t>, </a:t>
            </a:r>
            <a:r>
              <a:rPr lang="en-US" dirty="0" err="1"/>
              <a:t>te</a:t>
            </a:r>
            <a:r>
              <a:rPr lang="en-US" dirty="0"/>
              <a:t> je </a:t>
            </a:r>
            <a:r>
              <a:rPr lang="en-US" dirty="0" err="1"/>
              <a:t>prestalo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vršenjem</a:t>
            </a:r>
            <a:r>
              <a:rPr lang="en-US" dirty="0"/>
              <a:t> </a:t>
            </a:r>
            <a:r>
              <a:rPr lang="en-US" dirty="0" err="1"/>
              <a:t>tih</a:t>
            </a:r>
            <a:r>
              <a:rPr lang="en-US" dirty="0"/>
              <a:t> </a:t>
            </a:r>
            <a:r>
              <a:rPr lang="en-US" dirty="0" err="1"/>
              <a:t>poslova</a:t>
            </a:r>
            <a:r>
              <a:rPr lang="en-US" dirty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xmlns="" val="92371632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56068"/>
            <a:ext cx="10515600" cy="5120895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Jedan</a:t>
            </a:r>
            <a:r>
              <a:rPr lang="en-US" dirty="0"/>
              <a:t> </a:t>
            </a:r>
            <a:r>
              <a:rPr lang="en-US" dirty="0" err="1"/>
              <a:t>organizacioni</a:t>
            </a:r>
            <a:r>
              <a:rPr lang="en-US" dirty="0"/>
              <a:t> </a:t>
            </a:r>
            <a:r>
              <a:rPr lang="en-US" dirty="0" err="1"/>
              <a:t>dio</a:t>
            </a:r>
            <a:r>
              <a:rPr lang="en-US" dirty="0"/>
              <a:t> leasing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sjedištem</a:t>
            </a:r>
            <a:r>
              <a:rPr lang="en-US" dirty="0"/>
              <a:t> u </a:t>
            </a:r>
            <a:r>
              <a:rPr lang="en-US" dirty="0" err="1"/>
              <a:t>FBiH</a:t>
            </a:r>
            <a:r>
              <a:rPr lang="en-US" dirty="0"/>
              <a:t> je </a:t>
            </a:r>
            <a:r>
              <a:rPr lang="en-US" dirty="0" err="1"/>
              <a:t>prestao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radom</a:t>
            </a:r>
            <a:r>
              <a:rPr lang="en-US" dirty="0"/>
              <a:t> u 2017. </a:t>
            </a:r>
            <a:r>
              <a:rPr lang="sr-Latn-ME" dirty="0" err="1"/>
              <a:t>g</a:t>
            </a:r>
            <a:r>
              <a:rPr lang="en-US" dirty="0" err="1" smtClean="0"/>
              <a:t>odini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se </a:t>
            </a:r>
            <a:r>
              <a:rPr lang="en-US" dirty="0" err="1"/>
              <a:t>spojilo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bankom</a:t>
            </a:r>
            <a:r>
              <a:rPr lang="en-US" dirty="0"/>
              <a:t> </a:t>
            </a:r>
            <a:r>
              <a:rPr lang="en-US" dirty="0" err="1"/>
              <a:t>čije</a:t>
            </a:r>
            <a:r>
              <a:rPr lang="en-US" dirty="0"/>
              <a:t> je </a:t>
            </a:r>
            <a:r>
              <a:rPr lang="en-US" dirty="0" err="1"/>
              <a:t>sjedište</a:t>
            </a:r>
            <a:r>
              <a:rPr lang="en-US" dirty="0"/>
              <a:t> u </a:t>
            </a:r>
            <a:r>
              <a:rPr lang="en-US" dirty="0" err="1"/>
              <a:t>FBiH</a:t>
            </a:r>
            <a:r>
              <a:rPr lang="en-US" dirty="0"/>
              <a:t> I </a:t>
            </a:r>
            <a:r>
              <a:rPr lang="en-US" dirty="0" err="1"/>
              <a:t>pri</a:t>
            </a:r>
            <a:r>
              <a:rPr lang="en-US" dirty="0"/>
              <a:t> tome je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/>
              <a:t>preuzela</a:t>
            </a:r>
            <a:r>
              <a:rPr lang="en-US" dirty="0"/>
              <a:t> </a:t>
            </a:r>
            <a:r>
              <a:rPr lang="en-US" dirty="0" err="1"/>
              <a:t>njegova</a:t>
            </a:r>
            <a:r>
              <a:rPr lang="en-US" dirty="0"/>
              <a:t> 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, a </a:t>
            </a:r>
            <a:r>
              <a:rPr lang="en-US" dirty="0" err="1"/>
              <a:t>poslovi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leasinga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nastavili</a:t>
            </a:r>
            <a:r>
              <a:rPr lang="en-US" dirty="0"/>
              <a:t> </a:t>
            </a:r>
            <a:r>
              <a:rPr lang="en-US" dirty="0" err="1"/>
              <a:t>obavljati</a:t>
            </a:r>
            <a:r>
              <a:rPr lang="en-US" dirty="0"/>
              <a:t> u </a:t>
            </a:r>
            <a:r>
              <a:rPr lang="en-US" dirty="0" err="1"/>
              <a:t>okviru</a:t>
            </a:r>
            <a:r>
              <a:rPr lang="en-US" dirty="0"/>
              <a:t> </a:t>
            </a:r>
            <a:r>
              <a:rPr lang="en-US" dirty="0" err="1"/>
              <a:t>njenog</a:t>
            </a:r>
            <a:r>
              <a:rPr lang="en-US" dirty="0"/>
              <a:t> </a:t>
            </a:r>
            <a:r>
              <a:rPr lang="en-US" dirty="0" err="1"/>
              <a:t>organizacionog</a:t>
            </a:r>
            <a:r>
              <a:rPr lang="en-US" dirty="0"/>
              <a:t> </a:t>
            </a:r>
            <a:r>
              <a:rPr lang="en-US" dirty="0" err="1"/>
              <a:t>dijela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posluje</a:t>
            </a:r>
            <a:r>
              <a:rPr lang="en-US" dirty="0"/>
              <a:t> u RS.</a:t>
            </a:r>
          </a:p>
          <a:p>
            <a:pPr algn="just"/>
            <a:r>
              <a:rPr lang="en-US" dirty="0"/>
              <a:t>U </a:t>
            </a:r>
            <a:r>
              <a:rPr lang="en-US" dirty="0" err="1"/>
              <a:t>poslovnim</a:t>
            </a:r>
            <a:r>
              <a:rPr lang="en-US" dirty="0"/>
              <a:t> </a:t>
            </a:r>
            <a:r>
              <a:rPr lang="en-US" dirty="0" err="1"/>
              <a:t>jedinicama</a:t>
            </a:r>
            <a:r>
              <a:rPr lang="en-US" dirty="0"/>
              <a:t> leasing </a:t>
            </a:r>
            <a:r>
              <a:rPr lang="en-US" dirty="0" err="1"/>
              <a:t>društava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posluju</a:t>
            </a:r>
            <a:r>
              <a:rPr lang="en-US" dirty="0"/>
              <a:t> u RS, </a:t>
            </a:r>
            <a:r>
              <a:rPr lang="en-US" dirty="0" err="1"/>
              <a:t>čije</a:t>
            </a:r>
            <a:r>
              <a:rPr lang="en-US" dirty="0"/>
              <a:t> je </a:t>
            </a:r>
            <a:r>
              <a:rPr lang="en-US" dirty="0" err="1"/>
              <a:t>sjedište</a:t>
            </a:r>
            <a:r>
              <a:rPr lang="en-US" dirty="0"/>
              <a:t> u </a:t>
            </a:r>
            <a:r>
              <a:rPr lang="en-US" dirty="0" err="1"/>
              <a:t>FBiH</a:t>
            </a:r>
            <a:r>
              <a:rPr lang="en-US" dirty="0"/>
              <a:t>, </a:t>
            </a:r>
            <a:r>
              <a:rPr lang="en-US" dirty="0" err="1"/>
              <a:t>zaposleno</a:t>
            </a:r>
            <a:r>
              <a:rPr lang="en-US" dirty="0"/>
              <a:t> je 7 </a:t>
            </a:r>
            <a:r>
              <a:rPr lang="en-US" dirty="0" err="1"/>
              <a:t>radnika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ukupnog</a:t>
            </a:r>
            <a:r>
              <a:rPr lang="en-US" dirty="0"/>
              <a:t> </a:t>
            </a:r>
            <a:r>
              <a:rPr lang="en-US" dirty="0" err="1"/>
              <a:t>broja</a:t>
            </a:r>
            <a:r>
              <a:rPr lang="en-US" dirty="0"/>
              <a:t> </a:t>
            </a:r>
            <a:r>
              <a:rPr lang="en-US" dirty="0" err="1"/>
              <a:t>zaposlenih</a:t>
            </a:r>
            <a:r>
              <a:rPr lang="en-US" dirty="0"/>
              <a:t>, 5 </a:t>
            </a:r>
            <a:r>
              <a:rPr lang="en-US" dirty="0" err="1"/>
              <a:t>radnika</a:t>
            </a:r>
            <a:r>
              <a:rPr lang="en-US" dirty="0"/>
              <a:t> je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visokom</a:t>
            </a:r>
            <a:r>
              <a:rPr lang="en-US" dirty="0"/>
              <a:t> </a:t>
            </a:r>
            <a:r>
              <a:rPr lang="en-US" dirty="0" err="1"/>
              <a:t>stručnom</a:t>
            </a:r>
            <a:r>
              <a:rPr lang="en-US" dirty="0"/>
              <a:t> </a:t>
            </a:r>
            <a:r>
              <a:rPr lang="en-US" dirty="0" err="1"/>
              <a:t>spremom</a:t>
            </a:r>
            <a:r>
              <a:rPr lang="en-US" dirty="0"/>
              <a:t>, a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jedan</a:t>
            </a:r>
            <a:r>
              <a:rPr lang="en-US" dirty="0"/>
              <a:t> </a:t>
            </a:r>
            <a:r>
              <a:rPr lang="en-US" dirty="0" err="1"/>
              <a:t>radnik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višom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srednjom</a:t>
            </a:r>
            <a:r>
              <a:rPr lang="en-US" dirty="0"/>
              <a:t> </a:t>
            </a:r>
            <a:r>
              <a:rPr lang="en-US" dirty="0" err="1"/>
              <a:t>stručnom</a:t>
            </a:r>
            <a:r>
              <a:rPr lang="en-US" dirty="0"/>
              <a:t> </a:t>
            </a:r>
            <a:r>
              <a:rPr lang="en-US" dirty="0" err="1"/>
              <a:t>spremom</a:t>
            </a:r>
            <a:r>
              <a:rPr lang="en-US" dirty="0"/>
              <a:t>.</a:t>
            </a:r>
          </a:p>
          <a:p>
            <a:pPr algn="just"/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0633046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37534"/>
          </a:xfrm>
        </p:spPr>
        <p:txBody>
          <a:bodyPr/>
          <a:lstStyle/>
          <a:p>
            <a:r>
              <a:rPr lang="sr-Latn-ME" dirty="0" smtClean="0"/>
              <a:t>2. Faktoring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23682"/>
            <a:ext cx="10515600" cy="4953281"/>
          </a:xfrm>
        </p:spPr>
        <p:txBody>
          <a:bodyPr>
            <a:normAutofit/>
          </a:bodyPr>
          <a:lstStyle/>
          <a:p>
            <a:pPr algn="just" fontAlgn="base"/>
            <a:r>
              <a:rPr lang="en-US" dirty="0" err="1"/>
              <a:t>Fakroting</a:t>
            </a:r>
            <a:r>
              <a:rPr lang="en-US" dirty="0"/>
              <a:t> se </a:t>
            </a:r>
            <a:r>
              <a:rPr lang="en-US" dirty="0" err="1"/>
              <a:t>najjednostavnije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definisati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finansijski</a:t>
            </a:r>
            <a:r>
              <a:rPr lang="en-US" dirty="0"/>
              <a:t> instrument </a:t>
            </a:r>
            <a:r>
              <a:rPr lang="en-US" dirty="0" err="1"/>
              <a:t>kojim</a:t>
            </a:r>
            <a:r>
              <a:rPr lang="en-US" dirty="0"/>
              <a:t> </a:t>
            </a:r>
            <a:r>
              <a:rPr lang="en-US" dirty="0" err="1" smtClean="0"/>
              <a:t>faktor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 err="1"/>
              <a:t>institucija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bavi</a:t>
            </a:r>
            <a:r>
              <a:rPr lang="en-US" dirty="0"/>
              <a:t> </a:t>
            </a:r>
            <a:r>
              <a:rPr lang="en-US" dirty="0" err="1"/>
              <a:t>faktoringom</a:t>
            </a:r>
            <a:r>
              <a:rPr lang="en-US" dirty="0"/>
              <a:t>) </a:t>
            </a:r>
            <a:r>
              <a:rPr lang="en-US" dirty="0" err="1"/>
              <a:t>finansira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budućih</a:t>
            </a:r>
            <a:r>
              <a:rPr lang="en-US" dirty="0"/>
              <a:t> </a:t>
            </a:r>
            <a:r>
              <a:rPr lang="en-US" dirty="0" err="1" smtClean="0"/>
              <a:t>nedosp</a:t>
            </a:r>
            <a:r>
              <a:rPr lang="sr-Latn-ME" dirty="0" smtClean="0"/>
              <a:t>j</a:t>
            </a:r>
            <a:r>
              <a:rPr lang="en-US" dirty="0" err="1" smtClean="0"/>
              <a:t>elih</a:t>
            </a:r>
            <a:r>
              <a:rPr lang="sr-Latn-ME" dirty="0" smtClean="0"/>
              <a:t> </a:t>
            </a:r>
            <a:r>
              <a:rPr lang="en-US" dirty="0" err="1" smtClean="0"/>
              <a:t>potraživanja</a:t>
            </a:r>
            <a:r>
              <a:rPr lang="en-US" dirty="0" smtClean="0"/>
              <a:t> </a:t>
            </a:r>
            <a:r>
              <a:rPr lang="en-US" dirty="0" err="1"/>
              <a:t>proisteklih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prodaje</a:t>
            </a:r>
            <a:r>
              <a:rPr lang="en-US" dirty="0"/>
              <a:t> robe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usluga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domaćem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inostranom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. </a:t>
            </a:r>
            <a:endParaRPr lang="sr-Latn-ME" dirty="0" smtClean="0"/>
          </a:p>
          <a:p>
            <a:pPr fontAlgn="base"/>
            <a:r>
              <a:rPr lang="en-US" dirty="0" err="1" smtClean="0"/>
              <a:t>Faktoring</a:t>
            </a:r>
            <a:r>
              <a:rPr lang="sr-Latn-ME" dirty="0" smtClean="0"/>
              <a:t> </a:t>
            </a:r>
            <a:r>
              <a:rPr lang="en-US" dirty="0" err="1" smtClean="0"/>
              <a:t>predstavlja</a:t>
            </a:r>
            <a:r>
              <a:rPr lang="en-US" dirty="0" smtClean="0"/>
              <a:t> </a:t>
            </a:r>
            <a:r>
              <a:rPr lang="en-US" dirty="0" err="1"/>
              <a:t>otkup</a:t>
            </a:r>
            <a:r>
              <a:rPr lang="en-US" dirty="0"/>
              <a:t> </a:t>
            </a:r>
            <a:r>
              <a:rPr lang="en-US" dirty="0" err="1"/>
              <a:t>tuđih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 (</a:t>
            </a:r>
            <a:r>
              <a:rPr lang="en-US" dirty="0" err="1"/>
              <a:t>dugova</a:t>
            </a:r>
            <a:r>
              <a:rPr lang="en-US" dirty="0"/>
              <a:t>). </a:t>
            </a:r>
            <a:endParaRPr lang="sr-Latn-ME" dirty="0" smtClean="0"/>
          </a:p>
          <a:p>
            <a:pPr algn="just" fontAlgn="base"/>
            <a:r>
              <a:rPr lang="en-US" dirty="0" err="1" smtClean="0"/>
              <a:t>Finansiranje</a:t>
            </a:r>
            <a:r>
              <a:rPr lang="en-US" dirty="0" smtClean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faktoringa</a:t>
            </a:r>
            <a:r>
              <a:rPr lang="en-US" dirty="0"/>
              <a:t> </a:t>
            </a:r>
            <a:r>
              <a:rPr lang="en-US" dirty="0" err="1" smtClean="0"/>
              <a:t>predstavlja</a:t>
            </a:r>
            <a:r>
              <a:rPr lang="sr-Latn-ME" dirty="0" smtClean="0"/>
              <a:t> </a:t>
            </a: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specifičan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pribavljanja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to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prodaje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422872271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56068"/>
            <a:ext cx="10515600" cy="5120895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Na </a:t>
            </a:r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er</a:t>
            </a:r>
            <a:r>
              <a:rPr lang="en-US" dirty="0"/>
              <a:t>, </a:t>
            </a:r>
            <a:r>
              <a:rPr lang="en-US" dirty="0" err="1"/>
              <a:t>prilikom</a:t>
            </a:r>
            <a:r>
              <a:rPr lang="en-US" dirty="0"/>
              <a:t> </a:t>
            </a:r>
            <a:r>
              <a:rPr lang="en-US" dirty="0" err="1"/>
              <a:t>prodaje</a:t>
            </a:r>
            <a:r>
              <a:rPr lang="en-US" dirty="0"/>
              <a:t> </a:t>
            </a:r>
            <a:r>
              <a:rPr lang="en-US" dirty="0" err="1"/>
              <a:t>određene</a:t>
            </a:r>
            <a:r>
              <a:rPr lang="en-US" dirty="0"/>
              <a:t> robe </a:t>
            </a:r>
            <a:r>
              <a:rPr lang="en-US" dirty="0" err="1"/>
              <a:t>nastaju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 </a:t>
            </a:r>
            <a:r>
              <a:rPr lang="en-US" dirty="0" err="1"/>
              <a:t>prodavca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kupcu</a:t>
            </a:r>
            <a:r>
              <a:rPr lang="en-US" dirty="0"/>
              <a:t>,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smtClean="0"/>
              <a:t>je</a:t>
            </a:r>
            <a:r>
              <a:rPr lang="sr-Latn-ME" dirty="0" smtClean="0"/>
              <a:t> </a:t>
            </a:r>
            <a:r>
              <a:rPr lang="en-US" dirty="0" err="1" smtClean="0"/>
              <a:t>ovaj</a:t>
            </a:r>
            <a:r>
              <a:rPr lang="en-US" dirty="0" smtClean="0"/>
              <a:t> </a:t>
            </a:r>
            <a:r>
              <a:rPr lang="en-US" dirty="0" err="1"/>
              <a:t>dužan</a:t>
            </a:r>
            <a:r>
              <a:rPr lang="en-US" dirty="0"/>
              <a:t> da </a:t>
            </a:r>
            <a:r>
              <a:rPr lang="en-US" dirty="0" err="1"/>
              <a:t>izmiri</a:t>
            </a:r>
            <a:r>
              <a:rPr lang="en-US" dirty="0"/>
              <a:t> u </a:t>
            </a:r>
            <a:r>
              <a:rPr lang="en-US" dirty="0" err="1"/>
              <a:t>određenom</a:t>
            </a:r>
            <a:r>
              <a:rPr lang="en-US" dirty="0"/>
              <a:t> </a:t>
            </a:r>
            <a:r>
              <a:rPr lang="en-US" dirty="0" err="1"/>
              <a:t>vremenskom</a:t>
            </a:r>
            <a:r>
              <a:rPr lang="en-US" dirty="0"/>
              <a:t> </a:t>
            </a:r>
            <a:r>
              <a:rPr lang="en-US" dirty="0" err="1"/>
              <a:t>roku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Otkup</a:t>
            </a:r>
            <a:r>
              <a:rPr lang="en-US" dirty="0" smtClean="0"/>
              <a:t> </a:t>
            </a:r>
            <a:r>
              <a:rPr lang="en-US" dirty="0" err="1"/>
              <a:t>potraživanja</a:t>
            </a:r>
            <a:r>
              <a:rPr lang="en-US" dirty="0"/>
              <a:t> </a:t>
            </a:r>
            <a:r>
              <a:rPr lang="en-US" dirty="0" err="1"/>
              <a:t>vrši</a:t>
            </a:r>
            <a:r>
              <a:rPr lang="en-US" dirty="0"/>
              <a:t> se </a:t>
            </a:r>
            <a:r>
              <a:rPr lang="en-US" dirty="0" err="1" smtClean="0"/>
              <a:t>pr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 err="1" smtClean="0"/>
              <a:t>roka</a:t>
            </a:r>
            <a:r>
              <a:rPr lang="sr-Latn-ME" dirty="0" smtClean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Pri</a:t>
            </a:r>
            <a:r>
              <a:rPr lang="en-US" dirty="0"/>
              <a:t> tome, </a:t>
            </a:r>
            <a:r>
              <a:rPr lang="en-US" dirty="0" err="1"/>
              <a:t>faktoring</a:t>
            </a:r>
            <a:r>
              <a:rPr lang="en-US" dirty="0"/>
              <a:t> </a:t>
            </a:r>
            <a:r>
              <a:rPr lang="en-US" dirty="0" err="1"/>
              <a:t>preduzeće</a:t>
            </a:r>
            <a:r>
              <a:rPr lang="en-US" dirty="0"/>
              <a:t> </a:t>
            </a:r>
            <a:r>
              <a:rPr lang="en-US" dirty="0" err="1"/>
              <a:t>odmah</a:t>
            </a:r>
            <a:r>
              <a:rPr lang="en-US" dirty="0"/>
              <a:t> </a:t>
            </a:r>
            <a:r>
              <a:rPr lang="en-US" dirty="0" err="1"/>
              <a:t>isplaćuje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 err="1"/>
              <a:t>potraživanja</a:t>
            </a:r>
            <a:r>
              <a:rPr lang="en-US" dirty="0"/>
              <a:t> </a:t>
            </a:r>
            <a:r>
              <a:rPr lang="en-US" dirty="0" err="1"/>
              <a:t>preduzeću</a:t>
            </a:r>
            <a:r>
              <a:rPr lang="en-US" dirty="0"/>
              <a:t> </a:t>
            </a:r>
            <a:r>
              <a:rPr lang="en-US" dirty="0" err="1"/>
              <a:t>klijentu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smtClean="0"/>
              <a:t>do </a:t>
            </a:r>
            <a:r>
              <a:rPr lang="en-US" dirty="0"/>
              <a:t>80%, </a:t>
            </a:r>
            <a:r>
              <a:rPr lang="en-US" dirty="0" err="1"/>
              <a:t>dok</a:t>
            </a:r>
            <a:r>
              <a:rPr lang="en-US" dirty="0"/>
              <a:t> </a:t>
            </a:r>
            <a:r>
              <a:rPr lang="en-US" dirty="0" err="1"/>
              <a:t>preostali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 err="1"/>
              <a:t>koristi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korekture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stavlja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raspolaganje</a:t>
            </a:r>
            <a:r>
              <a:rPr lang="en-US" dirty="0"/>
              <a:t> </a:t>
            </a:r>
            <a:r>
              <a:rPr lang="en-US" dirty="0" err="1" smtClean="0"/>
              <a:t>klijentu</a:t>
            </a:r>
            <a:r>
              <a:rPr lang="sr-Latn-ME" dirty="0" smtClean="0"/>
              <a:t> </a:t>
            </a:r>
            <a:r>
              <a:rPr lang="en-US" dirty="0" err="1" smtClean="0"/>
              <a:t>posl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 err="1"/>
              <a:t>naplate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 od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faktoring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Faktoring</a:t>
            </a:r>
            <a:r>
              <a:rPr lang="en-US" dirty="0" smtClean="0"/>
              <a:t> </a:t>
            </a:r>
            <a:r>
              <a:rPr lang="en-US" dirty="0" err="1"/>
              <a:t>preduzeće</a:t>
            </a:r>
            <a:r>
              <a:rPr lang="en-US" dirty="0"/>
              <a:t> </a:t>
            </a:r>
            <a:r>
              <a:rPr lang="en-US" dirty="0" err="1" smtClean="0"/>
              <a:t>uglavnom</a:t>
            </a:r>
            <a:r>
              <a:rPr lang="sr-Latn-ME" dirty="0" smtClean="0"/>
              <a:t> </a:t>
            </a:r>
            <a:r>
              <a:rPr lang="en-US" dirty="0" err="1" smtClean="0"/>
              <a:t>naplaćuje</a:t>
            </a:r>
            <a:r>
              <a:rPr lang="en-US" dirty="0" smtClean="0"/>
              <a:t> </a:t>
            </a:r>
            <a:r>
              <a:rPr lang="en-US" dirty="0" err="1"/>
              <a:t>proviziju</a:t>
            </a:r>
            <a:r>
              <a:rPr lang="en-US" dirty="0"/>
              <a:t> u </a:t>
            </a:r>
            <a:r>
              <a:rPr lang="en-US" dirty="0" err="1"/>
              <a:t>određenom</a:t>
            </a:r>
            <a:r>
              <a:rPr lang="en-US" dirty="0"/>
              <a:t> </a:t>
            </a:r>
            <a:r>
              <a:rPr lang="en-US" dirty="0" err="1"/>
              <a:t>procentu</a:t>
            </a:r>
            <a:r>
              <a:rPr lang="en-US" dirty="0"/>
              <a:t> od </a:t>
            </a:r>
            <a:r>
              <a:rPr lang="en-US" dirty="0" err="1"/>
              <a:t>iznosa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 </a:t>
            </a:r>
            <a:r>
              <a:rPr lang="en-US" dirty="0" err="1"/>
              <a:t>faktoring</a:t>
            </a:r>
            <a:r>
              <a:rPr lang="en-US" dirty="0"/>
              <a:t> </a:t>
            </a:r>
            <a:r>
              <a:rPr lang="en-US" dirty="0" err="1"/>
              <a:t>usluge</a:t>
            </a:r>
            <a:r>
              <a:rPr lang="en-US" dirty="0"/>
              <a:t>, </a:t>
            </a:r>
            <a:r>
              <a:rPr lang="en-US" dirty="0" err="1" smtClean="0"/>
              <a:t>što</a:t>
            </a:r>
            <a:r>
              <a:rPr lang="sr-Latn-ME" dirty="0" smtClean="0"/>
              <a:t> </a:t>
            </a:r>
            <a:r>
              <a:rPr lang="en-US" dirty="0" err="1" smtClean="0"/>
              <a:t>uključuje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kamatu</a:t>
            </a:r>
            <a:r>
              <a:rPr lang="en-US" dirty="0"/>
              <a:t> </a:t>
            </a:r>
            <a:r>
              <a:rPr lang="en-US" dirty="0" err="1"/>
              <a:t>kreditiranja</a:t>
            </a:r>
            <a:r>
              <a:rPr lang="en-US" dirty="0"/>
              <a:t> </a:t>
            </a:r>
            <a:r>
              <a:rPr lang="en-US" dirty="0" err="1"/>
              <a:t>klijenta</a:t>
            </a:r>
            <a:r>
              <a:rPr lang="en-US" dirty="0"/>
              <a:t> od momenta </a:t>
            </a:r>
            <a:r>
              <a:rPr lang="en-US" dirty="0" err="1"/>
              <a:t>otkupa</a:t>
            </a:r>
            <a:r>
              <a:rPr lang="en-US" dirty="0"/>
              <a:t> do </a:t>
            </a:r>
            <a:r>
              <a:rPr lang="en-US" dirty="0" err="1"/>
              <a:t>naplate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.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5091858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820271"/>
            <a:ext cx="10439400" cy="5356692"/>
          </a:xfrm>
        </p:spPr>
        <p:txBody>
          <a:bodyPr>
            <a:normAutofit/>
          </a:bodyPr>
          <a:lstStyle/>
          <a:p>
            <a:pPr fontAlgn="base"/>
            <a:r>
              <a:rPr lang="en-US" dirty="0" err="1"/>
              <a:t>Osnovni</a:t>
            </a:r>
            <a:r>
              <a:rPr lang="en-US" dirty="0"/>
              <a:t> </a:t>
            </a:r>
            <a:r>
              <a:rPr lang="en-US" dirty="0" err="1"/>
              <a:t>subjekti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učestvuju</a:t>
            </a:r>
            <a:r>
              <a:rPr lang="en-US" dirty="0"/>
              <a:t> u </a:t>
            </a:r>
            <a:r>
              <a:rPr lang="en-US" dirty="0" err="1"/>
              <a:t>poslovima</a:t>
            </a:r>
            <a:r>
              <a:rPr lang="en-US" dirty="0"/>
              <a:t> </a:t>
            </a:r>
            <a:r>
              <a:rPr lang="en-US" dirty="0" err="1"/>
              <a:t>faktoringa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klijent</a:t>
            </a:r>
            <a:r>
              <a:rPr lang="en-US" dirty="0"/>
              <a:t>, </a:t>
            </a:r>
            <a:r>
              <a:rPr lang="en-US" dirty="0" err="1"/>
              <a:t>kupac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faktor</a:t>
            </a:r>
            <a:r>
              <a:rPr lang="en-US" dirty="0"/>
              <a:t> (</a:t>
            </a:r>
            <a:r>
              <a:rPr lang="en-US" dirty="0" err="1"/>
              <a:t>zajmodavac</a:t>
            </a:r>
            <a:r>
              <a:rPr lang="en-US" dirty="0" smtClean="0"/>
              <a:t>).</a:t>
            </a:r>
            <a:endParaRPr lang="sr-Latn-ME" dirty="0" smtClean="0"/>
          </a:p>
          <a:p>
            <a:pPr marL="0" indent="0" fontAlgn="base">
              <a:buNone/>
            </a:pPr>
            <a:r>
              <a:rPr lang="en-US" dirty="0" err="1" smtClean="0"/>
              <a:t>Odnos</a:t>
            </a:r>
            <a:r>
              <a:rPr lang="en-US" dirty="0" smtClean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faktora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prodavca</a:t>
            </a:r>
            <a:r>
              <a:rPr lang="en-US" dirty="0"/>
              <a:t> </a:t>
            </a:r>
            <a:r>
              <a:rPr lang="en-US" dirty="0" err="1"/>
              <a:t>precizira</a:t>
            </a:r>
            <a:r>
              <a:rPr lang="en-US" dirty="0"/>
              <a:t> se </a:t>
            </a:r>
            <a:r>
              <a:rPr lang="en-US" dirty="0" err="1"/>
              <a:t>ugovorom</a:t>
            </a:r>
            <a:r>
              <a:rPr lang="en-US" dirty="0"/>
              <a:t> o </a:t>
            </a:r>
            <a:r>
              <a:rPr lang="en-US" dirty="0" err="1"/>
              <a:t>faktoringu</a:t>
            </a:r>
            <a:r>
              <a:rPr lang="en-US" dirty="0"/>
              <a:t>. </a:t>
            </a:r>
            <a:endParaRPr lang="sr-Latn-ME" dirty="0" smtClean="0"/>
          </a:p>
          <a:p>
            <a:pPr fontAlgn="base"/>
            <a:r>
              <a:rPr lang="en-US" dirty="0" err="1" smtClean="0"/>
              <a:t>Ugovorom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 smtClean="0"/>
              <a:t>precizira</a:t>
            </a:r>
            <a:r>
              <a:rPr lang="sr-Latn-ME" dirty="0" smtClean="0"/>
              <a:t> </a:t>
            </a:r>
            <a:r>
              <a:rPr lang="en-US" dirty="0" err="1" smtClean="0"/>
              <a:t>potraživanje</a:t>
            </a:r>
            <a:r>
              <a:rPr lang="en-US" dirty="0" smtClean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predmet</a:t>
            </a:r>
            <a:r>
              <a:rPr lang="en-US" dirty="0"/>
              <a:t> </a:t>
            </a:r>
            <a:r>
              <a:rPr lang="en-US" dirty="0" err="1"/>
              <a:t>faktoringa</a:t>
            </a:r>
            <a:r>
              <a:rPr lang="en-US" dirty="0"/>
              <a:t>. </a:t>
            </a:r>
            <a:endParaRPr lang="sr-Latn-ME" dirty="0" smtClean="0"/>
          </a:p>
          <a:p>
            <a:pPr fontAlgn="base"/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/>
              <a:t>najčešće</a:t>
            </a:r>
            <a:r>
              <a:rPr lang="en-US" dirty="0"/>
              <a:t> </a:t>
            </a:r>
            <a:r>
              <a:rPr lang="en-US" dirty="0" err="1"/>
              <a:t>određuje</a:t>
            </a:r>
            <a:r>
              <a:rPr lang="en-US" dirty="0"/>
              <a:t> </a:t>
            </a:r>
            <a:r>
              <a:rPr lang="en-US" dirty="0" err="1"/>
              <a:t>kupce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 smtClean="0"/>
              <a:t>će</a:t>
            </a:r>
            <a:r>
              <a:rPr lang="sr-Latn-ME" dirty="0" smtClean="0"/>
              <a:t>  </a:t>
            </a:r>
            <a:r>
              <a:rPr lang="en-US" dirty="0" err="1" smtClean="0"/>
              <a:t>prihvatiti</a:t>
            </a:r>
            <a:r>
              <a:rPr lang="en-US" dirty="0" smtClean="0"/>
              <a:t> </a:t>
            </a:r>
            <a:r>
              <a:rPr lang="en-US" dirty="0" err="1"/>
              <a:t>prenos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. </a:t>
            </a:r>
            <a:endParaRPr lang="sr-Latn-ME" dirty="0" smtClean="0"/>
          </a:p>
          <a:p>
            <a:pPr algn="just" fontAlgn="base"/>
            <a:r>
              <a:rPr lang="en-US" dirty="0" err="1" smtClean="0"/>
              <a:t>Pri</a:t>
            </a:r>
            <a:r>
              <a:rPr lang="en-US" dirty="0" smtClean="0"/>
              <a:t> </a:t>
            </a:r>
            <a:r>
              <a:rPr lang="en-US" dirty="0"/>
              <a:t>tome se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kupce</a:t>
            </a:r>
            <a:r>
              <a:rPr lang="en-US" dirty="0"/>
              <a:t> </a:t>
            </a:r>
            <a:r>
              <a:rPr lang="en-US" dirty="0" err="1"/>
              <a:t>određuje</a:t>
            </a:r>
            <a:r>
              <a:rPr lang="en-US" dirty="0"/>
              <a:t> </a:t>
            </a:r>
            <a:r>
              <a:rPr lang="en-US" dirty="0" err="1"/>
              <a:t>kreditni</a:t>
            </a:r>
            <a:r>
              <a:rPr lang="en-US" dirty="0"/>
              <a:t> limit, </a:t>
            </a:r>
            <a:r>
              <a:rPr lang="en-US" dirty="0" err="1"/>
              <a:t>tj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do </a:t>
            </a:r>
            <a:r>
              <a:rPr lang="en-US" dirty="0" err="1"/>
              <a:t>koga</a:t>
            </a:r>
            <a:r>
              <a:rPr lang="en-US" dirty="0"/>
              <a:t> </a:t>
            </a:r>
            <a:r>
              <a:rPr lang="en-US" dirty="0" smtClean="0"/>
              <a:t>je</a:t>
            </a:r>
            <a:r>
              <a:rPr lang="sr-Latn-ME" dirty="0" smtClean="0"/>
              <a:t> </a:t>
            </a: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 smtClean="0"/>
              <a:t>obezb</a:t>
            </a:r>
            <a:r>
              <a:rPr lang="sr-Latn-ME" dirty="0" smtClean="0"/>
              <a:t>ij</a:t>
            </a:r>
            <a:r>
              <a:rPr lang="en-US" dirty="0" err="1" smtClean="0"/>
              <a:t>edio</a:t>
            </a:r>
            <a:r>
              <a:rPr lang="en-US" dirty="0" smtClean="0"/>
              <a:t> </a:t>
            </a:r>
            <a:r>
              <a:rPr lang="en-US" dirty="0" err="1"/>
              <a:t>pokriće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osiguranja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drugog</a:t>
            </a:r>
            <a:r>
              <a:rPr lang="en-US" dirty="0"/>
              <a:t> </a:t>
            </a:r>
            <a:r>
              <a:rPr lang="en-US" dirty="0" err="1"/>
              <a:t>faktora</a:t>
            </a:r>
            <a:r>
              <a:rPr lang="en-US" dirty="0"/>
              <a:t>. </a:t>
            </a:r>
            <a:endParaRPr lang="sr-Latn-ME" dirty="0" smtClean="0"/>
          </a:p>
          <a:p>
            <a:pPr algn="just" fontAlgn="base"/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/>
              <a:t>obračunava</a:t>
            </a:r>
            <a:r>
              <a:rPr lang="en-US" dirty="0"/>
              <a:t> </a:t>
            </a:r>
            <a:r>
              <a:rPr lang="en-US" dirty="0" smtClean="0"/>
              <a:t>dv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 err="1" smtClean="0"/>
              <a:t>vrste</a:t>
            </a:r>
            <a:r>
              <a:rPr lang="sr-Latn-ME" dirty="0" smtClean="0"/>
              <a:t> </a:t>
            </a: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troškova</a:t>
            </a:r>
            <a:r>
              <a:rPr lang="en-US" dirty="0"/>
              <a:t> – </a:t>
            </a:r>
            <a:r>
              <a:rPr lang="en-US" dirty="0" err="1"/>
              <a:t>trošak</a:t>
            </a:r>
            <a:r>
              <a:rPr lang="en-US" dirty="0"/>
              <a:t> </a:t>
            </a:r>
            <a:r>
              <a:rPr lang="en-US" dirty="0" err="1"/>
              <a:t>usluge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zavisi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fakture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trošak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je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nivou</a:t>
            </a:r>
            <a:r>
              <a:rPr lang="sr-Latn-ME" dirty="0" smtClean="0"/>
              <a:t> </a:t>
            </a:r>
            <a:r>
              <a:rPr lang="en-US" dirty="0" err="1" smtClean="0"/>
              <a:t>bankarskih</a:t>
            </a:r>
            <a:r>
              <a:rPr lang="en-US" dirty="0" smtClean="0"/>
              <a:t> </a:t>
            </a:r>
            <a:r>
              <a:rPr lang="en-US" dirty="0" err="1"/>
              <a:t>kamatnih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kratkoročne</a:t>
            </a:r>
            <a:r>
              <a:rPr lang="en-US" dirty="0"/>
              <a:t> </a:t>
            </a:r>
            <a:r>
              <a:rPr lang="en-US" dirty="0" err="1"/>
              <a:t>kredite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98128929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56447"/>
            <a:ext cx="10515600" cy="5020516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Faktoringom</a:t>
            </a:r>
            <a:r>
              <a:rPr lang="en-US" dirty="0"/>
              <a:t> se </a:t>
            </a:r>
            <a:r>
              <a:rPr lang="en-US" dirty="0" err="1"/>
              <a:t>bave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osiguravajuće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neke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 smtClean="0"/>
              <a:t>specijalizovane</a:t>
            </a:r>
            <a:r>
              <a:rPr lang="sr-Latn-ME" dirty="0" smtClean="0"/>
              <a:t> </a:t>
            </a:r>
            <a:r>
              <a:rPr lang="en-US" dirty="0" err="1" smtClean="0"/>
              <a:t>kompanije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One </a:t>
            </a:r>
            <a:r>
              <a:rPr lang="en-US" dirty="0" err="1"/>
              <a:t>otkupljuju</a:t>
            </a:r>
            <a:r>
              <a:rPr lang="en-US" dirty="0"/>
              <a:t> </a:t>
            </a:r>
            <a:r>
              <a:rPr lang="en-US" dirty="0" err="1"/>
              <a:t>dugove</a:t>
            </a:r>
            <a:r>
              <a:rPr lang="en-US" dirty="0"/>
              <a:t>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isplaćuju</a:t>
            </a:r>
            <a:r>
              <a:rPr lang="en-US" dirty="0"/>
              <a:t> </a:t>
            </a:r>
            <a:r>
              <a:rPr lang="en-US" dirty="0" err="1"/>
              <a:t>prodavcu</a:t>
            </a:r>
            <a:r>
              <a:rPr lang="en-US" dirty="0"/>
              <a:t> </a:t>
            </a:r>
            <a:r>
              <a:rPr lang="en-US" dirty="0" err="1"/>
              <a:t>odmah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 smtClean="0"/>
              <a:t>njegovog</a:t>
            </a:r>
            <a:r>
              <a:rPr lang="sr-Latn-ME" dirty="0" smtClean="0"/>
              <a:t> </a:t>
            </a:r>
            <a:r>
              <a:rPr lang="en-US" dirty="0" err="1" smtClean="0"/>
              <a:t>potraživanja</a:t>
            </a:r>
            <a:r>
              <a:rPr lang="en-US" dirty="0" smtClean="0"/>
              <a:t> </a:t>
            </a:r>
            <a:r>
              <a:rPr lang="en-US" dirty="0" err="1"/>
              <a:t>umanjenog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ugovoreni</a:t>
            </a:r>
            <a:r>
              <a:rPr lang="en-US" dirty="0"/>
              <a:t> </a:t>
            </a:r>
            <a:r>
              <a:rPr lang="en-US" dirty="0" err="1"/>
              <a:t>procenat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Faktoring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isplativ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prodavca</a:t>
            </a:r>
            <a:r>
              <a:rPr lang="en-US" dirty="0"/>
              <a:t>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poboljšava</a:t>
            </a: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njegovu</a:t>
            </a:r>
            <a:r>
              <a:rPr lang="en-US" dirty="0"/>
              <a:t> </a:t>
            </a:r>
            <a:r>
              <a:rPr lang="en-US" dirty="0" err="1"/>
              <a:t>likvidnost</a:t>
            </a:r>
            <a:r>
              <a:rPr lang="en-US" dirty="0"/>
              <a:t>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on </a:t>
            </a:r>
            <a:r>
              <a:rPr lang="en-US" dirty="0" err="1"/>
              <a:t>dolazi</a:t>
            </a:r>
            <a:r>
              <a:rPr lang="en-US" dirty="0"/>
              <a:t> do </a:t>
            </a:r>
            <a:r>
              <a:rPr lang="en-US" dirty="0" err="1"/>
              <a:t>gotovine</a:t>
            </a:r>
            <a:r>
              <a:rPr lang="en-US" dirty="0"/>
              <a:t> </a:t>
            </a:r>
            <a:r>
              <a:rPr lang="en-US" dirty="0" err="1" smtClean="0"/>
              <a:t>pr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 err="1"/>
              <a:t>roka</a:t>
            </a:r>
            <a:r>
              <a:rPr lang="en-US" dirty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eća</a:t>
            </a:r>
            <a:r>
              <a:rPr lang="en-US" dirty="0"/>
              <a:t>, a </a:t>
            </a:r>
            <a:r>
              <a:rPr lang="en-US" dirty="0" err="1"/>
              <a:t>takođe</a:t>
            </a:r>
            <a:r>
              <a:rPr lang="en-US" dirty="0"/>
              <a:t> </a:t>
            </a:r>
            <a:r>
              <a:rPr lang="en-US" dirty="0" err="1"/>
              <a:t>ga</a:t>
            </a:r>
            <a:r>
              <a:rPr lang="en-US" dirty="0"/>
              <a:t> </a:t>
            </a:r>
            <a:r>
              <a:rPr lang="en-US" dirty="0" err="1"/>
              <a:t>oslobađa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 </a:t>
            </a:r>
            <a:r>
              <a:rPr lang="en-US" dirty="0" err="1" smtClean="0"/>
              <a:t>finansijskih</a:t>
            </a:r>
            <a:r>
              <a:rPr lang="sr-Latn-ME" dirty="0" smtClean="0"/>
              <a:t> </a:t>
            </a:r>
            <a:r>
              <a:rPr lang="en-US" dirty="0" err="1" smtClean="0"/>
              <a:t>rizika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javiti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Naravno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sebe</a:t>
            </a:r>
            <a:r>
              <a:rPr lang="en-US" dirty="0"/>
              <a:t> </a:t>
            </a:r>
            <a:r>
              <a:rPr lang="en-US" dirty="0" err="1"/>
              <a:t>osigurava</a:t>
            </a:r>
            <a:r>
              <a:rPr lang="en-US" dirty="0"/>
              <a:t>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ova </a:t>
            </a:r>
            <a:r>
              <a:rPr lang="en-US" dirty="0" err="1" smtClean="0"/>
              <a:t>potraživanja</a:t>
            </a:r>
            <a:r>
              <a:rPr lang="sr-Latn-ME" dirty="0" smtClean="0"/>
              <a:t> </a:t>
            </a:r>
            <a:r>
              <a:rPr lang="en-US" dirty="0" err="1" smtClean="0"/>
              <a:t>moraju</a:t>
            </a:r>
            <a:r>
              <a:rPr lang="en-US" dirty="0" smtClean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dobrog</a:t>
            </a:r>
            <a:r>
              <a:rPr lang="en-US" dirty="0"/>
              <a:t> </a:t>
            </a:r>
            <a:r>
              <a:rPr lang="en-US" dirty="0" err="1"/>
              <a:t>boniteta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pokrivena</a:t>
            </a:r>
            <a:r>
              <a:rPr lang="en-US" dirty="0"/>
              <a:t> </a:t>
            </a:r>
            <a:r>
              <a:rPr lang="en-US" dirty="0" err="1"/>
              <a:t>raznim</a:t>
            </a:r>
            <a:r>
              <a:rPr lang="en-US" dirty="0"/>
              <a:t> </a:t>
            </a:r>
            <a:r>
              <a:rPr lang="en-US" dirty="0" err="1"/>
              <a:t>garancijama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Rizik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preuzima</a:t>
            </a:r>
            <a:r>
              <a:rPr lang="en-US" dirty="0"/>
              <a:t> </a:t>
            </a:r>
            <a:r>
              <a:rPr lang="en-US" dirty="0" err="1" smtClean="0"/>
              <a:t>faktoring</a:t>
            </a:r>
            <a:r>
              <a:rPr lang="sr-Latn-ME" dirty="0" smtClean="0"/>
              <a:t> </a:t>
            </a:r>
            <a:r>
              <a:rPr lang="en-US" dirty="0" err="1" smtClean="0"/>
              <a:t>kompanija</a:t>
            </a:r>
            <a:r>
              <a:rPr lang="en-US" dirty="0" smtClean="0"/>
              <a:t> </a:t>
            </a:r>
            <a:r>
              <a:rPr lang="en-US" dirty="0" err="1"/>
              <a:t>vezan</a:t>
            </a:r>
            <a:r>
              <a:rPr lang="en-US" dirty="0"/>
              <a:t> je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kupca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Porkiće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rizika</a:t>
            </a:r>
            <a:r>
              <a:rPr lang="en-US" dirty="0"/>
              <a:t> </a:t>
            </a:r>
            <a:r>
              <a:rPr lang="en-US" dirty="0" err="1"/>
              <a:t>nenaplate</a:t>
            </a:r>
            <a:r>
              <a:rPr lang="en-US" dirty="0"/>
              <a:t> od </a:t>
            </a:r>
            <a:r>
              <a:rPr lang="en-US" dirty="0" err="1"/>
              <a:t>kupca</a:t>
            </a:r>
            <a:r>
              <a:rPr lang="en-US" dirty="0"/>
              <a:t>,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uglavnom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042561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59099"/>
            <a:ext cx="10515600" cy="5017864"/>
          </a:xfrm>
        </p:spPr>
        <p:txBody>
          <a:bodyPr/>
          <a:lstStyle/>
          <a:p>
            <a:pPr algn="just"/>
            <a:r>
              <a:rPr lang="en-US" dirty="0" err="1"/>
              <a:t>Uvođenje</a:t>
            </a:r>
            <a:r>
              <a:rPr lang="en-US" dirty="0"/>
              <a:t> </a:t>
            </a:r>
            <a:r>
              <a:rPr lang="en-US" dirty="0" err="1"/>
              <a:t>nekog</a:t>
            </a:r>
            <a:r>
              <a:rPr lang="en-US" dirty="0"/>
              <a:t> </a:t>
            </a:r>
            <a:r>
              <a:rPr lang="en-US" dirty="0" err="1"/>
              <a:t>oblika</a:t>
            </a:r>
            <a:r>
              <a:rPr lang="en-US" dirty="0"/>
              <a:t> </a:t>
            </a:r>
            <a:r>
              <a:rPr lang="en-US" dirty="0" err="1"/>
              <a:t>faktoringa</a:t>
            </a:r>
            <a:r>
              <a:rPr lang="en-US" dirty="0"/>
              <a:t> u </a:t>
            </a:r>
            <a:r>
              <a:rPr lang="en-US" dirty="0" err="1"/>
              <a:t>poslovne</a:t>
            </a:r>
            <a:r>
              <a:rPr lang="en-US" dirty="0"/>
              <a:t> </a:t>
            </a:r>
            <a:r>
              <a:rPr lang="en-US" dirty="0" err="1"/>
              <a:t>odnose</a:t>
            </a:r>
            <a:r>
              <a:rPr lang="en-US" dirty="0"/>
              <a:t> </a:t>
            </a:r>
            <a:r>
              <a:rPr lang="en-US" dirty="0" err="1"/>
              <a:t>neki</a:t>
            </a:r>
            <a:r>
              <a:rPr lang="en-US" dirty="0"/>
              <a:t> </a:t>
            </a:r>
            <a:r>
              <a:rPr lang="en-US" dirty="0" err="1"/>
              <a:t>izvori</a:t>
            </a:r>
            <a:r>
              <a:rPr lang="en-US" dirty="0"/>
              <a:t> </a:t>
            </a:r>
            <a:r>
              <a:rPr lang="en-US" dirty="0" err="1"/>
              <a:t>smještaju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već</a:t>
            </a:r>
            <a:r>
              <a:rPr lang="en-US" dirty="0"/>
              <a:t> u period </a:t>
            </a:r>
            <a:r>
              <a:rPr lang="en-US" dirty="0" err="1" smtClean="0"/>
              <a:t>Babilona</a:t>
            </a:r>
            <a:r>
              <a:rPr lang="sr-Latn-ME" dirty="0" smtClean="0"/>
              <a:t>.</a:t>
            </a:r>
          </a:p>
          <a:p>
            <a:pPr algn="just"/>
            <a:r>
              <a:rPr lang="sr-Latn-ME" dirty="0" smtClean="0"/>
              <a:t>V</a:t>
            </a:r>
            <a:r>
              <a:rPr lang="en-US" dirty="0" err="1" smtClean="0"/>
              <a:t>iše</a:t>
            </a:r>
            <a:r>
              <a:rPr lang="en-US" dirty="0" smtClean="0"/>
              <a:t> </a:t>
            </a:r>
            <a:r>
              <a:rPr lang="en-US" dirty="0" err="1"/>
              <a:t>informacija</a:t>
            </a:r>
            <a:r>
              <a:rPr lang="en-US" dirty="0"/>
              <a:t> o </a:t>
            </a:r>
            <a:r>
              <a:rPr lang="en-US" dirty="0" err="1"/>
              <a:t>njegovoj</a:t>
            </a:r>
            <a:r>
              <a:rPr lang="en-US" dirty="0"/>
              <a:t> </a:t>
            </a:r>
            <a:r>
              <a:rPr lang="en-US" dirty="0" err="1"/>
              <a:t>upotrebi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perioda</a:t>
            </a:r>
            <a:r>
              <a:rPr lang="en-US" dirty="0"/>
              <a:t> </a:t>
            </a:r>
            <a:r>
              <a:rPr lang="en-US" dirty="0" err="1"/>
              <a:t>nastanka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trajanja</a:t>
            </a:r>
            <a:r>
              <a:rPr lang="en-US" dirty="0"/>
              <a:t> </a:t>
            </a:r>
            <a:r>
              <a:rPr lang="en-US" dirty="0" err="1"/>
              <a:t>merkantilizma</a:t>
            </a:r>
            <a:r>
              <a:rPr lang="en-US" dirty="0"/>
              <a:t>,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periodu</a:t>
            </a:r>
            <a:r>
              <a:rPr lang="en-US" dirty="0"/>
              <a:t> </a:t>
            </a:r>
            <a:r>
              <a:rPr lang="en-US" dirty="0" err="1"/>
              <a:t>liberalizma</a:t>
            </a:r>
            <a:r>
              <a:rPr lang="en-US" dirty="0"/>
              <a:t>,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veća</a:t>
            </a:r>
            <a:r>
              <a:rPr lang="en-US" dirty="0"/>
              <a:t> </a:t>
            </a:r>
            <a:r>
              <a:rPr lang="en-US" dirty="0" err="1"/>
              <a:t>kolonijalna</a:t>
            </a:r>
            <a:r>
              <a:rPr lang="en-US" dirty="0"/>
              <a:t> </a:t>
            </a:r>
            <a:r>
              <a:rPr lang="en-US" dirty="0" err="1"/>
              <a:t>osvajanja</a:t>
            </a:r>
            <a:r>
              <a:rPr lang="en-US" dirty="0"/>
              <a:t>, u </a:t>
            </a:r>
            <a:r>
              <a:rPr lang="en-US" dirty="0" err="1"/>
              <a:t>kojim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kolonijalne</a:t>
            </a:r>
            <a:r>
              <a:rPr lang="en-US" dirty="0"/>
              <a:t> </a:t>
            </a:r>
            <a:r>
              <a:rPr lang="en-US" dirty="0" err="1"/>
              <a:t>sile</a:t>
            </a:r>
            <a:r>
              <a:rPr lang="en-US" dirty="0"/>
              <a:t> </a:t>
            </a:r>
            <a:r>
              <a:rPr lang="en-US" dirty="0" err="1"/>
              <a:t>angažovali</a:t>
            </a:r>
            <a:r>
              <a:rPr lang="en-US" dirty="0"/>
              <a:t> </a:t>
            </a:r>
            <a:r>
              <a:rPr lang="en-US" dirty="0" err="1"/>
              <a:t>faktore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kolonija</a:t>
            </a:r>
            <a:r>
              <a:rPr lang="en-US" dirty="0"/>
              <a:t> da </a:t>
            </a:r>
            <a:r>
              <a:rPr lang="en-US" dirty="0" err="1"/>
              <a:t>im</a:t>
            </a:r>
            <a:r>
              <a:rPr lang="en-US" dirty="0"/>
              <a:t> </a:t>
            </a:r>
            <a:r>
              <a:rPr lang="en-US" dirty="0" err="1"/>
              <a:t>pomažu</a:t>
            </a:r>
            <a:r>
              <a:rPr lang="en-US" dirty="0"/>
              <a:t> u </a:t>
            </a:r>
            <a:r>
              <a:rPr lang="en-US" dirty="0" err="1"/>
              <a:t>naplati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Medjutim</a:t>
            </a:r>
            <a:r>
              <a:rPr lang="en-US" dirty="0"/>
              <a:t>, s </a:t>
            </a:r>
            <a:r>
              <a:rPr lang="en-US" dirty="0" err="1"/>
              <a:t>obzirom</a:t>
            </a:r>
            <a:r>
              <a:rPr lang="en-US" dirty="0"/>
              <a:t> da je on </a:t>
            </a:r>
            <a:r>
              <a:rPr lang="en-US" dirty="0" err="1"/>
              <a:t>nastao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potreba</a:t>
            </a:r>
            <a:r>
              <a:rPr lang="en-US" dirty="0"/>
              <a:t> u </a:t>
            </a:r>
            <a:r>
              <a:rPr lang="en-US" dirty="0" err="1"/>
              <a:t>zastupanju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naplati</a:t>
            </a:r>
            <a:r>
              <a:rPr lang="en-US" dirty="0"/>
              <a:t>, a da se </a:t>
            </a:r>
            <a:r>
              <a:rPr lang="en-US" dirty="0" err="1"/>
              <a:t>kasnije</a:t>
            </a:r>
            <a:r>
              <a:rPr lang="en-US" dirty="0"/>
              <a:t> </a:t>
            </a:r>
            <a:r>
              <a:rPr lang="en-US" dirty="0" err="1"/>
              <a:t>usmjerio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poslove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, </a:t>
            </a:r>
            <a:r>
              <a:rPr lang="en-US" dirty="0" err="1"/>
              <a:t>čini</a:t>
            </a:r>
            <a:r>
              <a:rPr lang="en-US" dirty="0"/>
              <a:t> se da je </a:t>
            </a:r>
            <a:r>
              <a:rPr lang="en-US" dirty="0" err="1"/>
              <a:t>ispravno</a:t>
            </a:r>
            <a:r>
              <a:rPr lang="en-US" dirty="0"/>
              <a:t> </a:t>
            </a:r>
            <a:r>
              <a:rPr lang="en-US" dirty="0" err="1"/>
              <a:t>vezivati</a:t>
            </a:r>
            <a:r>
              <a:rPr lang="en-US" dirty="0"/>
              <a:t> </a:t>
            </a:r>
            <a:r>
              <a:rPr lang="en-US" dirty="0" err="1"/>
              <a:t>njegovo</a:t>
            </a:r>
            <a:r>
              <a:rPr lang="en-US" dirty="0"/>
              <a:t> de facto </a:t>
            </a:r>
            <a:r>
              <a:rPr lang="en-US" dirty="0" err="1"/>
              <a:t>uobličavanje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kraj</a:t>
            </a:r>
            <a:r>
              <a:rPr lang="en-US" dirty="0"/>
              <a:t> XIX </a:t>
            </a:r>
            <a:r>
              <a:rPr lang="en-US" dirty="0" err="1"/>
              <a:t>vijeka</a:t>
            </a:r>
            <a:r>
              <a:rPr lang="en-US" dirty="0"/>
              <a:t> u </a:t>
            </a:r>
            <a:r>
              <a:rPr lang="en-US" dirty="0" smtClean="0"/>
              <a:t>SAD.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2391891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43189"/>
            <a:ext cx="10515600" cy="5133774"/>
          </a:xfrm>
        </p:spPr>
        <p:txBody>
          <a:bodyPr>
            <a:normAutofit/>
          </a:bodyPr>
          <a:lstStyle/>
          <a:p>
            <a:pPr algn="just" fontAlgn="base"/>
            <a:r>
              <a:rPr lang="en-US" dirty="0" err="1"/>
              <a:t>obezbeđuje</a:t>
            </a:r>
            <a:r>
              <a:rPr lang="en-US" dirty="0"/>
              <a:t> od </a:t>
            </a:r>
            <a:r>
              <a:rPr lang="en-US" dirty="0" err="1"/>
              <a:t>osiguravajućih</a:t>
            </a:r>
            <a:r>
              <a:rPr lang="en-US" dirty="0"/>
              <a:t> </a:t>
            </a:r>
            <a:r>
              <a:rPr lang="en-US" dirty="0" err="1"/>
              <a:t>društava</a:t>
            </a:r>
            <a:r>
              <a:rPr lang="en-US" dirty="0"/>
              <a:t>, </a:t>
            </a:r>
            <a:r>
              <a:rPr lang="en-US" dirty="0" err="1"/>
              <a:t>omogućava</a:t>
            </a:r>
            <a:r>
              <a:rPr lang="en-US" dirty="0"/>
              <a:t> mu da </a:t>
            </a:r>
            <a:r>
              <a:rPr lang="en-US" dirty="0" err="1"/>
              <a:t>finansira</a:t>
            </a:r>
            <a:r>
              <a:rPr lang="en-US" dirty="0"/>
              <a:t> </a:t>
            </a:r>
            <a:r>
              <a:rPr lang="en-US" dirty="0" err="1"/>
              <a:t>prodavca</a:t>
            </a:r>
            <a:r>
              <a:rPr lang="en-US" dirty="0"/>
              <a:t> bez </a:t>
            </a:r>
            <a:r>
              <a:rPr lang="en-US" dirty="0" err="1"/>
              <a:t>obzira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prodavčevu</a:t>
            </a:r>
            <a:r>
              <a:rPr lang="en-US" dirty="0" smtClean="0"/>
              <a:t> </a:t>
            </a:r>
            <a:r>
              <a:rPr lang="en-US" dirty="0" err="1"/>
              <a:t>finansijsku</a:t>
            </a:r>
            <a:r>
              <a:rPr lang="en-US" dirty="0"/>
              <a:t> </a:t>
            </a:r>
            <a:r>
              <a:rPr lang="en-US" dirty="0" err="1"/>
              <a:t>situaciju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bez </a:t>
            </a:r>
            <a:r>
              <a:rPr lang="en-US" dirty="0" err="1"/>
              <a:t>uzimanja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 smtClean="0"/>
              <a:t>obezb</a:t>
            </a:r>
            <a:r>
              <a:rPr lang="sr-Latn-ME" dirty="0" smtClean="0"/>
              <a:t>j</a:t>
            </a:r>
            <a:r>
              <a:rPr lang="en-US" dirty="0" err="1" smtClean="0"/>
              <a:t>eđenja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hipoteka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zaloga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bankarska</a:t>
            </a:r>
            <a:r>
              <a:rPr lang="en-US" dirty="0"/>
              <a:t> </a:t>
            </a:r>
            <a:r>
              <a:rPr lang="en-US" dirty="0" err="1"/>
              <a:t>garancija</a:t>
            </a:r>
            <a:r>
              <a:rPr lang="en-US" dirty="0"/>
              <a:t>, od </a:t>
            </a:r>
            <a:r>
              <a:rPr lang="en-US" dirty="0" err="1"/>
              <a:t>njega</a:t>
            </a:r>
            <a:r>
              <a:rPr lang="en-US" dirty="0"/>
              <a:t>. </a:t>
            </a:r>
            <a:endParaRPr lang="sr-Latn-ME" dirty="0" smtClean="0"/>
          </a:p>
          <a:p>
            <a:pPr algn="just" fontAlgn="base"/>
            <a:r>
              <a:rPr lang="en-US" dirty="0" err="1" smtClean="0"/>
              <a:t>Rizik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strani</a:t>
            </a:r>
            <a:r>
              <a:rPr lang="en-US" dirty="0"/>
              <a:t> </a:t>
            </a:r>
            <a:r>
              <a:rPr lang="en-US" dirty="0" err="1"/>
              <a:t>prodavca</a:t>
            </a:r>
            <a:r>
              <a:rPr lang="en-US" dirty="0"/>
              <a:t> </a:t>
            </a:r>
            <a:r>
              <a:rPr lang="en-US" dirty="0" err="1"/>
              <a:t>sastoji</a:t>
            </a:r>
            <a:r>
              <a:rPr lang="en-US" dirty="0"/>
              <a:t> se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neodgovarajućoj</a:t>
            </a:r>
            <a:r>
              <a:rPr lang="en-US" dirty="0" smtClean="0"/>
              <a:t> </a:t>
            </a:r>
            <a:r>
              <a:rPr lang="en-US" dirty="0" err="1"/>
              <a:t>isporuci</a:t>
            </a:r>
            <a:r>
              <a:rPr lang="en-US" dirty="0"/>
              <a:t> </a:t>
            </a:r>
            <a:r>
              <a:rPr lang="en-US" dirty="0" err="1"/>
              <a:t>ugovorene</a:t>
            </a:r>
            <a:r>
              <a:rPr lang="en-US" dirty="0"/>
              <a:t> robe,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kupac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da u </a:t>
            </a:r>
            <a:r>
              <a:rPr lang="en-US" dirty="0" smtClean="0"/>
              <a:t>c</a:t>
            </a:r>
            <a:r>
              <a:rPr lang="sr-Latn-ME" dirty="0" smtClean="0"/>
              <a:t>j</a:t>
            </a:r>
            <a:r>
              <a:rPr lang="en-US" dirty="0" err="1" smtClean="0"/>
              <a:t>elosti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elimično</a:t>
            </a:r>
            <a:r>
              <a:rPr lang="sr-Latn-ME" dirty="0" smtClean="0"/>
              <a:t> </a:t>
            </a:r>
            <a:r>
              <a:rPr lang="en-US" dirty="0" err="1" smtClean="0"/>
              <a:t>odbije</a:t>
            </a:r>
            <a:r>
              <a:rPr lang="en-US" dirty="0" smtClean="0"/>
              <a:t> </a:t>
            </a:r>
            <a:r>
              <a:rPr lang="en-US" dirty="0" err="1"/>
              <a:t>plaćanje</a:t>
            </a:r>
            <a:r>
              <a:rPr lang="en-US" dirty="0"/>
              <a:t>. </a:t>
            </a:r>
            <a:endParaRPr lang="sr-Latn-ME" dirty="0" smtClean="0"/>
          </a:p>
          <a:p>
            <a:pPr algn="just" fontAlgn="base"/>
            <a:r>
              <a:rPr lang="en-US" dirty="0" err="1" smtClean="0"/>
              <a:t>Zbog</a:t>
            </a:r>
            <a:r>
              <a:rPr lang="en-US" dirty="0" smtClean="0"/>
              <a:t> </a:t>
            </a:r>
            <a:r>
              <a:rPr lang="en-US" dirty="0"/>
              <a:t>toga </a:t>
            </a:r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posebnu</a:t>
            </a:r>
            <a:r>
              <a:rPr lang="en-US" dirty="0"/>
              <a:t> </a:t>
            </a:r>
            <a:r>
              <a:rPr lang="en-US" dirty="0" err="1"/>
              <a:t>pažnju</a:t>
            </a:r>
            <a:r>
              <a:rPr lang="en-US" dirty="0"/>
              <a:t> </a:t>
            </a:r>
            <a:r>
              <a:rPr lang="en-US" dirty="0" err="1"/>
              <a:t>posvećuje</a:t>
            </a:r>
            <a:r>
              <a:rPr lang="en-US" dirty="0"/>
              <a:t> </a:t>
            </a:r>
            <a:r>
              <a:rPr lang="en-US" dirty="0" err="1"/>
              <a:t>vrsti</a:t>
            </a:r>
            <a:r>
              <a:rPr lang="en-US" dirty="0"/>
              <a:t> robe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načinu</a:t>
            </a:r>
            <a:r>
              <a:rPr lang="en-US" dirty="0"/>
              <a:t> </a:t>
            </a:r>
            <a:r>
              <a:rPr lang="en-US" dirty="0" err="1"/>
              <a:t>njene</a:t>
            </a:r>
            <a:r>
              <a:rPr lang="en-US" dirty="0"/>
              <a:t> </a:t>
            </a:r>
            <a:r>
              <a:rPr lang="en-US" dirty="0" err="1"/>
              <a:t>isporuke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69011471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33341"/>
            <a:ext cx="10515600" cy="5043622"/>
          </a:xfrm>
        </p:spPr>
        <p:txBody>
          <a:bodyPr>
            <a:normAutofit/>
          </a:bodyPr>
          <a:lstStyle/>
          <a:p>
            <a:pPr algn="just" fontAlgn="base"/>
            <a:r>
              <a:rPr lang="en-US" dirty="0"/>
              <a:t>U tom </a:t>
            </a:r>
            <a:r>
              <a:rPr lang="en-US" dirty="0" err="1"/>
              <a:t>cilju</a:t>
            </a:r>
            <a:r>
              <a:rPr lang="en-US" dirty="0"/>
              <a:t>, </a:t>
            </a:r>
            <a:r>
              <a:rPr lang="en-US" dirty="0" err="1"/>
              <a:t>bitni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priroda</a:t>
            </a:r>
            <a:r>
              <a:rPr lang="en-US" dirty="0"/>
              <a:t> robe, </a:t>
            </a:r>
            <a:r>
              <a:rPr lang="en-US" dirty="0" err="1"/>
              <a:t>ugovor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kupcem</a:t>
            </a:r>
            <a:r>
              <a:rPr lang="en-US" dirty="0"/>
              <a:t>, </a:t>
            </a:r>
            <a:r>
              <a:rPr lang="en-US" dirty="0" err="1"/>
              <a:t>istorija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 s </a:t>
            </a:r>
            <a:r>
              <a:rPr lang="en-US" dirty="0" err="1"/>
              <a:t>kupcima</a:t>
            </a:r>
            <a:r>
              <a:rPr lang="en-US" dirty="0"/>
              <a:t>, </a:t>
            </a:r>
            <a:r>
              <a:rPr lang="en-US" dirty="0" err="1" smtClean="0"/>
              <a:t>način</a:t>
            </a:r>
            <a:r>
              <a:rPr lang="sr-Latn-ME" dirty="0" smtClean="0"/>
              <a:t> </a:t>
            </a:r>
            <a:r>
              <a:rPr lang="en-US" dirty="0" err="1" smtClean="0"/>
              <a:t>proizvodnje</a:t>
            </a:r>
            <a:r>
              <a:rPr lang="en-US" dirty="0"/>
              <a:t>. </a:t>
            </a:r>
            <a:endParaRPr lang="sr-Latn-ME" dirty="0" smtClean="0"/>
          </a:p>
          <a:p>
            <a:pPr algn="just" fontAlgn="base"/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/>
              <a:t>mora da </a:t>
            </a:r>
            <a:r>
              <a:rPr lang="en-US" dirty="0" err="1"/>
              <a:t>predvidi</a:t>
            </a:r>
            <a:r>
              <a:rPr lang="en-US" dirty="0"/>
              <a:t> </a:t>
            </a:r>
            <a:r>
              <a:rPr lang="en-US" dirty="0" err="1"/>
              <a:t>mogućnost</a:t>
            </a:r>
            <a:r>
              <a:rPr lang="en-US" dirty="0"/>
              <a:t> </a:t>
            </a:r>
            <a:r>
              <a:rPr lang="en-US" dirty="0" err="1"/>
              <a:t>reklamacije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njen</a:t>
            </a:r>
            <a:r>
              <a:rPr lang="en-US" dirty="0"/>
              <a:t> </a:t>
            </a:r>
            <a:r>
              <a:rPr lang="en-US" dirty="0" err="1"/>
              <a:t>raspon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da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odredi</a:t>
            </a:r>
            <a:r>
              <a:rPr lang="en-US" dirty="0"/>
              <a:t> </a:t>
            </a:r>
            <a:r>
              <a:rPr lang="en-US" dirty="0" err="1"/>
              <a:t>visinu</a:t>
            </a:r>
            <a:r>
              <a:rPr lang="en-US" dirty="0"/>
              <a:t> </a:t>
            </a:r>
            <a:r>
              <a:rPr lang="en-US" dirty="0" err="1"/>
              <a:t>avansa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vrstu</a:t>
            </a:r>
            <a:r>
              <a:rPr lang="en-US" dirty="0"/>
              <a:t> </a:t>
            </a:r>
            <a:r>
              <a:rPr lang="en-US" dirty="0" err="1"/>
              <a:t>faktoringa</a:t>
            </a:r>
            <a:r>
              <a:rPr lang="en-US" dirty="0"/>
              <a:t>. </a:t>
            </a:r>
            <a:endParaRPr lang="sr-Latn-ME" dirty="0" smtClean="0"/>
          </a:p>
          <a:p>
            <a:pPr algn="just" fontAlgn="base"/>
            <a:r>
              <a:rPr lang="en-US" dirty="0" err="1" smtClean="0"/>
              <a:t>Potraživanja</a:t>
            </a:r>
            <a:r>
              <a:rPr lang="en-US" dirty="0" smtClean="0"/>
              <a:t>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 smtClean="0"/>
              <a:t>mogu</a:t>
            </a:r>
            <a:r>
              <a:rPr lang="sr-Latn-ME" dirty="0" smtClean="0"/>
              <a:t> </a:t>
            </a:r>
            <a:r>
              <a:rPr lang="en-US" dirty="0" err="1" smtClean="0"/>
              <a:t>finansirati</a:t>
            </a:r>
            <a:r>
              <a:rPr lang="en-US" dirty="0" smtClean="0"/>
              <a:t> </a:t>
            </a:r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err="1"/>
              <a:t>faktoring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postojeća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nedosp</a:t>
            </a:r>
            <a:r>
              <a:rPr lang="sr-Latn-ME" dirty="0" smtClean="0"/>
              <a:t>j</a:t>
            </a:r>
            <a:r>
              <a:rPr lang="en-US" dirty="0" err="1" smtClean="0"/>
              <a:t>ela</a:t>
            </a:r>
            <a:r>
              <a:rPr lang="en-US" dirty="0" smtClean="0"/>
              <a:t> </a:t>
            </a:r>
            <a:r>
              <a:rPr lang="en-US" dirty="0" err="1"/>
              <a:t>buduća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rokom</a:t>
            </a:r>
            <a:r>
              <a:rPr lang="en-US" dirty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eća</a:t>
            </a:r>
            <a:r>
              <a:rPr lang="sr-Latn-ME" dirty="0" smtClean="0"/>
              <a:t> </a:t>
            </a:r>
            <a:r>
              <a:rPr lang="en-US" dirty="0" smtClean="0"/>
              <a:t>ne </a:t>
            </a:r>
            <a:r>
              <a:rPr lang="en-US" dirty="0" err="1"/>
              <a:t>dužim</a:t>
            </a:r>
            <a:r>
              <a:rPr lang="en-US" dirty="0"/>
              <a:t> od 180 dana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 fontAlgn="base"/>
            <a:r>
              <a:rPr lang="en-US" dirty="0" smtClean="0"/>
              <a:t> </a:t>
            </a:r>
            <a:r>
              <a:rPr lang="en-US" dirty="0"/>
              <a:t>Ta </a:t>
            </a:r>
            <a:r>
              <a:rPr lang="en-US" dirty="0" err="1"/>
              <a:t>potraživanja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bez </a:t>
            </a:r>
            <a:r>
              <a:rPr lang="en-US" dirty="0" err="1"/>
              <a:t>pravnih</a:t>
            </a:r>
            <a:r>
              <a:rPr lang="en-US" dirty="0"/>
              <a:t> </a:t>
            </a:r>
            <a:r>
              <a:rPr lang="en-US" dirty="0" err="1"/>
              <a:t>opterećenja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prenosiva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389705726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36372"/>
            <a:ext cx="10515600" cy="4940591"/>
          </a:xfrm>
        </p:spPr>
        <p:txBody>
          <a:bodyPr/>
          <a:lstStyle/>
          <a:p>
            <a:r>
              <a:rPr lang="en-US" b="1" dirty="0" err="1"/>
              <a:t>Primjena</a:t>
            </a:r>
            <a:r>
              <a:rPr lang="en-US" b="1" dirty="0"/>
              <a:t> </a:t>
            </a:r>
            <a:r>
              <a:rPr lang="en-US" b="1" dirty="0" err="1"/>
              <a:t>faktoringa</a:t>
            </a:r>
            <a:r>
              <a:rPr lang="en-US" b="1" dirty="0"/>
              <a:t> u </a:t>
            </a:r>
            <a:r>
              <a:rPr lang="en-US" b="1" dirty="0" err="1"/>
              <a:t>svijetu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EU</a:t>
            </a:r>
          </a:p>
          <a:p>
            <a:pPr algn="just"/>
            <a:r>
              <a:rPr lang="en-US" dirty="0" err="1"/>
              <a:t>Faktoring</a:t>
            </a:r>
            <a:r>
              <a:rPr lang="en-US" dirty="0"/>
              <a:t> je </a:t>
            </a:r>
            <a:r>
              <a:rPr lang="en-US" dirty="0" err="1"/>
              <a:t>postao</a:t>
            </a:r>
            <a:r>
              <a:rPr lang="en-US" dirty="0"/>
              <a:t> </a:t>
            </a:r>
            <a:r>
              <a:rPr lang="en-US" dirty="0" err="1"/>
              <a:t>nezaobilazan</a:t>
            </a:r>
            <a:r>
              <a:rPr lang="en-US" dirty="0"/>
              <a:t> model </a:t>
            </a:r>
            <a:r>
              <a:rPr lang="en-US" dirty="0" err="1"/>
              <a:t>finansiranja</a:t>
            </a:r>
            <a:r>
              <a:rPr lang="en-US" dirty="0"/>
              <a:t> </a:t>
            </a:r>
            <a:r>
              <a:rPr lang="en-US" dirty="0" err="1" smtClean="0"/>
              <a:t>prometa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/>
              <a:t>a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 smtClean="0"/>
              <a:t>podacima</a:t>
            </a:r>
            <a:r>
              <a:rPr lang="sr-Latn-ME" dirty="0" smtClean="0"/>
              <a:t> </a:t>
            </a:r>
            <a:r>
              <a:rPr lang="en-US" dirty="0" smtClean="0"/>
              <a:t>IFG-a </a:t>
            </a:r>
            <a:r>
              <a:rPr lang="en-US" dirty="0"/>
              <a:t>(International factors group- </a:t>
            </a:r>
            <a:r>
              <a:rPr lang="en-US" dirty="0" err="1"/>
              <a:t>Belgija</a:t>
            </a:r>
            <a:r>
              <a:rPr lang="en-US" dirty="0"/>
              <a:t>) </a:t>
            </a:r>
            <a:r>
              <a:rPr lang="en-US" dirty="0" err="1"/>
              <a:t>tokom</a:t>
            </a:r>
            <a:r>
              <a:rPr lang="en-US" dirty="0"/>
              <a:t> 2013.g. </a:t>
            </a:r>
            <a:r>
              <a:rPr lang="en-US" dirty="0" err="1"/>
              <a:t>obim</a:t>
            </a:r>
            <a:r>
              <a:rPr lang="en-US" dirty="0"/>
              <a:t> </a:t>
            </a:r>
            <a:r>
              <a:rPr lang="en-US" dirty="0" err="1"/>
              <a:t>faktoring</a:t>
            </a:r>
            <a:r>
              <a:rPr lang="en-US" dirty="0"/>
              <a:t> </a:t>
            </a:r>
            <a:r>
              <a:rPr lang="en-US" dirty="0" err="1"/>
              <a:t>poslova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pl-PL" dirty="0" smtClean="0"/>
              <a:t>svijetu </a:t>
            </a:r>
            <a:r>
              <a:rPr lang="pl-PL" dirty="0"/>
              <a:t>iznosio je 2.181.403/ mil EUR (2013.) uz učešće od od 4,49 % u odnosu </a:t>
            </a:r>
            <a:r>
              <a:rPr lang="pl-PL" dirty="0" smtClean="0"/>
              <a:t>na </a:t>
            </a:r>
            <a:r>
              <a:rPr lang="en-US" dirty="0" err="1"/>
              <a:t>ukupan</a:t>
            </a:r>
            <a:r>
              <a:rPr lang="en-US" dirty="0"/>
              <a:t> </a:t>
            </a:r>
            <a:r>
              <a:rPr lang="en-US" dirty="0" err="1"/>
              <a:t>svjetski</a:t>
            </a:r>
            <a:r>
              <a:rPr lang="en-US" dirty="0"/>
              <a:t> </a:t>
            </a:r>
            <a:r>
              <a:rPr lang="en-US" dirty="0" smtClean="0"/>
              <a:t>GDP.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Evropska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već</a:t>
            </a:r>
            <a:r>
              <a:rPr lang="en-US" dirty="0"/>
              <a:t> u </a:t>
            </a:r>
            <a:r>
              <a:rPr lang="en-US" dirty="0" err="1"/>
              <a:t>značajnom</a:t>
            </a:r>
            <a:r>
              <a:rPr lang="en-US" dirty="0"/>
              <a:t> </a:t>
            </a:r>
            <a:r>
              <a:rPr lang="en-US" dirty="0" err="1"/>
              <a:t>obimu</a:t>
            </a:r>
            <a:r>
              <a:rPr lang="en-US" dirty="0"/>
              <a:t> </a:t>
            </a:r>
            <a:r>
              <a:rPr lang="en-US" dirty="0" err="1"/>
              <a:t>koriste</a:t>
            </a:r>
            <a:r>
              <a:rPr lang="en-US" dirty="0"/>
              <a:t> </a:t>
            </a:r>
            <a:r>
              <a:rPr lang="en-US" dirty="0" err="1"/>
              <a:t>pogodnosti</a:t>
            </a:r>
            <a:r>
              <a:rPr lang="sr-Latn-ME" dirty="0"/>
              <a:t> </a:t>
            </a:r>
            <a:r>
              <a:rPr lang="en-US" dirty="0" err="1"/>
              <a:t>faktoringa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u 2014.g. </a:t>
            </a:r>
            <a:r>
              <a:rPr lang="en-US" dirty="0" err="1"/>
              <a:t>ostvareni</a:t>
            </a:r>
            <a:r>
              <a:rPr lang="en-US" dirty="0"/>
              <a:t> </a:t>
            </a:r>
            <a:r>
              <a:rPr lang="en-US" dirty="0" err="1"/>
              <a:t>slijedeći</a:t>
            </a:r>
            <a:r>
              <a:rPr lang="en-US" dirty="0"/>
              <a:t> </a:t>
            </a:r>
            <a:r>
              <a:rPr lang="en-US" dirty="0" err="1"/>
              <a:t>rezultati</a:t>
            </a:r>
            <a:r>
              <a:rPr lang="en-US" dirty="0"/>
              <a:t> (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primjeru</a:t>
            </a:r>
            <a:r>
              <a:rPr lang="en-US" dirty="0"/>
              <a:t> </a:t>
            </a:r>
            <a:r>
              <a:rPr lang="en-US" dirty="0" err="1"/>
              <a:t>zemalja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sr-Latn-ME" dirty="0"/>
              <a:t> </a:t>
            </a:r>
            <a:r>
              <a:rPr lang="en-US" dirty="0" err="1"/>
              <a:t>najrazvijenijim</a:t>
            </a:r>
            <a:r>
              <a:rPr lang="en-US" dirty="0"/>
              <a:t> </a:t>
            </a:r>
            <a:r>
              <a:rPr lang="en-US" dirty="0" err="1"/>
              <a:t>programima</a:t>
            </a:r>
            <a:r>
              <a:rPr lang="en-US" dirty="0"/>
              <a:t> </a:t>
            </a:r>
            <a:r>
              <a:rPr lang="en-US" dirty="0" err="1"/>
              <a:t>factoringa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zemalja</a:t>
            </a:r>
            <a:r>
              <a:rPr lang="en-US" dirty="0"/>
              <a:t> u </a:t>
            </a:r>
            <a:r>
              <a:rPr lang="en-US" dirty="0" err="1"/>
              <a:t>bližoj</a:t>
            </a:r>
            <a:r>
              <a:rPr lang="en-US" dirty="0"/>
              <a:t> </a:t>
            </a:r>
            <a:r>
              <a:rPr lang="en-US" dirty="0" err="1"/>
              <a:t>regiji</a:t>
            </a:r>
            <a:r>
              <a:rPr lang="en-US" dirty="0"/>
              <a:t>). 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045239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75664" y="1694329"/>
            <a:ext cx="9686148" cy="4200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8219641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81825"/>
            <a:ext cx="10515600" cy="5095138"/>
          </a:xfrm>
        </p:spPr>
        <p:txBody>
          <a:bodyPr>
            <a:normAutofit/>
          </a:bodyPr>
          <a:lstStyle/>
          <a:p>
            <a:pPr algn="just"/>
            <a:r>
              <a:rPr lang="pl-PL" dirty="0"/>
              <a:t>Očigledno je da je regija kojoj pripada i BiH tek na početku procesa uvođenja </a:t>
            </a:r>
            <a:r>
              <a:rPr lang="pl-PL" dirty="0" smtClean="0"/>
              <a:t>i </a:t>
            </a:r>
            <a:r>
              <a:rPr lang="en-US" dirty="0" err="1" smtClean="0"/>
              <a:t>zaživljavanja</a:t>
            </a:r>
            <a:r>
              <a:rPr lang="en-US" dirty="0" smtClean="0"/>
              <a:t> </a:t>
            </a:r>
            <a:r>
              <a:rPr lang="en-US" dirty="0" err="1"/>
              <a:t>poslova</a:t>
            </a:r>
            <a:r>
              <a:rPr lang="en-US" dirty="0"/>
              <a:t> </a:t>
            </a:r>
            <a:r>
              <a:rPr lang="en-US" dirty="0" err="1"/>
              <a:t>faktoringa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Institucionalni</a:t>
            </a:r>
            <a:r>
              <a:rPr lang="en-US" dirty="0" smtClean="0"/>
              <a:t> </a:t>
            </a:r>
            <a:r>
              <a:rPr lang="en-US" dirty="0" err="1"/>
              <a:t>okvir</a:t>
            </a:r>
            <a:r>
              <a:rPr lang="en-US" dirty="0"/>
              <a:t> je u </a:t>
            </a:r>
            <a:r>
              <a:rPr lang="en-US" dirty="0" err="1"/>
              <a:t>najvećoj</a:t>
            </a:r>
            <a:r>
              <a:rPr lang="en-US" dirty="0"/>
              <a:t> </a:t>
            </a:r>
            <a:r>
              <a:rPr lang="en-US" dirty="0" err="1"/>
              <a:t>mjeri</a:t>
            </a:r>
            <a:r>
              <a:rPr lang="en-US" dirty="0"/>
              <a:t> </a:t>
            </a:r>
            <a:r>
              <a:rPr lang="en-US" dirty="0" err="1"/>
              <a:t>pripremljen</a:t>
            </a:r>
            <a:r>
              <a:rPr lang="en-US" dirty="0"/>
              <a:t> </a:t>
            </a:r>
            <a:r>
              <a:rPr lang="en-US" dirty="0" err="1" smtClean="0"/>
              <a:t>te</a:t>
            </a:r>
            <a:r>
              <a:rPr lang="sr-Latn-ME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/>
              <a:t>uspostavljanju</a:t>
            </a:r>
            <a:r>
              <a:rPr lang="en-US" dirty="0"/>
              <a:t> </a:t>
            </a:r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err="1"/>
              <a:t>zvanične</a:t>
            </a:r>
            <a:r>
              <a:rPr lang="en-US" dirty="0"/>
              <a:t> </a:t>
            </a:r>
            <a:r>
              <a:rPr lang="en-US" dirty="0" err="1"/>
              <a:t>institucije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predtavljati</a:t>
            </a:r>
            <a:r>
              <a:rPr lang="en-US" dirty="0"/>
              <a:t> </a:t>
            </a:r>
            <a:r>
              <a:rPr lang="en-US" dirty="0" err="1"/>
              <a:t>dobru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stvaranje</a:t>
            </a:r>
            <a:r>
              <a:rPr lang="sr-Latn-ME" dirty="0" smtClean="0"/>
              <a:t> </a:t>
            </a:r>
            <a:r>
              <a:rPr lang="en-US" dirty="0" err="1" smtClean="0"/>
              <a:t>novih</a:t>
            </a:r>
            <a:r>
              <a:rPr lang="en-US" dirty="0" smtClean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institucija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bi u </a:t>
            </a:r>
            <a:r>
              <a:rPr lang="en-US" dirty="0" err="1"/>
              <a:t>praksu</a:t>
            </a:r>
            <a:r>
              <a:rPr lang="en-US" dirty="0"/>
              <a:t> </a:t>
            </a:r>
            <a:r>
              <a:rPr lang="en-US" dirty="0" err="1"/>
              <a:t>uvele</a:t>
            </a:r>
            <a:r>
              <a:rPr lang="en-US" dirty="0"/>
              <a:t> </a:t>
            </a:r>
            <a:r>
              <a:rPr lang="en-US" dirty="0" err="1"/>
              <a:t>promet</a:t>
            </a:r>
            <a:r>
              <a:rPr lang="en-US" dirty="0"/>
              <a:t> </a:t>
            </a:r>
            <a:r>
              <a:rPr lang="en-US" dirty="0" err="1"/>
              <a:t>potraživanjima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Pozitivna</a:t>
            </a:r>
            <a:r>
              <a:rPr lang="en-US" dirty="0" smtClean="0"/>
              <a:t> je</a:t>
            </a:r>
            <a:r>
              <a:rPr lang="sr-Latn-ME" dirty="0" smtClean="0"/>
              <a:t> </a:t>
            </a:r>
            <a:r>
              <a:rPr lang="en-US" dirty="0" err="1" smtClean="0"/>
              <a:t>činjenica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svi</a:t>
            </a:r>
            <a:r>
              <a:rPr lang="en-US" dirty="0"/>
              <a:t> </a:t>
            </a:r>
            <a:r>
              <a:rPr lang="en-US" dirty="0" err="1"/>
              <a:t>donijeti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zakoni</a:t>
            </a:r>
            <a:r>
              <a:rPr lang="en-US" dirty="0"/>
              <a:t> o </a:t>
            </a:r>
            <a:r>
              <a:rPr lang="en-US" dirty="0" err="1" smtClean="0"/>
              <a:t>faktoringu</a:t>
            </a:r>
            <a:r>
              <a:rPr lang="sr-Latn-ME" dirty="0" smtClean="0"/>
              <a:t> i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u </a:t>
            </a:r>
            <a:r>
              <a:rPr lang="en-US" dirty="0" err="1"/>
              <a:t>fazi</a:t>
            </a:r>
            <a:r>
              <a:rPr lang="en-US" dirty="0"/>
              <a:t> </a:t>
            </a:r>
            <a:r>
              <a:rPr lang="en-US" dirty="0" err="1"/>
              <a:t>donošenja</a:t>
            </a:r>
            <a:r>
              <a:rPr lang="en-US" dirty="0"/>
              <a:t> </a:t>
            </a:r>
            <a:r>
              <a:rPr lang="en-US" dirty="0" err="1"/>
              <a:t>zasnovani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pl-PL" dirty="0" smtClean="0"/>
              <a:t>istim </a:t>
            </a:r>
            <a:r>
              <a:rPr lang="pl-PL" dirty="0"/>
              <a:t>osnovama te neće predstavljati prepreku kako za domaći tako ni za </a:t>
            </a:r>
            <a:r>
              <a:rPr lang="pl-PL" dirty="0" smtClean="0"/>
              <a:t>inostrani </a:t>
            </a:r>
            <a:r>
              <a:rPr lang="en-US" dirty="0" err="1" smtClean="0"/>
              <a:t>faktoring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2626859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41294"/>
            <a:ext cx="10515600" cy="523566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l-PL" b="1" dirty="0"/>
              <a:t>Potencijali za razvoj faktoringa u Bosni i Hercegovini i okruženju</a:t>
            </a:r>
          </a:p>
          <a:p>
            <a:pPr algn="just"/>
            <a:r>
              <a:rPr lang="pl-PL" dirty="0"/>
              <a:t>Ekonomska opravdanost uvođenje faktoringa na području BiH zasnovana je </a:t>
            </a:r>
            <a:r>
              <a:rPr lang="pl-PL" dirty="0" smtClean="0"/>
              <a:t>na </a:t>
            </a:r>
            <a:r>
              <a:rPr lang="en-US" dirty="0" err="1" smtClean="0"/>
              <a:t>objektivnostima</a:t>
            </a:r>
            <a:r>
              <a:rPr lang="en-US" dirty="0" smtClean="0"/>
              <a:t> </a:t>
            </a:r>
            <a:r>
              <a:rPr lang="en-US" dirty="0" err="1"/>
              <a:t>sadržanim</a:t>
            </a:r>
            <a:r>
              <a:rPr lang="en-US" dirty="0"/>
              <a:t> u </a:t>
            </a:r>
            <a:r>
              <a:rPr lang="en-US" dirty="0" err="1"/>
              <a:t>obimu</a:t>
            </a:r>
            <a:r>
              <a:rPr lang="en-US" dirty="0"/>
              <a:t> </a:t>
            </a:r>
            <a:r>
              <a:rPr lang="en-US" dirty="0" err="1"/>
              <a:t>trgovinske</a:t>
            </a:r>
            <a:r>
              <a:rPr lang="en-US" dirty="0"/>
              <a:t> </a:t>
            </a:r>
            <a:r>
              <a:rPr lang="en-US" dirty="0" err="1"/>
              <a:t>razmjene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uslova</a:t>
            </a:r>
            <a:r>
              <a:rPr lang="en-US" dirty="0"/>
              <a:t> </a:t>
            </a:r>
            <a:r>
              <a:rPr lang="en-US" dirty="0" err="1" smtClean="0"/>
              <a:t>poslovanja</a:t>
            </a:r>
            <a:r>
              <a:rPr lang="sr-Latn-ME" dirty="0" smtClean="0"/>
              <a:t> </a:t>
            </a:r>
            <a:r>
              <a:rPr lang="en-US" dirty="0" err="1" smtClean="0"/>
              <a:t>evidentiranim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prostoru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posmatramo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Prostor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posmatramo</a:t>
            </a:r>
            <a:r>
              <a:rPr lang="en-US" dirty="0"/>
              <a:t> </a:t>
            </a:r>
            <a:r>
              <a:rPr lang="en-US" dirty="0" err="1"/>
              <a:t>ograničili</a:t>
            </a:r>
            <a:r>
              <a:rPr lang="en-US" dirty="0"/>
              <a:t> </a:t>
            </a:r>
            <a:r>
              <a:rPr lang="en-US" dirty="0" err="1"/>
              <a:t>smo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Bosnu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Hercegovinu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okruženje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zemlje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kojima</a:t>
            </a:r>
            <a:r>
              <a:rPr lang="en-US" dirty="0"/>
              <a:t> se </a:t>
            </a:r>
            <a:r>
              <a:rPr lang="en-US" dirty="0" err="1"/>
              <a:t>BiH</a:t>
            </a:r>
            <a:r>
              <a:rPr lang="en-US" dirty="0"/>
              <a:t> </a:t>
            </a:r>
            <a:r>
              <a:rPr lang="en-US" dirty="0" err="1"/>
              <a:t>graniči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Tradicionalne</a:t>
            </a:r>
            <a:r>
              <a:rPr lang="en-US" dirty="0"/>
              <a:t> </a:t>
            </a:r>
            <a:r>
              <a:rPr lang="en-US" dirty="0" err="1"/>
              <a:t>veze</a:t>
            </a:r>
            <a:r>
              <a:rPr lang="en-US" dirty="0"/>
              <a:t> </a:t>
            </a:r>
            <a:r>
              <a:rPr lang="en-US" dirty="0" err="1"/>
              <a:t>ekonomske</a:t>
            </a:r>
            <a:r>
              <a:rPr lang="en-US" dirty="0"/>
              <a:t>, </a:t>
            </a:r>
            <a:r>
              <a:rPr lang="en-US" dirty="0" err="1"/>
              <a:t>kulturne</a:t>
            </a:r>
            <a:r>
              <a:rPr lang="en-US" dirty="0"/>
              <a:t>, </a:t>
            </a:r>
            <a:r>
              <a:rPr lang="en-US" dirty="0" err="1"/>
              <a:t>društvene</a:t>
            </a:r>
            <a:r>
              <a:rPr lang="en-US" dirty="0"/>
              <a:t> </a:t>
            </a:r>
            <a:r>
              <a:rPr lang="en-US" dirty="0" err="1"/>
              <a:t>opredjeljuju</a:t>
            </a:r>
            <a:r>
              <a:rPr lang="en-US" dirty="0"/>
              <a:t> </a:t>
            </a:r>
            <a:r>
              <a:rPr lang="en-US" dirty="0" err="1"/>
              <a:t>značajne</a:t>
            </a:r>
            <a:r>
              <a:rPr lang="en-US" dirty="0"/>
              <a:t> </a:t>
            </a:r>
            <a:r>
              <a:rPr lang="en-US" dirty="0" err="1" smtClean="0"/>
              <a:t>trgovinske</a:t>
            </a:r>
            <a:r>
              <a:rPr lang="sr-Latn-ME" dirty="0" smtClean="0"/>
              <a:t> </a:t>
            </a:r>
            <a:r>
              <a:rPr lang="en-US" dirty="0" err="1" smtClean="0"/>
              <a:t>relacije</a:t>
            </a:r>
            <a:r>
              <a:rPr lang="en-US" dirty="0" smtClean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osnova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utvrđivanje</a:t>
            </a:r>
            <a:r>
              <a:rPr lang="en-US" dirty="0"/>
              <a:t> </a:t>
            </a:r>
            <a:r>
              <a:rPr lang="en-US" dirty="0" err="1"/>
              <a:t>mogućeg</a:t>
            </a:r>
            <a:r>
              <a:rPr lang="en-US" dirty="0"/>
              <a:t> </a:t>
            </a:r>
            <a:r>
              <a:rPr lang="en-US" dirty="0" err="1"/>
              <a:t>obima</a:t>
            </a:r>
            <a:r>
              <a:rPr lang="en-US" dirty="0"/>
              <a:t> </a:t>
            </a:r>
            <a:r>
              <a:rPr lang="en-US" dirty="0" err="1"/>
              <a:t>korištenja</a:t>
            </a:r>
            <a:r>
              <a:rPr lang="en-US" dirty="0"/>
              <a:t> </a:t>
            </a:r>
            <a:r>
              <a:rPr lang="en-US" dirty="0" err="1"/>
              <a:t>faktoringa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Ograničenje</a:t>
            </a:r>
            <a:r>
              <a:rPr lang="sr-Latn-ME" dirty="0" smtClean="0"/>
              <a:t> </a:t>
            </a:r>
            <a:r>
              <a:rPr lang="en-US" dirty="0" err="1" smtClean="0"/>
              <a:t>posmatranog</a:t>
            </a:r>
            <a:r>
              <a:rPr lang="en-US" dirty="0" smtClean="0"/>
              <a:t> </a:t>
            </a:r>
            <a:r>
              <a:rPr lang="en-US" dirty="0" err="1"/>
              <a:t>prostora</a:t>
            </a:r>
            <a:r>
              <a:rPr lang="en-US" dirty="0"/>
              <a:t> </a:t>
            </a:r>
            <a:r>
              <a:rPr lang="en-US" dirty="0" err="1"/>
              <a:t>učinjeno</a:t>
            </a:r>
            <a:r>
              <a:rPr lang="en-US" dirty="0"/>
              <a:t> je bez </a:t>
            </a:r>
            <a:r>
              <a:rPr lang="en-US" dirty="0" err="1"/>
              <a:t>namjere</a:t>
            </a:r>
            <a:r>
              <a:rPr lang="en-US" dirty="0"/>
              <a:t> da se </a:t>
            </a:r>
            <a:r>
              <a:rPr lang="en-US" dirty="0" err="1"/>
              <a:t>efikasnost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mogućnost</a:t>
            </a:r>
            <a:r>
              <a:rPr lang="en-US" dirty="0"/>
              <a:t> </a:t>
            </a:r>
            <a:r>
              <a:rPr lang="en-US" dirty="0" err="1" smtClean="0"/>
              <a:t>korištenja</a:t>
            </a:r>
            <a:r>
              <a:rPr lang="sr-Latn-ME" dirty="0" smtClean="0"/>
              <a:t> </a:t>
            </a:r>
            <a:r>
              <a:rPr lang="en-US" dirty="0" err="1" smtClean="0"/>
              <a:t>faktoringa</a:t>
            </a:r>
            <a:r>
              <a:rPr lang="en-US" dirty="0" smtClean="0"/>
              <a:t> </a:t>
            </a:r>
            <a:r>
              <a:rPr lang="en-US" dirty="0" err="1"/>
              <a:t>veže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postojanje</a:t>
            </a:r>
            <a:r>
              <a:rPr lang="en-US" dirty="0"/>
              <a:t> </a:t>
            </a:r>
            <a:r>
              <a:rPr lang="en-US" dirty="0" err="1"/>
              <a:t>tradicionalnih</a:t>
            </a:r>
            <a:r>
              <a:rPr lang="en-US" dirty="0"/>
              <a:t> </a:t>
            </a:r>
            <a:r>
              <a:rPr lang="en-US" dirty="0" err="1"/>
              <a:t>trgovinskih</a:t>
            </a:r>
            <a:r>
              <a:rPr lang="en-US" dirty="0"/>
              <a:t> </a:t>
            </a:r>
            <a:r>
              <a:rPr lang="en-US" dirty="0" err="1"/>
              <a:t>veza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Ovo</a:t>
            </a:r>
            <a:r>
              <a:rPr lang="en-US" dirty="0" smtClean="0"/>
              <a:t> </a:t>
            </a:r>
            <a:r>
              <a:rPr lang="en-US" dirty="0" err="1" smtClean="0"/>
              <a:t>ograničavanje</a:t>
            </a:r>
            <a:r>
              <a:rPr lang="sr-Latn-ME" dirty="0" smtClean="0"/>
              <a:t> </a:t>
            </a:r>
            <a:r>
              <a:rPr lang="pl-PL" dirty="0" smtClean="0"/>
              <a:t>prostora </a:t>
            </a:r>
            <a:r>
              <a:rPr lang="pl-PL" dirty="0"/>
              <a:t>služi samo za ukazivanje na kapacitete za razvoj faktoring poslova te za </a:t>
            </a:r>
            <a:r>
              <a:rPr lang="pl-PL" dirty="0" smtClean="0"/>
              <a:t>brže </a:t>
            </a:r>
            <a:r>
              <a:rPr lang="en-US" dirty="0" err="1" smtClean="0"/>
              <a:t>privikavanje</a:t>
            </a:r>
            <a:r>
              <a:rPr lang="en-US" dirty="0" smtClean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primjenu</a:t>
            </a:r>
            <a:r>
              <a:rPr lang="en-US" dirty="0"/>
              <a:t> (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ovu</a:t>
            </a:r>
            <a:r>
              <a:rPr lang="en-US" dirty="0"/>
              <a:t> </a:t>
            </a:r>
            <a:r>
              <a:rPr lang="en-US" dirty="0" err="1"/>
              <a:t>regiju</a:t>
            </a:r>
            <a:r>
              <a:rPr lang="en-US" dirty="0"/>
              <a:t>) </a:t>
            </a:r>
            <a:r>
              <a:rPr lang="en-US" dirty="0" err="1"/>
              <a:t>novog</a:t>
            </a:r>
            <a:r>
              <a:rPr lang="en-US" dirty="0"/>
              <a:t> </a:t>
            </a:r>
            <a:r>
              <a:rPr lang="en-US" dirty="0" err="1"/>
              <a:t>oblika</a:t>
            </a:r>
            <a:r>
              <a:rPr lang="en-US" dirty="0"/>
              <a:t> </a:t>
            </a:r>
            <a:r>
              <a:rPr lang="en-US" dirty="0" err="1"/>
              <a:t>tragovinskog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69241236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16106"/>
            <a:ext cx="10515600" cy="506085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err="1"/>
              <a:t>Faktoring</a:t>
            </a:r>
            <a:r>
              <a:rPr lang="en-US" b="1" dirty="0"/>
              <a:t> </a:t>
            </a:r>
            <a:r>
              <a:rPr lang="en-US" b="1" dirty="0" err="1"/>
              <a:t>legislativa</a:t>
            </a:r>
            <a:r>
              <a:rPr lang="en-US" b="1" dirty="0"/>
              <a:t> </a:t>
            </a:r>
          </a:p>
          <a:p>
            <a:pPr algn="just"/>
            <a:r>
              <a:rPr lang="en-US" dirty="0" err="1"/>
              <a:t>Faktoring</a:t>
            </a:r>
            <a:r>
              <a:rPr lang="en-US" dirty="0"/>
              <a:t> </a:t>
            </a:r>
            <a:r>
              <a:rPr lang="en-US" dirty="0" err="1"/>
              <a:t>poslovi</a:t>
            </a:r>
            <a:r>
              <a:rPr lang="en-US" dirty="0"/>
              <a:t> u </a:t>
            </a:r>
            <a:r>
              <a:rPr lang="en-US" dirty="0" err="1"/>
              <a:t>Federacija</a:t>
            </a:r>
            <a:r>
              <a:rPr lang="en-US" dirty="0"/>
              <a:t> </a:t>
            </a:r>
            <a:r>
              <a:rPr lang="en-US" dirty="0" err="1"/>
              <a:t>BiH</a:t>
            </a:r>
            <a:r>
              <a:rPr lang="en-US" dirty="0"/>
              <a:t> </a:t>
            </a:r>
            <a:r>
              <a:rPr lang="en-US" dirty="0" err="1"/>
              <a:t>postoje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se do </a:t>
            </a:r>
            <a:r>
              <a:rPr lang="en-US" dirty="0" err="1"/>
              <a:t>sada</a:t>
            </a:r>
            <a:r>
              <a:rPr lang="en-US" dirty="0"/>
              <a:t> </a:t>
            </a:r>
            <a:r>
              <a:rPr lang="en-US" dirty="0" err="1"/>
              <a:t>sporo</a:t>
            </a:r>
            <a:r>
              <a:rPr lang="en-US" dirty="0"/>
              <a:t> </a:t>
            </a:r>
            <a:r>
              <a:rPr lang="en-US" dirty="0" err="1"/>
              <a:t>razvijali</a:t>
            </a:r>
            <a:r>
              <a:rPr lang="en-US" dirty="0"/>
              <a:t> </a:t>
            </a:r>
            <a:r>
              <a:rPr lang="en-US" dirty="0" err="1" smtClean="0"/>
              <a:t>usljed</a:t>
            </a:r>
            <a:r>
              <a:rPr lang="sr-Latn-ME" dirty="0" smtClean="0"/>
              <a:t> </a:t>
            </a:r>
            <a:r>
              <a:rPr lang="en-US" dirty="0" err="1" smtClean="0"/>
              <a:t>pravnih</a:t>
            </a:r>
            <a:r>
              <a:rPr lang="en-US" dirty="0" smtClean="0"/>
              <a:t> </a:t>
            </a:r>
            <a:r>
              <a:rPr lang="en-US" dirty="0" err="1"/>
              <a:t>nejasnoća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odsustva</a:t>
            </a:r>
            <a:r>
              <a:rPr lang="en-US" dirty="0"/>
              <a:t> </a:t>
            </a:r>
            <a:r>
              <a:rPr lang="en-US" dirty="0" err="1"/>
              <a:t>konkretnog</a:t>
            </a:r>
            <a:r>
              <a:rPr lang="en-US" dirty="0"/>
              <a:t> </a:t>
            </a:r>
            <a:r>
              <a:rPr lang="en-US" dirty="0" err="1"/>
              <a:t>zakona</a:t>
            </a:r>
            <a:r>
              <a:rPr lang="en-US" dirty="0"/>
              <a:t> </a:t>
            </a:r>
            <a:r>
              <a:rPr lang="en-US" dirty="0" err="1"/>
              <a:t>kojim</a:t>
            </a:r>
            <a:r>
              <a:rPr lang="en-US" dirty="0"/>
              <a:t> bi se </a:t>
            </a:r>
            <a:r>
              <a:rPr lang="en-US" dirty="0" err="1"/>
              <a:t>uredila</a:t>
            </a:r>
            <a:r>
              <a:rPr lang="en-US" dirty="0"/>
              <a:t> ova oblast.</a:t>
            </a:r>
          </a:p>
          <a:p>
            <a:pPr algn="just"/>
            <a:r>
              <a:rPr lang="en-US" dirty="0" err="1"/>
              <a:t>Donošenjem</a:t>
            </a:r>
            <a:r>
              <a:rPr lang="en-US" dirty="0"/>
              <a:t> </a:t>
            </a:r>
            <a:r>
              <a:rPr lang="en-US" dirty="0" err="1"/>
              <a:t>ovog</a:t>
            </a:r>
            <a:r>
              <a:rPr lang="en-US" dirty="0"/>
              <a:t> </a:t>
            </a:r>
            <a:r>
              <a:rPr lang="en-US" dirty="0" err="1"/>
              <a:t>zakona</a:t>
            </a:r>
            <a:r>
              <a:rPr lang="en-US" dirty="0"/>
              <a:t> </a:t>
            </a:r>
            <a:r>
              <a:rPr lang="en-US" dirty="0" err="1"/>
              <a:t>Federacija</a:t>
            </a:r>
            <a:r>
              <a:rPr lang="en-US" dirty="0"/>
              <a:t> </a:t>
            </a:r>
            <a:r>
              <a:rPr lang="en-US" dirty="0" err="1"/>
              <a:t>BiH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 </a:t>
            </a:r>
            <a:r>
              <a:rPr lang="en-US" dirty="0" err="1"/>
              <a:t>odgovarajuću</a:t>
            </a:r>
            <a:r>
              <a:rPr lang="en-US" dirty="0"/>
              <a:t> </a:t>
            </a:r>
            <a:r>
              <a:rPr lang="en-US" dirty="0" err="1"/>
              <a:t>zakonsku</a:t>
            </a:r>
            <a:r>
              <a:rPr lang="en-US" dirty="0"/>
              <a:t> </a:t>
            </a:r>
            <a:r>
              <a:rPr lang="en-US" dirty="0" err="1" smtClean="0"/>
              <a:t>regulativu</a:t>
            </a:r>
            <a:r>
              <a:rPr lang="sr-Latn-ME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pospješiti</a:t>
            </a:r>
            <a:r>
              <a:rPr lang="en-US" dirty="0"/>
              <a:t> </a:t>
            </a:r>
            <a:r>
              <a:rPr lang="en-US" dirty="0" err="1"/>
              <a:t>dalji</a:t>
            </a:r>
            <a:r>
              <a:rPr lang="en-US" dirty="0"/>
              <a:t> </a:t>
            </a:r>
            <a:r>
              <a:rPr lang="en-US" dirty="0" err="1"/>
              <a:t>razvoj</a:t>
            </a:r>
            <a:r>
              <a:rPr lang="en-US" dirty="0"/>
              <a:t> </a:t>
            </a:r>
            <a:r>
              <a:rPr lang="en-US" dirty="0" err="1"/>
              <a:t>faktoringa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omogućiti</a:t>
            </a:r>
            <a:r>
              <a:rPr lang="en-US" dirty="0"/>
              <a:t> </a:t>
            </a:r>
            <a:r>
              <a:rPr lang="en-US" dirty="0" err="1"/>
              <a:t>subjektima</a:t>
            </a:r>
            <a:r>
              <a:rPr lang="en-US" dirty="0"/>
              <a:t> </a:t>
            </a:r>
            <a:r>
              <a:rPr lang="en-US" dirty="0" err="1"/>
              <a:t>uslove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efikasniju</a:t>
            </a:r>
            <a:r>
              <a:rPr lang="sr-Latn-ME" dirty="0" smtClean="0"/>
              <a:t> </a:t>
            </a:r>
            <a:r>
              <a:rPr lang="en-US" dirty="0" err="1" smtClean="0"/>
              <a:t>naplatu</a:t>
            </a:r>
            <a:r>
              <a:rPr lang="en-US" dirty="0" smtClean="0"/>
              <a:t> </a:t>
            </a:r>
            <a:r>
              <a:rPr lang="en-US" dirty="0" err="1"/>
              <a:t>potraživanja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Istovremeno</a:t>
            </a:r>
            <a:r>
              <a:rPr lang="en-US" dirty="0"/>
              <a:t> </a:t>
            </a:r>
            <a:r>
              <a:rPr lang="en-US" dirty="0" err="1"/>
              <a:t>potrebna</a:t>
            </a:r>
            <a:r>
              <a:rPr lang="en-US" dirty="0"/>
              <a:t> je </a:t>
            </a:r>
            <a:r>
              <a:rPr lang="en-US" dirty="0" err="1"/>
              <a:t>daleko</a:t>
            </a:r>
            <a:r>
              <a:rPr lang="en-US" dirty="0"/>
              <a:t> </a:t>
            </a:r>
            <a:r>
              <a:rPr lang="en-US" dirty="0" err="1"/>
              <a:t>veća</a:t>
            </a:r>
            <a:r>
              <a:rPr lang="en-US" dirty="0"/>
              <a:t> </a:t>
            </a:r>
            <a:r>
              <a:rPr lang="en-US" dirty="0" err="1"/>
              <a:t>promocija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, u </a:t>
            </a:r>
            <a:r>
              <a:rPr lang="en-US" dirty="0" err="1" smtClean="0"/>
              <a:t>savremenoj</a:t>
            </a:r>
            <a:r>
              <a:rPr lang="sr-Latn-ME" dirty="0" smtClean="0"/>
              <a:t> </a:t>
            </a:r>
            <a:r>
              <a:rPr lang="en-US" dirty="0" err="1" smtClean="0"/>
              <a:t>poduzetničkoj</a:t>
            </a:r>
            <a:r>
              <a:rPr lang="en-US" dirty="0" smtClean="0"/>
              <a:t> </a:t>
            </a:r>
            <a:r>
              <a:rPr lang="en-US" dirty="0" err="1"/>
              <a:t>praksi</a:t>
            </a:r>
            <a:r>
              <a:rPr lang="en-US" dirty="0"/>
              <a:t> </a:t>
            </a:r>
            <a:r>
              <a:rPr lang="en-US" dirty="0" err="1"/>
              <a:t>široko</a:t>
            </a:r>
            <a:r>
              <a:rPr lang="en-US" dirty="0"/>
              <a:t> </a:t>
            </a:r>
            <a:r>
              <a:rPr lang="en-US" dirty="0" err="1"/>
              <a:t>primijenjenih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značajnih</a:t>
            </a:r>
            <a:r>
              <a:rPr lang="en-US" dirty="0"/>
              <a:t>, </a:t>
            </a:r>
            <a:r>
              <a:rPr lang="en-US" dirty="0" err="1"/>
              <a:t>instrumenta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 </a:t>
            </a:r>
            <a:r>
              <a:rPr lang="en-US" dirty="0" err="1" smtClean="0"/>
              <a:t>obrtnih</a:t>
            </a:r>
            <a:r>
              <a:rPr lang="sr-Latn-ME" dirty="0" smtClean="0"/>
              <a:t> </a:t>
            </a:r>
            <a:r>
              <a:rPr lang="en-US" dirty="0" err="1" smtClean="0"/>
              <a:t>sredstava</a:t>
            </a:r>
            <a:r>
              <a:rPr lang="en-US" dirty="0" smtClean="0"/>
              <a:t> </a:t>
            </a:r>
            <a:r>
              <a:rPr lang="en-US" dirty="0" err="1"/>
              <a:t>privrede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posebno</a:t>
            </a:r>
            <a:r>
              <a:rPr lang="en-US" dirty="0"/>
              <a:t> </a:t>
            </a:r>
            <a:r>
              <a:rPr lang="en-US" dirty="0" err="1"/>
              <a:t>izvoza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edukacije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računovodstvenih</a:t>
            </a:r>
            <a:r>
              <a:rPr lang="sr-Latn-ME" dirty="0" smtClean="0"/>
              <a:t> </a:t>
            </a:r>
            <a:r>
              <a:rPr lang="en-US" dirty="0" err="1" smtClean="0"/>
              <a:t>radnika</a:t>
            </a:r>
            <a:r>
              <a:rPr lang="en-US" dirty="0"/>
              <a:t>, </a:t>
            </a:r>
            <a:r>
              <a:rPr lang="en-US" dirty="0" err="1"/>
              <a:t>analitičara</a:t>
            </a:r>
            <a:r>
              <a:rPr lang="en-US" dirty="0"/>
              <a:t>, </a:t>
            </a:r>
            <a:r>
              <a:rPr lang="en-US" dirty="0" err="1"/>
              <a:t>kontrolora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menadžera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udruženja</a:t>
            </a:r>
            <a:r>
              <a:rPr lang="en-US" dirty="0"/>
              <a:t> </a:t>
            </a:r>
            <a:r>
              <a:rPr lang="en-US" dirty="0" err="1"/>
              <a:t>poslodavaca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4015285999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69894"/>
            <a:ext cx="10515600" cy="5007069"/>
          </a:xfrm>
        </p:spPr>
        <p:txBody>
          <a:bodyPr>
            <a:normAutofit/>
          </a:bodyPr>
          <a:lstStyle/>
          <a:p>
            <a:pPr algn="just"/>
            <a:r>
              <a:rPr lang="pl-PL" dirty="0" smtClean="0"/>
              <a:t>Na </a:t>
            </a:r>
            <a:r>
              <a:rPr lang="pl-PL" dirty="0"/>
              <a:t>sjednici Doma naroda, Parlamenta FBiH, </a:t>
            </a:r>
            <a:r>
              <a:rPr lang="pl-PL" dirty="0" smtClean="0"/>
              <a:t>održanoj </a:t>
            </a:r>
            <a:r>
              <a:rPr lang="en-US" dirty="0" err="1" smtClean="0"/>
              <a:t>jula</a:t>
            </a:r>
            <a:r>
              <a:rPr lang="en-US" dirty="0" smtClean="0"/>
              <a:t> </a:t>
            </a:r>
            <a:r>
              <a:rPr lang="en-US" dirty="0"/>
              <a:t>2014.g. </a:t>
            </a:r>
            <a:r>
              <a:rPr lang="en-US" dirty="0" err="1"/>
              <a:t>usvojen</a:t>
            </a:r>
            <a:r>
              <a:rPr lang="en-US" dirty="0"/>
              <a:t> ja </a:t>
            </a:r>
            <a:r>
              <a:rPr lang="en-US" dirty="0" err="1"/>
              <a:t>Nacrt</a:t>
            </a:r>
            <a:r>
              <a:rPr lang="en-US" dirty="0"/>
              <a:t> </a:t>
            </a:r>
            <a:r>
              <a:rPr lang="en-US" dirty="0" err="1"/>
              <a:t>Zakona</a:t>
            </a:r>
            <a:r>
              <a:rPr lang="en-US" dirty="0"/>
              <a:t> o </a:t>
            </a:r>
            <a:r>
              <a:rPr lang="en-US" dirty="0" err="1"/>
              <a:t>faktoringu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tekstu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zakona</a:t>
            </a:r>
            <a:r>
              <a:rPr lang="en-US" dirty="0"/>
              <a:t>, f</a:t>
            </a:r>
            <a:r>
              <a:rPr lang="az-Cyrl-AZ" dirty="0"/>
              <a:t>а</a:t>
            </a:r>
            <a:r>
              <a:rPr lang="en-US" dirty="0" err="1"/>
              <a:t>kt</a:t>
            </a:r>
            <a:r>
              <a:rPr lang="az-Cyrl-AZ" dirty="0"/>
              <a:t>о</a:t>
            </a:r>
            <a:r>
              <a:rPr lang="en-US" dirty="0" smtClean="0"/>
              <a:t>ring</a:t>
            </a:r>
            <a:r>
              <a:rPr lang="sr-Latn-ME" dirty="0" smtClean="0"/>
              <a:t> </a:t>
            </a:r>
            <a:r>
              <a:rPr lang="en-US" dirty="0" err="1" smtClean="0"/>
              <a:t>posao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definisan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pr</a:t>
            </a:r>
            <a:r>
              <a:rPr lang="az-Cyrl-AZ" dirty="0"/>
              <a:t>а</a:t>
            </a:r>
            <a:r>
              <a:rPr lang="en-US" dirty="0" err="1"/>
              <a:t>vni</a:t>
            </a:r>
            <a:r>
              <a:rPr lang="en-US" dirty="0"/>
              <a:t> p</a:t>
            </a:r>
            <a:r>
              <a:rPr lang="az-Cyrl-AZ" dirty="0"/>
              <a:t>о</a:t>
            </a:r>
            <a:r>
              <a:rPr lang="en-US" dirty="0"/>
              <a:t>s</a:t>
            </a:r>
            <a:r>
              <a:rPr lang="az-Cyrl-AZ" dirty="0"/>
              <a:t>ао </a:t>
            </a:r>
            <a:r>
              <a:rPr lang="en-US" dirty="0" err="1"/>
              <a:t>kupoprodaje</a:t>
            </a:r>
            <a:r>
              <a:rPr lang="en-US" dirty="0"/>
              <a:t> </a:t>
            </a:r>
            <a:r>
              <a:rPr lang="en-US" dirty="0" err="1"/>
              <a:t>postojećeg</a:t>
            </a:r>
            <a:r>
              <a:rPr lang="en-US" dirty="0"/>
              <a:t> </a:t>
            </a:r>
            <a:r>
              <a:rPr lang="en-US" dirty="0" err="1"/>
              <a:t>nedospjelog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budućeg</a:t>
            </a:r>
            <a:r>
              <a:rPr lang="sr-Latn-ME" dirty="0" smtClean="0"/>
              <a:t> </a:t>
            </a:r>
            <a:r>
              <a:rPr lang="en-US" dirty="0" err="1" smtClean="0"/>
              <a:t>kratkoročnog</a:t>
            </a:r>
            <a:r>
              <a:rPr lang="en-US" dirty="0" smtClean="0"/>
              <a:t> </a:t>
            </a:r>
            <a:r>
              <a:rPr lang="en-US" dirty="0" err="1"/>
              <a:t>novčanog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 n</a:t>
            </a:r>
            <a:r>
              <a:rPr lang="az-Cyrl-AZ" dirty="0"/>
              <a:t>а</a:t>
            </a:r>
            <a:r>
              <a:rPr lang="en-US" dirty="0" err="1"/>
              <a:t>st</a:t>
            </a:r>
            <a:r>
              <a:rPr lang="az-Cyrl-AZ" dirty="0"/>
              <a:t>а</a:t>
            </a:r>
            <a:r>
              <a:rPr lang="en-US" dirty="0"/>
              <a:t>l</a:t>
            </a:r>
            <a:r>
              <a:rPr lang="az-Cyrl-AZ" dirty="0"/>
              <a:t>о</a:t>
            </a:r>
            <a:r>
              <a:rPr lang="en-US" dirty="0"/>
              <a:t>g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osnova</a:t>
            </a:r>
            <a:r>
              <a:rPr lang="en-US" dirty="0"/>
              <a:t> </a:t>
            </a:r>
            <a:r>
              <a:rPr lang="en-US" dirty="0" err="1"/>
              <a:t>ug</a:t>
            </a:r>
            <a:r>
              <a:rPr lang="az-Cyrl-AZ" dirty="0"/>
              <a:t>о</a:t>
            </a:r>
            <a:r>
              <a:rPr lang="en-US" dirty="0"/>
              <a:t>v</a:t>
            </a:r>
            <a:r>
              <a:rPr lang="az-Cyrl-AZ" dirty="0"/>
              <a:t>о</a:t>
            </a:r>
            <a:r>
              <a:rPr lang="en-US" dirty="0"/>
              <a:t>r</a:t>
            </a:r>
            <a:r>
              <a:rPr lang="az-Cyrl-AZ" dirty="0"/>
              <a:t>а о </a:t>
            </a:r>
            <a:r>
              <a:rPr lang="en-US" dirty="0" err="1"/>
              <a:t>pr</a:t>
            </a:r>
            <a:r>
              <a:rPr lang="az-Cyrl-AZ" dirty="0"/>
              <a:t>о</a:t>
            </a:r>
            <a:r>
              <a:rPr lang="en-US" dirty="0"/>
              <a:t>d</a:t>
            </a:r>
            <a:r>
              <a:rPr lang="az-Cyrl-AZ" dirty="0"/>
              <a:t>ај</a:t>
            </a:r>
            <a:r>
              <a:rPr lang="en-US" dirty="0" err="1"/>
              <a:t>i</a:t>
            </a:r>
            <a:r>
              <a:rPr lang="en-US" dirty="0"/>
              <a:t> r</a:t>
            </a:r>
            <a:r>
              <a:rPr lang="az-Cyrl-AZ" dirty="0"/>
              <a:t>о</a:t>
            </a:r>
            <a:r>
              <a:rPr lang="en-US" dirty="0"/>
              <a:t>b</a:t>
            </a:r>
            <a:r>
              <a:rPr lang="az-Cyrl-AZ" dirty="0"/>
              <a:t>е 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en-US" dirty="0" err="1" smtClean="0"/>
              <a:t>pruž</a:t>
            </a:r>
            <a:r>
              <a:rPr lang="az-Cyrl-AZ" dirty="0"/>
              <a:t>а</a:t>
            </a:r>
            <a:r>
              <a:rPr lang="en-US" dirty="0" err="1"/>
              <a:t>nj</a:t>
            </a:r>
            <a:r>
              <a:rPr lang="az-Cyrl-AZ" dirty="0"/>
              <a:t>а </a:t>
            </a:r>
            <a:r>
              <a:rPr lang="en-US" dirty="0" err="1"/>
              <a:t>uslug</a:t>
            </a:r>
            <a:r>
              <a:rPr lang="az-Cyrl-AZ" dirty="0"/>
              <a:t>а </a:t>
            </a:r>
            <a:r>
              <a:rPr lang="en-US" dirty="0"/>
              <a:t>u z</a:t>
            </a:r>
            <a:r>
              <a:rPr lang="az-Cyrl-AZ" dirty="0"/>
              <a:t>е</a:t>
            </a:r>
            <a:r>
              <a:rPr lang="en-US" dirty="0"/>
              <a:t>ml</a:t>
            </a:r>
            <a:r>
              <a:rPr lang="az-Cyrl-AZ" dirty="0"/>
              <a:t>ј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in</a:t>
            </a:r>
            <a:r>
              <a:rPr lang="az-Cyrl-AZ" dirty="0"/>
              <a:t>о</a:t>
            </a:r>
            <a:r>
              <a:rPr lang="en-US" dirty="0" err="1"/>
              <a:t>str</a:t>
            </a:r>
            <a:r>
              <a:rPr lang="az-Cyrl-AZ" dirty="0"/>
              <a:t>а</a:t>
            </a:r>
            <a:r>
              <a:rPr lang="en-US" dirty="0" err="1"/>
              <a:t>nstvu</a:t>
            </a:r>
            <a:r>
              <a:rPr lang="en-US" dirty="0"/>
              <a:t>,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ugovorom</a:t>
            </a:r>
            <a:r>
              <a:rPr lang="en-US" dirty="0"/>
              <a:t> </a:t>
            </a:r>
            <a:r>
              <a:rPr lang="en-US" dirty="0" err="1"/>
              <a:t>pr</a:t>
            </a:r>
            <a:r>
              <a:rPr lang="az-Cyrl-AZ" dirty="0"/>
              <a:t>е</a:t>
            </a:r>
            <a:r>
              <a:rPr lang="en-US" dirty="0"/>
              <a:t>n</a:t>
            </a:r>
            <a:r>
              <a:rPr lang="az-Cyrl-AZ" dirty="0"/>
              <a:t>о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faktora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obavezuje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preuzme</a:t>
            </a:r>
            <a:r>
              <a:rPr lang="en-US" dirty="0"/>
              <a:t> </a:t>
            </a:r>
            <a:r>
              <a:rPr lang="en-US" dirty="0" err="1"/>
              <a:t>potraživanje</a:t>
            </a:r>
            <a:r>
              <a:rPr lang="en-US" dirty="0"/>
              <a:t> od </a:t>
            </a:r>
            <a:r>
              <a:rPr lang="en-US" dirty="0" err="1"/>
              <a:t>dužnika</a:t>
            </a:r>
            <a:r>
              <a:rPr lang="en-US" dirty="0"/>
              <a:t>, da </a:t>
            </a:r>
            <a:r>
              <a:rPr lang="en-US" dirty="0" err="1"/>
              <a:t>ga</a:t>
            </a:r>
            <a:r>
              <a:rPr lang="en-US" dirty="0"/>
              <a:t> </a:t>
            </a:r>
            <a:r>
              <a:rPr lang="en-US" dirty="0" err="1"/>
              <a:t>naplati</a:t>
            </a:r>
            <a:r>
              <a:rPr lang="en-US" dirty="0"/>
              <a:t>, u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ime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svoj</a:t>
            </a:r>
            <a:r>
              <a:rPr lang="en-US" dirty="0"/>
              <a:t> </a:t>
            </a:r>
            <a:r>
              <a:rPr lang="en-US" dirty="0" err="1" smtClean="0"/>
              <a:t>račun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/>
              <a:t>d</a:t>
            </a:r>
            <a:r>
              <a:rPr lang="az-Cyrl-AZ" dirty="0"/>
              <a:t>а, </a:t>
            </a:r>
            <a:r>
              <a:rPr lang="en-US" dirty="0"/>
              <a:t>u </a:t>
            </a:r>
            <a:r>
              <a:rPr lang="en-US" dirty="0" err="1"/>
              <a:t>cilju</a:t>
            </a:r>
            <a:r>
              <a:rPr lang="en-US" dirty="0"/>
              <a:t> </a:t>
            </a:r>
            <a:r>
              <a:rPr lang="en-US" dirty="0" err="1"/>
              <a:t>obavljanja</a:t>
            </a:r>
            <a:r>
              <a:rPr lang="en-US" dirty="0"/>
              <a:t> </a:t>
            </a:r>
            <a:r>
              <a:rPr lang="en-US" dirty="0" err="1"/>
              <a:t>funkcija</a:t>
            </a:r>
            <a:r>
              <a:rPr lang="en-US" dirty="0"/>
              <a:t> </a:t>
            </a:r>
            <a:r>
              <a:rPr lang="en-US" dirty="0" err="1"/>
              <a:t>faktoringa</a:t>
            </a:r>
            <a:r>
              <a:rPr lang="en-US" dirty="0"/>
              <a:t>, </a:t>
            </a:r>
            <a:r>
              <a:rPr lang="en-US" dirty="0" err="1"/>
              <a:t>izvršava</a:t>
            </a:r>
            <a:r>
              <a:rPr lang="en-US" dirty="0"/>
              <a:t> </a:t>
            </a:r>
            <a:r>
              <a:rPr lang="en-US" dirty="0" err="1"/>
              <a:t>slj</a:t>
            </a:r>
            <a:r>
              <a:rPr lang="az-Cyrl-AZ" dirty="0"/>
              <a:t>е</a:t>
            </a:r>
            <a:r>
              <a:rPr lang="en-US" dirty="0"/>
              <a:t>d</a:t>
            </a:r>
            <a:r>
              <a:rPr lang="az-Cyrl-AZ" dirty="0"/>
              <a:t>е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usluge</a:t>
            </a:r>
            <a:r>
              <a:rPr lang="en-US" dirty="0"/>
              <a:t>: a) fin</a:t>
            </a:r>
            <a:r>
              <a:rPr lang="az-Cyrl-AZ" dirty="0"/>
              <a:t>а</a:t>
            </a:r>
            <a:r>
              <a:rPr lang="en-US" dirty="0" err="1"/>
              <a:t>nsir</a:t>
            </a:r>
            <a:r>
              <a:rPr lang="az-Cyrl-AZ" dirty="0" smtClean="0"/>
              <a:t>а</a:t>
            </a:r>
            <a:r>
              <a:rPr lang="sr-Latn-ME" dirty="0" smtClean="0"/>
              <a:t> </a:t>
            </a:r>
            <a:r>
              <a:rPr lang="en-US" dirty="0" err="1" smtClean="0"/>
              <a:t>prodavc</a:t>
            </a:r>
            <a:r>
              <a:rPr lang="az-Cyrl-AZ" dirty="0"/>
              <a:t>а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az-Cyrl-AZ" dirty="0"/>
              <a:t>о</a:t>
            </a:r>
            <a:r>
              <a:rPr lang="en-US" dirty="0" err="1"/>
              <a:t>sn</a:t>
            </a:r>
            <a:r>
              <a:rPr lang="az-Cyrl-AZ" dirty="0"/>
              <a:t>о</a:t>
            </a:r>
            <a:r>
              <a:rPr lang="en-US" dirty="0"/>
              <a:t>vu </a:t>
            </a:r>
            <a:r>
              <a:rPr lang="en-US" dirty="0" err="1"/>
              <a:t>pr</a:t>
            </a:r>
            <a:r>
              <a:rPr lang="az-Cyrl-AZ" dirty="0"/>
              <a:t>е</a:t>
            </a:r>
            <a:r>
              <a:rPr lang="en-US" dirty="0"/>
              <a:t>n</a:t>
            </a:r>
            <a:r>
              <a:rPr lang="az-Cyrl-AZ" dirty="0"/>
              <a:t>о</a:t>
            </a:r>
            <a:r>
              <a:rPr lang="en-US" dirty="0"/>
              <a:t>s</a:t>
            </a:r>
            <a:r>
              <a:rPr lang="az-Cyrl-AZ" dirty="0"/>
              <a:t>а </a:t>
            </a:r>
            <a:r>
              <a:rPr lang="en-US" dirty="0"/>
              <a:t>p</a:t>
            </a:r>
            <a:r>
              <a:rPr lang="az-Cyrl-AZ" dirty="0"/>
              <a:t>о</a:t>
            </a:r>
            <a:r>
              <a:rPr lang="en-US" dirty="0" err="1"/>
              <a:t>tr</a:t>
            </a:r>
            <a:r>
              <a:rPr lang="az-Cyrl-AZ" dirty="0"/>
              <a:t>а</a:t>
            </a:r>
            <a:r>
              <a:rPr lang="en-US" dirty="0" err="1"/>
              <a:t>živ</a:t>
            </a:r>
            <a:r>
              <a:rPr lang="az-Cyrl-AZ" dirty="0"/>
              <a:t>а</a:t>
            </a:r>
            <a:r>
              <a:rPr lang="en-US" dirty="0" err="1"/>
              <a:t>nj</a:t>
            </a:r>
            <a:r>
              <a:rPr lang="az-Cyrl-AZ" dirty="0"/>
              <a:t>а, </a:t>
            </a:r>
            <a:r>
              <a:rPr lang="en-US" dirty="0"/>
              <a:t>b) </a:t>
            </a:r>
            <a:r>
              <a:rPr lang="az-Cyrl-AZ" dirty="0"/>
              <a:t>е</a:t>
            </a:r>
            <a:r>
              <a:rPr lang="en-US" dirty="0"/>
              <a:t>vid</a:t>
            </a:r>
            <a:r>
              <a:rPr lang="az-Cyrl-AZ" dirty="0"/>
              <a:t>е</a:t>
            </a:r>
            <a:r>
              <a:rPr lang="en-US" dirty="0" err="1"/>
              <a:t>ntira</a:t>
            </a:r>
            <a:r>
              <a:rPr lang="en-US" dirty="0"/>
              <a:t>, </a:t>
            </a:r>
            <a:r>
              <a:rPr lang="en-US" dirty="0" err="1"/>
              <a:t>upr</a:t>
            </a:r>
            <a:r>
              <a:rPr lang="az-Cyrl-AZ" dirty="0"/>
              <a:t>а</a:t>
            </a:r>
            <a:r>
              <a:rPr lang="en-US" dirty="0" err="1"/>
              <a:t>vl</a:t>
            </a:r>
            <a:r>
              <a:rPr lang="az-Cyrl-AZ" dirty="0"/>
              <a:t>ја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 smtClean="0"/>
              <a:t>nadzor</a:t>
            </a:r>
            <a:r>
              <a:rPr lang="sr-Latn-ME" dirty="0" smtClean="0"/>
              <a:t> </a:t>
            </a:r>
            <a:r>
              <a:rPr lang="en-US" dirty="0" smtClean="0"/>
              <a:t>p</a:t>
            </a:r>
            <a:r>
              <a:rPr lang="az-Cyrl-AZ" dirty="0"/>
              <a:t>о</a:t>
            </a:r>
            <a:r>
              <a:rPr lang="en-US" dirty="0" err="1"/>
              <a:t>tr</a:t>
            </a:r>
            <a:r>
              <a:rPr lang="az-Cyrl-AZ" dirty="0"/>
              <a:t>а</a:t>
            </a:r>
            <a:r>
              <a:rPr lang="en-US" dirty="0" err="1"/>
              <a:t>živ</a:t>
            </a:r>
            <a:r>
              <a:rPr lang="az-Cyrl-AZ" dirty="0"/>
              <a:t>а</a:t>
            </a:r>
            <a:r>
              <a:rPr lang="en-US" dirty="0" err="1"/>
              <a:t>nja</a:t>
            </a:r>
            <a:r>
              <a:rPr lang="en-US" dirty="0"/>
              <a:t>, c) </a:t>
            </a:r>
            <a:r>
              <a:rPr lang="en-US" dirty="0" err="1"/>
              <a:t>procjenjuje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osiguranje</a:t>
            </a:r>
            <a:r>
              <a:rPr lang="en-US" dirty="0"/>
              <a:t> n</a:t>
            </a:r>
            <a:r>
              <a:rPr lang="az-Cyrl-AZ" dirty="0"/>
              <a:t>а</a:t>
            </a:r>
            <a:r>
              <a:rPr lang="en-US" dirty="0" err="1"/>
              <a:t>pl</a:t>
            </a:r>
            <a:r>
              <a:rPr lang="az-Cyrl-AZ" dirty="0"/>
              <a:t>а</a:t>
            </a:r>
            <a:r>
              <a:rPr lang="en-US" dirty="0"/>
              <a:t>t</a:t>
            </a:r>
            <a:r>
              <a:rPr lang="az-Cyrl-AZ" dirty="0"/>
              <a:t>е </a:t>
            </a:r>
            <a:r>
              <a:rPr lang="en-US" dirty="0"/>
              <a:t>p</a:t>
            </a:r>
            <a:r>
              <a:rPr lang="az-Cyrl-AZ" dirty="0"/>
              <a:t>о</a:t>
            </a:r>
            <a:r>
              <a:rPr lang="en-US" dirty="0" err="1"/>
              <a:t>tr</a:t>
            </a:r>
            <a:r>
              <a:rPr lang="az-Cyrl-AZ" dirty="0"/>
              <a:t>а</a:t>
            </a:r>
            <a:r>
              <a:rPr lang="en-US" dirty="0" err="1"/>
              <a:t>živ</a:t>
            </a:r>
            <a:r>
              <a:rPr lang="az-Cyrl-AZ" dirty="0"/>
              <a:t>а</a:t>
            </a:r>
            <a:r>
              <a:rPr lang="en-US" dirty="0" err="1"/>
              <a:t>nj</a:t>
            </a:r>
            <a:r>
              <a:rPr lang="az-Cyrl-AZ" dirty="0"/>
              <a:t>а.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22278259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04552"/>
            <a:ext cx="10515600" cy="5172411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bi se u </a:t>
            </a:r>
            <a:r>
              <a:rPr lang="en-US" dirty="0" err="1"/>
              <a:t>BiH</a:t>
            </a:r>
            <a:r>
              <a:rPr lang="en-US" dirty="0"/>
              <a:t> </a:t>
            </a:r>
            <a:r>
              <a:rPr lang="en-US" dirty="0" err="1"/>
              <a:t>bavila</a:t>
            </a:r>
            <a:r>
              <a:rPr lang="en-US" dirty="0"/>
              <a:t> </a:t>
            </a:r>
            <a:r>
              <a:rPr lang="en-US" dirty="0" err="1"/>
              <a:t>poslovima</a:t>
            </a:r>
            <a:r>
              <a:rPr lang="en-US" dirty="0"/>
              <a:t> </a:t>
            </a:r>
            <a:r>
              <a:rPr lang="en-US" dirty="0" err="1"/>
              <a:t>faktoringa</a:t>
            </a:r>
            <a:r>
              <a:rPr lang="en-US" dirty="0"/>
              <a:t> a k</a:t>
            </a:r>
            <a:r>
              <a:rPr lang="az-Cyrl-AZ" dirty="0"/>
              <a:t>оје </a:t>
            </a:r>
            <a:r>
              <a:rPr lang="en-US" dirty="0"/>
              <a:t>s</a:t>
            </a:r>
            <a:r>
              <a:rPr lang="az-Cyrl-AZ" dirty="0"/>
              <a:t>е о</a:t>
            </a:r>
            <a:r>
              <a:rPr lang="en-US" dirty="0" err="1"/>
              <a:t>sniv</a:t>
            </a:r>
            <a:r>
              <a:rPr lang="az-Cyrl-AZ" dirty="0"/>
              <a:t>а</a:t>
            </a:r>
            <a:r>
              <a:rPr lang="en-US" dirty="0" err="1"/>
              <a:t>ju</a:t>
            </a:r>
            <a:r>
              <a:rPr lang="en-US" dirty="0"/>
              <a:t> u </a:t>
            </a:r>
            <a:r>
              <a:rPr lang="en-US" dirty="0" err="1" smtClean="0"/>
              <a:t>FBiH</a:t>
            </a:r>
            <a:r>
              <a:rPr lang="sr-Latn-ME" dirty="0" smtClean="0"/>
              <a:t> </a:t>
            </a:r>
            <a:r>
              <a:rPr lang="en-US" dirty="0" smtClean="0"/>
              <a:t>r</a:t>
            </a:r>
            <a:r>
              <a:rPr lang="az-Cyrl-AZ" dirty="0"/>
              <a:t>а</a:t>
            </a:r>
            <a:r>
              <a:rPr lang="en-US" dirty="0"/>
              <a:t>di </a:t>
            </a:r>
            <a:r>
              <a:rPr lang="az-Cyrl-AZ" dirty="0"/>
              <a:t>о</a:t>
            </a:r>
            <a:r>
              <a:rPr lang="en-US" dirty="0"/>
              <a:t>b</a:t>
            </a:r>
            <a:r>
              <a:rPr lang="az-Cyrl-AZ" dirty="0"/>
              <a:t>а</a:t>
            </a:r>
            <a:r>
              <a:rPr lang="en-US" dirty="0" err="1"/>
              <a:t>vl</a:t>
            </a:r>
            <a:r>
              <a:rPr lang="az-Cyrl-AZ" dirty="0"/>
              <a:t>ја</a:t>
            </a:r>
            <a:r>
              <a:rPr lang="en-US" dirty="0" err="1"/>
              <a:t>nj</a:t>
            </a:r>
            <a:r>
              <a:rPr lang="az-Cyrl-AZ" dirty="0"/>
              <a:t>а </a:t>
            </a:r>
            <a:r>
              <a:rPr lang="en-US" dirty="0"/>
              <a:t>p</a:t>
            </a:r>
            <a:r>
              <a:rPr lang="az-Cyrl-AZ" dirty="0"/>
              <a:t>о</a:t>
            </a:r>
            <a:r>
              <a:rPr lang="en-US" dirty="0" err="1"/>
              <a:t>sl</a:t>
            </a:r>
            <a:r>
              <a:rPr lang="az-Cyrl-AZ" dirty="0"/>
              <a:t>о</a:t>
            </a:r>
            <a:r>
              <a:rPr lang="en-US" dirty="0"/>
              <a:t>v</a:t>
            </a:r>
            <a:r>
              <a:rPr lang="az-Cyrl-AZ" dirty="0"/>
              <a:t>а </a:t>
            </a:r>
            <a:r>
              <a:rPr lang="en-US" dirty="0"/>
              <a:t>f</a:t>
            </a:r>
            <a:r>
              <a:rPr lang="az-Cyrl-AZ" dirty="0"/>
              <a:t>а</a:t>
            </a:r>
            <a:r>
              <a:rPr lang="en-US" dirty="0" err="1"/>
              <a:t>kt</a:t>
            </a:r>
            <a:r>
              <a:rPr lang="az-Cyrl-AZ" dirty="0"/>
              <a:t>о</a:t>
            </a:r>
            <a:r>
              <a:rPr lang="en-US" dirty="0"/>
              <a:t>ring</a:t>
            </a:r>
            <a:r>
              <a:rPr lang="az-Cyrl-AZ" dirty="0"/>
              <a:t>а </a:t>
            </a:r>
            <a:r>
              <a:rPr lang="en-US" dirty="0"/>
              <a:t>m</a:t>
            </a:r>
            <a:r>
              <a:rPr lang="az-Cyrl-AZ" dirty="0"/>
              <a:t>о</a:t>
            </a:r>
            <a:r>
              <a:rPr lang="en-US" dirty="0"/>
              <a:t>r</a:t>
            </a:r>
            <a:r>
              <a:rPr lang="az-Cyrl-AZ" dirty="0"/>
              <a:t>а</a:t>
            </a:r>
            <a:r>
              <a:rPr lang="en-US" dirty="0" err="1"/>
              <a:t>ju</a:t>
            </a:r>
            <a:r>
              <a:rPr lang="en-US" dirty="0"/>
              <a:t> </a:t>
            </a:r>
            <a:r>
              <a:rPr lang="en-US" dirty="0" err="1"/>
              <a:t>prilikom</a:t>
            </a:r>
            <a:r>
              <a:rPr lang="en-US" dirty="0"/>
              <a:t> </a:t>
            </a:r>
            <a:r>
              <a:rPr lang="en-US" dirty="0" err="1"/>
              <a:t>osnivanja</a:t>
            </a:r>
            <a:r>
              <a:rPr lang="en-US" dirty="0"/>
              <a:t> </a:t>
            </a:r>
            <a:r>
              <a:rPr lang="en-US" dirty="0" err="1"/>
              <a:t>uplatiti</a:t>
            </a:r>
            <a:r>
              <a:rPr lang="en-US" dirty="0"/>
              <a:t> k</a:t>
            </a:r>
            <a:r>
              <a:rPr lang="az-Cyrl-AZ" dirty="0"/>
              <a:t>а</a:t>
            </a:r>
            <a:r>
              <a:rPr lang="en-US" dirty="0"/>
              <a:t>pit</a:t>
            </a:r>
            <a:r>
              <a:rPr lang="az-Cyrl-AZ" dirty="0"/>
              <a:t>а</a:t>
            </a:r>
            <a:r>
              <a:rPr lang="en-US" dirty="0"/>
              <a:t>l u </a:t>
            </a:r>
            <a:r>
              <a:rPr lang="en-US" dirty="0" err="1"/>
              <a:t>novcu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izn</a:t>
            </a:r>
            <a:r>
              <a:rPr lang="az-Cyrl-AZ" dirty="0"/>
              <a:t>о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az-Cyrl-AZ" dirty="0"/>
              <a:t>о</a:t>
            </a:r>
            <a:r>
              <a:rPr lang="en-US" dirty="0"/>
              <a:t>d 750.000,00 KM </a:t>
            </a:r>
            <a:r>
              <a:rPr lang="en-US" dirty="0" err="1"/>
              <a:t>čime</a:t>
            </a:r>
            <a:r>
              <a:rPr lang="en-US" dirty="0"/>
              <a:t> bi,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usvajanju</a:t>
            </a:r>
            <a:r>
              <a:rPr lang="en-US" dirty="0"/>
              <a:t> </a:t>
            </a:r>
            <a:r>
              <a:rPr lang="en-US" dirty="0" err="1"/>
              <a:t>Zakona</a:t>
            </a:r>
            <a:r>
              <a:rPr lang="en-US" dirty="0"/>
              <a:t> </a:t>
            </a:r>
            <a:r>
              <a:rPr lang="en-US" dirty="0" err="1"/>
              <a:t>stekla</a:t>
            </a:r>
            <a:r>
              <a:rPr lang="en-US" dirty="0"/>
              <a:t> status </a:t>
            </a:r>
            <a:r>
              <a:rPr lang="en-US" dirty="0" err="1" smtClean="0"/>
              <a:t>nedepozitnih</a:t>
            </a:r>
            <a:r>
              <a:rPr lang="sr-Latn-ME" dirty="0" smtClean="0"/>
              <a:t> </a:t>
            </a:r>
            <a:r>
              <a:rPr lang="en-US" dirty="0" err="1" smtClean="0"/>
              <a:t>finansijskih</a:t>
            </a:r>
            <a:r>
              <a:rPr lang="en-US" dirty="0" smtClean="0"/>
              <a:t> </a:t>
            </a:r>
            <a:r>
              <a:rPr lang="en-US" dirty="0" err="1"/>
              <a:t>institucija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/>
              <a:t>Regulativa</a:t>
            </a:r>
            <a:r>
              <a:rPr lang="en-US" dirty="0"/>
              <a:t> </a:t>
            </a:r>
            <a:r>
              <a:rPr lang="en-US" dirty="0" err="1"/>
              <a:t>faktoring</a:t>
            </a:r>
            <a:r>
              <a:rPr lang="en-US" dirty="0"/>
              <a:t> </a:t>
            </a:r>
            <a:r>
              <a:rPr lang="en-US" dirty="0" err="1"/>
              <a:t>usluga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području</a:t>
            </a:r>
            <a:r>
              <a:rPr lang="en-US" dirty="0"/>
              <a:t> </a:t>
            </a:r>
            <a:r>
              <a:rPr lang="en-US" dirty="0" err="1"/>
              <a:t>BiH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neposrednog</a:t>
            </a:r>
            <a:r>
              <a:rPr lang="en-US" dirty="0"/>
              <a:t> </a:t>
            </a:r>
            <a:r>
              <a:rPr lang="en-US" dirty="0" err="1"/>
              <a:t>okruženja</a:t>
            </a:r>
            <a:r>
              <a:rPr lang="en-US" dirty="0"/>
              <a:t> </a:t>
            </a:r>
            <a:r>
              <a:rPr lang="en-US" dirty="0" err="1"/>
              <a:t>još</a:t>
            </a:r>
            <a:r>
              <a:rPr lang="en-US" dirty="0"/>
              <a:t> </a:t>
            </a:r>
            <a:r>
              <a:rPr lang="en-US" dirty="0" err="1"/>
              <a:t>uvijek</a:t>
            </a:r>
            <a:r>
              <a:rPr lang="sr-Latn-ME" dirty="0"/>
              <a:t> </a:t>
            </a:r>
            <a:r>
              <a:rPr lang="en-US" dirty="0"/>
              <a:t>je u </a:t>
            </a:r>
            <a:r>
              <a:rPr lang="en-US" dirty="0" err="1"/>
              <a:t>razvoju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Nesporno</a:t>
            </a:r>
            <a:r>
              <a:rPr lang="en-US" dirty="0"/>
              <a:t> je </a:t>
            </a:r>
            <a:r>
              <a:rPr lang="en-US" dirty="0" err="1"/>
              <a:t>međutim</a:t>
            </a:r>
            <a:r>
              <a:rPr lang="en-US" dirty="0"/>
              <a:t>, da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tradicionalnih</a:t>
            </a:r>
            <a:r>
              <a:rPr lang="en-US" dirty="0"/>
              <a:t> </a:t>
            </a:r>
            <a:r>
              <a:rPr lang="en-US" dirty="0" err="1"/>
              <a:t>ekonomskih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društvenih</a:t>
            </a:r>
            <a:r>
              <a:rPr lang="sr-Latn-ME" dirty="0"/>
              <a:t> </a:t>
            </a:r>
            <a:r>
              <a:rPr lang="pl-PL" dirty="0"/>
              <a:t>odnosa te prometa koji se ekonomskom logikom razvijaju lokalno, za ekonomske </a:t>
            </a:r>
            <a:r>
              <a:rPr lang="en-US" dirty="0" err="1"/>
              <a:t>gabarite</a:t>
            </a:r>
            <a:r>
              <a:rPr lang="en-US" dirty="0"/>
              <a:t> </a:t>
            </a:r>
            <a:r>
              <a:rPr lang="en-US" dirty="0" err="1"/>
              <a:t>regije</a:t>
            </a:r>
            <a:r>
              <a:rPr lang="en-US" dirty="0"/>
              <a:t>, </a:t>
            </a:r>
            <a:r>
              <a:rPr lang="en-US" dirty="0" err="1"/>
              <a:t>faktorimg</a:t>
            </a:r>
            <a:r>
              <a:rPr lang="en-US" dirty="0"/>
              <a:t> je </a:t>
            </a:r>
            <a:r>
              <a:rPr lang="en-US" dirty="0" err="1"/>
              <a:t>mehanizam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, </a:t>
            </a:r>
            <a:r>
              <a:rPr lang="en-US" dirty="0" err="1"/>
              <a:t>izvjesno</a:t>
            </a:r>
            <a:r>
              <a:rPr lang="en-US" dirty="0"/>
              <a:t>, </a:t>
            </a:r>
            <a:r>
              <a:rPr lang="en-US" dirty="0" err="1"/>
              <a:t>moći</a:t>
            </a:r>
            <a:r>
              <a:rPr lang="en-US" dirty="0"/>
              <a:t> </a:t>
            </a:r>
            <a:r>
              <a:rPr lang="en-US" dirty="0" err="1"/>
              <a:t>podržati</a:t>
            </a:r>
            <a:r>
              <a:rPr lang="en-US" dirty="0"/>
              <a:t> </a:t>
            </a:r>
            <a:r>
              <a:rPr lang="en-US" dirty="0" err="1"/>
              <a:t>ekonomski</a:t>
            </a:r>
            <a:r>
              <a:rPr lang="sr-Latn-ME" dirty="0"/>
              <a:t> </a:t>
            </a:r>
            <a:r>
              <a:rPr lang="en-US" dirty="0" err="1"/>
              <a:t>razvoj</a:t>
            </a:r>
            <a:r>
              <a:rPr lang="en-US" dirty="0"/>
              <a:t>, </a:t>
            </a:r>
            <a:r>
              <a:rPr lang="en-US" dirty="0" err="1"/>
              <a:t>zahvaljujući</a:t>
            </a:r>
            <a:r>
              <a:rPr lang="en-US" dirty="0"/>
              <a:t> </a:t>
            </a:r>
            <a:r>
              <a:rPr lang="en-US" dirty="0" err="1"/>
              <a:t>povećanju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ubrzanju</a:t>
            </a:r>
            <a:r>
              <a:rPr lang="en-US" dirty="0"/>
              <a:t> </a:t>
            </a:r>
            <a:r>
              <a:rPr lang="en-US" dirty="0" err="1"/>
              <a:t>naplativosti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savjetodavnim</a:t>
            </a:r>
            <a:r>
              <a:rPr lang="sr-Latn-ME" dirty="0"/>
              <a:t> </a:t>
            </a:r>
            <a:r>
              <a:rPr lang="en-US" dirty="0" err="1"/>
              <a:t>nadzorom</a:t>
            </a:r>
            <a:r>
              <a:rPr lang="en-US" dirty="0"/>
              <a:t>.</a:t>
            </a:r>
          </a:p>
          <a:p>
            <a:pPr algn="just"/>
            <a:endParaRPr lang="sr-Latn-ME" dirty="0" smtClean="0"/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48882768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2610"/>
          </a:xfrm>
        </p:spPr>
        <p:txBody>
          <a:bodyPr/>
          <a:lstStyle/>
          <a:p>
            <a:pPr marL="0" indent="0" fontAlgn="base"/>
            <a:r>
              <a:rPr lang="sr-Latn-ME" b="1" dirty="0" smtClean="0"/>
              <a:t>3. </a:t>
            </a:r>
            <a:r>
              <a:rPr lang="en-US" b="1" dirty="0" err="1" smtClean="0"/>
              <a:t>Pojam</a:t>
            </a:r>
            <a:r>
              <a:rPr lang="en-US" b="1" dirty="0" smtClean="0"/>
              <a:t> </a:t>
            </a:r>
            <a:r>
              <a:rPr lang="en-US" b="1" dirty="0" err="1"/>
              <a:t>forfetinga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97736"/>
            <a:ext cx="10515600" cy="4979227"/>
          </a:xfrm>
        </p:spPr>
        <p:txBody>
          <a:bodyPr>
            <a:normAutofit/>
          </a:bodyPr>
          <a:lstStyle/>
          <a:p>
            <a:pPr algn="just" fontAlgn="base"/>
            <a:r>
              <a:rPr lang="en-US" dirty="0" err="1" smtClean="0"/>
              <a:t>Posao</a:t>
            </a:r>
            <a:r>
              <a:rPr lang="en-US" dirty="0" smtClean="0"/>
              <a:t> </a:t>
            </a:r>
            <a:r>
              <a:rPr lang="en-US" dirty="0" err="1"/>
              <a:t>forfetinga</a:t>
            </a:r>
            <a:r>
              <a:rPr lang="en-US" dirty="0"/>
              <a:t> </a:t>
            </a:r>
            <a:r>
              <a:rPr lang="en-US" dirty="0" err="1"/>
              <a:t>sličan</a:t>
            </a:r>
            <a:r>
              <a:rPr lang="en-US" dirty="0"/>
              <a:t> je </a:t>
            </a:r>
            <a:r>
              <a:rPr lang="en-US" dirty="0" err="1"/>
              <a:t>poslu</a:t>
            </a:r>
            <a:r>
              <a:rPr lang="en-US" dirty="0"/>
              <a:t> </a:t>
            </a:r>
            <a:r>
              <a:rPr lang="en-US" dirty="0" err="1"/>
              <a:t>faktoringa</a:t>
            </a:r>
            <a:r>
              <a:rPr lang="en-US" dirty="0"/>
              <a:t>, </a:t>
            </a:r>
            <a:r>
              <a:rPr lang="en-US" dirty="0" err="1"/>
              <a:t>gde</a:t>
            </a:r>
            <a:r>
              <a:rPr lang="en-US" dirty="0"/>
              <a:t> se </a:t>
            </a:r>
            <a:r>
              <a:rPr lang="en-US" dirty="0" err="1"/>
              <a:t>najveća</a:t>
            </a:r>
            <a:r>
              <a:rPr lang="en-US" dirty="0"/>
              <a:t> </a:t>
            </a:r>
            <a:r>
              <a:rPr lang="en-US" dirty="0" err="1"/>
              <a:t>razlika</a:t>
            </a:r>
            <a:r>
              <a:rPr lang="en-US" dirty="0"/>
              <a:t> </a:t>
            </a:r>
            <a:r>
              <a:rPr lang="en-US" dirty="0" err="1"/>
              <a:t>odnosi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to </a:t>
            </a:r>
            <a:r>
              <a:rPr lang="en-US" dirty="0" err="1"/>
              <a:t>što</a:t>
            </a:r>
            <a:r>
              <a:rPr lang="en-US" dirty="0"/>
              <a:t> se 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faktoringa</a:t>
            </a:r>
            <a:r>
              <a:rPr lang="en-US" dirty="0"/>
              <a:t>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prodaja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 u </a:t>
            </a:r>
            <a:r>
              <a:rPr lang="en-US" dirty="0" err="1"/>
              <a:t>zemlji</a:t>
            </a:r>
            <a:r>
              <a:rPr lang="en-US" dirty="0"/>
              <a:t>, a 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forfetinga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 se </a:t>
            </a:r>
            <a:r>
              <a:rPr lang="en-US" dirty="0" err="1"/>
              <a:t>prodaju</a:t>
            </a:r>
            <a:r>
              <a:rPr lang="en-US" dirty="0"/>
              <a:t> u </a:t>
            </a:r>
            <a:r>
              <a:rPr lang="en-US" dirty="0" err="1"/>
              <a:t>inostranstvu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 fontAlgn="base"/>
            <a:r>
              <a:rPr lang="en-US" dirty="0" smtClean="0"/>
              <a:t> </a:t>
            </a:r>
            <a:r>
              <a:rPr lang="en-US" dirty="0" err="1"/>
              <a:t>Preduzeće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je </a:t>
            </a:r>
            <a:r>
              <a:rPr lang="en-US" dirty="0" err="1"/>
              <a:t>izvezlo</a:t>
            </a:r>
            <a:r>
              <a:rPr lang="en-US" dirty="0"/>
              <a:t> </a:t>
            </a:r>
            <a:r>
              <a:rPr lang="en-US" dirty="0" err="1"/>
              <a:t>robu</a:t>
            </a:r>
            <a:r>
              <a:rPr lang="en-US" dirty="0"/>
              <a:t> </a:t>
            </a:r>
            <a:r>
              <a:rPr lang="en-US" dirty="0" err="1"/>
              <a:t>prodaje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potraživanje</a:t>
            </a:r>
            <a:r>
              <a:rPr lang="en-US" dirty="0"/>
              <a:t> od </a:t>
            </a:r>
            <a:r>
              <a:rPr lang="en-US" dirty="0" err="1"/>
              <a:t>kupca</a:t>
            </a:r>
            <a:r>
              <a:rPr lang="en-US" dirty="0"/>
              <a:t> u </a:t>
            </a:r>
            <a:r>
              <a:rPr lang="en-US" dirty="0" err="1" smtClean="0"/>
              <a:t>inostranstvu</a:t>
            </a:r>
            <a:r>
              <a:rPr lang="sr-Latn-ME" dirty="0" smtClean="0"/>
              <a:t> </a:t>
            </a:r>
            <a:r>
              <a:rPr lang="en-US" dirty="0" smtClean="0"/>
              <a:t>- </a:t>
            </a:r>
            <a:r>
              <a:rPr lang="en-US" dirty="0" err="1"/>
              <a:t>odgovarajućoj</a:t>
            </a:r>
            <a:r>
              <a:rPr lang="en-US" dirty="0"/>
              <a:t> </a:t>
            </a:r>
            <a:r>
              <a:rPr lang="en-US" dirty="0" err="1"/>
              <a:t>finansijskoj</a:t>
            </a:r>
            <a:r>
              <a:rPr lang="en-US" dirty="0"/>
              <a:t> </a:t>
            </a:r>
            <a:r>
              <a:rPr lang="en-US" dirty="0" err="1"/>
              <a:t>insituciji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bavi</a:t>
            </a:r>
            <a:r>
              <a:rPr lang="en-US" dirty="0"/>
              <a:t> </a:t>
            </a:r>
            <a:r>
              <a:rPr lang="en-US" dirty="0" err="1"/>
              <a:t>forfetingom</a:t>
            </a:r>
            <a:r>
              <a:rPr lang="en-US" dirty="0"/>
              <a:t>, a to je,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pravilu</a:t>
            </a:r>
            <a:r>
              <a:rPr lang="en-US" dirty="0"/>
              <a:t>, </a:t>
            </a:r>
            <a:r>
              <a:rPr lang="en-US" dirty="0" err="1"/>
              <a:t>neka</a:t>
            </a:r>
            <a:r>
              <a:rPr lang="en-US" dirty="0"/>
              <a:t> </a:t>
            </a:r>
            <a:r>
              <a:rPr lang="en-US" dirty="0" err="1"/>
              <a:t>poslovna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/>
              <a:t>registrovana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poslove</a:t>
            </a:r>
            <a:r>
              <a:rPr lang="en-US" dirty="0"/>
              <a:t> </a:t>
            </a:r>
            <a:r>
              <a:rPr lang="en-US" dirty="0" err="1"/>
              <a:t>forfetinga</a:t>
            </a:r>
            <a:r>
              <a:rPr lang="en-US" dirty="0"/>
              <a:t>. </a:t>
            </a:r>
            <a:endParaRPr lang="sr-Latn-ME" dirty="0" smtClean="0"/>
          </a:p>
          <a:p>
            <a:pPr algn="just" fontAlgn="base"/>
            <a:r>
              <a:rPr lang="en-US" dirty="0" err="1" smtClean="0"/>
              <a:t>Dakle</a:t>
            </a:r>
            <a:r>
              <a:rPr lang="en-US" dirty="0"/>
              <a:t>, </a:t>
            </a:r>
            <a:r>
              <a:rPr lang="en-US" dirty="0" err="1"/>
              <a:t>radi</a:t>
            </a:r>
            <a:r>
              <a:rPr lang="en-US" dirty="0"/>
              <a:t> se o </a:t>
            </a:r>
            <a:r>
              <a:rPr lang="en-US" dirty="0" err="1"/>
              <a:t>kupovini</a:t>
            </a:r>
            <a:r>
              <a:rPr lang="en-US" dirty="0"/>
              <a:t> </a:t>
            </a:r>
            <a:r>
              <a:rPr lang="en-US" dirty="0" err="1"/>
              <a:t>dugoročnog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, </a:t>
            </a:r>
            <a:r>
              <a:rPr lang="en-US" dirty="0" err="1"/>
              <a:t>još</a:t>
            </a:r>
            <a:r>
              <a:rPr lang="en-US" dirty="0"/>
              <a:t> </a:t>
            </a:r>
            <a:r>
              <a:rPr lang="en-US" dirty="0" err="1" smtClean="0"/>
              <a:t>uv</a:t>
            </a:r>
            <a:r>
              <a:rPr lang="sr-Latn-ME" dirty="0" smtClean="0"/>
              <a:t>ij</a:t>
            </a:r>
            <a:r>
              <a:rPr lang="en-US" dirty="0" err="1" smtClean="0"/>
              <a:t>ek</a:t>
            </a:r>
            <a:r>
              <a:rPr lang="en-US" dirty="0" smtClean="0"/>
              <a:t> </a:t>
            </a:r>
            <a:r>
              <a:rPr lang="en-US" dirty="0" err="1" smtClean="0"/>
              <a:t>nedosp</a:t>
            </a:r>
            <a:r>
              <a:rPr lang="sr-Latn-ME" dirty="0" smtClean="0"/>
              <a:t>j</a:t>
            </a:r>
            <a:r>
              <a:rPr lang="en-US" dirty="0" err="1" smtClean="0"/>
              <a:t>elog</a:t>
            </a:r>
            <a:r>
              <a:rPr lang="en-US" dirty="0"/>
              <a:t>, </a:t>
            </a:r>
            <a:r>
              <a:rPr lang="en-US" dirty="0" err="1" smtClean="0"/>
              <a:t>gd</a:t>
            </a:r>
            <a:r>
              <a:rPr lang="sr-Latn-ME" dirty="0" smtClean="0"/>
              <a:t>j</a:t>
            </a:r>
            <a:r>
              <a:rPr lang="en-US" dirty="0" smtClean="0"/>
              <a:t>e </a:t>
            </a:r>
            <a:r>
              <a:rPr lang="en-US" dirty="0" err="1"/>
              <a:t>sav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en-US" dirty="0"/>
              <a:t> </a:t>
            </a:r>
            <a:r>
              <a:rPr lang="en-US" dirty="0" err="1"/>
              <a:t>naplate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 </a:t>
            </a:r>
            <a:r>
              <a:rPr lang="en-US" dirty="0" err="1"/>
              <a:t>snosi</a:t>
            </a:r>
            <a:r>
              <a:rPr lang="en-US" dirty="0"/>
              <a:t> </a:t>
            </a:r>
            <a:r>
              <a:rPr lang="en-US" dirty="0" err="1"/>
              <a:t>kupac</a:t>
            </a:r>
            <a:r>
              <a:rPr lang="en-US" dirty="0"/>
              <a:t> tog </a:t>
            </a:r>
            <a:r>
              <a:rPr lang="en-US" dirty="0" err="1"/>
              <a:t>potraživanja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902874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84856"/>
            <a:ext cx="10515600" cy="4992107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Faktoring</a:t>
            </a:r>
            <a:r>
              <a:rPr lang="en-US" dirty="0"/>
              <a:t> se </a:t>
            </a:r>
            <a:r>
              <a:rPr lang="en-US" dirty="0" err="1"/>
              <a:t>razvio</a:t>
            </a:r>
            <a:r>
              <a:rPr lang="en-US" dirty="0"/>
              <a:t> u </a:t>
            </a:r>
            <a:r>
              <a:rPr lang="en-US" dirty="0" err="1"/>
              <a:t>Engleskoj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Americi</a:t>
            </a:r>
            <a:r>
              <a:rPr lang="en-US" dirty="0"/>
              <a:t>, u </a:t>
            </a:r>
            <a:r>
              <a:rPr lang="en-US" dirty="0" err="1"/>
              <a:t>tekstilnoj</a:t>
            </a:r>
            <a:r>
              <a:rPr lang="en-US" dirty="0"/>
              <a:t> </a:t>
            </a:r>
            <a:r>
              <a:rPr lang="en-US" dirty="0" err="1"/>
              <a:t>industriji</a:t>
            </a:r>
            <a:r>
              <a:rPr lang="en-US" dirty="0"/>
              <a:t>, da bi se </a:t>
            </a:r>
            <a:r>
              <a:rPr lang="en-US" dirty="0" err="1"/>
              <a:t>kasnije</a:t>
            </a:r>
            <a:r>
              <a:rPr lang="en-US" dirty="0"/>
              <a:t> </a:t>
            </a:r>
            <a:r>
              <a:rPr lang="en-US" dirty="0" err="1"/>
              <a:t>počeo</a:t>
            </a:r>
            <a:r>
              <a:rPr lang="en-US" dirty="0"/>
              <a:t> </a:t>
            </a:r>
            <a:r>
              <a:rPr lang="en-US" dirty="0" err="1"/>
              <a:t>primjenivati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neke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djelatnosti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kontinentalnoj</a:t>
            </a:r>
            <a:r>
              <a:rPr lang="en-US" dirty="0"/>
              <a:t> </a:t>
            </a:r>
            <a:r>
              <a:rPr lang="en-US" dirty="0" err="1"/>
              <a:t>Evropi</a:t>
            </a:r>
            <a:r>
              <a:rPr lang="en-US" dirty="0"/>
              <a:t> je </a:t>
            </a:r>
            <a:r>
              <a:rPr lang="en-US" dirty="0" err="1"/>
              <a:t>faktoring</a:t>
            </a:r>
            <a:r>
              <a:rPr lang="en-US" dirty="0"/>
              <a:t>  u </a:t>
            </a:r>
            <a:r>
              <a:rPr lang="en-US" dirty="0" err="1"/>
              <a:t>drugoj</a:t>
            </a:r>
            <a:r>
              <a:rPr lang="en-US" dirty="0"/>
              <a:t> </a:t>
            </a:r>
            <a:r>
              <a:rPr lang="en-US" dirty="0" err="1"/>
              <a:t>polovini</a:t>
            </a:r>
            <a:r>
              <a:rPr lang="en-US" dirty="0"/>
              <a:t> </a:t>
            </a:r>
            <a:r>
              <a:rPr lang="en-US" dirty="0" err="1"/>
              <a:t>proteklog</a:t>
            </a:r>
            <a:r>
              <a:rPr lang="en-US" dirty="0"/>
              <a:t> </a:t>
            </a:r>
            <a:r>
              <a:rPr lang="en-US" dirty="0" err="1"/>
              <a:t>vijeka</a:t>
            </a:r>
            <a:r>
              <a:rPr lang="en-US" dirty="0"/>
              <a:t>  </a:t>
            </a:r>
            <a:r>
              <a:rPr lang="sr-Latn-ME" dirty="0" smtClean="0"/>
              <a:t>(</a:t>
            </a:r>
            <a:r>
              <a:rPr lang="en-US" dirty="0" smtClean="0"/>
              <a:t>XX</a:t>
            </a:r>
            <a:r>
              <a:rPr lang="sr-Latn-ME" dirty="0" smtClean="0"/>
              <a:t>)</a:t>
            </a:r>
            <a:r>
              <a:rPr lang="en-US" dirty="0" smtClean="0"/>
              <a:t> </a:t>
            </a:r>
            <a:r>
              <a:rPr lang="en-US" dirty="0" err="1"/>
              <a:t>znatno</a:t>
            </a:r>
            <a:r>
              <a:rPr lang="en-US" dirty="0"/>
              <a:t> </a:t>
            </a:r>
            <a:r>
              <a:rPr lang="en-US" dirty="0" err="1"/>
              <a:t>uticao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ubrzavanje</a:t>
            </a:r>
            <a:r>
              <a:rPr lang="en-US" dirty="0"/>
              <a:t> </a:t>
            </a:r>
            <a:r>
              <a:rPr lang="en-US" dirty="0" err="1"/>
              <a:t>razvoja</a:t>
            </a:r>
            <a:r>
              <a:rPr lang="en-US" dirty="0"/>
              <a:t> </a:t>
            </a:r>
            <a:r>
              <a:rPr lang="en-US" dirty="0" err="1"/>
              <a:t>trgovine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međunarodnoj</a:t>
            </a:r>
            <a:r>
              <a:rPr lang="en-US" dirty="0"/>
              <a:t> </a:t>
            </a:r>
            <a:r>
              <a:rPr lang="en-US" dirty="0" err="1"/>
              <a:t>razmjeni</a:t>
            </a:r>
            <a:r>
              <a:rPr lang="en-US" dirty="0"/>
              <a:t>  se </a:t>
            </a:r>
            <a:r>
              <a:rPr lang="en-US" dirty="0" err="1"/>
              <a:t>ustalio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 </a:t>
            </a:r>
            <a:r>
              <a:rPr lang="en-US" dirty="0" err="1"/>
              <a:t>obrtnog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 a  </a:t>
            </a:r>
            <a:r>
              <a:rPr lang="en-US" dirty="0" err="1"/>
              <a:t>procijenjen</a:t>
            </a:r>
            <a:r>
              <a:rPr lang="en-US" dirty="0"/>
              <a:t> je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adekvatan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finansiranje</a:t>
            </a:r>
            <a:r>
              <a:rPr lang="en-US" dirty="0"/>
              <a:t> </a:t>
            </a:r>
            <a:r>
              <a:rPr lang="en-US" dirty="0" err="1"/>
              <a:t>pojedinih</a:t>
            </a:r>
            <a:r>
              <a:rPr lang="en-US" dirty="0"/>
              <a:t> </a:t>
            </a:r>
            <a:r>
              <a:rPr lang="en-US" dirty="0" err="1"/>
              <a:t>privrednih</a:t>
            </a:r>
            <a:r>
              <a:rPr lang="en-US" dirty="0"/>
              <a:t> </a:t>
            </a:r>
            <a:r>
              <a:rPr lang="en-US" dirty="0" err="1"/>
              <a:t>subjekata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privrede</a:t>
            </a:r>
            <a:r>
              <a:rPr lang="en-US" dirty="0"/>
              <a:t> u </a:t>
            </a:r>
            <a:r>
              <a:rPr lang="en-US" dirty="0" err="1"/>
              <a:t>cjelini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68846720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68188"/>
            <a:ext cx="10515600" cy="5208775"/>
          </a:xfrm>
        </p:spPr>
        <p:txBody>
          <a:bodyPr>
            <a:normAutofit fontScale="92500" lnSpcReduction="10000"/>
          </a:bodyPr>
          <a:lstStyle/>
          <a:p>
            <a:pPr algn="just" fontAlgn="base"/>
            <a:r>
              <a:rPr lang="en-US" dirty="0" err="1"/>
              <a:t>Reč</a:t>
            </a:r>
            <a:r>
              <a:rPr lang="en-US" dirty="0"/>
              <a:t> </a:t>
            </a:r>
            <a:r>
              <a:rPr lang="en-US" dirty="0" err="1"/>
              <a:t>forfeting</a:t>
            </a:r>
            <a:r>
              <a:rPr lang="en-US" dirty="0"/>
              <a:t> </a:t>
            </a:r>
            <a:r>
              <a:rPr lang="en-US" dirty="0" err="1"/>
              <a:t>potiče</a:t>
            </a:r>
            <a:r>
              <a:rPr lang="en-US" dirty="0"/>
              <a:t> od </a:t>
            </a:r>
            <a:r>
              <a:rPr lang="en-US" dirty="0" err="1"/>
              <a:t>francuske</a:t>
            </a:r>
            <a:r>
              <a:rPr lang="en-US" dirty="0"/>
              <a:t> </a:t>
            </a:r>
            <a:r>
              <a:rPr lang="en-US" dirty="0" err="1"/>
              <a:t>reči</a:t>
            </a:r>
            <a:r>
              <a:rPr lang="en-US" dirty="0"/>
              <a:t> ”</a:t>
            </a:r>
            <a:r>
              <a:rPr lang="en-US" i="1" dirty="0"/>
              <a:t>a </a:t>
            </a:r>
            <a:r>
              <a:rPr lang="en-US" i="1" dirty="0" err="1"/>
              <a:t>forfait</a:t>
            </a:r>
            <a:r>
              <a:rPr lang="en-US" i="1" dirty="0"/>
              <a:t>”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nemačke</a:t>
            </a:r>
            <a:r>
              <a:rPr lang="en-US" dirty="0"/>
              <a:t> </a:t>
            </a:r>
            <a:r>
              <a:rPr lang="en-US" dirty="0" err="1"/>
              <a:t>reči</a:t>
            </a:r>
            <a:r>
              <a:rPr lang="en-US" dirty="0"/>
              <a:t> ”</a:t>
            </a:r>
            <a:r>
              <a:rPr lang="en-US" i="1" dirty="0" err="1"/>
              <a:t>forfaitirung</a:t>
            </a:r>
            <a:r>
              <a:rPr lang="en-US" i="1" dirty="0"/>
              <a:t>”</a:t>
            </a:r>
            <a:r>
              <a:rPr lang="en-US" dirty="0"/>
              <a:t>,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čemu</a:t>
            </a:r>
            <a:r>
              <a:rPr lang="en-US" dirty="0"/>
              <a:t> </a:t>
            </a:r>
            <a:r>
              <a:rPr lang="en-US" dirty="0" err="1" smtClean="0"/>
              <a:t>ob</a:t>
            </a:r>
            <a:r>
              <a:rPr lang="sr-Latn-ME" dirty="0" smtClean="0"/>
              <a:t>ij</a:t>
            </a:r>
            <a:r>
              <a:rPr lang="en-US" dirty="0" smtClean="0"/>
              <a:t>e r</a:t>
            </a:r>
            <a:r>
              <a:rPr lang="sr-Latn-ME" dirty="0" smtClean="0"/>
              <a:t>ij</a:t>
            </a:r>
            <a:r>
              <a:rPr lang="en-US" dirty="0" err="1" smtClean="0"/>
              <a:t>eči</a:t>
            </a:r>
            <a:r>
              <a:rPr lang="en-US" dirty="0" smtClean="0"/>
              <a:t> </a:t>
            </a:r>
            <a:r>
              <a:rPr lang="en-US" dirty="0" err="1"/>
              <a:t>znače</a:t>
            </a:r>
            <a:r>
              <a:rPr lang="en-US" dirty="0"/>
              <a:t> da se </a:t>
            </a:r>
            <a:r>
              <a:rPr lang="en-US" dirty="0" err="1"/>
              <a:t>proizvod</a:t>
            </a:r>
            <a:r>
              <a:rPr lang="en-US" dirty="0"/>
              <a:t> </a:t>
            </a:r>
            <a:r>
              <a:rPr lang="en-US" dirty="0" err="1"/>
              <a:t>kupuje</a:t>
            </a:r>
            <a:r>
              <a:rPr lang="en-US" dirty="0"/>
              <a:t> u </a:t>
            </a:r>
            <a:r>
              <a:rPr lang="en-US" dirty="0" smtClean="0"/>
              <a:t>c</a:t>
            </a:r>
            <a:r>
              <a:rPr lang="sr-Latn-ME" dirty="0" smtClean="0"/>
              <a:t>j</a:t>
            </a:r>
            <a:r>
              <a:rPr lang="en-US" dirty="0" err="1" smtClean="0"/>
              <a:t>elini</a:t>
            </a:r>
            <a:r>
              <a:rPr lang="en-US" dirty="0"/>
              <a:t>,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 smtClean="0"/>
              <a:t>unapr</a:t>
            </a:r>
            <a:r>
              <a:rPr lang="sr-Latn-ME" dirty="0" smtClean="0"/>
              <a:t>ij</a:t>
            </a:r>
            <a:r>
              <a:rPr lang="en-US" dirty="0" err="1" smtClean="0"/>
              <a:t>ed</a:t>
            </a:r>
            <a:r>
              <a:rPr lang="en-US" dirty="0" smtClean="0"/>
              <a:t> </a:t>
            </a:r>
            <a:r>
              <a:rPr lang="en-US" dirty="0" err="1"/>
              <a:t>utvrđenom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enom</a:t>
            </a:r>
            <a:r>
              <a:rPr lang="en-US" dirty="0"/>
              <a:t>. </a:t>
            </a:r>
            <a:endParaRPr lang="sr-Latn-ME" dirty="0" smtClean="0"/>
          </a:p>
          <a:p>
            <a:pPr algn="just" fontAlgn="base"/>
            <a:r>
              <a:rPr lang="en-US" dirty="0" smtClean="0"/>
              <a:t>Po </a:t>
            </a:r>
            <a:r>
              <a:rPr lang="en-US" dirty="0" err="1"/>
              <a:t>pravilu</a:t>
            </a:r>
            <a:r>
              <a:rPr lang="en-US" dirty="0"/>
              <a:t>, </a:t>
            </a:r>
            <a:r>
              <a:rPr lang="en-US" dirty="0" smtClean="0"/>
              <a:t>r</a:t>
            </a:r>
            <a:r>
              <a:rPr lang="sr-Latn-ME" dirty="0" smtClean="0"/>
              <a:t>ij</a:t>
            </a:r>
            <a:r>
              <a:rPr lang="en-US" dirty="0" err="1" smtClean="0"/>
              <a:t>eč</a:t>
            </a:r>
            <a:r>
              <a:rPr lang="en-US" dirty="0" smtClean="0"/>
              <a:t> </a:t>
            </a:r>
            <a:r>
              <a:rPr lang="en-US" dirty="0"/>
              <a:t>je o </a:t>
            </a:r>
            <a:r>
              <a:rPr lang="en-US" dirty="0" err="1"/>
              <a:t>otkupljanju</a:t>
            </a:r>
            <a:r>
              <a:rPr lang="en-US" dirty="0"/>
              <a:t> </a:t>
            </a:r>
            <a:r>
              <a:rPr lang="en-US" dirty="0" err="1"/>
              <a:t>dugoročnog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, </a:t>
            </a:r>
            <a:r>
              <a:rPr lang="en-US" dirty="0" err="1"/>
              <a:t>tj</a:t>
            </a:r>
            <a:r>
              <a:rPr lang="en-US" dirty="0"/>
              <a:t>.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 smtClean="0"/>
              <a:t>proizvođača</a:t>
            </a:r>
            <a:r>
              <a:rPr lang="sr-Latn-ME" dirty="0" smtClean="0"/>
              <a:t> </a:t>
            </a:r>
            <a:r>
              <a:rPr lang="en-US" dirty="0" smtClean="0"/>
              <a:t>- </a:t>
            </a:r>
            <a:r>
              <a:rPr lang="en-US" dirty="0" err="1"/>
              <a:t>izvoznika</a:t>
            </a:r>
            <a:r>
              <a:rPr lang="en-US" dirty="0"/>
              <a:t> </a:t>
            </a:r>
            <a:r>
              <a:rPr lang="en-US" dirty="0" err="1"/>
              <a:t>investicione</a:t>
            </a:r>
            <a:r>
              <a:rPr lang="en-US" dirty="0"/>
              <a:t> </a:t>
            </a:r>
            <a:r>
              <a:rPr lang="en-US" dirty="0" err="1"/>
              <a:t>opreme</a:t>
            </a:r>
            <a:r>
              <a:rPr lang="en-US" dirty="0"/>
              <a:t> od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posebne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organizacije</a:t>
            </a:r>
            <a:r>
              <a:rPr lang="en-US" dirty="0"/>
              <a:t> </a:t>
            </a:r>
            <a:r>
              <a:rPr lang="en-US" dirty="0" err="1"/>
              <a:t>specijalizovane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obavljanje</a:t>
            </a:r>
            <a:r>
              <a:rPr lang="en-US" dirty="0"/>
              <a:t> </a:t>
            </a:r>
            <a:r>
              <a:rPr lang="en-US" dirty="0" err="1"/>
              <a:t>poslova</a:t>
            </a:r>
            <a:r>
              <a:rPr lang="en-US" dirty="0"/>
              <a:t> </a:t>
            </a:r>
            <a:r>
              <a:rPr lang="en-US" dirty="0" err="1"/>
              <a:t>forfetinga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 fontAlgn="base"/>
            <a:r>
              <a:rPr lang="en-US" dirty="0" smtClean="0"/>
              <a:t> </a:t>
            </a:r>
            <a:r>
              <a:rPr lang="en-US" dirty="0" err="1"/>
              <a:t>Specijalizovana</a:t>
            </a:r>
            <a:r>
              <a:rPr lang="en-US" dirty="0"/>
              <a:t> </a:t>
            </a:r>
            <a:r>
              <a:rPr lang="en-US" dirty="0" err="1"/>
              <a:t>organizacija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je </a:t>
            </a:r>
            <a:r>
              <a:rPr lang="en-US" dirty="0" err="1"/>
              <a:t>otkupljivač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 je </a:t>
            </a:r>
            <a:r>
              <a:rPr lang="en-US" dirty="0" err="1"/>
              <a:t>forfetar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preuzimanjem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 </a:t>
            </a:r>
            <a:r>
              <a:rPr lang="en-US" dirty="0" err="1"/>
              <a:t>tj</a:t>
            </a:r>
            <a:r>
              <a:rPr lang="en-US" dirty="0"/>
              <a:t>. </a:t>
            </a:r>
            <a:r>
              <a:rPr lang="en-US" dirty="0" err="1"/>
              <a:t>dokumenta</a:t>
            </a:r>
            <a:r>
              <a:rPr lang="en-US" dirty="0"/>
              <a:t>, </a:t>
            </a:r>
            <a:r>
              <a:rPr lang="en-US" dirty="0" err="1"/>
              <a:t>preuzima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en-US" dirty="0"/>
              <a:t> </a:t>
            </a:r>
            <a:r>
              <a:rPr lang="en-US" dirty="0" err="1"/>
              <a:t>naplate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. </a:t>
            </a:r>
            <a:endParaRPr lang="sr-Latn-ME" dirty="0" smtClean="0"/>
          </a:p>
          <a:p>
            <a:pPr algn="just" fontAlgn="base"/>
            <a:r>
              <a:rPr lang="en-US" dirty="0" smtClean="0"/>
              <a:t>U </a:t>
            </a:r>
            <a:r>
              <a:rPr lang="en-US" dirty="0" err="1"/>
              <a:t>slučaju</a:t>
            </a:r>
            <a:r>
              <a:rPr lang="en-US" dirty="0"/>
              <a:t> da </a:t>
            </a:r>
            <a:r>
              <a:rPr lang="en-US" dirty="0" err="1"/>
              <a:t>ovo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 </a:t>
            </a:r>
            <a:r>
              <a:rPr lang="en-US" dirty="0" err="1"/>
              <a:t>ostane</a:t>
            </a:r>
            <a:r>
              <a:rPr lang="en-US" dirty="0"/>
              <a:t> </a:t>
            </a:r>
            <a:r>
              <a:rPr lang="en-US" dirty="0" err="1"/>
              <a:t>neplaćeno</a:t>
            </a:r>
            <a:r>
              <a:rPr lang="en-US" dirty="0"/>
              <a:t> od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trećeg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, </a:t>
            </a:r>
            <a:r>
              <a:rPr lang="en-US" dirty="0" err="1"/>
              <a:t>forfetar</a:t>
            </a:r>
            <a:r>
              <a:rPr lang="en-US" dirty="0"/>
              <a:t> </a:t>
            </a:r>
            <a:r>
              <a:rPr lang="en-US" dirty="0" err="1"/>
              <a:t>nema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regresa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da se </a:t>
            </a:r>
            <a:r>
              <a:rPr lang="en-US" dirty="0" err="1"/>
              <a:t>regresnim</a:t>
            </a:r>
            <a:r>
              <a:rPr lang="en-US" dirty="0"/>
              <a:t> </a:t>
            </a:r>
            <a:r>
              <a:rPr lang="en-US" dirty="0" err="1" smtClean="0"/>
              <a:t>zaht</a:t>
            </a:r>
            <a:r>
              <a:rPr lang="sr-Latn-ME" dirty="0" smtClean="0"/>
              <a:t>j</a:t>
            </a:r>
            <a:r>
              <a:rPr lang="en-US" dirty="0" err="1" smtClean="0"/>
              <a:t>evom</a:t>
            </a:r>
            <a:r>
              <a:rPr lang="en-US" dirty="0" smtClean="0"/>
              <a:t> </a:t>
            </a:r>
            <a:r>
              <a:rPr lang="en-US" dirty="0" err="1"/>
              <a:t>obrati</a:t>
            </a:r>
            <a:r>
              <a:rPr lang="en-US" dirty="0"/>
              <a:t> </a:t>
            </a:r>
            <a:r>
              <a:rPr lang="en-US" dirty="0" err="1"/>
              <a:t>prethodnom</a:t>
            </a:r>
            <a:r>
              <a:rPr lang="en-US" dirty="0"/>
              <a:t> </a:t>
            </a:r>
            <a:r>
              <a:rPr lang="en-US" dirty="0" err="1"/>
              <a:t>vlasniku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. </a:t>
            </a:r>
            <a:endParaRPr lang="sr-Latn-ME" dirty="0" smtClean="0"/>
          </a:p>
          <a:p>
            <a:pPr algn="just" fontAlgn="base"/>
            <a:r>
              <a:rPr lang="en-US" dirty="0" smtClean="0"/>
              <a:t>Po </a:t>
            </a:r>
            <a:r>
              <a:rPr lang="en-US" dirty="0" err="1"/>
              <a:t>ovome</a:t>
            </a:r>
            <a:r>
              <a:rPr lang="en-US" dirty="0"/>
              <a:t> se </a:t>
            </a:r>
            <a:r>
              <a:rPr lang="en-US" dirty="0" err="1"/>
              <a:t>posao</a:t>
            </a:r>
            <a:r>
              <a:rPr lang="en-US" dirty="0"/>
              <a:t> </a:t>
            </a:r>
            <a:r>
              <a:rPr lang="en-US" dirty="0" err="1"/>
              <a:t>forfetinga</a:t>
            </a:r>
            <a:r>
              <a:rPr lang="en-US" dirty="0"/>
              <a:t> </a:t>
            </a:r>
            <a:r>
              <a:rPr lang="en-US" dirty="0" err="1"/>
              <a:t>znatno</a:t>
            </a:r>
            <a:r>
              <a:rPr lang="en-US" dirty="0"/>
              <a:t> </a:t>
            </a:r>
            <a:r>
              <a:rPr lang="en-US" dirty="0" err="1"/>
              <a:t>razlikuje</a:t>
            </a:r>
            <a:r>
              <a:rPr lang="en-US" dirty="0"/>
              <a:t> od </a:t>
            </a:r>
            <a:r>
              <a:rPr lang="en-US" dirty="0" err="1"/>
              <a:t>ostalih</a:t>
            </a:r>
            <a:r>
              <a:rPr lang="en-US" dirty="0"/>
              <a:t> </a:t>
            </a:r>
            <a:r>
              <a:rPr lang="en-US" dirty="0" err="1"/>
              <a:t>bankarskih</a:t>
            </a:r>
            <a:r>
              <a:rPr lang="en-US" dirty="0"/>
              <a:t> </a:t>
            </a:r>
            <a:r>
              <a:rPr lang="en-US" dirty="0" err="1"/>
              <a:t>poslova</a:t>
            </a:r>
            <a:r>
              <a:rPr lang="en-US" dirty="0"/>
              <a:t>, </a:t>
            </a:r>
            <a:r>
              <a:rPr lang="en-US" dirty="0" err="1"/>
              <a:t>posebno</a:t>
            </a:r>
            <a:r>
              <a:rPr lang="en-US" dirty="0"/>
              <a:t> od </a:t>
            </a:r>
            <a:r>
              <a:rPr lang="en-US" dirty="0" err="1"/>
              <a:t>ugovora</a:t>
            </a:r>
            <a:r>
              <a:rPr lang="en-US" dirty="0"/>
              <a:t> o </a:t>
            </a:r>
            <a:r>
              <a:rPr lang="en-US" dirty="0" err="1"/>
              <a:t>faktoringu</a:t>
            </a:r>
            <a:r>
              <a:rPr lang="en-US" dirty="0"/>
              <a:t>, </a:t>
            </a:r>
            <a:r>
              <a:rPr lang="en-US" dirty="0" err="1"/>
              <a:t>eskontu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novčanom</a:t>
            </a:r>
            <a:r>
              <a:rPr lang="en-US" dirty="0"/>
              <a:t> </a:t>
            </a:r>
            <a:r>
              <a:rPr lang="en-US" dirty="0" err="1"/>
              <a:t>kreditu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39201505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27847"/>
            <a:ext cx="10515600" cy="5249116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err="1" smtClean="0"/>
              <a:t>Preduzeće</a:t>
            </a:r>
            <a:r>
              <a:rPr lang="sr-Latn-ME" dirty="0" smtClean="0"/>
              <a:t> </a:t>
            </a:r>
            <a:r>
              <a:rPr lang="en-US" dirty="0" smtClean="0"/>
              <a:t>- </a:t>
            </a:r>
            <a:r>
              <a:rPr lang="en-US" dirty="0" err="1"/>
              <a:t>izvoznik</a:t>
            </a:r>
            <a:r>
              <a:rPr lang="en-US" dirty="0"/>
              <a:t> </a:t>
            </a:r>
            <a:r>
              <a:rPr lang="en-US" dirty="0" err="1"/>
              <a:t>sklapa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bankom</a:t>
            </a:r>
            <a:r>
              <a:rPr lang="en-US" dirty="0"/>
              <a:t> </a:t>
            </a:r>
            <a:r>
              <a:rPr lang="en-US" dirty="0" err="1"/>
              <a:t>ugovor</a:t>
            </a:r>
            <a:r>
              <a:rPr lang="en-US" dirty="0"/>
              <a:t> o </a:t>
            </a:r>
            <a:r>
              <a:rPr lang="en-US" dirty="0" err="1"/>
              <a:t>prodaji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 od </a:t>
            </a:r>
            <a:r>
              <a:rPr lang="en-US" dirty="0" err="1"/>
              <a:t>kupca</a:t>
            </a:r>
            <a:r>
              <a:rPr lang="en-US" dirty="0"/>
              <a:t> u </a:t>
            </a:r>
            <a:r>
              <a:rPr lang="en-US" dirty="0" err="1"/>
              <a:t>inostranstvu</a:t>
            </a:r>
            <a:r>
              <a:rPr lang="en-US" dirty="0"/>
              <a:t>,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ciljem</a:t>
            </a:r>
            <a:r>
              <a:rPr lang="en-US" dirty="0"/>
              <a:t> da </a:t>
            </a:r>
            <a:r>
              <a:rPr lang="en-US" dirty="0" err="1"/>
              <a:t>odmah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izvršenju</a:t>
            </a:r>
            <a:r>
              <a:rPr lang="en-US" dirty="0"/>
              <a:t> </a:t>
            </a:r>
            <a:r>
              <a:rPr lang="en-US" dirty="0" err="1"/>
              <a:t>isporuke</a:t>
            </a:r>
            <a:r>
              <a:rPr lang="en-US" dirty="0"/>
              <a:t> robe </a:t>
            </a:r>
            <a:r>
              <a:rPr lang="en-US" dirty="0" err="1"/>
              <a:t>dobije</a:t>
            </a:r>
            <a:r>
              <a:rPr lang="en-US" dirty="0"/>
              <a:t> </a:t>
            </a:r>
            <a:r>
              <a:rPr lang="en-US" dirty="0" err="1"/>
              <a:t>gotovinu</a:t>
            </a:r>
            <a:r>
              <a:rPr lang="en-US" dirty="0"/>
              <a:t> </a:t>
            </a:r>
            <a:r>
              <a:rPr lang="en-US" dirty="0" err="1"/>
              <a:t>neophodnu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obavljanje</a:t>
            </a:r>
            <a:r>
              <a:rPr lang="en-US" dirty="0"/>
              <a:t> </a:t>
            </a:r>
            <a:r>
              <a:rPr lang="en-US" dirty="0" err="1"/>
              <a:t>poslovne</a:t>
            </a:r>
            <a:r>
              <a:rPr lang="en-US" dirty="0"/>
              <a:t> </a:t>
            </a:r>
            <a:r>
              <a:rPr lang="en-US" dirty="0" err="1"/>
              <a:t>aktivnosti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cilju</a:t>
            </a:r>
            <a:r>
              <a:rPr lang="en-US" dirty="0"/>
              <a:t> </a:t>
            </a:r>
            <a:r>
              <a:rPr lang="en-US" dirty="0" err="1"/>
              <a:t>smanjenja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 </a:t>
            </a:r>
            <a:r>
              <a:rPr lang="en-US" dirty="0" err="1"/>
              <a:t>naplate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,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/>
              <a:t>daje</a:t>
            </a:r>
            <a:r>
              <a:rPr lang="en-US" dirty="0"/>
              <a:t> </a:t>
            </a:r>
            <a:r>
              <a:rPr lang="en-US" dirty="0" err="1"/>
              <a:t>saglasnost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porudžbine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mora se </a:t>
            </a:r>
            <a:r>
              <a:rPr lang="en-US" dirty="0" err="1" smtClean="0"/>
              <a:t>obezb</a:t>
            </a:r>
            <a:r>
              <a:rPr lang="sr-Latn-ME" dirty="0" smtClean="0"/>
              <a:t>ij</a:t>
            </a:r>
            <a:r>
              <a:rPr lang="en-US" dirty="0" err="1" smtClean="0"/>
              <a:t>editi</a:t>
            </a:r>
            <a:r>
              <a:rPr lang="en-US" dirty="0" smtClean="0"/>
              <a:t> </a:t>
            </a:r>
            <a:r>
              <a:rPr lang="en-US" dirty="0" err="1"/>
              <a:t>njena</a:t>
            </a:r>
            <a:r>
              <a:rPr lang="en-US" dirty="0"/>
              <a:t> </a:t>
            </a:r>
            <a:r>
              <a:rPr lang="en-US" dirty="0" err="1"/>
              <a:t>saglasnost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svaku</a:t>
            </a:r>
            <a:r>
              <a:rPr lang="en-US" dirty="0"/>
              <a:t> </a:t>
            </a:r>
            <a:r>
              <a:rPr lang="en-US" dirty="0" err="1"/>
              <a:t>isporuku</a:t>
            </a:r>
            <a:r>
              <a:rPr lang="en-US" dirty="0"/>
              <a:t> robe. </a:t>
            </a:r>
            <a:endParaRPr lang="sr-Latn-ME" dirty="0" smtClean="0"/>
          </a:p>
          <a:p>
            <a:pPr algn="just"/>
            <a:r>
              <a:rPr lang="en-US" dirty="0" smtClean="0"/>
              <a:t>Banka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preuzeti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en-US" dirty="0"/>
              <a:t> </a:t>
            </a:r>
            <a:r>
              <a:rPr lang="en-US" dirty="0" err="1"/>
              <a:t>naplate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ta </a:t>
            </a:r>
            <a:r>
              <a:rPr lang="en-US" dirty="0" err="1"/>
              <a:t>potraživanja</a:t>
            </a:r>
            <a:r>
              <a:rPr lang="en-US" dirty="0"/>
              <a:t> </a:t>
            </a:r>
            <a:r>
              <a:rPr lang="en-US" dirty="0" err="1" smtClean="0"/>
              <a:t>obezb</a:t>
            </a:r>
            <a:r>
              <a:rPr lang="sr-Latn-ME" dirty="0" smtClean="0"/>
              <a:t>ij</a:t>
            </a:r>
            <a:r>
              <a:rPr lang="en-US" dirty="0" err="1" smtClean="0"/>
              <a:t>eđenja</a:t>
            </a:r>
            <a:r>
              <a:rPr lang="en-US" dirty="0" smtClean="0"/>
              <a:t> </a:t>
            </a:r>
            <a:r>
              <a:rPr lang="en-US" dirty="0" err="1"/>
              <a:t>nekim</a:t>
            </a:r>
            <a:r>
              <a:rPr lang="en-US" dirty="0"/>
              <a:t> </a:t>
            </a:r>
            <a:r>
              <a:rPr lang="en-US" dirty="0" err="1"/>
              <a:t>kvalitetnim</a:t>
            </a:r>
            <a:r>
              <a:rPr lang="en-US" dirty="0"/>
              <a:t> </a:t>
            </a:r>
            <a:r>
              <a:rPr lang="en-US" dirty="0" err="1"/>
              <a:t>komercijalnim</a:t>
            </a:r>
            <a:r>
              <a:rPr lang="en-US" dirty="0"/>
              <a:t> </a:t>
            </a:r>
            <a:r>
              <a:rPr lang="en-US" dirty="0" err="1"/>
              <a:t>kreditnim</a:t>
            </a:r>
            <a:r>
              <a:rPr lang="en-US" dirty="0"/>
              <a:t> </a:t>
            </a:r>
            <a:r>
              <a:rPr lang="en-US" dirty="0" err="1"/>
              <a:t>instrumentom</a:t>
            </a:r>
            <a:r>
              <a:rPr lang="en-US" dirty="0"/>
              <a:t> u </a:t>
            </a:r>
            <a:r>
              <a:rPr lang="en-US" dirty="0" err="1"/>
              <a:t>inostranstvu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Po </a:t>
            </a:r>
            <a:r>
              <a:rPr lang="en-US" dirty="0" err="1"/>
              <a:t>pribavljanju</a:t>
            </a:r>
            <a:r>
              <a:rPr lang="en-US" dirty="0"/>
              <a:t> </a:t>
            </a:r>
            <a:r>
              <a:rPr lang="en-US" dirty="0" err="1"/>
              <a:t>pismene</a:t>
            </a:r>
            <a:r>
              <a:rPr lang="en-US" dirty="0"/>
              <a:t> </a:t>
            </a:r>
            <a:r>
              <a:rPr lang="en-US" dirty="0" err="1"/>
              <a:t>saglasnosti</a:t>
            </a:r>
            <a:r>
              <a:rPr lang="en-US" dirty="0"/>
              <a:t> od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isporuku</a:t>
            </a:r>
            <a:r>
              <a:rPr lang="en-US" dirty="0"/>
              <a:t> robe, </a:t>
            </a:r>
            <a:r>
              <a:rPr lang="en-US" dirty="0" err="1"/>
              <a:t>izvoznik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 smtClean="0"/>
              <a:t>mo</a:t>
            </a:r>
            <a:r>
              <a:rPr lang="sr-Latn-ME" dirty="0" smtClean="0"/>
              <a:t>ć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izvršiti</a:t>
            </a:r>
            <a:r>
              <a:rPr lang="en-US" dirty="0"/>
              <a:t> </a:t>
            </a:r>
            <a:r>
              <a:rPr lang="en-US" dirty="0" err="1"/>
              <a:t>isporuku</a:t>
            </a:r>
            <a:r>
              <a:rPr lang="en-US" dirty="0"/>
              <a:t> </a:t>
            </a:r>
            <a:r>
              <a:rPr lang="en-US" dirty="0" err="1"/>
              <a:t>inostranom</a:t>
            </a:r>
            <a:r>
              <a:rPr lang="en-US" dirty="0"/>
              <a:t> </a:t>
            </a:r>
            <a:r>
              <a:rPr lang="en-US" dirty="0" err="1"/>
              <a:t>kupcu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Jedan</a:t>
            </a:r>
            <a:r>
              <a:rPr lang="en-US" dirty="0" smtClean="0"/>
              <a:t> prim</a:t>
            </a:r>
            <a:r>
              <a:rPr lang="sr-Latn-ME" dirty="0" smtClean="0"/>
              <a:t>j</a:t>
            </a:r>
            <a:r>
              <a:rPr lang="en-US" dirty="0" err="1" smtClean="0"/>
              <a:t>erak</a:t>
            </a:r>
            <a:r>
              <a:rPr lang="en-US" dirty="0" smtClean="0"/>
              <a:t> </a:t>
            </a:r>
            <a:r>
              <a:rPr lang="en-US" dirty="0" err="1"/>
              <a:t>fakture</a:t>
            </a:r>
            <a:r>
              <a:rPr lang="en-US" dirty="0"/>
              <a:t>, u </a:t>
            </a:r>
            <a:r>
              <a:rPr lang="en-US" dirty="0" err="1"/>
              <a:t>kome</a:t>
            </a:r>
            <a:r>
              <a:rPr lang="en-US" dirty="0"/>
              <a:t> se </a:t>
            </a:r>
            <a:r>
              <a:rPr lang="en-US" dirty="0" err="1"/>
              <a:t>obavezno</a:t>
            </a:r>
            <a:r>
              <a:rPr lang="en-US" dirty="0"/>
              <a:t> </a:t>
            </a:r>
            <a:r>
              <a:rPr lang="en-US" dirty="0" err="1"/>
              <a:t>navodi</a:t>
            </a:r>
            <a:r>
              <a:rPr lang="en-US" dirty="0"/>
              <a:t> da se </a:t>
            </a:r>
            <a:r>
              <a:rPr lang="en-US" dirty="0" err="1"/>
              <a:t>plaćanje</a:t>
            </a:r>
            <a:r>
              <a:rPr lang="en-US" dirty="0"/>
              <a:t>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račun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, </a:t>
            </a:r>
            <a:r>
              <a:rPr lang="en-US" dirty="0" err="1"/>
              <a:t>zajedno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kopijama</a:t>
            </a:r>
            <a:r>
              <a:rPr lang="en-US" dirty="0"/>
              <a:t> </a:t>
            </a:r>
            <a:r>
              <a:rPr lang="en-US" dirty="0" err="1"/>
              <a:t>ostalih</a:t>
            </a:r>
            <a:r>
              <a:rPr lang="en-US" dirty="0"/>
              <a:t> </a:t>
            </a:r>
            <a:r>
              <a:rPr lang="en-US" dirty="0" err="1"/>
              <a:t>dokumenata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prate </a:t>
            </a:r>
            <a:r>
              <a:rPr lang="en-US" dirty="0" err="1"/>
              <a:t>isporuku</a:t>
            </a:r>
            <a:r>
              <a:rPr lang="en-US" dirty="0"/>
              <a:t> </a:t>
            </a:r>
            <a:r>
              <a:rPr lang="en-US" dirty="0" err="1"/>
              <a:t>dostaviće</a:t>
            </a:r>
            <a:r>
              <a:rPr lang="en-US" dirty="0"/>
              <a:t> se </a:t>
            </a:r>
            <a:r>
              <a:rPr lang="en-US" dirty="0" err="1"/>
              <a:t>banci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Banka </a:t>
            </a:r>
            <a:r>
              <a:rPr lang="en-US" dirty="0" err="1"/>
              <a:t>će</a:t>
            </a:r>
            <a:r>
              <a:rPr lang="en-US" dirty="0"/>
              <a:t>,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isporučenu</a:t>
            </a:r>
            <a:r>
              <a:rPr lang="en-US" dirty="0"/>
              <a:t> </a:t>
            </a:r>
            <a:r>
              <a:rPr lang="en-US" dirty="0" err="1"/>
              <a:t>robu</a:t>
            </a:r>
            <a:r>
              <a:rPr lang="en-US" dirty="0"/>
              <a:t>, </a:t>
            </a:r>
            <a:r>
              <a:rPr lang="en-US" dirty="0" err="1"/>
              <a:t>izvršiti</a:t>
            </a:r>
            <a:r>
              <a:rPr lang="en-US" dirty="0"/>
              <a:t> </a:t>
            </a:r>
            <a:r>
              <a:rPr lang="en-US" dirty="0" err="1"/>
              <a:t>uplatu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račun</a:t>
            </a:r>
            <a:r>
              <a:rPr lang="en-US" dirty="0"/>
              <a:t> </a:t>
            </a:r>
            <a:r>
              <a:rPr lang="en-US" dirty="0" err="1"/>
              <a:t>izvoznika</a:t>
            </a:r>
            <a:r>
              <a:rPr lang="en-US" dirty="0"/>
              <a:t>, </a:t>
            </a:r>
          </a:p>
        </p:txBody>
      </p:sp>
    </p:spTree>
    <p:extLst>
      <p:ext uri="{BB962C8B-B14F-4D97-AF65-F5344CB8AC3E}">
        <p14:creationId xmlns:p14="http://schemas.microsoft.com/office/powerpoint/2010/main" xmlns="" val="2414671622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94704"/>
            <a:ext cx="10515600" cy="5082259"/>
          </a:xfrm>
        </p:spPr>
        <p:txBody>
          <a:bodyPr>
            <a:normAutofit/>
          </a:bodyPr>
          <a:lstStyle/>
          <a:p>
            <a:pPr algn="just" fontAlgn="base"/>
            <a:r>
              <a:rPr lang="en-US" dirty="0" err="1"/>
              <a:t>preuzimajudi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 err="1"/>
              <a:t>rizika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naplatu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 fontAlgn="base"/>
            <a:r>
              <a:rPr lang="en-US" dirty="0" smtClean="0"/>
              <a:t> </a:t>
            </a:r>
            <a:r>
              <a:rPr lang="en-US" dirty="0" err="1"/>
              <a:t>Izvozniku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račun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uplaćen</a:t>
            </a:r>
            <a:r>
              <a:rPr lang="en-US" dirty="0"/>
              <a:t> </a:t>
            </a:r>
            <a:r>
              <a:rPr lang="en-US" dirty="0" err="1"/>
              <a:t>neto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dobija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od </a:t>
            </a:r>
            <a:r>
              <a:rPr lang="en-US" dirty="0" err="1"/>
              <a:t>fakturisane</a:t>
            </a:r>
            <a:r>
              <a:rPr lang="en-US" dirty="0"/>
              <a:t>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oduzmemo</a:t>
            </a:r>
            <a:r>
              <a:rPr lang="en-US" dirty="0"/>
              <a:t>:</a:t>
            </a:r>
          </a:p>
          <a:p>
            <a:pPr lvl="0" algn="just" fontAlgn="base"/>
            <a:r>
              <a:rPr lang="en-US" dirty="0" err="1"/>
              <a:t>kamate</a:t>
            </a:r>
            <a:r>
              <a:rPr lang="en-US" dirty="0"/>
              <a:t> </a:t>
            </a:r>
            <a:r>
              <a:rPr lang="en-US" dirty="0" err="1"/>
              <a:t>obračunate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period u </a:t>
            </a:r>
            <a:r>
              <a:rPr lang="en-US" dirty="0" err="1"/>
              <a:t>kojem</a:t>
            </a:r>
            <a:r>
              <a:rPr lang="en-US" dirty="0"/>
              <a:t> je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/>
              <a:t>kreditirala</a:t>
            </a:r>
            <a:r>
              <a:rPr lang="en-US" dirty="0"/>
              <a:t> </a:t>
            </a:r>
            <a:r>
              <a:rPr lang="en-US" dirty="0" err="1"/>
              <a:t>izvoznika</a:t>
            </a:r>
            <a:endParaRPr lang="en-US" dirty="0"/>
          </a:p>
          <a:p>
            <a:pPr lvl="0" algn="just" fontAlgn="base"/>
            <a:r>
              <a:rPr lang="en-US" dirty="0" err="1"/>
              <a:t>ugovorene</a:t>
            </a:r>
            <a:r>
              <a:rPr lang="en-US" dirty="0"/>
              <a:t> </a:t>
            </a:r>
            <a:r>
              <a:rPr lang="en-US" dirty="0" err="1"/>
              <a:t>rezerve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eventualne</a:t>
            </a:r>
            <a:r>
              <a:rPr lang="en-US" dirty="0"/>
              <a:t> </a:t>
            </a:r>
            <a:r>
              <a:rPr lang="en-US" dirty="0" err="1"/>
              <a:t>propuste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vraćanje</a:t>
            </a:r>
            <a:r>
              <a:rPr lang="en-US" dirty="0"/>
              <a:t> robe</a:t>
            </a:r>
          </a:p>
          <a:p>
            <a:pPr lvl="0" algn="just" fontAlgn="base"/>
            <a:r>
              <a:rPr lang="en-US" dirty="0" err="1"/>
              <a:t>komisione</a:t>
            </a:r>
            <a:r>
              <a:rPr lang="en-US" dirty="0"/>
              <a:t> </a:t>
            </a:r>
            <a:r>
              <a:rPr lang="en-US" dirty="0" err="1"/>
              <a:t>provizije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pripada</a:t>
            </a:r>
            <a:r>
              <a:rPr lang="en-US" dirty="0"/>
              <a:t> </a:t>
            </a:r>
            <a:r>
              <a:rPr lang="en-US" dirty="0" err="1"/>
              <a:t>banci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usluge</a:t>
            </a:r>
            <a:r>
              <a:rPr lang="en-US" dirty="0"/>
              <a:t> </a:t>
            </a:r>
            <a:r>
              <a:rPr lang="en-US" dirty="0" err="1"/>
              <a:t>forfetinga</a:t>
            </a:r>
            <a:endParaRPr lang="en-US" dirty="0"/>
          </a:p>
          <a:p>
            <a:pPr algn="just" fontAlgn="base"/>
            <a:r>
              <a:rPr lang="en-US" dirty="0" err="1"/>
              <a:t>Forfetari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uglavnom</a:t>
            </a:r>
            <a:r>
              <a:rPr lang="en-US" dirty="0"/>
              <a:t> </a:t>
            </a:r>
            <a:r>
              <a:rPr lang="en-US" dirty="0" err="1"/>
              <a:t>velike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slične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institucije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velike</a:t>
            </a:r>
            <a:r>
              <a:rPr lang="en-US" dirty="0"/>
              <a:t> </a:t>
            </a:r>
            <a:r>
              <a:rPr lang="en-US" dirty="0" err="1"/>
              <a:t>mogućnosti</a:t>
            </a:r>
            <a:r>
              <a:rPr lang="en-US" dirty="0"/>
              <a:t> </a:t>
            </a:r>
            <a:r>
              <a:rPr lang="en-US" dirty="0" err="1"/>
              <a:t>refinansiranja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pribavljanja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 fontAlgn="base"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13588476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81825"/>
            <a:ext cx="10515600" cy="5095138"/>
          </a:xfrm>
        </p:spPr>
        <p:txBody>
          <a:bodyPr>
            <a:normAutofit/>
          </a:bodyPr>
          <a:lstStyle/>
          <a:p>
            <a:pPr algn="just" fontAlgn="base"/>
            <a:r>
              <a:rPr lang="en-US" dirty="0" err="1"/>
              <a:t>Ovo</a:t>
            </a:r>
            <a:r>
              <a:rPr lang="en-US" dirty="0"/>
              <a:t> </a:t>
            </a:r>
            <a:r>
              <a:rPr lang="en-US" dirty="0" err="1"/>
              <a:t>otvara</a:t>
            </a:r>
            <a:r>
              <a:rPr lang="en-US" dirty="0"/>
              <a:t> </a:t>
            </a:r>
            <a:r>
              <a:rPr lang="en-US" dirty="0" err="1"/>
              <a:t>mogućnost</a:t>
            </a:r>
            <a:r>
              <a:rPr lang="en-US" dirty="0"/>
              <a:t> </a:t>
            </a:r>
            <a:r>
              <a:rPr lang="en-US" dirty="0" err="1"/>
              <a:t>stvaranja</a:t>
            </a:r>
            <a:r>
              <a:rPr lang="en-US" dirty="0"/>
              <a:t> </a:t>
            </a:r>
            <a:r>
              <a:rPr lang="en-US" dirty="0" err="1"/>
              <a:t>lančane</a:t>
            </a:r>
            <a:r>
              <a:rPr lang="en-US" dirty="0"/>
              <a:t> </a:t>
            </a:r>
            <a:r>
              <a:rPr lang="en-US" dirty="0" err="1"/>
              <a:t>preprodaje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ednosnih</a:t>
            </a:r>
            <a:r>
              <a:rPr lang="en-US" dirty="0" smtClean="0"/>
              <a:t> </a:t>
            </a:r>
            <a:r>
              <a:rPr lang="en-US" dirty="0" err="1"/>
              <a:t>papira</a:t>
            </a:r>
            <a:r>
              <a:rPr lang="en-US" dirty="0"/>
              <a:t>, </a:t>
            </a:r>
            <a:r>
              <a:rPr lang="en-US" dirty="0" err="1"/>
              <a:t>gde</a:t>
            </a:r>
            <a:r>
              <a:rPr lang="en-US" dirty="0"/>
              <a:t> </a:t>
            </a:r>
            <a:r>
              <a:rPr lang="en-US" dirty="0" err="1"/>
              <a:t>krajnji</a:t>
            </a:r>
            <a:r>
              <a:rPr lang="en-US" dirty="0"/>
              <a:t> </a:t>
            </a:r>
            <a:r>
              <a:rPr lang="en-US" dirty="0" err="1"/>
              <a:t>kupac</a:t>
            </a:r>
            <a:r>
              <a:rPr lang="en-US" dirty="0"/>
              <a:t> </a:t>
            </a:r>
            <a:r>
              <a:rPr lang="en-US" dirty="0" err="1"/>
              <a:t>stiče</a:t>
            </a:r>
            <a:r>
              <a:rPr lang="en-US" dirty="0"/>
              <a:t> </a:t>
            </a:r>
            <a:r>
              <a:rPr lang="en-US" dirty="0" err="1"/>
              <a:t>mogućnost</a:t>
            </a:r>
            <a:r>
              <a:rPr lang="en-US" dirty="0"/>
              <a:t> </a:t>
            </a:r>
            <a:r>
              <a:rPr lang="en-US" dirty="0" err="1"/>
              <a:t>dobijanja</a:t>
            </a:r>
            <a:r>
              <a:rPr lang="en-US" dirty="0"/>
              <a:t> </a:t>
            </a:r>
            <a:r>
              <a:rPr lang="en-US" dirty="0" err="1" smtClean="0"/>
              <a:t>natpros</a:t>
            </a:r>
            <a:r>
              <a:rPr lang="sr-Latn-ME" dirty="0" smtClean="0"/>
              <a:t>j</a:t>
            </a:r>
            <a:r>
              <a:rPr lang="en-US" dirty="0" err="1" smtClean="0"/>
              <a:t>ečne</a:t>
            </a:r>
            <a:r>
              <a:rPr lang="en-US" dirty="0" smtClean="0"/>
              <a:t> </a:t>
            </a:r>
            <a:r>
              <a:rPr lang="en-US" dirty="0" err="1"/>
              <a:t>dobiti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snosi</a:t>
            </a:r>
            <a:r>
              <a:rPr lang="en-US" dirty="0"/>
              <a:t> </a:t>
            </a:r>
            <a:r>
              <a:rPr lang="en-US" dirty="0" err="1"/>
              <a:t>veći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en-US" dirty="0"/>
              <a:t>.</a:t>
            </a:r>
            <a:endParaRPr lang="sr-Latn-ME" dirty="0"/>
          </a:p>
          <a:p>
            <a:pPr algn="just" fontAlgn="base"/>
            <a:r>
              <a:rPr lang="en-US" dirty="0"/>
              <a:t> </a:t>
            </a:r>
            <a:r>
              <a:rPr lang="en-US" dirty="0" err="1"/>
              <a:t>Izvoznici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njihove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najčeš</a:t>
            </a:r>
            <a:r>
              <a:rPr lang="sr-Latn-ME" dirty="0" smtClean="0"/>
              <a:t>ć</a:t>
            </a:r>
            <a:r>
              <a:rPr lang="en-US" dirty="0" smtClean="0"/>
              <a:t>e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posrednici</a:t>
            </a:r>
            <a:r>
              <a:rPr lang="en-US" dirty="0"/>
              <a:t> u </a:t>
            </a:r>
            <a:r>
              <a:rPr lang="en-US" dirty="0" err="1"/>
              <a:t>pribavljanju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, </a:t>
            </a:r>
            <a:r>
              <a:rPr lang="en-US" dirty="0" err="1"/>
              <a:t>tako</a:t>
            </a:r>
            <a:r>
              <a:rPr lang="en-US" dirty="0"/>
              <a:t> da </a:t>
            </a:r>
            <a:r>
              <a:rPr lang="en-US" dirty="0" err="1"/>
              <a:t>organizuju</a:t>
            </a:r>
            <a:r>
              <a:rPr lang="en-US" dirty="0"/>
              <a:t> </a:t>
            </a:r>
            <a:r>
              <a:rPr lang="en-US" dirty="0" err="1"/>
              <a:t>finansiranje</a:t>
            </a:r>
            <a:r>
              <a:rPr lang="en-US" dirty="0"/>
              <a:t> </a:t>
            </a:r>
            <a:r>
              <a:rPr lang="en-US" dirty="0" err="1"/>
              <a:t>svog</a:t>
            </a:r>
            <a:r>
              <a:rPr lang="en-US" dirty="0"/>
              <a:t> </a:t>
            </a:r>
            <a:r>
              <a:rPr lang="en-US" dirty="0" err="1"/>
              <a:t>izvoza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inostranih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ne </a:t>
            </a:r>
            <a:r>
              <a:rPr lang="en-US" dirty="0" err="1"/>
              <a:t>opterećuju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potencijale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domaćih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. </a:t>
            </a:r>
            <a:endParaRPr lang="sr-Latn-ME" dirty="0"/>
          </a:p>
          <a:p>
            <a:pPr algn="just" fontAlgn="base"/>
            <a:r>
              <a:rPr lang="en-US" dirty="0" err="1"/>
              <a:t>Obično</a:t>
            </a:r>
            <a:r>
              <a:rPr lang="en-US" dirty="0"/>
              <a:t> se </a:t>
            </a:r>
            <a:r>
              <a:rPr lang="en-US" dirty="0" err="1"/>
              <a:t>ugovara</a:t>
            </a:r>
            <a:r>
              <a:rPr lang="en-US" dirty="0"/>
              <a:t> </a:t>
            </a:r>
            <a:r>
              <a:rPr lang="en-US" dirty="0" err="1"/>
              <a:t>fiksna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 err="1"/>
              <a:t>otplatni</a:t>
            </a:r>
            <a:r>
              <a:rPr lang="en-US" dirty="0"/>
              <a:t> period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isključuje</a:t>
            </a:r>
            <a:r>
              <a:rPr lang="en-US" dirty="0"/>
              <a:t> se </a:t>
            </a:r>
            <a:r>
              <a:rPr lang="en-US" dirty="0" err="1"/>
              <a:t>kursni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en-US" dirty="0"/>
              <a:t>.</a:t>
            </a:r>
            <a:endParaRPr lang="sr-Latn-ME" dirty="0"/>
          </a:p>
          <a:p>
            <a:pPr algn="just" fontAlgn="base"/>
            <a:r>
              <a:rPr lang="en-US" dirty="0"/>
              <a:t> 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uvoznik</a:t>
            </a:r>
            <a:r>
              <a:rPr lang="en-US" dirty="0"/>
              <a:t> </a:t>
            </a:r>
            <a:r>
              <a:rPr lang="en-US" dirty="0" err="1"/>
              <a:t>sam</a:t>
            </a:r>
            <a:r>
              <a:rPr lang="en-US" dirty="0"/>
              <a:t> </a:t>
            </a:r>
            <a:r>
              <a:rPr lang="en-US" dirty="0" err="1" smtClean="0"/>
              <a:t>obezb</a:t>
            </a:r>
            <a:r>
              <a:rPr lang="sr-Latn-ME" dirty="0" smtClean="0"/>
              <a:t>ij</a:t>
            </a:r>
            <a:r>
              <a:rPr lang="en-US" dirty="0" err="1" smtClean="0"/>
              <a:t>edi</a:t>
            </a:r>
            <a:r>
              <a:rPr lang="en-US" dirty="0" smtClean="0"/>
              <a:t> </a:t>
            </a:r>
            <a:r>
              <a:rPr lang="en-US" dirty="0" err="1"/>
              <a:t>kreditiranje</a:t>
            </a:r>
            <a:r>
              <a:rPr lang="en-US" dirty="0"/>
              <a:t> </a:t>
            </a:r>
            <a:r>
              <a:rPr lang="en-US" dirty="0" err="1"/>
              <a:t>stvara</a:t>
            </a:r>
            <a:r>
              <a:rPr lang="en-US" dirty="0"/>
              <a:t> se </a:t>
            </a:r>
            <a:r>
              <a:rPr lang="en-US" dirty="0" err="1"/>
              <a:t>mogućnost</a:t>
            </a:r>
            <a:r>
              <a:rPr lang="en-US" dirty="0"/>
              <a:t> </a:t>
            </a:r>
            <a:r>
              <a:rPr lang="en-US" dirty="0" err="1"/>
              <a:t>avansnog</a:t>
            </a:r>
            <a:r>
              <a:rPr lang="en-US" dirty="0"/>
              <a:t> </a:t>
            </a:r>
            <a:r>
              <a:rPr lang="en-US" dirty="0" err="1"/>
              <a:t>pladanja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snižava</a:t>
            </a:r>
            <a:r>
              <a:rPr lang="en-US" dirty="0"/>
              <a:t> </a:t>
            </a:r>
            <a:r>
              <a:rPr lang="en-US" dirty="0" err="1"/>
              <a:t>nabavnu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iij</a:t>
            </a:r>
            <a:r>
              <a:rPr lang="en-US" dirty="0" err="1" smtClean="0"/>
              <a:t>enu</a:t>
            </a:r>
            <a:r>
              <a:rPr lang="en-US" dirty="0"/>
              <a:t>, u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slučaj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pomoć</a:t>
            </a:r>
            <a:r>
              <a:rPr lang="en-US" dirty="0"/>
              <a:t> </a:t>
            </a:r>
            <a:r>
              <a:rPr lang="en-US" dirty="0" err="1"/>
              <a:t>izvoznika</a:t>
            </a:r>
            <a:r>
              <a:rPr lang="en-US" dirty="0"/>
              <a:t> </a:t>
            </a:r>
            <a:r>
              <a:rPr lang="en-US" dirty="0" err="1"/>
              <a:t>organizuje</a:t>
            </a:r>
            <a:r>
              <a:rPr lang="en-US" dirty="0"/>
              <a:t> </a:t>
            </a:r>
            <a:r>
              <a:rPr lang="en-US" dirty="0" err="1"/>
              <a:t>forfetiranje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834317648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sr-Latn-ME" b="1" dirty="0" smtClean="0"/>
              <a:t>3.1.</a:t>
            </a:r>
            <a:r>
              <a:rPr lang="en-US" b="1" dirty="0" err="1" smtClean="0"/>
              <a:t>Istorijat</a:t>
            </a:r>
            <a:r>
              <a:rPr lang="en-US" b="1" dirty="0" smtClean="0"/>
              <a:t> </a:t>
            </a:r>
            <a:r>
              <a:rPr lang="en-US" b="1" dirty="0" err="1"/>
              <a:t>forfetinga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19518"/>
            <a:ext cx="10515600" cy="4657445"/>
          </a:xfrm>
        </p:spPr>
        <p:txBody>
          <a:bodyPr>
            <a:normAutofit fontScale="92500" lnSpcReduction="20000"/>
          </a:bodyPr>
          <a:lstStyle/>
          <a:p>
            <a:pPr algn="just" fontAlgn="base"/>
            <a:r>
              <a:rPr lang="en-US" dirty="0" err="1" smtClean="0"/>
              <a:t>Istorijski</a:t>
            </a:r>
            <a:r>
              <a:rPr lang="en-US" dirty="0" smtClean="0"/>
              <a:t> </a:t>
            </a:r>
            <a:r>
              <a:rPr lang="en-US" dirty="0" err="1"/>
              <a:t>razvoj</a:t>
            </a:r>
            <a:r>
              <a:rPr lang="en-US" dirty="0"/>
              <a:t> </a:t>
            </a:r>
            <a:r>
              <a:rPr lang="en-US" dirty="0" err="1"/>
              <a:t>forfetinga</a:t>
            </a:r>
            <a:r>
              <a:rPr lang="en-US" dirty="0"/>
              <a:t> </a:t>
            </a:r>
            <a:r>
              <a:rPr lang="en-US" dirty="0" err="1"/>
              <a:t>počinje</a:t>
            </a:r>
            <a:r>
              <a:rPr lang="en-US" dirty="0"/>
              <a:t> </a:t>
            </a:r>
            <a:r>
              <a:rPr lang="en-US" dirty="0" err="1"/>
              <a:t>daleko</a:t>
            </a:r>
            <a:r>
              <a:rPr lang="en-US" dirty="0"/>
              <a:t> u </a:t>
            </a:r>
            <a:r>
              <a:rPr lang="en-US" dirty="0" err="1"/>
              <a:t>prošlosti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 fontAlgn="base"/>
            <a:r>
              <a:rPr lang="en-US" dirty="0" smtClean="0"/>
              <a:t> </a:t>
            </a:r>
            <a:r>
              <a:rPr lang="en-US" dirty="0" err="1"/>
              <a:t>Jedna</a:t>
            </a:r>
            <a:r>
              <a:rPr lang="en-US" dirty="0"/>
              <a:t> od </a:t>
            </a:r>
            <a:r>
              <a:rPr lang="en-US" dirty="0" err="1"/>
              <a:t>varijanti</a:t>
            </a:r>
            <a:r>
              <a:rPr lang="en-US" dirty="0"/>
              <a:t> </a:t>
            </a:r>
            <a:r>
              <a:rPr lang="en-US" dirty="0" err="1"/>
              <a:t>ovakvog</a:t>
            </a:r>
            <a:r>
              <a:rPr lang="en-US" dirty="0"/>
              <a:t> </a:t>
            </a:r>
            <a:r>
              <a:rPr lang="en-US" dirty="0" err="1"/>
              <a:t>načina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 </a:t>
            </a:r>
            <a:r>
              <a:rPr lang="en-US" dirty="0" err="1"/>
              <a:t>korišćena</a:t>
            </a:r>
            <a:r>
              <a:rPr lang="en-US" dirty="0"/>
              <a:t> je pre </a:t>
            </a:r>
            <a:r>
              <a:rPr lang="en-US" dirty="0" err="1"/>
              <a:t>više</a:t>
            </a:r>
            <a:r>
              <a:rPr lang="en-US" dirty="0"/>
              <a:t> od </a:t>
            </a:r>
            <a:r>
              <a:rPr lang="en-US" dirty="0" smtClean="0"/>
              <a:t>dv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 err="1"/>
              <a:t>hiljade</a:t>
            </a:r>
            <a:r>
              <a:rPr lang="en-US" dirty="0"/>
              <a:t> </a:t>
            </a:r>
            <a:r>
              <a:rPr lang="en-US" dirty="0" err="1"/>
              <a:t>godina</a:t>
            </a:r>
            <a:r>
              <a:rPr lang="en-US" dirty="0"/>
              <a:t>,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feničanskih</a:t>
            </a:r>
            <a:r>
              <a:rPr lang="en-US" dirty="0"/>
              <a:t> </a:t>
            </a:r>
            <a:r>
              <a:rPr lang="en-US" dirty="0" err="1"/>
              <a:t>trgovaca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 fontAlgn="base"/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novijoj</a:t>
            </a:r>
            <a:r>
              <a:rPr lang="en-US" dirty="0"/>
              <a:t> </a:t>
            </a:r>
            <a:r>
              <a:rPr lang="en-US" dirty="0" err="1"/>
              <a:t>istoriji</a:t>
            </a:r>
            <a:r>
              <a:rPr lang="en-US" dirty="0"/>
              <a:t>, </a:t>
            </a:r>
            <a:r>
              <a:rPr lang="en-US" dirty="0" err="1"/>
              <a:t>razlozi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nastajanje</a:t>
            </a:r>
            <a:r>
              <a:rPr lang="en-US" dirty="0"/>
              <a:t> </a:t>
            </a:r>
            <a:r>
              <a:rPr lang="en-US" dirty="0" err="1"/>
              <a:t>forfetinga</a:t>
            </a:r>
            <a:r>
              <a:rPr lang="en-US" dirty="0"/>
              <a:t> </a:t>
            </a:r>
            <a:r>
              <a:rPr lang="en-US" dirty="0" err="1"/>
              <a:t>nalaze</a:t>
            </a:r>
            <a:r>
              <a:rPr lang="en-US" dirty="0"/>
              <a:t> se u </a:t>
            </a:r>
            <a:r>
              <a:rPr lang="en-US" dirty="0" smtClean="0"/>
              <a:t>prom</a:t>
            </a:r>
            <a:r>
              <a:rPr lang="sr-Latn-ME" dirty="0" smtClean="0"/>
              <a:t>j</a:t>
            </a:r>
            <a:r>
              <a:rPr lang="en-US" dirty="0" err="1" smtClean="0"/>
              <a:t>enama</a:t>
            </a:r>
            <a:r>
              <a:rPr lang="en-US" dirty="0" smtClean="0"/>
              <a:t> </a:t>
            </a:r>
            <a:r>
              <a:rPr lang="en-US" dirty="0" err="1" smtClean="0"/>
              <a:t>sv</a:t>
            </a:r>
            <a:r>
              <a:rPr lang="sr-Latn-ME" dirty="0" smtClean="0"/>
              <a:t>j</a:t>
            </a:r>
            <a:r>
              <a:rPr lang="en-US" dirty="0" err="1" smtClean="0"/>
              <a:t>etske</a:t>
            </a:r>
            <a:r>
              <a:rPr lang="en-US" dirty="0" smtClean="0"/>
              <a:t> </a:t>
            </a:r>
            <a:r>
              <a:rPr lang="en-US" dirty="0" err="1"/>
              <a:t>ekonomske</a:t>
            </a:r>
            <a:r>
              <a:rPr lang="en-US" dirty="0"/>
              <a:t> </a:t>
            </a:r>
            <a:r>
              <a:rPr lang="en-US" dirty="0" err="1"/>
              <a:t>strukture</a:t>
            </a:r>
            <a:r>
              <a:rPr lang="en-US" dirty="0"/>
              <a:t>, </a:t>
            </a:r>
            <a:r>
              <a:rPr lang="en-US" dirty="0" err="1"/>
              <a:t>krajem</a:t>
            </a:r>
            <a:r>
              <a:rPr lang="en-US" dirty="0"/>
              <a:t> </a:t>
            </a:r>
            <a:r>
              <a:rPr lang="en-US" dirty="0" err="1"/>
              <a:t>pedesetih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početkom</a:t>
            </a:r>
            <a:r>
              <a:rPr lang="en-US" dirty="0"/>
              <a:t> </a:t>
            </a:r>
            <a:r>
              <a:rPr lang="en-US" dirty="0" err="1"/>
              <a:t>šezdesetih</a:t>
            </a:r>
            <a:r>
              <a:rPr lang="en-US" dirty="0"/>
              <a:t> </a:t>
            </a:r>
            <a:r>
              <a:rPr lang="en-US" dirty="0" err="1"/>
              <a:t>godina</a:t>
            </a:r>
            <a:r>
              <a:rPr lang="en-US" dirty="0"/>
              <a:t> 20. </a:t>
            </a:r>
            <a:r>
              <a:rPr lang="en-US" dirty="0" smtClean="0"/>
              <a:t>v</a:t>
            </a:r>
            <a:r>
              <a:rPr lang="sr-Latn-ME" dirty="0" smtClean="0"/>
              <a:t>ij</a:t>
            </a:r>
            <a:r>
              <a:rPr lang="en-US" dirty="0" err="1" smtClean="0"/>
              <a:t>eka</a:t>
            </a:r>
            <a:r>
              <a:rPr lang="en-US" dirty="0"/>
              <a:t>, </a:t>
            </a:r>
            <a:r>
              <a:rPr lang="en-US" dirty="0" err="1"/>
              <a:t>kada</a:t>
            </a:r>
            <a:r>
              <a:rPr lang="en-US" dirty="0"/>
              <a:t> je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prodavaca</a:t>
            </a:r>
            <a:r>
              <a:rPr lang="en-US" dirty="0"/>
              <a:t> </a:t>
            </a:r>
            <a:r>
              <a:rPr lang="en-US" dirty="0" err="1"/>
              <a:t>kapitalnih</a:t>
            </a:r>
            <a:r>
              <a:rPr lang="en-US" dirty="0"/>
              <a:t> </a:t>
            </a:r>
            <a:r>
              <a:rPr lang="en-US" dirty="0" err="1"/>
              <a:t>dobara</a:t>
            </a:r>
            <a:r>
              <a:rPr lang="en-US" dirty="0"/>
              <a:t> </a:t>
            </a:r>
            <a:r>
              <a:rPr lang="en-US" dirty="0" err="1"/>
              <a:t>postepeno</a:t>
            </a:r>
            <a:r>
              <a:rPr lang="en-US" dirty="0"/>
              <a:t> </a:t>
            </a:r>
            <a:r>
              <a:rPr lang="en-US" dirty="0" err="1"/>
              <a:t>prelazilo</a:t>
            </a:r>
            <a:r>
              <a:rPr lang="en-US" dirty="0"/>
              <a:t> u </a:t>
            </a:r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kupaca</a:t>
            </a:r>
            <a:r>
              <a:rPr lang="en-US" dirty="0"/>
              <a:t>. </a:t>
            </a:r>
            <a:endParaRPr lang="sr-Latn-ME" dirty="0" smtClean="0"/>
          </a:p>
          <a:p>
            <a:pPr algn="just" fontAlgn="base"/>
            <a:r>
              <a:rPr lang="en-US" dirty="0" err="1" smtClean="0"/>
              <a:t>Povećanjem</a:t>
            </a:r>
            <a:r>
              <a:rPr lang="en-US" dirty="0" smtClean="0"/>
              <a:t> </a:t>
            </a:r>
            <a:r>
              <a:rPr lang="en-US" dirty="0" err="1"/>
              <a:t>obima</a:t>
            </a:r>
            <a:r>
              <a:rPr lang="en-US" dirty="0"/>
              <a:t> </a:t>
            </a:r>
            <a:r>
              <a:rPr lang="en-US" dirty="0" err="1"/>
              <a:t>međunarodne</a:t>
            </a:r>
            <a:r>
              <a:rPr lang="en-US" dirty="0"/>
              <a:t> </a:t>
            </a:r>
            <a:r>
              <a:rPr lang="en-US" dirty="0" err="1"/>
              <a:t>trgovine</a:t>
            </a:r>
            <a:r>
              <a:rPr lang="en-US" dirty="0"/>
              <a:t>, </a:t>
            </a:r>
            <a:r>
              <a:rPr lang="en-US" dirty="0" err="1"/>
              <a:t>uvećavala</a:t>
            </a:r>
            <a:r>
              <a:rPr lang="en-US" dirty="0"/>
              <a:t> se </a:t>
            </a:r>
            <a:r>
              <a:rPr lang="en-US" dirty="0" err="1"/>
              <a:t>potreba</a:t>
            </a:r>
            <a:r>
              <a:rPr lang="en-US" dirty="0"/>
              <a:t> da se </a:t>
            </a:r>
            <a:r>
              <a:rPr lang="en-US" dirty="0" err="1"/>
              <a:t>produži</a:t>
            </a:r>
            <a:r>
              <a:rPr lang="en-US" dirty="0"/>
              <a:t> </a:t>
            </a:r>
            <a:r>
              <a:rPr lang="en-US" dirty="0" err="1"/>
              <a:t>rok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tradicionalnih</a:t>
            </a:r>
            <a:r>
              <a:rPr lang="en-US" dirty="0"/>
              <a:t> 90 </a:t>
            </a:r>
            <a:r>
              <a:rPr lang="en-US" dirty="0" err="1"/>
              <a:t>i</a:t>
            </a:r>
            <a:r>
              <a:rPr lang="en-US" dirty="0"/>
              <a:t> 180 dana. </a:t>
            </a:r>
            <a:endParaRPr lang="sr-Latn-ME" dirty="0" smtClean="0"/>
          </a:p>
          <a:p>
            <a:pPr algn="just" fontAlgn="base"/>
            <a:r>
              <a:rPr lang="en-US" dirty="0" err="1" smtClean="0"/>
              <a:t>Tako</a:t>
            </a:r>
            <a:r>
              <a:rPr lang="en-US" dirty="0" smtClean="0"/>
              <a:t> </a:t>
            </a:r>
            <a:r>
              <a:rPr lang="en-US" dirty="0"/>
              <a:t>da je </a:t>
            </a:r>
            <a:r>
              <a:rPr lang="en-US" dirty="0" err="1"/>
              <a:t>moderni</a:t>
            </a:r>
            <a:r>
              <a:rPr lang="en-US" dirty="0"/>
              <a:t> </a:t>
            </a:r>
            <a:r>
              <a:rPr lang="en-US" dirty="0" err="1"/>
              <a:t>forfeting</a:t>
            </a:r>
            <a:r>
              <a:rPr lang="en-US" dirty="0"/>
              <a:t> </a:t>
            </a:r>
            <a:r>
              <a:rPr lang="en-US" dirty="0" err="1"/>
              <a:t>nastao</a:t>
            </a:r>
            <a:r>
              <a:rPr lang="en-US" dirty="0"/>
              <a:t> u </a:t>
            </a:r>
            <a:r>
              <a:rPr lang="en-US" dirty="0" err="1"/>
              <a:t>cilju</a:t>
            </a:r>
            <a:r>
              <a:rPr lang="en-US" dirty="0"/>
              <a:t> </a:t>
            </a:r>
            <a:r>
              <a:rPr lang="en-US" dirty="0" err="1"/>
              <a:t>zadovoljavanja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veće</a:t>
            </a:r>
            <a:r>
              <a:rPr lang="en-US" dirty="0"/>
              <a:t> </a:t>
            </a:r>
            <a:r>
              <a:rPr lang="en-US" dirty="0" err="1"/>
              <a:t>tražnje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finansiranjem</a:t>
            </a:r>
            <a:r>
              <a:rPr lang="en-US" dirty="0"/>
              <a:t> </a:t>
            </a:r>
            <a:r>
              <a:rPr lang="en-US" dirty="0" err="1"/>
              <a:t>međunarodne</a:t>
            </a:r>
            <a:r>
              <a:rPr lang="en-US" dirty="0"/>
              <a:t> </a:t>
            </a:r>
            <a:r>
              <a:rPr lang="en-US" dirty="0" err="1"/>
              <a:t>trgovine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 fontAlgn="base"/>
            <a:r>
              <a:rPr lang="en-US" dirty="0" smtClean="0"/>
              <a:t> </a:t>
            </a:r>
            <a:r>
              <a:rPr lang="en-US" dirty="0" err="1"/>
              <a:t>Forfeting</a:t>
            </a:r>
            <a:r>
              <a:rPr lang="en-US" dirty="0"/>
              <a:t> se </a:t>
            </a:r>
            <a:r>
              <a:rPr lang="en-US" dirty="0" err="1"/>
              <a:t>najviše</a:t>
            </a:r>
            <a:r>
              <a:rPr lang="en-US" dirty="0"/>
              <a:t> </a:t>
            </a:r>
            <a:r>
              <a:rPr lang="en-US" dirty="0" err="1"/>
              <a:t>koristi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mehanizam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podsticanje</a:t>
            </a:r>
            <a:r>
              <a:rPr lang="en-US" dirty="0"/>
              <a:t> </a:t>
            </a:r>
            <a:r>
              <a:rPr lang="en-US" dirty="0" err="1"/>
              <a:t>izvoza</a:t>
            </a:r>
            <a:r>
              <a:rPr lang="en-US" dirty="0"/>
              <a:t>, </a:t>
            </a:r>
            <a:r>
              <a:rPr lang="en-US" dirty="0" err="1"/>
              <a:t>iako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njegove</a:t>
            </a:r>
            <a:r>
              <a:rPr lang="en-US" dirty="0"/>
              <a:t> </a:t>
            </a:r>
            <a:r>
              <a:rPr lang="en-US" dirty="0" err="1"/>
              <a:t>mogudnosti</a:t>
            </a:r>
            <a:r>
              <a:rPr lang="en-US" dirty="0"/>
              <a:t> </a:t>
            </a:r>
            <a:r>
              <a:rPr lang="en-US" dirty="0" err="1"/>
              <a:t>velike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err="1"/>
              <a:t>radi</a:t>
            </a:r>
            <a:r>
              <a:rPr lang="en-US" dirty="0"/>
              <a:t> o </a:t>
            </a:r>
            <a:r>
              <a:rPr lang="en-US" dirty="0" err="1"/>
              <a:t>prodaji</a:t>
            </a:r>
            <a:r>
              <a:rPr lang="en-US" dirty="0"/>
              <a:t> </a:t>
            </a:r>
            <a:r>
              <a:rPr lang="en-US" dirty="0" err="1"/>
              <a:t>investicione</a:t>
            </a:r>
            <a:r>
              <a:rPr lang="en-US" dirty="0"/>
              <a:t> </a:t>
            </a:r>
            <a:r>
              <a:rPr lang="en-US" dirty="0" err="1"/>
              <a:t>opreme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domaćem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xmlns="" val="1070563729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91673"/>
            <a:ext cx="10515600" cy="5185290"/>
          </a:xfrm>
        </p:spPr>
        <p:txBody>
          <a:bodyPr>
            <a:normAutofit/>
          </a:bodyPr>
          <a:lstStyle/>
          <a:p>
            <a:pPr algn="just" fontAlgn="base"/>
            <a:r>
              <a:rPr lang="en-US" dirty="0"/>
              <a:t>Na </a:t>
            </a:r>
            <a:r>
              <a:rPr lang="en-US" dirty="0" err="1"/>
              <a:t>forfeting</a:t>
            </a:r>
            <a:r>
              <a:rPr lang="en-US" dirty="0"/>
              <a:t> u </a:t>
            </a:r>
            <a:r>
              <a:rPr lang="en-US" dirty="0" err="1"/>
              <a:t>velikoj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eri</a:t>
            </a:r>
            <a:r>
              <a:rPr lang="en-US" dirty="0" smtClean="0"/>
              <a:t> </a:t>
            </a:r>
            <a:r>
              <a:rPr lang="en-US" dirty="0" err="1"/>
              <a:t>utiče</a:t>
            </a:r>
            <a:r>
              <a:rPr lang="en-US" dirty="0"/>
              <a:t> </a:t>
            </a:r>
            <a:r>
              <a:rPr lang="en-US" dirty="0" err="1"/>
              <a:t>državni</a:t>
            </a:r>
            <a:r>
              <a:rPr lang="en-US" dirty="0"/>
              <a:t> </a:t>
            </a:r>
            <a:r>
              <a:rPr lang="en-US" dirty="0" err="1"/>
              <a:t>mehanizam</a:t>
            </a:r>
            <a:r>
              <a:rPr lang="en-US" dirty="0"/>
              <a:t>. </a:t>
            </a:r>
            <a:endParaRPr lang="sr-Latn-ME" dirty="0"/>
          </a:p>
          <a:p>
            <a:pPr algn="just" fontAlgn="base"/>
            <a:r>
              <a:rPr lang="en-US" dirty="0"/>
              <a:t>U </a:t>
            </a:r>
            <a:r>
              <a:rPr lang="en-US" dirty="0" err="1"/>
              <a:t>literaturi</a:t>
            </a:r>
            <a:r>
              <a:rPr lang="en-US" dirty="0"/>
              <a:t> se </a:t>
            </a:r>
            <a:r>
              <a:rPr lang="en-US" dirty="0" err="1"/>
              <a:t>pojava</a:t>
            </a:r>
            <a:r>
              <a:rPr lang="en-US" dirty="0"/>
              <a:t> </a:t>
            </a:r>
            <a:r>
              <a:rPr lang="en-US" dirty="0" err="1"/>
              <a:t>pojma</a:t>
            </a:r>
            <a:r>
              <a:rPr lang="en-US" dirty="0"/>
              <a:t> </a:t>
            </a:r>
            <a:r>
              <a:rPr lang="en-US" dirty="0" err="1"/>
              <a:t>forfetinga</a:t>
            </a:r>
            <a:r>
              <a:rPr lang="en-US" dirty="0"/>
              <a:t> </a:t>
            </a:r>
            <a:r>
              <a:rPr lang="en-US" dirty="0" err="1"/>
              <a:t>vezuje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Švajcarsku</a:t>
            </a:r>
            <a:r>
              <a:rPr lang="en-US" dirty="0"/>
              <a:t>, </a:t>
            </a:r>
            <a:r>
              <a:rPr lang="en-US" dirty="0" err="1"/>
              <a:t>tradicionalno</a:t>
            </a:r>
            <a:r>
              <a:rPr lang="en-US" dirty="0"/>
              <a:t> </a:t>
            </a:r>
            <a:r>
              <a:rPr lang="en-US" dirty="0" err="1"/>
              <a:t>značajnim</a:t>
            </a:r>
            <a:r>
              <a:rPr lang="en-US" dirty="0"/>
              <a:t> </a:t>
            </a:r>
            <a:r>
              <a:rPr lang="en-US" dirty="0" err="1"/>
              <a:t>bankarskim</a:t>
            </a:r>
            <a:r>
              <a:rPr lang="en-US" dirty="0"/>
              <a:t> </a:t>
            </a:r>
            <a:r>
              <a:rPr lang="en-US" dirty="0" err="1"/>
              <a:t>centrom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dugim</a:t>
            </a:r>
            <a:r>
              <a:rPr lang="en-US" dirty="0"/>
              <a:t> </a:t>
            </a:r>
            <a:r>
              <a:rPr lang="en-US" dirty="0" err="1"/>
              <a:t>iskustvom</a:t>
            </a:r>
            <a:r>
              <a:rPr lang="en-US" dirty="0"/>
              <a:t> u </a:t>
            </a:r>
            <a:r>
              <a:rPr lang="en-US" dirty="0" err="1"/>
              <a:t>finansiranju</a:t>
            </a:r>
            <a:r>
              <a:rPr lang="en-US" dirty="0"/>
              <a:t> </a:t>
            </a:r>
            <a:r>
              <a:rPr lang="en-US" dirty="0" err="1"/>
              <a:t>međunarodne</a:t>
            </a:r>
            <a:r>
              <a:rPr lang="en-US" dirty="0"/>
              <a:t> </a:t>
            </a:r>
            <a:r>
              <a:rPr lang="en-US" dirty="0" err="1"/>
              <a:t>trgovine</a:t>
            </a:r>
            <a:r>
              <a:rPr lang="en-US" dirty="0"/>
              <a:t>. </a:t>
            </a:r>
            <a:endParaRPr lang="sr-Latn-ME" dirty="0"/>
          </a:p>
          <a:p>
            <a:pPr algn="just" fontAlgn="base"/>
            <a:r>
              <a:rPr lang="en-US" dirty="0" err="1"/>
              <a:t>Prvi</a:t>
            </a:r>
            <a:r>
              <a:rPr lang="en-US" dirty="0"/>
              <a:t> </a:t>
            </a:r>
            <a:r>
              <a:rPr lang="en-US" dirty="0" err="1"/>
              <a:t>ugovor</a:t>
            </a:r>
            <a:r>
              <a:rPr lang="en-US" dirty="0"/>
              <a:t> o </a:t>
            </a:r>
            <a:r>
              <a:rPr lang="en-US" dirty="0" err="1"/>
              <a:t>forfetingu</a:t>
            </a:r>
            <a:r>
              <a:rPr lang="en-US" dirty="0"/>
              <a:t> je </a:t>
            </a:r>
            <a:r>
              <a:rPr lang="en-US" dirty="0" err="1"/>
              <a:t>zaključen</a:t>
            </a:r>
            <a:r>
              <a:rPr lang="en-US" dirty="0"/>
              <a:t> u </a:t>
            </a:r>
            <a:r>
              <a:rPr lang="en-US" dirty="0" err="1"/>
              <a:t>Švajcarskoj</a:t>
            </a:r>
            <a:r>
              <a:rPr lang="en-US" dirty="0"/>
              <a:t> 1965. </a:t>
            </a:r>
            <a:r>
              <a:rPr lang="en-US" dirty="0" err="1"/>
              <a:t>godine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Što</a:t>
            </a:r>
            <a:r>
              <a:rPr lang="en-US" dirty="0"/>
              <a:t> se </a:t>
            </a:r>
            <a:r>
              <a:rPr lang="en-US" dirty="0" err="1"/>
              <a:t>tiče</a:t>
            </a:r>
            <a:r>
              <a:rPr lang="en-US" dirty="0"/>
              <a:t> </a:t>
            </a:r>
            <a:r>
              <a:rPr lang="en-US" dirty="0" err="1"/>
              <a:t>međunarodnog</a:t>
            </a:r>
            <a:r>
              <a:rPr lang="en-US" dirty="0"/>
              <a:t> </a:t>
            </a:r>
            <a:r>
              <a:rPr lang="en-US" dirty="0" err="1"/>
              <a:t>forfetinga</a:t>
            </a:r>
            <a:r>
              <a:rPr lang="en-US" dirty="0"/>
              <a:t>, on je </a:t>
            </a:r>
            <a:r>
              <a:rPr lang="en-US" dirty="0" err="1"/>
              <a:t>vrlo</a:t>
            </a:r>
            <a:r>
              <a:rPr lang="en-US" dirty="0"/>
              <a:t> </a:t>
            </a:r>
            <a:r>
              <a:rPr lang="en-US" dirty="0" err="1"/>
              <a:t>složen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,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naglo</a:t>
            </a:r>
            <a:r>
              <a:rPr lang="en-US" dirty="0"/>
              <a:t> </a:t>
            </a:r>
            <a:r>
              <a:rPr lang="en-US" dirty="0" err="1"/>
              <a:t>razvija</a:t>
            </a:r>
            <a:r>
              <a:rPr lang="en-US" dirty="0"/>
              <a:t> od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polovine</a:t>
            </a:r>
            <a:r>
              <a:rPr lang="en-US" dirty="0"/>
              <a:t> 20. </a:t>
            </a:r>
            <a:r>
              <a:rPr lang="en-US" dirty="0" smtClean="0"/>
              <a:t>v</a:t>
            </a:r>
            <a:r>
              <a:rPr lang="sr-Latn-ME" dirty="0" smtClean="0"/>
              <a:t>ij</a:t>
            </a:r>
            <a:r>
              <a:rPr lang="en-US" dirty="0" err="1" smtClean="0"/>
              <a:t>eka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Izrastao</a:t>
            </a:r>
            <a:r>
              <a:rPr lang="en-US" dirty="0"/>
              <a:t> je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potrebe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 </a:t>
            </a:r>
            <a:r>
              <a:rPr lang="en-US" dirty="0" err="1"/>
              <a:t>izvoza</a:t>
            </a:r>
            <a:r>
              <a:rPr lang="en-US" dirty="0"/>
              <a:t> </a:t>
            </a:r>
            <a:r>
              <a:rPr lang="en-US" dirty="0" err="1"/>
              <a:t>kapitalnih</a:t>
            </a:r>
            <a:r>
              <a:rPr lang="en-US" dirty="0"/>
              <a:t> </a:t>
            </a:r>
            <a:r>
              <a:rPr lang="en-US" dirty="0" err="1"/>
              <a:t>dobara</a:t>
            </a:r>
            <a:r>
              <a:rPr lang="en-US" dirty="0"/>
              <a:t> u </a:t>
            </a:r>
            <a:r>
              <a:rPr lang="en-US" dirty="0" err="1"/>
              <a:t>socijalističke</a:t>
            </a:r>
            <a:r>
              <a:rPr lang="en-US" dirty="0"/>
              <a:t> </a:t>
            </a:r>
            <a:r>
              <a:rPr lang="en-US" dirty="0" err="1"/>
              <a:t>zemlje</a:t>
            </a:r>
            <a:r>
              <a:rPr lang="en-US" dirty="0"/>
              <a:t> </a:t>
            </a:r>
            <a:r>
              <a:rPr lang="en-US" dirty="0" err="1"/>
              <a:t>istočne</a:t>
            </a:r>
            <a:r>
              <a:rPr lang="en-US" dirty="0"/>
              <a:t> </a:t>
            </a:r>
            <a:r>
              <a:rPr lang="en-US" dirty="0" err="1"/>
              <a:t>Evrope</a:t>
            </a:r>
            <a:r>
              <a:rPr lang="en-US" dirty="0"/>
              <a:t>,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tadašnje</a:t>
            </a:r>
            <a:r>
              <a:rPr lang="en-US" dirty="0"/>
              <a:t> </a:t>
            </a:r>
            <a:r>
              <a:rPr lang="en-US" dirty="0" err="1"/>
              <a:t>Zapadne</a:t>
            </a:r>
            <a:r>
              <a:rPr lang="en-US" dirty="0"/>
              <a:t> </a:t>
            </a:r>
            <a:r>
              <a:rPr lang="en-US" dirty="0" err="1"/>
              <a:t>Nemačke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Nemačke</a:t>
            </a:r>
            <a:r>
              <a:rPr lang="en-US" dirty="0"/>
              <a:t> </a:t>
            </a:r>
            <a:r>
              <a:rPr lang="en-US" dirty="0" err="1"/>
              <a:t>firme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ugovarale</a:t>
            </a:r>
            <a:r>
              <a:rPr lang="en-US" dirty="0"/>
              <a:t> </a:t>
            </a:r>
            <a:r>
              <a:rPr lang="en-US" dirty="0" err="1"/>
              <a:t>izvoz</a:t>
            </a:r>
            <a:r>
              <a:rPr lang="en-US" dirty="0"/>
              <a:t> 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65400070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24248"/>
            <a:ext cx="10515600" cy="5352715"/>
          </a:xfrm>
        </p:spPr>
        <p:txBody>
          <a:bodyPr>
            <a:normAutofit fontScale="92500" lnSpcReduction="20000"/>
          </a:bodyPr>
          <a:lstStyle/>
          <a:p>
            <a:pPr algn="just" fontAlgn="base"/>
            <a:r>
              <a:rPr lang="en-US" dirty="0" err="1"/>
              <a:t>kapitalnih</a:t>
            </a:r>
            <a:r>
              <a:rPr lang="en-US" dirty="0"/>
              <a:t> </a:t>
            </a:r>
            <a:r>
              <a:rPr lang="en-US" dirty="0" err="1"/>
              <a:t>dobara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en-US" dirty="0"/>
              <a:t> period </a:t>
            </a:r>
            <a:r>
              <a:rPr lang="en-US" dirty="0" err="1"/>
              <a:t>otplate</a:t>
            </a:r>
            <a:r>
              <a:rPr lang="en-US" dirty="0"/>
              <a:t> od 5 </a:t>
            </a:r>
            <a:r>
              <a:rPr lang="en-US" dirty="0" err="1"/>
              <a:t>godina</a:t>
            </a:r>
            <a:r>
              <a:rPr lang="en-US" dirty="0"/>
              <a:t>. </a:t>
            </a:r>
            <a:endParaRPr lang="sr-Latn-ME" dirty="0" smtClean="0"/>
          </a:p>
          <a:p>
            <a:pPr algn="just" fontAlgn="base"/>
            <a:r>
              <a:rPr lang="en-US" dirty="0" smtClean="0"/>
              <a:t>Instrument </a:t>
            </a:r>
            <a:r>
              <a:rPr lang="en-US" dirty="0" err="1" smtClean="0"/>
              <a:t>obezb</a:t>
            </a:r>
            <a:r>
              <a:rPr lang="sr-Latn-ME" dirty="0" smtClean="0"/>
              <a:t>j</a:t>
            </a:r>
            <a:r>
              <a:rPr lang="en-US" dirty="0" err="1" smtClean="0"/>
              <a:t>eđenja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ujedno</a:t>
            </a:r>
            <a:r>
              <a:rPr lang="en-US" dirty="0"/>
              <a:t> instrument </a:t>
            </a:r>
            <a:r>
              <a:rPr lang="en-US" dirty="0" err="1"/>
              <a:t>plaćanja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bile </a:t>
            </a:r>
            <a:r>
              <a:rPr lang="en-US" dirty="0" err="1"/>
              <a:t>kupčeve</a:t>
            </a:r>
            <a:r>
              <a:rPr lang="en-US" dirty="0"/>
              <a:t> </a:t>
            </a:r>
            <a:r>
              <a:rPr lang="en-US" dirty="0" err="1"/>
              <a:t>sopstvene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enice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 fontAlgn="base"/>
            <a:r>
              <a:rPr lang="en-US" dirty="0" smtClean="0"/>
              <a:t> </a:t>
            </a:r>
            <a:r>
              <a:rPr lang="en-US" dirty="0" err="1"/>
              <a:t>Obično</a:t>
            </a:r>
            <a:r>
              <a:rPr lang="en-US" dirty="0"/>
              <a:t> bi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petogodišnji</a:t>
            </a:r>
            <a:r>
              <a:rPr lang="en-US" dirty="0"/>
              <a:t> period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izdato</a:t>
            </a:r>
            <a:r>
              <a:rPr lang="en-US" dirty="0"/>
              <a:t> 10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enica</a:t>
            </a:r>
            <a:r>
              <a:rPr lang="en-US" dirty="0" smtClean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polugodišnjom</a:t>
            </a:r>
            <a:r>
              <a:rPr lang="en-US" dirty="0"/>
              <a:t> </a:t>
            </a:r>
            <a:r>
              <a:rPr lang="en-US" dirty="0" err="1"/>
              <a:t>naplatom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 fontAlgn="base"/>
            <a:r>
              <a:rPr lang="en-US" dirty="0" smtClean="0"/>
              <a:t> </a:t>
            </a:r>
            <a:r>
              <a:rPr lang="en-US" dirty="0" err="1"/>
              <a:t>Jemci</a:t>
            </a:r>
            <a:r>
              <a:rPr lang="en-US" dirty="0"/>
              <a:t> (</a:t>
            </a:r>
            <a:r>
              <a:rPr lang="en-US" dirty="0" err="1"/>
              <a:t>avali</a:t>
            </a:r>
            <a:r>
              <a:rPr lang="en-US" dirty="0"/>
              <a:t>)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menice</a:t>
            </a:r>
            <a:r>
              <a:rPr lang="en-US" dirty="0"/>
              <a:t> bile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istočnoevropske</a:t>
            </a:r>
            <a:r>
              <a:rPr lang="en-US" dirty="0"/>
              <a:t> </a:t>
            </a:r>
            <a:r>
              <a:rPr lang="en-US" dirty="0" err="1"/>
              <a:t>državne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je u tom </a:t>
            </a:r>
            <a:r>
              <a:rPr lang="en-US" dirty="0" err="1"/>
              <a:t>periodu</a:t>
            </a:r>
            <a:r>
              <a:rPr lang="en-US" dirty="0"/>
              <a:t> </a:t>
            </a:r>
            <a:r>
              <a:rPr lang="en-US" dirty="0" err="1"/>
              <a:t>značilo</a:t>
            </a:r>
            <a:r>
              <a:rPr lang="en-US" dirty="0"/>
              <a:t> </a:t>
            </a:r>
            <a:r>
              <a:rPr lang="en-US" dirty="0" err="1"/>
              <a:t>sigurnost</a:t>
            </a:r>
            <a:r>
              <a:rPr lang="en-US" dirty="0"/>
              <a:t>. </a:t>
            </a:r>
            <a:endParaRPr lang="sr-Latn-ME" dirty="0" smtClean="0"/>
          </a:p>
          <a:p>
            <a:pPr algn="just" fontAlgn="base"/>
            <a:r>
              <a:rPr lang="en-US" dirty="0" err="1" smtClean="0"/>
              <a:t>Kako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nemački</a:t>
            </a:r>
            <a:r>
              <a:rPr lang="en-US" dirty="0"/>
              <a:t> </a:t>
            </a:r>
            <a:r>
              <a:rPr lang="en-US" dirty="0" err="1"/>
              <a:t>izvoznici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sami</a:t>
            </a:r>
            <a:r>
              <a:rPr lang="en-US" dirty="0"/>
              <a:t> </a:t>
            </a:r>
            <a:r>
              <a:rPr lang="en-US" dirty="0" err="1"/>
              <a:t>suočeni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nedostatkom</a:t>
            </a:r>
            <a:r>
              <a:rPr lang="en-US" dirty="0"/>
              <a:t> </a:t>
            </a:r>
            <a:r>
              <a:rPr lang="en-US" dirty="0" err="1"/>
              <a:t>likvidnosti</a:t>
            </a:r>
            <a:r>
              <a:rPr lang="en-US" dirty="0"/>
              <a:t>,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nisu</a:t>
            </a:r>
            <a:r>
              <a:rPr lang="en-US" dirty="0"/>
              <a:t> </a:t>
            </a:r>
            <a:r>
              <a:rPr lang="en-US" dirty="0" err="1" smtClean="0"/>
              <a:t>ht</a:t>
            </a:r>
            <a:r>
              <a:rPr lang="sr-Latn-ME" dirty="0" smtClean="0"/>
              <a:t>j</a:t>
            </a:r>
            <a:r>
              <a:rPr lang="en-US" dirty="0" err="1" smtClean="0"/>
              <a:t>eli</a:t>
            </a:r>
            <a:r>
              <a:rPr lang="en-US" dirty="0" smtClean="0"/>
              <a:t> </a:t>
            </a:r>
            <a:r>
              <a:rPr lang="en-US" dirty="0"/>
              <a:t>da se </a:t>
            </a:r>
            <a:r>
              <a:rPr lang="en-US" dirty="0" err="1"/>
              <a:t>bave</a:t>
            </a:r>
            <a:r>
              <a:rPr lang="en-US" dirty="0"/>
              <a:t> </a:t>
            </a:r>
            <a:r>
              <a:rPr lang="en-US" dirty="0" err="1"/>
              <a:t>ulogom</a:t>
            </a:r>
            <a:r>
              <a:rPr lang="en-US" dirty="0"/>
              <a:t> </a:t>
            </a:r>
            <a:r>
              <a:rPr lang="en-US" dirty="0" err="1"/>
              <a:t>finansijera</a:t>
            </a:r>
            <a:r>
              <a:rPr lang="en-US" dirty="0"/>
              <a:t>,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/>
              <a:t>ulogom</a:t>
            </a:r>
            <a:r>
              <a:rPr lang="en-US" dirty="0"/>
              <a:t> </a:t>
            </a:r>
            <a:r>
              <a:rPr lang="en-US" dirty="0" err="1"/>
              <a:t>proizvođača</a:t>
            </a:r>
            <a:r>
              <a:rPr lang="en-US" dirty="0"/>
              <a:t>, </a:t>
            </a:r>
            <a:r>
              <a:rPr lang="en-US" dirty="0" err="1"/>
              <a:t>pronalazili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finansijere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Švajcarske</a:t>
            </a:r>
            <a:r>
              <a:rPr lang="en-US" dirty="0"/>
              <a:t>, </a:t>
            </a:r>
            <a:r>
              <a:rPr lang="en-US" dirty="0" err="1"/>
              <a:t>Nemače</a:t>
            </a:r>
            <a:r>
              <a:rPr lang="en-US" dirty="0"/>
              <a:t>, </a:t>
            </a:r>
            <a:r>
              <a:rPr lang="en-US" dirty="0" err="1"/>
              <a:t>Italije</a:t>
            </a:r>
            <a:r>
              <a:rPr lang="en-US" dirty="0"/>
              <a:t>,… </a:t>
            </a:r>
            <a:endParaRPr lang="sr-Latn-ME" dirty="0" smtClean="0"/>
          </a:p>
          <a:p>
            <a:pPr algn="just" fontAlgn="base"/>
            <a:r>
              <a:rPr lang="en-US" dirty="0" smtClean="0"/>
              <a:t>Ove </a:t>
            </a:r>
            <a:r>
              <a:rPr lang="en-US" dirty="0" err="1"/>
              <a:t>firme</a:t>
            </a:r>
            <a:r>
              <a:rPr lang="en-US" dirty="0"/>
              <a:t>- </a:t>
            </a:r>
            <a:r>
              <a:rPr lang="en-US" dirty="0" err="1"/>
              <a:t>finansijeri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kupovale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enice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nemačkih</a:t>
            </a:r>
            <a:r>
              <a:rPr lang="en-US" dirty="0"/>
              <a:t> </a:t>
            </a:r>
            <a:r>
              <a:rPr lang="en-US" dirty="0" err="1"/>
              <a:t>izvoznika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eskontnim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enama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vršile</a:t>
            </a:r>
            <a:r>
              <a:rPr lang="en-US" dirty="0"/>
              <a:t> </a:t>
            </a:r>
            <a:r>
              <a:rPr lang="en-US" dirty="0" err="1"/>
              <a:t>punu</a:t>
            </a:r>
            <a:r>
              <a:rPr lang="en-US" dirty="0"/>
              <a:t> </a:t>
            </a:r>
            <a:r>
              <a:rPr lang="en-US" dirty="0" err="1"/>
              <a:t>naplatu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 od </a:t>
            </a:r>
            <a:r>
              <a:rPr lang="en-US" dirty="0" err="1"/>
              <a:t>istočnoevropskih</a:t>
            </a:r>
            <a:r>
              <a:rPr lang="en-US" dirty="0"/>
              <a:t> </a:t>
            </a:r>
            <a:r>
              <a:rPr lang="en-US" dirty="0" err="1"/>
              <a:t>uvoznika</a:t>
            </a:r>
            <a:r>
              <a:rPr lang="en-US" dirty="0"/>
              <a:t>, u </a:t>
            </a:r>
            <a:r>
              <a:rPr lang="en-US" dirty="0" err="1"/>
              <a:t>ugovorenom</a:t>
            </a:r>
            <a:r>
              <a:rPr lang="en-US" dirty="0"/>
              <a:t> </a:t>
            </a:r>
            <a:r>
              <a:rPr lang="en-US" dirty="0" err="1"/>
              <a:t>periodu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 fontAlgn="base"/>
            <a:r>
              <a:rPr lang="en-US" dirty="0" smtClean="0"/>
              <a:t> </a:t>
            </a:r>
            <a:r>
              <a:rPr lang="en-US" dirty="0" err="1"/>
              <a:t>Državne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istočnoevropskih</a:t>
            </a:r>
            <a:r>
              <a:rPr lang="en-US" dirty="0"/>
              <a:t> </a:t>
            </a:r>
            <a:r>
              <a:rPr lang="en-US" dirty="0" err="1"/>
              <a:t>socijalističkih</a:t>
            </a:r>
            <a:r>
              <a:rPr lang="en-US" dirty="0"/>
              <a:t> </a:t>
            </a:r>
            <a:r>
              <a:rPr lang="en-US" dirty="0" err="1"/>
              <a:t>zemalja</a:t>
            </a:r>
            <a:r>
              <a:rPr lang="en-US" dirty="0"/>
              <a:t> bile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tačne</a:t>
            </a:r>
            <a:r>
              <a:rPr lang="en-US" dirty="0"/>
              <a:t> u </a:t>
            </a:r>
            <a:r>
              <a:rPr lang="en-US" dirty="0" err="1"/>
              <a:t>izvršenju</a:t>
            </a:r>
            <a:r>
              <a:rPr lang="en-US" dirty="0"/>
              <a:t> </a:t>
            </a:r>
            <a:r>
              <a:rPr lang="en-US" dirty="0" err="1"/>
              <a:t>svojih</a:t>
            </a:r>
            <a:r>
              <a:rPr lang="en-US" dirty="0"/>
              <a:t> </a:t>
            </a:r>
            <a:r>
              <a:rPr lang="en-US" dirty="0" err="1"/>
              <a:t>obaveza</a:t>
            </a:r>
            <a:r>
              <a:rPr lang="en-US" dirty="0"/>
              <a:t>, </a:t>
            </a:r>
            <a:r>
              <a:rPr lang="en-US" dirty="0" err="1"/>
              <a:t>tako</a:t>
            </a:r>
            <a:r>
              <a:rPr lang="en-US" dirty="0"/>
              <a:t> da se </a:t>
            </a:r>
            <a:r>
              <a:rPr lang="en-US" dirty="0" err="1"/>
              <a:t>ovakav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podrške</a:t>
            </a:r>
            <a:r>
              <a:rPr lang="en-US" dirty="0"/>
              <a:t> </a:t>
            </a:r>
            <a:r>
              <a:rPr lang="en-US" dirty="0" err="1"/>
              <a:t>ubrzano</a:t>
            </a:r>
            <a:r>
              <a:rPr lang="en-US" dirty="0"/>
              <a:t> </a:t>
            </a:r>
            <a:r>
              <a:rPr lang="en-US" dirty="0" err="1"/>
              <a:t>razvijao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31042049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59099"/>
            <a:ext cx="10515600" cy="5017864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en-US" b="1" dirty="0" err="1"/>
              <a:t>Učesnici</a:t>
            </a:r>
            <a:r>
              <a:rPr lang="en-US" b="1" dirty="0"/>
              <a:t> u </a:t>
            </a:r>
            <a:r>
              <a:rPr lang="en-US" b="1" dirty="0" err="1"/>
              <a:t>poslu</a:t>
            </a:r>
            <a:r>
              <a:rPr lang="en-US" b="1" dirty="0"/>
              <a:t> </a:t>
            </a:r>
            <a:r>
              <a:rPr lang="en-US" b="1" dirty="0" err="1"/>
              <a:t>forfetinga</a:t>
            </a:r>
            <a:endParaRPr lang="en-US" dirty="0"/>
          </a:p>
          <a:p>
            <a:pPr algn="just" fontAlgn="base"/>
            <a:r>
              <a:rPr lang="en-US" dirty="0" err="1"/>
              <a:t>Učesnici</a:t>
            </a:r>
            <a:r>
              <a:rPr lang="en-US" dirty="0"/>
              <a:t> u </a:t>
            </a:r>
            <a:r>
              <a:rPr lang="en-US" dirty="0" err="1"/>
              <a:t>poslovima</a:t>
            </a:r>
            <a:r>
              <a:rPr lang="en-US" dirty="0"/>
              <a:t> </a:t>
            </a:r>
            <a:r>
              <a:rPr lang="en-US" dirty="0" err="1"/>
              <a:t>forfetinga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sl</a:t>
            </a:r>
            <a:r>
              <a:rPr lang="sr-Latn-ME" dirty="0" smtClean="0"/>
              <a:t>ij</a:t>
            </a:r>
            <a:r>
              <a:rPr lang="en-US" dirty="0" err="1" smtClean="0"/>
              <a:t>ede</a:t>
            </a:r>
            <a:r>
              <a:rPr lang="sr-Latn-ME" dirty="0" smtClean="0"/>
              <a:t>ć</a:t>
            </a:r>
            <a:r>
              <a:rPr lang="en-US" dirty="0" smtClean="0"/>
              <a:t>i</a:t>
            </a:r>
            <a:r>
              <a:rPr lang="en-US" dirty="0"/>
              <a:t>:</a:t>
            </a:r>
          </a:p>
          <a:p>
            <a:pPr lvl="0" algn="just" fontAlgn="base"/>
            <a:r>
              <a:rPr lang="en-US" dirty="0" err="1"/>
              <a:t>domaći</a:t>
            </a:r>
            <a:r>
              <a:rPr lang="en-US" dirty="0"/>
              <a:t> </a:t>
            </a:r>
            <a:r>
              <a:rPr lang="en-US" dirty="0" err="1"/>
              <a:t>izvoznik</a:t>
            </a:r>
            <a:r>
              <a:rPr lang="en-US" dirty="0"/>
              <a:t> (</a:t>
            </a:r>
            <a:r>
              <a:rPr lang="en-US" dirty="0" err="1"/>
              <a:t>prodavac</a:t>
            </a:r>
            <a:r>
              <a:rPr lang="en-US" dirty="0"/>
              <a:t>- </a:t>
            </a:r>
            <a:r>
              <a:rPr lang="en-US" dirty="0" err="1"/>
              <a:t>proizvođač</a:t>
            </a:r>
            <a:r>
              <a:rPr lang="en-US" dirty="0"/>
              <a:t>)</a:t>
            </a:r>
          </a:p>
          <a:p>
            <a:pPr lvl="0" algn="just" fontAlgn="base"/>
            <a:r>
              <a:rPr lang="en-US" dirty="0" err="1"/>
              <a:t>inostrani</a:t>
            </a:r>
            <a:r>
              <a:rPr lang="en-US" dirty="0"/>
              <a:t> </a:t>
            </a:r>
            <a:r>
              <a:rPr lang="en-US" dirty="0" err="1"/>
              <a:t>uvoznik</a:t>
            </a:r>
            <a:endParaRPr lang="en-US" dirty="0"/>
          </a:p>
          <a:p>
            <a:pPr lvl="0" algn="just" fontAlgn="base"/>
            <a:r>
              <a:rPr lang="en-US" dirty="0" err="1"/>
              <a:t>banka</a:t>
            </a:r>
            <a:r>
              <a:rPr lang="en-US" dirty="0"/>
              <a:t> (</a:t>
            </a:r>
            <a:r>
              <a:rPr lang="en-US" dirty="0" err="1"/>
              <a:t>forfetar</a:t>
            </a:r>
            <a:r>
              <a:rPr lang="en-US" dirty="0"/>
              <a:t>)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preuzima</a:t>
            </a:r>
            <a:r>
              <a:rPr lang="en-US" dirty="0"/>
              <a:t> </a:t>
            </a:r>
            <a:r>
              <a:rPr lang="en-US" dirty="0" err="1"/>
              <a:t>potraživanje</a:t>
            </a:r>
            <a:endParaRPr lang="en-US" dirty="0"/>
          </a:p>
          <a:p>
            <a:pPr algn="just" fontAlgn="base"/>
            <a:r>
              <a:rPr lang="en-US" dirty="0" err="1"/>
              <a:t>Tokom</a:t>
            </a:r>
            <a:r>
              <a:rPr lang="en-US" dirty="0"/>
              <a:t> </a:t>
            </a:r>
            <a:r>
              <a:rPr lang="en-US" dirty="0" err="1"/>
              <a:t>odvijanja</a:t>
            </a:r>
            <a:r>
              <a:rPr lang="en-US" dirty="0"/>
              <a:t> </a:t>
            </a:r>
            <a:r>
              <a:rPr lang="en-US" dirty="0" err="1"/>
              <a:t>poslova</a:t>
            </a:r>
            <a:r>
              <a:rPr lang="en-US" dirty="0"/>
              <a:t> </a:t>
            </a:r>
            <a:r>
              <a:rPr lang="en-US" dirty="0" err="1"/>
              <a:t>forfetinga</a:t>
            </a:r>
            <a:r>
              <a:rPr lang="en-US" dirty="0"/>
              <a:t>, </a:t>
            </a:r>
            <a:r>
              <a:rPr lang="en-US" dirty="0" err="1"/>
              <a:t>dolazi</a:t>
            </a:r>
            <a:r>
              <a:rPr lang="en-US" dirty="0"/>
              <a:t> do </a:t>
            </a:r>
            <a:r>
              <a:rPr lang="en-US" dirty="0" err="1"/>
              <a:t>obrazovanja</a:t>
            </a:r>
            <a:r>
              <a:rPr lang="en-US" dirty="0"/>
              <a:t> </a:t>
            </a:r>
            <a:r>
              <a:rPr lang="en-US" dirty="0" err="1"/>
              <a:t>jako</a:t>
            </a:r>
            <a:r>
              <a:rPr lang="en-US" dirty="0"/>
              <a:t> </a:t>
            </a:r>
            <a:r>
              <a:rPr lang="en-US" dirty="0" err="1"/>
              <a:t>velikog</a:t>
            </a:r>
            <a:r>
              <a:rPr lang="en-US" dirty="0"/>
              <a:t> </a:t>
            </a:r>
            <a:r>
              <a:rPr lang="en-US" dirty="0" err="1"/>
              <a:t>broja</a:t>
            </a:r>
            <a:r>
              <a:rPr lang="en-US" dirty="0"/>
              <a:t> </a:t>
            </a:r>
            <a:r>
              <a:rPr lang="en-US" dirty="0" err="1"/>
              <a:t>bankarskih</a:t>
            </a:r>
            <a:r>
              <a:rPr lang="en-US" dirty="0"/>
              <a:t>, </a:t>
            </a:r>
            <a:r>
              <a:rPr lang="en-US" dirty="0" err="1"/>
              <a:t>pravnih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odnosa</a:t>
            </a:r>
            <a:r>
              <a:rPr lang="en-US" dirty="0"/>
              <a:t>, s </a:t>
            </a:r>
            <a:r>
              <a:rPr lang="en-US" dirty="0" err="1"/>
              <a:t>tim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svaki</a:t>
            </a:r>
            <a:r>
              <a:rPr lang="en-US" dirty="0"/>
              <a:t> od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odnosa</a:t>
            </a:r>
            <a:r>
              <a:rPr lang="en-US" dirty="0"/>
              <a:t> </a:t>
            </a:r>
            <a:r>
              <a:rPr lang="en-US" dirty="0" err="1"/>
              <a:t>sprovodi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dejstvo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kojih</a:t>
            </a:r>
            <a:r>
              <a:rPr lang="en-US" dirty="0"/>
              <a:t> </a:t>
            </a:r>
            <a:r>
              <a:rPr lang="en-US" dirty="0" err="1"/>
              <a:t>ovaj</a:t>
            </a:r>
            <a:r>
              <a:rPr lang="en-US" dirty="0"/>
              <a:t> </a:t>
            </a:r>
            <a:r>
              <a:rPr lang="en-US" dirty="0" err="1"/>
              <a:t>odnos</a:t>
            </a:r>
            <a:r>
              <a:rPr lang="en-US" dirty="0"/>
              <a:t> </a:t>
            </a:r>
            <a:r>
              <a:rPr lang="en-US" dirty="0" err="1"/>
              <a:t>jeste</a:t>
            </a:r>
            <a:r>
              <a:rPr lang="en-US" dirty="0"/>
              <a:t> </a:t>
            </a:r>
            <a:r>
              <a:rPr lang="en-US" dirty="0" err="1"/>
              <a:t>nastao</a:t>
            </a:r>
            <a:r>
              <a:rPr lang="en-US" dirty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xmlns="" val="1835015813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33718"/>
            <a:ext cx="10515600" cy="5343245"/>
          </a:xfrm>
        </p:spPr>
        <p:txBody>
          <a:bodyPr>
            <a:normAutofit fontScale="92500" lnSpcReduction="20000"/>
          </a:bodyPr>
          <a:lstStyle/>
          <a:p>
            <a:pPr algn="just" fontAlgn="base"/>
            <a:r>
              <a:rPr lang="en-US" dirty="0"/>
              <a:t>Na </a:t>
            </a:r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er</a:t>
            </a:r>
            <a:r>
              <a:rPr lang="en-US" dirty="0"/>
              <a:t>, </a:t>
            </a:r>
            <a:r>
              <a:rPr lang="en-US" dirty="0" err="1"/>
              <a:t>domaći</a:t>
            </a:r>
            <a:r>
              <a:rPr lang="en-US" dirty="0"/>
              <a:t> </a:t>
            </a:r>
            <a:r>
              <a:rPr lang="en-US" dirty="0" err="1"/>
              <a:t>izvoznik</a:t>
            </a:r>
            <a:r>
              <a:rPr lang="en-US" dirty="0"/>
              <a:t> je u </a:t>
            </a:r>
            <a:r>
              <a:rPr lang="en-US" dirty="0" err="1"/>
              <a:t>neposrednom</a:t>
            </a:r>
            <a:r>
              <a:rPr lang="en-US" dirty="0"/>
              <a:t> </a:t>
            </a:r>
            <a:r>
              <a:rPr lang="en-US" dirty="0" err="1"/>
              <a:t>pravnom</a:t>
            </a:r>
            <a:r>
              <a:rPr lang="en-US" dirty="0"/>
              <a:t>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svojim</a:t>
            </a:r>
            <a:r>
              <a:rPr lang="en-US" dirty="0"/>
              <a:t> </a:t>
            </a:r>
            <a:r>
              <a:rPr lang="en-US" dirty="0" err="1"/>
              <a:t>kupcem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ugovora</a:t>
            </a:r>
            <a:r>
              <a:rPr lang="en-US" dirty="0"/>
              <a:t> o </a:t>
            </a:r>
            <a:r>
              <a:rPr lang="en-US" dirty="0" err="1"/>
              <a:t>kupovini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prodaji</a:t>
            </a:r>
            <a:r>
              <a:rPr lang="en-US" dirty="0"/>
              <a:t> robe,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ugovora</a:t>
            </a:r>
            <a:r>
              <a:rPr lang="en-US" dirty="0"/>
              <a:t> o </a:t>
            </a:r>
            <a:r>
              <a:rPr lang="en-US" dirty="0" err="1"/>
              <a:t>izvođenju</a:t>
            </a:r>
            <a:r>
              <a:rPr lang="en-US" dirty="0"/>
              <a:t> </a:t>
            </a:r>
            <a:r>
              <a:rPr lang="en-US" dirty="0" err="1"/>
              <a:t>investicionih</a:t>
            </a:r>
            <a:r>
              <a:rPr lang="en-US" dirty="0"/>
              <a:t> </a:t>
            </a:r>
            <a:r>
              <a:rPr lang="en-US" dirty="0" err="1"/>
              <a:t>radova</a:t>
            </a:r>
            <a:r>
              <a:rPr lang="en-US" dirty="0"/>
              <a:t> u </a:t>
            </a:r>
            <a:r>
              <a:rPr lang="en-US" dirty="0" err="1"/>
              <a:t>inostranstvu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nekog</a:t>
            </a:r>
            <a:r>
              <a:rPr lang="en-US" dirty="0"/>
              <a:t> </a:t>
            </a:r>
            <a:r>
              <a:rPr lang="en-US" dirty="0" err="1"/>
              <a:t>drugog</a:t>
            </a:r>
            <a:r>
              <a:rPr lang="en-US" dirty="0"/>
              <a:t> </a:t>
            </a:r>
            <a:r>
              <a:rPr lang="en-US" dirty="0" err="1"/>
              <a:t>ugovora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trajnim</a:t>
            </a:r>
            <a:r>
              <a:rPr lang="en-US" dirty="0"/>
              <a:t> </a:t>
            </a:r>
            <a:r>
              <a:rPr lang="en-US" dirty="0" err="1"/>
              <a:t>izvršenjem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.</a:t>
            </a:r>
            <a:endParaRPr lang="sr-Latn-ME" dirty="0"/>
          </a:p>
          <a:p>
            <a:pPr algn="just" fontAlgn="base"/>
            <a:r>
              <a:rPr lang="en-US" dirty="0"/>
              <a:t> </a:t>
            </a:r>
            <a:r>
              <a:rPr lang="en-US" dirty="0" err="1"/>
              <a:t>Isto</a:t>
            </a:r>
            <a:r>
              <a:rPr lang="en-US" dirty="0"/>
              <a:t> </a:t>
            </a:r>
            <a:r>
              <a:rPr lang="en-US" dirty="0" err="1"/>
              <a:t>tako</a:t>
            </a:r>
            <a:r>
              <a:rPr lang="en-US" dirty="0"/>
              <a:t> je </a:t>
            </a:r>
            <a:r>
              <a:rPr lang="en-US" dirty="0" err="1"/>
              <a:t>domaći</a:t>
            </a:r>
            <a:r>
              <a:rPr lang="en-US" dirty="0"/>
              <a:t> </a:t>
            </a:r>
            <a:r>
              <a:rPr lang="en-US" dirty="0" err="1"/>
              <a:t>izvoznik</a:t>
            </a:r>
            <a:r>
              <a:rPr lang="en-US" dirty="0"/>
              <a:t> u </a:t>
            </a:r>
            <a:r>
              <a:rPr lang="en-US" dirty="0" err="1"/>
              <a:t>pravnom</a:t>
            </a:r>
            <a:r>
              <a:rPr lang="en-US" dirty="0"/>
              <a:t>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svojom</a:t>
            </a:r>
            <a:r>
              <a:rPr lang="en-US" dirty="0"/>
              <a:t> </a:t>
            </a:r>
            <a:r>
              <a:rPr lang="en-US" dirty="0" err="1"/>
              <a:t>bankom</a:t>
            </a:r>
            <a:r>
              <a:rPr lang="en-US" dirty="0"/>
              <a:t> (</a:t>
            </a:r>
            <a:r>
              <a:rPr lang="en-US" dirty="0" err="1"/>
              <a:t>forfetarom</a:t>
            </a:r>
            <a:r>
              <a:rPr lang="en-US" dirty="0"/>
              <a:t>),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zaključenja</a:t>
            </a:r>
            <a:r>
              <a:rPr lang="en-US" dirty="0"/>
              <a:t> </a:t>
            </a:r>
            <a:r>
              <a:rPr lang="en-US" dirty="0" err="1"/>
              <a:t>ugovora</a:t>
            </a:r>
            <a:r>
              <a:rPr lang="en-US" dirty="0"/>
              <a:t> o </a:t>
            </a:r>
            <a:r>
              <a:rPr lang="en-US" dirty="0" err="1"/>
              <a:t>forfetingu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 fontAlgn="base"/>
            <a:r>
              <a:rPr lang="en-US" dirty="0" smtClean="0"/>
              <a:t> </a:t>
            </a:r>
            <a:r>
              <a:rPr lang="en-US" dirty="0"/>
              <a:t>I </a:t>
            </a:r>
            <a:r>
              <a:rPr lang="en-US" dirty="0" err="1"/>
              <a:t>inostrani</a:t>
            </a:r>
            <a:r>
              <a:rPr lang="en-US" dirty="0"/>
              <a:t> </a:t>
            </a:r>
            <a:r>
              <a:rPr lang="en-US" dirty="0" err="1"/>
              <a:t>kupac</a:t>
            </a:r>
            <a:r>
              <a:rPr lang="en-US" dirty="0"/>
              <a:t> je u </a:t>
            </a:r>
            <a:r>
              <a:rPr lang="en-US" dirty="0" err="1"/>
              <a:t>neposrednom</a:t>
            </a:r>
            <a:r>
              <a:rPr lang="en-US" dirty="0"/>
              <a:t> </a:t>
            </a:r>
            <a:r>
              <a:rPr lang="en-US" dirty="0" err="1"/>
              <a:t>pravnom</a:t>
            </a:r>
            <a:r>
              <a:rPr lang="en-US" dirty="0"/>
              <a:t>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bankom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njegovom</a:t>
            </a:r>
            <a:r>
              <a:rPr lang="en-US" dirty="0"/>
              <a:t> </a:t>
            </a:r>
            <a:r>
              <a:rPr lang="en-US" dirty="0" err="1"/>
              <a:t>nalogu</a:t>
            </a:r>
            <a:r>
              <a:rPr lang="en-US" dirty="0"/>
              <a:t> </a:t>
            </a:r>
            <a:r>
              <a:rPr lang="en-US" dirty="0" err="1"/>
              <a:t>obavlja</a:t>
            </a:r>
            <a:r>
              <a:rPr lang="en-US" dirty="0"/>
              <a:t> </a:t>
            </a:r>
            <a:r>
              <a:rPr lang="en-US" dirty="0" err="1"/>
              <a:t>bankarske</a:t>
            </a:r>
            <a:r>
              <a:rPr lang="en-US" dirty="0"/>
              <a:t> </a:t>
            </a:r>
            <a:r>
              <a:rPr lang="en-US" dirty="0" err="1"/>
              <a:t>poslove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tiču</a:t>
            </a:r>
            <a:r>
              <a:rPr lang="en-US" dirty="0"/>
              <a:t> </a:t>
            </a:r>
            <a:r>
              <a:rPr lang="en-US" dirty="0" err="1"/>
              <a:t>forfetiranja</a:t>
            </a:r>
            <a:r>
              <a:rPr lang="en-US" dirty="0" smtClean="0"/>
              <a:t>.</a:t>
            </a:r>
            <a:endParaRPr lang="en-US" dirty="0"/>
          </a:p>
          <a:p>
            <a:pPr algn="just" fontAlgn="base"/>
            <a:r>
              <a:rPr lang="en-US" dirty="0"/>
              <a:t>Kao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slučaj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ostalim</a:t>
            </a:r>
            <a:r>
              <a:rPr lang="en-US" dirty="0"/>
              <a:t> </a:t>
            </a:r>
            <a:r>
              <a:rPr lang="en-US" dirty="0" err="1"/>
              <a:t>ugovorima</a:t>
            </a:r>
            <a:r>
              <a:rPr lang="en-US" dirty="0"/>
              <a:t> u </a:t>
            </a:r>
            <a:r>
              <a:rPr lang="en-US" dirty="0" err="1"/>
              <a:t>domenu</a:t>
            </a:r>
            <a:r>
              <a:rPr lang="en-US" dirty="0"/>
              <a:t> </a:t>
            </a:r>
            <a:r>
              <a:rPr lang="en-US" dirty="0" err="1"/>
              <a:t>robnog</a:t>
            </a:r>
            <a:r>
              <a:rPr lang="en-US" dirty="0"/>
              <a:t> </a:t>
            </a:r>
            <a:r>
              <a:rPr lang="en-US" dirty="0" err="1"/>
              <a:t>prometa</a:t>
            </a:r>
            <a:r>
              <a:rPr lang="en-US" dirty="0"/>
              <a:t>,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posao</a:t>
            </a:r>
            <a:r>
              <a:rPr lang="en-US" dirty="0"/>
              <a:t> </a:t>
            </a:r>
            <a:r>
              <a:rPr lang="en-US" dirty="0" err="1"/>
              <a:t>forfetinga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regulisan</a:t>
            </a:r>
            <a:r>
              <a:rPr lang="en-US" dirty="0"/>
              <a:t> </a:t>
            </a:r>
            <a:r>
              <a:rPr lang="en-US" dirty="0" err="1"/>
              <a:t>uporednim</a:t>
            </a:r>
            <a:r>
              <a:rPr lang="en-US" dirty="0"/>
              <a:t> </a:t>
            </a:r>
            <a:r>
              <a:rPr lang="en-US" dirty="0" err="1"/>
              <a:t>pravom</a:t>
            </a:r>
            <a:r>
              <a:rPr lang="en-US" dirty="0"/>
              <a:t>, </a:t>
            </a:r>
            <a:r>
              <a:rPr lang="en-US" dirty="0" err="1"/>
              <a:t>prvenstveno</a:t>
            </a:r>
            <a:r>
              <a:rPr lang="en-US" dirty="0"/>
              <a:t> </a:t>
            </a:r>
            <a:r>
              <a:rPr lang="en-US" dirty="0" err="1"/>
              <a:t>zato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rezultat</a:t>
            </a:r>
            <a:r>
              <a:rPr lang="en-US" dirty="0"/>
              <a:t> </a:t>
            </a:r>
            <a:r>
              <a:rPr lang="en-US" dirty="0" err="1"/>
              <a:t>bankarske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poslovne</a:t>
            </a:r>
            <a:r>
              <a:rPr lang="en-US" dirty="0"/>
              <a:t> </a:t>
            </a:r>
            <a:r>
              <a:rPr lang="en-US" dirty="0" err="1"/>
              <a:t>prakse</a:t>
            </a:r>
            <a:r>
              <a:rPr lang="en-US" dirty="0"/>
              <a:t>.</a:t>
            </a:r>
            <a:endParaRPr lang="sr-Latn-ME" dirty="0"/>
          </a:p>
          <a:p>
            <a:pPr algn="just" fontAlgn="base"/>
            <a:r>
              <a:rPr lang="en-US" dirty="0"/>
              <a:t> Na </a:t>
            </a:r>
            <a:r>
              <a:rPr lang="en-US" dirty="0" err="1"/>
              <a:t>njega</a:t>
            </a:r>
            <a:r>
              <a:rPr lang="en-US" dirty="0"/>
              <a:t> se </a:t>
            </a:r>
            <a:r>
              <a:rPr lang="en-US" dirty="0" err="1"/>
              <a:t>primenjuju</a:t>
            </a:r>
            <a:r>
              <a:rPr lang="en-US" dirty="0"/>
              <a:t> </a:t>
            </a:r>
            <a:r>
              <a:rPr lang="en-US" dirty="0" err="1"/>
              <a:t>pravila</a:t>
            </a:r>
            <a:r>
              <a:rPr lang="en-US" dirty="0"/>
              <a:t> </a:t>
            </a:r>
            <a:r>
              <a:rPr lang="en-US" dirty="0" err="1"/>
              <a:t>autonomnog</a:t>
            </a:r>
            <a:r>
              <a:rPr lang="en-US" dirty="0"/>
              <a:t> </a:t>
            </a:r>
            <a:r>
              <a:rPr lang="en-US" dirty="0" err="1"/>
              <a:t>međunarodnog</a:t>
            </a:r>
            <a:r>
              <a:rPr lang="en-US" dirty="0"/>
              <a:t> </a:t>
            </a:r>
            <a:r>
              <a:rPr lang="en-US" dirty="0" err="1"/>
              <a:t>trgovačkog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, </a:t>
            </a:r>
            <a:r>
              <a:rPr lang="en-US" dirty="0" err="1"/>
              <a:t>opšti</a:t>
            </a:r>
            <a:r>
              <a:rPr lang="en-US" dirty="0"/>
              <a:t> </a:t>
            </a:r>
            <a:r>
              <a:rPr lang="en-US" dirty="0" err="1"/>
              <a:t>uslovi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, </a:t>
            </a:r>
            <a:r>
              <a:rPr lang="en-US" dirty="0" err="1"/>
              <a:t>tipski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formularni</a:t>
            </a:r>
            <a:r>
              <a:rPr lang="en-US" dirty="0"/>
              <a:t> </a:t>
            </a:r>
            <a:r>
              <a:rPr lang="en-US" dirty="0" err="1"/>
              <a:t>ugovori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odgovaraju</a:t>
            </a:r>
            <a:r>
              <a:rPr lang="sr-Latn-ME" dirty="0" smtClean="0"/>
              <a:t>ć</a:t>
            </a:r>
            <a:r>
              <a:rPr lang="en-US" dirty="0" smtClean="0"/>
              <a:t>e </a:t>
            </a:r>
            <a:r>
              <a:rPr lang="en-US" dirty="0" err="1"/>
              <a:t>norme</a:t>
            </a:r>
            <a:r>
              <a:rPr lang="en-US" dirty="0"/>
              <a:t> </a:t>
            </a:r>
            <a:r>
              <a:rPr lang="en-US" dirty="0" err="1"/>
              <a:t>trgovačkog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obligacionog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zemlje</a:t>
            </a:r>
            <a:r>
              <a:rPr lang="en-US" dirty="0"/>
              <a:t> </a:t>
            </a:r>
            <a:r>
              <a:rPr lang="en-US" dirty="0" err="1"/>
              <a:t>čije</a:t>
            </a:r>
            <a:r>
              <a:rPr lang="en-US" dirty="0"/>
              <a:t> bi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merodavno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enu</a:t>
            </a:r>
            <a:r>
              <a:rPr lang="en-US" dirty="0"/>
              <a:t>.</a:t>
            </a:r>
          </a:p>
          <a:p>
            <a:pPr algn="just" fontAlgn="base"/>
            <a:r>
              <a:rPr lang="en-US" b="1" dirty="0"/>
              <a:t> 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34065741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91673"/>
            <a:ext cx="10515600" cy="5185290"/>
          </a:xfrm>
        </p:spPr>
        <p:txBody>
          <a:bodyPr>
            <a:normAutofit lnSpcReduction="10000"/>
          </a:bodyPr>
          <a:lstStyle/>
          <a:p>
            <a:pPr marL="0" indent="0" fontAlgn="base">
              <a:buNone/>
            </a:pPr>
            <a:r>
              <a:rPr lang="en-US" b="1" dirty="0" err="1"/>
              <a:t>Pogodnosti</a:t>
            </a:r>
            <a:r>
              <a:rPr lang="en-US" b="1" dirty="0"/>
              <a:t> </a:t>
            </a:r>
            <a:r>
              <a:rPr lang="en-US" b="1" dirty="0" err="1"/>
              <a:t>korišćenja</a:t>
            </a:r>
            <a:r>
              <a:rPr lang="en-US" b="1" dirty="0"/>
              <a:t> </a:t>
            </a:r>
            <a:r>
              <a:rPr lang="en-US" b="1" dirty="0" err="1"/>
              <a:t>forfetinga</a:t>
            </a:r>
            <a:endParaRPr lang="en-US" dirty="0"/>
          </a:p>
          <a:p>
            <a:pPr algn="just" fontAlgn="base"/>
            <a:r>
              <a:rPr lang="en-US" dirty="0" err="1"/>
              <a:t>Pogodnosti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proizvođača</a:t>
            </a:r>
            <a:r>
              <a:rPr lang="sr-Latn-ME" dirty="0" smtClean="0"/>
              <a:t> </a:t>
            </a:r>
            <a:r>
              <a:rPr lang="en-US" dirty="0" smtClean="0"/>
              <a:t>- </a:t>
            </a:r>
            <a:r>
              <a:rPr lang="en-US" dirty="0" err="1"/>
              <a:t>izvoznika</a:t>
            </a:r>
            <a:r>
              <a:rPr lang="en-US" dirty="0"/>
              <a:t> u </a:t>
            </a:r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eni</a:t>
            </a:r>
            <a:r>
              <a:rPr lang="en-US" dirty="0" smtClean="0"/>
              <a:t> </a:t>
            </a:r>
            <a:r>
              <a:rPr lang="en-US" dirty="0" err="1"/>
              <a:t>forfeting</a:t>
            </a:r>
            <a:r>
              <a:rPr lang="en-US" dirty="0"/>
              <a:t> </a:t>
            </a:r>
            <a:r>
              <a:rPr lang="en-US" dirty="0" err="1"/>
              <a:t>mehanizma</a:t>
            </a:r>
            <a:r>
              <a:rPr lang="en-US" dirty="0"/>
              <a:t> </a:t>
            </a:r>
            <a:r>
              <a:rPr lang="en-US" dirty="0" err="1"/>
              <a:t>ogleda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nekoliko</a:t>
            </a:r>
            <a:r>
              <a:rPr lang="en-US" dirty="0"/>
              <a:t> </a:t>
            </a:r>
            <a:r>
              <a:rPr lang="en-US" dirty="0" err="1"/>
              <a:t>područja</a:t>
            </a:r>
            <a:r>
              <a:rPr lang="en-US" dirty="0"/>
              <a:t>, od </a:t>
            </a:r>
            <a:r>
              <a:rPr lang="en-US" dirty="0" err="1"/>
              <a:t>kojih</a:t>
            </a:r>
            <a:r>
              <a:rPr lang="en-US" dirty="0"/>
              <a:t> se </a:t>
            </a:r>
            <a:r>
              <a:rPr lang="en-US" dirty="0" err="1"/>
              <a:t>izdvajaju</a:t>
            </a:r>
            <a:r>
              <a:rPr lang="en-US" dirty="0"/>
              <a:t> </a:t>
            </a:r>
            <a:r>
              <a:rPr lang="en-US" dirty="0" err="1" smtClean="0"/>
              <a:t>sl</a:t>
            </a:r>
            <a:r>
              <a:rPr lang="sr-Latn-ME" dirty="0" smtClean="0"/>
              <a:t>ij</a:t>
            </a:r>
            <a:r>
              <a:rPr lang="en-US" dirty="0" err="1" smtClean="0"/>
              <a:t>edeći</a:t>
            </a:r>
            <a:r>
              <a:rPr lang="en-US" dirty="0"/>
              <a:t>:</a:t>
            </a:r>
          </a:p>
          <a:p>
            <a:pPr lvl="0" algn="just" fontAlgn="base"/>
            <a:r>
              <a:rPr lang="en-US" dirty="0" err="1"/>
              <a:t>naplata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 se </a:t>
            </a:r>
            <a:r>
              <a:rPr lang="en-US" dirty="0" err="1"/>
              <a:t>odvija</a:t>
            </a:r>
            <a:r>
              <a:rPr lang="en-US" dirty="0"/>
              <a:t> </a:t>
            </a:r>
            <a:r>
              <a:rPr lang="en-US" dirty="0" err="1"/>
              <a:t>odmah</a:t>
            </a:r>
            <a:r>
              <a:rPr lang="en-US" dirty="0"/>
              <a:t> </a:t>
            </a:r>
            <a:r>
              <a:rPr lang="en-US" dirty="0" err="1"/>
              <a:t>čim</a:t>
            </a:r>
            <a:r>
              <a:rPr lang="en-US" dirty="0"/>
              <a:t> se,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zadovoljavaju</a:t>
            </a:r>
            <a:r>
              <a:rPr lang="sr-Latn-ME" dirty="0" smtClean="0"/>
              <a:t>ć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način</a:t>
            </a:r>
            <a:r>
              <a:rPr lang="en-US" dirty="0"/>
              <a:t>, </a:t>
            </a:r>
            <a:r>
              <a:rPr lang="en-US" dirty="0" err="1"/>
              <a:t>izvrši</a:t>
            </a:r>
            <a:r>
              <a:rPr lang="en-US" dirty="0"/>
              <a:t> </a:t>
            </a:r>
            <a:r>
              <a:rPr lang="en-US" dirty="0" err="1" smtClean="0"/>
              <a:t>isporuka</a:t>
            </a:r>
            <a:r>
              <a:rPr lang="sr-Latn-ME" dirty="0" smtClean="0"/>
              <a:t>,</a:t>
            </a:r>
          </a:p>
          <a:p>
            <a:pPr lvl="0" algn="just" fontAlgn="base"/>
            <a:r>
              <a:rPr lang="sr-Latn-ME" dirty="0" smtClean="0"/>
              <a:t> </a:t>
            </a:r>
            <a:r>
              <a:rPr lang="en-US" dirty="0" err="1" smtClean="0"/>
              <a:t>povećava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potencijal</a:t>
            </a:r>
            <a:r>
              <a:rPr lang="en-US" dirty="0"/>
              <a:t> </a:t>
            </a:r>
            <a:r>
              <a:rPr lang="en-US" dirty="0" err="1" smtClean="0"/>
              <a:t>zaduživanja</a:t>
            </a:r>
            <a:r>
              <a:rPr lang="sr-Latn-ME" dirty="0" smtClean="0"/>
              <a:t>,</a:t>
            </a:r>
          </a:p>
          <a:p>
            <a:pPr lvl="0" algn="just" fontAlgn="base"/>
            <a:r>
              <a:rPr lang="sr-Latn-ME" dirty="0" smtClean="0"/>
              <a:t> </a:t>
            </a:r>
            <a:r>
              <a:rPr lang="en-US" dirty="0" err="1" smtClean="0"/>
              <a:t>odstranjuju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mogući</a:t>
            </a:r>
            <a:r>
              <a:rPr lang="en-US" dirty="0"/>
              <a:t> </a:t>
            </a:r>
            <a:r>
              <a:rPr lang="en-US" dirty="0" err="1"/>
              <a:t>gubici</a:t>
            </a:r>
            <a:r>
              <a:rPr lang="en-US" dirty="0"/>
              <a:t>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smanjenja</a:t>
            </a:r>
            <a:r>
              <a:rPr lang="en-US" dirty="0"/>
              <a:t> </a:t>
            </a:r>
            <a:r>
              <a:rPr lang="en-US" dirty="0" err="1" smtClean="0"/>
              <a:t>likvidnosti</a:t>
            </a:r>
            <a:r>
              <a:rPr lang="sr-Latn-ME" dirty="0" smtClean="0"/>
              <a:t>,</a:t>
            </a:r>
          </a:p>
          <a:p>
            <a:pPr lvl="0" algn="just" fontAlgn="base"/>
            <a:r>
              <a:rPr lang="sr-Latn-ME" dirty="0" smtClean="0"/>
              <a:t> </a:t>
            </a:r>
            <a:r>
              <a:rPr lang="en-US" dirty="0" err="1" smtClean="0"/>
              <a:t>izb</a:t>
            </a:r>
            <a:r>
              <a:rPr lang="sr-Latn-ME" dirty="0" smtClean="0"/>
              <a:t>j</a:t>
            </a:r>
            <a:r>
              <a:rPr lang="en-US" dirty="0" err="1" smtClean="0"/>
              <a:t>egava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rizik</a:t>
            </a:r>
            <a:r>
              <a:rPr lang="en-US" dirty="0"/>
              <a:t> </a:t>
            </a:r>
            <a:r>
              <a:rPr lang="en-US" dirty="0" err="1"/>
              <a:t>rasta</a:t>
            </a:r>
            <a:r>
              <a:rPr lang="en-US" dirty="0"/>
              <a:t> </a:t>
            </a:r>
            <a:r>
              <a:rPr lang="en-US" dirty="0" err="1"/>
              <a:t>kamatnih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u </a:t>
            </a:r>
            <a:r>
              <a:rPr lang="en-US" dirty="0" err="1" smtClean="0"/>
              <a:t>budućnosti</a:t>
            </a:r>
            <a:r>
              <a:rPr lang="sr-Latn-ME" dirty="0" smtClean="0"/>
              <a:t>,</a:t>
            </a:r>
          </a:p>
          <a:p>
            <a:pPr lvl="0" algn="just" fontAlgn="base"/>
            <a:r>
              <a:rPr lang="sr-Latn-ME" dirty="0" smtClean="0"/>
              <a:t> </a:t>
            </a:r>
            <a:r>
              <a:rPr lang="en-US" dirty="0" err="1" smtClean="0"/>
              <a:t>izb</a:t>
            </a:r>
            <a:r>
              <a:rPr lang="sr-Latn-ME" dirty="0" smtClean="0"/>
              <a:t>j</a:t>
            </a:r>
            <a:r>
              <a:rPr lang="en-US" dirty="0" err="1" smtClean="0"/>
              <a:t>egava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valutni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en-US" dirty="0"/>
              <a:t> u </a:t>
            </a:r>
            <a:r>
              <a:rPr lang="en-US" dirty="0" err="1"/>
              <a:t>slučaju</a:t>
            </a:r>
            <a:r>
              <a:rPr lang="en-US" dirty="0"/>
              <a:t> da </a:t>
            </a:r>
            <a:r>
              <a:rPr lang="en-US" dirty="0" err="1" smtClean="0"/>
              <a:t>proizvođač</a:t>
            </a:r>
            <a:r>
              <a:rPr lang="sr-Latn-ME" dirty="0" smtClean="0"/>
              <a:t> </a:t>
            </a:r>
            <a:r>
              <a:rPr lang="en-US" dirty="0" smtClean="0"/>
              <a:t>- </a:t>
            </a:r>
            <a:r>
              <a:rPr lang="en-US" dirty="0" err="1"/>
              <a:t>izvoznik</a:t>
            </a:r>
            <a:r>
              <a:rPr lang="en-US" dirty="0"/>
              <a:t> </a:t>
            </a:r>
            <a:r>
              <a:rPr lang="en-US" dirty="0" err="1"/>
              <a:t>prodaje</a:t>
            </a:r>
            <a:r>
              <a:rPr lang="en-US" dirty="0"/>
              <a:t> u </a:t>
            </a:r>
            <a:r>
              <a:rPr lang="en-US" dirty="0" err="1"/>
              <a:t>drugoj</a:t>
            </a:r>
            <a:r>
              <a:rPr lang="en-US" dirty="0"/>
              <a:t> </a:t>
            </a:r>
            <a:r>
              <a:rPr lang="en-US" dirty="0" err="1"/>
              <a:t>valuti</a:t>
            </a:r>
            <a:r>
              <a:rPr lang="en-US" dirty="0"/>
              <a:t> u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sopstvenu</a:t>
            </a:r>
            <a:r>
              <a:rPr lang="en-US" dirty="0"/>
              <a:t> </a:t>
            </a:r>
            <a:r>
              <a:rPr lang="en-US" dirty="0" err="1"/>
              <a:t>valutu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forfeting</a:t>
            </a:r>
            <a:r>
              <a:rPr lang="en-US" dirty="0"/>
              <a:t> </a:t>
            </a:r>
            <a:r>
              <a:rPr lang="en-US" dirty="0" err="1"/>
              <a:t>organizacija</a:t>
            </a:r>
            <a:r>
              <a:rPr lang="en-US" dirty="0"/>
              <a:t> </a:t>
            </a:r>
            <a:r>
              <a:rPr lang="en-US" dirty="0" err="1"/>
              <a:t>otklanja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rizike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proizilaze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smtClean="0"/>
              <a:t>prom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deviznog</a:t>
            </a:r>
            <a:r>
              <a:rPr lang="en-US" dirty="0"/>
              <a:t> </a:t>
            </a:r>
            <a:r>
              <a:rPr lang="en-US" dirty="0" err="1" smtClean="0"/>
              <a:t>kursa</a:t>
            </a:r>
            <a:r>
              <a:rPr lang="sr-Latn-ME" dirty="0" smtClean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417391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20462"/>
            <a:ext cx="10515600" cy="5056501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Suština</a:t>
            </a:r>
            <a:r>
              <a:rPr lang="en-US" dirty="0"/>
              <a:t> </a:t>
            </a:r>
            <a:r>
              <a:rPr lang="en-US" dirty="0" err="1"/>
              <a:t>faktoringa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poslovnog</a:t>
            </a:r>
            <a:r>
              <a:rPr lang="en-US" dirty="0"/>
              <a:t> </a:t>
            </a:r>
            <a:r>
              <a:rPr lang="en-US" dirty="0" err="1"/>
              <a:t>fenomena</a:t>
            </a:r>
            <a:r>
              <a:rPr lang="en-US" dirty="0"/>
              <a:t> se </a:t>
            </a:r>
            <a:r>
              <a:rPr lang="en-US" dirty="0" err="1"/>
              <a:t>svodi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otkup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 od </a:t>
            </a:r>
            <a:r>
              <a:rPr lang="en-US" dirty="0" err="1"/>
              <a:t>klijenta</a:t>
            </a:r>
            <a:r>
              <a:rPr lang="en-US" dirty="0"/>
              <a:t>,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određeni</a:t>
            </a:r>
            <a:r>
              <a:rPr lang="en-US" dirty="0"/>
              <a:t> </a:t>
            </a:r>
            <a:r>
              <a:rPr lang="en-US" dirty="0" err="1"/>
              <a:t>diskont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uslugu</a:t>
            </a:r>
            <a:r>
              <a:rPr lang="en-US" dirty="0"/>
              <a:t> </a:t>
            </a:r>
            <a:r>
              <a:rPr lang="en-US" dirty="0" err="1"/>
              <a:t>obavljenog</a:t>
            </a:r>
            <a:r>
              <a:rPr lang="en-US" dirty="0"/>
              <a:t> </a:t>
            </a:r>
            <a:r>
              <a:rPr lang="en-US" dirty="0" err="1"/>
              <a:t>posla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/>
              <a:t>U </a:t>
            </a:r>
            <a:r>
              <a:rPr lang="en-US" dirty="0" err="1"/>
              <a:t>ovom</a:t>
            </a:r>
            <a:r>
              <a:rPr lang="en-US" dirty="0"/>
              <a:t> </a:t>
            </a:r>
            <a:r>
              <a:rPr lang="en-US" dirty="0" err="1"/>
              <a:t>poslovnom</a:t>
            </a:r>
            <a:r>
              <a:rPr lang="en-US" dirty="0"/>
              <a:t> </a:t>
            </a:r>
            <a:r>
              <a:rPr lang="en-US" dirty="0" err="1"/>
              <a:t>odnosu</a:t>
            </a:r>
            <a:r>
              <a:rPr lang="en-US" dirty="0"/>
              <a:t>, </a:t>
            </a:r>
            <a:r>
              <a:rPr lang="en-US" dirty="0" err="1"/>
              <a:t>kupovinu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 </a:t>
            </a:r>
            <a:r>
              <a:rPr lang="en-US" dirty="0" err="1"/>
              <a:t>obavlja</a:t>
            </a:r>
            <a:r>
              <a:rPr lang="en-US" dirty="0"/>
              <a:t> </a:t>
            </a:r>
            <a:r>
              <a:rPr lang="en-US" dirty="0" err="1"/>
              <a:t>faktor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Faktoring</a:t>
            </a:r>
            <a:r>
              <a:rPr lang="en-US" dirty="0" smtClean="0"/>
              <a:t> </a:t>
            </a:r>
            <a:r>
              <a:rPr lang="en-US" dirty="0" err="1"/>
              <a:t>finansiranja</a:t>
            </a:r>
            <a:r>
              <a:rPr lang="en-US" dirty="0"/>
              <a:t> se </a:t>
            </a:r>
            <a:r>
              <a:rPr lang="en-US" dirty="0" err="1"/>
              <a:t>odnosi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angažovanje</a:t>
            </a:r>
            <a:r>
              <a:rPr lang="en-US" dirty="0"/>
              <a:t>  </a:t>
            </a:r>
            <a:r>
              <a:rPr lang="en-US" dirty="0" smtClean="0"/>
              <a:t> </a:t>
            </a:r>
            <a:r>
              <a:rPr lang="en-US" dirty="0" err="1"/>
              <a:t>novčanih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prodaje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dospjela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u </a:t>
            </a:r>
            <a:r>
              <a:rPr lang="en-US" dirty="0" err="1"/>
              <a:t>pitanju</a:t>
            </a:r>
            <a:r>
              <a:rPr lang="en-US" dirty="0"/>
              <a:t> </a:t>
            </a:r>
            <a:r>
              <a:rPr lang="en-US" dirty="0" err="1"/>
              <a:t>buduća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Ovaj</a:t>
            </a:r>
            <a:r>
              <a:rPr lang="en-US" dirty="0"/>
              <a:t> </a:t>
            </a:r>
            <a:r>
              <a:rPr lang="en-US" dirty="0" err="1"/>
              <a:t>specifični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/>
              <a:t> je </a:t>
            </a:r>
            <a:r>
              <a:rPr lang="en-US" dirty="0" err="1"/>
              <a:t>inovacija</a:t>
            </a:r>
            <a:r>
              <a:rPr lang="en-US" dirty="0"/>
              <a:t> u </a:t>
            </a:r>
            <a:r>
              <a:rPr lang="en-US" dirty="0" err="1"/>
              <a:t>finansiranju</a:t>
            </a:r>
            <a:r>
              <a:rPr lang="en-US" dirty="0"/>
              <a:t> </a:t>
            </a:r>
            <a:r>
              <a:rPr lang="en-US" dirty="0" err="1"/>
              <a:t>obrtnih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, </a:t>
            </a:r>
            <a:r>
              <a:rPr lang="en-US" dirty="0" err="1"/>
              <a:t>izraženih</a:t>
            </a:r>
            <a:r>
              <a:rPr lang="en-US" dirty="0"/>
              <a:t> u </a:t>
            </a:r>
            <a:r>
              <a:rPr lang="en-US" dirty="0" err="1"/>
              <a:t>obliku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ne </a:t>
            </a:r>
            <a:r>
              <a:rPr lang="en-US" dirty="0" err="1"/>
              <a:t>samo</a:t>
            </a:r>
            <a:r>
              <a:rPr lang="en-US" dirty="0"/>
              <a:t> da se </a:t>
            </a:r>
            <a:r>
              <a:rPr lang="en-US" dirty="0" err="1"/>
              <a:t>radi</a:t>
            </a:r>
            <a:r>
              <a:rPr lang="en-US" dirty="0"/>
              <a:t> o </a:t>
            </a:r>
            <a:r>
              <a:rPr lang="en-US" dirty="0" err="1"/>
              <a:t>obliku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, </a:t>
            </a:r>
            <a:r>
              <a:rPr lang="en-US" dirty="0" err="1"/>
              <a:t>nego</a:t>
            </a:r>
            <a:r>
              <a:rPr lang="en-US" dirty="0"/>
              <a:t> je to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specifični</a:t>
            </a:r>
            <a:r>
              <a:rPr lang="en-US" dirty="0"/>
              <a:t> </a:t>
            </a:r>
            <a:r>
              <a:rPr lang="en-US" dirty="0" err="1"/>
              <a:t>komercijalni</a:t>
            </a:r>
            <a:r>
              <a:rPr lang="en-US" dirty="0"/>
              <a:t> </a:t>
            </a:r>
            <a:r>
              <a:rPr lang="en-US" dirty="0" err="1"/>
              <a:t>posao</a:t>
            </a:r>
            <a:r>
              <a:rPr lang="en-US" dirty="0"/>
              <a:t> </a:t>
            </a:r>
            <a:r>
              <a:rPr lang="en-US" dirty="0" err="1"/>
              <a:t>pribavljanja</a:t>
            </a:r>
            <a:r>
              <a:rPr lang="en-US" dirty="0"/>
              <a:t> </a:t>
            </a:r>
            <a:r>
              <a:rPr lang="en-US" dirty="0" err="1"/>
              <a:t>novčanih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prodaje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7400286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37127"/>
            <a:ext cx="10515600" cy="5339836"/>
          </a:xfrm>
        </p:spPr>
        <p:txBody>
          <a:bodyPr>
            <a:normAutofit lnSpcReduction="10000"/>
          </a:bodyPr>
          <a:lstStyle/>
          <a:p>
            <a:pPr lvl="0" algn="just" fontAlgn="base"/>
            <a:r>
              <a:rPr lang="en-US" dirty="0" err="1"/>
              <a:t>nepostojanje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 </a:t>
            </a:r>
            <a:r>
              <a:rPr lang="en-US" dirty="0" err="1"/>
              <a:t>nenaplate</a:t>
            </a:r>
            <a:r>
              <a:rPr lang="en-US" dirty="0"/>
              <a:t> </a:t>
            </a:r>
            <a:r>
              <a:rPr lang="en-US" dirty="0" err="1"/>
              <a:t>dugovnog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je, bez </a:t>
            </a:r>
            <a:r>
              <a:rPr lang="en-US" dirty="0" err="1"/>
              <a:t>obzira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dužinu</a:t>
            </a:r>
            <a:r>
              <a:rPr lang="en-US" dirty="0"/>
              <a:t> </a:t>
            </a:r>
            <a:r>
              <a:rPr lang="en-US" dirty="0" err="1"/>
              <a:t>trajanja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, </a:t>
            </a:r>
            <a:r>
              <a:rPr lang="en-US" dirty="0" err="1" smtClean="0"/>
              <a:t>proizvođač</a:t>
            </a:r>
            <a:r>
              <a:rPr lang="sr-Latn-ME" dirty="0" smtClean="0"/>
              <a:t> </a:t>
            </a:r>
            <a:r>
              <a:rPr lang="en-US" dirty="0" smtClean="0"/>
              <a:t>- </a:t>
            </a:r>
            <a:r>
              <a:rPr lang="en-US" dirty="0" err="1"/>
              <a:t>izvoznik</a:t>
            </a:r>
            <a:r>
              <a:rPr lang="en-US" dirty="0"/>
              <a:t> </a:t>
            </a:r>
            <a:r>
              <a:rPr lang="en-US" dirty="0" err="1"/>
              <a:t>lišen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 </a:t>
            </a:r>
            <a:r>
              <a:rPr lang="en-US" dirty="0" err="1"/>
              <a:t>lošeg</a:t>
            </a:r>
            <a:r>
              <a:rPr lang="en-US" dirty="0"/>
              <a:t> </a:t>
            </a:r>
            <a:r>
              <a:rPr lang="en-US" dirty="0" err="1"/>
              <a:t>dužnika</a:t>
            </a:r>
            <a:r>
              <a:rPr lang="en-US" dirty="0"/>
              <a:t> u </a:t>
            </a:r>
            <a:r>
              <a:rPr lang="en-US" dirty="0" err="1"/>
              <a:t>trenutku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je </a:t>
            </a:r>
            <a:r>
              <a:rPr lang="en-US" dirty="0" err="1"/>
              <a:t>forfeting</a:t>
            </a:r>
            <a:r>
              <a:rPr lang="en-US" dirty="0"/>
              <a:t> </a:t>
            </a:r>
            <a:r>
              <a:rPr lang="en-US" dirty="0" err="1"/>
              <a:t>transakcija</a:t>
            </a:r>
            <a:r>
              <a:rPr lang="en-US" dirty="0"/>
              <a:t> </a:t>
            </a:r>
            <a:r>
              <a:rPr lang="en-US" dirty="0" err="1" smtClean="0"/>
              <a:t>završena</a:t>
            </a:r>
            <a:r>
              <a:rPr lang="sr-Latn-ME" dirty="0" smtClean="0"/>
              <a:t>,</a:t>
            </a:r>
          </a:p>
          <a:p>
            <a:pPr lvl="0" algn="just" fontAlgn="base"/>
            <a:r>
              <a:rPr lang="sr-Latn-ME" dirty="0" smtClean="0"/>
              <a:t> </a:t>
            </a:r>
            <a:r>
              <a:rPr lang="en-US" dirty="0" err="1" smtClean="0"/>
              <a:t>izbegava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obavezno</a:t>
            </a:r>
            <a:r>
              <a:rPr lang="en-US" dirty="0"/>
              <a:t> </a:t>
            </a:r>
            <a:r>
              <a:rPr lang="en-US" dirty="0" err="1"/>
              <a:t>polaganje</a:t>
            </a:r>
            <a:r>
              <a:rPr lang="en-US" dirty="0"/>
              <a:t> </a:t>
            </a:r>
            <a:r>
              <a:rPr lang="en-US" dirty="0" err="1"/>
              <a:t>sopstvenog</a:t>
            </a:r>
            <a:r>
              <a:rPr lang="en-US" dirty="0"/>
              <a:t> </a:t>
            </a:r>
            <a:r>
              <a:rPr lang="en-US" dirty="0" err="1"/>
              <a:t>učešća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potrebe</a:t>
            </a:r>
            <a:r>
              <a:rPr lang="en-US" dirty="0"/>
              <a:t> da se </a:t>
            </a:r>
            <a:r>
              <a:rPr lang="en-US" dirty="0" err="1"/>
              <a:t>snose</a:t>
            </a:r>
            <a:r>
              <a:rPr lang="en-US" dirty="0"/>
              <a:t> </a:t>
            </a:r>
            <a:r>
              <a:rPr lang="en-US" dirty="0" err="1"/>
              <a:t>troškovi</a:t>
            </a:r>
            <a:r>
              <a:rPr lang="en-US" dirty="0"/>
              <a:t> </a:t>
            </a:r>
            <a:r>
              <a:rPr lang="en-US" dirty="0" err="1"/>
              <a:t>skupe</a:t>
            </a:r>
            <a:r>
              <a:rPr lang="en-US" dirty="0"/>
              <a:t> </a:t>
            </a:r>
            <a:r>
              <a:rPr lang="en-US" dirty="0" err="1"/>
              <a:t>premije</a:t>
            </a:r>
            <a:r>
              <a:rPr lang="en-US" dirty="0"/>
              <a:t> </a:t>
            </a:r>
            <a:r>
              <a:rPr lang="en-US" dirty="0" err="1"/>
              <a:t>osiguranja</a:t>
            </a:r>
            <a:r>
              <a:rPr lang="en-US" dirty="0"/>
              <a:t> </a:t>
            </a:r>
            <a:r>
              <a:rPr lang="en-US" dirty="0" err="1"/>
              <a:t>izvoza</a:t>
            </a:r>
            <a:r>
              <a:rPr lang="en-US" dirty="0"/>
              <a:t> od </a:t>
            </a:r>
            <a:r>
              <a:rPr lang="en-US" dirty="0" err="1"/>
              <a:t>komercijalnih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političkih</a:t>
            </a:r>
            <a:r>
              <a:rPr lang="en-US" dirty="0"/>
              <a:t> </a:t>
            </a:r>
            <a:r>
              <a:rPr lang="en-US" dirty="0" err="1" smtClean="0"/>
              <a:t>rizika</a:t>
            </a:r>
            <a:r>
              <a:rPr lang="sr-Latn-ME" dirty="0" smtClean="0"/>
              <a:t>. </a:t>
            </a:r>
          </a:p>
          <a:p>
            <a:pPr lvl="0" algn="just" fontAlgn="base"/>
            <a:r>
              <a:rPr lang="sr-Latn-ME" dirty="0" smtClean="0"/>
              <a:t>D</a:t>
            </a:r>
            <a:r>
              <a:rPr lang="en-US" dirty="0" err="1" smtClean="0"/>
              <a:t>okumentacija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jednostavnija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postupak</a:t>
            </a:r>
            <a:r>
              <a:rPr lang="en-US" dirty="0"/>
              <a:t> </a:t>
            </a:r>
            <a:r>
              <a:rPr lang="en-US" dirty="0" err="1"/>
              <a:t>dobijanja</a:t>
            </a:r>
            <a:r>
              <a:rPr lang="en-US" dirty="0"/>
              <a:t> </a:t>
            </a:r>
            <a:r>
              <a:rPr lang="en-US" dirty="0" err="1"/>
              <a:t>potrebne</a:t>
            </a:r>
            <a:r>
              <a:rPr lang="en-US" dirty="0"/>
              <a:t> </a:t>
            </a:r>
            <a:r>
              <a:rPr lang="en-US" dirty="0" err="1"/>
              <a:t>dokumentacije</a:t>
            </a:r>
            <a:r>
              <a:rPr lang="en-US" dirty="0"/>
              <a:t> je </a:t>
            </a:r>
            <a:r>
              <a:rPr lang="en-US" dirty="0" err="1"/>
              <a:t>znatno</a:t>
            </a:r>
            <a:r>
              <a:rPr lang="en-US" dirty="0"/>
              <a:t> </a:t>
            </a:r>
            <a:r>
              <a:rPr lang="en-US" dirty="0" err="1"/>
              <a:t>brži</a:t>
            </a:r>
            <a:r>
              <a:rPr lang="en-US" dirty="0"/>
              <a:t> u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enicu</a:t>
            </a:r>
            <a:r>
              <a:rPr lang="en-US" dirty="0"/>
              <a:t>,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koristiti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kreditni</a:t>
            </a:r>
            <a:r>
              <a:rPr lang="en-US" dirty="0"/>
              <a:t> instrument u </a:t>
            </a:r>
            <a:r>
              <a:rPr lang="en-US" dirty="0" err="1"/>
              <a:t>forfeting</a:t>
            </a:r>
            <a:r>
              <a:rPr lang="en-US" dirty="0"/>
              <a:t> </a:t>
            </a:r>
            <a:r>
              <a:rPr lang="en-US" dirty="0" err="1"/>
              <a:t>mehanizmu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daje</a:t>
            </a:r>
            <a:r>
              <a:rPr lang="en-US" dirty="0"/>
              <a:t> </a:t>
            </a:r>
            <a:r>
              <a:rPr lang="en-US" dirty="0" err="1"/>
              <a:t>imaocu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naplatu</a:t>
            </a:r>
            <a:r>
              <a:rPr lang="en-US" dirty="0"/>
              <a:t> </a:t>
            </a:r>
            <a:r>
              <a:rPr lang="en-US" dirty="0" err="1"/>
              <a:t>potrživanja</a:t>
            </a:r>
            <a:r>
              <a:rPr lang="en-US" dirty="0"/>
              <a:t> o </a:t>
            </a:r>
            <a:r>
              <a:rPr lang="en-US" dirty="0" err="1" smtClean="0"/>
              <a:t>roku</a:t>
            </a:r>
            <a:r>
              <a:rPr lang="sr-Latn-ME" dirty="0"/>
              <a:t>.</a:t>
            </a:r>
            <a:endParaRPr lang="sr-Latn-ME" dirty="0" smtClean="0"/>
          </a:p>
          <a:p>
            <a:pPr lvl="0" algn="just" fontAlgn="base"/>
            <a:r>
              <a:rPr lang="sr-Latn-ME" dirty="0" smtClean="0"/>
              <a:t>N</a:t>
            </a:r>
            <a:r>
              <a:rPr lang="en-US" dirty="0" smtClean="0"/>
              <a:t>e </a:t>
            </a:r>
            <a:r>
              <a:rPr lang="en-US" dirty="0" err="1" smtClean="0"/>
              <a:t>zaht</a:t>
            </a:r>
            <a:r>
              <a:rPr lang="sr-Latn-ME" dirty="0" smtClean="0"/>
              <a:t>ij</a:t>
            </a:r>
            <a:r>
              <a:rPr lang="en-US" dirty="0" err="1" smtClean="0"/>
              <a:t>eva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kreditno</a:t>
            </a:r>
            <a:r>
              <a:rPr lang="en-US" dirty="0"/>
              <a:t> </a:t>
            </a:r>
            <a:r>
              <a:rPr lang="en-US" dirty="0" err="1" smtClean="0"/>
              <a:t>osiguranje</a:t>
            </a:r>
            <a:r>
              <a:rPr lang="sr-Latn-ME" dirty="0" smtClean="0"/>
              <a:t> </a:t>
            </a:r>
            <a:r>
              <a:rPr lang="en-US" dirty="0" err="1" smtClean="0"/>
              <a:t>fiksna</a:t>
            </a:r>
            <a:r>
              <a:rPr lang="en-US" dirty="0" smtClean="0"/>
              <a:t> </a:t>
            </a:r>
            <a:r>
              <a:rPr lang="en-US" dirty="0" err="1"/>
              <a:t>cena</a:t>
            </a:r>
            <a:r>
              <a:rPr lang="en-US" dirty="0"/>
              <a:t> </a:t>
            </a:r>
            <a:r>
              <a:rPr lang="en-US" dirty="0" err="1" smtClean="0"/>
              <a:t>finansiranja</a:t>
            </a:r>
            <a:r>
              <a:rPr lang="sr-Latn-ME" dirty="0" smtClean="0"/>
              <a:t> </a:t>
            </a:r>
            <a:r>
              <a:rPr lang="en-US" dirty="0" err="1" smtClean="0"/>
              <a:t>prestaje</a:t>
            </a:r>
            <a:r>
              <a:rPr lang="en-US" dirty="0" smtClean="0"/>
              <a:t> </a:t>
            </a:r>
            <a:r>
              <a:rPr lang="en-US" dirty="0" err="1"/>
              <a:t>potreba</a:t>
            </a:r>
            <a:r>
              <a:rPr lang="en-US" dirty="0"/>
              <a:t> da </a:t>
            </a:r>
            <a:r>
              <a:rPr lang="en-US" dirty="0" err="1" smtClean="0"/>
              <a:t>proizvodno</a:t>
            </a:r>
            <a:r>
              <a:rPr lang="sr-Latn-ME" dirty="0" smtClean="0"/>
              <a:t> </a:t>
            </a:r>
            <a:r>
              <a:rPr lang="en-US" dirty="0" smtClean="0"/>
              <a:t>- </a:t>
            </a:r>
            <a:r>
              <a:rPr lang="en-US" dirty="0" err="1"/>
              <a:t>izvozna</a:t>
            </a:r>
            <a:r>
              <a:rPr lang="en-US" dirty="0"/>
              <a:t> </a:t>
            </a:r>
            <a:r>
              <a:rPr lang="en-US" dirty="0" err="1"/>
              <a:t>organizacija</a:t>
            </a:r>
            <a:r>
              <a:rPr lang="en-US" dirty="0"/>
              <a:t> </a:t>
            </a:r>
            <a:r>
              <a:rPr lang="en-US" dirty="0" err="1"/>
              <a:t>organizuje</a:t>
            </a:r>
            <a:r>
              <a:rPr lang="en-US" dirty="0"/>
              <a:t> </a:t>
            </a:r>
            <a:r>
              <a:rPr lang="en-US" dirty="0" err="1"/>
              <a:t>sopstvenu</a:t>
            </a:r>
            <a:r>
              <a:rPr lang="en-US" dirty="0"/>
              <a:t> </a:t>
            </a:r>
            <a:r>
              <a:rPr lang="en-US" dirty="0" err="1"/>
              <a:t>službu</a:t>
            </a:r>
            <a:r>
              <a:rPr lang="en-US" dirty="0"/>
              <a:t> </a:t>
            </a:r>
            <a:r>
              <a:rPr lang="en-US" dirty="0" err="1"/>
              <a:t>naplate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vođenja</a:t>
            </a:r>
            <a:r>
              <a:rPr lang="en-US" dirty="0"/>
              <a:t> </a:t>
            </a:r>
            <a:r>
              <a:rPr lang="en-US" dirty="0" err="1"/>
              <a:t>sudskih</a:t>
            </a:r>
            <a:r>
              <a:rPr lang="en-US" dirty="0"/>
              <a:t> </a:t>
            </a:r>
            <a:r>
              <a:rPr lang="en-US" dirty="0" err="1" smtClean="0"/>
              <a:t>sporova</a:t>
            </a:r>
            <a:r>
              <a:rPr lang="sr-Latn-ME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28993199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98490"/>
            <a:ext cx="10515600" cy="5378473"/>
          </a:xfrm>
        </p:spPr>
        <p:txBody>
          <a:bodyPr>
            <a:normAutofit lnSpcReduction="10000"/>
          </a:bodyPr>
          <a:lstStyle/>
          <a:p>
            <a:pPr fontAlgn="base"/>
            <a:r>
              <a:rPr lang="en-US" dirty="0" err="1"/>
              <a:t>Pogodnosti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kupca</a:t>
            </a:r>
            <a:r>
              <a:rPr lang="sr-Latn-ME" dirty="0" smtClean="0"/>
              <a:t> </a:t>
            </a:r>
            <a:r>
              <a:rPr lang="en-US" dirty="0" smtClean="0"/>
              <a:t>- </a:t>
            </a:r>
            <a:r>
              <a:rPr lang="en-US" dirty="0" err="1"/>
              <a:t>uvoznika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sl</a:t>
            </a:r>
            <a:r>
              <a:rPr lang="sr-Latn-ME" dirty="0" smtClean="0"/>
              <a:t>ij</a:t>
            </a:r>
            <a:r>
              <a:rPr lang="en-US" dirty="0" err="1" smtClean="0"/>
              <a:t>edeći</a:t>
            </a:r>
            <a:r>
              <a:rPr lang="en-US" dirty="0"/>
              <a:t>:</a:t>
            </a:r>
          </a:p>
          <a:p>
            <a:pPr lvl="0" algn="just" fontAlgn="base"/>
            <a:r>
              <a:rPr lang="en-US" dirty="0" err="1"/>
              <a:t>koršćenjem</a:t>
            </a:r>
            <a:r>
              <a:rPr lang="en-US" dirty="0"/>
              <a:t> </a:t>
            </a:r>
            <a:r>
              <a:rPr lang="en-US" dirty="0" err="1"/>
              <a:t>forfeting</a:t>
            </a:r>
            <a:r>
              <a:rPr lang="en-US" dirty="0"/>
              <a:t> </a:t>
            </a:r>
            <a:r>
              <a:rPr lang="en-US" dirty="0" err="1"/>
              <a:t>mehanizma</a:t>
            </a:r>
            <a:r>
              <a:rPr lang="en-US" dirty="0"/>
              <a:t> </a:t>
            </a:r>
            <a:r>
              <a:rPr lang="en-US" dirty="0" err="1"/>
              <a:t>pruža</a:t>
            </a:r>
            <a:r>
              <a:rPr lang="en-US" dirty="0"/>
              <a:t> se </a:t>
            </a:r>
            <a:r>
              <a:rPr lang="en-US" dirty="0" err="1"/>
              <a:t>mogućnost</a:t>
            </a:r>
            <a:r>
              <a:rPr lang="en-US" dirty="0"/>
              <a:t> </a:t>
            </a:r>
            <a:r>
              <a:rPr lang="en-US" dirty="0" err="1"/>
              <a:t>kupovine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uvoza</a:t>
            </a:r>
            <a:r>
              <a:rPr lang="en-US" dirty="0"/>
              <a:t> </a:t>
            </a:r>
            <a:r>
              <a:rPr lang="en-US" dirty="0" err="1"/>
              <a:t>najsavremenije</a:t>
            </a:r>
            <a:r>
              <a:rPr lang="en-US" dirty="0"/>
              <a:t> </a:t>
            </a:r>
            <a:r>
              <a:rPr lang="en-US" dirty="0" err="1"/>
              <a:t>opreme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tehnologije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kredit</a:t>
            </a:r>
            <a:r>
              <a:rPr lang="en-US" dirty="0"/>
              <a:t>, s </a:t>
            </a:r>
            <a:r>
              <a:rPr lang="en-US" dirty="0" err="1"/>
              <a:t>tim</a:t>
            </a:r>
            <a:r>
              <a:rPr lang="en-US" dirty="0"/>
              <a:t> da u </a:t>
            </a:r>
            <a:r>
              <a:rPr lang="en-US" dirty="0" err="1"/>
              <a:t>trenutku</a:t>
            </a:r>
            <a:r>
              <a:rPr lang="en-US" dirty="0"/>
              <a:t> </a:t>
            </a:r>
            <a:r>
              <a:rPr lang="en-US" dirty="0" err="1"/>
              <a:t>zaključenja</a:t>
            </a:r>
            <a:r>
              <a:rPr lang="en-US" dirty="0"/>
              <a:t> </a:t>
            </a:r>
            <a:r>
              <a:rPr lang="en-US" dirty="0" err="1"/>
              <a:t>kupoprodajnog</a:t>
            </a:r>
            <a:r>
              <a:rPr lang="en-US" dirty="0"/>
              <a:t> </a:t>
            </a:r>
            <a:r>
              <a:rPr lang="en-US" dirty="0" err="1"/>
              <a:t>ugovora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isporuke</a:t>
            </a:r>
            <a:r>
              <a:rPr lang="en-US" dirty="0"/>
              <a:t> </a:t>
            </a:r>
            <a:r>
              <a:rPr lang="en-US" dirty="0" err="1"/>
              <a:t>investicione</a:t>
            </a:r>
            <a:r>
              <a:rPr lang="en-US" dirty="0"/>
              <a:t> </a:t>
            </a:r>
            <a:r>
              <a:rPr lang="en-US" dirty="0" err="1"/>
              <a:t>opreme</a:t>
            </a:r>
            <a:r>
              <a:rPr lang="en-US" dirty="0"/>
              <a:t> ne </a:t>
            </a:r>
            <a:r>
              <a:rPr lang="en-US" dirty="0" err="1"/>
              <a:t>moraju</a:t>
            </a:r>
            <a:r>
              <a:rPr lang="en-US" dirty="0"/>
              <a:t> da </a:t>
            </a:r>
            <a:r>
              <a:rPr lang="en-US" dirty="0" err="1"/>
              <a:t>raspolažu</a:t>
            </a:r>
            <a:r>
              <a:rPr lang="en-US" dirty="0"/>
              <a:t> </a:t>
            </a:r>
            <a:r>
              <a:rPr lang="en-US" dirty="0" err="1"/>
              <a:t>dovoljnim</a:t>
            </a:r>
            <a:r>
              <a:rPr lang="en-US" dirty="0"/>
              <a:t> </a:t>
            </a:r>
            <a:r>
              <a:rPr lang="en-US" dirty="0" err="1"/>
              <a:t>finansijskim</a:t>
            </a:r>
            <a:r>
              <a:rPr lang="en-US" dirty="0"/>
              <a:t> </a:t>
            </a:r>
            <a:r>
              <a:rPr lang="en-US" dirty="0" err="1" smtClean="0"/>
              <a:t>sredstvima</a:t>
            </a:r>
            <a:r>
              <a:rPr lang="sr-Latn-ME" dirty="0" smtClean="0"/>
              <a:t>. </a:t>
            </a:r>
          </a:p>
          <a:p>
            <a:pPr lvl="0" algn="just" fontAlgn="base"/>
            <a:r>
              <a:rPr lang="sr-Latn-ME" dirty="0"/>
              <a:t>o</a:t>
            </a:r>
            <a:r>
              <a:rPr lang="en-US" dirty="0" err="1" smtClean="0"/>
              <a:t>dnosno</a:t>
            </a:r>
            <a:r>
              <a:rPr lang="en-US" dirty="0" smtClean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raspolažu</a:t>
            </a:r>
            <a:r>
              <a:rPr lang="en-US" dirty="0"/>
              <a:t> </a:t>
            </a:r>
            <a:r>
              <a:rPr lang="en-US" dirty="0" err="1"/>
              <a:t>finansijskim</a:t>
            </a:r>
            <a:r>
              <a:rPr lang="en-US" dirty="0"/>
              <a:t> </a:t>
            </a:r>
            <a:r>
              <a:rPr lang="en-US" dirty="0" err="1"/>
              <a:t>sredstvima</a:t>
            </a:r>
            <a:r>
              <a:rPr lang="en-US" dirty="0"/>
              <a:t> da </a:t>
            </a:r>
            <a:r>
              <a:rPr lang="en-US" dirty="0" err="1"/>
              <a:t>ih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koristiti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angažovati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realizaciju</a:t>
            </a:r>
            <a:r>
              <a:rPr lang="en-US" dirty="0"/>
              <a:t> </a:t>
            </a:r>
            <a:r>
              <a:rPr lang="en-US" dirty="0" err="1"/>
              <a:t>ciljeva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im</a:t>
            </a:r>
            <a:r>
              <a:rPr lang="en-US" dirty="0"/>
              <a:t> </a:t>
            </a:r>
            <a:r>
              <a:rPr lang="en-US" dirty="0" smtClean="0"/>
              <a:t>don</a:t>
            </a:r>
            <a:r>
              <a:rPr lang="sr-Latn-ME" dirty="0" smtClean="0"/>
              <a:t>ij</a:t>
            </a:r>
            <a:r>
              <a:rPr lang="en-US" dirty="0" err="1" smtClean="0"/>
              <a:t>eti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sr-Latn-ME" dirty="0" smtClean="0"/>
              <a:t>ć</a:t>
            </a:r>
            <a:r>
              <a:rPr lang="en-US" dirty="0" smtClean="0"/>
              <a:t>u </a:t>
            </a:r>
            <a:r>
              <a:rPr lang="en-US" dirty="0" err="1" smtClean="0"/>
              <a:t>dobit</a:t>
            </a:r>
            <a:r>
              <a:rPr lang="sr-Latn-ME" dirty="0" smtClean="0"/>
              <a:t> </a:t>
            </a:r>
            <a:r>
              <a:rPr lang="en-US" dirty="0" err="1" smtClean="0"/>
              <a:t>forfeting</a:t>
            </a:r>
            <a:r>
              <a:rPr lang="en-US" dirty="0" smtClean="0"/>
              <a:t> </a:t>
            </a:r>
            <a:r>
              <a:rPr lang="en-US" dirty="0" err="1"/>
              <a:t>obezbeđuje</a:t>
            </a:r>
            <a:r>
              <a:rPr lang="en-US" dirty="0"/>
              <a:t> </a:t>
            </a:r>
            <a:r>
              <a:rPr lang="en-US" dirty="0" err="1"/>
              <a:t>kupcu</a:t>
            </a:r>
            <a:r>
              <a:rPr lang="en-US" dirty="0"/>
              <a:t>- </a:t>
            </a:r>
            <a:r>
              <a:rPr lang="en-US" dirty="0" err="1"/>
              <a:t>uvozniku</a:t>
            </a:r>
            <a:r>
              <a:rPr lang="en-US" dirty="0"/>
              <a:t> </a:t>
            </a:r>
            <a:r>
              <a:rPr lang="en-US" dirty="0" err="1"/>
              <a:t>vraćanje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fiksno</a:t>
            </a:r>
            <a:r>
              <a:rPr lang="en-US" dirty="0"/>
              <a:t> </a:t>
            </a:r>
            <a:r>
              <a:rPr lang="en-US" dirty="0" err="1"/>
              <a:t>utvrđenoj</a:t>
            </a:r>
            <a:r>
              <a:rPr lang="en-US" dirty="0"/>
              <a:t> </a:t>
            </a:r>
            <a:r>
              <a:rPr lang="en-US" dirty="0" err="1"/>
              <a:t>kamatnoj</a:t>
            </a:r>
            <a:r>
              <a:rPr lang="en-US" dirty="0"/>
              <a:t> </a:t>
            </a:r>
            <a:r>
              <a:rPr lang="en-US" dirty="0" err="1"/>
              <a:t>stopi</a:t>
            </a:r>
            <a:r>
              <a:rPr lang="en-US" dirty="0" smtClean="0"/>
              <a:t>.</a:t>
            </a:r>
            <a:endParaRPr lang="sr-Latn-ME" dirty="0" smtClean="0"/>
          </a:p>
          <a:p>
            <a:pPr lvl="0" algn="just" fontAlgn="base"/>
            <a:r>
              <a:rPr lang="en-US" dirty="0" smtClean="0"/>
              <a:t> </a:t>
            </a:r>
            <a:r>
              <a:rPr lang="en-US" dirty="0" err="1"/>
              <a:t>Prodaja</a:t>
            </a:r>
            <a:r>
              <a:rPr lang="en-US" dirty="0"/>
              <a:t> </a:t>
            </a:r>
            <a:r>
              <a:rPr lang="en-US" dirty="0" err="1"/>
              <a:t>opreme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proizvoda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isporučuju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izvora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zaključiti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jednog</a:t>
            </a:r>
            <a:r>
              <a:rPr lang="en-US" dirty="0"/>
              <a:t> </a:t>
            </a:r>
            <a:r>
              <a:rPr lang="en-US" dirty="0" err="1"/>
              <a:t>ugovora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se </a:t>
            </a:r>
            <a:r>
              <a:rPr lang="en-US" dirty="0" err="1"/>
              <a:t>kupac</a:t>
            </a:r>
            <a:r>
              <a:rPr lang="en-US" dirty="0"/>
              <a:t> </a:t>
            </a:r>
            <a:r>
              <a:rPr lang="en-US" dirty="0" err="1"/>
              <a:t>oslobađa</a:t>
            </a:r>
            <a:r>
              <a:rPr lang="en-US" dirty="0"/>
              <a:t> </a:t>
            </a:r>
            <a:r>
              <a:rPr lang="en-US" dirty="0" err="1"/>
              <a:t>ograničenja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smtClean="0"/>
              <a:t>name</a:t>
            </a:r>
            <a:r>
              <a:rPr lang="sr-Latn-ME" dirty="0" smtClean="0"/>
              <a:t>ć</a:t>
            </a:r>
            <a:r>
              <a:rPr lang="en-US" dirty="0" smtClean="0"/>
              <a:t>u </a:t>
            </a:r>
            <a:r>
              <a:rPr lang="en-US" dirty="0" err="1"/>
              <a:t>razne</a:t>
            </a:r>
            <a:r>
              <a:rPr lang="en-US" dirty="0"/>
              <a:t> </a:t>
            </a:r>
            <a:r>
              <a:rPr lang="en-US" dirty="0" err="1"/>
              <a:t>vladine</a:t>
            </a:r>
            <a:r>
              <a:rPr lang="en-US" dirty="0"/>
              <a:t> </a:t>
            </a:r>
            <a:r>
              <a:rPr lang="en-US" dirty="0" err="1" smtClean="0"/>
              <a:t>kreditno</a:t>
            </a:r>
            <a:r>
              <a:rPr lang="sr-Latn-ME" dirty="0" smtClean="0"/>
              <a:t> </a:t>
            </a:r>
            <a:r>
              <a:rPr lang="en-US" dirty="0" smtClean="0"/>
              <a:t>- </a:t>
            </a:r>
            <a:r>
              <a:rPr lang="en-US" dirty="0" err="1"/>
              <a:t>osiguravajude</a:t>
            </a:r>
            <a:r>
              <a:rPr lang="en-US" dirty="0"/>
              <a:t> </a:t>
            </a:r>
            <a:r>
              <a:rPr lang="en-US" dirty="0" err="1"/>
              <a:t>agencije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organizacije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01582945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62885"/>
            <a:ext cx="10515600" cy="5314078"/>
          </a:xfrm>
        </p:spPr>
        <p:txBody>
          <a:bodyPr>
            <a:normAutofit fontScale="92500" lnSpcReduction="10000"/>
          </a:bodyPr>
          <a:lstStyle/>
          <a:p>
            <a:pPr lvl="0" algn="just" fontAlgn="base"/>
            <a:r>
              <a:rPr lang="en-US" dirty="0" err="1"/>
              <a:t>kupac</a:t>
            </a:r>
            <a:r>
              <a:rPr lang="en-US" dirty="0"/>
              <a:t>- </a:t>
            </a:r>
            <a:r>
              <a:rPr lang="en-US" dirty="0" err="1"/>
              <a:t>uvoznik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mogućnost</a:t>
            </a:r>
            <a:r>
              <a:rPr lang="en-US" dirty="0"/>
              <a:t> da </a:t>
            </a:r>
            <a:r>
              <a:rPr lang="en-US" dirty="0" err="1"/>
              <a:t>bira</a:t>
            </a:r>
            <a:r>
              <a:rPr lang="en-US" dirty="0"/>
              <a:t>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koju</a:t>
            </a:r>
            <a:r>
              <a:rPr lang="en-US" dirty="0"/>
              <a:t> </a:t>
            </a:r>
            <a:r>
              <a:rPr lang="en-US" dirty="0" err="1"/>
              <a:t>konvertabilnu</a:t>
            </a:r>
            <a:r>
              <a:rPr lang="en-US" dirty="0"/>
              <a:t> </a:t>
            </a:r>
            <a:r>
              <a:rPr lang="en-US" dirty="0" err="1"/>
              <a:t>valutu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valute</a:t>
            </a:r>
            <a:r>
              <a:rPr lang="en-US" dirty="0"/>
              <a:t>, bez </a:t>
            </a:r>
            <a:r>
              <a:rPr lang="en-US" dirty="0" err="1"/>
              <a:t>obzira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valuta</a:t>
            </a:r>
            <a:r>
              <a:rPr lang="en-US" dirty="0"/>
              <a:t> je </a:t>
            </a:r>
            <a:r>
              <a:rPr lang="en-US" dirty="0" err="1"/>
              <a:t>potrebna</a:t>
            </a:r>
            <a:r>
              <a:rPr lang="en-US" dirty="0"/>
              <a:t> </a:t>
            </a:r>
            <a:r>
              <a:rPr lang="en-US" dirty="0" err="1" smtClean="0"/>
              <a:t>proizvođaču</a:t>
            </a:r>
            <a:r>
              <a:rPr lang="sr-Latn-ME" dirty="0" smtClean="0"/>
              <a:t> </a:t>
            </a:r>
            <a:r>
              <a:rPr lang="en-US" dirty="0" smtClean="0"/>
              <a:t>- </a:t>
            </a:r>
            <a:r>
              <a:rPr lang="en-US" dirty="0" err="1" smtClean="0"/>
              <a:t>izvozniku</a:t>
            </a:r>
            <a:r>
              <a:rPr lang="sr-Latn-ME" dirty="0" smtClean="0"/>
              <a:t> </a:t>
            </a:r>
            <a:r>
              <a:rPr lang="en-US" dirty="0" smtClean="0"/>
              <a:t>od </a:t>
            </a:r>
            <a:r>
              <a:rPr lang="en-US" dirty="0" err="1" smtClean="0"/>
              <a:t>kupca</a:t>
            </a:r>
            <a:r>
              <a:rPr lang="sr-Latn-ME" dirty="0" smtClean="0"/>
              <a:t> </a:t>
            </a:r>
            <a:r>
              <a:rPr lang="en-US" dirty="0" smtClean="0"/>
              <a:t>- </a:t>
            </a:r>
            <a:r>
              <a:rPr lang="en-US" dirty="0" err="1"/>
              <a:t>uvoznika</a:t>
            </a:r>
            <a:r>
              <a:rPr lang="en-US" dirty="0"/>
              <a:t>, </a:t>
            </a:r>
            <a:r>
              <a:rPr lang="en-US" dirty="0" err="1"/>
              <a:t>osim</a:t>
            </a:r>
            <a:r>
              <a:rPr lang="en-US" dirty="0"/>
              <a:t> </a:t>
            </a:r>
            <a:r>
              <a:rPr lang="en-US" dirty="0" err="1"/>
              <a:t>određenih</a:t>
            </a:r>
            <a:r>
              <a:rPr lang="en-US" dirty="0"/>
              <a:t> </a:t>
            </a:r>
            <a:r>
              <a:rPr lang="en-US" dirty="0" err="1"/>
              <a:t>obaveza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odnose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to da se </a:t>
            </a:r>
            <a:r>
              <a:rPr lang="en-US" dirty="0" err="1"/>
              <a:t>prezentiraju</a:t>
            </a:r>
            <a:r>
              <a:rPr lang="en-US" dirty="0"/>
              <a:t> </a:t>
            </a:r>
            <a:r>
              <a:rPr lang="en-US" dirty="0" err="1"/>
              <a:t>ugovoreni</a:t>
            </a:r>
            <a:r>
              <a:rPr lang="en-US" dirty="0"/>
              <a:t> </a:t>
            </a:r>
            <a:r>
              <a:rPr lang="en-US" dirty="0" err="1"/>
              <a:t>instrumenti</a:t>
            </a:r>
            <a:r>
              <a:rPr lang="en-US" dirty="0"/>
              <a:t> </a:t>
            </a:r>
            <a:r>
              <a:rPr lang="en-US" dirty="0" err="1"/>
              <a:t>plaćanja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 da </a:t>
            </a:r>
            <a:r>
              <a:rPr lang="en-US" dirty="0" err="1"/>
              <a:t>redovno</a:t>
            </a:r>
            <a:r>
              <a:rPr lang="en-US" dirty="0"/>
              <a:t> </a:t>
            </a:r>
            <a:r>
              <a:rPr lang="en-US" dirty="0" err="1" smtClean="0"/>
              <a:t>otpla</a:t>
            </a:r>
            <a:r>
              <a:rPr lang="sr-Latn-ME" dirty="0" smtClean="0"/>
              <a:t>ć</a:t>
            </a:r>
            <a:r>
              <a:rPr lang="en-US" dirty="0" err="1" smtClean="0"/>
              <a:t>uju</a:t>
            </a:r>
            <a:r>
              <a:rPr lang="en-US" dirty="0" smtClean="0"/>
              <a:t> </a:t>
            </a:r>
            <a:r>
              <a:rPr lang="en-US" dirty="0" err="1" smtClean="0"/>
              <a:t>kredit</a:t>
            </a:r>
            <a:r>
              <a:rPr lang="sr-Latn-ME" dirty="0" smtClean="0"/>
              <a:t>. </a:t>
            </a:r>
          </a:p>
          <a:p>
            <a:pPr lvl="0" algn="just" fontAlgn="base"/>
            <a:r>
              <a:rPr lang="en-US" dirty="0" smtClean="0"/>
              <a:t> </a:t>
            </a:r>
            <a:r>
              <a:rPr lang="en-US" dirty="0"/>
              <a:t>ne </a:t>
            </a:r>
            <a:r>
              <a:rPr lang="en-US" dirty="0" err="1" smtClean="0"/>
              <a:t>zaht</a:t>
            </a:r>
            <a:r>
              <a:rPr lang="sr-Latn-ME" dirty="0" smtClean="0"/>
              <a:t>ij</a:t>
            </a:r>
            <a:r>
              <a:rPr lang="en-US" dirty="0" err="1" smtClean="0"/>
              <a:t>eva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angažovanje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 smtClean="0"/>
              <a:t>pla</a:t>
            </a:r>
            <a:r>
              <a:rPr lang="sr-Latn-ME" dirty="0" smtClean="0"/>
              <a:t>ć</a:t>
            </a:r>
            <a:r>
              <a:rPr lang="en-US" dirty="0" err="1" smtClean="0"/>
              <a:t>anje</a:t>
            </a:r>
            <a:r>
              <a:rPr lang="en-US" dirty="0" smtClean="0"/>
              <a:t> </a:t>
            </a:r>
            <a:r>
              <a:rPr lang="en-US" dirty="0" err="1"/>
              <a:t>avansa</a:t>
            </a:r>
            <a:r>
              <a:rPr lang="en-US" dirty="0"/>
              <a:t> </a:t>
            </a:r>
            <a:r>
              <a:rPr lang="en-US" dirty="0" err="1" smtClean="0"/>
              <a:t>unapred</a:t>
            </a:r>
            <a:r>
              <a:rPr lang="sr-Latn-ME" dirty="0" smtClean="0"/>
              <a:t> </a:t>
            </a:r>
            <a:r>
              <a:rPr lang="en-US" dirty="0" err="1" smtClean="0"/>
              <a:t>zaključivanje</a:t>
            </a:r>
            <a:r>
              <a:rPr lang="en-US" dirty="0" smtClean="0"/>
              <a:t> </a:t>
            </a:r>
            <a:r>
              <a:rPr lang="en-US" dirty="0" err="1"/>
              <a:t>posla</a:t>
            </a:r>
            <a:r>
              <a:rPr lang="en-US" dirty="0"/>
              <a:t> </a:t>
            </a:r>
            <a:r>
              <a:rPr lang="en-US" dirty="0" err="1"/>
              <a:t>kupovine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uvoza</a:t>
            </a:r>
            <a:r>
              <a:rPr lang="en-US" dirty="0"/>
              <a:t> </a:t>
            </a:r>
            <a:r>
              <a:rPr lang="en-US" dirty="0" err="1"/>
              <a:t>investicione</a:t>
            </a:r>
            <a:r>
              <a:rPr lang="en-US" dirty="0"/>
              <a:t> </a:t>
            </a:r>
            <a:r>
              <a:rPr lang="en-US" dirty="0" err="1"/>
              <a:t>opreme</a:t>
            </a:r>
            <a:r>
              <a:rPr lang="en-US" dirty="0"/>
              <a:t> </a:t>
            </a:r>
            <a:r>
              <a:rPr lang="en-US" dirty="0" err="1"/>
              <a:t>korišćenjem</a:t>
            </a:r>
            <a:r>
              <a:rPr lang="en-US" dirty="0"/>
              <a:t> </a:t>
            </a:r>
            <a:r>
              <a:rPr lang="en-US" dirty="0" err="1"/>
              <a:t>forfeting</a:t>
            </a:r>
            <a:r>
              <a:rPr lang="en-US" dirty="0"/>
              <a:t> </a:t>
            </a:r>
            <a:r>
              <a:rPr lang="en-US" dirty="0" err="1"/>
              <a:t>mehanizma</a:t>
            </a:r>
            <a:r>
              <a:rPr lang="en-US" dirty="0"/>
              <a:t>, </a:t>
            </a:r>
            <a:r>
              <a:rPr lang="en-US" dirty="0" err="1"/>
              <a:t>iako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kupca</a:t>
            </a:r>
            <a:r>
              <a:rPr lang="sr-Latn-ME" dirty="0" smtClean="0"/>
              <a:t> </a:t>
            </a:r>
            <a:r>
              <a:rPr lang="en-US" dirty="0" smtClean="0"/>
              <a:t>- </a:t>
            </a:r>
            <a:r>
              <a:rPr lang="en-US" dirty="0" err="1"/>
              <a:t>uvoznika</a:t>
            </a:r>
            <a:r>
              <a:rPr lang="en-US" dirty="0"/>
              <a:t> </a:t>
            </a:r>
            <a:r>
              <a:rPr lang="en-US" dirty="0" err="1"/>
              <a:t>skuplji</a:t>
            </a:r>
            <a:r>
              <a:rPr lang="en-US" dirty="0"/>
              <a:t> vid </a:t>
            </a:r>
            <a:r>
              <a:rPr lang="en-US" dirty="0" err="1"/>
              <a:t>uvoza</a:t>
            </a:r>
            <a:r>
              <a:rPr lang="en-US" dirty="0"/>
              <a:t> </a:t>
            </a:r>
            <a:r>
              <a:rPr lang="en-US" dirty="0" err="1" smtClean="0"/>
              <a:t>opreme</a:t>
            </a:r>
            <a:r>
              <a:rPr lang="sr-Latn-ME" dirty="0"/>
              <a:t>.</a:t>
            </a:r>
            <a:endParaRPr lang="sr-Latn-ME" dirty="0" smtClean="0"/>
          </a:p>
          <a:p>
            <a:pPr lvl="0" algn="just" fontAlgn="base"/>
            <a:r>
              <a:rPr lang="en-US" dirty="0" smtClean="0"/>
              <a:t> </a:t>
            </a:r>
            <a:r>
              <a:rPr lang="en-US" dirty="0"/>
              <a:t>on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njemu</a:t>
            </a:r>
            <a:r>
              <a:rPr lang="en-US" dirty="0"/>
              <a:t> </a:t>
            </a:r>
            <a:r>
              <a:rPr lang="en-US" dirty="0" err="1"/>
              <a:t>pronalazi</a:t>
            </a:r>
            <a:r>
              <a:rPr lang="en-US" dirty="0"/>
              <a:t> </a:t>
            </a:r>
            <a:r>
              <a:rPr lang="en-US" dirty="0" err="1"/>
              <a:t>svoj</a:t>
            </a:r>
            <a:r>
              <a:rPr lang="en-US" dirty="0"/>
              <a:t> </a:t>
            </a:r>
            <a:r>
              <a:rPr lang="en-US" dirty="0" err="1"/>
              <a:t>interes</a:t>
            </a:r>
            <a:r>
              <a:rPr lang="en-US" dirty="0"/>
              <a:t>, s </a:t>
            </a:r>
            <a:r>
              <a:rPr lang="en-US" dirty="0" err="1"/>
              <a:t>obzirom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značaj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ukupne</a:t>
            </a:r>
            <a:r>
              <a:rPr lang="en-US" dirty="0"/>
              <a:t> </a:t>
            </a:r>
            <a:r>
              <a:rPr lang="en-US" dirty="0" err="1"/>
              <a:t>koristi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mu se </a:t>
            </a:r>
            <a:r>
              <a:rPr lang="en-US" dirty="0" err="1"/>
              <a:t>ukazuju</a:t>
            </a:r>
            <a:r>
              <a:rPr lang="en-US" dirty="0"/>
              <a:t> </a:t>
            </a:r>
            <a:r>
              <a:rPr lang="en-US" dirty="0" err="1"/>
              <a:t>korišćenjem</a:t>
            </a:r>
            <a:r>
              <a:rPr lang="en-US" dirty="0"/>
              <a:t> </a:t>
            </a:r>
            <a:r>
              <a:rPr lang="en-US" dirty="0" err="1"/>
              <a:t>jednog</a:t>
            </a:r>
            <a:r>
              <a:rPr lang="en-US" dirty="0"/>
              <a:t> </a:t>
            </a:r>
            <a:r>
              <a:rPr lang="en-US" dirty="0" err="1"/>
              <a:t>ovakvog</a:t>
            </a:r>
            <a:r>
              <a:rPr lang="en-US" dirty="0"/>
              <a:t> </a:t>
            </a:r>
            <a:r>
              <a:rPr lang="en-US" dirty="0" err="1" smtClean="0"/>
              <a:t>mehanizma</a:t>
            </a:r>
            <a:r>
              <a:rPr lang="sr-Latn-ME" dirty="0" smtClean="0"/>
              <a:t>.</a:t>
            </a:r>
            <a:endParaRPr lang="en-US" dirty="0"/>
          </a:p>
          <a:p>
            <a:pPr algn="just" fontAlgn="base"/>
            <a:r>
              <a:rPr lang="en-US" dirty="0" err="1"/>
              <a:t>Pogodnosti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forfeting</a:t>
            </a:r>
            <a:r>
              <a:rPr lang="en-US" dirty="0"/>
              <a:t> </a:t>
            </a:r>
            <a:r>
              <a:rPr lang="en-US" dirty="0" err="1"/>
              <a:t>organizaciju</a:t>
            </a:r>
            <a:r>
              <a:rPr lang="en-US" dirty="0"/>
              <a:t> se </a:t>
            </a:r>
            <a:r>
              <a:rPr lang="en-US" dirty="0" err="1"/>
              <a:t>ogledaju</a:t>
            </a:r>
            <a:r>
              <a:rPr lang="en-US" dirty="0"/>
              <a:t> u tome da </a:t>
            </a:r>
            <a:r>
              <a:rPr lang="en-US" dirty="0" err="1"/>
              <a:t>forfeting</a:t>
            </a:r>
            <a:r>
              <a:rPr lang="en-US" dirty="0"/>
              <a:t> </a:t>
            </a:r>
            <a:r>
              <a:rPr lang="en-US" dirty="0" err="1"/>
              <a:t>organizacija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 u </a:t>
            </a:r>
            <a:r>
              <a:rPr lang="en-US" dirty="0" err="1"/>
              <a:t>korišćenju</a:t>
            </a:r>
            <a:r>
              <a:rPr lang="en-US" dirty="0"/>
              <a:t> </a:t>
            </a:r>
            <a:r>
              <a:rPr lang="en-US" dirty="0" err="1"/>
              <a:t>forfetinga</a:t>
            </a:r>
            <a:r>
              <a:rPr lang="en-US" dirty="0"/>
              <a:t> </a:t>
            </a:r>
            <a:r>
              <a:rPr lang="en-US" dirty="0" err="1"/>
              <a:t>nalazi</a:t>
            </a:r>
            <a:r>
              <a:rPr lang="en-US" dirty="0"/>
              <a:t> </a:t>
            </a:r>
            <a:r>
              <a:rPr lang="en-US" dirty="0" err="1"/>
              <a:t>poseban</a:t>
            </a:r>
            <a:r>
              <a:rPr lang="en-US" dirty="0"/>
              <a:t> </a:t>
            </a:r>
            <a:r>
              <a:rPr lang="en-US" dirty="0" err="1"/>
              <a:t>interes</a:t>
            </a:r>
            <a:r>
              <a:rPr lang="en-US" dirty="0"/>
              <a:t> u </a:t>
            </a:r>
            <a:r>
              <a:rPr lang="en-US" dirty="0" err="1"/>
              <a:t>sticanju</a:t>
            </a:r>
            <a:r>
              <a:rPr lang="en-US" dirty="0"/>
              <a:t> </a:t>
            </a:r>
            <a:r>
              <a:rPr lang="en-US" dirty="0" err="1"/>
              <a:t>profita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je u </a:t>
            </a:r>
            <a:r>
              <a:rPr lang="en-US" dirty="0" err="1"/>
              <a:t>većini</a:t>
            </a:r>
            <a:r>
              <a:rPr lang="en-US" dirty="0"/>
              <a:t> </a:t>
            </a:r>
            <a:r>
              <a:rPr lang="en-US" dirty="0" err="1"/>
              <a:t>slučajeva</a:t>
            </a:r>
            <a:r>
              <a:rPr lang="en-US" dirty="0"/>
              <a:t> </a:t>
            </a:r>
            <a:r>
              <a:rPr lang="en-US" dirty="0" err="1"/>
              <a:t>znatno</a:t>
            </a:r>
            <a:r>
              <a:rPr lang="en-US" dirty="0"/>
              <a:t> </a:t>
            </a:r>
            <a:r>
              <a:rPr lang="en-US" dirty="0" err="1"/>
              <a:t>veći</a:t>
            </a:r>
            <a:r>
              <a:rPr lang="en-US" dirty="0"/>
              <a:t> </a:t>
            </a:r>
            <a:r>
              <a:rPr lang="en-US" dirty="0" err="1"/>
              <a:t>nego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err="1"/>
              <a:t>radi</a:t>
            </a:r>
            <a:r>
              <a:rPr lang="en-US" dirty="0"/>
              <a:t> o </a:t>
            </a:r>
            <a:r>
              <a:rPr lang="en-US" dirty="0" err="1"/>
              <a:t>plasiranju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nacionalnom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međunarodnom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638786966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>
            <a:normAutofit lnSpcReduction="10000"/>
          </a:bodyPr>
          <a:lstStyle/>
          <a:p>
            <a:pPr marL="0" indent="0" fontAlgn="base">
              <a:buNone/>
            </a:pPr>
            <a:r>
              <a:rPr lang="en-US" b="1" dirty="0" err="1"/>
              <a:t>Forfeting</a:t>
            </a:r>
            <a:r>
              <a:rPr lang="en-US" b="1" dirty="0"/>
              <a:t> </a:t>
            </a:r>
            <a:r>
              <a:rPr lang="en-US" b="1" dirty="0" err="1"/>
              <a:t>tržište</a:t>
            </a:r>
            <a:endParaRPr lang="en-US" dirty="0"/>
          </a:p>
          <a:p>
            <a:pPr algn="just" fontAlgn="base"/>
            <a:r>
              <a:rPr lang="en-US" dirty="0" err="1"/>
              <a:t>Iako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forfeting</a:t>
            </a:r>
            <a:r>
              <a:rPr lang="en-US" dirty="0"/>
              <a:t> </a:t>
            </a:r>
            <a:r>
              <a:rPr lang="en-US" dirty="0" err="1"/>
              <a:t>mehanizmi</a:t>
            </a:r>
            <a:r>
              <a:rPr lang="en-US" dirty="0"/>
              <a:t> u </a:t>
            </a:r>
            <a:r>
              <a:rPr lang="en-US" dirty="0" err="1"/>
              <a:t>priličnoj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eri</a:t>
            </a:r>
            <a:r>
              <a:rPr lang="en-US" dirty="0" smtClean="0"/>
              <a:t> </a:t>
            </a:r>
            <a:r>
              <a:rPr lang="en-US" dirty="0" err="1"/>
              <a:t>ograničeni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manji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razvijenih</a:t>
            </a:r>
            <a:r>
              <a:rPr lang="en-US" dirty="0"/>
              <a:t> </a:t>
            </a:r>
            <a:r>
              <a:rPr lang="en-US" dirty="0" err="1"/>
              <a:t>zemalja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manji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korisnika</a:t>
            </a:r>
            <a:r>
              <a:rPr lang="en-US" dirty="0"/>
              <a:t> </a:t>
            </a:r>
            <a:r>
              <a:rPr lang="en-US" dirty="0" err="1"/>
              <a:t>među</a:t>
            </a:r>
            <a:r>
              <a:rPr lang="en-US" dirty="0"/>
              <a:t> </a:t>
            </a:r>
            <a:r>
              <a:rPr lang="en-US" dirty="0" err="1"/>
              <a:t>razvijenim</a:t>
            </a:r>
            <a:r>
              <a:rPr lang="en-US" dirty="0"/>
              <a:t> </a:t>
            </a:r>
            <a:r>
              <a:rPr lang="en-US" dirty="0" err="1"/>
              <a:t>zemljama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zemljama</a:t>
            </a:r>
            <a:r>
              <a:rPr lang="en-US" dirty="0"/>
              <a:t> u </a:t>
            </a:r>
            <a:r>
              <a:rPr lang="en-US" dirty="0" err="1"/>
              <a:t>razvoju</a:t>
            </a:r>
            <a:r>
              <a:rPr lang="en-US" dirty="0"/>
              <a:t>, </a:t>
            </a:r>
            <a:r>
              <a:rPr lang="en-US" dirty="0" err="1"/>
              <a:t>oni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, u </a:t>
            </a:r>
            <a:r>
              <a:rPr lang="en-US" dirty="0" err="1"/>
              <a:t>priličnoj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eri</a:t>
            </a:r>
            <a:r>
              <a:rPr lang="en-US" dirty="0"/>
              <a:t>, </a:t>
            </a:r>
            <a:r>
              <a:rPr lang="en-US" dirty="0" err="1"/>
              <a:t>kontrolisani</a:t>
            </a:r>
            <a:r>
              <a:rPr lang="en-US" dirty="0"/>
              <a:t> od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vlade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administracije</a:t>
            </a:r>
            <a:r>
              <a:rPr lang="en-US" dirty="0"/>
              <a:t>, a </a:t>
            </a:r>
            <a:r>
              <a:rPr lang="en-US" dirty="0" err="1"/>
              <a:t>njihova</a:t>
            </a:r>
            <a:r>
              <a:rPr lang="en-US" dirty="0"/>
              <a:t> </a:t>
            </a:r>
            <a:r>
              <a:rPr lang="en-US" dirty="0" err="1"/>
              <a:t>dejstva</a:t>
            </a:r>
            <a:r>
              <a:rPr lang="en-US" dirty="0"/>
              <a:t> </a:t>
            </a:r>
            <a:r>
              <a:rPr lang="en-US" dirty="0" err="1"/>
              <a:t>ograničena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bi </a:t>
            </a:r>
            <a:r>
              <a:rPr lang="en-US" dirty="0" err="1"/>
              <a:t>uticala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normalno</a:t>
            </a:r>
            <a:r>
              <a:rPr lang="en-US" dirty="0"/>
              <a:t> </a:t>
            </a:r>
            <a:r>
              <a:rPr lang="en-US" dirty="0" err="1"/>
              <a:t>funkcionisanje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. </a:t>
            </a:r>
            <a:endParaRPr lang="sr-Latn-ME" dirty="0" smtClean="0"/>
          </a:p>
          <a:p>
            <a:pPr algn="just" fontAlgn="base"/>
            <a:r>
              <a:rPr lang="en-US" dirty="0" err="1" smtClean="0"/>
              <a:t>Zemlje</a:t>
            </a:r>
            <a:r>
              <a:rPr lang="en-US" dirty="0" smtClean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koriste</a:t>
            </a:r>
            <a:r>
              <a:rPr lang="en-US" dirty="0"/>
              <a:t> </a:t>
            </a:r>
            <a:r>
              <a:rPr lang="en-US" dirty="0" err="1"/>
              <a:t>forfeting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unapređenje</a:t>
            </a:r>
            <a:r>
              <a:rPr lang="en-US" dirty="0"/>
              <a:t> </a:t>
            </a:r>
            <a:r>
              <a:rPr lang="en-US" dirty="0" err="1"/>
              <a:t>unutrašnjeg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međunarodnog</a:t>
            </a:r>
            <a:r>
              <a:rPr lang="en-US" dirty="0"/>
              <a:t> </a:t>
            </a:r>
            <a:r>
              <a:rPr lang="en-US" dirty="0" err="1"/>
              <a:t>prometa</a:t>
            </a:r>
            <a:r>
              <a:rPr lang="en-US" dirty="0"/>
              <a:t> </a:t>
            </a:r>
            <a:r>
              <a:rPr lang="en-US" dirty="0" err="1"/>
              <a:t>nastoje</a:t>
            </a:r>
            <a:r>
              <a:rPr lang="en-US" dirty="0"/>
              <a:t> da </a:t>
            </a:r>
            <a:r>
              <a:rPr lang="en-US" dirty="0" err="1"/>
              <a:t>kontrolišu</a:t>
            </a:r>
            <a:r>
              <a:rPr lang="en-US" dirty="0"/>
              <a:t> </a:t>
            </a:r>
            <a:r>
              <a:rPr lang="en-US" dirty="0" err="1"/>
              <a:t>naplate</a:t>
            </a:r>
            <a:r>
              <a:rPr lang="en-US" dirty="0"/>
              <a:t> </a:t>
            </a:r>
            <a:r>
              <a:rPr lang="en-US" dirty="0" err="1"/>
              <a:t>dugovnih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err="1"/>
              <a:t>obim</a:t>
            </a:r>
            <a:r>
              <a:rPr lang="en-US" dirty="0"/>
              <a:t> ne bi </a:t>
            </a:r>
            <a:r>
              <a:rPr lang="en-US" dirty="0" err="1"/>
              <a:t>mogao</a:t>
            </a:r>
            <a:r>
              <a:rPr lang="en-US" dirty="0"/>
              <a:t> </a:t>
            </a:r>
            <a:r>
              <a:rPr lang="en-US" dirty="0" err="1"/>
              <a:t>bitno</a:t>
            </a:r>
            <a:r>
              <a:rPr lang="en-US" dirty="0"/>
              <a:t> da </a:t>
            </a:r>
            <a:r>
              <a:rPr lang="en-US" dirty="0" err="1"/>
              <a:t>utiče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smtClean="0"/>
              <a:t>prom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 smtClean="0"/>
              <a:t>kreditno</a:t>
            </a:r>
            <a:r>
              <a:rPr lang="sr-Latn-ME" dirty="0" smtClean="0"/>
              <a:t> </a:t>
            </a:r>
            <a:r>
              <a:rPr lang="en-US" dirty="0" smtClean="0"/>
              <a:t>- </a:t>
            </a:r>
            <a:r>
              <a:rPr lang="en-US" dirty="0" err="1"/>
              <a:t>monetarne</a:t>
            </a:r>
            <a:r>
              <a:rPr lang="en-US" dirty="0"/>
              <a:t> </a:t>
            </a:r>
            <a:r>
              <a:rPr lang="en-US" dirty="0" err="1"/>
              <a:t>politike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robno</a:t>
            </a:r>
            <a:r>
              <a:rPr lang="en-US" dirty="0"/>
              <a:t>- </a:t>
            </a:r>
            <a:r>
              <a:rPr lang="en-US" dirty="0" err="1"/>
              <a:t>novčanih</a:t>
            </a:r>
            <a:r>
              <a:rPr lang="en-US" dirty="0"/>
              <a:t> </a:t>
            </a:r>
            <a:r>
              <a:rPr lang="en-US" dirty="0" err="1"/>
              <a:t>odnosa</a:t>
            </a:r>
            <a:r>
              <a:rPr lang="en-US" dirty="0"/>
              <a:t> u </a:t>
            </a:r>
            <a:r>
              <a:rPr lang="en-US" dirty="0" smtClean="0"/>
              <a:t>c</a:t>
            </a:r>
            <a:r>
              <a:rPr lang="sr-Latn-ME" dirty="0" smtClean="0"/>
              <a:t>j</a:t>
            </a:r>
            <a:r>
              <a:rPr lang="en-US" dirty="0" err="1" smtClean="0"/>
              <a:t>elini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 fontAlgn="base"/>
            <a:r>
              <a:rPr lang="en-US" dirty="0" smtClean="0"/>
              <a:t> </a:t>
            </a:r>
            <a:r>
              <a:rPr lang="en-US" dirty="0"/>
              <a:t>S </a:t>
            </a:r>
            <a:r>
              <a:rPr lang="en-US" dirty="0" err="1"/>
              <a:t>tim</a:t>
            </a:r>
            <a:r>
              <a:rPr lang="en-US" dirty="0"/>
              <a:t> u </a:t>
            </a:r>
            <a:r>
              <a:rPr lang="en-US" dirty="0" err="1"/>
              <a:t>vezi</a:t>
            </a:r>
            <a:r>
              <a:rPr lang="en-US" dirty="0"/>
              <a:t>, </a:t>
            </a:r>
            <a:r>
              <a:rPr lang="en-US" dirty="0" err="1"/>
              <a:t>mnoge</a:t>
            </a:r>
            <a:r>
              <a:rPr lang="en-US" dirty="0"/>
              <a:t> </a:t>
            </a:r>
            <a:r>
              <a:rPr lang="en-US" dirty="0" err="1"/>
              <a:t>zemlje</a:t>
            </a:r>
            <a:r>
              <a:rPr lang="en-US" dirty="0"/>
              <a:t> </a:t>
            </a:r>
            <a:r>
              <a:rPr lang="en-US" dirty="0" err="1"/>
              <a:t>praktikuju</a:t>
            </a:r>
            <a:r>
              <a:rPr lang="en-US" dirty="0"/>
              <a:t> da </a:t>
            </a:r>
            <a:r>
              <a:rPr lang="en-US" dirty="0" err="1"/>
              <a:t>utvrđuju</a:t>
            </a:r>
            <a:r>
              <a:rPr lang="en-US" dirty="0"/>
              <a:t> </a:t>
            </a:r>
            <a:r>
              <a:rPr lang="en-US" dirty="0" err="1"/>
              <a:t>ukupne</a:t>
            </a:r>
            <a:r>
              <a:rPr lang="en-US" dirty="0"/>
              <a:t> </a:t>
            </a:r>
            <a:r>
              <a:rPr lang="en-US" dirty="0" err="1"/>
              <a:t>kvote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plafone</a:t>
            </a:r>
            <a:r>
              <a:rPr lang="en-US" dirty="0"/>
              <a:t> </a:t>
            </a:r>
            <a:r>
              <a:rPr lang="en-US" dirty="0" err="1"/>
              <a:t>forfeting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svaku</a:t>
            </a:r>
            <a:r>
              <a:rPr lang="en-US" dirty="0"/>
              <a:t> </a:t>
            </a:r>
            <a:r>
              <a:rPr lang="en-US" dirty="0" err="1"/>
              <a:t>zemlju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pojedinačno</a:t>
            </a:r>
            <a:r>
              <a:rPr lang="en-US" dirty="0"/>
              <a:t> </a:t>
            </a:r>
            <a:r>
              <a:rPr lang="en-US" dirty="0" err="1"/>
              <a:t>javlja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korisnik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6873115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27279"/>
            <a:ext cx="10515600" cy="5249684"/>
          </a:xfrm>
        </p:spPr>
        <p:txBody>
          <a:bodyPr>
            <a:normAutofit/>
          </a:bodyPr>
          <a:lstStyle/>
          <a:p>
            <a:pPr algn="just" fontAlgn="base"/>
            <a:r>
              <a:rPr lang="en-US" dirty="0" err="1"/>
              <a:t>Svi</a:t>
            </a:r>
            <a:r>
              <a:rPr lang="en-US" dirty="0"/>
              <a:t> </a:t>
            </a:r>
            <a:r>
              <a:rPr lang="en-US" dirty="0" err="1"/>
              <a:t>subjekti</a:t>
            </a:r>
            <a:r>
              <a:rPr lang="en-US" dirty="0"/>
              <a:t> </a:t>
            </a:r>
            <a:r>
              <a:rPr lang="en-US" dirty="0" err="1"/>
              <a:t>učesnici</a:t>
            </a:r>
            <a:r>
              <a:rPr lang="en-US" dirty="0"/>
              <a:t> </a:t>
            </a:r>
            <a:r>
              <a:rPr lang="en-US" dirty="0" err="1"/>
              <a:t>korišćenja</a:t>
            </a:r>
            <a:r>
              <a:rPr lang="en-US" dirty="0"/>
              <a:t> </a:t>
            </a:r>
            <a:r>
              <a:rPr lang="en-US" dirty="0" err="1"/>
              <a:t>forfeting</a:t>
            </a:r>
            <a:r>
              <a:rPr lang="en-US" dirty="0"/>
              <a:t> </a:t>
            </a:r>
            <a:r>
              <a:rPr lang="en-US" dirty="0" err="1"/>
              <a:t>mehanizma</a:t>
            </a:r>
            <a:r>
              <a:rPr lang="en-US" dirty="0"/>
              <a:t> </a:t>
            </a:r>
            <a:r>
              <a:rPr lang="en-US" dirty="0" err="1"/>
              <a:t>strogo</a:t>
            </a:r>
            <a:r>
              <a:rPr lang="en-US" dirty="0"/>
              <a:t> </a:t>
            </a:r>
            <a:r>
              <a:rPr lang="en-US" dirty="0" err="1"/>
              <a:t>vode</a:t>
            </a:r>
            <a:r>
              <a:rPr lang="en-US" dirty="0"/>
              <a:t> </a:t>
            </a:r>
            <a:r>
              <a:rPr lang="en-US" dirty="0" err="1"/>
              <a:t>računa</a:t>
            </a:r>
            <a:r>
              <a:rPr lang="en-US" dirty="0"/>
              <a:t> o </a:t>
            </a:r>
            <a:r>
              <a:rPr lang="en-US" dirty="0" err="1"/>
              <a:t>kretanjima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domaćem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međunarodnom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, a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odnose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ekonomske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političke</a:t>
            </a:r>
            <a:r>
              <a:rPr lang="en-US" dirty="0"/>
              <a:t> </a:t>
            </a:r>
            <a:r>
              <a:rPr lang="en-US" dirty="0" smtClean="0"/>
              <a:t>prom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pojedinim</a:t>
            </a:r>
            <a:r>
              <a:rPr lang="en-US" dirty="0"/>
              <a:t> </a:t>
            </a:r>
            <a:r>
              <a:rPr lang="en-US" dirty="0" err="1"/>
              <a:t>zemljama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glavnim</a:t>
            </a:r>
            <a:r>
              <a:rPr lang="en-US" dirty="0"/>
              <a:t> </a:t>
            </a:r>
            <a:r>
              <a:rPr lang="en-US" dirty="0" err="1"/>
              <a:t>trendovima</a:t>
            </a:r>
            <a:r>
              <a:rPr lang="en-US" dirty="0"/>
              <a:t> u </a:t>
            </a:r>
            <a:r>
              <a:rPr lang="en-US" dirty="0" err="1" smtClean="0"/>
              <a:t>sv</a:t>
            </a:r>
            <a:r>
              <a:rPr lang="sr-Latn-ME" dirty="0" smtClean="0"/>
              <a:t>ij</a:t>
            </a:r>
            <a:r>
              <a:rPr lang="en-US" dirty="0" err="1" smtClean="0"/>
              <a:t>etu</a:t>
            </a:r>
            <a:r>
              <a:rPr lang="en-US" dirty="0"/>
              <a:t>.</a:t>
            </a:r>
          </a:p>
          <a:p>
            <a:pPr algn="just" fontAlgn="base"/>
            <a:r>
              <a:rPr lang="en-US" dirty="0" err="1"/>
              <a:t>Tržište</a:t>
            </a:r>
            <a:r>
              <a:rPr lang="en-US" dirty="0"/>
              <a:t> </a:t>
            </a:r>
            <a:r>
              <a:rPr lang="en-US" dirty="0" err="1"/>
              <a:t>forfetinga</a:t>
            </a:r>
            <a:r>
              <a:rPr lang="en-US" dirty="0"/>
              <a:t> </a:t>
            </a:r>
            <a:r>
              <a:rPr lang="en-US" dirty="0" err="1"/>
              <a:t>doprinosi</a:t>
            </a:r>
            <a:r>
              <a:rPr lang="en-US" dirty="0"/>
              <a:t> </a:t>
            </a:r>
            <a:r>
              <a:rPr lang="en-US" dirty="0" err="1"/>
              <a:t>povećanju</a:t>
            </a:r>
            <a:r>
              <a:rPr lang="en-US" dirty="0"/>
              <a:t> </a:t>
            </a:r>
            <a:r>
              <a:rPr lang="en-US" dirty="0" err="1"/>
              <a:t>priliva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likvidnosti</a:t>
            </a:r>
            <a:r>
              <a:rPr lang="en-US" dirty="0"/>
              <a:t>. </a:t>
            </a:r>
            <a:endParaRPr lang="sr-Latn-ME" dirty="0" smtClean="0"/>
          </a:p>
          <a:p>
            <a:pPr algn="just" fontAlgn="base"/>
            <a:r>
              <a:rPr lang="en-US" dirty="0" smtClean="0"/>
              <a:t>Da </a:t>
            </a:r>
            <a:r>
              <a:rPr lang="en-US" dirty="0"/>
              <a:t>bi se </a:t>
            </a:r>
            <a:r>
              <a:rPr lang="en-US" dirty="0" err="1"/>
              <a:t>ovaj</a:t>
            </a:r>
            <a:r>
              <a:rPr lang="en-US" dirty="0"/>
              <a:t> </a:t>
            </a:r>
            <a:r>
              <a:rPr lang="en-US" dirty="0" err="1"/>
              <a:t>osnovni</a:t>
            </a:r>
            <a:r>
              <a:rPr lang="en-US" dirty="0"/>
              <a:t> </a:t>
            </a:r>
            <a:r>
              <a:rPr lang="en-US" dirty="0" err="1"/>
              <a:t>uslov</a:t>
            </a:r>
            <a:r>
              <a:rPr lang="en-US" dirty="0"/>
              <a:t> </a:t>
            </a:r>
            <a:r>
              <a:rPr lang="en-US" dirty="0" err="1"/>
              <a:t>ispunio</a:t>
            </a:r>
            <a:r>
              <a:rPr lang="en-US" dirty="0"/>
              <a:t>, </a:t>
            </a:r>
            <a:r>
              <a:rPr lang="en-US" dirty="0" err="1"/>
              <a:t>potrebno</a:t>
            </a:r>
            <a:r>
              <a:rPr lang="en-US" dirty="0"/>
              <a:t> je da </a:t>
            </a:r>
            <a:r>
              <a:rPr lang="en-US" dirty="0" err="1"/>
              <a:t>budu</a:t>
            </a:r>
            <a:r>
              <a:rPr lang="en-US" dirty="0"/>
              <a:t> </a:t>
            </a:r>
            <a:r>
              <a:rPr lang="en-US" dirty="0" err="1"/>
              <a:t>ispunjeni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</a:t>
            </a:r>
            <a:r>
              <a:rPr lang="en-US" dirty="0"/>
              <a:t> </a:t>
            </a:r>
            <a:r>
              <a:rPr lang="en-US" dirty="0" err="1"/>
              <a:t>uslovi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odnose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to da:</a:t>
            </a:r>
          </a:p>
          <a:p>
            <a:pPr lvl="0" algn="just" fontAlgn="base"/>
            <a:r>
              <a:rPr lang="en-US" dirty="0"/>
              <a:t>portfolio </a:t>
            </a:r>
            <a:r>
              <a:rPr lang="en-US" dirty="0" err="1"/>
              <a:t>hartija</a:t>
            </a:r>
            <a:r>
              <a:rPr lang="en-US" dirty="0"/>
              <a:t>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dobrog</a:t>
            </a:r>
            <a:r>
              <a:rPr lang="en-US" dirty="0"/>
              <a:t> </a:t>
            </a:r>
            <a:r>
              <a:rPr lang="en-US" dirty="0" err="1"/>
              <a:t>kvaliteta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da bez </a:t>
            </a:r>
            <a:r>
              <a:rPr lang="en-US" dirty="0" err="1"/>
              <a:t>poteškoća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nekih</a:t>
            </a:r>
            <a:r>
              <a:rPr lang="en-US" dirty="0"/>
              <a:t> </a:t>
            </a:r>
            <a:r>
              <a:rPr lang="en-US" dirty="0" err="1"/>
              <a:t>gubitaka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da se </a:t>
            </a:r>
            <a:r>
              <a:rPr lang="en-US" dirty="0" err="1"/>
              <a:t>realizuju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forfeting</a:t>
            </a:r>
            <a:r>
              <a:rPr lang="en-US" dirty="0"/>
              <a:t> </a:t>
            </a:r>
            <a:r>
              <a:rPr lang="en-US" dirty="0" err="1" smtClean="0"/>
              <a:t>tržištu</a:t>
            </a:r>
            <a:r>
              <a:rPr lang="sr-Latn-ME" dirty="0" smtClean="0"/>
              <a:t> </a:t>
            </a:r>
            <a:r>
              <a:rPr lang="en-US" dirty="0" err="1" smtClean="0"/>
              <a:t>prateća</a:t>
            </a:r>
            <a:r>
              <a:rPr lang="en-US" dirty="0" smtClean="0"/>
              <a:t> </a:t>
            </a:r>
            <a:r>
              <a:rPr lang="en-US" dirty="0" err="1"/>
              <a:t>dokumentacija</a:t>
            </a:r>
            <a:r>
              <a:rPr lang="en-US" dirty="0"/>
              <a:t> </a:t>
            </a:r>
            <a:r>
              <a:rPr lang="en-US" dirty="0" err="1"/>
              <a:t>forfeting</a:t>
            </a:r>
            <a:r>
              <a:rPr lang="en-US" dirty="0"/>
              <a:t> </a:t>
            </a:r>
            <a:r>
              <a:rPr lang="en-US" dirty="0" err="1"/>
              <a:t>mehanizma</a:t>
            </a:r>
            <a:r>
              <a:rPr lang="en-US" dirty="0"/>
              <a:t>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prihvaćena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standardima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forfeting</a:t>
            </a:r>
            <a:r>
              <a:rPr lang="en-US" dirty="0"/>
              <a:t> </a:t>
            </a:r>
            <a:r>
              <a:rPr lang="en-US" dirty="0" err="1" smtClean="0"/>
              <a:t>tržištu</a:t>
            </a:r>
            <a:endParaRPr lang="sr-Latn-ME" dirty="0" smtClean="0"/>
          </a:p>
          <a:p>
            <a:pPr lvl="0" fontAlgn="base"/>
            <a:r>
              <a:rPr lang="sr-Latn-ME" dirty="0" smtClean="0"/>
              <a:t>HVALA!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95272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91322"/>
          </a:xfrm>
        </p:spPr>
        <p:txBody>
          <a:bodyPr/>
          <a:lstStyle/>
          <a:p>
            <a:r>
              <a:rPr lang="hr-HR" b="1" dirty="0"/>
              <a:t>1</a:t>
            </a:r>
            <a:r>
              <a:rPr lang="hr-HR" b="1" dirty="0" smtClean="0"/>
              <a:t>. Finansijski leasing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68192"/>
            <a:ext cx="10515600" cy="4708771"/>
          </a:xfrm>
        </p:spPr>
        <p:txBody>
          <a:bodyPr>
            <a:normAutofit/>
          </a:bodyPr>
          <a:lstStyle/>
          <a:p>
            <a:pPr algn="just"/>
            <a:r>
              <a:rPr lang="hr-HR" dirty="0" smtClean="0"/>
              <a:t>Leasing </a:t>
            </a:r>
            <a:r>
              <a:rPr lang="hr-HR" dirty="0"/>
              <a:t>predstavlja poseban oblik finansiranja spoljnotrgovinskih transakcija i važan instrument poslovne politike i izvozne strategije proizvođača određenih dobara, korisnika tih dobara i leasing organizacija</a:t>
            </a:r>
            <a:r>
              <a:rPr lang="hr-HR" dirty="0" smtClean="0"/>
              <a:t>.</a:t>
            </a:r>
          </a:p>
          <a:p>
            <a:pPr algn="just"/>
            <a:r>
              <a:rPr lang="hr-HR" dirty="0" smtClean="0"/>
              <a:t> </a:t>
            </a:r>
            <a:r>
              <a:rPr lang="hr-HR" dirty="0"/>
              <a:t>Pojam leasing dolazi od engleske riječi „to lease“ što znači iznajmiti, tj. dati u najam</a:t>
            </a:r>
            <a:r>
              <a:rPr lang="hr-HR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358405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6220"/>
            <a:ext cx="10515600" cy="5030743"/>
          </a:xfrm>
        </p:spPr>
        <p:txBody>
          <a:bodyPr/>
          <a:lstStyle/>
          <a:p>
            <a:pPr algn="just"/>
            <a:r>
              <a:rPr lang="hr-HR" dirty="0"/>
              <a:t>Upravo iz ovog razloga vrlo čest sinonim za leasing je termin riječ najam. </a:t>
            </a:r>
          </a:p>
          <a:p>
            <a:pPr algn="just"/>
            <a:r>
              <a:rPr lang="hr-HR" dirty="0"/>
              <a:t>Leasing, tj. najam je sporazum na temelju kojeg najmodavac prenosi na korisnika leasinga, kao zamjenu za najamninu, pravo na korištenje nekog sredstva za dogovoreno razdoblje. </a:t>
            </a:r>
          </a:p>
          <a:p>
            <a:pPr algn="just"/>
            <a:r>
              <a:rPr lang="hr-HR" dirty="0"/>
              <a:t>Leasing u procesu investiranja predstavlja metod finansiranja nabave pokretnih i nepokretnih investicionih dobara, koja se na osnovu posebno sačinjenog ugovora, obligacionog odnosa, daju na korištenje korisnicima leasinga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849529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3236</TotalTime>
  <Words>6186</Words>
  <Application>Microsoft Office PowerPoint</Application>
  <PresentationFormat>Custom</PresentationFormat>
  <Paragraphs>297</Paragraphs>
  <Slides>74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74</vt:i4>
      </vt:variant>
    </vt:vector>
  </HeadingPairs>
  <TitlesOfParts>
    <vt:vector size="75" baseType="lpstr">
      <vt:lpstr>Office Theme</vt:lpstr>
      <vt:lpstr>PRAVO FINANSIJSKIH INSTITUCIJA</vt:lpstr>
      <vt:lpstr>Sadržaj</vt:lpstr>
      <vt:lpstr>Uvod - Leasing i ostali oblici finansiranja</vt:lpstr>
      <vt:lpstr>Slide 4</vt:lpstr>
      <vt:lpstr>Slide 5</vt:lpstr>
      <vt:lpstr>Slide 6</vt:lpstr>
      <vt:lpstr>Slide 7</vt:lpstr>
      <vt:lpstr>1. Finansijski leasing</vt:lpstr>
      <vt:lpstr>Slide 9</vt:lpstr>
      <vt:lpstr>Slide 10</vt:lpstr>
      <vt:lpstr>Slide 11</vt:lpstr>
      <vt:lpstr>Slide 12</vt:lpstr>
      <vt:lpstr>Slide 13</vt:lpstr>
      <vt:lpstr>Slide 14</vt:lpstr>
      <vt:lpstr>1.1.Prednosti i nedostaci leasinga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1.3. Disperzivnost  leasinga u svijetu</vt:lpstr>
      <vt:lpstr>Slide 24</vt:lpstr>
      <vt:lpstr>Slide 25</vt:lpstr>
      <vt:lpstr>Slide 26</vt:lpstr>
      <vt:lpstr>1.4. Leasing u razvijenim državama</vt:lpstr>
      <vt:lpstr>Slide 28</vt:lpstr>
      <vt:lpstr>Slide 29</vt:lpstr>
      <vt:lpstr>1.5.Leasing u zemljama u razvoju</vt:lpstr>
      <vt:lpstr>Slide 31</vt:lpstr>
      <vt:lpstr>Slide 32</vt:lpstr>
      <vt:lpstr>1.6.Leasing u zemljama regiona</vt:lpstr>
      <vt:lpstr>Slide 34</vt:lpstr>
      <vt:lpstr>1.7. Leasing u BiH  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  <vt:lpstr>Slide 44</vt:lpstr>
      <vt:lpstr>Slide 45</vt:lpstr>
      <vt:lpstr>2. Faktoring </vt:lpstr>
      <vt:lpstr>Slide 47</vt:lpstr>
      <vt:lpstr>Slide 48</vt:lpstr>
      <vt:lpstr>Slide 49</vt:lpstr>
      <vt:lpstr>Slide 50</vt:lpstr>
      <vt:lpstr>Slide 51</vt:lpstr>
      <vt:lpstr>Slide 52</vt:lpstr>
      <vt:lpstr>Slide 53</vt:lpstr>
      <vt:lpstr>Slide 54</vt:lpstr>
      <vt:lpstr>Slide 55</vt:lpstr>
      <vt:lpstr>Slide 56</vt:lpstr>
      <vt:lpstr>Slide 57</vt:lpstr>
      <vt:lpstr>Slide 58</vt:lpstr>
      <vt:lpstr>3. Pojam forfetinga</vt:lpstr>
      <vt:lpstr>Slide 60</vt:lpstr>
      <vt:lpstr>Slide 61</vt:lpstr>
      <vt:lpstr>Slide 62</vt:lpstr>
      <vt:lpstr>Slide 63</vt:lpstr>
      <vt:lpstr>3.1.Istorijat forfetinga</vt:lpstr>
      <vt:lpstr>Slide 65</vt:lpstr>
      <vt:lpstr>Slide 66</vt:lpstr>
      <vt:lpstr>Slide 67</vt:lpstr>
      <vt:lpstr>Slide 68</vt:lpstr>
      <vt:lpstr>Slide 69</vt:lpstr>
      <vt:lpstr>Slide 70</vt:lpstr>
      <vt:lpstr>Slide 71</vt:lpstr>
      <vt:lpstr>Slide 72</vt:lpstr>
      <vt:lpstr>Slide 73</vt:lpstr>
      <vt:lpstr>Slide 74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PRAVO FINANSIJSKIH INSTITUCIJA</dc:title>
  <dc:creator>Halil Kalac</dc:creator>
  <cp:lastModifiedBy>Windows User</cp:lastModifiedBy>
  <cp:revision>69</cp:revision>
  <dcterms:created xsi:type="dcterms:W3CDTF">2019-05-18T16:38:35Z</dcterms:created>
  <dcterms:modified xsi:type="dcterms:W3CDTF">2019-06-05T16:29:28Z</dcterms:modified>
</cp:coreProperties>
</file>