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9.xml" ContentType="application/vnd.openxmlformats-officedocument.presentationml.slide+xml"/>
  <Override PartName="/ppt/slides/slide9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97.xml" ContentType="application/vnd.openxmlformats-officedocument.presentationml.slide+xml"/>
  <Override PartName="/ppt/slides/slide10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05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Override PartName="/ppt/slides/slide9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98.xml" ContentType="application/vnd.openxmlformats-officedocument.presentationml.slide+xml"/>
  <Override PartName="/ppt/slides/slide108.xml" ContentType="application/vnd.openxmlformats-officedocument.presentationml.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slides/slide87.xml" ContentType="application/vnd.openxmlformats-officedocument.presentationml.slide+xml"/>
  <Override PartName="/ppt/slides/slide96.xml" ContentType="application/vnd.openxmlformats-officedocument.presentationml.slide+xml"/>
  <Override PartName="/ppt/slides/slide106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293" r:id="rId37"/>
    <p:sldId id="294" r:id="rId38"/>
    <p:sldId id="295" r:id="rId39"/>
    <p:sldId id="296" r:id="rId40"/>
    <p:sldId id="297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19" r:id="rId63"/>
    <p:sldId id="353" r:id="rId64"/>
    <p:sldId id="320" r:id="rId65"/>
    <p:sldId id="354" r:id="rId66"/>
    <p:sldId id="321" r:id="rId67"/>
    <p:sldId id="322" r:id="rId68"/>
    <p:sldId id="323" r:id="rId69"/>
    <p:sldId id="355" r:id="rId70"/>
    <p:sldId id="324" r:id="rId71"/>
    <p:sldId id="326" r:id="rId72"/>
    <p:sldId id="327" r:id="rId73"/>
    <p:sldId id="330" r:id="rId74"/>
    <p:sldId id="356" r:id="rId75"/>
    <p:sldId id="328" r:id="rId76"/>
    <p:sldId id="331" r:id="rId77"/>
    <p:sldId id="357" r:id="rId78"/>
    <p:sldId id="329" r:id="rId79"/>
    <p:sldId id="358" r:id="rId80"/>
    <p:sldId id="332" r:id="rId81"/>
    <p:sldId id="359" r:id="rId82"/>
    <p:sldId id="333" r:id="rId83"/>
    <p:sldId id="360" r:id="rId84"/>
    <p:sldId id="334" r:id="rId85"/>
    <p:sldId id="335" r:id="rId86"/>
    <p:sldId id="336" r:id="rId87"/>
    <p:sldId id="337" r:id="rId88"/>
    <p:sldId id="338" r:id="rId89"/>
    <p:sldId id="361" r:id="rId90"/>
    <p:sldId id="339" r:id="rId91"/>
    <p:sldId id="362" r:id="rId92"/>
    <p:sldId id="340" r:id="rId93"/>
    <p:sldId id="363" r:id="rId94"/>
    <p:sldId id="341" r:id="rId95"/>
    <p:sldId id="364" r:id="rId96"/>
    <p:sldId id="342" r:id="rId97"/>
    <p:sldId id="365" r:id="rId98"/>
    <p:sldId id="343" r:id="rId99"/>
    <p:sldId id="344" r:id="rId100"/>
    <p:sldId id="345" r:id="rId101"/>
    <p:sldId id="366" r:id="rId102"/>
    <p:sldId id="346" r:id="rId103"/>
    <p:sldId id="347" r:id="rId104"/>
    <p:sldId id="367" r:id="rId105"/>
    <p:sldId id="348" r:id="rId106"/>
    <p:sldId id="351" r:id="rId107"/>
    <p:sldId id="349" r:id="rId108"/>
    <p:sldId id="352" r:id="rId10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-540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102" Type="http://schemas.openxmlformats.org/officeDocument/2006/relationships/slide" Target="slides/slide101.xml"/><Relationship Id="rId110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13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71291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6135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46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2636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66735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18447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76978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82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27938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27517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42336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2E0B-4647-4678-A2F5-CCEEBFAABD58}" type="datetimeFigureOut">
              <a:rPr lang="en-US" smtClean="0"/>
              <a:pPr/>
              <a:t>5/14/2019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691DAF-4FAB-458D-B34E-0A1302BAA3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21597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PRAVO FINANSIJSKIH INSTITUCIJA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r-Latn-ME" sz="4000" dirty="0" smtClean="0"/>
              <a:t>DEPOZITNE FINANSIJSKE INSTITUCIJE</a:t>
            </a:r>
            <a:endParaRPr lang="sr-Latn-ME" sz="4000" dirty="0"/>
          </a:p>
          <a:p>
            <a:r>
              <a:rPr lang="sr-Latn-ME" sz="4000" dirty="0" smtClean="0"/>
              <a:t>Prof. Dr Halil Kalač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179980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/>
          <a:lstStyle/>
          <a:p>
            <a:pPr algn="just"/>
            <a:r>
              <a:rPr lang="en-US" dirty="0" err="1" smtClean="0"/>
              <a:t>Razgraničenjem</a:t>
            </a:r>
            <a:r>
              <a:rPr lang="en-US" dirty="0" smtClean="0"/>
              <a:t> </a:t>
            </a:r>
            <a:r>
              <a:rPr lang="en-US" dirty="0" err="1" smtClean="0"/>
              <a:t>komercijalnog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investicionog</a:t>
            </a:r>
            <a:r>
              <a:rPr lang="en-US" dirty="0" smtClean="0"/>
              <a:t> </a:t>
            </a:r>
            <a:r>
              <a:rPr lang="en-US" dirty="0" err="1" smtClean="0"/>
              <a:t>bankarstva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teritorijalnim</a:t>
            </a:r>
            <a:r>
              <a:rPr lang="en-US" dirty="0" smtClean="0"/>
              <a:t> </a:t>
            </a:r>
            <a:r>
              <a:rPr lang="en-US" dirty="0" err="1" smtClean="0"/>
              <a:t>ograničenjem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u SAD je </a:t>
            </a:r>
            <a:r>
              <a:rPr lang="en-US" dirty="0" err="1" smtClean="0"/>
              <a:t>stvorena</a:t>
            </a:r>
            <a:r>
              <a:rPr lang="en-US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 </a:t>
            </a:r>
            <a:r>
              <a:rPr lang="en-US" dirty="0" err="1" smtClean="0"/>
              <a:t>decentralizovanom</a:t>
            </a:r>
            <a:r>
              <a:rPr lang="en-US" dirty="0" smtClean="0"/>
              <a:t> </a:t>
            </a:r>
            <a:r>
              <a:rPr lang="en-US" dirty="0" err="1" smtClean="0"/>
              <a:t>mrežom</a:t>
            </a:r>
            <a:r>
              <a:rPr lang="en-US" dirty="0" smtClean="0"/>
              <a:t> </a:t>
            </a:r>
            <a:r>
              <a:rPr lang="en-US" dirty="0" err="1" smtClean="0"/>
              <a:t>komercijalnih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je </a:t>
            </a:r>
            <a:r>
              <a:rPr lang="en-US" dirty="0" err="1" smtClean="0"/>
              <a:t>bila</a:t>
            </a:r>
            <a:r>
              <a:rPr lang="en-US" dirty="0" smtClean="0"/>
              <a:t> u </a:t>
            </a:r>
            <a:r>
              <a:rPr lang="en-US" dirty="0" err="1" smtClean="0"/>
              <a:t>kontrabalansu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jedinstvenim</a:t>
            </a:r>
            <a:r>
              <a:rPr lang="en-US" dirty="0" smtClean="0"/>
              <a:t> </a:t>
            </a:r>
            <a:r>
              <a:rPr lang="en-US" dirty="0" err="1" smtClean="0"/>
              <a:t>tržištem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(„Glass-Steagall Act“).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vršile</a:t>
            </a:r>
            <a:r>
              <a:rPr lang="en-US" dirty="0" smtClean="0"/>
              <a:t> </a:t>
            </a:r>
            <a:r>
              <a:rPr lang="en-US" dirty="0" err="1" smtClean="0"/>
              <a:t>pripremu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emisiju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. </a:t>
            </a:r>
            <a:r>
              <a:rPr lang="en-US" dirty="0" err="1" smtClean="0"/>
              <a:t>Velike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počele</a:t>
            </a:r>
            <a:r>
              <a:rPr lang="en-US" dirty="0" smtClean="0"/>
              <a:t> da se </a:t>
            </a:r>
            <a:r>
              <a:rPr lang="en-US" dirty="0" err="1" smtClean="0"/>
              <a:t>finansiraju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Berze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preuzimale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, </a:t>
            </a:r>
            <a:r>
              <a:rPr lang="en-US" dirty="0" err="1" smtClean="0"/>
              <a:t>koristeći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zam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vlasničke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 smtClean="0"/>
              <a:t>većinskog</a:t>
            </a:r>
            <a:r>
              <a:rPr lang="en-US" dirty="0" smtClean="0"/>
              <a:t> </a:t>
            </a:r>
            <a:r>
              <a:rPr lang="en-US" dirty="0" err="1" smtClean="0"/>
              <a:t>paketa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.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38433412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5000"/>
            <a:ext cx="10515600" cy="55419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dugog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da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preciznije</a:t>
            </a:r>
            <a:r>
              <a:rPr lang="en-US" dirty="0"/>
              <a:t> </a:t>
            </a:r>
            <a:r>
              <a:rPr lang="en-US" dirty="0" err="1"/>
              <a:t>utvrde</a:t>
            </a:r>
            <a:r>
              <a:rPr lang="en-US" dirty="0"/>
              <a:t> </a:t>
            </a:r>
            <a:r>
              <a:rPr lang="en-US" dirty="0" err="1"/>
              <a:t>kreditnu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boniteta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,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hipotekarnih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varira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faze </a:t>
            </a:r>
            <a:r>
              <a:rPr lang="en-US" dirty="0" err="1"/>
              <a:t>ekonomskog</a:t>
            </a:r>
            <a:r>
              <a:rPr lang="en-US" dirty="0"/>
              <a:t> </a:t>
            </a:r>
            <a:r>
              <a:rPr lang="en-US" dirty="0" err="1"/>
              <a:t>ciklusa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rasta</a:t>
            </a:r>
            <a:r>
              <a:rPr lang="en-US" dirty="0"/>
              <a:t>,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rasta</a:t>
            </a:r>
            <a:r>
              <a:rPr lang="en-US" dirty="0"/>
              <a:t> </a:t>
            </a:r>
            <a:r>
              <a:rPr lang="en-US" dirty="0" err="1"/>
              <a:t>tražnje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hipotekarnim</a:t>
            </a:r>
            <a:r>
              <a:rPr lang="en-US" dirty="0"/>
              <a:t> </a:t>
            </a:r>
            <a:r>
              <a:rPr lang="en-US" dirty="0" err="1"/>
              <a:t>kreditima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do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potencijalnih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bonitet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zadovoljavajućem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u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recesije</a:t>
            </a:r>
            <a:r>
              <a:rPr lang="en-US" dirty="0"/>
              <a:t> se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da </a:t>
            </a:r>
            <a:r>
              <a:rPr lang="en-US" dirty="0" err="1"/>
              <a:t>izvršavaju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60237041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6900"/>
            <a:ext cx="10515600" cy="55800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U 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preuzimaju</a:t>
            </a:r>
            <a:r>
              <a:rPr lang="en-US" dirty="0"/>
              <a:t> </a:t>
            </a:r>
            <a:r>
              <a:rPr lang="en-US" dirty="0" err="1"/>
              <a:t>nepokretnosti</a:t>
            </a:r>
            <a:r>
              <a:rPr lang="en-US" dirty="0"/>
              <a:t> od </a:t>
            </a:r>
            <a:r>
              <a:rPr lang="en-US" dirty="0" err="1"/>
              <a:t>dužnika</a:t>
            </a:r>
            <a:r>
              <a:rPr lang="en-US" dirty="0"/>
              <a:t> (</a:t>
            </a:r>
            <a:r>
              <a:rPr lang="en-US" dirty="0" err="1"/>
              <a:t>aktiviraju</a:t>
            </a:r>
            <a:r>
              <a:rPr lang="en-US" dirty="0"/>
              <a:t> </a:t>
            </a:r>
            <a:r>
              <a:rPr lang="en-US" dirty="0" err="1"/>
              <a:t>hipoteku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povratile</a:t>
            </a:r>
            <a:r>
              <a:rPr lang="en-US" dirty="0"/>
              <a:t> </a:t>
            </a:r>
            <a:r>
              <a:rPr lang="en-US" dirty="0" err="1"/>
              <a:t>svoja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nekretnina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tržštu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u </a:t>
            </a:r>
            <a:r>
              <a:rPr lang="en-US" dirty="0" err="1"/>
              <a:t>fazi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hipotekarnog</a:t>
            </a:r>
            <a:r>
              <a:rPr lang="en-US" dirty="0"/>
              <a:t> </a:t>
            </a:r>
            <a:r>
              <a:rPr lang="en-US" dirty="0" err="1"/>
              <a:t>zajma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, u </a:t>
            </a:r>
            <a:r>
              <a:rPr lang="en-US" dirty="0" err="1" smtClean="0"/>
              <a:t>srazm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obezbeđuje</a:t>
            </a:r>
            <a:r>
              <a:rPr lang="en-US" dirty="0"/>
              <a:t> </a:t>
            </a:r>
            <a:r>
              <a:rPr lang="en-US" dirty="0" err="1"/>
              <a:t>povraćaj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depresiranim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Hipotekarni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dugog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nelikvidnu</a:t>
            </a:r>
            <a:r>
              <a:rPr lang="en-US" dirty="0"/>
              <a:t> </a:t>
            </a:r>
            <a:r>
              <a:rPr lang="en-US" dirty="0" err="1"/>
              <a:t>aktivu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se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 smtClean="0"/>
              <a:t>opred</a:t>
            </a:r>
            <a:r>
              <a:rPr lang="sr-Latn-ME" dirty="0" smtClean="0"/>
              <a:t>j</a:t>
            </a:r>
            <a:r>
              <a:rPr lang="en-US" dirty="0" err="1" smtClean="0"/>
              <a:t>eljuju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sekjuritizacije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 smtClean="0"/>
              <a:t>izm</a:t>
            </a:r>
            <a:r>
              <a:rPr lang="sr-Latn-ME" dirty="0" smtClean="0"/>
              <a:t>j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/>
              <a:t>hipotekarne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bilansa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povećaju</a:t>
            </a:r>
            <a:r>
              <a:rPr lang="en-US" dirty="0"/>
              <a:t> </a:t>
            </a:r>
            <a:r>
              <a:rPr lang="en-US" dirty="0" err="1"/>
              <a:t>likvidnost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029507193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4000" dirty="0">
                <a:latin typeface="+mn-lt"/>
              </a:rPr>
              <a:t>8</a:t>
            </a:r>
            <a:r>
              <a:rPr lang="en-US" sz="4000" dirty="0" smtClean="0">
                <a:latin typeface="+mn-lt"/>
              </a:rPr>
              <a:t>.</a:t>
            </a:r>
            <a:r>
              <a:rPr lang="sr-Latn-ME" sz="4000" dirty="0" smtClean="0">
                <a:latin typeface="+mn-lt"/>
              </a:rPr>
              <a:t>3</a:t>
            </a:r>
            <a:r>
              <a:rPr lang="en-US" sz="4000" dirty="0" smtClean="0">
                <a:latin typeface="+mn-lt"/>
              </a:rPr>
              <a:t>. </a:t>
            </a:r>
            <a:r>
              <a:rPr lang="en-US" sz="4000" dirty="0">
                <a:latin typeface="+mn-lt"/>
              </a:rPr>
              <a:t>OBLICI OBEZBEĐENJA BANKARSKIH KREDITA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9500"/>
            <a:ext cx="10515600" cy="5097463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Ugovori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plasmanima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u </a:t>
            </a:r>
            <a:r>
              <a:rPr lang="en-US" dirty="0" err="1"/>
              <a:t>najvećem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</a:t>
            </a:r>
            <a:r>
              <a:rPr lang="en-US" dirty="0" err="1"/>
              <a:t>sadrže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definišu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njihovog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/>
              <a:t>aktiviraju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slučajevima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dužnici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u </a:t>
            </a:r>
            <a:r>
              <a:rPr lang="en-US" dirty="0" err="1"/>
              <a:t>mogućnosti</a:t>
            </a:r>
            <a:r>
              <a:rPr lang="en-US" dirty="0"/>
              <a:t> da </a:t>
            </a:r>
            <a:r>
              <a:rPr lang="en-US" dirty="0" err="1"/>
              <a:t>vrate</a:t>
            </a:r>
            <a:r>
              <a:rPr lang="en-US" dirty="0"/>
              <a:t> dug </a:t>
            </a:r>
            <a:r>
              <a:rPr lang="en-US" dirty="0" err="1"/>
              <a:t>banci</a:t>
            </a:r>
            <a:r>
              <a:rPr lang="en-US" dirty="0"/>
              <a:t> u </a:t>
            </a:r>
            <a:r>
              <a:rPr lang="en-US" dirty="0" err="1"/>
              <a:t>predviđenom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bankarskoj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se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garancija</a:t>
            </a:r>
            <a:r>
              <a:rPr lang="en-US" dirty="0"/>
              <a:t> (</a:t>
            </a:r>
            <a:r>
              <a:rPr lang="en-US" dirty="0" err="1"/>
              <a:t>jemstvo</a:t>
            </a:r>
            <a:r>
              <a:rPr lang="en-US" dirty="0"/>
              <a:t>),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ustupanje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zalaganje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zaloga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pokretne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, </a:t>
            </a:r>
            <a:r>
              <a:rPr lang="en-US" dirty="0" err="1"/>
              <a:t>robu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prenos</a:t>
            </a:r>
            <a:r>
              <a:rPr lang="en-US" dirty="0"/>
              <a:t> u </a:t>
            </a:r>
            <a:r>
              <a:rPr lang="en-US" dirty="0" err="1"/>
              <a:t>fiducijarnu</a:t>
            </a:r>
            <a:r>
              <a:rPr lang="en-US" dirty="0"/>
              <a:t> </a:t>
            </a:r>
            <a:r>
              <a:rPr lang="en-US" dirty="0" err="1"/>
              <a:t>svojinu</a:t>
            </a:r>
            <a:r>
              <a:rPr lang="en-US" dirty="0"/>
              <a:t>,</a:t>
            </a:r>
          </a:p>
          <a:p>
            <a:pPr marL="0" indent="0" algn="just">
              <a:buNone/>
            </a:pPr>
            <a:r>
              <a:rPr lang="en-US" dirty="0"/>
              <a:t>5) </a:t>
            </a:r>
            <a:r>
              <a:rPr lang="en-US" dirty="0" err="1"/>
              <a:t>hipoteka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Garancija</a:t>
            </a:r>
            <a:r>
              <a:rPr lang="en-US" dirty="0"/>
              <a:t> (</a:t>
            </a:r>
            <a:r>
              <a:rPr lang="en-US" dirty="0" err="1"/>
              <a:t>jemstvo</a:t>
            </a:r>
            <a:r>
              <a:rPr lang="en-US" dirty="0"/>
              <a:t>) je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previše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Ugovorom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jemstvu</a:t>
            </a:r>
            <a:r>
              <a:rPr lang="en-US" dirty="0"/>
              <a:t> se </a:t>
            </a:r>
            <a:r>
              <a:rPr lang="en-US" dirty="0" err="1"/>
              <a:t>neko</a:t>
            </a:r>
            <a:r>
              <a:rPr lang="en-US" dirty="0"/>
              <a:t> lice (</a:t>
            </a:r>
            <a:r>
              <a:rPr lang="en-US" dirty="0" err="1"/>
              <a:t>jemac</a:t>
            </a:r>
            <a:r>
              <a:rPr lang="en-US" dirty="0"/>
              <a:t>) </a:t>
            </a:r>
            <a:r>
              <a:rPr lang="en-US" dirty="0" err="1"/>
              <a:t>obavezuje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2519461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7700"/>
            <a:ext cx="10515600" cy="55292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poveriocu</a:t>
            </a:r>
            <a:r>
              <a:rPr lang="en-US" dirty="0"/>
              <a:t> </a:t>
            </a:r>
            <a:r>
              <a:rPr lang="en-US" dirty="0" err="1"/>
              <a:t>nekog</a:t>
            </a:r>
            <a:r>
              <a:rPr lang="en-US" dirty="0"/>
              <a:t> </a:t>
            </a:r>
            <a:r>
              <a:rPr lang="en-US" dirty="0" err="1"/>
              <a:t>trećeg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(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) da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neizvršenja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, on </a:t>
            </a:r>
            <a:r>
              <a:rPr lang="en-US" dirty="0" smtClean="0"/>
              <a:t>um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njega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dug. </a:t>
            </a:r>
            <a:endParaRPr lang="sr-Latn-ME" dirty="0" smtClean="0"/>
          </a:p>
          <a:p>
            <a:pPr algn="just"/>
            <a:r>
              <a:rPr lang="en-US" dirty="0" err="1" smtClean="0"/>
              <a:t>Jemstvo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kašnjenja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duga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supsidijarno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solidarno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supsidijarnog</a:t>
            </a:r>
            <a:r>
              <a:rPr lang="en-US" dirty="0"/>
              <a:t> </a:t>
            </a:r>
            <a:r>
              <a:rPr lang="en-US" dirty="0" err="1"/>
              <a:t>jemstva</a:t>
            </a:r>
            <a:r>
              <a:rPr lang="en-US" dirty="0"/>
              <a:t>, </a:t>
            </a:r>
            <a:r>
              <a:rPr lang="en-US" dirty="0" err="1"/>
              <a:t>poverilac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u </a:t>
            </a:r>
            <a:r>
              <a:rPr lang="en-US" dirty="0" err="1"/>
              <a:t>otplati</a:t>
            </a:r>
            <a:r>
              <a:rPr lang="en-US" dirty="0"/>
              <a:t> </a:t>
            </a:r>
            <a:r>
              <a:rPr lang="en-US" dirty="0" err="1"/>
              <a:t>prvo</a:t>
            </a:r>
            <a:r>
              <a:rPr lang="en-US" dirty="0"/>
              <a:t> mora da </a:t>
            </a:r>
            <a:r>
              <a:rPr lang="en-US" dirty="0" err="1"/>
              <a:t>pokuša</a:t>
            </a:r>
            <a:r>
              <a:rPr lang="en-US" dirty="0"/>
              <a:t> da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/>
              <a:t>zaostala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podnošenjem</a:t>
            </a:r>
            <a:r>
              <a:rPr lang="en-US" dirty="0"/>
              <a:t> </a:t>
            </a:r>
            <a:r>
              <a:rPr lang="en-US" dirty="0" err="1"/>
              <a:t>tužbe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da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ne </a:t>
            </a:r>
            <a:r>
              <a:rPr lang="en-US" dirty="0" err="1" smtClean="0"/>
              <a:t>usp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/>
              <a:t>da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obraća</a:t>
            </a:r>
            <a:r>
              <a:rPr lang="en-US" dirty="0"/>
              <a:t> se </a:t>
            </a:r>
            <a:r>
              <a:rPr lang="en-US" dirty="0" err="1"/>
              <a:t>supsidijarnom</a:t>
            </a:r>
            <a:r>
              <a:rPr lang="en-US" dirty="0"/>
              <a:t> </a:t>
            </a:r>
            <a:r>
              <a:rPr lang="en-US" dirty="0" err="1"/>
              <a:t>jemcu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jemstvu</a:t>
            </a:r>
            <a:r>
              <a:rPr lang="en-US" dirty="0"/>
              <a:t> </a:t>
            </a:r>
            <a:r>
              <a:rPr lang="en-US" dirty="0" err="1"/>
              <a:t>isplatio</a:t>
            </a:r>
            <a:r>
              <a:rPr lang="en-US" dirty="0"/>
              <a:t> dug.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3063568407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solidarnog</a:t>
            </a:r>
            <a:r>
              <a:rPr lang="en-US" dirty="0"/>
              <a:t> </a:t>
            </a:r>
            <a:r>
              <a:rPr lang="en-US" dirty="0" err="1"/>
              <a:t>jemstva</a:t>
            </a:r>
            <a:r>
              <a:rPr lang="en-US" dirty="0"/>
              <a:t>, </a:t>
            </a:r>
            <a:r>
              <a:rPr lang="en-US" dirty="0" err="1"/>
              <a:t>zaostali</a:t>
            </a:r>
            <a:r>
              <a:rPr lang="en-US" dirty="0"/>
              <a:t> dug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naplaćen</a:t>
            </a:r>
            <a:r>
              <a:rPr lang="en-US" dirty="0"/>
              <a:t> od </a:t>
            </a:r>
            <a:r>
              <a:rPr lang="en-US" dirty="0" err="1"/>
              <a:t>jemca</a:t>
            </a:r>
            <a:r>
              <a:rPr lang="en-US" dirty="0"/>
              <a:t> </a:t>
            </a:r>
            <a:r>
              <a:rPr lang="en-US" dirty="0" err="1"/>
              <a:t>automatski</a:t>
            </a:r>
            <a:r>
              <a:rPr lang="en-US" dirty="0"/>
              <a:t>, bez </a:t>
            </a:r>
            <a:r>
              <a:rPr lang="en-US" dirty="0" err="1"/>
              <a:t>prethodnog</a:t>
            </a:r>
            <a:r>
              <a:rPr lang="en-US" dirty="0"/>
              <a:t>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tužbe</a:t>
            </a:r>
            <a:r>
              <a:rPr lang="en-US" dirty="0"/>
              <a:t> </a:t>
            </a:r>
            <a:r>
              <a:rPr lang="en-US" dirty="0" err="1"/>
              <a:t>protiv</a:t>
            </a:r>
            <a:r>
              <a:rPr lang="en-US" dirty="0"/>
              <a:t> </a:t>
            </a:r>
            <a:r>
              <a:rPr lang="en-US" dirty="0" err="1"/>
              <a:t>glavnog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Solidarno</a:t>
            </a:r>
            <a:r>
              <a:rPr lang="en-US" dirty="0"/>
              <a:t> </a:t>
            </a:r>
            <a:r>
              <a:rPr lang="en-US" dirty="0" err="1"/>
              <a:t>jemstvo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ugovoriti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da </a:t>
            </a:r>
            <a:r>
              <a:rPr lang="en-US" dirty="0" err="1"/>
              <a:t>jemac</a:t>
            </a:r>
            <a:r>
              <a:rPr lang="en-US" dirty="0"/>
              <a:t> </a:t>
            </a:r>
            <a:r>
              <a:rPr lang="en-US" dirty="0" err="1"/>
              <a:t>odgovara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d</a:t>
            </a:r>
            <a:r>
              <a:rPr lang="sr-Latn-ME" dirty="0"/>
              <a:t>i</a:t>
            </a:r>
            <a:r>
              <a:rPr lang="en-US" dirty="0"/>
              <a:t>o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 se </a:t>
            </a:r>
            <a:r>
              <a:rPr lang="en-US" dirty="0" err="1"/>
              <a:t>svako</a:t>
            </a:r>
            <a:r>
              <a:rPr lang="en-US" dirty="0"/>
              <a:t> </a:t>
            </a:r>
            <a:r>
              <a:rPr lang="en-US" dirty="0" err="1"/>
              <a:t>jemstvo</a:t>
            </a:r>
            <a:r>
              <a:rPr lang="en-US" dirty="0"/>
              <a:t> </a:t>
            </a:r>
            <a:r>
              <a:rPr lang="en-US" dirty="0" err="1"/>
              <a:t>smatra</a:t>
            </a:r>
            <a:r>
              <a:rPr lang="en-US" dirty="0"/>
              <a:t> </a:t>
            </a:r>
            <a:r>
              <a:rPr lang="en-US" dirty="0" err="1"/>
              <a:t>solidarnim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striktno</a:t>
            </a:r>
            <a:r>
              <a:rPr lang="en-US" dirty="0"/>
              <a:t> </a:t>
            </a:r>
            <a:r>
              <a:rPr lang="en-US" dirty="0" err="1"/>
              <a:t>ugovoreno</a:t>
            </a:r>
            <a:r>
              <a:rPr lang="en-US" dirty="0"/>
              <a:t> da se </a:t>
            </a:r>
            <a:r>
              <a:rPr lang="en-US" dirty="0" err="1"/>
              <a:t>radi</a:t>
            </a:r>
            <a:r>
              <a:rPr lang="en-US" dirty="0"/>
              <a:t> o </a:t>
            </a:r>
            <a:r>
              <a:rPr lang="en-US" dirty="0" err="1"/>
              <a:t>supsidijarnom</a:t>
            </a:r>
            <a:r>
              <a:rPr lang="en-US" dirty="0"/>
              <a:t> </a:t>
            </a:r>
            <a:r>
              <a:rPr lang="en-US" dirty="0" err="1"/>
              <a:t>jemstvu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/>
              <a:t>Sledeći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od </a:t>
            </a:r>
            <a:r>
              <a:rPr lang="en-US" dirty="0" err="1"/>
              <a:t>rizičnih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je </a:t>
            </a:r>
            <a:r>
              <a:rPr lang="en-US" dirty="0" err="1"/>
              <a:t>ustupanje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zalaganje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da </a:t>
            </a:r>
            <a:r>
              <a:rPr lang="en-US" dirty="0" err="1"/>
              <a:t>zalogodavac</a:t>
            </a:r>
            <a:r>
              <a:rPr lang="en-US" dirty="0"/>
              <a:t> (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 </a:t>
            </a:r>
            <a:r>
              <a:rPr lang="en-US" dirty="0" err="1"/>
              <a:t>predaje</a:t>
            </a:r>
            <a:r>
              <a:rPr lang="en-US" dirty="0"/>
              <a:t> </a:t>
            </a:r>
            <a:r>
              <a:rPr lang="en-US" dirty="0" err="1"/>
              <a:t>zalogoprimcu</a:t>
            </a:r>
            <a:r>
              <a:rPr lang="en-US" dirty="0"/>
              <a:t> (</a:t>
            </a:r>
            <a:r>
              <a:rPr lang="en-US" dirty="0" err="1"/>
              <a:t>banci</a:t>
            </a:r>
            <a:r>
              <a:rPr lang="en-US" dirty="0"/>
              <a:t>) </a:t>
            </a:r>
            <a:r>
              <a:rPr lang="en-US" dirty="0" err="1"/>
              <a:t>dokument</a:t>
            </a:r>
            <a:r>
              <a:rPr lang="en-US" dirty="0"/>
              <a:t> o </a:t>
            </a:r>
            <a:r>
              <a:rPr lang="en-US" dirty="0" err="1"/>
              <a:t>založnom</a:t>
            </a:r>
            <a:r>
              <a:rPr lang="en-US" dirty="0"/>
              <a:t> </a:t>
            </a:r>
            <a:r>
              <a:rPr lang="en-US" dirty="0" err="1"/>
              <a:t>potraživanju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8834940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7700"/>
            <a:ext cx="10515600" cy="55292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založno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(</a:t>
            </a:r>
            <a:r>
              <a:rPr lang="en-US" dirty="0" err="1"/>
              <a:t>zalogoprimac</a:t>
            </a:r>
            <a:r>
              <a:rPr lang="en-US" dirty="0"/>
              <a:t>) je u </a:t>
            </a:r>
            <a:r>
              <a:rPr lang="en-US" dirty="0" err="1"/>
              <a:t>obavezi</a:t>
            </a:r>
            <a:r>
              <a:rPr lang="en-US" dirty="0"/>
              <a:t> da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 </a:t>
            </a:r>
            <a:r>
              <a:rPr lang="en-US" dirty="0" err="1"/>
              <a:t>naplaćuje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podmiri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založno</a:t>
            </a:r>
            <a:r>
              <a:rPr lang="en-US" dirty="0"/>
              <a:t> </a:t>
            </a:r>
            <a:r>
              <a:rPr lang="en-US" dirty="0" err="1"/>
              <a:t>potraživanje</a:t>
            </a:r>
            <a:r>
              <a:rPr lang="en-US" dirty="0"/>
              <a:t> </a:t>
            </a:r>
            <a:r>
              <a:rPr lang="en-US" dirty="0" err="1"/>
              <a:t>dospe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naplatu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je u </a:t>
            </a:r>
            <a:r>
              <a:rPr lang="en-US" dirty="0" err="1"/>
              <a:t>obavezi</a:t>
            </a:r>
            <a:r>
              <a:rPr lang="en-US" dirty="0"/>
              <a:t> da </a:t>
            </a:r>
            <a:r>
              <a:rPr lang="en-US" dirty="0" err="1"/>
              <a:t>naplati</a:t>
            </a:r>
            <a:r>
              <a:rPr lang="en-US" dirty="0"/>
              <a:t> to </a:t>
            </a:r>
            <a:r>
              <a:rPr lang="en-US" dirty="0" err="1"/>
              <a:t>potraživanje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nakon</a:t>
            </a:r>
            <a:r>
              <a:rPr lang="en-US" dirty="0"/>
              <a:t> toga </a:t>
            </a:r>
            <a:r>
              <a:rPr lang="en-US" dirty="0" err="1"/>
              <a:t>postupi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dogovorom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sklopila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zalogodavcem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koristi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 da </a:t>
            </a:r>
            <a:r>
              <a:rPr lang="en-US" dirty="0" err="1"/>
              <a:t>ponudi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u </a:t>
            </a:r>
            <a:r>
              <a:rPr lang="en-US" dirty="0" err="1"/>
              <a:t>zalogu</a:t>
            </a:r>
            <a:r>
              <a:rPr lang="en-US" dirty="0"/>
              <a:t> </a:t>
            </a:r>
            <a:r>
              <a:rPr lang="en-US" dirty="0" err="1"/>
              <a:t>ništa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 je to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edak</a:t>
            </a:r>
            <a:r>
              <a:rPr lang="en-US" dirty="0" smtClean="0"/>
              <a:t> </a:t>
            </a:r>
            <a:r>
              <a:rPr lang="en-US" dirty="0" err="1"/>
              <a:t>slučaj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5069175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900"/>
            <a:ext cx="10515600" cy="5326063"/>
          </a:xfrm>
        </p:spPr>
        <p:txBody>
          <a:bodyPr/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zaloga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pokretne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robu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nerado</a:t>
            </a:r>
            <a:r>
              <a:rPr lang="en-US" dirty="0"/>
              <a:t> </a:t>
            </a:r>
            <a:r>
              <a:rPr lang="en-US" dirty="0" err="1"/>
              <a:t>prihvataju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zaloge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u </a:t>
            </a:r>
            <a:r>
              <a:rPr lang="en-US" dirty="0" err="1"/>
              <a:t>najvećem</a:t>
            </a:r>
            <a:r>
              <a:rPr lang="en-US" dirty="0"/>
              <a:t> </a:t>
            </a:r>
            <a:r>
              <a:rPr lang="en-US" dirty="0" err="1"/>
              <a:t>broju</a:t>
            </a:r>
            <a:r>
              <a:rPr lang="en-US" dirty="0"/>
              <a:t> </a:t>
            </a:r>
            <a:r>
              <a:rPr lang="en-US" dirty="0" err="1"/>
              <a:t>slučajeva</a:t>
            </a:r>
            <a:r>
              <a:rPr lang="en-US" dirty="0"/>
              <a:t> ne </a:t>
            </a:r>
            <a:r>
              <a:rPr lang="en-US" dirty="0" err="1"/>
              <a:t>raspolažu</a:t>
            </a:r>
            <a:r>
              <a:rPr lang="en-US" dirty="0"/>
              <a:t> </a:t>
            </a:r>
            <a:r>
              <a:rPr lang="en-US" dirty="0" err="1"/>
              <a:t>adekvatnim</a:t>
            </a:r>
            <a:r>
              <a:rPr lang="en-US" dirty="0"/>
              <a:t> </a:t>
            </a:r>
            <a:r>
              <a:rPr lang="en-US" dirty="0" err="1" smtClean="0"/>
              <a:t>sm</a:t>
            </a:r>
            <a:r>
              <a:rPr lang="sr-Latn-ME" dirty="0" smtClean="0"/>
              <a:t>j</a:t>
            </a:r>
            <a:r>
              <a:rPr lang="en-US" dirty="0" err="1" smtClean="0"/>
              <a:t>eštajnim</a:t>
            </a:r>
            <a:r>
              <a:rPr lang="en-US" dirty="0" smtClean="0"/>
              <a:t> </a:t>
            </a:r>
            <a:r>
              <a:rPr lang="en-US" dirty="0" err="1"/>
              <a:t>prostorom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uređajima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skladišenje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čuvanje</a:t>
            </a:r>
            <a:r>
              <a:rPr lang="en-US" dirty="0"/>
              <a:t> robe (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je u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kvarljiva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smtClean="0"/>
              <a:t>um</a:t>
            </a:r>
            <a:r>
              <a:rPr lang="sr-Latn-ME" dirty="0" smtClean="0"/>
              <a:t>j</a:t>
            </a:r>
            <a:r>
              <a:rPr lang="en-US" dirty="0" err="1" smtClean="0"/>
              <a:t>esto</a:t>
            </a:r>
            <a:r>
              <a:rPr lang="en-US" dirty="0" smtClean="0"/>
              <a:t> </a:t>
            </a:r>
            <a:r>
              <a:rPr lang="en-US" dirty="0" err="1"/>
              <a:t>pokretnih</a:t>
            </a:r>
            <a:r>
              <a:rPr lang="en-US" dirty="0"/>
              <a:t> </a:t>
            </a:r>
            <a:r>
              <a:rPr lang="en-US" dirty="0" err="1"/>
              <a:t>stvari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robe, </a:t>
            </a:r>
            <a:r>
              <a:rPr lang="en-US" dirty="0" err="1"/>
              <a:t>radije</a:t>
            </a:r>
            <a:r>
              <a:rPr lang="en-US" dirty="0"/>
              <a:t> </a:t>
            </a:r>
            <a:r>
              <a:rPr lang="en-US" dirty="0" err="1"/>
              <a:t>primaju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robom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Takve</a:t>
            </a:r>
            <a:r>
              <a:rPr lang="en-US" dirty="0" smtClean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tovarni</a:t>
            </a:r>
            <a:r>
              <a:rPr lang="en-US" dirty="0"/>
              <a:t> list, </a:t>
            </a:r>
            <a:r>
              <a:rPr lang="en-US" dirty="0" err="1"/>
              <a:t>skladišnica</a:t>
            </a:r>
            <a:r>
              <a:rPr lang="en-US" dirty="0"/>
              <a:t>, </a:t>
            </a:r>
            <a:r>
              <a:rPr lang="en-US" dirty="0" err="1"/>
              <a:t>konosman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27557530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3641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Prenos</a:t>
            </a:r>
            <a:r>
              <a:rPr lang="en-US" dirty="0"/>
              <a:t> u </a:t>
            </a:r>
            <a:r>
              <a:rPr lang="en-US" dirty="0" err="1"/>
              <a:t>fiducijarnu</a:t>
            </a:r>
            <a:r>
              <a:rPr lang="en-US" dirty="0"/>
              <a:t> </a:t>
            </a:r>
            <a:r>
              <a:rPr lang="en-US" dirty="0" err="1"/>
              <a:t>svojinu</a:t>
            </a:r>
            <a:r>
              <a:rPr lang="en-US" dirty="0"/>
              <a:t> se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dobijanja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zalaže</a:t>
            </a:r>
            <a:r>
              <a:rPr lang="en-US" dirty="0"/>
              <a:t> </a:t>
            </a:r>
            <a:r>
              <a:rPr lang="en-US" dirty="0" err="1"/>
              <a:t>neko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(</a:t>
            </a:r>
            <a:r>
              <a:rPr lang="en-US" dirty="0" err="1"/>
              <a:t>mašine</a:t>
            </a:r>
            <a:r>
              <a:rPr lang="en-US" dirty="0"/>
              <a:t>, </a:t>
            </a:r>
            <a:r>
              <a:rPr lang="en-US" dirty="0" err="1"/>
              <a:t>opremu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.). </a:t>
            </a:r>
            <a:endParaRPr lang="sr-Latn-ME" dirty="0" smtClean="0"/>
          </a:p>
          <a:p>
            <a:pPr algn="just"/>
            <a:r>
              <a:rPr lang="en-US" dirty="0" err="1" smtClean="0"/>
              <a:t>Suština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prenosi</a:t>
            </a:r>
            <a:r>
              <a:rPr lang="en-US" dirty="0"/>
              <a:t> </a:t>
            </a:r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banku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mu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 </a:t>
            </a:r>
            <a:r>
              <a:rPr lang="en-US" dirty="0" err="1"/>
              <a:t>istovremeno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upotrebu</a:t>
            </a:r>
            <a:r>
              <a:rPr lang="en-US" dirty="0"/>
              <a:t> to </a:t>
            </a:r>
            <a:r>
              <a:rPr lang="en-US" dirty="0" err="1"/>
              <a:t>isto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vreme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fiducijarne</a:t>
            </a:r>
            <a:r>
              <a:rPr lang="en-US" dirty="0"/>
              <a:t> </a:t>
            </a:r>
            <a:r>
              <a:rPr lang="en-US" dirty="0" err="1"/>
              <a:t>svojine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zadržava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ograničenje</a:t>
            </a:r>
            <a:r>
              <a:rPr lang="en-US" dirty="0"/>
              <a:t> da </a:t>
            </a:r>
            <a:r>
              <a:rPr lang="en-US" dirty="0" err="1"/>
              <a:t>ga</a:t>
            </a:r>
            <a:r>
              <a:rPr lang="en-US" dirty="0"/>
              <a:t> ne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otuđiti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ne </a:t>
            </a:r>
            <a:r>
              <a:rPr lang="en-US" dirty="0" err="1"/>
              <a:t>otplati</a:t>
            </a:r>
            <a:r>
              <a:rPr lang="en-US" dirty="0"/>
              <a:t> dug. </a:t>
            </a:r>
            <a:endParaRPr lang="sr-Latn-ME" dirty="0" smtClean="0"/>
          </a:p>
          <a:p>
            <a:pPr algn="just"/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/>
              <a:t>vraćanja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prestaje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fiducijarnoj</a:t>
            </a:r>
            <a:r>
              <a:rPr lang="en-US" dirty="0"/>
              <a:t> </a:t>
            </a:r>
            <a:r>
              <a:rPr lang="en-US" dirty="0" err="1"/>
              <a:t>svojini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ponovo</a:t>
            </a:r>
            <a:r>
              <a:rPr lang="en-US" dirty="0"/>
              <a:t>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punog</a:t>
            </a:r>
            <a:r>
              <a:rPr lang="en-US" dirty="0"/>
              <a:t> </a:t>
            </a:r>
            <a:r>
              <a:rPr lang="en-US" dirty="0" err="1"/>
              <a:t>raspolaganja</a:t>
            </a:r>
            <a:r>
              <a:rPr lang="en-US" dirty="0"/>
              <a:t> </a:t>
            </a:r>
            <a:r>
              <a:rPr lang="en-US" dirty="0" err="1"/>
              <a:t>nad</a:t>
            </a:r>
            <a:r>
              <a:rPr lang="en-US" dirty="0"/>
              <a:t> </a:t>
            </a:r>
            <a:r>
              <a:rPr lang="en-US" dirty="0" err="1"/>
              <a:t>osnovnim</a:t>
            </a:r>
            <a:r>
              <a:rPr lang="en-US" dirty="0"/>
              <a:t> </a:t>
            </a:r>
            <a:r>
              <a:rPr lang="en-US" dirty="0" err="1"/>
              <a:t>sredstvom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38275126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565"/>
            <a:ext cx="10515600" cy="555839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Hipoteka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založno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Hipoteka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obezbeđuje</a:t>
            </a:r>
            <a:r>
              <a:rPr lang="en-US" dirty="0"/>
              <a:t> </a:t>
            </a:r>
            <a:r>
              <a:rPr lang="en-US" dirty="0" err="1"/>
              <a:t>potpisivanjem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primaoca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Davanje</a:t>
            </a:r>
            <a:r>
              <a:rPr lang="en-US" dirty="0" smtClean="0"/>
              <a:t> </a:t>
            </a:r>
            <a:r>
              <a:rPr lang="en-US" dirty="0" err="1"/>
              <a:t>hipoteke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zaloge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nekretninu</a:t>
            </a:r>
            <a:r>
              <a:rPr lang="en-US" dirty="0"/>
              <a:t> </a:t>
            </a:r>
            <a:r>
              <a:rPr lang="en-US" dirty="0" err="1"/>
              <a:t>uknjiži</a:t>
            </a:r>
            <a:r>
              <a:rPr lang="en-US" dirty="0"/>
              <a:t> u </a:t>
            </a:r>
            <a:r>
              <a:rPr lang="en-US" dirty="0" err="1"/>
              <a:t>zemljišne</a:t>
            </a:r>
            <a:r>
              <a:rPr lang="en-US" dirty="0"/>
              <a:t> </a:t>
            </a:r>
            <a:r>
              <a:rPr lang="en-US" dirty="0" err="1"/>
              <a:t>knjige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svake</a:t>
            </a:r>
            <a:r>
              <a:rPr lang="en-US" dirty="0"/>
              <a:t> </a:t>
            </a:r>
            <a:r>
              <a:rPr lang="en-US" dirty="0" err="1"/>
              <a:t>hipoteke</a:t>
            </a:r>
            <a:r>
              <a:rPr lang="en-US" dirty="0"/>
              <a:t> se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davanja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nekretnine</a:t>
            </a:r>
            <a:r>
              <a:rPr lang="en-US" dirty="0"/>
              <a:t>,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čemu</a:t>
            </a:r>
            <a:r>
              <a:rPr lang="en-US" dirty="0"/>
              <a:t> se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odobrava</a:t>
            </a:r>
            <a:r>
              <a:rPr lang="en-US" dirty="0"/>
              <a:t> u </a:t>
            </a:r>
            <a:r>
              <a:rPr lang="en-US" dirty="0" err="1"/>
              <a:t>manjem</a:t>
            </a:r>
            <a:r>
              <a:rPr lang="en-US" dirty="0"/>
              <a:t> </a:t>
            </a:r>
            <a:r>
              <a:rPr lang="en-US" dirty="0" err="1"/>
              <a:t>iznosu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njenu</a:t>
            </a:r>
            <a:r>
              <a:rPr lang="en-US" dirty="0"/>
              <a:t> </a:t>
            </a:r>
            <a:r>
              <a:rPr lang="en-US" dirty="0" err="1"/>
              <a:t>procenjenu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Hipotekarna</a:t>
            </a:r>
            <a:r>
              <a:rPr lang="en-US" dirty="0" smtClean="0"/>
              <a:t> </a:t>
            </a:r>
            <a:r>
              <a:rPr lang="en-US" dirty="0" err="1"/>
              <a:t>zaloga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pogodnost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on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neometano</a:t>
            </a:r>
            <a:r>
              <a:rPr lang="en-US" dirty="0"/>
              <a:t> da je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uredno</a:t>
            </a:r>
            <a:r>
              <a:rPr lang="en-US" dirty="0"/>
              <a:t> </a:t>
            </a:r>
            <a:r>
              <a:rPr lang="en-US" dirty="0" err="1"/>
              <a:t>otplaćuje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poverioca</a:t>
            </a:r>
            <a:r>
              <a:rPr lang="en-US" dirty="0"/>
              <a:t> </a:t>
            </a:r>
            <a:r>
              <a:rPr lang="en-US" dirty="0" err="1"/>
              <a:t>hipoteka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zaloga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najsigurnijih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prodati</a:t>
            </a:r>
            <a:r>
              <a:rPr lang="en-US" dirty="0"/>
              <a:t> u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sr-Latn-ME" dirty="0" smtClean="0"/>
              <a:t>HVALA!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406394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43189"/>
            <a:ext cx="10515600" cy="513377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Sa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</a:t>
            </a:r>
            <a:r>
              <a:rPr lang="en-US" dirty="0" err="1" smtClean="0"/>
              <a:t>tradicionalne</a:t>
            </a:r>
            <a:r>
              <a:rPr lang="en-US" dirty="0" smtClean="0"/>
              <a:t> </a:t>
            </a:r>
            <a:r>
              <a:rPr lang="en-US" dirty="0" err="1" smtClean="0"/>
              <a:t>depozitno-kreditne</a:t>
            </a:r>
            <a:r>
              <a:rPr lang="en-US" dirty="0" smtClean="0"/>
              <a:t> </a:t>
            </a:r>
            <a:r>
              <a:rPr lang="en-US" dirty="0" err="1" smtClean="0"/>
              <a:t>usluge</a:t>
            </a:r>
            <a:r>
              <a:rPr lang="en-US" dirty="0" smtClean="0"/>
              <a:t> </a:t>
            </a:r>
            <a:r>
              <a:rPr lang="en-US" dirty="0" err="1" smtClean="0"/>
              <a:t>koristila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mala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srednja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se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kotirala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berzi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Regulisanje</a:t>
            </a:r>
            <a:r>
              <a:rPr lang="en-US" dirty="0" smtClean="0"/>
              <a:t> </a:t>
            </a:r>
            <a:r>
              <a:rPr lang="en-US" dirty="0" err="1" smtClean="0"/>
              <a:t>maksimalne</a:t>
            </a:r>
            <a:r>
              <a:rPr lang="en-US" dirty="0" smtClean="0"/>
              <a:t> 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je </a:t>
            </a:r>
            <a:r>
              <a:rPr lang="en-US" dirty="0" err="1" smtClean="0"/>
              <a:t>bankama</a:t>
            </a:r>
            <a:r>
              <a:rPr lang="en-US" dirty="0" smtClean="0"/>
              <a:t> </a:t>
            </a:r>
            <a:r>
              <a:rPr lang="en-US" dirty="0" err="1" smtClean="0"/>
              <a:t>išlo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ruku</a:t>
            </a:r>
            <a:r>
              <a:rPr lang="en-US" dirty="0" smtClean="0"/>
              <a:t>, </a:t>
            </a:r>
            <a:r>
              <a:rPr lang="en-US" dirty="0" err="1" smtClean="0"/>
              <a:t>sve</a:t>
            </a:r>
            <a:r>
              <a:rPr lang="en-US" dirty="0" smtClean="0"/>
              <a:t> do </a:t>
            </a:r>
            <a:r>
              <a:rPr lang="en-US" dirty="0" err="1" smtClean="0"/>
              <a:t>velikog</a:t>
            </a:r>
            <a:r>
              <a:rPr lang="en-US" dirty="0" smtClean="0"/>
              <a:t> </a:t>
            </a:r>
            <a:r>
              <a:rPr lang="en-US" dirty="0" err="1" smtClean="0"/>
              <a:t>inflatornog</a:t>
            </a:r>
            <a:r>
              <a:rPr lang="en-US" dirty="0" smtClean="0"/>
              <a:t> </a:t>
            </a:r>
            <a:r>
              <a:rPr lang="en-US" dirty="0" err="1" smtClean="0"/>
              <a:t>talasa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u SAD </a:t>
            </a:r>
            <a:r>
              <a:rPr lang="en-US" dirty="0" err="1" smtClean="0"/>
              <a:t>dogodio</a:t>
            </a:r>
            <a:r>
              <a:rPr lang="en-US" dirty="0" smtClean="0"/>
              <a:t> </a:t>
            </a:r>
            <a:r>
              <a:rPr lang="en-US" dirty="0" err="1" smtClean="0"/>
              <a:t>tokom</a:t>
            </a:r>
            <a:r>
              <a:rPr lang="en-US" dirty="0" smtClean="0"/>
              <a:t> 60-tih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 smtClean="0"/>
              <a:t>prošlog</a:t>
            </a:r>
            <a:r>
              <a:rPr lang="en-US" dirty="0" smtClean="0"/>
              <a:t> </a:t>
            </a:r>
            <a:r>
              <a:rPr lang="en-US" dirty="0" err="1" smtClean="0"/>
              <a:t>veka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 je </a:t>
            </a:r>
            <a:r>
              <a:rPr lang="en-US" dirty="0" err="1" smtClean="0"/>
              <a:t>rezultirao</a:t>
            </a:r>
            <a:r>
              <a:rPr lang="en-US" dirty="0" smtClean="0"/>
              <a:t> </a:t>
            </a:r>
            <a:r>
              <a:rPr lang="en-US" dirty="0" err="1" smtClean="0"/>
              <a:t>povlačenjem</a:t>
            </a:r>
            <a:r>
              <a:rPr lang="en-US" dirty="0" smtClean="0"/>
              <a:t> 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investitori</a:t>
            </a:r>
            <a:r>
              <a:rPr lang="en-US" dirty="0" smtClean="0"/>
              <a:t> </a:t>
            </a:r>
            <a:r>
              <a:rPr lang="en-US" dirty="0" err="1" smtClean="0"/>
              <a:t>preorijentisali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donosila</a:t>
            </a:r>
            <a:r>
              <a:rPr lang="en-US" dirty="0" smtClean="0"/>
              <a:t>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prinose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je </a:t>
            </a:r>
            <a:r>
              <a:rPr lang="en-US" dirty="0" err="1" smtClean="0"/>
              <a:t>dovelo</a:t>
            </a:r>
            <a:r>
              <a:rPr lang="en-US" dirty="0" smtClean="0"/>
              <a:t> do </a:t>
            </a:r>
            <a:r>
              <a:rPr lang="en-US" dirty="0" err="1" smtClean="0"/>
              <a:t>postepenog</a:t>
            </a:r>
            <a:r>
              <a:rPr lang="en-US" dirty="0" smtClean="0"/>
              <a:t> </a:t>
            </a:r>
            <a:r>
              <a:rPr lang="en-US" dirty="0" err="1" smtClean="0"/>
              <a:t>ukidanja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odnosili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maksimizaciju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do </a:t>
            </a:r>
            <a:r>
              <a:rPr lang="en-US" dirty="0" err="1" smtClean="0"/>
              <a:t>ukidanja</a:t>
            </a:r>
            <a:r>
              <a:rPr lang="en-US" dirty="0" smtClean="0"/>
              <a:t> </a:t>
            </a:r>
            <a:r>
              <a:rPr lang="en-US" dirty="0" err="1" smtClean="0"/>
              <a:t>propisa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odnosili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eravanje</a:t>
            </a:r>
            <a:r>
              <a:rPr lang="en-US" dirty="0" smtClean="0"/>
              <a:t> 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Konačno</a:t>
            </a:r>
            <a:r>
              <a:rPr lang="en-US" dirty="0" smtClean="0"/>
              <a:t>, </a:t>
            </a:r>
            <a:r>
              <a:rPr lang="en-US" dirty="0" err="1" smtClean="0"/>
              <a:t>krajem</a:t>
            </a:r>
            <a:r>
              <a:rPr lang="en-US" dirty="0" smtClean="0"/>
              <a:t> 90-tih </a:t>
            </a:r>
            <a:r>
              <a:rPr lang="en-US" dirty="0" err="1" smtClean="0"/>
              <a:t>godina</a:t>
            </a:r>
            <a:r>
              <a:rPr lang="en-US" dirty="0" smtClean="0"/>
              <a:t>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ukidanja</a:t>
            </a:r>
            <a:r>
              <a:rPr lang="en-US" dirty="0" smtClean="0"/>
              <a:t> „Glass-Steagall“ </a:t>
            </a:r>
            <a:r>
              <a:rPr lang="en-US" dirty="0" err="1" smtClean="0"/>
              <a:t>akta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je bio </a:t>
            </a:r>
            <a:r>
              <a:rPr lang="en-US" dirty="0" err="1" smtClean="0"/>
              <a:t>preduslov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stavaranje</a:t>
            </a:r>
            <a:r>
              <a:rPr lang="en-US" dirty="0" smtClean="0"/>
              <a:t> </a:t>
            </a:r>
            <a:r>
              <a:rPr lang="en-US" dirty="0" err="1" smtClean="0"/>
              <a:t>savremenih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da se </a:t>
            </a:r>
            <a:r>
              <a:rPr lang="en-US" dirty="0" err="1" smtClean="0"/>
              <a:t>angažuju</a:t>
            </a:r>
            <a:r>
              <a:rPr lang="en-US" dirty="0" smtClean="0"/>
              <a:t> u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oblicima</a:t>
            </a:r>
            <a:r>
              <a:rPr lang="en-US" dirty="0" smtClean="0"/>
              <a:t> </a:t>
            </a:r>
            <a:r>
              <a:rPr lang="en-US" dirty="0" err="1" smtClean="0"/>
              <a:t>finanijskih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40659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92428"/>
            <a:ext cx="10515600" cy="5584535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</a:t>
            </a:r>
            <a:r>
              <a:rPr lang="en-US" dirty="0" err="1" smtClean="0"/>
              <a:t>regulacije</a:t>
            </a:r>
            <a:r>
              <a:rPr lang="en-US" dirty="0" smtClean="0"/>
              <a:t> je </a:t>
            </a:r>
            <a:r>
              <a:rPr lang="en-US" dirty="0" err="1" smtClean="0"/>
              <a:t>doprinelo</a:t>
            </a:r>
            <a:r>
              <a:rPr lang="en-US" dirty="0" smtClean="0"/>
              <a:t> </a:t>
            </a:r>
            <a:r>
              <a:rPr lang="en-US" dirty="0" err="1" smtClean="0"/>
              <a:t>razvoju</a:t>
            </a:r>
            <a:r>
              <a:rPr lang="en-US" dirty="0" smtClean="0"/>
              <a:t> </a:t>
            </a:r>
            <a:r>
              <a:rPr lang="en-US" dirty="0" err="1" smtClean="0"/>
              <a:t>pune</a:t>
            </a:r>
            <a:r>
              <a:rPr lang="en-US" dirty="0" smtClean="0"/>
              <a:t> </a:t>
            </a:r>
            <a:r>
              <a:rPr lang="en-US" dirty="0" err="1" smtClean="0"/>
              <a:t>konkurencije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ostalih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Povećano</a:t>
            </a:r>
            <a:r>
              <a:rPr lang="en-US" dirty="0" smtClean="0"/>
              <a:t> </a:t>
            </a:r>
            <a:r>
              <a:rPr lang="en-US" dirty="0" err="1" smtClean="0"/>
              <a:t>rivalstvo</a:t>
            </a:r>
            <a:r>
              <a:rPr lang="en-US" dirty="0" smtClean="0"/>
              <a:t> je </a:t>
            </a:r>
            <a:r>
              <a:rPr lang="en-US" dirty="0" err="1" smtClean="0"/>
              <a:t>imalo</a:t>
            </a:r>
            <a:r>
              <a:rPr lang="en-US" dirty="0" smtClean="0"/>
              <a:t> </a:t>
            </a:r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pad c</a:t>
            </a:r>
            <a:r>
              <a:rPr lang="sr-Latn-ME" dirty="0" smtClean="0"/>
              <a:t>ij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proširivanje</a:t>
            </a:r>
            <a:r>
              <a:rPr lang="en-US" dirty="0" smtClean="0"/>
              <a:t> </a:t>
            </a:r>
            <a:r>
              <a:rPr lang="en-US" dirty="0" err="1" smtClean="0"/>
              <a:t>ponude</a:t>
            </a:r>
            <a:r>
              <a:rPr lang="en-US" dirty="0" smtClean="0"/>
              <a:t> </a:t>
            </a:r>
            <a:r>
              <a:rPr lang="en-US" dirty="0" err="1" smtClean="0"/>
              <a:t>bankarskih</a:t>
            </a:r>
            <a:r>
              <a:rPr lang="en-US" dirty="0" smtClean="0"/>
              <a:t> </a:t>
            </a:r>
            <a:r>
              <a:rPr lang="en-US" dirty="0" err="1" smtClean="0"/>
              <a:t>proizvoda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usluga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Obaranje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marži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profitabilnosti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uticali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da </a:t>
            </a:r>
            <a:r>
              <a:rPr lang="en-US" dirty="0" err="1" smtClean="0"/>
              <a:t>prošire</a:t>
            </a:r>
            <a:r>
              <a:rPr lang="en-US" dirty="0" smtClean="0"/>
              <a:t> </a:t>
            </a:r>
            <a:r>
              <a:rPr lang="en-US" dirty="0" err="1" smtClean="0"/>
              <a:t>paletu</a:t>
            </a:r>
            <a:r>
              <a:rPr lang="en-US" dirty="0" smtClean="0"/>
              <a:t> </a:t>
            </a:r>
            <a:r>
              <a:rPr lang="en-US" dirty="0" err="1" smtClean="0"/>
              <a:t>proizvoda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usluga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vode</a:t>
            </a:r>
            <a:r>
              <a:rPr lang="en-US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o </a:t>
            </a:r>
            <a:r>
              <a:rPr lang="en-US" dirty="0" err="1" smtClean="0"/>
              <a:t>potrebama</a:t>
            </a:r>
            <a:r>
              <a:rPr lang="en-US" dirty="0" smtClean="0"/>
              <a:t> </a:t>
            </a:r>
            <a:r>
              <a:rPr lang="en-US" dirty="0" err="1" smtClean="0"/>
              <a:t>različitih</a:t>
            </a:r>
            <a:r>
              <a:rPr lang="en-US" dirty="0" smtClean="0"/>
              <a:t> </a:t>
            </a:r>
            <a:r>
              <a:rPr lang="en-US" dirty="0" err="1" smtClean="0"/>
              <a:t>segmanata</a:t>
            </a:r>
            <a:r>
              <a:rPr lang="en-US" dirty="0" smtClean="0"/>
              <a:t> </a:t>
            </a:r>
            <a:r>
              <a:rPr lang="en-US" dirty="0" err="1" smtClean="0"/>
              <a:t>potencijalnih</a:t>
            </a:r>
            <a:r>
              <a:rPr lang="en-US" dirty="0" smtClean="0"/>
              <a:t> </a:t>
            </a:r>
            <a:r>
              <a:rPr lang="en-US" dirty="0" err="1" smtClean="0"/>
              <a:t>korisnika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Došlo</a:t>
            </a:r>
            <a:r>
              <a:rPr lang="en-US" dirty="0" smtClean="0"/>
              <a:t> je do </a:t>
            </a:r>
            <a:r>
              <a:rPr lang="en-US" dirty="0" err="1" smtClean="0"/>
              <a:t>poboljšanja</a:t>
            </a:r>
            <a:r>
              <a:rPr lang="en-US" dirty="0" smtClean="0"/>
              <a:t> </a:t>
            </a:r>
            <a:r>
              <a:rPr lang="en-US" dirty="0" err="1" smtClean="0"/>
              <a:t>kvaliteta</a:t>
            </a:r>
            <a:r>
              <a:rPr lang="en-US" dirty="0" smtClean="0"/>
              <a:t> </a:t>
            </a:r>
            <a:r>
              <a:rPr lang="en-US" dirty="0" err="1" smtClean="0"/>
              <a:t>usluga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do </a:t>
            </a:r>
            <a:r>
              <a:rPr lang="en-US" dirty="0" err="1" smtClean="0"/>
              <a:t>približavanja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korisnicima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tom </a:t>
            </a:r>
            <a:r>
              <a:rPr lang="en-US" dirty="0" err="1" smtClean="0"/>
              <a:t>smislu</a:t>
            </a:r>
            <a:r>
              <a:rPr lang="en-US" dirty="0" smtClean="0"/>
              <a:t>, </a:t>
            </a:r>
            <a:r>
              <a:rPr lang="en-US" dirty="0" err="1" smtClean="0"/>
              <a:t>otpočela</a:t>
            </a:r>
            <a:r>
              <a:rPr lang="en-US" dirty="0" smtClean="0"/>
              <a:t> je </a:t>
            </a:r>
            <a:r>
              <a:rPr lang="en-US" dirty="0" err="1" smtClean="0"/>
              <a:t>rekonstrukcija</a:t>
            </a:r>
            <a:r>
              <a:rPr lang="en-US" dirty="0" smtClean="0"/>
              <a:t> </a:t>
            </a:r>
            <a:r>
              <a:rPr lang="en-US" dirty="0" err="1" smtClean="0"/>
              <a:t>distributivne</a:t>
            </a:r>
            <a:r>
              <a:rPr lang="en-US" dirty="0" smtClean="0"/>
              <a:t> </a:t>
            </a:r>
            <a:r>
              <a:rPr lang="en-US" dirty="0" err="1" smtClean="0"/>
              <a:t>mreže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ciljem</a:t>
            </a:r>
            <a:r>
              <a:rPr lang="en-US" dirty="0" smtClean="0"/>
              <a:t> </a:t>
            </a:r>
            <a:r>
              <a:rPr lang="en-US" dirty="0" err="1" smtClean="0"/>
              <a:t>stvaranja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kompjutersih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telekomunikacionih</a:t>
            </a:r>
            <a:r>
              <a:rPr lang="en-US" dirty="0" smtClean="0"/>
              <a:t> </a:t>
            </a:r>
            <a:r>
              <a:rPr lang="en-US" dirty="0" err="1" smtClean="0"/>
              <a:t>veza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klijentima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Danas </a:t>
            </a:r>
            <a:r>
              <a:rPr lang="en-US" dirty="0" err="1" smtClean="0"/>
              <a:t>savremeni</a:t>
            </a:r>
            <a:r>
              <a:rPr lang="en-US" dirty="0" smtClean="0"/>
              <a:t> </a:t>
            </a:r>
            <a:r>
              <a:rPr lang="en-US" dirty="0" err="1" smtClean="0"/>
              <a:t>kompjuters</a:t>
            </a:r>
            <a:r>
              <a:rPr lang="sr-Latn-ME" dirty="0" smtClean="0"/>
              <a:t>k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informacioni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tehničku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obradu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prenos</a:t>
            </a:r>
            <a:r>
              <a:rPr lang="en-US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u </a:t>
            </a:r>
            <a:r>
              <a:rPr lang="en-US" dirty="0" err="1" smtClean="0"/>
              <a:t>savremenom</a:t>
            </a:r>
            <a:r>
              <a:rPr lang="en-US" dirty="0" smtClean="0"/>
              <a:t> </a:t>
            </a:r>
            <a:r>
              <a:rPr lang="en-US" dirty="0" err="1" smtClean="0"/>
              <a:t>bankarstvu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32243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Implementacija</a:t>
            </a:r>
            <a:r>
              <a:rPr lang="en-US" dirty="0" smtClean="0"/>
              <a:t> </a:t>
            </a:r>
            <a:r>
              <a:rPr lang="en-US" dirty="0" err="1" smtClean="0"/>
              <a:t>savremene</a:t>
            </a:r>
            <a:r>
              <a:rPr lang="en-US" dirty="0" smtClean="0"/>
              <a:t> </a:t>
            </a:r>
            <a:r>
              <a:rPr lang="en-US" dirty="0" err="1" smtClean="0"/>
              <a:t>računarske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informacione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 u </a:t>
            </a:r>
            <a:r>
              <a:rPr lang="en-US" dirty="0" err="1" smtClean="0"/>
              <a:t>bankarsko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je </a:t>
            </a:r>
            <a:r>
              <a:rPr lang="en-US" dirty="0" err="1" smtClean="0"/>
              <a:t>uticala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elektronskog</a:t>
            </a:r>
            <a:r>
              <a:rPr lang="en-US" dirty="0" smtClean="0"/>
              <a:t> </a:t>
            </a:r>
            <a:r>
              <a:rPr lang="en-US" dirty="0" err="1" smtClean="0"/>
              <a:t>banakrstva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brzog</a:t>
            </a:r>
            <a:r>
              <a:rPr lang="en-US" dirty="0" smtClean="0"/>
              <a:t> </a:t>
            </a:r>
            <a:r>
              <a:rPr lang="en-US" dirty="0" err="1" smtClean="0"/>
              <a:t>prenosa</a:t>
            </a:r>
            <a:r>
              <a:rPr lang="en-US" dirty="0" smtClean="0"/>
              <a:t> </a:t>
            </a:r>
            <a:r>
              <a:rPr lang="en-US" dirty="0" err="1" smtClean="0"/>
              <a:t>podataka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transfera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relacijama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klijentima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bankama</a:t>
            </a:r>
            <a:r>
              <a:rPr lang="en-US" dirty="0" smtClean="0"/>
              <a:t>, </a:t>
            </a:r>
            <a:r>
              <a:rPr lang="en-US" dirty="0" err="1" smtClean="0"/>
              <a:t>rezultirala</a:t>
            </a:r>
            <a:r>
              <a:rPr lang="en-US" dirty="0" smtClean="0"/>
              <a:t> je </a:t>
            </a:r>
            <a:r>
              <a:rPr lang="en-US" dirty="0" err="1" smtClean="0"/>
              <a:t>značajnim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enama</a:t>
            </a:r>
            <a:r>
              <a:rPr lang="en-US" dirty="0" smtClean="0"/>
              <a:t> u </a:t>
            </a:r>
            <a:r>
              <a:rPr lang="en-US" dirty="0" err="1" smtClean="0"/>
              <a:t>tehnološkim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organizacionim</a:t>
            </a:r>
            <a:r>
              <a:rPr lang="en-US" dirty="0" smtClean="0"/>
              <a:t> </a:t>
            </a:r>
            <a:r>
              <a:rPr lang="en-US" dirty="0" err="1" smtClean="0"/>
              <a:t>aspektima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Razvojem</a:t>
            </a:r>
            <a:r>
              <a:rPr lang="en-US" dirty="0" smtClean="0"/>
              <a:t> </a:t>
            </a:r>
            <a:r>
              <a:rPr lang="en-US" dirty="0" err="1" smtClean="0"/>
              <a:t>elektronskog</a:t>
            </a:r>
            <a:r>
              <a:rPr lang="en-US" dirty="0" smtClean="0"/>
              <a:t> </a:t>
            </a:r>
            <a:r>
              <a:rPr lang="en-US" dirty="0" err="1" smtClean="0"/>
              <a:t>bankarstva</a:t>
            </a:r>
            <a:r>
              <a:rPr lang="en-US" dirty="0" smtClean="0"/>
              <a:t>, </a:t>
            </a:r>
            <a:r>
              <a:rPr lang="en-US" dirty="0" err="1" smtClean="0"/>
              <a:t>efikasnost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je </a:t>
            </a:r>
            <a:r>
              <a:rPr lang="en-US" dirty="0" err="1" smtClean="0"/>
              <a:t>podignuta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viši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 smtClean="0"/>
              <a:t>savremene</a:t>
            </a:r>
            <a:r>
              <a:rPr lang="en-US" dirty="0" smtClean="0"/>
              <a:t> </a:t>
            </a:r>
            <a:r>
              <a:rPr lang="en-US" dirty="0" err="1" smtClean="0"/>
              <a:t>računarske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 </a:t>
            </a:r>
            <a:r>
              <a:rPr lang="en-US" dirty="0" err="1" smtClean="0"/>
              <a:t>omogućila</a:t>
            </a:r>
            <a:r>
              <a:rPr lang="en-US" dirty="0" smtClean="0"/>
              <a:t> je </a:t>
            </a:r>
            <a:r>
              <a:rPr lang="en-US" dirty="0" err="1" smtClean="0"/>
              <a:t>bankama</a:t>
            </a:r>
            <a:r>
              <a:rPr lang="en-US" dirty="0" smtClean="0"/>
              <a:t> </a:t>
            </a:r>
            <a:r>
              <a:rPr lang="en-US" dirty="0" err="1" smtClean="0"/>
              <a:t>brzu</a:t>
            </a:r>
            <a:r>
              <a:rPr lang="en-US" dirty="0" smtClean="0"/>
              <a:t> </a:t>
            </a:r>
            <a:r>
              <a:rPr lang="en-US" dirty="0" err="1" smtClean="0"/>
              <a:t>evaluaciju</a:t>
            </a:r>
            <a:r>
              <a:rPr lang="en-US" dirty="0" smtClean="0"/>
              <a:t> </a:t>
            </a:r>
            <a:r>
              <a:rPr lang="en-US" dirty="0" err="1" smtClean="0"/>
              <a:t>kreditnih</a:t>
            </a:r>
            <a:r>
              <a:rPr lang="en-US" dirty="0" smtClean="0"/>
              <a:t> </a:t>
            </a:r>
            <a:r>
              <a:rPr lang="en-US" dirty="0" err="1" smtClean="0"/>
              <a:t>zahteva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direktne</a:t>
            </a:r>
            <a:r>
              <a:rPr lang="en-US" dirty="0" smtClean="0"/>
              <a:t> </a:t>
            </a:r>
            <a:r>
              <a:rPr lang="en-US" dirty="0" err="1" smtClean="0"/>
              <a:t>komunikacije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klijentima</a:t>
            </a:r>
            <a:r>
              <a:rPr lang="en-US" dirty="0" smtClean="0"/>
              <a:t> je </a:t>
            </a:r>
            <a:r>
              <a:rPr lang="en-US" dirty="0" err="1" smtClean="0"/>
              <a:t>drastično</a:t>
            </a:r>
            <a:r>
              <a:rPr lang="en-US" dirty="0" smtClean="0"/>
              <a:t> </a:t>
            </a:r>
            <a:r>
              <a:rPr lang="en-US" dirty="0" err="1" smtClean="0"/>
              <a:t>smanjila</a:t>
            </a:r>
            <a:r>
              <a:rPr lang="en-US" dirty="0" smtClean="0"/>
              <a:t> </a:t>
            </a:r>
            <a:r>
              <a:rPr lang="en-US" dirty="0" err="1" smtClean="0"/>
              <a:t>potrebu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brojem</a:t>
            </a:r>
            <a:r>
              <a:rPr lang="en-US" dirty="0" smtClean="0"/>
              <a:t> </a:t>
            </a:r>
            <a:r>
              <a:rPr lang="en-US" dirty="0" err="1" smtClean="0"/>
              <a:t>filijala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brojem</a:t>
            </a:r>
            <a:r>
              <a:rPr lang="en-US" dirty="0" smtClean="0"/>
              <a:t> </a:t>
            </a:r>
            <a:r>
              <a:rPr lang="en-US" dirty="0" err="1" smtClean="0"/>
              <a:t>zaposlenih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je </a:t>
            </a:r>
            <a:r>
              <a:rPr lang="en-US" dirty="0" err="1" smtClean="0"/>
              <a:t>dovelo</a:t>
            </a:r>
            <a:r>
              <a:rPr lang="en-US" dirty="0" smtClean="0"/>
              <a:t> do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 smtClean="0"/>
              <a:t>operativnih</a:t>
            </a:r>
            <a:r>
              <a:rPr lang="en-US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9793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informacione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 ne </a:t>
            </a:r>
            <a:r>
              <a:rPr lang="en-US" dirty="0" err="1" smtClean="0"/>
              <a:t>ostvaruje</a:t>
            </a:r>
            <a:r>
              <a:rPr lang="en-US" dirty="0" smtClean="0"/>
              <a:t> </a:t>
            </a:r>
            <a:r>
              <a:rPr lang="en-US" dirty="0" err="1" smtClean="0"/>
              <a:t>isključivo</a:t>
            </a:r>
            <a:r>
              <a:rPr lang="en-US" dirty="0" smtClean="0"/>
              <a:t> </a:t>
            </a:r>
            <a:r>
              <a:rPr lang="en-US" dirty="0" err="1" smtClean="0"/>
              <a:t>pozitivane</a:t>
            </a:r>
            <a:r>
              <a:rPr lang="en-US" dirty="0" smtClean="0"/>
              <a:t> </a:t>
            </a:r>
            <a:r>
              <a:rPr lang="en-US" dirty="0" err="1" smtClean="0"/>
              <a:t>efekte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Savremena</a:t>
            </a:r>
            <a:r>
              <a:rPr lang="en-US" dirty="0" smtClean="0"/>
              <a:t> </a:t>
            </a:r>
            <a:r>
              <a:rPr lang="en-US" dirty="0" err="1" smtClean="0"/>
              <a:t>informaciona</a:t>
            </a:r>
            <a:r>
              <a:rPr lang="en-US" dirty="0" smtClean="0"/>
              <a:t> </a:t>
            </a:r>
            <a:r>
              <a:rPr lang="en-US" dirty="0" err="1" smtClean="0"/>
              <a:t>tehnologija</a:t>
            </a:r>
            <a:r>
              <a:rPr lang="en-US" dirty="0" smtClean="0"/>
              <a:t> </a:t>
            </a:r>
            <a:r>
              <a:rPr lang="en-US" dirty="0" err="1" smtClean="0"/>
              <a:t>daje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jakim</a:t>
            </a:r>
            <a:r>
              <a:rPr lang="en-US" dirty="0" smtClean="0"/>
              <a:t> </a:t>
            </a:r>
            <a:r>
              <a:rPr lang="en-US" dirty="0" err="1" smtClean="0"/>
              <a:t>nefinansijskim</a:t>
            </a:r>
            <a:r>
              <a:rPr lang="en-US" dirty="0" smtClean="0"/>
              <a:t> </a:t>
            </a:r>
            <a:r>
              <a:rPr lang="en-US" dirty="0" err="1" smtClean="0"/>
              <a:t>kompanijama</a:t>
            </a:r>
            <a:r>
              <a:rPr lang="en-US" dirty="0" smtClean="0"/>
              <a:t> da </a:t>
            </a:r>
            <a:r>
              <a:rPr lang="en-US" dirty="0" err="1" smtClean="0"/>
              <a:t>pružaju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usluge</a:t>
            </a:r>
            <a:r>
              <a:rPr lang="en-US" dirty="0" smtClean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 smtClean="0"/>
              <a:t>kupcima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je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slučaj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velikim</a:t>
            </a:r>
            <a:r>
              <a:rPr lang="en-US" dirty="0" smtClean="0"/>
              <a:t> </a:t>
            </a:r>
            <a:r>
              <a:rPr lang="en-US" dirty="0" err="1" smtClean="0"/>
              <a:t>industrijskim</a:t>
            </a:r>
            <a:r>
              <a:rPr lang="en-US" dirty="0" smtClean="0"/>
              <a:t> </a:t>
            </a:r>
            <a:r>
              <a:rPr lang="en-US" dirty="0" err="1" smtClean="0"/>
              <a:t>kompanijama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svojih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pružaju</a:t>
            </a:r>
            <a:r>
              <a:rPr lang="en-US" dirty="0" smtClean="0"/>
              <a:t> </a:t>
            </a:r>
            <a:r>
              <a:rPr lang="en-US" dirty="0" err="1" smtClean="0"/>
              <a:t>kupcima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usluge</a:t>
            </a:r>
            <a:r>
              <a:rPr lang="en-US" dirty="0" smtClean="0"/>
              <a:t>, </a:t>
            </a:r>
            <a:r>
              <a:rPr lang="en-US" dirty="0" err="1" smtClean="0"/>
              <a:t>zaobilazeći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posrednike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toga, </a:t>
            </a:r>
            <a:r>
              <a:rPr lang="en-US" dirty="0" err="1" smtClean="0"/>
              <a:t>razvijeni</a:t>
            </a:r>
            <a:r>
              <a:rPr lang="en-US" dirty="0" smtClean="0"/>
              <a:t> </a:t>
            </a:r>
            <a:r>
              <a:rPr lang="en-US" dirty="0" err="1" smtClean="0"/>
              <a:t>računarski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informacioni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</a:t>
            </a:r>
            <a:r>
              <a:rPr lang="en-US" dirty="0" err="1" smtClean="0"/>
              <a:t>danas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od </a:t>
            </a:r>
            <a:r>
              <a:rPr lang="en-US" dirty="0" err="1" smtClean="0"/>
              <a:t>osnovnih</a:t>
            </a:r>
            <a:r>
              <a:rPr lang="en-US" dirty="0" smtClean="0"/>
              <a:t> </a:t>
            </a:r>
            <a:r>
              <a:rPr lang="en-US" dirty="0" err="1" smtClean="0"/>
              <a:t>preduslova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održanje</a:t>
            </a:r>
            <a:r>
              <a:rPr lang="en-US" dirty="0" smtClean="0"/>
              <a:t> </a:t>
            </a:r>
            <a:r>
              <a:rPr lang="en-US" dirty="0" err="1" smtClean="0"/>
              <a:t>konkurentnosti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praćenje</a:t>
            </a:r>
            <a:r>
              <a:rPr lang="en-US" dirty="0" smtClean="0"/>
              <a:t> </a:t>
            </a:r>
            <a:r>
              <a:rPr lang="en-US" dirty="0" err="1" smtClean="0"/>
              <a:t>savremenih</a:t>
            </a:r>
            <a:r>
              <a:rPr lang="en-US" dirty="0" smtClean="0"/>
              <a:t> </a:t>
            </a:r>
            <a:r>
              <a:rPr lang="en-US" dirty="0" err="1" smtClean="0"/>
              <a:t>tehnoloških</a:t>
            </a:r>
            <a:r>
              <a:rPr lang="en-US" dirty="0" smtClean="0"/>
              <a:t> </a:t>
            </a:r>
            <a:r>
              <a:rPr lang="en-US" dirty="0" err="1" smtClean="0"/>
              <a:t>trendova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implementacija</a:t>
            </a:r>
            <a:r>
              <a:rPr lang="en-US" dirty="0" smtClean="0"/>
              <a:t> </a:t>
            </a:r>
            <a:r>
              <a:rPr lang="en-US" dirty="0" err="1" smtClean="0"/>
              <a:t>novih</a:t>
            </a:r>
            <a:r>
              <a:rPr lang="en-US" dirty="0" smtClean="0"/>
              <a:t> </a:t>
            </a:r>
            <a:r>
              <a:rPr lang="en-US" dirty="0" err="1" smtClean="0"/>
              <a:t>tehnoloških</a:t>
            </a:r>
            <a:r>
              <a:rPr lang="en-US" dirty="0" smtClean="0"/>
              <a:t> </a:t>
            </a:r>
            <a:r>
              <a:rPr lang="en-US" dirty="0" err="1" smtClean="0"/>
              <a:t>rešenja</a:t>
            </a:r>
            <a:r>
              <a:rPr lang="en-US" dirty="0" smtClean="0"/>
              <a:t>, </a:t>
            </a:r>
            <a:r>
              <a:rPr lang="en-US" dirty="0" err="1" smtClean="0"/>
              <a:t>izlažu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velikim</a:t>
            </a:r>
            <a:r>
              <a:rPr lang="en-US" dirty="0" smtClean="0"/>
              <a:t> </a:t>
            </a:r>
            <a:r>
              <a:rPr lang="en-US" dirty="0" err="1" smtClean="0"/>
              <a:t>troškovima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Praksa</a:t>
            </a:r>
            <a:r>
              <a:rPr lang="en-US" dirty="0" smtClean="0"/>
              <a:t> </a:t>
            </a:r>
            <a:r>
              <a:rPr lang="en-US" dirty="0" err="1" smtClean="0"/>
              <a:t>pokazuje</a:t>
            </a:r>
            <a:r>
              <a:rPr lang="en-US" dirty="0" smtClean="0"/>
              <a:t> da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 smtClean="0"/>
              <a:t>jake</a:t>
            </a:r>
            <a:r>
              <a:rPr lang="en-US" dirty="0" smtClean="0"/>
              <a:t> da </a:t>
            </a:r>
            <a:r>
              <a:rPr lang="en-US" dirty="0" err="1" smtClean="0"/>
              <a:t>blagovremeno</a:t>
            </a:r>
            <a:r>
              <a:rPr lang="en-US" dirty="0" smtClean="0"/>
              <a:t> </a:t>
            </a:r>
            <a:r>
              <a:rPr lang="en-US" dirty="0" err="1" smtClean="0"/>
              <a:t>implementiraju</a:t>
            </a:r>
            <a:r>
              <a:rPr lang="en-US" dirty="0" smtClean="0"/>
              <a:t> </a:t>
            </a:r>
            <a:r>
              <a:rPr lang="en-US" dirty="0" err="1" smtClean="0"/>
              <a:t>savremena</a:t>
            </a:r>
            <a:r>
              <a:rPr lang="en-US" dirty="0" smtClean="0"/>
              <a:t> </a:t>
            </a:r>
            <a:r>
              <a:rPr lang="en-US" dirty="0" err="1" smtClean="0"/>
              <a:t>tehnološka</a:t>
            </a:r>
            <a:r>
              <a:rPr lang="en-US" dirty="0" smtClean="0"/>
              <a:t> </a:t>
            </a:r>
            <a:r>
              <a:rPr lang="en-US" dirty="0" err="1" smtClean="0"/>
              <a:t>rešanja</a:t>
            </a:r>
            <a:r>
              <a:rPr lang="en-US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 smtClean="0"/>
              <a:t>računarskih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informacionih</a:t>
            </a:r>
            <a:r>
              <a:rPr lang="en-US" dirty="0" smtClean="0"/>
              <a:t> </a:t>
            </a:r>
            <a:r>
              <a:rPr lang="en-US" dirty="0" err="1" smtClean="0"/>
              <a:t>tehnologija</a:t>
            </a:r>
            <a:r>
              <a:rPr lang="en-US" dirty="0" smtClean="0"/>
              <a:t>, </a:t>
            </a:r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 err="1" smtClean="0"/>
              <a:t>brzo</a:t>
            </a:r>
            <a:r>
              <a:rPr lang="en-US" dirty="0" smtClean="0"/>
              <a:t> </a:t>
            </a:r>
            <a:r>
              <a:rPr lang="en-US" dirty="0" err="1" smtClean="0"/>
              <a:t>gube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konkurentnosti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nestaju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955887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Treći</a:t>
            </a:r>
            <a:r>
              <a:rPr lang="en-US" dirty="0" smtClean="0"/>
              <a:t> </a:t>
            </a:r>
            <a:r>
              <a:rPr lang="en-US" dirty="0" err="1" smtClean="0"/>
              <a:t>značajan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uticao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savremenog</a:t>
            </a:r>
            <a:r>
              <a:rPr lang="en-US" dirty="0" smtClean="0"/>
              <a:t> </a:t>
            </a:r>
            <a:r>
              <a:rPr lang="en-US" dirty="0" err="1" smtClean="0"/>
              <a:t>bankarstva</a:t>
            </a:r>
            <a:r>
              <a:rPr lang="en-US" dirty="0" smtClean="0"/>
              <a:t> je </a:t>
            </a:r>
            <a:r>
              <a:rPr lang="en-US" dirty="0" err="1" smtClean="0"/>
              <a:t>proces</a:t>
            </a:r>
            <a:r>
              <a:rPr lang="en-US" dirty="0" smtClean="0"/>
              <a:t> </a:t>
            </a:r>
            <a:r>
              <a:rPr lang="en-US" dirty="0" err="1" smtClean="0"/>
              <a:t>globalizacije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u </a:t>
            </a:r>
            <a:r>
              <a:rPr lang="en-US" dirty="0" err="1" smtClean="0"/>
              <a:t>najširem</a:t>
            </a:r>
            <a:r>
              <a:rPr lang="en-US" dirty="0" smtClean="0"/>
              <a:t> </a:t>
            </a:r>
            <a:r>
              <a:rPr lang="en-US" dirty="0" err="1" smtClean="0"/>
              <a:t>smislu</a:t>
            </a:r>
            <a:r>
              <a:rPr lang="en-US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slobodan</a:t>
            </a:r>
            <a:r>
              <a:rPr lang="en-US" dirty="0" smtClean="0"/>
              <a:t> </a:t>
            </a:r>
            <a:r>
              <a:rPr lang="en-US" dirty="0" err="1" smtClean="0"/>
              <a:t>protok</a:t>
            </a:r>
            <a:r>
              <a:rPr lang="en-US" dirty="0" smtClean="0"/>
              <a:t> </a:t>
            </a:r>
            <a:r>
              <a:rPr lang="en-US" dirty="0" err="1" smtClean="0"/>
              <a:t>roba</a:t>
            </a:r>
            <a:r>
              <a:rPr lang="en-US" dirty="0" smtClean="0"/>
              <a:t>, </a:t>
            </a:r>
            <a:r>
              <a:rPr lang="en-US" dirty="0" err="1" smtClean="0"/>
              <a:t>ljudi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bankarstvo</a:t>
            </a:r>
            <a:r>
              <a:rPr lang="en-US" dirty="0" smtClean="0"/>
              <a:t> u </a:t>
            </a:r>
            <a:r>
              <a:rPr lang="en-US" dirty="0" err="1" smtClean="0"/>
              <a:t>pitanju</a:t>
            </a:r>
            <a:r>
              <a:rPr lang="en-US" dirty="0" smtClean="0"/>
              <a:t>, </a:t>
            </a:r>
            <a:r>
              <a:rPr lang="en-US" dirty="0" err="1" smtClean="0"/>
              <a:t>procesi</a:t>
            </a:r>
            <a:r>
              <a:rPr lang="en-US" dirty="0" smtClean="0"/>
              <a:t> </a:t>
            </a:r>
            <a:r>
              <a:rPr lang="en-US" dirty="0" err="1" smtClean="0"/>
              <a:t>globalizacije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deregulacije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doprin</a:t>
            </a:r>
            <a:r>
              <a:rPr lang="sr-Latn-ME" dirty="0" smtClean="0"/>
              <a:t>ij</a:t>
            </a:r>
            <a:r>
              <a:rPr lang="en-US" dirty="0" err="1" smtClean="0"/>
              <a:t>eli</a:t>
            </a:r>
            <a:r>
              <a:rPr lang="en-US" dirty="0" smtClean="0"/>
              <a:t> </a:t>
            </a:r>
            <a:r>
              <a:rPr lang="en-US" dirty="0" err="1" smtClean="0"/>
              <a:t>stvaranju</a:t>
            </a:r>
            <a:r>
              <a:rPr lang="en-US" dirty="0" smtClean="0"/>
              <a:t> </a:t>
            </a:r>
            <a:r>
              <a:rPr lang="en-US" dirty="0" err="1" smtClean="0"/>
              <a:t>multinacionalnih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danas</a:t>
            </a:r>
            <a:r>
              <a:rPr lang="en-US" dirty="0" smtClean="0"/>
              <a:t> </a:t>
            </a:r>
            <a:r>
              <a:rPr lang="en-US" dirty="0" err="1" smtClean="0"/>
              <a:t>daju</a:t>
            </a:r>
            <a:r>
              <a:rPr lang="en-US" dirty="0" smtClean="0"/>
              <a:t> </a:t>
            </a:r>
            <a:r>
              <a:rPr lang="en-US" dirty="0" err="1" smtClean="0"/>
              <a:t>značajan</a:t>
            </a:r>
            <a:r>
              <a:rPr lang="en-US" dirty="0" smtClean="0"/>
              <a:t> </a:t>
            </a:r>
            <a:r>
              <a:rPr lang="en-US" dirty="0" err="1" smtClean="0"/>
              <a:t>doprinos</a:t>
            </a:r>
            <a:r>
              <a:rPr lang="en-US" dirty="0" smtClean="0"/>
              <a:t> </a:t>
            </a:r>
            <a:r>
              <a:rPr lang="en-US" dirty="0" err="1" smtClean="0"/>
              <a:t>integraciji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Multinacionalne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proširuju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u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izgradnjom</a:t>
            </a:r>
            <a:r>
              <a:rPr lang="en-US" dirty="0" smtClean="0"/>
              <a:t> </a:t>
            </a:r>
            <a:r>
              <a:rPr lang="en-US" dirty="0" err="1" smtClean="0"/>
              <a:t>mreža</a:t>
            </a:r>
            <a:r>
              <a:rPr lang="en-US" dirty="0" smtClean="0"/>
              <a:t> </a:t>
            </a:r>
            <a:r>
              <a:rPr lang="en-US" dirty="0" err="1" smtClean="0"/>
              <a:t>filijala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njihovoj</a:t>
            </a:r>
            <a:r>
              <a:rPr lang="en-US" dirty="0" smtClean="0"/>
              <a:t> </a:t>
            </a:r>
            <a:r>
              <a:rPr lang="en-US" dirty="0" err="1" smtClean="0"/>
              <a:t>teritoriji</a:t>
            </a:r>
            <a:r>
              <a:rPr lang="en-US" dirty="0" smtClean="0"/>
              <a:t>, </a:t>
            </a:r>
            <a:r>
              <a:rPr lang="en-US" dirty="0" err="1" smtClean="0"/>
              <a:t>kupovinom</a:t>
            </a:r>
            <a:r>
              <a:rPr lang="en-US" dirty="0" smtClean="0"/>
              <a:t> </a:t>
            </a:r>
            <a:r>
              <a:rPr lang="en-US" dirty="0" err="1" smtClean="0"/>
              <a:t>manjinskog</a:t>
            </a:r>
            <a:r>
              <a:rPr lang="en-US" dirty="0" smtClean="0"/>
              <a:t> </a:t>
            </a:r>
            <a:r>
              <a:rPr lang="en-US" dirty="0" err="1" smtClean="0"/>
              <a:t>paketa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,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akvizicije</a:t>
            </a:r>
            <a:r>
              <a:rPr lang="en-US" dirty="0" smtClean="0"/>
              <a:t> (</a:t>
            </a:r>
            <a:r>
              <a:rPr lang="en-US" dirty="0" err="1" smtClean="0"/>
              <a:t>kupovine</a:t>
            </a:r>
            <a:r>
              <a:rPr lang="en-US" dirty="0" smtClean="0"/>
              <a:t>) </a:t>
            </a:r>
            <a:r>
              <a:rPr lang="en-US" dirty="0" err="1" smtClean="0"/>
              <a:t>lokalnih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Uslov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proširenje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u </a:t>
            </a:r>
            <a:r>
              <a:rPr lang="en-US" dirty="0" err="1" smtClean="0"/>
              <a:t>drugu</a:t>
            </a:r>
            <a:r>
              <a:rPr lang="en-US" dirty="0" smtClean="0"/>
              <a:t> </a:t>
            </a:r>
            <a:r>
              <a:rPr lang="en-US" dirty="0" err="1" smtClean="0"/>
              <a:t>državu</a:t>
            </a:r>
            <a:r>
              <a:rPr lang="en-US" dirty="0" smtClean="0"/>
              <a:t> je </a:t>
            </a:r>
            <a:r>
              <a:rPr lang="en-US" dirty="0" err="1" smtClean="0"/>
              <a:t>dobijanje</a:t>
            </a:r>
            <a:r>
              <a:rPr lang="en-US" dirty="0" smtClean="0"/>
              <a:t> </a:t>
            </a:r>
            <a:r>
              <a:rPr lang="en-US" dirty="0" err="1" smtClean="0"/>
              <a:t>odgovarajuće</a:t>
            </a:r>
            <a:r>
              <a:rPr lang="en-US" dirty="0" smtClean="0"/>
              <a:t> </a:t>
            </a:r>
            <a:r>
              <a:rPr lang="en-US" dirty="0" err="1" smtClean="0"/>
              <a:t>licence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Globalizacija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je </a:t>
            </a:r>
            <a:r>
              <a:rPr lang="en-US" dirty="0" err="1" smtClean="0"/>
              <a:t>najrazvijenija</a:t>
            </a:r>
            <a:r>
              <a:rPr lang="en-US" dirty="0" smtClean="0"/>
              <a:t> u </a:t>
            </a:r>
            <a:r>
              <a:rPr lang="en-US" dirty="0" err="1" smtClean="0"/>
              <a:t>oblasti</a:t>
            </a:r>
            <a:r>
              <a:rPr lang="en-US" dirty="0" smtClean="0"/>
              <a:t> </a:t>
            </a:r>
            <a:r>
              <a:rPr lang="en-US" dirty="0" err="1" smtClean="0"/>
              <a:t>investicionog</a:t>
            </a:r>
            <a:r>
              <a:rPr lang="en-US" dirty="0" smtClean="0"/>
              <a:t> </a:t>
            </a:r>
            <a:r>
              <a:rPr lang="en-US" dirty="0" err="1" smtClean="0"/>
              <a:t>bankarstva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komercijalne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dalje</a:t>
            </a:r>
            <a:r>
              <a:rPr lang="en-US" dirty="0" smtClean="0"/>
              <a:t> </a:t>
            </a:r>
            <a:r>
              <a:rPr lang="en-US" dirty="0" err="1" smtClean="0"/>
              <a:t>fokusirane</a:t>
            </a:r>
            <a:r>
              <a:rPr lang="en-US" dirty="0" smtClean="0"/>
              <a:t> </a:t>
            </a:r>
            <a:r>
              <a:rPr lang="en-US" dirty="0" err="1" smtClean="0"/>
              <a:t>pretežno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lokalna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konkurencije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lokalnim</a:t>
            </a:r>
            <a:r>
              <a:rPr lang="en-US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posledica</a:t>
            </a:r>
            <a:r>
              <a:rPr lang="en-US" dirty="0" smtClean="0"/>
              <a:t> </a:t>
            </a:r>
            <a:r>
              <a:rPr lang="en-US" dirty="0" err="1" smtClean="0"/>
              <a:t>širenja</a:t>
            </a:r>
            <a:r>
              <a:rPr lang="en-US" dirty="0" smtClean="0"/>
              <a:t> </a:t>
            </a:r>
            <a:r>
              <a:rPr lang="en-US" dirty="0" err="1" smtClean="0"/>
              <a:t>multinacionalnih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ugrožava</a:t>
            </a:r>
            <a:r>
              <a:rPr lang="en-US" dirty="0" smtClean="0"/>
              <a:t> </a:t>
            </a:r>
            <a:r>
              <a:rPr lang="en-US" dirty="0" err="1" smtClean="0"/>
              <a:t>opstanak</a:t>
            </a:r>
            <a:r>
              <a:rPr lang="en-US" dirty="0" smtClean="0"/>
              <a:t> </a:t>
            </a:r>
            <a:r>
              <a:rPr lang="en-US" dirty="0" err="1" smtClean="0"/>
              <a:t>manjih</a:t>
            </a:r>
            <a:r>
              <a:rPr lang="en-US" dirty="0" smtClean="0"/>
              <a:t> </a:t>
            </a:r>
            <a:r>
              <a:rPr lang="en-US" dirty="0" err="1" smtClean="0"/>
              <a:t>lokalnih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fuzija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akvizicija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bivaju</a:t>
            </a:r>
            <a:r>
              <a:rPr lang="en-US" dirty="0" smtClean="0"/>
              <a:t> </a:t>
            </a:r>
            <a:r>
              <a:rPr lang="en-US" dirty="0" err="1" smtClean="0"/>
              <a:t>asimilirane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pomenutih</a:t>
            </a:r>
            <a:r>
              <a:rPr lang="en-US" dirty="0" smtClean="0"/>
              <a:t> </a:t>
            </a:r>
            <a:r>
              <a:rPr lang="en-US" dirty="0" err="1" smtClean="0"/>
              <a:t>multinacionalnih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49732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3.OSNOVNE </a:t>
            </a:r>
            <a:r>
              <a:rPr lang="en-US" sz="3600" dirty="0">
                <a:latin typeface="+mn-lt"/>
              </a:rPr>
              <a:t>KARAKTERISTIKE DEPOZITA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Ugovor</a:t>
            </a:r>
            <a:r>
              <a:rPr lang="en-US" dirty="0" smtClean="0"/>
              <a:t> o </a:t>
            </a:r>
            <a:r>
              <a:rPr lang="en-US" dirty="0" err="1" smtClean="0"/>
              <a:t>novčanom</a:t>
            </a:r>
            <a:r>
              <a:rPr lang="en-US" dirty="0" smtClean="0"/>
              <a:t> </a:t>
            </a:r>
            <a:r>
              <a:rPr lang="en-US" dirty="0" err="1" smtClean="0"/>
              <a:t>depozitu</a:t>
            </a:r>
            <a:r>
              <a:rPr lang="en-US" dirty="0" smtClean="0"/>
              <a:t> </a:t>
            </a:r>
            <a:r>
              <a:rPr lang="en-US" dirty="0" err="1" smtClean="0"/>
              <a:t>spada</a:t>
            </a:r>
            <a:r>
              <a:rPr lang="en-US" dirty="0" smtClean="0"/>
              <a:t> u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bankarske</a:t>
            </a:r>
            <a:r>
              <a:rPr lang="en-US" dirty="0" smtClean="0"/>
              <a:t> </a:t>
            </a:r>
            <a:r>
              <a:rPr lang="en-US" dirty="0" err="1" smtClean="0"/>
              <a:t>poslove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Ovim</a:t>
            </a:r>
            <a:r>
              <a:rPr lang="en-US" dirty="0" smtClean="0"/>
              <a:t> </a:t>
            </a:r>
            <a:r>
              <a:rPr lang="en-US" dirty="0" err="1" smtClean="0"/>
              <a:t>ugovorom</a:t>
            </a:r>
            <a:r>
              <a:rPr lang="en-US" dirty="0" smtClean="0"/>
              <a:t> se deponent </a:t>
            </a:r>
            <a:r>
              <a:rPr lang="en-US" dirty="0" err="1" smtClean="0"/>
              <a:t>obavezuje</a:t>
            </a:r>
            <a:r>
              <a:rPr lang="en-US" dirty="0" smtClean="0"/>
              <a:t> da </a:t>
            </a:r>
            <a:r>
              <a:rPr lang="en-US" dirty="0" err="1" smtClean="0"/>
              <a:t>položi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da </a:t>
            </a:r>
            <a:r>
              <a:rPr lang="en-US" dirty="0" err="1" smtClean="0"/>
              <a:t>raspolaže</a:t>
            </a:r>
            <a:r>
              <a:rPr lang="en-US" dirty="0" smtClean="0"/>
              <a:t>,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obavezu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da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uslovima</a:t>
            </a:r>
            <a:r>
              <a:rPr lang="en-US" dirty="0" smtClean="0"/>
              <a:t> </a:t>
            </a:r>
            <a:r>
              <a:rPr lang="en-US" dirty="0" err="1" smtClean="0"/>
              <a:t>zaključenog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 </a:t>
            </a:r>
            <a:r>
              <a:rPr lang="en-US" dirty="0" err="1" smtClean="0"/>
              <a:t>vrati</a:t>
            </a:r>
            <a:r>
              <a:rPr lang="en-US" dirty="0" smtClean="0"/>
              <a:t> </a:t>
            </a:r>
            <a:r>
              <a:rPr lang="en-US" dirty="0" err="1" smtClean="0"/>
              <a:t>deponentu</a:t>
            </a:r>
            <a:r>
              <a:rPr lang="en-US" dirty="0" smtClean="0"/>
              <a:t> </a:t>
            </a:r>
            <a:r>
              <a:rPr lang="en-US" dirty="0" err="1" smtClean="0"/>
              <a:t>položeni</a:t>
            </a:r>
            <a:r>
              <a:rPr lang="en-US" dirty="0" smtClean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Potpisivanjem</a:t>
            </a:r>
            <a:r>
              <a:rPr lang="en-US" dirty="0" smtClean="0"/>
              <a:t> </a:t>
            </a:r>
            <a:r>
              <a:rPr lang="en-US" dirty="0" err="1" smtClean="0"/>
              <a:t>ugovora</a:t>
            </a:r>
            <a:r>
              <a:rPr lang="en-US" dirty="0" smtClean="0"/>
              <a:t> o </a:t>
            </a:r>
            <a:r>
              <a:rPr lang="en-US" dirty="0" err="1" smtClean="0"/>
              <a:t>depozitu</a:t>
            </a:r>
            <a:r>
              <a:rPr lang="en-US" dirty="0" smtClean="0"/>
              <a:t>, deponent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preuzimaju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sebe</a:t>
            </a:r>
            <a:r>
              <a:rPr lang="en-US" dirty="0" smtClean="0"/>
              <a:t> </a:t>
            </a:r>
            <a:r>
              <a:rPr lang="en-US" dirty="0" err="1" smtClean="0"/>
              <a:t>određene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. </a:t>
            </a:r>
          </a:p>
          <a:p>
            <a:pPr algn="just"/>
            <a:r>
              <a:rPr lang="en-US" dirty="0" smtClean="0"/>
              <a:t>Deponent je u </a:t>
            </a:r>
            <a:r>
              <a:rPr lang="en-US" dirty="0" err="1" smtClean="0"/>
              <a:t>obavezi</a:t>
            </a:r>
            <a:r>
              <a:rPr lang="en-US" dirty="0" smtClean="0"/>
              <a:t>: </a:t>
            </a:r>
          </a:p>
          <a:p>
            <a:pPr lvl="1" algn="just"/>
            <a:r>
              <a:rPr lang="en-US" sz="2800" dirty="0" smtClean="0"/>
              <a:t>da u </a:t>
            </a:r>
            <a:r>
              <a:rPr lang="en-US" sz="2800" dirty="0" err="1" smtClean="0"/>
              <a:t>ugovoreno</a:t>
            </a:r>
            <a:r>
              <a:rPr lang="en-US" sz="2800" dirty="0" smtClean="0"/>
              <a:t>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eme</a:t>
            </a:r>
            <a:r>
              <a:rPr lang="en-US" sz="2800" dirty="0" smtClean="0"/>
              <a:t> </a:t>
            </a:r>
            <a:r>
              <a:rPr lang="en-US" sz="2800" dirty="0" err="1" smtClean="0"/>
              <a:t>položi</a:t>
            </a:r>
            <a:r>
              <a:rPr lang="en-US" sz="2800" dirty="0" smtClean="0"/>
              <a:t> </a:t>
            </a:r>
            <a:r>
              <a:rPr lang="en-US" sz="2800" dirty="0" err="1" smtClean="0"/>
              <a:t>banci</a:t>
            </a:r>
            <a:r>
              <a:rPr lang="en-US" sz="2800" dirty="0" smtClean="0"/>
              <a:t> </a:t>
            </a:r>
            <a:r>
              <a:rPr lang="en-US" sz="2800" dirty="0" err="1" smtClean="0"/>
              <a:t>ugovoreni</a:t>
            </a:r>
            <a:r>
              <a:rPr lang="en-US" sz="2800" dirty="0" smtClean="0"/>
              <a:t> </a:t>
            </a:r>
            <a:r>
              <a:rPr lang="en-US" sz="2800" dirty="0" err="1" smtClean="0"/>
              <a:t>novčani</a:t>
            </a:r>
            <a:r>
              <a:rPr lang="en-US" sz="2800" dirty="0" smtClean="0"/>
              <a:t> </a:t>
            </a:r>
            <a:r>
              <a:rPr lang="en-US" sz="2800" dirty="0" err="1" smtClean="0"/>
              <a:t>iznos</a:t>
            </a:r>
            <a:r>
              <a:rPr lang="en-US" sz="2800" dirty="0" smtClean="0"/>
              <a:t>,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</a:p>
          <a:p>
            <a:pPr lvl="1" algn="just"/>
            <a:r>
              <a:rPr lang="en-US" sz="2800" dirty="0" smtClean="0"/>
              <a:t> da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eme</a:t>
            </a:r>
            <a:r>
              <a:rPr lang="en-US" sz="2800" dirty="0" smtClean="0"/>
              <a:t> </a:t>
            </a:r>
            <a:r>
              <a:rPr lang="en-US" sz="2800" dirty="0" err="1" smtClean="0"/>
              <a:t>trajanja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depozita</a:t>
            </a:r>
            <a:r>
              <a:rPr lang="en-US" sz="2800" dirty="0" smtClean="0"/>
              <a:t> </a:t>
            </a:r>
            <a:r>
              <a:rPr lang="en-US" sz="2800" dirty="0" err="1" smtClean="0"/>
              <a:t>otkloni</a:t>
            </a:r>
            <a:r>
              <a:rPr lang="en-US" sz="2800" dirty="0" smtClean="0"/>
              <a:t> </a:t>
            </a:r>
            <a:r>
              <a:rPr lang="en-US" sz="2800" dirty="0" err="1" smtClean="0"/>
              <a:t>dugovni</a:t>
            </a:r>
            <a:r>
              <a:rPr lang="en-US" sz="2800" dirty="0" smtClean="0"/>
              <a:t> </a:t>
            </a:r>
            <a:r>
              <a:rPr lang="en-US" sz="2800" dirty="0" err="1" smtClean="0"/>
              <a:t>saldo</a:t>
            </a:r>
            <a:r>
              <a:rPr lang="en-US" sz="2800" dirty="0" smtClean="0"/>
              <a:t>, </a:t>
            </a:r>
            <a:r>
              <a:rPr lang="en-US" sz="2800" dirty="0" err="1" smtClean="0"/>
              <a:t>ukoliko</a:t>
            </a:r>
            <a:r>
              <a:rPr lang="en-US" sz="2800" dirty="0" smtClean="0"/>
              <a:t> se </a:t>
            </a:r>
            <a:r>
              <a:rPr lang="en-US" sz="2800" dirty="0" err="1" smtClean="0"/>
              <a:t>pojavi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depozitnom</a:t>
            </a:r>
            <a:r>
              <a:rPr lang="en-US" sz="2800" dirty="0" smtClean="0"/>
              <a:t> </a:t>
            </a:r>
            <a:r>
              <a:rPr lang="en-US" sz="2800" dirty="0" err="1" smtClean="0"/>
              <a:t>računu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406180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/>
          <a:lstStyle/>
          <a:p>
            <a:pPr algn="just"/>
            <a:r>
              <a:rPr lang="en-US" dirty="0" smtClean="0"/>
              <a:t>Sa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depozitara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pPr lvl="1" algn="just"/>
            <a:r>
              <a:rPr lang="en-US" sz="2800" dirty="0" smtClean="0"/>
              <a:t>da </a:t>
            </a:r>
            <a:r>
              <a:rPr lang="en-US" sz="2800" dirty="0" err="1" smtClean="0"/>
              <a:t>drži</a:t>
            </a:r>
            <a:r>
              <a:rPr lang="en-US" sz="2800" dirty="0" smtClean="0"/>
              <a:t> </a:t>
            </a:r>
            <a:r>
              <a:rPr lang="en-US" sz="2800" dirty="0" err="1" smtClean="0"/>
              <a:t>deponovana</a:t>
            </a:r>
            <a:r>
              <a:rPr lang="en-US" sz="2800" dirty="0" smtClean="0"/>
              <a:t> </a:t>
            </a:r>
            <a:r>
              <a:rPr lang="en-US" sz="2800" dirty="0" err="1" smtClean="0"/>
              <a:t>sredstva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računu</a:t>
            </a:r>
            <a:r>
              <a:rPr lang="en-US" sz="2800" dirty="0" smtClean="0"/>
              <a:t> </a:t>
            </a:r>
            <a:r>
              <a:rPr lang="en-US" sz="2800" dirty="0" err="1" smtClean="0"/>
              <a:t>deponenta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da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nalogu</a:t>
            </a:r>
            <a:r>
              <a:rPr lang="en-US" sz="2800" dirty="0" smtClean="0"/>
              <a:t> </a:t>
            </a:r>
            <a:r>
              <a:rPr lang="en-US" sz="2800" dirty="0" err="1" smtClean="0"/>
              <a:t>deponenta</a:t>
            </a:r>
            <a:r>
              <a:rPr lang="en-US" sz="2800" dirty="0" smtClean="0"/>
              <a:t>, a u </a:t>
            </a:r>
            <a:r>
              <a:rPr lang="en-US" sz="2800" dirty="0" err="1" smtClean="0"/>
              <a:t>granicama</a:t>
            </a:r>
            <a:r>
              <a:rPr lang="en-US" sz="2800" dirty="0" smtClean="0"/>
              <a:t> </a:t>
            </a:r>
            <a:r>
              <a:rPr lang="en-US" sz="2800" dirty="0" err="1" smtClean="0"/>
              <a:t>raspoloživih</a:t>
            </a:r>
            <a:r>
              <a:rPr lang="en-US" sz="2800" dirty="0" smtClean="0"/>
              <a:t> </a:t>
            </a:r>
            <a:r>
              <a:rPr lang="en-US" sz="2800" dirty="0" err="1" smtClean="0"/>
              <a:t>sredstava</a:t>
            </a:r>
            <a:r>
              <a:rPr lang="en-US" sz="2800" dirty="0" smtClean="0"/>
              <a:t>, </a:t>
            </a:r>
            <a:r>
              <a:rPr lang="en-US" sz="2800" dirty="0" err="1" smtClean="0"/>
              <a:t>vrši</a:t>
            </a:r>
            <a:r>
              <a:rPr lang="en-US" sz="2800" dirty="0" smtClean="0"/>
              <a:t> </a:t>
            </a:r>
            <a:r>
              <a:rPr lang="en-US" sz="2800" dirty="0" err="1" smtClean="0"/>
              <a:t>isplate</a:t>
            </a:r>
            <a:r>
              <a:rPr lang="en-US" sz="2800" dirty="0" smtClean="0"/>
              <a:t> </a:t>
            </a:r>
            <a:r>
              <a:rPr lang="en-US" sz="2800" dirty="0" err="1" smtClean="0"/>
              <a:t>sa</a:t>
            </a:r>
            <a:r>
              <a:rPr lang="en-US" sz="2800" dirty="0" smtClean="0"/>
              <a:t> </a:t>
            </a:r>
            <a:r>
              <a:rPr lang="en-US" sz="2800" dirty="0" err="1" smtClean="0"/>
              <a:t>računa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depozita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da </a:t>
            </a:r>
            <a:r>
              <a:rPr lang="en-US" sz="2800" dirty="0" err="1" smtClean="0"/>
              <a:t>evidentira</a:t>
            </a:r>
            <a:r>
              <a:rPr lang="en-US" sz="2800" dirty="0" smtClean="0"/>
              <a:t> </a:t>
            </a:r>
            <a:r>
              <a:rPr lang="en-US" sz="2800" dirty="0" err="1" smtClean="0"/>
              <a:t>sva</a:t>
            </a:r>
            <a:r>
              <a:rPr lang="en-US" sz="2800" dirty="0" smtClean="0"/>
              <a:t> </a:t>
            </a:r>
            <a:r>
              <a:rPr lang="en-US" sz="2800" dirty="0" err="1" smtClean="0"/>
              <a:t>dugovanja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potraživanja</a:t>
            </a:r>
            <a:r>
              <a:rPr lang="en-US" sz="2800" dirty="0" smtClean="0"/>
              <a:t> u </a:t>
            </a:r>
            <a:r>
              <a:rPr lang="en-US" sz="2800" dirty="0" err="1" smtClean="0"/>
              <a:t>korist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teret</a:t>
            </a:r>
            <a:r>
              <a:rPr lang="en-US" sz="2800" dirty="0" smtClean="0"/>
              <a:t> </a:t>
            </a:r>
            <a:r>
              <a:rPr lang="en-US" sz="2800" dirty="0" err="1" smtClean="0"/>
              <a:t>otvorenog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depozitnog</a:t>
            </a:r>
            <a:r>
              <a:rPr lang="en-US" sz="2800" dirty="0" smtClean="0"/>
              <a:t> </a:t>
            </a:r>
            <a:r>
              <a:rPr lang="en-US" sz="2800" dirty="0" err="1" smtClean="0"/>
              <a:t>računa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da </a:t>
            </a:r>
            <a:r>
              <a:rPr lang="en-US" sz="2800" dirty="0" err="1" smtClean="0"/>
              <a:t>redovno</a:t>
            </a:r>
            <a:r>
              <a:rPr lang="en-US" sz="2800" dirty="0" smtClean="0"/>
              <a:t> </a:t>
            </a:r>
            <a:r>
              <a:rPr lang="en-US" sz="2800" dirty="0" err="1" smtClean="0"/>
              <a:t>izveštava</a:t>
            </a:r>
            <a:r>
              <a:rPr lang="en-US" sz="2800" dirty="0" smtClean="0"/>
              <a:t> </a:t>
            </a:r>
            <a:r>
              <a:rPr lang="en-US" sz="2800" dirty="0" err="1" smtClean="0"/>
              <a:t>deponenta</a:t>
            </a:r>
            <a:r>
              <a:rPr lang="en-US" sz="2800" dirty="0" smtClean="0"/>
              <a:t> o </a:t>
            </a:r>
            <a:r>
              <a:rPr lang="en-US" sz="2800" dirty="0" err="1" smtClean="0"/>
              <a:t>stanju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njegovom</a:t>
            </a:r>
            <a:r>
              <a:rPr lang="en-US" sz="2800" dirty="0" smtClean="0"/>
              <a:t> </a:t>
            </a:r>
            <a:r>
              <a:rPr lang="en-US" sz="2800" dirty="0" err="1" smtClean="0"/>
              <a:t>računu</a:t>
            </a:r>
            <a:r>
              <a:rPr lang="en-US" sz="2800" dirty="0" smtClean="0"/>
              <a:t>,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</a:p>
          <a:p>
            <a:pPr lvl="1" algn="just"/>
            <a:r>
              <a:rPr lang="en-US" sz="2800" dirty="0" smtClean="0"/>
              <a:t>da </a:t>
            </a:r>
            <a:r>
              <a:rPr lang="en-US" sz="2800" dirty="0" err="1" smtClean="0"/>
              <a:t>plaća</a:t>
            </a:r>
            <a:r>
              <a:rPr lang="en-US" sz="2800" dirty="0" smtClean="0"/>
              <a:t> </a:t>
            </a:r>
            <a:r>
              <a:rPr lang="en-US" sz="2800" dirty="0" err="1" smtClean="0"/>
              <a:t>deponentu</a:t>
            </a:r>
            <a:r>
              <a:rPr lang="en-US" sz="2800" dirty="0" smtClean="0"/>
              <a:t> </a:t>
            </a:r>
            <a:r>
              <a:rPr lang="en-US" sz="2800" dirty="0" err="1" smtClean="0"/>
              <a:t>ugovorenu</a:t>
            </a:r>
            <a:r>
              <a:rPr lang="en-US" sz="2800" dirty="0" smtClean="0"/>
              <a:t> </a:t>
            </a:r>
            <a:r>
              <a:rPr lang="en-US" sz="2800" dirty="0" err="1" smtClean="0"/>
              <a:t>kamatu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en-US" sz="2800" dirty="0" err="1" smtClean="0"/>
              <a:t>iznos</a:t>
            </a:r>
            <a:r>
              <a:rPr lang="en-US" sz="2800" dirty="0" smtClean="0"/>
              <a:t> </a:t>
            </a:r>
            <a:r>
              <a:rPr lang="en-US" sz="2800" dirty="0" err="1" smtClean="0"/>
              <a:t>deponovanih</a:t>
            </a:r>
            <a:r>
              <a:rPr lang="en-US" sz="2800" dirty="0" smtClean="0"/>
              <a:t> </a:t>
            </a:r>
            <a:r>
              <a:rPr lang="en-US" sz="2800" dirty="0" err="1" smtClean="0"/>
              <a:t>novčanih</a:t>
            </a:r>
            <a:r>
              <a:rPr lang="en-US" sz="2800" dirty="0" smtClean="0"/>
              <a:t> </a:t>
            </a:r>
            <a:r>
              <a:rPr lang="en-US" sz="2800" dirty="0" err="1" smtClean="0"/>
              <a:t>sredstava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9955068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46220"/>
            <a:ext cx="10515600" cy="5030743"/>
          </a:xfrm>
        </p:spPr>
        <p:txBody>
          <a:bodyPr/>
          <a:lstStyle/>
          <a:p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vrsti</a:t>
            </a:r>
            <a:r>
              <a:rPr lang="en-US" dirty="0" smtClean="0"/>
              <a:t>,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: </a:t>
            </a:r>
          </a:p>
          <a:p>
            <a:pPr marL="457200" lvl="1" indent="0">
              <a:buNone/>
            </a:pPr>
            <a:r>
              <a:rPr lang="en-US" sz="2800" dirty="0" smtClean="0"/>
              <a:t>1) </a:t>
            </a:r>
            <a:r>
              <a:rPr lang="sr-Latn-ME" sz="2800" dirty="0"/>
              <a:t>d</a:t>
            </a:r>
            <a:r>
              <a:rPr lang="sr-Latn-ME" sz="2800" dirty="0" smtClean="0"/>
              <a:t>epozite u domaćoj valuti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devizni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</a:p>
          <a:p>
            <a:pPr marL="457200" lvl="1" indent="0">
              <a:buNone/>
            </a:pPr>
            <a:r>
              <a:rPr lang="en-US" sz="2800" dirty="0" smtClean="0"/>
              <a:t>2)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viđenju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oročeni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</a:p>
          <a:p>
            <a:pPr marL="457200" lvl="1" indent="0">
              <a:buNone/>
            </a:pPr>
            <a:r>
              <a:rPr lang="en-US" sz="2800" dirty="0" smtClean="0"/>
              <a:t>3) </a:t>
            </a:r>
            <a:r>
              <a:rPr lang="en-US" sz="2800" dirty="0" err="1" smtClean="0"/>
              <a:t>nam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enski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nenam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enski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</a:p>
          <a:p>
            <a:pPr marL="457200" lvl="1" indent="0">
              <a:buNone/>
            </a:pPr>
            <a:r>
              <a:rPr lang="en-US" sz="2800" dirty="0" smtClean="0"/>
              <a:t>4) </a:t>
            </a:r>
            <a:r>
              <a:rPr lang="en-US" sz="2800" dirty="0" err="1" smtClean="0"/>
              <a:t>dati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uzeti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</a:p>
          <a:p>
            <a:pPr marL="457200" lvl="1" indent="0">
              <a:buNone/>
            </a:pPr>
            <a:r>
              <a:rPr lang="en-US" sz="2800" dirty="0" smtClean="0"/>
              <a:t>5) </a:t>
            </a:r>
            <a:r>
              <a:rPr lang="en-US" sz="2800" dirty="0" err="1" smtClean="0"/>
              <a:t>kamatonosni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beskamatni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  <a:r>
              <a:rPr lang="en-US" sz="2800" dirty="0" err="1" smtClean="0"/>
              <a:t>itd</a:t>
            </a:r>
            <a:r>
              <a:rPr lang="en-US" sz="2800" dirty="0" smtClean="0"/>
              <a:t> </a:t>
            </a:r>
          </a:p>
          <a:p>
            <a:endParaRPr lang="en-US" dirty="0" smtClean="0"/>
          </a:p>
          <a:p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kriterijumu</a:t>
            </a:r>
            <a:r>
              <a:rPr lang="en-US" dirty="0" smtClean="0"/>
              <a:t> </a:t>
            </a:r>
            <a:r>
              <a:rPr lang="en-US" dirty="0" err="1" smtClean="0"/>
              <a:t>ročnosti</a:t>
            </a:r>
            <a:r>
              <a:rPr lang="en-US" dirty="0" smtClean="0"/>
              <a:t>, </a:t>
            </a:r>
            <a:r>
              <a:rPr lang="en-US" dirty="0" err="1" smtClean="0"/>
              <a:t>novčani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se </a:t>
            </a:r>
            <a:r>
              <a:rPr lang="en-US" dirty="0" err="1" smtClean="0"/>
              <a:t>mogu</a:t>
            </a:r>
            <a:r>
              <a:rPr lang="en-US" dirty="0" smtClean="0"/>
              <a:t> 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67006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  </a:t>
            </a:r>
            <a:r>
              <a:rPr lang="en-US" dirty="0" err="1" smtClean="0"/>
              <a:t>kratkoročne</a:t>
            </a:r>
            <a:r>
              <a:rPr lang="en-US" dirty="0" smtClean="0"/>
              <a:t>: </a:t>
            </a:r>
          </a:p>
          <a:p>
            <a:pPr lvl="1"/>
            <a:r>
              <a:rPr lang="en-US" sz="2800" dirty="0" err="1" smtClean="0"/>
              <a:t>depozitni</a:t>
            </a:r>
            <a:r>
              <a:rPr lang="en-US" sz="2800" dirty="0" smtClean="0"/>
              <a:t> </a:t>
            </a:r>
            <a:r>
              <a:rPr lang="en-US" sz="2800" dirty="0" err="1" smtClean="0"/>
              <a:t>novac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depoziti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viđenju</a:t>
            </a:r>
            <a:r>
              <a:rPr lang="en-US" sz="2800" dirty="0" smtClean="0"/>
              <a:t> u </a:t>
            </a:r>
            <a:r>
              <a:rPr lang="en-US" sz="2800" dirty="0" err="1" smtClean="0"/>
              <a:t>devizama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ostali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 </a:t>
            </a:r>
            <a:r>
              <a:rPr lang="en-US" sz="2800" dirty="0" err="1" smtClean="0"/>
              <a:t>po</a:t>
            </a:r>
            <a:r>
              <a:rPr lang="en-US" sz="2800" dirty="0" smtClean="0"/>
              <a:t> </a:t>
            </a:r>
            <a:r>
              <a:rPr lang="en-US" sz="2800" dirty="0" err="1" smtClean="0"/>
              <a:t>viđenju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ograničeni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oročeni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 u d</a:t>
            </a:r>
            <a:r>
              <a:rPr lang="sr-Latn-ME" sz="2800" dirty="0" smtClean="0"/>
              <a:t>omaćoj valuti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devizama</a:t>
            </a:r>
            <a:r>
              <a:rPr lang="en-US" sz="2800" dirty="0" smtClean="0"/>
              <a:t> do </a:t>
            </a:r>
            <a:r>
              <a:rPr lang="en-US" sz="2800" dirty="0" err="1" smtClean="0"/>
              <a:t>jedne</a:t>
            </a:r>
            <a:r>
              <a:rPr lang="en-US" sz="2800" dirty="0" smtClean="0"/>
              <a:t> </a:t>
            </a:r>
            <a:r>
              <a:rPr lang="en-US" sz="2800" dirty="0" err="1" smtClean="0"/>
              <a:t>godine</a:t>
            </a:r>
            <a:r>
              <a:rPr lang="en-US" sz="2800" dirty="0" smtClean="0"/>
              <a:t>, </a:t>
            </a:r>
            <a:r>
              <a:rPr lang="en-US" sz="2800" dirty="0" err="1" smtClean="0"/>
              <a:t>itd</a:t>
            </a:r>
            <a:r>
              <a:rPr lang="en-US" sz="2800" dirty="0" smtClean="0"/>
              <a:t>.</a:t>
            </a:r>
            <a:endParaRPr lang="sr-Latn-ME" sz="2800" dirty="0" smtClean="0"/>
          </a:p>
          <a:p>
            <a:pPr marL="457200" lvl="1" indent="0">
              <a:buNone/>
            </a:pPr>
            <a:r>
              <a:rPr lang="en-US" sz="2800" dirty="0" err="1" smtClean="0"/>
              <a:t>dugoročne</a:t>
            </a:r>
            <a:r>
              <a:rPr lang="en-US" sz="2800" dirty="0" smtClean="0"/>
              <a:t>: </a:t>
            </a:r>
          </a:p>
          <a:p>
            <a:pPr lvl="1"/>
            <a:r>
              <a:rPr lang="en-US" sz="2800" dirty="0" err="1" smtClean="0"/>
              <a:t>dugoročni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 u d</a:t>
            </a:r>
            <a:r>
              <a:rPr lang="sr-Latn-ME" sz="2800" dirty="0" smtClean="0"/>
              <a:t>omaćoj valuti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dugoročni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depoziti</a:t>
            </a:r>
            <a:r>
              <a:rPr lang="en-US" sz="2800" dirty="0" smtClean="0"/>
              <a:t> u </a:t>
            </a:r>
            <a:r>
              <a:rPr lang="en-US" sz="2800" dirty="0" err="1" smtClean="0"/>
              <a:t>devizama</a:t>
            </a:r>
            <a:r>
              <a:rPr lang="en-US" sz="2800" dirty="0" smtClean="0"/>
              <a:t>, </a:t>
            </a:r>
          </a:p>
          <a:p>
            <a:pPr lvl="1"/>
            <a:r>
              <a:rPr lang="en-US" sz="2800" dirty="0" err="1" smtClean="0"/>
              <a:t>depoziti</a:t>
            </a:r>
            <a:r>
              <a:rPr lang="en-US" sz="2800" dirty="0" smtClean="0"/>
              <a:t> </a:t>
            </a:r>
            <a:r>
              <a:rPr lang="en-US" sz="2800" dirty="0" err="1" smtClean="0"/>
              <a:t>za</a:t>
            </a:r>
            <a:r>
              <a:rPr lang="en-US" sz="2800" dirty="0" smtClean="0"/>
              <a:t> </a:t>
            </a:r>
            <a:r>
              <a:rPr lang="sr-Latn-ME" sz="2800" dirty="0" smtClean="0"/>
              <a:t>određenu namjenu</a:t>
            </a:r>
            <a:r>
              <a:rPr lang="en-US" sz="2800" dirty="0" smtClean="0"/>
              <a:t>, </a:t>
            </a:r>
            <a:r>
              <a:rPr lang="en-US" sz="2800" dirty="0" err="1" smtClean="0"/>
              <a:t>itd</a:t>
            </a:r>
            <a:r>
              <a:rPr lang="en-US" sz="2800" dirty="0" smtClean="0"/>
              <a:t>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121137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Sadržaj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sr-Latn-ME" dirty="0" smtClean="0"/>
              <a:t>1. KARAKTERISTIKE BANKE KAO FINANSIJSKE INSTITUCIJE</a:t>
            </a:r>
          </a:p>
          <a:p>
            <a:pPr marL="0" indent="0">
              <a:buNone/>
            </a:pPr>
            <a:r>
              <a:rPr lang="sr-Latn-ME" dirty="0" smtClean="0"/>
              <a:t>2. FAKTORI SAVREMENIH TRENDOVA U BANKARSTVU</a:t>
            </a:r>
          </a:p>
          <a:p>
            <a:pPr marL="0" indent="0">
              <a:buNone/>
            </a:pPr>
            <a:r>
              <a:rPr lang="sr-Latn-ME" dirty="0" smtClean="0"/>
              <a:t>3. OSNOVNE KARAKTERISTIKE DEPOZITA</a:t>
            </a:r>
          </a:p>
          <a:p>
            <a:pPr marL="0" indent="0">
              <a:buNone/>
            </a:pPr>
            <a:r>
              <a:rPr lang="sr-Latn-ME" dirty="0" smtClean="0"/>
              <a:t>3.1. TRANSAKCIONI DEPOZITI </a:t>
            </a:r>
          </a:p>
          <a:p>
            <a:pPr marL="0" indent="0">
              <a:buNone/>
            </a:pPr>
            <a:r>
              <a:rPr lang="sr-Latn-ME" dirty="0" smtClean="0"/>
              <a:t>3.2. ŠTEDNI OROČENI DEPOZITI</a:t>
            </a:r>
          </a:p>
          <a:p>
            <a:pPr marL="0" indent="0">
              <a:buNone/>
            </a:pPr>
            <a:r>
              <a:rPr lang="sr-Latn-ME" dirty="0" smtClean="0"/>
              <a:t>4.  DETERMINANTE DEPOZITNOG POTENCIJALA BANAKA</a:t>
            </a:r>
          </a:p>
          <a:p>
            <a:pPr marL="0" indent="0">
              <a:buNone/>
            </a:pPr>
            <a:r>
              <a:rPr lang="sr-Latn-ME" dirty="0"/>
              <a:t>5</a:t>
            </a:r>
            <a:r>
              <a:rPr lang="sr-Latn-ME" dirty="0" smtClean="0"/>
              <a:t>. NEDEPOZITNI IZVORI SREDSTAVA</a:t>
            </a:r>
          </a:p>
          <a:p>
            <a:pPr marL="0" indent="0">
              <a:buNone/>
            </a:pPr>
            <a:r>
              <a:rPr lang="sr-Latn-ME" dirty="0"/>
              <a:t>6</a:t>
            </a:r>
            <a:r>
              <a:rPr lang="sr-Latn-ME" dirty="0" smtClean="0"/>
              <a:t>. ZAŠTITA DEPOZITA</a:t>
            </a:r>
          </a:p>
          <a:p>
            <a:pPr marL="0" indent="0">
              <a:buNone/>
            </a:pPr>
            <a:r>
              <a:rPr lang="sr-Latn-ME" dirty="0"/>
              <a:t>7</a:t>
            </a:r>
            <a:r>
              <a:rPr lang="sr-Latn-ME" dirty="0" smtClean="0"/>
              <a:t>. POSLOVI ŠTEDNJE U BANKAMA</a:t>
            </a:r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sr-Latn-ME" dirty="0" smtClean="0"/>
              <a:t>. DEFINICIJA UGOVORA O KREDITU</a:t>
            </a:r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sr-Latn-ME" dirty="0" smtClean="0"/>
              <a:t>.1. KREDITIRANJE PRIVREDE</a:t>
            </a:r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sr-Latn-ME" dirty="0" smtClean="0"/>
              <a:t>.2. KREDITIRANJE STANOVNIŠTVA</a:t>
            </a:r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sr-Latn-ME" dirty="0" smtClean="0"/>
              <a:t>.3. OBLICI OBEZBJEĐENJA BANKARSKIH KREDITA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724301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/>
          <a:lstStyle/>
          <a:p>
            <a:pPr algn="just"/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istaći</a:t>
            </a:r>
            <a:r>
              <a:rPr lang="en-US" dirty="0" smtClean="0"/>
              <a:t> da pored </a:t>
            </a:r>
            <a:r>
              <a:rPr lang="en-US" dirty="0" err="1" smtClean="0"/>
              <a:t>novčanih</a:t>
            </a:r>
            <a:r>
              <a:rPr lang="en-US" dirty="0" smtClean="0"/>
              <a:t>,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nenovčani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err="1" smtClean="0"/>
              <a:t>Ugovor</a:t>
            </a:r>
            <a:r>
              <a:rPr lang="en-US" dirty="0" smtClean="0"/>
              <a:t> o </a:t>
            </a:r>
            <a:r>
              <a:rPr lang="en-US" dirty="0" err="1" smtClean="0"/>
              <a:t>nenovčanom</a:t>
            </a:r>
            <a:r>
              <a:rPr lang="en-US" dirty="0" smtClean="0"/>
              <a:t> </a:t>
            </a:r>
            <a:r>
              <a:rPr lang="en-US" dirty="0" err="1" smtClean="0"/>
              <a:t>depozitu</a:t>
            </a:r>
            <a:r>
              <a:rPr lang="en-US" dirty="0" smtClean="0"/>
              <a:t> je </a:t>
            </a:r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 err="1" smtClean="0"/>
              <a:t>kojim</a:t>
            </a:r>
            <a:r>
              <a:rPr lang="en-US" dirty="0" smtClean="0"/>
              <a:t> se </a:t>
            </a:r>
            <a:r>
              <a:rPr lang="en-US" dirty="0" err="1" smtClean="0"/>
              <a:t>banci</a:t>
            </a:r>
            <a:r>
              <a:rPr lang="en-US" dirty="0" smtClean="0"/>
              <a:t> </a:t>
            </a:r>
            <a:r>
              <a:rPr lang="en-US" dirty="0" err="1" smtClean="0"/>
              <a:t>stavljaju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čuvanje</a:t>
            </a:r>
            <a:r>
              <a:rPr lang="en-US" dirty="0" smtClean="0"/>
              <a:t> </a:t>
            </a:r>
            <a:r>
              <a:rPr lang="en-US" dirty="0" err="1" smtClean="0"/>
              <a:t>pokretne</a:t>
            </a:r>
            <a:r>
              <a:rPr lang="en-US" dirty="0" smtClean="0"/>
              <a:t> </a:t>
            </a:r>
            <a:r>
              <a:rPr lang="en-US" dirty="0" err="1" smtClean="0"/>
              <a:t>stvari</a:t>
            </a:r>
            <a:r>
              <a:rPr lang="en-US" dirty="0" smtClean="0"/>
              <a:t>, </a:t>
            </a:r>
            <a:r>
              <a:rPr lang="en-US" dirty="0" err="1" smtClean="0"/>
              <a:t>uz</a:t>
            </a:r>
            <a:r>
              <a:rPr lang="en-US" dirty="0" smtClean="0"/>
              <a:t> </a:t>
            </a:r>
            <a:r>
              <a:rPr lang="en-US" dirty="0" err="1" smtClean="0"/>
              <a:t>plaćanje</a:t>
            </a:r>
            <a:r>
              <a:rPr lang="en-US" dirty="0" smtClean="0"/>
              <a:t> </a:t>
            </a:r>
            <a:r>
              <a:rPr lang="en-US" dirty="0" err="1" smtClean="0"/>
              <a:t>naknade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Banka je </a:t>
            </a:r>
            <a:r>
              <a:rPr lang="en-US" dirty="0" err="1" smtClean="0"/>
              <a:t>dužna</a:t>
            </a:r>
            <a:r>
              <a:rPr lang="en-US" dirty="0" smtClean="0"/>
              <a:t> da </a:t>
            </a:r>
            <a:r>
              <a:rPr lang="en-US" dirty="0" err="1" smtClean="0"/>
              <a:t>čuva</a:t>
            </a:r>
            <a:r>
              <a:rPr lang="en-US" dirty="0" smtClean="0"/>
              <a:t> </a:t>
            </a:r>
            <a:r>
              <a:rPr lang="en-US" dirty="0" err="1" smtClean="0"/>
              <a:t>deponovane</a:t>
            </a:r>
            <a:r>
              <a:rPr lang="en-US" dirty="0" smtClean="0"/>
              <a:t> </a:t>
            </a:r>
            <a:r>
              <a:rPr lang="en-US" dirty="0" err="1" smtClean="0"/>
              <a:t>stvari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da </a:t>
            </a:r>
            <a:r>
              <a:rPr lang="en-US" dirty="0" err="1" smtClean="0"/>
              <a:t>ih</a:t>
            </a:r>
            <a:r>
              <a:rPr lang="en-US" dirty="0" smtClean="0"/>
              <a:t> u </a:t>
            </a:r>
            <a:r>
              <a:rPr lang="en-US" dirty="0" err="1" smtClean="0"/>
              <a:t>skladu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ugovorom</a:t>
            </a:r>
            <a:r>
              <a:rPr lang="en-US" dirty="0" smtClean="0"/>
              <a:t> </a:t>
            </a:r>
            <a:r>
              <a:rPr lang="en-US" dirty="0" err="1" smtClean="0"/>
              <a:t>stavi</a:t>
            </a:r>
            <a:r>
              <a:rPr lang="en-US" dirty="0" smtClean="0"/>
              <a:t> </a:t>
            </a:r>
            <a:r>
              <a:rPr lang="en-US" dirty="0" err="1" smtClean="0"/>
              <a:t>deponontu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raspolaganje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Predmet</a:t>
            </a:r>
            <a:r>
              <a:rPr lang="en-US" dirty="0" smtClean="0"/>
              <a:t> </a:t>
            </a:r>
            <a:r>
              <a:rPr lang="en-US" dirty="0" err="1" smtClean="0"/>
              <a:t>deponovanja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umetnički</a:t>
            </a:r>
            <a:r>
              <a:rPr lang="en-US" dirty="0" smtClean="0"/>
              <a:t> </a:t>
            </a:r>
            <a:r>
              <a:rPr lang="en-US" dirty="0" err="1" smtClean="0"/>
              <a:t>predmeti</a:t>
            </a:r>
            <a:r>
              <a:rPr lang="en-US" dirty="0" smtClean="0"/>
              <a:t>, </a:t>
            </a:r>
            <a:r>
              <a:rPr lang="en-US" dirty="0" err="1" smtClean="0"/>
              <a:t>različiti</a:t>
            </a:r>
            <a:r>
              <a:rPr lang="en-US" dirty="0" smtClean="0"/>
              <a:t> </a:t>
            </a:r>
            <a:r>
              <a:rPr lang="en-US" dirty="0" err="1" smtClean="0"/>
              <a:t>oblici</a:t>
            </a:r>
            <a:r>
              <a:rPr lang="en-US" dirty="0" smtClean="0"/>
              <a:t> </a:t>
            </a:r>
            <a:r>
              <a:rPr lang="en-US" dirty="0" err="1" smtClean="0"/>
              <a:t>dragocenosti</a:t>
            </a:r>
            <a:r>
              <a:rPr lang="en-US" dirty="0" smtClean="0"/>
              <a:t>,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vrednosti</a:t>
            </a:r>
            <a:r>
              <a:rPr lang="en-US" dirty="0" smtClean="0"/>
              <a:t>, </a:t>
            </a:r>
            <a:r>
              <a:rPr lang="en-US" dirty="0" err="1" smtClean="0"/>
              <a:t>dokumenti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drugo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754646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37534"/>
          </a:xfrm>
        </p:spPr>
        <p:txBody>
          <a:bodyPr>
            <a:normAutofit fontScale="90000"/>
          </a:bodyPr>
          <a:lstStyle/>
          <a:p>
            <a:r>
              <a:rPr lang="en-US" dirty="0"/>
              <a:t> </a:t>
            </a:r>
            <a:r>
              <a:rPr lang="sr-Latn-ME" dirty="0" smtClean="0"/>
              <a:t/>
            </a:r>
            <a:br>
              <a:rPr lang="sr-Latn-ME" dirty="0" smtClean="0"/>
            </a:br>
            <a:r>
              <a:rPr lang="en-US" sz="4000" dirty="0" smtClean="0">
                <a:latin typeface="+mn-lt"/>
              </a:rPr>
              <a:t>3.</a:t>
            </a:r>
            <a:r>
              <a:rPr lang="sr-Latn-ME" sz="4000" dirty="0" smtClean="0">
                <a:latin typeface="+mn-lt"/>
              </a:rPr>
              <a:t>1</a:t>
            </a:r>
            <a:r>
              <a:rPr lang="en-US" sz="4000" dirty="0" smtClean="0">
                <a:latin typeface="+mn-lt"/>
              </a:rPr>
              <a:t>. </a:t>
            </a:r>
            <a:r>
              <a:rPr lang="en-US" sz="4000" dirty="0">
                <a:latin typeface="+mn-lt"/>
              </a:rPr>
              <a:t>TRANSAKCIONI DEPOZITI (DEPOZITI PO VIĐENJU)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8494"/>
            <a:ext cx="10515600" cy="477846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nosioci</a:t>
            </a:r>
            <a:r>
              <a:rPr lang="en-US" dirty="0" smtClean="0"/>
              <a:t> </a:t>
            </a:r>
            <a:r>
              <a:rPr lang="en-US" dirty="0" err="1" smtClean="0"/>
              <a:t>platnog</a:t>
            </a:r>
            <a:r>
              <a:rPr lang="en-US" dirty="0" smtClean="0"/>
              <a:t> </a:t>
            </a:r>
            <a:r>
              <a:rPr lang="en-US" dirty="0" err="1" smtClean="0"/>
              <a:t>prometa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sr-Latn-ME" dirty="0" smtClean="0"/>
              <a:t> se </a:t>
            </a:r>
            <a:r>
              <a:rPr lang="en-US" dirty="0" err="1" smtClean="0"/>
              <a:t>nalaze</a:t>
            </a:r>
            <a:r>
              <a:rPr lang="en-US" dirty="0" smtClean="0"/>
              <a:t> </a:t>
            </a:r>
            <a:r>
              <a:rPr lang="en-US" dirty="0" err="1" smtClean="0"/>
              <a:t>transakcioni</a:t>
            </a:r>
            <a:r>
              <a:rPr lang="en-US" dirty="0" smtClean="0"/>
              <a:t> </a:t>
            </a:r>
            <a:r>
              <a:rPr lang="en-US" dirty="0" err="1" smtClean="0"/>
              <a:t>računi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subjekata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transakcionim</a:t>
            </a:r>
            <a:r>
              <a:rPr lang="en-US" dirty="0" smtClean="0"/>
              <a:t> </a:t>
            </a:r>
            <a:r>
              <a:rPr lang="en-US" dirty="0" err="1" smtClean="0"/>
              <a:t>računima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još</a:t>
            </a:r>
            <a:r>
              <a:rPr lang="en-US" dirty="0" smtClean="0"/>
              <a:t> </a:t>
            </a:r>
            <a:r>
              <a:rPr lang="en-US" dirty="0" err="1" smtClean="0"/>
              <a:t>nazivaju</a:t>
            </a:r>
            <a:r>
              <a:rPr lang="en-US" dirty="0" smtClean="0"/>
              <a:t> </a:t>
            </a:r>
            <a:r>
              <a:rPr lang="en-US" dirty="0" err="1" smtClean="0"/>
              <a:t>tekući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žiro</a:t>
            </a:r>
            <a:r>
              <a:rPr lang="en-US" dirty="0" smtClean="0"/>
              <a:t> </a:t>
            </a:r>
            <a:r>
              <a:rPr lang="en-US" dirty="0" err="1" smtClean="0"/>
              <a:t>računi</a:t>
            </a:r>
            <a:r>
              <a:rPr lang="en-US" dirty="0" smtClean="0"/>
              <a:t>, </a:t>
            </a:r>
            <a:r>
              <a:rPr lang="en-US" dirty="0" err="1" smtClean="0"/>
              <a:t>nalazi</a:t>
            </a:r>
            <a:r>
              <a:rPr lang="en-US" dirty="0" smtClean="0"/>
              <a:t> se </a:t>
            </a:r>
            <a:r>
              <a:rPr lang="en-US" dirty="0" err="1" smtClean="0"/>
              <a:t>transakcioni</a:t>
            </a:r>
            <a:r>
              <a:rPr lang="en-US" dirty="0" smtClean="0"/>
              <a:t> </a:t>
            </a:r>
            <a:r>
              <a:rPr lang="en-US" dirty="0" err="1" smtClean="0"/>
              <a:t>novac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deponovana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deponenti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pravo</a:t>
            </a:r>
            <a:r>
              <a:rPr lang="en-US" dirty="0" smtClean="0"/>
              <a:t> </a:t>
            </a:r>
            <a:r>
              <a:rPr lang="en-US" dirty="0" err="1" smtClean="0"/>
              <a:t>neograničenog</a:t>
            </a:r>
            <a:r>
              <a:rPr lang="en-US" dirty="0" smtClean="0"/>
              <a:t> </a:t>
            </a:r>
            <a:r>
              <a:rPr lang="en-US" dirty="0" err="1" smtClean="0"/>
              <a:t>raspolaganja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najjeftinije</a:t>
            </a:r>
            <a:r>
              <a:rPr lang="en-US" dirty="0" smtClean="0"/>
              <a:t> </a:t>
            </a:r>
            <a:r>
              <a:rPr lang="en-US" dirty="0" err="1" smtClean="0"/>
              <a:t>ali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najnestabilnije</a:t>
            </a:r>
            <a:r>
              <a:rPr lang="en-US" dirty="0" smtClean="0"/>
              <a:t> </a:t>
            </a:r>
            <a:r>
              <a:rPr lang="en-US" dirty="0" err="1" smtClean="0"/>
              <a:t>izvore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,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činjenice</a:t>
            </a:r>
            <a:r>
              <a:rPr lang="en-US" dirty="0" smtClean="0"/>
              <a:t> da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vlasnici</a:t>
            </a:r>
            <a:r>
              <a:rPr lang="en-US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podizati</a:t>
            </a:r>
            <a:r>
              <a:rPr lang="en-US" dirty="0" smtClean="0"/>
              <a:t> bez </a:t>
            </a:r>
            <a:r>
              <a:rPr lang="en-US" dirty="0" err="1" smtClean="0"/>
              <a:t>ograničenja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bez </a:t>
            </a:r>
            <a:r>
              <a:rPr lang="en-US" dirty="0" err="1" smtClean="0"/>
              <a:t>najave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toga, </a:t>
            </a:r>
            <a:r>
              <a:rPr lang="en-US" dirty="0" err="1" smtClean="0"/>
              <a:t>važno</a:t>
            </a:r>
            <a:r>
              <a:rPr lang="en-US" dirty="0" smtClean="0"/>
              <a:t> je </a:t>
            </a:r>
            <a:r>
              <a:rPr lang="en-US" dirty="0" err="1" smtClean="0"/>
              <a:t>napomenuti</a:t>
            </a:r>
            <a:r>
              <a:rPr lang="en-US" dirty="0" smtClean="0"/>
              <a:t> da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bezgotovinskog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najznačajniji</a:t>
            </a:r>
            <a:r>
              <a:rPr lang="en-US" dirty="0" smtClean="0"/>
              <a:t> 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 smtClean="0"/>
              <a:t>mase</a:t>
            </a:r>
            <a:r>
              <a:rPr lang="en-US" dirty="0" smtClean="0"/>
              <a:t> u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monetarnom</a:t>
            </a:r>
            <a:r>
              <a:rPr lang="en-US" dirty="0" smtClean="0"/>
              <a:t> </a:t>
            </a:r>
            <a:r>
              <a:rPr lang="en-US" dirty="0" err="1" smtClean="0"/>
              <a:t>sistemu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Posredstvom</a:t>
            </a:r>
            <a:r>
              <a:rPr lang="en-US" dirty="0" smtClean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</a:t>
            </a:r>
            <a:r>
              <a:rPr lang="en-US" dirty="0" err="1" smtClean="0"/>
              <a:t>monetarne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,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d</a:t>
            </a:r>
            <a:r>
              <a:rPr lang="sr-Latn-ME" dirty="0" smtClean="0"/>
              <a:t>j</a:t>
            </a:r>
            <a:r>
              <a:rPr lang="en-US" dirty="0" err="1" smtClean="0"/>
              <a:t>eluje</a:t>
            </a:r>
            <a:r>
              <a:rPr lang="en-US" dirty="0" smtClean="0"/>
              <a:t> </a:t>
            </a:r>
            <a:r>
              <a:rPr lang="en-US" dirty="0" err="1" smtClean="0"/>
              <a:t>upravo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transakcioni</a:t>
            </a:r>
            <a:r>
              <a:rPr lang="en-US" dirty="0" smtClean="0"/>
              <a:t> </a:t>
            </a:r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kredite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odobravaju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bazi</a:t>
            </a:r>
            <a:r>
              <a:rPr lang="en-US" dirty="0" smtClean="0"/>
              <a:t> </a:t>
            </a:r>
            <a:r>
              <a:rPr lang="en-US" dirty="0" err="1" smtClean="0"/>
              <a:t>tih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219405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u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potencijalu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tradicionalnog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koncepta</a:t>
            </a:r>
            <a:r>
              <a:rPr lang="en-US" dirty="0" smtClean="0"/>
              <a:t>,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najjeftinije</a:t>
            </a:r>
            <a:r>
              <a:rPr lang="en-US" dirty="0" smtClean="0"/>
              <a:t> </a:t>
            </a:r>
            <a:r>
              <a:rPr lang="en-US" dirty="0" err="1" smtClean="0"/>
              <a:t>izvore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se </a:t>
            </a:r>
            <a:r>
              <a:rPr lang="en-US" dirty="0" err="1" smtClean="0"/>
              <a:t>konstantno</a:t>
            </a:r>
            <a:r>
              <a:rPr lang="en-US" dirty="0" smtClean="0"/>
              <a:t> </a:t>
            </a:r>
            <a:r>
              <a:rPr lang="en-US" dirty="0" err="1" smtClean="0"/>
              <a:t>trude</a:t>
            </a:r>
            <a:r>
              <a:rPr lang="en-US" dirty="0" smtClean="0"/>
              <a:t> da </a:t>
            </a:r>
            <a:r>
              <a:rPr lang="en-US" dirty="0" err="1" smtClean="0"/>
              <a:t>povećavaju</a:t>
            </a:r>
            <a:r>
              <a:rPr lang="en-US" dirty="0" smtClean="0"/>
              <a:t> </a:t>
            </a:r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u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Međutim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</a:t>
            </a:r>
            <a:r>
              <a:rPr lang="en-US" dirty="0" err="1" smtClean="0"/>
              <a:t>suficitarnih</a:t>
            </a:r>
            <a:r>
              <a:rPr lang="en-US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u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 smtClean="0"/>
              <a:t>duboko</a:t>
            </a:r>
            <a:r>
              <a:rPr lang="en-US" dirty="0" smtClean="0"/>
              <a:t> </a:t>
            </a:r>
            <a:r>
              <a:rPr lang="en-US" dirty="0" err="1" smtClean="0"/>
              <a:t>sekundarno</a:t>
            </a:r>
            <a:r>
              <a:rPr lang="en-US" dirty="0" smtClean="0"/>
              <a:t> </a:t>
            </a:r>
            <a:r>
              <a:rPr lang="en-US" dirty="0" err="1" smtClean="0"/>
              <a:t>tržište</a:t>
            </a:r>
            <a:r>
              <a:rPr lang="en-US" dirty="0" smtClean="0"/>
              <a:t>, </a:t>
            </a:r>
            <a:r>
              <a:rPr lang="en-US" dirty="0" err="1" smtClean="0"/>
              <a:t>rezultirali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trendom</a:t>
            </a:r>
            <a:r>
              <a:rPr lang="en-US" dirty="0" smtClean="0"/>
              <a:t> </a:t>
            </a:r>
            <a:r>
              <a:rPr lang="en-US" dirty="0" err="1" smtClean="0"/>
              <a:t>smanjenja</a:t>
            </a:r>
            <a:r>
              <a:rPr lang="en-US" dirty="0" smtClean="0"/>
              <a:t> </a:t>
            </a:r>
            <a:r>
              <a:rPr lang="en-US" dirty="0" err="1" smtClean="0"/>
              <a:t>učešća</a:t>
            </a:r>
            <a:r>
              <a:rPr lang="en-US" dirty="0" smtClean="0"/>
              <a:t> </a:t>
            </a:r>
            <a:r>
              <a:rPr lang="en-US" dirty="0" err="1" smtClean="0"/>
              <a:t>transakcionih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u </a:t>
            </a:r>
            <a:r>
              <a:rPr lang="en-US" dirty="0" err="1" smtClean="0"/>
              <a:t>ukupnom</a:t>
            </a:r>
            <a:r>
              <a:rPr lang="en-US" dirty="0" smtClean="0"/>
              <a:t> </a:t>
            </a:r>
            <a:r>
              <a:rPr lang="en-US" dirty="0" err="1" smtClean="0"/>
              <a:t>depozitnom</a:t>
            </a:r>
            <a:r>
              <a:rPr lang="en-US" dirty="0" smtClean="0"/>
              <a:t> </a:t>
            </a:r>
            <a:r>
              <a:rPr lang="en-US" dirty="0" err="1" smtClean="0"/>
              <a:t>potencijalu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sprečile</a:t>
            </a:r>
            <a:r>
              <a:rPr lang="en-US" dirty="0" smtClean="0"/>
              <a:t> </a:t>
            </a:r>
            <a:r>
              <a:rPr lang="en-US" dirty="0" err="1" smtClean="0"/>
              <a:t>osipanje</a:t>
            </a:r>
            <a:r>
              <a:rPr lang="en-US" dirty="0" smtClean="0"/>
              <a:t> </a:t>
            </a:r>
            <a:r>
              <a:rPr lang="en-US" dirty="0" err="1" smtClean="0"/>
              <a:t>baze</a:t>
            </a:r>
            <a:r>
              <a:rPr lang="en-US" dirty="0" smtClean="0"/>
              <a:t> </a:t>
            </a:r>
            <a:r>
              <a:rPr lang="en-US" dirty="0" err="1" smtClean="0"/>
              <a:t>transakcionih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savremenih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plaćaju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stope,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konkurentnije</a:t>
            </a:r>
            <a:r>
              <a:rPr lang="en-US" dirty="0" smtClean="0"/>
              <a:t> </a:t>
            </a:r>
            <a:r>
              <a:rPr lang="en-US" dirty="0" err="1" smtClean="0"/>
              <a:t>kamatnim</a:t>
            </a:r>
            <a:r>
              <a:rPr lang="en-US" dirty="0" smtClean="0"/>
              <a:t> </a:t>
            </a:r>
            <a:r>
              <a:rPr lang="en-US" dirty="0" err="1" smtClean="0"/>
              <a:t>stopama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kratkoročne</a:t>
            </a:r>
            <a:r>
              <a:rPr lang="en-US" dirty="0" smtClean="0"/>
              <a:t> </a:t>
            </a:r>
            <a:r>
              <a:rPr lang="en-US" dirty="0" err="1" smtClean="0"/>
              <a:t>hartije</a:t>
            </a:r>
            <a:r>
              <a:rPr lang="en-US" dirty="0" smtClean="0"/>
              <a:t> od </a:t>
            </a:r>
            <a:r>
              <a:rPr lang="en-US" dirty="0" err="1" smtClean="0"/>
              <a:t>vrednosti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,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faktora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32961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/>
          </a:bodyPr>
          <a:lstStyle/>
          <a:p>
            <a:pPr lvl="1" algn="just"/>
            <a:r>
              <a:rPr lang="en-US" sz="2800" dirty="0" smtClean="0"/>
              <a:t>prom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ene</a:t>
            </a:r>
            <a:r>
              <a:rPr lang="en-US" sz="2800" dirty="0" smtClean="0"/>
              <a:t> </a:t>
            </a:r>
            <a:r>
              <a:rPr lang="en-US" sz="2800" dirty="0" err="1" smtClean="0"/>
              <a:t>kamatne</a:t>
            </a:r>
            <a:r>
              <a:rPr lang="en-US" sz="2800" dirty="0" smtClean="0"/>
              <a:t> stope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kredite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 prom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ene</a:t>
            </a:r>
            <a:r>
              <a:rPr lang="en-US" sz="2800" dirty="0" smtClean="0"/>
              <a:t> </a:t>
            </a:r>
            <a:r>
              <a:rPr lang="en-US" sz="2800" dirty="0" err="1" smtClean="0"/>
              <a:t>prinosa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plasmane</a:t>
            </a:r>
            <a:r>
              <a:rPr lang="en-US" sz="2800" dirty="0" smtClean="0"/>
              <a:t> u </a:t>
            </a:r>
            <a:r>
              <a:rPr lang="en-US" sz="2800" dirty="0" err="1" smtClean="0"/>
              <a:t>hartije</a:t>
            </a:r>
            <a:r>
              <a:rPr lang="en-US" sz="2800" dirty="0" smtClean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 smtClean="0"/>
              <a:t>, </a:t>
            </a:r>
          </a:p>
          <a:p>
            <a:pPr lvl="1" algn="just"/>
            <a:r>
              <a:rPr lang="en-US" sz="2800" dirty="0" smtClean="0"/>
              <a:t> prom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ene</a:t>
            </a:r>
            <a:r>
              <a:rPr lang="en-US" sz="2800" dirty="0" smtClean="0"/>
              <a:t> stope </a:t>
            </a:r>
            <a:r>
              <a:rPr lang="en-US" sz="2800" dirty="0" err="1" smtClean="0"/>
              <a:t>obavezne</a:t>
            </a:r>
            <a:r>
              <a:rPr lang="en-US" sz="2800" dirty="0" smtClean="0"/>
              <a:t> </a:t>
            </a:r>
            <a:r>
              <a:rPr lang="en-US" sz="2800" dirty="0" err="1" smtClean="0"/>
              <a:t>rezerve</a:t>
            </a:r>
            <a:r>
              <a:rPr lang="en-US" sz="2800" dirty="0" smtClean="0"/>
              <a:t>,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</a:p>
          <a:p>
            <a:pPr lvl="1" algn="just"/>
            <a:r>
              <a:rPr lang="en-US" sz="2800" dirty="0" smtClean="0"/>
              <a:t> prom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ene</a:t>
            </a:r>
            <a:r>
              <a:rPr lang="en-US" sz="2800" dirty="0" smtClean="0"/>
              <a:t> </a:t>
            </a:r>
            <a:r>
              <a:rPr lang="en-US" sz="2800" dirty="0" err="1" smtClean="0"/>
              <a:t>transakcionih</a:t>
            </a:r>
            <a:r>
              <a:rPr lang="en-US" sz="2800" dirty="0" smtClean="0"/>
              <a:t> </a:t>
            </a:r>
            <a:r>
              <a:rPr lang="en-US" sz="2800" dirty="0" err="1" smtClean="0"/>
              <a:t>troškova</a:t>
            </a:r>
            <a:r>
              <a:rPr lang="en-US" sz="2800" dirty="0" smtClean="0"/>
              <a:t> </a:t>
            </a:r>
            <a:r>
              <a:rPr lang="en-US" sz="2800" dirty="0" err="1" smtClean="0"/>
              <a:t>banke</a:t>
            </a:r>
            <a:r>
              <a:rPr lang="en-US" sz="2800" dirty="0" smtClean="0"/>
              <a:t>. </a:t>
            </a:r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moraju</a:t>
            </a:r>
            <a:r>
              <a:rPr lang="en-US" dirty="0" smtClean="0"/>
              <a:t> da </a:t>
            </a:r>
            <a:r>
              <a:rPr lang="en-US" dirty="0" err="1" smtClean="0"/>
              <a:t>vode</a:t>
            </a:r>
            <a:r>
              <a:rPr lang="en-US" dirty="0" smtClean="0"/>
              <a:t> </a:t>
            </a:r>
            <a:r>
              <a:rPr lang="en-US" dirty="0" err="1" smtClean="0"/>
              <a:t>računa</a:t>
            </a:r>
            <a:r>
              <a:rPr lang="en-US" dirty="0" smtClean="0"/>
              <a:t> o </a:t>
            </a:r>
            <a:r>
              <a:rPr lang="en-US" dirty="0" err="1" smtClean="0"/>
              <a:t>razlici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aktivne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pasivne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stope,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ta </a:t>
            </a:r>
            <a:r>
              <a:rPr lang="en-US" dirty="0" err="1" smtClean="0"/>
              <a:t>razlika</a:t>
            </a:r>
            <a:r>
              <a:rPr lang="en-US" dirty="0" smtClean="0"/>
              <a:t> (</a:t>
            </a:r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 smtClean="0"/>
              <a:t>marža</a:t>
            </a:r>
            <a:r>
              <a:rPr lang="en-US" dirty="0" smtClean="0"/>
              <a:t>) u </a:t>
            </a:r>
            <a:r>
              <a:rPr lang="en-US" dirty="0" err="1" smtClean="0"/>
              <a:t>visokom</a:t>
            </a:r>
            <a:r>
              <a:rPr lang="en-US" dirty="0" smtClean="0"/>
              <a:t> </a:t>
            </a:r>
            <a:r>
              <a:rPr lang="en-US" dirty="0" err="1" smtClean="0"/>
              <a:t>procentu</a:t>
            </a:r>
            <a:r>
              <a:rPr lang="en-US" dirty="0" smtClean="0"/>
              <a:t> </a:t>
            </a:r>
            <a:r>
              <a:rPr lang="en-US" dirty="0" err="1" smtClean="0"/>
              <a:t>determiniše</a:t>
            </a:r>
            <a:r>
              <a:rPr lang="en-US" dirty="0" smtClean="0"/>
              <a:t> </a:t>
            </a:r>
            <a:r>
              <a:rPr lang="en-US" dirty="0" err="1" smtClean="0"/>
              <a:t>njihovu</a:t>
            </a:r>
            <a:r>
              <a:rPr lang="en-US" dirty="0" smtClean="0"/>
              <a:t> </a:t>
            </a:r>
            <a:r>
              <a:rPr lang="en-US" dirty="0" err="1" smtClean="0"/>
              <a:t>profitabilnost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 smtClean="0"/>
              <a:t>visina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kredite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 </a:t>
            </a:r>
            <a:r>
              <a:rPr lang="en-US" dirty="0" err="1" smtClean="0"/>
              <a:t>direktan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visinu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plaćaju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 smtClean="0"/>
              <a:t>kreditnog</a:t>
            </a:r>
            <a:r>
              <a:rPr lang="en-US" dirty="0" smtClean="0"/>
              <a:t> </a:t>
            </a:r>
            <a:r>
              <a:rPr lang="en-US" dirty="0" err="1" smtClean="0"/>
              <a:t>portfolia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u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aktive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portfolio,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u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. </a:t>
            </a:r>
            <a:endParaRPr lang="sr-Latn-ME" dirty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1030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27279"/>
            <a:ext cx="10515600" cy="5249684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investicioni</a:t>
            </a:r>
            <a:r>
              <a:rPr lang="en-US" dirty="0" smtClean="0"/>
              <a:t> portfolio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ostalog</a:t>
            </a:r>
            <a:r>
              <a:rPr lang="en-US" dirty="0" smtClean="0"/>
              <a:t>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pasivnih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uključuje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Sledeći</a:t>
            </a:r>
            <a:r>
              <a:rPr lang="en-US" dirty="0" smtClean="0"/>
              <a:t> </a:t>
            </a:r>
            <a:r>
              <a:rPr lang="en-US" dirty="0" err="1" smtClean="0"/>
              <a:t>značajan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determiniše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transakcione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,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ove</a:t>
            </a:r>
            <a:r>
              <a:rPr lang="en-US" dirty="0" smtClean="0"/>
              <a:t> stope </a:t>
            </a:r>
            <a:r>
              <a:rPr lang="en-US" dirty="0" err="1" smtClean="0"/>
              <a:t>direktno</a:t>
            </a:r>
            <a:r>
              <a:rPr lang="en-US" dirty="0" smtClean="0"/>
              <a:t> </a:t>
            </a:r>
            <a:r>
              <a:rPr lang="en-US" dirty="0" err="1" smtClean="0"/>
              <a:t>smanjuje</a:t>
            </a:r>
            <a:r>
              <a:rPr lang="en-US" dirty="0" smtClean="0"/>
              <a:t>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čega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podižu</a:t>
            </a:r>
            <a:r>
              <a:rPr lang="en-US" dirty="0" smtClean="0"/>
              <a:t> </a:t>
            </a:r>
            <a:r>
              <a:rPr lang="en-US" dirty="0" err="1" smtClean="0"/>
              <a:t>pasivnu</a:t>
            </a:r>
            <a:r>
              <a:rPr lang="en-US" dirty="0" smtClean="0"/>
              <a:t> </a:t>
            </a:r>
            <a:r>
              <a:rPr lang="en-US" dirty="0" err="1" smtClean="0"/>
              <a:t>kamatnu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privlačenja</a:t>
            </a:r>
            <a:r>
              <a:rPr lang="en-US" dirty="0" smtClean="0"/>
              <a:t> </a:t>
            </a:r>
            <a:r>
              <a:rPr lang="en-US" dirty="0" err="1" smtClean="0"/>
              <a:t>dodatnih</a:t>
            </a:r>
            <a:r>
              <a:rPr lang="en-US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Na </a:t>
            </a:r>
            <a:r>
              <a:rPr lang="en-US" dirty="0" err="1" smtClean="0"/>
              <a:t>kraju</a:t>
            </a:r>
            <a:r>
              <a:rPr lang="en-US" dirty="0" smtClean="0"/>
              <a:t>,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kamatne</a:t>
            </a:r>
            <a:r>
              <a:rPr lang="en-US" dirty="0" smtClean="0"/>
              <a:t> stope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plaćaju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transakcioni</a:t>
            </a:r>
            <a:r>
              <a:rPr lang="en-US" dirty="0" smtClean="0"/>
              <a:t> </a:t>
            </a:r>
            <a:r>
              <a:rPr lang="en-US" dirty="0" err="1" smtClean="0"/>
              <a:t>troškovi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to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da </a:t>
            </a:r>
            <a:r>
              <a:rPr lang="en-US" dirty="0" err="1" smtClean="0"/>
              <a:t>njihov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podstiče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aktivnih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pasivnih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879479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70299"/>
          </a:xfrm>
        </p:spPr>
        <p:txBody>
          <a:bodyPr>
            <a:normAutofit fontScale="90000"/>
          </a:bodyPr>
          <a:lstStyle/>
          <a:p>
            <a:r>
              <a:rPr lang="sr-Latn-ME" sz="3600" dirty="0" smtClean="0">
                <a:latin typeface="+mn-lt"/>
              </a:rPr>
              <a:t/>
            </a:r>
            <a:br>
              <a:rPr lang="sr-Latn-ME" sz="3600" dirty="0" smtClean="0">
                <a:latin typeface="+mn-lt"/>
              </a:rPr>
            </a:br>
            <a:r>
              <a:rPr lang="en-US" sz="3600" dirty="0" smtClean="0">
                <a:latin typeface="+mn-lt"/>
              </a:rPr>
              <a:t>3.</a:t>
            </a:r>
            <a:r>
              <a:rPr lang="sr-Latn-ME" sz="3600" dirty="0" smtClean="0">
                <a:latin typeface="+mn-lt"/>
              </a:rPr>
              <a:t>2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ŠTEDNI I OROČENI DEPOZITI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4856"/>
            <a:ext cx="10515600" cy="499210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Razlika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štednih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oročenih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je u tome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štedni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oročenih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 smtClean="0"/>
              <a:t>rokovi</a:t>
            </a:r>
            <a:r>
              <a:rPr lang="en-US" dirty="0" smtClean="0"/>
              <a:t> </a:t>
            </a:r>
            <a:r>
              <a:rPr lang="en-US" dirty="0" err="1" smtClean="0"/>
              <a:t>precizno</a:t>
            </a:r>
            <a:r>
              <a:rPr lang="en-US" dirty="0" smtClean="0"/>
              <a:t> </a:t>
            </a:r>
            <a:r>
              <a:rPr lang="en-US" dirty="0" err="1" smtClean="0"/>
              <a:t>definisani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Štedni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štednim</a:t>
            </a:r>
            <a:r>
              <a:rPr lang="en-US" dirty="0" smtClean="0"/>
              <a:t> </a:t>
            </a:r>
            <a:r>
              <a:rPr lang="en-US" dirty="0" err="1" smtClean="0"/>
              <a:t>računima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njihovo</a:t>
            </a:r>
            <a:r>
              <a:rPr lang="en-US" dirty="0" smtClean="0"/>
              <a:t> </a:t>
            </a:r>
            <a:r>
              <a:rPr lang="en-US" dirty="0" err="1" smtClean="0"/>
              <a:t>povlačenje</a:t>
            </a:r>
            <a:r>
              <a:rPr lang="en-US" dirty="0" smtClean="0"/>
              <a:t> mora da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najavljeno</a:t>
            </a:r>
            <a:r>
              <a:rPr lang="en-US" dirty="0" smtClean="0"/>
              <a:t> od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deponenta</a:t>
            </a:r>
            <a:r>
              <a:rPr lang="en-US" dirty="0" smtClean="0"/>
              <a:t>, </a:t>
            </a:r>
            <a:r>
              <a:rPr lang="en-US" dirty="0" err="1" smtClean="0"/>
              <a:t>nekoliko</a:t>
            </a:r>
            <a:r>
              <a:rPr lang="en-US" dirty="0" smtClean="0"/>
              <a:t> dana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planiranog</a:t>
            </a:r>
            <a:r>
              <a:rPr lang="en-US" dirty="0" smtClean="0"/>
              <a:t> </a:t>
            </a:r>
            <a:r>
              <a:rPr lang="en-US" dirty="0" err="1" smtClean="0"/>
              <a:t>povlačenja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 smtClean="0"/>
              <a:t>činjenice</a:t>
            </a:r>
            <a:r>
              <a:rPr lang="en-US" dirty="0" smtClean="0"/>
              <a:t> da </a:t>
            </a:r>
            <a:r>
              <a:rPr lang="en-US" dirty="0" err="1" smtClean="0"/>
              <a:t>štedni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budu</a:t>
            </a:r>
            <a:r>
              <a:rPr lang="en-US" dirty="0" smtClean="0"/>
              <a:t> </a:t>
            </a:r>
            <a:r>
              <a:rPr lang="en-US" dirty="0" err="1" smtClean="0"/>
              <a:t>povučeni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 (</a:t>
            </a:r>
            <a:r>
              <a:rPr lang="en-US" dirty="0" err="1" smtClean="0"/>
              <a:t>imajući</a:t>
            </a:r>
            <a:r>
              <a:rPr lang="en-US" dirty="0" smtClean="0"/>
              <a:t> u </a:t>
            </a:r>
            <a:r>
              <a:rPr lang="en-US" dirty="0" err="1" smtClean="0"/>
              <a:t>vidu</a:t>
            </a:r>
            <a:r>
              <a:rPr lang="en-US" dirty="0" smtClean="0"/>
              <a:t> </a:t>
            </a:r>
            <a:r>
              <a:rPr lang="en-US" dirty="0" err="1" smtClean="0"/>
              <a:t>najavu</a:t>
            </a:r>
            <a:r>
              <a:rPr lang="en-US" dirty="0" smtClean="0"/>
              <a:t>), </a:t>
            </a:r>
            <a:r>
              <a:rPr lang="en-US" dirty="0" err="1" smtClean="0"/>
              <a:t>kamata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obračunava</a:t>
            </a:r>
            <a:r>
              <a:rPr lang="en-US" dirty="0" smtClean="0"/>
              <a:t> je </a:t>
            </a:r>
            <a:r>
              <a:rPr lang="en-US" dirty="0" err="1" smtClean="0"/>
              <a:t>niža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kamatu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obračunava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oročene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uprkos</a:t>
            </a:r>
            <a:r>
              <a:rPr lang="en-US" dirty="0" smtClean="0"/>
              <a:t> tome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štedni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raspolaganju</a:t>
            </a:r>
            <a:r>
              <a:rPr lang="en-US" dirty="0" smtClean="0"/>
              <a:t> </a:t>
            </a:r>
            <a:r>
              <a:rPr lang="en-US" dirty="0" err="1" smtClean="0"/>
              <a:t>deponentima</a:t>
            </a:r>
            <a:r>
              <a:rPr lang="en-US" dirty="0" smtClean="0"/>
              <a:t> u </a:t>
            </a:r>
            <a:r>
              <a:rPr lang="en-US" dirty="0" err="1" smtClean="0"/>
              <a:t>bilo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trenutku</a:t>
            </a:r>
            <a:r>
              <a:rPr lang="en-US" dirty="0" smtClean="0"/>
              <a:t>,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se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njih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ređe</a:t>
            </a:r>
            <a:r>
              <a:rPr lang="en-US" dirty="0" smtClean="0"/>
              <a:t> </a:t>
            </a:r>
            <a:r>
              <a:rPr lang="en-US" dirty="0" err="1" smtClean="0"/>
              <a:t>opredeljuje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okreće</a:t>
            </a:r>
            <a:r>
              <a:rPr lang="en-US" dirty="0" smtClean="0"/>
              <a:t> se </a:t>
            </a:r>
            <a:r>
              <a:rPr lang="en-US" dirty="0" err="1" smtClean="0"/>
              <a:t>oročenoj</a:t>
            </a:r>
            <a:r>
              <a:rPr lang="en-US" dirty="0" smtClean="0"/>
              <a:t> </a:t>
            </a:r>
            <a:r>
              <a:rPr lang="en-US" dirty="0" err="1" smtClean="0"/>
              <a:t>štednji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razliku</a:t>
            </a:r>
            <a:r>
              <a:rPr lang="en-US" dirty="0" smtClean="0"/>
              <a:t> od </a:t>
            </a:r>
            <a:r>
              <a:rPr lang="en-US" dirty="0" err="1" smtClean="0"/>
              <a:t>štednih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, </a:t>
            </a:r>
            <a:r>
              <a:rPr lang="en-US" dirty="0" err="1" smtClean="0"/>
              <a:t>oročeni</a:t>
            </a:r>
            <a:r>
              <a:rPr lang="en-US" dirty="0" smtClean="0"/>
              <a:t> </a:t>
            </a:r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 smtClean="0"/>
              <a:t>predstavljaju</a:t>
            </a:r>
            <a:r>
              <a:rPr lang="en-US" dirty="0" smtClean="0"/>
              <a:t> </a:t>
            </a:r>
            <a:r>
              <a:rPr lang="en-US" dirty="0" err="1" smtClean="0"/>
              <a:t>obaveze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čiji</a:t>
            </a:r>
            <a:r>
              <a:rPr lang="en-US" dirty="0" smtClean="0"/>
              <a:t> je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precizno</a:t>
            </a:r>
            <a:r>
              <a:rPr lang="en-US" dirty="0" smtClean="0"/>
              <a:t> </a:t>
            </a:r>
            <a:r>
              <a:rPr lang="en-US" dirty="0" err="1" smtClean="0"/>
              <a:t>definisan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633786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Ova </a:t>
            </a:r>
            <a:r>
              <a:rPr lang="en-US" dirty="0" err="1" smtClean="0"/>
              <a:t>vrsta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nosi</a:t>
            </a:r>
            <a:r>
              <a:rPr lang="en-US" dirty="0" smtClean="0"/>
              <a:t> </a:t>
            </a:r>
            <a:r>
              <a:rPr lang="en-US" dirty="0" err="1" smtClean="0"/>
              <a:t>veću</a:t>
            </a:r>
            <a:r>
              <a:rPr lang="en-US" dirty="0" smtClean="0"/>
              <a:t> </a:t>
            </a:r>
            <a:r>
              <a:rPr lang="en-US" dirty="0" err="1" smtClean="0"/>
              <a:t>kamatu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štedne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slučaju</a:t>
            </a:r>
            <a:r>
              <a:rPr lang="en-US" dirty="0" smtClean="0"/>
              <a:t> </a:t>
            </a:r>
            <a:r>
              <a:rPr lang="en-US" dirty="0" err="1" smtClean="0"/>
              <a:t>povlačenja</a:t>
            </a:r>
            <a:r>
              <a:rPr lang="en-US" dirty="0" smtClean="0"/>
              <a:t> </a:t>
            </a:r>
            <a:r>
              <a:rPr lang="en-US" dirty="0" err="1" smtClean="0"/>
              <a:t>oročenih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roka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,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povučena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 </a:t>
            </a:r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 err="1" smtClean="0"/>
              <a:t>obračunava</a:t>
            </a:r>
            <a:r>
              <a:rPr lang="en-US" dirty="0" smtClean="0"/>
              <a:t> </a:t>
            </a:r>
            <a:r>
              <a:rPr lang="en-US" dirty="0" err="1" smtClean="0"/>
              <a:t>kamatu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Držanje</a:t>
            </a:r>
            <a:r>
              <a:rPr lang="en-US" dirty="0" smtClean="0"/>
              <a:t> </a:t>
            </a:r>
            <a:r>
              <a:rPr lang="en-US" dirty="0" err="1" smtClean="0"/>
              <a:t>oročenih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smanjuje</a:t>
            </a:r>
            <a:r>
              <a:rPr lang="en-US" dirty="0" smtClean="0"/>
              <a:t> </a:t>
            </a:r>
            <a:r>
              <a:rPr lang="en-US" dirty="0" err="1" smtClean="0"/>
              <a:t>ročni</a:t>
            </a:r>
            <a:r>
              <a:rPr lang="en-US" dirty="0" smtClean="0"/>
              <a:t> </a:t>
            </a:r>
            <a:r>
              <a:rPr lang="en-US" dirty="0" err="1" smtClean="0"/>
              <a:t>debalans</a:t>
            </a:r>
            <a:r>
              <a:rPr lang="en-US" dirty="0" smtClean="0"/>
              <a:t> </a:t>
            </a:r>
            <a:r>
              <a:rPr lang="en-US" dirty="0" err="1" smtClean="0"/>
              <a:t>bilansnih</a:t>
            </a:r>
            <a:r>
              <a:rPr lang="en-US" dirty="0" smtClean="0"/>
              <a:t> </a:t>
            </a:r>
            <a:r>
              <a:rPr lang="en-US" dirty="0" err="1" smtClean="0"/>
              <a:t>strana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porast</a:t>
            </a:r>
            <a:r>
              <a:rPr lang="en-US" dirty="0" smtClean="0"/>
              <a:t> </a:t>
            </a:r>
            <a:r>
              <a:rPr lang="en-US" dirty="0" err="1" smtClean="0"/>
              <a:t>kreditnog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ovu</a:t>
            </a:r>
            <a:r>
              <a:rPr lang="en-US" dirty="0" smtClean="0"/>
              <a:t> </a:t>
            </a:r>
            <a:r>
              <a:rPr lang="en-US" dirty="0" err="1" smtClean="0"/>
              <a:t>vrstu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primenjuje</a:t>
            </a:r>
            <a:r>
              <a:rPr lang="en-US" dirty="0" smtClean="0"/>
              <a:t> </a:t>
            </a:r>
            <a:r>
              <a:rPr lang="en-US" dirty="0" err="1" smtClean="0"/>
              <a:t>niža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smatraju</a:t>
            </a:r>
            <a:r>
              <a:rPr lang="en-US" dirty="0" smtClean="0"/>
              <a:t> </a:t>
            </a:r>
            <a:r>
              <a:rPr lang="en-US" dirty="0" err="1" smtClean="0"/>
              <a:t>izuzetno</a:t>
            </a:r>
            <a:r>
              <a:rPr lang="en-US" dirty="0" smtClean="0"/>
              <a:t> </a:t>
            </a:r>
            <a:r>
              <a:rPr lang="en-US" dirty="0" err="1" smtClean="0"/>
              <a:t>važnim</a:t>
            </a:r>
            <a:r>
              <a:rPr lang="en-US" dirty="0" smtClean="0"/>
              <a:t> </a:t>
            </a:r>
            <a:r>
              <a:rPr lang="en-US" dirty="0" err="1" smtClean="0"/>
              <a:t>izvorima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 smtClean="0"/>
              <a:t>,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finanijskih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hartija</a:t>
            </a:r>
            <a:r>
              <a:rPr lang="en-US" dirty="0" smtClean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 smtClean="0"/>
              <a:t>pruža</a:t>
            </a:r>
            <a:r>
              <a:rPr lang="en-US" dirty="0" smtClean="0"/>
              <a:t> </a:t>
            </a:r>
            <a:r>
              <a:rPr lang="en-US" dirty="0" err="1" smtClean="0"/>
              <a:t>štedišama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širi</a:t>
            </a:r>
            <a:r>
              <a:rPr lang="en-US" dirty="0" smtClean="0"/>
              <a:t> </a:t>
            </a:r>
            <a:r>
              <a:rPr lang="en-US" dirty="0" err="1" smtClean="0"/>
              <a:t>spektar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 err="1" smtClean="0"/>
              <a:t>ulaganja</a:t>
            </a:r>
            <a:r>
              <a:rPr lang="en-US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ostvarivanja</a:t>
            </a:r>
            <a:r>
              <a:rPr lang="en-US" dirty="0" smtClean="0"/>
              <a:t> </a:t>
            </a:r>
            <a:r>
              <a:rPr lang="en-US" dirty="0" err="1" smtClean="0"/>
              <a:t>većih</a:t>
            </a:r>
            <a:r>
              <a:rPr lang="en-US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uložena</a:t>
            </a:r>
            <a:r>
              <a:rPr lang="en-US" dirty="0" smtClean="0"/>
              <a:t> </a:t>
            </a:r>
            <a:r>
              <a:rPr lang="en-US" dirty="0" err="1" smtClean="0"/>
              <a:t>sredstva</a:t>
            </a:r>
            <a:r>
              <a:rPr lang="en-US" dirty="0" smtClean="0"/>
              <a:t>, </a:t>
            </a:r>
            <a:r>
              <a:rPr lang="en-US" dirty="0" err="1" smtClean="0"/>
              <a:t>dovela</a:t>
            </a:r>
            <a:r>
              <a:rPr lang="en-US" dirty="0" smtClean="0"/>
              <a:t> je do </a:t>
            </a:r>
            <a:r>
              <a:rPr lang="en-US" dirty="0" err="1" smtClean="0"/>
              <a:t>prelivanja</a:t>
            </a:r>
            <a:r>
              <a:rPr lang="en-US" dirty="0" smtClean="0"/>
              <a:t> 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 smtClean="0"/>
              <a:t>bankarskih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u </a:t>
            </a:r>
            <a:r>
              <a:rPr lang="en-US" dirty="0" err="1" smtClean="0"/>
              <a:t>investicione</a:t>
            </a:r>
            <a:r>
              <a:rPr lang="en-US" dirty="0" smtClean="0"/>
              <a:t> </a:t>
            </a:r>
            <a:r>
              <a:rPr lang="en-US" dirty="0" err="1" smtClean="0"/>
              <a:t>fondove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cilju</a:t>
            </a:r>
            <a:r>
              <a:rPr lang="en-US" dirty="0" smtClean="0"/>
              <a:t> </a:t>
            </a:r>
            <a:r>
              <a:rPr lang="en-US" dirty="0" err="1" smtClean="0"/>
              <a:t>povećanja</a:t>
            </a:r>
            <a:r>
              <a:rPr lang="en-US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 smtClean="0"/>
              <a:t>baze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pribegle</a:t>
            </a:r>
            <a:r>
              <a:rPr lang="en-US" dirty="0" smtClean="0"/>
              <a:t> </a:t>
            </a:r>
            <a:r>
              <a:rPr lang="en-US" dirty="0" err="1" smtClean="0"/>
              <a:t>mnogim</a:t>
            </a:r>
            <a:r>
              <a:rPr lang="en-US" dirty="0" smtClean="0"/>
              <a:t> </a:t>
            </a:r>
            <a:r>
              <a:rPr lang="en-US" dirty="0" err="1" smtClean="0"/>
              <a:t>inovacijama</a:t>
            </a:r>
            <a:r>
              <a:rPr lang="en-US" dirty="0" smtClean="0"/>
              <a:t> od </a:t>
            </a:r>
            <a:r>
              <a:rPr lang="en-US" dirty="0" err="1" smtClean="0"/>
              <a:t>kojih</a:t>
            </a:r>
            <a:r>
              <a:rPr lang="en-US" dirty="0" smtClean="0"/>
              <a:t> je </a:t>
            </a:r>
            <a:r>
              <a:rPr lang="en-US" dirty="0" err="1" smtClean="0"/>
              <a:t>emitovanje</a:t>
            </a:r>
            <a:r>
              <a:rPr lang="en-US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 smtClean="0"/>
              <a:t>certifikata</a:t>
            </a:r>
            <a:r>
              <a:rPr lang="en-US" dirty="0" smtClean="0"/>
              <a:t> </a:t>
            </a:r>
            <a:r>
              <a:rPr lang="en-US" dirty="0" err="1" smtClean="0"/>
              <a:t>jedna</a:t>
            </a:r>
            <a:r>
              <a:rPr lang="en-US" dirty="0" smtClean="0"/>
              <a:t> od </a:t>
            </a:r>
            <a:r>
              <a:rPr lang="en-US" dirty="0" err="1" smtClean="0"/>
              <a:t>najvažnijih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283094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/>
          <a:lstStyle/>
          <a:p>
            <a:pPr algn="just"/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certifikati</a:t>
            </a:r>
            <a:r>
              <a:rPr lang="en-US" dirty="0" smtClean="0"/>
              <a:t> </a:t>
            </a:r>
            <a:r>
              <a:rPr lang="en-US" dirty="0" err="1" smtClean="0"/>
              <a:t>emituju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maksimalnom</a:t>
            </a:r>
            <a:r>
              <a:rPr lang="en-US" dirty="0" smtClean="0"/>
              <a:t> </a:t>
            </a:r>
            <a:r>
              <a:rPr lang="en-US" dirty="0" err="1" smtClean="0"/>
              <a:t>denominacijom</a:t>
            </a:r>
            <a:r>
              <a:rPr lang="en-US" dirty="0" smtClean="0"/>
              <a:t> od 100.000 </a:t>
            </a:r>
            <a:r>
              <a:rPr lang="en-US" dirty="0" err="1" smtClean="0"/>
              <a:t>dolara</a:t>
            </a:r>
            <a:r>
              <a:rPr lang="en-US" dirty="0" smtClean="0"/>
              <a:t>, </a:t>
            </a:r>
            <a:r>
              <a:rPr lang="en-US" dirty="0" err="1" smtClean="0"/>
              <a:t>dok</a:t>
            </a:r>
            <a:r>
              <a:rPr lang="en-US" dirty="0" smtClean="0"/>
              <a:t> se </a:t>
            </a:r>
            <a:r>
              <a:rPr lang="en-US" dirty="0" err="1" smtClean="0"/>
              <a:t>prenosivi</a:t>
            </a:r>
            <a:r>
              <a:rPr lang="en-US" dirty="0" smtClean="0"/>
              <a:t> </a:t>
            </a:r>
            <a:r>
              <a:rPr lang="en-US" dirty="0" err="1" smtClean="0"/>
              <a:t>izdaju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denominacijama</a:t>
            </a:r>
            <a:r>
              <a:rPr lang="en-US" dirty="0" smtClean="0"/>
              <a:t> od 100.000 </a:t>
            </a:r>
            <a:r>
              <a:rPr lang="en-US" dirty="0" err="1" smtClean="0"/>
              <a:t>dolara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atraktivni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investitore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se u </a:t>
            </a:r>
            <a:r>
              <a:rPr lang="en-US" dirty="0" err="1" smtClean="0"/>
              <a:t>najvećem</a:t>
            </a:r>
            <a:r>
              <a:rPr lang="en-US" dirty="0" smtClean="0"/>
              <a:t> </a:t>
            </a:r>
            <a:r>
              <a:rPr lang="en-US" dirty="0" err="1" smtClean="0"/>
              <a:t>broju</a:t>
            </a:r>
            <a:r>
              <a:rPr lang="en-US" dirty="0" smtClean="0"/>
              <a:t> </a:t>
            </a:r>
            <a:r>
              <a:rPr lang="en-US" dirty="0" err="1" smtClean="0"/>
              <a:t>slučajeva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lako</a:t>
            </a:r>
            <a:r>
              <a:rPr lang="en-US" dirty="0" smtClean="0"/>
              <a:t> </a:t>
            </a:r>
            <a:r>
              <a:rPr lang="en-US" dirty="0" err="1" smtClean="0"/>
              <a:t>prodati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sekundarnom</a:t>
            </a:r>
            <a:r>
              <a:rPr lang="en-US" dirty="0" smtClean="0"/>
              <a:t>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toga, </a:t>
            </a:r>
            <a:r>
              <a:rPr lang="en-US" dirty="0" err="1" smtClean="0"/>
              <a:t>emisija</a:t>
            </a:r>
            <a:r>
              <a:rPr lang="en-US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 smtClean="0"/>
              <a:t>certifikata</a:t>
            </a:r>
            <a:r>
              <a:rPr lang="en-US" dirty="0" smtClean="0"/>
              <a:t> je </a:t>
            </a:r>
            <a:r>
              <a:rPr lang="en-US" dirty="0" err="1" smtClean="0"/>
              <a:t>pogodno</a:t>
            </a:r>
            <a:r>
              <a:rPr lang="en-US" dirty="0" smtClean="0"/>
              <a:t> </a:t>
            </a:r>
            <a:r>
              <a:rPr lang="en-US" dirty="0" err="1" smtClean="0"/>
              <a:t>sredstvo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procese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aktivom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pasivom</a:t>
            </a:r>
            <a:r>
              <a:rPr lang="en-US" dirty="0" smtClean="0"/>
              <a:t>, </a:t>
            </a:r>
            <a:r>
              <a:rPr lang="en-US" dirty="0" err="1" smtClean="0"/>
              <a:t>zato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emituju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ročnom</a:t>
            </a:r>
            <a:r>
              <a:rPr lang="en-US" dirty="0" smtClean="0"/>
              <a:t> </a:t>
            </a:r>
            <a:r>
              <a:rPr lang="en-US" dirty="0" err="1" smtClean="0"/>
              <a:t>strukturom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 smtClean="0"/>
              <a:t>najviše</a:t>
            </a:r>
            <a:r>
              <a:rPr lang="en-US" dirty="0" smtClean="0"/>
              <a:t> </a:t>
            </a:r>
            <a:r>
              <a:rPr lang="en-US" dirty="0" err="1" smtClean="0"/>
              <a:t>odgovara</a:t>
            </a:r>
            <a:r>
              <a:rPr lang="sr-Latn-ME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547034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4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DETERMINANTE DEPOZITNOG POTENCIJALA BANAKA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se </a:t>
            </a:r>
            <a:r>
              <a:rPr lang="en-US" dirty="0" err="1" smtClean="0"/>
              <a:t>posmatraju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(</a:t>
            </a:r>
            <a:r>
              <a:rPr lang="en-US" dirty="0" err="1" smtClean="0"/>
              <a:t>makronivo</a:t>
            </a:r>
            <a:r>
              <a:rPr lang="en-US" dirty="0" smtClean="0"/>
              <a:t>)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pojedinačnih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(</a:t>
            </a:r>
            <a:r>
              <a:rPr lang="en-US" dirty="0" err="1" smtClean="0"/>
              <a:t>mikronivo</a:t>
            </a:r>
            <a:r>
              <a:rPr lang="en-US" dirty="0" smtClean="0"/>
              <a:t>). </a:t>
            </a:r>
          </a:p>
          <a:p>
            <a:pPr algn="just"/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pr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 smtClean="0"/>
              <a:t>svega</a:t>
            </a:r>
            <a:r>
              <a:rPr lang="en-US" dirty="0" smtClean="0"/>
              <a:t> </a:t>
            </a:r>
            <a:r>
              <a:rPr lang="en-US" dirty="0" err="1" smtClean="0"/>
              <a:t>zavisi</a:t>
            </a:r>
            <a:r>
              <a:rPr lang="en-US" dirty="0" smtClean="0"/>
              <a:t> od faze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ciklusa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je </a:t>
            </a:r>
            <a:r>
              <a:rPr lang="en-US" dirty="0" err="1" smtClean="0"/>
              <a:t>privreda</a:t>
            </a:r>
            <a:r>
              <a:rPr lang="en-US" dirty="0" smtClean="0"/>
              <a:t> u </a:t>
            </a:r>
            <a:r>
              <a:rPr lang="en-US" dirty="0" err="1" smtClean="0"/>
              <a:t>uzlaznoj</a:t>
            </a:r>
            <a:r>
              <a:rPr lang="en-US" dirty="0" smtClean="0"/>
              <a:t> </a:t>
            </a:r>
            <a:r>
              <a:rPr lang="en-US" dirty="0" err="1" smtClean="0"/>
              <a:t>fazi</a:t>
            </a:r>
            <a:r>
              <a:rPr lang="en-US" dirty="0" smtClean="0"/>
              <a:t>,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opšeg</a:t>
            </a:r>
            <a:r>
              <a:rPr lang="en-US" dirty="0" smtClean="0"/>
              <a:t> </a:t>
            </a:r>
            <a:r>
              <a:rPr lang="en-US" dirty="0" err="1" smtClean="0"/>
              <a:t>prosperiteta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se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ostalog</a:t>
            </a:r>
            <a:r>
              <a:rPr lang="en-US" dirty="0" smtClean="0"/>
              <a:t> </a:t>
            </a:r>
            <a:r>
              <a:rPr lang="en-US" dirty="0" err="1" smtClean="0"/>
              <a:t>reflektuje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depozitnog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 smtClean="0"/>
              <a:t>druge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, u </a:t>
            </a:r>
            <a:r>
              <a:rPr lang="en-US" dirty="0" err="1" smtClean="0"/>
              <a:t>silaznoj</a:t>
            </a:r>
            <a:r>
              <a:rPr lang="en-US" dirty="0" smtClean="0"/>
              <a:t> </a:t>
            </a:r>
            <a:r>
              <a:rPr lang="en-US" dirty="0" err="1" smtClean="0"/>
              <a:t>fazi</a:t>
            </a:r>
            <a:r>
              <a:rPr lang="en-US" dirty="0" smtClean="0"/>
              <a:t> </a:t>
            </a:r>
            <a:r>
              <a:rPr lang="en-US" dirty="0" err="1" smtClean="0"/>
              <a:t>privrednog</a:t>
            </a:r>
            <a:r>
              <a:rPr lang="en-US" dirty="0" smtClean="0"/>
              <a:t> </a:t>
            </a:r>
            <a:r>
              <a:rPr lang="en-US" dirty="0" err="1" smtClean="0"/>
              <a:t>ciklusa</a:t>
            </a:r>
            <a:r>
              <a:rPr lang="en-US" dirty="0" smtClean="0"/>
              <a:t> </a:t>
            </a:r>
            <a:r>
              <a:rPr lang="en-US" dirty="0" err="1" smtClean="0"/>
              <a:t>dolazi</a:t>
            </a:r>
            <a:r>
              <a:rPr lang="en-US" dirty="0" smtClean="0"/>
              <a:t> do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privredne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se </a:t>
            </a:r>
            <a:r>
              <a:rPr lang="en-US" dirty="0" err="1" smtClean="0"/>
              <a:t>odražava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pad </a:t>
            </a:r>
            <a:r>
              <a:rPr lang="en-US" dirty="0" err="1" smtClean="0"/>
              <a:t>depozitnog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toga,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značajni</a:t>
            </a:r>
            <a:r>
              <a:rPr lang="en-US" dirty="0" smtClean="0"/>
              <a:t> </a:t>
            </a:r>
            <a:r>
              <a:rPr lang="en-US" dirty="0" err="1" smtClean="0"/>
              <a:t>faktori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 smtClean="0"/>
              <a:t>su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086469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/>
          <a:lstStyle/>
          <a:p>
            <a:r>
              <a:rPr lang="en-US" dirty="0" err="1" smtClean="0"/>
              <a:t>agregatna</a:t>
            </a:r>
            <a:r>
              <a:rPr lang="en-US" dirty="0" smtClean="0"/>
              <a:t> </a:t>
            </a:r>
            <a:r>
              <a:rPr lang="en-US" dirty="0" err="1" smtClean="0"/>
              <a:t>štednja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razvijenosti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integrisanosti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monetarno-kreditna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ponuda</a:t>
            </a:r>
            <a:r>
              <a:rPr lang="en-US" dirty="0" smtClean="0"/>
              <a:t> </a:t>
            </a:r>
            <a:r>
              <a:rPr lang="en-US" dirty="0" err="1" smtClean="0"/>
              <a:t>nebankarskih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spoljnotrgovinski</a:t>
            </a:r>
            <a:r>
              <a:rPr lang="en-US" dirty="0" smtClean="0"/>
              <a:t> </a:t>
            </a:r>
            <a:r>
              <a:rPr lang="en-US" dirty="0" err="1" smtClean="0"/>
              <a:t>promet</a:t>
            </a:r>
            <a:r>
              <a:rPr lang="en-US" dirty="0" smtClean="0"/>
              <a:t>, </a:t>
            </a:r>
          </a:p>
          <a:p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obrazovanosti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nformisanosti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, </a:t>
            </a:r>
            <a:r>
              <a:rPr lang="en-US" dirty="0" err="1" smtClean="0"/>
              <a:t>itd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71579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+mn-lt"/>
              </a:rPr>
              <a:t>1. </a:t>
            </a:r>
            <a:r>
              <a:rPr lang="en-US" sz="3600" dirty="0">
                <a:latin typeface="+mn-lt"/>
              </a:rPr>
              <a:t>KARAKTERISTIKE BANAKA KAO FINANSIJSKIH INSTITUCIJA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Od </a:t>
            </a:r>
            <a:r>
              <a:rPr lang="en-US" dirty="0" err="1" smtClean="0"/>
              <a:t>svog</a:t>
            </a:r>
            <a:r>
              <a:rPr lang="en-US" dirty="0" smtClean="0"/>
              <a:t> </a:t>
            </a:r>
            <a:r>
              <a:rPr lang="en-US" dirty="0" err="1" smtClean="0"/>
              <a:t>nastanka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bile </a:t>
            </a:r>
            <a:r>
              <a:rPr lang="en-US" dirty="0" err="1" smtClean="0"/>
              <a:t>glavni</a:t>
            </a:r>
            <a:r>
              <a:rPr lang="en-US" dirty="0" smtClean="0"/>
              <a:t> </a:t>
            </a:r>
            <a:r>
              <a:rPr lang="en-US" dirty="0" err="1" smtClean="0"/>
              <a:t>nosioci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poslova</a:t>
            </a:r>
            <a:r>
              <a:rPr lang="en-US" dirty="0" smtClean="0"/>
              <a:t> </a:t>
            </a:r>
            <a:r>
              <a:rPr lang="en-US" dirty="0" err="1" smtClean="0"/>
              <a:t>vezanih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štednju</a:t>
            </a:r>
            <a:r>
              <a:rPr lang="en-US" dirty="0" smtClean="0"/>
              <a:t>, </a:t>
            </a:r>
            <a:r>
              <a:rPr lang="en-US" dirty="0" err="1" smtClean="0"/>
              <a:t>investiranje</a:t>
            </a:r>
            <a:r>
              <a:rPr lang="en-US" dirty="0" smtClean="0"/>
              <a:t>, </a:t>
            </a:r>
            <a:r>
              <a:rPr lang="en-US" dirty="0" err="1" smtClean="0"/>
              <a:t>izvršavanje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odobravanje</a:t>
            </a:r>
            <a:r>
              <a:rPr lang="en-US" dirty="0" smtClean="0"/>
              <a:t> </a:t>
            </a:r>
            <a:r>
              <a:rPr lang="en-US" dirty="0" err="1" smtClean="0"/>
              <a:t>zajmova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Međutim</a:t>
            </a:r>
            <a:r>
              <a:rPr lang="en-US" dirty="0" smtClean="0"/>
              <a:t>, u </a:t>
            </a:r>
            <a:r>
              <a:rPr lang="en-US" dirty="0" err="1" smtClean="0"/>
              <a:t>poslednjih</a:t>
            </a:r>
            <a:r>
              <a:rPr lang="en-US" dirty="0" smtClean="0"/>
              <a:t> </a:t>
            </a:r>
            <a:r>
              <a:rPr lang="en-US" dirty="0" err="1" smtClean="0"/>
              <a:t>nekoliko</a:t>
            </a:r>
            <a:r>
              <a:rPr lang="en-US" dirty="0" smtClean="0"/>
              <a:t> </a:t>
            </a:r>
            <a:r>
              <a:rPr lang="en-US" dirty="0" err="1" smtClean="0"/>
              <a:t>decenija</a:t>
            </a:r>
            <a:r>
              <a:rPr lang="en-US" dirty="0" smtClean="0"/>
              <a:t> je </a:t>
            </a:r>
            <a:r>
              <a:rPr lang="en-US" dirty="0" err="1" smtClean="0"/>
              <a:t>došlo</a:t>
            </a:r>
            <a:r>
              <a:rPr lang="en-US" dirty="0" smtClean="0"/>
              <a:t> do </a:t>
            </a:r>
            <a:r>
              <a:rPr lang="en-US" dirty="0" err="1" smtClean="0"/>
              <a:t>razvoja</a:t>
            </a:r>
            <a:r>
              <a:rPr lang="en-US" dirty="0" smtClean="0"/>
              <a:t> </a:t>
            </a:r>
            <a:r>
              <a:rPr lang="en-US" dirty="0" err="1" smtClean="0"/>
              <a:t>nebankarskih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drugih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, </a:t>
            </a:r>
            <a:r>
              <a:rPr lang="en-US" dirty="0" err="1" smtClean="0"/>
              <a:t>čije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zauzima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veći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u </a:t>
            </a:r>
            <a:r>
              <a:rPr lang="en-US" dirty="0" err="1" smtClean="0"/>
              <a:t>ukupnim</a:t>
            </a:r>
            <a:r>
              <a:rPr lang="en-US" dirty="0" smtClean="0"/>
              <a:t>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poslovima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Danas je u </a:t>
            </a:r>
            <a:r>
              <a:rPr lang="en-US" dirty="0" err="1" smtClean="0"/>
              <a:t>praksi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slučaj</a:t>
            </a:r>
            <a:r>
              <a:rPr lang="en-US" dirty="0" smtClean="0"/>
              <a:t> da </a:t>
            </a:r>
            <a:r>
              <a:rPr lang="en-US" dirty="0" err="1" smtClean="0"/>
              <a:t>finansijkse</a:t>
            </a:r>
            <a:r>
              <a:rPr lang="en-US" dirty="0" smtClean="0"/>
              <a:t> </a:t>
            </a:r>
            <a:r>
              <a:rPr lang="en-US" dirty="0" err="1" smtClean="0"/>
              <a:t>institucije</a:t>
            </a:r>
            <a:r>
              <a:rPr lang="en-US" dirty="0" smtClean="0"/>
              <a:t> </a:t>
            </a:r>
            <a:r>
              <a:rPr lang="en-US" dirty="0" err="1" smtClean="0"/>
              <a:t>različitog</a:t>
            </a:r>
            <a:r>
              <a:rPr lang="en-US" dirty="0" smtClean="0"/>
              <a:t> </a:t>
            </a:r>
            <a:r>
              <a:rPr lang="en-US" dirty="0" err="1" smtClean="0"/>
              <a:t>tipa</a:t>
            </a:r>
            <a:r>
              <a:rPr lang="en-US" dirty="0" smtClean="0"/>
              <a:t> </a:t>
            </a:r>
            <a:r>
              <a:rPr lang="en-US" dirty="0" err="1" smtClean="0"/>
              <a:t>svojim</a:t>
            </a:r>
            <a:r>
              <a:rPr lang="en-US" dirty="0" smtClean="0"/>
              <a:t> </a:t>
            </a:r>
            <a:r>
              <a:rPr lang="en-US" dirty="0" err="1" smtClean="0"/>
              <a:t>klijentima</a:t>
            </a:r>
            <a:r>
              <a:rPr lang="en-US" dirty="0" smtClean="0"/>
              <a:t> nude </a:t>
            </a:r>
            <a:r>
              <a:rPr lang="en-US" dirty="0" err="1" smtClean="0"/>
              <a:t>slične</a:t>
            </a:r>
            <a:r>
              <a:rPr lang="en-US" dirty="0" smtClean="0"/>
              <a:t>, a </a:t>
            </a:r>
            <a:r>
              <a:rPr lang="en-US" dirty="0" err="1" smtClean="0"/>
              <a:t>vrlo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iste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proizvode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usluge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Uprkos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 smtClean="0"/>
              <a:t>preklapanjima</a:t>
            </a:r>
            <a:r>
              <a:rPr lang="en-US" dirty="0" smtClean="0"/>
              <a:t>, </a:t>
            </a:r>
            <a:r>
              <a:rPr lang="en-US" dirty="0" err="1" smtClean="0"/>
              <a:t>činjenica</a:t>
            </a:r>
            <a:r>
              <a:rPr lang="en-US" dirty="0" smtClean="0"/>
              <a:t> je da </a:t>
            </a:r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 smtClean="0"/>
              <a:t>poslovi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tipični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čine</a:t>
            </a:r>
            <a:r>
              <a:rPr lang="en-US" dirty="0" smtClean="0"/>
              <a:t> </a:t>
            </a:r>
            <a:r>
              <a:rPr lang="en-US" dirty="0" err="1" smtClean="0"/>
              <a:t>jedinstvenim</a:t>
            </a:r>
            <a:r>
              <a:rPr lang="en-US" dirty="0" smtClean="0"/>
              <a:t> </a:t>
            </a:r>
            <a:r>
              <a:rPr lang="en-US" dirty="0" err="1" smtClean="0"/>
              <a:t>institucijama</a:t>
            </a:r>
            <a:r>
              <a:rPr lang="en-US" dirty="0" smtClean="0"/>
              <a:t> </a:t>
            </a:r>
            <a:r>
              <a:rPr lang="en-US" dirty="0" err="1" smtClean="0"/>
              <a:t>finansijskog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.</a:t>
            </a:r>
            <a:endParaRPr lang="sr-Latn-ME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Osnovne</a:t>
            </a:r>
            <a:r>
              <a:rPr lang="en-US" dirty="0" smtClean="0"/>
              <a:t> </a:t>
            </a:r>
            <a:r>
              <a:rPr lang="en-US" dirty="0" err="1" smtClean="0"/>
              <a:t>karakteristike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institucija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136892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pojedinačnih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da </a:t>
            </a:r>
            <a:r>
              <a:rPr lang="en-US" dirty="0" err="1" smtClean="0"/>
              <a:t>bude</a:t>
            </a:r>
            <a:r>
              <a:rPr lang="en-US" dirty="0" smtClean="0"/>
              <a:t> </a:t>
            </a:r>
            <a:r>
              <a:rPr lang="en-US" dirty="0" err="1" smtClean="0"/>
              <a:t>rezultat</a:t>
            </a:r>
            <a:r>
              <a:rPr lang="en-US" dirty="0" smtClean="0"/>
              <a:t> </a:t>
            </a:r>
            <a:r>
              <a:rPr lang="en-US" dirty="0" err="1" smtClean="0"/>
              <a:t>sprovođenja</a:t>
            </a:r>
            <a:r>
              <a:rPr lang="en-US" dirty="0" smtClean="0"/>
              <a:t> </a:t>
            </a:r>
            <a:r>
              <a:rPr lang="en-US" dirty="0" err="1" smtClean="0"/>
              <a:t>strategije</a:t>
            </a:r>
            <a:r>
              <a:rPr lang="en-US" dirty="0" smtClean="0"/>
              <a:t> </a:t>
            </a:r>
            <a:r>
              <a:rPr lang="en-US" dirty="0" err="1" smtClean="0"/>
              <a:t>predviđanja</a:t>
            </a:r>
            <a:r>
              <a:rPr lang="en-US" dirty="0" smtClean="0"/>
              <a:t> </a:t>
            </a:r>
            <a:r>
              <a:rPr lang="en-US" dirty="0" err="1" smtClean="0"/>
              <a:t>događaja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mobilizacije</a:t>
            </a:r>
            <a:r>
              <a:rPr lang="en-US" dirty="0" smtClean="0"/>
              <a:t> </a:t>
            </a:r>
            <a:r>
              <a:rPr lang="en-US" dirty="0" err="1" smtClean="0"/>
              <a:t>potrebnog</a:t>
            </a:r>
            <a:r>
              <a:rPr lang="en-US" dirty="0" smtClean="0"/>
              <a:t> </a:t>
            </a:r>
            <a:r>
              <a:rPr lang="en-US" dirty="0" err="1" smtClean="0"/>
              <a:t>nivoa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 smtClean="0"/>
              <a:t>slučaju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teže</a:t>
            </a:r>
            <a:r>
              <a:rPr lang="en-US" dirty="0" smtClean="0"/>
              <a:t> </a:t>
            </a:r>
            <a:r>
              <a:rPr lang="en-US" dirty="0" err="1" smtClean="0"/>
              <a:t>uvećanju</a:t>
            </a:r>
            <a:r>
              <a:rPr lang="en-US" dirty="0" smtClean="0"/>
              <a:t> </a:t>
            </a:r>
            <a:r>
              <a:rPr lang="en-US" dirty="0" err="1" smtClean="0"/>
              <a:t>stabilne</a:t>
            </a:r>
            <a:r>
              <a:rPr lang="en-US" dirty="0" smtClean="0"/>
              <a:t> </a:t>
            </a:r>
            <a:r>
              <a:rPr lang="en-US" dirty="0" err="1" smtClean="0"/>
              <a:t>depozitne</a:t>
            </a:r>
            <a:r>
              <a:rPr lang="en-US" dirty="0" smtClean="0"/>
              <a:t> </a:t>
            </a:r>
            <a:r>
              <a:rPr lang="en-US" dirty="0" err="1" smtClean="0"/>
              <a:t>baze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neće</a:t>
            </a:r>
            <a:r>
              <a:rPr lang="en-US" dirty="0" smtClean="0"/>
              <a:t> </a:t>
            </a:r>
            <a:r>
              <a:rPr lang="en-US" dirty="0" err="1" smtClean="0"/>
              <a:t>ispoljavati</a:t>
            </a:r>
            <a:r>
              <a:rPr lang="en-US" dirty="0" smtClean="0"/>
              <a:t> </a:t>
            </a:r>
            <a:r>
              <a:rPr lang="en-US" dirty="0" err="1" smtClean="0"/>
              <a:t>osetljivost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žele</a:t>
            </a:r>
            <a:r>
              <a:rPr lang="en-US" dirty="0" smtClean="0"/>
              <a:t> da u </a:t>
            </a:r>
            <a:r>
              <a:rPr lang="en-US" dirty="0" err="1" smtClean="0"/>
              <a:t>strukturi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viđenju</a:t>
            </a:r>
            <a:r>
              <a:rPr lang="en-US" dirty="0" smtClean="0"/>
              <a:t>,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to </a:t>
            </a:r>
            <a:r>
              <a:rPr lang="en-US" dirty="0" err="1" smtClean="0"/>
              <a:t>najjeftiniji</a:t>
            </a:r>
            <a:r>
              <a:rPr lang="en-US" dirty="0" smtClean="0"/>
              <a:t> </a:t>
            </a:r>
            <a:r>
              <a:rPr lang="en-US" dirty="0" err="1" smtClean="0"/>
              <a:t>izvori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kojoj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usp</a:t>
            </a:r>
            <a:r>
              <a:rPr lang="sr-Latn-ME" dirty="0" smtClean="0"/>
              <a:t>ij</a:t>
            </a:r>
            <a:r>
              <a:rPr lang="en-US" dirty="0" err="1" smtClean="0"/>
              <a:t>evaju</a:t>
            </a:r>
            <a:r>
              <a:rPr lang="en-US" dirty="0" smtClean="0"/>
              <a:t> da </a:t>
            </a:r>
            <a:r>
              <a:rPr lang="en-US" dirty="0" err="1" smtClean="0"/>
              <a:t>ostvare</a:t>
            </a:r>
            <a:r>
              <a:rPr lang="en-US" dirty="0" smtClean="0"/>
              <a:t> </a:t>
            </a:r>
            <a:r>
              <a:rPr lang="en-US" dirty="0" err="1" smtClean="0"/>
              <a:t>navedene</a:t>
            </a:r>
            <a:r>
              <a:rPr lang="en-US" dirty="0" smtClean="0"/>
              <a:t> </a:t>
            </a:r>
            <a:r>
              <a:rPr lang="en-US" dirty="0" err="1" smtClean="0"/>
              <a:t>ciljeve</a:t>
            </a:r>
            <a:r>
              <a:rPr lang="en-US" dirty="0" smtClean="0"/>
              <a:t>,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faktora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pPr lvl="1" algn="just"/>
            <a:r>
              <a:rPr lang="en-US" sz="3100" dirty="0" err="1" smtClean="0"/>
              <a:t>izbor</a:t>
            </a:r>
            <a:r>
              <a:rPr lang="en-US" sz="3100" dirty="0" smtClean="0"/>
              <a:t> </a:t>
            </a:r>
            <a:r>
              <a:rPr lang="en-US" sz="3100" dirty="0" err="1" smtClean="0"/>
              <a:t>strategije</a:t>
            </a:r>
            <a:r>
              <a:rPr lang="en-US" sz="3100" dirty="0" smtClean="0"/>
              <a:t> </a:t>
            </a:r>
            <a:r>
              <a:rPr lang="en-US" sz="3100" dirty="0" err="1" smtClean="0"/>
              <a:t>i</a:t>
            </a:r>
            <a:r>
              <a:rPr lang="en-US" sz="3100" dirty="0" smtClean="0"/>
              <a:t> </a:t>
            </a:r>
            <a:r>
              <a:rPr lang="en-US" sz="3100" dirty="0" err="1" smtClean="0"/>
              <a:t>poslovne</a:t>
            </a:r>
            <a:r>
              <a:rPr lang="en-US" sz="3100" dirty="0" smtClean="0"/>
              <a:t> </a:t>
            </a:r>
            <a:r>
              <a:rPr lang="en-US" sz="3100" dirty="0" err="1" smtClean="0"/>
              <a:t>politike</a:t>
            </a:r>
            <a:r>
              <a:rPr lang="en-US" sz="3100" dirty="0" smtClean="0"/>
              <a:t> </a:t>
            </a:r>
            <a:r>
              <a:rPr lang="en-US" sz="3100" dirty="0" err="1" smtClean="0"/>
              <a:t>banke</a:t>
            </a:r>
            <a:r>
              <a:rPr lang="en-US" sz="3100" dirty="0" smtClean="0"/>
              <a:t>, </a:t>
            </a:r>
          </a:p>
          <a:p>
            <a:pPr lvl="1" algn="just"/>
            <a:r>
              <a:rPr lang="en-US" sz="3100" dirty="0" err="1" smtClean="0"/>
              <a:t>tražnja</a:t>
            </a:r>
            <a:r>
              <a:rPr lang="en-US" sz="3100" dirty="0" smtClean="0"/>
              <a:t> </a:t>
            </a:r>
            <a:r>
              <a:rPr lang="en-US" sz="3100" dirty="0" err="1" smtClean="0"/>
              <a:t>klijenata</a:t>
            </a:r>
            <a:r>
              <a:rPr lang="en-US" sz="3100" dirty="0" smtClean="0"/>
              <a:t> </a:t>
            </a:r>
            <a:r>
              <a:rPr lang="en-US" sz="3100" dirty="0" err="1" smtClean="0"/>
              <a:t>za</a:t>
            </a:r>
            <a:r>
              <a:rPr lang="en-US" sz="3100" dirty="0" smtClean="0"/>
              <a:t> </a:t>
            </a:r>
            <a:r>
              <a:rPr lang="en-US" sz="3100" dirty="0" err="1" smtClean="0"/>
              <a:t>otvaranjem</a:t>
            </a:r>
            <a:r>
              <a:rPr lang="en-US" sz="3100" dirty="0" smtClean="0"/>
              <a:t> </a:t>
            </a:r>
            <a:r>
              <a:rPr lang="en-US" sz="3100" dirty="0" err="1" smtClean="0"/>
              <a:t>pojedinih</a:t>
            </a:r>
            <a:r>
              <a:rPr lang="en-US" sz="3100" dirty="0" smtClean="0"/>
              <a:t> </a:t>
            </a:r>
            <a:r>
              <a:rPr lang="en-US" sz="3100" dirty="0" err="1" smtClean="0"/>
              <a:t>vrsta</a:t>
            </a:r>
            <a:r>
              <a:rPr lang="en-US" sz="3100" dirty="0" smtClean="0"/>
              <a:t> </a:t>
            </a:r>
            <a:r>
              <a:rPr lang="en-US" sz="3100" dirty="0" err="1" smtClean="0"/>
              <a:t>depozitnih</a:t>
            </a:r>
            <a:r>
              <a:rPr lang="en-US" sz="3100" dirty="0" smtClean="0"/>
              <a:t> </a:t>
            </a:r>
            <a:r>
              <a:rPr lang="en-US" sz="3100" dirty="0" err="1" smtClean="0"/>
              <a:t>računa</a:t>
            </a:r>
            <a:r>
              <a:rPr lang="en-US" sz="3100" dirty="0" smtClean="0"/>
              <a:t>, </a:t>
            </a:r>
          </a:p>
          <a:p>
            <a:pPr lvl="1" algn="just"/>
            <a:r>
              <a:rPr lang="en-US" sz="3100" dirty="0" smtClean="0"/>
              <a:t> profit </a:t>
            </a:r>
            <a:r>
              <a:rPr lang="en-US" sz="3100" dirty="0" err="1" smtClean="0"/>
              <a:t>ostvaren</a:t>
            </a:r>
            <a:r>
              <a:rPr lang="en-US" sz="3100" dirty="0" smtClean="0"/>
              <a:t> </a:t>
            </a:r>
            <a:r>
              <a:rPr lang="en-US" sz="3100" dirty="0" err="1" smtClean="0"/>
              <a:t>po</a:t>
            </a:r>
            <a:r>
              <a:rPr lang="en-US" sz="3100" dirty="0" smtClean="0"/>
              <a:t> </a:t>
            </a:r>
            <a:r>
              <a:rPr lang="en-US" sz="3100" dirty="0" err="1" smtClean="0"/>
              <a:t>osnovu</a:t>
            </a:r>
            <a:r>
              <a:rPr lang="en-US" sz="3100" dirty="0" smtClean="0"/>
              <a:t> </a:t>
            </a:r>
            <a:r>
              <a:rPr lang="en-US" sz="3100" dirty="0" err="1" smtClean="0"/>
              <a:t>određenih</a:t>
            </a:r>
            <a:r>
              <a:rPr lang="en-US" sz="3100" dirty="0" smtClean="0"/>
              <a:t> </a:t>
            </a:r>
            <a:r>
              <a:rPr lang="en-US" sz="3100" dirty="0" err="1" smtClean="0"/>
              <a:t>bankarskih</a:t>
            </a:r>
            <a:r>
              <a:rPr lang="en-US" sz="3100" dirty="0" smtClean="0"/>
              <a:t> </a:t>
            </a:r>
            <a:r>
              <a:rPr lang="en-US" sz="3100" dirty="0" err="1" smtClean="0"/>
              <a:t>proizvoda</a:t>
            </a:r>
            <a:r>
              <a:rPr lang="en-US" sz="3100" dirty="0" smtClean="0"/>
              <a:t> </a:t>
            </a:r>
            <a:r>
              <a:rPr lang="en-US" sz="3100" dirty="0" err="1" smtClean="0"/>
              <a:t>i</a:t>
            </a:r>
            <a:r>
              <a:rPr lang="en-US" sz="3100" dirty="0" smtClean="0"/>
              <a:t> </a:t>
            </a:r>
            <a:r>
              <a:rPr lang="en-US" sz="3100" dirty="0" err="1" smtClean="0"/>
              <a:t>usluga</a:t>
            </a:r>
            <a:r>
              <a:rPr lang="en-US" sz="3100" dirty="0" smtClean="0"/>
              <a:t>, </a:t>
            </a:r>
          </a:p>
          <a:p>
            <a:pPr lvl="1" algn="just"/>
            <a:r>
              <a:rPr lang="en-US" sz="3100" dirty="0" err="1" smtClean="0"/>
              <a:t>lokacije</a:t>
            </a:r>
            <a:r>
              <a:rPr lang="en-US" sz="3100" dirty="0" smtClean="0"/>
              <a:t> </a:t>
            </a:r>
            <a:r>
              <a:rPr lang="en-US" sz="3100" dirty="0" err="1" smtClean="0"/>
              <a:t>banke</a:t>
            </a:r>
            <a:r>
              <a:rPr lang="en-US" sz="3100" dirty="0" smtClean="0"/>
              <a:t> </a:t>
            </a:r>
            <a:r>
              <a:rPr lang="en-US" sz="3100" dirty="0" err="1" smtClean="0"/>
              <a:t>i</a:t>
            </a:r>
            <a:r>
              <a:rPr lang="en-US" sz="3100" dirty="0" smtClean="0"/>
              <a:t> </a:t>
            </a:r>
            <a:r>
              <a:rPr lang="en-US" sz="3100" dirty="0" err="1" smtClean="0"/>
              <a:t>njenih</a:t>
            </a:r>
            <a:r>
              <a:rPr lang="en-US" sz="3100" dirty="0" smtClean="0"/>
              <a:t> </a:t>
            </a:r>
            <a:r>
              <a:rPr lang="en-US" sz="3100" dirty="0" err="1" smtClean="0"/>
              <a:t>poslovnih</a:t>
            </a:r>
            <a:r>
              <a:rPr lang="en-US" sz="3100" dirty="0" smtClean="0"/>
              <a:t> </a:t>
            </a:r>
            <a:r>
              <a:rPr lang="en-US" sz="3100" dirty="0" err="1" smtClean="0"/>
              <a:t>jedinica</a:t>
            </a:r>
            <a:r>
              <a:rPr lang="en-US" sz="3100" dirty="0" smtClean="0"/>
              <a:t> (</a:t>
            </a:r>
            <a:r>
              <a:rPr lang="en-US" sz="3100" dirty="0" err="1" smtClean="0"/>
              <a:t>ekonomski</a:t>
            </a:r>
            <a:r>
              <a:rPr lang="en-US" sz="3100" dirty="0" smtClean="0"/>
              <a:t> </a:t>
            </a:r>
            <a:r>
              <a:rPr lang="en-US" sz="3100" dirty="0" err="1" smtClean="0"/>
              <a:t>potencijal</a:t>
            </a:r>
            <a:r>
              <a:rPr lang="en-US" sz="3100" dirty="0" smtClean="0"/>
              <a:t> </a:t>
            </a:r>
            <a:r>
              <a:rPr lang="en-US" sz="3100" dirty="0" err="1" smtClean="0"/>
              <a:t>regiona</a:t>
            </a:r>
            <a:r>
              <a:rPr lang="en-US" sz="3100" dirty="0" smtClean="0"/>
              <a:t>), </a:t>
            </a:r>
          </a:p>
          <a:p>
            <a:pPr lvl="1" algn="just"/>
            <a:r>
              <a:rPr lang="en-US" sz="3100" dirty="0" err="1" smtClean="0"/>
              <a:t>ud</a:t>
            </a:r>
            <a:r>
              <a:rPr lang="sr-Latn-ME" sz="3100" dirty="0" smtClean="0"/>
              <a:t>i</a:t>
            </a:r>
            <a:r>
              <a:rPr lang="en-US" sz="3100" dirty="0" smtClean="0"/>
              <a:t>o </a:t>
            </a:r>
            <a:r>
              <a:rPr lang="en-US" sz="3100" dirty="0" err="1" smtClean="0"/>
              <a:t>banke</a:t>
            </a:r>
            <a:r>
              <a:rPr lang="en-US" sz="3100" dirty="0" smtClean="0"/>
              <a:t> </a:t>
            </a:r>
            <a:r>
              <a:rPr lang="en-US" sz="3100" dirty="0" err="1" smtClean="0"/>
              <a:t>na</a:t>
            </a:r>
            <a:r>
              <a:rPr lang="en-US" sz="3100" dirty="0" smtClean="0"/>
              <a:t> </a:t>
            </a:r>
            <a:r>
              <a:rPr lang="en-US" sz="3100" dirty="0" err="1" smtClean="0"/>
              <a:t>tržištu</a:t>
            </a:r>
            <a:r>
              <a:rPr lang="en-US" sz="3100" dirty="0" smtClean="0"/>
              <a:t> </a:t>
            </a:r>
            <a:r>
              <a:rPr lang="en-US" sz="3100" dirty="0" err="1" smtClean="0"/>
              <a:t>bankarskih</a:t>
            </a:r>
            <a:r>
              <a:rPr lang="en-US" sz="3100" dirty="0" smtClean="0"/>
              <a:t> </a:t>
            </a:r>
            <a:r>
              <a:rPr lang="en-US" sz="3100" dirty="0" err="1" smtClean="0"/>
              <a:t>usluga</a:t>
            </a:r>
            <a:r>
              <a:rPr lang="en-US" sz="3100" dirty="0" smtClean="0"/>
              <a:t>, </a:t>
            </a:r>
          </a:p>
          <a:p>
            <a:pPr lvl="1" algn="just"/>
            <a:r>
              <a:rPr lang="en-US" sz="3100" dirty="0" smtClean="0"/>
              <a:t> </a:t>
            </a:r>
            <a:r>
              <a:rPr lang="en-US" sz="3100" dirty="0" err="1" smtClean="0"/>
              <a:t>kvalitet</a:t>
            </a:r>
            <a:r>
              <a:rPr lang="en-US" sz="3100" dirty="0" smtClean="0"/>
              <a:t> </a:t>
            </a:r>
            <a:r>
              <a:rPr lang="en-US" sz="3100" dirty="0" err="1" smtClean="0"/>
              <a:t>kadrova</a:t>
            </a:r>
            <a:r>
              <a:rPr lang="en-US" sz="3100" dirty="0" smtClean="0"/>
              <a:t> </a:t>
            </a:r>
            <a:r>
              <a:rPr lang="en-US" sz="3100" dirty="0" err="1" smtClean="0"/>
              <a:t>banke</a:t>
            </a:r>
            <a:r>
              <a:rPr lang="en-US" sz="3100" dirty="0" smtClean="0"/>
              <a:t> </a:t>
            </a:r>
            <a:r>
              <a:rPr lang="en-US" sz="3100" dirty="0" err="1" smtClean="0"/>
              <a:t>i</a:t>
            </a:r>
            <a:r>
              <a:rPr lang="en-US" sz="3100" dirty="0" smtClean="0"/>
              <a:t> </a:t>
            </a:r>
            <a:r>
              <a:rPr lang="en-US" sz="3100" dirty="0" err="1" smtClean="0"/>
              <a:t>profesionalnost</a:t>
            </a:r>
            <a:r>
              <a:rPr lang="en-US" sz="3100" dirty="0" smtClean="0"/>
              <a:t> u </a:t>
            </a:r>
            <a:r>
              <a:rPr lang="en-US" sz="3100" dirty="0" err="1" smtClean="0"/>
              <a:t>radu</a:t>
            </a:r>
            <a:r>
              <a:rPr lang="en-US" sz="3100" dirty="0" smtClean="0"/>
              <a:t>, </a:t>
            </a:r>
            <a:r>
              <a:rPr lang="en-US" sz="3100" dirty="0" err="1" smtClean="0"/>
              <a:t>itd</a:t>
            </a:r>
            <a:r>
              <a:rPr lang="en-US" sz="3100" dirty="0" smtClean="0"/>
              <a:t>. </a:t>
            </a:r>
          </a:p>
          <a:p>
            <a:pPr lvl="1"/>
            <a:endParaRPr lang="en-US" sz="31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770285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1521"/>
            <a:ext cx="10515600" cy="5275442"/>
          </a:xfrm>
        </p:spPr>
        <p:txBody>
          <a:bodyPr/>
          <a:lstStyle/>
          <a:p>
            <a:pPr algn="just"/>
            <a:r>
              <a:rPr lang="en-US" dirty="0" err="1" smtClean="0"/>
              <a:t>Uzimajući</a:t>
            </a:r>
            <a:r>
              <a:rPr lang="en-US" dirty="0" smtClean="0"/>
              <a:t> u </a:t>
            </a:r>
            <a:r>
              <a:rPr lang="en-US" dirty="0" err="1" smtClean="0"/>
              <a:t>obzir</a:t>
            </a:r>
            <a:r>
              <a:rPr lang="en-US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navedene</a:t>
            </a:r>
            <a:r>
              <a:rPr lang="en-US" dirty="0" smtClean="0"/>
              <a:t> </a:t>
            </a:r>
            <a:r>
              <a:rPr lang="en-US" dirty="0" err="1" smtClean="0"/>
              <a:t>faktore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determinišu</a:t>
            </a:r>
            <a:r>
              <a:rPr lang="en-US" dirty="0" smtClean="0"/>
              <a:t> </a:t>
            </a:r>
            <a:r>
              <a:rPr lang="en-US" dirty="0" err="1" smtClean="0"/>
              <a:t>depozitni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mikro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najvažniji</a:t>
            </a:r>
            <a:r>
              <a:rPr lang="en-US" dirty="0" smtClean="0"/>
              <a:t> se </a:t>
            </a:r>
            <a:r>
              <a:rPr lang="en-US" dirty="0" err="1" smtClean="0"/>
              <a:t>izdvajaju</a:t>
            </a:r>
            <a:r>
              <a:rPr lang="en-US" dirty="0" smtClean="0"/>
              <a:t> </a:t>
            </a:r>
            <a:r>
              <a:rPr lang="en-US" dirty="0" err="1" smtClean="0"/>
              <a:t>kretanje</a:t>
            </a:r>
            <a:r>
              <a:rPr lang="en-US" dirty="0" smtClean="0"/>
              <a:t> </a:t>
            </a:r>
            <a:r>
              <a:rPr lang="en-US" dirty="0" err="1" smtClean="0"/>
              <a:t>dohodka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izbor</a:t>
            </a:r>
            <a:r>
              <a:rPr lang="en-US" dirty="0" smtClean="0"/>
              <a:t> </a:t>
            </a:r>
            <a:r>
              <a:rPr lang="en-US" dirty="0" err="1" smtClean="0"/>
              <a:t>adekvatnih</a:t>
            </a:r>
            <a:r>
              <a:rPr lang="en-US" dirty="0" smtClean="0"/>
              <a:t> </a:t>
            </a:r>
            <a:r>
              <a:rPr lang="en-US" dirty="0" err="1" smtClean="0"/>
              <a:t>kamatnih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plaćaju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depozite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21205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/>
          <a:lstStyle/>
          <a:p>
            <a:pPr algn="just"/>
            <a:r>
              <a:rPr lang="en-US" dirty="0" smtClean="0"/>
              <a:t> </a:t>
            </a:r>
            <a:r>
              <a:rPr lang="en-US" dirty="0" err="1" smtClean="0"/>
              <a:t>Osnova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formiranje</a:t>
            </a:r>
            <a:r>
              <a:rPr lang="en-US" dirty="0" smtClean="0"/>
              <a:t> </a:t>
            </a:r>
            <a:r>
              <a:rPr lang="en-US" dirty="0" err="1" smtClean="0"/>
              <a:t>dodatnog</a:t>
            </a:r>
            <a:r>
              <a:rPr lang="en-US" dirty="0" smtClean="0"/>
              <a:t> </a:t>
            </a:r>
            <a:r>
              <a:rPr lang="en-US" dirty="0" err="1" smtClean="0"/>
              <a:t>depozitnog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je </a:t>
            </a:r>
            <a:r>
              <a:rPr lang="en-US" dirty="0" err="1" smtClean="0"/>
              <a:t>povećanje</a:t>
            </a:r>
            <a:r>
              <a:rPr lang="en-US" dirty="0" smtClean="0"/>
              <a:t> </a:t>
            </a:r>
            <a:r>
              <a:rPr lang="en-US" dirty="0" err="1" smtClean="0"/>
              <a:t>dohodka</a:t>
            </a:r>
            <a:r>
              <a:rPr lang="en-US" dirty="0" smtClean="0"/>
              <a:t> u </a:t>
            </a:r>
            <a:r>
              <a:rPr lang="en-US" dirty="0" err="1" smtClean="0"/>
              <a:t>sektoru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je </a:t>
            </a:r>
            <a:r>
              <a:rPr lang="en-US" dirty="0" err="1" smtClean="0"/>
              <a:t>primarni</a:t>
            </a:r>
            <a:r>
              <a:rPr lang="en-US" dirty="0" smtClean="0"/>
              <a:t> </a:t>
            </a:r>
            <a:r>
              <a:rPr lang="en-US" dirty="0" err="1" smtClean="0"/>
              <a:t>izvor</a:t>
            </a:r>
            <a:r>
              <a:rPr lang="en-US" dirty="0" smtClean="0"/>
              <a:t> </a:t>
            </a:r>
            <a:r>
              <a:rPr lang="en-US" dirty="0" err="1" smtClean="0"/>
              <a:t>neto</a:t>
            </a:r>
            <a:r>
              <a:rPr lang="en-US" dirty="0" smtClean="0"/>
              <a:t>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u </a:t>
            </a:r>
            <a:r>
              <a:rPr lang="en-US" dirty="0" err="1" smtClean="0"/>
              <a:t>finansijskom</a:t>
            </a:r>
            <a:r>
              <a:rPr lang="en-US" dirty="0" smtClean="0"/>
              <a:t> </a:t>
            </a:r>
            <a:r>
              <a:rPr lang="en-US" dirty="0" err="1" smtClean="0"/>
              <a:t>sistemu</a:t>
            </a:r>
            <a:r>
              <a:rPr lang="en-US" dirty="0" smtClean="0"/>
              <a:t>,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 smtClean="0"/>
              <a:t>razloga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država</a:t>
            </a:r>
            <a:r>
              <a:rPr lang="en-US" dirty="0" smtClean="0"/>
              <a:t> </a:t>
            </a:r>
            <a:r>
              <a:rPr lang="en-US" dirty="0" err="1" smtClean="0"/>
              <a:t>teže</a:t>
            </a:r>
            <a:r>
              <a:rPr lang="en-US" dirty="0" smtClean="0"/>
              <a:t> da </a:t>
            </a:r>
            <a:r>
              <a:rPr lang="en-US" dirty="0" err="1" smtClean="0"/>
              <a:t>formiraju</a:t>
            </a:r>
            <a:r>
              <a:rPr lang="en-US" dirty="0" smtClean="0"/>
              <a:t> </a:t>
            </a:r>
            <a:r>
              <a:rPr lang="en-US" dirty="0" err="1" smtClean="0"/>
              <a:t>veća</a:t>
            </a:r>
            <a:r>
              <a:rPr lang="en-US" dirty="0" smtClean="0"/>
              <a:t> </a:t>
            </a:r>
            <a:r>
              <a:rPr lang="en-US" dirty="0" err="1" smtClean="0"/>
              <a:t>zaduženja</a:t>
            </a:r>
            <a:r>
              <a:rPr lang="en-US" dirty="0" smtClean="0"/>
              <a:t> </a:t>
            </a:r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u </a:t>
            </a:r>
            <a:r>
              <a:rPr lang="en-US" dirty="0" err="1" smtClean="0"/>
              <a:t>odnosu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ponudu</a:t>
            </a:r>
            <a:r>
              <a:rPr lang="en-US" dirty="0" smtClean="0"/>
              <a:t> </a:t>
            </a:r>
            <a:r>
              <a:rPr lang="en-US" dirty="0" err="1" smtClean="0"/>
              <a:t>akumulacije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osnovu</a:t>
            </a:r>
            <a:r>
              <a:rPr lang="en-US" dirty="0" smtClean="0"/>
              <a:t> toga se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konstatovati</a:t>
            </a:r>
            <a:r>
              <a:rPr lang="en-US" dirty="0" smtClean="0"/>
              <a:t> da </a:t>
            </a:r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 smtClean="0"/>
              <a:t>nominalnog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realnog</a:t>
            </a:r>
            <a:r>
              <a:rPr lang="en-US" dirty="0" smtClean="0"/>
              <a:t> </a:t>
            </a:r>
            <a:r>
              <a:rPr lang="en-US" dirty="0" err="1" smtClean="0"/>
              <a:t>dohodka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 </a:t>
            </a:r>
            <a:r>
              <a:rPr lang="en-US" dirty="0" err="1" smtClean="0"/>
              <a:t>stanovništva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jedan</a:t>
            </a:r>
            <a:r>
              <a:rPr lang="en-US" dirty="0" smtClean="0"/>
              <a:t> od </a:t>
            </a:r>
            <a:r>
              <a:rPr lang="en-US" dirty="0" err="1" smtClean="0"/>
              <a:t>glavnih</a:t>
            </a:r>
            <a:r>
              <a:rPr lang="en-US" dirty="0" smtClean="0"/>
              <a:t> </a:t>
            </a:r>
            <a:r>
              <a:rPr lang="en-US" dirty="0" err="1" smtClean="0"/>
              <a:t>preduslova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formiranje</a:t>
            </a:r>
            <a:r>
              <a:rPr lang="en-US" dirty="0" smtClean="0"/>
              <a:t> </a:t>
            </a:r>
            <a:r>
              <a:rPr lang="en-US" dirty="0" err="1" smtClean="0"/>
              <a:t>dodatnog</a:t>
            </a:r>
            <a:r>
              <a:rPr lang="en-US" dirty="0" smtClean="0"/>
              <a:t> </a:t>
            </a:r>
            <a:r>
              <a:rPr lang="en-US" dirty="0" err="1" smtClean="0"/>
              <a:t>depozitnog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.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5607517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7127"/>
            <a:ext cx="10515600" cy="53398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Drugo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depozitnog</a:t>
            </a:r>
            <a:r>
              <a:rPr lang="en-US" dirty="0"/>
              <a:t> </a:t>
            </a:r>
            <a:r>
              <a:rPr lang="en-US" dirty="0" err="1"/>
              <a:t>potencijala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je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adekvatne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stope </a:t>
            </a:r>
            <a:r>
              <a:rPr lang="en-US" dirty="0" err="1"/>
              <a:t>inflacije</a:t>
            </a:r>
            <a:r>
              <a:rPr lang="en-US" dirty="0"/>
              <a:t> (</a:t>
            </a:r>
            <a:r>
              <a:rPr lang="en-US" dirty="0" err="1"/>
              <a:t>pozitivna</a:t>
            </a:r>
            <a:r>
              <a:rPr lang="en-US" dirty="0"/>
              <a:t> </a:t>
            </a:r>
            <a:r>
              <a:rPr lang="en-US" dirty="0" err="1"/>
              <a:t>realna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), </a:t>
            </a:r>
            <a:r>
              <a:rPr lang="en-US" dirty="0" err="1"/>
              <a:t>postavlja</a:t>
            </a:r>
            <a:r>
              <a:rPr lang="en-US" dirty="0"/>
              <a:t> se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dirty="0" err="1"/>
              <a:t>procentnih</a:t>
            </a:r>
            <a:r>
              <a:rPr lang="en-US" dirty="0"/>
              <a:t> </a:t>
            </a:r>
            <a:r>
              <a:rPr lang="en-US" dirty="0" err="1"/>
              <a:t>poena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iznosi</a:t>
            </a:r>
            <a:r>
              <a:rPr lang="en-US" dirty="0"/>
              <a:t> da bi se </a:t>
            </a:r>
            <a:r>
              <a:rPr lang="en-US" dirty="0" err="1"/>
              <a:t>smatrala</a:t>
            </a:r>
            <a:r>
              <a:rPr lang="en-US" dirty="0"/>
              <a:t> </a:t>
            </a:r>
            <a:r>
              <a:rPr lang="en-US" dirty="0" err="1"/>
              <a:t>ravnotežnom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realna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stanovništvo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privreda</a:t>
            </a:r>
            <a:r>
              <a:rPr lang="en-US" dirty="0"/>
              <a:t> </a:t>
            </a:r>
            <a:r>
              <a:rPr lang="en-US" dirty="0" err="1"/>
              <a:t>bili</a:t>
            </a:r>
            <a:r>
              <a:rPr lang="en-US" dirty="0"/>
              <a:t> </a:t>
            </a:r>
            <a:r>
              <a:rPr lang="en-US" dirty="0" err="1"/>
              <a:t>zainteresovani</a:t>
            </a:r>
            <a:r>
              <a:rPr lang="en-US" dirty="0"/>
              <a:t> da </a:t>
            </a:r>
            <a:r>
              <a:rPr lang="en-US" dirty="0" err="1"/>
              <a:t>ulažu</a:t>
            </a:r>
            <a:r>
              <a:rPr lang="en-US" dirty="0"/>
              <a:t> </a:t>
            </a:r>
            <a:r>
              <a:rPr lang="en-US" dirty="0" err="1"/>
              <a:t>suficitarna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da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ne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suviše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/>
              <a:t> </a:t>
            </a:r>
            <a:r>
              <a:rPr lang="en-US" dirty="0" err="1"/>
              <a:t>pasivna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implicira</a:t>
            </a:r>
            <a:r>
              <a:rPr lang="en-US" dirty="0"/>
              <a:t> </a:t>
            </a:r>
            <a:r>
              <a:rPr lang="en-US" dirty="0" err="1"/>
              <a:t>visoku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plasmane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usklađena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objektivnim</a:t>
            </a:r>
            <a:r>
              <a:rPr lang="en-US" dirty="0"/>
              <a:t> </a:t>
            </a:r>
            <a:r>
              <a:rPr lang="en-US" dirty="0" err="1"/>
              <a:t>mogućnostima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privrede</a:t>
            </a:r>
            <a:r>
              <a:rPr lang="en-US" dirty="0"/>
              <a:t> da </a:t>
            </a:r>
            <a:r>
              <a:rPr lang="en-US" dirty="0" err="1"/>
              <a:t>ostvari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od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dug. </a:t>
            </a:r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89001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je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izbora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očekivanim</a:t>
            </a:r>
            <a:r>
              <a:rPr lang="en-US" dirty="0"/>
              <a:t> </a:t>
            </a:r>
            <a:r>
              <a:rPr lang="en-US" dirty="0" err="1"/>
              <a:t>kretanjem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oročenja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se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oročenja</a:t>
            </a:r>
            <a:r>
              <a:rPr lang="en-US" dirty="0"/>
              <a:t> </a:t>
            </a:r>
            <a:r>
              <a:rPr lang="en-US" dirty="0" err="1"/>
              <a:t>očekuje</a:t>
            </a:r>
            <a:r>
              <a:rPr lang="en-US" dirty="0"/>
              <a:t> </a:t>
            </a:r>
            <a:r>
              <a:rPr lang="en-US" dirty="0" err="1"/>
              <a:t>stabilna</a:t>
            </a:r>
            <a:r>
              <a:rPr lang="en-US" dirty="0"/>
              <a:t> </a:t>
            </a:r>
            <a:r>
              <a:rPr lang="en-US" dirty="0" err="1"/>
              <a:t>inflacija</a:t>
            </a:r>
            <a:r>
              <a:rPr lang="en-US" dirty="0"/>
              <a:t>, </a:t>
            </a:r>
            <a:r>
              <a:rPr lang="en-US" dirty="0" err="1"/>
              <a:t>prednost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je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u </a:t>
            </a:r>
            <a:r>
              <a:rPr lang="en-US" dirty="0" err="1"/>
              <a:t>zemlji</a:t>
            </a:r>
            <a:r>
              <a:rPr lang="en-US" dirty="0"/>
              <a:t> </a:t>
            </a:r>
            <a:r>
              <a:rPr lang="en-US" dirty="0" err="1"/>
              <a:t>visoka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izrazito</a:t>
            </a:r>
            <a:r>
              <a:rPr lang="en-US" dirty="0"/>
              <a:t> </a:t>
            </a:r>
            <a:r>
              <a:rPr lang="en-US" dirty="0" err="1"/>
              <a:t>nestabilna</a:t>
            </a:r>
            <a:r>
              <a:rPr lang="en-US" dirty="0"/>
              <a:t>, </a:t>
            </a:r>
            <a:r>
              <a:rPr lang="en-US" dirty="0" err="1"/>
              <a:t>prednost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  <a:endParaRPr lang="sr-Latn-ME" dirty="0" smtClean="0"/>
          </a:p>
          <a:p>
            <a:pPr algn="just"/>
            <a:r>
              <a:rPr lang="en-US" dirty="0" err="1" smtClean="0"/>
              <a:t>Depoziti</a:t>
            </a:r>
            <a:r>
              <a:rPr lang="en-US" dirty="0" smtClean="0"/>
              <a:t> </a:t>
            </a:r>
            <a:r>
              <a:rPr lang="en-US" dirty="0" err="1"/>
              <a:t>oročeni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duže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varijabilnu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izvesnosti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704666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8794"/>
            <a:ext cx="10515600" cy="519816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eč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određivanju</a:t>
            </a:r>
            <a:r>
              <a:rPr lang="en-US" dirty="0"/>
              <a:t> </a:t>
            </a:r>
            <a:r>
              <a:rPr lang="en-US" dirty="0" err="1"/>
              <a:t>optimalne</a:t>
            </a:r>
            <a:r>
              <a:rPr lang="en-US" dirty="0"/>
              <a:t>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 smtClean="0"/>
              <a:t>raz</a:t>
            </a:r>
            <a:r>
              <a:rPr lang="sr-Latn-ME" dirty="0" smtClean="0"/>
              <a:t>m</a:t>
            </a:r>
            <a:r>
              <a:rPr lang="en-US" dirty="0" err="1" smtClean="0"/>
              <a:t>otre</a:t>
            </a:r>
            <a:r>
              <a:rPr lang="en-US" dirty="0" smtClean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valutne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sr-Latn-ME" dirty="0" smtClean="0"/>
              <a:t>stranoj</a:t>
            </a:r>
            <a:r>
              <a:rPr lang="en-US" dirty="0" smtClean="0"/>
              <a:t> </a:t>
            </a:r>
            <a:r>
              <a:rPr lang="en-US" dirty="0" err="1"/>
              <a:t>valuti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niži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valutne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primaju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isplaćuju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u </a:t>
            </a:r>
            <a:r>
              <a:rPr lang="en-US" dirty="0" err="1"/>
              <a:t>domaćoj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, </a:t>
            </a:r>
            <a:r>
              <a:rPr lang="en-US" dirty="0" err="1"/>
              <a:t>vezivanjem</a:t>
            </a:r>
            <a:r>
              <a:rPr lang="en-US" dirty="0"/>
              <a:t>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vrednost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valute</a:t>
            </a:r>
            <a:r>
              <a:rPr lang="en-US" dirty="0"/>
              <a:t> (EUR, USD, CHF,...) </a:t>
            </a:r>
            <a:r>
              <a:rPr lang="en-US" dirty="0" err="1"/>
              <a:t>čuvaju</a:t>
            </a:r>
            <a:r>
              <a:rPr lang="en-US" dirty="0"/>
              <a:t> </a:t>
            </a:r>
            <a:r>
              <a:rPr lang="en-US" dirty="0" err="1"/>
              <a:t>kupovnu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valutne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</a:t>
            </a:r>
            <a:r>
              <a:rPr lang="en-US" dirty="0" err="1"/>
              <a:t>prilagođavaju</a:t>
            </a:r>
            <a:r>
              <a:rPr lang="en-US" dirty="0"/>
              <a:t> </a:t>
            </a:r>
            <a:r>
              <a:rPr lang="en-US" dirty="0" err="1"/>
              <a:t>aktivne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kretanjima</a:t>
            </a:r>
            <a:r>
              <a:rPr lang="en-US" dirty="0"/>
              <a:t> </a:t>
            </a:r>
            <a:r>
              <a:rPr lang="en-US" dirty="0" err="1"/>
              <a:t>deviznog</a:t>
            </a:r>
            <a:r>
              <a:rPr lang="en-US" dirty="0"/>
              <a:t> </a:t>
            </a:r>
            <a:r>
              <a:rPr lang="en-US" dirty="0" err="1"/>
              <a:t>kursa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održale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maržu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željenom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Kako</a:t>
            </a:r>
            <a:r>
              <a:rPr lang="en-US" dirty="0"/>
              <a:t> bi to </a:t>
            </a:r>
            <a:r>
              <a:rPr lang="en-US" dirty="0" err="1"/>
              <a:t>izbegle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mnogim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značajan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depozitnog</a:t>
            </a:r>
            <a:r>
              <a:rPr lang="en-US" dirty="0"/>
              <a:t> </a:t>
            </a:r>
            <a:r>
              <a:rPr lang="en-US" dirty="0" err="1"/>
              <a:t>potencijala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u </a:t>
            </a:r>
            <a:r>
              <a:rPr lang="en-US" dirty="0" err="1"/>
              <a:t>deviznom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339748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5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NEDEPOZITNI IZVORI SREDSTAVA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0918"/>
            <a:ext cx="10515600" cy="4786045"/>
          </a:xfrm>
        </p:spPr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Pored </a:t>
            </a:r>
            <a:r>
              <a:rPr lang="en-US" dirty="0" err="1"/>
              <a:t>depozitnih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savremenih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formiraju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nedepozitne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Potrebu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dodatnim</a:t>
            </a:r>
            <a:r>
              <a:rPr lang="en-US" dirty="0"/>
              <a:t> </a:t>
            </a:r>
            <a:r>
              <a:rPr lang="en-US" dirty="0" err="1"/>
              <a:t>nedepozitnim</a:t>
            </a:r>
            <a:r>
              <a:rPr lang="en-US" dirty="0"/>
              <a:t> </a:t>
            </a:r>
            <a:r>
              <a:rPr lang="en-US" dirty="0" err="1"/>
              <a:t>izvorima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one u </a:t>
            </a:r>
            <a:r>
              <a:rPr lang="en-US" dirty="0" err="1"/>
              <a:t>mogućnosti</a:t>
            </a:r>
            <a:r>
              <a:rPr lang="en-US" dirty="0"/>
              <a:t> da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ekonomiju</a:t>
            </a:r>
            <a:r>
              <a:rPr lang="en-US" dirty="0"/>
              <a:t> </a:t>
            </a:r>
            <a:r>
              <a:rPr lang="en-US" dirty="0" err="1"/>
              <a:t>obima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Zbog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snage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,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obezbede</a:t>
            </a:r>
            <a:r>
              <a:rPr lang="en-US" dirty="0"/>
              <a:t> </a:t>
            </a:r>
            <a:r>
              <a:rPr lang="en-US" dirty="0" err="1"/>
              <a:t>dodatne</a:t>
            </a:r>
            <a:r>
              <a:rPr lang="en-US" dirty="0"/>
              <a:t> </a:t>
            </a:r>
            <a:r>
              <a:rPr lang="en-US" dirty="0" err="1"/>
              <a:t>nedepozitne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nižim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enama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orijentisane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lokalna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tradicionalnu</a:t>
            </a:r>
            <a:r>
              <a:rPr lang="en-US" dirty="0"/>
              <a:t> </a:t>
            </a:r>
            <a:r>
              <a:rPr lang="en-US" dirty="0" err="1"/>
              <a:t>depozitno-kreditnu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dodatne</a:t>
            </a:r>
            <a:r>
              <a:rPr lang="en-US" dirty="0"/>
              <a:t>, </a:t>
            </a:r>
            <a:r>
              <a:rPr lang="en-US" dirty="0" err="1"/>
              <a:t>nedepozitne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spadaju</a:t>
            </a:r>
            <a:r>
              <a:rPr lang="en-US" dirty="0"/>
              <a:t>: </a:t>
            </a:r>
          </a:p>
          <a:p>
            <a:pPr algn="just"/>
            <a:r>
              <a:rPr lang="en-US" dirty="0"/>
              <a:t>1)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uzimaju</a:t>
            </a:r>
            <a:r>
              <a:rPr lang="en-US" dirty="0"/>
              <a:t> od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xmlns="" val="35359651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14400"/>
            <a:ext cx="10515600" cy="5262563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obveznice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emituju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depozitni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/>
              <a:t>u </a:t>
            </a:r>
            <a:r>
              <a:rPr lang="en-US" dirty="0" err="1"/>
              <a:t>strukturi</a:t>
            </a:r>
            <a:r>
              <a:rPr lang="en-US" dirty="0"/>
              <a:t> </a:t>
            </a:r>
            <a:r>
              <a:rPr lang="en-US" dirty="0" err="1"/>
              <a:t>ukupnog</a:t>
            </a:r>
            <a:r>
              <a:rPr lang="en-US" dirty="0"/>
              <a:t> </a:t>
            </a:r>
            <a:r>
              <a:rPr lang="en-US" dirty="0" err="1"/>
              <a:t>finansijskog</a:t>
            </a:r>
            <a:r>
              <a:rPr lang="en-US" dirty="0"/>
              <a:t> </a:t>
            </a:r>
            <a:r>
              <a:rPr lang="en-US" dirty="0" err="1"/>
              <a:t>potencijala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globalnom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je </a:t>
            </a:r>
            <a:r>
              <a:rPr lang="en-US" dirty="0" err="1"/>
              <a:t>primetan</a:t>
            </a:r>
            <a:r>
              <a:rPr lang="en-US" dirty="0"/>
              <a:t> trend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 smtClean="0"/>
              <a:t>ud</a:t>
            </a:r>
            <a:r>
              <a:rPr lang="sr-Latn-ME" dirty="0" smtClean="0"/>
              <a:t>j</a:t>
            </a:r>
            <a:r>
              <a:rPr lang="en-US" dirty="0" smtClean="0"/>
              <a:t>la </a:t>
            </a:r>
            <a:r>
              <a:rPr lang="en-US" dirty="0" err="1"/>
              <a:t>nedepozitnih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li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odlučiti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pribavljanje</a:t>
            </a:r>
            <a:r>
              <a:rPr lang="en-US" dirty="0"/>
              <a:t> </a:t>
            </a:r>
            <a:r>
              <a:rPr lang="en-US" dirty="0" err="1"/>
              <a:t>dodatnih</a:t>
            </a:r>
            <a:r>
              <a:rPr lang="en-US" dirty="0"/>
              <a:t> </a:t>
            </a:r>
            <a:r>
              <a:rPr lang="en-US" dirty="0" err="1"/>
              <a:t>nedepozitnih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  <a:endParaRPr lang="en-US" dirty="0"/>
          </a:p>
          <a:p>
            <a:pPr lvl="1" algn="just"/>
            <a:r>
              <a:rPr lang="en-US" sz="2800" dirty="0" err="1" smtClean="0"/>
              <a:t>veličina</a:t>
            </a:r>
            <a:r>
              <a:rPr lang="en-US" sz="2800" dirty="0" smtClean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/>
              <a:t>opšta</a:t>
            </a:r>
            <a:r>
              <a:rPr lang="en-US" sz="2800" dirty="0"/>
              <a:t> </a:t>
            </a:r>
            <a:r>
              <a:rPr lang="en-US" sz="2800" dirty="0" err="1"/>
              <a:t>privredna</a:t>
            </a:r>
            <a:r>
              <a:rPr lang="en-US" sz="2800" dirty="0"/>
              <a:t> </a:t>
            </a:r>
            <a:r>
              <a:rPr lang="en-US" sz="2800" dirty="0" err="1"/>
              <a:t>situacija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tražnja</a:t>
            </a:r>
            <a:r>
              <a:rPr lang="en-US" sz="2800" dirty="0" smtClean="0"/>
              <a:t> </a:t>
            </a:r>
            <a:r>
              <a:rPr lang="en-US" sz="2800" dirty="0" err="1"/>
              <a:t>za</a:t>
            </a:r>
            <a:r>
              <a:rPr lang="en-US" sz="2800" dirty="0"/>
              <a:t> </a:t>
            </a:r>
            <a:r>
              <a:rPr lang="en-US" sz="2800" dirty="0" err="1"/>
              <a:t>kreditima</a:t>
            </a:r>
            <a:r>
              <a:rPr lang="en-US" sz="2800" dirty="0"/>
              <a:t> </a:t>
            </a:r>
            <a:r>
              <a:rPr lang="en-US" sz="2800" dirty="0" err="1"/>
              <a:t>banaka</a:t>
            </a:r>
            <a:r>
              <a:rPr lang="en-US" sz="2800" dirty="0"/>
              <a:t> od </a:t>
            </a:r>
            <a:r>
              <a:rPr lang="en-US" sz="2800" dirty="0" err="1"/>
              <a:t>strane</a:t>
            </a:r>
            <a:r>
              <a:rPr lang="en-US" sz="2800" dirty="0"/>
              <a:t> </a:t>
            </a:r>
            <a:r>
              <a:rPr lang="en-US" sz="2800" dirty="0" err="1"/>
              <a:t>sektora</a:t>
            </a:r>
            <a:r>
              <a:rPr lang="en-US" sz="2800" dirty="0"/>
              <a:t> </a:t>
            </a:r>
            <a:r>
              <a:rPr lang="en-US" sz="2800" dirty="0" err="1"/>
              <a:t>privrede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stanovništva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odnosi</a:t>
            </a:r>
            <a:r>
              <a:rPr lang="en-US" sz="2800" dirty="0" smtClean="0"/>
              <a:t> </a:t>
            </a:r>
            <a:r>
              <a:rPr lang="en-US" sz="2800" dirty="0" err="1"/>
              <a:t>kamatnih</a:t>
            </a:r>
            <a:r>
              <a:rPr lang="en-US" sz="2800" dirty="0"/>
              <a:t> </a:t>
            </a:r>
            <a:r>
              <a:rPr lang="en-US" sz="2800" dirty="0" err="1"/>
              <a:t>stopa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finansijskom</a:t>
            </a:r>
            <a:r>
              <a:rPr lang="en-US" sz="2800" dirty="0"/>
              <a:t> </a:t>
            </a:r>
            <a:r>
              <a:rPr lang="en-US" sz="2800" dirty="0" err="1"/>
              <a:t>tržištu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mogućnosti</a:t>
            </a:r>
            <a:r>
              <a:rPr lang="en-US" sz="2800" dirty="0"/>
              <a:t> </a:t>
            </a:r>
            <a:r>
              <a:rPr lang="en-US" sz="2800" dirty="0" err="1"/>
              <a:t>prihvatanja</a:t>
            </a:r>
            <a:r>
              <a:rPr lang="en-US" sz="2800" dirty="0"/>
              <a:t> </a:t>
            </a:r>
            <a:r>
              <a:rPr lang="en-US" sz="2800" dirty="0" err="1"/>
              <a:t>povećanja</a:t>
            </a:r>
            <a:r>
              <a:rPr lang="en-US" sz="2800" dirty="0"/>
              <a:t> </a:t>
            </a:r>
            <a:r>
              <a:rPr lang="en-US" sz="2800" dirty="0" err="1"/>
              <a:t>troškova</a:t>
            </a:r>
            <a:r>
              <a:rPr lang="en-US" sz="2800" dirty="0"/>
              <a:t> </a:t>
            </a:r>
            <a:r>
              <a:rPr lang="en-US" sz="2800" dirty="0" err="1"/>
              <a:t>kreditiranja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rizik</a:t>
            </a:r>
            <a:r>
              <a:rPr lang="en-US" sz="2800" dirty="0" smtClean="0"/>
              <a:t> </a:t>
            </a:r>
            <a:r>
              <a:rPr lang="en-US" sz="2800" dirty="0" err="1"/>
              <a:t>zaduživanja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finansijskom</a:t>
            </a:r>
            <a:r>
              <a:rPr lang="en-US" sz="2800" dirty="0"/>
              <a:t> </a:t>
            </a:r>
            <a:r>
              <a:rPr lang="en-US" sz="2800" dirty="0" err="1"/>
              <a:t>tržištu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dinamika</a:t>
            </a:r>
            <a:r>
              <a:rPr lang="en-US" sz="2800" dirty="0" smtClean="0"/>
              <a:t> </a:t>
            </a:r>
            <a:r>
              <a:rPr lang="en-US" sz="2800" dirty="0" err="1"/>
              <a:t>priliva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odliva</a:t>
            </a:r>
            <a:r>
              <a:rPr lang="en-US" sz="2800" dirty="0"/>
              <a:t> u </a:t>
            </a:r>
            <a:r>
              <a:rPr lang="en-US" sz="2800" dirty="0" err="1"/>
              <a:t>bilansu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monetarno-kreditna</a:t>
            </a:r>
            <a:r>
              <a:rPr lang="en-US" sz="2800" dirty="0" smtClean="0"/>
              <a:t> </a:t>
            </a:r>
            <a:r>
              <a:rPr lang="en-US" sz="2800" dirty="0" err="1"/>
              <a:t>politika</a:t>
            </a:r>
            <a:r>
              <a:rPr lang="en-US" sz="2800" dirty="0"/>
              <a:t> </a:t>
            </a:r>
            <a:r>
              <a:rPr lang="en-US" sz="2800" dirty="0" err="1"/>
              <a:t>centralne</a:t>
            </a:r>
            <a:r>
              <a:rPr lang="en-US" sz="2800" dirty="0"/>
              <a:t> bake, </a:t>
            </a:r>
            <a:r>
              <a:rPr lang="en-US" sz="2800" dirty="0" err="1"/>
              <a:t>itd</a:t>
            </a:r>
            <a:r>
              <a:rPr lang="en-US" sz="2800" dirty="0"/>
              <a:t>. </a:t>
            </a:r>
          </a:p>
          <a:p>
            <a:pPr lvl="1"/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75931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6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ZAŠTITA (OSIGURANJE) DEPOZITA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Pitanje</a:t>
            </a:r>
            <a:r>
              <a:rPr lang="en-US" dirty="0" smtClean="0"/>
              <a:t> </a:t>
            </a:r>
            <a:r>
              <a:rPr lang="en-US" dirty="0" err="1"/>
              <a:t>zaštite</a:t>
            </a:r>
            <a:r>
              <a:rPr lang="en-US" dirty="0"/>
              <a:t> (</a:t>
            </a:r>
            <a:r>
              <a:rPr lang="en-US" dirty="0" err="1"/>
              <a:t>osiguranja</a:t>
            </a:r>
            <a:r>
              <a:rPr lang="en-US" dirty="0"/>
              <a:t>)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značaju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čestih</a:t>
            </a:r>
            <a:r>
              <a:rPr lang="en-US" dirty="0"/>
              <a:t> </a:t>
            </a:r>
            <a:r>
              <a:rPr lang="en-US" dirty="0" err="1"/>
              <a:t>nestabilnosti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/>
              <a:t>sveta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Modeli</a:t>
            </a:r>
            <a:r>
              <a:rPr lang="en-US" dirty="0" smtClean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da </a:t>
            </a:r>
            <a:r>
              <a:rPr lang="en-US" dirty="0" err="1"/>
              <a:t>doprinesu</a:t>
            </a:r>
            <a:r>
              <a:rPr lang="en-US" dirty="0"/>
              <a:t> </a:t>
            </a:r>
            <a:r>
              <a:rPr lang="en-US" dirty="0" err="1"/>
              <a:t>stabilnosti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pruže</a:t>
            </a:r>
            <a:r>
              <a:rPr lang="en-US" dirty="0"/>
              <a:t> </a:t>
            </a:r>
            <a:r>
              <a:rPr lang="en-US" dirty="0" err="1"/>
              <a:t>deponentima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od </a:t>
            </a:r>
            <a:r>
              <a:rPr lang="en-US" dirty="0" err="1"/>
              <a:t>eventualnih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Osiguranje</a:t>
            </a:r>
            <a:r>
              <a:rPr lang="en-US" dirty="0" smtClean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dobrovoljno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bolje</a:t>
            </a:r>
            <a:r>
              <a:rPr lang="en-US" dirty="0"/>
              <a:t> da ono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obavezno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tada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uzima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stvaranju</a:t>
            </a:r>
            <a:r>
              <a:rPr lang="en-US" dirty="0"/>
              <a:t> </a:t>
            </a:r>
            <a:r>
              <a:rPr lang="en-US" dirty="0" err="1"/>
              <a:t>međubankarskog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Dizajniranje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sveobuhvatnu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jezgrovitu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analizu</a:t>
            </a:r>
            <a:r>
              <a:rPr lang="en-US" dirty="0"/>
              <a:t> regulative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konkretnom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Neka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važnih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utiču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dizajn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veličina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tendencija</a:t>
            </a:r>
            <a:r>
              <a:rPr lang="en-US" dirty="0"/>
              <a:t> </a:t>
            </a:r>
            <a:r>
              <a:rPr lang="en-US" dirty="0" err="1"/>
              <a:t>povećanja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broja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vlasnička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37958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Takođe, </a:t>
            </a:r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dizajniranja</a:t>
            </a:r>
            <a:r>
              <a:rPr lang="en-US" dirty="0"/>
              <a:t>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bi </a:t>
            </a:r>
            <a:r>
              <a:rPr lang="en-US" dirty="0" err="1"/>
              <a:t>trebalo</a:t>
            </a:r>
            <a:r>
              <a:rPr lang="en-US" dirty="0"/>
              <a:t> da </a:t>
            </a:r>
            <a:r>
              <a:rPr lang="en-US" dirty="0" err="1"/>
              <a:t>razmotre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druga</a:t>
            </a:r>
            <a:r>
              <a:rPr lang="en-US" dirty="0"/>
              <a:t> </a:t>
            </a:r>
            <a:r>
              <a:rPr lang="en-US" dirty="0" err="1"/>
              <a:t>važna</a:t>
            </a:r>
            <a:r>
              <a:rPr lang="en-US" dirty="0"/>
              <a:t>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1. Da li </a:t>
            </a:r>
            <a:r>
              <a:rPr lang="en-US" dirty="0" err="1"/>
              <a:t>osiguravati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/>
              <a:t>depozite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njihov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? </a:t>
            </a:r>
          </a:p>
          <a:p>
            <a:pPr marL="0" indent="0" algn="just">
              <a:buNone/>
            </a:pPr>
            <a:r>
              <a:rPr lang="en-US" dirty="0"/>
              <a:t>2. Koji je </a:t>
            </a:r>
            <a:r>
              <a:rPr lang="en-US" dirty="0" err="1"/>
              <a:t>maksimalan</a:t>
            </a:r>
            <a:r>
              <a:rPr lang="en-US" dirty="0"/>
              <a:t> </a:t>
            </a:r>
            <a:r>
              <a:rPr lang="en-US" dirty="0" err="1"/>
              <a:t>osigurani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? </a:t>
            </a:r>
          </a:p>
          <a:p>
            <a:pPr marL="0" indent="0" algn="just">
              <a:buNone/>
            </a:pPr>
            <a:r>
              <a:rPr lang="en-US" dirty="0"/>
              <a:t>3. Da li </a:t>
            </a:r>
            <a:r>
              <a:rPr lang="en-US" dirty="0" err="1"/>
              <a:t>osiguravati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u </a:t>
            </a:r>
            <a:r>
              <a:rPr lang="en-US" dirty="0" err="1"/>
              <a:t>domicilnoj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u </a:t>
            </a:r>
            <a:r>
              <a:rPr lang="en-US" dirty="0" err="1"/>
              <a:t>stranim</a:t>
            </a:r>
            <a:r>
              <a:rPr lang="en-US" dirty="0"/>
              <a:t> </a:t>
            </a:r>
            <a:r>
              <a:rPr lang="en-US" dirty="0" err="1"/>
              <a:t>valutama</a:t>
            </a:r>
            <a:r>
              <a:rPr lang="en-US" dirty="0"/>
              <a:t>? </a:t>
            </a:r>
          </a:p>
          <a:p>
            <a:pPr marL="0" indent="0" algn="just">
              <a:buNone/>
            </a:pPr>
            <a:r>
              <a:rPr lang="en-US" dirty="0"/>
              <a:t>4. Da li </a:t>
            </a:r>
            <a:r>
              <a:rPr lang="en-US" dirty="0" smtClean="0"/>
              <a:t>prim</a:t>
            </a:r>
            <a:r>
              <a:rPr lang="sr-Latn-ME" dirty="0" smtClean="0"/>
              <a:t>ij</a:t>
            </a:r>
            <a:r>
              <a:rPr lang="en-US" dirty="0" err="1" smtClean="0"/>
              <a:t>eniti</a:t>
            </a:r>
            <a:r>
              <a:rPr lang="en-US" dirty="0" smtClean="0"/>
              <a:t> </a:t>
            </a:r>
            <a:r>
              <a:rPr lang="en-US" dirty="0" err="1"/>
              <a:t>linearnu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diferenciranu</a:t>
            </a:r>
            <a:r>
              <a:rPr lang="en-US" dirty="0"/>
              <a:t> </a:t>
            </a:r>
            <a:r>
              <a:rPr lang="en-US" dirty="0" err="1"/>
              <a:t>premiju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uplaćuju</a:t>
            </a:r>
            <a:r>
              <a:rPr lang="en-US" dirty="0"/>
              <a:t> u fond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? </a:t>
            </a:r>
          </a:p>
          <a:p>
            <a:pPr marL="0" indent="0" algn="just">
              <a:buNone/>
            </a:pPr>
            <a:r>
              <a:rPr lang="en-US" dirty="0"/>
              <a:t>5. Na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isplatiti</a:t>
            </a:r>
            <a:r>
              <a:rPr lang="en-US" dirty="0"/>
              <a:t> </a:t>
            </a:r>
            <a:r>
              <a:rPr lang="en-US" dirty="0" err="1"/>
              <a:t>deponente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xmlns="" val="1822193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4552"/>
            <a:ext cx="10515600" cy="5172411"/>
          </a:xfrm>
        </p:spPr>
        <p:txBody>
          <a:bodyPr>
            <a:normAutofit/>
          </a:bodyPr>
          <a:lstStyle/>
          <a:p>
            <a:pPr lvl="1" algn="just">
              <a:buFont typeface="Wingdings" panose="05000000000000000000" pitchFamily="2" charset="2"/>
              <a:buChar char="§"/>
            </a:pPr>
            <a:r>
              <a:rPr lang="en-US" sz="2800" dirty="0" err="1" smtClean="0"/>
              <a:t>uzimanje</a:t>
            </a:r>
            <a:r>
              <a:rPr lang="en-US" sz="2800" dirty="0" smtClean="0"/>
              <a:t> </a:t>
            </a:r>
            <a:r>
              <a:rPr lang="en-US" sz="2800" dirty="0" err="1" smtClean="0"/>
              <a:t>depozita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plasman</a:t>
            </a:r>
            <a:r>
              <a:rPr lang="en-US" sz="2800" dirty="0" smtClean="0"/>
              <a:t> </a:t>
            </a:r>
            <a:r>
              <a:rPr lang="en-US" sz="2800" dirty="0" err="1" smtClean="0"/>
              <a:t>kredita</a:t>
            </a:r>
            <a:r>
              <a:rPr lang="en-US" sz="2800" dirty="0" smtClean="0"/>
              <a:t>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800" dirty="0" err="1" smtClean="0"/>
              <a:t>usm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eravanje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raspoređivanje</a:t>
            </a:r>
            <a:r>
              <a:rPr lang="en-US" sz="2800" dirty="0" smtClean="0"/>
              <a:t> </a:t>
            </a:r>
            <a:r>
              <a:rPr lang="en-US" sz="2800" dirty="0" err="1" smtClean="0"/>
              <a:t>akumulirane</a:t>
            </a:r>
            <a:r>
              <a:rPr lang="en-US" sz="2800" dirty="0" smtClean="0"/>
              <a:t> </a:t>
            </a:r>
            <a:r>
              <a:rPr lang="en-US" sz="2800" dirty="0" err="1" smtClean="0"/>
              <a:t>štednje</a:t>
            </a:r>
            <a:r>
              <a:rPr lang="en-US" sz="2800" dirty="0" smtClean="0"/>
              <a:t> </a:t>
            </a:r>
            <a:r>
              <a:rPr lang="en-US" sz="2800" dirty="0" err="1" smtClean="0"/>
              <a:t>građana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privrede</a:t>
            </a:r>
            <a:r>
              <a:rPr lang="en-US" sz="2800" dirty="0" smtClean="0"/>
              <a:t>,  </a:t>
            </a:r>
            <a:r>
              <a:rPr lang="en-US" sz="2800" dirty="0" err="1" smtClean="0"/>
              <a:t>sposobnost</a:t>
            </a:r>
            <a:r>
              <a:rPr lang="en-US" sz="2800" dirty="0" smtClean="0"/>
              <a:t> </a:t>
            </a:r>
            <a:r>
              <a:rPr lang="en-US" sz="2800" dirty="0" err="1" smtClean="0"/>
              <a:t>kreiranja</a:t>
            </a:r>
            <a:r>
              <a:rPr lang="en-US" sz="2800" dirty="0" smtClean="0"/>
              <a:t> </a:t>
            </a:r>
            <a:r>
              <a:rPr lang="en-US" sz="2800" dirty="0" err="1" smtClean="0"/>
              <a:t>novca</a:t>
            </a:r>
            <a:r>
              <a:rPr lang="en-US" sz="2800" dirty="0" smtClean="0"/>
              <a:t>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800" dirty="0" err="1" smtClean="0"/>
              <a:t>vršenje</a:t>
            </a:r>
            <a:r>
              <a:rPr lang="en-US" sz="2800" dirty="0" smtClean="0"/>
              <a:t> </a:t>
            </a:r>
            <a:r>
              <a:rPr lang="en-US" sz="2800" dirty="0" err="1" smtClean="0"/>
              <a:t>ročne</a:t>
            </a:r>
            <a:r>
              <a:rPr lang="en-US" sz="2800" dirty="0" smtClean="0"/>
              <a:t> </a:t>
            </a:r>
            <a:r>
              <a:rPr lang="en-US" sz="2800" dirty="0" err="1" smtClean="0"/>
              <a:t>tranformacije</a:t>
            </a:r>
            <a:r>
              <a:rPr lang="en-US" sz="2800" dirty="0" smtClean="0"/>
              <a:t> </a:t>
            </a:r>
            <a:r>
              <a:rPr lang="en-US" sz="2800" dirty="0" err="1" smtClean="0"/>
              <a:t>sredstava</a:t>
            </a:r>
            <a:r>
              <a:rPr lang="en-US" sz="2800" dirty="0" smtClean="0"/>
              <a:t>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800" dirty="0" err="1" smtClean="0"/>
              <a:t>davanje</a:t>
            </a:r>
            <a:r>
              <a:rPr lang="en-US" sz="2800" dirty="0" smtClean="0"/>
              <a:t> </a:t>
            </a:r>
            <a:r>
              <a:rPr lang="en-US" sz="2800" dirty="0" err="1" smtClean="0"/>
              <a:t>ključnog</a:t>
            </a:r>
            <a:r>
              <a:rPr lang="en-US" sz="2800" dirty="0" smtClean="0"/>
              <a:t> </a:t>
            </a:r>
            <a:r>
              <a:rPr lang="en-US" sz="2800" dirty="0" err="1" smtClean="0"/>
              <a:t>doprinosa</a:t>
            </a:r>
            <a:r>
              <a:rPr lang="en-US" sz="2800" dirty="0" smtClean="0"/>
              <a:t> </a:t>
            </a:r>
            <a:r>
              <a:rPr lang="en-US" sz="2800" dirty="0" err="1" smtClean="0"/>
              <a:t>ostvarivanju</a:t>
            </a:r>
            <a:r>
              <a:rPr lang="en-US" sz="2800" dirty="0" smtClean="0"/>
              <a:t> </a:t>
            </a:r>
            <a:r>
              <a:rPr lang="en-US" sz="2800" dirty="0" err="1" smtClean="0"/>
              <a:t>ciljeva</a:t>
            </a:r>
            <a:r>
              <a:rPr lang="en-US" sz="2800" dirty="0" smtClean="0"/>
              <a:t> </a:t>
            </a:r>
            <a:r>
              <a:rPr lang="en-US" sz="2800" dirty="0" err="1" smtClean="0"/>
              <a:t>razvojne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ekonomske</a:t>
            </a:r>
            <a:r>
              <a:rPr lang="en-US" sz="2800" dirty="0" smtClean="0"/>
              <a:t> </a:t>
            </a:r>
            <a:r>
              <a:rPr lang="en-US" sz="2800" dirty="0" err="1" smtClean="0"/>
              <a:t>politike</a:t>
            </a:r>
            <a:r>
              <a:rPr lang="en-US" sz="2800" dirty="0" smtClean="0"/>
              <a:t>, </a:t>
            </a:r>
          </a:p>
          <a:p>
            <a:pPr lvl="1" algn="just">
              <a:buFont typeface="Wingdings" panose="05000000000000000000" pitchFamily="2" charset="2"/>
              <a:buChar char="§"/>
            </a:pPr>
            <a:r>
              <a:rPr lang="en-US" sz="2800" dirty="0" err="1" smtClean="0"/>
              <a:t>razvijanje</a:t>
            </a:r>
            <a:r>
              <a:rPr lang="en-US" sz="2800" dirty="0" smtClean="0"/>
              <a:t> </a:t>
            </a:r>
            <a:r>
              <a:rPr lang="en-US" sz="2800" dirty="0" err="1" smtClean="0"/>
              <a:t>funkcije</a:t>
            </a:r>
            <a:r>
              <a:rPr lang="en-US" sz="2800" dirty="0" smtClean="0"/>
              <a:t> </a:t>
            </a:r>
            <a:r>
              <a:rPr lang="en-US" sz="2800" dirty="0" err="1" smtClean="0"/>
              <a:t>platnog</a:t>
            </a:r>
            <a:r>
              <a:rPr lang="en-US" sz="2800" dirty="0" smtClean="0"/>
              <a:t> </a:t>
            </a:r>
            <a:r>
              <a:rPr lang="en-US" sz="2800" dirty="0" err="1" smtClean="0"/>
              <a:t>prometa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ubrzanje</a:t>
            </a:r>
            <a:r>
              <a:rPr lang="en-US" sz="2800" dirty="0" smtClean="0"/>
              <a:t> </a:t>
            </a:r>
            <a:r>
              <a:rPr lang="en-US" sz="2800" dirty="0" err="1" smtClean="0"/>
              <a:t>cirkulacije</a:t>
            </a:r>
            <a:r>
              <a:rPr lang="en-US" sz="2800" dirty="0" smtClean="0"/>
              <a:t> </a:t>
            </a:r>
            <a:r>
              <a:rPr lang="en-US" sz="2800" dirty="0" err="1" smtClean="0"/>
              <a:t>novca</a:t>
            </a:r>
            <a:r>
              <a:rPr lang="en-US" sz="2800" dirty="0" smtClean="0"/>
              <a:t>. </a:t>
            </a:r>
          </a:p>
          <a:p>
            <a:pPr algn="just"/>
            <a:r>
              <a:rPr lang="en-US" dirty="0" err="1" smtClean="0"/>
              <a:t>Prikupljanjem</a:t>
            </a:r>
            <a:r>
              <a:rPr lang="en-US" dirty="0" smtClean="0"/>
              <a:t> </a:t>
            </a:r>
            <a:r>
              <a:rPr lang="en-US" dirty="0" err="1" smtClean="0"/>
              <a:t>depozita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formiraju</a:t>
            </a:r>
            <a:r>
              <a:rPr lang="en-US" dirty="0" smtClean="0"/>
              <a:t> </a:t>
            </a:r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 smtClean="0"/>
              <a:t>potencijal</a:t>
            </a:r>
            <a:r>
              <a:rPr lang="en-US" dirty="0" smtClean="0"/>
              <a:t>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preko</a:t>
            </a:r>
            <a:r>
              <a:rPr lang="en-US" dirty="0" smtClean="0"/>
              <a:t> </a:t>
            </a:r>
            <a:r>
              <a:rPr lang="en-US" dirty="0" err="1" smtClean="0"/>
              <a:t>kreditnih</a:t>
            </a:r>
            <a:r>
              <a:rPr lang="en-US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 </a:t>
            </a:r>
            <a:r>
              <a:rPr lang="en-US" dirty="0" err="1" smtClean="0"/>
              <a:t>usm</a:t>
            </a:r>
            <a:r>
              <a:rPr lang="sr-Latn-ME" dirty="0" smtClean="0"/>
              <a:t>j</a:t>
            </a:r>
            <a:r>
              <a:rPr lang="en-US" dirty="0" err="1" smtClean="0"/>
              <a:t>eravaju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 smtClean="0"/>
              <a:t>subjektima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proc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da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racionalno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efikasno</a:t>
            </a:r>
            <a:r>
              <a:rPr lang="en-US" dirty="0" smtClean="0"/>
              <a:t> </a:t>
            </a:r>
            <a:r>
              <a:rPr lang="en-US" dirty="0" err="1" smtClean="0"/>
              <a:t>koristiti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Obavljanjem</a:t>
            </a:r>
            <a:r>
              <a:rPr lang="en-US" dirty="0" smtClean="0"/>
              <a:t> </a:t>
            </a:r>
            <a:r>
              <a:rPr lang="en-US" dirty="0" err="1" smtClean="0"/>
              <a:t>posredničke</a:t>
            </a:r>
            <a:r>
              <a:rPr lang="en-US" dirty="0" smtClean="0"/>
              <a:t> </a:t>
            </a:r>
            <a:r>
              <a:rPr lang="en-US" dirty="0" err="1" smtClean="0"/>
              <a:t>uloge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, to jest </a:t>
            </a:r>
            <a:r>
              <a:rPr lang="en-US" dirty="0" err="1" smtClean="0"/>
              <a:t>spajanjem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260525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Odgovore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ova </a:t>
            </a:r>
            <a:r>
              <a:rPr lang="en-US" dirty="0" err="1"/>
              <a:t>pitanja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</a:t>
            </a:r>
            <a:r>
              <a:rPr lang="en-US" dirty="0" err="1"/>
              <a:t>dati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svako</a:t>
            </a:r>
            <a:r>
              <a:rPr lang="en-US" dirty="0"/>
              <a:t> od </a:t>
            </a:r>
            <a:r>
              <a:rPr lang="en-US" dirty="0" err="1"/>
              <a:t>ponuđenih</a:t>
            </a:r>
            <a:r>
              <a:rPr lang="en-US" dirty="0"/>
              <a:t> </a:t>
            </a:r>
            <a:r>
              <a:rPr lang="en-US" dirty="0" err="1"/>
              <a:t>rešenja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pozitivne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negativne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/>
              <a:t>,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celokupnog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stvori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deponenata</a:t>
            </a:r>
            <a:r>
              <a:rPr lang="en-US" dirty="0"/>
              <a:t> </a:t>
            </a:r>
            <a:r>
              <a:rPr lang="en-US" dirty="0" err="1"/>
              <a:t>osećaj</a:t>
            </a:r>
            <a:r>
              <a:rPr lang="en-US" dirty="0"/>
              <a:t>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saznanja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uloženi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vraćen</a:t>
            </a:r>
            <a:r>
              <a:rPr lang="en-US" dirty="0"/>
              <a:t>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likvidacije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/>
              <a:t>, </a:t>
            </a:r>
            <a:r>
              <a:rPr lang="en-US" dirty="0" err="1"/>
              <a:t>deponenti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izgube</a:t>
            </a:r>
            <a:r>
              <a:rPr lang="en-US" dirty="0"/>
              <a:t> </a:t>
            </a:r>
            <a:r>
              <a:rPr lang="en-US" dirty="0" err="1"/>
              <a:t>interesovanje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menadžera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moralnog</a:t>
            </a:r>
            <a:r>
              <a:rPr lang="en-US" dirty="0"/>
              <a:t> </a:t>
            </a:r>
            <a:r>
              <a:rPr lang="en-US" dirty="0" err="1"/>
              <a:t>hazarda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preuzimanja</a:t>
            </a:r>
            <a:r>
              <a:rPr lang="en-US" dirty="0"/>
              <a:t> </a:t>
            </a:r>
            <a:r>
              <a:rPr lang="en-US" dirty="0" err="1" smtClean="0"/>
              <a:t>prekom</a:t>
            </a:r>
            <a:r>
              <a:rPr lang="sr-Latn-ME" dirty="0" smtClean="0"/>
              <a:t>j</a:t>
            </a:r>
            <a:r>
              <a:rPr lang="en-US" dirty="0" err="1" smtClean="0"/>
              <a:t>ernog</a:t>
            </a:r>
            <a:r>
              <a:rPr lang="en-US" dirty="0" smtClean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(u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ostvarenja</a:t>
            </a:r>
            <a:r>
              <a:rPr lang="en-US" dirty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bonusa</a:t>
            </a:r>
            <a:r>
              <a:rPr lang="en-US" dirty="0"/>
              <a:t>)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ugrozi</a:t>
            </a:r>
            <a:r>
              <a:rPr lang="en-US" dirty="0"/>
              <a:t> </a:t>
            </a:r>
            <a:r>
              <a:rPr lang="en-US" dirty="0" err="1"/>
              <a:t>solventnost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problemi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prevaziđeni</a:t>
            </a:r>
            <a:r>
              <a:rPr lang="en-US" dirty="0"/>
              <a:t> </a:t>
            </a:r>
            <a:r>
              <a:rPr lang="en-US" dirty="0" err="1"/>
              <a:t>uvođenjem</a:t>
            </a:r>
            <a:r>
              <a:rPr lang="en-US" dirty="0"/>
              <a:t> </a:t>
            </a:r>
            <a:r>
              <a:rPr lang="en-US" dirty="0" err="1"/>
              <a:t>koosiguranja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prebacivanje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</a:t>
            </a:r>
            <a:r>
              <a:rPr lang="en-US" dirty="0" err="1"/>
              <a:t>rizika</a:t>
            </a:r>
            <a:r>
              <a:rPr lang="en-US" dirty="0"/>
              <a:t> od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deponente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Međutim</a:t>
            </a:r>
            <a:r>
              <a:rPr lang="en-US" dirty="0"/>
              <a:t>,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da </a:t>
            </a:r>
            <a:r>
              <a:rPr lang="en-US" dirty="0" err="1"/>
              <a:t>uvođenje</a:t>
            </a:r>
            <a:r>
              <a:rPr lang="en-US" dirty="0"/>
              <a:t> </a:t>
            </a:r>
            <a:r>
              <a:rPr lang="en-US" dirty="0" err="1"/>
              <a:t>delimične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unosi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nesigurnosti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deponenata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loše</a:t>
            </a:r>
            <a:r>
              <a:rPr lang="en-US" dirty="0"/>
              <a:t> da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0593550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zemljama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, </a:t>
            </a:r>
            <a:r>
              <a:rPr lang="en-US" dirty="0" err="1"/>
              <a:t>veoma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da li pored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domicilnoj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osiguravati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u </a:t>
            </a:r>
            <a:r>
              <a:rPr lang="en-US" dirty="0" err="1"/>
              <a:t>stranoj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Činjenica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posluju</a:t>
            </a:r>
            <a:r>
              <a:rPr lang="en-US" dirty="0"/>
              <a:t> u </a:t>
            </a:r>
            <a:r>
              <a:rPr lang="en-US" dirty="0" err="1"/>
              <a:t>slabije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stranoj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Deponenti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odlučuju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takav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sačuvali</a:t>
            </a:r>
            <a:r>
              <a:rPr lang="en-US" dirty="0"/>
              <a:t> </a:t>
            </a:r>
            <a:r>
              <a:rPr lang="en-US" dirty="0" err="1"/>
              <a:t>kupovnu</a:t>
            </a:r>
            <a:r>
              <a:rPr lang="en-US" dirty="0"/>
              <a:t> </a:t>
            </a:r>
            <a:r>
              <a:rPr lang="en-US" dirty="0" err="1"/>
              <a:t>snagu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bi </a:t>
            </a:r>
            <a:r>
              <a:rPr lang="en-US" dirty="0" err="1"/>
              <a:t>izuzimanje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stranoj</a:t>
            </a:r>
            <a:r>
              <a:rPr lang="en-US" dirty="0"/>
              <a:t> </a:t>
            </a:r>
            <a:r>
              <a:rPr lang="en-US" dirty="0" err="1"/>
              <a:t>valuti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, </a:t>
            </a:r>
            <a:r>
              <a:rPr lang="en-US" dirty="0" err="1"/>
              <a:t>moglo</a:t>
            </a:r>
            <a:r>
              <a:rPr lang="en-US" dirty="0"/>
              <a:t> </a:t>
            </a:r>
            <a:r>
              <a:rPr lang="en-US" dirty="0" err="1"/>
              <a:t>loše</a:t>
            </a:r>
            <a:r>
              <a:rPr lang="en-US" dirty="0"/>
              <a:t> da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stabilnost</a:t>
            </a:r>
            <a:r>
              <a:rPr lang="en-US" dirty="0"/>
              <a:t> </a:t>
            </a:r>
            <a:r>
              <a:rPr lang="en-US" dirty="0" err="1"/>
              <a:t>depozitne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potrebe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isplatom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, </a:t>
            </a:r>
            <a:r>
              <a:rPr lang="en-US" dirty="0" err="1"/>
              <a:t>deponenti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kursnih</a:t>
            </a:r>
            <a:r>
              <a:rPr lang="en-US" dirty="0"/>
              <a:t> </a:t>
            </a:r>
            <a:r>
              <a:rPr lang="en-US" dirty="0" err="1"/>
              <a:t>razlika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397553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5915"/>
            <a:ext cx="10515600" cy="5211048"/>
          </a:xfrm>
        </p:spPr>
        <p:txBody>
          <a:bodyPr/>
          <a:lstStyle/>
          <a:p>
            <a:pPr algn="just"/>
            <a:r>
              <a:rPr lang="en-US" dirty="0" err="1"/>
              <a:t>Sledeća</a:t>
            </a:r>
            <a:r>
              <a:rPr lang="en-US" dirty="0"/>
              <a:t> </a:t>
            </a:r>
            <a:r>
              <a:rPr lang="en-US" dirty="0" err="1"/>
              <a:t>dilema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prisutna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je da li </a:t>
            </a:r>
            <a:r>
              <a:rPr lang="en-US" dirty="0" err="1"/>
              <a:t>primenjivati</a:t>
            </a:r>
            <a:r>
              <a:rPr lang="en-US" dirty="0"/>
              <a:t> </a:t>
            </a:r>
            <a:r>
              <a:rPr lang="en-US" dirty="0" err="1"/>
              <a:t>linearnu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diferenciranu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Linearna</a:t>
            </a:r>
            <a:r>
              <a:rPr lang="en-US" dirty="0" smtClean="0"/>
              <a:t> </a:t>
            </a:r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podrazumeva</a:t>
            </a:r>
            <a:r>
              <a:rPr lang="en-US" dirty="0"/>
              <a:t> da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članice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 </a:t>
            </a:r>
            <a:r>
              <a:rPr lang="en-US" dirty="0" err="1"/>
              <a:t>uplaćuju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 u </a:t>
            </a:r>
            <a:r>
              <a:rPr lang="en-US" dirty="0" err="1"/>
              <a:t>međubankarski</a:t>
            </a:r>
            <a:r>
              <a:rPr lang="en-US" dirty="0"/>
              <a:t> fond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Diferencirana</a:t>
            </a:r>
            <a:r>
              <a:rPr lang="en-US" dirty="0" smtClean="0"/>
              <a:t> </a:t>
            </a:r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</a:t>
            </a:r>
            <a:r>
              <a:rPr lang="en-US" dirty="0" err="1"/>
              <a:t>visina</a:t>
            </a:r>
            <a:r>
              <a:rPr lang="en-US" dirty="0"/>
              <a:t> stope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banku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obima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njenih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izložena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/>
              <a:t>rezultata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ostvaruje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Primena</a:t>
            </a:r>
            <a:r>
              <a:rPr lang="en-US" dirty="0" smtClean="0"/>
              <a:t> </a:t>
            </a:r>
            <a:r>
              <a:rPr lang="en-US" dirty="0" err="1"/>
              <a:t>diferencirane</a:t>
            </a:r>
            <a:r>
              <a:rPr lang="en-US" dirty="0"/>
              <a:t> stope </a:t>
            </a:r>
            <a:r>
              <a:rPr lang="en-US" dirty="0" err="1"/>
              <a:t>premije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dala</a:t>
            </a:r>
            <a:r>
              <a:rPr lang="en-US" dirty="0"/>
              <a:t> </a:t>
            </a:r>
            <a:r>
              <a:rPr lang="en-US" dirty="0" err="1"/>
              <a:t>zadovoljavajuće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, </a:t>
            </a:r>
            <a:r>
              <a:rPr lang="en-US" dirty="0" err="1"/>
              <a:t>uprkos</a:t>
            </a:r>
            <a:r>
              <a:rPr lang="en-US" dirty="0"/>
              <a:t> tome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8852855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1673"/>
            <a:ext cx="10515600" cy="518529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primenjuju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niskorizičnih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korektnija</a:t>
            </a:r>
            <a:r>
              <a:rPr lang="en-US" dirty="0"/>
              <a:t> (</a:t>
            </a:r>
            <a:r>
              <a:rPr lang="en-US" dirty="0" err="1"/>
              <a:t>izlaže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nižim</a:t>
            </a:r>
            <a:r>
              <a:rPr lang="en-US" dirty="0"/>
              <a:t> </a:t>
            </a:r>
            <a:r>
              <a:rPr lang="en-US" dirty="0" err="1"/>
              <a:t>troškovima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 smtClean="0"/>
              <a:t>). </a:t>
            </a:r>
            <a:endParaRPr lang="en-US" dirty="0"/>
          </a:p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efikasnosti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zaštititi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 u </a:t>
            </a:r>
            <a:r>
              <a:rPr lang="en-US" dirty="0" err="1"/>
              <a:t>slučaju</a:t>
            </a:r>
            <a:r>
              <a:rPr lang="en-US" dirty="0"/>
              <a:t> da se </a:t>
            </a:r>
            <a:r>
              <a:rPr lang="en-US" dirty="0" err="1"/>
              <a:t>određena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nađe</a:t>
            </a:r>
            <a:r>
              <a:rPr lang="en-US" dirty="0"/>
              <a:t> </a:t>
            </a:r>
            <a:r>
              <a:rPr lang="en-US" dirty="0" err="1"/>
              <a:t>pred</a:t>
            </a:r>
            <a:r>
              <a:rPr lang="en-US" dirty="0"/>
              <a:t> </a:t>
            </a:r>
            <a:r>
              <a:rPr lang="en-US" dirty="0" err="1"/>
              <a:t>stečajem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likvidacijom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Agencijama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tom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raspolaganju</a:t>
            </a:r>
            <a:r>
              <a:rPr lang="en-US" dirty="0"/>
              <a:t> tri </a:t>
            </a:r>
            <a:r>
              <a:rPr lang="en-US" dirty="0" err="1" smtClean="0"/>
              <a:t>scenarija</a:t>
            </a:r>
            <a:r>
              <a:rPr lang="en-US" dirty="0" smtClean="0"/>
              <a:t>: </a:t>
            </a:r>
            <a:endParaRPr lang="en-US" dirty="0"/>
          </a:p>
          <a:p>
            <a:pPr lvl="1" algn="just"/>
            <a:r>
              <a:rPr lang="en-US" sz="2800" dirty="0" smtClean="0"/>
              <a:t> </a:t>
            </a:r>
            <a:r>
              <a:rPr lang="en-US" sz="2800" dirty="0" err="1"/>
              <a:t>likvidacija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isplata</a:t>
            </a:r>
            <a:r>
              <a:rPr lang="en-US" sz="2800" dirty="0"/>
              <a:t> </a:t>
            </a:r>
            <a:r>
              <a:rPr lang="en-US" sz="2800" dirty="0" err="1"/>
              <a:t>depozita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prodaja</a:t>
            </a:r>
            <a:r>
              <a:rPr lang="en-US" sz="2800" dirty="0" smtClean="0"/>
              <a:t> </a:t>
            </a:r>
            <a:r>
              <a:rPr lang="en-US" sz="2800" dirty="0" err="1"/>
              <a:t>imovine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obaveza</a:t>
            </a:r>
            <a:r>
              <a:rPr lang="en-US" sz="2800" dirty="0"/>
              <a:t> </a:t>
            </a:r>
            <a:r>
              <a:rPr lang="en-US" sz="2800" dirty="0" err="1"/>
              <a:t>problematične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 </a:t>
            </a:r>
            <a:r>
              <a:rPr lang="en-US" sz="2800" dirty="0" err="1"/>
              <a:t>drugim</a:t>
            </a:r>
            <a:r>
              <a:rPr lang="en-US" sz="2800" dirty="0"/>
              <a:t> </a:t>
            </a:r>
            <a:r>
              <a:rPr lang="en-US" sz="2800" dirty="0" err="1"/>
              <a:t>bankama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 smtClean="0"/>
              <a:t>dokapitalizacija</a:t>
            </a:r>
            <a:r>
              <a:rPr lang="en-US" sz="2800" dirty="0" smtClean="0"/>
              <a:t> </a:t>
            </a:r>
            <a:r>
              <a:rPr lang="en-US" sz="2800" dirty="0" err="1"/>
              <a:t>banke</a:t>
            </a:r>
            <a:r>
              <a:rPr lang="en-US" sz="2800" dirty="0"/>
              <a:t> u </a:t>
            </a:r>
            <a:r>
              <a:rPr lang="en-US" sz="2800" dirty="0" err="1"/>
              <a:t>cilju</a:t>
            </a:r>
            <a:r>
              <a:rPr lang="en-US" sz="2800" dirty="0"/>
              <a:t> </a:t>
            </a:r>
            <a:r>
              <a:rPr lang="en-US" sz="2800" dirty="0" err="1"/>
              <a:t>sprečavanja</a:t>
            </a:r>
            <a:r>
              <a:rPr lang="en-US" sz="2800" dirty="0"/>
              <a:t> </a:t>
            </a:r>
            <a:r>
              <a:rPr lang="en-US" sz="2800" dirty="0" err="1"/>
              <a:t>bankrotstva</a:t>
            </a:r>
            <a:r>
              <a:rPr lang="en-US" sz="28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9866325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en-US" dirty="0" err="1"/>
              <a:t>Likvidacija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je </a:t>
            </a:r>
            <a:r>
              <a:rPr lang="en-US" dirty="0" err="1"/>
              <a:t>najstariji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najskuplji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sprovođenja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praksi</a:t>
            </a:r>
            <a:r>
              <a:rPr lang="en-US" dirty="0"/>
              <a:t> se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dešava</a:t>
            </a:r>
            <a:r>
              <a:rPr lang="en-US" dirty="0"/>
              <a:t> da je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/>
              <a:t>pronaći</a:t>
            </a:r>
            <a:r>
              <a:rPr lang="en-US" dirty="0"/>
              <a:t> </a:t>
            </a:r>
            <a:r>
              <a:rPr lang="en-US" dirty="0" err="1"/>
              <a:t>kupca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imovinu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kompletan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međubankarski</a:t>
            </a:r>
            <a:r>
              <a:rPr lang="en-US" dirty="0"/>
              <a:t> fond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osiguranje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poptunog</a:t>
            </a:r>
            <a:r>
              <a:rPr lang="en-US" dirty="0"/>
              <a:t> </a:t>
            </a:r>
            <a:r>
              <a:rPr lang="en-US" dirty="0" err="1"/>
              <a:t>pražnjenja</a:t>
            </a:r>
            <a:r>
              <a:rPr lang="en-US" dirty="0"/>
              <a:t> </a:t>
            </a:r>
            <a:r>
              <a:rPr lang="en-US" dirty="0" err="1"/>
              <a:t>fonda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da bi </a:t>
            </a:r>
            <a:r>
              <a:rPr lang="en-US" dirty="0" err="1"/>
              <a:t>ovaj</a:t>
            </a:r>
            <a:r>
              <a:rPr lang="en-US" dirty="0"/>
              <a:t> scenario </a:t>
            </a:r>
            <a:r>
              <a:rPr lang="en-US" dirty="0" err="1"/>
              <a:t>trebalo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poslednju</a:t>
            </a:r>
            <a:r>
              <a:rPr lang="en-US" dirty="0"/>
              <a:t> </a:t>
            </a:r>
            <a:r>
              <a:rPr lang="en-US" dirty="0" err="1"/>
              <a:t>opciju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/>
              <a:t>scenario </a:t>
            </a:r>
            <a:r>
              <a:rPr lang="en-US" dirty="0" err="1"/>
              <a:t>sprovođenja</a:t>
            </a:r>
            <a:r>
              <a:rPr lang="en-US" dirty="0"/>
              <a:t>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prodaje</a:t>
            </a:r>
            <a:r>
              <a:rPr lang="en-US" dirty="0"/>
              <a:t> </a:t>
            </a:r>
            <a:r>
              <a:rPr lang="en-US" dirty="0" err="1"/>
              <a:t>imovine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obaveza</a:t>
            </a:r>
            <a:r>
              <a:rPr lang="en-US" dirty="0"/>
              <a:t> </a:t>
            </a:r>
            <a:r>
              <a:rPr lang="en-US" dirty="0" err="1"/>
              <a:t>problematične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diskont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/>
              <a:t>tom </a:t>
            </a:r>
            <a:r>
              <a:rPr lang="en-US" dirty="0" err="1"/>
              <a:t>slučaju</a:t>
            </a:r>
            <a:r>
              <a:rPr lang="en-US" dirty="0"/>
              <a:t> se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ne </a:t>
            </a:r>
            <a:r>
              <a:rPr lang="en-US" dirty="0" err="1"/>
              <a:t>sprovodi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se </a:t>
            </a:r>
            <a:r>
              <a:rPr lang="en-US" dirty="0" err="1"/>
              <a:t>deponenti</a:t>
            </a:r>
            <a:r>
              <a:rPr lang="en-US" dirty="0"/>
              <a:t> </a:t>
            </a:r>
            <a:r>
              <a:rPr lang="en-US" dirty="0" err="1"/>
              <a:t>obaveštavaju</a:t>
            </a:r>
            <a:r>
              <a:rPr lang="en-US" dirty="0"/>
              <a:t> da se </a:t>
            </a:r>
            <a:r>
              <a:rPr lang="en-US" dirty="0" err="1"/>
              <a:t>njihovi</a:t>
            </a:r>
            <a:r>
              <a:rPr lang="en-US" dirty="0"/>
              <a:t> </a:t>
            </a:r>
            <a:r>
              <a:rPr lang="en-US" dirty="0" err="1"/>
              <a:t>depoziti</a:t>
            </a:r>
            <a:r>
              <a:rPr lang="en-US" dirty="0"/>
              <a:t> od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datuma</a:t>
            </a:r>
            <a:r>
              <a:rPr lang="en-US" dirty="0"/>
              <a:t> </a:t>
            </a:r>
            <a:r>
              <a:rPr lang="en-US" dirty="0" err="1"/>
              <a:t>nalaze</a:t>
            </a:r>
            <a:r>
              <a:rPr lang="en-US" dirty="0"/>
              <a:t> u </a:t>
            </a:r>
            <a:r>
              <a:rPr lang="en-US" dirty="0" err="1"/>
              <a:t>drugoj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slobodno</a:t>
            </a:r>
            <a:r>
              <a:rPr lang="en-US" dirty="0"/>
              <a:t> da </a:t>
            </a:r>
            <a:r>
              <a:rPr lang="en-US" dirty="0" err="1"/>
              <a:t>raspolažu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Treći</a:t>
            </a:r>
            <a:r>
              <a:rPr lang="en-US" dirty="0" smtClean="0"/>
              <a:t> </a:t>
            </a:r>
            <a:r>
              <a:rPr lang="en-US" dirty="0"/>
              <a:t>scenario </a:t>
            </a:r>
            <a:r>
              <a:rPr lang="en-US" dirty="0" err="1"/>
              <a:t>polazi</a:t>
            </a:r>
            <a:r>
              <a:rPr lang="en-US" dirty="0"/>
              <a:t> od </a:t>
            </a:r>
            <a:r>
              <a:rPr lang="en-US" dirty="0" err="1"/>
              <a:t>dokapitalizacije</a:t>
            </a:r>
            <a:r>
              <a:rPr lang="en-US" dirty="0"/>
              <a:t> </a:t>
            </a:r>
            <a:r>
              <a:rPr lang="en-US" dirty="0" err="1"/>
              <a:t>problematične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podrazumeva</a:t>
            </a:r>
            <a:r>
              <a:rPr lang="en-US" dirty="0"/>
              <a:t> </a:t>
            </a:r>
            <a:r>
              <a:rPr lang="en-US" dirty="0" err="1"/>
              <a:t>novčanu</a:t>
            </a:r>
            <a:r>
              <a:rPr lang="en-US" dirty="0"/>
              <a:t> </a:t>
            </a:r>
            <a:r>
              <a:rPr lang="en-US" dirty="0" err="1"/>
              <a:t>intervenciju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sprečavanja</a:t>
            </a:r>
            <a:r>
              <a:rPr lang="en-US" dirty="0"/>
              <a:t> </a:t>
            </a:r>
            <a:r>
              <a:rPr lang="en-US" dirty="0" err="1"/>
              <a:t>stečaja</a:t>
            </a:r>
            <a:r>
              <a:rPr lang="en-US" dirty="0"/>
              <a:t> (</a:t>
            </a:r>
            <a:r>
              <a:rPr lang="en-US" dirty="0" err="1"/>
              <a:t>likvidacije</a:t>
            </a:r>
            <a:r>
              <a:rPr lang="en-US" dirty="0"/>
              <a:t>) </a:t>
            </a:r>
            <a:r>
              <a:rPr lang="en-US" dirty="0" err="1"/>
              <a:t>banke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/>
              <a:t>potez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smisla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se </a:t>
            </a:r>
            <a:r>
              <a:rPr lang="en-US" dirty="0" err="1"/>
              <a:t>dotična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suočava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„</a:t>
            </a:r>
            <a:r>
              <a:rPr lang="en-US" dirty="0" err="1"/>
              <a:t>manjim</a:t>
            </a:r>
            <a:r>
              <a:rPr lang="en-US" dirty="0"/>
              <a:t>“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problemima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prevazići</a:t>
            </a:r>
            <a:r>
              <a:rPr lang="en-US" dirty="0"/>
              <a:t> </a:t>
            </a:r>
            <a:r>
              <a:rPr lang="en-US" dirty="0" err="1"/>
              <a:t>dokapitalizacijom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Banka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izvšila</a:t>
            </a:r>
            <a:r>
              <a:rPr lang="en-US" dirty="0"/>
              <a:t> </a:t>
            </a:r>
            <a:r>
              <a:rPr lang="en-US" dirty="0" err="1"/>
              <a:t>dokapitalizaciju</a:t>
            </a:r>
            <a:r>
              <a:rPr lang="en-US" dirty="0"/>
              <a:t> </a:t>
            </a:r>
            <a:r>
              <a:rPr lang="en-US" dirty="0" err="1"/>
              <a:t>postaje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elom</a:t>
            </a:r>
            <a:r>
              <a:rPr lang="en-US" dirty="0" smtClean="0"/>
              <a:t>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sanirane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uzima</a:t>
            </a:r>
            <a:r>
              <a:rPr lang="en-US" dirty="0"/>
              <a:t> </a:t>
            </a:r>
            <a:r>
              <a:rPr lang="en-US" dirty="0" err="1"/>
              <a:t>aktivno</a:t>
            </a:r>
            <a:r>
              <a:rPr lang="en-US" dirty="0"/>
              <a:t> </a:t>
            </a:r>
            <a:r>
              <a:rPr lang="en-US" dirty="0" err="1"/>
              <a:t>učešće</a:t>
            </a:r>
            <a:r>
              <a:rPr lang="en-US" dirty="0"/>
              <a:t> u </a:t>
            </a:r>
            <a:r>
              <a:rPr lang="en-US" dirty="0" err="1"/>
              <a:t>njenom</a:t>
            </a:r>
            <a:r>
              <a:rPr lang="en-US" dirty="0"/>
              <a:t> </a:t>
            </a:r>
            <a:r>
              <a:rPr lang="en-US" dirty="0" err="1"/>
              <a:t>daljem</a:t>
            </a:r>
            <a:r>
              <a:rPr lang="en-US" dirty="0"/>
              <a:t> </a:t>
            </a:r>
            <a:r>
              <a:rPr lang="en-US" dirty="0" err="1"/>
              <a:t>radu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depozitima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061504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8490"/>
            <a:ext cx="10515600" cy="5378473"/>
          </a:xfrm>
        </p:spPr>
        <p:txBody>
          <a:bodyPr/>
          <a:lstStyle/>
          <a:p>
            <a:pPr algn="just"/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svega</a:t>
            </a:r>
            <a:r>
              <a:rPr lang="en-US" dirty="0"/>
              <a:t> </a:t>
            </a:r>
            <a:r>
              <a:rPr lang="en-US" dirty="0" err="1"/>
              <a:t>navedenog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se </a:t>
            </a:r>
            <a:r>
              <a:rPr lang="en-US" dirty="0" err="1"/>
              <a:t>izvesti</a:t>
            </a:r>
            <a:r>
              <a:rPr lang="en-US" dirty="0"/>
              <a:t> </a:t>
            </a:r>
            <a:r>
              <a:rPr lang="en-US" dirty="0" err="1"/>
              <a:t>zaključak</a:t>
            </a:r>
            <a:r>
              <a:rPr lang="en-US" dirty="0"/>
              <a:t> da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jedinstven</a:t>
            </a:r>
            <a:r>
              <a:rPr lang="en-US" dirty="0"/>
              <a:t> model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jednakom</a:t>
            </a:r>
            <a:r>
              <a:rPr lang="en-US" dirty="0"/>
              <a:t> </a:t>
            </a:r>
            <a:r>
              <a:rPr lang="en-US" dirty="0" err="1"/>
              <a:t>efikasnošću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ij</a:t>
            </a:r>
            <a:r>
              <a:rPr lang="en-US" dirty="0" err="1" smtClean="0"/>
              <a:t>eniti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svakom</a:t>
            </a:r>
            <a:r>
              <a:rPr lang="en-US" dirty="0"/>
              <a:t> </a:t>
            </a:r>
            <a:r>
              <a:rPr lang="en-US" dirty="0" err="1"/>
              <a:t>bankarskom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Naprotiv</a:t>
            </a:r>
            <a:r>
              <a:rPr lang="en-US" dirty="0"/>
              <a:t>, </a:t>
            </a:r>
            <a:r>
              <a:rPr lang="en-US" dirty="0" err="1"/>
              <a:t>svaka</a:t>
            </a:r>
            <a:r>
              <a:rPr lang="en-US" dirty="0"/>
              <a:t> </a:t>
            </a:r>
            <a:r>
              <a:rPr lang="en-US" dirty="0" err="1"/>
              <a:t>zemlja</a:t>
            </a:r>
            <a:r>
              <a:rPr lang="en-US" dirty="0"/>
              <a:t> mora da </a:t>
            </a:r>
            <a:r>
              <a:rPr lang="en-US" dirty="0" err="1"/>
              <a:t>kreira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primeren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privređivanja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en-US" dirty="0" err="1"/>
              <a:t>njoj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uzeti</a:t>
            </a:r>
            <a:r>
              <a:rPr lang="en-US" dirty="0"/>
              <a:t>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kulturološke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, </a:t>
            </a:r>
            <a:r>
              <a:rPr lang="en-US" dirty="0" err="1"/>
              <a:t>specifičnost</a:t>
            </a:r>
            <a:r>
              <a:rPr lang="en-US" dirty="0"/>
              <a:t> </a:t>
            </a:r>
            <a:r>
              <a:rPr lang="en-US" dirty="0" err="1"/>
              <a:t>bankarskog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pravnog</a:t>
            </a:r>
            <a:r>
              <a:rPr lang="en-US" dirty="0"/>
              <a:t> </a:t>
            </a:r>
            <a:r>
              <a:rPr lang="en-US" dirty="0" err="1"/>
              <a:t>sistema</a:t>
            </a:r>
            <a:r>
              <a:rPr lang="en-US" dirty="0"/>
              <a:t>,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Najefikasniju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err="1" smtClean="0"/>
              <a:t>etu</a:t>
            </a:r>
            <a:r>
              <a:rPr lang="en-US" dirty="0" smtClean="0"/>
              <a:t> </a:t>
            </a:r>
            <a:r>
              <a:rPr lang="en-US" dirty="0" err="1"/>
              <a:t>sprovodi</a:t>
            </a:r>
            <a:r>
              <a:rPr lang="en-US" dirty="0"/>
              <a:t> „Federal Deposit Insurance Corporation“ u </a:t>
            </a:r>
            <a:r>
              <a:rPr lang="en-US" dirty="0" smtClean="0"/>
              <a:t>SAD.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965791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7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POSLOVI ŠTEDNJE U BANKAMA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19707"/>
            <a:ext cx="10515600" cy="4657256"/>
          </a:xfrm>
        </p:spPr>
        <p:txBody>
          <a:bodyPr/>
          <a:lstStyle/>
          <a:p>
            <a:pPr algn="just"/>
            <a:r>
              <a:rPr lang="en-US" dirty="0" err="1" smtClean="0"/>
              <a:t>Štednja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izdvajanje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novčanog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poseban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u </a:t>
            </a:r>
            <a:r>
              <a:rPr lang="en-US" dirty="0" err="1"/>
              <a:t>banci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</a:t>
            </a:r>
            <a:r>
              <a:rPr lang="en-US" dirty="0" err="1"/>
              <a:t>očuvanja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ostvarivanja</a:t>
            </a:r>
            <a:r>
              <a:rPr lang="en-US" dirty="0"/>
              <a:t> </a:t>
            </a:r>
            <a:r>
              <a:rPr lang="en-US" dirty="0" err="1"/>
              <a:t>prinosa</a:t>
            </a:r>
            <a:r>
              <a:rPr lang="en-US" dirty="0"/>
              <a:t> u </a:t>
            </a:r>
            <a:r>
              <a:rPr lang="en-US" dirty="0" err="1"/>
              <a:t>vidu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Sprovodi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odlaganjem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ograničavanjem</a:t>
            </a:r>
            <a:r>
              <a:rPr lang="en-US" dirty="0"/>
              <a:t> </a:t>
            </a:r>
            <a:r>
              <a:rPr lang="en-US" dirty="0" err="1"/>
              <a:t>potrošnje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period.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savremenog</a:t>
            </a:r>
            <a:r>
              <a:rPr lang="en-US" dirty="0"/>
              <a:t> </a:t>
            </a:r>
            <a:r>
              <a:rPr lang="en-US" dirty="0" err="1"/>
              <a:t>bankarstva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se </a:t>
            </a:r>
            <a:r>
              <a:rPr lang="en-US" dirty="0" err="1"/>
              <a:t>trude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učine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atraktivinim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prikupljanja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novih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784840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88642"/>
            <a:ext cx="10515600" cy="5288321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najrasprostranjenijih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,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karektiristika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je da </a:t>
            </a:r>
            <a:r>
              <a:rPr lang="en-US" dirty="0" err="1"/>
              <a:t>depozitna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definisanu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:</a:t>
            </a:r>
            <a:endParaRPr lang="en-US" dirty="0"/>
          </a:p>
          <a:p>
            <a:pPr lvl="1" algn="just"/>
            <a:r>
              <a:rPr lang="en-US" dirty="0" smtClean="0"/>
              <a:t> </a:t>
            </a:r>
            <a:r>
              <a:rPr lang="en-US" dirty="0" err="1"/>
              <a:t>dečija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dečijih</a:t>
            </a:r>
            <a:r>
              <a:rPr lang="en-US" dirty="0"/>
              <a:t> </a:t>
            </a:r>
            <a:r>
              <a:rPr lang="en-US" dirty="0" err="1"/>
              <a:t>ekskurzija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igračaka</a:t>
            </a:r>
            <a:r>
              <a:rPr lang="en-US" dirty="0"/>
              <a:t>,...), </a:t>
            </a:r>
          </a:p>
          <a:p>
            <a:pPr lvl="1" algn="just"/>
            <a:r>
              <a:rPr lang="en-US" dirty="0" smtClean="0"/>
              <a:t> </a:t>
            </a:r>
            <a:r>
              <a:rPr lang="en-US" dirty="0" err="1"/>
              <a:t>đačka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studentska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školarine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udžbenika</a:t>
            </a:r>
            <a:r>
              <a:rPr lang="en-US" dirty="0"/>
              <a:t>,...), </a:t>
            </a:r>
          </a:p>
          <a:p>
            <a:pPr lvl="1" algn="just"/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nekretnina</a:t>
            </a:r>
            <a:r>
              <a:rPr lang="en-US" dirty="0"/>
              <a:t>,...), </a:t>
            </a:r>
          </a:p>
          <a:p>
            <a:pPr lvl="1" algn="just"/>
            <a:r>
              <a:rPr lang="en-US" dirty="0" err="1" smtClean="0"/>
              <a:t>penzionerska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ogreva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banjskog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err="1" smtClean="0"/>
              <a:t>ečenja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zimnice</a:t>
            </a:r>
            <a:r>
              <a:rPr lang="en-US" dirty="0"/>
              <a:t>,...), </a:t>
            </a:r>
          </a:p>
          <a:p>
            <a:pPr lvl="1" algn="just"/>
            <a:r>
              <a:rPr lang="en-US" dirty="0" err="1" smtClean="0"/>
              <a:t>stambena</a:t>
            </a:r>
            <a:r>
              <a:rPr lang="en-US" dirty="0" smtClean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adaptaciju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,...), </a:t>
            </a:r>
          </a:p>
          <a:p>
            <a:pPr lvl="1" algn="just"/>
            <a:r>
              <a:rPr lang="en-US" dirty="0" smtClean="0"/>
              <a:t> </a:t>
            </a:r>
            <a:r>
              <a:rPr lang="en-US" dirty="0" err="1"/>
              <a:t>potrošačka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raličitih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potrošačkh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), </a:t>
            </a:r>
          </a:p>
          <a:p>
            <a:pPr lvl="1" algn="just"/>
            <a:r>
              <a:rPr lang="en-US" dirty="0" smtClean="0"/>
              <a:t> </a:t>
            </a:r>
            <a:r>
              <a:rPr lang="en-US" dirty="0" err="1"/>
              <a:t>proizvodna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enska</a:t>
            </a:r>
            <a:r>
              <a:rPr lang="en-US" dirty="0" smtClean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raznih</a:t>
            </a:r>
            <a:r>
              <a:rPr lang="en-US" dirty="0"/>
              <a:t> </a:t>
            </a:r>
            <a:r>
              <a:rPr lang="en-US" dirty="0" err="1"/>
              <a:t>dobara</a:t>
            </a:r>
            <a:r>
              <a:rPr lang="en-US" dirty="0"/>
              <a:t> u </a:t>
            </a:r>
            <a:r>
              <a:rPr lang="en-US" dirty="0" err="1"/>
              <a:t>funkciji</a:t>
            </a:r>
            <a:r>
              <a:rPr lang="en-US" dirty="0"/>
              <a:t> </a:t>
            </a:r>
            <a:r>
              <a:rPr lang="en-US" dirty="0" err="1"/>
              <a:t>proizvodnje</a:t>
            </a:r>
            <a:r>
              <a:rPr lang="en-US" dirty="0"/>
              <a:t>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55306201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zastupljen</a:t>
            </a:r>
            <a:r>
              <a:rPr lang="en-US" dirty="0"/>
              <a:t> u </a:t>
            </a:r>
            <a:r>
              <a:rPr lang="en-US" dirty="0" err="1"/>
              <a:t>bankarskoj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je </a:t>
            </a:r>
            <a:r>
              <a:rPr lang="en-US" dirty="0" err="1"/>
              <a:t>premijska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(</a:t>
            </a:r>
            <a:r>
              <a:rPr lang="en-US" dirty="0" err="1"/>
              <a:t>štednja</a:t>
            </a:r>
            <a:r>
              <a:rPr lang="en-US" dirty="0"/>
              <a:t> u </a:t>
            </a:r>
            <a:r>
              <a:rPr lang="en-US" dirty="0" err="1"/>
              <a:t>ratama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Suština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je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bira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sume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želi</a:t>
            </a:r>
            <a:r>
              <a:rPr lang="en-US" dirty="0"/>
              <a:t> da </a:t>
            </a:r>
            <a:r>
              <a:rPr lang="en-US" dirty="0" err="1"/>
              <a:t>stavi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minimalnu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esečnih</a:t>
            </a:r>
            <a:r>
              <a:rPr lang="en-US" dirty="0" smtClean="0"/>
              <a:t> </a:t>
            </a:r>
            <a:r>
              <a:rPr lang="en-US" dirty="0" err="1"/>
              <a:t>uplata</a:t>
            </a:r>
            <a:r>
              <a:rPr lang="en-US" dirty="0"/>
              <a:t> (</a:t>
            </a:r>
            <a:r>
              <a:rPr lang="en-US" dirty="0" err="1"/>
              <a:t>obroka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/>
              <a:t>toga se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vremensko</a:t>
            </a:r>
            <a:r>
              <a:rPr lang="en-US" dirty="0"/>
              <a:t> </a:t>
            </a:r>
            <a:r>
              <a:rPr lang="en-US" dirty="0" err="1"/>
              <a:t>trajanje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kreće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pet </a:t>
            </a:r>
            <a:r>
              <a:rPr lang="en-US" dirty="0" err="1"/>
              <a:t>godina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Korisnik</a:t>
            </a:r>
            <a:r>
              <a:rPr lang="en-US" dirty="0" smtClean="0"/>
              <a:t> </a:t>
            </a:r>
            <a:r>
              <a:rPr lang="en-US" dirty="0" err="1"/>
              <a:t>premijske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da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ugovorenog</a:t>
            </a:r>
            <a:r>
              <a:rPr lang="en-US" dirty="0"/>
              <a:t> </a:t>
            </a:r>
            <a:r>
              <a:rPr lang="en-US" dirty="0" err="1"/>
              <a:t>vremenskog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meseca</a:t>
            </a:r>
            <a:r>
              <a:rPr lang="en-US" dirty="0"/>
              <a:t>, </a:t>
            </a:r>
            <a:r>
              <a:rPr lang="en-US" dirty="0" err="1"/>
              <a:t>uplaćuje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ne </a:t>
            </a:r>
            <a:r>
              <a:rPr lang="en-US" dirty="0" err="1"/>
              <a:t>sme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niži</a:t>
            </a:r>
            <a:r>
              <a:rPr lang="en-US" dirty="0"/>
              <a:t> od </a:t>
            </a:r>
            <a:r>
              <a:rPr lang="en-US" dirty="0" err="1"/>
              <a:t>ugovorenog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kašnjenja</a:t>
            </a:r>
            <a:r>
              <a:rPr lang="en-US" dirty="0"/>
              <a:t> </a:t>
            </a:r>
            <a:r>
              <a:rPr lang="en-US" dirty="0" err="1"/>
              <a:t>uplata</a:t>
            </a:r>
            <a:r>
              <a:rPr lang="en-US" dirty="0"/>
              <a:t> </a:t>
            </a:r>
            <a:r>
              <a:rPr lang="en-US" dirty="0" err="1"/>
              <a:t>obroka</a:t>
            </a:r>
            <a:r>
              <a:rPr lang="en-US" dirty="0"/>
              <a:t>, </a:t>
            </a:r>
            <a:r>
              <a:rPr lang="en-US" dirty="0" err="1"/>
              <a:t>trajanje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se </a:t>
            </a:r>
            <a:r>
              <a:rPr lang="en-US" dirty="0" err="1"/>
              <a:t>produžava</a:t>
            </a:r>
            <a:r>
              <a:rPr lang="en-US" dirty="0"/>
              <a:t> </a:t>
            </a:r>
            <a:r>
              <a:rPr lang="en-US" dirty="0" err="1"/>
              <a:t>srazmerno</a:t>
            </a:r>
            <a:r>
              <a:rPr lang="en-US" dirty="0"/>
              <a:t> </a:t>
            </a:r>
            <a:r>
              <a:rPr lang="en-US" dirty="0" err="1"/>
              <a:t>dužini</a:t>
            </a:r>
            <a:r>
              <a:rPr lang="en-US" dirty="0"/>
              <a:t> </a:t>
            </a:r>
            <a:r>
              <a:rPr lang="en-US" dirty="0" err="1"/>
              <a:t>kašnjenja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Premijska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podrazumeva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obračun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: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(</a:t>
            </a:r>
            <a:r>
              <a:rPr lang="en-US" dirty="0" err="1"/>
              <a:t>obračunava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njena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dužine</a:t>
            </a:r>
            <a:r>
              <a:rPr lang="en-US" dirty="0"/>
              <a:t> </a:t>
            </a:r>
            <a:r>
              <a:rPr lang="en-US" dirty="0" err="1"/>
              <a:t>roka</a:t>
            </a:r>
            <a:r>
              <a:rPr lang="en-US" dirty="0"/>
              <a:t> </a:t>
            </a:r>
            <a:r>
              <a:rPr lang="en-US" dirty="0" err="1"/>
              <a:t>oročavanja</a:t>
            </a:r>
            <a:r>
              <a:rPr lang="en-US" dirty="0"/>
              <a:t>), </a:t>
            </a:r>
            <a:r>
              <a:rPr lang="en-US" dirty="0" err="1"/>
              <a:t>zaštitna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(</a:t>
            </a:r>
            <a:r>
              <a:rPr lang="en-US" dirty="0" err="1"/>
              <a:t>obračunava</a:t>
            </a:r>
            <a:r>
              <a:rPr lang="en-US" dirty="0"/>
              <a:t> se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od </a:t>
            </a:r>
            <a:r>
              <a:rPr lang="en-US" dirty="0" err="1"/>
              <a:t>visoke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), </a:t>
            </a:r>
            <a:r>
              <a:rPr lang="en-US" dirty="0" err="1"/>
              <a:t>premijska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(</a:t>
            </a:r>
            <a:r>
              <a:rPr lang="en-US" dirty="0" err="1"/>
              <a:t>obračunava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dodatna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/>
              <a:t>oročene</a:t>
            </a:r>
            <a:r>
              <a:rPr lang="en-US" dirty="0"/>
              <a:t> </a:t>
            </a:r>
            <a:r>
              <a:rPr lang="en-US" dirty="0" err="1"/>
              <a:t>duže</a:t>
            </a:r>
            <a:r>
              <a:rPr lang="en-US" dirty="0"/>
              <a:t> od tri </a:t>
            </a:r>
            <a:r>
              <a:rPr lang="en-US" dirty="0" err="1"/>
              <a:t>godine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stimulativna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(</a:t>
            </a:r>
            <a:r>
              <a:rPr lang="en-US" dirty="0" err="1"/>
              <a:t>obračunava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uplate</a:t>
            </a:r>
            <a:r>
              <a:rPr lang="en-US" dirty="0"/>
              <a:t> </a:t>
            </a:r>
            <a:r>
              <a:rPr lang="en-US" dirty="0" err="1"/>
              <a:t>obroka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je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od </a:t>
            </a:r>
            <a:r>
              <a:rPr lang="en-US" dirty="0" err="1"/>
              <a:t>ugovorenog</a:t>
            </a:r>
            <a:r>
              <a:rPr lang="en-US" dirty="0"/>
              <a:t>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1343800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18186"/>
            <a:ext cx="10515600" cy="555877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sr-Latn-ME" dirty="0" smtClean="0"/>
              <a:t>Rentna </a:t>
            </a:r>
            <a:r>
              <a:rPr lang="en-US" dirty="0" err="1" smtClean="0"/>
              <a:t>štednja</a:t>
            </a:r>
            <a:r>
              <a:rPr lang="en-US" dirty="0"/>
              <a:t>. </a:t>
            </a:r>
            <a:r>
              <a:rPr lang="en-US" dirty="0" err="1"/>
              <a:t>Reč</a:t>
            </a:r>
            <a:r>
              <a:rPr lang="en-US" dirty="0"/>
              <a:t> je o </a:t>
            </a:r>
            <a:r>
              <a:rPr lang="en-US" dirty="0" err="1"/>
              <a:t>dugoročnoj</a:t>
            </a:r>
            <a:r>
              <a:rPr lang="en-US" dirty="0"/>
              <a:t> </a:t>
            </a:r>
            <a:r>
              <a:rPr lang="en-US" dirty="0" err="1"/>
              <a:t>štednji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namenjena</a:t>
            </a:r>
            <a:r>
              <a:rPr lang="en-US" dirty="0"/>
              <a:t> </a:t>
            </a:r>
            <a:r>
              <a:rPr lang="en-US" dirty="0" err="1"/>
              <a:t>štedišama</a:t>
            </a:r>
            <a:r>
              <a:rPr lang="en-US" dirty="0"/>
              <a:t> </a:t>
            </a:r>
            <a:r>
              <a:rPr lang="en-US" dirty="0" err="1"/>
              <a:t>srednje</a:t>
            </a:r>
            <a:r>
              <a:rPr lang="en-US" dirty="0"/>
              <a:t> </a:t>
            </a:r>
            <a:r>
              <a:rPr lang="en-US" dirty="0" err="1"/>
              <a:t>generacije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Suština</a:t>
            </a:r>
            <a:r>
              <a:rPr lang="en-US" dirty="0" smtClean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je u tome da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rentnog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uplaćuje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oročava</a:t>
            </a:r>
            <a:r>
              <a:rPr lang="en-US" dirty="0"/>
              <a:t> </a:t>
            </a:r>
            <a:r>
              <a:rPr lang="en-US" dirty="0" err="1"/>
              <a:t>depozit</a:t>
            </a:r>
            <a:r>
              <a:rPr lang="en-US" dirty="0"/>
              <a:t> (</a:t>
            </a:r>
            <a:r>
              <a:rPr lang="en-US" dirty="0" err="1"/>
              <a:t>jednokratno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višekratno</a:t>
            </a:r>
            <a:r>
              <a:rPr lang="en-US" dirty="0"/>
              <a:t>),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 </a:t>
            </a:r>
            <a:r>
              <a:rPr lang="en-US" dirty="0" err="1"/>
              <a:t>licu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Renta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novčani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obuhvata</a:t>
            </a:r>
            <a:r>
              <a:rPr lang="en-US" dirty="0"/>
              <a:t> </a:t>
            </a:r>
            <a:r>
              <a:rPr lang="en-US" dirty="0" err="1"/>
              <a:t>glavnicu</a:t>
            </a:r>
            <a:r>
              <a:rPr lang="en-US" dirty="0"/>
              <a:t> (</a:t>
            </a:r>
            <a:r>
              <a:rPr lang="en-US" dirty="0" err="1"/>
              <a:t>uplaćeni</a:t>
            </a:r>
            <a:r>
              <a:rPr lang="en-US" dirty="0"/>
              <a:t> </a:t>
            </a:r>
            <a:r>
              <a:rPr lang="en-US" dirty="0" err="1"/>
              <a:t>depozit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obračunatu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isplaćuje</a:t>
            </a:r>
            <a:r>
              <a:rPr lang="en-US" dirty="0"/>
              <a:t> u </a:t>
            </a:r>
            <a:r>
              <a:rPr lang="en-US" dirty="0" err="1"/>
              <a:t>jedankim</a:t>
            </a:r>
            <a:r>
              <a:rPr lang="en-US" dirty="0"/>
              <a:t> </a:t>
            </a:r>
            <a:r>
              <a:rPr lang="en-US" dirty="0" err="1"/>
              <a:t>vremenskim</a:t>
            </a:r>
            <a:r>
              <a:rPr lang="en-US" dirty="0"/>
              <a:t> </a:t>
            </a:r>
            <a:r>
              <a:rPr lang="en-US" dirty="0" err="1"/>
              <a:t>intervalima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Period </a:t>
            </a:r>
            <a:r>
              <a:rPr lang="en-US" dirty="0" err="1"/>
              <a:t>polaganja</a:t>
            </a:r>
            <a:r>
              <a:rPr lang="en-US" dirty="0"/>
              <a:t> </a:t>
            </a:r>
            <a:r>
              <a:rPr lang="en-US" dirty="0" err="1"/>
              <a:t>rentnog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period </a:t>
            </a:r>
            <a:r>
              <a:rPr lang="en-US" dirty="0" err="1"/>
              <a:t>mize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Period </a:t>
            </a:r>
            <a:r>
              <a:rPr lang="en-US" dirty="0" err="1"/>
              <a:t>mize</a:t>
            </a:r>
            <a:r>
              <a:rPr lang="en-US" dirty="0"/>
              <a:t> u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skoro</a:t>
            </a:r>
            <a:r>
              <a:rPr lang="en-US" dirty="0"/>
              <a:t> </a:t>
            </a:r>
            <a:r>
              <a:rPr lang="en-US" dirty="0" err="1"/>
              <a:t>nikada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od tri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period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kraći</a:t>
            </a:r>
            <a:r>
              <a:rPr lang="en-US" dirty="0"/>
              <a:t> od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smtClean="0"/>
              <a:t>era </a:t>
            </a:r>
            <a:r>
              <a:rPr lang="en-US" dirty="0" err="1"/>
              <a:t>radi</a:t>
            </a:r>
            <a:r>
              <a:rPr lang="en-US" dirty="0"/>
              <a:t>, </a:t>
            </a:r>
            <a:r>
              <a:rPr lang="en-US" dirty="0" err="1"/>
              <a:t>ako</a:t>
            </a:r>
            <a:r>
              <a:rPr lang="en-US" dirty="0"/>
              <a:t> je period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 </a:t>
            </a:r>
            <a:r>
              <a:rPr lang="en-US" dirty="0" err="1"/>
              <a:t>jedna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, </a:t>
            </a:r>
            <a:r>
              <a:rPr lang="en-US" dirty="0" err="1"/>
              <a:t>isplata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izvršena</a:t>
            </a:r>
            <a:r>
              <a:rPr lang="en-US" dirty="0"/>
              <a:t> u </a:t>
            </a:r>
            <a:r>
              <a:rPr lang="en-US" dirty="0" err="1"/>
              <a:t>dvanaest</a:t>
            </a:r>
            <a:r>
              <a:rPr lang="en-US" dirty="0"/>
              <a:t> </a:t>
            </a:r>
            <a:r>
              <a:rPr lang="en-US" dirty="0" err="1"/>
              <a:t>mesečnih</a:t>
            </a:r>
            <a:r>
              <a:rPr lang="en-US" dirty="0"/>
              <a:t> rata (</a:t>
            </a:r>
            <a:r>
              <a:rPr lang="en-US" dirty="0" err="1"/>
              <a:t>obroka</a:t>
            </a:r>
            <a:r>
              <a:rPr lang="en-US" dirty="0"/>
              <a:t>),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tromesečne</a:t>
            </a:r>
            <a:r>
              <a:rPr lang="en-US" dirty="0"/>
              <a:t> rate (</a:t>
            </a:r>
            <a:r>
              <a:rPr lang="en-US" dirty="0" err="1"/>
              <a:t>obroka</a:t>
            </a:r>
            <a:r>
              <a:rPr lang="en-US" dirty="0" smtClean="0"/>
              <a:t>)</a:t>
            </a:r>
            <a:r>
              <a:rPr lang="sr-Latn-ME" dirty="0" smtClean="0"/>
              <a:t>.</a:t>
            </a:r>
          </a:p>
          <a:p>
            <a:pPr algn="just"/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74948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5763"/>
            <a:ext cx="10515600" cy="5301200"/>
          </a:xfrm>
        </p:spPr>
        <p:txBody>
          <a:bodyPr/>
          <a:lstStyle/>
          <a:p>
            <a:pPr algn="just"/>
            <a:r>
              <a:rPr lang="en-US" dirty="0" err="1" smtClean="0"/>
              <a:t>deficitarnih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suficitarnih</a:t>
            </a:r>
            <a:r>
              <a:rPr lang="en-US" dirty="0" smtClean="0"/>
              <a:t> </a:t>
            </a:r>
            <a:r>
              <a:rPr lang="en-US" dirty="0" err="1" smtClean="0"/>
              <a:t>transaktora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  <a:r>
              <a:rPr lang="en-US" dirty="0" err="1" smtClean="0"/>
              <a:t>ročnu</a:t>
            </a:r>
            <a:r>
              <a:rPr lang="en-US" dirty="0" smtClean="0"/>
              <a:t> </a:t>
            </a:r>
            <a:r>
              <a:rPr lang="en-US" dirty="0" err="1" smtClean="0"/>
              <a:t>transformaciju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 smtClean="0"/>
              <a:t>okviru</a:t>
            </a:r>
            <a:r>
              <a:rPr lang="en-US" dirty="0" smtClean="0"/>
              <a:t> </a:t>
            </a:r>
            <a:r>
              <a:rPr lang="en-US" dirty="0" err="1" smtClean="0"/>
              <a:t>depozitno-kreditne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, </a:t>
            </a:r>
            <a:r>
              <a:rPr lang="en-US" dirty="0" err="1" smtClean="0"/>
              <a:t>ročna</a:t>
            </a:r>
            <a:r>
              <a:rPr lang="en-US" dirty="0" smtClean="0"/>
              <a:t> </a:t>
            </a:r>
            <a:r>
              <a:rPr lang="en-US" dirty="0" err="1" smtClean="0"/>
              <a:t>transformacija</a:t>
            </a:r>
            <a:r>
              <a:rPr lang="en-US" dirty="0" smtClean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 smtClean="0"/>
              <a:t>odobravanje</a:t>
            </a:r>
            <a:r>
              <a:rPr lang="en-US" dirty="0" smtClean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 </a:t>
            </a:r>
            <a:r>
              <a:rPr lang="en-US" dirty="0" err="1" smtClean="0"/>
              <a:t>čiji</a:t>
            </a:r>
            <a:r>
              <a:rPr lang="en-US" dirty="0" smtClean="0"/>
              <a:t> je </a:t>
            </a:r>
            <a:r>
              <a:rPr lang="en-US" dirty="0" err="1" smtClean="0"/>
              <a:t>rok</a:t>
            </a:r>
            <a:r>
              <a:rPr lang="en-US" dirty="0" smtClean="0"/>
              <a:t>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u pros</a:t>
            </a:r>
            <a:r>
              <a:rPr lang="sr-Latn-ME" dirty="0" smtClean="0"/>
              <a:t>j</a:t>
            </a:r>
            <a:r>
              <a:rPr lang="en-US" dirty="0" err="1" smtClean="0"/>
              <a:t>eku</a:t>
            </a:r>
            <a:r>
              <a:rPr lang="en-US" dirty="0" smtClean="0"/>
              <a:t> </a:t>
            </a:r>
            <a:r>
              <a:rPr lang="en-US" dirty="0" err="1" smtClean="0"/>
              <a:t>duži</a:t>
            </a:r>
            <a:r>
              <a:rPr lang="en-US" dirty="0" smtClean="0"/>
              <a:t> od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eća</a:t>
            </a:r>
            <a:r>
              <a:rPr lang="en-US" dirty="0" smtClean="0"/>
              <a:t> </a:t>
            </a:r>
            <a:r>
              <a:rPr lang="en-US" dirty="0" err="1" smtClean="0"/>
              <a:t>depozitnih</a:t>
            </a:r>
            <a:r>
              <a:rPr lang="en-US" dirty="0" smtClean="0"/>
              <a:t> </a:t>
            </a:r>
            <a:r>
              <a:rPr lang="en-US" dirty="0" err="1" smtClean="0"/>
              <a:t>izvora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Razlika</a:t>
            </a:r>
            <a:r>
              <a:rPr lang="en-US" dirty="0" smtClean="0"/>
              <a:t> u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eću</a:t>
            </a:r>
            <a:r>
              <a:rPr lang="en-US" dirty="0" smtClean="0"/>
              <a:t> </a:t>
            </a:r>
            <a:r>
              <a:rPr lang="en-US" dirty="0" err="1" smtClean="0"/>
              <a:t>aktive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pasive</a:t>
            </a:r>
            <a:r>
              <a:rPr lang="en-US" dirty="0" smtClean="0"/>
              <a:t> je </a:t>
            </a:r>
            <a:r>
              <a:rPr lang="en-US" dirty="0" err="1" smtClean="0"/>
              <a:t>jedan</a:t>
            </a:r>
            <a:r>
              <a:rPr lang="en-US" dirty="0" smtClean="0"/>
              <a:t> od </a:t>
            </a:r>
            <a:r>
              <a:rPr lang="en-US" dirty="0" err="1" smtClean="0"/>
              <a:t>važnijih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izložene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osnov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ostvarivanje</a:t>
            </a:r>
            <a:r>
              <a:rPr lang="en-US" dirty="0" smtClean="0"/>
              <a:t> </a:t>
            </a:r>
            <a:r>
              <a:rPr lang="en-US" dirty="0" err="1" smtClean="0"/>
              <a:t>kamatonosnih</a:t>
            </a:r>
            <a:r>
              <a:rPr lang="en-US" dirty="0" smtClean="0"/>
              <a:t> </a:t>
            </a:r>
            <a:r>
              <a:rPr lang="en-US" dirty="0" err="1" smtClean="0"/>
              <a:t>prihoda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kreditnih</a:t>
            </a:r>
            <a:r>
              <a:rPr lang="en-US" dirty="0" smtClean="0"/>
              <a:t> </a:t>
            </a:r>
            <a:r>
              <a:rPr lang="en-US" dirty="0" err="1" smtClean="0"/>
              <a:t>plasmana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2116523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Ovaj</a:t>
            </a:r>
            <a:r>
              <a:rPr lang="en-US" dirty="0"/>
              <a:t> tip </a:t>
            </a:r>
            <a:r>
              <a:rPr lang="en-US" dirty="0" err="1"/>
              <a:t>štednje</a:t>
            </a:r>
            <a:r>
              <a:rPr lang="en-US" dirty="0"/>
              <a:t> ne </a:t>
            </a:r>
            <a:r>
              <a:rPr lang="en-US" dirty="0" err="1"/>
              <a:t>spada</a:t>
            </a:r>
            <a:r>
              <a:rPr lang="en-US" dirty="0"/>
              <a:t> u </a:t>
            </a:r>
            <a:r>
              <a:rPr lang="en-US" dirty="0" err="1"/>
              <a:t>namensku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se </a:t>
            </a:r>
            <a:r>
              <a:rPr lang="en-US" dirty="0" err="1"/>
              <a:t>renta</a:t>
            </a:r>
            <a:r>
              <a:rPr lang="en-US" dirty="0"/>
              <a:t> ne mora </a:t>
            </a:r>
            <a:r>
              <a:rPr lang="en-US" dirty="0" err="1"/>
              <a:t>koristiti</a:t>
            </a:r>
            <a:r>
              <a:rPr lang="en-US" dirty="0"/>
              <a:t> u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definisane</a:t>
            </a:r>
            <a:r>
              <a:rPr lang="en-US" dirty="0"/>
              <a:t> </a:t>
            </a:r>
            <a:r>
              <a:rPr lang="en-US" dirty="0" err="1"/>
              <a:t>svrhe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rentnoj</a:t>
            </a:r>
            <a:r>
              <a:rPr lang="en-US" dirty="0"/>
              <a:t> </a:t>
            </a:r>
            <a:r>
              <a:rPr lang="en-US" dirty="0" err="1"/>
              <a:t>štednji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period </a:t>
            </a:r>
            <a:r>
              <a:rPr lang="en-US" dirty="0" err="1"/>
              <a:t>formiranja</a:t>
            </a:r>
            <a:r>
              <a:rPr lang="en-US" dirty="0"/>
              <a:t> </a:t>
            </a:r>
            <a:r>
              <a:rPr lang="en-US" dirty="0" err="1"/>
              <a:t>mize</a:t>
            </a:r>
            <a:r>
              <a:rPr lang="en-US" dirty="0"/>
              <a:t>,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obroka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,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,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obračun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,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isplate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,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razoročavanja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Rentna</a:t>
            </a:r>
            <a:r>
              <a:rPr lang="en-US" dirty="0"/>
              <a:t> </a:t>
            </a:r>
            <a:r>
              <a:rPr lang="en-US" dirty="0" err="1"/>
              <a:t>štednja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korisnu</a:t>
            </a:r>
            <a:r>
              <a:rPr lang="en-US" dirty="0"/>
              <a:t> </a:t>
            </a:r>
            <a:r>
              <a:rPr lang="en-US" dirty="0" err="1"/>
              <a:t>aktivnost</a:t>
            </a:r>
            <a:r>
              <a:rPr lang="en-US" dirty="0"/>
              <a:t>,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banku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rentnog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Posredstvom</a:t>
            </a:r>
            <a:r>
              <a:rPr lang="en-US" dirty="0"/>
              <a:t> </a:t>
            </a:r>
            <a:r>
              <a:rPr lang="en-US" dirty="0" err="1"/>
              <a:t>rentne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eđuju</a:t>
            </a:r>
            <a:r>
              <a:rPr lang="en-US" dirty="0" smtClean="0"/>
              <a:t> </a:t>
            </a:r>
            <a:r>
              <a:rPr lang="en-US" dirty="0" err="1"/>
              <a:t>značajne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povoljnim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vlasnik</a:t>
            </a:r>
            <a:r>
              <a:rPr lang="en-US" dirty="0"/>
              <a:t> </a:t>
            </a:r>
            <a:r>
              <a:rPr lang="en-US" dirty="0" err="1"/>
              <a:t>rentnog</a:t>
            </a:r>
            <a:r>
              <a:rPr lang="en-US" dirty="0"/>
              <a:t> </a:t>
            </a:r>
            <a:r>
              <a:rPr lang="en-US" dirty="0" err="1" smtClean="0"/>
              <a:t>depozita</a:t>
            </a:r>
            <a:r>
              <a:rPr lang="sr-Latn-ME" dirty="0" smtClean="0"/>
              <a:t> </a:t>
            </a:r>
            <a:r>
              <a:rPr lang="en-US" dirty="0" err="1" smtClean="0"/>
              <a:t>dobija</a:t>
            </a:r>
            <a:r>
              <a:rPr lang="en-US" dirty="0" smtClean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zaštitu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uloga</a:t>
            </a:r>
            <a:r>
              <a:rPr lang="en-US" dirty="0"/>
              <a:t> od </a:t>
            </a:r>
            <a:r>
              <a:rPr lang="en-US" dirty="0" err="1"/>
              <a:t>nepovoljnih</a:t>
            </a:r>
            <a:r>
              <a:rPr lang="en-US" dirty="0"/>
              <a:t> </a:t>
            </a:r>
            <a:r>
              <a:rPr lang="en-US" dirty="0" err="1"/>
              <a:t>inflatornih</a:t>
            </a:r>
            <a:r>
              <a:rPr lang="en-US" dirty="0"/>
              <a:t> </a:t>
            </a:r>
            <a:r>
              <a:rPr lang="en-US" dirty="0" err="1"/>
              <a:t>kretanja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prenošenja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rente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dobijena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iskoristi</a:t>
            </a:r>
            <a:r>
              <a:rPr lang="en-US" dirty="0"/>
              <a:t> u </a:t>
            </a:r>
            <a:r>
              <a:rPr lang="en-US" dirty="0" smtClean="0"/>
              <a:t>s</a:t>
            </a:r>
            <a:r>
              <a:rPr lang="sr-Latn-ME" dirty="0" smtClean="0"/>
              <a:t>k</a:t>
            </a:r>
            <a:r>
              <a:rPr lang="en-US" dirty="0" err="1" smtClean="0"/>
              <a:t>ladu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poterbama</a:t>
            </a:r>
            <a:r>
              <a:rPr lang="en-US" dirty="0"/>
              <a:t> (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školovanje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smtClean="0"/>
              <a:t>l</a:t>
            </a:r>
            <a:r>
              <a:rPr lang="sr-Latn-ME" dirty="0" smtClean="0"/>
              <a:t>ij</a:t>
            </a:r>
            <a:r>
              <a:rPr lang="en-US" dirty="0" err="1" smtClean="0"/>
              <a:t>ečenje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roba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putovanja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.). </a:t>
            </a:r>
          </a:p>
        </p:txBody>
      </p:sp>
    </p:spTree>
    <p:extLst>
      <p:ext uri="{BB962C8B-B14F-4D97-AF65-F5344CB8AC3E}">
        <p14:creationId xmlns:p14="http://schemas.microsoft.com/office/powerpoint/2010/main" xmlns="" val="195292425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28034"/>
            <a:ext cx="10515600" cy="5648929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značajnijih</a:t>
            </a:r>
            <a:r>
              <a:rPr lang="en-US" dirty="0"/>
              <a:t> </a:t>
            </a:r>
            <a:r>
              <a:rPr lang="en-US" dirty="0" err="1"/>
              <a:t>modela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nastao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posledica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ponude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oročenu</a:t>
            </a:r>
            <a:r>
              <a:rPr lang="en-US" dirty="0"/>
              <a:t> </a:t>
            </a:r>
            <a:r>
              <a:rPr lang="en-US" dirty="0" err="1"/>
              <a:t>štednju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nedovoljno</a:t>
            </a:r>
            <a:r>
              <a:rPr lang="en-US" dirty="0"/>
              <a:t> </a:t>
            </a:r>
            <a:r>
              <a:rPr lang="en-US" dirty="0" err="1"/>
              <a:t>stimulativnih</a:t>
            </a:r>
            <a:r>
              <a:rPr lang="en-US" dirty="0"/>
              <a:t> </a:t>
            </a:r>
            <a:r>
              <a:rPr lang="en-US" dirty="0" err="1"/>
              <a:t>pasivnih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, </a:t>
            </a:r>
            <a:r>
              <a:rPr lang="en-US" dirty="0" err="1"/>
              <a:t>jeste</a:t>
            </a:r>
            <a:r>
              <a:rPr lang="en-US" dirty="0"/>
              <a:t> „model </a:t>
            </a:r>
            <a:r>
              <a:rPr lang="en-US" dirty="0" err="1"/>
              <a:t>zlatnog</a:t>
            </a:r>
            <a:r>
              <a:rPr lang="en-US" dirty="0"/>
              <a:t> </a:t>
            </a:r>
            <a:r>
              <a:rPr lang="en-US" dirty="0" err="1"/>
              <a:t>štednog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 smtClean="0"/>
              <a:t>“.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„</a:t>
            </a:r>
            <a:r>
              <a:rPr lang="en-US" dirty="0" err="1"/>
              <a:t>Zlatni</a:t>
            </a:r>
            <a:r>
              <a:rPr lang="en-US" dirty="0"/>
              <a:t> </a:t>
            </a:r>
            <a:r>
              <a:rPr lang="en-US" dirty="0" err="1"/>
              <a:t>štedni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“ je </a:t>
            </a:r>
            <a:r>
              <a:rPr lang="en-US" dirty="0" err="1"/>
              <a:t>specifičan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štednje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iskazuje</a:t>
            </a:r>
            <a:r>
              <a:rPr lang="en-US" dirty="0"/>
              <a:t> u </a:t>
            </a:r>
            <a:r>
              <a:rPr lang="en-US" dirty="0" err="1"/>
              <a:t>gramima</a:t>
            </a:r>
            <a:r>
              <a:rPr lang="en-US" dirty="0"/>
              <a:t> </a:t>
            </a:r>
            <a:r>
              <a:rPr lang="en-US" dirty="0" err="1"/>
              <a:t>zlata</a:t>
            </a:r>
            <a:r>
              <a:rPr lang="en-US" dirty="0"/>
              <a:t>. Po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modelu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nude </a:t>
            </a:r>
            <a:r>
              <a:rPr lang="en-US" dirty="0" err="1"/>
              <a:t>štedišama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</a:t>
            </a:r>
            <a:r>
              <a:rPr lang="en-US" dirty="0" err="1"/>
              <a:t>zlato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klijenti</a:t>
            </a:r>
            <a:r>
              <a:rPr lang="en-US" dirty="0"/>
              <a:t> u </a:t>
            </a:r>
            <a:r>
              <a:rPr lang="en-US" dirty="0" err="1"/>
              <a:t>obavezi</a:t>
            </a:r>
            <a:r>
              <a:rPr lang="en-US" dirty="0"/>
              <a:t> da u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otvore</a:t>
            </a:r>
            <a:r>
              <a:rPr lang="en-US" dirty="0"/>
              <a:t> </a:t>
            </a:r>
            <a:r>
              <a:rPr lang="en-US" dirty="0" err="1"/>
              <a:t>štednu</a:t>
            </a:r>
            <a:r>
              <a:rPr lang="en-US" dirty="0"/>
              <a:t> </a:t>
            </a:r>
            <a:r>
              <a:rPr lang="en-US" dirty="0" err="1"/>
              <a:t>partiju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principu</a:t>
            </a:r>
            <a:r>
              <a:rPr lang="en-US" dirty="0"/>
              <a:t> „</a:t>
            </a:r>
            <a:r>
              <a:rPr lang="en-US" dirty="0" err="1"/>
              <a:t>zlatnog</a:t>
            </a:r>
            <a:r>
              <a:rPr lang="en-US" dirty="0"/>
              <a:t> </a:t>
            </a:r>
            <a:r>
              <a:rPr lang="en-US" dirty="0" err="1"/>
              <a:t>štednog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 smtClean="0"/>
              <a:t>“.</a:t>
            </a:r>
            <a:endParaRPr lang="sr-Latn-ME" dirty="0" smtClean="0"/>
          </a:p>
          <a:p>
            <a:pPr algn="just"/>
            <a:r>
              <a:rPr lang="en-US" dirty="0" smtClean="0"/>
              <a:t>Banka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položeni</a:t>
            </a:r>
            <a:r>
              <a:rPr lang="en-US" dirty="0"/>
              <a:t> </a:t>
            </a:r>
            <a:r>
              <a:rPr lang="en-US" dirty="0" err="1"/>
              <a:t>obavezni</a:t>
            </a:r>
            <a:r>
              <a:rPr lang="en-US" dirty="0"/>
              <a:t> </a:t>
            </a:r>
            <a:r>
              <a:rPr lang="en-US" dirty="0" err="1"/>
              <a:t>ulog</a:t>
            </a:r>
            <a:r>
              <a:rPr lang="en-US" dirty="0"/>
              <a:t> </a:t>
            </a:r>
            <a:r>
              <a:rPr lang="en-US" dirty="0" err="1"/>
              <a:t>obračunava</a:t>
            </a:r>
            <a:r>
              <a:rPr lang="en-US" dirty="0"/>
              <a:t> </a:t>
            </a:r>
            <a:r>
              <a:rPr lang="en-US" dirty="0" err="1"/>
              <a:t>odgovarajuću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isplaćuje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se </a:t>
            </a:r>
            <a:r>
              <a:rPr lang="en-US" dirty="0" err="1"/>
              <a:t>pripisuje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gašenja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partije</a:t>
            </a:r>
            <a:r>
              <a:rPr lang="en-US" dirty="0"/>
              <a:t> </a:t>
            </a:r>
            <a:r>
              <a:rPr lang="en-US" dirty="0" err="1"/>
              <a:t>iskazuje</a:t>
            </a:r>
            <a:r>
              <a:rPr lang="en-US" dirty="0"/>
              <a:t> u </a:t>
            </a:r>
            <a:r>
              <a:rPr lang="en-US" dirty="0" err="1"/>
              <a:t>gramima</a:t>
            </a:r>
            <a:r>
              <a:rPr lang="en-US" dirty="0"/>
              <a:t> </a:t>
            </a:r>
            <a:r>
              <a:rPr lang="en-US" dirty="0" err="1"/>
              <a:t>zlata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podigne</a:t>
            </a:r>
            <a:r>
              <a:rPr lang="en-US" dirty="0"/>
              <a:t> </a:t>
            </a:r>
            <a:r>
              <a:rPr lang="en-US" dirty="0" err="1"/>
              <a:t>zlato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saldo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štednoj</a:t>
            </a:r>
            <a:r>
              <a:rPr lang="en-US" dirty="0"/>
              <a:t> </a:t>
            </a:r>
            <a:r>
              <a:rPr lang="en-US" dirty="0" err="1"/>
              <a:t>partiji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/>
              <a:t>uključuje</a:t>
            </a:r>
            <a:r>
              <a:rPr lang="en-US" dirty="0"/>
              <a:t> </a:t>
            </a:r>
            <a:r>
              <a:rPr lang="en-US" dirty="0" err="1"/>
              <a:t>položeni</a:t>
            </a:r>
            <a:r>
              <a:rPr lang="en-US" dirty="0"/>
              <a:t> </a:t>
            </a:r>
            <a:r>
              <a:rPr lang="en-US" dirty="0" err="1"/>
              <a:t>obavezni</a:t>
            </a:r>
            <a:r>
              <a:rPr lang="en-US" dirty="0"/>
              <a:t> </a:t>
            </a:r>
            <a:r>
              <a:rPr lang="en-US" dirty="0" err="1"/>
              <a:t>ulog</a:t>
            </a:r>
            <a:r>
              <a:rPr lang="en-US" dirty="0"/>
              <a:t>) </a:t>
            </a:r>
            <a:r>
              <a:rPr lang="en-US" dirty="0" err="1"/>
              <a:t>dostigne</a:t>
            </a:r>
            <a:r>
              <a:rPr lang="en-US" dirty="0"/>
              <a:t> </a:t>
            </a:r>
            <a:r>
              <a:rPr lang="en-US" dirty="0" err="1"/>
              <a:t>težinu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prometne</a:t>
            </a:r>
            <a:r>
              <a:rPr lang="en-US" dirty="0"/>
              <a:t> </a:t>
            </a:r>
            <a:r>
              <a:rPr lang="en-US" dirty="0" err="1"/>
              <a:t>jednice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zlatnik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Povlačenje</a:t>
            </a:r>
            <a:r>
              <a:rPr lang="en-US" dirty="0" smtClean="0"/>
              <a:t> </a:t>
            </a:r>
            <a:r>
              <a:rPr lang="en-US" dirty="0" err="1"/>
              <a:t>obaveznog</a:t>
            </a:r>
            <a:r>
              <a:rPr lang="en-US" dirty="0"/>
              <a:t> </a:t>
            </a:r>
            <a:r>
              <a:rPr lang="en-US" dirty="0" err="1"/>
              <a:t>uloga</a:t>
            </a:r>
            <a:r>
              <a:rPr lang="en-US" dirty="0"/>
              <a:t> je </a:t>
            </a:r>
            <a:r>
              <a:rPr lang="en-US" dirty="0" err="1"/>
              <a:t>moguće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gašenja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partije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mora da se </a:t>
            </a:r>
            <a:r>
              <a:rPr lang="en-US" dirty="0" err="1"/>
              <a:t>najavi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15 dana pre </a:t>
            </a:r>
            <a:r>
              <a:rPr lang="en-US" dirty="0" err="1"/>
              <a:t>planiranog</a:t>
            </a:r>
            <a:r>
              <a:rPr lang="en-US" dirty="0"/>
              <a:t> </a:t>
            </a:r>
            <a:r>
              <a:rPr lang="en-US" dirty="0" err="1"/>
              <a:t>gašenja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/>
              <a:t>je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gašenja</a:t>
            </a:r>
            <a:r>
              <a:rPr lang="en-US" dirty="0"/>
              <a:t> </a:t>
            </a:r>
            <a:r>
              <a:rPr lang="en-US" dirty="0" err="1"/>
              <a:t>štedne</a:t>
            </a:r>
            <a:r>
              <a:rPr lang="en-US" dirty="0"/>
              <a:t> </a:t>
            </a:r>
            <a:r>
              <a:rPr lang="en-US" dirty="0" err="1"/>
              <a:t>partije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salda</a:t>
            </a:r>
            <a:r>
              <a:rPr lang="en-US" dirty="0"/>
              <a:t> </a:t>
            </a:r>
            <a:r>
              <a:rPr lang="en-US" dirty="0" err="1"/>
              <a:t>manji</a:t>
            </a:r>
            <a:r>
              <a:rPr lang="en-US" dirty="0"/>
              <a:t> od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prometne</a:t>
            </a:r>
            <a:r>
              <a:rPr lang="en-US" dirty="0"/>
              <a:t> </a:t>
            </a:r>
            <a:r>
              <a:rPr lang="en-US" dirty="0" err="1"/>
              <a:t>jedinice</a:t>
            </a:r>
            <a:r>
              <a:rPr lang="en-US" dirty="0"/>
              <a:t> </a:t>
            </a:r>
            <a:r>
              <a:rPr lang="en-US" dirty="0" err="1"/>
              <a:t>zlata</a:t>
            </a:r>
            <a:r>
              <a:rPr lang="en-US" dirty="0"/>
              <a:t>,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dokupi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zlata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nedostaje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time </a:t>
            </a:r>
            <a:r>
              <a:rPr lang="en-US" dirty="0" err="1"/>
              <a:t>dobije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podigne</a:t>
            </a:r>
            <a:r>
              <a:rPr lang="en-US" dirty="0"/>
              <a:t> </a:t>
            </a:r>
            <a:r>
              <a:rPr lang="en-US" dirty="0" err="1"/>
              <a:t>zlato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da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važećoj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proda</a:t>
            </a:r>
            <a:r>
              <a:rPr lang="en-US" dirty="0"/>
              <a:t> </a:t>
            </a:r>
            <a:r>
              <a:rPr lang="en-US" dirty="0" err="1"/>
              <a:t>zlato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podigne</a:t>
            </a:r>
            <a:r>
              <a:rPr lang="en-US" dirty="0"/>
              <a:t> </a:t>
            </a:r>
            <a:r>
              <a:rPr lang="en-US" dirty="0" err="1"/>
              <a:t>novac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21407195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8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DEFINICIJA UGOVORA O KREDITU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81070"/>
            <a:ext cx="10515600" cy="469589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Ugovorom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kreditu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se </a:t>
            </a:r>
            <a:r>
              <a:rPr lang="en-US" dirty="0" err="1"/>
              <a:t>obavezuje</a:t>
            </a:r>
            <a:r>
              <a:rPr lang="en-US" dirty="0"/>
              <a:t> da </a:t>
            </a:r>
            <a:r>
              <a:rPr lang="en-US" dirty="0" err="1"/>
              <a:t>korisniku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stavi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određeno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neodređeno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bez </a:t>
            </a:r>
            <a:r>
              <a:rPr lang="en-US" dirty="0" err="1"/>
              <a:t>utvrđene</a:t>
            </a:r>
            <a:r>
              <a:rPr lang="en-US" dirty="0"/>
              <a:t>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obavezuje</a:t>
            </a:r>
            <a:r>
              <a:rPr lang="en-US" dirty="0"/>
              <a:t> da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plaća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dobijeni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 </a:t>
            </a:r>
            <a:r>
              <a:rPr lang="en-US" dirty="0" err="1"/>
              <a:t>vrati</a:t>
            </a:r>
            <a:r>
              <a:rPr lang="en-US" dirty="0"/>
              <a:t> u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eme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je </a:t>
            </a:r>
            <a:r>
              <a:rPr lang="en-US" dirty="0" err="1"/>
              <a:t>utvrđeno</a:t>
            </a:r>
            <a:r>
              <a:rPr lang="en-US" dirty="0"/>
              <a:t> </a:t>
            </a:r>
            <a:r>
              <a:rPr lang="en-US" dirty="0" err="1" smtClean="0"/>
              <a:t>ugovorom</a:t>
            </a:r>
            <a:r>
              <a:rPr lang="en-US" dirty="0" smtClean="0"/>
              <a:t>. </a:t>
            </a:r>
            <a:endParaRPr lang="en-US" dirty="0"/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domaćim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,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 </a:t>
            </a:r>
            <a:r>
              <a:rPr lang="en-US" dirty="0" err="1"/>
              <a:t>proizvodi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</a:t>
            </a:r>
            <a:r>
              <a:rPr lang="en-US" dirty="0" err="1"/>
              <a:t>dejstvo</a:t>
            </a:r>
            <a:r>
              <a:rPr lang="en-US" dirty="0"/>
              <a:t> </a:t>
            </a:r>
            <a:r>
              <a:rPr lang="en-US" dirty="0" err="1"/>
              <a:t>isključivo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u </a:t>
            </a:r>
            <a:r>
              <a:rPr lang="en-US" dirty="0" err="1"/>
              <a:t>pisanom</a:t>
            </a:r>
            <a:r>
              <a:rPr lang="en-US" dirty="0"/>
              <a:t> </a:t>
            </a:r>
            <a:r>
              <a:rPr lang="en-US" dirty="0" err="1"/>
              <a:t>obliku</a:t>
            </a:r>
            <a:r>
              <a:rPr lang="en-US" dirty="0"/>
              <a:t>,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stoga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formalni</a:t>
            </a:r>
            <a:r>
              <a:rPr lang="en-US" dirty="0"/>
              <a:t>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/>
              <a:t>posao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Ključni</a:t>
            </a:r>
            <a:r>
              <a:rPr lang="en-US" dirty="0" smtClean="0"/>
              <a:t> </a:t>
            </a:r>
            <a:r>
              <a:rPr lang="en-US" dirty="0" err="1"/>
              <a:t>subjekti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zajmodavac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zajmoprimac</a:t>
            </a:r>
            <a:r>
              <a:rPr lang="en-US" dirty="0"/>
              <a:t>, a </a:t>
            </a:r>
            <a:r>
              <a:rPr lang="en-US" dirty="0" err="1"/>
              <a:t>svrha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je da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obe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 smtClean="0"/>
              <a:t>izv</a:t>
            </a:r>
            <a:r>
              <a:rPr lang="sr-Latn-ME" dirty="0" smtClean="0"/>
              <a:t>j</a:t>
            </a:r>
            <a:r>
              <a:rPr lang="en-US" dirty="0" err="1" smtClean="0"/>
              <a:t>esne</a:t>
            </a:r>
            <a:r>
              <a:rPr lang="en-US" dirty="0" smtClean="0"/>
              <a:t> </a:t>
            </a:r>
            <a:r>
              <a:rPr lang="en-US" dirty="0" err="1"/>
              <a:t>garancije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zajmodavcu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zajmoprimcu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neophodne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potrebni</a:t>
            </a:r>
            <a:r>
              <a:rPr lang="en-US" dirty="0"/>
              <a:t> da se </a:t>
            </a:r>
            <a:r>
              <a:rPr lang="en-US" dirty="0" err="1"/>
              <a:t>zajmodavcu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ij</a:t>
            </a:r>
            <a:r>
              <a:rPr lang="en-US" dirty="0" err="1" smtClean="0"/>
              <a:t>edi</a:t>
            </a:r>
            <a:r>
              <a:rPr lang="en-US" dirty="0" smtClean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a </a:t>
            </a:r>
            <a:r>
              <a:rPr lang="en-US" dirty="0" err="1"/>
              <a:t>zajmoprimcu</a:t>
            </a:r>
            <a:r>
              <a:rPr lang="en-US" dirty="0"/>
              <a:t> </a:t>
            </a:r>
            <a:r>
              <a:rPr lang="en-US" dirty="0" err="1"/>
              <a:t>sigurnost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postupa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definisanim</a:t>
            </a:r>
            <a:r>
              <a:rPr lang="en-US" dirty="0"/>
              <a:t> </a:t>
            </a:r>
            <a:r>
              <a:rPr lang="en-US" dirty="0" err="1"/>
              <a:t>elementima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385747574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glavnica</a:t>
            </a:r>
            <a:r>
              <a:rPr lang="en-US" dirty="0"/>
              <a:t> (</a:t>
            </a:r>
            <a:r>
              <a:rPr lang="en-US" dirty="0" err="1"/>
              <a:t>obim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), 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 smtClean="0"/>
              <a:t>dosp</a:t>
            </a:r>
            <a:r>
              <a:rPr lang="sr-Latn-ME" dirty="0" smtClean="0"/>
              <a:t>ij</a:t>
            </a:r>
            <a:r>
              <a:rPr lang="en-US" dirty="0" err="1" smtClean="0"/>
              <a:t>eće</a:t>
            </a:r>
            <a:r>
              <a:rPr lang="en-US" dirty="0" smtClean="0"/>
              <a:t> </a:t>
            </a:r>
            <a:r>
              <a:rPr lang="en-US" dirty="0"/>
              <a:t>(</a:t>
            </a:r>
            <a:r>
              <a:rPr lang="en-US" dirty="0" err="1"/>
              <a:t>krajnji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), </a:t>
            </a:r>
          </a:p>
          <a:p>
            <a:pPr marL="0" indent="0" algn="just">
              <a:buNone/>
            </a:pPr>
            <a:r>
              <a:rPr lang="en-US" dirty="0"/>
              <a:t>3)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utvrđivanja</a:t>
            </a:r>
            <a:r>
              <a:rPr lang="en-US" dirty="0"/>
              <a:t> </a:t>
            </a:r>
            <a:r>
              <a:rPr lang="en-US" dirty="0" err="1"/>
              <a:t>naknade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</a:p>
          <a:p>
            <a:pPr marL="0" indent="0" algn="just">
              <a:buNone/>
            </a:pPr>
            <a:r>
              <a:rPr lang="en-US" dirty="0"/>
              <a:t>4)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/>
              <a:t>specifični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opštoj</a:t>
            </a:r>
            <a:r>
              <a:rPr lang="en-US" dirty="0"/>
              <a:t> </a:t>
            </a:r>
            <a:r>
              <a:rPr lang="en-US" dirty="0" err="1"/>
              <a:t>klasifikaciji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komercijalne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privrednim</a:t>
            </a:r>
            <a:r>
              <a:rPr lang="en-US" dirty="0"/>
              <a:t> </a:t>
            </a:r>
            <a:r>
              <a:rPr lang="en-US" dirty="0" err="1"/>
              <a:t>subjektima</a:t>
            </a:r>
            <a:r>
              <a:rPr lang="en-US" dirty="0"/>
              <a:t>), </a:t>
            </a:r>
            <a:r>
              <a:rPr lang="en-US" dirty="0" err="1"/>
              <a:t>hipotekarne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potrošačke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(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sektoru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1532482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>
                <a:latin typeface="+mn-lt"/>
              </a:rPr>
              <a:t>8</a:t>
            </a:r>
            <a:r>
              <a:rPr lang="en-US" sz="3600" dirty="0" smtClean="0">
                <a:latin typeface="+mn-lt"/>
              </a:rPr>
              <a:t>.</a:t>
            </a:r>
            <a:r>
              <a:rPr lang="sr-Latn-ME" sz="3600" dirty="0" smtClean="0">
                <a:latin typeface="+mn-lt"/>
              </a:rPr>
              <a:t>1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KREDITIRANJE PRIVREDE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84101"/>
            <a:ext cx="10515600" cy="4592862"/>
          </a:xfrm>
        </p:spPr>
        <p:txBody>
          <a:bodyPr/>
          <a:lstStyle/>
          <a:p>
            <a:r>
              <a:rPr lang="en-US" dirty="0" smtClean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ij</a:t>
            </a:r>
            <a:r>
              <a:rPr lang="en-US" dirty="0" err="1" smtClean="0"/>
              <a:t>ela</a:t>
            </a:r>
            <a:r>
              <a:rPr lang="en-US" dirty="0" smtClean="0"/>
              <a:t> p</a:t>
            </a:r>
            <a:r>
              <a:rPr lang="sr-Latn-ME" dirty="0" smtClean="0"/>
              <a:t>redavanja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izložene</a:t>
            </a:r>
            <a:r>
              <a:rPr lang="en-US" dirty="0"/>
              <a:t> </a:t>
            </a:r>
            <a:r>
              <a:rPr lang="en-US" dirty="0" err="1"/>
              <a:t>karakteristike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u </a:t>
            </a:r>
            <a:r>
              <a:rPr lang="en-US" dirty="0" err="1"/>
              <a:t>savremenoj</a:t>
            </a:r>
            <a:r>
              <a:rPr lang="en-US" dirty="0"/>
              <a:t> </a:t>
            </a:r>
            <a:r>
              <a:rPr lang="en-US" dirty="0" err="1"/>
              <a:t>privredi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biće</a:t>
            </a:r>
            <a:r>
              <a:rPr lang="en-US" dirty="0"/>
              <a:t> </a:t>
            </a:r>
            <a:r>
              <a:rPr lang="en-US" dirty="0" err="1"/>
              <a:t>predstavljene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en-US" dirty="0"/>
              <a:t> faze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pocesa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posebnim</a:t>
            </a:r>
            <a:r>
              <a:rPr lang="en-US" dirty="0"/>
              <a:t> </a:t>
            </a:r>
            <a:r>
              <a:rPr lang="en-US" dirty="0" err="1"/>
              <a:t>osvrtom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kreditog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odobrenju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en-US" dirty="0" smtClean="0"/>
              <a:t>.</a:t>
            </a:r>
            <a:r>
              <a:rPr lang="sr-Latn-ME" dirty="0" smtClean="0"/>
              <a:t>1</a:t>
            </a:r>
            <a:r>
              <a:rPr lang="en-US" dirty="0" smtClean="0"/>
              <a:t>.1</a:t>
            </a:r>
            <a:r>
              <a:rPr lang="en-US" dirty="0"/>
              <a:t>.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komercijalnih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sr-Latn-ME" dirty="0" smtClean="0"/>
              <a:t>a) </a:t>
            </a:r>
            <a:r>
              <a:rPr lang="en-US" dirty="0" err="1" smtClean="0"/>
              <a:t>Okvirni</a:t>
            </a:r>
            <a:r>
              <a:rPr lang="en-US" dirty="0" smtClean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15593204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Okvirni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(overdraft)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dozvoljeno</a:t>
            </a:r>
            <a:r>
              <a:rPr lang="en-US" dirty="0"/>
              <a:t> </a:t>
            </a:r>
            <a:r>
              <a:rPr lang="en-US" dirty="0" err="1"/>
              <a:t>prekoračenje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negativno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(minus) </a:t>
            </a:r>
            <a:r>
              <a:rPr lang="en-US" dirty="0" err="1"/>
              <a:t>koje</a:t>
            </a:r>
            <a:r>
              <a:rPr lang="en-US" dirty="0"/>
              <a:t> je </a:t>
            </a:r>
            <a:r>
              <a:rPr lang="en-US" dirty="0" err="1"/>
              <a:t>dozvoljeno</a:t>
            </a:r>
            <a:r>
              <a:rPr lang="en-US" dirty="0"/>
              <a:t> </a:t>
            </a:r>
            <a:r>
              <a:rPr lang="en-US" dirty="0" err="1"/>
              <a:t>korisniku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Ovu</a:t>
            </a:r>
            <a:r>
              <a:rPr lang="en-US" dirty="0" smtClean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najboljim</a:t>
            </a:r>
            <a:r>
              <a:rPr lang="en-US" dirty="0"/>
              <a:t> </a:t>
            </a:r>
            <a:r>
              <a:rPr lang="en-US" dirty="0" err="1"/>
              <a:t>klijentima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Ključna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okvirnog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klasičnog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u </a:t>
            </a:r>
            <a:r>
              <a:rPr lang="en-US" dirty="0" err="1"/>
              <a:t>načinu</a:t>
            </a:r>
            <a:r>
              <a:rPr lang="en-US" dirty="0"/>
              <a:t> </a:t>
            </a:r>
            <a:r>
              <a:rPr lang="en-US" dirty="0" err="1"/>
              <a:t>obračuna</a:t>
            </a:r>
            <a:r>
              <a:rPr lang="en-US" dirty="0"/>
              <a:t> </a:t>
            </a:r>
            <a:r>
              <a:rPr lang="en-US" dirty="0" err="1"/>
              <a:t>kamate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radnog</a:t>
            </a:r>
            <a:r>
              <a:rPr lang="en-US" dirty="0"/>
              <a:t> dana </a:t>
            </a:r>
            <a:r>
              <a:rPr lang="en-US" dirty="0" err="1"/>
              <a:t>zajmoprimac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ne </a:t>
            </a:r>
            <a:r>
              <a:rPr lang="en-US" dirty="0" err="1"/>
              <a:t>zaračunava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suprotnom</a:t>
            </a:r>
            <a:r>
              <a:rPr lang="en-US" dirty="0"/>
              <a:t>, </a:t>
            </a:r>
            <a:r>
              <a:rPr lang="en-US" dirty="0" err="1"/>
              <a:t>ukoliko</a:t>
            </a:r>
            <a:r>
              <a:rPr lang="en-US" dirty="0"/>
              <a:t> je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negativno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zaračunava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visine</a:t>
            </a:r>
            <a:r>
              <a:rPr lang="en-US" dirty="0"/>
              <a:t> </a:t>
            </a:r>
            <a:r>
              <a:rPr lang="en-US" dirty="0" err="1"/>
              <a:t>nagativnog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(</a:t>
            </a:r>
            <a:r>
              <a:rPr lang="en-US" dirty="0" err="1"/>
              <a:t>minusa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primenjuje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dozvoljenog</a:t>
            </a:r>
            <a:r>
              <a:rPr lang="en-US" dirty="0"/>
              <a:t> </a:t>
            </a:r>
            <a:r>
              <a:rPr lang="en-US" dirty="0" err="1"/>
              <a:t>minusa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0027529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je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primenjuje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klasične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vrste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ne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lako</a:t>
            </a:r>
            <a:r>
              <a:rPr lang="en-US" dirty="0"/>
              <a:t> da </a:t>
            </a:r>
            <a:r>
              <a:rPr lang="en-US" dirty="0" err="1"/>
              <a:t>predvide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odlive</a:t>
            </a:r>
            <a:r>
              <a:rPr lang="en-US" dirty="0"/>
              <a:t> </a:t>
            </a:r>
            <a:r>
              <a:rPr lang="en-US" dirty="0" err="1"/>
              <a:t>novca</a:t>
            </a:r>
            <a:r>
              <a:rPr lang="en-US" dirty="0"/>
              <a:t>,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primorane</a:t>
            </a:r>
            <a:r>
              <a:rPr lang="en-US" dirty="0"/>
              <a:t> da </a:t>
            </a:r>
            <a:r>
              <a:rPr lang="en-US" dirty="0" err="1"/>
              <a:t>izdvajaju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rezevi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Rast</a:t>
            </a:r>
            <a:r>
              <a:rPr lang="en-US" dirty="0" smtClean="0"/>
              <a:t> </a:t>
            </a:r>
            <a:r>
              <a:rPr lang="en-US" dirty="0" err="1"/>
              <a:t>oportunitetnih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izdvajanja</a:t>
            </a:r>
            <a:r>
              <a:rPr lang="en-US" dirty="0"/>
              <a:t> </a:t>
            </a:r>
            <a:r>
              <a:rPr lang="en-US" dirty="0" err="1"/>
              <a:t>većeg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likvidnosti</a:t>
            </a:r>
            <a:r>
              <a:rPr lang="en-US" dirty="0"/>
              <a:t>,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osnov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zaračunavaju</a:t>
            </a:r>
            <a:r>
              <a:rPr lang="en-US" dirty="0"/>
              <a:t> </a:t>
            </a:r>
            <a:r>
              <a:rPr lang="en-US" dirty="0" err="1"/>
              <a:t>višu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 smtClean="0"/>
              <a:t>aranžmana</a:t>
            </a:r>
            <a:r>
              <a:rPr lang="en-US" dirty="0" smtClean="0"/>
              <a:t>. </a:t>
            </a:r>
            <a:endParaRPr lang="en-US" dirty="0"/>
          </a:p>
          <a:p>
            <a:pPr marL="0" indent="0" algn="just">
              <a:buNone/>
            </a:pPr>
            <a:r>
              <a:rPr lang="sr-Latn-ME" dirty="0" smtClean="0"/>
              <a:t>b) </a:t>
            </a:r>
            <a:r>
              <a:rPr lang="en-US" dirty="0" err="1" smtClean="0"/>
              <a:t>Kreditna</a:t>
            </a:r>
            <a:r>
              <a:rPr lang="en-US" dirty="0" smtClean="0"/>
              <a:t> </a:t>
            </a:r>
            <a:r>
              <a:rPr lang="en-US" dirty="0" err="1"/>
              <a:t>linija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linija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aranžman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ne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zajmoprimca</a:t>
            </a:r>
            <a:r>
              <a:rPr lang="en-US" dirty="0"/>
              <a:t> u </a:t>
            </a:r>
            <a:r>
              <a:rPr lang="en-US" dirty="0" err="1"/>
              <a:t>momentu</a:t>
            </a:r>
            <a:r>
              <a:rPr lang="en-US" dirty="0"/>
              <a:t> </a:t>
            </a:r>
            <a:r>
              <a:rPr lang="en-US" dirty="0" err="1"/>
              <a:t>potpisivanja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obećanje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prenos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izvršen</a:t>
            </a:r>
            <a:r>
              <a:rPr lang="en-US" dirty="0"/>
              <a:t> u </a:t>
            </a:r>
            <a:r>
              <a:rPr lang="en-US" dirty="0" err="1"/>
              <a:t>budućnosti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definisanim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Korišćenje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linije</a:t>
            </a:r>
            <a:r>
              <a:rPr lang="en-US" dirty="0"/>
              <a:t> je </a:t>
            </a:r>
            <a:r>
              <a:rPr lang="en-US" dirty="0" err="1"/>
              <a:t>fleksibilno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korisnik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povlači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dinamikom</a:t>
            </a:r>
            <a:r>
              <a:rPr lang="en-US" dirty="0"/>
              <a:t> </a:t>
            </a:r>
            <a:r>
              <a:rPr lang="en-US" dirty="0" err="1"/>
              <a:t>svojih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otplaćuje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mogućnostima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304710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4096"/>
            <a:ext cx="10515600" cy="544286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Ugovorom</a:t>
            </a:r>
            <a:r>
              <a:rPr lang="en-US" dirty="0"/>
              <a:t> o </a:t>
            </a:r>
            <a:r>
              <a:rPr lang="en-US" dirty="0" err="1"/>
              <a:t>kreditnoj</a:t>
            </a:r>
            <a:r>
              <a:rPr lang="en-US" dirty="0"/>
              <a:t> </a:t>
            </a:r>
            <a:r>
              <a:rPr lang="en-US" dirty="0" err="1"/>
              <a:t>liniji</a:t>
            </a:r>
            <a:r>
              <a:rPr lang="en-US" dirty="0"/>
              <a:t> se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maksimalan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zaduženja</a:t>
            </a:r>
            <a:r>
              <a:rPr lang="en-US" dirty="0"/>
              <a:t> do 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zajmoprimac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ide,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limit do </a:t>
            </a:r>
            <a:r>
              <a:rPr lang="en-US" dirty="0" err="1"/>
              <a:t>kog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linija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korišćena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linija</a:t>
            </a:r>
            <a:r>
              <a:rPr lang="en-US" dirty="0"/>
              <a:t> </a:t>
            </a:r>
            <a:r>
              <a:rPr lang="en-US" dirty="0" err="1"/>
              <a:t>ukupno</a:t>
            </a:r>
            <a:r>
              <a:rPr lang="en-US" dirty="0"/>
              <a:t> </a:t>
            </a:r>
            <a:r>
              <a:rPr lang="en-US" dirty="0" err="1"/>
              <a:t>opterećenje</a:t>
            </a:r>
            <a:r>
              <a:rPr lang="en-US" dirty="0"/>
              <a:t> </a:t>
            </a:r>
            <a:r>
              <a:rPr lang="en-US" dirty="0" err="1"/>
              <a:t>zajmoprimca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kamata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zaračunava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zajma</a:t>
            </a:r>
            <a:r>
              <a:rPr lang="en-US" dirty="0"/>
              <a:t> u </a:t>
            </a:r>
            <a:r>
              <a:rPr lang="en-US" dirty="0" err="1"/>
              <a:t>korišćenju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nakanada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rezervisanje</a:t>
            </a:r>
            <a:r>
              <a:rPr lang="en-US" dirty="0"/>
              <a:t> </a:t>
            </a:r>
            <a:r>
              <a:rPr lang="en-US" dirty="0" err="1" smtClean="0"/>
              <a:t>sredstava</a:t>
            </a:r>
            <a:r>
              <a:rPr lang="en-US" dirty="0" smtClean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Sredstvo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linije</a:t>
            </a:r>
            <a:r>
              <a:rPr lang="en-US" dirty="0"/>
              <a:t> je </a:t>
            </a:r>
            <a:r>
              <a:rPr lang="en-US" dirty="0" err="1"/>
              <a:t>takozvani</a:t>
            </a:r>
            <a:r>
              <a:rPr lang="en-US" dirty="0"/>
              <a:t> </a:t>
            </a:r>
            <a:r>
              <a:rPr lang="en-US" dirty="0" err="1"/>
              <a:t>depozit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propisano</a:t>
            </a:r>
            <a:r>
              <a:rPr lang="en-US" dirty="0"/>
              <a:t> </a:t>
            </a:r>
            <a:r>
              <a:rPr lang="en-US" dirty="0" err="1"/>
              <a:t>minimalno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transakcionom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</a:t>
            </a:r>
            <a:r>
              <a:rPr lang="en-US" dirty="0" err="1"/>
              <a:t>zajmoprimca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Minimalni</a:t>
            </a:r>
            <a:r>
              <a:rPr lang="en-US" dirty="0" smtClean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se </a:t>
            </a:r>
            <a:r>
              <a:rPr lang="en-US" dirty="0" err="1"/>
              <a:t>iskazuje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procenat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zajmoprimac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linije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mora da </a:t>
            </a:r>
            <a:r>
              <a:rPr lang="en-US" dirty="0" err="1"/>
              <a:t>održava</a:t>
            </a:r>
            <a:r>
              <a:rPr lang="en-US" dirty="0"/>
              <a:t> </a:t>
            </a:r>
            <a:r>
              <a:rPr lang="en-US" dirty="0" err="1"/>
              <a:t>propisani</a:t>
            </a:r>
            <a:r>
              <a:rPr lang="en-US" dirty="0"/>
              <a:t> </a:t>
            </a:r>
            <a:r>
              <a:rPr lang="en-US" dirty="0" err="1"/>
              <a:t>minimalni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dok</a:t>
            </a:r>
            <a:r>
              <a:rPr lang="en-US" dirty="0"/>
              <a:t> ne </a:t>
            </a:r>
            <a:r>
              <a:rPr lang="en-US" dirty="0" err="1"/>
              <a:t>isplati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kreditnoj</a:t>
            </a:r>
            <a:r>
              <a:rPr lang="en-US" dirty="0"/>
              <a:t> </a:t>
            </a:r>
            <a:r>
              <a:rPr lang="en-US" dirty="0" err="1"/>
              <a:t>liniji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Ugovori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linijama</a:t>
            </a:r>
            <a:r>
              <a:rPr lang="en-US" dirty="0"/>
              <a:t> se </a:t>
            </a:r>
            <a:r>
              <a:rPr lang="en-US" dirty="0" err="1"/>
              <a:t>evidentiraju</a:t>
            </a:r>
            <a:r>
              <a:rPr lang="en-US" dirty="0"/>
              <a:t> u </a:t>
            </a:r>
            <a:r>
              <a:rPr lang="en-US" dirty="0" err="1"/>
              <a:t>vanbilansnim</a:t>
            </a:r>
            <a:r>
              <a:rPr lang="en-US" dirty="0"/>
              <a:t> </a:t>
            </a:r>
            <a:r>
              <a:rPr lang="en-US" dirty="0" err="1"/>
              <a:t>pozicijama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933392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Latn-ME" dirty="0" smtClean="0"/>
              <a:t>8.1.2. </a:t>
            </a:r>
            <a:r>
              <a:rPr lang="en-US" dirty="0" err="1" smtClean="0"/>
              <a:t>Kratkoročni</a:t>
            </a:r>
            <a:r>
              <a:rPr lang="en-US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(</a:t>
            </a:r>
            <a:r>
              <a:rPr lang="en-US" dirty="0" err="1"/>
              <a:t>povremenih</a:t>
            </a:r>
            <a:r>
              <a:rPr lang="en-US" dirty="0"/>
              <a:t>)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kupaca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povremene</a:t>
            </a:r>
            <a:r>
              <a:rPr lang="en-US" dirty="0"/>
              <a:t> </a:t>
            </a:r>
            <a:r>
              <a:rPr lang="en-US" dirty="0" err="1"/>
              <a:t>zalihe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da 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finansiranju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načelo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ravnoteže</a:t>
            </a:r>
            <a:r>
              <a:rPr lang="en-US" dirty="0"/>
              <a:t> </a:t>
            </a:r>
            <a:r>
              <a:rPr lang="en-US" dirty="0" err="1"/>
              <a:t>nalaže</a:t>
            </a:r>
            <a:r>
              <a:rPr lang="en-US" dirty="0"/>
              <a:t> da se </a:t>
            </a:r>
            <a:r>
              <a:rPr lang="en-US" dirty="0" err="1"/>
              <a:t>trajna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srednjeročnih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sopstvenog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računaju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otplaćeni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prestanu</a:t>
            </a:r>
            <a:r>
              <a:rPr lang="en-US" dirty="0"/>
              <a:t> da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povremene</a:t>
            </a:r>
            <a:r>
              <a:rPr lang="en-US" dirty="0"/>
              <a:t> </a:t>
            </a:r>
            <a:r>
              <a:rPr lang="en-US" dirty="0" err="1"/>
              <a:t>zalihe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viškovi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kupaca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razloga</a:t>
            </a:r>
            <a:r>
              <a:rPr lang="en-US" dirty="0"/>
              <a:t> one </a:t>
            </a:r>
            <a:r>
              <a:rPr lang="en-US" dirty="0" err="1"/>
              <a:t>vrše</a:t>
            </a:r>
            <a:r>
              <a:rPr lang="en-US" dirty="0"/>
              <a:t> </a:t>
            </a: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zaliha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licu</a:t>
            </a:r>
            <a:r>
              <a:rPr lang="en-US" dirty="0"/>
              <a:t> </a:t>
            </a:r>
            <a:r>
              <a:rPr lang="en-US" dirty="0" err="1"/>
              <a:t>mesta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proveravaju</a:t>
            </a:r>
            <a:r>
              <a:rPr lang="en-US" dirty="0"/>
              <a:t> da li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podaci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kupaca</a:t>
            </a:r>
            <a:r>
              <a:rPr lang="en-US" dirty="0"/>
              <a:t> </a:t>
            </a:r>
            <a:r>
              <a:rPr lang="en-US" dirty="0" err="1"/>
              <a:t>očišćeni</a:t>
            </a:r>
            <a:r>
              <a:rPr lang="en-US" dirty="0"/>
              <a:t> od </a:t>
            </a:r>
            <a:r>
              <a:rPr lang="en-US" dirty="0" err="1"/>
              <a:t>nenaplativih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79067330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40158"/>
            <a:ext cx="10515600" cy="5236805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Kratkoročni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jedini</a:t>
            </a:r>
            <a:r>
              <a:rPr lang="en-US" dirty="0"/>
              <a:t> </a:t>
            </a:r>
            <a:r>
              <a:rPr lang="en-US" dirty="0" err="1"/>
              <a:t>izvor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primene</a:t>
            </a:r>
            <a:r>
              <a:rPr lang="en-US" dirty="0"/>
              <a:t> </a:t>
            </a:r>
            <a:r>
              <a:rPr lang="en-US" dirty="0" err="1"/>
              <a:t>defanzivne</a:t>
            </a:r>
            <a:r>
              <a:rPr lang="en-US" dirty="0"/>
              <a:t> </a:t>
            </a:r>
            <a:r>
              <a:rPr lang="en-US" dirty="0" err="1"/>
              <a:t>strategije</a:t>
            </a:r>
            <a:r>
              <a:rPr lang="en-US" dirty="0"/>
              <a:t>, </a:t>
            </a:r>
            <a:r>
              <a:rPr lang="en-US" dirty="0" err="1"/>
              <a:t>dešava</a:t>
            </a:r>
            <a:r>
              <a:rPr lang="en-US" dirty="0"/>
              <a:t> se da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tekuća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srednjeročnih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se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povremenih</a:t>
            </a:r>
            <a:r>
              <a:rPr lang="en-US" dirty="0"/>
              <a:t> </a:t>
            </a:r>
            <a:r>
              <a:rPr lang="en-US" dirty="0" err="1"/>
              <a:t>zaliha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/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kupaca</a:t>
            </a:r>
            <a:r>
              <a:rPr lang="en-US" dirty="0"/>
              <a:t>, </a:t>
            </a:r>
            <a:r>
              <a:rPr lang="en-US" dirty="0" err="1"/>
              <a:t>privremeni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ulaže</a:t>
            </a:r>
            <a:r>
              <a:rPr lang="en-US" dirty="0"/>
              <a:t> u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savremenim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se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linije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omogućavaju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da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je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potreban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do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limita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pomenutog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40497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7431"/>
            <a:ext cx="10515600" cy="515953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 err="1" smtClean="0"/>
              <a:t>Korišćenjem</a:t>
            </a:r>
            <a:r>
              <a:rPr lang="en-US" dirty="0" smtClean="0"/>
              <a:t> </a:t>
            </a:r>
            <a:r>
              <a:rPr lang="en-US" dirty="0" err="1" smtClean="0"/>
              <a:t>primarne</a:t>
            </a:r>
            <a:r>
              <a:rPr lang="en-US" dirty="0" smtClean="0"/>
              <a:t> </a:t>
            </a:r>
            <a:r>
              <a:rPr lang="en-US" dirty="0" err="1" smtClean="0"/>
              <a:t>emisije</a:t>
            </a:r>
            <a:r>
              <a:rPr lang="en-US" dirty="0" smtClean="0"/>
              <a:t> </a:t>
            </a:r>
            <a:r>
              <a:rPr lang="en-US" dirty="0" err="1" smtClean="0"/>
              <a:t>centralne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osnovu</a:t>
            </a:r>
            <a:r>
              <a:rPr lang="en-US" dirty="0" smtClean="0"/>
              <a:t> </a:t>
            </a:r>
            <a:r>
              <a:rPr lang="en-US" dirty="0" err="1" smtClean="0"/>
              <a:t>sopstvenih</a:t>
            </a:r>
            <a:r>
              <a:rPr lang="en-US" dirty="0" smtClean="0"/>
              <a:t> </a:t>
            </a:r>
            <a:r>
              <a:rPr lang="en-US" dirty="0" err="1" smtClean="0"/>
              <a:t>potencijala</a:t>
            </a:r>
            <a:r>
              <a:rPr lang="en-US" dirty="0" smtClean="0"/>
              <a:t>,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vrše</a:t>
            </a:r>
            <a:r>
              <a:rPr lang="en-US" dirty="0" smtClean="0"/>
              <a:t> </a:t>
            </a:r>
            <a:r>
              <a:rPr lang="en-US" dirty="0" err="1" smtClean="0"/>
              <a:t>sekundarnu</a:t>
            </a:r>
            <a:r>
              <a:rPr lang="en-US" dirty="0" smtClean="0"/>
              <a:t> </a:t>
            </a:r>
            <a:r>
              <a:rPr lang="en-US" dirty="0" err="1" smtClean="0"/>
              <a:t>emisiju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Sekundarna</a:t>
            </a:r>
            <a:r>
              <a:rPr lang="en-US" dirty="0" smtClean="0"/>
              <a:t> </a:t>
            </a:r>
            <a:r>
              <a:rPr lang="en-US" dirty="0" err="1" smtClean="0"/>
              <a:t>emisija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najvažniji</a:t>
            </a:r>
            <a:r>
              <a:rPr lang="en-US" dirty="0" smtClean="0"/>
              <a:t> </a:t>
            </a:r>
            <a:r>
              <a:rPr lang="en-US" dirty="0" err="1" smtClean="0"/>
              <a:t>tok</a:t>
            </a:r>
            <a:r>
              <a:rPr lang="en-US" dirty="0" smtClean="0"/>
              <a:t> </a:t>
            </a:r>
            <a:r>
              <a:rPr lang="en-US" dirty="0" err="1" smtClean="0"/>
              <a:t>kreiranja</a:t>
            </a:r>
            <a:r>
              <a:rPr lang="en-US" dirty="0" smtClean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 smtClean="0"/>
              <a:t>mase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Količina</a:t>
            </a:r>
            <a:r>
              <a:rPr lang="en-US" dirty="0" smtClean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 smtClean="0"/>
              <a:t>mase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kreirana</a:t>
            </a:r>
            <a:r>
              <a:rPr lang="en-US" dirty="0" smtClean="0"/>
              <a:t> </a:t>
            </a:r>
            <a:r>
              <a:rPr lang="en-US" dirty="0" err="1" smtClean="0"/>
              <a:t>monetarno-kreditnom</a:t>
            </a:r>
            <a:r>
              <a:rPr lang="en-US" dirty="0" smtClean="0"/>
              <a:t> </a:t>
            </a:r>
            <a:r>
              <a:rPr lang="en-US" dirty="0" err="1" smtClean="0"/>
              <a:t>multiplikacijom</a:t>
            </a:r>
            <a:r>
              <a:rPr lang="en-US" dirty="0" smtClean="0"/>
              <a:t>, </a:t>
            </a:r>
            <a:r>
              <a:rPr lang="en-US" dirty="0" err="1" smtClean="0"/>
              <a:t>zavisi</a:t>
            </a:r>
            <a:r>
              <a:rPr lang="en-US" dirty="0" smtClean="0"/>
              <a:t> od </a:t>
            </a:r>
            <a:r>
              <a:rPr lang="en-US" dirty="0" err="1" smtClean="0"/>
              <a:t>monetarne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sprovodi</a:t>
            </a:r>
            <a:r>
              <a:rPr lang="en-US" dirty="0" smtClean="0"/>
              <a:t> </a:t>
            </a:r>
            <a:r>
              <a:rPr lang="en-US" dirty="0" err="1" smtClean="0"/>
              <a:t>centralna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zarad</a:t>
            </a:r>
            <a:r>
              <a:rPr lang="en-US" dirty="0" smtClean="0"/>
              <a:t> </a:t>
            </a:r>
            <a:r>
              <a:rPr lang="en-US" dirty="0" err="1" smtClean="0"/>
              <a:t>ostvarenja</a:t>
            </a:r>
            <a:r>
              <a:rPr lang="en-US" dirty="0" smtClean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 </a:t>
            </a:r>
            <a:r>
              <a:rPr lang="en-US" dirty="0" err="1" smtClean="0"/>
              <a:t>razvojne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Instrument </a:t>
            </a:r>
            <a:r>
              <a:rPr lang="en-US" dirty="0" err="1" smtClean="0"/>
              <a:t>monetarne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se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nivoom</a:t>
            </a:r>
            <a:r>
              <a:rPr lang="en-US" dirty="0" smtClean="0"/>
              <a:t> </a:t>
            </a:r>
            <a:r>
              <a:rPr lang="en-US" dirty="0" err="1" smtClean="0"/>
              <a:t>novčane</a:t>
            </a:r>
            <a:r>
              <a:rPr lang="en-US" dirty="0" smtClean="0"/>
              <a:t> </a:t>
            </a:r>
            <a:r>
              <a:rPr lang="en-US" dirty="0" err="1" smtClean="0"/>
              <a:t>mase</a:t>
            </a:r>
            <a:r>
              <a:rPr lang="en-US" dirty="0" smtClean="0"/>
              <a:t> </a:t>
            </a:r>
            <a:r>
              <a:rPr lang="en-US" dirty="0" err="1" smtClean="0"/>
              <a:t>koju</a:t>
            </a:r>
            <a:r>
              <a:rPr lang="en-US" dirty="0" smtClean="0"/>
              <a:t> </a:t>
            </a:r>
            <a:r>
              <a:rPr lang="en-US" dirty="0" err="1" smtClean="0"/>
              <a:t>kreiraju</a:t>
            </a:r>
            <a:r>
              <a:rPr lang="en-US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,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stopa</a:t>
            </a:r>
            <a:r>
              <a:rPr lang="en-US" dirty="0" smtClean="0"/>
              <a:t> </a:t>
            </a:r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Povećanjem</a:t>
            </a:r>
            <a:r>
              <a:rPr lang="en-US" dirty="0" smtClean="0"/>
              <a:t> stope </a:t>
            </a:r>
            <a:r>
              <a:rPr lang="en-US" dirty="0" err="1" smtClean="0"/>
              <a:t>obavezne</a:t>
            </a:r>
            <a:r>
              <a:rPr lang="en-US" dirty="0" smtClean="0"/>
              <a:t> </a:t>
            </a:r>
            <a:r>
              <a:rPr lang="en-US" dirty="0" err="1" smtClean="0"/>
              <a:t>rezerve</a:t>
            </a:r>
            <a:r>
              <a:rPr lang="en-US" dirty="0" smtClean="0"/>
              <a:t> </a:t>
            </a:r>
            <a:r>
              <a:rPr lang="en-US" dirty="0" err="1" smtClean="0"/>
              <a:t>cantralna</a:t>
            </a:r>
            <a:r>
              <a:rPr lang="en-US" dirty="0" smtClean="0"/>
              <a:t> </a:t>
            </a:r>
            <a:r>
              <a:rPr lang="en-US" dirty="0" err="1" smtClean="0"/>
              <a:t>banka</a:t>
            </a:r>
            <a:r>
              <a:rPr lang="en-US" dirty="0" smtClean="0"/>
              <a:t> </a:t>
            </a:r>
            <a:r>
              <a:rPr lang="en-US" dirty="0" err="1" smtClean="0"/>
              <a:t>utiče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smanjenje</a:t>
            </a:r>
            <a:r>
              <a:rPr lang="en-US" dirty="0" smtClean="0"/>
              <a:t> </a:t>
            </a:r>
            <a:r>
              <a:rPr lang="en-US" dirty="0" err="1" smtClean="0"/>
              <a:t>količine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u </a:t>
            </a:r>
            <a:r>
              <a:rPr lang="en-US" dirty="0" err="1" smtClean="0"/>
              <a:t>opticaju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obrnuto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se </a:t>
            </a:r>
            <a:r>
              <a:rPr lang="en-US" dirty="0" err="1" smtClean="0"/>
              <a:t>količina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održava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optimalnom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nivou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obezbeđuje</a:t>
            </a:r>
            <a:r>
              <a:rPr lang="en-US" dirty="0" smtClean="0"/>
              <a:t> </a:t>
            </a:r>
            <a:r>
              <a:rPr lang="en-US" dirty="0" err="1" smtClean="0"/>
              <a:t>nisku</a:t>
            </a:r>
            <a:r>
              <a:rPr lang="en-US" dirty="0" smtClean="0"/>
              <a:t> </a:t>
            </a:r>
            <a:r>
              <a:rPr lang="en-US" dirty="0" err="1" smtClean="0"/>
              <a:t>stopu</a:t>
            </a:r>
            <a:r>
              <a:rPr lang="en-US" dirty="0" smtClean="0"/>
              <a:t> </a:t>
            </a:r>
            <a:r>
              <a:rPr lang="en-US" dirty="0" err="1" smtClean="0"/>
              <a:t>inflacije</a:t>
            </a:r>
            <a:r>
              <a:rPr lang="en-US" dirty="0" smtClean="0"/>
              <a:t>, bez </a:t>
            </a:r>
            <a:r>
              <a:rPr lang="en-US" dirty="0" err="1" smtClean="0"/>
              <a:t>kreiranja</a:t>
            </a:r>
            <a:r>
              <a:rPr lang="en-US" dirty="0" smtClean="0"/>
              <a:t> </a:t>
            </a:r>
            <a:r>
              <a:rPr lang="en-US" dirty="0" err="1" smtClean="0"/>
              <a:t>visoke</a:t>
            </a:r>
            <a:r>
              <a:rPr lang="en-US" dirty="0" smtClean="0"/>
              <a:t> stope </a:t>
            </a:r>
            <a:r>
              <a:rPr lang="en-US" dirty="0" err="1" smtClean="0"/>
              <a:t>nazaposlenosti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406999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sr-Latn-ME" dirty="0" smtClean="0"/>
              <a:t>8.1.3. </a:t>
            </a:r>
            <a:r>
              <a:rPr lang="en-US" dirty="0" err="1" smtClean="0"/>
              <a:t>Investicioni</a:t>
            </a:r>
            <a:r>
              <a:rPr lang="en-US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Investicioni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tehničko-tehnološkog</a:t>
            </a:r>
            <a:r>
              <a:rPr lang="en-US" dirty="0"/>
              <a:t> </a:t>
            </a:r>
            <a:r>
              <a:rPr lang="en-US" dirty="0" err="1"/>
              <a:t>unapređenja</a:t>
            </a:r>
            <a:r>
              <a:rPr lang="en-US" dirty="0"/>
              <a:t> </a:t>
            </a:r>
            <a:r>
              <a:rPr lang="en-US" dirty="0" err="1"/>
              <a:t>materijalne</a:t>
            </a:r>
            <a:r>
              <a:rPr lang="en-US" dirty="0"/>
              <a:t> </a:t>
            </a:r>
            <a:r>
              <a:rPr lang="en-US" dirty="0" err="1"/>
              <a:t>osnove</a:t>
            </a:r>
            <a:r>
              <a:rPr lang="en-US" dirty="0"/>
              <a:t> </a:t>
            </a:r>
            <a:r>
              <a:rPr lang="en-US" dirty="0" err="1"/>
              <a:t>rada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trajnih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neophodna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tržištem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 </a:t>
            </a:r>
            <a:r>
              <a:rPr lang="en-US" dirty="0" err="1"/>
              <a:t>korišćenjem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bankarskih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emisijom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Sa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manja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finansiraju</a:t>
            </a:r>
            <a:r>
              <a:rPr lang="en-US" dirty="0"/>
              <a:t> </a:t>
            </a:r>
            <a:r>
              <a:rPr lang="en-US" dirty="0" err="1"/>
              <a:t>ulaganja</a:t>
            </a:r>
            <a:r>
              <a:rPr lang="en-US" dirty="0"/>
              <a:t> u </a:t>
            </a:r>
            <a:r>
              <a:rPr lang="en-US" dirty="0" err="1"/>
              <a:t>fiksnu</a:t>
            </a:r>
            <a:r>
              <a:rPr lang="en-US" dirty="0"/>
              <a:t> </a:t>
            </a:r>
            <a:r>
              <a:rPr lang="en-US" dirty="0" err="1"/>
              <a:t>aktivu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trajna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 smtClean="0"/>
              <a:t>kredita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5026841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59854"/>
            <a:ext cx="10515600" cy="5417109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Otplata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anuitetnih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predviđaju</a:t>
            </a:r>
            <a:r>
              <a:rPr lang="en-US" dirty="0"/>
              <a:t> </a:t>
            </a:r>
            <a:r>
              <a:rPr lang="en-US" dirty="0" err="1"/>
              <a:t>rokovi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otplatu</a:t>
            </a:r>
            <a:r>
              <a:rPr lang="en-US" dirty="0"/>
              <a:t> </a:t>
            </a:r>
            <a:r>
              <a:rPr lang="en-US" dirty="0" err="1"/>
              <a:t>anuiteta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Ti</a:t>
            </a:r>
            <a:r>
              <a:rPr lang="en-US" dirty="0" smtClean="0"/>
              <a:t> </a:t>
            </a:r>
            <a:r>
              <a:rPr lang="en-US" dirty="0" err="1"/>
              <a:t>rokovi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mesečni</a:t>
            </a:r>
            <a:r>
              <a:rPr lang="en-US" dirty="0"/>
              <a:t>, </a:t>
            </a:r>
            <a:r>
              <a:rPr lang="en-US" dirty="0" err="1"/>
              <a:t>kvartalni</a:t>
            </a:r>
            <a:r>
              <a:rPr lang="en-US" dirty="0"/>
              <a:t>, </a:t>
            </a:r>
            <a:r>
              <a:rPr lang="en-US" dirty="0" err="1"/>
              <a:t>polugodišnji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godišnji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uv</a:t>
            </a:r>
            <a:r>
              <a:rPr lang="sr-Latn-ME" dirty="0" smtClean="0"/>
              <a:t>ij</a:t>
            </a:r>
            <a:r>
              <a:rPr lang="en-US" dirty="0" err="1" smtClean="0"/>
              <a:t>ek</a:t>
            </a:r>
            <a:r>
              <a:rPr lang="en-US" dirty="0" smtClean="0"/>
              <a:t> </a:t>
            </a:r>
            <a:r>
              <a:rPr lang="en-US" dirty="0" err="1"/>
              <a:t>teže</a:t>
            </a:r>
            <a:r>
              <a:rPr lang="en-US" dirty="0"/>
              <a:t> da </a:t>
            </a:r>
            <a:r>
              <a:rPr lang="en-US" dirty="0" err="1"/>
              <a:t>pomenute</a:t>
            </a:r>
            <a:r>
              <a:rPr lang="en-US" dirty="0"/>
              <a:t> </a:t>
            </a:r>
            <a:r>
              <a:rPr lang="en-US" dirty="0" err="1"/>
              <a:t>rokove</a:t>
            </a:r>
            <a:r>
              <a:rPr lang="en-US" dirty="0"/>
              <a:t> </a:t>
            </a:r>
            <a:r>
              <a:rPr lang="en-US" dirty="0" err="1"/>
              <a:t>usklade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mogućnostima</a:t>
            </a:r>
            <a:r>
              <a:rPr lang="en-US" dirty="0"/>
              <a:t> </a:t>
            </a:r>
            <a:r>
              <a:rPr lang="en-US" dirty="0" err="1"/>
              <a:t>zajmotražioca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njegovim</a:t>
            </a:r>
            <a:r>
              <a:rPr lang="en-US" dirty="0"/>
              <a:t> </a:t>
            </a:r>
            <a:r>
              <a:rPr lang="en-US" dirty="0" err="1"/>
              <a:t>prihodima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osnov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otplatu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Kamatna</a:t>
            </a:r>
            <a:r>
              <a:rPr lang="en-US" dirty="0" smtClean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investicione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opšti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,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zajmotražioca</a:t>
            </a:r>
            <a:r>
              <a:rPr lang="en-US" dirty="0"/>
              <a:t>,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ročnost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Kod</a:t>
            </a:r>
            <a:r>
              <a:rPr lang="en-US" dirty="0" smtClean="0"/>
              <a:t> </a:t>
            </a:r>
            <a:r>
              <a:rPr lang="en-US" dirty="0" err="1"/>
              <a:t>većih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zajmova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se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enjuju</a:t>
            </a:r>
            <a:r>
              <a:rPr lang="en-US" dirty="0" smtClean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vezuju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neku</a:t>
            </a:r>
            <a:r>
              <a:rPr lang="en-US" dirty="0"/>
              <a:t> </a:t>
            </a:r>
            <a:r>
              <a:rPr lang="en-US" dirty="0" err="1"/>
              <a:t>bazičnu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dodatak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posmatrani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146707865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 smtClean="0"/>
              <a:t>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dobijenje</a:t>
            </a:r>
            <a:r>
              <a:rPr lang="en-US" dirty="0"/>
              <a:t> </a:t>
            </a:r>
            <a:r>
              <a:rPr lang="en-US" dirty="0" err="1"/>
              <a:t>investicionog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u </a:t>
            </a:r>
            <a:r>
              <a:rPr lang="en-US" dirty="0" err="1"/>
              <a:t>fokusu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je </a:t>
            </a:r>
            <a:r>
              <a:rPr lang="en-US" dirty="0" err="1"/>
              <a:t>profitabilnost</a:t>
            </a:r>
            <a:r>
              <a:rPr lang="en-US" dirty="0"/>
              <a:t> </a:t>
            </a:r>
            <a:r>
              <a:rPr lang="en-US" dirty="0" err="1"/>
              <a:t>zajmotražioca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analitičkih</a:t>
            </a:r>
            <a:r>
              <a:rPr lang="en-US" dirty="0"/>
              <a:t> </a:t>
            </a:r>
            <a:r>
              <a:rPr lang="en-US" dirty="0" err="1"/>
              <a:t>postupaka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investicionog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enjuju</a:t>
            </a:r>
            <a:r>
              <a:rPr lang="en-US" dirty="0" smtClean="0"/>
              <a:t> </a:t>
            </a:r>
            <a:r>
              <a:rPr lang="en-US" dirty="0" err="1"/>
              <a:t>projekcije</a:t>
            </a:r>
            <a:r>
              <a:rPr lang="en-US" dirty="0"/>
              <a:t> </a:t>
            </a:r>
            <a:r>
              <a:rPr lang="en-US" dirty="0" err="1"/>
              <a:t>dohodka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projekcije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 </a:t>
            </a:r>
            <a:r>
              <a:rPr lang="en-US" dirty="0" err="1"/>
              <a:t>zajmotražioca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/>
              <a:t>trajanja</a:t>
            </a:r>
            <a:r>
              <a:rPr lang="en-US" dirty="0"/>
              <a:t> </a:t>
            </a:r>
            <a:r>
              <a:rPr lang="en-US" dirty="0" err="1"/>
              <a:t>investicionog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dužnici</a:t>
            </a:r>
            <a:r>
              <a:rPr lang="en-US" dirty="0"/>
              <a:t> </a:t>
            </a:r>
            <a:r>
              <a:rPr lang="en-US" dirty="0" err="1"/>
              <a:t>razvijaju</a:t>
            </a:r>
            <a:r>
              <a:rPr lang="en-US" dirty="0"/>
              <a:t> </a:t>
            </a:r>
            <a:r>
              <a:rPr lang="en-US" dirty="0" err="1"/>
              <a:t>partnerski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se </a:t>
            </a:r>
            <a:r>
              <a:rPr lang="en-US" dirty="0" err="1"/>
              <a:t>interesno</a:t>
            </a:r>
            <a:r>
              <a:rPr lang="en-US" dirty="0"/>
              <a:t> </a:t>
            </a:r>
            <a:r>
              <a:rPr lang="en-US" dirty="0" err="1"/>
              <a:t>povezuju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permanentno</a:t>
            </a:r>
            <a:r>
              <a:rPr lang="en-US" dirty="0"/>
              <a:t> </a:t>
            </a:r>
            <a:r>
              <a:rPr lang="en-US" dirty="0" err="1"/>
              <a:t>sagledavaju</a:t>
            </a:r>
            <a:r>
              <a:rPr lang="en-US" dirty="0"/>
              <a:t> </a:t>
            </a:r>
            <a:r>
              <a:rPr lang="en-US" dirty="0" err="1"/>
              <a:t>finansijsku</a:t>
            </a:r>
            <a:r>
              <a:rPr lang="en-US" dirty="0"/>
              <a:t> </a:t>
            </a:r>
            <a:r>
              <a:rPr lang="en-US" dirty="0" err="1"/>
              <a:t>poziciju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tržišnu</a:t>
            </a:r>
            <a:r>
              <a:rPr lang="en-US" dirty="0"/>
              <a:t> </a:t>
            </a:r>
            <a:r>
              <a:rPr lang="en-US" dirty="0" err="1"/>
              <a:t>perspektivu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2827246038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da </a:t>
            </a:r>
            <a:r>
              <a:rPr lang="en-US" dirty="0" err="1"/>
              <a:t>sagledaju</a:t>
            </a:r>
            <a:r>
              <a:rPr lang="en-US" dirty="0"/>
              <a:t>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menadžmenta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izloženost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tehnološkom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/>
              <a:t>, </a:t>
            </a:r>
            <a:r>
              <a:rPr lang="en-US" dirty="0" err="1"/>
              <a:t>kvalitet</a:t>
            </a:r>
            <a:r>
              <a:rPr lang="en-US" dirty="0"/>
              <a:t> </a:t>
            </a:r>
            <a:r>
              <a:rPr lang="en-US" dirty="0" err="1"/>
              <a:t>istraživačko-razvojnih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, </a:t>
            </a:r>
            <a:r>
              <a:rPr lang="en-US" dirty="0" err="1"/>
              <a:t>konkurentnsku</a:t>
            </a:r>
            <a:r>
              <a:rPr lang="en-US" dirty="0"/>
              <a:t> </a:t>
            </a:r>
            <a:r>
              <a:rPr lang="en-US" dirty="0" err="1"/>
              <a:t>poziciju</a:t>
            </a:r>
            <a:r>
              <a:rPr lang="en-US" dirty="0"/>
              <a:t>, </a:t>
            </a:r>
            <a:r>
              <a:rPr lang="en-US" dirty="0" err="1"/>
              <a:t>sklonost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inovacijama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ostalo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obezbeđivanja</a:t>
            </a:r>
            <a:r>
              <a:rPr lang="en-US" dirty="0"/>
              <a:t> </a:t>
            </a:r>
            <a:r>
              <a:rPr lang="en-US" dirty="0" err="1"/>
              <a:t>sigurnosti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vraćanja</a:t>
            </a:r>
            <a:r>
              <a:rPr lang="en-US" dirty="0"/>
              <a:t> </a:t>
            </a:r>
            <a:r>
              <a:rPr lang="en-US" dirty="0" err="1"/>
              <a:t>uloženih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pribavlja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oblike</a:t>
            </a:r>
            <a:r>
              <a:rPr lang="en-US" dirty="0"/>
              <a:t> </a:t>
            </a:r>
            <a:r>
              <a:rPr lang="en-US" dirty="0" err="1"/>
              <a:t>jemstva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garancija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upis</a:t>
            </a:r>
            <a:r>
              <a:rPr lang="en-US" dirty="0"/>
              <a:t> </a:t>
            </a:r>
            <a:r>
              <a:rPr lang="en-US" dirty="0" err="1"/>
              <a:t>hipoteke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založnog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, m</a:t>
            </a:r>
            <a:r>
              <a:rPr lang="sr-Latn-ME" dirty="0"/>
              <a:t>j</a:t>
            </a:r>
            <a:r>
              <a:rPr lang="en-US" dirty="0" err="1"/>
              <a:t>enično</a:t>
            </a:r>
            <a:r>
              <a:rPr lang="en-US" dirty="0"/>
              <a:t> </a:t>
            </a:r>
            <a:r>
              <a:rPr lang="en-US" dirty="0" err="1"/>
              <a:t>jemstvo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Pored toga,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err="1"/>
              <a:t>nepoštovanja</a:t>
            </a:r>
            <a:r>
              <a:rPr lang="en-US" dirty="0"/>
              <a:t> </a:t>
            </a:r>
            <a:r>
              <a:rPr lang="en-US" dirty="0" err="1"/>
              <a:t>elemenata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aktiviraju</a:t>
            </a:r>
            <a:r>
              <a:rPr lang="en-US" dirty="0"/>
              <a:t> </a:t>
            </a:r>
            <a:r>
              <a:rPr lang="en-US" dirty="0" err="1"/>
              <a:t>akceleracionu</a:t>
            </a:r>
            <a:r>
              <a:rPr lang="en-US" dirty="0"/>
              <a:t> </a:t>
            </a:r>
            <a:r>
              <a:rPr lang="en-US" dirty="0" err="1"/>
              <a:t>klauzulu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proglase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odmah</a:t>
            </a:r>
            <a:r>
              <a:rPr lang="en-US" dirty="0"/>
              <a:t> </a:t>
            </a:r>
            <a:r>
              <a:rPr lang="en-US" dirty="0" err="1"/>
              <a:t>dosp</a:t>
            </a:r>
            <a:r>
              <a:rPr lang="sr-Latn-ME" dirty="0"/>
              <a:t>j</a:t>
            </a:r>
            <a:r>
              <a:rPr lang="en-US" dirty="0" err="1"/>
              <a:t>elim</a:t>
            </a:r>
            <a:r>
              <a:rPr lang="en-US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745826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grupu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trajna</a:t>
            </a:r>
            <a:r>
              <a:rPr lang="en-US" dirty="0"/>
              <a:t> </a:t>
            </a:r>
            <a:r>
              <a:rPr lang="en-US" dirty="0" err="1"/>
              <a:t>obrtna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uslovljeni</a:t>
            </a:r>
            <a:r>
              <a:rPr lang="en-US" dirty="0"/>
              <a:t> </a:t>
            </a:r>
            <a:r>
              <a:rPr lang="en-US" dirty="0" err="1"/>
              <a:t>permanentnom</a:t>
            </a:r>
            <a:r>
              <a:rPr lang="en-US" dirty="0"/>
              <a:t> </a:t>
            </a:r>
            <a:r>
              <a:rPr lang="en-US" dirty="0" err="1"/>
              <a:t>potrebom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sumom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Dokumentaciona</a:t>
            </a:r>
            <a:r>
              <a:rPr lang="en-US" dirty="0" smtClean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manja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to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ostalih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 smtClean="0"/>
              <a:t>kredita</a:t>
            </a:r>
            <a:r>
              <a:rPr lang="en-US" dirty="0" smtClean="0"/>
              <a:t>. </a:t>
            </a:r>
            <a:endParaRPr lang="en-US" dirty="0"/>
          </a:p>
          <a:p>
            <a:pPr algn="just"/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vrednosti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zajmodavca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zamoprimca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zasnovan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Da </a:t>
            </a:r>
            <a:r>
              <a:rPr lang="en-US" dirty="0"/>
              <a:t>bi se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mogao</a:t>
            </a:r>
            <a:r>
              <a:rPr lang="en-US" dirty="0"/>
              <a:t> </a:t>
            </a:r>
            <a:r>
              <a:rPr lang="en-US" dirty="0" err="1"/>
              <a:t>smatrati</a:t>
            </a:r>
            <a:r>
              <a:rPr lang="en-US" dirty="0"/>
              <a:t> </a:t>
            </a:r>
            <a:r>
              <a:rPr lang="en-US" dirty="0" err="1"/>
              <a:t>vrstom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potrebno</a:t>
            </a:r>
            <a:r>
              <a:rPr lang="en-US" dirty="0"/>
              <a:t> je da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j</a:t>
            </a:r>
            <a:r>
              <a:rPr lang="en-US" dirty="0" err="1" smtClean="0"/>
              <a:t>edoči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postojanju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. 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9318705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/>
          <a:lstStyle/>
          <a:p>
            <a:pPr algn="just"/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poverioca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dužnik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njegovog</a:t>
            </a:r>
            <a:r>
              <a:rPr lang="en-US" dirty="0"/>
              <a:t> </a:t>
            </a:r>
            <a:r>
              <a:rPr lang="en-US" dirty="0" err="1"/>
              <a:t>zaduženja</a:t>
            </a:r>
            <a:r>
              <a:rPr lang="en-US" dirty="0"/>
              <a:t> </a:t>
            </a:r>
            <a:r>
              <a:rPr lang="en-US" dirty="0" err="1"/>
              <a:t>ostaju</a:t>
            </a:r>
            <a:r>
              <a:rPr lang="en-US" dirty="0"/>
              <a:t> </a:t>
            </a:r>
            <a:r>
              <a:rPr lang="en-US" dirty="0" err="1" smtClean="0"/>
              <a:t>neprom</a:t>
            </a:r>
            <a:r>
              <a:rPr lang="sr-Latn-ME" dirty="0" smtClean="0"/>
              <a:t>ij</a:t>
            </a:r>
            <a:r>
              <a:rPr lang="en-US" dirty="0" err="1" smtClean="0"/>
              <a:t>enjeni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hartije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eskontovanje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enice</a:t>
            </a:r>
            <a:r>
              <a:rPr lang="en-US" dirty="0"/>
              <a:t>, </a:t>
            </a:r>
            <a:r>
              <a:rPr lang="en-US" dirty="0" err="1"/>
              <a:t>gde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eničnog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dužnik</a:t>
            </a:r>
            <a:r>
              <a:rPr lang="en-US" dirty="0"/>
              <a:t> </a:t>
            </a:r>
            <a:r>
              <a:rPr lang="en-US" dirty="0" err="1"/>
              <a:t>ostaje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Novi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prethodni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enični</a:t>
            </a:r>
            <a:r>
              <a:rPr lang="en-US" dirty="0" smtClean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erilac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ugovaraju</a:t>
            </a:r>
            <a:r>
              <a:rPr lang="en-US" dirty="0"/>
              <a:t> </a:t>
            </a:r>
            <a:r>
              <a:rPr lang="en-US" dirty="0" err="1"/>
              <a:t>naknadu</a:t>
            </a:r>
            <a:r>
              <a:rPr lang="en-US" dirty="0"/>
              <a:t> (</a:t>
            </a:r>
            <a:r>
              <a:rPr lang="en-US" dirty="0" err="1"/>
              <a:t>eskont</a:t>
            </a:r>
            <a:r>
              <a:rPr lang="en-US" dirty="0"/>
              <a:t>), s </a:t>
            </a:r>
            <a:r>
              <a:rPr lang="en-US" dirty="0" err="1"/>
              <a:t>tim</a:t>
            </a:r>
            <a:r>
              <a:rPr lang="en-US" dirty="0"/>
              <a:t> da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kamatnog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jednog</a:t>
            </a:r>
            <a:r>
              <a:rPr lang="en-US" dirty="0"/>
              <a:t> mora da ide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smanjenja</a:t>
            </a:r>
            <a:r>
              <a:rPr lang="en-US" dirty="0"/>
              <a:t> </a:t>
            </a:r>
            <a:r>
              <a:rPr lang="en-US" dirty="0" err="1"/>
              <a:t>kamatnog</a:t>
            </a:r>
            <a:r>
              <a:rPr lang="en-US" dirty="0"/>
              <a:t> </a:t>
            </a:r>
            <a:r>
              <a:rPr lang="en-US" dirty="0" err="1"/>
              <a:t>prihoda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 smtClean="0"/>
              <a:t>pov</a:t>
            </a:r>
            <a:r>
              <a:rPr lang="sr-Latn-ME" dirty="0" smtClean="0"/>
              <a:t>j</a:t>
            </a:r>
            <a:r>
              <a:rPr lang="en-US" dirty="0" err="1" smtClean="0"/>
              <a:t>erioca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to je </a:t>
            </a:r>
            <a:r>
              <a:rPr lang="en-US" dirty="0" err="1"/>
              <a:t>pravilo</a:t>
            </a:r>
            <a:r>
              <a:rPr lang="en-US" dirty="0"/>
              <a:t> da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zaduženja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eničnog</a:t>
            </a:r>
            <a:r>
              <a:rPr lang="en-US" dirty="0" smtClean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ostanu</a:t>
            </a:r>
            <a:r>
              <a:rPr lang="en-US" dirty="0"/>
              <a:t> </a:t>
            </a:r>
            <a:r>
              <a:rPr lang="en-US" dirty="0" err="1" smtClean="0"/>
              <a:t>neprom</a:t>
            </a:r>
            <a:r>
              <a:rPr lang="sr-Latn-ME" dirty="0" smtClean="0"/>
              <a:t>ij</a:t>
            </a:r>
            <a:r>
              <a:rPr lang="en-US" dirty="0" err="1" smtClean="0"/>
              <a:t>enje</a:t>
            </a:r>
            <a:r>
              <a:rPr lang="sr-Latn-ME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72434528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Pored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/>
              <a:t>,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bankarskoj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se </a:t>
            </a:r>
            <a:r>
              <a:rPr lang="en-US" dirty="0" err="1"/>
              <a:t>operacije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faktoring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forfeting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Faktoring</a:t>
            </a:r>
            <a:r>
              <a:rPr lang="en-US" dirty="0" smtClean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forfeting</a:t>
            </a:r>
            <a:r>
              <a:rPr lang="en-US" dirty="0"/>
              <a:t> </a:t>
            </a:r>
            <a:r>
              <a:rPr lang="en-US" dirty="0" err="1"/>
              <a:t>otkup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. </a:t>
            </a:r>
          </a:p>
          <a:p>
            <a:pPr algn="just"/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zasnovani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otkupa</a:t>
            </a:r>
            <a:r>
              <a:rPr lang="en-US" dirty="0"/>
              <a:t> </a:t>
            </a:r>
            <a:r>
              <a:rPr lang="en-US" dirty="0" err="1"/>
              <a:t>robno-komercijalne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tovarni</a:t>
            </a:r>
            <a:r>
              <a:rPr lang="en-US" dirty="0"/>
              <a:t> list, </a:t>
            </a:r>
            <a:r>
              <a:rPr lang="en-US" dirty="0" err="1"/>
              <a:t>skladišnica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izmiruje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njegovom</a:t>
            </a:r>
            <a:r>
              <a:rPr lang="en-US" dirty="0"/>
              <a:t> </a:t>
            </a:r>
            <a:r>
              <a:rPr lang="en-US" dirty="0" err="1"/>
              <a:t>dobavljaču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zakonskom</a:t>
            </a:r>
            <a:r>
              <a:rPr lang="en-US" dirty="0"/>
              <a:t> </a:t>
            </a:r>
            <a:r>
              <a:rPr lang="en-US" dirty="0" err="1"/>
              <a:t>vlasniku</a:t>
            </a:r>
            <a:r>
              <a:rPr lang="en-US" dirty="0"/>
              <a:t> robe), </a:t>
            </a:r>
            <a:r>
              <a:rPr lang="en-US" dirty="0" err="1"/>
              <a:t>preuzimajući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raspolaže</a:t>
            </a:r>
            <a:r>
              <a:rPr lang="en-US" dirty="0"/>
              <a:t> </a:t>
            </a:r>
            <a:r>
              <a:rPr lang="en-US" dirty="0" err="1"/>
              <a:t>robom</a:t>
            </a:r>
            <a:r>
              <a:rPr lang="en-US" dirty="0"/>
              <a:t> do momenta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aranžmani</a:t>
            </a:r>
            <a:r>
              <a:rPr lang="en-US" dirty="0"/>
              <a:t> se </a:t>
            </a:r>
            <a:r>
              <a:rPr lang="en-US" dirty="0" err="1"/>
              <a:t>nazivaju</a:t>
            </a:r>
            <a:r>
              <a:rPr lang="en-US" dirty="0"/>
              <a:t> </a:t>
            </a:r>
            <a:r>
              <a:rPr lang="en-US" dirty="0" err="1"/>
              <a:t>vinkulacioni</a:t>
            </a:r>
            <a:r>
              <a:rPr lang="en-US" dirty="0"/>
              <a:t> </a:t>
            </a:r>
            <a:r>
              <a:rPr lang="en-US" dirty="0" err="1"/>
              <a:t>krediti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943295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ME" dirty="0"/>
              <a:t>8</a:t>
            </a:r>
            <a:r>
              <a:rPr lang="en-US" dirty="0" smtClean="0"/>
              <a:t>.</a:t>
            </a:r>
            <a:r>
              <a:rPr lang="sr-Latn-ME" dirty="0" smtClean="0"/>
              <a:t>1</a:t>
            </a:r>
            <a:r>
              <a:rPr lang="en-US" dirty="0" smtClean="0"/>
              <a:t>.</a:t>
            </a:r>
            <a:r>
              <a:rPr lang="sr-Latn-ME" dirty="0" smtClean="0"/>
              <a:t>4</a:t>
            </a:r>
            <a:r>
              <a:rPr lang="en-US" dirty="0" smtClean="0"/>
              <a:t>. </a:t>
            </a:r>
            <a:r>
              <a:rPr lang="en-US" dirty="0" err="1"/>
              <a:t>Strukturiranje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</a:p>
          <a:p>
            <a:pPr algn="just"/>
            <a:r>
              <a:rPr lang="en-US" dirty="0"/>
              <a:t>Pod </a:t>
            </a:r>
            <a:r>
              <a:rPr lang="en-US" dirty="0" err="1"/>
              <a:t>strukturiranjem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se </a:t>
            </a:r>
            <a:r>
              <a:rPr lang="en-US" dirty="0" err="1" smtClean="0"/>
              <a:t>podrazum</a:t>
            </a:r>
            <a:r>
              <a:rPr lang="sr-Latn-ME" dirty="0" smtClean="0"/>
              <a:t>ij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utvrđivanje</a:t>
            </a:r>
            <a:r>
              <a:rPr lang="en-US" dirty="0"/>
              <a:t> </a:t>
            </a:r>
            <a:r>
              <a:rPr lang="en-US" dirty="0" err="1"/>
              <a:t>uslova</a:t>
            </a:r>
            <a:r>
              <a:rPr lang="en-US" dirty="0"/>
              <a:t> pod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zaključuje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Uslove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sporazumno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interesima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potrebama</a:t>
            </a:r>
            <a:r>
              <a:rPr lang="en-US" dirty="0"/>
              <a:t> </a:t>
            </a:r>
            <a:r>
              <a:rPr lang="en-US" dirty="0" err="1"/>
              <a:t>određuju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zajmodavac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zajmoprimac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elementi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  <a:r>
              <a:rPr lang="en-US" dirty="0" err="1"/>
              <a:t>ročnost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zaštitne</a:t>
            </a:r>
            <a:r>
              <a:rPr lang="en-US" dirty="0"/>
              <a:t> </a:t>
            </a:r>
            <a:r>
              <a:rPr lang="en-US" dirty="0" err="1" smtClean="0"/>
              <a:t>klauzule</a:t>
            </a:r>
            <a:r>
              <a:rPr lang="en-US" dirty="0" smtClean="0"/>
              <a:t>.</a:t>
            </a:r>
            <a:endParaRPr lang="en-US" dirty="0"/>
          </a:p>
          <a:p>
            <a:pPr algn="just"/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kriterijumu</a:t>
            </a:r>
            <a:r>
              <a:rPr lang="en-US" dirty="0"/>
              <a:t> </a:t>
            </a:r>
            <a:r>
              <a:rPr lang="en-US" dirty="0" err="1"/>
              <a:t>ročnosti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smtClean="0"/>
              <a:t>pod</a:t>
            </a:r>
            <a:r>
              <a:rPr lang="sr-Latn-ME" dirty="0" smtClean="0"/>
              <a:t>ij</a:t>
            </a:r>
            <a:r>
              <a:rPr lang="en-US" dirty="0" err="1" smtClean="0"/>
              <a:t>eliti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: </a:t>
            </a:r>
          </a:p>
          <a:p>
            <a:pPr lvl="1" algn="just"/>
            <a:r>
              <a:rPr lang="en-US" dirty="0" smtClean="0"/>
              <a:t> </a:t>
            </a:r>
            <a:r>
              <a:rPr lang="en-US" sz="3000" dirty="0" err="1"/>
              <a:t>kratkoročne</a:t>
            </a:r>
            <a:r>
              <a:rPr lang="en-US" sz="3000" dirty="0"/>
              <a:t> </a:t>
            </a:r>
            <a:r>
              <a:rPr lang="en-US" sz="3000" dirty="0" err="1"/>
              <a:t>kredite</a:t>
            </a:r>
            <a:r>
              <a:rPr lang="en-US" sz="3000" dirty="0"/>
              <a:t> – </a:t>
            </a:r>
            <a:r>
              <a:rPr lang="en-US" sz="3000" dirty="0" err="1"/>
              <a:t>sa</a:t>
            </a:r>
            <a:r>
              <a:rPr lang="en-US" sz="3000" dirty="0"/>
              <a:t> </a:t>
            </a:r>
            <a:r>
              <a:rPr lang="en-US" sz="3000" dirty="0" err="1"/>
              <a:t>rokom</a:t>
            </a:r>
            <a:r>
              <a:rPr lang="en-US" sz="3000" dirty="0"/>
              <a:t> </a:t>
            </a:r>
            <a:r>
              <a:rPr lang="en-US" sz="3000" dirty="0" err="1" smtClean="0"/>
              <a:t>dosp</a:t>
            </a:r>
            <a:r>
              <a:rPr lang="sr-Latn-ME" sz="3000" dirty="0" smtClean="0"/>
              <a:t>ij</a:t>
            </a:r>
            <a:r>
              <a:rPr lang="en-US" sz="3000" dirty="0" err="1" smtClean="0"/>
              <a:t>eća</a:t>
            </a:r>
            <a:r>
              <a:rPr lang="en-US" sz="3000" dirty="0" smtClean="0"/>
              <a:t> </a:t>
            </a:r>
            <a:r>
              <a:rPr lang="en-US" sz="3000" dirty="0"/>
              <a:t>do 1 </a:t>
            </a:r>
            <a:r>
              <a:rPr lang="en-US" sz="3000" dirty="0" err="1"/>
              <a:t>godine</a:t>
            </a:r>
            <a:r>
              <a:rPr lang="en-US" sz="3000" dirty="0"/>
              <a:t>, </a:t>
            </a:r>
          </a:p>
          <a:p>
            <a:pPr lvl="1" algn="just"/>
            <a:r>
              <a:rPr lang="en-US" sz="3000" dirty="0" smtClean="0"/>
              <a:t> </a:t>
            </a:r>
            <a:r>
              <a:rPr lang="en-US" sz="3000" dirty="0" err="1"/>
              <a:t>srednjeročne</a:t>
            </a:r>
            <a:r>
              <a:rPr lang="en-US" sz="3000" dirty="0"/>
              <a:t> </a:t>
            </a:r>
            <a:r>
              <a:rPr lang="en-US" sz="3000" dirty="0" err="1"/>
              <a:t>kredite</a:t>
            </a:r>
            <a:r>
              <a:rPr lang="en-US" sz="3000" dirty="0"/>
              <a:t> – </a:t>
            </a:r>
            <a:r>
              <a:rPr lang="en-US" sz="3000" dirty="0" err="1"/>
              <a:t>sa</a:t>
            </a:r>
            <a:r>
              <a:rPr lang="en-US" sz="3000" dirty="0"/>
              <a:t> </a:t>
            </a:r>
            <a:r>
              <a:rPr lang="en-US" sz="3000" dirty="0" err="1"/>
              <a:t>rokom</a:t>
            </a:r>
            <a:r>
              <a:rPr lang="en-US" sz="3000" dirty="0"/>
              <a:t> </a:t>
            </a:r>
            <a:r>
              <a:rPr lang="en-US" sz="3000" dirty="0" err="1" smtClean="0"/>
              <a:t>dosp</a:t>
            </a:r>
            <a:r>
              <a:rPr lang="sr-Latn-ME" sz="3000" dirty="0" smtClean="0"/>
              <a:t>ij</a:t>
            </a:r>
            <a:r>
              <a:rPr lang="en-US" sz="3000" dirty="0" err="1" smtClean="0"/>
              <a:t>eća</a:t>
            </a:r>
            <a:r>
              <a:rPr lang="en-US" sz="3000" dirty="0" smtClean="0"/>
              <a:t> </a:t>
            </a:r>
            <a:r>
              <a:rPr lang="en-US" sz="3000" dirty="0"/>
              <a:t>od 1 do 7 </a:t>
            </a:r>
            <a:r>
              <a:rPr lang="en-US" sz="3000" dirty="0" err="1"/>
              <a:t>godina</a:t>
            </a:r>
            <a:r>
              <a:rPr lang="en-US" sz="3000" dirty="0"/>
              <a:t>,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</a:p>
          <a:p>
            <a:pPr lvl="1" algn="just"/>
            <a:r>
              <a:rPr lang="en-US" sz="3000" dirty="0" smtClean="0"/>
              <a:t> </a:t>
            </a:r>
            <a:r>
              <a:rPr lang="en-US" sz="3000" dirty="0" err="1"/>
              <a:t>dugoročne</a:t>
            </a:r>
            <a:r>
              <a:rPr lang="en-US" sz="3000" dirty="0"/>
              <a:t> </a:t>
            </a:r>
            <a:r>
              <a:rPr lang="en-US" sz="3000" dirty="0" err="1"/>
              <a:t>kredite</a:t>
            </a:r>
            <a:r>
              <a:rPr lang="en-US" sz="3000" dirty="0"/>
              <a:t> – </a:t>
            </a:r>
            <a:r>
              <a:rPr lang="en-US" sz="3000" dirty="0" err="1"/>
              <a:t>čiji</a:t>
            </a:r>
            <a:r>
              <a:rPr lang="en-US" sz="3000" dirty="0"/>
              <a:t> je </a:t>
            </a:r>
            <a:r>
              <a:rPr lang="en-US" sz="3000" dirty="0" err="1"/>
              <a:t>rok</a:t>
            </a:r>
            <a:r>
              <a:rPr lang="en-US" sz="3000" dirty="0"/>
              <a:t> </a:t>
            </a:r>
            <a:r>
              <a:rPr lang="en-US" sz="3000" dirty="0" err="1" smtClean="0"/>
              <a:t>dosp</a:t>
            </a:r>
            <a:r>
              <a:rPr lang="sr-Latn-ME" sz="3000" dirty="0" smtClean="0"/>
              <a:t>ij</a:t>
            </a:r>
            <a:r>
              <a:rPr lang="en-US" sz="3000" dirty="0" err="1" smtClean="0"/>
              <a:t>eća</a:t>
            </a:r>
            <a:r>
              <a:rPr lang="en-US" sz="3000" dirty="0" smtClean="0"/>
              <a:t> </a:t>
            </a:r>
            <a:r>
              <a:rPr lang="en-US" sz="3000" dirty="0" err="1"/>
              <a:t>obično</a:t>
            </a:r>
            <a:r>
              <a:rPr lang="en-US" sz="3000" dirty="0"/>
              <a:t> </a:t>
            </a:r>
            <a:r>
              <a:rPr lang="en-US" sz="3000" dirty="0" err="1"/>
              <a:t>preko</a:t>
            </a:r>
            <a:r>
              <a:rPr lang="en-US" sz="3000" dirty="0"/>
              <a:t> 10 </a:t>
            </a:r>
            <a:r>
              <a:rPr lang="en-US" sz="3000" dirty="0" err="1"/>
              <a:t>godina</a:t>
            </a:r>
            <a:r>
              <a:rPr lang="en-US" sz="3000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87022713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Zajednički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je da se </a:t>
            </a:r>
            <a:r>
              <a:rPr lang="en-US" dirty="0" err="1"/>
              <a:t>dužina</a:t>
            </a:r>
            <a:r>
              <a:rPr lang="en-US" dirty="0"/>
              <a:t> </a:t>
            </a:r>
            <a:r>
              <a:rPr lang="en-US" dirty="0" err="1"/>
              <a:t>otplatnog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realnije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Bankarska</a:t>
            </a:r>
            <a:r>
              <a:rPr lang="en-US" dirty="0"/>
              <a:t> </a:t>
            </a:r>
            <a:r>
              <a:rPr lang="en-US" dirty="0" err="1"/>
              <a:t>praksa</a:t>
            </a:r>
            <a:r>
              <a:rPr lang="en-US" dirty="0"/>
              <a:t> </a:t>
            </a:r>
            <a:r>
              <a:rPr lang="en-US" dirty="0" err="1"/>
              <a:t>pokazuje</a:t>
            </a:r>
            <a:r>
              <a:rPr lang="en-US" dirty="0"/>
              <a:t> da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u </a:t>
            </a:r>
            <a:r>
              <a:rPr lang="en-US" dirty="0" err="1"/>
              <a:t>visokom</a:t>
            </a:r>
            <a:r>
              <a:rPr lang="en-US" dirty="0"/>
              <a:t> </a:t>
            </a:r>
            <a:r>
              <a:rPr lang="en-US" dirty="0" err="1"/>
              <a:t>procentu</a:t>
            </a:r>
            <a:r>
              <a:rPr lang="en-US" dirty="0"/>
              <a:t> </a:t>
            </a:r>
            <a:r>
              <a:rPr lang="en-US" dirty="0" err="1"/>
              <a:t>određuje</a:t>
            </a:r>
            <a:r>
              <a:rPr lang="en-US" dirty="0"/>
              <a:t> </a:t>
            </a:r>
            <a:r>
              <a:rPr lang="en-US" dirty="0" err="1"/>
              <a:t>njegovu</a:t>
            </a:r>
            <a:r>
              <a:rPr lang="en-US" dirty="0"/>
              <a:t> </a:t>
            </a:r>
            <a:r>
              <a:rPr lang="en-US" dirty="0" err="1"/>
              <a:t>ročnost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tekućih</a:t>
            </a:r>
            <a:r>
              <a:rPr lang="en-US" dirty="0"/>
              <a:t> </a:t>
            </a:r>
            <a:r>
              <a:rPr lang="en-US" dirty="0" err="1"/>
              <a:t>obrtnih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investicionih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tiče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kratkoročke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je </a:t>
            </a:r>
            <a:r>
              <a:rPr lang="en-US" dirty="0" err="1"/>
              <a:t>karakteristično</a:t>
            </a:r>
            <a:r>
              <a:rPr lang="en-US" dirty="0"/>
              <a:t> da se </a:t>
            </a:r>
            <a:r>
              <a:rPr lang="en-US" dirty="0" err="1"/>
              <a:t>vraćaju</a:t>
            </a:r>
            <a:r>
              <a:rPr lang="en-US" dirty="0"/>
              <a:t> </a:t>
            </a:r>
            <a:r>
              <a:rPr lang="en-US" dirty="0" err="1"/>
              <a:t>odjednom</a:t>
            </a:r>
            <a:r>
              <a:rPr lang="en-US" dirty="0"/>
              <a:t>, </a:t>
            </a:r>
            <a:r>
              <a:rPr lang="en-US" dirty="0" err="1"/>
              <a:t>zajedno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pripadajućom</a:t>
            </a:r>
            <a:r>
              <a:rPr lang="en-US" dirty="0"/>
              <a:t> </a:t>
            </a:r>
            <a:r>
              <a:rPr lang="en-US" dirty="0" err="1"/>
              <a:t>kamatom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se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vraćaju</a:t>
            </a:r>
            <a:r>
              <a:rPr lang="en-US" dirty="0"/>
              <a:t> u </a:t>
            </a:r>
            <a:r>
              <a:rPr lang="en-US" dirty="0" err="1"/>
              <a:t>ratama</a:t>
            </a:r>
            <a:r>
              <a:rPr lang="en-US" dirty="0"/>
              <a:t>,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anuitetnom</a:t>
            </a:r>
            <a:r>
              <a:rPr lang="en-US" dirty="0"/>
              <a:t> </a:t>
            </a:r>
            <a:r>
              <a:rPr lang="en-US" dirty="0" err="1"/>
              <a:t>planu</a:t>
            </a:r>
            <a:r>
              <a:rPr lang="en-US" dirty="0"/>
              <a:t>. 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734735267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15155"/>
            <a:ext cx="10515600" cy="5661808"/>
          </a:xfrm>
        </p:spPr>
        <p:txBody>
          <a:bodyPr/>
          <a:lstStyle/>
          <a:p>
            <a:pPr algn="just"/>
            <a:r>
              <a:rPr lang="en-US" dirty="0"/>
              <a:t>U </a:t>
            </a:r>
            <a:r>
              <a:rPr lang="en-US" dirty="0" err="1"/>
              <a:t>praksi</a:t>
            </a:r>
            <a:r>
              <a:rPr lang="en-US" dirty="0"/>
              <a:t> se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primenjuje</a:t>
            </a:r>
            <a:r>
              <a:rPr lang="en-US" dirty="0"/>
              <a:t> model </a:t>
            </a:r>
            <a:r>
              <a:rPr lang="en-US" dirty="0" err="1"/>
              <a:t>jednakih</a:t>
            </a:r>
            <a:r>
              <a:rPr lang="en-US" dirty="0"/>
              <a:t> </a:t>
            </a:r>
            <a:r>
              <a:rPr lang="en-US" dirty="0" err="1"/>
              <a:t>anuiteta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Sa </a:t>
            </a:r>
            <a:r>
              <a:rPr lang="en-US" dirty="0" err="1"/>
              <a:t>aspekta</a:t>
            </a:r>
            <a:r>
              <a:rPr lang="en-US" dirty="0"/>
              <a:t> </a:t>
            </a:r>
            <a:r>
              <a:rPr lang="en-US" dirty="0" err="1"/>
              <a:t>rizičnosti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, </a:t>
            </a:r>
            <a:r>
              <a:rPr lang="en-US" dirty="0" err="1"/>
              <a:t>smatra</a:t>
            </a:r>
            <a:r>
              <a:rPr lang="en-US" dirty="0"/>
              <a:t> se da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rizičniji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ulaze</a:t>
            </a:r>
            <a:r>
              <a:rPr lang="en-US" dirty="0"/>
              <a:t> u </a:t>
            </a:r>
            <a:r>
              <a:rPr lang="en-US" dirty="0" err="1" smtClean="0"/>
              <a:t>oc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teže</a:t>
            </a:r>
            <a:r>
              <a:rPr lang="en-US" dirty="0"/>
              <a:t> </a:t>
            </a:r>
            <a:r>
              <a:rPr lang="en-US" dirty="0" err="1" smtClean="0"/>
              <a:t>predvid</a:t>
            </a:r>
            <a:r>
              <a:rPr lang="sr-Latn-ME" dirty="0" smtClean="0"/>
              <a:t>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To je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osnovnih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kog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zaračunava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izuzetno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element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8247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1369"/>
            <a:ext cx="10515600" cy="5365594"/>
          </a:xfrm>
        </p:spPr>
        <p:txBody>
          <a:bodyPr/>
          <a:lstStyle/>
          <a:p>
            <a:pPr algn="just"/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imaju</a:t>
            </a:r>
            <a:r>
              <a:rPr lang="en-US" dirty="0" smtClean="0"/>
              <a:t> </a:t>
            </a:r>
            <a:r>
              <a:rPr lang="en-US" dirty="0" err="1" smtClean="0"/>
              <a:t>veoma</a:t>
            </a:r>
            <a:r>
              <a:rPr lang="en-US" dirty="0" smtClean="0"/>
              <a:t> </a:t>
            </a:r>
            <a:r>
              <a:rPr lang="en-US" dirty="0" err="1" smtClean="0"/>
              <a:t>važnu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, </a:t>
            </a:r>
            <a:r>
              <a:rPr lang="en-US" dirty="0" err="1" smtClean="0"/>
              <a:t>kada</a:t>
            </a:r>
            <a:r>
              <a:rPr lang="en-US" dirty="0" smtClean="0"/>
              <a:t> je u </a:t>
            </a:r>
            <a:r>
              <a:rPr lang="en-US" dirty="0" err="1" smtClean="0"/>
              <a:t>pitanju</a:t>
            </a:r>
            <a:r>
              <a:rPr lang="en-US" dirty="0" smtClean="0"/>
              <a:t> </a:t>
            </a:r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 smtClean="0"/>
              <a:t>funkcije</a:t>
            </a:r>
            <a:r>
              <a:rPr lang="en-US" dirty="0" smtClean="0"/>
              <a:t> </a:t>
            </a:r>
            <a:r>
              <a:rPr lang="en-US" dirty="0" err="1" smtClean="0"/>
              <a:t>platnog</a:t>
            </a:r>
            <a:r>
              <a:rPr lang="en-US" dirty="0" smtClean="0"/>
              <a:t> </a:t>
            </a:r>
            <a:r>
              <a:rPr lang="en-US" dirty="0" err="1" smtClean="0"/>
              <a:t>prometa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Platni</a:t>
            </a:r>
            <a:r>
              <a:rPr lang="en-US" dirty="0" smtClean="0"/>
              <a:t> </a:t>
            </a:r>
            <a:r>
              <a:rPr lang="en-US" dirty="0" err="1" smtClean="0"/>
              <a:t>promet</a:t>
            </a:r>
            <a:r>
              <a:rPr lang="en-US" dirty="0" smtClean="0"/>
              <a:t> </a:t>
            </a:r>
            <a:r>
              <a:rPr lang="en-US" dirty="0" err="1" smtClean="0"/>
              <a:t>predstavlja</a:t>
            </a:r>
            <a:r>
              <a:rPr lang="en-US" dirty="0" smtClean="0"/>
              <a:t> </a:t>
            </a:r>
            <a:r>
              <a:rPr lang="en-US" dirty="0" err="1" smtClean="0"/>
              <a:t>sva</a:t>
            </a:r>
            <a:r>
              <a:rPr lang="en-US" dirty="0" smtClean="0"/>
              <a:t> </a:t>
            </a:r>
            <a:r>
              <a:rPr lang="en-US" dirty="0" err="1" smtClean="0"/>
              <a:t>plaćanja</a:t>
            </a:r>
            <a:r>
              <a:rPr lang="en-US" dirty="0" smtClean="0"/>
              <a:t> </a:t>
            </a:r>
            <a:r>
              <a:rPr lang="en-US" dirty="0" err="1" smtClean="0"/>
              <a:t>između</a:t>
            </a:r>
            <a:r>
              <a:rPr lang="en-US" dirty="0" smtClean="0"/>
              <a:t> </a:t>
            </a:r>
            <a:r>
              <a:rPr lang="en-US" dirty="0" err="1" smtClean="0"/>
              <a:t>pravnih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fizičkih</a:t>
            </a:r>
            <a:r>
              <a:rPr lang="en-US" dirty="0" smtClean="0"/>
              <a:t> </a:t>
            </a:r>
            <a:r>
              <a:rPr lang="en-US" dirty="0" err="1" smtClean="0"/>
              <a:t>lica</a:t>
            </a:r>
            <a:r>
              <a:rPr lang="en-US" dirty="0" smtClean="0"/>
              <a:t>, </a:t>
            </a:r>
            <a:r>
              <a:rPr lang="en-US" dirty="0" err="1" smtClean="0"/>
              <a:t>čija</a:t>
            </a:r>
            <a:r>
              <a:rPr lang="en-US" dirty="0" smtClean="0"/>
              <a:t> je </a:t>
            </a:r>
            <a:r>
              <a:rPr lang="en-US" dirty="0" err="1" smtClean="0"/>
              <a:t>svrha</a:t>
            </a:r>
            <a:r>
              <a:rPr lang="en-US" dirty="0" smtClean="0"/>
              <a:t> </a:t>
            </a:r>
            <a:r>
              <a:rPr lang="en-US" dirty="0" err="1" smtClean="0"/>
              <a:t>izmirenje</a:t>
            </a:r>
            <a:r>
              <a:rPr lang="en-US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 smtClean="0"/>
              <a:t>dugova</a:t>
            </a:r>
            <a:r>
              <a:rPr lang="en-US" dirty="0" smtClean="0"/>
              <a:t>, </a:t>
            </a:r>
            <a:r>
              <a:rPr lang="en-US" dirty="0" err="1" smtClean="0"/>
              <a:t>odnosno</a:t>
            </a:r>
            <a:r>
              <a:rPr lang="en-US" dirty="0" smtClean="0"/>
              <a:t> </a:t>
            </a:r>
            <a:r>
              <a:rPr lang="en-US" dirty="0" err="1" smtClean="0"/>
              <a:t>naplata</a:t>
            </a:r>
            <a:r>
              <a:rPr lang="en-US" dirty="0" smtClean="0"/>
              <a:t> </a:t>
            </a:r>
            <a:r>
              <a:rPr lang="en-US" dirty="0" err="1" smtClean="0"/>
              <a:t>novčanih</a:t>
            </a:r>
            <a:r>
              <a:rPr lang="en-US" dirty="0" smtClean="0"/>
              <a:t> </a:t>
            </a:r>
            <a:r>
              <a:rPr lang="en-US" dirty="0" err="1" smtClean="0"/>
              <a:t>potraživanja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Koristeći</a:t>
            </a:r>
            <a:r>
              <a:rPr lang="en-US" dirty="0" smtClean="0"/>
              <a:t> </a:t>
            </a:r>
            <a:r>
              <a:rPr lang="en-US" dirty="0" err="1" smtClean="0"/>
              <a:t>rastuće</a:t>
            </a:r>
            <a:r>
              <a:rPr lang="en-US" dirty="0" smtClean="0"/>
              <a:t> </a:t>
            </a:r>
            <a:r>
              <a:rPr lang="en-US" dirty="0" err="1" smtClean="0"/>
              <a:t>mogućnosti</a:t>
            </a:r>
            <a:r>
              <a:rPr lang="en-US" dirty="0" smtClean="0"/>
              <a:t> </a:t>
            </a:r>
            <a:r>
              <a:rPr lang="en-US" dirty="0" err="1" smtClean="0"/>
              <a:t>informacione</a:t>
            </a:r>
            <a:r>
              <a:rPr lang="en-US" dirty="0" smtClean="0"/>
              <a:t> </a:t>
            </a:r>
            <a:r>
              <a:rPr lang="en-US" dirty="0" err="1" smtClean="0"/>
              <a:t>tehnologije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kreiranjem</a:t>
            </a:r>
            <a:r>
              <a:rPr lang="en-US" dirty="0" smtClean="0"/>
              <a:t> </a:t>
            </a:r>
            <a:r>
              <a:rPr lang="en-US" dirty="0" err="1" smtClean="0"/>
              <a:t>adekvatnih</a:t>
            </a:r>
            <a:r>
              <a:rPr lang="en-US" dirty="0" smtClean="0"/>
              <a:t> </a:t>
            </a:r>
            <a:r>
              <a:rPr lang="en-US" dirty="0" err="1" smtClean="0"/>
              <a:t>instrumenata</a:t>
            </a:r>
            <a:r>
              <a:rPr lang="en-US" dirty="0" smtClean="0"/>
              <a:t> </a:t>
            </a:r>
            <a:r>
              <a:rPr lang="en-US" dirty="0" err="1" smtClean="0"/>
              <a:t>platnog</a:t>
            </a:r>
            <a:r>
              <a:rPr lang="en-US" dirty="0" smtClean="0"/>
              <a:t> </a:t>
            </a:r>
            <a:r>
              <a:rPr lang="en-US" dirty="0" err="1" smtClean="0"/>
              <a:t>prometa</a:t>
            </a:r>
            <a:r>
              <a:rPr lang="en-US" dirty="0" smtClean="0"/>
              <a:t>, </a:t>
            </a:r>
            <a:r>
              <a:rPr lang="en-US" dirty="0" err="1" smtClean="0"/>
              <a:t>banke</a:t>
            </a:r>
            <a:r>
              <a:rPr lang="en-US" dirty="0" smtClean="0"/>
              <a:t> </a:t>
            </a:r>
            <a:r>
              <a:rPr lang="en-US" dirty="0" err="1" smtClean="0"/>
              <a:t>utiču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ubrzavanje</a:t>
            </a:r>
            <a:r>
              <a:rPr lang="en-US" dirty="0" smtClean="0"/>
              <a:t> </a:t>
            </a:r>
            <a:r>
              <a:rPr lang="en-US" dirty="0" err="1" smtClean="0"/>
              <a:t>cirkulacije</a:t>
            </a:r>
            <a:r>
              <a:rPr lang="en-US" dirty="0" smtClean="0"/>
              <a:t> </a:t>
            </a:r>
            <a:r>
              <a:rPr lang="en-US" dirty="0" err="1" smtClean="0"/>
              <a:t>novca</a:t>
            </a:r>
            <a:r>
              <a:rPr lang="en-US" dirty="0" smtClean="0"/>
              <a:t> </a:t>
            </a:r>
            <a:r>
              <a:rPr lang="en-US" dirty="0" err="1" smtClean="0"/>
              <a:t>podižući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taj</a:t>
            </a:r>
            <a:r>
              <a:rPr lang="en-US" dirty="0" smtClean="0"/>
              <a:t> </a:t>
            </a:r>
            <a:r>
              <a:rPr lang="en-US" dirty="0" err="1" smtClean="0"/>
              <a:t>način</a:t>
            </a:r>
            <a:r>
              <a:rPr lang="en-US" dirty="0" smtClean="0"/>
              <a:t> </a:t>
            </a:r>
            <a:r>
              <a:rPr lang="en-US" dirty="0" err="1" smtClean="0"/>
              <a:t>efikasnost</a:t>
            </a:r>
            <a:r>
              <a:rPr lang="en-US" dirty="0" smtClean="0"/>
              <a:t> </a:t>
            </a:r>
            <a:r>
              <a:rPr lang="en-US" dirty="0" err="1" smtClean="0"/>
              <a:t>privrede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ekonomije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9635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Nominalna</a:t>
            </a:r>
            <a:r>
              <a:rPr lang="en-US" dirty="0" smtClean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tražioca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smtClean="0"/>
              <a:t>dv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 err="1"/>
              <a:t>komponente</a:t>
            </a:r>
            <a:r>
              <a:rPr lang="en-US" dirty="0"/>
              <a:t>: </a:t>
            </a:r>
            <a:r>
              <a:rPr lang="en-US" dirty="0" err="1"/>
              <a:t>realnu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sr-Latn-ME" dirty="0" smtClean="0"/>
              <a:t>rizika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u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ulazi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posebna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marža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individualizaciju</a:t>
            </a:r>
            <a:r>
              <a:rPr lang="en-US" dirty="0"/>
              <a:t> </a:t>
            </a:r>
            <a:r>
              <a:rPr lang="en-US" dirty="0" err="1"/>
              <a:t>stepena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konkretnog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Ova </a:t>
            </a:r>
            <a:r>
              <a:rPr lang="en-US" dirty="0" err="1"/>
              <a:t>komponenta</a:t>
            </a:r>
            <a:r>
              <a:rPr lang="en-US" dirty="0"/>
              <a:t> </a:t>
            </a:r>
            <a:r>
              <a:rPr lang="en-US" dirty="0" err="1"/>
              <a:t>varira</a:t>
            </a:r>
            <a:r>
              <a:rPr lang="en-US" dirty="0"/>
              <a:t> u </a:t>
            </a:r>
            <a:r>
              <a:rPr lang="en-US" dirty="0" err="1"/>
              <a:t>zavisnosti</a:t>
            </a:r>
            <a:r>
              <a:rPr lang="en-US" dirty="0"/>
              <a:t> od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gubitaka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izloženosti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zaračunava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dodatak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pokrivanje</a:t>
            </a:r>
            <a:r>
              <a:rPr lang="en-US" dirty="0"/>
              <a:t> tog </a:t>
            </a:r>
            <a:r>
              <a:rPr lang="en-US" dirty="0" err="1"/>
              <a:t>rizika</a:t>
            </a:r>
            <a:r>
              <a:rPr lang="en-US" dirty="0"/>
              <a:t> (</a:t>
            </a:r>
            <a:r>
              <a:rPr lang="en-US" dirty="0" err="1"/>
              <a:t>premija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)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82561716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08338"/>
            <a:ext cx="10515600" cy="5468625"/>
          </a:xfrm>
        </p:spPr>
        <p:txBody>
          <a:bodyPr/>
          <a:lstStyle/>
          <a:p>
            <a:pPr algn="just"/>
            <a:r>
              <a:rPr lang="en-US" dirty="0"/>
              <a:t>Kao </a:t>
            </a:r>
            <a:r>
              <a:rPr lang="en-US" dirty="0" err="1"/>
              <a:t>što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videti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slici</a:t>
            </a:r>
            <a:r>
              <a:rPr lang="en-US" dirty="0"/>
              <a:t> </a:t>
            </a:r>
            <a:r>
              <a:rPr lang="sr-Latn-ME" dirty="0" smtClean="0"/>
              <a:t>prethodnoj</a:t>
            </a:r>
            <a:r>
              <a:rPr lang="en-US" dirty="0" smtClean="0"/>
              <a:t>,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obezbediti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: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pasivne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izdvajanje</a:t>
            </a:r>
            <a:r>
              <a:rPr lang="en-US" dirty="0"/>
              <a:t> </a:t>
            </a:r>
            <a:r>
              <a:rPr lang="en-US" dirty="0" err="1"/>
              <a:t>rezervi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očekivane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neočekivane</a:t>
            </a:r>
            <a:r>
              <a:rPr lang="en-US" dirty="0"/>
              <a:t> </a:t>
            </a:r>
            <a:r>
              <a:rPr lang="en-US" dirty="0" err="1"/>
              <a:t>gubitke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, </a:t>
            </a:r>
            <a:r>
              <a:rPr lang="en-US" dirty="0" err="1"/>
              <a:t>isplatu</a:t>
            </a:r>
            <a:r>
              <a:rPr lang="en-US" dirty="0"/>
              <a:t> </a:t>
            </a:r>
            <a:r>
              <a:rPr lang="en-US" dirty="0" err="1" smtClean="0"/>
              <a:t>zarada</a:t>
            </a:r>
            <a:r>
              <a:rPr lang="sr-Latn-ME" dirty="0" smtClean="0"/>
              <a:t> </a:t>
            </a:r>
            <a:r>
              <a:rPr lang="en-US" dirty="0" err="1"/>
              <a:t>zaposlenima</a:t>
            </a:r>
            <a:r>
              <a:rPr lang="en-US" dirty="0"/>
              <a:t>,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materijalnih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nematerijalnih</a:t>
            </a:r>
            <a:r>
              <a:rPr lang="en-US" dirty="0"/>
              <a:t>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poreza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Nakon</a:t>
            </a:r>
            <a:r>
              <a:rPr lang="en-US" dirty="0" smtClean="0"/>
              <a:t> </a:t>
            </a:r>
            <a:r>
              <a:rPr lang="en-US" dirty="0" err="1"/>
              <a:t>izdvajanja</a:t>
            </a:r>
            <a:r>
              <a:rPr lang="en-US" dirty="0"/>
              <a:t>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,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ostane</a:t>
            </a:r>
            <a:r>
              <a:rPr lang="en-US" dirty="0"/>
              <a:t> </a:t>
            </a:r>
            <a:r>
              <a:rPr lang="en-US" dirty="0" err="1"/>
              <a:t>zadovoljavajuća</a:t>
            </a:r>
            <a:r>
              <a:rPr lang="en-US" dirty="0"/>
              <a:t> </a:t>
            </a:r>
            <a:r>
              <a:rPr lang="en-US" dirty="0" err="1"/>
              <a:t>zarada</a:t>
            </a:r>
            <a:r>
              <a:rPr lang="en-US" dirty="0"/>
              <a:t> (profit). </a:t>
            </a:r>
          </a:p>
          <a:p>
            <a:pPr algn="just"/>
            <a:r>
              <a:rPr lang="en-US" dirty="0" err="1"/>
              <a:t>Teorijska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praktična</a:t>
            </a:r>
            <a:r>
              <a:rPr lang="en-US" dirty="0"/>
              <a:t> </a:t>
            </a:r>
            <a:r>
              <a:rPr lang="en-US" dirty="0" err="1"/>
              <a:t>iskustva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da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pojavnih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, od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najvažnije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: </a:t>
            </a:r>
            <a:endParaRPr lang="en-US" dirty="0"/>
          </a:p>
          <a:p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1739933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 smtClean="0"/>
              <a:t>Nominalna</a:t>
            </a:r>
            <a:r>
              <a:rPr lang="en-US" dirty="0" smtClean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ugovorenu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tražioca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fiksna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varijabilna</a:t>
            </a:r>
            <a:r>
              <a:rPr lang="en-US" dirty="0"/>
              <a:t>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Stvarna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uzima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obavezu</a:t>
            </a:r>
            <a:r>
              <a:rPr lang="en-US" dirty="0"/>
              <a:t> </a:t>
            </a:r>
            <a:r>
              <a:rPr lang="en-US" dirty="0" err="1"/>
              <a:t>zajmotražioca</a:t>
            </a:r>
            <a:r>
              <a:rPr lang="en-US" dirty="0"/>
              <a:t> da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oroči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Realno</a:t>
            </a:r>
            <a:r>
              <a:rPr lang="en-US" dirty="0"/>
              <a:t> </a:t>
            </a:r>
            <a:r>
              <a:rPr lang="en-US" dirty="0" err="1"/>
              <a:t>pozitivna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nominalna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stope </a:t>
            </a:r>
            <a:r>
              <a:rPr lang="en-US" dirty="0" err="1"/>
              <a:t>inflacije</a:t>
            </a:r>
            <a:r>
              <a:rPr lang="en-US" dirty="0"/>
              <a:t>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Realno</a:t>
            </a:r>
            <a:r>
              <a:rPr lang="en-US" dirty="0"/>
              <a:t> </a:t>
            </a:r>
            <a:r>
              <a:rPr lang="en-US" dirty="0" err="1"/>
              <a:t>negativna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viša</a:t>
            </a:r>
            <a:r>
              <a:rPr lang="en-US" dirty="0"/>
              <a:t> od </a:t>
            </a:r>
            <a:r>
              <a:rPr lang="en-US" dirty="0" err="1"/>
              <a:t>nominalne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Relativna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proporcionalni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i</a:t>
            </a:r>
            <a:r>
              <a:rPr lang="en-US" dirty="0" smtClean="0"/>
              <a:t>o </a:t>
            </a:r>
            <a:r>
              <a:rPr lang="en-US" dirty="0" err="1"/>
              <a:t>godišnje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obračunski</a:t>
            </a:r>
            <a:r>
              <a:rPr lang="en-US" dirty="0"/>
              <a:t> period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/>
              <a:t>. </a:t>
            </a:r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Komforna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- </a:t>
            </a:r>
            <a:r>
              <a:rPr lang="en-US" dirty="0" err="1"/>
              <a:t>diskontovana</a:t>
            </a:r>
            <a:r>
              <a:rPr lang="en-US" dirty="0"/>
              <a:t> </a:t>
            </a:r>
            <a:r>
              <a:rPr lang="en-US" dirty="0" err="1"/>
              <a:t>godišnja</a:t>
            </a:r>
            <a:r>
              <a:rPr lang="en-US" dirty="0"/>
              <a:t> </a:t>
            </a:r>
            <a:r>
              <a:rPr lang="en-US" dirty="0" err="1"/>
              <a:t>kamatna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obračunski</a:t>
            </a:r>
            <a:r>
              <a:rPr lang="en-US" dirty="0"/>
              <a:t> period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enjuje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/>
              <a:t>godine</a:t>
            </a:r>
            <a:r>
              <a:rPr lang="en-US" dirty="0"/>
              <a:t> (1,2,3,6 </a:t>
            </a:r>
            <a:r>
              <a:rPr lang="en-US" dirty="0" err="1"/>
              <a:t>meseci</a:t>
            </a:r>
            <a:r>
              <a:rPr lang="en-US" dirty="0"/>
              <a:t>).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71531550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2885"/>
            <a:ext cx="10515600" cy="5314078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izbor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je </a:t>
            </a:r>
            <a:r>
              <a:rPr lang="en-US" dirty="0" err="1"/>
              <a:t>ranije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široko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enjivana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je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kratkoročnih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enjuju</a:t>
            </a:r>
            <a:r>
              <a:rPr lang="en-US" dirty="0" smtClean="0"/>
              <a:t> </a:t>
            </a:r>
            <a:r>
              <a:rPr lang="en-US" dirty="0" err="1"/>
              <a:t>varijabilnu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,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duži</a:t>
            </a:r>
            <a:r>
              <a:rPr lang="en-US" dirty="0"/>
              <a:t>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 smtClean="0"/>
              <a:t>predvid</a:t>
            </a:r>
            <a:r>
              <a:rPr lang="sr-Latn-ME" dirty="0" smtClean="0"/>
              <a:t>j</a:t>
            </a:r>
            <a:r>
              <a:rPr lang="en-US" dirty="0" err="1" smtClean="0"/>
              <a:t>eti</a:t>
            </a:r>
            <a:r>
              <a:rPr lang="en-US" dirty="0" smtClean="0"/>
              <a:t> </a:t>
            </a:r>
            <a:r>
              <a:rPr lang="en-US" dirty="0" err="1"/>
              <a:t>kretanje</a:t>
            </a:r>
            <a:r>
              <a:rPr lang="en-US" dirty="0"/>
              <a:t> </a:t>
            </a:r>
            <a:r>
              <a:rPr lang="en-US" dirty="0" err="1"/>
              <a:t>inflacije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kreditnu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5660734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2732"/>
            <a:ext cx="10515600" cy="5404231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argument </a:t>
            </a:r>
            <a:r>
              <a:rPr lang="en-US" dirty="0" err="1"/>
              <a:t>koji</a:t>
            </a:r>
            <a:r>
              <a:rPr lang="en-US" dirty="0"/>
              <a:t> ide u </a:t>
            </a:r>
            <a:r>
              <a:rPr lang="en-US" dirty="0" err="1"/>
              <a:t>prilog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varijabilnih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,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činjenica</a:t>
            </a:r>
            <a:r>
              <a:rPr lang="en-US" dirty="0"/>
              <a:t> da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efikasnog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kamatnim</a:t>
            </a:r>
            <a:r>
              <a:rPr lang="en-US" dirty="0"/>
              <a:t> </a:t>
            </a:r>
            <a:r>
              <a:rPr lang="en-US" dirty="0" err="1"/>
              <a:t>rizikom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prilagođavaju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kretanju</a:t>
            </a:r>
            <a:r>
              <a:rPr lang="en-US" dirty="0"/>
              <a:t> </a:t>
            </a:r>
            <a:r>
              <a:rPr lang="en-US" dirty="0" err="1"/>
              <a:t>tržišnih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učestalih</a:t>
            </a:r>
            <a:r>
              <a:rPr lang="en-US" dirty="0"/>
              <a:t> </a:t>
            </a:r>
            <a:r>
              <a:rPr lang="en-US" dirty="0" err="1"/>
              <a:t>kriza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globalnom</a:t>
            </a:r>
            <a:r>
              <a:rPr lang="en-US" dirty="0"/>
              <a:t> </a:t>
            </a:r>
            <a:r>
              <a:rPr lang="en-US" dirty="0" err="1"/>
              <a:t>finansijskom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ij</a:t>
            </a:r>
            <a:r>
              <a:rPr lang="en-US" dirty="0" err="1" smtClean="0"/>
              <a:t>enjaju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enjuju</a:t>
            </a:r>
            <a:r>
              <a:rPr lang="en-US" dirty="0" smtClean="0"/>
              <a:t> </a:t>
            </a:r>
            <a:r>
              <a:rPr lang="en-US" dirty="0" err="1"/>
              <a:t>fiksne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depozite</a:t>
            </a:r>
            <a:r>
              <a:rPr lang="en-US" dirty="0"/>
              <a:t>,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opasnost</a:t>
            </a:r>
            <a:r>
              <a:rPr lang="en-US" dirty="0"/>
              <a:t> da </a:t>
            </a:r>
            <a:r>
              <a:rPr lang="en-US" dirty="0" err="1"/>
              <a:t>značajniji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tržištu</a:t>
            </a:r>
            <a:r>
              <a:rPr lang="en-US" dirty="0"/>
              <a:t> </a:t>
            </a:r>
            <a:r>
              <a:rPr lang="en-US" dirty="0" err="1"/>
              <a:t>ugrozi</a:t>
            </a:r>
            <a:r>
              <a:rPr lang="en-US" dirty="0"/>
              <a:t> </a:t>
            </a:r>
            <a:r>
              <a:rPr lang="en-US" dirty="0" err="1"/>
              <a:t>njihovu</a:t>
            </a:r>
            <a:r>
              <a:rPr lang="en-US" dirty="0"/>
              <a:t> </a:t>
            </a:r>
            <a:r>
              <a:rPr lang="en-US" dirty="0" err="1"/>
              <a:t>profitabilnost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solventnost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Činjenica</a:t>
            </a:r>
            <a:r>
              <a:rPr lang="en-US" dirty="0"/>
              <a:t> da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kraću</a:t>
            </a:r>
            <a:r>
              <a:rPr lang="en-US" dirty="0"/>
              <a:t> </a:t>
            </a:r>
            <a:r>
              <a:rPr lang="en-US" dirty="0" err="1"/>
              <a:t>ročnu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ročnu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,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da se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brže</a:t>
            </a:r>
            <a:r>
              <a:rPr lang="en-US" dirty="0"/>
              <a:t> </a:t>
            </a:r>
            <a:r>
              <a:rPr lang="en-US" dirty="0" err="1"/>
              <a:t>reflektuje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depozita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rast</a:t>
            </a:r>
            <a:r>
              <a:rPr lang="en-US" dirty="0"/>
              <a:t>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 smtClean="0"/>
              <a:t>kreditnih</a:t>
            </a:r>
            <a:r>
              <a:rPr lang="sr-Latn-ME" dirty="0" smtClean="0"/>
              <a:t> plasmana.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6638761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86366"/>
            <a:ext cx="10515600" cy="5790597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izaberu</a:t>
            </a:r>
            <a:r>
              <a:rPr lang="en-US" dirty="0"/>
              <a:t> </a:t>
            </a:r>
            <a:r>
              <a:rPr lang="en-US" dirty="0" err="1"/>
              <a:t>referentnu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služiti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pojedinačne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Tržišne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trenutno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u </a:t>
            </a:r>
            <a:r>
              <a:rPr lang="en-US" dirty="0" err="1"/>
              <a:t>tu</a:t>
            </a:r>
            <a:r>
              <a:rPr lang="en-US" dirty="0"/>
              <a:t> </a:t>
            </a:r>
            <a:r>
              <a:rPr lang="en-US" dirty="0" err="1"/>
              <a:t>svrhu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LIBOR (London Interbank Offered Rate) </a:t>
            </a:r>
            <a:r>
              <a:rPr lang="en-US" dirty="0" err="1"/>
              <a:t>i</a:t>
            </a:r>
            <a:r>
              <a:rPr lang="en-US" dirty="0"/>
              <a:t> EURIBOR (Euro Interbank Offered Rate).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da </a:t>
            </a:r>
            <a:r>
              <a:rPr lang="en-US" dirty="0" err="1"/>
              <a:t>utvrde</a:t>
            </a:r>
            <a:r>
              <a:rPr lang="en-US" dirty="0"/>
              <a:t> </a:t>
            </a:r>
            <a:r>
              <a:rPr lang="en-US" dirty="0" err="1"/>
              <a:t>frekvenciju</a:t>
            </a:r>
            <a:r>
              <a:rPr lang="en-US" dirty="0"/>
              <a:t> </a:t>
            </a:r>
            <a:r>
              <a:rPr lang="en-US" dirty="0" err="1"/>
              <a:t>ponovnog</a:t>
            </a:r>
            <a:r>
              <a:rPr lang="en-US" dirty="0"/>
              <a:t> </a:t>
            </a:r>
            <a:r>
              <a:rPr lang="en-US" dirty="0" err="1"/>
              <a:t>određivanja</a:t>
            </a:r>
            <a:r>
              <a:rPr lang="en-US" dirty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referentne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različite</a:t>
            </a:r>
            <a:r>
              <a:rPr lang="en-US" dirty="0"/>
              <a:t> </a:t>
            </a:r>
            <a:r>
              <a:rPr lang="en-US" dirty="0" err="1"/>
              <a:t>efekte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formiranje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varijabilne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, u </a:t>
            </a:r>
            <a:r>
              <a:rPr lang="en-US" dirty="0" err="1"/>
              <a:t>zavisnosti</a:t>
            </a:r>
            <a:r>
              <a:rPr lang="en-US" dirty="0"/>
              <a:t> od toga da li se </a:t>
            </a:r>
            <a:r>
              <a:rPr lang="en-US" dirty="0" err="1"/>
              <a:t>rekalkulacija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esečno</a:t>
            </a:r>
            <a:r>
              <a:rPr lang="en-US" dirty="0"/>
              <a:t>, </a:t>
            </a:r>
            <a:r>
              <a:rPr lang="en-US" dirty="0" err="1" smtClean="0"/>
              <a:t>trom</a:t>
            </a:r>
            <a:r>
              <a:rPr lang="sr-Latn-ME" dirty="0" smtClean="0"/>
              <a:t>j</a:t>
            </a:r>
            <a:r>
              <a:rPr lang="en-US" dirty="0" err="1" smtClean="0"/>
              <a:t>esečno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polugodišnje</a:t>
            </a:r>
            <a:r>
              <a:rPr lang="en-US" dirty="0"/>
              <a:t>. 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29865161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6975"/>
            <a:ext cx="10515600" cy="5429988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Na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je </a:t>
            </a:r>
            <a:r>
              <a:rPr lang="en-US" dirty="0" err="1"/>
              <a:t>inflacija</a:t>
            </a:r>
            <a:r>
              <a:rPr lang="en-US" dirty="0"/>
              <a:t> </a:t>
            </a:r>
            <a:r>
              <a:rPr lang="en-US" dirty="0" err="1"/>
              <a:t>nestabilna</a:t>
            </a:r>
            <a:r>
              <a:rPr lang="en-US" dirty="0"/>
              <a:t>, </a:t>
            </a:r>
            <a:r>
              <a:rPr lang="en-US" dirty="0" err="1"/>
              <a:t>poželjno</a:t>
            </a:r>
            <a:r>
              <a:rPr lang="en-US" dirty="0"/>
              <a:t> je da </a:t>
            </a:r>
            <a:r>
              <a:rPr lang="en-US" dirty="0" err="1"/>
              <a:t>periodi</a:t>
            </a:r>
            <a:r>
              <a:rPr lang="en-US" dirty="0"/>
              <a:t> </a:t>
            </a:r>
            <a:r>
              <a:rPr lang="en-US" dirty="0" err="1"/>
              <a:t>rekalkulacije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češći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bitan</a:t>
            </a:r>
            <a:r>
              <a:rPr lang="en-US" dirty="0"/>
              <a:t> element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pitanje</a:t>
            </a:r>
            <a:r>
              <a:rPr lang="en-US" dirty="0"/>
              <a:t>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pokrića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odobreni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kolateral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zaloga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Prilikom</a:t>
            </a:r>
            <a:r>
              <a:rPr lang="en-US" dirty="0" smtClean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realno</a:t>
            </a:r>
            <a:r>
              <a:rPr lang="en-US" dirty="0"/>
              <a:t> </a:t>
            </a:r>
            <a:r>
              <a:rPr lang="en-US" dirty="0" err="1"/>
              <a:t>pokriće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odobreni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dužnik</a:t>
            </a:r>
            <a:r>
              <a:rPr lang="en-US" dirty="0"/>
              <a:t> ne </a:t>
            </a:r>
            <a:r>
              <a:rPr lang="en-US" dirty="0" err="1"/>
              <a:t>vrati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u </a:t>
            </a:r>
            <a:r>
              <a:rPr lang="en-US" dirty="0" err="1"/>
              <a:t>ugovorenom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da </a:t>
            </a:r>
            <a:r>
              <a:rPr lang="en-US" dirty="0" err="1"/>
              <a:t>naplate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aktive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služi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kolateral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Opcija</a:t>
            </a:r>
            <a:r>
              <a:rPr lang="en-US" dirty="0" smtClean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pokrivenih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nepokrivanih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prvenstveno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305067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visok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rejting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dobijaju</a:t>
            </a:r>
            <a:r>
              <a:rPr lang="en-US" dirty="0"/>
              <a:t> </a:t>
            </a:r>
            <a:r>
              <a:rPr lang="en-US" dirty="0" err="1"/>
              <a:t>nepokrivene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od </a:t>
            </a:r>
            <a:r>
              <a:rPr lang="en-US" dirty="0" err="1"/>
              <a:t>malih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pravilu</a:t>
            </a:r>
            <a:r>
              <a:rPr lang="en-US" dirty="0"/>
              <a:t> </a:t>
            </a:r>
            <a:r>
              <a:rPr lang="en-US" dirty="0" err="1"/>
              <a:t>traže</a:t>
            </a:r>
            <a:r>
              <a:rPr lang="en-US" dirty="0"/>
              <a:t> </a:t>
            </a:r>
            <a:r>
              <a:rPr lang="en-US" dirty="0" err="1"/>
              <a:t>kolateral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</a:t>
            </a:r>
            <a:r>
              <a:rPr lang="en-US" dirty="0" err="1"/>
              <a:t>ublažile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Da li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/>
              <a:t>kolateral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ne,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ostalog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od </a:t>
            </a:r>
            <a:r>
              <a:rPr lang="en-US" dirty="0" err="1"/>
              <a:t>ročnosti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Dugoročni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pokriveni</a:t>
            </a:r>
            <a:r>
              <a:rPr lang="en-US" dirty="0"/>
              <a:t> </a:t>
            </a:r>
            <a:r>
              <a:rPr lang="en-US" dirty="0" err="1"/>
              <a:t>kolateralom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nose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kratkoročne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realnog</a:t>
            </a:r>
            <a:r>
              <a:rPr lang="en-US" dirty="0"/>
              <a:t> </a:t>
            </a:r>
            <a:r>
              <a:rPr lang="en-US" dirty="0" err="1"/>
              <a:t>pokrića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vidovi</a:t>
            </a:r>
            <a:r>
              <a:rPr lang="en-US" dirty="0"/>
              <a:t> </a:t>
            </a:r>
            <a:r>
              <a:rPr lang="en-US" dirty="0" err="1"/>
              <a:t>opreme</a:t>
            </a:r>
            <a:r>
              <a:rPr lang="en-US" dirty="0"/>
              <a:t>, </a:t>
            </a:r>
            <a:r>
              <a:rPr lang="en-US" dirty="0" err="1"/>
              <a:t>zalihe</a:t>
            </a:r>
            <a:r>
              <a:rPr lang="en-US" dirty="0"/>
              <a:t>, </a:t>
            </a:r>
            <a:r>
              <a:rPr lang="en-US" dirty="0" err="1"/>
              <a:t>potraživanja</a:t>
            </a:r>
            <a:r>
              <a:rPr lang="en-US" dirty="0"/>
              <a:t> od </a:t>
            </a:r>
            <a:r>
              <a:rPr lang="en-US" dirty="0" err="1"/>
              <a:t>kupaca</a:t>
            </a:r>
            <a:r>
              <a:rPr lang="en-US" dirty="0"/>
              <a:t>, </a:t>
            </a:r>
            <a:r>
              <a:rPr lang="en-US" dirty="0" err="1"/>
              <a:t>razni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nekretnina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drugo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4059110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21217"/>
            <a:ext cx="10515600" cy="5455746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savremenom</a:t>
            </a:r>
            <a:r>
              <a:rPr lang="en-US" dirty="0"/>
              <a:t> </a:t>
            </a:r>
            <a:r>
              <a:rPr lang="en-US" dirty="0" err="1"/>
              <a:t>bankarstvu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pored </a:t>
            </a:r>
            <a:r>
              <a:rPr lang="en-US" dirty="0" err="1"/>
              <a:t>kolaterala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češće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zaštitne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utiče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poslovnu</a:t>
            </a:r>
            <a:r>
              <a:rPr lang="en-US" dirty="0"/>
              <a:t> </a:t>
            </a:r>
            <a:r>
              <a:rPr lang="en-US" dirty="0" err="1"/>
              <a:t>politiku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,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ciljem</a:t>
            </a:r>
            <a:r>
              <a:rPr lang="en-US" dirty="0"/>
              <a:t> da se </a:t>
            </a:r>
            <a:r>
              <a:rPr lang="en-US" dirty="0" err="1"/>
              <a:t>ublaži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Zaštitne</a:t>
            </a:r>
            <a:r>
              <a:rPr lang="en-US" dirty="0" smtClean="0"/>
              <a:t> </a:t>
            </a:r>
            <a:r>
              <a:rPr lang="en-US" dirty="0" err="1"/>
              <a:t>klauzule</a:t>
            </a:r>
            <a:r>
              <a:rPr lang="en-US" dirty="0"/>
              <a:t> se </a:t>
            </a:r>
            <a:r>
              <a:rPr lang="en-US" dirty="0" err="1"/>
              <a:t>češće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dugoročnih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plasirani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slabijom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sposobnošću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980602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dodaju</a:t>
            </a:r>
            <a:r>
              <a:rPr lang="en-US" dirty="0"/>
              <a:t> </a:t>
            </a:r>
            <a:r>
              <a:rPr lang="en-US" dirty="0" err="1"/>
              <a:t>zaštitne</a:t>
            </a:r>
            <a:r>
              <a:rPr lang="en-US" dirty="0"/>
              <a:t> </a:t>
            </a:r>
            <a:r>
              <a:rPr lang="en-US" dirty="0" err="1"/>
              <a:t>klauzule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: </a:t>
            </a:r>
          </a:p>
          <a:p>
            <a:pPr lvl="1" algn="just"/>
            <a:r>
              <a:rPr lang="en-US" sz="2800" dirty="0" err="1"/>
              <a:t>obavezu</a:t>
            </a:r>
            <a:r>
              <a:rPr lang="en-US" sz="2800" dirty="0"/>
              <a:t> </a:t>
            </a:r>
            <a:r>
              <a:rPr lang="en-US" sz="2800" dirty="0" err="1"/>
              <a:t>dužnika</a:t>
            </a:r>
            <a:r>
              <a:rPr lang="en-US" sz="2800" dirty="0"/>
              <a:t> da </a:t>
            </a:r>
            <a:r>
              <a:rPr lang="en-US" sz="2800" dirty="0" err="1"/>
              <a:t>banci</a:t>
            </a:r>
            <a:r>
              <a:rPr lang="en-US" sz="2800" dirty="0"/>
              <a:t> </a:t>
            </a:r>
            <a:r>
              <a:rPr lang="en-US" sz="2800" dirty="0" err="1"/>
              <a:t>redovno</a:t>
            </a:r>
            <a:r>
              <a:rPr lang="en-US" sz="2800" dirty="0"/>
              <a:t> </a:t>
            </a:r>
            <a:r>
              <a:rPr lang="en-US" sz="2800" dirty="0" err="1"/>
              <a:t>prilaže</a:t>
            </a:r>
            <a:r>
              <a:rPr lang="en-US" sz="2800" dirty="0"/>
              <a:t> </a:t>
            </a:r>
            <a:r>
              <a:rPr lang="en-US" sz="2800" dirty="0" err="1"/>
              <a:t>određeni</a:t>
            </a:r>
            <a:r>
              <a:rPr lang="en-US" sz="2800" dirty="0"/>
              <a:t> set </a:t>
            </a:r>
            <a:r>
              <a:rPr lang="en-US" sz="2800" dirty="0" err="1"/>
              <a:t>finansijskih</a:t>
            </a:r>
            <a:r>
              <a:rPr lang="en-US" sz="2800" dirty="0"/>
              <a:t> </a:t>
            </a:r>
            <a:r>
              <a:rPr lang="en-US" sz="2800" dirty="0" err="1"/>
              <a:t>izvaštaja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vršenja</a:t>
            </a:r>
            <a:r>
              <a:rPr lang="en-US" sz="2800" dirty="0"/>
              <a:t> </a:t>
            </a:r>
            <a:r>
              <a:rPr lang="en-US" sz="2800" dirty="0" err="1"/>
              <a:t>vlasničke</a:t>
            </a:r>
            <a:r>
              <a:rPr lang="en-US" sz="2800" dirty="0"/>
              <a:t> </a:t>
            </a:r>
            <a:r>
              <a:rPr lang="en-US" sz="2800" dirty="0" err="1"/>
              <a:t>transformacije</a:t>
            </a:r>
            <a:r>
              <a:rPr lang="en-US" sz="2800" dirty="0"/>
              <a:t> </a:t>
            </a:r>
            <a:r>
              <a:rPr lang="en-US" sz="2800" dirty="0" err="1"/>
              <a:t>i</a:t>
            </a:r>
            <a:r>
              <a:rPr lang="en-US" sz="2800" dirty="0"/>
              <a:t> </a:t>
            </a:r>
            <a:r>
              <a:rPr lang="en-US" sz="2800" dirty="0" err="1"/>
              <a:t>veće</a:t>
            </a:r>
            <a:r>
              <a:rPr lang="en-US" sz="2800" dirty="0"/>
              <a:t> </a:t>
            </a:r>
            <a:r>
              <a:rPr lang="en-US" sz="2800" dirty="0" err="1"/>
              <a:t>bilansne</a:t>
            </a:r>
            <a:r>
              <a:rPr lang="en-US" sz="2800" dirty="0"/>
              <a:t> </a:t>
            </a:r>
            <a:r>
              <a:rPr lang="en-US" sz="2800" dirty="0" smtClean="0"/>
              <a:t>prom</a:t>
            </a:r>
            <a:r>
              <a:rPr lang="sr-Latn-ME" sz="2800" dirty="0" smtClean="0"/>
              <a:t>j</a:t>
            </a:r>
            <a:r>
              <a:rPr lang="en-US" sz="2800" dirty="0" err="1" smtClean="0"/>
              <a:t>ene</a:t>
            </a:r>
            <a:r>
              <a:rPr lang="en-US" sz="2800" dirty="0" smtClean="0"/>
              <a:t> </a:t>
            </a:r>
            <a:r>
              <a:rPr lang="en-US" sz="2800" dirty="0"/>
              <a:t>bez </a:t>
            </a:r>
            <a:r>
              <a:rPr lang="en-US" sz="2800" dirty="0" err="1"/>
              <a:t>odobrenja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ulaska</a:t>
            </a:r>
            <a:r>
              <a:rPr lang="en-US" sz="2800" dirty="0"/>
              <a:t> u </a:t>
            </a:r>
            <a:r>
              <a:rPr lang="en-US" sz="2800" dirty="0" err="1"/>
              <a:t>nove</a:t>
            </a:r>
            <a:r>
              <a:rPr lang="en-US" sz="2800" dirty="0"/>
              <a:t> </a:t>
            </a:r>
            <a:r>
              <a:rPr lang="en-US" sz="2800" dirty="0" err="1"/>
              <a:t>kreditne</a:t>
            </a:r>
            <a:r>
              <a:rPr lang="en-US" sz="2800" dirty="0"/>
              <a:t> </a:t>
            </a:r>
            <a:r>
              <a:rPr lang="en-US" sz="2800" dirty="0" err="1"/>
              <a:t>aranžmane</a:t>
            </a:r>
            <a:r>
              <a:rPr lang="en-US" sz="2800" dirty="0"/>
              <a:t>, bez </a:t>
            </a:r>
            <a:r>
              <a:rPr lang="en-US" sz="2800" dirty="0" err="1"/>
              <a:t>odobrenja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značajnog</a:t>
            </a:r>
            <a:r>
              <a:rPr lang="en-US" sz="2800" dirty="0"/>
              <a:t> </a:t>
            </a:r>
            <a:r>
              <a:rPr lang="en-US" sz="2800" dirty="0" err="1"/>
              <a:t>povećavanja</a:t>
            </a:r>
            <a:r>
              <a:rPr lang="en-US" sz="2800" dirty="0"/>
              <a:t> </a:t>
            </a:r>
            <a:r>
              <a:rPr lang="en-US" sz="2800" dirty="0" err="1"/>
              <a:t>fiksne</a:t>
            </a:r>
            <a:r>
              <a:rPr lang="en-US" sz="2800" dirty="0"/>
              <a:t> </a:t>
            </a:r>
            <a:r>
              <a:rPr lang="en-US" sz="2800" dirty="0" err="1"/>
              <a:t>aktive</a:t>
            </a:r>
            <a:r>
              <a:rPr lang="en-US" sz="2800" dirty="0"/>
              <a:t>, bez </a:t>
            </a:r>
            <a:r>
              <a:rPr lang="en-US" sz="2800" dirty="0" err="1"/>
              <a:t>odobrenja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/>
              <a:t> </a:t>
            </a:r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kupovine</a:t>
            </a:r>
            <a:r>
              <a:rPr lang="en-US" sz="2800" dirty="0"/>
              <a:t> </a:t>
            </a:r>
            <a:r>
              <a:rPr lang="en-US" sz="2800" dirty="0" err="1"/>
              <a:t>visokorizičnih</a:t>
            </a:r>
            <a:r>
              <a:rPr lang="en-US" sz="2800" dirty="0"/>
              <a:t> </a:t>
            </a:r>
            <a:r>
              <a:rPr lang="en-US" sz="2800" dirty="0" err="1"/>
              <a:t>hartija</a:t>
            </a:r>
            <a:r>
              <a:rPr lang="en-US" sz="2800" dirty="0"/>
              <a:t> od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ulaska</a:t>
            </a:r>
            <a:r>
              <a:rPr lang="en-US" sz="2800" dirty="0"/>
              <a:t> u </a:t>
            </a:r>
            <a:r>
              <a:rPr lang="en-US" sz="2800" dirty="0" err="1"/>
              <a:t>poslove</a:t>
            </a:r>
            <a:r>
              <a:rPr lang="en-US" sz="2800" dirty="0"/>
              <a:t> </a:t>
            </a:r>
            <a:r>
              <a:rPr lang="en-US" sz="2800" dirty="0" err="1"/>
              <a:t>fuzija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akvizicija</a:t>
            </a:r>
            <a:r>
              <a:rPr lang="en-US" sz="2800" dirty="0"/>
              <a:t>, bez </a:t>
            </a:r>
            <a:r>
              <a:rPr lang="en-US" sz="2800" dirty="0" err="1"/>
              <a:t>odobrenja</a:t>
            </a:r>
            <a:r>
              <a:rPr lang="en-US" sz="2800" dirty="0"/>
              <a:t> </a:t>
            </a:r>
            <a:r>
              <a:rPr lang="en-US" sz="2800" dirty="0" err="1"/>
              <a:t>banke</a:t>
            </a:r>
            <a:r>
              <a:rPr lang="en-US" sz="2800" dirty="0"/>
              <a:t>, </a:t>
            </a:r>
          </a:p>
          <a:p>
            <a:pPr lvl="1" algn="just"/>
            <a:r>
              <a:rPr lang="en-US" sz="2800" dirty="0"/>
              <a:t> </a:t>
            </a:r>
            <a:r>
              <a:rPr lang="en-US" sz="2800" dirty="0" err="1"/>
              <a:t>zabranu</a:t>
            </a:r>
            <a:r>
              <a:rPr lang="en-US" sz="2800" dirty="0"/>
              <a:t> </a:t>
            </a:r>
            <a:r>
              <a:rPr lang="en-US" sz="2800" dirty="0" err="1"/>
              <a:t>ili</a:t>
            </a:r>
            <a:r>
              <a:rPr lang="en-US" sz="2800" dirty="0"/>
              <a:t> </a:t>
            </a:r>
            <a:r>
              <a:rPr lang="en-US" sz="2800" dirty="0" err="1"/>
              <a:t>ograničenje</a:t>
            </a:r>
            <a:r>
              <a:rPr lang="en-US" sz="2800" dirty="0"/>
              <a:t> </a:t>
            </a:r>
            <a:r>
              <a:rPr lang="en-US" sz="2800" dirty="0" err="1"/>
              <a:t>isplata</a:t>
            </a:r>
            <a:r>
              <a:rPr lang="en-US" sz="2800" dirty="0"/>
              <a:t> </a:t>
            </a:r>
            <a:r>
              <a:rPr lang="en-US" sz="2800" dirty="0" err="1"/>
              <a:t>dividendi</a:t>
            </a:r>
            <a:r>
              <a:rPr lang="en-US" sz="2800" dirty="0"/>
              <a:t> </a:t>
            </a:r>
            <a:r>
              <a:rPr lang="en-US" sz="2800" dirty="0" err="1"/>
              <a:t>akcionarima</a:t>
            </a:r>
            <a:r>
              <a:rPr lang="en-US" sz="2800" dirty="0"/>
              <a:t>, u </a:t>
            </a:r>
            <a:r>
              <a:rPr lang="en-US" sz="2800" dirty="0" err="1"/>
              <a:t>slučaju</a:t>
            </a:r>
            <a:r>
              <a:rPr lang="en-US" sz="2800" dirty="0"/>
              <a:t> da </a:t>
            </a:r>
            <a:r>
              <a:rPr lang="en-US" sz="2800" dirty="0" err="1"/>
              <a:t>preduzeće</a:t>
            </a:r>
            <a:r>
              <a:rPr lang="en-US" sz="2800" dirty="0"/>
              <a:t> </a:t>
            </a:r>
            <a:r>
              <a:rPr lang="en-US" sz="2800" dirty="0" err="1"/>
              <a:t>probije</a:t>
            </a:r>
            <a:r>
              <a:rPr lang="en-US" sz="2800" dirty="0"/>
              <a:t> </a:t>
            </a:r>
            <a:r>
              <a:rPr lang="en-US" sz="2800" dirty="0" err="1" smtClean="0"/>
              <a:t>vr</a:t>
            </a:r>
            <a:r>
              <a:rPr lang="sr-Latn-ME" sz="2800" dirty="0" smtClean="0"/>
              <a:t>ij</a:t>
            </a:r>
            <a:r>
              <a:rPr lang="en-US" sz="2800" dirty="0" err="1" smtClean="0"/>
              <a:t>ednosti</a:t>
            </a:r>
            <a:r>
              <a:rPr lang="en-US" sz="2800" dirty="0" smtClean="0"/>
              <a:t> </a:t>
            </a:r>
            <a:r>
              <a:rPr lang="en-US" sz="2800" dirty="0" err="1"/>
              <a:t>određenih</a:t>
            </a:r>
            <a:r>
              <a:rPr lang="en-US" sz="2800" dirty="0"/>
              <a:t> </a:t>
            </a:r>
            <a:r>
              <a:rPr lang="en-US" sz="2800" dirty="0" err="1"/>
              <a:t>indikatora</a:t>
            </a:r>
            <a:r>
              <a:rPr lang="en-US" sz="2800" dirty="0"/>
              <a:t> </a:t>
            </a:r>
            <a:r>
              <a:rPr lang="en-US" sz="2800" dirty="0" err="1"/>
              <a:t>na</a:t>
            </a:r>
            <a:r>
              <a:rPr lang="en-US" sz="2800" dirty="0"/>
              <a:t> </a:t>
            </a:r>
            <a:r>
              <a:rPr lang="en-US" sz="2800" dirty="0" err="1"/>
              <a:t>osnovu</a:t>
            </a:r>
            <a:r>
              <a:rPr lang="en-US" sz="2800" dirty="0"/>
              <a:t> </a:t>
            </a:r>
            <a:r>
              <a:rPr lang="en-US" sz="2800" dirty="0" err="1"/>
              <a:t>kojih</a:t>
            </a:r>
            <a:r>
              <a:rPr lang="en-US" sz="2800" dirty="0"/>
              <a:t> je </a:t>
            </a:r>
            <a:r>
              <a:rPr lang="en-US" sz="2800" dirty="0" err="1"/>
              <a:t>izvršena</a:t>
            </a:r>
            <a:r>
              <a:rPr lang="en-US" sz="2800" dirty="0"/>
              <a:t> </a:t>
            </a:r>
            <a:r>
              <a:rPr lang="en-US" sz="2800" dirty="0" err="1"/>
              <a:t>kreditna</a:t>
            </a:r>
            <a:r>
              <a:rPr lang="en-US" sz="2800" dirty="0"/>
              <a:t> </a:t>
            </a:r>
            <a:r>
              <a:rPr lang="en-US" sz="2800" dirty="0" err="1"/>
              <a:t>analiza</a:t>
            </a:r>
            <a:r>
              <a:rPr lang="en-US" sz="2800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27607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Latn-ME" sz="3600" dirty="0" smtClean="0">
                <a:latin typeface="+mn-lt"/>
              </a:rPr>
              <a:t>2.</a:t>
            </a:r>
            <a:r>
              <a:rPr lang="en-US" sz="3600" dirty="0" smtClean="0">
                <a:latin typeface="+mn-lt"/>
              </a:rPr>
              <a:t> </a:t>
            </a:r>
            <a:r>
              <a:rPr lang="en-US" sz="3600" dirty="0">
                <a:latin typeface="+mn-lt"/>
              </a:rPr>
              <a:t>FAKTORI SAVREMENIH TRENDOVA U BANKARSTVU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 smtClean="0"/>
              <a:t>Transformacija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razvijenih</a:t>
            </a:r>
            <a:r>
              <a:rPr lang="en-US" dirty="0" smtClean="0"/>
              <a:t> </a:t>
            </a:r>
            <a:r>
              <a:rPr lang="en-US" dirty="0" err="1" smtClean="0"/>
              <a:t>zemalja</a:t>
            </a:r>
            <a:r>
              <a:rPr lang="en-US" dirty="0" smtClean="0"/>
              <a:t> (</a:t>
            </a:r>
            <a:r>
              <a:rPr lang="en-US" dirty="0" err="1" smtClean="0"/>
              <a:t>naročito</a:t>
            </a:r>
            <a:r>
              <a:rPr lang="en-US" dirty="0" smtClean="0"/>
              <a:t> SAD) je </a:t>
            </a:r>
            <a:r>
              <a:rPr lang="en-US" dirty="0" err="1" smtClean="0"/>
              <a:t>ostvarila</a:t>
            </a:r>
            <a:r>
              <a:rPr lang="en-US" dirty="0" smtClean="0"/>
              <a:t> </a:t>
            </a:r>
            <a:r>
              <a:rPr lang="en-US" dirty="0" err="1" smtClean="0"/>
              <a:t>značajan</a:t>
            </a:r>
            <a:r>
              <a:rPr lang="en-US" dirty="0" smtClean="0"/>
              <a:t> </a:t>
            </a:r>
            <a:r>
              <a:rPr lang="en-US" dirty="0" err="1" smtClean="0"/>
              <a:t>uticaj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poslovanje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</a:t>
            </a:r>
            <a:r>
              <a:rPr lang="en-US" dirty="0" err="1" smtClean="0"/>
              <a:t>širom</a:t>
            </a:r>
            <a:r>
              <a:rPr lang="en-US" dirty="0" smtClean="0"/>
              <a:t> </a:t>
            </a:r>
            <a:r>
              <a:rPr lang="en-US" dirty="0" err="1" smtClean="0"/>
              <a:t>sv</a:t>
            </a:r>
            <a:r>
              <a:rPr lang="sr-Latn-ME" dirty="0" smtClean="0"/>
              <a:t>ij</a:t>
            </a:r>
            <a:r>
              <a:rPr lang="en-US" dirty="0" smtClean="0"/>
              <a:t>eta. </a:t>
            </a:r>
            <a:endParaRPr lang="sr-Latn-ME" dirty="0" smtClean="0"/>
          </a:p>
          <a:p>
            <a:pPr algn="just"/>
            <a:r>
              <a:rPr lang="en-US" dirty="0" smtClean="0"/>
              <a:t>Od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faktora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uticali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prom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„</a:t>
            </a:r>
            <a:r>
              <a:rPr lang="en-US" dirty="0" err="1" smtClean="0"/>
              <a:t>fiziologije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morfologije</a:t>
            </a:r>
            <a:r>
              <a:rPr lang="en-US" dirty="0" smtClean="0"/>
              <a:t>“ </a:t>
            </a:r>
            <a:r>
              <a:rPr lang="en-US" dirty="0" err="1" smtClean="0"/>
              <a:t>bankarskog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,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najznačajniji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en-US" dirty="0" err="1" smtClean="0"/>
              <a:t>izdvojili</a:t>
            </a:r>
            <a:r>
              <a:rPr lang="en-US" dirty="0" smtClean="0"/>
              <a:t>: </a:t>
            </a:r>
          </a:p>
          <a:p>
            <a:pPr marL="457200" lvl="1" indent="0" algn="just">
              <a:buNone/>
            </a:pPr>
            <a:r>
              <a:rPr lang="en-US" sz="2800" dirty="0" smtClean="0"/>
              <a:t>1) </a:t>
            </a:r>
            <a:r>
              <a:rPr lang="en-US" sz="2800" dirty="0" err="1" smtClean="0"/>
              <a:t>Smanjenje</a:t>
            </a:r>
            <a:r>
              <a:rPr lang="en-US" sz="2800" dirty="0" smtClean="0"/>
              <a:t> </a:t>
            </a:r>
            <a:r>
              <a:rPr lang="en-US" sz="2800" dirty="0" err="1" smtClean="0"/>
              <a:t>državne</a:t>
            </a:r>
            <a:r>
              <a:rPr lang="en-US" sz="2800" dirty="0" smtClean="0"/>
              <a:t> </a:t>
            </a:r>
            <a:r>
              <a:rPr lang="en-US" sz="2800" dirty="0" err="1" smtClean="0"/>
              <a:t>regulacije</a:t>
            </a:r>
            <a:r>
              <a:rPr lang="en-US" sz="2800" dirty="0" smtClean="0"/>
              <a:t> u </a:t>
            </a:r>
            <a:r>
              <a:rPr lang="en-US" sz="2800" dirty="0" err="1" smtClean="0"/>
              <a:t>odnosu</a:t>
            </a:r>
            <a:r>
              <a:rPr lang="en-US" sz="2800" dirty="0" smtClean="0"/>
              <a:t> </a:t>
            </a:r>
            <a:r>
              <a:rPr lang="en-US" sz="2800" dirty="0" err="1" smtClean="0"/>
              <a:t>na</a:t>
            </a:r>
            <a:r>
              <a:rPr lang="en-US" sz="2800" dirty="0" smtClean="0"/>
              <a:t> </a:t>
            </a:r>
            <a:r>
              <a:rPr lang="en-US" sz="2800" dirty="0" err="1" smtClean="0"/>
              <a:t>banke</a:t>
            </a:r>
            <a:r>
              <a:rPr lang="en-US" sz="2800" dirty="0" smtClean="0"/>
              <a:t>; </a:t>
            </a:r>
          </a:p>
          <a:p>
            <a:pPr marL="457200" lvl="1" indent="0" algn="just">
              <a:buNone/>
            </a:pPr>
            <a:r>
              <a:rPr lang="en-US" sz="2800" dirty="0" smtClean="0"/>
              <a:t>2) </a:t>
            </a:r>
            <a:r>
              <a:rPr lang="en-US" sz="2800" dirty="0" err="1" smtClean="0"/>
              <a:t>Razvoj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informacione</a:t>
            </a:r>
            <a:r>
              <a:rPr lang="en-US" sz="2800" dirty="0" smtClean="0"/>
              <a:t> </a:t>
            </a:r>
            <a:r>
              <a:rPr lang="en-US" sz="2800" dirty="0" err="1" smtClean="0"/>
              <a:t>tehnologije</a:t>
            </a:r>
            <a:r>
              <a:rPr lang="en-US" sz="2800" dirty="0" smtClean="0"/>
              <a:t>; </a:t>
            </a:r>
          </a:p>
          <a:p>
            <a:pPr marL="457200" lvl="1" indent="0" algn="just">
              <a:buNone/>
            </a:pPr>
            <a:r>
              <a:rPr lang="en-US" sz="2800" dirty="0" smtClean="0"/>
              <a:t>3) </a:t>
            </a:r>
            <a:r>
              <a:rPr lang="en-US" sz="2800" dirty="0" err="1" smtClean="0"/>
              <a:t>Globalizacija</a:t>
            </a:r>
            <a:r>
              <a:rPr lang="en-US" sz="2800" dirty="0" smtClean="0"/>
              <a:t> </a:t>
            </a:r>
            <a:r>
              <a:rPr lang="en-US" sz="2800" dirty="0" err="1" smtClean="0"/>
              <a:t>bankarskog</a:t>
            </a:r>
            <a:r>
              <a:rPr lang="en-US" sz="2800" dirty="0" smtClean="0"/>
              <a:t> </a:t>
            </a:r>
            <a:r>
              <a:rPr lang="en-US" sz="2800" dirty="0" err="1" smtClean="0"/>
              <a:t>poslovanja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2427110213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56823"/>
            <a:ext cx="10515600" cy="552014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reč</a:t>
            </a:r>
            <a:r>
              <a:rPr lang="en-US" dirty="0"/>
              <a:t> o </a:t>
            </a:r>
            <a:r>
              <a:rPr lang="en-US" dirty="0" err="1"/>
              <a:t>metodama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postupcima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ublažavanja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praksa</a:t>
            </a:r>
            <a:r>
              <a:rPr lang="en-US" dirty="0"/>
              <a:t> je </a:t>
            </a:r>
            <a:r>
              <a:rPr lang="en-US" dirty="0" err="1"/>
              <a:t>pokazala</a:t>
            </a:r>
            <a:r>
              <a:rPr lang="en-US" dirty="0"/>
              <a:t> da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ena</a:t>
            </a:r>
            <a:r>
              <a:rPr lang="en-US" dirty="0" smtClean="0"/>
              <a:t> </a:t>
            </a:r>
            <a:r>
              <a:rPr lang="en-US" dirty="0" err="1"/>
              <a:t>zaštitnih</a:t>
            </a:r>
            <a:r>
              <a:rPr lang="en-US" dirty="0"/>
              <a:t> </a:t>
            </a:r>
            <a:r>
              <a:rPr lang="en-US" dirty="0" err="1"/>
              <a:t>klauzula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ugovaranja</a:t>
            </a:r>
            <a:r>
              <a:rPr lang="en-US" dirty="0"/>
              <a:t> </a:t>
            </a:r>
            <a:r>
              <a:rPr lang="en-US" dirty="0" err="1"/>
              <a:t>kolaterala</a:t>
            </a:r>
            <a:r>
              <a:rPr lang="en-US" dirty="0"/>
              <a:t>. </a:t>
            </a:r>
          </a:p>
          <a:p>
            <a:pPr marL="0" indent="0" algn="just">
              <a:buNone/>
            </a:pPr>
            <a:r>
              <a:rPr lang="sr-Latn-ME" dirty="0"/>
              <a:t>8</a:t>
            </a:r>
            <a:r>
              <a:rPr lang="en-US" dirty="0" smtClean="0"/>
              <a:t>.</a:t>
            </a:r>
            <a:r>
              <a:rPr lang="sr-Latn-ME" dirty="0" smtClean="0"/>
              <a:t>1</a:t>
            </a:r>
            <a:r>
              <a:rPr lang="en-US" dirty="0" smtClean="0"/>
              <a:t>.</a:t>
            </a:r>
            <a:r>
              <a:rPr lang="sr-Latn-ME" dirty="0" smtClean="0"/>
              <a:t>5</a:t>
            </a:r>
            <a:r>
              <a:rPr lang="en-US" dirty="0" smtClean="0"/>
              <a:t>. </a:t>
            </a:r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</a:p>
          <a:p>
            <a:pPr algn="just"/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u </a:t>
            </a:r>
            <a:r>
              <a:rPr lang="en-US" dirty="0" err="1"/>
              <a:t>savremenom</a:t>
            </a:r>
            <a:r>
              <a:rPr lang="en-US" dirty="0"/>
              <a:t> </a:t>
            </a:r>
            <a:r>
              <a:rPr lang="en-US" dirty="0" err="1"/>
              <a:t>bankarstvu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složen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Česte</a:t>
            </a:r>
            <a:r>
              <a:rPr lang="en-US" dirty="0"/>
              <a:t> </a:t>
            </a:r>
            <a:r>
              <a:rPr lang="en-US" dirty="0" err="1"/>
              <a:t>nestabilnosti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finansijke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eri</a:t>
            </a:r>
            <a:r>
              <a:rPr lang="en-US" dirty="0" smtClean="0"/>
              <a:t> </a:t>
            </a:r>
            <a:r>
              <a:rPr lang="en-US" dirty="0" err="1"/>
              <a:t>otežavaju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da </a:t>
            </a:r>
            <a:r>
              <a:rPr lang="en-US" dirty="0" err="1"/>
              <a:t>predvide</a:t>
            </a:r>
            <a:r>
              <a:rPr lang="en-US" dirty="0"/>
              <a:t> u </a:t>
            </a:r>
            <a:r>
              <a:rPr lang="en-US" dirty="0" err="1"/>
              <a:t>kom</a:t>
            </a:r>
            <a:r>
              <a:rPr lang="en-US" dirty="0"/>
              <a:t> </a:t>
            </a:r>
            <a:r>
              <a:rPr lang="en-US" dirty="0" err="1"/>
              <a:t>pravcu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kretati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sposobnost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</p:txBody>
      </p:sp>
    </p:spTree>
    <p:extLst>
      <p:ext uri="{BB962C8B-B14F-4D97-AF65-F5344CB8AC3E}">
        <p14:creationId xmlns:p14="http://schemas.microsoft.com/office/powerpoint/2010/main" xmlns="" val="1547716404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5611"/>
            <a:ext cx="10515600" cy="5391352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tog </a:t>
            </a:r>
            <a:r>
              <a:rPr lang="en-US" dirty="0" err="1"/>
              <a:t>razloga</a:t>
            </a:r>
            <a:r>
              <a:rPr lang="en-US" dirty="0"/>
              <a:t>, </a:t>
            </a:r>
            <a:r>
              <a:rPr lang="en-US" dirty="0" err="1"/>
              <a:t>savremene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posvećuju</a:t>
            </a:r>
            <a:r>
              <a:rPr lang="en-US" dirty="0"/>
              <a:t> </a:t>
            </a:r>
            <a:r>
              <a:rPr lang="en-US" dirty="0" err="1"/>
              <a:t>analizi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donošenju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odobravanju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en-US" dirty="0" err="1"/>
              <a:t>istaći</a:t>
            </a:r>
            <a:r>
              <a:rPr lang="en-US" dirty="0"/>
              <a:t> da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odobravanju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mora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usklađeno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politikom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ona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svojom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filizofijom</a:t>
            </a:r>
            <a:r>
              <a:rPr lang="en-US" dirty="0"/>
              <a:t>,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potencijalom</a:t>
            </a:r>
            <a:r>
              <a:rPr lang="en-US" dirty="0"/>
              <a:t>, </a:t>
            </a:r>
            <a:r>
              <a:rPr lang="en-US" dirty="0" err="1"/>
              <a:t>ciljnim</a:t>
            </a:r>
            <a:r>
              <a:rPr lang="en-US" dirty="0"/>
              <a:t> </a:t>
            </a:r>
            <a:r>
              <a:rPr lang="en-US" dirty="0" err="1"/>
              <a:t>tržištem</a:t>
            </a:r>
            <a:r>
              <a:rPr lang="en-US" dirty="0"/>
              <a:t>,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evima</a:t>
            </a:r>
            <a:r>
              <a:rPr lang="en-US" dirty="0" smtClean="0"/>
              <a:t> </a:t>
            </a:r>
            <a:r>
              <a:rPr lang="en-US" dirty="0" err="1"/>
              <a:t>klijenata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specifičnostima</a:t>
            </a:r>
            <a:r>
              <a:rPr lang="en-US" dirty="0"/>
              <a:t>, </a:t>
            </a:r>
            <a:r>
              <a:rPr lang="en-US" dirty="0" err="1"/>
              <a:t>definiše</a:t>
            </a:r>
            <a:r>
              <a:rPr lang="en-US" dirty="0"/>
              <a:t> </a:t>
            </a:r>
            <a:r>
              <a:rPr lang="en-US" dirty="0" err="1"/>
              <a:t>jasne</a:t>
            </a:r>
            <a:r>
              <a:rPr lang="en-US" dirty="0"/>
              <a:t> </a:t>
            </a:r>
            <a:r>
              <a:rPr lang="en-US" dirty="0" err="1"/>
              <a:t>kriterijume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fleksibilna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koordinisana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ostalim</a:t>
            </a:r>
            <a:r>
              <a:rPr lang="en-US" dirty="0"/>
              <a:t> </a:t>
            </a:r>
            <a:r>
              <a:rPr lang="en-US" dirty="0" err="1"/>
              <a:t>politikama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.</a:t>
            </a:r>
            <a:endParaRPr lang="sr-Latn-ME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90554290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procesu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sprovođenja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je u </a:t>
            </a:r>
            <a:r>
              <a:rPr lang="en-US" dirty="0" err="1"/>
              <a:t>obavezi</a:t>
            </a:r>
            <a:r>
              <a:rPr lang="en-US" dirty="0"/>
              <a:t> da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o </a:t>
            </a:r>
            <a:r>
              <a:rPr lang="en-US" dirty="0" err="1"/>
              <a:t>pravnoj</a:t>
            </a:r>
            <a:r>
              <a:rPr lang="en-US" dirty="0"/>
              <a:t> </a:t>
            </a:r>
            <a:r>
              <a:rPr lang="en-US" dirty="0" err="1"/>
              <a:t>regulativi</a:t>
            </a:r>
            <a:r>
              <a:rPr lang="en-US" dirty="0"/>
              <a:t>, </a:t>
            </a:r>
            <a:r>
              <a:rPr lang="en-US" dirty="0" err="1"/>
              <a:t>veličini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miksu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portfolia</a:t>
            </a:r>
            <a:r>
              <a:rPr lang="en-US" dirty="0"/>
              <a:t>, </a:t>
            </a:r>
            <a:r>
              <a:rPr lang="en-US" dirty="0" err="1"/>
              <a:t>delegiranju</a:t>
            </a:r>
            <a:r>
              <a:rPr lang="en-US" dirty="0"/>
              <a:t> </a:t>
            </a:r>
            <a:r>
              <a:rPr lang="en-US" dirty="0" err="1"/>
              <a:t>ovlašćenja</a:t>
            </a:r>
            <a:r>
              <a:rPr lang="en-US" dirty="0"/>
              <a:t>, </a:t>
            </a:r>
            <a:r>
              <a:rPr lang="en-US" dirty="0" smtClean="0"/>
              <a:t>c</a:t>
            </a:r>
            <a:r>
              <a:rPr lang="sr-Latn-ME" dirty="0" smtClean="0"/>
              <a:t>ij</a:t>
            </a:r>
            <a:r>
              <a:rPr lang="en-US" dirty="0" err="1" smtClean="0"/>
              <a:t>eni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kreditnim</a:t>
            </a:r>
            <a:r>
              <a:rPr lang="en-US" dirty="0"/>
              <a:t> </a:t>
            </a:r>
            <a:r>
              <a:rPr lang="en-US" dirty="0" err="1"/>
              <a:t>standardima</a:t>
            </a:r>
            <a:r>
              <a:rPr lang="en-US" dirty="0"/>
              <a:t>,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administriranju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 </a:t>
            </a:r>
            <a:r>
              <a:rPr lang="en-US" dirty="0" smtClean="0"/>
              <a:t> </a:t>
            </a:r>
            <a:endParaRPr lang="en-US" dirty="0"/>
          </a:p>
          <a:p>
            <a:pPr algn="just"/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odobravanju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mora da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prvenstveno</a:t>
            </a:r>
            <a:r>
              <a:rPr lang="en-US" dirty="0"/>
              <a:t> o tome da li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nju</a:t>
            </a:r>
            <a:r>
              <a:rPr lang="en-US" dirty="0"/>
              <a:t> </a:t>
            </a:r>
            <a:r>
              <a:rPr lang="en-US" dirty="0" err="1"/>
              <a:t>prihvatljiv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ij</a:t>
            </a:r>
            <a:r>
              <a:rPr lang="en-US" dirty="0" err="1" smtClean="0"/>
              <a:t>enjeni</a:t>
            </a:r>
            <a:r>
              <a:rPr lang="en-US" dirty="0" smtClean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jeste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svojoj</a:t>
            </a:r>
            <a:r>
              <a:rPr lang="en-US" dirty="0"/>
              <a:t> </a:t>
            </a:r>
            <a:r>
              <a:rPr lang="en-US" dirty="0" err="1"/>
              <a:t>internoj</a:t>
            </a:r>
            <a:r>
              <a:rPr lang="en-US" dirty="0"/>
              <a:t> </a:t>
            </a:r>
            <a:r>
              <a:rPr lang="en-US" dirty="0" err="1"/>
              <a:t>skali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kvantifikuje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ij</a:t>
            </a:r>
            <a:r>
              <a:rPr lang="en-US" dirty="0" err="1" smtClean="0"/>
              <a:t>enjeni</a:t>
            </a:r>
            <a:r>
              <a:rPr lang="en-US" dirty="0" smtClean="0"/>
              <a:t> </a:t>
            </a:r>
            <a:r>
              <a:rPr lang="en-US" dirty="0" err="1"/>
              <a:t>nivo</a:t>
            </a:r>
            <a:r>
              <a:rPr lang="en-US" dirty="0"/>
              <a:t> tog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odredi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premije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ulazi</a:t>
            </a:r>
            <a:r>
              <a:rPr lang="en-US" dirty="0"/>
              <a:t> u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  <a:endParaRPr lang="sr-Latn-ME" dirty="0" smtClean="0"/>
          </a:p>
          <a:p>
            <a:pPr algn="just"/>
            <a:r>
              <a:rPr lang="en-US" dirty="0" err="1" smtClean="0"/>
              <a:t>Princip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znači</a:t>
            </a:r>
            <a:r>
              <a:rPr lang="en-US" dirty="0"/>
              <a:t> </a:t>
            </a:r>
            <a:r>
              <a:rPr lang="en-US" dirty="0" err="1"/>
              <a:t>višu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obrnuto</a:t>
            </a:r>
            <a:r>
              <a:rPr lang="en-US" dirty="0" smtClean="0"/>
              <a:t>.</a:t>
            </a:r>
            <a:endParaRPr lang="sr-Latn-ME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1154524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31065"/>
            <a:ext cx="10515600" cy="554589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 Pored toga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vodi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 </a:t>
            </a:r>
            <a:r>
              <a:rPr lang="en-US" dirty="0" err="1"/>
              <a:t>pozicionim</a:t>
            </a:r>
            <a:r>
              <a:rPr lang="en-US" dirty="0"/>
              <a:t> </a:t>
            </a:r>
            <a:r>
              <a:rPr lang="en-US" dirty="0" err="1"/>
              <a:t>limitima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ne </a:t>
            </a:r>
            <a:r>
              <a:rPr lang="en-US" dirty="0" err="1"/>
              <a:t>plasira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kategorije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</a:t>
            </a:r>
            <a:r>
              <a:rPr lang="en-US" dirty="0" smtClean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iste</a:t>
            </a:r>
            <a:r>
              <a:rPr lang="en-US" dirty="0"/>
              <a:t> </a:t>
            </a:r>
            <a:r>
              <a:rPr lang="en-US" dirty="0" err="1"/>
              <a:t>privredne</a:t>
            </a:r>
            <a:r>
              <a:rPr lang="en-US" dirty="0"/>
              <a:t> </a:t>
            </a:r>
            <a:r>
              <a:rPr lang="en-US" dirty="0" err="1"/>
              <a:t>grane</a:t>
            </a:r>
            <a:r>
              <a:rPr lang="en-US" dirty="0"/>
              <a:t>) </a:t>
            </a:r>
            <a:r>
              <a:rPr lang="en-US" dirty="0" err="1"/>
              <a:t>iznad</a:t>
            </a:r>
            <a:r>
              <a:rPr lang="en-US" dirty="0"/>
              <a:t> </a:t>
            </a:r>
            <a:r>
              <a:rPr lang="en-US" dirty="0" err="1"/>
              <a:t>utvrđenog</a:t>
            </a:r>
            <a:r>
              <a:rPr lang="en-US" dirty="0"/>
              <a:t> </a:t>
            </a:r>
            <a:r>
              <a:rPr lang="en-US" dirty="0" err="1"/>
              <a:t>gornjeg</a:t>
            </a:r>
            <a:r>
              <a:rPr lang="en-US" dirty="0"/>
              <a:t> </a:t>
            </a:r>
            <a:r>
              <a:rPr lang="en-US" dirty="0" err="1"/>
              <a:t>limita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Razlog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to je </a:t>
            </a:r>
            <a:r>
              <a:rPr lang="en-US" dirty="0" err="1"/>
              <a:t>činjenica</a:t>
            </a:r>
            <a:r>
              <a:rPr lang="en-US" dirty="0"/>
              <a:t> da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en-US" dirty="0"/>
              <a:t> </a:t>
            </a:r>
            <a:r>
              <a:rPr lang="en-US" dirty="0" err="1"/>
              <a:t>planiraju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diverzifikacije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edeći</a:t>
            </a:r>
            <a:r>
              <a:rPr lang="en-US" dirty="0" smtClean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razmotri</a:t>
            </a:r>
            <a:r>
              <a:rPr lang="en-US" dirty="0"/>
              <a:t> </a:t>
            </a:r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o </a:t>
            </a:r>
            <a:r>
              <a:rPr lang="en-US" dirty="0" err="1"/>
              <a:t>odobravanju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je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mora da </a:t>
            </a:r>
            <a:r>
              <a:rPr lang="en-US" dirty="0" err="1"/>
              <a:t>drži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datog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Bazelski</a:t>
            </a:r>
            <a:r>
              <a:rPr lang="en-US" dirty="0"/>
              <a:t> </a:t>
            </a:r>
            <a:r>
              <a:rPr lang="en-US" dirty="0" err="1"/>
              <a:t>standardi</a:t>
            </a:r>
            <a:r>
              <a:rPr lang="en-US" dirty="0"/>
              <a:t> </a:t>
            </a:r>
            <a:r>
              <a:rPr lang="en-US" dirty="0" err="1"/>
              <a:t>obavezuju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da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svaki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plasmana</a:t>
            </a:r>
            <a:r>
              <a:rPr lang="en-US" dirty="0"/>
              <a:t> </a:t>
            </a:r>
            <a:r>
              <a:rPr lang="en-US" dirty="0" err="1"/>
              <a:t>drže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, </a:t>
            </a:r>
            <a:r>
              <a:rPr lang="en-US" dirty="0" err="1"/>
              <a:t>čija</a:t>
            </a:r>
            <a:r>
              <a:rPr lang="en-US" dirty="0"/>
              <a:t>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procenjenog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plasman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smtClean="0"/>
              <a:t>r</a:t>
            </a:r>
            <a:r>
              <a:rPr lang="sr-Latn-ME" dirty="0" smtClean="0"/>
              <a:t>ij</a:t>
            </a:r>
            <a:r>
              <a:rPr lang="en-US" dirty="0" err="1" smtClean="0"/>
              <a:t>ečima</a:t>
            </a:r>
            <a:r>
              <a:rPr lang="en-US" dirty="0"/>
              <a:t>,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da </a:t>
            </a:r>
            <a:r>
              <a:rPr lang="en-US" dirty="0" err="1"/>
              <a:t>preuzme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srazmeran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7689753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05307"/>
            <a:ext cx="10515600" cy="557165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Postupak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započinje</a:t>
            </a:r>
            <a:r>
              <a:rPr lang="en-US" dirty="0"/>
              <a:t> u </a:t>
            </a:r>
            <a:r>
              <a:rPr lang="en-US" dirty="0" err="1"/>
              <a:t>trenutku</a:t>
            </a:r>
            <a:r>
              <a:rPr lang="en-US" dirty="0"/>
              <a:t>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eva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pokreće</a:t>
            </a:r>
            <a:r>
              <a:rPr lang="en-US" dirty="0"/>
              <a:t> </a:t>
            </a:r>
            <a:r>
              <a:rPr lang="en-US" dirty="0" err="1"/>
              <a:t>proceduru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cilj</a:t>
            </a:r>
            <a:r>
              <a:rPr lang="en-US" dirty="0"/>
              <a:t> da </a:t>
            </a:r>
            <a:r>
              <a:rPr lang="en-US" dirty="0" err="1"/>
              <a:t>izvrši</a:t>
            </a:r>
            <a:r>
              <a:rPr lang="en-US" dirty="0"/>
              <a:t> </a:t>
            </a:r>
            <a:r>
              <a:rPr lang="en-US" dirty="0" err="1"/>
              <a:t>adekvatnu</a:t>
            </a:r>
            <a:r>
              <a:rPr lang="en-US" dirty="0"/>
              <a:t> </a:t>
            </a:r>
            <a:r>
              <a:rPr lang="en-US" dirty="0" smtClean="0"/>
              <a:t>proc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bi </a:t>
            </a:r>
            <a:r>
              <a:rPr lang="en-US" dirty="0" err="1"/>
              <a:t>preuzela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odobri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plasman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Kvalitet</a:t>
            </a:r>
            <a:r>
              <a:rPr lang="en-US" dirty="0" smtClean="0"/>
              <a:t> proc</a:t>
            </a:r>
            <a:r>
              <a:rPr lang="sr-Latn-ME" dirty="0" smtClean="0"/>
              <a:t>j</a:t>
            </a:r>
            <a:r>
              <a:rPr lang="en-US" dirty="0" err="1" smtClean="0"/>
              <a:t>ene</a:t>
            </a:r>
            <a:r>
              <a:rPr lang="en-US" dirty="0" smtClean="0"/>
              <a:t>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validnosti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analiza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podnosi</a:t>
            </a:r>
            <a:r>
              <a:rPr lang="en-US" dirty="0"/>
              <a:t> </a:t>
            </a:r>
            <a:r>
              <a:rPr lang="en-US" dirty="0" err="1"/>
              <a:t>tražilac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koriste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sopstvene</a:t>
            </a:r>
            <a:r>
              <a:rPr lang="en-US" dirty="0"/>
              <a:t> </a:t>
            </a:r>
            <a:r>
              <a:rPr lang="en-US" dirty="0" err="1"/>
              <a:t>baze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spoljnih</a:t>
            </a:r>
            <a:r>
              <a:rPr lang="en-US" dirty="0"/>
              <a:t> </a:t>
            </a:r>
            <a:r>
              <a:rPr lang="en-US" dirty="0" err="1"/>
              <a:t>izvora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tražilac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raspolaganje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sadržani</a:t>
            </a:r>
            <a:r>
              <a:rPr lang="en-US" dirty="0"/>
              <a:t> u </a:t>
            </a:r>
            <a:r>
              <a:rPr lang="en-US" dirty="0" err="1"/>
              <a:t>bilansu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, </a:t>
            </a:r>
            <a:r>
              <a:rPr lang="en-US" dirty="0" err="1"/>
              <a:t>bilansu</a:t>
            </a:r>
            <a:r>
              <a:rPr lang="en-US" dirty="0"/>
              <a:t> </a:t>
            </a:r>
            <a:r>
              <a:rPr lang="en-US" dirty="0" err="1"/>
              <a:t>uspeha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bilansu</a:t>
            </a:r>
            <a:r>
              <a:rPr lang="en-US" dirty="0"/>
              <a:t> </a:t>
            </a:r>
            <a:r>
              <a:rPr lang="en-US" dirty="0" err="1"/>
              <a:t>novčanih</a:t>
            </a:r>
            <a:r>
              <a:rPr lang="en-US" dirty="0"/>
              <a:t> </a:t>
            </a:r>
            <a:r>
              <a:rPr lang="en-US" dirty="0" err="1"/>
              <a:t>tokova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Pored </a:t>
            </a:r>
            <a:r>
              <a:rPr lang="en-US" dirty="0"/>
              <a:t>toga,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traži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</a:t>
            </a:r>
            <a:r>
              <a:rPr lang="en-US" dirty="0" err="1"/>
              <a:t>prilaže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prateću</a:t>
            </a:r>
            <a:r>
              <a:rPr lang="en-US" dirty="0"/>
              <a:t> </a:t>
            </a:r>
            <a:r>
              <a:rPr lang="en-US" dirty="0" err="1"/>
              <a:t>dokumentaciju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/>
              <a:t>dokumente</a:t>
            </a:r>
            <a:r>
              <a:rPr lang="en-US" dirty="0"/>
              <a:t>: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99708275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2580"/>
            <a:ext cx="10515600" cy="549438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Odluka</a:t>
            </a:r>
            <a:r>
              <a:rPr lang="en-US" dirty="0"/>
              <a:t> organa </a:t>
            </a:r>
            <a:r>
              <a:rPr lang="en-US" dirty="0" err="1"/>
              <a:t>upravljanja</a:t>
            </a:r>
            <a:r>
              <a:rPr lang="en-US" dirty="0"/>
              <a:t> da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se </a:t>
            </a:r>
            <a:r>
              <a:rPr lang="en-US" dirty="0" err="1"/>
              <a:t>zaduži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u </a:t>
            </a:r>
            <a:r>
              <a:rPr lang="en-US" dirty="0" err="1"/>
              <a:t>određenom</a:t>
            </a:r>
            <a:r>
              <a:rPr lang="en-US" dirty="0"/>
              <a:t> </a:t>
            </a:r>
            <a:r>
              <a:rPr lang="en-US" dirty="0" err="1"/>
              <a:t>iznosu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. </a:t>
            </a:r>
          </a:p>
          <a:p>
            <a:pPr lvl="1" algn="just"/>
            <a:r>
              <a:rPr lang="en-US" sz="2600" dirty="0" smtClean="0"/>
              <a:t>Plan </a:t>
            </a:r>
            <a:r>
              <a:rPr lang="en-US" sz="2600" dirty="0" err="1"/>
              <a:t>razvoja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Plan </a:t>
            </a:r>
            <a:r>
              <a:rPr lang="en-US" sz="2600" dirty="0" err="1"/>
              <a:t>proizvodnje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 </a:t>
            </a:r>
            <a:r>
              <a:rPr lang="en-US" sz="2600" dirty="0" err="1"/>
              <a:t>Ostvarena</a:t>
            </a:r>
            <a:r>
              <a:rPr lang="en-US" sz="2600" dirty="0"/>
              <a:t> </a:t>
            </a:r>
            <a:r>
              <a:rPr lang="en-US" sz="2600" dirty="0" err="1"/>
              <a:t>realizacija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, </a:t>
            </a:r>
            <a:r>
              <a:rPr lang="en-US" sz="2600" dirty="0" err="1"/>
              <a:t>struktura</a:t>
            </a:r>
            <a:r>
              <a:rPr lang="en-US" sz="2600" dirty="0"/>
              <a:t> </a:t>
            </a:r>
            <a:r>
              <a:rPr lang="en-US" sz="2600" dirty="0" err="1"/>
              <a:t>troškova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prodajne</a:t>
            </a:r>
            <a:r>
              <a:rPr lang="en-US" sz="2600" dirty="0"/>
              <a:t> </a:t>
            </a:r>
            <a:r>
              <a:rPr lang="en-US" sz="2600" dirty="0" smtClean="0"/>
              <a:t>c</a:t>
            </a:r>
            <a:r>
              <a:rPr lang="sr-Latn-ME" sz="2600" dirty="0" smtClean="0"/>
              <a:t>ij</a:t>
            </a:r>
            <a:r>
              <a:rPr lang="en-US" sz="2600" dirty="0" err="1" smtClean="0"/>
              <a:t>ene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err="1" smtClean="0"/>
              <a:t>Kretanje</a:t>
            </a:r>
            <a:r>
              <a:rPr lang="en-US" sz="2600" dirty="0" smtClean="0"/>
              <a:t> </a:t>
            </a:r>
            <a:r>
              <a:rPr lang="en-US" sz="2600" dirty="0" err="1"/>
              <a:t>zaliha</a:t>
            </a:r>
            <a:r>
              <a:rPr lang="en-US" sz="2600" dirty="0"/>
              <a:t> </a:t>
            </a:r>
            <a:r>
              <a:rPr lang="en-US" sz="2600" dirty="0" err="1"/>
              <a:t>sirovina</a:t>
            </a:r>
            <a:r>
              <a:rPr lang="en-US" sz="2600" dirty="0"/>
              <a:t>, </a:t>
            </a:r>
            <a:r>
              <a:rPr lang="en-US" sz="2600" dirty="0" err="1"/>
              <a:t>materijala</a:t>
            </a:r>
            <a:r>
              <a:rPr lang="en-US" sz="2600" dirty="0"/>
              <a:t>, </a:t>
            </a:r>
            <a:r>
              <a:rPr lang="en-US" sz="2600" dirty="0" err="1"/>
              <a:t>nedovršene</a:t>
            </a:r>
            <a:r>
              <a:rPr lang="en-US" sz="2600" dirty="0"/>
              <a:t> </a:t>
            </a:r>
            <a:r>
              <a:rPr lang="en-US" sz="2600" dirty="0" err="1"/>
              <a:t>proizvodnje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gotovih</a:t>
            </a:r>
            <a:r>
              <a:rPr lang="en-US" sz="2600" dirty="0"/>
              <a:t> </a:t>
            </a:r>
            <a:r>
              <a:rPr lang="en-US" sz="2600" dirty="0" err="1"/>
              <a:t>proizvoda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err="1" smtClean="0"/>
              <a:t>Stanje</a:t>
            </a:r>
            <a:r>
              <a:rPr lang="en-US" sz="2600" dirty="0" smtClean="0"/>
              <a:t> </a:t>
            </a:r>
            <a:r>
              <a:rPr lang="en-US" sz="2600" dirty="0" err="1"/>
              <a:t>obrtnih</a:t>
            </a:r>
            <a:r>
              <a:rPr lang="en-US" sz="2600" dirty="0"/>
              <a:t> </a:t>
            </a:r>
            <a:r>
              <a:rPr lang="en-US" sz="2600" dirty="0" err="1"/>
              <a:t>sredstava</a:t>
            </a:r>
            <a:r>
              <a:rPr lang="en-US" sz="2600" dirty="0"/>
              <a:t>, </a:t>
            </a:r>
            <a:r>
              <a:rPr lang="en-US" sz="2600" dirty="0" err="1"/>
              <a:t>njihovi</a:t>
            </a:r>
            <a:r>
              <a:rPr lang="en-US" sz="2600" dirty="0"/>
              <a:t> </a:t>
            </a:r>
            <a:r>
              <a:rPr lang="en-US" sz="2600" dirty="0" err="1"/>
              <a:t>izvori</a:t>
            </a:r>
            <a:r>
              <a:rPr lang="en-US" sz="2600" dirty="0"/>
              <a:t>, </a:t>
            </a:r>
            <a:r>
              <a:rPr lang="en-US" sz="2600" dirty="0" err="1"/>
              <a:t>sredstva</a:t>
            </a:r>
            <a:r>
              <a:rPr lang="en-US" sz="2600" dirty="0"/>
              <a:t> </a:t>
            </a:r>
            <a:r>
              <a:rPr lang="en-US" sz="2600" dirty="0" err="1"/>
              <a:t>kojima</a:t>
            </a:r>
            <a:r>
              <a:rPr lang="en-US" sz="2600" dirty="0"/>
              <a:t> </a:t>
            </a:r>
            <a:r>
              <a:rPr lang="en-US" sz="2600" dirty="0" err="1"/>
              <a:t>preduzeće</a:t>
            </a:r>
            <a:r>
              <a:rPr lang="en-US" sz="2600" dirty="0"/>
              <a:t> </a:t>
            </a:r>
            <a:r>
              <a:rPr lang="en-US" sz="2600" dirty="0" err="1"/>
              <a:t>raspolaže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 </a:t>
            </a:r>
            <a:r>
              <a:rPr lang="en-US" sz="2600" dirty="0" err="1"/>
              <a:t>Ukupne</a:t>
            </a:r>
            <a:r>
              <a:rPr lang="en-US" sz="2600" dirty="0"/>
              <a:t> </a:t>
            </a:r>
            <a:r>
              <a:rPr lang="en-US" sz="2600" dirty="0" err="1"/>
              <a:t>obaveze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 </a:t>
            </a:r>
            <a:r>
              <a:rPr lang="en-US" sz="2600" dirty="0" err="1"/>
              <a:t>Pregled</a:t>
            </a:r>
            <a:r>
              <a:rPr lang="en-US" sz="2600" dirty="0"/>
              <a:t> </a:t>
            </a:r>
            <a:r>
              <a:rPr lang="en-US" sz="2600" dirty="0" err="1"/>
              <a:t>potraživanja</a:t>
            </a:r>
            <a:r>
              <a:rPr lang="en-US" sz="2600" dirty="0"/>
              <a:t> od </a:t>
            </a:r>
            <a:r>
              <a:rPr lang="en-US" sz="2600" dirty="0" err="1"/>
              <a:t>kupaca</a:t>
            </a:r>
            <a:r>
              <a:rPr lang="en-US" sz="2600" dirty="0"/>
              <a:t> </a:t>
            </a:r>
            <a:r>
              <a:rPr lang="en-US" sz="2600" dirty="0" err="1"/>
              <a:t>po</a:t>
            </a:r>
            <a:r>
              <a:rPr lang="en-US" sz="2600" dirty="0"/>
              <a:t> </a:t>
            </a:r>
            <a:r>
              <a:rPr lang="en-US" sz="2600" dirty="0" err="1"/>
              <a:t>ročnosti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 </a:t>
            </a:r>
            <a:r>
              <a:rPr lang="en-US" sz="2600" dirty="0" err="1"/>
              <a:t>Pregled</a:t>
            </a:r>
            <a:r>
              <a:rPr lang="en-US" sz="2600" dirty="0"/>
              <a:t> </a:t>
            </a:r>
            <a:r>
              <a:rPr lang="en-US" sz="2600" dirty="0" err="1"/>
              <a:t>stanja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kretanja</a:t>
            </a:r>
            <a:r>
              <a:rPr lang="en-US" sz="2600" dirty="0"/>
              <a:t> </a:t>
            </a:r>
            <a:r>
              <a:rPr lang="en-US" sz="2600" dirty="0" err="1"/>
              <a:t>fondova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. </a:t>
            </a:r>
          </a:p>
          <a:p>
            <a:pPr lvl="1" algn="just"/>
            <a:r>
              <a:rPr lang="en-US" sz="2600" dirty="0" smtClean="0"/>
              <a:t> </a:t>
            </a:r>
            <a:r>
              <a:rPr lang="en-US" sz="2600" dirty="0"/>
              <a:t>Plan </a:t>
            </a:r>
            <a:r>
              <a:rPr lang="en-US" sz="2600" dirty="0" err="1"/>
              <a:t>potrebnih</a:t>
            </a:r>
            <a:r>
              <a:rPr lang="en-US" sz="2600" dirty="0"/>
              <a:t> </a:t>
            </a:r>
            <a:r>
              <a:rPr lang="en-US" sz="2600" dirty="0" err="1"/>
              <a:t>obrtnih</a:t>
            </a:r>
            <a:r>
              <a:rPr lang="en-US" sz="2600" dirty="0"/>
              <a:t> </a:t>
            </a:r>
            <a:r>
              <a:rPr lang="en-US" sz="2600" dirty="0" err="1"/>
              <a:t>sredstava</a:t>
            </a:r>
            <a:r>
              <a:rPr lang="en-US" sz="2600" dirty="0"/>
              <a:t> </a:t>
            </a:r>
            <a:r>
              <a:rPr lang="en-US" sz="2600" dirty="0" err="1"/>
              <a:t>za</a:t>
            </a:r>
            <a:r>
              <a:rPr lang="en-US" sz="2600" dirty="0"/>
              <a:t> </a:t>
            </a:r>
            <a:r>
              <a:rPr lang="en-US" sz="2600" dirty="0" err="1"/>
              <a:t>proces</a:t>
            </a:r>
            <a:r>
              <a:rPr lang="en-US" sz="2600" dirty="0"/>
              <a:t> </a:t>
            </a:r>
            <a:r>
              <a:rPr lang="en-US" sz="2600" dirty="0" err="1"/>
              <a:t>redovnog</a:t>
            </a:r>
            <a:r>
              <a:rPr lang="en-US" sz="2600" dirty="0"/>
              <a:t> </a:t>
            </a:r>
            <a:r>
              <a:rPr lang="en-US" sz="2600" dirty="0" err="1"/>
              <a:t>poslovanja</a:t>
            </a:r>
            <a:r>
              <a:rPr lang="en-US" sz="2600" dirty="0"/>
              <a:t> </a:t>
            </a:r>
            <a:r>
              <a:rPr lang="en-US" sz="2600" dirty="0" err="1"/>
              <a:t>preduzeća</a:t>
            </a:r>
            <a:r>
              <a:rPr lang="en-US" sz="2600" dirty="0"/>
              <a:t>. </a:t>
            </a:r>
          </a:p>
          <a:p>
            <a:pPr lvl="1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xmlns="" val="81011489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53792"/>
            <a:ext cx="10515600" cy="5623171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/>
              <a:t>U </a:t>
            </a:r>
            <a:r>
              <a:rPr lang="en-US" dirty="0" err="1"/>
              <a:t>slučaju</a:t>
            </a:r>
            <a:r>
              <a:rPr lang="en-US" dirty="0"/>
              <a:t> da je </a:t>
            </a:r>
            <a:r>
              <a:rPr lang="en-US" dirty="0" err="1"/>
              <a:t>preduzeće</a:t>
            </a:r>
            <a:r>
              <a:rPr lang="en-US" dirty="0"/>
              <a:t> (</a:t>
            </a:r>
            <a:r>
              <a:rPr lang="en-US" dirty="0" err="1"/>
              <a:t>tražilac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 u </a:t>
            </a:r>
            <a:r>
              <a:rPr lang="en-US" dirty="0" err="1"/>
              <a:t>dužem</a:t>
            </a:r>
            <a:r>
              <a:rPr lang="en-US" dirty="0"/>
              <a:t> </a:t>
            </a:r>
            <a:r>
              <a:rPr lang="en-US" dirty="0" err="1"/>
              <a:t>vremenskom</a:t>
            </a:r>
            <a:r>
              <a:rPr lang="en-US" dirty="0"/>
              <a:t> </a:t>
            </a:r>
            <a:r>
              <a:rPr lang="en-US" dirty="0" err="1"/>
              <a:t>periodu</a:t>
            </a:r>
            <a:r>
              <a:rPr lang="en-US" dirty="0"/>
              <a:t> deponent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akcionar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u </a:t>
            </a:r>
            <a:r>
              <a:rPr lang="en-US" dirty="0" err="1"/>
              <a:t>obavezi</a:t>
            </a:r>
            <a:r>
              <a:rPr lang="en-US" dirty="0"/>
              <a:t> je </a:t>
            </a:r>
            <a:r>
              <a:rPr lang="en-US" dirty="0" err="1"/>
              <a:t>dostavi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od </a:t>
            </a:r>
            <a:r>
              <a:rPr lang="en-US" dirty="0" err="1"/>
              <a:t>navedenih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, </a:t>
            </a:r>
            <a:r>
              <a:rPr lang="en-US" dirty="0" err="1"/>
              <a:t>jer</a:t>
            </a:r>
            <a:r>
              <a:rPr lang="en-US" dirty="0"/>
              <a:t> je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dokumenata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ranijeg</a:t>
            </a:r>
            <a:r>
              <a:rPr lang="en-US" dirty="0"/>
              <a:t> </a:t>
            </a:r>
            <a:r>
              <a:rPr lang="en-US" dirty="0" err="1"/>
              <a:t>poslovnog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dostupna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(</a:t>
            </a:r>
            <a:r>
              <a:rPr lang="en-US" dirty="0" err="1"/>
              <a:t>sopstveni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smtClean="0"/>
              <a:t>Set </a:t>
            </a:r>
            <a:r>
              <a:rPr lang="en-US" dirty="0" err="1"/>
              <a:t>dobijenih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 smtClean="0"/>
              <a:t>prov</a:t>
            </a:r>
            <a:r>
              <a:rPr lang="sr-Latn-ME" dirty="0" smtClean="0"/>
              <a:t>j</a:t>
            </a:r>
            <a:r>
              <a:rPr lang="en-US" dirty="0" err="1" smtClean="0"/>
              <a:t>erava</a:t>
            </a:r>
            <a:r>
              <a:rPr lang="en-US" dirty="0"/>
              <a:t>, </a:t>
            </a:r>
            <a:r>
              <a:rPr lang="en-US" dirty="0" err="1"/>
              <a:t>analizira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kritički</a:t>
            </a:r>
            <a:r>
              <a:rPr lang="en-US" dirty="0"/>
              <a:t> </a:t>
            </a:r>
            <a:r>
              <a:rPr lang="en-US" dirty="0" err="1"/>
              <a:t>razmatra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Pored toga,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uključuje</a:t>
            </a:r>
            <a:r>
              <a:rPr lang="en-US" dirty="0"/>
              <a:t> u </a:t>
            </a:r>
            <a:r>
              <a:rPr lang="en-US" dirty="0" err="1"/>
              <a:t>analizu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podatke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kreditne</a:t>
            </a:r>
            <a:r>
              <a:rPr lang="en-US" dirty="0"/>
              <a:t> </a:t>
            </a:r>
            <a:r>
              <a:rPr lang="en-US" dirty="0" err="1"/>
              <a:t>agencije</a:t>
            </a:r>
            <a:r>
              <a:rPr lang="en-US" dirty="0"/>
              <a:t> (</a:t>
            </a:r>
            <a:r>
              <a:rPr lang="en-US" dirty="0" err="1"/>
              <a:t>spoljni</a:t>
            </a:r>
            <a:r>
              <a:rPr lang="en-US" dirty="0"/>
              <a:t> </a:t>
            </a:r>
            <a:r>
              <a:rPr lang="en-US" dirty="0" err="1"/>
              <a:t>izvori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Ukrštanjem</a:t>
            </a:r>
            <a:r>
              <a:rPr lang="en-US" dirty="0" smtClean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navedena</a:t>
            </a:r>
            <a:r>
              <a:rPr lang="en-US" dirty="0"/>
              <a:t> tri </a:t>
            </a:r>
            <a:r>
              <a:rPr lang="en-US" dirty="0" err="1"/>
              <a:t>izvora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generiše</a:t>
            </a:r>
            <a:r>
              <a:rPr lang="en-US" dirty="0"/>
              <a:t> </a:t>
            </a:r>
            <a:r>
              <a:rPr lang="en-US" dirty="0" err="1"/>
              <a:t>informacije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joj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jasniju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o </a:t>
            </a:r>
            <a:r>
              <a:rPr lang="en-US" dirty="0" err="1"/>
              <a:t>performansama</a:t>
            </a:r>
            <a:r>
              <a:rPr lang="en-US" dirty="0"/>
              <a:t> </a:t>
            </a:r>
            <a:r>
              <a:rPr lang="en-US" dirty="0" err="1"/>
              <a:t>tražioca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</a:p>
          <a:p>
            <a:pPr algn="just"/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raspoloživih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, </a:t>
            </a:r>
            <a:r>
              <a:rPr lang="en-US" dirty="0" err="1"/>
              <a:t>kreditni</a:t>
            </a:r>
            <a:r>
              <a:rPr lang="en-US" dirty="0"/>
              <a:t> referent (</a:t>
            </a:r>
            <a:r>
              <a:rPr lang="en-US" dirty="0" err="1"/>
              <a:t>analitičar</a:t>
            </a:r>
            <a:r>
              <a:rPr lang="en-US" dirty="0"/>
              <a:t>) </a:t>
            </a:r>
            <a:r>
              <a:rPr lang="en-US" dirty="0" err="1"/>
              <a:t>pristupa</a:t>
            </a:r>
            <a:r>
              <a:rPr lang="en-US" dirty="0"/>
              <a:t> </a:t>
            </a:r>
            <a:r>
              <a:rPr lang="en-US" dirty="0" err="1"/>
              <a:t>izradi</a:t>
            </a:r>
            <a:r>
              <a:rPr lang="en-US" dirty="0"/>
              <a:t> </a:t>
            </a:r>
            <a:r>
              <a:rPr lang="en-US" dirty="0" err="1"/>
              <a:t>referata</a:t>
            </a:r>
            <a:r>
              <a:rPr lang="en-US" dirty="0"/>
              <a:t> u </a:t>
            </a:r>
            <a:r>
              <a:rPr lang="en-US" dirty="0" err="1"/>
              <a:t>cilju</a:t>
            </a:r>
            <a:r>
              <a:rPr lang="en-US" dirty="0"/>
              <a:t> </a:t>
            </a:r>
            <a:r>
              <a:rPr lang="en-US" dirty="0" err="1"/>
              <a:t>izvođenja</a:t>
            </a:r>
            <a:r>
              <a:rPr lang="en-US" dirty="0"/>
              <a:t> </a:t>
            </a:r>
            <a:r>
              <a:rPr lang="en-US" dirty="0" err="1"/>
              <a:t>zaključka</a:t>
            </a:r>
            <a:r>
              <a:rPr lang="en-US" dirty="0"/>
              <a:t> o </a:t>
            </a:r>
            <a:r>
              <a:rPr lang="en-US" dirty="0" err="1"/>
              <a:t>prihvatanju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odbijanju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Kreditni</a:t>
            </a:r>
            <a:r>
              <a:rPr lang="en-US" dirty="0" smtClean="0"/>
              <a:t> </a:t>
            </a:r>
            <a:r>
              <a:rPr lang="en-US" dirty="0" err="1"/>
              <a:t>referat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sadrži</a:t>
            </a:r>
            <a:r>
              <a:rPr lang="en-US" dirty="0"/>
              <a:t> </a:t>
            </a:r>
            <a:r>
              <a:rPr lang="en-US" dirty="0" err="1" smtClean="0"/>
              <a:t>sl</a:t>
            </a:r>
            <a:r>
              <a:rPr lang="sr-Latn-ME" dirty="0" smtClean="0"/>
              <a:t>ij</a:t>
            </a:r>
            <a:r>
              <a:rPr lang="en-US" dirty="0" err="1" smtClean="0"/>
              <a:t>edeće</a:t>
            </a:r>
            <a:r>
              <a:rPr lang="en-US" dirty="0" smtClean="0"/>
              <a:t> </a:t>
            </a:r>
            <a:r>
              <a:rPr lang="en-US" dirty="0" err="1" smtClean="0"/>
              <a:t>elemente</a:t>
            </a:r>
            <a:r>
              <a:rPr lang="sr-Latn-ME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7393709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5459"/>
            <a:ext cx="10515600" cy="5481504"/>
          </a:xfrm>
        </p:spPr>
        <p:txBody>
          <a:bodyPr>
            <a:normAutofit/>
          </a:bodyPr>
          <a:lstStyle/>
          <a:p>
            <a:pPr lvl="1"/>
            <a:r>
              <a:rPr lang="en-US" dirty="0" err="1"/>
              <a:t>Podatke</a:t>
            </a:r>
            <a:r>
              <a:rPr lang="en-US" dirty="0"/>
              <a:t> o </a:t>
            </a:r>
            <a:r>
              <a:rPr lang="en-US" dirty="0" err="1"/>
              <a:t>nazivu</a:t>
            </a:r>
            <a:r>
              <a:rPr lang="en-US" dirty="0"/>
              <a:t>, </a:t>
            </a:r>
            <a:r>
              <a:rPr lang="en-US" dirty="0" err="1"/>
              <a:t>sedištu</a:t>
            </a:r>
            <a:r>
              <a:rPr lang="en-US" dirty="0"/>
              <a:t> </a:t>
            </a:r>
            <a:r>
              <a:rPr lang="en-US" dirty="0" err="1"/>
              <a:t>ivrsti</a:t>
            </a:r>
            <a:r>
              <a:rPr lang="en-US" dirty="0"/>
              <a:t> </a:t>
            </a:r>
            <a:r>
              <a:rPr lang="en-US" dirty="0" smtClean="0"/>
              <a:t>d</a:t>
            </a:r>
            <a:r>
              <a:rPr lang="sr-Latn-ME" dirty="0" smtClean="0"/>
              <a:t>j</a:t>
            </a:r>
            <a:r>
              <a:rPr lang="en-US" dirty="0" err="1" smtClean="0"/>
              <a:t>elatnosti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endParaRPr lang="en-US" dirty="0"/>
          </a:p>
          <a:p>
            <a:pPr lvl="1"/>
            <a:r>
              <a:rPr lang="en-US" sz="2600" dirty="0" err="1" smtClean="0"/>
              <a:t>Iznos</a:t>
            </a:r>
            <a:r>
              <a:rPr lang="en-US" sz="2600" dirty="0" smtClean="0"/>
              <a:t> </a:t>
            </a:r>
            <a:r>
              <a:rPr lang="en-US" sz="2600" dirty="0" err="1"/>
              <a:t>ukupnih</a:t>
            </a:r>
            <a:r>
              <a:rPr lang="en-US" sz="2600" dirty="0"/>
              <a:t> </a:t>
            </a:r>
            <a:r>
              <a:rPr lang="en-US" sz="2600" dirty="0" err="1"/>
              <a:t>sredstava</a:t>
            </a:r>
            <a:r>
              <a:rPr lang="en-US" sz="2600" dirty="0"/>
              <a:t> </a:t>
            </a:r>
            <a:r>
              <a:rPr lang="en-US" sz="2600" dirty="0" err="1"/>
              <a:t>kojima</a:t>
            </a:r>
            <a:r>
              <a:rPr lang="en-US" sz="2600" dirty="0"/>
              <a:t> </a:t>
            </a:r>
            <a:r>
              <a:rPr lang="en-US" sz="2600" dirty="0" err="1"/>
              <a:t>preduzeće</a:t>
            </a:r>
            <a:r>
              <a:rPr lang="en-US" sz="2600" dirty="0"/>
              <a:t> </a:t>
            </a:r>
            <a:r>
              <a:rPr lang="en-US" sz="2600" dirty="0" err="1" smtClean="0"/>
              <a:t>raspolaže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err="1" smtClean="0"/>
              <a:t>Struktura</a:t>
            </a:r>
            <a:r>
              <a:rPr lang="en-US" sz="2600" dirty="0" smtClean="0"/>
              <a:t> </a:t>
            </a:r>
            <a:r>
              <a:rPr lang="en-US" sz="2600" dirty="0" err="1"/>
              <a:t>raspoloživih</a:t>
            </a:r>
            <a:r>
              <a:rPr lang="en-US" sz="2600" dirty="0"/>
              <a:t> </a:t>
            </a:r>
            <a:r>
              <a:rPr lang="en-US" sz="2600" dirty="0" err="1"/>
              <a:t>sredstava</a:t>
            </a:r>
            <a:r>
              <a:rPr lang="en-US" sz="2600" dirty="0"/>
              <a:t> </a:t>
            </a:r>
            <a:r>
              <a:rPr lang="en-US" sz="2600" dirty="0" err="1" smtClean="0"/>
              <a:t>preduzeća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err="1" smtClean="0"/>
              <a:t>Kreditna</a:t>
            </a:r>
            <a:r>
              <a:rPr lang="en-US" sz="2600" dirty="0" smtClean="0"/>
              <a:t> </a:t>
            </a:r>
            <a:r>
              <a:rPr lang="en-US" sz="2600" dirty="0" err="1"/>
              <a:t>sposobnost</a:t>
            </a:r>
            <a:r>
              <a:rPr lang="en-US" sz="2600" dirty="0"/>
              <a:t> </a:t>
            </a:r>
            <a:r>
              <a:rPr lang="en-US" sz="2600" dirty="0" err="1" smtClean="0"/>
              <a:t>preduzeća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</a:t>
            </a:r>
            <a:r>
              <a:rPr lang="en-US" sz="2600" dirty="0" err="1"/>
              <a:t>Visina</a:t>
            </a:r>
            <a:r>
              <a:rPr lang="en-US" sz="2600" dirty="0"/>
              <a:t> </a:t>
            </a:r>
            <a:r>
              <a:rPr lang="en-US" sz="2600" dirty="0" err="1"/>
              <a:t>anuiteta</a:t>
            </a:r>
            <a:r>
              <a:rPr lang="en-US" sz="2600" dirty="0"/>
              <a:t> </a:t>
            </a:r>
            <a:r>
              <a:rPr lang="en-US" sz="2600" dirty="0" err="1"/>
              <a:t>po</a:t>
            </a:r>
            <a:r>
              <a:rPr lang="en-US" sz="2600" dirty="0"/>
              <a:t> </a:t>
            </a:r>
            <a:r>
              <a:rPr lang="en-US" sz="2600" dirty="0" err="1"/>
              <a:t>ranije</a:t>
            </a:r>
            <a:r>
              <a:rPr lang="en-US" sz="2600" dirty="0"/>
              <a:t> </a:t>
            </a:r>
            <a:r>
              <a:rPr lang="en-US" sz="2600" dirty="0" err="1"/>
              <a:t>odobrenim</a:t>
            </a:r>
            <a:r>
              <a:rPr lang="en-US" sz="2600" dirty="0"/>
              <a:t> </a:t>
            </a:r>
            <a:r>
              <a:rPr lang="en-US" sz="2600" dirty="0" err="1" smtClean="0"/>
              <a:t>kreditima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err="1" smtClean="0"/>
              <a:t>Stepen</a:t>
            </a:r>
            <a:r>
              <a:rPr lang="en-US" sz="2600" dirty="0" smtClean="0"/>
              <a:t> </a:t>
            </a:r>
            <a:r>
              <a:rPr lang="en-US" sz="2600" dirty="0" err="1"/>
              <a:t>izvršenja</a:t>
            </a:r>
            <a:r>
              <a:rPr lang="en-US" sz="2600" dirty="0"/>
              <a:t> </a:t>
            </a:r>
            <a:r>
              <a:rPr lang="en-US" sz="2600" dirty="0" err="1"/>
              <a:t>obaveza</a:t>
            </a:r>
            <a:r>
              <a:rPr lang="en-US" sz="2600" dirty="0"/>
              <a:t> </a:t>
            </a:r>
            <a:r>
              <a:rPr lang="en-US" sz="2600" dirty="0" err="1"/>
              <a:t>prema</a:t>
            </a:r>
            <a:r>
              <a:rPr lang="en-US" sz="2600" dirty="0"/>
              <a:t> </a:t>
            </a:r>
            <a:r>
              <a:rPr lang="en-US" sz="2600" dirty="0" err="1" smtClean="0"/>
              <a:t>banci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err="1" smtClean="0"/>
              <a:t>Iznos</a:t>
            </a:r>
            <a:r>
              <a:rPr lang="en-US" sz="2600" dirty="0" smtClean="0"/>
              <a:t> </a:t>
            </a:r>
            <a:r>
              <a:rPr lang="en-US" sz="2600" dirty="0" err="1"/>
              <a:t>datih</a:t>
            </a:r>
            <a:r>
              <a:rPr lang="en-US" sz="2600" dirty="0"/>
              <a:t> </a:t>
            </a:r>
            <a:r>
              <a:rPr lang="en-US" sz="2600" dirty="0" err="1" smtClean="0"/>
              <a:t>garancija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</a:t>
            </a:r>
            <a:r>
              <a:rPr lang="en-US" sz="2600" dirty="0" err="1"/>
              <a:t>Iznos</a:t>
            </a:r>
            <a:r>
              <a:rPr lang="en-US" sz="2600" dirty="0"/>
              <a:t> </a:t>
            </a:r>
            <a:r>
              <a:rPr lang="en-US" sz="2600" dirty="0" err="1"/>
              <a:t>traženog</a:t>
            </a:r>
            <a:r>
              <a:rPr lang="en-US" sz="2600" dirty="0"/>
              <a:t> </a:t>
            </a:r>
            <a:r>
              <a:rPr lang="en-US" sz="2600" dirty="0" err="1" smtClean="0"/>
              <a:t>kredita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Nam</a:t>
            </a:r>
            <a:r>
              <a:rPr lang="sr-Latn-ME" sz="2600" dirty="0" smtClean="0"/>
              <a:t>j</a:t>
            </a:r>
            <a:r>
              <a:rPr lang="en-US" sz="2600" dirty="0" err="1" smtClean="0"/>
              <a:t>ena</a:t>
            </a:r>
            <a:r>
              <a:rPr lang="en-US" sz="2600" dirty="0" smtClean="0"/>
              <a:t> </a:t>
            </a:r>
            <a:r>
              <a:rPr lang="en-US" sz="2600" dirty="0" err="1"/>
              <a:t>traženog</a:t>
            </a:r>
            <a:r>
              <a:rPr lang="en-US" sz="2600" dirty="0"/>
              <a:t> </a:t>
            </a:r>
            <a:r>
              <a:rPr lang="en-US" sz="2600" dirty="0" err="1" smtClean="0"/>
              <a:t>kredita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</a:t>
            </a:r>
            <a:r>
              <a:rPr lang="en-US" sz="2600" dirty="0" err="1"/>
              <a:t>Dinamika</a:t>
            </a:r>
            <a:r>
              <a:rPr lang="en-US" sz="2600" dirty="0"/>
              <a:t> </a:t>
            </a:r>
            <a:r>
              <a:rPr lang="en-US" sz="2600" dirty="0" err="1"/>
              <a:t>korišćenja</a:t>
            </a:r>
            <a:r>
              <a:rPr lang="en-US" sz="2600" dirty="0"/>
              <a:t> </a:t>
            </a:r>
            <a:r>
              <a:rPr lang="en-US" sz="2600" dirty="0" err="1" smtClean="0"/>
              <a:t>kredita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</a:t>
            </a:r>
            <a:r>
              <a:rPr lang="en-US" sz="2600" dirty="0" err="1"/>
              <a:t>Projekcija</a:t>
            </a:r>
            <a:r>
              <a:rPr lang="en-US" sz="2600" dirty="0"/>
              <a:t> </a:t>
            </a:r>
            <a:r>
              <a:rPr lang="en-US" sz="2600" dirty="0" err="1"/>
              <a:t>očekivanih</a:t>
            </a:r>
            <a:r>
              <a:rPr lang="en-US" sz="2600" dirty="0"/>
              <a:t> </a:t>
            </a:r>
            <a:r>
              <a:rPr lang="en-US" sz="2600" dirty="0" err="1"/>
              <a:t>efekata</a:t>
            </a:r>
            <a:r>
              <a:rPr lang="en-US" sz="2600" dirty="0"/>
              <a:t> od </a:t>
            </a:r>
            <a:r>
              <a:rPr lang="en-US" sz="2600" dirty="0" err="1"/>
              <a:t>uloženih</a:t>
            </a:r>
            <a:r>
              <a:rPr lang="en-US" sz="2600" dirty="0"/>
              <a:t> </a:t>
            </a:r>
            <a:r>
              <a:rPr lang="en-US" sz="2600" dirty="0" err="1" smtClean="0"/>
              <a:t>sredstava</a:t>
            </a:r>
            <a:r>
              <a:rPr lang="sr-Latn-ME" sz="2600" dirty="0"/>
              <a:t>,</a:t>
            </a:r>
            <a:r>
              <a:rPr lang="en-US" sz="2600" dirty="0" smtClean="0"/>
              <a:t> </a:t>
            </a:r>
            <a:endParaRPr lang="en-US" sz="2600" dirty="0"/>
          </a:p>
          <a:p>
            <a:pPr lvl="1"/>
            <a:r>
              <a:rPr lang="en-US" sz="2600" dirty="0" smtClean="0"/>
              <a:t> </a:t>
            </a:r>
            <a:r>
              <a:rPr lang="en-US" sz="2600" dirty="0" err="1"/>
              <a:t>Tržište</a:t>
            </a:r>
            <a:r>
              <a:rPr lang="en-US" sz="2600" dirty="0"/>
              <a:t> </a:t>
            </a:r>
            <a:r>
              <a:rPr lang="en-US" sz="2600" dirty="0" err="1"/>
              <a:t>inputa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autputa</a:t>
            </a:r>
            <a:r>
              <a:rPr lang="en-US" sz="2600" dirty="0"/>
              <a:t> u </a:t>
            </a:r>
            <a:r>
              <a:rPr lang="en-US" sz="2600" dirty="0" err="1"/>
              <a:t>zemlji</a:t>
            </a:r>
            <a:r>
              <a:rPr lang="en-US" sz="2600" dirty="0"/>
              <a:t> </a:t>
            </a:r>
            <a:r>
              <a:rPr lang="en-US" sz="2600" dirty="0" err="1"/>
              <a:t>i</a:t>
            </a:r>
            <a:r>
              <a:rPr lang="en-US" sz="2600" dirty="0"/>
              <a:t> </a:t>
            </a:r>
            <a:r>
              <a:rPr lang="en-US" sz="2600" dirty="0" err="1"/>
              <a:t>inostranstvu</a:t>
            </a:r>
            <a:r>
              <a:rPr lang="en-US" sz="2600" dirty="0"/>
              <a:t>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4225643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6600"/>
            <a:ext cx="10515600" cy="54403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Na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sprovedene</a:t>
            </a:r>
            <a:r>
              <a:rPr lang="en-US" dirty="0"/>
              <a:t> </a:t>
            </a:r>
            <a:r>
              <a:rPr lang="en-US" dirty="0" err="1"/>
              <a:t>analize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uvažavanje</a:t>
            </a:r>
            <a:r>
              <a:rPr lang="en-US" dirty="0"/>
              <a:t> </a:t>
            </a:r>
            <a:r>
              <a:rPr lang="en-US" dirty="0" err="1"/>
              <a:t>kriterijuma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propisani</a:t>
            </a:r>
            <a:r>
              <a:rPr lang="en-US" dirty="0"/>
              <a:t>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/>
              <a:t>politikom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, referent u </a:t>
            </a:r>
            <a:r>
              <a:rPr lang="en-US" dirty="0" err="1"/>
              <a:t>zaključku</a:t>
            </a:r>
            <a:r>
              <a:rPr lang="en-US" dirty="0"/>
              <a:t> </a:t>
            </a:r>
            <a:r>
              <a:rPr lang="en-US" dirty="0" err="1"/>
              <a:t>referata</a:t>
            </a:r>
            <a:r>
              <a:rPr lang="en-US" dirty="0"/>
              <a:t> </a:t>
            </a:r>
            <a:r>
              <a:rPr lang="en-US" dirty="0" err="1"/>
              <a:t>predlaže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 u </a:t>
            </a:r>
            <a:r>
              <a:rPr lang="en-US" dirty="0" err="1"/>
              <a:t>vezi</a:t>
            </a:r>
            <a:r>
              <a:rPr lang="en-US" dirty="0"/>
              <a:t> </a:t>
            </a:r>
            <a:r>
              <a:rPr lang="en-US" dirty="0" err="1"/>
              <a:t>kreditnog</a:t>
            </a:r>
            <a:r>
              <a:rPr lang="en-US" dirty="0"/>
              <a:t> </a:t>
            </a:r>
            <a:r>
              <a:rPr lang="en-US" dirty="0" err="1"/>
              <a:t>zahteva</a:t>
            </a:r>
            <a:r>
              <a:rPr lang="en-US" dirty="0"/>
              <a:t>,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negativno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Uzimajući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zaključak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referata</a:t>
            </a:r>
            <a:r>
              <a:rPr lang="en-US" dirty="0"/>
              <a:t>,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/>
              <a:t>konačno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prosleđuje</a:t>
            </a:r>
            <a:r>
              <a:rPr lang="en-US" dirty="0"/>
              <a:t> </a:t>
            </a:r>
            <a:r>
              <a:rPr lang="en-US" dirty="0" err="1"/>
              <a:t>preduzeću</a:t>
            </a:r>
            <a:r>
              <a:rPr lang="en-US" dirty="0"/>
              <a:t> (</a:t>
            </a:r>
            <a:r>
              <a:rPr lang="en-US" dirty="0" err="1"/>
              <a:t>tražiocu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Ukoliko</a:t>
            </a:r>
            <a:r>
              <a:rPr lang="en-US" dirty="0" smtClean="0"/>
              <a:t> </a:t>
            </a:r>
            <a:r>
              <a:rPr lang="en-US" dirty="0" err="1"/>
              <a:t>kreditni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donese</a:t>
            </a:r>
            <a:r>
              <a:rPr lang="en-US" dirty="0"/>
              <a:t> </a:t>
            </a:r>
            <a:r>
              <a:rPr lang="en-US" dirty="0" err="1"/>
              <a:t>pozitivno</a:t>
            </a:r>
            <a:r>
              <a:rPr lang="en-US" dirty="0"/>
              <a:t> </a:t>
            </a:r>
            <a:r>
              <a:rPr lang="en-US" dirty="0" err="1"/>
              <a:t>rešenje</a:t>
            </a:r>
            <a:r>
              <a:rPr lang="en-US" dirty="0"/>
              <a:t> o </a:t>
            </a:r>
            <a:r>
              <a:rPr lang="en-US" dirty="0" err="1"/>
              <a:t>kreditnom</a:t>
            </a:r>
            <a:r>
              <a:rPr lang="en-US" dirty="0"/>
              <a:t> </a:t>
            </a:r>
            <a:r>
              <a:rPr lang="en-US" dirty="0" err="1" smtClean="0"/>
              <a:t>zaht</a:t>
            </a:r>
            <a:r>
              <a:rPr lang="sr-Latn-ME" dirty="0" smtClean="0"/>
              <a:t>j</a:t>
            </a:r>
            <a:r>
              <a:rPr lang="en-US" dirty="0" err="1" smtClean="0"/>
              <a:t>evu</a:t>
            </a:r>
            <a:r>
              <a:rPr lang="en-US" dirty="0"/>
              <a:t>,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pristupaju</a:t>
            </a:r>
            <a:r>
              <a:rPr lang="en-US" dirty="0"/>
              <a:t> </a:t>
            </a:r>
            <a:r>
              <a:rPr lang="en-US" dirty="0" err="1"/>
              <a:t>potpisivanju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sardži</a:t>
            </a:r>
            <a:r>
              <a:rPr lang="en-US" dirty="0"/>
              <a:t> </a:t>
            </a:r>
            <a:r>
              <a:rPr lang="en-US" dirty="0" err="1"/>
              <a:t>sledeće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: </a:t>
            </a:r>
          </a:p>
          <a:p>
            <a:pPr marL="0" indent="0" algn="just">
              <a:buNone/>
            </a:pPr>
            <a:r>
              <a:rPr lang="en-US" dirty="0"/>
              <a:t>1) </a:t>
            </a:r>
            <a:r>
              <a:rPr lang="en-US" dirty="0" err="1"/>
              <a:t>naziv</a:t>
            </a:r>
            <a:r>
              <a:rPr lang="en-US" dirty="0"/>
              <a:t> </a:t>
            </a:r>
            <a:r>
              <a:rPr lang="en-US" dirty="0" err="1"/>
              <a:t>davaoca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primaoca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</a:p>
          <a:p>
            <a:pPr marL="0" indent="0" algn="just">
              <a:buNone/>
            </a:pPr>
            <a:r>
              <a:rPr lang="en-US" dirty="0"/>
              <a:t>2)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err="1"/>
              <a:t>odobrenog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17030538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 smtClean="0"/>
              <a:t>nam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korišćenja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vraćanja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5)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u </a:t>
            </a:r>
            <a:r>
              <a:rPr lang="en-US" dirty="0" err="1"/>
              <a:t>kom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otkazati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6)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7) </a:t>
            </a:r>
            <a:r>
              <a:rPr lang="en-US" dirty="0" err="1"/>
              <a:t>kaznenu</a:t>
            </a:r>
            <a:r>
              <a:rPr lang="en-US" dirty="0"/>
              <a:t> </a:t>
            </a:r>
            <a:r>
              <a:rPr lang="en-US" dirty="0" err="1"/>
              <a:t>kamatu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8) </a:t>
            </a:r>
            <a:r>
              <a:rPr lang="en-US" dirty="0" err="1"/>
              <a:t>instrumente</a:t>
            </a:r>
            <a:r>
              <a:rPr lang="en-US" dirty="0"/>
              <a:t> </a:t>
            </a:r>
            <a:r>
              <a:rPr lang="en-US" dirty="0" err="1" smtClean="0"/>
              <a:t>obezb</a:t>
            </a:r>
            <a:r>
              <a:rPr lang="sr-Latn-ME" dirty="0" smtClean="0"/>
              <a:t>j</a:t>
            </a:r>
            <a:r>
              <a:rPr lang="en-US" dirty="0" err="1" smtClean="0"/>
              <a:t>eđenja</a:t>
            </a:r>
            <a:r>
              <a:rPr lang="en-US" dirty="0" smtClean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</a:p>
          <a:p>
            <a:pPr marL="0" indent="0">
              <a:buNone/>
            </a:pPr>
            <a:r>
              <a:rPr lang="en-US" dirty="0"/>
              <a:t>9) </a:t>
            </a:r>
            <a:r>
              <a:rPr lang="en-US" dirty="0" err="1"/>
              <a:t>vremenski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 </a:t>
            </a:r>
            <a:r>
              <a:rPr lang="en-US" dirty="0" err="1"/>
              <a:t>podnošenja</a:t>
            </a:r>
            <a:r>
              <a:rPr lang="en-US" dirty="0"/>
              <a:t> </a:t>
            </a:r>
            <a:r>
              <a:rPr lang="en-US" dirty="0" err="1"/>
              <a:t>kompletne</a:t>
            </a:r>
            <a:r>
              <a:rPr lang="en-US" dirty="0"/>
              <a:t> </a:t>
            </a:r>
            <a:r>
              <a:rPr lang="en-US" dirty="0" err="1"/>
              <a:t>dokumentacije</a:t>
            </a:r>
            <a:r>
              <a:rPr lang="en-US" dirty="0"/>
              <a:t>,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949822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006"/>
            <a:ext cx="10515600" cy="53269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Posle</a:t>
            </a:r>
            <a:r>
              <a:rPr lang="en-US" dirty="0" smtClean="0"/>
              <a:t> </a:t>
            </a:r>
            <a:r>
              <a:rPr lang="en-US" dirty="0" err="1" smtClean="0"/>
              <a:t>kraha</a:t>
            </a:r>
            <a:r>
              <a:rPr lang="en-US" dirty="0" smtClean="0"/>
              <a:t> </a:t>
            </a:r>
            <a:r>
              <a:rPr lang="en-US" dirty="0" err="1" smtClean="0"/>
              <a:t>NJujorške</a:t>
            </a:r>
            <a:r>
              <a:rPr lang="en-US" dirty="0" smtClean="0"/>
              <a:t> </a:t>
            </a:r>
            <a:r>
              <a:rPr lang="en-US" dirty="0" err="1" smtClean="0"/>
              <a:t>berze</a:t>
            </a:r>
            <a:r>
              <a:rPr lang="en-US" dirty="0" smtClean="0"/>
              <a:t> 1929. </a:t>
            </a:r>
            <a:r>
              <a:rPr lang="en-US" dirty="0" err="1" smtClean="0"/>
              <a:t>godine</a:t>
            </a:r>
            <a:r>
              <a:rPr lang="en-US" dirty="0" smtClean="0"/>
              <a:t>, </a:t>
            </a:r>
            <a:r>
              <a:rPr lang="en-US" dirty="0" err="1" smtClean="0"/>
              <a:t>uloga</a:t>
            </a:r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u </a:t>
            </a:r>
            <a:r>
              <a:rPr lang="en-US" dirty="0" err="1" smtClean="0"/>
              <a:t>regulisanju</a:t>
            </a:r>
            <a:r>
              <a:rPr lang="en-US" dirty="0" smtClean="0"/>
              <a:t> </a:t>
            </a:r>
            <a:r>
              <a:rPr lang="en-US" dirty="0" err="1" smtClean="0"/>
              <a:t>poslovanja</a:t>
            </a:r>
            <a:r>
              <a:rPr lang="en-US" dirty="0" smtClean="0"/>
              <a:t> </a:t>
            </a:r>
            <a:r>
              <a:rPr lang="en-US" dirty="0" err="1" smtClean="0"/>
              <a:t>banaka</a:t>
            </a:r>
            <a:r>
              <a:rPr lang="en-US" dirty="0" smtClean="0"/>
              <a:t> je </a:t>
            </a:r>
            <a:r>
              <a:rPr lang="en-US" dirty="0" err="1" smtClean="0"/>
              <a:t>dobila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značaju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Države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koristile</a:t>
            </a:r>
            <a:r>
              <a:rPr lang="en-US" dirty="0" smtClean="0"/>
              <a:t> </a:t>
            </a:r>
            <a:r>
              <a:rPr lang="en-US" dirty="0" err="1" smtClean="0"/>
              <a:t>intervencionistički</a:t>
            </a:r>
            <a:r>
              <a:rPr lang="en-US" dirty="0" smtClean="0"/>
              <a:t> </a:t>
            </a:r>
            <a:r>
              <a:rPr lang="en-US" dirty="0" err="1" smtClean="0"/>
              <a:t>pristup</a:t>
            </a:r>
            <a:r>
              <a:rPr lang="en-US" dirty="0" smtClean="0"/>
              <a:t> u </a:t>
            </a:r>
            <a:r>
              <a:rPr lang="en-US" dirty="0" err="1" smtClean="0"/>
              <a:t>regulisanju</a:t>
            </a:r>
            <a:r>
              <a:rPr lang="en-US" dirty="0" smtClean="0"/>
              <a:t> </a:t>
            </a:r>
            <a:r>
              <a:rPr lang="en-US" dirty="0" err="1" smtClean="0"/>
              <a:t>finansijske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en-US" dirty="0" smtClean="0"/>
              <a:t>, </a:t>
            </a:r>
            <a:r>
              <a:rPr lang="en-US" dirty="0" err="1" smtClean="0"/>
              <a:t>kako</a:t>
            </a:r>
            <a:r>
              <a:rPr lang="en-US" dirty="0" smtClean="0"/>
              <a:t> bi </a:t>
            </a:r>
            <a:r>
              <a:rPr lang="en-US" dirty="0" err="1" smtClean="0"/>
              <a:t>obezbedile</a:t>
            </a:r>
            <a:r>
              <a:rPr lang="en-US" dirty="0" smtClean="0"/>
              <a:t> </a:t>
            </a:r>
            <a:r>
              <a:rPr lang="en-US" dirty="0" err="1" smtClean="0"/>
              <a:t>sistemsku</a:t>
            </a:r>
            <a:r>
              <a:rPr lang="en-US" dirty="0" smtClean="0"/>
              <a:t> </a:t>
            </a:r>
            <a:r>
              <a:rPr lang="en-US" dirty="0" err="1" smtClean="0"/>
              <a:t>stabilnost</a:t>
            </a:r>
            <a:r>
              <a:rPr lang="en-US" dirty="0" smtClean="0"/>
              <a:t> </a:t>
            </a:r>
            <a:r>
              <a:rPr lang="en-US" dirty="0" err="1" smtClean="0"/>
              <a:t>finansijskih</a:t>
            </a:r>
            <a:r>
              <a:rPr lang="en-US" dirty="0" smtClean="0"/>
              <a:t> </a:t>
            </a:r>
            <a:r>
              <a:rPr lang="en-US" dirty="0" err="1" smtClean="0"/>
              <a:t>sektora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Najznačajnije</a:t>
            </a:r>
            <a:r>
              <a:rPr lang="en-US" dirty="0" smtClean="0"/>
              <a:t> </a:t>
            </a:r>
            <a:r>
              <a:rPr lang="en-US" dirty="0" err="1" smtClean="0"/>
              <a:t>državne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smtClean="0"/>
              <a:t>ere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prim</a:t>
            </a:r>
            <a:r>
              <a:rPr lang="sr-Latn-ME" dirty="0" smtClean="0"/>
              <a:t>j</a:t>
            </a:r>
            <a:r>
              <a:rPr lang="en-US" dirty="0" err="1" smtClean="0"/>
              <a:t>enjivane</a:t>
            </a:r>
            <a:r>
              <a:rPr lang="en-US" dirty="0" smtClean="0"/>
              <a:t> u SAD </a:t>
            </a:r>
            <a:r>
              <a:rPr lang="en-US" dirty="0" err="1" smtClean="0"/>
              <a:t>su</a:t>
            </a:r>
            <a:r>
              <a:rPr lang="en-US" dirty="0" smtClean="0"/>
              <a:t>: </a:t>
            </a:r>
          </a:p>
          <a:p>
            <a:pPr lvl="1" algn="just"/>
            <a:r>
              <a:rPr lang="en-US" sz="3000" dirty="0" err="1" smtClean="0"/>
              <a:t>Ograničenje</a:t>
            </a:r>
            <a:r>
              <a:rPr lang="en-US" sz="3000" dirty="0" smtClean="0"/>
              <a:t> </a:t>
            </a:r>
            <a:r>
              <a:rPr lang="en-US" sz="3000" dirty="0" err="1" smtClean="0"/>
              <a:t>konkurencije</a:t>
            </a:r>
            <a:r>
              <a:rPr lang="en-US" sz="3000" dirty="0" smtClean="0"/>
              <a:t> - </a:t>
            </a:r>
            <a:r>
              <a:rPr lang="en-US" sz="3000" dirty="0" err="1" smtClean="0"/>
              <a:t>razgraničenjem</a:t>
            </a:r>
            <a:r>
              <a:rPr lang="en-US" sz="3000" dirty="0" smtClean="0"/>
              <a:t> </a:t>
            </a:r>
            <a:r>
              <a:rPr lang="en-US" sz="3000" dirty="0" err="1" smtClean="0"/>
              <a:t>komercijalnog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  <a:r>
              <a:rPr lang="en-US" sz="3000" dirty="0" err="1" smtClean="0"/>
              <a:t>investicionog</a:t>
            </a:r>
            <a:r>
              <a:rPr lang="en-US" sz="3000" dirty="0" smtClean="0"/>
              <a:t> </a:t>
            </a:r>
            <a:r>
              <a:rPr lang="en-US" sz="3000" dirty="0" err="1" smtClean="0"/>
              <a:t>bankarstva</a:t>
            </a:r>
            <a:r>
              <a:rPr lang="en-US" sz="3000" dirty="0" smtClean="0"/>
              <a:t> </a:t>
            </a:r>
            <a:r>
              <a:rPr lang="en-US" sz="3000" dirty="0" err="1" smtClean="0"/>
              <a:t>banke</a:t>
            </a:r>
            <a:r>
              <a:rPr lang="en-US" sz="3000" dirty="0" smtClean="0"/>
              <a:t> </a:t>
            </a:r>
            <a:r>
              <a:rPr lang="en-US" sz="3000" dirty="0" err="1" smtClean="0"/>
              <a:t>su</a:t>
            </a:r>
            <a:r>
              <a:rPr lang="en-US" sz="3000" dirty="0" smtClean="0"/>
              <a:t> </a:t>
            </a:r>
            <a:r>
              <a:rPr lang="en-US" sz="3000" dirty="0" err="1" smtClean="0"/>
              <a:t>imale</a:t>
            </a:r>
            <a:r>
              <a:rPr lang="en-US" sz="3000" dirty="0" smtClean="0"/>
              <a:t> </a:t>
            </a:r>
            <a:r>
              <a:rPr lang="en-US" sz="3000" dirty="0" err="1" smtClean="0"/>
              <a:t>licencu</a:t>
            </a:r>
            <a:r>
              <a:rPr lang="en-US" sz="3000" dirty="0" smtClean="0"/>
              <a:t> </a:t>
            </a:r>
            <a:r>
              <a:rPr lang="en-US" sz="3000" dirty="0" err="1" smtClean="0"/>
              <a:t>za</a:t>
            </a:r>
            <a:r>
              <a:rPr lang="en-US" sz="3000" dirty="0" smtClean="0"/>
              <a:t> </a:t>
            </a:r>
            <a:r>
              <a:rPr lang="en-US" sz="3000" dirty="0" err="1" smtClean="0"/>
              <a:t>obavljanje</a:t>
            </a:r>
            <a:r>
              <a:rPr lang="en-US" sz="3000" dirty="0" smtClean="0"/>
              <a:t> </a:t>
            </a:r>
            <a:r>
              <a:rPr lang="en-US" sz="3000" dirty="0" err="1" smtClean="0"/>
              <a:t>poslova</a:t>
            </a:r>
            <a:r>
              <a:rPr lang="en-US" sz="3000" dirty="0" smtClean="0"/>
              <a:t> </a:t>
            </a:r>
            <a:r>
              <a:rPr lang="en-US" sz="3000" dirty="0" err="1" smtClean="0"/>
              <a:t>samo</a:t>
            </a:r>
            <a:r>
              <a:rPr lang="en-US" sz="3000" dirty="0" smtClean="0"/>
              <a:t> u </a:t>
            </a:r>
            <a:r>
              <a:rPr lang="en-US" sz="3000" dirty="0" err="1" smtClean="0"/>
              <a:t>okviru</a:t>
            </a:r>
            <a:r>
              <a:rPr lang="en-US" sz="3000" dirty="0" smtClean="0"/>
              <a:t> </a:t>
            </a:r>
            <a:r>
              <a:rPr lang="en-US" sz="3000" dirty="0" err="1" smtClean="0"/>
              <a:t>određenog</a:t>
            </a:r>
            <a:r>
              <a:rPr lang="en-US" sz="3000" dirty="0" smtClean="0"/>
              <a:t> </a:t>
            </a:r>
            <a:r>
              <a:rPr lang="en-US" sz="3000" dirty="0" err="1" smtClean="0"/>
              <a:t>tržišnog</a:t>
            </a:r>
            <a:r>
              <a:rPr lang="en-US" sz="3000" dirty="0" smtClean="0"/>
              <a:t> </a:t>
            </a:r>
            <a:r>
              <a:rPr lang="en-US" sz="3000" dirty="0" err="1" smtClean="0"/>
              <a:t>segmenta</a:t>
            </a:r>
            <a:r>
              <a:rPr lang="en-US" sz="3000" dirty="0" smtClean="0"/>
              <a:t>; </a:t>
            </a:r>
          </a:p>
          <a:p>
            <a:pPr lvl="1" algn="just"/>
            <a:r>
              <a:rPr lang="en-US" sz="3000" dirty="0" smtClean="0"/>
              <a:t> </a:t>
            </a:r>
            <a:r>
              <a:rPr lang="en-US" sz="3000" dirty="0" err="1" smtClean="0"/>
              <a:t>Zabrana</a:t>
            </a:r>
            <a:r>
              <a:rPr lang="en-US" sz="3000" dirty="0" smtClean="0"/>
              <a:t> </a:t>
            </a:r>
            <a:r>
              <a:rPr lang="en-US" sz="3000" dirty="0" err="1" smtClean="0"/>
              <a:t>davanja</a:t>
            </a:r>
            <a:r>
              <a:rPr lang="en-US" sz="3000" dirty="0" smtClean="0"/>
              <a:t> </a:t>
            </a:r>
            <a:r>
              <a:rPr lang="en-US" sz="3000" dirty="0" err="1" smtClean="0"/>
              <a:t>kamate</a:t>
            </a:r>
            <a:r>
              <a:rPr lang="en-US" sz="3000" dirty="0" smtClean="0"/>
              <a:t> </a:t>
            </a:r>
            <a:r>
              <a:rPr lang="en-US" sz="3000" dirty="0" err="1" smtClean="0"/>
              <a:t>na</a:t>
            </a:r>
            <a:r>
              <a:rPr lang="en-US" sz="3000" dirty="0" smtClean="0"/>
              <a:t> </a:t>
            </a:r>
            <a:r>
              <a:rPr lang="en-US" sz="3000" dirty="0" err="1" smtClean="0"/>
              <a:t>transakcione</a:t>
            </a:r>
            <a:r>
              <a:rPr lang="en-US" sz="3000" dirty="0" smtClean="0"/>
              <a:t> </a:t>
            </a:r>
            <a:r>
              <a:rPr lang="en-US" sz="3000" dirty="0" err="1" smtClean="0"/>
              <a:t>depozite</a:t>
            </a:r>
            <a:r>
              <a:rPr lang="en-US" sz="3000" dirty="0" smtClean="0"/>
              <a:t> </a:t>
            </a:r>
            <a:r>
              <a:rPr lang="en-US" sz="3000" dirty="0" err="1" smtClean="0"/>
              <a:t>i</a:t>
            </a:r>
            <a:r>
              <a:rPr lang="en-US" sz="3000" dirty="0" smtClean="0"/>
              <a:t> </a:t>
            </a:r>
            <a:r>
              <a:rPr lang="en-US" sz="3000" dirty="0" err="1" smtClean="0"/>
              <a:t>propisivanje</a:t>
            </a:r>
            <a:r>
              <a:rPr lang="en-US" sz="3000" dirty="0" smtClean="0"/>
              <a:t> </a:t>
            </a:r>
            <a:r>
              <a:rPr lang="en-US" sz="3000" dirty="0" err="1" smtClean="0"/>
              <a:t>najviše</a:t>
            </a:r>
            <a:r>
              <a:rPr lang="en-US" sz="3000" dirty="0" smtClean="0"/>
              <a:t> </a:t>
            </a:r>
            <a:r>
              <a:rPr lang="en-US" sz="3000" dirty="0" err="1" smtClean="0"/>
              <a:t>godišnje</a:t>
            </a:r>
            <a:r>
              <a:rPr lang="en-US" sz="3000" dirty="0" smtClean="0"/>
              <a:t> </a:t>
            </a:r>
            <a:r>
              <a:rPr lang="en-US" sz="3000" dirty="0" err="1" smtClean="0"/>
              <a:t>kamatne</a:t>
            </a:r>
            <a:r>
              <a:rPr lang="en-US" sz="3000" dirty="0" smtClean="0"/>
              <a:t> stope </a:t>
            </a:r>
            <a:r>
              <a:rPr lang="en-US" sz="3000" dirty="0" err="1" smtClean="0"/>
              <a:t>na</a:t>
            </a:r>
            <a:r>
              <a:rPr lang="en-US" sz="3000" dirty="0" smtClean="0"/>
              <a:t> </a:t>
            </a:r>
            <a:r>
              <a:rPr lang="en-US" sz="3000" dirty="0" err="1" smtClean="0"/>
              <a:t>oročene</a:t>
            </a:r>
            <a:r>
              <a:rPr lang="en-US" sz="3000" dirty="0" smtClean="0"/>
              <a:t> </a:t>
            </a:r>
            <a:r>
              <a:rPr lang="en-US" sz="3000" dirty="0" err="1" smtClean="0"/>
              <a:t>depozite</a:t>
            </a:r>
            <a:r>
              <a:rPr lang="en-US" sz="3000" dirty="0" smtClean="0"/>
              <a:t>, </a:t>
            </a:r>
            <a:r>
              <a:rPr lang="en-US" sz="3000" dirty="0" err="1" smtClean="0"/>
              <a:t>koja</a:t>
            </a:r>
            <a:r>
              <a:rPr lang="en-US" sz="3000" dirty="0" smtClean="0"/>
              <a:t> je </a:t>
            </a:r>
            <a:r>
              <a:rPr lang="en-US" sz="3000" dirty="0" err="1" smtClean="0"/>
              <a:t>bila</a:t>
            </a:r>
            <a:r>
              <a:rPr lang="en-US" sz="3000" dirty="0" smtClean="0"/>
              <a:t> </a:t>
            </a:r>
            <a:r>
              <a:rPr lang="en-US" sz="3000" dirty="0" err="1" smtClean="0"/>
              <a:t>vezana</a:t>
            </a:r>
            <a:r>
              <a:rPr lang="en-US" sz="3000" dirty="0" smtClean="0"/>
              <a:t> </a:t>
            </a:r>
            <a:r>
              <a:rPr lang="en-US" sz="3000" dirty="0" err="1" smtClean="0"/>
              <a:t>za</a:t>
            </a:r>
            <a:r>
              <a:rPr lang="en-US" sz="3000" dirty="0" smtClean="0"/>
              <a:t> </a:t>
            </a:r>
            <a:r>
              <a:rPr lang="en-US" sz="3000" dirty="0" err="1" smtClean="0"/>
              <a:t>diskontnu</a:t>
            </a:r>
            <a:r>
              <a:rPr lang="en-US" sz="3000" dirty="0" smtClean="0"/>
              <a:t> </a:t>
            </a:r>
            <a:r>
              <a:rPr lang="en-US" sz="3000" dirty="0" err="1" smtClean="0"/>
              <a:t>stopu</a:t>
            </a:r>
            <a:r>
              <a:rPr lang="en-US" sz="3000" dirty="0" smtClean="0"/>
              <a:t> </a:t>
            </a:r>
            <a:r>
              <a:rPr lang="en-US" sz="3000" dirty="0" err="1" smtClean="0"/>
              <a:t>centralne</a:t>
            </a:r>
            <a:r>
              <a:rPr lang="en-US" sz="3000" dirty="0" smtClean="0"/>
              <a:t> </a:t>
            </a:r>
            <a:r>
              <a:rPr lang="en-US" sz="3000" dirty="0" err="1" smtClean="0"/>
              <a:t>banke</a:t>
            </a:r>
            <a:r>
              <a:rPr lang="en-US" sz="3000" dirty="0" smtClean="0"/>
              <a:t>; </a:t>
            </a:r>
          </a:p>
          <a:p>
            <a:pPr lvl="1" algn="just"/>
            <a:r>
              <a:rPr lang="en-US" sz="3000" dirty="0" smtClean="0"/>
              <a:t> </a:t>
            </a:r>
            <a:r>
              <a:rPr lang="en-US" sz="3000" dirty="0" err="1" smtClean="0"/>
              <a:t>Usm</a:t>
            </a:r>
            <a:r>
              <a:rPr lang="sr-Latn-ME" sz="3000" dirty="0" smtClean="0"/>
              <a:t>j</a:t>
            </a:r>
            <a:r>
              <a:rPr lang="en-US" sz="3000" dirty="0" err="1" smtClean="0"/>
              <a:t>eravanje</a:t>
            </a:r>
            <a:r>
              <a:rPr lang="en-US" sz="3000" dirty="0" smtClean="0"/>
              <a:t> d</a:t>
            </a:r>
            <a:r>
              <a:rPr lang="sr-Latn-ME" sz="3000" dirty="0" smtClean="0"/>
              <a:t>ij</a:t>
            </a:r>
            <a:r>
              <a:rPr lang="en-US" sz="3000" dirty="0" err="1" smtClean="0"/>
              <a:t>ela</a:t>
            </a:r>
            <a:r>
              <a:rPr lang="en-US" sz="3000" dirty="0" smtClean="0"/>
              <a:t> </a:t>
            </a:r>
            <a:r>
              <a:rPr lang="en-US" sz="3000" dirty="0" err="1" smtClean="0"/>
              <a:t>plasmana</a:t>
            </a:r>
            <a:r>
              <a:rPr lang="en-US" sz="3000" dirty="0" smtClean="0"/>
              <a:t> </a:t>
            </a:r>
            <a:r>
              <a:rPr lang="en-US" sz="3000" dirty="0" err="1" smtClean="0"/>
              <a:t>banaka</a:t>
            </a:r>
            <a:r>
              <a:rPr lang="en-US" sz="3000" dirty="0" smtClean="0"/>
              <a:t> u </a:t>
            </a:r>
            <a:r>
              <a:rPr lang="en-US" sz="3000" dirty="0" err="1" smtClean="0"/>
              <a:t>određene</a:t>
            </a:r>
            <a:r>
              <a:rPr lang="en-US" sz="3000" dirty="0" smtClean="0"/>
              <a:t>, </a:t>
            </a:r>
            <a:r>
              <a:rPr lang="en-US" sz="3000" dirty="0" err="1" smtClean="0"/>
              <a:t>prioritetne</a:t>
            </a:r>
            <a:r>
              <a:rPr lang="en-US" sz="3000" dirty="0" smtClean="0"/>
              <a:t> </a:t>
            </a:r>
            <a:r>
              <a:rPr lang="en-US" sz="3000" dirty="0" err="1" smtClean="0"/>
              <a:t>nam</a:t>
            </a:r>
            <a:r>
              <a:rPr lang="sr-Latn-ME" sz="3000" dirty="0" smtClean="0"/>
              <a:t>j</a:t>
            </a:r>
            <a:r>
              <a:rPr lang="en-US" sz="3000" dirty="0" err="1" smtClean="0"/>
              <a:t>ene</a:t>
            </a:r>
            <a:r>
              <a:rPr lang="en-US" sz="3000" dirty="0" smtClean="0"/>
              <a:t>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xmlns="" val="553415964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6300"/>
            <a:ext cx="10515600" cy="5300663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en-US" sz="3400" dirty="0"/>
              <a:t>10) </a:t>
            </a:r>
            <a:r>
              <a:rPr lang="en-US" sz="3400" dirty="0" err="1"/>
              <a:t>osiguranje</a:t>
            </a:r>
            <a:r>
              <a:rPr lang="en-US" sz="3400" dirty="0"/>
              <a:t> </a:t>
            </a:r>
            <a:r>
              <a:rPr lang="en-US" sz="3400" dirty="0" err="1" smtClean="0"/>
              <a:t>vr</a:t>
            </a:r>
            <a:r>
              <a:rPr lang="sr-Latn-ME" sz="3400" dirty="0" smtClean="0"/>
              <a:t>ij</a:t>
            </a:r>
            <a:r>
              <a:rPr lang="en-US" sz="3400" dirty="0" err="1" smtClean="0"/>
              <a:t>ednosti</a:t>
            </a:r>
            <a:r>
              <a:rPr lang="en-US" sz="3400" dirty="0" smtClean="0"/>
              <a:t> </a:t>
            </a:r>
            <a:r>
              <a:rPr lang="en-US" sz="3400" dirty="0" err="1"/>
              <a:t>obrtnih</a:t>
            </a:r>
            <a:r>
              <a:rPr lang="en-US" sz="3400" dirty="0"/>
              <a:t> </a:t>
            </a:r>
            <a:r>
              <a:rPr lang="en-US" sz="3400" dirty="0" err="1"/>
              <a:t>i</a:t>
            </a:r>
            <a:r>
              <a:rPr lang="en-US" sz="3400" dirty="0"/>
              <a:t> </a:t>
            </a:r>
            <a:r>
              <a:rPr lang="en-US" sz="3400" dirty="0" err="1"/>
              <a:t>osnovnih</a:t>
            </a:r>
            <a:r>
              <a:rPr lang="en-US" sz="3400" dirty="0"/>
              <a:t> </a:t>
            </a:r>
            <a:r>
              <a:rPr lang="en-US" sz="3400" dirty="0" err="1"/>
              <a:t>sredstava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/>
              <a:t>11) </a:t>
            </a:r>
            <a:r>
              <a:rPr lang="en-US" sz="3400" dirty="0" err="1"/>
              <a:t>plaćanje</a:t>
            </a:r>
            <a:r>
              <a:rPr lang="en-US" sz="3400" dirty="0"/>
              <a:t> </a:t>
            </a:r>
            <a:r>
              <a:rPr lang="en-US" sz="3400" dirty="0" err="1"/>
              <a:t>poreza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/>
              <a:t>12) </a:t>
            </a:r>
            <a:r>
              <a:rPr lang="en-US" sz="3400" dirty="0" err="1" smtClean="0"/>
              <a:t>nam</a:t>
            </a:r>
            <a:r>
              <a:rPr lang="sr-Latn-ME" sz="3400" dirty="0" smtClean="0"/>
              <a:t>j</a:t>
            </a:r>
            <a:r>
              <a:rPr lang="en-US" sz="3400" dirty="0" err="1" smtClean="0"/>
              <a:t>ensku</a:t>
            </a:r>
            <a:r>
              <a:rPr lang="en-US" sz="3400" dirty="0" smtClean="0"/>
              <a:t> </a:t>
            </a:r>
            <a:r>
              <a:rPr lang="en-US" sz="3400" dirty="0" err="1"/>
              <a:t>kontrolu</a:t>
            </a:r>
            <a:r>
              <a:rPr lang="en-US" sz="3400" dirty="0"/>
              <a:t> </a:t>
            </a:r>
            <a:r>
              <a:rPr lang="en-US" sz="3400" dirty="0" err="1"/>
              <a:t>upotrebe</a:t>
            </a:r>
            <a:r>
              <a:rPr lang="en-US" sz="3400" dirty="0"/>
              <a:t> </a:t>
            </a:r>
            <a:r>
              <a:rPr lang="en-US" sz="3400" dirty="0" err="1"/>
              <a:t>kredita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/>
              <a:t>13) </a:t>
            </a:r>
            <a:r>
              <a:rPr lang="en-US" sz="3400" dirty="0" err="1"/>
              <a:t>ugovorene</a:t>
            </a:r>
            <a:r>
              <a:rPr lang="en-US" sz="3400" dirty="0"/>
              <a:t> </a:t>
            </a:r>
            <a:r>
              <a:rPr lang="en-US" sz="3400" dirty="0" err="1"/>
              <a:t>kazne</a:t>
            </a:r>
            <a:r>
              <a:rPr lang="en-US" sz="3400" dirty="0"/>
              <a:t> </a:t>
            </a:r>
            <a:r>
              <a:rPr lang="en-US" sz="3400" dirty="0" err="1"/>
              <a:t>i</a:t>
            </a:r>
            <a:r>
              <a:rPr lang="en-US" sz="3400" dirty="0"/>
              <a:t> </a:t>
            </a:r>
            <a:r>
              <a:rPr lang="en-US" sz="3400" dirty="0" err="1"/>
              <a:t>naknade</a:t>
            </a:r>
            <a:r>
              <a:rPr lang="en-US" sz="3400" dirty="0"/>
              <a:t> </a:t>
            </a:r>
            <a:r>
              <a:rPr lang="en-US" sz="3400" dirty="0" err="1"/>
              <a:t>štete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 smtClean="0"/>
              <a:t>14</a:t>
            </a:r>
            <a:r>
              <a:rPr lang="en-US" sz="3400" dirty="0"/>
              <a:t>) </a:t>
            </a:r>
            <a:r>
              <a:rPr lang="en-US" sz="3400" dirty="0" err="1"/>
              <a:t>zabranu</a:t>
            </a:r>
            <a:r>
              <a:rPr lang="en-US" sz="3400" dirty="0"/>
              <a:t> </a:t>
            </a:r>
            <a:r>
              <a:rPr lang="en-US" sz="3400" dirty="0" err="1"/>
              <a:t>korisniku</a:t>
            </a:r>
            <a:r>
              <a:rPr lang="en-US" sz="3400" dirty="0"/>
              <a:t> da </a:t>
            </a:r>
            <a:r>
              <a:rPr lang="en-US" sz="3400" dirty="0" err="1"/>
              <a:t>odobrava</a:t>
            </a:r>
            <a:r>
              <a:rPr lang="en-US" sz="3400" dirty="0"/>
              <a:t> </a:t>
            </a:r>
            <a:r>
              <a:rPr lang="en-US" sz="3400" dirty="0" err="1"/>
              <a:t>kredit</a:t>
            </a:r>
            <a:r>
              <a:rPr lang="en-US" sz="3400" dirty="0"/>
              <a:t> </a:t>
            </a:r>
            <a:r>
              <a:rPr lang="en-US" sz="3400" dirty="0" err="1"/>
              <a:t>trećem</a:t>
            </a:r>
            <a:r>
              <a:rPr lang="en-US" sz="3400" dirty="0"/>
              <a:t> </a:t>
            </a:r>
            <a:r>
              <a:rPr lang="en-US" sz="3400" dirty="0" err="1"/>
              <a:t>lcu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/>
              <a:t>15) </a:t>
            </a:r>
            <a:r>
              <a:rPr lang="en-US" sz="3400" dirty="0" err="1"/>
              <a:t>obezbeđenje</a:t>
            </a:r>
            <a:r>
              <a:rPr lang="en-US" sz="3400" dirty="0"/>
              <a:t> </a:t>
            </a:r>
            <a:r>
              <a:rPr lang="en-US" sz="3400" dirty="0" err="1"/>
              <a:t>deviznih</a:t>
            </a:r>
            <a:r>
              <a:rPr lang="en-US" sz="3400" dirty="0"/>
              <a:t> </a:t>
            </a:r>
            <a:r>
              <a:rPr lang="en-US" sz="3400" dirty="0" err="1"/>
              <a:t>sredstava</a:t>
            </a:r>
            <a:r>
              <a:rPr lang="en-US" sz="3400" dirty="0"/>
              <a:t>, </a:t>
            </a:r>
          </a:p>
          <a:p>
            <a:pPr marL="457200" lvl="1" indent="0">
              <a:buNone/>
            </a:pPr>
            <a:r>
              <a:rPr lang="en-US" sz="3400" dirty="0"/>
              <a:t>16) </a:t>
            </a:r>
            <a:r>
              <a:rPr lang="en-US" sz="3400" dirty="0" err="1"/>
              <a:t>izdvajanje</a:t>
            </a:r>
            <a:r>
              <a:rPr lang="en-US" sz="3400" dirty="0"/>
              <a:t> </a:t>
            </a:r>
            <a:r>
              <a:rPr lang="en-US" sz="3400" dirty="0" err="1"/>
              <a:t>depozita</a:t>
            </a:r>
            <a:r>
              <a:rPr lang="en-US" sz="3400" dirty="0"/>
              <a:t>,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74837969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313363"/>
          </a:xfrm>
        </p:spPr>
        <p:txBody>
          <a:bodyPr>
            <a:normAutofit/>
          </a:bodyPr>
          <a:lstStyle/>
          <a:p>
            <a:pPr marL="457200" lvl="1" indent="0" algn="just">
              <a:buNone/>
            </a:pPr>
            <a:r>
              <a:rPr lang="en-US" sz="3400" dirty="0"/>
              <a:t>17) </a:t>
            </a:r>
            <a:r>
              <a:rPr lang="en-US" sz="3400" dirty="0" err="1"/>
              <a:t>nadležnos</a:t>
            </a:r>
            <a:r>
              <a:rPr lang="en-US" sz="3400" dirty="0"/>
              <a:t> u </a:t>
            </a:r>
            <a:r>
              <a:rPr lang="en-US" sz="3400" dirty="0" err="1"/>
              <a:t>slučaju</a:t>
            </a:r>
            <a:r>
              <a:rPr lang="en-US" sz="3400" dirty="0"/>
              <a:t> </a:t>
            </a:r>
            <a:r>
              <a:rPr lang="en-US" sz="3400" dirty="0" err="1"/>
              <a:t>spora</a:t>
            </a:r>
            <a:r>
              <a:rPr lang="en-US" sz="3400" dirty="0"/>
              <a:t>, </a:t>
            </a:r>
          </a:p>
          <a:p>
            <a:pPr marL="457200" lvl="1" indent="0" algn="just">
              <a:buNone/>
            </a:pPr>
            <a:r>
              <a:rPr lang="en-US" sz="3400" dirty="0"/>
              <a:t>18) datum </a:t>
            </a:r>
            <a:r>
              <a:rPr lang="en-US" sz="3400" dirty="0" err="1"/>
              <a:t>i</a:t>
            </a:r>
            <a:r>
              <a:rPr lang="en-US" sz="3400" dirty="0"/>
              <a:t> </a:t>
            </a:r>
            <a:r>
              <a:rPr lang="en-US" sz="3400" dirty="0" smtClean="0"/>
              <a:t>m</a:t>
            </a:r>
            <a:r>
              <a:rPr lang="sr-Latn-ME" sz="3400" dirty="0" smtClean="0"/>
              <a:t>j</a:t>
            </a:r>
            <a:r>
              <a:rPr lang="en-US" sz="3400" dirty="0" err="1" smtClean="0"/>
              <a:t>esto</a:t>
            </a:r>
            <a:r>
              <a:rPr lang="en-US" sz="3400" dirty="0" smtClean="0"/>
              <a:t> </a:t>
            </a:r>
            <a:r>
              <a:rPr lang="en-US" sz="3400" dirty="0" err="1"/>
              <a:t>zaključenja</a:t>
            </a:r>
            <a:r>
              <a:rPr lang="en-US" sz="3400" dirty="0"/>
              <a:t> </a:t>
            </a:r>
            <a:r>
              <a:rPr lang="en-US" sz="3400" dirty="0" err="1"/>
              <a:t>ugovora</a:t>
            </a:r>
            <a:r>
              <a:rPr lang="en-US" sz="3400" dirty="0"/>
              <a:t>, </a:t>
            </a:r>
          </a:p>
          <a:p>
            <a:pPr marL="457200" lvl="1" indent="0" algn="just">
              <a:buNone/>
            </a:pPr>
            <a:r>
              <a:rPr lang="en-US" sz="3400" dirty="0"/>
              <a:t>19) </a:t>
            </a:r>
            <a:r>
              <a:rPr lang="en-US" sz="3400" dirty="0" err="1"/>
              <a:t>potpise</a:t>
            </a:r>
            <a:r>
              <a:rPr lang="en-US" sz="3400" dirty="0"/>
              <a:t> </a:t>
            </a:r>
            <a:r>
              <a:rPr lang="en-US" sz="3400" dirty="0" err="1"/>
              <a:t>ugovornih</a:t>
            </a:r>
            <a:r>
              <a:rPr lang="en-US" sz="3400" dirty="0"/>
              <a:t> </a:t>
            </a:r>
            <a:r>
              <a:rPr lang="en-US" sz="3400" dirty="0" err="1"/>
              <a:t>strana</a:t>
            </a:r>
            <a:r>
              <a:rPr lang="en-US" sz="3400" dirty="0"/>
              <a:t>. </a:t>
            </a:r>
          </a:p>
          <a:p>
            <a:pPr algn="just"/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preciznog</a:t>
            </a:r>
            <a:r>
              <a:rPr lang="en-US" dirty="0"/>
              <a:t> </a:t>
            </a:r>
            <a:r>
              <a:rPr lang="en-US" dirty="0" err="1"/>
              <a:t>definisanja</a:t>
            </a:r>
            <a:r>
              <a:rPr lang="en-US" dirty="0"/>
              <a:t> </a:t>
            </a:r>
            <a:r>
              <a:rPr lang="en-US" dirty="0" err="1"/>
              <a:t>klauzula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, </a:t>
            </a:r>
            <a:r>
              <a:rPr lang="en-US" dirty="0" err="1"/>
              <a:t>ovlašćena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) </a:t>
            </a:r>
            <a:r>
              <a:rPr lang="en-US" dirty="0" err="1"/>
              <a:t>potpisuju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Pored </a:t>
            </a:r>
            <a:r>
              <a:rPr lang="en-US" dirty="0" err="1"/>
              <a:t>potpisa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ugovor</a:t>
            </a:r>
            <a:r>
              <a:rPr lang="en-US" dirty="0"/>
              <a:t> o </a:t>
            </a:r>
            <a:r>
              <a:rPr lang="en-US" dirty="0" err="1"/>
              <a:t>kreditu</a:t>
            </a:r>
            <a:r>
              <a:rPr lang="en-US" dirty="0"/>
              <a:t> se </a:t>
            </a:r>
            <a:r>
              <a:rPr lang="en-US" dirty="0" err="1"/>
              <a:t>obavezno</a:t>
            </a:r>
            <a:r>
              <a:rPr lang="en-US" dirty="0"/>
              <a:t> </a:t>
            </a:r>
            <a:r>
              <a:rPr lang="en-US" dirty="0" err="1"/>
              <a:t>stavlja</a:t>
            </a:r>
            <a:r>
              <a:rPr lang="en-US" dirty="0"/>
              <a:t> </a:t>
            </a:r>
            <a:r>
              <a:rPr lang="en-US" dirty="0" err="1"/>
              <a:t>pečat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pečat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Ugovor</a:t>
            </a:r>
            <a:r>
              <a:rPr lang="en-US" dirty="0" smtClean="0"/>
              <a:t> </a:t>
            </a:r>
            <a:r>
              <a:rPr lang="en-US" dirty="0"/>
              <a:t>o </a:t>
            </a:r>
            <a:r>
              <a:rPr lang="en-US" dirty="0" err="1"/>
              <a:t>kreditu</a:t>
            </a:r>
            <a:r>
              <a:rPr lang="en-US" dirty="0"/>
              <a:t> se </a:t>
            </a:r>
            <a:r>
              <a:rPr lang="en-US" dirty="0" err="1"/>
              <a:t>sastavlja</a:t>
            </a:r>
            <a:r>
              <a:rPr lang="en-US" dirty="0"/>
              <a:t> u </a:t>
            </a:r>
            <a:r>
              <a:rPr lang="en-US" dirty="0" err="1"/>
              <a:t>najmanje</a:t>
            </a:r>
            <a:r>
              <a:rPr lang="en-US" dirty="0"/>
              <a:t> </a:t>
            </a:r>
            <a:r>
              <a:rPr lang="en-US" dirty="0" err="1"/>
              <a:t>dva</a:t>
            </a:r>
            <a:r>
              <a:rPr lang="en-US" dirty="0"/>
              <a:t> </a:t>
            </a:r>
            <a:r>
              <a:rPr lang="en-US" dirty="0" err="1"/>
              <a:t>istovetna</a:t>
            </a:r>
            <a:r>
              <a:rPr lang="en-US" dirty="0"/>
              <a:t> </a:t>
            </a:r>
            <a:r>
              <a:rPr lang="en-US" dirty="0" smtClean="0"/>
              <a:t>prim</a:t>
            </a:r>
            <a:r>
              <a:rPr lang="sr-Latn-ME" dirty="0" smtClean="0"/>
              <a:t>j</a:t>
            </a:r>
            <a:r>
              <a:rPr lang="en-US" dirty="0" err="1" smtClean="0"/>
              <a:t>erka</a:t>
            </a:r>
            <a:r>
              <a:rPr lang="en-US" dirty="0"/>
              <a:t>,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svaku</a:t>
            </a:r>
            <a:r>
              <a:rPr lang="en-US" dirty="0"/>
              <a:t> </a:t>
            </a:r>
            <a:r>
              <a:rPr lang="en-US" dirty="0" err="1"/>
              <a:t>ugovornu</a:t>
            </a:r>
            <a:r>
              <a:rPr lang="en-US" dirty="0"/>
              <a:t> </a:t>
            </a:r>
            <a:r>
              <a:rPr lang="en-US" dirty="0" err="1"/>
              <a:t>stranu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Na </a:t>
            </a:r>
            <a:r>
              <a:rPr lang="en-US" dirty="0" err="1"/>
              <a:t>kraju</a:t>
            </a:r>
            <a:r>
              <a:rPr lang="en-US" dirty="0"/>
              <a:t> </a:t>
            </a:r>
            <a:r>
              <a:rPr lang="en-US" dirty="0" err="1"/>
              <a:t>postupka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pušta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u </a:t>
            </a:r>
            <a:r>
              <a:rPr lang="en-US" dirty="0" err="1"/>
              <a:t>tečaj</a:t>
            </a:r>
            <a:r>
              <a:rPr lang="en-US" dirty="0"/>
              <a:t>,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preduzeće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kreditna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u </a:t>
            </a:r>
            <a:r>
              <a:rPr lang="en-US" dirty="0" err="1"/>
              <a:t>skladu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potpisanim</a:t>
            </a:r>
            <a:r>
              <a:rPr lang="en-US" dirty="0"/>
              <a:t> </a:t>
            </a:r>
            <a:r>
              <a:rPr lang="en-US" dirty="0" err="1"/>
              <a:t>ugovorom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6663670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sr-Latn-ME" sz="3600" dirty="0">
                <a:latin typeface="+mn-lt"/>
              </a:rPr>
              <a:t>8</a:t>
            </a:r>
            <a:r>
              <a:rPr lang="en-US" sz="3600" dirty="0" smtClean="0">
                <a:latin typeface="+mn-lt"/>
              </a:rPr>
              <a:t>.</a:t>
            </a:r>
            <a:r>
              <a:rPr lang="sr-Latn-ME" sz="3600" dirty="0" smtClean="0">
                <a:latin typeface="+mn-lt"/>
              </a:rPr>
              <a:t>2</a:t>
            </a:r>
            <a:r>
              <a:rPr lang="en-US" sz="3600" dirty="0" smtClean="0">
                <a:latin typeface="+mn-lt"/>
              </a:rPr>
              <a:t>. </a:t>
            </a:r>
            <a:r>
              <a:rPr lang="en-US" sz="3600" dirty="0">
                <a:latin typeface="+mn-lt"/>
              </a:rPr>
              <a:t>KREDITIRANJE STANOVNIŠTVA</a:t>
            </a:r>
            <a:r>
              <a:rPr lang="en-US" dirty="0"/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4600"/>
            <a:ext cx="10515600" cy="49323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Kreditiranje</a:t>
            </a:r>
            <a:r>
              <a:rPr lang="en-US" dirty="0" smtClean="0"/>
              <a:t> </a:t>
            </a:r>
            <a:r>
              <a:rPr lang="en-US" dirty="0" err="1"/>
              <a:t>stanovništa</a:t>
            </a:r>
            <a:r>
              <a:rPr lang="en-US" dirty="0"/>
              <a:t> je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segment </a:t>
            </a:r>
            <a:r>
              <a:rPr lang="en-US" dirty="0" err="1"/>
              <a:t>bankarkog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u </a:t>
            </a:r>
            <a:r>
              <a:rPr lang="en-US" dirty="0" err="1"/>
              <a:t>savremenim</a:t>
            </a:r>
            <a:r>
              <a:rPr lang="en-US" dirty="0"/>
              <a:t> </a:t>
            </a:r>
            <a:r>
              <a:rPr lang="en-US" dirty="0" err="1"/>
              <a:t>tržišnim</a:t>
            </a:r>
            <a:r>
              <a:rPr lang="en-US" dirty="0"/>
              <a:t> </a:t>
            </a:r>
            <a:r>
              <a:rPr lang="en-US" dirty="0" err="1"/>
              <a:t>uslovima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dobija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značaju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Razvoj</a:t>
            </a:r>
            <a:r>
              <a:rPr lang="en-US" dirty="0" smtClean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u </a:t>
            </a:r>
            <a:r>
              <a:rPr lang="en-US" dirty="0" err="1"/>
              <a:t>kombinaciji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razvojem</a:t>
            </a:r>
            <a:r>
              <a:rPr lang="en-US" dirty="0"/>
              <a:t> </a:t>
            </a:r>
            <a:r>
              <a:rPr lang="en-US" dirty="0" err="1"/>
              <a:t>informacione</a:t>
            </a:r>
            <a:r>
              <a:rPr lang="en-US" dirty="0"/>
              <a:t> </a:t>
            </a:r>
            <a:r>
              <a:rPr lang="en-US" dirty="0" err="1"/>
              <a:t>tehnologije</a:t>
            </a:r>
            <a:r>
              <a:rPr lang="en-US" dirty="0"/>
              <a:t> </a:t>
            </a:r>
            <a:r>
              <a:rPr lang="en-US" dirty="0" err="1"/>
              <a:t>uticao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da se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okreću</a:t>
            </a:r>
            <a:r>
              <a:rPr lang="en-US" dirty="0"/>
              <a:t> </a:t>
            </a:r>
            <a:r>
              <a:rPr lang="en-US" dirty="0" err="1"/>
              <a:t>alternativnim</a:t>
            </a:r>
            <a:r>
              <a:rPr lang="en-US" dirty="0"/>
              <a:t> </a:t>
            </a:r>
            <a:r>
              <a:rPr lang="en-US" dirty="0" err="1"/>
              <a:t>izvorima</a:t>
            </a:r>
            <a:r>
              <a:rPr lang="en-US" dirty="0"/>
              <a:t> </a:t>
            </a:r>
            <a:r>
              <a:rPr lang="en-US" dirty="0" err="1"/>
              <a:t>finansiranja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na</a:t>
            </a:r>
            <a:r>
              <a:rPr lang="en-US" dirty="0"/>
              <a:t> primer </a:t>
            </a:r>
            <a:r>
              <a:rPr lang="en-US" dirty="0" err="1"/>
              <a:t>emitovanje</a:t>
            </a:r>
            <a:r>
              <a:rPr lang="en-US" dirty="0"/>
              <a:t> </a:t>
            </a:r>
            <a:r>
              <a:rPr lang="en-US" dirty="0" err="1"/>
              <a:t>sopstvenih</a:t>
            </a:r>
            <a:r>
              <a:rPr lang="en-US" dirty="0"/>
              <a:t> </a:t>
            </a:r>
            <a:r>
              <a:rPr lang="en-US" dirty="0" err="1"/>
              <a:t>obveznica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Kreditiranje</a:t>
            </a:r>
            <a:r>
              <a:rPr lang="en-US" dirty="0" smtClean="0"/>
              <a:t> </a:t>
            </a:r>
            <a:r>
              <a:rPr lang="en-US" dirty="0" err="1"/>
              <a:t>stanovništva</a:t>
            </a:r>
            <a:r>
              <a:rPr lang="en-US" dirty="0"/>
              <a:t> je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atraktivno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razloga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sektor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 </a:t>
            </a:r>
            <a:r>
              <a:rPr lang="en-US" dirty="0" err="1"/>
              <a:t>manje</a:t>
            </a:r>
            <a:r>
              <a:rPr lang="en-US" dirty="0"/>
              <a:t> </a:t>
            </a:r>
            <a:r>
              <a:rPr lang="en-US" dirty="0" err="1" smtClean="0"/>
              <a:t>os</a:t>
            </a:r>
            <a:r>
              <a:rPr lang="sr-Latn-ME" dirty="0" smtClean="0"/>
              <a:t>j</a:t>
            </a:r>
            <a:r>
              <a:rPr lang="en-US" dirty="0" err="1" smtClean="0"/>
              <a:t>etljiv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prom</a:t>
            </a:r>
            <a:r>
              <a:rPr lang="sr-Latn-ME" dirty="0" smtClean="0"/>
              <a:t>j</a:t>
            </a:r>
            <a:r>
              <a:rPr lang="en-US" dirty="0" err="1" smtClean="0"/>
              <a:t>enu</a:t>
            </a:r>
            <a:r>
              <a:rPr lang="en-US" dirty="0" smtClean="0"/>
              <a:t> </a:t>
            </a:r>
            <a:r>
              <a:rPr lang="en-US" dirty="0" err="1"/>
              <a:t>kamatnih</a:t>
            </a:r>
            <a:r>
              <a:rPr lang="en-US" dirty="0"/>
              <a:t> </a:t>
            </a:r>
            <a:r>
              <a:rPr lang="en-US" dirty="0" err="1"/>
              <a:t>stopa</a:t>
            </a:r>
            <a:r>
              <a:rPr lang="en-US" dirty="0"/>
              <a:t> od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privrede</a:t>
            </a:r>
            <a:r>
              <a:rPr lang="en-US" dirty="0"/>
              <a:t>. </a:t>
            </a:r>
            <a:endParaRPr lang="sr-Latn-ME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15559584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0100"/>
            <a:ext cx="10515600" cy="5376863"/>
          </a:xfrm>
        </p:spPr>
        <p:txBody>
          <a:bodyPr/>
          <a:lstStyle/>
          <a:p>
            <a:pPr algn="just"/>
            <a:r>
              <a:rPr lang="en-US" dirty="0"/>
              <a:t>To je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slučaj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građani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zainteresovani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iznosa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esečne</a:t>
            </a:r>
            <a:r>
              <a:rPr lang="en-US" dirty="0" smtClean="0"/>
              <a:t> </a:t>
            </a:r>
            <a:r>
              <a:rPr lang="en-US" dirty="0"/>
              <a:t>rate,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visinu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stope. </a:t>
            </a:r>
            <a:endParaRPr lang="sr-Latn-ME" dirty="0"/>
          </a:p>
          <a:p>
            <a:pPr algn="just"/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kreditiranja</a:t>
            </a:r>
            <a:r>
              <a:rPr lang="en-US" dirty="0"/>
              <a:t> </a:t>
            </a:r>
            <a:r>
              <a:rPr lang="en-US" dirty="0" err="1"/>
              <a:t>dolazi</a:t>
            </a:r>
            <a:r>
              <a:rPr lang="en-US" dirty="0"/>
              <a:t> do </a:t>
            </a:r>
            <a:r>
              <a:rPr lang="en-US" dirty="0" err="1"/>
              <a:t>učvršćivanja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banaka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sektora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Sa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građanima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građani</a:t>
            </a:r>
            <a:r>
              <a:rPr lang="en-US" dirty="0"/>
              <a:t> </a:t>
            </a:r>
            <a:r>
              <a:rPr lang="en-US" dirty="0" err="1"/>
              <a:t>držanjem</a:t>
            </a:r>
            <a:r>
              <a:rPr lang="en-US" dirty="0"/>
              <a:t> </a:t>
            </a:r>
            <a:r>
              <a:rPr lang="en-US" dirty="0" err="1"/>
              <a:t>depozita</a:t>
            </a:r>
            <a:r>
              <a:rPr lang="en-US" dirty="0"/>
              <a:t> </a:t>
            </a:r>
            <a:r>
              <a:rPr lang="en-US" dirty="0" err="1"/>
              <a:t>obezbeđuju</a:t>
            </a:r>
            <a:r>
              <a:rPr lang="en-US" dirty="0"/>
              <a:t> </a:t>
            </a:r>
            <a:r>
              <a:rPr lang="en-US" dirty="0" err="1"/>
              <a:t>bankama</a:t>
            </a:r>
            <a:r>
              <a:rPr lang="en-US" dirty="0"/>
              <a:t> </a:t>
            </a:r>
            <a:r>
              <a:rPr lang="en-US" dirty="0" err="1"/>
              <a:t>stabilne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jeftine</a:t>
            </a:r>
            <a:r>
              <a:rPr lang="en-US" dirty="0"/>
              <a:t> </a:t>
            </a:r>
            <a:r>
              <a:rPr lang="en-US" dirty="0" err="1"/>
              <a:t>izvore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4960331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74700"/>
            <a:ext cx="10515600" cy="54022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/>
              <a:t>8</a:t>
            </a:r>
            <a:r>
              <a:rPr lang="en-US" dirty="0" smtClean="0"/>
              <a:t>.</a:t>
            </a:r>
            <a:r>
              <a:rPr lang="sr-Latn-ME" dirty="0" smtClean="0"/>
              <a:t>2</a:t>
            </a:r>
            <a:r>
              <a:rPr lang="en-US" dirty="0" smtClean="0"/>
              <a:t>.1</a:t>
            </a:r>
            <a:r>
              <a:rPr lang="en-US" dirty="0"/>
              <a:t>. </a:t>
            </a:r>
            <a:r>
              <a:rPr lang="en-US" dirty="0" err="1"/>
              <a:t>Potrošački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hipotekarni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</a:p>
          <a:p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sektoru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potrošački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hipotekarni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 err="1"/>
              <a:t>Najčešći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: </a:t>
            </a:r>
          </a:p>
          <a:p>
            <a:r>
              <a:rPr lang="en-US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automobila</a:t>
            </a:r>
            <a:r>
              <a:rPr lang="en-US" dirty="0"/>
              <a:t>, </a:t>
            </a:r>
          </a:p>
          <a:p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nameštaja</a:t>
            </a:r>
            <a:r>
              <a:rPr lang="en-US" dirty="0"/>
              <a:t>, </a:t>
            </a:r>
          </a:p>
          <a:p>
            <a:r>
              <a:rPr lang="en-US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kućnih</a:t>
            </a:r>
            <a:r>
              <a:rPr lang="en-US" dirty="0"/>
              <a:t> </a:t>
            </a:r>
            <a:r>
              <a:rPr lang="en-US" dirty="0" err="1"/>
              <a:t>aparata</a:t>
            </a:r>
            <a:r>
              <a:rPr lang="en-US" dirty="0"/>
              <a:t>, </a:t>
            </a:r>
          </a:p>
          <a:p>
            <a:r>
              <a:rPr lang="en-US" dirty="0" smtClean="0"/>
              <a:t> </a:t>
            </a:r>
            <a:r>
              <a:rPr lang="en-US" dirty="0" err="1"/>
              <a:t>gotovinski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(</a:t>
            </a:r>
            <a:r>
              <a:rPr lang="en-US" dirty="0" err="1"/>
              <a:t>keš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),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95665304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50900"/>
            <a:ext cx="10515600" cy="53260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kreditnih</a:t>
            </a:r>
            <a:r>
              <a:rPr lang="en-US" dirty="0"/>
              <a:t> </a:t>
            </a:r>
            <a:r>
              <a:rPr lang="en-US" dirty="0" err="1"/>
              <a:t>kartica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okvirni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tekućem</a:t>
            </a:r>
            <a:r>
              <a:rPr lang="en-US" dirty="0"/>
              <a:t> </a:t>
            </a:r>
            <a:r>
              <a:rPr lang="en-US" dirty="0" err="1"/>
              <a:t>računu</a:t>
            </a:r>
            <a:r>
              <a:rPr lang="en-US" dirty="0"/>
              <a:t> (overdraft). </a:t>
            </a:r>
          </a:p>
          <a:p>
            <a:pPr algn="just"/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kupovinu</a:t>
            </a:r>
            <a:r>
              <a:rPr lang="en-US" dirty="0"/>
              <a:t> </a:t>
            </a:r>
            <a:r>
              <a:rPr lang="en-US" dirty="0" err="1"/>
              <a:t>automobila</a:t>
            </a:r>
            <a:r>
              <a:rPr lang="en-US" dirty="0"/>
              <a:t> </a:t>
            </a:r>
            <a:r>
              <a:rPr lang="en-US" dirty="0" err="1"/>
              <a:t>direktno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indirektno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dilera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U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drugom</a:t>
            </a:r>
            <a:r>
              <a:rPr lang="en-US" dirty="0"/>
              <a:t> </a:t>
            </a:r>
            <a:r>
              <a:rPr lang="en-US" dirty="0" err="1"/>
              <a:t>slučaju</a:t>
            </a:r>
            <a:r>
              <a:rPr lang="en-US" dirty="0"/>
              <a:t>, </a:t>
            </a:r>
            <a:r>
              <a:rPr lang="en-US" dirty="0" err="1"/>
              <a:t>dileri</a:t>
            </a:r>
            <a:r>
              <a:rPr lang="en-US" dirty="0"/>
              <a:t> </a:t>
            </a:r>
            <a:r>
              <a:rPr lang="en-US" dirty="0" err="1"/>
              <a:t>kupcima</a:t>
            </a:r>
            <a:r>
              <a:rPr lang="en-US" dirty="0"/>
              <a:t> </a:t>
            </a:r>
            <a:r>
              <a:rPr lang="en-US" dirty="0" err="1"/>
              <a:t>prodaju</a:t>
            </a:r>
            <a:r>
              <a:rPr lang="en-US" dirty="0"/>
              <a:t> automobile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,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čega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diskontuju</a:t>
            </a:r>
            <a:r>
              <a:rPr lang="en-US" dirty="0"/>
              <a:t> </a:t>
            </a:r>
            <a:r>
              <a:rPr lang="en-US" dirty="0" err="1"/>
              <a:t>papire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reprezentuju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Na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dolaze</a:t>
            </a:r>
            <a:r>
              <a:rPr lang="en-US" dirty="0"/>
              <a:t> do </a:t>
            </a:r>
            <a:r>
              <a:rPr lang="en-US" dirty="0" err="1"/>
              <a:t>likvidnih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aranžmana</a:t>
            </a:r>
            <a:r>
              <a:rPr lang="en-US" dirty="0"/>
              <a:t> </a:t>
            </a:r>
            <a:r>
              <a:rPr lang="en-US" dirty="0" err="1"/>
              <a:t>dileri</a:t>
            </a:r>
            <a:r>
              <a:rPr lang="en-US" dirty="0"/>
              <a:t> </a:t>
            </a:r>
            <a:r>
              <a:rPr lang="en-US" dirty="0" err="1"/>
              <a:t>naplaćuju</a:t>
            </a:r>
            <a:r>
              <a:rPr lang="en-US" dirty="0"/>
              <a:t> </a:t>
            </a:r>
            <a:r>
              <a:rPr lang="en-US" dirty="0" err="1"/>
              <a:t>kupcima</a:t>
            </a:r>
            <a:r>
              <a:rPr lang="en-US" dirty="0"/>
              <a:t> </a:t>
            </a:r>
            <a:r>
              <a:rPr lang="en-US" dirty="0" err="1"/>
              <a:t>višu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kamatnu</a:t>
            </a:r>
            <a:r>
              <a:rPr lang="en-US" dirty="0"/>
              <a:t> </a:t>
            </a:r>
            <a:r>
              <a:rPr lang="en-US" dirty="0" err="1"/>
              <a:t>stopu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</a:t>
            </a:r>
            <a:r>
              <a:rPr lang="en-US" dirty="0" err="1"/>
              <a:t>visina</a:t>
            </a:r>
            <a:r>
              <a:rPr lang="en-US" dirty="0"/>
              <a:t> </a:t>
            </a:r>
            <a:r>
              <a:rPr lang="en-US" dirty="0" err="1"/>
              <a:t>kamatne</a:t>
            </a:r>
            <a:r>
              <a:rPr lang="en-US" dirty="0"/>
              <a:t> stope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plaćaju</a:t>
            </a:r>
            <a:r>
              <a:rPr lang="en-US" dirty="0"/>
              <a:t> </a:t>
            </a:r>
            <a:r>
              <a:rPr lang="en-US" dirty="0" err="1"/>
              <a:t>banci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toga </a:t>
            </a:r>
            <a:r>
              <a:rPr lang="en-US" dirty="0" err="1"/>
              <a:t>ko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preuzima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neplaćanja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automobila</a:t>
            </a:r>
            <a:r>
              <a:rPr lang="en-US" dirty="0"/>
              <a:t> (</a:t>
            </a:r>
            <a:r>
              <a:rPr lang="en-US" dirty="0" err="1"/>
              <a:t>diler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).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se </a:t>
            </a:r>
            <a:r>
              <a:rPr lang="en-US" dirty="0" err="1"/>
              <a:t>pretežno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rokom</a:t>
            </a:r>
            <a:r>
              <a:rPr lang="en-US" dirty="0"/>
              <a:t> </a:t>
            </a:r>
            <a:r>
              <a:rPr lang="en-US" dirty="0" err="1"/>
              <a:t>dospeća</a:t>
            </a:r>
            <a:r>
              <a:rPr lang="en-US" dirty="0"/>
              <a:t> do 5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otplaćuju</a:t>
            </a:r>
            <a:r>
              <a:rPr lang="en-US" dirty="0"/>
              <a:t> se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mesečnih</a:t>
            </a:r>
            <a:r>
              <a:rPr lang="en-US" dirty="0"/>
              <a:t> rata.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051857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457200"/>
            <a:ext cx="10515600" cy="57197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Gotovinske</a:t>
            </a:r>
            <a:r>
              <a:rPr lang="en-US" dirty="0"/>
              <a:t> </a:t>
            </a:r>
            <a:r>
              <a:rPr lang="en-US" dirty="0" err="1"/>
              <a:t>kredite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odobravaju</a:t>
            </a:r>
            <a:r>
              <a:rPr lang="en-US" dirty="0"/>
              <a:t> u </a:t>
            </a:r>
            <a:r>
              <a:rPr lang="en-US" dirty="0" err="1"/>
              <a:t>iznosu</a:t>
            </a:r>
            <a:r>
              <a:rPr lang="en-US" dirty="0"/>
              <a:t> od </a:t>
            </a:r>
            <a:r>
              <a:rPr lang="sr-Latn-ME" dirty="0" smtClean="0"/>
              <a:t> vrijednosti automobila</a:t>
            </a:r>
            <a:r>
              <a:rPr lang="en-US" dirty="0" smtClean="0"/>
              <a:t>,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sr-Latn-ME" dirty="0" smtClean="0"/>
              <a:t>dužim </a:t>
            </a:r>
            <a:r>
              <a:rPr lang="en-US" dirty="0" err="1" smtClean="0"/>
              <a:t>rokom</a:t>
            </a:r>
            <a:r>
              <a:rPr lang="en-US" dirty="0" smtClean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instrumentima</a:t>
            </a:r>
            <a:r>
              <a:rPr lang="en-US" dirty="0"/>
              <a:t> </a:t>
            </a:r>
            <a:r>
              <a:rPr lang="en-US" dirty="0" err="1"/>
              <a:t>obezbeđenja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žiranata</a:t>
            </a:r>
            <a:r>
              <a:rPr lang="en-US" dirty="0"/>
              <a:t>, </a:t>
            </a:r>
            <a:r>
              <a:rPr lang="en-US" dirty="0" err="1"/>
              <a:t>administrativne</a:t>
            </a:r>
            <a:r>
              <a:rPr lang="en-US" dirty="0"/>
              <a:t> </a:t>
            </a:r>
            <a:r>
              <a:rPr lang="en-US" dirty="0" err="1"/>
              <a:t>zabrane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zaradu</a:t>
            </a:r>
            <a:r>
              <a:rPr lang="en-US" dirty="0"/>
              <a:t>, </a:t>
            </a:r>
            <a:r>
              <a:rPr lang="en-US" dirty="0" err="1"/>
              <a:t>osiguranja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slično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realizuje</a:t>
            </a:r>
            <a:r>
              <a:rPr lang="en-US" dirty="0"/>
              <a:t> </a:t>
            </a:r>
            <a:r>
              <a:rPr lang="en-US" dirty="0" err="1"/>
              <a:t>uplatom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Iznos</a:t>
            </a:r>
            <a:r>
              <a:rPr lang="en-US" dirty="0" smtClean="0"/>
              <a:t> m</a:t>
            </a:r>
            <a:r>
              <a:rPr lang="sr-Latn-ME" dirty="0" smtClean="0"/>
              <a:t>j</a:t>
            </a:r>
            <a:r>
              <a:rPr lang="en-US" dirty="0" err="1" smtClean="0"/>
              <a:t>esečnog</a:t>
            </a:r>
            <a:r>
              <a:rPr lang="en-US" dirty="0" smtClean="0"/>
              <a:t> </a:t>
            </a:r>
            <a:r>
              <a:rPr lang="en-US" dirty="0" err="1"/>
              <a:t>anuiteta</a:t>
            </a:r>
            <a:r>
              <a:rPr lang="en-US" dirty="0"/>
              <a:t> ne </a:t>
            </a:r>
            <a:r>
              <a:rPr lang="en-US" dirty="0" err="1" smtClean="0"/>
              <a:t>sm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/>
              <a:t>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veći</a:t>
            </a:r>
            <a:r>
              <a:rPr lang="en-US" dirty="0"/>
              <a:t> od </a:t>
            </a:r>
            <a:r>
              <a:rPr lang="en-US" dirty="0" err="1"/>
              <a:t>polovine</a:t>
            </a:r>
            <a:r>
              <a:rPr lang="en-US" dirty="0"/>
              <a:t> </a:t>
            </a:r>
            <a:r>
              <a:rPr lang="en-US" dirty="0" err="1"/>
              <a:t>raspoloživog</a:t>
            </a:r>
            <a:r>
              <a:rPr lang="en-US" dirty="0"/>
              <a:t> </a:t>
            </a:r>
            <a:r>
              <a:rPr lang="en-US" dirty="0" err="1"/>
              <a:t>dohodka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(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žiranta</a:t>
            </a:r>
            <a:r>
              <a:rPr lang="en-US" dirty="0"/>
              <a:t>). </a:t>
            </a:r>
          </a:p>
          <a:p>
            <a:pPr algn="just"/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potrošačkih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takozvani</a:t>
            </a:r>
            <a:r>
              <a:rPr lang="en-US" dirty="0"/>
              <a:t> </a:t>
            </a:r>
            <a:r>
              <a:rPr lang="en-US" dirty="0" err="1"/>
              <a:t>brzi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</a:t>
            </a:r>
            <a:r>
              <a:rPr lang="sr-Latn-ME" dirty="0" smtClean="0"/>
              <a:t>j</a:t>
            </a:r>
            <a:r>
              <a:rPr lang="en-US" dirty="0" err="1" smtClean="0"/>
              <a:t>ihova</a:t>
            </a:r>
            <a:r>
              <a:rPr lang="en-US" dirty="0" smtClean="0"/>
              <a:t> </a:t>
            </a:r>
            <a:r>
              <a:rPr lang="en-US" dirty="0" err="1"/>
              <a:t>osnovna</a:t>
            </a:r>
            <a:r>
              <a:rPr lang="en-US" dirty="0"/>
              <a:t> </a:t>
            </a:r>
            <a:r>
              <a:rPr lang="en-US" dirty="0" err="1"/>
              <a:t>karakteristika</a:t>
            </a:r>
            <a:r>
              <a:rPr lang="en-US" dirty="0"/>
              <a:t> je </a:t>
            </a:r>
            <a:r>
              <a:rPr lang="en-US" dirty="0" err="1"/>
              <a:t>pojednostavljeno</a:t>
            </a:r>
            <a:r>
              <a:rPr lang="en-US" dirty="0"/>
              <a:t> </a:t>
            </a:r>
            <a:r>
              <a:rPr lang="en-US" dirty="0" err="1"/>
              <a:t>odobravanje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03820415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6600"/>
            <a:ext cx="10515600" cy="54403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Brzi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 se </a:t>
            </a:r>
            <a:r>
              <a:rPr lang="en-US" dirty="0" err="1"/>
              <a:t>odobravaju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, pod </a:t>
            </a:r>
            <a:r>
              <a:rPr lang="en-US" dirty="0" err="1"/>
              <a:t>uslovom</a:t>
            </a:r>
            <a:r>
              <a:rPr lang="en-US" dirty="0"/>
              <a:t> da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prikupi</a:t>
            </a:r>
            <a:r>
              <a:rPr lang="en-US" dirty="0"/>
              <a:t> </a:t>
            </a:r>
            <a:r>
              <a:rPr lang="en-US" dirty="0" err="1"/>
              <a:t>svu</a:t>
            </a:r>
            <a:r>
              <a:rPr lang="en-US" dirty="0"/>
              <a:t> </a:t>
            </a:r>
            <a:r>
              <a:rPr lang="en-US" dirty="0" err="1"/>
              <a:t>neophodnu</a:t>
            </a:r>
            <a:r>
              <a:rPr lang="en-US" dirty="0"/>
              <a:t> </a:t>
            </a:r>
            <a:r>
              <a:rPr lang="en-US" dirty="0" err="1"/>
              <a:t>dokumentaciju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Pored toga, </a:t>
            </a:r>
            <a:r>
              <a:rPr lang="en-US" dirty="0" err="1"/>
              <a:t>klijent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da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otvoren</a:t>
            </a:r>
            <a:r>
              <a:rPr lang="en-US" dirty="0"/>
              <a:t> </a:t>
            </a:r>
            <a:r>
              <a:rPr lang="en-US" dirty="0" err="1"/>
              <a:t>tekući</a:t>
            </a:r>
            <a:r>
              <a:rPr lang="en-US" dirty="0"/>
              <a:t> </a:t>
            </a:r>
            <a:r>
              <a:rPr lang="en-US" dirty="0" err="1"/>
              <a:t>račun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uplaćenja</a:t>
            </a:r>
            <a:r>
              <a:rPr lang="en-US" dirty="0"/>
              <a:t> (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zajmodavca</a:t>
            </a:r>
            <a:r>
              <a:rPr lang="en-US" dirty="0"/>
              <a:t>).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Ostali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dobijanje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strogo</a:t>
            </a:r>
            <a:r>
              <a:rPr lang="en-US" dirty="0"/>
              <a:t> </a:t>
            </a:r>
            <a:r>
              <a:rPr lang="en-US" dirty="0" err="1"/>
              <a:t>propisani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variraju</a:t>
            </a:r>
            <a:r>
              <a:rPr lang="en-US" dirty="0"/>
              <a:t> od </a:t>
            </a:r>
            <a:r>
              <a:rPr lang="en-US" dirty="0" err="1"/>
              <a:t>banke</a:t>
            </a:r>
            <a:r>
              <a:rPr lang="en-US" dirty="0"/>
              <a:t> do </a:t>
            </a:r>
            <a:r>
              <a:rPr lang="en-US" dirty="0" err="1"/>
              <a:t>banke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 err="1" smtClean="0"/>
              <a:t>Otplata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banka</a:t>
            </a:r>
            <a:r>
              <a:rPr lang="en-US" dirty="0"/>
              <a:t> </a:t>
            </a:r>
            <a:r>
              <a:rPr lang="en-US" dirty="0" err="1"/>
              <a:t>svakog</a:t>
            </a:r>
            <a:r>
              <a:rPr lang="en-US" dirty="0"/>
              <a:t> </a:t>
            </a:r>
            <a:r>
              <a:rPr lang="en-US" dirty="0" err="1"/>
              <a:t>meseca</a:t>
            </a:r>
            <a:r>
              <a:rPr lang="en-US" dirty="0"/>
              <a:t> </a:t>
            </a:r>
            <a:r>
              <a:rPr lang="en-US" dirty="0" err="1"/>
              <a:t>odbija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rate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tekućeg</a:t>
            </a:r>
            <a:r>
              <a:rPr lang="en-US" dirty="0"/>
              <a:t> </a:t>
            </a:r>
            <a:r>
              <a:rPr lang="en-US" dirty="0" err="1"/>
              <a:t>računa</a:t>
            </a:r>
            <a:r>
              <a:rPr lang="en-US" dirty="0"/>
              <a:t> </a:t>
            </a:r>
            <a:r>
              <a:rPr lang="en-US" dirty="0" err="1" smtClean="0"/>
              <a:t>korisnika</a:t>
            </a:r>
            <a:r>
              <a:rPr lang="sr-Latn-ME" dirty="0" smtClean="0"/>
              <a:t>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68533698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3133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/>
              <a:t>Drugi</a:t>
            </a:r>
            <a:r>
              <a:rPr lang="en-US" dirty="0"/>
              <a:t> tip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banke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sektoru</a:t>
            </a:r>
            <a:r>
              <a:rPr lang="en-US" dirty="0"/>
              <a:t> </a:t>
            </a:r>
            <a:r>
              <a:rPr lang="en-US" dirty="0" err="1"/>
              <a:t>stanovništva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hipotekarni</a:t>
            </a:r>
            <a:r>
              <a:rPr lang="en-US" dirty="0"/>
              <a:t> </a:t>
            </a:r>
            <a:r>
              <a:rPr lang="en-US" dirty="0" err="1"/>
              <a:t>krediti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Radi</a:t>
            </a:r>
            <a:r>
              <a:rPr lang="en-US" dirty="0" smtClean="0"/>
              <a:t> </a:t>
            </a:r>
            <a:r>
              <a:rPr lang="en-US" dirty="0"/>
              <a:t>se o </a:t>
            </a:r>
            <a:r>
              <a:rPr lang="en-US" dirty="0" err="1"/>
              <a:t>bankarskim</a:t>
            </a:r>
            <a:r>
              <a:rPr lang="en-US" dirty="0"/>
              <a:t> </a:t>
            </a:r>
            <a:r>
              <a:rPr lang="en-US" dirty="0" err="1"/>
              <a:t>zajmovima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finansiranje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izgradnje</a:t>
            </a:r>
            <a:r>
              <a:rPr lang="en-US" dirty="0"/>
              <a:t> </a:t>
            </a:r>
            <a:r>
              <a:rPr lang="en-US" dirty="0" err="1"/>
              <a:t>stanova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stambenih</a:t>
            </a:r>
            <a:r>
              <a:rPr lang="en-US" dirty="0"/>
              <a:t> </a:t>
            </a:r>
            <a:r>
              <a:rPr lang="en-US" dirty="0" err="1"/>
              <a:t>zgrada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Rokovi</a:t>
            </a:r>
            <a:r>
              <a:rPr lang="en-US" dirty="0" smtClean="0"/>
              <a:t> </a:t>
            </a:r>
            <a:r>
              <a:rPr lang="en-US" dirty="0" err="1"/>
              <a:t>otplate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idu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do 30 </a:t>
            </a:r>
            <a:r>
              <a:rPr lang="en-US" dirty="0" err="1"/>
              <a:t>godina</a:t>
            </a:r>
            <a:r>
              <a:rPr lang="en-US" dirty="0"/>
              <a:t>, s </a:t>
            </a:r>
            <a:r>
              <a:rPr lang="en-US" dirty="0" err="1"/>
              <a:t>tim</a:t>
            </a:r>
            <a:r>
              <a:rPr lang="en-US" dirty="0"/>
              <a:t> da se </a:t>
            </a:r>
            <a:r>
              <a:rPr lang="en-US" dirty="0" err="1"/>
              <a:t>otplata</a:t>
            </a:r>
            <a:r>
              <a:rPr lang="en-US" dirty="0"/>
              <a:t> </a:t>
            </a:r>
            <a:r>
              <a:rPr lang="en-US" dirty="0" err="1"/>
              <a:t>vrši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anuitetnih</a:t>
            </a:r>
            <a:r>
              <a:rPr lang="en-US" dirty="0"/>
              <a:t> </a:t>
            </a:r>
            <a:r>
              <a:rPr lang="en-US" dirty="0" err="1"/>
              <a:t>programa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esečnom</a:t>
            </a:r>
            <a:r>
              <a:rPr lang="en-US" dirty="0" smtClean="0"/>
              <a:t> </a:t>
            </a:r>
            <a:r>
              <a:rPr lang="en-US" dirty="0" err="1"/>
              <a:t>nivou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Ovi</a:t>
            </a:r>
            <a:r>
              <a:rPr lang="en-US" dirty="0" smtClean="0"/>
              <a:t> </a:t>
            </a:r>
            <a:r>
              <a:rPr lang="en-US" dirty="0" err="1"/>
              <a:t>zajmovi</a:t>
            </a:r>
            <a:r>
              <a:rPr lang="en-US" dirty="0"/>
              <a:t> se </a:t>
            </a:r>
            <a:r>
              <a:rPr lang="en-US" dirty="0" err="1"/>
              <a:t>plasiraju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bazi</a:t>
            </a:r>
            <a:r>
              <a:rPr lang="en-US" dirty="0"/>
              <a:t> </a:t>
            </a:r>
            <a:r>
              <a:rPr lang="en-US" dirty="0" err="1"/>
              <a:t>hipoteke</a:t>
            </a:r>
            <a:r>
              <a:rPr lang="en-US" dirty="0"/>
              <a:t> (</a:t>
            </a:r>
            <a:r>
              <a:rPr lang="en-US" dirty="0" err="1"/>
              <a:t>opterećenja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),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stvarno</a:t>
            </a:r>
            <a:r>
              <a:rPr lang="en-US" dirty="0"/>
              <a:t> </a:t>
            </a:r>
            <a:r>
              <a:rPr lang="en-US" dirty="0" err="1"/>
              <a:t>pravo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poveriocu</a:t>
            </a:r>
            <a:r>
              <a:rPr lang="en-US" dirty="0"/>
              <a:t>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ovlašćenje</a:t>
            </a:r>
            <a:r>
              <a:rPr lang="en-US" dirty="0"/>
              <a:t> da se </a:t>
            </a:r>
            <a:r>
              <a:rPr lang="en-US" dirty="0" err="1"/>
              <a:t>naplati</a:t>
            </a:r>
            <a:r>
              <a:rPr lang="en-US" dirty="0"/>
              <a:t> </a:t>
            </a:r>
            <a:r>
              <a:rPr lang="en-US" dirty="0" err="1"/>
              <a:t>prinudnom</a:t>
            </a:r>
            <a:r>
              <a:rPr lang="en-US" dirty="0"/>
              <a:t> </a:t>
            </a:r>
            <a:r>
              <a:rPr lang="en-US" dirty="0" err="1"/>
              <a:t>prodajom</a:t>
            </a:r>
            <a:r>
              <a:rPr lang="en-US" dirty="0"/>
              <a:t> </a:t>
            </a:r>
            <a:r>
              <a:rPr lang="en-US" dirty="0" err="1"/>
              <a:t>nekretnine</a:t>
            </a:r>
            <a:r>
              <a:rPr lang="en-US" dirty="0"/>
              <a:t> </a:t>
            </a:r>
            <a:r>
              <a:rPr lang="en-US" dirty="0" err="1"/>
              <a:t>ukoliko</a:t>
            </a:r>
            <a:r>
              <a:rPr lang="en-US" dirty="0"/>
              <a:t> </a:t>
            </a:r>
            <a:r>
              <a:rPr lang="en-US" dirty="0" err="1"/>
              <a:t>dužnik</a:t>
            </a:r>
            <a:r>
              <a:rPr lang="en-US" dirty="0"/>
              <a:t> ne </a:t>
            </a:r>
            <a:r>
              <a:rPr lang="en-US" dirty="0" err="1"/>
              <a:t>izmiri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obaveze</a:t>
            </a:r>
            <a:r>
              <a:rPr lang="en-US" dirty="0"/>
              <a:t> u </a:t>
            </a:r>
            <a:r>
              <a:rPr lang="en-US" dirty="0" err="1"/>
              <a:t>predviđenom</a:t>
            </a:r>
            <a:r>
              <a:rPr lang="en-US" dirty="0"/>
              <a:t> </a:t>
            </a:r>
            <a:r>
              <a:rPr lang="en-US" dirty="0" err="1"/>
              <a:t>roku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Hipoteka</a:t>
            </a:r>
            <a:r>
              <a:rPr lang="en-US" dirty="0"/>
              <a:t> se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upisom</a:t>
            </a:r>
            <a:r>
              <a:rPr lang="en-US" dirty="0"/>
              <a:t> </a:t>
            </a:r>
            <a:r>
              <a:rPr lang="en-US" dirty="0" err="1"/>
              <a:t>založnog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javne</a:t>
            </a:r>
            <a:r>
              <a:rPr lang="en-US" dirty="0"/>
              <a:t> </a:t>
            </a:r>
            <a:r>
              <a:rPr lang="en-US" dirty="0" err="1"/>
              <a:t>knjige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hipoteke</a:t>
            </a:r>
            <a:r>
              <a:rPr lang="en-US" dirty="0"/>
              <a:t> je </a:t>
            </a:r>
            <a:r>
              <a:rPr lang="en-US" dirty="0" err="1"/>
              <a:t>nepokretna</a:t>
            </a:r>
            <a:r>
              <a:rPr lang="en-US" dirty="0"/>
              <a:t> </a:t>
            </a:r>
            <a:r>
              <a:rPr lang="en-US" dirty="0" err="1"/>
              <a:t>imovina</a:t>
            </a:r>
            <a:r>
              <a:rPr lang="en-US" dirty="0"/>
              <a:t> </a:t>
            </a:r>
            <a:r>
              <a:rPr lang="en-US" dirty="0" err="1"/>
              <a:t>fizičkih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pravnih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Najčešće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konstituiše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zemljište</a:t>
            </a:r>
            <a:r>
              <a:rPr lang="en-US" dirty="0"/>
              <a:t>, </a:t>
            </a:r>
            <a:r>
              <a:rPr lang="en-US" dirty="0" err="1"/>
              <a:t>građevinske</a:t>
            </a:r>
            <a:r>
              <a:rPr lang="en-US" dirty="0"/>
              <a:t> </a:t>
            </a:r>
            <a:r>
              <a:rPr lang="en-US" dirty="0" err="1"/>
              <a:t>objekte</a:t>
            </a:r>
            <a:r>
              <a:rPr lang="en-US" dirty="0"/>
              <a:t>, hale, </a:t>
            </a:r>
            <a:r>
              <a:rPr lang="en-US" dirty="0" err="1"/>
              <a:t>magacine</a:t>
            </a:r>
            <a:r>
              <a:rPr lang="en-US" dirty="0"/>
              <a:t>, </a:t>
            </a:r>
            <a:r>
              <a:rPr lang="en-US" dirty="0" err="1"/>
              <a:t>itd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21451947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08000"/>
            <a:ext cx="10515600" cy="5668963"/>
          </a:xfrm>
        </p:spPr>
        <p:txBody>
          <a:bodyPr/>
          <a:lstStyle/>
          <a:p>
            <a:pPr algn="just"/>
            <a:r>
              <a:rPr lang="en-US" dirty="0" err="1"/>
              <a:t>Prilikom</a:t>
            </a:r>
            <a:r>
              <a:rPr lang="en-US" dirty="0"/>
              <a:t> </a:t>
            </a:r>
            <a:r>
              <a:rPr lang="en-US" dirty="0" err="1"/>
              <a:t>odobravanja</a:t>
            </a:r>
            <a:r>
              <a:rPr lang="en-US" dirty="0"/>
              <a:t> </a:t>
            </a:r>
            <a:r>
              <a:rPr lang="en-US" dirty="0" err="1"/>
              <a:t>hipotekarnih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, </a:t>
            </a:r>
            <a:r>
              <a:rPr lang="en-US" dirty="0" err="1"/>
              <a:t>korisnici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da </a:t>
            </a:r>
            <a:r>
              <a:rPr lang="en-US" dirty="0" err="1"/>
              <a:t>uplate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u </a:t>
            </a:r>
            <a:r>
              <a:rPr lang="en-US" dirty="0" err="1"/>
              <a:t>novcu</a:t>
            </a:r>
            <a:r>
              <a:rPr lang="en-US" dirty="0"/>
              <a:t> (</a:t>
            </a:r>
            <a:r>
              <a:rPr lang="en-US" dirty="0" err="1"/>
              <a:t>učešće</a:t>
            </a:r>
            <a:r>
              <a:rPr lang="en-US" dirty="0"/>
              <a:t>),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da </a:t>
            </a:r>
            <a:r>
              <a:rPr lang="en-US" dirty="0" err="1"/>
              <a:t>iznosi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do 25% od </a:t>
            </a:r>
            <a:r>
              <a:rPr lang="en-US" dirty="0" err="1"/>
              <a:t>ukupne</a:t>
            </a:r>
            <a:r>
              <a:rPr lang="en-US" dirty="0"/>
              <a:t> </a:t>
            </a:r>
            <a:r>
              <a:rPr lang="en-US" dirty="0" err="1" smtClean="0"/>
              <a:t>vr</a:t>
            </a:r>
            <a:r>
              <a:rPr lang="sr-Latn-ME" dirty="0" smtClean="0"/>
              <a:t>ij</a:t>
            </a:r>
            <a:r>
              <a:rPr lang="en-US" dirty="0" err="1" smtClean="0"/>
              <a:t>ednosti</a:t>
            </a:r>
            <a:r>
              <a:rPr lang="en-US" dirty="0" smtClean="0"/>
              <a:t> </a:t>
            </a:r>
            <a:r>
              <a:rPr lang="en-US" dirty="0" err="1"/>
              <a:t>nekretnine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kupovine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Takođe</a:t>
            </a:r>
            <a:r>
              <a:rPr lang="en-US" dirty="0"/>
              <a:t>, u </a:t>
            </a:r>
            <a:r>
              <a:rPr lang="en-US" dirty="0" err="1"/>
              <a:t>okviru</a:t>
            </a:r>
            <a:r>
              <a:rPr lang="en-US" dirty="0"/>
              <a:t> 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ograničenje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maksimalan</a:t>
            </a:r>
            <a:r>
              <a:rPr lang="en-US" dirty="0"/>
              <a:t> </a:t>
            </a:r>
            <a:r>
              <a:rPr lang="en-US" dirty="0" err="1"/>
              <a:t>iznos</a:t>
            </a:r>
            <a:r>
              <a:rPr lang="en-US" dirty="0"/>
              <a:t>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esečnih</a:t>
            </a:r>
            <a:r>
              <a:rPr lang="en-US" dirty="0" smtClean="0"/>
              <a:t> </a:t>
            </a:r>
            <a:r>
              <a:rPr lang="en-US" dirty="0" err="1"/>
              <a:t>anuiteta</a:t>
            </a:r>
            <a:r>
              <a:rPr lang="en-US" dirty="0"/>
              <a:t> u </a:t>
            </a:r>
            <a:r>
              <a:rPr lang="en-US" dirty="0" err="1"/>
              <a:t>odnosu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raspoloživi</a:t>
            </a:r>
            <a:r>
              <a:rPr lang="en-US" dirty="0"/>
              <a:t> </a:t>
            </a:r>
            <a:r>
              <a:rPr lang="en-US" dirty="0" err="1"/>
              <a:t>dohodak</a:t>
            </a:r>
            <a:r>
              <a:rPr lang="en-US" dirty="0"/>
              <a:t> </a:t>
            </a:r>
            <a:r>
              <a:rPr lang="en-US" dirty="0" err="1"/>
              <a:t>korisnika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Najčešće</a:t>
            </a:r>
            <a:r>
              <a:rPr lang="en-US" dirty="0"/>
              <a:t> je </a:t>
            </a:r>
            <a:r>
              <a:rPr lang="en-US" dirty="0" err="1"/>
              <a:t>slučaj</a:t>
            </a:r>
            <a:r>
              <a:rPr lang="en-US" dirty="0"/>
              <a:t> da </a:t>
            </a:r>
            <a:r>
              <a:rPr lang="en-US" dirty="0" smtClean="0"/>
              <a:t>m</a:t>
            </a:r>
            <a:r>
              <a:rPr lang="sr-Latn-ME" dirty="0" smtClean="0"/>
              <a:t>j</a:t>
            </a:r>
            <a:r>
              <a:rPr lang="en-US" dirty="0" err="1" smtClean="0"/>
              <a:t>esečna</a:t>
            </a:r>
            <a:r>
              <a:rPr lang="en-US" dirty="0" smtClean="0"/>
              <a:t> </a:t>
            </a:r>
            <a:r>
              <a:rPr lang="en-US" dirty="0"/>
              <a:t>rata </a:t>
            </a:r>
            <a:r>
              <a:rPr lang="en-US" dirty="0" err="1"/>
              <a:t>hipotekarnog</a:t>
            </a:r>
            <a:r>
              <a:rPr lang="en-US" dirty="0"/>
              <a:t> </a:t>
            </a:r>
            <a:r>
              <a:rPr lang="en-US" dirty="0" err="1"/>
              <a:t>kredita</a:t>
            </a:r>
            <a:r>
              <a:rPr lang="en-US" dirty="0"/>
              <a:t> ne </a:t>
            </a:r>
            <a:r>
              <a:rPr lang="en-US" dirty="0" err="1" smtClean="0"/>
              <a:t>sm</a:t>
            </a:r>
            <a:r>
              <a:rPr lang="sr-Latn-ME" dirty="0" smtClean="0"/>
              <a:t>ij</a:t>
            </a:r>
            <a:r>
              <a:rPr lang="en-US" dirty="0" smtClean="0"/>
              <a:t>e </a:t>
            </a:r>
            <a:r>
              <a:rPr lang="en-US" dirty="0"/>
              <a:t>da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veća</a:t>
            </a:r>
            <a:r>
              <a:rPr lang="en-US" dirty="0"/>
              <a:t> od </a:t>
            </a:r>
            <a:r>
              <a:rPr lang="en-US" dirty="0" err="1"/>
              <a:t>jedne</a:t>
            </a:r>
            <a:r>
              <a:rPr lang="en-US" dirty="0"/>
              <a:t> </a:t>
            </a:r>
            <a:r>
              <a:rPr lang="sr-Latn-ME" dirty="0" smtClean="0"/>
              <a:t>polovine</a:t>
            </a:r>
            <a:r>
              <a:rPr lang="en-US" dirty="0" smtClean="0"/>
              <a:t> </a:t>
            </a:r>
            <a:r>
              <a:rPr lang="en-US" dirty="0" err="1"/>
              <a:t>raspoloživog</a:t>
            </a:r>
            <a:r>
              <a:rPr lang="en-US" dirty="0"/>
              <a:t> </a:t>
            </a:r>
            <a:r>
              <a:rPr lang="en-US" dirty="0" err="1"/>
              <a:t>dohotka</a:t>
            </a:r>
            <a:r>
              <a:rPr lang="en-US" dirty="0"/>
              <a:t> </a:t>
            </a:r>
            <a:r>
              <a:rPr lang="en-US" dirty="0" err="1"/>
              <a:t>dužnika</a:t>
            </a:r>
            <a:r>
              <a:rPr lang="en-US" dirty="0"/>
              <a:t> </a:t>
            </a:r>
            <a:r>
              <a:rPr lang="en-US" dirty="0" smtClean="0"/>
              <a:t>(5</a:t>
            </a:r>
            <a:r>
              <a:rPr lang="sr-Latn-ME" dirty="0" smtClean="0"/>
              <a:t>0</a:t>
            </a:r>
            <a:r>
              <a:rPr lang="en-US" dirty="0" smtClean="0"/>
              <a:t>%).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06229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670</TotalTime>
  <Words>11375</Words>
  <Application>Microsoft Office PowerPoint</Application>
  <PresentationFormat>Custom</PresentationFormat>
  <Paragraphs>599</Paragraphs>
  <Slides>108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108</vt:i4>
      </vt:variant>
    </vt:vector>
  </HeadingPairs>
  <TitlesOfParts>
    <vt:vector size="109" baseType="lpstr">
      <vt:lpstr>Office Theme</vt:lpstr>
      <vt:lpstr>PRAVO FINANSIJSKIH INSTITUCIJA</vt:lpstr>
      <vt:lpstr>Sadržaj </vt:lpstr>
      <vt:lpstr>1. KARAKTERISTIKE BANAKA KAO FINANSIJSKIH INSTITUCIJA </vt:lpstr>
      <vt:lpstr>Slide 4</vt:lpstr>
      <vt:lpstr>Slide 5</vt:lpstr>
      <vt:lpstr>Slide 6</vt:lpstr>
      <vt:lpstr>Slide 7</vt:lpstr>
      <vt:lpstr>2. FAKTORI SAVREMENIH TRENDOVA U BANKARSTVU </vt:lpstr>
      <vt:lpstr>Slide 9</vt:lpstr>
      <vt:lpstr>Slide 10</vt:lpstr>
      <vt:lpstr>Slide 11</vt:lpstr>
      <vt:lpstr>Slide 12</vt:lpstr>
      <vt:lpstr>Slide 13</vt:lpstr>
      <vt:lpstr>Slide 14</vt:lpstr>
      <vt:lpstr>Slide 15</vt:lpstr>
      <vt:lpstr>3.OSNOVNE KARAKTERISTIKE DEPOZITA </vt:lpstr>
      <vt:lpstr>Slide 17</vt:lpstr>
      <vt:lpstr>Slide 18</vt:lpstr>
      <vt:lpstr>Slide 19</vt:lpstr>
      <vt:lpstr>Slide 20</vt:lpstr>
      <vt:lpstr>  3.1. TRANSAKCIONI DEPOZITI (DEPOZITI PO VIĐENJU)  </vt:lpstr>
      <vt:lpstr>Slide 22</vt:lpstr>
      <vt:lpstr>Slide 23</vt:lpstr>
      <vt:lpstr>Slide 24</vt:lpstr>
      <vt:lpstr> 3.2. ŠTEDNI I OROČENI DEPOZITI  </vt:lpstr>
      <vt:lpstr>Slide 26</vt:lpstr>
      <vt:lpstr>Slide 27</vt:lpstr>
      <vt:lpstr>4. DETERMINANTE DEPOZITNOG POTENCIJALA BANAKA 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5. NEDEPOZITNI IZVORI SREDSTAVA </vt:lpstr>
      <vt:lpstr>Slide 37</vt:lpstr>
      <vt:lpstr>6. ZAŠTITA (OSIGURANJE) DEPOZITA 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7. POSLOVI ŠTEDNJE U BANKAMA </vt:lpstr>
      <vt:lpstr>Slide 47</vt:lpstr>
      <vt:lpstr>Slide 48</vt:lpstr>
      <vt:lpstr>Slide 49</vt:lpstr>
      <vt:lpstr>Slide 50</vt:lpstr>
      <vt:lpstr>Slide 51</vt:lpstr>
      <vt:lpstr>8. DEFINICIJA UGOVORA O KREDITU </vt:lpstr>
      <vt:lpstr>Slide 53</vt:lpstr>
      <vt:lpstr>8.1. KREDITIRANJE PRIVREDE 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 8.2. KREDITIRANJE STANOVNIŠTVA  </vt:lpstr>
      <vt:lpstr>Slide 93</vt:lpstr>
      <vt:lpstr>Slide 94</vt:lpstr>
      <vt:lpstr>Slide 95</vt:lpstr>
      <vt:lpstr>Slide 96</vt:lpstr>
      <vt:lpstr>Slide 97</vt:lpstr>
      <vt:lpstr>Slide 98</vt:lpstr>
      <vt:lpstr>Slide 99</vt:lpstr>
      <vt:lpstr>Slide 100</vt:lpstr>
      <vt:lpstr>Slide 101</vt:lpstr>
      <vt:lpstr>8.3. OBLICI OBEZBEĐENJA BANKARSKIH KREDITA </vt:lpstr>
      <vt:lpstr>Slide 103</vt:lpstr>
      <vt:lpstr>Slide 104</vt:lpstr>
      <vt:lpstr>Slide 105</vt:lpstr>
      <vt:lpstr>Slide 106</vt:lpstr>
      <vt:lpstr>Slide 107</vt:lpstr>
      <vt:lpstr>Slide 108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PRAVO FINANSIJSKIH INSTITUCIJA</dc:title>
  <dc:creator>Halil Kalac</dc:creator>
  <cp:lastModifiedBy>Windows User</cp:lastModifiedBy>
  <cp:revision>43</cp:revision>
  <dcterms:created xsi:type="dcterms:W3CDTF">2019-05-09T20:15:25Z</dcterms:created>
  <dcterms:modified xsi:type="dcterms:W3CDTF">2019-05-14T16:10:19Z</dcterms:modified>
</cp:coreProperties>
</file>