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4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43" r:id="rId21"/>
    <p:sldId id="274" r:id="rId22"/>
    <p:sldId id="275" r:id="rId23"/>
    <p:sldId id="276" r:id="rId24"/>
    <p:sldId id="34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347" r:id="rId41"/>
    <p:sldId id="292" r:id="rId42"/>
    <p:sldId id="293" r:id="rId43"/>
    <p:sldId id="348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50" r:id="rId58"/>
    <p:sldId id="336" r:id="rId59"/>
    <p:sldId id="337" r:id="rId60"/>
    <p:sldId id="338" r:id="rId61"/>
    <p:sldId id="339" r:id="rId62"/>
    <p:sldId id="353" r:id="rId63"/>
    <p:sldId id="340" r:id="rId64"/>
    <p:sldId id="341" r:id="rId6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86C9-0917-45A8-887D-D5C465BF03C5}" type="datetimeFigureOut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4913-7233-45C4-AFC2-3E973EF7F2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8496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4913-7233-45C4-AFC2-3E973EF7F286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3002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BDB2A-8151-4466-A39F-AA4038B0BCBC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252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0364-4DD9-416D-9A02-8C67B42F3DA7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966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3995-28BC-4DA4-8CD3-3C2205B5A2DF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6480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86D3-C2EC-4ECE-9DB8-75CA8C73278C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145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6EC-6212-4845-A27E-5D311FEDC56E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145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FA462-C1DD-4775-B161-DBD4F4DE11BA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759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98B52-70B7-4943-B494-BAD50E0007E1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812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8D06D-9DC3-4062-9026-B3A6186B8B2A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424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7F5F-A526-453C-8703-985AE88A63CD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87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B840D-9618-422F-B3B8-08DA6BD374CF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084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ABF5-9D05-46CC-A645-338C66BA75F0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605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8D80-C28F-413D-816A-F4BD4E265C1D}" type="datetime1">
              <a:rPr lang="en-US" smtClean="0"/>
              <a:pPr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975F8-5E75-4675-BD8F-F802177CF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508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ME" dirty="0"/>
              <a:t> </a:t>
            </a:r>
            <a:endParaRPr lang="en-US" dirty="0"/>
          </a:p>
          <a:p>
            <a:r>
              <a:rPr lang="sr-Latn-ME" sz="3600" dirty="0"/>
              <a:t>TRŽIŠTE </a:t>
            </a:r>
            <a:r>
              <a:rPr lang="sr-Latn-ME" sz="3600" dirty="0" smtClean="0"/>
              <a:t>KAPITALA -  </a:t>
            </a:r>
            <a:r>
              <a:rPr lang="sr-Latn-ME" sz="3600" dirty="0"/>
              <a:t>FINANSIJSKI </a:t>
            </a:r>
            <a:r>
              <a:rPr lang="sr-Latn-ME" sz="3600" dirty="0" smtClean="0"/>
              <a:t>INSTRUMENTI I POSREDNICI</a:t>
            </a:r>
            <a:r>
              <a:rPr lang="sr-Latn-ME" dirty="0" smtClean="0"/>
              <a:t> </a:t>
            </a:r>
          </a:p>
          <a:p>
            <a:r>
              <a:rPr lang="sr-Latn-ME" sz="3500" dirty="0" smtClean="0"/>
              <a:t> Prof. Dr Halil Kalač</a:t>
            </a:r>
            <a:endParaRPr lang="en-US" sz="3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118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2</a:t>
            </a:r>
            <a:r>
              <a:rPr lang="pl-PL" b="1" dirty="0"/>
              <a:t>) AKCIJE SA NOMINALNOM I BEZ </a:t>
            </a:r>
            <a:r>
              <a:rPr lang="pl-PL" b="1" dirty="0" smtClean="0"/>
              <a:t>NOMINALNE </a:t>
            </a:r>
            <a:r>
              <a:rPr lang="en-US" b="1" dirty="0" smtClean="0"/>
              <a:t>VR</a:t>
            </a:r>
            <a:r>
              <a:rPr lang="sr-Latn-ME" b="1" dirty="0" smtClean="0"/>
              <a:t>IJ</a:t>
            </a:r>
            <a:r>
              <a:rPr lang="en-US" b="1" dirty="0" smtClean="0"/>
              <a:t>EDNOSTI</a:t>
            </a:r>
            <a:endParaRPr lang="en-US" b="1" dirty="0"/>
          </a:p>
          <a:p>
            <a:r>
              <a:rPr lang="en-US" dirty="0" err="1"/>
              <a:t>Normalno</a:t>
            </a:r>
            <a:r>
              <a:rPr lang="en-US" dirty="0"/>
              <a:t> je da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određenu</a:t>
            </a:r>
            <a:r>
              <a:rPr lang="en-US" dirty="0" smtClean="0"/>
              <a:t> </a:t>
            </a:r>
            <a:r>
              <a:rPr lang="en-US" dirty="0" err="1"/>
              <a:t>nominalu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stalno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j</a:t>
            </a:r>
            <a:r>
              <a:rPr lang="en-US" dirty="0" err="1" smtClean="0"/>
              <a:t>enjiva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 smtClean="0"/>
              <a:t>smatra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akcija može biti i bez nominalne </a:t>
            </a:r>
            <a:r>
              <a:rPr lang="pl-PL" dirty="0" smtClean="0"/>
              <a:t>vrijednosti</a:t>
            </a:r>
            <a:r>
              <a:rPr lang="pl-PL" dirty="0"/>
              <a:t>, međutim, to je </a:t>
            </a:r>
            <a:r>
              <a:rPr lang="pl-PL" dirty="0" smtClean="0"/>
              <a:t>rijedak </a:t>
            </a:r>
            <a:r>
              <a:rPr lang="pl-PL" dirty="0"/>
              <a:t>slučaj.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66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3) OBIČNE I POVLAŠĆENE (PREFERENCIJALNE) AKCIJE</a:t>
            </a:r>
          </a:p>
          <a:p>
            <a:pPr algn="just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(common stock), </a:t>
            </a:r>
            <a:r>
              <a:rPr lang="en-US" dirty="0" err="1"/>
              <a:t>koje</a:t>
            </a:r>
            <a:r>
              <a:rPr lang="en-US" dirty="0"/>
              <a:t> nose </a:t>
            </a:r>
            <a:r>
              <a:rPr lang="en-US" dirty="0" err="1" smtClean="0"/>
              <a:t>uobičajena</a:t>
            </a:r>
            <a:r>
              <a:rPr lang="sr-Latn-ME" dirty="0" smtClean="0"/>
              <a:t> 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preferencijalnih</a:t>
            </a:r>
            <a:r>
              <a:rPr lang="en-US" dirty="0"/>
              <a:t> (</a:t>
            </a:r>
            <a:r>
              <a:rPr lang="en-US" dirty="0" err="1"/>
              <a:t>povlašćenih</a:t>
            </a:r>
            <a:r>
              <a:rPr lang="en-US" dirty="0"/>
              <a:t>)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smtClean="0"/>
              <a:t>preferred</a:t>
            </a:r>
            <a:r>
              <a:rPr lang="sr-Latn-ME" dirty="0" smtClean="0"/>
              <a:t> </a:t>
            </a:r>
            <a:r>
              <a:rPr lang="en-US" dirty="0" smtClean="0"/>
              <a:t>stock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firme</a:t>
            </a:r>
            <a:r>
              <a:rPr lang="en-US" dirty="0"/>
              <a:t>)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red </a:t>
            </a:r>
            <a:r>
              <a:rPr lang="en-US" dirty="0" err="1"/>
              <a:t>dolaze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sr-Latn-ME" dirty="0" smtClean="0"/>
              <a:t> </a:t>
            </a:r>
            <a:r>
              <a:rPr lang="pl-PL" dirty="0" smtClean="0"/>
              <a:t>obveznice </a:t>
            </a:r>
            <a:r>
              <a:rPr lang="pl-PL" dirty="0"/>
              <a:t>(sa stalnom kamatom), zatim povlašćene akcije i na kraju obične akcije.</a:t>
            </a:r>
          </a:p>
          <a:p>
            <a:pPr algn="just"/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klase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/>
              <a:t>A”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glasačko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u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a </a:t>
            </a:r>
            <a:r>
              <a:rPr lang="en-US" dirty="0" err="1" smtClean="0"/>
              <a:t>zatim</a:t>
            </a:r>
            <a:r>
              <a:rPr lang="sr-Latn-ME" dirty="0" smtClean="0"/>
              <a:t> </a:t>
            </a:r>
            <a:r>
              <a:rPr lang="pl-PL" dirty="0" smtClean="0"/>
              <a:t>akcije </a:t>
            </a:r>
            <a:r>
              <a:rPr lang="pl-PL" dirty="0"/>
              <a:t>klase “B”, suprotno tome.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6726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Za akcije klase “A” obično su zainteresovani mali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Privilegovane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kumulativne</a:t>
            </a:r>
            <a:r>
              <a:rPr lang="sr-Latn-ME" dirty="0" smtClean="0"/>
              <a:t> </a:t>
            </a:r>
            <a:r>
              <a:rPr lang="en-US" dirty="0" err="1" smtClean="0"/>
              <a:t>povlašćene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akumulira</a:t>
            </a:r>
            <a:r>
              <a:rPr lang="en-US" dirty="0"/>
              <a:t> u </a:t>
            </a:r>
            <a:r>
              <a:rPr lang="en-US" dirty="0" err="1" smtClean="0"/>
              <a:t>nekoliko</a:t>
            </a:r>
            <a:r>
              <a:rPr lang="sr-Latn-ME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podići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momenta.</a:t>
            </a:r>
          </a:p>
          <a:p>
            <a:pPr algn="just"/>
            <a:r>
              <a:rPr lang="pl-PL" dirty="0"/>
              <a:t>Kod svih akcija postoji i prednost u naplati dividende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Uz ovu akciju postoji </a:t>
            </a:r>
            <a:r>
              <a:rPr lang="pl-PL" dirty="0" smtClean="0"/>
              <a:t>i </a:t>
            </a:r>
            <a:r>
              <a:rPr lang="en-US" dirty="0" err="1" smtClean="0"/>
              <a:t>konvertibilna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se ova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konvertuje</a:t>
            </a:r>
            <a:r>
              <a:rPr lang="en-US" dirty="0"/>
              <a:t> (</a:t>
            </a:r>
            <a:r>
              <a:rPr lang="en-US" dirty="0" err="1" smtClean="0"/>
              <a:t>zam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običnu</a:t>
            </a:r>
            <a:r>
              <a:rPr lang="en-US" dirty="0"/>
              <a:t> </a:t>
            </a:r>
            <a:r>
              <a:rPr lang="en-US" dirty="0" err="1"/>
              <a:t>akciju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želji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Obične i povlašćene akcije mogu biti garantovane, a to je u slučaju kada </a:t>
            </a:r>
            <a:r>
              <a:rPr lang="pl-PL" dirty="0" smtClean="0"/>
              <a:t>za </a:t>
            </a:r>
            <a:r>
              <a:rPr lang="en-US" dirty="0" err="1" smtClean="0"/>
              <a:t>isplatu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(firma).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245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4) AKCIJE SA GARANTOVANOM I BEZ </a:t>
            </a:r>
            <a:r>
              <a:rPr lang="it-IT" b="1" dirty="0" smtClean="0"/>
              <a:t>GARANTOVANE</a:t>
            </a:r>
            <a:r>
              <a:rPr lang="sr-Latn-ME" b="1" dirty="0" smtClean="0"/>
              <a:t> </a:t>
            </a:r>
            <a:r>
              <a:rPr lang="en-US" b="1" dirty="0" smtClean="0"/>
              <a:t>DIVIDENDE</a:t>
            </a:r>
            <a:endParaRPr lang="en-US" b="1" dirty="0"/>
          </a:p>
          <a:p>
            <a:pPr algn="just"/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firma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emitovalo</a:t>
            </a:r>
            <a:r>
              <a:rPr lang="en-US" dirty="0"/>
              <a:t> </a:t>
            </a:r>
            <a:r>
              <a:rPr lang="en-US" dirty="0" err="1"/>
              <a:t>akciju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čest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akciju</a:t>
            </a:r>
            <a:r>
              <a:rPr lang="sr-Latn-ME" dirty="0" smtClean="0"/>
              <a:t> </a:t>
            </a:r>
            <a:r>
              <a:rPr lang="en-US" dirty="0" err="1" smtClean="0"/>
              <a:t>emituje</a:t>
            </a:r>
            <a:r>
              <a:rPr lang="en-US" dirty="0" smtClean="0"/>
              <a:t> </a:t>
            </a:r>
            <a:r>
              <a:rPr lang="en-US" dirty="0" err="1"/>
              <a:t>neka</a:t>
            </a:r>
            <a:r>
              <a:rPr lang="en-US" dirty="0"/>
              <a:t> od </a:t>
            </a:r>
            <a:r>
              <a:rPr lang="en-US" dirty="0" err="1"/>
              <a:t>filijala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garantuje</a:t>
            </a:r>
            <a:r>
              <a:rPr lang="en-US" dirty="0" smtClean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bez </a:t>
            </a:r>
            <a:r>
              <a:rPr lang="en-US" dirty="0" err="1"/>
              <a:t>garantovane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7024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5) AKCIJE SA PRAVOM NA VEĆI BROJ GLASOVA, </a:t>
            </a:r>
            <a:r>
              <a:rPr lang="en-US" b="1" dirty="0" smtClean="0"/>
              <a:t>AKCIJE</a:t>
            </a:r>
            <a:r>
              <a:rPr lang="sr-Latn-ME" b="1" dirty="0" smtClean="0"/>
              <a:t> </a:t>
            </a:r>
            <a:r>
              <a:rPr lang="en-US" b="1" dirty="0" smtClean="0"/>
              <a:t>SA </a:t>
            </a:r>
            <a:r>
              <a:rPr lang="en-US" b="1" dirty="0"/>
              <a:t>KUMULATIVNIM PRAVOM GLASA, AKCIJE </a:t>
            </a:r>
            <a:r>
              <a:rPr lang="en-US" b="1" dirty="0" smtClean="0"/>
              <a:t>SA</a:t>
            </a:r>
            <a:r>
              <a:rPr lang="sr-Latn-ME" b="1" dirty="0" smtClean="0"/>
              <a:t> </a:t>
            </a:r>
            <a:r>
              <a:rPr lang="pl-PL" b="1" dirty="0" smtClean="0"/>
              <a:t>OGRANIČENIM </a:t>
            </a:r>
            <a:r>
              <a:rPr lang="pl-PL" b="1" dirty="0"/>
              <a:t>PRAVOM GLASA I AKCIJE BEZ </a:t>
            </a:r>
            <a:r>
              <a:rPr lang="pl-PL" b="1" dirty="0" smtClean="0"/>
              <a:t>PRAVA </a:t>
            </a:r>
            <a:r>
              <a:rPr lang="en-US" b="1" dirty="0" smtClean="0"/>
              <a:t>GLASA</a:t>
            </a:r>
            <a:endParaRPr lang="en-US" b="1" dirty="0"/>
          </a:p>
          <a:p>
            <a:pPr algn="just"/>
            <a:r>
              <a:rPr lang="pl-PL" dirty="0"/>
              <a:t>Akcionarsko društvo redovno polazi od stava da svaka akcija daje </a:t>
            </a:r>
            <a:r>
              <a:rPr lang="pl-PL" dirty="0" smtClean="0"/>
              <a:t>jedno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 smtClean="0"/>
              <a:t>akcionarskim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 smtClean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svoga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učešću</a:t>
            </a:r>
            <a:r>
              <a:rPr lang="en-US" dirty="0"/>
              <a:t> u </a:t>
            </a:r>
            <a:r>
              <a:rPr lang="en-US" dirty="0" err="1" smtClean="0"/>
              <a:t>akcionarskom</a:t>
            </a:r>
            <a:r>
              <a:rPr lang="sr-Latn-ME" dirty="0" smtClean="0"/>
              <a:t> </a:t>
            </a:r>
            <a:r>
              <a:rPr lang="en-US" dirty="0" err="1" smtClean="0"/>
              <a:t>kapitalu</a:t>
            </a:r>
            <a:r>
              <a:rPr lang="en-US" dirty="0" smtClean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857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6) KONVERTIBILNE AKCIJE</a:t>
            </a:r>
          </a:p>
          <a:p>
            <a:pPr algn="just"/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želji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u </a:t>
            </a:r>
            <a:r>
              <a:rPr lang="en-US" dirty="0" err="1"/>
              <a:t>druge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konverziju</a:t>
            </a:r>
            <a:r>
              <a:rPr lang="en-US" dirty="0"/>
              <a:t> je </a:t>
            </a:r>
            <a:r>
              <a:rPr lang="en-US" dirty="0" err="1"/>
              <a:t>privilegija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konstituiše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korist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Konvertibilne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rioritetom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Ove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: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ugrađeno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konverzije</a:t>
            </a:r>
            <a:r>
              <a:rPr lang="en-US" dirty="0"/>
              <a:t> </a:t>
            </a:r>
            <a:r>
              <a:rPr lang="en-US" dirty="0" err="1" smtClean="0"/>
              <a:t>određuju</a:t>
            </a:r>
            <a:r>
              <a:rPr lang="sr-Latn-ME" dirty="0" smtClean="0"/>
              <a:t> </a:t>
            </a:r>
            <a:r>
              <a:rPr lang="pl-PL" dirty="0" smtClean="0"/>
              <a:t>isti </a:t>
            </a:r>
            <a:r>
              <a:rPr lang="pl-PL" dirty="0"/>
              <a:t>faktori koji određuju </a:t>
            </a:r>
            <a:r>
              <a:rPr lang="pl-PL" dirty="0" smtClean="0"/>
              <a:t>vrijednost </a:t>
            </a:r>
            <a:r>
              <a:rPr lang="pl-PL" dirty="0"/>
              <a:t>drugih akcija.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1373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7) AKCIJE SA ODLOŽENIM PLAĆANJEM DIVIDENDE</a:t>
            </a:r>
          </a:p>
          <a:p>
            <a:pPr algn="just"/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 smtClean="0"/>
              <a:t>isplaćivati</a:t>
            </a:r>
            <a:r>
              <a:rPr lang="sr-Latn-ME" dirty="0" smtClean="0"/>
              <a:t> </a:t>
            </a:r>
            <a:r>
              <a:rPr lang="en-US" dirty="0" err="1" smtClean="0"/>
              <a:t>dividenda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Istekom</a:t>
            </a:r>
            <a:r>
              <a:rPr lang="en-US" dirty="0" smtClean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se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konvertira</a:t>
            </a:r>
            <a:r>
              <a:rPr lang="en-US" dirty="0"/>
              <a:t> u </a:t>
            </a:r>
            <a:r>
              <a:rPr lang="en-US" dirty="0" err="1" smtClean="0"/>
              <a:t>obične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8) NOVE AKCIJE DRUŠTVA</a:t>
            </a:r>
          </a:p>
          <a:p>
            <a:pPr algn="just"/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 ne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puni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bog</a:t>
            </a:r>
            <a:r>
              <a:rPr lang="sr-Latn-ME" dirty="0" smtClean="0"/>
              <a:t> </a:t>
            </a:r>
            <a:r>
              <a:rPr lang="en-US" dirty="0" smtClean="0"/>
              <a:t>toga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 smtClean="0"/>
              <a:t>običnim</a:t>
            </a:r>
            <a:r>
              <a:rPr lang="sr-Latn-ME" dirty="0" smtClean="0"/>
              <a:t> </a:t>
            </a:r>
            <a:r>
              <a:rPr lang="en-US" dirty="0" err="1" smtClean="0"/>
              <a:t>akcijama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8553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9) OTVORENE I ZATVORENE AKCIJE</a:t>
            </a:r>
          </a:p>
          <a:p>
            <a:r>
              <a:rPr lang="pl-PL" dirty="0"/>
              <a:t>U otvorene akcije spadaju sve vrste akcija određene za kupovinu i </a:t>
            </a:r>
            <a:r>
              <a:rPr lang="pl-PL" dirty="0" smtClean="0"/>
              <a:t>prodaju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ij</a:t>
            </a:r>
            <a:r>
              <a:rPr lang="en-US" dirty="0" err="1" smtClean="0"/>
              <a:t>enjen</a:t>
            </a:r>
            <a:r>
              <a:rPr lang="sr-Latn-ME" dirty="0" smtClean="0"/>
              <a:t>e </a:t>
            </a:r>
            <a:r>
              <a:rPr lang="en-US" dirty="0" err="1" smtClean="0"/>
              <a:t>kupovini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1862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>B - </a:t>
            </a:r>
            <a:r>
              <a:rPr lang="en-US" b="1" dirty="0" smtClean="0"/>
              <a:t> AKCIONARSKO DRUŠTVO</a:t>
            </a:r>
            <a:r>
              <a:rPr lang="sr-Latn-ME" b="1" dirty="0" smtClean="0"/>
              <a:t> I AKCIONARSKI KAPITAL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Akcionarsko </a:t>
            </a:r>
            <a:r>
              <a:rPr lang="pl-PL" dirty="0"/>
              <a:t>društvo je u osnovi društvo kapitala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Bilo da se radi </a:t>
            </a:r>
            <a:r>
              <a:rPr lang="pl-PL" dirty="0" smtClean="0"/>
              <a:t>o </a:t>
            </a:r>
            <a:r>
              <a:rPr lang="en-US" dirty="0" err="1" smtClean="0"/>
              <a:t>korporaciji</a:t>
            </a:r>
            <a:r>
              <a:rPr lang="en-US" dirty="0"/>
              <a:t>,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nastaje</a:t>
            </a:r>
            <a:r>
              <a:rPr lang="sr-Latn-ME" dirty="0" smtClean="0"/>
              <a:t> </a:t>
            </a:r>
            <a:r>
              <a:rPr lang="en-US" dirty="0" err="1" smtClean="0"/>
              <a:t>upisom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 smtClean="0"/>
              <a:t>novčanog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kupujući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ne </a:t>
            </a:r>
            <a:r>
              <a:rPr lang="en-US" dirty="0" err="1"/>
              <a:t>odričući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sr-Latn-ME" dirty="0" smtClean="0"/>
              <a:t>e</a:t>
            </a:r>
            <a:r>
              <a:rPr lang="en-US" dirty="0" err="1" smtClean="0"/>
              <a:t>konomije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2598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bez </a:t>
            </a:r>
            <a:r>
              <a:rPr lang="en-US" dirty="0" err="1"/>
              <a:t>teškoća</a:t>
            </a:r>
            <a:r>
              <a:rPr lang="en-US" dirty="0"/>
              <a:t> </a:t>
            </a:r>
            <a:r>
              <a:rPr lang="en-US" dirty="0" err="1"/>
              <a:t>transformisati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pluralizam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privatno</a:t>
            </a:r>
            <a:r>
              <a:rPr lang="en-US" dirty="0"/>
              <a:t>, </a:t>
            </a:r>
            <a:r>
              <a:rPr lang="en-US" dirty="0" err="1"/>
              <a:t>državno</a:t>
            </a:r>
            <a:r>
              <a:rPr lang="en-US" dirty="0"/>
              <a:t>, </a:t>
            </a:r>
            <a:r>
              <a:rPr lang="en-US" dirty="0" err="1"/>
              <a:t>zadružno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tržišne </a:t>
            </a:r>
            <a:r>
              <a:rPr lang="pt-BR" dirty="0"/>
              <a:t>institucije i državnu regulativu (pravnu državu),</a:t>
            </a:r>
          </a:p>
          <a:p>
            <a:pPr marL="0" indent="0" algn="just">
              <a:buNone/>
            </a:pPr>
            <a:r>
              <a:rPr lang="sv-SE" dirty="0"/>
              <a:t>3. Prinos od akcija, determinisan opštim poslovnim </a:t>
            </a:r>
            <a:r>
              <a:rPr lang="sv-SE" dirty="0" smtClean="0"/>
              <a:t>usp</a:t>
            </a:r>
            <a:r>
              <a:rPr lang="sr-Latn-ME" dirty="0" smtClean="0"/>
              <a:t>j</a:t>
            </a:r>
            <a:r>
              <a:rPr lang="sv-SE" dirty="0" smtClean="0"/>
              <a:t>ehom 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atraktivan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sr-Latn-ME" dirty="0" smtClean="0"/>
              <a:t>t</a:t>
            </a:r>
            <a:r>
              <a:rPr lang="en-US" dirty="0" err="1" smtClean="0"/>
              <a:t>ransformacije</a:t>
            </a:r>
            <a:r>
              <a:rPr lang="sr-Latn-ME" dirty="0" smtClean="0"/>
              <a:t> </a:t>
            </a:r>
            <a:r>
              <a:rPr lang="pl-PL" dirty="0" smtClean="0"/>
              <a:t>pojedinačnih </a:t>
            </a:r>
            <a:r>
              <a:rPr lang="pl-PL" dirty="0"/>
              <a:t>u koncentrisan akcionarski kapital</a:t>
            </a:r>
            <a:r>
              <a:rPr lang="pl-PL" dirty="0" smtClean="0"/>
              <a:t>, </a:t>
            </a: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uspešno</a:t>
            </a:r>
            <a:r>
              <a:rPr lang="en-US" dirty="0"/>
              <a:t> </a:t>
            </a:r>
            <a:r>
              <a:rPr lang="en-US" dirty="0" err="1"/>
              <a:t>funkcionisati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124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AKCIONARSKA EKONOMIJA</a:t>
            </a:r>
          </a:p>
          <a:p>
            <a:pPr marL="0" indent="0">
              <a:buNone/>
            </a:pPr>
            <a:r>
              <a:rPr lang="sr-Latn-ME" dirty="0" smtClean="0"/>
              <a:t>B – AKCIONARSKO DRUŠTVO I AKCIJSKI KAPITAL</a:t>
            </a:r>
          </a:p>
          <a:p>
            <a:pPr marL="0" indent="0">
              <a:buNone/>
            </a:pPr>
            <a:r>
              <a:rPr lang="sr-Latn-ME" dirty="0" smtClean="0"/>
              <a:t>C – TRŽIŠTE KAPITALA</a:t>
            </a:r>
          </a:p>
          <a:p>
            <a:pPr marL="0" indent="0">
              <a:buNone/>
            </a:pPr>
            <a:r>
              <a:rPr lang="sr-Latn-ME" dirty="0" smtClean="0"/>
              <a:t>D - INSTRUMENTI  I POSREDNICI NA TRŽIŠTA KAPITALA</a:t>
            </a:r>
          </a:p>
          <a:p>
            <a:pPr marL="0" indent="0">
              <a:buNone/>
            </a:pPr>
            <a:r>
              <a:rPr lang="sr-Latn-ME" dirty="0" smtClean="0"/>
              <a:t>C – PRINOSI I RIZICI NA TRŽIŠTU KAPITALA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4979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regulative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berzanskog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6.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sprečavati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erozije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pl-PL" dirty="0" smtClean="0"/>
              <a:t>kapitala</a:t>
            </a:r>
            <a:r>
              <a:rPr lang="pl-PL" dirty="0"/>
              <a:t>, odnosno društva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Sudbina vlasnika kapitala (akcionara) </a:t>
            </a:r>
            <a:r>
              <a:rPr lang="pl-PL" dirty="0" smtClean="0"/>
              <a:t>i </a:t>
            </a:r>
            <a:r>
              <a:rPr lang="en-US" dirty="0" err="1" smtClean="0"/>
              <a:t>menadžera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sudbinu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 smtClean="0"/>
              <a:t>akcionarske</a:t>
            </a:r>
            <a:r>
              <a:rPr lang="sr-Latn-ME" dirty="0" smtClean="0"/>
              <a:t> </a:t>
            </a:r>
            <a:r>
              <a:rPr lang="pl-PL" dirty="0" smtClean="0"/>
              <a:t>ekonomije</a:t>
            </a:r>
            <a:r>
              <a:rPr lang="pl-PL" dirty="0"/>
              <a:t>, ali i zakonitosti robne proizvodnje.</a:t>
            </a:r>
          </a:p>
          <a:p>
            <a:pPr marL="0" indent="0" algn="just">
              <a:buNone/>
            </a:pPr>
            <a:r>
              <a:rPr lang="en-US" dirty="0"/>
              <a:t>8.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otvorenosti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konkurentnosti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 u </a:t>
            </a:r>
            <a:r>
              <a:rPr lang="en-US" dirty="0" err="1" smtClean="0"/>
              <a:t>odnosu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inostranstvo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5638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9.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(</a:t>
            </a:r>
            <a:r>
              <a:rPr lang="en-US" dirty="0" err="1" smtClean="0"/>
              <a:t>ukupno</a:t>
            </a:r>
            <a:r>
              <a:rPr lang="sr-Latn-ME" dirty="0" smtClean="0"/>
              <a:t> </a:t>
            </a:r>
            <a:r>
              <a:rPr lang="it-IT" dirty="0" smtClean="0"/>
              <a:t>i </a:t>
            </a:r>
            <a:r>
              <a:rPr lang="it-IT" dirty="0"/>
              <a:t>per capita) iz čega se može formirati dovoljan nivo ponude </a:t>
            </a:r>
            <a:r>
              <a:rPr lang="it-IT" dirty="0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bez </a:t>
            </a:r>
            <a:r>
              <a:rPr lang="en-US" dirty="0" err="1"/>
              <a:t>čega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funkcionisati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ekonomija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10.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it-IT" dirty="0" smtClean="0"/>
              <a:t>banke</a:t>
            </a:r>
            <a:r>
              <a:rPr lang="it-IT" dirty="0"/>
              <a:t>, investicioni fondovi i dr.) i finansijskih instrumenata tržišta </a:t>
            </a:r>
            <a:r>
              <a:rPr lang="it-IT" dirty="0" smtClean="0"/>
              <a:t>kapitala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fjučersi</a:t>
            </a:r>
            <a:r>
              <a:rPr lang="en-US" dirty="0"/>
              <a:t>, </a:t>
            </a:r>
            <a:r>
              <a:rPr lang="en-US" dirty="0" err="1"/>
              <a:t>svopovi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 smtClean="0"/>
              <a:t>razvijenu</a:t>
            </a:r>
            <a:r>
              <a:rPr lang="sr-Latn-ME" dirty="0" smtClean="0"/>
              <a:t> </a:t>
            </a:r>
            <a:r>
              <a:rPr lang="en-US" dirty="0" err="1" smtClean="0"/>
              <a:t>finansijsku</a:t>
            </a:r>
            <a:r>
              <a:rPr lang="en-US" dirty="0" smtClean="0"/>
              <a:t> </a:t>
            </a:r>
            <a:r>
              <a:rPr lang="en-US" dirty="0" err="1"/>
              <a:t>infrastrukturu</a:t>
            </a:r>
            <a:r>
              <a:rPr lang="en-US" dirty="0"/>
              <a:t>, bez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</a:t>
            </a:r>
            <a:r>
              <a:rPr lang="en-US" dirty="0" smtClean="0"/>
              <a:t> </a:t>
            </a:r>
            <a:r>
              <a:rPr lang="en-US" dirty="0" err="1"/>
              <a:t>funkcionisati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 smtClean="0"/>
              <a:t>jedno</a:t>
            </a:r>
            <a:r>
              <a:rPr lang="sr-Latn-ME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579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11.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toga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koja </a:t>
            </a:r>
            <a:r>
              <a:rPr lang="pl-PL" dirty="0"/>
              <a:t>po ekonomskoj logici, mora biti veća od kamate na </a:t>
            </a:r>
            <a:r>
              <a:rPr lang="pl-PL" dirty="0" smtClean="0"/>
              <a:t>depozite kod </a:t>
            </a:r>
            <a:r>
              <a:rPr lang="en-US" dirty="0" err="1" smtClean="0"/>
              <a:t>banaka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v-SE" dirty="0"/>
              <a:t>12. Razvijen, solventan i efikasan bankarski sistem, bez koga ne </a:t>
            </a:r>
            <a:r>
              <a:rPr lang="sv-SE" dirty="0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razvijenog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tižišta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akcionarske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vlasnicima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,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3800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1</a:t>
            </a:r>
            <a:r>
              <a:rPr lang="en-US" b="1" dirty="0" smtClean="0"/>
              <a:t>. </a:t>
            </a:r>
            <a:r>
              <a:rPr lang="en-US" b="1" dirty="0"/>
              <a:t>AKCIONARSKI KAPITAL</a:t>
            </a:r>
          </a:p>
          <a:p>
            <a:pPr algn="just"/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je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Kapital</a:t>
            </a:r>
            <a:r>
              <a:rPr lang="en-US" dirty="0"/>
              <a:t> 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osnivanjem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fonnira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početni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 smtClean="0"/>
              <a:t>aktivnostima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uvećava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ulagači</a:t>
            </a:r>
            <a:r>
              <a:rPr lang="sr-Latn-ME" dirty="0" smtClean="0"/>
              <a:t> </a:t>
            </a:r>
            <a:r>
              <a:rPr lang="en-US" dirty="0" err="1" smtClean="0"/>
              <a:t>novčanog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status </a:t>
            </a:r>
            <a:r>
              <a:rPr lang="en-US" dirty="0" err="1"/>
              <a:t>vlasnika</a:t>
            </a:r>
            <a:r>
              <a:rPr lang="en-US" dirty="0"/>
              <a:t>,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(</a:t>
            </a:r>
            <a:r>
              <a:rPr lang="en-US" dirty="0" err="1"/>
              <a:t>dividenda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akcijama</a:t>
            </a:r>
            <a:r>
              <a:rPr lang="sr-Latn-ME" dirty="0" smtClean="0"/>
              <a:t> </a:t>
            </a:r>
            <a:r>
              <a:rPr lang="pl-PL" dirty="0" smtClean="0"/>
              <a:t>nosi </a:t>
            </a:r>
            <a:r>
              <a:rPr lang="pl-PL" dirty="0"/>
              <a:t>pravo na dividendu, ona se najčešće ostvaruje odstupanjem nominalne </a:t>
            </a:r>
            <a:r>
              <a:rPr lang="pl-PL" dirty="0" smtClean="0"/>
              <a:t>od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9725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/>
          <a:lstStyle/>
          <a:p>
            <a:pPr algn="just"/>
            <a:r>
              <a:rPr lang="en-US" dirty="0"/>
              <a:t>To </a:t>
            </a:r>
            <a:r>
              <a:rPr lang="en-US" dirty="0" err="1"/>
              <a:t>odstupanje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pl-PL" dirty="0"/>
              <a:t>kupuje i prodaje akcija i kapital koji je uložen u akcionarsko društvo pri njihovom </a:t>
            </a:r>
            <a:r>
              <a:rPr lang="en-US" dirty="0" err="1"/>
              <a:t>inicijalnom</a:t>
            </a:r>
            <a:r>
              <a:rPr lang="en-US" dirty="0"/>
              <a:t> </a:t>
            </a:r>
            <a:r>
              <a:rPr lang="en-US" dirty="0" err="1"/>
              <a:t>kupovanju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fiktivni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nn-NO" dirty="0"/>
              <a:t>1. Pretvaranje novčanih sredstava u kapital i mogućnost njihovog</a:t>
            </a:r>
            <a:r>
              <a:rPr lang="sr-Latn-ME" dirty="0"/>
              <a:t> </a:t>
            </a:r>
            <a:r>
              <a:rPr lang="en-US" dirty="0" err="1"/>
              <a:t>kapitalizovanja</a:t>
            </a:r>
            <a:r>
              <a:rPr lang="en-US" dirty="0"/>
              <a:t>,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121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Pretvaranje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akcionarski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smtClean="0"/>
              <a:t>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podruštvljavanja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 smtClean="0"/>
              <a:t>uloženog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(</a:t>
            </a:r>
            <a:r>
              <a:rPr lang="en-US" dirty="0" err="1"/>
              <a:t>dividende</a:t>
            </a:r>
            <a:r>
              <a:rPr lang="en-US" dirty="0"/>
              <a:t>)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 smtClean="0"/>
              <a:t>uloženom</a:t>
            </a:r>
            <a:r>
              <a:rPr lang="sr-Latn-ME" dirty="0" smtClean="0"/>
              <a:t> </a:t>
            </a:r>
            <a:r>
              <a:rPr lang="en-US" dirty="0" err="1" smtClean="0"/>
              <a:t>kapitalu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Povlačenje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kupljenih</a:t>
            </a:r>
            <a:r>
              <a:rPr lang="en-US" dirty="0"/>
              <a:t> od </a:t>
            </a:r>
            <a:r>
              <a:rPr lang="en-US" dirty="0" smtClean="0"/>
              <a:t>tog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sv-SE" dirty="0" smtClean="0"/>
              <a:t>6</a:t>
            </a:r>
            <a:r>
              <a:rPr lang="sv-SE" dirty="0"/>
              <a:t>. Permanentno </a:t>
            </a:r>
            <a:r>
              <a:rPr lang="sv-SE" dirty="0" smtClean="0"/>
              <a:t>m</a:t>
            </a:r>
            <a:r>
              <a:rPr lang="sr-Latn-ME" dirty="0" smtClean="0"/>
              <a:t>ij</a:t>
            </a:r>
            <a:r>
              <a:rPr lang="sv-SE" dirty="0" smtClean="0"/>
              <a:t>enjanje </a:t>
            </a:r>
            <a:r>
              <a:rPr lang="sv-SE" dirty="0"/>
              <a:t>vlasnika kapitala preko </a:t>
            </a:r>
            <a:r>
              <a:rPr lang="sv-SE" dirty="0" smtClean="0"/>
              <a:t>prom</a:t>
            </a:r>
            <a:r>
              <a:rPr lang="sr-Latn-ME" dirty="0" smtClean="0"/>
              <a:t>j</a:t>
            </a:r>
            <a:r>
              <a:rPr lang="sv-SE" dirty="0" smtClean="0"/>
              <a:t>ene vlasnika</a:t>
            </a:r>
            <a:r>
              <a:rPr lang="sr-Latn-ME" dirty="0" smtClean="0"/>
              <a:t> </a:t>
            </a:r>
            <a:r>
              <a:rPr lang="pl-PL" dirty="0" smtClean="0"/>
              <a:t>akcija </a:t>
            </a:r>
            <a:r>
              <a:rPr lang="pl-PL" dirty="0"/>
              <a:t>(kupovina i prodaja) bez da se ugrozi sam kapital i </a:t>
            </a:r>
            <a:r>
              <a:rPr lang="pl-PL" dirty="0" smtClean="0"/>
              <a:t>reprodukcija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Permanentno</a:t>
            </a:r>
            <a:r>
              <a:rPr lang="en-US" dirty="0"/>
              <a:t> </a:t>
            </a:r>
            <a:r>
              <a:rPr lang="en-US" dirty="0" err="1"/>
              <a:t>vrednovanje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en-US" dirty="0" err="1" smtClean="0"/>
              <a:t>racionalnog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337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2</a:t>
            </a:r>
            <a:r>
              <a:rPr lang="nn-NO" b="1" dirty="0" smtClean="0"/>
              <a:t>. </a:t>
            </a:r>
            <a:r>
              <a:rPr lang="nn-NO" b="1" dirty="0"/>
              <a:t>FINANSIRANJE I BONITET </a:t>
            </a:r>
            <a:r>
              <a:rPr lang="nn-NO" b="1" dirty="0" smtClean="0"/>
              <a:t>AKCIONARSKOG</a:t>
            </a:r>
            <a:r>
              <a:rPr lang="sr-Latn-ME" b="1" dirty="0" smtClean="0"/>
              <a:t> </a:t>
            </a:r>
            <a:r>
              <a:rPr lang="en-US" b="1" dirty="0" smtClean="0"/>
              <a:t>DRUŠTVA</a:t>
            </a:r>
            <a:endParaRPr lang="en-US" b="1" dirty="0"/>
          </a:p>
          <a:p>
            <a:pPr algn="just"/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predstavljen</a:t>
            </a:r>
            <a:r>
              <a:rPr lang="en-US" dirty="0"/>
              <a:t> je u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prenositi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enjati</a:t>
            </a:r>
            <a:r>
              <a:rPr lang="en-US" dirty="0" smtClean="0"/>
              <a:t> </a:t>
            </a:r>
            <a:r>
              <a:rPr lang="en-US" dirty="0" err="1"/>
              <a:t>vlasništvo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 (</a:t>
            </a:r>
            <a:r>
              <a:rPr lang="en-US" dirty="0" err="1"/>
              <a:t>korporacijom</a:t>
            </a:r>
            <a:r>
              <a:rPr lang="en-US" dirty="0"/>
              <a:t>, </a:t>
            </a:r>
            <a:r>
              <a:rPr lang="en-US" dirty="0" err="1"/>
              <a:t>kompanijom</a:t>
            </a:r>
            <a:r>
              <a:rPr lang="en-US" dirty="0"/>
              <a:t>, </a:t>
            </a:r>
            <a:r>
              <a:rPr lang="en-US" dirty="0" err="1"/>
              <a:t>preduzećem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snošenje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sr-Latn-ME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-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motivima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doveli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vršiti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1) </a:t>
            </a:r>
            <a:r>
              <a:rPr lang="sr-Latn-ME" dirty="0" err="1"/>
              <a:t>o</a:t>
            </a:r>
            <a:r>
              <a:rPr lang="en-US" dirty="0" err="1" smtClean="0"/>
              <a:t>tvorena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, 2) </a:t>
            </a:r>
            <a:r>
              <a:rPr lang="sr-Latn-ME" dirty="0" err="1"/>
              <a:t>o</a:t>
            </a:r>
            <a:r>
              <a:rPr lang="en-US" dirty="0" err="1" smtClean="0"/>
              <a:t>graničena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8783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Otvorena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u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 smtClean="0"/>
              <a:t>potencijalnim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Otvorena</a:t>
            </a:r>
            <a:r>
              <a:rPr lang="en-US" dirty="0" smtClean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-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-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pripreme</a:t>
            </a:r>
            <a:r>
              <a:rPr lang="en-US" dirty="0"/>
              <a:t>,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preuzimajući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tome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indirektne</a:t>
            </a:r>
            <a:r>
              <a:rPr lang="en-US" dirty="0"/>
              <a:t> (</a:t>
            </a:r>
            <a:r>
              <a:rPr lang="en-US" dirty="0" err="1"/>
              <a:t>posredničke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pripremu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-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elemente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emitentu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je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sasvim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 smtClean="0"/>
              <a:t>kupce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zavode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,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fondove</a:t>
            </a:r>
            <a:r>
              <a:rPr lang="en-US" dirty="0"/>
              <a:t>,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Ograničenoj</a:t>
            </a:r>
            <a:r>
              <a:rPr lang="en-US" dirty="0" smtClean="0"/>
              <a:t> </a:t>
            </a:r>
            <a:r>
              <a:rPr lang="en-US" dirty="0" err="1"/>
              <a:t>emisiji</a:t>
            </a:r>
            <a:r>
              <a:rPr lang="en-US" dirty="0"/>
              <a:t> se </a:t>
            </a:r>
            <a:r>
              <a:rPr lang="en-US" dirty="0" err="1" smtClean="0"/>
              <a:t>prib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razloga</a:t>
            </a:r>
            <a:r>
              <a:rPr lang="sr-Latn-ME" dirty="0" smtClean="0"/>
              <a:t> </a:t>
            </a:r>
            <a:r>
              <a:rPr lang="pt-BR" dirty="0" smtClean="0"/>
              <a:t>da </a:t>
            </a:r>
            <a:r>
              <a:rPr lang="pt-BR" dirty="0"/>
              <a:t>se osigura interes tih upisnika kapitala, ali i da se smanje troškovi emisije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posredovanja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02394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u </a:t>
            </a:r>
            <a:r>
              <a:rPr lang="en-US" dirty="0" err="1" smtClean="0"/>
              <a:t>stvari</a:t>
            </a:r>
            <a:r>
              <a:rPr lang="sr-Latn-ME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instrument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Naredne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dokapitalizacija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uvećanje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ij</a:t>
            </a:r>
            <a:r>
              <a:rPr lang="en-US" dirty="0" err="1" smtClean="0"/>
              <a:t>celi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dugoročni</a:t>
            </a:r>
            <a:r>
              <a:rPr lang="sr-Latn-ME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obligacije</a:t>
            </a:r>
            <a:r>
              <a:rPr lang="en-US" dirty="0"/>
              <a:t>) </a:t>
            </a:r>
            <a:r>
              <a:rPr lang="en-US" dirty="0" err="1"/>
              <a:t>osnovani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307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886" y="1184856"/>
            <a:ext cx="10226941" cy="507809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700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r>
              <a:rPr lang="sr-Latn-ME" dirty="0" smtClean="0"/>
              <a:t>A - AKCIONARSKA EKONOMIJA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047"/>
            <a:ext cx="10515600" cy="47919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1. AKCIJE I </a:t>
            </a:r>
            <a:r>
              <a:rPr lang="pl-PL" b="1" dirty="0" smtClean="0"/>
              <a:t>AKCIONARSKI </a:t>
            </a:r>
            <a:r>
              <a:rPr lang="pl-PL" b="1" dirty="0"/>
              <a:t>KAPITAL</a:t>
            </a:r>
          </a:p>
          <a:p>
            <a:pPr algn="just"/>
            <a:r>
              <a:rPr lang="en-US" sz="3000" dirty="0" err="1"/>
              <a:t>Akcionarsko</a:t>
            </a:r>
            <a:r>
              <a:rPr lang="en-US" sz="3000" dirty="0"/>
              <a:t> </a:t>
            </a:r>
            <a:r>
              <a:rPr lang="en-US" sz="3000" dirty="0" err="1"/>
              <a:t>društvo</a:t>
            </a:r>
            <a:r>
              <a:rPr lang="en-US" sz="3000" dirty="0"/>
              <a:t> je </a:t>
            </a:r>
            <a:r>
              <a:rPr lang="en-US" sz="3000" dirty="0" err="1"/>
              <a:t>ekonomski</a:t>
            </a:r>
            <a:r>
              <a:rPr lang="en-US" sz="3000" dirty="0"/>
              <a:t> </a:t>
            </a:r>
            <a:r>
              <a:rPr lang="en-US" sz="3000" dirty="0" err="1"/>
              <a:t>subjekt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se </a:t>
            </a:r>
            <a:r>
              <a:rPr lang="en-US" sz="3000" dirty="0" err="1"/>
              <a:t>registruje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 smtClean="0"/>
              <a:t>preduzeće</a:t>
            </a:r>
            <a:r>
              <a:rPr lang="sr-Latn-ME" sz="3000" dirty="0" smtClean="0"/>
              <a:t> </a:t>
            </a:r>
            <a:r>
              <a:rPr lang="en-US" sz="3000" dirty="0" err="1" smtClean="0"/>
              <a:t>sa</a:t>
            </a:r>
            <a:r>
              <a:rPr lang="en-US" sz="3000" dirty="0" smtClean="0"/>
              <a:t> </a:t>
            </a:r>
            <a:r>
              <a:rPr lang="en-US" sz="3000" dirty="0" err="1"/>
              <a:t>tačno</a:t>
            </a:r>
            <a:r>
              <a:rPr lang="en-US" sz="3000" dirty="0"/>
              <a:t> </a:t>
            </a:r>
            <a:r>
              <a:rPr lang="en-US" sz="3000" dirty="0" err="1"/>
              <a:t>određenim</a:t>
            </a:r>
            <a:r>
              <a:rPr lang="en-US" sz="3000" dirty="0"/>
              <a:t> </a:t>
            </a:r>
            <a:r>
              <a:rPr lang="en-US" sz="3000" dirty="0" err="1"/>
              <a:t>iznosom</a:t>
            </a:r>
            <a:r>
              <a:rPr lang="en-US" sz="3000" dirty="0"/>
              <a:t> </a:t>
            </a:r>
            <a:r>
              <a:rPr lang="en-US" sz="3000" dirty="0" err="1"/>
              <a:t>osnivačkog</a:t>
            </a:r>
            <a:r>
              <a:rPr lang="en-US" sz="3000" dirty="0"/>
              <a:t> (</a:t>
            </a:r>
            <a:r>
              <a:rPr lang="en-US" sz="3000" dirty="0" err="1"/>
              <a:t>akcionarskog</a:t>
            </a:r>
            <a:r>
              <a:rPr lang="en-US" sz="3000" dirty="0"/>
              <a:t>) </a:t>
            </a:r>
            <a:r>
              <a:rPr lang="en-US" sz="3000" dirty="0" err="1"/>
              <a:t>kapitala</a:t>
            </a:r>
            <a:r>
              <a:rPr lang="en-US" sz="3000" dirty="0"/>
              <a:t>, </a:t>
            </a:r>
            <a:r>
              <a:rPr lang="en-US" sz="3000" dirty="0" err="1" smtClean="0"/>
              <a:t>uplaćenog</a:t>
            </a:r>
            <a:r>
              <a:rPr lang="sr-Latn-ME" sz="3000" dirty="0" smtClean="0"/>
              <a:t> </a:t>
            </a:r>
            <a:r>
              <a:rPr lang="pl-PL" sz="3000" dirty="0" smtClean="0"/>
              <a:t>od </a:t>
            </a:r>
            <a:r>
              <a:rPr lang="pl-PL" sz="3000" dirty="0"/>
              <a:t>strane akcionara. </a:t>
            </a:r>
            <a:endParaRPr lang="pl-PL" sz="3000" dirty="0" smtClean="0"/>
          </a:p>
          <a:p>
            <a:pPr algn="just"/>
            <a:r>
              <a:rPr lang="pl-PL" sz="3000" dirty="0" smtClean="0"/>
              <a:t>Akcionarski </a:t>
            </a:r>
            <a:r>
              <a:rPr lang="pl-PL" sz="3000" dirty="0"/>
              <a:t>kapital je </a:t>
            </a:r>
            <a:r>
              <a:rPr lang="pl-PL" sz="3000" dirty="0" smtClean="0"/>
              <a:t>podijeljen </a:t>
            </a:r>
            <a:r>
              <a:rPr lang="pl-PL" sz="3000" dirty="0"/>
              <a:t>na određeni broj akcija </a:t>
            </a:r>
            <a:r>
              <a:rPr lang="pl-PL" sz="3000" dirty="0" smtClean="0"/>
              <a:t>sa </a:t>
            </a:r>
            <a:r>
              <a:rPr lang="en-US" sz="3000" dirty="0" err="1" smtClean="0"/>
              <a:t>nominalnim</a:t>
            </a:r>
            <a:r>
              <a:rPr lang="en-US" sz="3000" dirty="0" smtClean="0"/>
              <a:t> </a:t>
            </a:r>
            <a:r>
              <a:rPr lang="en-US" sz="3000" dirty="0" err="1"/>
              <a:t>iznosom</a:t>
            </a:r>
            <a:r>
              <a:rPr lang="en-US" sz="3000" dirty="0"/>
              <a:t>, </a:t>
            </a:r>
            <a:r>
              <a:rPr lang="en-US" sz="3000" dirty="0" err="1"/>
              <a:t>odnosno</a:t>
            </a:r>
            <a:r>
              <a:rPr lang="en-US" sz="3000" dirty="0"/>
              <a:t> </a:t>
            </a:r>
            <a:r>
              <a:rPr lang="en-US" sz="3000" dirty="0" err="1"/>
              <a:t>brojem</a:t>
            </a:r>
            <a:r>
              <a:rPr lang="en-US" sz="3000" dirty="0"/>
              <a:t> </a:t>
            </a:r>
            <a:r>
              <a:rPr lang="en-US" sz="3000" dirty="0" err="1"/>
              <a:t>akcionara</a:t>
            </a:r>
            <a:r>
              <a:rPr lang="en-US" sz="3000" dirty="0"/>
              <a:t> </a:t>
            </a:r>
            <a:r>
              <a:rPr lang="en-US" sz="3000" dirty="0" err="1"/>
              <a:t>vlasnika</a:t>
            </a:r>
            <a:r>
              <a:rPr lang="en-US" sz="3000" dirty="0"/>
              <a:t> </a:t>
            </a:r>
            <a:r>
              <a:rPr lang="en-US" sz="3000" dirty="0" err="1"/>
              <a:t>akcije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 smtClean="0"/>
              <a:t>uplatili</a:t>
            </a:r>
            <a:r>
              <a:rPr lang="sr-Latn-ME" sz="3000" dirty="0" smtClean="0"/>
              <a:t> </a:t>
            </a:r>
            <a:r>
              <a:rPr lang="en-US" sz="3000" dirty="0" err="1" smtClean="0"/>
              <a:t>akcionarski</a:t>
            </a:r>
            <a:r>
              <a:rPr lang="en-US" sz="3000" dirty="0" smtClean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. </a:t>
            </a:r>
            <a:endParaRPr lang="sr-Latn-ME" sz="3000" dirty="0" smtClean="0"/>
          </a:p>
          <a:p>
            <a:r>
              <a:rPr lang="en-US" sz="3000" dirty="0" smtClean="0"/>
              <a:t>U </a:t>
            </a:r>
            <a:r>
              <a:rPr lang="en-US" sz="3000" dirty="0" err="1"/>
              <a:t>akcionarskom</a:t>
            </a:r>
            <a:r>
              <a:rPr lang="en-US" sz="3000" dirty="0"/>
              <a:t> </a:t>
            </a:r>
            <a:r>
              <a:rPr lang="en-US" sz="3000" dirty="0" err="1"/>
              <a:t>preduzeću</a:t>
            </a:r>
            <a:r>
              <a:rPr lang="en-US" sz="3000" dirty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 </a:t>
            </a:r>
            <a:r>
              <a:rPr lang="en-US" sz="3000" dirty="0" err="1"/>
              <a:t>ostaje</a:t>
            </a:r>
            <a:r>
              <a:rPr lang="en-US" sz="3000" dirty="0"/>
              <a:t> </a:t>
            </a:r>
            <a:r>
              <a:rPr lang="en-US" sz="3000" dirty="0" err="1"/>
              <a:t>vlasništvo</a:t>
            </a:r>
            <a:r>
              <a:rPr lang="en-US" sz="3000" dirty="0"/>
              <a:t> </a:t>
            </a:r>
            <a:r>
              <a:rPr lang="en-US" sz="3000" dirty="0" err="1" smtClean="0"/>
              <a:t>ulagača</a:t>
            </a:r>
            <a:r>
              <a:rPr lang="sr-Latn-ME" sz="3000" dirty="0" smtClean="0"/>
              <a:t> </a:t>
            </a:r>
            <a:r>
              <a:rPr lang="en-US" sz="3000" dirty="0" smtClean="0"/>
              <a:t>(</a:t>
            </a:r>
            <a:r>
              <a:rPr lang="en-US" sz="3000" dirty="0" err="1"/>
              <a:t>akcionara</a:t>
            </a:r>
            <a:r>
              <a:rPr lang="en-US" sz="3000" dirty="0" smtClean="0"/>
              <a:t>).</a:t>
            </a:r>
            <a:endParaRPr lang="sr-Latn-ME" sz="3000" dirty="0" smtClean="0"/>
          </a:p>
          <a:p>
            <a:r>
              <a:rPr lang="en-US" sz="3000" dirty="0" smtClean="0"/>
              <a:t> </a:t>
            </a:r>
            <a:r>
              <a:rPr lang="en-US" sz="3000" dirty="0" err="1"/>
              <a:t>Moguće</a:t>
            </a:r>
            <a:r>
              <a:rPr lang="en-US" sz="3000" dirty="0"/>
              <a:t> je </a:t>
            </a:r>
            <a:r>
              <a:rPr lang="en-US" sz="3000" dirty="0" smtClean="0"/>
              <a:t>un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eti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imovinu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smtClean="0"/>
              <a:t>d</a:t>
            </a:r>
            <a:r>
              <a:rPr lang="sr-Latn-ME" sz="3000" dirty="0" smtClean="0"/>
              <a:t>i</a:t>
            </a:r>
            <a:r>
              <a:rPr lang="en-US" sz="3000" dirty="0" smtClean="0"/>
              <a:t>o </a:t>
            </a:r>
            <a:r>
              <a:rPr lang="en-US" sz="3000" dirty="0"/>
              <a:t>u </a:t>
            </a:r>
            <a:r>
              <a:rPr lang="en-US" sz="3000" dirty="0" err="1"/>
              <a:t>akcionarski</a:t>
            </a:r>
            <a:r>
              <a:rPr lang="en-US" sz="3000" dirty="0"/>
              <a:t> </a:t>
            </a:r>
            <a:r>
              <a:rPr lang="en-US" sz="3000" dirty="0" err="1"/>
              <a:t>kapital</a:t>
            </a:r>
            <a:r>
              <a:rPr lang="en-US" sz="3000" dirty="0"/>
              <a:t> (</a:t>
            </a:r>
            <a:r>
              <a:rPr lang="en-US" sz="3000" dirty="0" err="1"/>
              <a:t>zemljište</a:t>
            </a:r>
            <a:r>
              <a:rPr lang="en-US" sz="3000" dirty="0" smtClean="0"/>
              <a:t>,</a:t>
            </a:r>
            <a:r>
              <a:rPr lang="sr-Latn-ME" sz="3000" dirty="0" smtClean="0"/>
              <a:t> </a:t>
            </a:r>
            <a:r>
              <a:rPr lang="pt-BR" sz="3000" dirty="0" smtClean="0"/>
              <a:t>patenti</a:t>
            </a:r>
            <a:r>
              <a:rPr lang="pt-BR" sz="3000" dirty="0"/>
              <a:t>, tehnologija, pravo na rentu, pravo na neisplaćenu dividendu i dr</a:t>
            </a:r>
            <a:r>
              <a:rPr lang="pt-BR" sz="3000" dirty="0" smtClean="0"/>
              <a:t>.).</a:t>
            </a:r>
            <a:endParaRPr lang="sr-Latn-ME" sz="3000" dirty="0" smtClean="0"/>
          </a:p>
          <a:p>
            <a:r>
              <a:rPr lang="pt-BR" sz="3000" dirty="0" smtClean="0"/>
              <a:t> 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osnovu</a:t>
            </a:r>
            <a:r>
              <a:rPr lang="en-US" sz="3000" dirty="0" smtClean="0"/>
              <a:t> </a:t>
            </a:r>
            <a:r>
              <a:rPr lang="en-US" sz="3000" dirty="0" err="1"/>
              <a:t>uloženog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emituje</a:t>
            </a:r>
            <a:r>
              <a:rPr lang="en-US" sz="3000" dirty="0"/>
              <a:t> se </a:t>
            </a:r>
            <a:r>
              <a:rPr lang="en-US" sz="3000" dirty="0" err="1"/>
              <a:t>akcija</a:t>
            </a:r>
            <a:r>
              <a:rPr lang="en-US" sz="3000" dirty="0"/>
              <a:t> (</a:t>
            </a:r>
            <a:r>
              <a:rPr lang="en-US" sz="3000" dirty="0" err="1"/>
              <a:t>deonica</a:t>
            </a:r>
            <a:r>
              <a:rPr lang="en-US" sz="30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0235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/>
          <a:lstStyle/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r>
              <a:rPr lang="en-US" dirty="0" err="1"/>
              <a:t>redovno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pl-PL" dirty="0" smtClean="0"/>
              <a:t>boniteta </a:t>
            </a:r>
            <a:r>
              <a:rPr lang="pl-PL" dirty="0"/>
              <a:t>preduzeća.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treba da pokaže koliko je preduzeće sposobno da </a:t>
            </a:r>
            <a:r>
              <a:rPr lang="pl-PL" dirty="0" smtClean="0"/>
              <a:t>uredno </a:t>
            </a:r>
            <a:r>
              <a:rPr lang="en-US" dirty="0" err="1" smtClean="0"/>
              <a:t>izvršava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Bonitet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elog</a:t>
            </a:r>
            <a:r>
              <a:rPr lang="en-US" dirty="0" smtClean="0"/>
              <a:t> </a:t>
            </a:r>
            <a:r>
              <a:rPr lang="en-US" dirty="0" err="1"/>
              <a:t>niza</a:t>
            </a:r>
            <a:r>
              <a:rPr lang="en-US" dirty="0"/>
              <a:t> </a:t>
            </a:r>
            <a:r>
              <a:rPr lang="en-US" dirty="0" err="1"/>
              <a:t>indikatora</a:t>
            </a:r>
            <a:r>
              <a:rPr lang="en-US" dirty="0"/>
              <a:t> </a:t>
            </a:r>
            <a:r>
              <a:rPr lang="en-US" dirty="0" err="1" smtClean="0"/>
              <a:t>boniteta</a:t>
            </a:r>
            <a:r>
              <a:rPr lang="sr-Latn-ME" b="1" dirty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2824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C</a:t>
            </a:r>
            <a:r>
              <a:rPr lang="sr-Latn-ME" dirty="0"/>
              <a:t> </a:t>
            </a:r>
            <a:r>
              <a:rPr lang="sr-Latn-ME" dirty="0" smtClean="0"/>
              <a:t>- TRŽIŠTE 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FUNKCIJE TRŽIŠTA KAPITALA</a:t>
            </a:r>
          </a:p>
          <a:p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srednjoročnih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8940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774" y="1107583"/>
            <a:ext cx="10125147" cy="556890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45426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/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berzanskog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r>
              <a:rPr lang="pl-PL" dirty="0"/>
              <a:t>Na bankarskom tržištu kapitala pojavljuje se zajmovni kapital banaka.</a:t>
            </a:r>
          </a:p>
          <a:p>
            <a:pPr algn="just"/>
            <a:r>
              <a:rPr lang="en-US" dirty="0"/>
              <a:t>Banka se </a:t>
            </a:r>
            <a:r>
              <a:rPr lang="en-US" dirty="0" err="1"/>
              <a:t>javlja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 (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)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/>
              <a:t>zajmoprimac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direktan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pl-PL" dirty="0"/>
              <a:t>Na berzanskom tržištu kupuju se i prodaju akcije i obveznice.</a:t>
            </a:r>
          </a:p>
          <a:p>
            <a:r>
              <a:rPr lang="pl-PL" dirty="0"/>
              <a:t> Berzansko </a:t>
            </a:r>
            <a:r>
              <a:rPr lang="en-US" dirty="0" err="1"/>
              <a:t>tržište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53192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nemoguće</a:t>
            </a:r>
            <a:r>
              <a:rPr lang="en-US" dirty="0"/>
              <a:t> </a:t>
            </a:r>
            <a:r>
              <a:rPr lang="en-US" dirty="0" err="1"/>
              <a:t>striktno</a:t>
            </a:r>
            <a:r>
              <a:rPr lang="en-US" dirty="0"/>
              <a:t> </a:t>
            </a:r>
            <a:r>
              <a:rPr lang="en-US" dirty="0" err="1"/>
              <a:t>odvojiti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hipotetička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o </a:t>
            </a:r>
            <a:r>
              <a:rPr lang="en-US" dirty="0" err="1"/>
              <a:t>konvenciji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Jer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rokom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godine</a:t>
            </a:r>
            <a:r>
              <a:rPr lang="en-US" dirty="0"/>
              <a:t> dana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ulaganjem</a:t>
            </a:r>
            <a:r>
              <a:rPr lang="en-US" dirty="0"/>
              <a:t> a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sr-Latn-ME" dirty="0" smtClean="0"/>
              <a:t>g</a:t>
            </a:r>
            <a:r>
              <a:rPr lang="en-US" dirty="0" err="1" smtClean="0"/>
              <a:t>odine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investicionim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plasmani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kraće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posebno </a:t>
            </a:r>
            <a:r>
              <a:rPr lang="pl-PL" dirty="0"/>
              <a:t>u razne finansijske oblike.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strane, postoji mehanizam </a:t>
            </a:r>
            <a:r>
              <a:rPr lang="pl-PL" dirty="0" smtClean="0"/>
              <a:t>stalnih </a:t>
            </a:r>
            <a:r>
              <a:rPr lang="pt-BR" dirty="0" smtClean="0"/>
              <a:t>prelivanja </a:t>
            </a:r>
            <a:r>
              <a:rPr lang="pt-BR" dirty="0"/>
              <a:t>novca sa tržišta novca na tržište kapitala i obrnuto</a:t>
            </a:r>
            <a:r>
              <a:rPr lang="pt-BR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Teško</a:t>
            </a:r>
            <a:r>
              <a:rPr lang="en-US" dirty="0"/>
              <a:t> je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kratkoročno</a:t>
            </a:r>
            <a:r>
              <a:rPr lang="en-US" dirty="0"/>
              <a:t>, a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dugoročno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funkciji</a:t>
            </a:r>
            <a:r>
              <a:rPr lang="en-US" dirty="0"/>
              <a:t>, </a:t>
            </a:r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je </a:t>
            </a:r>
            <a:r>
              <a:rPr lang="en-US" dirty="0" err="1"/>
              <a:t>formalne</a:t>
            </a:r>
            <a:r>
              <a:rPr lang="en-US" dirty="0"/>
              <a:t>, a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suštinske</a:t>
            </a:r>
            <a:r>
              <a:rPr lang="sr-Latn-ME" dirty="0"/>
              <a:t> </a:t>
            </a:r>
            <a:r>
              <a:rPr lang="en-US" dirty="0" err="1"/>
              <a:t>prirode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5749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stalnog</a:t>
            </a:r>
            <a:r>
              <a:rPr lang="en-US" dirty="0"/>
              <a:t> </a:t>
            </a:r>
            <a:r>
              <a:rPr lang="en-US" dirty="0" err="1"/>
              <a:t>prelivanja</a:t>
            </a:r>
            <a:r>
              <a:rPr lang="en-US" dirty="0"/>
              <a:t> (</a:t>
            </a:r>
            <a:r>
              <a:rPr lang="en-US" dirty="0" err="1"/>
              <a:t>pretvaranja</a:t>
            </a:r>
            <a:r>
              <a:rPr lang="en-US" dirty="0"/>
              <a:t>) </a:t>
            </a:r>
            <a:r>
              <a:rPr lang="en-US" dirty="0" err="1"/>
              <a:t>jednih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danas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stroga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dugoročni</a:t>
            </a:r>
            <a:r>
              <a:rPr lang="sr-Latn-ME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modernim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kratkoročna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pretvaraju</a:t>
            </a:r>
            <a:r>
              <a:rPr lang="en-US" dirty="0"/>
              <a:t>” u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,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nalaze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to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jedinstveno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instrumentima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alokacija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dirty="0" err="1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fimkcija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-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koncentriše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/>
              <a:t>) da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podmirile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(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2857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Ako su nekome potrebna investiciona sredstva ona se mogu pribaviti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</a:t>
            </a:r>
            <a:r>
              <a:rPr lang="en-US" dirty="0" err="1"/>
              <a:t>zajmovni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smtClean="0"/>
              <a:t>Na </a:t>
            </a:r>
            <a:r>
              <a:rPr lang="en-US" dirty="0"/>
              <a:t>tom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ranije</a:t>
            </a:r>
            <a:r>
              <a:rPr lang="sr-Latn-ME" dirty="0" smtClean="0"/>
              <a:t> </a:t>
            </a:r>
            <a:r>
              <a:rPr lang="en-US" dirty="0" err="1" smtClean="0"/>
              <a:t>emitovanim</a:t>
            </a:r>
            <a:r>
              <a:rPr lang="sr-Latn-ME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)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“</a:t>
            </a:r>
            <a:r>
              <a:rPr lang="en-US" dirty="0" err="1"/>
              <a:t>sekundarno</a:t>
            </a:r>
            <a:r>
              <a:rPr lang="en-US" dirty="0"/>
              <a:t>” </a:t>
            </a:r>
            <a:r>
              <a:rPr lang="en-US" dirty="0" err="1" smtClean="0"/>
              <a:t>tržište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da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brzo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planirana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 smtClean="0"/>
              <a:t>dugoročne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 smtClean="0"/>
              <a:t>likvidna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/>
              <a:t>, u </a:t>
            </a:r>
            <a:r>
              <a:rPr lang="en-US" dirty="0" err="1"/>
              <a:t>novac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se </a:t>
            </a:r>
            <a:r>
              <a:rPr lang="en-US" dirty="0" err="1"/>
              <a:t>slobodan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najrentabilnije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 (</a:t>
            </a:r>
            <a:r>
              <a:rPr lang="en-US" dirty="0" err="1"/>
              <a:t>investicije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63969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0914"/>
            <a:ext cx="10515600" cy="56360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neutrošena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(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odložena</a:t>
            </a:r>
            <a:r>
              <a:rPr lang="en-US" dirty="0"/>
              <a:t> </a:t>
            </a:r>
            <a:r>
              <a:rPr lang="en-US" dirty="0" err="1"/>
              <a:t>potrošnja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 smtClean="0"/>
              <a:t>dugoročna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: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zajmova</a:t>
            </a:r>
            <a:r>
              <a:rPr lang="en-US" dirty="0"/>
              <a:t>,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, </a:t>
            </a:r>
            <a:r>
              <a:rPr lang="en-US" dirty="0" err="1"/>
              <a:t>industrijske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it-IT" dirty="0" smtClean="0"/>
              <a:t>finansijskih </a:t>
            </a:r>
            <a:r>
              <a:rPr lang="it-IT" dirty="0"/>
              <a:t>oblika jeste dobit koja se može ostvariti preko kamate ili dividende.</a:t>
            </a:r>
          </a:p>
          <a:p>
            <a:pPr algn="just"/>
            <a:r>
              <a:rPr lang="pl-PL" dirty="0"/>
              <a:t>S obzirom na to da je rizik kod dugoročnih ulaganja veći u odnosu na </a:t>
            </a:r>
            <a:r>
              <a:rPr lang="pl-PL" dirty="0" smtClean="0"/>
              <a:t>kratkoročna </a:t>
            </a:r>
            <a:r>
              <a:rPr lang="en-US" dirty="0" err="1" smtClean="0"/>
              <a:t>ulaganja</a:t>
            </a:r>
            <a:r>
              <a:rPr lang="en-US" dirty="0"/>
              <a:t>, to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pl-PL" dirty="0" smtClean="0"/>
              <a:t>tražnja </a:t>
            </a:r>
            <a:r>
              <a:rPr lang="pl-PL" dirty="0"/>
              <a:t>za dugoročnim kapitalom opada, nosioci ponude kapitala mogu ga plasirati </a:t>
            </a:r>
            <a:r>
              <a:rPr lang="pl-PL" dirty="0" smtClean="0"/>
              <a:t>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/>
              <a:t>oblike</a:t>
            </a:r>
            <a:r>
              <a:rPr lang="en-US" dirty="0"/>
              <a:t> (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uloženi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Tržište kapitala može biti organizovano i neorganizovano.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27661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Organizovano</a:t>
            </a:r>
            <a:r>
              <a:rPr lang="sr-Latn-ME" dirty="0"/>
              <a:t> </a:t>
            </a:r>
            <a:r>
              <a:rPr lang="pl-PL" dirty="0"/>
              <a:t>je ono na kojem se odnosi ponude i tražnje finansijskih sredstava odvijaju </a:t>
            </a:r>
            <a:r>
              <a:rPr lang="pl-PL" dirty="0" smtClean="0"/>
              <a:t>preko </a:t>
            </a:r>
            <a:r>
              <a:rPr lang="en-US" dirty="0" err="1" smtClean="0"/>
              <a:t>odgovarajućih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Najznačajnije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je da se </a:t>
            </a:r>
            <a:r>
              <a:rPr lang="en-US" dirty="0" err="1"/>
              <a:t>koncentracijom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tražnje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novca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deviza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bave</a:t>
            </a:r>
            <a:r>
              <a:rPr lang="en-US" dirty="0" smtClean="0"/>
              <a:t> </a:t>
            </a:r>
            <a:r>
              <a:rPr lang="en-US" dirty="0" err="1"/>
              <a:t>dugoročnim</a:t>
            </a:r>
            <a:r>
              <a:rPr lang="en-US" dirty="0"/>
              <a:t> </a:t>
            </a:r>
            <a:r>
              <a:rPr lang="en-US" dirty="0" err="1"/>
              <a:t>ulaganjima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prikupljaju</a:t>
            </a:r>
            <a:r>
              <a:rPr lang="sr-Latn-ME" dirty="0" smtClean="0"/>
              <a:t> </a:t>
            </a:r>
            <a:r>
              <a:rPr lang="en-US" dirty="0" err="1" smtClean="0"/>
              <a:t>emisijom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prikupljanjem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fondovi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posredničke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9671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Neorganizovano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međusobne</a:t>
            </a:r>
            <a:r>
              <a:rPr lang="en-US" dirty="0"/>
              <a:t>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nn-NO" dirty="0" smtClean="0"/>
              <a:t>subjekata </a:t>
            </a:r>
            <a:r>
              <a:rPr lang="nn-NO" dirty="0"/>
              <a:t>koji kapital nude i subjekata koji ga žele investirati (tražnja kapitala).</a:t>
            </a:r>
          </a:p>
          <a:p>
            <a:pPr algn="just"/>
            <a:r>
              <a:rPr lang="en-US" dirty="0" err="1"/>
              <a:t>Veze</a:t>
            </a:r>
            <a:r>
              <a:rPr lang="en-US" dirty="0"/>
              <a:t> se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uspostavljaju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cirkulacija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pl-PL" dirty="0" smtClean="0"/>
              <a:t>različitih </a:t>
            </a:r>
            <a:r>
              <a:rPr lang="pl-PL" dirty="0"/>
              <a:t>oblika hartija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/>
              <a:t>privredu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razvijena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odgovarajuća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pl-PL" dirty="0" smtClean="0"/>
              <a:t>kapitala</a:t>
            </a:r>
            <a:r>
              <a:rPr lang="pl-PL" dirty="0"/>
              <a:t>, ali i druge bitne faktore za funkcionisanje kapitala (stabilnost privrede</a:t>
            </a:r>
            <a:r>
              <a:rPr lang="pl-PL" dirty="0" smtClean="0"/>
              <a:t>,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profitni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/>
              <a:t>, </a:t>
            </a:r>
            <a:r>
              <a:rPr lang="en-US" dirty="0" err="1"/>
              <a:t>razvijen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smtClean="0"/>
              <a:t>– je</a:t>
            </a:r>
            <a:r>
              <a:rPr lang="sr-Latn-ME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/>
              <a:t>razvijeno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kapitalizma</a:t>
            </a:r>
            <a:r>
              <a:rPr lang="en-US" dirty="0"/>
              <a:t> (SAD, V. </a:t>
            </a:r>
            <a:r>
              <a:rPr lang="en-US" dirty="0" err="1"/>
              <a:t>Britanija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Nemačka</a:t>
            </a:r>
            <a:r>
              <a:rPr lang="en-US" dirty="0"/>
              <a:t>, Japan, </a:t>
            </a:r>
            <a:r>
              <a:rPr lang="en-US" dirty="0" err="1"/>
              <a:t>Francuska</a:t>
            </a:r>
            <a:r>
              <a:rPr lang="en-US" dirty="0"/>
              <a:t>, </a:t>
            </a:r>
            <a:r>
              <a:rPr lang="en-US" dirty="0" err="1"/>
              <a:t>Švajcarska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2077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To je efekat koji se </a:t>
            </a:r>
            <a:r>
              <a:rPr lang="pl-PL" dirty="0" smtClean="0"/>
              <a:t>zasniva na </a:t>
            </a:r>
            <a:r>
              <a:rPr lang="pl-PL" dirty="0"/>
              <a:t>akcionarskom kapitalu korporacije, kompanije, preduzeća. </a:t>
            </a:r>
            <a:endParaRPr lang="pl-PL" dirty="0" smtClean="0"/>
          </a:p>
          <a:p>
            <a:r>
              <a:rPr lang="pl-PL" dirty="0" smtClean="0"/>
              <a:t>To </a:t>
            </a:r>
            <a:r>
              <a:rPr lang="pl-PL" dirty="0"/>
              <a:t>je određeni </a:t>
            </a:r>
            <a:r>
              <a:rPr lang="pl-PL" dirty="0" smtClean="0"/>
              <a:t>dio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Spada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 </a:t>
            </a:r>
            <a:r>
              <a:rPr lang="en-US" dirty="0" err="1"/>
              <a:t>prihodom</a:t>
            </a:r>
            <a:r>
              <a:rPr lang="en-US" dirty="0"/>
              <a:t>,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prihod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draštva</a:t>
            </a:r>
            <a:r>
              <a:rPr lang="en-US" dirty="0"/>
              <a:t>.</a:t>
            </a:r>
          </a:p>
          <a:p>
            <a:r>
              <a:rPr lang="en-US" dirty="0" err="1"/>
              <a:t>Akcije</a:t>
            </a:r>
            <a:r>
              <a:rPr lang="en-US" dirty="0"/>
              <a:t> nose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nematerijalna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materijalna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Nematerijalna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korporacijom</a:t>
            </a:r>
            <a:r>
              <a:rPr lang="en-US" dirty="0"/>
              <a:t>, </a:t>
            </a:r>
            <a:r>
              <a:rPr lang="en-US" dirty="0" err="1"/>
              <a:t>odlučivanje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materijalna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: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prvenstva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novoemitovanih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adekvatan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likvidacione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it-IT" dirty="0" smtClean="0"/>
              <a:t>se </a:t>
            </a:r>
            <a:r>
              <a:rPr lang="it-IT" dirty="0"/>
              <a:t>vodi likvidacioni postupak i dr.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29591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specifičnom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sr-Latn-ME" dirty="0"/>
              <a:t> </a:t>
            </a:r>
            <a:r>
              <a:rPr lang="en-US" dirty="0" err="1"/>
              <a:t>nazivaju</a:t>
            </a:r>
            <a:r>
              <a:rPr lang="en-US" dirty="0"/>
              <a:t> se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obzirom</a:t>
            </a:r>
            <a:r>
              <a:rPr lang="sr-Latn-ME" dirty="0"/>
              <a:t> </a:t>
            </a:r>
            <a:r>
              <a:rPr lang="pl-PL" dirty="0"/>
              <a:t>na transakcije, može biti nacionalno i međunarodno tržište kapitala.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60005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D - </a:t>
            </a:r>
            <a:r>
              <a:rPr lang="en-US" b="1" dirty="0" smtClean="0"/>
              <a:t> INSTRUMENTI TRŽIŠTA KAPITALA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OBVEZNICE KAO HARTIJE OD </a:t>
            </a:r>
            <a:r>
              <a:rPr lang="pl-PL" b="1" dirty="0" smtClean="0"/>
              <a:t>VRIJEDNOSTI</a:t>
            </a:r>
            <a:endParaRPr lang="pl-PL" b="1" dirty="0"/>
          </a:p>
          <a:p>
            <a:pPr algn="just"/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licu</a:t>
            </a:r>
            <a:r>
              <a:rPr lang="sr-Latn-ME" dirty="0" smtClean="0"/>
              <a:t> </a:t>
            </a:r>
            <a:r>
              <a:rPr lang="en-US" dirty="0" err="1" smtClean="0"/>
              <a:t>naznačenom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obveznici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donosiocu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isplatiti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naveden</a:t>
            </a:r>
            <a:r>
              <a:rPr lang="en-US" dirty="0"/>
              <a:t> u </a:t>
            </a:r>
            <a:r>
              <a:rPr lang="en-US" dirty="0" err="1"/>
              <a:t>obveznici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anuitetskog</a:t>
            </a:r>
            <a:r>
              <a:rPr lang="sr-Latn-ME" dirty="0" smtClean="0"/>
              <a:t> </a:t>
            </a:r>
            <a:r>
              <a:rPr lang="en-US" dirty="0" err="1" smtClean="0"/>
              <a:t>kupona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, </a:t>
            </a:r>
            <a:r>
              <a:rPr lang="en-US" dirty="0" err="1"/>
              <a:t>neotkazive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prenosive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cirkulaciju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izdavaocu</a:t>
            </a:r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rešavanje</a:t>
            </a:r>
            <a:r>
              <a:rPr lang="sr-Latn-ME" dirty="0" smtClean="0"/>
              <a:t> </a:t>
            </a:r>
            <a:r>
              <a:rPr lang="en-US" dirty="0" err="1" smtClean="0"/>
              <a:t>krupnih</a:t>
            </a:r>
            <a:r>
              <a:rPr lang="en-US" dirty="0" smtClean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48283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Obveznica</a:t>
            </a:r>
            <a:r>
              <a:rPr lang="en-US" dirty="0"/>
              <a:t> mora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(</a:t>
            </a:r>
            <a:r>
              <a:rPr lang="en-US" dirty="0" err="1"/>
              <a:t>bitnih</a:t>
            </a:r>
            <a:r>
              <a:rPr lang="en-US" dirty="0"/>
              <a:t>) </a:t>
            </a:r>
            <a:r>
              <a:rPr lang="en-US" dirty="0" err="1"/>
              <a:t>elemenata</a:t>
            </a:r>
            <a:r>
              <a:rPr lang="en-US" dirty="0"/>
              <a:t>: 1) </a:t>
            </a:r>
            <a:r>
              <a:rPr lang="en-US" dirty="0" err="1" smtClean="0"/>
              <a:t>oznaku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je to </a:t>
            </a:r>
            <a:r>
              <a:rPr lang="en-US" dirty="0" err="1"/>
              <a:t>obveznica</a:t>
            </a:r>
            <a:r>
              <a:rPr lang="en-US" dirty="0"/>
              <a:t>, 2)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edište</a:t>
            </a:r>
            <a:r>
              <a:rPr lang="en-US" dirty="0" smtClean="0"/>
              <a:t> </a:t>
            </a:r>
            <a:r>
              <a:rPr lang="en-US" dirty="0" err="1"/>
              <a:t>izdavaoca</a:t>
            </a:r>
            <a:r>
              <a:rPr lang="en-US" dirty="0"/>
              <a:t>, 3)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, 4)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, 5)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, 6)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/>
              <a:t>je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7)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predviđeno</a:t>
            </a:r>
            <a:r>
              <a:rPr lang="en-US" dirty="0"/>
              <a:t>), 8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rokove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9)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datum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10) </a:t>
            </a:r>
            <a:r>
              <a:rPr lang="en-US" dirty="0" err="1" smtClean="0"/>
              <a:t>serijski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11) </a:t>
            </a:r>
            <a:r>
              <a:rPr lang="en-US" dirty="0" err="1"/>
              <a:t>faksimil</a:t>
            </a:r>
            <a:r>
              <a:rPr lang="en-US" dirty="0"/>
              <a:t> </a:t>
            </a:r>
            <a:r>
              <a:rPr lang="en-US" dirty="0" err="1"/>
              <a:t>potpisa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poleđini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se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,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 smtClean="0"/>
              <a:t>otplaćivanja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 (</a:t>
            </a:r>
            <a:r>
              <a:rPr lang="en-US" dirty="0" err="1"/>
              <a:t>amortizacioni</a:t>
            </a:r>
            <a:r>
              <a:rPr lang="en-US" dirty="0"/>
              <a:t> plan).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43019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/>
          <a:lstStyle/>
          <a:p>
            <a:r>
              <a:rPr lang="en-US" dirty="0"/>
              <a:t>Na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se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privatni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garantovane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negarantovane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enljivom</a:t>
            </a:r>
            <a:r>
              <a:rPr lang="en-US" dirty="0" smtClean="0"/>
              <a:t>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r>
              <a:rPr lang="en-US" dirty="0" err="1"/>
              <a:t>Sve</a:t>
            </a:r>
            <a:r>
              <a:rPr lang="en-US" dirty="0"/>
              <a:t> to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naznačeno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izdaje</a:t>
            </a:r>
            <a:r>
              <a:rPr lang="sr-Latn-ME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garancijom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garanta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sr-Latn-ME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j</a:t>
            </a:r>
            <a:r>
              <a:rPr lang="en-US" dirty="0" err="1" smtClean="0"/>
              <a:t>edište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20741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2) TRŽIŠNA </a:t>
            </a:r>
            <a:r>
              <a:rPr lang="en-US" b="1" dirty="0" smtClean="0"/>
              <a:t>C</a:t>
            </a:r>
            <a:r>
              <a:rPr lang="sr-Latn-ME" b="1" dirty="0" smtClean="0"/>
              <a:t>IJ</a:t>
            </a:r>
            <a:r>
              <a:rPr lang="en-US" b="1" dirty="0" smtClean="0"/>
              <a:t>ENA </a:t>
            </a:r>
            <a:r>
              <a:rPr lang="en-US" b="1" dirty="0"/>
              <a:t>OBVEZNICA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Zajmoprimac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(</a:t>
            </a:r>
            <a:r>
              <a:rPr lang="en-US" dirty="0" err="1"/>
              <a:t>kupon</a:t>
            </a:r>
            <a:r>
              <a:rPr lang="en-US" dirty="0"/>
              <a:t>) </a:t>
            </a:r>
            <a:r>
              <a:rPr lang="en-US" dirty="0" err="1"/>
              <a:t>sve</a:t>
            </a:r>
            <a:r>
              <a:rPr lang="en-US" dirty="0"/>
              <a:t> do dana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) </a:t>
            </a:r>
            <a:r>
              <a:rPr lang="en-US" dirty="0" err="1"/>
              <a:t>pozajmljenu</a:t>
            </a:r>
            <a:r>
              <a:rPr lang="en-US" dirty="0"/>
              <a:t> </a:t>
            </a:r>
            <a:r>
              <a:rPr lang="en-US" dirty="0" err="1"/>
              <a:t>svotu</a:t>
            </a:r>
            <a:r>
              <a:rPr lang="en-US" dirty="0"/>
              <a:t> (</a:t>
            </a:r>
            <a:r>
              <a:rPr lang="en-US" dirty="0" err="1"/>
              <a:t>glavnicu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Uzmimo</a:t>
            </a:r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Izdavalac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od 100 </a:t>
            </a:r>
            <a:r>
              <a:rPr lang="sr-Latn-ME" dirty="0"/>
              <a:t>€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5%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</a:t>
            </a:r>
            <a:r>
              <a:rPr lang="sr-Latn-ME" dirty="0" smtClean="0"/>
              <a:t> </a:t>
            </a:r>
            <a:r>
              <a:rPr lang="en-US" dirty="0" err="1" smtClean="0"/>
              <a:t>obećava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naplaćivati</a:t>
            </a:r>
            <a:r>
              <a:rPr lang="en-US" dirty="0"/>
              <a:t> 10 </a:t>
            </a:r>
            <a:r>
              <a:rPr lang="sr-Latn-ME" dirty="0"/>
              <a:t>€</a:t>
            </a:r>
            <a:r>
              <a:rPr lang="en-US" dirty="0" smtClean="0"/>
              <a:t> </a:t>
            </a:r>
            <a:r>
              <a:rPr lang="en-US" dirty="0" err="1"/>
              <a:t>godišnje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Diskontovanjem</a:t>
            </a:r>
            <a:r>
              <a:rPr lang="sr-Latn-ME" dirty="0" smtClean="0"/>
              <a:t> </a:t>
            </a:r>
            <a:r>
              <a:rPr lang="en-US" dirty="0" err="1" smtClean="0"/>
              <a:t>pozajmljene</a:t>
            </a:r>
            <a:r>
              <a:rPr lang="en-US" dirty="0" smtClean="0"/>
              <a:t> </a:t>
            </a:r>
            <a:r>
              <a:rPr lang="en-US" dirty="0" err="1"/>
              <a:t>svote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:</a:t>
            </a:r>
          </a:p>
          <a:p>
            <a:r>
              <a:rPr lang="en-US" dirty="0"/>
              <a:t>Vs =10/(1+0.005)+10/(1+0.005</a:t>
            </a:r>
            <a:r>
              <a:rPr lang="en-US" b="1" dirty="0"/>
              <a:t>2</a:t>
            </a:r>
            <a:r>
              <a:rPr lang="en-US" dirty="0"/>
              <a:t>)+10/(1+0.005</a:t>
            </a:r>
            <a:r>
              <a:rPr lang="en-US" b="1" dirty="0"/>
              <a:t>3</a:t>
            </a:r>
            <a:r>
              <a:rPr lang="en-US" dirty="0"/>
              <a:t>)+100/(1+0.005</a:t>
            </a:r>
            <a:r>
              <a:rPr lang="en-US" b="1" dirty="0"/>
              <a:t>4</a:t>
            </a:r>
            <a:r>
              <a:rPr lang="en-US" dirty="0"/>
              <a:t>) = 11.36</a:t>
            </a:r>
          </a:p>
          <a:p>
            <a:r>
              <a:rPr lang="en-US" dirty="0" err="1"/>
              <a:t>Diskontni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je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1/(1+0.005) </a:t>
            </a:r>
            <a:r>
              <a:rPr lang="en-US" dirty="0" err="1"/>
              <a:t>ili</a:t>
            </a:r>
            <a:r>
              <a:rPr lang="en-US" dirty="0"/>
              <a:t> 1/(1+i).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6478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da </a:t>
            </a:r>
            <a:r>
              <a:rPr lang="en-US" dirty="0" err="1"/>
              <a:t>reinvestira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 smtClean="0"/>
              <a:t>sada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diskontni faktor za drugu </a:t>
            </a:r>
            <a:r>
              <a:rPr lang="pl-PL" dirty="0" smtClean="0"/>
              <a:t>godinu 1</a:t>
            </a:r>
            <a:r>
              <a:rPr lang="pl-PL" dirty="0"/>
              <a:t>/(1+0.005</a:t>
            </a:r>
            <a:r>
              <a:rPr lang="pl-PL" b="1" dirty="0"/>
              <a:t>2</a:t>
            </a:r>
            <a:r>
              <a:rPr lang="pl-PL" dirty="0" smtClean="0"/>
              <a:t>).</a:t>
            </a:r>
          </a:p>
          <a:p>
            <a:r>
              <a:rPr lang="pl-PL" dirty="0" smtClean="0"/>
              <a:t> </a:t>
            </a:r>
            <a:r>
              <a:rPr lang="pl-PL" dirty="0"/>
              <a:t>Na isti način formira se </a:t>
            </a:r>
            <a:r>
              <a:rPr lang="pl-PL" dirty="0" smtClean="0"/>
              <a:t>diskontni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treću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pozajmilac</a:t>
            </a:r>
            <a:r>
              <a:rPr lang="en-US" dirty="0"/>
              <a:t> (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emitovane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) mora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treće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da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elokupnu</a:t>
            </a:r>
            <a:r>
              <a:rPr lang="en-US" dirty="0" smtClean="0"/>
              <a:t> </a:t>
            </a:r>
            <a:r>
              <a:rPr lang="en-US" dirty="0" err="1"/>
              <a:t>pozajmljenu</a:t>
            </a:r>
            <a:r>
              <a:rPr lang="en-US" dirty="0"/>
              <a:t> </a:t>
            </a:r>
            <a:r>
              <a:rPr lang="en-US" dirty="0" err="1"/>
              <a:t>svotu</a:t>
            </a:r>
            <a:r>
              <a:rPr lang="en-US" dirty="0"/>
              <a:t> od 100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svesti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sadašnjih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trogodišnjih</a:t>
            </a:r>
            <a:r>
              <a:rPr lang="sr-Latn-ME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/>
              <a:t>iznosi</a:t>
            </a:r>
            <a:r>
              <a:rPr lang="en-US" dirty="0"/>
              <a:t> 113,60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moći</a:t>
            </a:r>
            <a:r>
              <a:rPr lang="en-US" dirty="0"/>
              <a:t> da </a:t>
            </a:r>
            <a:r>
              <a:rPr lang="en-US" dirty="0" err="1" smtClean="0"/>
              <a:t>dobije</a:t>
            </a:r>
            <a:r>
              <a:rPr lang="sr-Latn-ME" dirty="0" smtClean="0"/>
              <a:t> </a:t>
            </a:r>
            <a:r>
              <a:rPr lang="en-US" dirty="0" err="1" smtClean="0"/>
              <a:t>ovu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obrazac</a:t>
            </a:r>
            <a:r>
              <a:rPr lang="en-US" dirty="0"/>
              <a:t>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690" y="5281599"/>
            <a:ext cx="7143919" cy="75089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90140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ne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jednaka</a:t>
            </a:r>
            <a:r>
              <a:rPr lang="en-US" dirty="0"/>
              <a:t> je </a:t>
            </a:r>
            <a:r>
              <a:rPr lang="en-US" dirty="0" err="1" smtClean="0"/>
              <a:t>njenoj</a:t>
            </a:r>
            <a:r>
              <a:rPr lang="sr-Latn-ME" dirty="0" smtClean="0"/>
              <a:t> </a:t>
            </a:r>
            <a:r>
              <a:rPr lang="en-US" dirty="0" err="1" smtClean="0"/>
              <a:t>sadašnjoj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rizična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od </a:t>
            </a:r>
            <a:r>
              <a:rPr lang="en-US" dirty="0" smtClean="0"/>
              <a:t>momenta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/>
              <a:t>do momenta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smtClean="0"/>
              <a:t>(prom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neizvesnost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pad </a:t>
            </a:r>
            <a:r>
              <a:rPr lang="en-US" dirty="0" err="1"/>
              <a:t>profitne</a:t>
            </a:r>
            <a:r>
              <a:rPr lang="en-US" dirty="0"/>
              <a:t> stope, </a:t>
            </a:r>
            <a:r>
              <a:rPr lang="en-US" dirty="0" err="1"/>
              <a:t>recesije</a:t>
            </a:r>
            <a:r>
              <a:rPr lang="en-US" dirty="0"/>
              <a:t>, </a:t>
            </a:r>
            <a:r>
              <a:rPr lang="en-US" dirty="0" err="1" smtClean="0"/>
              <a:t>povećani</a:t>
            </a:r>
            <a:r>
              <a:rPr lang="sr-Latn-ME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doći</a:t>
            </a:r>
            <a:r>
              <a:rPr lang="en-US" dirty="0"/>
              <a:t> do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cenovni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kamata</a:t>
            </a:r>
            <a:r>
              <a:rPr lang="en-US" dirty="0"/>
              <a:t> u </a:t>
            </a:r>
            <a:r>
              <a:rPr lang="en-US" dirty="0" err="1"/>
              <a:t>međuvremenu</a:t>
            </a:r>
            <a:r>
              <a:rPr lang="en-US" dirty="0"/>
              <a:t> </a:t>
            </a:r>
            <a:r>
              <a:rPr lang="en-US" dirty="0" err="1"/>
              <a:t>pala</a:t>
            </a:r>
            <a:r>
              <a:rPr lang="en-US" dirty="0"/>
              <a:t> </a:t>
            </a:r>
            <a:r>
              <a:rPr lang="en-US" dirty="0" err="1"/>
              <a:t>porasla</a:t>
            </a:r>
            <a:r>
              <a:rPr lang="en-US" dirty="0"/>
              <a:t> bi </a:t>
            </a:r>
            <a:r>
              <a:rPr lang="en-US" dirty="0" err="1" smtClean="0"/>
              <a:t>sadašnja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bi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ostvario</a:t>
            </a:r>
            <a:r>
              <a:rPr lang="en-US" dirty="0"/>
              <a:t> </a:t>
            </a:r>
            <a:r>
              <a:rPr lang="en-US" dirty="0" err="1"/>
              <a:t>kapitalnu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7160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bonitet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Moguće</a:t>
            </a:r>
            <a:r>
              <a:rPr lang="en-US" dirty="0"/>
              <a:t> je da se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bez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obavezuje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elokupnu</a:t>
            </a:r>
            <a:r>
              <a:rPr lang="en-US" dirty="0" smtClean="0"/>
              <a:t> </a:t>
            </a:r>
            <a:r>
              <a:rPr lang="en-US" dirty="0" err="1"/>
              <a:t>sumu</a:t>
            </a:r>
            <a:r>
              <a:rPr lang="en-US" dirty="0"/>
              <a:t> (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) u </a:t>
            </a:r>
            <a:r>
              <a:rPr lang="en-US" dirty="0" err="1" smtClean="0"/>
              <a:t>momentu</a:t>
            </a:r>
            <a:r>
              <a:rPr lang="sr-Latn-ME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posle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kuponom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kamata</a:t>
            </a:r>
            <a:r>
              <a:rPr lang="en-US" dirty="0"/>
              <a:t> ne bi </a:t>
            </a:r>
            <a:r>
              <a:rPr lang="en-US" dirty="0" err="1"/>
              <a:t>isplaćivala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bi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it-IT" dirty="0" smtClean="0"/>
              <a:t>momentu </a:t>
            </a:r>
            <a:r>
              <a:rPr lang="it-IT" dirty="0"/>
              <a:t>dospeća bila isplaćena glavnica i kamata.</a:t>
            </a:r>
          </a:p>
          <a:p>
            <a:pPr algn="just"/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obavezao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smtClean="0"/>
              <a:t>130</a:t>
            </a:r>
            <a:r>
              <a:rPr lang="sr-Latn-ME" dirty="0" smtClean="0"/>
              <a:t> </a:t>
            </a:r>
            <a:r>
              <a:rPr lang="en-US" dirty="0" err="1" smtClean="0"/>
              <a:t>jedinica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označeno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Danas </a:t>
            </a:r>
            <a:r>
              <a:rPr lang="en-US" dirty="0" err="1"/>
              <a:t>će</a:t>
            </a:r>
            <a:r>
              <a:rPr lang="en-US" dirty="0"/>
              <a:t> se (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isteka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)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od 113,60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od 5% </a:t>
            </a:r>
            <a:r>
              <a:rPr lang="en-US" dirty="0" err="1"/>
              <a:t>godišnje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008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3) AKCIJE I AKCIONARSKI KAPITAL</a:t>
            </a:r>
          </a:p>
          <a:p>
            <a:pPr algn="just"/>
            <a:r>
              <a:rPr lang="en-US" dirty="0" err="1"/>
              <a:t>Akcija</a:t>
            </a:r>
            <a:r>
              <a:rPr lang="en-US" dirty="0"/>
              <a:t> je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čijom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 smtClean="0"/>
              <a:t>vlasnik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nosilac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(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dr.).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trajnog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imovini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dividendu</a:t>
            </a:r>
            <a:r>
              <a:rPr lang="en-US" dirty="0"/>
              <a:t>)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akcionarskim</a:t>
            </a:r>
            <a:r>
              <a:rPr lang="en-US" dirty="0" smtClean="0"/>
              <a:t> </a:t>
            </a:r>
            <a:r>
              <a:rPr lang="en-US" dirty="0" err="1"/>
              <a:t>preduzećem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dug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Glavnica</a:t>
            </a:r>
            <a:r>
              <a:rPr lang="sr-Latn-ME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/>
              <a:t>mora da se </a:t>
            </a:r>
            <a:r>
              <a:rPr lang="en-US" dirty="0" err="1"/>
              <a:t>vrati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u </a:t>
            </a:r>
            <a:r>
              <a:rPr lang="en-US" dirty="0" err="1"/>
              <a:t>međuvremenu</a:t>
            </a:r>
            <a:r>
              <a:rPr lang="en-US" dirty="0"/>
              <a:t> </a:t>
            </a:r>
            <a:r>
              <a:rPr lang="en-US" dirty="0" err="1" smtClean="0"/>
              <a:t>plaća</a:t>
            </a:r>
            <a:r>
              <a:rPr lang="sr-Latn-ME" dirty="0" smtClean="0"/>
              <a:t> </a:t>
            </a:r>
            <a:r>
              <a:rPr lang="pl-PL" dirty="0" smtClean="0"/>
              <a:t>kamata </a:t>
            </a:r>
            <a:r>
              <a:rPr lang="pl-PL" dirty="0"/>
              <a:t>označena u kuponu obveznice.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60856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 (</a:t>
            </a:r>
            <a:r>
              <a:rPr lang="en-US" dirty="0" err="1"/>
              <a:t>emitentu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/>
              <a:t>trajnog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rizičniji</a:t>
            </a:r>
            <a:r>
              <a:rPr lang="en-US" dirty="0"/>
              <a:t> instrument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 smtClean="0"/>
              <a:t>najpr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potom</a:t>
            </a:r>
            <a:r>
              <a:rPr lang="en-US" dirty="0"/>
              <a:t> da </a:t>
            </a:r>
            <a:r>
              <a:rPr lang="en-US" dirty="0" err="1"/>
              <a:t>raspoređuje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 smtClean="0"/>
              <a:t>isplaćuje</a:t>
            </a:r>
            <a:r>
              <a:rPr lang="sr-Latn-ME" dirty="0" smtClean="0"/>
              <a:t> </a:t>
            </a:r>
            <a:r>
              <a:rPr lang="en-US" dirty="0" err="1" smtClean="0"/>
              <a:t>eventualno</a:t>
            </a:r>
            <a:r>
              <a:rPr lang="en-US" dirty="0" smtClean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porez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ostatak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dividende i na </a:t>
            </a:r>
            <a:r>
              <a:rPr lang="pl-PL" dirty="0" smtClean="0"/>
              <a:t>dio </a:t>
            </a:r>
            <a:r>
              <a:rPr lang="pl-PL" dirty="0"/>
              <a:t>koji se raspoređuje u rezerve (to je zadržana dobit kao </a:t>
            </a:r>
            <a:r>
              <a:rPr lang="pl-PL" dirty="0" smtClean="0"/>
              <a:t>izvor interne </a:t>
            </a:r>
            <a:r>
              <a:rPr lang="pl-PL" dirty="0"/>
              <a:t>akumulacije korporacije). </a:t>
            </a:r>
            <a:endParaRPr lang="pl-PL" dirty="0" smtClean="0"/>
          </a:p>
          <a:p>
            <a:pPr algn="just"/>
            <a:r>
              <a:rPr lang="pl-PL" dirty="0" smtClean="0"/>
              <a:t>Rezidualni </a:t>
            </a:r>
            <a:r>
              <a:rPr lang="pl-PL" dirty="0"/>
              <a:t>karakter dividendi ukazuje na to </a:t>
            </a:r>
            <a:r>
              <a:rPr lang="pl-PL" dirty="0" smtClean="0"/>
              <a:t>da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izostane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od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354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r>
              <a:rPr lang="it-IT" dirty="0"/>
              <a:t>Isplata dividende može se vršiti na tri načina:</a:t>
            </a:r>
          </a:p>
          <a:p>
            <a:pPr marL="457200" lvl="1" indent="0">
              <a:buNone/>
            </a:pPr>
            <a:r>
              <a:rPr lang="en-US" sz="3000" dirty="0"/>
              <a:t>1. </a:t>
            </a:r>
            <a:r>
              <a:rPr lang="en-US" sz="3000" dirty="0" err="1"/>
              <a:t>Isplata</a:t>
            </a:r>
            <a:r>
              <a:rPr lang="en-US" sz="3000" dirty="0"/>
              <a:t> u </a:t>
            </a:r>
            <a:r>
              <a:rPr lang="en-US" sz="3000" dirty="0" err="1"/>
              <a:t>gotovom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en-US" sz="3000" dirty="0"/>
              <a:t>2. </a:t>
            </a:r>
            <a:r>
              <a:rPr lang="en-US" sz="3000" dirty="0" err="1"/>
              <a:t>Isplata</a:t>
            </a:r>
            <a:r>
              <a:rPr lang="en-US" sz="3000" dirty="0"/>
              <a:t> u </a:t>
            </a:r>
            <a:r>
              <a:rPr lang="en-US" sz="3000" dirty="0" err="1"/>
              <a:t>imovini</a:t>
            </a:r>
            <a:r>
              <a:rPr lang="en-US" sz="3000" dirty="0"/>
              <a:t>,</a:t>
            </a:r>
          </a:p>
          <a:p>
            <a:pPr marL="457200" lvl="1" indent="0">
              <a:buNone/>
            </a:pPr>
            <a:r>
              <a:rPr lang="pl-PL" sz="3000" dirty="0"/>
              <a:t>3. Isplata u vidu novih akcija.</a:t>
            </a:r>
          </a:p>
          <a:p>
            <a:pPr algn="just"/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privredama</a:t>
            </a:r>
            <a:r>
              <a:rPr lang="en-US" dirty="0"/>
              <a:t> </a:t>
            </a:r>
            <a:r>
              <a:rPr lang="en-US" dirty="0" err="1"/>
              <a:t>preferiraju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gotovom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uveća</a:t>
            </a:r>
            <a:r>
              <a:rPr lang="en-US" dirty="0"/>
              <a:t> </a:t>
            </a:r>
            <a:r>
              <a:rPr lang="en-US" dirty="0" err="1" smtClean="0"/>
              <a:t>svoj</a:t>
            </a:r>
            <a:r>
              <a:rPr lang="sr-Latn-ME" dirty="0" smtClean="0"/>
              <a:t> </a:t>
            </a:r>
            <a:r>
              <a:rPr lang="en-US" dirty="0" err="1" smtClean="0"/>
              <a:t>akcionarski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R</a:t>
            </a:r>
            <a:r>
              <a:rPr lang="sr-Latn-ME" dirty="0" smtClean="0"/>
              <a:t>ij</a:t>
            </a:r>
            <a:r>
              <a:rPr lang="en-US" dirty="0" err="1" smtClean="0"/>
              <a:t>etko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dividenda</a:t>
            </a:r>
            <a:r>
              <a:rPr lang="en-US" dirty="0"/>
              <a:t> u </a:t>
            </a:r>
            <a:r>
              <a:rPr lang="en-US" dirty="0" err="1"/>
              <a:t>imovini</a:t>
            </a:r>
            <a:r>
              <a:rPr lang="en-US" dirty="0"/>
              <a:t> (</a:t>
            </a:r>
            <a:r>
              <a:rPr lang="en-US" dirty="0" err="1"/>
              <a:t>robom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proizvodi</a:t>
            </a:r>
            <a:r>
              <a:rPr lang="sr-Latn-ME" dirty="0" smtClean="0"/>
              <a:t> 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).</a:t>
            </a:r>
          </a:p>
          <a:p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u</a:t>
            </a:r>
            <a:r>
              <a:rPr lang="en-US" dirty="0" err="1" smtClean="0"/>
              <a:t>štva</a:t>
            </a:r>
            <a:r>
              <a:rPr lang="en-US" dirty="0" smtClean="0"/>
              <a:t> </a:t>
            </a:r>
            <a:r>
              <a:rPr lang="en-US" dirty="0" err="1"/>
              <a:t>omogućava</a:t>
            </a:r>
            <a:r>
              <a:rPr lang="en-US" dirty="0"/>
              <a:t> mu: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18606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fizični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je </a:t>
            </a:r>
            <a:r>
              <a:rPr lang="en-US" dirty="0" err="1"/>
              <a:t>negativna</a:t>
            </a:r>
            <a:r>
              <a:rPr lang="en-US" dirty="0"/>
              <a:t> (</a:t>
            </a:r>
            <a:r>
              <a:rPr lang="en-US" dirty="0" err="1"/>
              <a:t>kamata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prihod</a:t>
            </a:r>
            <a:r>
              <a:rPr lang="en-US" dirty="0"/>
              <a:t> od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inflatorno</a:t>
            </a:r>
            <a:r>
              <a:rPr lang="en-US" dirty="0"/>
              <a:t> </a:t>
            </a:r>
            <a:r>
              <a:rPr lang="en-US" dirty="0" err="1" smtClean="0"/>
              <a:t>obezvr</a:t>
            </a:r>
            <a:r>
              <a:rPr lang="sr-Latn-ME" dirty="0" smtClean="0"/>
              <a:t>ij</a:t>
            </a:r>
            <a:r>
              <a:rPr lang="en-US" dirty="0" err="1" smtClean="0"/>
              <a:t>eđen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varijabilnu</a:t>
            </a:r>
            <a:r>
              <a:rPr lang="sr-Latn-ME" dirty="0" smtClean="0"/>
              <a:t> </a:t>
            </a:r>
            <a:r>
              <a:rPr lang="it-IT" dirty="0" smtClean="0"/>
              <a:t>dividendu</a:t>
            </a:r>
            <a:r>
              <a:rPr lang="it-IT" dirty="0"/>
              <a:t>, koja zavisi od visine dobiti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Pošto se inflacija ugrađuje i </a:t>
            </a:r>
            <a:r>
              <a:rPr lang="it-IT" dirty="0" smtClean="0"/>
              <a:t>naduvava</a:t>
            </a:r>
            <a:r>
              <a:rPr lang="sr-Latn-ME" dirty="0" smtClean="0"/>
              <a:t> </a:t>
            </a:r>
            <a:r>
              <a:rPr lang="pt-BR" dirty="0" smtClean="0"/>
              <a:t>prihod </a:t>
            </a:r>
            <a:r>
              <a:rPr lang="pt-BR" dirty="0"/>
              <a:t>preduzeća ona se time prenosi i na dobit i na dividendu. </a:t>
            </a:r>
            <a:endParaRPr lang="sr-Latn-ME" dirty="0" smtClean="0"/>
          </a:p>
          <a:p>
            <a:pPr algn="just"/>
            <a:r>
              <a:rPr lang="pt-BR" dirty="0" smtClean="0"/>
              <a:t>U </a:t>
            </a:r>
            <a:r>
              <a:rPr lang="pt-BR" dirty="0"/>
              <a:t>uslovima </a:t>
            </a:r>
            <a:r>
              <a:rPr lang="pt-BR" dirty="0" smtClean="0"/>
              <a:t>visoke</a:t>
            </a:r>
            <a:r>
              <a:rPr lang="sr-Latn-ME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</a:t>
            </a:r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(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rizično</a:t>
            </a:r>
            <a:r>
              <a:rPr lang="en-US" dirty="0"/>
              <a:t>),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poslovanje</a:t>
            </a:r>
            <a:r>
              <a:rPr lang="sr-Latn-ME" dirty="0" smtClean="0"/>
              <a:t> </a:t>
            </a:r>
            <a:r>
              <a:rPr lang="en-US" dirty="0" err="1" smtClean="0"/>
              <a:t>najvećeg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(</a:t>
            </a:r>
            <a:r>
              <a:rPr lang="en-US" dirty="0" err="1"/>
              <a:t>kapitala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rizična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 smtClean="0"/>
              <a:t>bitnih</a:t>
            </a:r>
            <a:r>
              <a:rPr lang="sr-Latn-ME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certifikati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/>
              <a:t>niska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osetljivost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drugih) subjekata na promene kamatne stope.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4054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06062"/>
            <a:ext cx="5954079" cy="634928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90858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(</a:t>
            </a:r>
            <a:r>
              <a:rPr lang="en-US" dirty="0" err="1"/>
              <a:t>redovne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 -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nekakav</a:t>
            </a:r>
            <a:r>
              <a:rPr lang="en-US" dirty="0"/>
              <a:t> tip </a:t>
            </a:r>
            <a:r>
              <a:rPr lang="en-US" dirty="0" err="1" smtClean="0"/>
              <a:t>kombinacije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prioritetne</a:t>
            </a:r>
            <a:r>
              <a:rPr lang="en-US" dirty="0"/>
              <a:t> (</a:t>
            </a:r>
            <a:r>
              <a:rPr lang="en-US" dirty="0" err="1"/>
              <a:t>povlašćene</a:t>
            </a:r>
            <a:r>
              <a:rPr lang="en-US" dirty="0"/>
              <a:t>),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manje</a:t>
            </a:r>
            <a:r>
              <a:rPr lang="sr-Latn-ME" dirty="0" smtClean="0"/>
              <a:t> </a:t>
            </a:r>
            <a:r>
              <a:rPr lang="en-US" dirty="0" err="1" smtClean="0"/>
              <a:t>rizične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prvenstvo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 smtClean="0"/>
              <a:t>dividende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, one se </a:t>
            </a:r>
            <a:r>
              <a:rPr lang="en-US" dirty="0" err="1"/>
              <a:t>kumuliraju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isplaćene</a:t>
            </a:r>
            <a:r>
              <a:rPr lang="sr-Latn-ME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rizičnije</a:t>
            </a:r>
            <a:r>
              <a:rPr lang="en-US" dirty="0"/>
              <a:t> od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 smtClean="0"/>
              <a:t>vlasnici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naplatiti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deonice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oničarskom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prioritetne</a:t>
            </a:r>
            <a:r>
              <a:rPr lang="en-US" dirty="0" smtClean="0"/>
              <a:t> </a:t>
            </a:r>
            <a:r>
              <a:rPr lang="en-US" dirty="0" err="1"/>
              <a:t>uglavnom</a:t>
            </a:r>
            <a:r>
              <a:rPr lang="en-US" dirty="0"/>
              <a:t> ne </a:t>
            </a:r>
            <a:r>
              <a:rPr lang="en-US" dirty="0" err="1"/>
              <a:t>osiguravaju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9826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prioritetnim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en-US" dirty="0" smtClean="0"/>
              <a:t> </a:t>
            </a:r>
            <a:r>
              <a:rPr lang="en-US" dirty="0" err="1"/>
              <a:t>oporezivanju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izuzete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,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toliko</a:t>
            </a:r>
            <a:r>
              <a:rPr lang="en-US" dirty="0"/>
              <a:t> </a:t>
            </a:r>
            <a:r>
              <a:rPr lang="en-US" dirty="0" err="1"/>
              <a:t>popularne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raširene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 smtClean="0"/>
              <a:t>tržišnim</a:t>
            </a:r>
            <a:r>
              <a:rPr lang="sr-Latn-ME" dirty="0" smtClean="0"/>
              <a:t> </a:t>
            </a:r>
            <a:r>
              <a:rPr lang="pl-PL" dirty="0" smtClean="0"/>
              <a:t>privredama </a:t>
            </a:r>
            <a:r>
              <a:rPr lang="pl-PL" dirty="0"/>
              <a:t>kao što su to obveznice i obične akcije.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osnivačke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oničarskog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(to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(</a:t>
            </a:r>
            <a:r>
              <a:rPr lang="en-US" dirty="0" err="1"/>
              <a:t>dopunske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deonice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dokapitalizacija</a:t>
            </a:r>
            <a:r>
              <a:rPr lang="en-US" dirty="0"/>
              <a:t>)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ne </a:t>
            </a:r>
            <a:r>
              <a:rPr lang="en-US" dirty="0" err="1"/>
              <a:t>povlače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pl-PL" dirty="0" smtClean="0"/>
              <a:t>tržišta</a:t>
            </a:r>
            <a:r>
              <a:rPr lang="pl-PL" dirty="0"/>
              <a:t>, tako da je obim novih akcija relativno mali u odnosu na njen broj i </a:t>
            </a:r>
            <a:r>
              <a:rPr lang="pl-PL" dirty="0" smtClean="0"/>
              <a:t>vrijednost 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1947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b="1" dirty="0"/>
              <a:t>4</a:t>
            </a:r>
            <a:r>
              <a:rPr lang="en-US" b="1" dirty="0" smtClean="0"/>
              <a:t>. </a:t>
            </a:r>
            <a:r>
              <a:rPr lang="en-US" b="1" dirty="0"/>
              <a:t>FUNKCIONISANJE TRŽIŠTA I KAPITALA</a:t>
            </a:r>
          </a:p>
          <a:p>
            <a:pPr marL="0" indent="0">
              <a:buNone/>
            </a:pPr>
            <a:r>
              <a:rPr lang="en-US" b="1" dirty="0"/>
              <a:t>1) PRIMARNO TRŽIŠTE KAPITALA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: 1) </a:t>
            </a:r>
            <a:r>
              <a:rPr lang="en-US" dirty="0" err="1"/>
              <a:t>Primarno</a:t>
            </a:r>
            <a:r>
              <a:rPr lang="en-US" dirty="0"/>
              <a:t>, 2) </a:t>
            </a:r>
            <a:r>
              <a:rPr lang="en-US" dirty="0" err="1"/>
              <a:t>Sekundarno</a:t>
            </a:r>
            <a:r>
              <a:rPr lang="en-US" dirty="0"/>
              <a:t>,</a:t>
            </a:r>
          </a:p>
          <a:p>
            <a:pPr algn="just"/>
            <a:r>
              <a:rPr lang="en-US" dirty="0"/>
              <a:t>3) </a:t>
            </a:r>
            <a:r>
              <a:rPr lang="en-US" dirty="0" err="1"/>
              <a:t>Tercijarno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4) </a:t>
            </a:r>
            <a:r>
              <a:rPr lang="en-US" dirty="0" err="1"/>
              <a:t>Internacionalno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odvija</a:t>
            </a:r>
            <a:r>
              <a:rPr lang="en-US" dirty="0"/>
              <a:t> se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posrednici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intermedijatori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privrednici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 smtClean="0"/>
              <a:t>javljaju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/>
              <a:t>,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err="1" smtClean="0"/>
              <a:t>če</a:t>
            </a:r>
            <a:r>
              <a:rPr lang="sr-Latn-ME" dirty="0" smtClean="0"/>
              <a:t>stv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javni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prometa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štite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</a:t>
            </a:r>
            <a:r>
              <a:rPr lang="en-US" dirty="0" err="1"/>
              <a:t>investitore</a:t>
            </a:r>
            <a:r>
              <a:rPr lang="en-US" dirty="0"/>
              <a:t>), bez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moglo</a:t>
            </a:r>
            <a:r>
              <a:rPr lang="en-US" dirty="0" smtClean="0"/>
              <a:t> </a:t>
            </a:r>
            <a:r>
              <a:rPr lang="en-US" dirty="0" err="1"/>
              <a:t>funkcionisati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primarnom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osnovnu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One preuzimaju i obavljaju mnogo poslova.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89390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</a:t>
            </a:r>
            <a:r>
              <a:rPr lang="pl-PL" b="1" dirty="0"/>
              <a:t> </a:t>
            </a:r>
            <a:r>
              <a:rPr lang="pl-PL" dirty="0"/>
              <a:t>ime izdavaoca akcija, to se odnosi </a:t>
            </a:r>
            <a:r>
              <a:rPr lang="pl-PL" dirty="0" smtClean="0"/>
              <a:t>na </a:t>
            </a:r>
            <a:r>
              <a:rPr lang="en-US" dirty="0" err="1" smtClean="0"/>
              <a:t>pripremne</a:t>
            </a:r>
            <a:r>
              <a:rPr lang="en-US" dirty="0" smtClean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dozvola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,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centralnom</a:t>
            </a:r>
            <a:r>
              <a:rPr lang="sr-Latn-ME" dirty="0" smtClean="0"/>
              <a:t> </a:t>
            </a:r>
            <a:r>
              <a:rPr lang="en-US" dirty="0" err="1" smtClean="0"/>
              <a:t>bankom</a:t>
            </a:r>
            <a:r>
              <a:rPr lang="en-US" dirty="0"/>
              <a:t>, </a:t>
            </a:r>
            <a:r>
              <a:rPr lang="en-US" dirty="0" err="1"/>
              <a:t>regulaciju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 </a:t>
            </a:r>
            <a:r>
              <a:rPr lang="sr-Latn-ME" dirty="0" err="1"/>
              <a:t>b</a:t>
            </a:r>
            <a:r>
              <a:rPr lang="en-US" dirty="0" err="1" smtClean="0"/>
              <a:t>anke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kompletno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obrazuju</a:t>
            </a:r>
            <a:r>
              <a:rPr lang="en-US" dirty="0"/>
              <a:t> </a:t>
            </a:r>
            <a:r>
              <a:rPr lang="en-US" dirty="0" err="1"/>
              <a:t>konzorcijum</a:t>
            </a:r>
            <a:r>
              <a:rPr lang="en-US" dirty="0"/>
              <a:t> </a:t>
            </a:r>
            <a:r>
              <a:rPr lang="en-US" dirty="0" err="1"/>
              <a:t>preuzimajući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elu</a:t>
            </a:r>
            <a:r>
              <a:rPr lang="en-US" dirty="0" smtClean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 smtClean="0"/>
              <a:t>prodaje</a:t>
            </a:r>
            <a:r>
              <a:rPr lang="sr-Latn-ME" dirty="0" smtClean="0"/>
              <a:t> </a:t>
            </a:r>
            <a:r>
              <a:rPr lang="en-US" dirty="0" err="1" smtClean="0"/>
              <a:t>konačnim</a:t>
            </a:r>
            <a:r>
              <a:rPr lang="en-US" dirty="0" smtClean="0"/>
              <a:t> </a:t>
            </a:r>
            <a:r>
              <a:rPr lang="en-US" dirty="0" err="1"/>
              <a:t>vlasnicima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novim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kupcima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56219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b="1" dirty="0"/>
              <a:t>5</a:t>
            </a:r>
            <a:r>
              <a:rPr lang="en-US" b="1" dirty="0" smtClean="0"/>
              <a:t>. </a:t>
            </a:r>
            <a:r>
              <a:rPr lang="en-US" b="1" dirty="0"/>
              <a:t>SEKUNDARNO TRŽIŠTE KAPITALA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se </a:t>
            </a:r>
            <a:r>
              <a:rPr lang="en-US" dirty="0" err="1"/>
              <a:t>kupuju</a:t>
            </a:r>
            <a:r>
              <a:rPr lang="en-US" dirty="0"/>
              <a:t>,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brokeri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Najveće</a:t>
            </a:r>
            <a:r>
              <a:rPr lang="en-US" dirty="0" smtClean="0"/>
              <a:t> </a:t>
            </a:r>
            <a:r>
              <a:rPr lang="en-US" dirty="0" err="1"/>
              <a:t>brokerske</a:t>
            </a:r>
            <a:r>
              <a:rPr lang="en-US" dirty="0"/>
              <a:t> </a:t>
            </a:r>
            <a:r>
              <a:rPr lang="en-US" dirty="0" smtClean="0"/>
              <a:t>fir</a:t>
            </a:r>
            <a:r>
              <a:rPr lang="sr-Latn-ME" dirty="0" smtClean="0"/>
              <a:t>m</a:t>
            </a:r>
            <a:r>
              <a:rPr lang="en-US" dirty="0" smtClean="0"/>
              <a:t>e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zakupljeno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Ostali</a:t>
            </a:r>
            <a:r>
              <a:rPr lang="en-US" dirty="0" smtClean="0"/>
              <a:t> </a:t>
            </a:r>
            <a:r>
              <a:rPr lang="en-US" dirty="0" err="1"/>
              <a:t>brokeri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 </a:t>
            </a:r>
            <a:r>
              <a:rPr lang="en-US" dirty="0" err="1"/>
              <a:t>ulaze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berzu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en-US" dirty="0" err="1" smtClean="0"/>
              <a:t>ovlašćenih</a:t>
            </a:r>
            <a:r>
              <a:rPr lang="en-US" dirty="0" smtClean="0"/>
              <a:t> </a:t>
            </a:r>
            <a:r>
              <a:rPr lang="en-US" dirty="0" err="1"/>
              <a:t>brokera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investitor</a:t>
            </a:r>
            <a:r>
              <a:rPr lang="en-US" dirty="0"/>
              <a:t> da </a:t>
            </a:r>
            <a:r>
              <a:rPr lang="en-US" dirty="0" err="1"/>
              <a:t>nalog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posredniku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uputstvima</a:t>
            </a:r>
            <a:r>
              <a:rPr lang="en-US" dirty="0"/>
              <a:t> o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trguje</a:t>
            </a:r>
            <a:r>
              <a:rPr lang="en-US" dirty="0"/>
              <a:t>,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a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“</a:t>
            </a:r>
            <a:r>
              <a:rPr lang="en-US" dirty="0" err="1"/>
              <a:t>specijalista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nazovimo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DD 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0471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“</a:t>
            </a:r>
            <a:r>
              <a:rPr lang="en-US" dirty="0" err="1"/>
              <a:t>Specijalista</a:t>
            </a:r>
            <a:r>
              <a:rPr lang="en-US" dirty="0"/>
              <a:t>” </a:t>
            </a:r>
            <a:r>
              <a:rPr lang="en-US" dirty="0" err="1"/>
              <a:t>drži</a:t>
            </a:r>
            <a:r>
              <a:rPr lang="en-US" dirty="0"/>
              <a:t> DD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komisionar</a:t>
            </a:r>
            <a:r>
              <a:rPr lang="en-US" dirty="0"/>
              <a:t> (u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pl-PL" dirty="0"/>
              <a:t>zastupnik (u tuđe ime i tuđi račun), a čest je slučaj da i on sam posjeduje jedan iznos ovih akcija. </a:t>
            </a:r>
          </a:p>
          <a:p>
            <a:pPr algn="just"/>
            <a:r>
              <a:rPr lang="pl-PL" dirty="0"/>
              <a:t>Ako u tom trenutku niko drugi ne nudi ove akcije na prodaju, </a:t>
            </a:r>
            <a:r>
              <a:rPr lang="en-US" dirty="0"/>
              <a:t>on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Obično</a:t>
            </a:r>
            <a:r>
              <a:rPr lang="en-US" dirty="0"/>
              <a:t>, </a:t>
            </a:r>
            <a:r>
              <a:rPr lang="en-US" dirty="0" err="1"/>
              <a:t>uv</a:t>
            </a:r>
            <a:r>
              <a:rPr lang="sr-Latn-ME" dirty="0"/>
              <a:t>ij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sr-Latn-ME" dirty="0"/>
              <a:t> </a:t>
            </a:r>
            <a:r>
              <a:rPr lang="pl-PL" dirty="0"/>
              <a:t>nalog “specijalisti” da pod određenim uslovima proda ove akcije. </a:t>
            </a:r>
          </a:p>
          <a:p>
            <a:pPr algn="just"/>
            <a:r>
              <a:rPr lang="pl-PL" dirty="0"/>
              <a:t>Na drugoj strani,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se </a:t>
            </a:r>
            <a:r>
              <a:rPr lang="en-US" dirty="0" err="1"/>
              <a:t>slivaju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DD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ovlašćenih</a:t>
            </a:r>
            <a:r>
              <a:rPr lang="sr-Latn-ME" dirty="0"/>
              <a:t> </a:t>
            </a:r>
            <a:r>
              <a:rPr lang="pl-PL" dirty="0"/>
              <a:t>brokera</a:t>
            </a:r>
            <a:r>
              <a:rPr lang="pl-PL" dirty="0" smtClean="0"/>
              <a:t>.</a:t>
            </a:r>
          </a:p>
          <a:p>
            <a:r>
              <a:rPr lang="pl-PL" dirty="0"/>
              <a:t> “Specijalista” tada postupa kao akcionar. </a:t>
            </a:r>
          </a:p>
          <a:p>
            <a:r>
              <a:rPr lang="pl-PL" dirty="0"/>
              <a:t>On pokušava da odredi cijenu akcija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tom </a:t>
            </a:r>
            <a:r>
              <a:rPr lang="en-US" dirty="0" err="1"/>
              <a:t>trenutku</a:t>
            </a:r>
            <a:r>
              <a:rPr lang="en-US" dirty="0"/>
              <a:t> da </a:t>
            </a:r>
            <a:r>
              <a:rPr lang="en-US" dirty="0" err="1"/>
              <a:t>izjednači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pl-PL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8597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6</a:t>
            </a:r>
            <a:r>
              <a:rPr lang="pl-PL" b="1" dirty="0" smtClean="0"/>
              <a:t>. </a:t>
            </a:r>
            <a:r>
              <a:rPr lang="pl-PL" b="1" dirty="0"/>
              <a:t>PRINOS I RIZICI NA TRŽIŠTU KAPITALA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sr-Latn-ME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Dividenda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,</a:t>
            </a:r>
          </a:p>
          <a:p>
            <a:pPr marL="0" indent="0" algn="just">
              <a:buNone/>
            </a:pPr>
            <a:r>
              <a:rPr lang="pl-PL" dirty="0"/>
              <a:t>3. Kapitalna dobit, kao razlika između prodajne i kupovne cijene kapitala </a:t>
            </a:r>
            <a:r>
              <a:rPr lang="en-US" dirty="0"/>
              <a:t>(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>
              <a:buNone/>
            </a:pPr>
            <a:r>
              <a:rPr lang="it-IT" dirty="0"/>
              <a:t>Akcionari su zainteresovani za stabilne prinose tako da dividenda treba da</a:t>
            </a:r>
            <a:r>
              <a:rPr lang="sr-Latn-ME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30740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izdate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 smtClean="0"/>
              <a:t>kamata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dividende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Kapitalna dobit, je razlika između prodajne i kupovne </a:t>
            </a:r>
            <a:r>
              <a:rPr lang="pl-PL" dirty="0" smtClean="0"/>
              <a:t>cijene </a:t>
            </a:r>
            <a:r>
              <a:rPr lang="pl-PL" dirty="0"/>
              <a:t>hartija </a:t>
            </a:r>
            <a:r>
              <a:rPr lang="pl-PL" dirty="0" smtClean="0"/>
              <a:t>od </a:t>
            </a:r>
            <a:r>
              <a:rPr lang="en-US" dirty="0" err="1" smtClean="0"/>
              <a:t>vrednosti</a:t>
            </a:r>
            <a:r>
              <a:rPr lang="en-US" dirty="0"/>
              <a:t>, </a:t>
            </a:r>
            <a:r>
              <a:rPr lang="en-US" dirty="0" err="1"/>
              <a:t>uvećana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je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izvestan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susreće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uočiti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samoj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600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Proširivanje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nn-NO" dirty="0"/>
              <a:t>3. Distribucija vlasništva akcionarskog društva.</a:t>
            </a:r>
          </a:p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makro</a:t>
            </a:r>
            <a:r>
              <a:rPr lang="sr-Latn-ME" dirty="0" smtClean="0"/>
              <a:t> </a:t>
            </a:r>
            <a:r>
              <a:rPr lang="en-US" dirty="0" err="1" smtClean="0"/>
              <a:t>nivou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 smtClean="0"/>
              <a:t>omogućavaju</a:t>
            </a:r>
            <a:r>
              <a:rPr lang="sr-Latn-ME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 smtClean="0"/>
              <a:t>alociranje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rentabilne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</a:t>
            </a:r>
          </a:p>
          <a:p>
            <a:r>
              <a:rPr lang="pl-PL" dirty="0"/>
              <a:t>Na samoj akciji mora biti naznačeno da je to akcija. </a:t>
            </a:r>
            <a:endParaRPr lang="pl-PL" dirty="0" smtClean="0"/>
          </a:p>
          <a:p>
            <a:r>
              <a:rPr lang="pl-PL" dirty="0" smtClean="0"/>
              <a:t>Oblik</a:t>
            </a:r>
            <a:r>
              <a:rPr lang="pl-PL" dirty="0"/>
              <a:t>, sadržina, </a:t>
            </a:r>
            <a:r>
              <a:rPr lang="pl-PL" dirty="0" smtClean="0"/>
              <a:t>izgled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ekonomiji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je </a:t>
            </a:r>
            <a:r>
              <a:rPr lang="en-US" dirty="0" err="1" smtClean="0"/>
              <a:t>nivoom</a:t>
            </a:r>
            <a:r>
              <a:rPr lang="sr-Latn-ME" dirty="0" smtClean="0"/>
              <a:t>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/>
              <a:t>ekonomije</a:t>
            </a:r>
            <a:r>
              <a:rPr lang="en-US" dirty="0"/>
              <a:t>, </a:t>
            </a:r>
            <a:r>
              <a:rPr lang="en-US" dirty="0" err="1"/>
              <a:t>nivoom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/>
              <a:t>tradicije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korišćenju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emitovanja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41642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Nepoznavanje</a:t>
            </a:r>
            <a:r>
              <a:rPr lang="en-US" dirty="0" smtClean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područja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nestručnost</a:t>
            </a:r>
            <a:r>
              <a:rPr lang="en-US" dirty="0"/>
              <a:t>,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kurseva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r>
              <a:rPr lang="pl-PL" dirty="0"/>
              <a:t>Svi rizici na tržištu novca i kapitala mogu se vezati za one koji imaju: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privredni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(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konjunktura</a:t>
            </a:r>
            <a:r>
              <a:rPr lang="en-US" dirty="0"/>
              <a:t>,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nestabilnost</a:t>
            </a:r>
            <a:r>
              <a:rPr lang="en-US" dirty="0"/>
              <a:t>,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dostignuća</a:t>
            </a:r>
            <a:r>
              <a:rPr lang="en-US" dirty="0"/>
              <a:t>, </a:t>
            </a:r>
            <a:r>
              <a:rPr lang="en-US" dirty="0" err="1"/>
              <a:t>kreditna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spoljnotrgovinska</a:t>
            </a:r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dr</a:t>
            </a:r>
            <a:r>
              <a:rPr lang="en-US" dirty="0"/>
              <a:t>.),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Spekulativni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Berzanski</a:t>
            </a:r>
            <a:r>
              <a:rPr lang="en-US" dirty="0" smtClean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 smtClean="0"/>
              <a:t>spekulativni</a:t>
            </a:r>
            <a:r>
              <a:rPr lang="sr-Latn-ME" dirty="0" smtClean="0"/>
              <a:t> </a:t>
            </a:r>
            <a:r>
              <a:rPr lang="en-US" dirty="0" err="1" smtClean="0"/>
              <a:t>poslovi</a:t>
            </a:r>
            <a:r>
              <a:rPr lang="en-US" dirty="0"/>
              <a:t>, a </a:t>
            </a:r>
            <a:r>
              <a:rPr lang="en-US" dirty="0" err="1"/>
              <a:t>berzanske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neočekivane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skopčane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4811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6"/>
            <a:ext cx="10515600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berzi</a:t>
            </a:r>
            <a:r>
              <a:rPr lang="en-US" dirty="0"/>
              <a:t>) “</a:t>
            </a:r>
            <a:r>
              <a:rPr lang="en-US" dirty="0" err="1"/>
              <a:t>redovno</a:t>
            </a:r>
            <a:r>
              <a:rPr lang="en-US" dirty="0"/>
              <a:t> je </a:t>
            </a:r>
            <a:r>
              <a:rPr lang="en-US" dirty="0" err="1"/>
              <a:t>suočen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javljaju</a:t>
            </a:r>
            <a:r>
              <a:rPr lang="sr-Latn-ME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: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devizni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kursni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, </a:t>
            </a:r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neadekvatna</a:t>
            </a:r>
            <a:r>
              <a:rPr lang="en-US" dirty="0" smtClean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,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prenosa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 smtClean="0"/>
              <a:t>krivih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čistih</a:t>
            </a:r>
            <a:r>
              <a:rPr lang="en-US" dirty="0"/>
              <a:t> </a:t>
            </a:r>
            <a:r>
              <a:rPr lang="en-US" dirty="0" err="1"/>
              <a:t>spekulacija</a:t>
            </a:r>
            <a:r>
              <a:rPr lang="en-US" dirty="0"/>
              <a:t>,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devizna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en-US" dirty="0"/>
              <a:t>Da </a:t>
            </a:r>
            <a:r>
              <a:rPr lang="en-US" dirty="0" err="1"/>
              <a:t>navedemo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a </a:t>
            </a:r>
            <a:r>
              <a:rPr lang="en-US" dirty="0" err="1" smtClean="0"/>
              <a:t>vez</a:t>
            </a:r>
            <a:r>
              <a:rPr lang="sr-Latn-ME" dirty="0" smtClean="0"/>
              <a:t>a</a:t>
            </a:r>
            <a:r>
              <a:rPr lang="en-US" dirty="0" smtClean="0"/>
              <a:t>n </a:t>
            </a:r>
            <a:r>
              <a:rPr lang="en-US" dirty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neizvršavanje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smtClean="0"/>
              <a:t>u 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elimično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8651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/>
          <a:lstStyle/>
          <a:p>
            <a:pPr algn="just"/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c</a:t>
            </a:r>
            <a:r>
              <a:rPr lang="sr-Latn-ME" dirty="0"/>
              <a:t>j</a:t>
            </a:r>
            <a:r>
              <a:rPr lang="en-US" dirty="0" err="1"/>
              <a:t>elini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elimičan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slabog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it-IT" dirty="0"/>
              <a:t>postoji rizik da se ne ostvari dividenda, ili se ostvari finansijski rezultat ali</a:t>
            </a:r>
            <a:r>
              <a:rPr lang="sr-Latn-ME" dirty="0"/>
              <a:t> </a:t>
            </a:r>
            <a:r>
              <a:rPr lang="it-IT" dirty="0"/>
              <a:t>se ne može isplatiti dividenda. </a:t>
            </a:r>
            <a:endParaRPr lang="sr-Latn-ME" dirty="0"/>
          </a:p>
          <a:p>
            <a:pPr algn="just"/>
            <a:r>
              <a:rPr lang="it-IT" dirty="0"/>
              <a:t>Investitori su posebno osetljivi na visinu</a:t>
            </a:r>
            <a:r>
              <a:rPr lang="sr-Latn-ME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2.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finansijski</a:t>
            </a:r>
            <a:r>
              <a:rPr lang="en-US" dirty="0"/>
              <a:t> instrument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</a:t>
            </a:r>
            <a:r>
              <a:rPr lang="sr-Latn-ME" dirty="0"/>
              <a:t> </a:t>
            </a:r>
            <a:r>
              <a:rPr lang="en-US" dirty="0" err="1"/>
              <a:t>konačnog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instrument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/>
              <a:t>novac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39034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 je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odnosom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maksimalno</a:t>
            </a:r>
            <a:r>
              <a:rPr lang="en-US" dirty="0"/>
              <a:t> </a:t>
            </a:r>
            <a:r>
              <a:rPr lang="en-US" dirty="0" err="1" smtClean="0"/>
              <a:t>očekivane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u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lakog</a:t>
            </a:r>
            <a:r>
              <a:rPr lang="en-US" dirty="0"/>
              <a:t> </a:t>
            </a:r>
            <a:r>
              <a:rPr lang="en-US" dirty="0" err="1"/>
              <a:t>transformisanja</a:t>
            </a:r>
            <a:r>
              <a:rPr lang="en-US" dirty="0"/>
              <a:t> u </a:t>
            </a:r>
            <a:r>
              <a:rPr lang="en-US" dirty="0" err="1" smtClean="0"/>
              <a:t>likvidan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novac</a:t>
            </a:r>
            <a:r>
              <a:rPr lang="en-US" dirty="0"/>
              <a:t>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kupovne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/>
              <a:t>Realna</a:t>
            </a:r>
            <a:r>
              <a:rPr lang="sr-Latn-ME" dirty="0"/>
              <a:t> </a:t>
            </a:r>
            <a:r>
              <a:rPr lang="pl-PL" dirty="0"/>
              <a:t>kamata tada značajno pada ispod nominalne.</a:t>
            </a:r>
          </a:p>
          <a:p>
            <a:pPr algn="just"/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215639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9624"/>
            <a:ext cx="10515600" cy="58273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enovni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je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, </a:t>
            </a:r>
            <a:r>
              <a:rPr lang="en-US" dirty="0" err="1"/>
              <a:t>ekonomske</a:t>
            </a:r>
            <a:r>
              <a:rPr lang="en-US" dirty="0"/>
              <a:t>, </a:t>
            </a:r>
            <a:r>
              <a:rPr lang="en-US" dirty="0" err="1"/>
              <a:t>socijalne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err="1" smtClean="0"/>
              <a:t>situacije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okruženja</a:t>
            </a:r>
            <a:r>
              <a:rPr lang="en-US" dirty="0"/>
              <a:t>)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subjekt</a:t>
            </a:r>
            <a:r>
              <a:rPr lang="en-US" dirty="0"/>
              <a:t> </a:t>
            </a:r>
            <a:r>
              <a:rPr lang="en-US" dirty="0" err="1"/>
              <a:t>koncipira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finansijsku</a:t>
            </a:r>
            <a:r>
              <a:rPr lang="sr-Latn-ME" dirty="0" smtClean="0"/>
              <a:t> </a:t>
            </a:r>
            <a:r>
              <a:rPr lang="en-US" dirty="0" err="1" smtClean="0"/>
              <a:t>strategiju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menadžment</a:t>
            </a:r>
            <a:r>
              <a:rPr lang="en-US" dirty="0"/>
              <a:t>),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uvođenju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mora </a:t>
            </a:r>
            <a:r>
              <a:rPr lang="en-US" dirty="0" err="1"/>
              <a:t>činiti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smtClean="0"/>
              <a:t>no</a:t>
            </a:r>
            <a:r>
              <a:rPr lang="sr-Latn-ME" dirty="0" smtClean="0"/>
              <a:t>mi</a:t>
            </a:r>
            <a:r>
              <a:rPr lang="en-US" dirty="0" err="1" smtClean="0"/>
              <a:t>nalnog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Preduzeće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minimiziranju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otklanjanju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,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istraživanja</a:t>
            </a:r>
            <a:r>
              <a:rPr lang="en-US" dirty="0" smtClean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očuvanja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 smtClean="0"/>
              <a:t>mogućnosti</a:t>
            </a:r>
            <a:r>
              <a:rPr lang="sr-Latn-ME" dirty="0" smtClean="0"/>
              <a:t> </a:t>
            </a:r>
            <a:r>
              <a:rPr lang="it-IT" dirty="0" smtClean="0"/>
              <a:t>plasmana</a:t>
            </a:r>
            <a:r>
              <a:rPr lang="it-IT" dirty="0"/>
              <a:t>, boniteta i profitabilnosti </a:t>
            </a:r>
            <a:r>
              <a:rPr lang="it-IT" dirty="0" smtClean="0"/>
              <a:t>ulaganja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6137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VRSTE AKCIJA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efektnim</a:t>
            </a:r>
            <a:r>
              <a:rPr lang="en-US" dirty="0" smtClean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javljanju</a:t>
            </a:r>
            <a:r>
              <a:rPr lang="en-US" dirty="0"/>
              <a:t> se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izdvojiti</a:t>
            </a:r>
            <a:r>
              <a:rPr lang="sr-Latn-ME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grupe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Akcije na ime i na donosioca,</a:t>
            </a:r>
          </a:p>
          <a:p>
            <a:pPr marL="0" indent="0">
              <a:buNone/>
            </a:pPr>
            <a:r>
              <a:rPr lang="pl-PL" dirty="0"/>
              <a:t>2. Akcije sa nominalnom </a:t>
            </a:r>
            <a:r>
              <a:rPr lang="pl-PL" dirty="0" smtClean="0"/>
              <a:t>vrijednošću </a:t>
            </a:r>
            <a:r>
              <a:rPr lang="pl-PL" dirty="0"/>
              <a:t>i bez nominalne </a:t>
            </a:r>
            <a:r>
              <a:rPr lang="pl-PL" dirty="0" smtClean="0"/>
              <a:t>vrijednosti</a:t>
            </a:r>
            <a:r>
              <a:rPr lang="pl-PL" dirty="0"/>
              <a:t>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povlašćene</a:t>
            </a:r>
            <a:r>
              <a:rPr lang="en-US" dirty="0"/>
              <a:t> (</a:t>
            </a:r>
            <a:r>
              <a:rPr lang="en-US" dirty="0" err="1"/>
              <a:t>prioritetne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4. Akcije sa garantovanom dividendom i bez garantovane dividende</a:t>
            </a:r>
            <a:r>
              <a:rPr lang="it-IT" dirty="0" smtClean="0"/>
              <a:t>,</a:t>
            </a:r>
            <a:endParaRPr lang="it-IT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514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,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kumulativnim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akcije sa ograničenim pravom glasa i akcije bez prava glasa,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nb-NO" dirty="0"/>
              <a:t>7. Akcije sa odloženim plaćanjem dividende,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9. </a:t>
            </a:r>
            <a:r>
              <a:rPr lang="en-US" dirty="0" err="1"/>
              <a:t>Otvorene</a:t>
            </a:r>
            <a:r>
              <a:rPr lang="sr-Latn-ME" dirty="0"/>
              <a:t> i zatvorene akcije</a:t>
            </a:r>
            <a:endParaRPr lang="en-US" dirty="0"/>
          </a:p>
          <a:p>
            <a:pPr algn="just"/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/>
              <a:t>svak</a:t>
            </a:r>
            <a:r>
              <a:rPr lang="sr-Latn-ME" dirty="0"/>
              <a:t>e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sr-Latn-ME" dirty="0"/>
              <a:t> </a:t>
            </a:r>
            <a:r>
              <a:rPr lang="en-US" dirty="0" err="1"/>
              <a:t>objašnjavati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sr-Latn-ME" b="1" dirty="0"/>
          </a:p>
          <a:p>
            <a:r>
              <a:rPr lang="en-US" dirty="0" err="1"/>
              <a:t>Ovd</a:t>
            </a:r>
            <a:r>
              <a:rPr lang="sr-Latn-ME" dirty="0"/>
              <a:t>j</a:t>
            </a:r>
            <a:r>
              <a:rPr lang="en-US" dirty="0"/>
              <a:t>e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951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AKCIJE NA IME I NA DONOSIOCA</a:t>
            </a:r>
          </a:p>
          <a:p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uveden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/>
              <a:t>indosiranjem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unose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evidentiranje</a:t>
            </a:r>
            <a:r>
              <a:rPr lang="en-US" dirty="0"/>
              <a:t> o </a:t>
            </a:r>
            <a:r>
              <a:rPr lang="en-US" dirty="0" err="1"/>
              <a:t>prenosu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pl-PL" dirty="0"/>
              <a:t> akcija na donosioca mora se zajedno sa zahtjevom za isplatu da podnese i  kupon za </a:t>
            </a:r>
            <a:r>
              <a:rPr lang="en-US" dirty="0" err="1" smtClean="0"/>
              <a:t>dividendu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975F8-5E75-4675-BD8F-F802177CF91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6139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6155</Words>
  <Application>Microsoft Office PowerPoint</Application>
  <PresentationFormat>Custom</PresentationFormat>
  <Paragraphs>385</Paragraphs>
  <Slides>64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PRAVO FINANSIJSKIH INSTITUCIJA</vt:lpstr>
      <vt:lpstr>Sadržaj </vt:lpstr>
      <vt:lpstr>A - AKCIONARSKA EKONOMIJA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B -  AKCIONARSKO DRUŠTVO I AKCIONARSKI KAPITAL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C - TRŽIŠTE KAPITALA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D -  INSTRUMENTI TRŽIŠTA KAPITALA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60</cp:revision>
  <dcterms:created xsi:type="dcterms:W3CDTF">2019-04-26T20:53:05Z</dcterms:created>
  <dcterms:modified xsi:type="dcterms:W3CDTF">2019-05-02T11:08:36Z</dcterms:modified>
</cp:coreProperties>
</file>