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257" r:id="rId3"/>
    <p:sldId id="258" r:id="rId4"/>
    <p:sldId id="31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315" r:id="rId37"/>
    <p:sldId id="291" r:id="rId38"/>
    <p:sldId id="292" r:id="rId39"/>
    <p:sldId id="293" r:id="rId40"/>
    <p:sldId id="294" r:id="rId41"/>
    <p:sldId id="317" r:id="rId42"/>
    <p:sldId id="295" r:id="rId43"/>
    <p:sldId id="316" r:id="rId44"/>
    <p:sldId id="296" r:id="rId45"/>
    <p:sldId id="318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20" r:id="rId54"/>
    <p:sldId id="304" r:id="rId55"/>
    <p:sldId id="314" r:id="rId56"/>
    <p:sldId id="305" r:id="rId57"/>
    <p:sldId id="306" r:id="rId58"/>
    <p:sldId id="313" r:id="rId59"/>
    <p:sldId id="307" r:id="rId60"/>
    <p:sldId id="308" r:id="rId61"/>
    <p:sldId id="309" r:id="rId62"/>
    <p:sldId id="310" r:id="rId63"/>
    <p:sldId id="311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0809C-E13E-4193-BBEE-5A67FA606366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7011C-8FF8-4962-AB2C-6E7E894104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118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7011C-8FF8-4962-AB2C-6E7E894104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1144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F97FA-4FCD-4CFB-B3CD-DD86CA3CDA9D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297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9ADB1-8DC0-4967-8A07-3B9AEF24C751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1875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4D42A-9A9E-409A-B0F7-101046F2893E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009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7891E-820B-4463-9499-60809E50B3C9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310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9AEAE-C8F7-490F-B001-8C4E2EA05789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9002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874C3-5256-428A-A1DE-8923B68852D0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027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6EC80-32ED-4EE2-89C8-01F1EC9FE235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283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2B0C-967F-49C5-8223-3FA184C91982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068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AE4B3-7B5C-49A2-A57A-B53280DD014F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746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BF3A-9F31-470D-9102-4D39B1C6C636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465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2AE9-96F3-4A0F-9F6C-8D3DD3395C50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131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15810-66E4-40C6-A23E-4CBB5F8C303F}" type="datetime1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7AA31-9651-4598-9723-AE56DE97C5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035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4000" dirty="0" smtClean="0"/>
              <a:t>INSTRUMENTI TRŽIŠTA NOVCA</a:t>
            </a:r>
          </a:p>
          <a:p>
            <a:r>
              <a:rPr lang="sr-Latn-ME" sz="3200" dirty="0" smtClean="0"/>
              <a:t>Prof. Dr. Halil Kalač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01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Obveznice mogu (u skladu sa zakonskim propisima) izdavati </a:t>
            </a:r>
            <a:r>
              <a:rPr lang="pl-PL" dirty="0" smtClean="0"/>
              <a:t>mnogobrojni </a:t>
            </a:r>
            <a:r>
              <a:rPr lang="en-US" dirty="0" err="1" smtClean="0"/>
              <a:t>državn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privredno</a:t>
            </a:r>
            <a:r>
              <a:rPr lang="en-US" dirty="0"/>
              <a:t> -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Sa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razlikujemo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tržišnog</a:t>
            </a:r>
            <a:r>
              <a:rPr lang="en-US" dirty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en-US" dirty="0" smtClean="0"/>
              <a:t>u 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 smtClean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Zato</a:t>
            </a:r>
            <a:r>
              <a:rPr lang="en-US" dirty="0" smtClean="0"/>
              <a:t>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 smtClean="0"/>
              <a:t>vrstu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ovde</a:t>
            </a:r>
            <a:r>
              <a:rPr lang="en-US" dirty="0"/>
              <a:t> </a:t>
            </a:r>
            <a:r>
              <a:rPr lang="en-US" dirty="0" err="1"/>
              <a:t>detaljnije</a:t>
            </a:r>
            <a:r>
              <a:rPr lang="en-US" dirty="0"/>
              <a:t> </a:t>
            </a:r>
            <a:r>
              <a:rPr lang="en-US" dirty="0" err="1"/>
              <a:t>razmotriti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je </a:t>
            </a:r>
            <a:r>
              <a:rPr lang="en-US" dirty="0" err="1"/>
              <a:t>obligacioni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 smtClean="0"/>
              <a:t>vlada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centralna</a:t>
            </a:r>
            <a:r>
              <a:rPr lang="en-US" dirty="0"/>
              <a:t>, </a:t>
            </a:r>
            <a:r>
              <a:rPr lang="en-US" dirty="0" err="1"/>
              <a:t>lokalna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ovlašćeni</a:t>
            </a:r>
            <a:r>
              <a:rPr lang="en-US" dirty="0"/>
              <a:t> organ (</a:t>
            </a:r>
            <a:r>
              <a:rPr lang="en-US" dirty="0" err="1"/>
              <a:t>ministarstvo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posuđuje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prikuplja</a:t>
            </a:r>
            <a:r>
              <a:rPr lang="en-US" dirty="0"/>
              <a:t>)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od </a:t>
            </a:r>
            <a:r>
              <a:rPr lang="en-US" dirty="0" err="1"/>
              <a:t>građana</a:t>
            </a:r>
            <a:r>
              <a:rPr lang="en-US" dirty="0"/>
              <a:t>,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privremeni</a:t>
            </a:r>
            <a:r>
              <a:rPr lang="en-US" dirty="0"/>
              <a:t> </a:t>
            </a:r>
            <a:r>
              <a:rPr lang="en-US" dirty="0" err="1"/>
              <a:t>budžetski</a:t>
            </a:r>
            <a:r>
              <a:rPr lang="en-US" dirty="0"/>
              <a:t> deficit.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3797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/>
          <a:lstStyle/>
          <a:p>
            <a:pPr algn="just"/>
            <a:r>
              <a:rPr lang="en-US" dirty="0" err="1"/>
              <a:t>Vlada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sr-Latn-ME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vratiti</a:t>
            </a:r>
            <a:r>
              <a:rPr lang="en-US" dirty="0"/>
              <a:t> </a:t>
            </a:r>
            <a:r>
              <a:rPr lang="en-US" dirty="0" err="1"/>
              <a:t>posuđeni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naznačen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određenoj</a:t>
            </a:r>
            <a:r>
              <a:rPr lang="en-US" dirty="0" smtClean="0"/>
              <a:t> </a:t>
            </a:r>
            <a:r>
              <a:rPr lang="en-US" dirty="0" err="1"/>
              <a:t>ugovorenoj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brinu</a:t>
            </a:r>
            <a:r>
              <a:rPr lang="en-US" dirty="0"/>
              <a:t> o tome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sr-Latn-ME" dirty="0" smtClean="0"/>
              <a:t> </a:t>
            </a:r>
            <a:r>
              <a:rPr lang="nb-NO" dirty="0" smtClean="0"/>
              <a:t>isplate </a:t>
            </a:r>
            <a:r>
              <a:rPr lang="nb-NO" dirty="0"/>
              <a:t>glavnicu i kamate i da sačuvaju </a:t>
            </a:r>
            <a:r>
              <a:rPr lang="nb-NO" dirty="0" smtClean="0"/>
              <a:t>pov</a:t>
            </a:r>
            <a:r>
              <a:rPr lang="sr-Latn-ME" dirty="0" smtClean="0"/>
              <a:t>j</a:t>
            </a:r>
            <a:r>
              <a:rPr lang="nb-NO" dirty="0" smtClean="0"/>
              <a:t>erenje </a:t>
            </a:r>
            <a:r>
              <a:rPr lang="nb-NO" dirty="0"/>
              <a:t>građana u njihove </a:t>
            </a:r>
            <a:r>
              <a:rPr lang="nb-NO" dirty="0" smtClean="0"/>
              <a:t>vr</a:t>
            </a:r>
            <a:r>
              <a:rPr lang="sr-Latn-ME" dirty="0" smtClean="0"/>
              <a:t>ij</a:t>
            </a:r>
            <a:r>
              <a:rPr lang="nb-NO" dirty="0" smtClean="0"/>
              <a:t>ednosne</a:t>
            </a:r>
            <a:r>
              <a:rPr lang="sr-Latn-ME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, 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emituju</a:t>
            </a:r>
            <a:r>
              <a:rPr lang="en-US" dirty="0"/>
              <a:t>,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vlasništvo</a:t>
            </a:r>
            <a:r>
              <a:rPr lang="sr-Latn-ME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pod </a:t>
            </a:r>
            <a:r>
              <a:rPr lang="en-US" dirty="0" err="1"/>
              <a:t>njenom</a:t>
            </a:r>
            <a:r>
              <a:rPr lang="en-US" dirty="0"/>
              <a:t> </a:t>
            </a:r>
            <a:r>
              <a:rPr lang="en-US" dirty="0" err="1"/>
              <a:t>kontrolom</a:t>
            </a:r>
            <a:r>
              <a:rPr lang="en-US" dirty="0"/>
              <a:t> (</a:t>
            </a:r>
            <a:r>
              <a:rPr lang="en-US" dirty="0" err="1"/>
              <a:t>pošta</a:t>
            </a:r>
            <a:r>
              <a:rPr lang="en-US" dirty="0"/>
              <a:t>, </a:t>
            </a:r>
            <a:r>
              <a:rPr lang="en-US" dirty="0" err="1"/>
              <a:t>železnica</a:t>
            </a:r>
            <a:r>
              <a:rPr lang="en-US" dirty="0"/>
              <a:t>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materijalnih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slično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632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,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, a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građanima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Kao</a:t>
            </a:r>
            <a:r>
              <a:rPr lang="sr-Latn-ME" dirty="0" smtClean="0"/>
              <a:t> </a:t>
            </a:r>
            <a:r>
              <a:rPr lang="en-US" dirty="0" err="1" smtClean="0"/>
              <a:t>inicijalni</a:t>
            </a:r>
            <a:r>
              <a:rPr lang="en-US" dirty="0" smtClean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u tom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smtClean="0"/>
              <a:t>pod</a:t>
            </a:r>
            <a:r>
              <a:rPr lang="sr-Latn-ME" dirty="0" smtClean="0"/>
              <a:t>m</a:t>
            </a:r>
            <a:r>
              <a:rPr lang="en-US" dirty="0" err="1" smtClean="0"/>
              <a:t>iri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troškove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emitovanju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a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novac</a:t>
            </a:r>
            <a:r>
              <a:rPr lang="en-US" dirty="0"/>
              <a:t>, </a:t>
            </a:r>
            <a:r>
              <a:rPr lang="en-US" dirty="0" err="1"/>
              <a:t>dobijen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dostavi</a:t>
            </a:r>
            <a:r>
              <a:rPr lang="en-US" dirty="0"/>
              <a:t> </a:t>
            </a:r>
            <a:r>
              <a:rPr lang="en-US" dirty="0" err="1"/>
              <a:t>državi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sr-Latn-ME" dirty="0" smtClean="0"/>
              <a:t> </a:t>
            </a:r>
            <a:r>
              <a:rPr lang="en-US" dirty="0" err="1" smtClean="0"/>
              <a:t>ovde</a:t>
            </a:r>
            <a:r>
              <a:rPr lang="en-US" dirty="0" smtClean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tehničku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posredničku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694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instrument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 smtClean="0"/>
              <a:t>kojeg</a:t>
            </a:r>
            <a:r>
              <a:rPr lang="sr-Latn-ME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/>
              <a:t>ostvaraje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 smtClean="0"/>
              <a:t>cilja</a:t>
            </a:r>
            <a:r>
              <a:rPr lang="sr-Latn-ME" dirty="0"/>
              <a:t>: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1. </a:t>
            </a:r>
            <a:r>
              <a:rPr lang="en-US" dirty="0" err="1" smtClean="0"/>
              <a:t>Prodajom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prikuplja</a:t>
            </a:r>
            <a:r>
              <a:rPr lang="en-US" dirty="0"/>
              <a:t> </a:t>
            </a:r>
            <a:r>
              <a:rPr lang="en-US" dirty="0" err="1" smtClean="0"/>
              <a:t>slobodna</a:t>
            </a:r>
            <a:r>
              <a:rPr lang="sr-Latn-ME" dirty="0" smtClean="0"/>
              <a:t> </a:t>
            </a:r>
            <a:r>
              <a:rPr lang="en-US" dirty="0" err="1" smtClean="0"/>
              <a:t>novčana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j</a:t>
            </a:r>
            <a:r>
              <a:rPr lang="en-US" dirty="0" err="1" smtClean="0"/>
              <a:t>ešava</a:t>
            </a:r>
            <a:r>
              <a:rPr lang="en-US" dirty="0" smtClean="0"/>
              <a:t> </a:t>
            </a:r>
            <a:r>
              <a:rPr lang="en-US" dirty="0" err="1"/>
              <a:t>nesklad</a:t>
            </a:r>
            <a:r>
              <a:rPr lang="en-US" dirty="0"/>
              <a:t> u </a:t>
            </a:r>
            <a:r>
              <a:rPr lang="en-US" dirty="0" err="1"/>
              <a:t>prilivu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odlivu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(deficit)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budžetu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2.</a:t>
            </a:r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smtClean="0"/>
              <a:t>eve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smtClean="0"/>
              <a:t>ban</a:t>
            </a:r>
            <a:r>
              <a:rPr lang="sr-Latn-ME" dirty="0" smtClean="0"/>
              <a:t>a</a:t>
            </a:r>
            <a:r>
              <a:rPr lang="en-US" dirty="0" smtClean="0"/>
              <a:t>k</a:t>
            </a:r>
            <a:r>
              <a:rPr lang="sr-Latn-ME" dirty="0"/>
              <a:t>a</a:t>
            </a:r>
            <a:r>
              <a:rPr lang="en-US" dirty="0" smtClean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otklanja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deficitarnog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budžeta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državna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proizvodnja</a:t>
            </a:r>
            <a:r>
              <a:rPr lang="en-US" dirty="0"/>
              <a:t>” </a:t>
            </a:r>
            <a:r>
              <a:rPr lang="en-US" dirty="0" err="1"/>
              <a:t>inflacije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4055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građane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one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jedan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dosta</a:t>
            </a:r>
            <a:r>
              <a:rPr lang="en-US" dirty="0"/>
              <a:t> </a:t>
            </a:r>
            <a:r>
              <a:rPr lang="en-US" dirty="0" err="1"/>
              <a:t>sigurnog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trenutnih</a:t>
            </a:r>
            <a:r>
              <a:rPr lang="en-US" dirty="0"/>
              <a:t> </a:t>
            </a:r>
            <a:r>
              <a:rPr lang="en-US" dirty="0" err="1"/>
              <a:t>viškova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državu</a:t>
            </a:r>
            <a:r>
              <a:rPr lang="en-US" dirty="0"/>
              <a:t> </a:t>
            </a:r>
            <a:r>
              <a:rPr lang="sr-Latn-ME" dirty="0" smtClean="0"/>
              <a:t> o</a:t>
            </a:r>
            <a:r>
              <a:rPr lang="en-US" dirty="0" err="1" smtClean="0"/>
              <a:t>bveznice</a:t>
            </a:r>
            <a:r>
              <a:rPr lang="sr-Latn-ME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 </a:t>
            </a:r>
            <a:r>
              <a:rPr lang="en-US" dirty="0" err="1" smtClean="0"/>
              <a:t>održavanja</a:t>
            </a:r>
            <a:r>
              <a:rPr lang="sr-Latn-ME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/>
              <a:t>likvidnosti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nestaje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isplati</a:t>
            </a:r>
            <a:r>
              <a:rPr lang="en-US" dirty="0" smtClean="0"/>
              <a:t> </a:t>
            </a:r>
            <a:r>
              <a:rPr lang="en-US" dirty="0" err="1"/>
              <a:t>glavnicu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- </a:t>
            </a:r>
            <a:r>
              <a:rPr lang="en-US" dirty="0" err="1"/>
              <a:t>odjednom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sr-Latn-ME" dirty="0" smtClean="0"/>
              <a:t> </a:t>
            </a:r>
            <a:r>
              <a:rPr lang="en-US" dirty="0" err="1" smtClean="0"/>
              <a:t>anuitetima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4449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o </a:t>
            </a:r>
            <a:r>
              <a:rPr lang="en-US" dirty="0" err="1"/>
              <a:t>opozivu</a:t>
            </a:r>
            <a:r>
              <a:rPr lang="en-US" dirty="0"/>
              <a:t>, </a:t>
            </a:r>
            <a:r>
              <a:rPr lang="en-US" dirty="0" err="1"/>
              <a:t>konverziji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pravu</a:t>
            </a:r>
            <a:r>
              <a:rPr lang="en-US" dirty="0" smtClean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fiksnoj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emitent</a:t>
            </a:r>
            <a:r>
              <a:rPr lang="sr-Latn-ME" dirty="0" smtClean="0"/>
              <a:t> </a:t>
            </a:r>
            <a:r>
              <a:rPr lang="en-US" dirty="0" err="1" smtClean="0"/>
              <a:t>zadržava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opoziva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on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obaviti</a:t>
            </a:r>
            <a:r>
              <a:rPr lang="en-US" dirty="0" smtClean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neisplaćenog</a:t>
            </a:r>
            <a:r>
              <a:rPr lang="en-US" dirty="0"/>
              <a:t> (</a:t>
            </a:r>
            <a:r>
              <a:rPr lang="en-US" dirty="0" err="1"/>
              <a:t>neamortizovanog</a:t>
            </a:r>
            <a:r>
              <a:rPr lang="en-US" dirty="0"/>
              <a:t>)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glavnice</a:t>
            </a:r>
            <a:r>
              <a:rPr lang="sr-Latn-ME" dirty="0" smtClean="0"/>
              <a:t> </a:t>
            </a:r>
            <a:r>
              <a:rPr lang="en-US" dirty="0" err="1" smtClean="0"/>
              <a:t>zajedno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kamatama</a:t>
            </a:r>
            <a:r>
              <a:rPr lang="en-US" dirty="0"/>
              <a:t> </a:t>
            </a:r>
            <a:r>
              <a:rPr lang="en-US" dirty="0" err="1"/>
              <a:t>obračunatim</a:t>
            </a:r>
            <a:r>
              <a:rPr lang="en-US" dirty="0"/>
              <a:t> od </a:t>
            </a:r>
            <a:r>
              <a:rPr lang="en-US" dirty="0" err="1"/>
              <a:t>trenutka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zadnje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pa do </a:t>
            </a:r>
            <a:r>
              <a:rPr lang="en-US" dirty="0" err="1" smtClean="0"/>
              <a:t>trenutka</a:t>
            </a:r>
            <a:r>
              <a:rPr lang="sr-Latn-ME" dirty="0" smtClean="0"/>
              <a:t> </a:t>
            </a:r>
            <a:r>
              <a:rPr lang="pt-BR" dirty="0" smtClean="0"/>
              <a:t>opoziva</a:t>
            </a:r>
            <a:r>
              <a:rPr lang="pt-BR" dirty="0"/>
              <a:t>. </a:t>
            </a:r>
            <a:endParaRPr lang="sr-Latn-ME" dirty="0" smtClean="0"/>
          </a:p>
          <a:p>
            <a:pPr algn="just"/>
            <a:r>
              <a:rPr lang="pt-BR" dirty="0" smtClean="0"/>
              <a:t>U </a:t>
            </a:r>
            <a:r>
              <a:rPr lang="pt-BR" dirty="0"/>
              <a:t>tom slučaju govorimo o obveznicama s opozivom.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5459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emitentu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konvertovati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govorimo</a:t>
            </a:r>
            <a:r>
              <a:rPr lang="en-US" dirty="0"/>
              <a:t> o </a:t>
            </a:r>
            <a:r>
              <a:rPr lang="en-US" dirty="0" err="1"/>
              <a:t>konvertibilnim</a:t>
            </a:r>
            <a:r>
              <a:rPr lang="en-US" dirty="0"/>
              <a:t> </a:t>
            </a:r>
            <a:r>
              <a:rPr lang="en-US" dirty="0" err="1"/>
              <a:t>obveznicama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kupovati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robe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govorimo</a:t>
            </a:r>
            <a:r>
              <a:rPr lang="en-US" dirty="0"/>
              <a:t> o </a:t>
            </a:r>
            <a:r>
              <a:rPr lang="en-US" dirty="0" err="1"/>
              <a:t>obveznicama</a:t>
            </a:r>
            <a:r>
              <a:rPr lang="en-US" dirty="0"/>
              <a:t> s </a:t>
            </a:r>
            <a:r>
              <a:rPr lang="en-US" dirty="0" err="1" smtClean="0"/>
              <a:t>pridr</a:t>
            </a:r>
            <a:r>
              <a:rPr lang="sr-Latn-ME" dirty="0" smtClean="0"/>
              <a:t>u</a:t>
            </a:r>
            <a:r>
              <a:rPr lang="en-US" dirty="0" err="1" smtClean="0"/>
              <a:t>ženim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ili</a:t>
            </a:r>
            <a:r>
              <a:rPr lang="en-US" dirty="0"/>
              <a:t> s </a:t>
            </a:r>
            <a:r>
              <a:rPr lang="en-US" dirty="0" err="1"/>
              <a:t>proširenim</a:t>
            </a:r>
            <a:r>
              <a:rPr lang="en-US" dirty="0"/>
              <a:t>) </a:t>
            </a:r>
            <a:r>
              <a:rPr lang="en-US" dirty="0" err="1"/>
              <a:t>punomoćima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Ovakve</a:t>
            </a:r>
            <a:r>
              <a:rPr lang="en-US" dirty="0" smtClean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povećavaju</a:t>
            </a:r>
            <a:r>
              <a:rPr lang="en-US" dirty="0"/>
              <a:t> </a:t>
            </a:r>
            <a:r>
              <a:rPr lang="en-US" dirty="0" err="1"/>
              <a:t>atraktivnost</a:t>
            </a:r>
            <a:r>
              <a:rPr lang="en-US" dirty="0"/>
              <a:t> </a:t>
            </a:r>
            <a:r>
              <a:rPr lang="en-US" dirty="0" err="1" smtClean="0"/>
              <a:t>državnih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želju</a:t>
            </a:r>
            <a:r>
              <a:rPr lang="en-US" dirty="0"/>
              <a:t> </a:t>
            </a:r>
            <a:r>
              <a:rPr lang="en-US" dirty="0" err="1"/>
              <a:t>gradana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da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, a ne </a:t>
            </a:r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7090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/>
          <a:lstStyle/>
          <a:p>
            <a:r>
              <a:rPr lang="pl-PL" dirty="0" smtClean="0"/>
              <a:t>Po </a:t>
            </a:r>
            <a:r>
              <a:rPr lang="pl-PL" dirty="0"/>
              <a:t>obliku obveznice (državne i ostale) </a:t>
            </a:r>
            <a:r>
              <a:rPr lang="pl-PL" dirty="0" smtClean="0"/>
              <a:t>su </a:t>
            </a:r>
            <a:r>
              <a:rPr lang="pl-PL" dirty="0"/>
              <a:t>različite, sve one </a:t>
            </a:r>
            <a:r>
              <a:rPr lang="pl-PL" dirty="0" smtClean="0"/>
              <a:t>sadrže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pl-PL" sz="2800" dirty="0"/>
              <a:t>1. Oznaku da je to obveznica,</a:t>
            </a:r>
          </a:p>
          <a:p>
            <a:pPr marL="457200" lvl="1" indent="0">
              <a:buNone/>
            </a:pPr>
            <a:r>
              <a:rPr lang="en-US" sz="2800" dirty="0"/>
              <a:t>2. </a:t>
            </a:r>
            <a:r>
              <a:rPr lang="en-US" sz="2800" dirty="0" err="1"/>
              <a:t>Naziv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smtClean="0"/>
              <a:t>s</a:t>
            </a:r>
            <a:r>
              <a:rPr lang="sr-Latn-ME" sz="2800" dirty="0" smtClean="0"/>
              <a:t>j</a:t>
            </a:r>
            <a:r>
              <a:rPr lang="en-US" sz="2800" dirty="0" err="1" smtClean="0"/>
              <a:t>edište</a:t>
            </a:r>
            <a:r>
              <a:rPr lang="en-US" sz="2800" dirty="0" smtClean="0"/>
              <a:t> </a:t>
            </a:r>
            <a:r>
              <a:rPr lang="en-US" sz="2800" dirty="0" err="1"/>
              <a:t>izdavača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 (</a:t>
            </a:r>
            <a:r>
              <a:rPr lang="en-US" sz="2800" dirty="0" err="1"/>
              <a:t>emitenta</a:t>
            </a:r>
            <a:r>
              <a:rPr lang="en-US" sz="2800" dirty="0"/>
              <a:t>),</a:t>
            </a:r>
          </a:p>
          <a:p>
            <a:pPr marL="457200" lvl="1" indent="0">
              <a:buNone/>
            </a:pPr>
            <a:r>
              <a:rPr lang="en-US" sz="2800" dirty="0"/>
              <a:t>3.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smtClean="0"/>
              <a:t>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esto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datum </a:t>
            </a:r>
            <a:r>
              <a:rPr lang="en-US" sz="2800" dirty="0" err="1"/>
              <a:t>izdavanja</a:t>
            </a:r>
            <a:r>
              <a:rPr lang="en-US" sz="2800" dirty="0"/>
              <a:t>,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5586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4.</a:t>
            </a:r>
            <a:r>
              <a:rPr lang="en-US" dirty="0" err="1" smtClean="0"/>
              <a:t>Naziv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prezime</a:t>
            </a:r>
            <a:r>
              <a:rPr lang="en-US" dirty="0"/>
              <a:t> </a:t>
            </a:r>
            <a:r>
              <a:rPr lang="en-US" dirty="0" err="1"/>
              <a:t>upisnika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oznaku</a:t>
            </a:r>
            <a:r>
              <a:rPr lang="en-US" dirty="0"/>
              <a:t> da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donosioca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5. Nominalni iznos novca na koji glasi obveznica,</a:t>
            </a:r>
          </a:p>
          <a:p>
            <a:pPr marL="0" indent="0">
              <a:buNone/>
            </a:pPr>
            <a:r>
              <a:rPr lang="pl-PL" dirty="0"/>
              <a:t>6. Visinu kamatne, odnosno diskontne, stope,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isplate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9.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ovlašćene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organa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(</a:t>
            </a:r>
            <a:r>
              <a:rPr lang="en-US" dirty="0" err="1"/>
              <a:t>emituje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obveznicu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pl-PL" dirty="0"/>
              <a:t>10. Druga prava vlasnika obveznice (kupca).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0115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treća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bitan</a:t>
            </a:r>
            <a:r>
              <a:rPr lang="en-US" dirty="0"/>
              <a:t> element </a:t>
            </a:r>
            <a:r>
              <a:rPr lang="en-US" dirty="0" err="1"/>
              <a:t>obveznice</a:t>
            </a:r>
            <a:r>
              <a:rPr lang="en-US" dirty="0"/>
              <a:t> (</a:t>
            </a:r>
            <a:r>
              <a:rPr lang="en-US" dirty="0" err="1"/>
              <a:t>garancija</a:t>
            </a:r>
            <a:r>
              <a:rPr lang="en-US" dirty="0"/>
              <a:t>, </a:t>
            </a:r>
            <a:r>
              <a:rPr lang="en-US" dirty="0" err="1"/>
              <a:t>aval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Državna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s </a:t>
            </a:r>
            <a:r>
              <a:rPr lang="en-US" dirty="0" err="1"/>
              <a:t>rokom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od 3, 6 </a:t>
            </a:r>
            <a:r>
              <a:rPr lang="en-US" dirty="0" err="1"/>
              <a:t>ili</a:t>
            </a:r>
            <a:r>
              <a:rPr lang="en-US" dirty="0"/>
              <a:t> 12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eseci</a:t>
            </a:r>
            <a:r>
              <a:rPr lang="sr-Latn-ME" dirty="0" smtClean="0"/>
              <a:t> </a:t>
            </a:r>
            <a:r>
              <a:rPr lang="pl-PL" dirty="0" smtClean="0"/>
              <a:t>(</a:t>
            </a:r>
            <a:r>
              <a:rPr lang="pl-PL" dirty="0"/>
              <a:t>ako su kratkoročne) ili na rok od dve i više godina (ako su dugoročne). </a:t>
            </a:r>
            <a:endParaRPr lang="pl-PL" dirty="0" smtClean="0"/>
          </a:p>
          <a:p>
            <a:r>
              <a:rPr lang="pl-PL" dirty="0" smtClean="0"/>
              <a:t>One se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okrugle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tekstom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glasi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“Dana......</a:t>
            </a:r>
            <a:r>
              <a:rPr lang="en-US" dirty="0" err="1"/>
              <a:t>država</a:t>
            </a:r>
            <a:r>
              <a:rPr lang="en-US" dirty="0"/>
              <a:t>........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.....u </a:t>
            </a:r>
            <a:r>
              <a:rPr lang="en-US" dirty="0" err="1"/>
              <a:t>visini</a:t>
            </a:r>
            <a:r>
              <a:rPr lang="en-US" dirty="0"/>
              <a:t> od </a:t>
            </a:r>
            <a:r>
              <a:rPr lang="en-US" dirty="0" err="1" smtClean="0"/>
              <a:t>dinara</a:t>
            </a:r>
            <a:r>
              <a:rPr lang="sr-Latn-ME" dirty="0" smtClean="0"/>
              <a:t> </a:t>
            </a:r>
            <a:r>
              <a:rPr lang="pl-PL" dirty="0" smtClean="0"/>
              <a:t>....... </a:t>
            </a:r>
            <a:r>
              <a:rPr lang="pl-PL" dirty="0"/>
              <a:t>Plativo kod centralne banke........Potpis</a:t>
            </a:r>
          </a:p>
          <a:p>
            <a:pPr algn="just"/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priprema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err="1" smtClean="0"/>
              <a:t>raspisivanja</a:t>
            </a:r>
            <a:r>
              <a:rPr lang="en-US" dirty="0" smtClean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privredu</a:t>
            </a:r>
            <a:r>
              <a:rPr lang="en-US" dirty="0"/>
              <a:t> </a:t>
            </a:r>
            <a:r>
              <a:rPr lang="en-US" dirty="0" err="1" smtClean="0"/>
              <a:t>značajni</a:t>
            </a:r>
            <a:r>
              <a:rPr lang="sr-Latn-ME" dirty="0" smtClean="0"/>
              <a:t> </a:t>
            </a:r>
            <a:r>
              <a:rPr lang="en-US" dirty="0" err="1" smtClean="0"/>
              <a:t>objekti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putevi</a:t>
            </a:r>
            <a:r>
              <a:rPr lang="en-US" dirty="0"/>
              <a:t>, </a:t>
            </a:r>
            <a:r>
              <a:rPr lang="en-US" dirty="0" err="1"/>
              <a:t>železnice</a:t>
            </a:r>
            <a:r>
              <a:rPr lang="en-US" dirty="0"/>
              <a:t>, </a:t>
            </a:r>
            <a:r>
              <a:rPr lang="en-US" dirty="0" err="1"/>
              <a:t>energetika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.). </a:t>
            </a:r>
            <a:endParaRPr lang="sr-Latn-ME" dirty="0" smtClean="0"/>
          </a:p>
          <a:p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 smtClean="0"/>
              <a:t>pogodno</a:t>
            </a:r>
            <a:r>
              <a:rPr lang="sr-Latn-ME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1223493" y="311668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232597" y="3116687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430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A – Hartije od vrijednosti na tržištu novca</a:t>
            </a:r>
          </a:p>
          <a:p>
            <a:pPr marL="0" indent="0">
              <a:buNone/>
            </a:pPr>
            <a:r>
              <a:rPr lang="sr-Latn-ME" dirty="0" smtClean="0"/>
              <a:t>1. </a:t>
            </a:r>
            <a:r>
              <a:rPr lang="sr-Latn-ME" dirty="0"/>
              <a:t>D</a:t>
            </a:r>
            <a:r>
              <a:rPr lang="sr-Latn-ME" dirty="0" smtClean="0"/>
              <a:t>ržavne obveznice</a:t>
            </a:r>
          </a:p>
          <a:p>
            <a:pPr marL="0" indent="0">
              <a:buNone/>
            </a:pPr>
            <a:r>
              <a:rPr lang="sr-Latn-ME" dirty="0" smtClean="0"/>
              <a:t>2. Blagajnički zapisi</a:t>
            </a:r>
          </a:p>
          <a:p>
            <a:pPr marL="0" indent="0">
              <a:buNone/>
            </a:pPr>
            <a:r>
              <a:rPr lang="sr-Latn-ME" dirty="0" smtClean="0"/>
              <a:t>3. Komercijalni zapisi</a:t>
            </a:r>
          </a:p>
          <a:p>
            <a:pPr marL="0" indent="0">
              <a:buNone/>
            </a:pPr>
            <a:r>
              <a:rPr lang="sr-Latn-ME" dirty="0" smtClean="0"/>
              <a:t>4. Bankarska potvrda o depozitu (depozitni certifikat)</a:t>
            </a:r>
          </a:p>
          <a:p>
            <a:pPr marL="0" indent="0">
              <a:buNone/>
            </a:pPr>
            <a:r>
              <a:rPr lang="sr-Latn-ME" dirty="0" smtClean="0"/>
              <a:t>5. Bankarski akcept</a:t>
            </a:r>
          </a:p>
          <a:p>
            <a:pPr marL="0" indent="0">
              <a:buNone/>
            </a:pPr>
            <a:r>
              <a:rPr lang="sr-Latn-ME" dirty="0" smtClean="0"/>
              <a:t>6. Komercijalni bonovi </a:t>
            </a:r>
          </a:p>
          <a:p>
            <a:pPr marL="0" indent="0">
              <a:buNone/>
            </a:pPr>
            <a:r>
              <a:rPr lang="sr-Latn-ME" dirty="0" smtClean="0"/>
              <a:t>B – Međubankarska trgovina viškovima obaveznih rezervi</a:t>
            </a:r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6683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razlikovati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, </a:t>
            </a:r>
            <a:r>
              <a:rPr lang="en-US" dirty="0" err="1"/>
              <a:t>emisionu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r>
              <a:rPr lang="pl-PL" dirty="0"/>
              <a:t>Nominalna </a:t>
            </a:r>
            <a:r>
              <a:rPr lang="pl-PL" dirty="0" smtClean="0"/>
              <a:t>vrijednost </a:t>
            </a:r>
            <a:r>
              <a:rPr lang="pl-PL" dirty="0"/>
              <a:t>je naznačena na samoj obveznici. </a:t>
            </a:r>
            <a:endParaRPr lang="pl-PL" dirty="0" smtClean="0"/>
          </a:p>
          <a:p>
            <a:pPr algn="just"/>
            <a:r>
              <a:rPr lang="pl-PL" dirty="0" smtClean="0"/>
              <a:t>Emisiona vrijednost </a:t>
            </a:r>
            <a:r>
              <a:rPr lang="pl-PL" dirty="0"/>
              <a:t>je </a:t>
            </a:r>
            <a:r>
              <a:rPr lang="pl-PL" dirty="0" smtClean="0"/>
              <a:t>zapravo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prvog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primamom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pl-PL" dirty="0" smtClean="0"/>
              <a:t>vrijednosnih </a:t>
            </a:r>
            <a:r>
              <a:rPr lang="pl-PL" dirty="0"/>
              <a:t>papira.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može biti (radi stimulacije prodaje) niža od </a:t>
            </a:r>
            <a:r>
              <a:rPr lang="pl-PL" dirty="0" smtClean="0"/>
              <a:t>nominalne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a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etko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Viša</a:t>
            </a:r>
            <a:r>
              <a:rPr lang="en-US" dirty="0"/>
              <a:t> je u </a:t>
            </a:r>
            <a:r>
              <a:rPr lang="en-US" dirty="0" err="1"/>
              <a:t>slučaju</a:t>
            </a:r>
            <a:r>
              <a:rPr lang="en-US" dirty="0"/>
              <a:t> da se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 smtClean="0"/>
              <a:t>povoljnu</a:t>
            </a:r>
            <a:r>
              <a:rPr lang="sr-Latn-ME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proširena</a:t>
            </a:r>
            <a:r>
              <a:rPr lang="en-US" dirty="0"/>
              <a:t> </a:t>
            </a:r>
            <a:r>
              <a:rPr lang="en-US" dirty="0" err="1"/>
              <a:t>punomoćja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se </a:t>
            </a:r>
            <a:r>
              <a:rPr lang="en-US" dirty="0" err="1"/>
              <a:t>formira</a:t>
            </a:r>
            <a:r>
              <a:rPr lang="en-US" dirty="0"/>
              <a:t> 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potražnje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otvorenom ili zatvorenom tržištu novca.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je najčešće niža od </a:t>
            </a:r>
            <a:r>
              <a:rPr lang="pl-PL" dirty="0" smtClean="0"/>
              <a:t>nominalne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čija</a:t>
            </a:r>
            <a:r>
              <a:rPr lang="en-US" dirty="0"/>
              <a:t> se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očekuje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834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sr-Latn-ME" sz="3600" dirty="0" smtClean="0">
                <a:latin typeface="+mn-lt"/>
              </a:rPr>
              <a:t>2. </a:t>
            </a:r>
            <a:r>
              <a:rPr lang="en-US" sz="3600" dirty="0" smtClean="0">
                <a:latin typeface="+mn-lt"/>
              </a:rPr>
              <a:t>BLAGAJNIČKI ZAPISI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Blagajnički</a:t>
            </a:r>
            <a:r>
              <a:rPr lang="en-US" dirty="0" smtClean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 smtClean="0"/>
              <a:t>blagajnički</a:t>
            </a:r>
            <a:r>
              <a:rPr lang="sr-Latn-ME" dirty="0" smtClean="0"/>
              <a:t> </a:t>
            </a:r>
            <a:r>
              <a:rPr lang="en-US" dirty="0" err="1" smtClean="0"/>
              <a:t>zapisi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obligacije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ne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Visoko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likvidne</a:t>
            </a:r>
            <a:r>
              <a:rPr lang="en-US" dirty="0"/>
              <a:t>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pretvoriti</a:t>
            </a:r>
            <a:r>
              <a:rPr lang="en-US" dirty="0"/>
              <a:t> u </a:t>
            </a:r>
            <a:r>
              <a:rPr lang="en-US" dirty="0" err="1"/>
              <a:t>gotov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dosta</a:t>
            </a:r>
            <a:r>
              <a:rPr lang="sr-Latn-ME" dirty="0" smtClean="0"/>
              <a:t> </a:t>
            </a:r>
            <a:r>
              <a:rPr lang="en-US" dirty="0" smtClean="0"/>
              <a:t>male </a:t>
            </a:r>
            <a:r>
              <a:rPr lang="en-US" dirty="0" err="1"/>
              <a:t>nominale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podesni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 smtClean="0"/>
              <a:t>vlasnika</a:t>
            </a:r>
            <a:r>
              <a:rPr lang="sr-Latn-ME" dirty="0" smtClean="0"/>
              <a:t> </a:t>
            </a:r>
            <a:r>
              <a:rPr lang="en-US" dirty="0" err="1" smtClean="0"/>
              <a:t>sitnih</a:t>
            </a:r>
            <a:r>
              <a:rPr lang="en-US" dirty="0" smtClean="0"/>
              <a:t> </a:t>
            </a:r>
            <a:r>
              <a:rPr lang="en-US" dirty="0" err="1"/>
              <a:t>ušteda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Profit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momentu</a:t>
            </a:r>
            <a:r>
              <a:rPr lang="sr-Latn-ME" dirty="0" smtClean="0"/>
              <a:t> </a:t>
            </a:r>
            <a:r>
              <a:rPr lang="en-US" dirty="0" err="1" smtClean="0"/>
              <a:t>emitovanja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Investitor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kupuje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/>
              <a:t>a prodaje po uvećanoj za kamatnu stopu o roku dospijeća. 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5039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Formiranje </a:t>
            </a:r>
            <a:r>
              <a:rPr lang="pl-PL" dirty="0"/>
              <a:t>kamatne stope</a:t>
            </a:r>
            <a:r>
              <a:rPr lang="pl-PL" dirty="0" smtClean="0"/>
              <a:t>, rok dospijeća</a:t>
            </a:r>
            <a:r>
              <a:rPr lang="pl-PL" dirty="0"/>
              <a:t>, diskont i dr. su kao i kod drugih hartija od </a:t>
            </a:r>
            <a:r>
              <a:rPr lang="pl-PL" dirty="0" smtClean="0"/>
              <a:t>vrijednosti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Blagajnički zapisi centralne banke. </a:t>
            </a:r>
            <a:endParaRPr lang="pl-PL" dirty="0" smtClean="0"/>
          </a:p>
          <a:p>
            <a:pPr algn="just"/>
            <a:r>
              <a:rPr lang="pl-PL" dirty="0" smtClean="0"/>
              <a:t>Centralna </a:t>
            </a:r>
            <a:r>
              <a:rPr lang="pl-PL" dirty="0"/>
              <a:t>banka u </a:t>
            </a:r>
            <a:r>
              <a:rPr lang="pl-PL" dirty="0" smtClean="0"/>
              <a:t>razvijenim </a:t>
            </a:r>
            <a:r>
              <a:rPr lang="sr-Latn-ME" dirty="0" smtClean="0"/>
              <a:t>ekonomijama</a:t>
            </a:r>
            <a:r>
              <a:rPr lang="en-US" dirty="0" smtClean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razvijenom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strukturom</a:t>
            </a:r>
            <a:r>
              <a:rPr lang="en-US" dirty="0"/>
              <a:t>,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blagajničke</a:t>
            </a:r>
            <a:r>
              <a:rPr lang="sr-Latn-ME" dirty="0" smtClean="0"/>
              <a:t> </a:t>
            </a:r>
            <a:r>
              <a:rPr lang="pl-PL" dirty="0" smtClean="0"/>
              <a:t>zapise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jedan od osnovnih instrumenata preko koga centralna banka </a:t>
            </a:r>
            <a:r>
              <a:rPr lang="pl-PL" dirty="0" smtClean="0"/>
              <a:t>vrši </a:t>
            </a:r>
            <a:r>
              <a:rPr lang="en-US" dirty="0" err="1" smtClean="0"/>
              <a:t>operacije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je </a:t>
            </a:r>
            <a:r>
              <a:rPr lang="en-US" dirty="0" err="1"/>
              <a:t>integralni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Prodajom i kupovinom blagajničkih zapisa centralna banka preko kamatne stope </a:t>
            </a:r>
            <a:r>
              <a:rPr lang="pl-PL" dirty="0" smtClean="0"/>
              <a:t>na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potrebnu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7045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 smtClean="0"/>
              <a:t>razlika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beskamatni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 da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osigurala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/>
              <a:t>deficita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Bankarski</a:t>
            </a:r>
            <a:r>
              <a:rPr lang="en-US" dirty="0" smtClean="0"/>
              <a:t> </a:t>
            </a:r>
            <a:r>
              <a:rPr lang="en-US" dirty="0" err="1" smtClean="0"/>
              <a:t>blagajnički</a:t>
            </a:r>
            <a:r>
              <a:rPr lang="sr-Latn-ME" dirty="0" smtClean="0"/>
              <a:t> </a:t>
            </a:r>
            <a:r>
              <a:rPr lang="pl-PL" dirty="0" smtClean="0"/>
              <a:t>zapis </a:t>
            </a:r>
            <a:r>
              <a:rPr lang="pl-PL" dirty="0"/>
              <a:t>izdaje banka na bazi deponovanih sredstava kod nje na određeni rok </a:t>
            </a:r>
            <a:r>
              <a:rPr lang="pl-PL" dirty="0" smtClean="0"/>
              <a:t>dospijeća </a:t>
            </a:r>
            <a:r>
              <a:rPr lang="en-US" dirty="0" smtClean="0"/>
              <a:t>(</a:t>
            </a:r>
            <a:r>
              <a:rPr lang="en-US" dirty="0"/>
              <a:t>od 1-12 </a:t>
            </a:r>
            <a:r>
              <a:rPr lang="en-US" dirty="0" err="1"/>
              <a:t>meseci</a:t>
            </a:r>
            <a:r>
              <a:rPr lang="en-US" dirty="0"/>
              <a:t>),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plaća</a:t>
            </a:r>
            <a:r>
              <a:rPr lang="en-US" dirty="0"/>
              <a:t> 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Blagajnički</a:t>
            </a:r>
            <a:r>
              <a:rPr lang="sr-Latn-ME" dirty="0" smtClean="0"/>
              <a:t> </a:t>
            </a:r>
            <a:r>
              <a:rPr lang="en-US" dirty="0" err="1" smtClean="0"/>
              <a:t>zapis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Blagajnički zapis centralne banke ima strogo formalan karakter i izdaje se na </a:t>
            </a:r>
            <a:r>
              <a:rPr lang="pl-PL" dirty="0" smtClean="0"/>
              <a:t>rok </a:t>
            </a:r>
            <a:r>
              <a:rPr lang="en-US" dirty="0" smtClean="0"/>
              <a:t>od 90 </a:t>
            </a:r>
            <a:r>
              <a:rPr lang="en-US" dirty="0"/>
              <a:t>dana.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(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 smtClean="0"/>
              <a:t>sigurnosti</a:t>
            </a:r>
            <a:r>
              <a:rPr lang="sr-Latn-ME" dirty="0" smtClean="0"/>
              <a:t>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niska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4704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 (</a:t>
            </a:r>
            <a:r>
              <a:rPr lang="en-US" dirty="0" err="1"/>
              <a:t>Treasory</a:t>
            </a:r>
            <a:r>
              <a:rPr lang="en-US" dirty="0"/>
              <a:t>...bills) je </a:t>
            </a:r>
            <a:r>
              <a:rPr lang="en-US" dirty="0" err="1"/>
              <a:t>tipičan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kamatu</a:t>
            </a:r>
            <a:r>
              <a:rPr lang="en-US" dirty="0"/>
              <a:t>.</a:t>
            </a:r>
          </a:p>
          <a:p>
            <a:r>
              <a:rPr lang="pl-PL" dirty="0"/>
              <a:t>Izdaju ga obično banke (centralna banka i poslovne banke), a mogu da ga izdaju </a:t>
            </a:r>
            <a:r>
              <a:rPr lang="pl-PL" dirty="0" smtClean="0"/>
              <a:t>i </a:t>
            </a:r>
            <a:r>
              <a:rPr lang="en-US" dirty="0" err="1" smtClean="0"/>
              <a:t>državni</a:t>
            </a:r>
            <a:r>
              <a:rPr lang="en-US" dirty="0" smtClean="0"/>
              <a:t> </a:t>
            </a:r>
            <a:r>
              <a:rPr lang="en-US" dirty="0" err="1"/>
              <a:t>organi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Blagajničke</a:t>
            </a:r>
            <a:r>
              <a:rPr lang="en-US" dirty="0" smtClean="0"/>
              <a:t> </a:t>
            </a:r>
            <a:r>
              <a:rPr lang="en-US" dirty="0" err="1"/>
              <a:t>zapise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(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 smtClean="0"/>
              <a:t>banke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kupuju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a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zapise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en-US" dirty="0" err="1" smtClean="0"/>
              <a:t>kupuju</a:t>
            </a:r>
            <a:r>
              <a:rPr lang="sr-Latn-ME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 smtClean="0"/>
              <a:t>provodi</a:t>
            </a:r>
            <a:r>
              <a:rPr lang="sr-Latn-ME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blagajničkih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organa. </a:t>
            </a:r>
            <a:endParaRPr lang="sr-Latn-ME" dirty="0" smtClean="0"/>
          </a:p>
          <a:p>
            <a:r>
              <a:rPr lang="en-US" dirty="0" smtClean="0"/>
              <a:t>U tom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/>
              <a:t>deficita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13009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najznačajniji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izdaje </a:t>
            </a:r>
            <a:r>
              <a:rPr lang="pl-PL" dirty="0"/>
              <a:t>centralna banka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Ona blagajničke zapise koristi kao instrumente emisije </a:t>
            </a:r>
            <a:r>
              <a:rPr lang="pl-PL" dirty="0" smtClean="0"/>
              <a:t>i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opticaju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upotrebe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 smtClean="0"/>
              <a:t>blagajničke</a:t>
            </a:r>
            <a:r>
              <a:rPr lang="sr-Latn-ME" dirty="0" smtClean="0"/>
              <a:t> </a:t>
            </a:r>
            <a:r>
              <a:rPr lang="en-US" dirty="0" err="1" smtClean="0"/>
              <a:t>zapise</a:t>
            </a:r>
            <a:r>
              <a:rPr lang="en-US" dirty="0" smtClean="0"/>
              <a:t> </a:t>
            </a:r>
            <a:r>
              <a:rPr lang="en-US" dirty="0" err="1"/>
              <a:t>ona</a:t>
            </a:r>
            <a:r>
              <a:rPr lang="en-US" dirty="0"/>
              <a:t> time </a:t>
            </a:r>
            <a:r>
              <a:rPr lang="en-US" dirty="0" err="1"/>
              <a:t>prikuplja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količinu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opticaju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visinom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 (</a:t>
            </a:r>
            <a:r>
              <a:rPr lang="en-US" dirty="0" err="1"/>
              <a:t>kupcima</a:t>
            </a:r>
            <a:r>
              <a:rPr lang="en-US" dirty="0"/>
              <a:t>) </a:t>
            </a:r>
            <a:r>
              <a:rPr lang="en-US" dirty="0" err="1" smtClean="0"/>
              <a:t>blagajničkih</a:t>
            </a:r>
            <a:r>
              <a:rPr lang="sr-Latn-ME" dirty="0" smtClean="0"/>
              <a:t> </a:t>
            </a:r>
            <a:r>
              <a:rPr lang="pl-PL" dirty="0" smtClean="0"/>
              <a:t>zapisa </a:t>
            </a:r>
            <a:r>
              <a:rPr lang="pl-PL" dirty="0"/>
              <a:t>ona </a:t>
            </a:r>
            <a:r>
              <a:rPr lang="pl-PL" dirty="0" smtClean="0"/>
              <a:t>djeluje </a:t>
            </a:r>
            <a:r>
              <a:rPr lang="pl-PL" dirty="0"/>
              <a:t>na </a:t>
            </a:r>
            <a:r>
              <a:rPr lang="pl-PL" dirty="0" smtClean="0"/>
              <a:t>cijenu </a:t>
            </a:r>
            <a:r>
              <a:rPr lang="pl-PL" dirty="0"/>
              <a:t>upotrebe novca na tržištu novca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Kada centralna </a:t>
            </a:r>
            <a:r>
              <a:rPr lang="pl-PL" dirty="0" smtClean="0"/>
              <a:t>banka </a:t>
            </a:r>
            <a:r>
              <a:rPr lang="en-US" dirty="0" err="1" smtClean="0"/>
              <a:t>kupuje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zapise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time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masu</a:t>
            </a:r>
            <a:r>
              <a:rPr lang="en-US" dirty="0"/>
              <a:t>, </a:t>
            </a:r>
            <a:r>
              <a:rPr lang="en-US" dirty="0" err="1" smtClean="0"/>
              <a:t>efektivnu</a:t>
            </a:r>
            <a:r>
              <a:rPr lang="sr-Latn-ME" dirty="0" smtClean="0"/>
              <a:t> </a:t>
            </a:r>
            <a:r>
              <a:rPr lang="en-US" dirty="0" err="1" smtClean="0"/>
              <a:t>tražnju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40155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blagajničkih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smtClean="0"/>
              <a:t>one</a:t>
            </a:r>
            <a:r>
              <a:rPr lang="sr-Latn-ME" dirty="0" smtClean="0"/>
              <a:t> </a:t>
            </a:r>
            <a:r>
              <a:rPr lang="pl-PL" dirty="0" smtClean="0"/>
              <a:t>ime </a:t>
            </a:r>
            <a:r>
              <a:rPr lang="pl-PL" dirty="0"/>
              <a:t>mogu odobravati (radi stimulacije prodaje) i druge pogodnosti, kao na </a:t>
            </a:r>
            <a:r>
              <a:rPr lang="pl-PL" dirty="0" smtClean="0"/>
              <a:t>primjer, </a:t>
            </a:r>
            <a:r>
              <a:rPr lang="en-US" dirty="0" err="1" smtClean="0"/>
              <a:t>olakšice</a:t>
            </a:r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dobijanju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olakšice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  <a:p>
            <a:pPr algn="just"/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slični</a:t>
            </a:r>
            <a:r>
              <a:rPr lang="en-US" dirty="0"/>
              <a:t> </a:t>
            </a:r>
            <a:r>
              <a:rPr lang="en-US" dirty="0" err="1"/>
              <a:t>kratkoročnom</a:t>
            </a:r>
            <a:r>
              <a:rPr lang="en-US" dirty="0"/>
              <a:t> </a:t>
            </a:r>
            <a:r>
              <a:rPr lang="en-US" dirty="0" err="1"/>
              <a:t>prikupljanju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knjižica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 smtClean="0"/>
              <a:t>svote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štednih</a:t>
            </a:r>
            <a:r>
              <a:rPr lang="en-US" dirty="0"/>
              <a:t> </a:t>
            </a:r>
            <a:r>
              <a:rPr lang="en-US" dirty="0" err="1"/>
              <a:t>knjižica</a:t>
            </a:r>
            <a:r>
              <a:rPr lang="en-US" dirty="0"/>
              <a:t> ne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 smtClean="0"/>
              <a:t>svota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uplatiti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Blagajnički</a:t>
            </a:r>
            <a:r>
              <a:rPr lang="en-US" dirty="0" smtClean="0"/>
              <a:t> </a:t>
            </a:r>
            <a:r>
              <a:rPr lang="en-US" dirty="0" err="1"/>
              <a:t>zapis</a:t>
            </a:r>
            <a:r>
              <a:rPr lang="en-US" dirty="0"/>
              <a:t> 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odjednom</a:t>
            </a:r>
            <a:r>
              <a:rPr lang="en-US" dirty="0"/>
              <a:t> u </a:t>
            </a:r>
            <a:r>
              <a:rPr lang="en-US" dirty="0" err="1" smtClean="0"/>
              <a:t>vremenu</a:t>
            </a:r>
            <a:r>
              <a:rPr lang="sr-Latn-ME" dirty="0" smtClean="0"/>
              <a:t>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štednoj</a:t>
            </a:r>
            <a:r>
              <a:rPr lang="en-US" dirty="0"/>
              <a:t> </a:t>
            </a:r>
            <a:r>
              <a:rPr lang="en-US" dirty="0" err="1"/>
              <a:t>knjižici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pojaviti</a:t>
            </a:r>
            <a:r>
              <a:rPr lang="sr-Latn-ME" dirty="0" smtClean="0"/>
              <a:t> </a:t>
            </a:r>
            <a:r>
              <a:rPr lang="en-US" dirty="0" err="1" smtClean="0"/>
              <a:t>mnogo</a:t>
            </a:r>
            <a:r>
              <a:rPr lang="en-US" dirty="0" smtClean="0"/>
              <a:t> </a:t>
            </a:r>
            <a:r>
              <a:rPr lang="en-US" dirty="0" err="1"/>
              <a:t>isplata</a:t>
            </a:r>
            <a:r>
              <a:rPr lang="en-US" dirty="0"/>
              <a:t> u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volji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knjižice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Štedne</a:t>
            </a:r>
            <a:r>
              <a:rPr lang="en-US" dirty="0" smtClean="0"/>
              <a:t> </a:t>
            </a:r>
            <a:r>
              <a:rPr lang="en-US" dirty="0" err="1" smtClean="0"/>
              <a:t>knjižice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građani</a:t>
            </a:r>
            <a:r>
              <a:rPr lang="en-US" dirty="0"/>
              <a:t>, a </a:t>
            </a:r>
            <a:r>
              <a:rPr lang="en-US" dirty="0" err="1"/>
              <a:t>blagajničkim</a:t>
            </a:r>
            <a:r>
              <a:rPr lang="en-US" dirty="0"/>
              <a:t> </a:t>
            </a:r>
            <a:r>
              <a:rPr lang="en-US" dirty="0" err="1"/>
              <a:t>zapisima</a:t>
            </a:r>
            <a:r>
              <a:rPr lang="en-US" dirty="0"/>
              <a:t> </a:t>
            </a:r>
            <a:r>
              <a:rPr lang="en-US" dirty="0" err="1"/>
              <a:t>trguju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članovi</a:t>
            </a:r>
            <a:r>
              <a:rPr lang="sr-Latn-ME" dirty="0" smtClean="0"/>
              <a:t> </a:t>
            </a:r>
            <a:r>
              <a:rPr lang="en-US" dirty="0" err="1" smtClean="0"/>
              <a:t>institucionalizovanog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48810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pl-PL" dirty="0"/>
              <a:t>1. Oznaka da je blagajnički zapis,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sedište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(</a:t>
            </a:r>
            <a:r>
              <a:rPr lang="en-US" dirty="0" err="1"/>
              <a:t>emitenta</a:t>
            </a:r>
            <a:r>
              <a:rPr lang="en-US" dirty="0"/>
              <a:t>)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it-IT" dirty="0"/>
              <a:t>3. Mesto i datum izdavanja,</a:t>
            </a:r>
          </a:p>
          <a:p>
            <a:pPr marL="0" indent="0">
              <a:buNone/>
            </a:pPr>
            <a:r>
              <a:rPr lang="pl-PL" dirty="0"/>
              <a:t>4. Nominalni iznos i oznaku da glasi na donosioca, na ime i slično,</a:t>
            </a:r>
          </a:p>
          <a:p>
            <a:pPr marL="0" indent="0">
              <a:buNone/>
            </a:pPr>
            <a:r>
              <a:rPr lang="pl-PL" dirty="0"/>
              <a:t>5. Kamatnu ili diskontu stopu,</a:t>
            </a:r>
          </a:p>
          <a:p>
            <a:pPr marL="0" indent="0">
              <a:buNone/>
            </a:pPr>
            <a:r>
              <a:rPr lang="en-US" dirty="0"/>
              <a:t>6. Datum </a:t>
            </a:r>
            <a:r>
              <a:rPr lang="en-US" dirty="0" err="1"/>
              <a:t>dospeća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Serijski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Faksimil</a:t>
            </a:r>
            <a:r>
              <a:rPr lang="en-US" dirty="0"/>
              <a:t> </a:t>
            </a:r>
            <a:r>
              <a:rPr lang="en-US" dirty="0" err="1"/>
              <a:t>potpisa</a:t>
            </a:r>
            <a:r>
              <a:rPr lang="en-US" dirty="0"/>
              <a:t> </a:t>
            </a:r>
            <a:r>
              <a:rPr lang="en-US" dirty="0" err="1"/>
              <a:t>ovlašćenog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3877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 fontScale="92500"/>
          </a:bodyPr>
          <a:lstStyle/>
          <a:p>
            <a:pPr algn="just"/>
            <a:r>
              <a:rPr lang="pl-PL" dirty="0"/>
              <a:t>Blagajnički zapisi centralne banke izdaju se najčešće s rokom </a:t>
            </a:r>
            <a:r>
              <a:rPr lang="pl-PL" dirty="0" smtClean="0"/>
              <a:t> </a:t>
            </a:r>
            <a:r>
              <a:rPr lang="pl-PL" dirty="0"/>
              <a:t>do </a:t>
            </a:r>
            <a:r>
              <a:rPr lang="pl-PL" dirty="0" smtClean="0"/>
              <a:t>90 dana</a:t>
            </a:r>
            <a:r>
              <a:rPr lang="pl-PL" dirty="0"/>
              <a:t>, i obično na “okrugle” i visoke iznose. </a:t>
            </a:r>
            <a:endParaRPr lang="pl-PL" dirty="0" smtClean="0"/>
          </a:p>
          <a:p>
            <a:pPr algn="just"/>
            <a:r>
              <a:rPr lang="pl-PL" dirty="0" smtClean="0"/>
              <a:t>Oni </a:t>
            </a:r>
            <a:r>
              <a:rPr lang="pl-PL" dirty="0"/>
              <a:t>za kupce predstavljaju </a:t>
            </a:r>
            <a:r>
              <a:rPr lang="pl-PL" dirty="0" smtClean="0"/>
              <a:t>veoma </a:t>
            </a:r>
            <a:r>
              <a:rPr lang="en-US" dirty="0" err="1" smtClean="0"/>
              <a:t>siguran</a:t>
            </a:r>
            <a:r>
              <a:rPr lang="en-US" dirty="0" smtClean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u </a:t>
            </a:r>
            <a:r>
              <a:rPr lang="en-US" dirty="0" err="1"/>
              <a:t>principu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najnižoj</a:t>
            </a:r>
            <a:r>
              <a:rPr lang="en-US" dirty="0"/>
              <a:t> </a:t>
            </a:r>
            <a:r>
              <a:rPr lang="en-US" dirty="0" err="1" smtClean="0"/>
              <a:t>kamatnoj</a:t>
            </a:r>
            <a:r>
              <a:rPr lang="sr-Latn-ME" dirty="0" smtClean="0"/>
              <a:t>  </a:t>
            </a:r>
            <a:r>
              <a:rPr lang="en-US" dirty="0" err="1" smtClean="0"/>
              <a:t>stopi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da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ovako</a:t>
            </a:r>
            <a:r>
              <a:rPr lang="en-US" dirty="0"/>
              <a:t>: “Dana....</a:t>
            </a:r>
            <a:r>
              <a:rPr lang="en-US" dirty="0" err="1" smtClean="0"/>
              <a:t>Centralna</a:t>
            </a:r>
            <a:r>
              <a:rPr lang="sr-Latn-ME" dirty="0" smtClean="0"/>
              <a:t> </a:t>
            </a:r>
            <a:r>
              <a:rPr lang="en-US" dirty="0" err="1" smtClean="0"/>
              <a:t>banka</a:t>
            </a:r>
            <a:r>
              <a:rPr lang="en-US" dirty="0"/>
              <a:t>....</a:t>
            </a:r>
            <a:r>
              <a:rPr lang="en-US" dirty="0" err="1"/>
              <a:t>platiće</a:t>
            </a:r>
            <a:r>
              <a:rPr lang="en-US" dirty="0"/>
              <a:t> </a:t>
            </a:r>
            <a:r>
              <a:rPr lang="en-US" dirty="0" err="1"/>
              <a:t>donosiocu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blagajničkog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dolara</a:t>
            </a:r>
            <a:r>
              <a:rPr lang="en-US" dirty="0"/>
              <a:t>....</a:t>
            </a:r>
            <a:r>
              <a:rPr lang="en-US" dirty="0" err="1"/>
              <a:t>slovima</a:t>
            </a:r>
            <a:r>
              <a:rPr lang="en-US" dirty="0" smtClean="0"/>
              <a:t>:.........</a:t>
            </a:r>
            <a:r>
              <a:rPr lang="sr-Latn-ME" dirty="0" smtClean="0"/>
              <a:t> </a:t>
            </a:r>
            <a:r>
              <a:rPr lang="da-DK" dirty="0" smtClean="0"/>
              <a:t>Isplativo </a:t>
            </a:r>
            <a:r>
              <a:rPr lang="da-DK" dirty="0"/>
              <a:t>u... kod Centralne banke </a:t>
            </a:r>
            <a:r>
              <a:rPr lang="da-DK" dirty="0" smtClean="0"/>
              <a:t>”</a:t>
            </a:r>
            <a:endParaRPr lang="da-DK" dirty="0"/>
          </a:p>
          <a:p>
            <a:r>
              <a:rPr lang="pl-PL" dirty="0"/>
              <a:t>Diskontnu stopu za blagajničke zapise obično određuje Centralna </a:t>
            </a:r>
            <a:r>
              <a:rPr lang="pl-PL" dirty="0" smtClean="0"/>
              <a:t>banka </a:t>
            </a:r>
            <a:r>
              <a:rPr lang="en-US" dirty="0" smtClean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njenom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skupog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jevtinog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drugim</a:t>
            </a:r>
            <a:r>
              <a:rPr lang="sr-Latn-ME" dirty="0" smtClean="0"/>
              <a:t> </a:t>
            </a:r>
            <a:r>
              <a:rPr lang="en-US" dirty="0" err="1" smtClean="0"/>
              <a:t>ciljevima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situacijom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Blagajnički zapis koji emituje centralna banka </a:t>
            </a:r>
            <a:r>
              <a:rPr lang="pl-PL" dirty="0" smtClean="0"/>
              <a:t>usmjeren </a:t>
            </a:r>
            <a:r>
              <a:rPr lang="pl-PL" dirty="0"/>
              <a:t>je samo na </a:t>
            </a:r>
            <a:r>
              <a:rPr lang="pl-PL" dirty="0" smtClean="0"/>
              <a:t>poslovne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37553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 smtClean="0"/>
              <a:t>kupovine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prodaje blagajničkih zapisa centralne banke dovoljno je poznat. </a:t>
            </a:r>
            <a:endParaRPr lang="pl-PL" dirty="0" smtClean="0"/>
          </a:p>
          <a:p>
            <a:r>
              <a:rPr lang="pl-PL" dirty="0" smtClean="0"/>
              <a:t>Zbog </a:t>
            </a:r>
            <a:r>
              <a:rPr lang="pl-PL" dirty="0"/>
              <a:t>toga ovde </a:t>
            </a:r>
            <a:r>
              <a:rPr lang="pl-PL" dirty="0" smtClean="0"/>
              <a:t>o </a:t>
            </a:r>
            <a:r>
              <a:rPr lang="en-US" dirty="0" smtClean="0"/>
              <a:t>tome </a:t>
            </a:r>
            <a:r>
              <a:rPr lang="en-US" dirty="0" err="1"/>
              <a:t>nećemo</a:t>
            </a:r>
            <a:r>
              <a:rPr lang="en-US" dirty="0"/>
              <a:t> </a:t>
            </a:r>
            <a:r>
              <a:rPr lang="en-US" dirty="0" err="1"/>
              <a:t>šire</a:t>
            </a:r>
            <a:r>
              <a:rPr lang="en-US" dirty="0"/>
              <a:t> </a:t>
            </a:r>
            <a:r>
              <a:rPr lang="en-US" dirty="0" err="1"/>
              <a:t>raspravljati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Prodaju blagajničkih zapisa centralna banka može </a:t>
            </a:r>
            <a:r>
              <a:rPr lang="pl-PL" dirty="0" smtClean="0"/>
              <a:t>organizovati 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aukcija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/>
              <a:t>licitacija</a:t>
            </a:r>
            <a:r>
              <a:rPr lang="en-US" dirty="0"/>
              <a:t> (</a:t>
            </a:r>
            <a:r>
              <a:rPr lang="en-US" dirty="0" err="1"/>
              <a:t>rasprodaja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zapise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 (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štedionice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učesnici</a:t>
            </a:r>
            <a:r>
              <a:rPr lang="sr-Latn-ME" dirty="0" smtClean="0"/>
              <a:t> </a:t>
            </a:r>
            <a:r>
              <a:rPr lang="en-US" dirty="0" err="1" smtClean="0"/>
              <a:t>institucionalizovanog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najpovoljnije</a:t>
            </a:r>
            <a:r>
              <a:rPr lang="en-US" dirty="0"/>
              <a:t> (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stanovišta</a:t>
            </a:r>
            <a:r>
              <a:rPr lang="sr-Latn-ME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)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Aukcija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stvamo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u </a:t>
            </a:r>
            <a:r>
              <a:rPr lang="en-US" dirty="0" err="1" smtClean="0"/>
              <a:t>njenim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prostorijama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(</a:t>
            </a:r>
            <a:r>
              <a:rPr lang="en-US" dirty="0" err="1"/>
              <a:t>klasična</a:t>
            </a:r>
            <a:r>
              <a:rPr lang="en-US" dirty="0"/>
              <a:t>) </a:t>
            </a:r>
            <a:r>
              <a:rPr lang="en-US" dirty="0" err="1"/>
              <a:t>aukcija</a:t>
            </a:r>
            <a:r>
              <a:rPr lang="en-US" dirty="0"/>
              <a:t> ne mora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err="1"/>
              <a:t>imitirati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prodavaoca</a:t>
            </a:r>
            <a:r>
              <a:rPr lang="sr-Latn-ME" dirty="0" smtClean="0"/>
              <a:t> </a:t>
            </a:r>
            <a:r>
              <a:rPr lang="en-US" dirty="0" err="1" smtClean="0"/>
              <a:t>blagajničkih</a:t>
            </a:r>
            <a:r>
              <a:rPr lang="en-US" dirty="0" smtClean="0"/>
              <a:t> </a:t>
            </a:r>
            <a:r>
              <a:rPr lang="en-US" dirty="0" err="1"/>
              <a:t>zapisa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obavljaju</a:t>
            </a:r>
            <a:r>
              <a:rPr lang="en-US" dirty="0" smtClean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pisma</a:t>
            </a:r>
            <a:r>
              <a:rPr lang="en-US" dirty="0"/>
              <a:t>, </a:t>
            </a:r>
            <a:r>
              <a:rPr lang="en-US" dirty="0" err="1"/>
              <a:t>telefaksa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telekomunikacijskih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832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759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A - HARTIJE OD VREDNOSTI NA TRŽIŠTU NOVCA</a:t>
            </a:r>
            <a:endParaRPr lang="pl-P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Autofit/>
          </a:bodyPr>
          <a:lstStyle/>
          <a:p>
            <a:pPr algn="just"/>
            <a:r>
              <a:rPr lang="en-US" dirty="0" smtClean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sr-Latn-ME" dirty="0" smtClean="0"/>
              <a:t>ekonomijama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en-US" dirty="0" err="1"/>
              <a:t>mnogobrojni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novcem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Najznačajniji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1. </a:t>
            </a:r>
            <a:r>
              <a:rPr lang="en-US" sz="2800" dirty="0" err="1"/>
              <a:t>Međubankarska</a:t>
            </a:r>
            <a:r>
              <a:rPr lang="en-US" sz="2800" dirty="0"/>
              <a:t> </a:t>
            </a:r>
            <a:r>
              <a:rPr lang="en-US" sz="2800" dirty="0" err="1"/>
              <a:t>kupoprodaja</a:t>
            </a:r>
            <a:r>
              <a:rPr lang="en-US" sz="2800" dirty="0"/>
              <a:t> </a:t>
            </a:r>
            <a:r>
              <a:rPr lang="en-US" sz="2800" dirty="0" err="1"/>
              <a:t>novca</a:t>
            </a:r>
            <a:r>
              <a:rPr lang="en-US" sz="2800" dirty="0"/>
              <a:t>,</a:t>
            </a:r>
          </a:p>
          <a:p>
            <a:pPr marL="457200" lvl="1" indent="0">
              <a:buNone/>
            </a:pPr>
            <a:r>
              <a:rPr lang="pl-PL" sz="2800" dirty="0"/>
              <a:t>2. Kratkoročne hartije od vrednosti, </a:t>
            </a:r>
            <a:r>
              <a:rPr lang="pl-PL" sz="2800" dirty="0" smtClean="0"/>
              <a:t>gdje </a:t>
            </a:r>
            <a:r>
              <a:rPr lang="pl-PL" sz="2800" dirty="0"/>
              <a:t>spadaju:</a:t>
            </a:r>
          </a:p>
          <a:p>
            <a:pPr marL="914400" lvl="2" indent="0">
              <a:buNone/>
            </a:pPr>
            <a:r>
              <a:rPr lang="en-US" sz="2800" dirty="0"/>
              <a:t>a) </a:t>
            </a:r>
            <a:r>
              <a:rPr lang="en-US" sz="2800" dirty="0" err="1"/>
              <a:t>Državne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 (</a:t>
            </a:r>
            <a:r>
              <a:rPr lang="en-US" sz="2800" dirty="0" err="1"/>
              <a:t>tresory</a:t>
            </a:r>
            <a:r>
              <a:rPr lang="en-US" sz="2800" dirty="0"/>
              <a:t> bonds),</a:t>
            </a:r>
          </a:p>
          <a:p>
            <a:pPr marL="914400" lvl="2" indent="0">
              <a:buNone/>
            </a:pPr>
            <a:r>
              <a:rPr lang="en-US" sz="2800" dirty="0"/>
              <a:t>b) </a:t>
            </a:r>
            <a:r>
              <a:rPr lang="en-US" sz="2800" dirty="0" err="1"/>
              <a:t>Obveznice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</a:t>
            </a:r>
          </a:p>
          <a:p>
            <a:pPr marL="914400" lvl="2" indent="0">
              <a:buNone/>
            </a:pPr>
            <a:r>
              <a:rPr lang="pl-PL" sz="2800" dirty="0"/>
              <a:t>c) Blagajnički zapisi centralne banke,</a:t>
            </a:r>
          </a:p>
          <a:p>
            <a:pPr marL="914400" lvl="2" indent="0">
              <a:buNone/>
            </a:pPr>
            <a:r>
              <a:rPr lang="pl-PL" sz="2800" dirty="0"/>
              <a:t>d) Državni blagajnički zapisi (tresory bilds),</a:t>
            </a:r>
          </a:p>
          <a:p>
            <a:pPr marL="914400" lvl="2" indent="0">
              <a:buNone/>
            </a:pPr>
            <a:r>
              <a:rPr lang="en-US" sz="2800" dirty="0"/>
              <a:t>e) </a:t>
            </a:r>
            <a:r>
              <a:rPr lang="en-US" sz="2800" dirty="0" err="1"/>
              <a:t>Komercijalni</a:t>
            </a:r>
            <a:r>
              <a:rPr lang="en-US" sz="2800" dirty="0"/>
              <a:t> </a:t>
            </a:r>
            <a:r>
              <a:rPr lang="en-US" sz="2800" dirty="0" err="1"/>
              <a:t>zapisi</a:t>
            </a:r>
            <a:r>
              <a:rPr lang="en-US" sz="2800" dirty="0"/>
              <a:t>,</a:t>
            </a:r>
          </a:p>
          <a:p>
            <a:pPr marL="914400" lvl="2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30298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obaveštava</a:t>
            </a:r>
            <a:r>
              <a:rPr lang="en-US" dirty="0"/>
              <a:t> ,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err="1"/>
              <a:t>telefaksom</a:t>
            </a:r>
            <a:r>
              <a:rPr lang="en-US" dirty="0"/>
              <a:t>,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objavljuje</a:t>
            </a:r>
            <a:r>
              <a:rPr lang="en-US" dirty="0" smtClean="0"/>
              <a:t> </a:t>
            </a:r>
            <a:r>
              <a:rPr lang="en-US" dirty="0" err="1"/>
              <a:t>aukciju</a:t>
            </a:r>
            <a:r>
              <a:rPr lang="en-US" dirty="0"/>
              <a:t> </a:t>
            </a:r>
            <a:r>
              <a:rPr lang="en-US" dirty="0" err="1"/>
              <a:t>blagajničkih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primati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 smtClean="0"/>
              <a:t>kupovinu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određenog</a:t>
            </a:r>
            <a:r>
              <a:rPr lang="en-US" dirty="0"/>
              <a:t> dana.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sami </a:t>
            </a:r>
            <a:r>
              <a:rPr lang="pl-PL" dirty="0"/>
              <a:t>slobodno ponude nominalni iznos (visinu), rok dospeća i kamatnu stopu </a:t>
            </a:r>
            <a:r>
              <a:rPr lang="pl-PL" dirty="0" smtClean="0"/>
              <a:t>koju nude </a:t>
            </a:r>
            <a:r>
              <a:rPr lang="pl-PL" dirty="0"/>
              <a:t>za blagajnički zapis kojeg žele kupiti. </a:t>
            </a:r>
            <a:endParaRPr lang="pl-PL" dirty="0" smtClean="0"/>
          </a:p>
          <a:p>
            <a:r>
              <a:rPr lang="pl-PL" dirty="0" smtClean="0"/>
              <a:t>Poslije </a:t>
            </a:r>
            <a:r>
              <a:rPr lang="pl-PL" dirty="0"/>
              <a:t>toga centralna banka bira </a:t>
            </a:r>
            <a:r>
              <a:rPr lang="pl-PL" dirty="0" smtClean="0"/>
              <a:t>one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blagajničkih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najpovoljniji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stanovišta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štampa</a:t>
            </a:r>
            <a:r>
              <a:rPr lang="en-US" dirty="0"/>
              <a:t> u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ednosnog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kupoprodaje</a:t>
            </a:r>
            <a:r>
              <a:rPr lang="en-US" dirty="0" smtClean="0"/>
              <a:t> </a:t>
            </a:r>
            <a:r>
              <a:rPr lang="en-US" dirty="0" err="1"/>
              <a:t>predaje</a:t>
            </a:r>
            <a:r>
              <a:rPr lang="en-US" dirty="0"/>
              <a:t> se u </a:t>
            </a:r>
            <a:r>
              <a:rPr lang="en-US" dirty="0" err="1"/>
              <a:t>ru</a:t>
            </a:r>
            <a:r>
              <a:rPr lang="az-Cyrl-AZ" dirty="0"/>
              <a:t>ке </a:t>
            </a:r>
            <a:r>
              <a:rPr lang="en-US" dirty="0" err="1"/>
              <a:t>kupca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on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čuva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potvrdu</a:t>
            </a:r>
            <a:r>
              <a:rPr lang="en-US" dirty="0"/>
              <a:t> o </a:t>
            </a:r>
            <a:r>
              <a:rPr lang="en-US" dirty="0" err="1"/>
              <a:t>dužničko</a:t>
            </a:r>
            <a:r>
              <a:rPr lang="en-US" dirty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poverilačkom</a:t>
            </a:r>
            <a:r>
              <a:rPr lang="en-US" dirty="0" smtClean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obavljenoj</a:t>
            </a:r>
            <a:r>
              <a:rPr lang="en-US" dirty="0"/>
              <a:t> </a:t>
            </a:r>
            <a:r>
              <a:rPr lang="en-US" dirty="0" err="1"/>
              <a:t>trgovini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Takvi</a:t>
            </a:r>
            <a:r>
              <a:rPr lang="en-US" dirty="0" smtClean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se,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dogovor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, </a:t>
            </a:r>
            <a:r>
              <a:rPr lang="en-US" dirty="0" err="1"/>
              <a:t>čuvati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trezorima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18239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modernoj</a:t>
            </a:r>
            <a:r>
              <a:rPr lang="en-US" dirty="0"/>
              <a:t> </a:t>
            </a:r>
            <a:r>
              <a:rPr lang="en-US" dirty="0" err="1"/>
              <a:t>informatizaciji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kompjuterizaciji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 smtClean="0"/>
              <a:t>blagajnički</a:t>
            </a:r>
            <a:r>
              <a:rPr lang="sr-Latn-ME" dirty="0" smtClean="0"/>
              <a:t> </a:t>
            </a:r>
            <a:r>
              <a:rPr lang="en-US" dirty="0" err="1" smtClean="0"/>
              <a:t>zapis</a:t>
            </a:r>
            <a:r>
              <a:rPr lang="en-US" dirty="0" smtClean="0"/>
              <a:t> </a:t>
            </a:r>
            <a:r>
              <a:rPr lang="en-US" dirty="0"/>
              <a:t>ne mora se </a:t>
            </a:r>
            <a:r>
              <a:rPr lang="en-US" dirty="0" err="1"/>
              <a:t>štampati</a:t>
            </a:r>
            <a:r>
              <a:rPr lang="en-US" dirty="0"/>
              <a:t> u </a:t>
            </a:r>
            <a:r>
              <a:rPr lang="en-US" dirty="0" err="1"/>
              <a:t>klasičnoj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ednosnog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predavati</a:t>
            </a:r>
            <a:r>
              <a:rPr lang="en-US" dirty="0"/>
              <a:t> u </a:t>
            </a:r>
            <a:r>
              <a:rPr lang="en-US" dirty="0" err="1" smtClean="0"/>
              <a:t>ruke</a:t>
            </a:r>
            <a:r>
              <a:rPr lang="sr-Latn-ME" dirty="0" smtClean="0"/>
              <a:t> </a:t>
            </a:r>
            <a:r>
              <a:rPr lang="en-US" dirty="0" err="1" smtClean="0"/>
              <a:t>ku</a:t>
            </a:r>
            <a:r>
              <a:rPr lang="sr-Latn-ME" dirty="0" smtClean="0"/>
              <a:t>p</a:t>
            </a:r>
            <a:r>
              <a:rPr lang="en-US" dirty="0" smtClean="0"/>
              <a:t>ca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sadržaj</a:t>
            </a:r>
            <a:r>
              <a:rPr lang="en-US" dirty="0"/>
              <a:t> (</a:t>
            </a:r>
            <a:r>
              <a:rPr lang="en-US" dirty="0" err="1"/>
              <a:t>nominalni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,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, </a:t>
            </a:r>
            <a:r>
              <a:rPr lang="sr-Latn-ME" dirty="0"/>
              <a:t>n</a:t>
            </a:r>
            <a:r>
              <a:rPr lang="en-US" dirty="0" err="1" smtClean="0"/>
              <a:t>aziv</a:t>
            </a:r>
            <a:r>
              <a:rPr lang="en-US" dirty="0" smtClean="0"/>
              <a:t> </a:t>
            </a:r>
            <a:r>
              <a:rPr lang="en-US" dirty="0" err="1"/>
              <a:t>emitenta</a:t>
            </a:r>
            <a:r>
              <a:rPr lang="en-US" dirty="0"/>
              <a:t>, </a:t>
            </a:r>
            <a:r>
              <a:rPr lang="en-US" dirty="0" err="1" smtClean="0"/>
              <a:t>rok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evidentirati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poslovnim</a:t>
            </a:r>
            <a:r>
              <a:rPr lang="sr-Latn-ME" dirty="0" smtClean="0"/>
              <a:t> </a:t>
            </a:r>
            <a:r>
              <a:rPr lang="en-US" dirty="0" err="1" smtClean="0"/>
              <a:t>knjigama</a:t>
            </a:r>
            <a:r>
              <a:rPr lang="en-US" dirty="0" smtClean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instrument.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klasična</a:t>
            </a:r>
            <a:r>
              <a:rPr lang="en-US" dirty="0"/>
              <a:t> </a:t>
            </a:r>
            <a:r>
              <a:rPr lang="en-US" dirty="0" err="1" smtClean="0"/>
              <a:t>trgovina</a:t>
            </a:r>
            <a:r>
              <a:rPr lang="sr-Latn-ME" dirty="0" smtClean="0"/>
              <a:t> </a:t>
            </a:r>
            <a:r>
              <a:rPr lang="en-US" dirty="0" err="1" smtClean="0"/>
              <a:t>blagajničkim</a:t>
            </a:r>
            <a:r>
              <a:rPr lang="en-US" dirty="0" smtClean="0"/>
              <a:t> </a:t>
            </a:r>
            <a:r>
              <a:rPr lang="en-US" dirty="0" err="1"/>
              <a:t>zapisima</a:t>
            </a:r>
            <a:r>
              <a:rPr lang="en-US" dirty="0"/>
              <a:t> </a:t>
            </a:r>
            <a:r>
              <a:rPr lang="en-US" dirty="0" err="1"/>
              <a:t>pretvara</a:t>
            </a:r>
            <a:r>
              <a:rPr lang="en-US" dirty="0"/>
              <a:t> se u </a:t>
            </a:r>
            <a:r>
              <a:rPr lang="en-US" dirty="0" err="1"/>
              <a:t>trgovinu</a:t>
            </a:r>
            <a:r>
              <a:rPr lang="en-US" dirty="0"/>
              <a:t> </a:t>
            </a:r>
            <a:r>
              <a:rPr lang="en-US" dirty="0" err="1"/>
              <a:t>simbolima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 smtClean="0"/>
              <a:t>novčanih</a:t>
            </a:r>
            <a:r>
              <a:rPr lang="sr-Latn-ME" dirty="0" smtClean="0"/>
              <a:t> </a:t>
            </a:r>
            <a:r>
              <a:rPr lang="en-US" dirty="0" err="1" smtClean="0"/>
              <a:t>potraživanja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78299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>
            <a:normAutofit fontScale="90000"/>
          </a:bodyPr>
          <a:lstStyle/>
          <a:p>
            <a:r>
              <a:rPr lang="sr-Latn-ME" sz="3200" dirty="0" smtClean="0">
                <a:latin typeface="+mn-lt"/>
              </a:rPr>
              <a:t/>
            </a:r>
            <a:br>
              <a:rPr lang="sr-Latn-ME" sz="3200" dirty="0" smtClean="0">
                <a:latin typeface="+mn-lt"/>
              </a:rPr>
            </a:br>
            <a:r>
              <a:rPr lang="sr-Latn-ME" sz="3200" dirty="0" smtClean="0">
                <a:latin typeface="+mn-lt"/>
              </a:rPr>
              <a:t>3. </a:t>
            </a:r>
            <a:r>
              <a:rPr lang="en-US" sz="3200" dirty="0" smtClean="0">
                <a:latin typeface="+mn-lt"/>
              </a:rPr>
              <a:t>KOMERCIJALNI ZAPISI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Komercijalni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trgovački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(</a:t>
            </a:r>
            <a:r>
              <a:rPr lang="en-US" dirty="0" err="1"/>
              <a:t>zapisi</a:t>
            </a:r>
            <a:r>
              <a:rPr lang="en-US" dirty="0"/>
              <a:t>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tipični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 </a:t>
            </a:r>
            <a:r>
              <a:rPr lang="en-US" dirty="0" err="1"/>
              <a:t>tipični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 smtClean="0"/>
              <a:t>bankarskih</a:t>
            </a:r>
            <a:r>
              <a:rPr lang="sr-Latn-ME" dirty="0" smtClean="0"/>
              <a:t> </a:t>
            </a:r>
            <a:r>
              <a:rPr lang="en-US" dirty="0" err="1" smtClean="0"/>
              <a:t>organizacija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(</a:t>
            </a:r>
            <a:r>
              <a:rPr lang="en-US" dirty="0" err="1"/>
              <a:t>emituju</a:t>
            </a:r>
            <a:r>
              <a:rPr lang="en-US" dirty="0"/>
              <a:t>) </a:t>
            </a:r>
            <a:r>
              <a:rPr lang="en-US" dirty="0" err="1"/>
              <a:t>poljoprivredna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sezonskih</a:t>
            </a:r>
            <a:r>
              <a:rPr lang="en-US" dirty="0"/>
              <a:t> </a:t>
            </a:r>
            <a:r>
              <a:rPr lang="en-US" dirty="0" err="1"/>
              <a:t>poljoprivrednih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err="1" smtClean="0"/>
              <a:t>finansiranja</a:t>
            </a:r>
            <a:r>
              <a:rPr lang="en-US" dirty="0" smtClean="0"/>
              <a:t> </a:t>
            </a:r>
            <a:r>
              <a:rPr lang="en-US" dirty="0" err="1"/>
              <a:t>sezonskih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Komercijalni papir (zapis) je zajmovni (kreditni) </a:t>
            </a:r>
            <a:r>
              <a:rPr lang="pl-PL" dirty="0" smtClean="0"/>
              <a:t>vrijednosni </a:t>
            </a:r>
            <a:r>
              <a:rPr lang="pl-PL" dirty="0"/>
              <a:t>papir </a:t>
            </a:r>
            <a:r>
              <a:rPr lang="pl-PL" dirty="0" smtClean="0"/>
              <a:t>koji </a:t>
            </a:r>
            <a:r>
              <a:rPr lang="en-US" dirty="0" err="1" smtClean="0"/>
              <a:t>njegovom</a:t>
            </a:r>
            <a:r>
              <a:rPr lang="en-US" dirty="0" smtClean="0"/>
              <a:t> </a:t>
            </a:r>
            <a:r>
              <a:rPr lang="en-US" dirty="0" err="1"/>
              <a:t>vlasniku</a:t>
            </a:r>
            <a:r>
              <a:rPr lang="en-US" dirty="0"/>
              <a:t> (</a:t>
            </a:r>
            <a:r>
              <a:rPr lang="en-US" dirty="0" err="1"/>
              <a:t>kupcu</a:t>
            </a:r>
            <a:r>
              <a:rPr lang="en-US" dirty="0"/>
              <a:t>)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povrat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 smtClean="0"/>
              <a:t>kamatu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63411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komercijalni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predstavljali</a:t>
            </a:r>
            <a:r>
              <a:rPr lang="en-US" dirty="0"/>
              <a:t> </a:t>
            </a:r>
            <a:r>
              <a:rPr lang="en-US" dirty="0" err="1"/>
              <a:t>formalizovano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(</a:t>
            </a:r>
            <a:r>
              <a:rPr lang="en-US" dirty="0" err="1"/>
              <a:t>osiguranje</a:t>
            </a:r>
            <a:r>
              <a:rPr lang="en-US" dirty="0"/>
              <a:t>)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preuzete</a:t>
            </a:r>
            <a:r>
              <a:rPr lang="sr-Latn-ME" dirty="0" smtClean="0"/>
              <a:t> </a:t>
            </a:r>
            <a:r>
              <a:rPr lang="en-US" dirty="0" smtClean="0"/>
              <a:t>robe.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 je </a:t>
            </a:r>
            <a:r>
              <a:rPr lang="en-US" dirty="0" err="1"/>
              <a:t>govorio</a:t>
            </a:r>
            <a:r>
              <a:rPr lang="en-US" dirty="0"/>
              <a:t> o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 -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kupca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obećavalac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bio je </a:t>
            </a:r>
            <a:r>
              <a:rPr lang="en-US" dirty="0" err="1"/>
              <a:t>kupac</a:t>
            </a:r>
            <a:r>
              <a:rPr lang="en-US" dirty="0"/>
              <a:t> robe, a </a:t>
            </a:r>
            <a:r>
              <a:rPr lang="en-US" dirty="0" err="1"/>
              <a:t>korisnik</a:t>
            </a:r>
            <a:r>
              <a:rPr lang="en-US" dirty="0"/>
              <a:t> tog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ednosnog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 </a:t>
            </a:r>
            <a:r>
              <a:rPr lang="en-US" dirty="0"/>
              <a:t>bio je </a:t>
            </a:r>
            <a:r>
              <a:rPr lang="en-US" dirty="0" err="1"/>
              <a:t>prodavalac</a:t>
            </a:r>
            <a:r>
              <a:rPr lang="en-US" dirty="0"/>
              <a:t> robe. </a:t>
            </a:r>
            <a:endParaRPr lang="sr-Latn-ME" dirty="0" smtClean="0"/>
          </a:p>
          <a:p>
            <a:pPr algn="just"/>
            <a:r>
              <a:rPr lang="en-US" dirty="0" err="1" smtClean="0"/>
              <a:t>Posle</a:t>
            </a:r>
            <a:r>
              <a:rPr lang="en-US" dirty="0" smtClean="0"/>
              <a:t> </a:t>
            </a:r>
            <a:r>
              <a:rPr lang="en-US" dirty="0" err="1"/>
              <a:t>emitovanja</a:t>
            </a:r>
            <a:r>
              <a:rPr lang="en-US" dirty="0"/>
              <a:t>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nu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impersonalnom</a:t>
            </a:r>
            <a:r>
              <a:rPr lang="en-US" dirty="0" smtClean="0"/>
              <a:t> </a:t>
            </a:r>
            <a:r>
              <a:rPr lang="en-US" dirty="0" err="1"/>
              <a:t>otvorenom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 smtClean="0"/>
              <a:t>komercijalnih</a:t>
            </a:r>
            <a:r>
              <a:rPr lang="sr-Latn-ME" dirty="0" smtClean="0"/>
              <a:t> </a:t>
            </a:r>
            <a:r>
              <a:rPr lang="pl-PL" dirty="0" smtClean="0"/>
              <a:t>papira </a:t>
            </a:r>
            <a:r>
              <a:rPr lang="pl-PL" dirty="0"/>
              <a:t>već je bila u </a:t>
            </a:r>
            <a:r>
              <a:rPr lang="pl-PL" dirty="0" smtClean="0"/>
              <a:t>posjedu </a:t>
            </a:r>
            <a:r>
              <a:rPr lang="pl-PL" dirty="0"/>
              <a:t>banaka koje su do tada dolazile u </a:t>
            </a:r>
            <a:r>
              <a:rPr lang="pl-PL" dirty="0" smtClean="0"/>
              <a:t>posjed </a:t>
            </a:r>
            <a:r>
              <a:rPr lang="pl-PL" dirty="0"/>
              <a:t>tog papira na </a:t>
            </a:r>
            <a:r>
              <a:rPr lang="pl-PL" dirty="0" smtClean="0"/>
              <a:t>isti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dobijale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eskontovanja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12267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Ovde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napomenuti</a:t>
            </a:r>
            <a:r>
              <a:rPr lang="en-US" dirty="0"/>
              <a:t> da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operacija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trzištu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/>
              <a:t>eskontuju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opet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reeskontuju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pl-PL" dirty="0" smtClean="0"/>
              <a:t>centralne </a:t>
            </a:r>
            <a:r>
              <a:rPr lang="pl-PL" dirty="0"/>
              <a:t>banke. </a:t>
            </a:r>
            <a:endParaRPr lang="pl-PL" dirty="0" smtClean="0"/>
          </a:p>
          <a:p>
            <a:pPr algn="just"/>
            <a:r>
              <a:rPr lang="pl-PL" dirty="0" smtClean="0"/>
              <a:t>One </a:t>
            </a:r>
            <a:r>
              <a:rPr lang="pl-PL" dirty="0"/>
              <a:t>dakle predstavljaju osnovu za eskontni odnosno </a:t>
            </a:r>
            <a:r>
              <a:rPr lang="pl-PL" dirty="0" smtClean="0"/>
              <a:t>reeskonti </a:t>
            </a:r>
            <a:r>
              <a:rPr lang="en-US" dirty="0" err="1" smtClean="0"/>
              <a:t>kredit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a ne </a:t>
            </a:r>
            <a:r>
              <a:rPr lang="en-US" dirty="0" err="1"/>
              <a:t>kao</a:t>
            </a:r>
            <a:r>
              <a:rPr lang="en-US" dirty="0"/>
              <a:t> instrument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</a:t>
            </a:r>
            <a:endParaRPr lang="en-US" b="1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papir</a:t>
            </a:r>
            <a:r>
              <a:rPr lang="en-US" dirty="0"/>
              <a:t> je </a:t>
            </a:r>
            <a:r>
              <a:rPr lang="en-US" dirty="0" smtClean="0"/>
              <a:t>prom</a:t>
            </a:r>
            <a:r>
              <a:rPr lang="sr-Latn-ME" dirty="0" smtClean="0"/>
              <a:t>ij</a:t>
            </a:r>
            <a:r>
              <a:rPr lang="en-US" dirty="0" err="1" smtClean="0"/>
              <a:t>enio</a:t>
            </a:r>
            <a:r>
              <a:rPr lang="sr-Latn-ME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proširio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8864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sr-Latn-ME" dirty="0"/>
              <a:t> </a:t>
            </a:r>
            <a:r>
              <a:rPr lang="pl-PL" dirty="0"/>
              <a:t>više samo dvostrani papiri na kojima stoje imena prodavca i kupca. </a:t>
            </a:r>
          </a:p>
          <a:p>
            <a:pPr algn="just"/>
            <a:r>
              <a:rPr lang="pl-PL" dirty="0"/>
              <a:t>Oni su postali </a:t>
            </a:r>
            <a:r>
              <a:rPr lang="en-US" dirty="0" err="1"/>
              <a:t>jednostrani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robe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obećanja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prodavcu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preuzete</a:t>
            </a:r>
            <a:r>
              <a:rPr lang="sr-Latn-ME" dirty="0"/>
              <a:t> </a:t>
            </a:r>
            <a:r>
              <a:rPr lang="en-US" dirty="0"/>
              <a:t>robe.</a:t>
            </a:r>
          </a:p>
          <a:p>
            <a:pPr algn="just"/>
            <a:r>
              <a:rPr lang="en-US" dirty="0" err="1" smtClean="0"/>
              <a:t>Izdavaoci</a:t>
            </a:r>
            <a:r>
              <a:rPr lang="en-US" dirty="0" smtClean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postali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poljoprivredna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industrijska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donosiocu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obećavaju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posuđena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pl-PL" dirty="0" smtClean="0"/>
              <a:t>određenu </a:t>
            </a:r>
            <a:r>
              <a:rPr lang="pl-PL" dirty="0"/>
              <a:t>kamatu i u određenom roku koji se obično kreće od jednog do šest meseci.</a:t>
            </a:r>
          </a:p>
          <a:p>
            <a:pPr algn="just"/>
            <a:r>
              <a:rPr lang="en-US" dirty="0" err="1"/>
              <a:t>Proizvođači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u tom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prodati</a:t>
            </a:r>
            <a:r>
              <a:rPr lang="en-US" dirty="0" smtClean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naplatiti</a:t>
            </a:r>
            <a:r>
              <a:rPr lang="en-US" dirty="0"/>
              <a:t> je od </a:t>
            </a:r>
            <a:r>
              <a:rPr lang="en-US" dirty="0" err="1"/>
              <a:t>kupca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42878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sr-Latn-ME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ukalkulišu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pravovremeno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glavnicu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sr-Latn-ME" dirty="0"/>
              <a:t> </a:t>
            </a:r>
            <a:r>
              <a:rPr lang="en-US" dirty="0" err="1"/>
              <a:t>prikupljaju</a:t>
            </a:r>
            <a:r>
              <a:rPr lang="en-US" dirty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od </a:t>
            </a:r>
            <a:r>
              <a:rPr lang="en-US" dirty="0" err="1"/>
              <a:t>građana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ekonomsku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održavaju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značajni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sezonsku</a:t>
            </a:r>
            <a:r>
              <a:rPr lang="sr-Latn-ME" dirty="0"/>
              <a:t> </a:t>
            </a:r>
            <a:r>
              <a:rPr lang="en-US" dirty="0" err="1"/>
              <a:t>proizvodnju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teškoće</a:t>
            </a:r>
            <a:r>
              <a:rPr lang="en-US" dirty="0"/>
              <a:t> u </a:t>
            </a:r>
            <a:r>
              <a:rPr lang="en-US" dirty="0" err="1"/>
              <a:t>održavanju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17331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Bitni elementi komercijalnog zapisa su </a:t>
            </a:r>
            <a:r>
              <a:rPr lang="pl-PL" dirty="0" smtClean="0"/>
              <a:t>slijedeći</a:t>
            </a:r>
            <a:r>
              <a:rPr lang="pl-PL" dirty="0"/>
              <a:t>: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1</a:t>
            </a:r>
            <a:r>
              <a:rPr lang="pl-PL" dirty="0"/>
              <a:t>) Oznaka da je </a:t>
            </a:r>
            <a:r>
              <a:rPr lang="pl-PL" dirty="0" smtClean="0"/>
              <a:t>to </a:t>
            </a:r>
            <a:r>
              <a:rPr lang="en-US" dirty="0" err="1" smtClean="0"/>
              <a:t>komercijalni</a:t>
            </a:r>
            <a:r>
              <a:rPr lang="en-US" dirty="0" smtClean="0"/>
              <a:t> </a:t>
            </a:r>
            <a:r>
              <a:rPr lang="en-US" dirty="0" err="1"/>
              <a:t>zapis</a:t>
            </a:r>
            <a:r>
              <a:rPr lang="en-US" dirty="0" smtClean="0"/>
              <a:t>,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sedište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komercijalnog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 smtClean="0"/>
              <a:t>Novčani</a:t>
            </a:r>
            <a:r>
              <a:rPr lang="sr-Latn-ME" dirty="0" smtClean="0"/>
              <a:t> </a:t>
            </a:r>
            <a:r>
              <a:rPr lang="pl-PL" dirty="0" smtClean="0"/>
              <a:t>iznos </a:t>
            </a:r>
            <a:r>
              <a:rPr lang="pl-PL" dirty="0"/>
              <a:t>na koji glasi prema </a:t>
            </a:r>
            <a:r>
              <a:rPr lang="pl-PL" dirty="0" smtClean="0"/>
              <a:t>zahtjevu </a:t>
            </a:r>
            <a:r>
              <a:rPr lang="pl-PL" dirty="0"/>
              <a:t>upisnika, odnosno kupca,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4</a:t>
            </a:r>
            <a:r>
              <a:rPr lang="pl-PL" dirty="0"/>
              <a:t>) Rok na koji </a:t>
            </a:r>
            <a:r>
              <a:rPr lang="pl-PL" dirty="0" smtClean="0"/>
              <a:t>su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upisana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datum </a:t>
            </a:r>
            <a:r>
              <a:rPr lang="en-US" dirty="0" err="1"/>
              <a:t>izdavanja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te </a:t>
            </a:r>
            <a:r>
              <a:rPr lang="pl-PL" dirty="0"/>
              <a:t>serijski i kontrolni broj,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7</a:t>
            </a:r>
            <a:r>
              <a:rPr lang="pl-PL" dirty="0"/>
              <a:t>) Faksimil potpisa ovlašćenih osoba, te 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8</a:t>
            </a:r>
            <a:r>
              <a:rPr lang="pl-PL" dirty="0"/>
              <a:t>) Druga </a:t>
            </a:r>
            <a:r>
              <a:rPr lang="pl-PL" dirty="0" smtClean="0"/>
              <a:t>prava </a:t>
            </a:r>
            <a:r>
              <a:rPr lang="en-US" dirty="0" err="1" smtClean="0"/>
              <a:t>imaoca</a:t>
            </a:r>
            <a:r>
              <a:rPr lang="en-US" dirty="0" smtClean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72933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80305"/>
            <a:ext cx="11126273" cy="850006"/>
          </a:xfrm>
        </p:spPr>
        <p:txBody>
          <a:bodyPr>
            <a:normAutofit fontScale="90000"/>
          </a:bodyPr>
          <a:lstStyle/>
          <a:p>
            <a:r>
              <a:rPr lang="pl-PL" sz="3600" dirty="0" smtClean="0">
                <a:latin typeface="+mn-lt"/>
              </a:rPr>
              <a:t/>
            </a:r>
            <a:br>
              <a:rPr lang="pl-PL" sz="3600" dirty="0" smtClean="0">
                <a:latin typeface="+mn-lt"/>
              </a:rPr>
            </a:br>
            <a:r>
              <a:rPr lang="pl-PL" sz="3600" dirty="0" smtClean="0">
                <a:latin typeface="+mn-lt"/>
              </a:rPr>
              <a:t>4. BANKARSKA POTVRDA O DEPOZITU (DEPOZITNI </a:t>
            </a:r>
            <a:r>
              <a:rPr lang="en-US" sz="3600" dirty="0" smtClean="0">
                <a:latin typeface="+mn-lt"/>
              </a:rPr>
              <a:t>CERTIFIKAT)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Bankarska</a:t>
            </a:r>
            <a:r>
              <a:rPr lang="en-US" dirty="0" smtClean="0"/>
              <a:t> </a:t>
            </a:r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depozitu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certifikat</a:t>
            </a:r>
            <a:r>
              <a:rPr lang="en-US" dirty="0"/>
              <a:t> (Certificate of deposit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tipičan </a:t>
            </a:r>
            <a:r>
              <a:rPr lang="pl-PL" dirty="0" smtClean="0"/>
              <a:t>vrijednosni </a:t>
            </a:r>
            <a:r>
              <a:rPr lang="pl-PL" dirty="0"/>
              <a:t>papir koji izdaje (emituje) poslovna banka. </a:t>
            </a:r>
            <a:endParaRPr lang="pl-PL" dirty="0" smtClean="0"/>
          </a:p>
          <a:p>
            <a:r>
              <a:rPr lang="pl-PL" dirty="0" smtClean="0"/>
              <a:t>To </a:t>
            </a:r>
            <a:r>
              <a:rPr lang="pl-PL" dirty="0"/>
              <a:t>je </a:t>
            </a:r>
            <a:r>
              <a:rPr lang="pl-PL" dirty="0" smtClean="0"/>
              <a:t>najmlađi </a:t>
            </a:r>
            <a:r>
              <a:rPr lang="en-US" dirty="0" smtClean="0"/>
              <a:t>instrument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put je </a:t>
            </a:r>
            <a:r>
              <a:rPr lang="en-US" dirty="0" err="1"/>
              <a:t>emitovan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američkih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banaka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/>
              <a:t>1960. </a:t>
            </a:r>
            <a:r>
              <a:rPr lang="en-US" dirty="0" err="1"/>
              <a:t>godini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Danas </a:t>
            </a:r>
            <a:r>
              <a:rPr lang="en-US" dirty="0"/>
              <a:t>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SAD.</a:t>
            </a:r>
          </a:p>
          <a:p>
            <a:pPr algn="just"/>
            <a:r>
              <a:rPr lang="pl-PL" dirty="0"/>
              <a:t>Depozitni certifikat je bankarska potvrda u kojoj banka potvrduje da </a:t>
            </a:r>
            <a:r>
              <a:rPr lang="pl-PL" dirty="0" smtClean="0"/>
              <a:t>je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, </a:t>
            </a:r>
            <a:r>
              <a:rPr lang="en-US" dirty="0" err="1"/>
              <a:t>označen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certifikat</a:t>
            </a:r>
            <a:r>
              <a:rPr lang="sr-Latn-ME" dirty="0" smtClean="0"/>
              <a:t>u</a:t>
            </a:r>
            <a:r>
              <a:rPr lang="en-US" dirty="0" smtClean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deponovan</a:t>
            </a:r>
            <a:r>
              <a:rPr lang="en-US" dirty="0"/>
              <a:t> (</a:t>
            </a:r>
            <a:r>
              <a:rPr lang="en-US" dirty="0" err="1"/>
              <a:t>uložen</a:t>
            </a:r>
            <a:r>
              <a:rPr lang="en-US" dirty="0"/>
              <a:t>)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sr-Latn-ME" dirty="0" smtClean="0"/>
              <a:t> </a:t>
            </a:r>
            <a:r>
              <a:rPr lang="pl-PL" dirty="0" smtClean="0"/>
              <a:t>(</a:t>
            </a:r>
            <a:r>
              <a:rPr lang="pl-PL" dirty="0"/>
              <a:t>oročeni depozit na rok od 7 dana, 3, 6, 9 ili 12 meseci), i po određenoj </a:t>
            </a:r>
            <a:r>
              <a:rPr lang="pl-PL" dirty="0" smtClean="0"/>
              <a:t>kamatnoj </a:t>
            </a:r>
            <a:r>
              <a:rPr lang="en-US" dirty="0" err="1" smtClean="0"/>
              <a:t>stopi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52542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8"/>
            <a:ext cx="10515600" cy="55716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Ova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Dobijaju</a:t>
            </a:r>
            <a:r>
              <a:rPr lang="en-US" dirty="0"/>
              <a:t> je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sr-Latn-ME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oročavaju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oročenim</a:t>
            </a:r>
            <a:r>
              <a:rPr lang="sr-Latn-ME" dirty="0"/>
              <a:t> </a:t>
            </a:r>
            <a:r>
              <a:rPr lang="en-US" dirty="0" err="1"/>
              <a:t>depozitima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Oročena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dakle</a:t>
            </a:r>
            <a:r>
              <a:rPr lang="sr-Latn-ME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certifikata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/>
              <a:t>certifikat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okrugle</a:t>
            </a:r>
            <a:r>
              <a:rPr lang="sr-Latn-ME" dirty="0"/>
              <a:t> </a:t>
            </a:r>
            <a:r>
              <a:rPr lang="en-US" dirty="0" err="1"/>
              <a:t>sume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smisao</a:t>
            </a:r>
            <a:r>
              <a:rPr lang="en-US" dirty="0"/>
              <a:t>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certifikata</a:t>
            </a:r>
            <a:r>
              <a:rPr lang="en-US" dirty="0"/>
              <a:t> je u tome da on,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(</a:t>
            </a:r>
            <a:r>
              <a:rPr lang="en-US" dirty="0" err="1" smtClean="0"/>
              <a:t>pravna</a:t>
            </a:r>
            <a:r>
              <a:rPr lang="sr-Latn-ME" dirty="0" smtClean="0"/>
              <a:t> </a:t>
            </a:r>
            <a:r>
              <a:rPr lang="pl-PL" dirty="0" smtClean="0"/>
              <a:t>ili </a:t>
            </a:r>
            <a:r>
              <a:rPr lang="pl-PL" dirty="0"/>
              <a:t>fizička lica) na određeni rok (obično od 7 do 90 dana), </a:t>
            </a:r>
            <a:r>
              <a:rPr lang="pl-PL" dirty="0" smtClean="0"/>
              <a:t>omogućuje, </a:t>
            </a:r>
            <a:r>
              <a:rPr lang="pl-PL" dirty="0"/>
              <a:t>na neki način</a:t>
            </a:r>
            <a:r>
              <a:rPr lang="pl-PL" dirty="0" smtClean="0"/>
              <a:t>, </a:t>
            </a:r>
            <a:r>
              <a:rPr lang="en-US" dirty="0" err="1" smtClean="0"/>
              <a:t>mobilizaciju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upotrebu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oročena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Jedan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oročavaju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puta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povrati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upotrebi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oročena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se </a:t>
            </a:r>
            <a:r>
              <a:rPr lang="en-US" dirty="0" err="1"/>
              <a:t>postiže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 smtClean="0"/>
              <a:t>depozitnog</a:t>
            </a:r>
            <a:r>
              <a:rPr lang="sr-Latn-ME" dirty="0" smtClean="0"/>
              <a:t> </a:t>
            </a:r>
            <a:r>
              <a:rPr lang="en-US" dirty="0" err="1" smtClean="0"/>
              <a:t>certifikata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diskont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sekundarnom</a:t>
            </a:r>
            <a:r>
              <a:rPr lang="sr-Latn-ME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6183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/>
          <a:lstStyle/>
          <a:p>
            <a:pPr marL="914400" lvl="2" indent="0">
              <a:buNone/>
            </a:pPr>
            <a:r>
              <a:rPr lang="en-US" sz="2800" dirty="0"/>
              <a:t>f) </a:t>
            </a:r>
            <a:r>
              <a:rPr lang="en-US" sz="2800" dirty="0" err="1"/>
              <a:t>Bankarska</a:t>
            </a:r>
            <a:r>
              <a:rPr lang="en-US" sz="2800" dirty="0"/>
              <a:t> </a:t>
            </a:r>
            <a:r>
              <a:rPr lang="en-US" sz="2800" dirty="0" err="1"/>
              <a:t>potvrda</a:t>
            </a:r>
            <a:r>
              <a:rPr lang="en-US" sz="2800" dirty="0"/>
              <a:t> o </a:t>
            </a:r>
            <a:r>
              <a:rPr lang="en-US" sz="2800" dirty="0" err="1"/>
              <a:t>depozitu</a:t>
            </a:r>
            <a:r>
              <a:rPr lang="en-US" sz="2800" dirty="0"/>
              <a:t> (</a:t>
            </a:r>
            <a:r>
              <a:rPr lang="en-US" sz="2800" dirty="0" err="1"/>
              <a:t>depozitni</a:t>
            </a:r>
            <a:r>
              <a:rPr lang="en-US" sz="2800" dirty="0"/>
              <a:t> </a:t>
            </a:r>
            <a:r>
              <a:rPr lang="en-US" sz="2800" dirty="0" err="1"/>
              <a:t>certifikat</a:t>
            </a:r>
            <a:r>
              <a:rPr lang="en-US" sz="2800" dirty="0"/>
              <a:t>),</a:t>
            </a:r>
          </a:p>
          <a:p>
            <a:pPr marL="914400" lvl="2" indent="0">
              <a:buNone/>
            </a:pPr>
            <a:r>
              <a:rPr lang="en-US" sz="2800" dirty="0"/>
              <a:t>g) </a:t>
            </a:r>
            <a:r>
              <a:rPr lang="en-US" sz="2800" dirty="0" err="1"/>
              <a:t>Bankarski</a:t>
            </a:r>
            <a:r>
              <a:rPr lang="en-US" sz="2800" dirty="0"/>
              <a:t> </a:t>
            </a:r>
            <a:r>
              <a:rPr lang="en-US" sz="2800" dirty="0" err="1"/>
              <a:t>akcepti</a:t>
            </a:r>
            <a:r>
              <a:rPr lang="en-US" sz="2800" dirty="0"/>
              <a:t>,</a:t>
            </a:r>
          </a:p>
          <a:p>
            <a:pPr marL="914400" lvl="2" indent="0">
              <a:buNone/>
            </a:pPr>
            <a:r>
              <a:rPr lang="en-US" sz="2800" dirty="0"/>
              <a:t>h) </a:t>
            </a:r>
            <a:r>
              <a:rPr lang="en-US" sz="2800" dirty="0" err="1"/>
              <a:t>Komercijalni</a:t>
            </a:r>
            <a:r>
              <a:rPr lang="en-US" sz="2800" dirty="0"/>
              <a:t> </a:t>
            </a:r>
            <a:r>
              <a:rPr lang="en-US" sz="2800" dirty="0" err="1"/>
              <a:t>bonovi</a:t>
            </a:r>
            <a:r>
              <a:rPr lang="en-US" sz="2800" dirty="0"/>
              <a:t>.</a:t>
            </a:r>
          </a:p>
          <a:p>
            <a:pPr marL="457200" lvl="1" indent="0">
              <a:buNone/>
            </a:pPr>
            <a:r>
              <a:rPr lang="en-US" sz="2800" dirty="0"/>
              <a:t>3. </a:t>
            </a:r>
            <a:r>
              <a:rPr lang="en-US" sz="2800" dirty="0" err="1"/>
              <a:t>Međubankarska</a:t>
            </a:r>
            <a:r>
              <a:rPr lang="en-US" sz="2800" dirty="0"/>
              <a:t> </a:t>
            </a:r>
            <a:r>
              <a:rPr lang="en-US" sz="2800" dirty="0" err="1"/>
              <a:t>trgovina</a:t>
            </a:r>
            <a:r>
              <a:rPr lang="en-US" sz="2800" dirty="0"/>
              <a:t> </a:t>
            </a:r>
            <a:r>
              <a:rPr lang="en-US" sz="2800" dirty="0" err="1"/>
              <a:t>viškovima</a:t>
            </a:r>
            <a:r>
              <a:rPr lang="en-US" sz="2800" dirty="0"/>
              <a:t> </a:t>
            </a:r>
            <a:r>
              <a:rPr lang="en-US" sz="2800" dirty="0" err="1"/>
              <a:t>obaveznih</a:t>
            </a:r>
            <a:r>
              <a:rPr lang="en-US" sz="2800" dirty="0"/>
              <a:t> </a:t>
            </a:r>
            <a:r>
              <a:rPr lang="en-US" sz="2800" dirty="0" err="1"/>
              <a:t>rezervi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81192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/>
              <a:t>oročenih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 smtClean="0"/>
              <a:t>certifikata</a:t>
            </a:r>
            <a:r>
              <a:rPr lang="sr-Latn-ME" dirty="0" smtClean="0"/>
              <a:t> </a:t>
            </a:r>
            <a:r>
              <a:rPr lang="en-US" dirty="0" err="1" smtClean="0"/>
              <a:t>mobili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doba</a:t>
            </a:r>
            <a:r>
              <a:rPr lang="en-US" dirty="0"/>
              <a:t>, ne </a:t>
            </a:r>
            <a:r>
              <a:rPr lang="en-US" dirty="0" err="1"/>
              <a:t>žrtvujući</a:t>
            </a:r>
            <a:r>
              <a:rPr lang="en-US" dirty="0"/>
              <a:t> </a:t>
            </a:r>
            <a:r>
              <a:rPr lang="en-US" dirty="0" err="1" smtClean="0"/>
              <a:t>kamat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oročeni</a:t>
            </a:r>
            <a:r>
              <a:rPr lang="sr-Latn-ME" dirty="0" smtClean="0"/>
              <a:t> </a:t>
            </a:r>
            <a:r>
              <a:rPr lang="en-US" dirty="0" err="1" smtClean="0"/>
              <a:t>depozit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se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građana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(</a:t>
            </a:r>
            <a:r>
              <a:rPr lang="en-US" dirty="0" err="1"/>
              <a:t>depozitara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povlače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oročavanja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Zadržavanjem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produžavanjem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oročeni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 smtClean="0"/>
              <a:t>davanja</a:t>
            </a:r>
            <a:r>
              <a:rPr lang="sr-Latn-ME" dirty="0" smtClean="0"/>
              <a:t> </a:t>
            </a:r>
            <a:r>
              <a:rPr lang="en-US" dirty="0" err="1" smtClean="0"/>
              <a:t>kredita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06389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/>
          <a:lstStyle/>
          <a:p>
            <a:pPr algn="just"/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prenošenje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,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se </a:t>
            </a:r>
            <a:r>
              <a:rPr lang="en-US" dirty="0" err="1"/>
              <a:t>vrši</a:t>
            </a:r>
            <a:r>
              <a:rPr lang="sr-Latn-ME" dirty="0"/>
              <a:t> </a:t>
            </a:r>
            <a:r>
              <a:rPr lang="en-US" dirty="0" err="1"/>
              <a:t>deponovanje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višoj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ograničavanje</a:t>
            </a:r>
            <a:r>
              <a:rPr lang="sr-Latn-ME" dirty="0"/>
              <a:t> </a:t>
            </a:r>
            <a:r>
              <a:rPr lang="pl-PL" dirty="0"/>
              <a:t>kamata na depozite banaka u okvira monetarno - kreditne politike banaka. </a:t>
            </a:r>
          </a:p>
          <a:p>
            <a:pPr algn="just"/>
            <a:r>
              <a:rPr lang="pl-PL" dirty="0"/>
              <a:t>Banke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izvesne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certifikata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06715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certifikat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instrument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pokušava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ešiti</a:t>
            </a:r>
            <a:r>
              <a:rPr lang="en-US" dirty="0" smtClean="0"/>
              <a:t> </a:t>
            </a:r>
            <a:r>
              <a:rPr lang="en-US" dirty="0" err="1" smtClean="0"/>
              <a:t>suprotnost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želje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: </a:t>
            </a:r>
            <a:r>
              <a:rPr lang="en-US" dirty="0" err="1"/>
              <a:t>suprotnost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želje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likvidnošću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držanja</a:t>
            </a:r>
            <a:r>
              <a:rPr lang="sr-Latn-ME" dirty="0" smtClean="0"/>
              <a:t> </a:t>
            </a:r>
            <a:r>
              <a:rPr lang="pl-PL" dirty="0" smtClean="0"/>
              <a:t>novca </a:t>
            </a:r>
            <a:r>
              <a:rPr lang="pl-PL" dirty="0"/>
              <a:t>kod sebe, što ne donosi nikakvu kamatu, i želje za zaradom u obliku </a:t>
            </a:r>
            <a:r>
              <a:rPr lang="pl-PL" dirty="0" smtClean="0"/>
              <a:t>kamata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/>
              <a:t>certifikat</a:t>
            </a:r>
            <a:r>
              <a:rPr lang="en-US" dirty="0"/>
              <a:t> je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 smtClean="0"/>
              <a:t>srednje</a:t>
            </a:r>
            <a:r>
              <a:rPr lang="sr-Latn-ME" dirty="0" smtClean="0"/>
              <a:t> </a:t>
            </a:r>
            <a:r>
              <a:rPr lang="en-US" dirty="0" smtClean="0"/>
              <a:t>r</a:t>
            </a:r>
            <a:r>
              <a:rPr lang="sr-Latn-ME" dirty="0" smtClean="0"/>
              <a:t>j</a:t>
            </a:r>
            <a:r>
              <a:rPr lang="en-US" dirty="0" err="1" smtClean="0"/>
              <a:t>ešenje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depozita</a:t>
            </a:r>
            <a:r>
              <a:rPr lang="en-US" dirty="0"/>
              <a:t> -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vi</a:t>
            </a:r>
            <a:r>
              <a:rPr lang="sr-Latn-ME" dirty="0" smtClean="0"/>
              <a:t>đ</a:t>
            </a:r>
            <a:r>
              <a:rPr lang="en-US" dirty="0" err="1" smtClean="0"/>
              <a:t>enju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viđenju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ne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nikakvu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 smtClean="0"/>
              <a:t>malu</a:t>
            </a:r>
            <a:r>
              <a:rPr lang="sr-Latn-ME" dirty="0" smtClean="0"/>
              <a:t> </a:t>
            </a:r>
            <a:r>
              <a:rPr lang="en-US" dirty="0" err="1" smtClean="0"/>
              <a:t>kamatu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23758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err="1"/>
              <a:t>oročeni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mu se </a:t>
            </a:r>
            <a:r>
              <a:rPr lang="en-US" dirty="0" err="1"/>
              <a:t>smanjuje</a:t>
            </a:r>
            <a:r>
              <a:rPr lang="sr-Latn-ME" dirty="0"/>
              <a:t> </a:t>
            </a:r>
            <a:r>
              <a:rPr lang="en-US" dirty="0" err="1"/>
              <a:t>likvidnost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certifikat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tog </a:t>
            </a:r>
            <a:r>
              <a:rPr lang="en-US" dirty="0" err="1"/>
              <a:t>papira</a:t>
            </a:r>
            <a:r>
              <a:rPr lang="en-US" dirty="0"/>
              <a:t> je </a:t>
            </a:r>
            <a:r>
              <a:rPr lang="en-US" dirty="0" err="1"/>
              <a:t>intermedijarni</a:t>
            </a:r>
            <a:r>
              <a:rPr lang="sr-Latn-ME" dirty="0"/>
              <a:t> </a:t>
            </a:r>
            <a:r>
              <a:rPr lang="en-US" dirty="0"/>
              <a:t>(</a:t>
            </a:r>
            <a:r>
              <a:rPr lang="en-US" dirty="0" err="1"/>
              <a:t>srednji</a:t>
            </a:r>
            <a:r>
              <a:rPr lang="en-US" dirty="0"/>
              <a:t>) instrument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ranijeg</a:t>
            </a:r>
            <a:r>
              <a:rPr lang="en-US" dirty="0"/>
              <a:t> </a:t>
            </a:r>
            <a:r>
              <a:rPr lang="en-US" dirty="0" err="1"/>
              <a:t>povratka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Taj instrument je </a:t>
            </a:r>
            <a:r>
              <a:rPr lang="en-US" dirty="0" err="1"/>
              <a:t>povoljan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(</a:t>
            </a:r>
            <a:r>
              <a:rPr lang="en-US" dirty="0" err="1"/>
              <a:t>depozitne</a:t>
            </a:r>
            <a:r>
              <a:rPr lang="en-US" dirty="0"/>
              <a:t>)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privlači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kreditnu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03173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r>
              <a:rPr lang="pl-PL" dirty="0"/>
              <a:t>U odnosu na blagajničke zapise koje izdaje Centralna banka, </a:t>
            </a:r>
            <a:r>
              <a:rPr lang="pl-PL" dirty="0" smtClean="0"/>
              <a:t>depozitni </a:t>
            </a:r>
            <a:r>
              <a:rPr lang="en-US" dirty="0" err="1" smtClean="0"/>
              <a:t>certifikat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alternativni</a:t>
            </a:r>
            <a:r>
              <a:rPr lang="en-US" dirty="0"/>
              <a:t> instrument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osetljiv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stope. </a:t>
            </a:r>
            <a:endParaRPr lang="sr-Latn-ME" dirty="0" smtClean="0"/>
          </a:p>
          <a:p>
            <a:r>
              <a:rPr lang="en-US" dirty="0" err="1" smtClean="0"/>
              <a:t>Monetarna</a:t>
            </a:r>
            <a:r>
              <a:rPr lang="en-US" dirty="0" smtClean="0"/>
              <a:t> </a:t>
            </a:r>
            <a:r>
              <a:rPr lang="en-US" dirty="0" err="1"/>
              <a:t>vlast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fiksirati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 smtClean="0"/>
              <a:t>certifikate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na taj način, preko tog instrumenta, </a:t>
            </a:r>
            <a:r>
              <a:rPr lang="pl-PL" dirty="0" smtClean="0"/>
              <a:t>djelovati </a:t>
            </a:r>
            <a:r>
              <a:rPr lang="pl-PL" dirty="0"/>
              <a:t>na novčano tržiste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Centralna </a:t>
            </a:r>
            <a:r>
              <a:rPr lang="pl-PL" dirty="0" smtClean="0"/>
              <a:t>banka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efikasnije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regulisanje</a:t>
            </a:r>
            <a:r>
              <a:rPr lang="en-US" dirty="0"/>
              <a:t> </a:t>
            </a:r>
            <a:r>
              <a:rPr lang="en-US" dirty="0" err="1"/>
              <a:t>novčane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(</a:t>
            </a:r>
            <a:r>
              <a:rPr lang="en-US" dirty="0" err="1" smtClean="0"/>
              <a:t>pla</a:t>
            </a:r>
            <a:r>
              <a:rPr lang="sr-Latn-ME" dirty="0" smtClean="0"/>
              <a:t>f</a:t>
            </a:r>
            <a:r>
              <a:rPr lang="en-US" dirty="0" err="1" smtClean="0"/>
              <a:t>oniranje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eskontnu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situacijama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smtClean="0"/>
              <a:t>instrument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koristan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7935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/>
          <a:lstStyle/>
          <a:p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certifikata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 </a:t>
            </a:r>
            <a:endParaRPr lang="sr-Latn-ME" dirty="0"/>
          </a:p>
          <a:p>
            <a:pPr marL="457200" lvl="1" indent="0">
              <a:buNone/>
            </a:pPr>
            <a:r>
              <a:rPr lang="en-US" sz="2800" dirty="0"/>
              <a:t>1) </a:t>
            </a:r>
            <a:r>
              <a:rPr lang="en-US" sz="2800" dirty="0" err="1"/>
              <a:t>Oznaka</a:t>
            </a:r>
            <a:r>
              <a:rPr lang="en-US" sz="2800" dirty="0"/>
              <a:t> da je </a:t>
            </a:r>
            <a:r>
              <a:rPr lang="en-US" sz="2800" dirty="0" err="1"/>
              <a:t>depozitni</a:t>
            </a:r>
            <a:r>
              <a:rPr lang="sr-Latn-ME" sz="2800" dirty="0"/>
              <a:t> </a:t>
            </a:r>
            <a:r>
              <a:rPr lang="en-US" sz="2800" dirty="0" err="1"/>
              <a:t>certifikat</a:t>
            </a:r>
            <a:r>
              <a:rPr lang="en-US" sz="2800" dirty="0"/>
              <a:t>,</a:t>
            </a:r>
            <a:endParaRPr lang="sr-Latn-ME" sz="2800" dirty="0"/>
          </a:p>
          <a:p>
            <a:pPr marL="457200" lvl="1" indent="0">
              <a:buNone/>
            </a:pPr>
            <a:r>
              <a:rPr lang="en-US" sz="2800" dirty="0"/>
              <a:t> 2) </a:t>
            </a:r>
            <a:r>
              <a:rPr lang="en-US" sz="2800" dirty="0" err="1"/>
              <a:t>Naziv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sr-Latn-ME" sz="2800" dirty="0" smtClean="0"/>
              <a:t>ga </a:t>
            </a:r>
            <a:r>
              <a:rPr lang="en-US" sz="2800" dirty="0" err="1" smtClean="0"/>
              <a:t>izdaje</a:t>
            </a:r>
            <a:r>
              <a:rPr lang="en-US" sz="2800" dirty="0" smtClean="0"/>
              <a:t> , </a:t>
            </a:r>
            <a:endParaRPr lang="sr-Latn-ME" sz="2800" dirty="0"/>
          </a:p>
          <a:p>
            <a:pPr marL="457200" lvl="1" indent="0">
              <a:buNone/>
            </a:pPr>
            <a:r>
              <a:rPr lang="en-US" sz="2800" dirty="0"/>
              <a:t>3) </a:t>
            </a:r>
            <a:r>
              <a:rPr lang="en-US" sz="2800" dirty="0" smtClean="0"/>
              <a:t>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esto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datum </a:t>
            </a:r>
            <a:r>
              <a:rPr lang="en-US" sz="2800" dirty="0" err="1"/>
              <a:t>izdavanja</a:t>
            </a:r>
            <a:r>
              <a:rPr lang="en-US" sz="2800" dirty="0"/>
              <a:t>, </a:t>
            </a:r>
            <a:endParaRPr lang="sr-Latn-ME" sz="2800" dirty="0"/>
          </a:p>
          <a:p>
            <a:pPr marL="457200" lvl="1" indent="0">
              <a:buNone/>
            </a:pPr>
            <a:r>
              <a:rPr lang="en-US" sz="2800" dirty="0"/>
              <a:t>4)</a:t>
            </a:r>
            <a:r>
              <a:rPr lang="sr-Latn-ME" sz="2800" dirty="0"/>
              <a:t> </a:t>
            </a:r>
            <a:r>
              <a:rPr lang="pl-PL" sz="2800" dirty="0"/>
              <a:t>Nominalni iznos na koji je emitovan,</a:t>
            </a:r>
          </a:p>
          <a:p>
            <a:pPr marL="457200" lvl="1" indent="0">
              <a:buNone/>
            </a:pPr>
            <a:r>
              <a:rPr lang="pl-PL" sz="2800" dirty="0"/>
              <a:t> 5) Rok </a:t>
            </a:r>
            <a:r>
              <a:rPr lang="pl-PL" sz="2800" dirty="0" smtClean="0"/>
              <a:t>dospijeća </a:t>
            </a:r>
            <a:r>
              <a:rPr lang="pl-PL" sz="2800" dirty="0"/>
              <a:t>i kamatnu stopu, </a:t>
            </a:r>
          </a:p>
          <a:p>
            <a:pPr marL="457200" lvl="1" indent="0">
              <a:buNone/>
            </a:pPr>
            <a:r>
              <a:rPr lang="pl-PL" sz="2800" dirty="0"/>
              <a:t>6) Oznaku </a:t>
            </a:r>
            <a:r>
              <a:rPr lang="en-US" sz="2800" dirty="0"/>
              <a:t>da </a:t>
            </a:r>
            <a:r>
              <a:rPr lang="en-US" sz="2800" dirty="0" err="1"/>
              <a:t>glasi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ime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donosioca</a:t>
            </a:r>
            <a:r>
              <a:rPr lang="en-US" sz="2800" dirty="0"/>
              <a:t> (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olakšava</a:t>
            </a:r>
            <a:r>
              <a:rPr lang="en-US" sz="2800" dirty="0"/>
              <a:t> </a:t>
            </a:r>
            <a:r>
              <a:rPr lang="en-US" sz="2800" dirty="0" err="1"/>
              <a:t>cirkulaciju</a:t>
            </a:r>
            <a:r>
              <a:rPr lang="en-US" sz="2800" dirty="0"/>
              <a:t>),</a:t>
            </a:r>
            <a:endParaRPr lang="sr-Latn-ME" sz="2800" dirty="0"/>
          </a:p>
          <a:p>
            <a:pPr marL="457200" lvl="1" indent="0">
              <a:buNone/>
            </a:pPr>
            <a:r>
              <a:rPr lang="en-US" sz="2800" dirty="0"/>
              <a:t> 7) Druga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vlasnika</a:t>
            </a:r>
            <a:r>
              <a:rPr lang="sr-Latn-ME" sz="2800" dirty="0"/>
              <a:t> </a:t>
            </a:r>
            <a:r>
              <a:rPr lang="en-US" sz="2800" dirty="0" err="1"/>
              <a:t>certifikata</a:t>
            </a:r>
            <a:r>
              <a:rPr lang="en-US" sz="2800" dirty="0"/>
              <a:t>, </a:t>
            </a:r>
            <a:endParaRPr lang="sr-Latn-ME" sz="2800" dirty="0" smtClean="0"/>
          </a:p>
          <a:p>
            <a:pPr marL="457200" lvl="1" indent="0">
              <a:buNone/>
            </a:pPr>
            <a:r>
              <a:rPr lang="en-US" sz="2800" dirty="0" smtClean="0"/>
              <a:t>8</a:t>
            </a:r>
            <a:r>
              <a:rPr lang="en-US" sz="2800" dirty="0"/>
              <a:t>) </a:t>
            </a:r>
            <a:r>
              <a:rPr lang="en-US" sz="2800" dirty="0" err="1"/>
              <a:t>Potpis</a:t>
            </a:r>
            <a:r>
              <a:rPr lang="en-US" sz="2800" dirty="0"/>
              <a:t> </a:t>
            </a:r>
            <a:r>
              <a:rPr lang="en-US" sz="2800" dirty="0" err="1"/>
              <a:t>ovlašćenog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97103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5. </a:t>
            </a:r>
            <a:r>
              <a:rPr lang="en-US" sz="3200" dirty="0" smtClean="0">
                <a:latin typeface="+mn-lt"/>
              </a:rPr>
              <a:t>BANKARSKI AKCEPT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/>
          <a:lstStyle/>
          <a:p>
            <a:pPr algn="just"/>
            <a:r>
              <a:rPr lang="en-US" dirty="0" err="1" smtClean="0"/>
              <a:t>Bankarski</a:t>
            </a:r>
            <a:r>
              <a:rPr lang="en-US" dirty="0" smtClean="0"/>
              <a:t> </a:t>
            </a:r>
            <a:r>
              <a:rPr lang="en-US" dirty="0" err="1"/>
              <a:t>akcept</a:t>
            </a:r>
            <a:r>
              <a:rPr lang="en-US" dirty="0"/>
              <a:t> (banker’s acceptance) je </a:t>
            </a:r>
            <a:r>
              <a:rPr lang="en-US" dirty="0" err="1"/>
              <a:t>tipičan</a:t>
            </a:r>
            <a:r>
              <a:rPr lang="en-US" dirty="0"/>
              <a:t> </a:t>
            </a:r>
            <a:r>
              <a:rPr lang="en-US" dirty="0" err="1"/>
              <a:t>kratkoročan</a:t>
            </a:r>
            <a:r>
              <a:rPr lang="en-US" dirty="0"/>
              <a:t> </a:t>
            </a:r>
            <a:r>
              <a:rPr lang="sr-Latn-ME" dirty="0"/>
              <a:t>v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sr-Latn-ME" dirty="0" smtClean="0"/>
              <a:t> </a:t>
            </a:r>
            <a:r>
              <a:rPr lang="pl-PL" dirty="0" smtClean="0"/>
              <a:t>papir </a:t>
            </a:r>
            <a:r>
              <a:rPr lang="pl-PL" dirty="0"/>
              <a:t>komercijalnog tipa koji pod </a:t>
            </a:r>
            <a:r>
              <a:rPr lang="pl-PL" dirty="0" smtClean="0"/>
              <a:t>određenim </a:t>
            </a:r>
            <a:r>
              <a:rPr lang="pl-PL" dirty="0"/>
              <a:t>uslovima, određenim od </a:t>
            </a:r>
            <a:r>
              <a:rPr lang="pl-PL" dirty="0" smtClean="0"/>
              <a:t>strane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pl-PL" dirty="0"/>
              <a:t>Bankarski akcept predstavlja poslovnu mjenicu na koju je banka stavila svoj </a:t>
            </a:r>
            <a:r>
              <a:rPr lang="en-US" dirty="0" err="1"/>
              <a:t>akcept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ovlašćenog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enice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njoj</a:t>
            </a:r>
            <a:r>
              <a:rPr lang="en-US" dirty="0"/>
              <a:t> </a:t>
            </a:r>
            <a:r>
              <a:rPr lang="en-US" dirty="0" err="1"/>
              <a:t>naznačenu</a:t>
            </a:r>
            <a:r>
              <a:rPr lang="en-US" dirty="0"/>
              <a:t> </a:t>
            </a:r>
            <a:r>
              <a:rPr lang="en-US" dirty="0" err="1"/>
              <a:t>sumu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ij</a:t>
            </a:r>
            <a:r>
              <a:rPr lang="en-US" dirty="0" err="1"/>
              <a:t>eća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49081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 </a:t>
            </a:r>
            <a:r>
              <a:rPr lang="en-US" dirty="0" err="1" smtClean="0"/>
              <a:t>dobija</a:t>
            </a:r>
            <a:r>
              <a:rPr lang="sr-Latn-ME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ednosnog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trgovati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protivnom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novčano</a:t>
            </a:r>
            <a:r>
              <a:rPr lang="en-US" dirty="0" smtClean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enicu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instrument.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 smtClean="0"/>
              <a:t>poslovna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eskontni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reeskontni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Poslovna</a:t>
            </a:r>
            <a:r>
              <a:rPr lang="sr-Latn-ME" dirty="0" smtClean="0"/>
              <a:t> </a:t>
            </a:r>
            <a:r>
              <a:rPr lang="en-US" dirty="0" err="1" smtClean="0"/>
              <a:t>menica</a:t>
            </a:r>
            <a:r>
              <a:rPr lang="en-US" dirty="0"/>
              <a:t>, </a:t>
            </a:r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akcepta</a:t>
            </a:r>
            <a:r>
              <a:rPr lang="en-US" dirty="0"/>
              <a:t> </a:t>
            </a:r>
            <a:r>
              <a:rPr lang="en-US" dirty="0" err="1"/>
              <a:t>pretvara</a:t>
            </a:r>
            <a:r>
              <a:rPr lang="en-US" dirty="0"/>
              <a:t> se u instrument </a:t>
            </a:r>
            <a:r>
              <a:rPr lang="en-US" dirty="0" err="1" smtClean="0"/>
              <a:t>novčanog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181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akcept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do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poslednji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sr-Latn-ME" dirty="0" smtClean="0"/>
              <a:t>(</a:t>
            </a:r>
            <a:r>
              <a:rPr lang="en-US" dirty="0" smtClean="0"/>
              <a:t>tog </a:t>
            </a:r>
            <a:r>
              <a:rPr lang="en-US" dirty="0" err="1" smtClean="0"/>
              <a:t>papira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 smtClean="0"/>
              <a:t>banci</a:t>
            </a:r>
            <a:r>
              <a:rPr lang="sr-Latn-ME" dirty="0" smtClean="0"/>
              <a:t> </a:t>
            </a:r>
            <a:r>
              <a:rPr lang="pl-PL" dirty="0" smtClean="0"/>
              <a:t>(</a:t>
            </a:r>
            <a:r>
              <a:rPr lang="pl-PL" dirty="0"/>
              <a:t>koja ga je akceptirala) radi isplate.</a:t>
            </a:r>
          </a:p>
          <a:p>
            <a:pPr algn="just"/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prihvata</a:t>
            </a:r>
            <a:r>
              <a:rPr lang="en-US" dirty="0"/>
              <a:t> (</a:t>
            </a:r>
            <a:r>
              <a:rPr lang="en-US" dirty="0" err="1"/>
              <a:t>akceptira</a:t>
            </a:r>
            <a:r>
              <a:rPr lang="en-US" dirty="0"/>
              <a:t>)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enicu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sr-Latn-ME" dirty="0" smtClean="0"/>
              <a:t> </a:t>
            </a:r>
            <a:r>
              <a:rPr lang="en-US" dirty="0" err="1" smtClean="0"/>
              <a:t>činom</a:t>
            </a:r>
            <a:r>
              <a:rPr lang="en-US" dirty="0" smtClean="0"/>
              <a:t> proc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komitenta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kreditirati</a:t>
            </a:r>
            <a:r>
              <a:rPr lang="en-US" dirty="0"/>
              <a:t> </a:t>
            </a:r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angažovanja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pasive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 smtClean="0"/>
              <a:t>najčešće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- </a:t>
            </a:r>
            <a:r>
              <a:rPr lang="en-US" dirty="0" err="1"/>
              <a:t>akceptant</a:t>
            </a:r>
            <a:r>
              <a:rPr lang="en-US" dirty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err="1" smtClean="0"/>
              <a:t>reeskontom</a:t>
            </a:r>
            <a:r>
              <a:rPr lang="en-US" dirty="0" smtClean="0"/>
              <a:t> </a:t>
            </a:r>
            <a:r>
              <a:rPr lang="en-US" dirty="0" err="1"/>
              <a:t>meničnog</a:t>
            </a:r>
            <a:r>
              <a:rPr lang="en-US" dirty="0"/>
              <a:t> </a:t>
            </a:r>
            <a:r>
              <a:rPr lang="en-US" dirty="0" err="1"/>
              <a:t>akcepta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Reeskont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obaviti</a:t>
            </a:r>
            <a:r>
              <a:rPr lang="en-US" dirty="0"/>
              <a:t> u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reeskontnog</a:t>
            </a:r>
            <a:r>
              <a:rPr lang="en-US" dirty="0"/>
              <a:t> </a:t>
            </a:r>
            <a:r>
              <a:rPr lang="en-US" dirty="0" err="1" smtClean="0"/>
              <a:t>kontingenta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akcept</a:t>
            </a:r>
            <a:r>
              <a:rPr lang="en-US" dirty="0"/>
              <a:t> </a:t>
            </a:r>
            <a:r>
              <a:rPr lang="en-US" dirty="0" err="1" smtClean="0"/>
              <a:t>cirkuliše</a:t>
            </a:r>
            <a:r>
              <a:rPr lang="sr-Latn-ME" dirty="0" smtClean="0"/>
              <a:t> </a:t>
            </a:r>
            <a:r>
              <a:rPr lang="pl-PL" dirty="0" smtClean="0"/>
              <a:t>kao vrijednosni </a:t>
            </a:r>
            <a:r>
              <a:rPr lang="pl-PL" dirty="0"/>
              <a:t>papir na tržištu novca.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14864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6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Kao instrument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pred</a:t>
            </a:r>
            <a:r>
              <a:rPr lang="sr-Latn-ME" dirty="0" smtClean="0"/>
              <a:t>m</a:t>
            </a:r>
            <a:r>
              <a:rPr lang="en-US" dirty="0" smtClean="0"/>
              <a:t>et </a:t>
            </a:r>
            <a:r>
              <a:rPr lang="en-US" dirty="0" err="1"/>
              <a:t>trgovine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novčanom</a:t>
            </a:r>
            <a:r>
              <a:rPr lang="sr-Latn-ME" dirty="0" smtClean="0"/>
              <a:t> </a:t>
            </a:r>
            <a:r>
              <a:rPr lang="sv-SE" dirty="0" smtClean="0"/>
              <a:t>tržištu </a:t>
            </a:r>
            <a:r>
              <a:rPr lang="sv-SE" dirty="0"/>
              <a:t>bankarski akcept se koristi u unutrašnjem trgovinskom i </a:t>
            </a:r>
            <a:r>
              <a:rPr lang="sv-SE" dirty="0" smtClean="0"/>
              <a:t>spoljnotrgovinskom</a:t>
            </a:r>
            <a:r>
              <a:rPr lang="sr-Latn-ME" dirty="0" smtClean="0"/>
              <a:t> </a:t>
            </a:r>
            <a:r>
              <a:rPr lang="pl-PL" dirty="0" smtClean="0"/>
              <a:t>prometu.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Bankarski akcept se obično izdaje s rokom </a:t>
            </a:r>
            <a:r>
              <a:rPr lang="pl-PL" dirty="0" smtClean="0"/>
              <a:t>dospijeća </a:t>
            </a:r>
            <a:r>
              <a:rPr lang="pl-PL" dirty="0"/>
              <a:t>od 30 do 90 dana, </a:t>
            </a:r>
            <a:r>
              <a:rPr lang="pl-PL" dirty="0" smtClean="0"/>
              <a:t>ali taj </a:t>
            </a:r>
            <a:r>
              <a:rPr lang="pl-PL" dirty="0"/>
              <a:t>rok može biti kraći i duži</a:t>
            </a:r>
            <a:r>
              <a:rPr lang="pl-PL" dirty="0" smtClean="0"/>
              <a:t>.</a:t>
            </a:r>
          </a:p>
          <a:p>
            <a:r>
              <a:rPr lang="pl-PL" dirty="0" smtClean="0"/>
              <a:t> </a:t>
            </a:r>
            <a:r>
              <a:rPr lang="pl-PL" dirty="0"/>
              <a:t>On kupcu donosi kamatu koja zavisi od roka </a:t>
            </a:r>
            <a:r>
              <a:rPr lang="pl-PL" dirty="0" smtClean="0"/>
              <a:t>dospijeća</a:t>
            </a:r>
            <a:r>
              <a:rPr lang="pl-PL" dirty="0"/>
              <a:t>:</a:t>
            </a:r>
          </a:p>
          <a:p>
            <a:pPr algn="just"/>
            <a:r>
              <a:rPr lang="pl-PL" dirty="0"/>
              <a:t>ako je rok duži tada je i kamata veća, a određuje se prema stanju na tržištu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O</a:t>
            </a:r>
            <a:r>
              <a:rPr lang="pl-PL" dirty="0" smtClean="0"/>
              <a:t>va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: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prdavac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on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prodavao</a:t>
            </a:r>
            <a:r>
              <a:rPr lang="sr-Latn-ME" dirty="0" smtClean="0"/>
              <a:t> </a:t>
            </a:r>
            <a:r>
              <a:rPr lang="en-US" dirty="0" err="1" smtClean="0"/>
              <a:t>bankarski</a:t>
            </a:r>
            <a:r>
              <a:rPr lang="en-US" dirty="0" smtClean="0"/>
              <a:t> </a:t>
            </a:r>
            <a:r>
              <a:rPr lang="en-US" dirty="0" err="1"/>
              <a:t>akcept</a:t>
            </a:r>
            <a:r>
              <a:rPr lang="en-US" dirty="0"/>
              <a:t>, a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čisti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336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1</a:t>
            </a:r>
            <a:r>
              <a:rPr lang="en-US" sz="3600" dirty="0" smtClean="0">
                <a:latin typeface="+mn-lt"/>
              </a:rPr>
              <a:t>. DRŽAVNE OBVEZNICE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ratkoročnih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Razvijene</a:t>
            </a:r>
            <a:r>
              <a:rPr lang="en-US" dirty="0" smtClean="0"/>
              <a:t> </a:t>
            </a:r>
            <a:r>
              <a:rPr lang="sr-Latn-ME" dirty="0" smtClean="0"/>
              <a:t>ekonomije</a:t>
            </a:r>
            <a:r>
              <a:rPr lang="en-US" dirty="0" smtClean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suočene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budžetskim</a:t>
            </a:r>
            <a:r>
              <a:rPr lang="sr-Latn-ME" dirty="0" smtClean="0"/>
              <a:t> </a:t>
            </a:r>
            <a:r>
              <a:rPr lang="en-US" dirty="0" err="1" smtClean="0"/>
              <a:t>deficitom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sr-Latn-ME" dirty="0" smtClean="0"/>
              <a:t>značajnog procenta</a:t>
            </a:r>
            <a:r>
              <a:rPr lang="en-US" dirty="0" smtClean="0"/>
              <a:t> </a:t>
            </a:r>
            <a:r>
              <a:rPr lang="en-US" dirty="0" err="1"/>
              <a:t>budžetskih</a:t>
            </a:r>
            <a:r>
              <a:rPr lang="en-US" dirty="0"/>
              <a:t> </a:t>
            </a:r>
            <a:r>
              <a:rPr lang="en-US" dirty="0" err="1"/>
              <a:t>rashoda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društvenog</a:t>
            </a:r>
            <a:r>
              <a:rPr lang="sr-Latn-ME" dirty="0" smtClean="0"/>
              <a:t> </a:t>
            </a:r>
            <a:r>
              <a:rPr lang="en-US" dirty="0" err="1" smtClean="0"/>
              <a:t>proizvoda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/>
              <a:t>osigurala</a:t>
            </a:r>
            <a:r>
              <a:rPr lang="en-US" dirty="0"/>
              <a:t> </a:t>
            </a:r>
            <a:r>
              <a:rPr lang="en-US" dirty="0" err="1" smtClean="0"/>
              <a:t>dovoljn</a:t>
            </a:r>
            <a:r>
              <a:rPr lang="sr-Latn-ME" dirty="0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sredst</a:t>
            </a:r>
            <a:r>
              <a:rPr lang="sr-Latn-ME" dirty="0" smtClean="0"/>
              <a:t>a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/>
              <a:t>deficita</a:t>
            </a:r>
            <a:r>
              <a:rPr lang="en-US" dirty="0"/>
              <a:t>,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budžetskog</a:t>
            </a:r>
            <a:r>
              <a:rPr lang="en-US" dirty="0"/>
              <a:t> </a:t>
            </a:r>
            <a:r>
              <a:rPr lang="en-US" dirty="0" err="1"/>
              <a:t>deficita</a:t>
            </a:r>
            <a:r>
              <a:rPr lang="en-US" dirty="0"/>
              <a:t>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75828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Kada poslovna banka akceptira </a:t>
            </a:r>
            <a:r>
              <a:rPr lang="pl-PL" dirty="0" smtClean="0"/>
              <a:t>mjenicu </a:t>
            </a:r>
            <a:r>
              <a:rPr lang="pl-PL" dirty="0"/>
              <a:t>i </a:t>
            </a:r>
            <a:r>
              <a:rPr lang="pl-PL" dirty="0" smtClean="0"/>
              <a:t>reeskontije </a:t>
            </a:r>
            <a:r>
              <a:rPr lang="pl-PL" dirty="0"/>
              <a:t>je kod </a:t>
            </a:r>
            <a:r>
              <a:rPr lang="pl-PL" dirty="0" smtClean="0"/>
              <a:t>centralne </a:t>
            </a:r>
            <a:r>
              <a:rPr lang="en-US" dirty="0" err="1" smtClean="0"/>
              <a:t>banke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diskontovane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,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kreditira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komitenta</a:t>
            </a:r>
            <a:r>
              <a:rPr lang="en-US" dirty="0"/>
              <a:t> do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dođe</a:t>
            </a:r>
            <a:r>
              <a:rPr lang="en-US" dirty="0"/>
              <a:t> </a:t>
            </a:r>
            <a:r>
              <a:rPr lang="en-US" dirty="0" err="1" smtClean="0"/>
              <a:t>rok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otkupljuje</a:t>
            </a:r>
            <a:r>
              <a:rPr lang="en-US" dirty="0"/>
              <a:t>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akcept</a:t>
            </a:r>
            <a:r>
              <a:rPr lang="en-US" dirty="0"/>
              <a:t> od </a:t>
            </a:r>
            <a:r>
              <a:rPr lang="en-US" dirty="0" err="1"/>
              <a:t>donosioca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zadužuje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 smtClean="0"/>
              <a:t>svog</a:t>
            </a:r>
            <a:r>
              <a:rPr lang="sr-Latn-ME" dirty="0" smtClean="0"/>
              <a:t> </a:t>
            </a:r>
            <a:r>
              <a:rPr lang="en-US" dirty="0" err="1" smtClean="0"/>
              <a:t>komitenta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Bankarski akcept koji glasi na ime može se prenositi na druga lica </a:t>
            </a:r>
            <a:r>
              <a:rPr lang="pl-PL" dirty="0" smtClean="0"/>
              <a:t>samo indosamentom </a:t>
            </a:r>
            <a:r>
              <a:rPr lang="pl-PL" dirty="0"/>
              <a:t>ili cesijom. </a:t>
            </a:r>
            <a:endParaRPr lang="pl-PL" dirty="0" smtClean="0"/>
          </a:p>
          <a:p>
            <a:pPr algn="just"/>
            <a:r>
              <a:rPr lang="pl-PL" dirty="0" smtClean="0"/>
              <a:t>Bankarski </a:t>
            </a:r>
            <a:r>
              <a:rPr lang="pl-PL" dirty="0"/>
              <a:t>akcept treba razlikovati od </a:t>
            </a:r>
            <a:r>
              <a:rPr lang="pl-PL" dirty="0" smtClean="0"/>
              <a:t>komercijalne </a:t>
            </a:r>
            <a:r>
              <a:rPr lang="en-US" dirty="0" err="1" smtClean="0"/>
              <a:t>neosigurane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 smtClean="0"/>
              <a:t>o</a:t>
            </a:r>
            <a:r>
              <a:rPr lang="en-US" dirty="0" smtClean="0"/>
              <a:t>d </a:t>
            </a:r>
            <a:r>
              <a:rPr lang="en-US" dirty="0" err="1"/>
              <a:t>promisori</a:t>
            </a:r>
            <a:r>
              <a:rPr lang="en-US" dirty="0"/>
              <a:t> note)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glasiti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a </a:t>
            </a:r>
            <a:r>
              <a:rPr lang="pl-PL" dirty="0"/>
              <a:t>data je u fiksnom iznosu i na fiksan rok od 1 do 12 </a:t>
            </a:r>
            <a:r>
              <a:rPr lang="pl-PL" dirty="0" smtClean="0"/>
              <a:t>mjeseci</a:t>
            </a:r>
            <a:r>
              <a:rPr lang="pl-PL" dirty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20507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Poslovna </a:t>
            </a:r>
            <a:r>
              <a:rPr lang="pl-PL" dirty="0" smtClean="0"/>
              <a:t>mjenica </a:t>
            </a:r>
            <a:r>
              <a:rPr lang="pl-PL" dirty="0"/>
              <a:t>na koju banka dodaje svoj akcept mora imati sve </a:t>
            </a:r>
            <a:r>
              <a:rPr lang="pl-PL" dirty="0" smtClean="0"/>
              <a:t>bitne </a:t>
            </a:r>
            <a:r>
              <a:rPr lang="en-US" dirty="0" err="1" smtClean="0"/>
              <a:t>elemente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Bitni</a:t>
            </a:r>
            <a:r>
              <a:rPr lang="en-US" dirty="0" smtClean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akceptirane</a:t>
            </a:r>
            <a:r>
              <a:rPr lang="en-US" dirty="0"/>
              <a:t> </a:t>
            </a:r>
            <a:r>
              <a:rPr lang="en-US" dirty="0" err="1"/>
              <a:t>menice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/>
              <a:t>akcepta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Oznaka</a:t>
            </a:r>
            <a:r>
              <a:rPr lang="en-US" dirty="0"/>
              <a:t> da je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,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2) </a:t>
            </a:r>
            <a:r>
              <a:rPr lang="en-US" dirty="0" err="1"/>
              <a:t>Neopoziva</a:t>
            </a:r>
            <a:r>
              <a:rPr lang="en-US" dirty="0"/>
              <a:t> </a:t>
            </a:r>
            <a:r>
              <a:rPr lang="en-US" dirty="0" err="1"/>
              <a:t>naredba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suma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izvršiti</a:t>
            </a:r>
            <a:r>
              <a:rPr lang="sr-Latn-ME" dirty="0" smtClean="0"/>
              <a:t> </a:t>
            </a:r>
            <a:r>
              <a:rPr lang="en-US" dirty="0" err="1" smtClean="0"/>
              <a:t>plaćanje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en-US" dirty="0" err="1"/>
              <a:t>Datam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čijoj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7</a:t>
            </a:r>
            <a:r>
              <a:rPr lang="en-US" dirty="0"/>
              <a:t>) </a:t>
            </a:r>
            <a:r>
              <a:rPr lang="en-US" dirty="0" smtClean="0"/>
              <a:t>Datum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8</a:t>
            </a:r>
            <a:r>
              <a:rPr lang="en-US" dirty="0"/>
              <a:t>)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9</a:t>
            </a:r>
            <a:r>
              <a:rPr lang="en-US" dirty="0"/>
              <a:t>) </a:t>
            </a:r>
            <a:r>
              <a:rPr lang="en-US" dirty="0" err="1"/>
              <a:t>Oznaku</a:t>
            </a:r>
            <a:r>
              <a:rPr lang="en-US" dirty="0"/>
              <a:t> </a:t>
            </a:r>
            <a:r>
              <a:rPr lang="en-US" dirty="0" err="1"/>
              <a:t>akcepta</a:t>
            </a:r>
            <a:r>
              <a:rPr lang="en-US" dirty="0" smtClean="0"/>
              <a:t>,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10)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akceptanta</a:t>
            </a:r>
            <a:r>
              <a:rPr lang="en-US" dirty="0"/>
              <a:t>,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43309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Datam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akcepta</a:t>
            </a:r>
            <a:r>
              <a:rPr lang="en-US" dirty="0" smtClean="0"/>
              <a:t>,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12) </a:t>
            </a:r>
            <a:r>
              <a:rPr lang="en-US" dirty="0" err="1"/>
              <a:t>Potpis</a:t>
            </a:r>
            <a:r>
              <a:rPr lang="en-US" dirty="0"/>
              <a:t> </a:t>
            </a:r>
            <a:r>
              <a:rPr lang="en-US" dirty="0" err="1"/>
              <a:t>akceptanta</a:t>
            </a:r>
            <a:r>
              <a:rPr lang="en-US" dirty="0"/>
              <a:t>,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13</a:t>
            </a:r>
            <a:r>
              <a:rPr lang="en-US" dirty="0"/>
              <a:t>) </a:t>
            </a:r>
            <a:r>
              <a:rPr lang="en-US" dirty="0" err="1"/>
              <a:t>Oznaku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 smtClean="0"/>
              <a:t>trgovačke</a:t>
            </a:r>
            <a:r>
              <a:rPr lang="sr-Latn-ME" dirty="0" smtClean="0"/>
              <a:t> </a:t>
            </a:r>
            <a:r>
              <a:rPr lang="en-US" dirty="0" err="1" smtClean="0"/>
              <a:t>transakcije</a:t>
            </a:r>
            <a:r>
              <a:rPr lang="en-US" dirty="0"/>
              <a:t>.</a:t>
            </a:r>
          </a:p>
          <a:p>
            <a:r>
              <a:rPr lang="pl-PL" dirty="0"/>
              <a:t>Bankarski akcept treba razlikovati od eskontnog kredita. </a:t>
            </a:r>
            <a:endParaRPr lang="pl-PL" dirty="0" smtClean="0"/>
          </a:p>
          <a:p>
            <a:pPr algn="just"/>
            <a:r>
              <a:rPr lang="pl-PL" dirty="0" smtClean="0"/>
              <a:t>Za </a:t>
            </a:r>
            <a:r>
              <a:rPr lang="pl-PL" dirty="0"/>
              <a:t>razliku </a:t>
            </a:r>
            <a:r>
              <a:rPr lang="pl-PL" dirty="0" smtClean="0"/>
              <a:t>od </a:t>
            </a:r>
            <a:r>
              <a:rPr lang="en-US" dirty="0" err="1" smtClean="0"/>
              <a:t>eskontnog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komitenta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trgovcu</a:t>
            </a:r>
            <a:r>
              <a:rPr lang="en-US" dirty="0"/>
              <a:t>, </a:t>
            </a:r>
            <a:r>
              <a:rPr lang="en-US" dirty="0" err="1"/>
              <a:t>proizvođaču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sl.),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akceptom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ne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komitenta</a:t>
            </a:r>
            <a:r>
              <a:rPr lang="en-US" dirty="0" smtClean="0"/>
              <a:t> </a:t>
            </a:r>
            <a:r>
              <a:rPr lang="en-US" dirty="0" err="1"/>
              <a:t>ništa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dug </a:t>
            </a:r>
            <a:r>
              <a:rPr lang="en-US" dirty="0" err="1"/>
              <a:t>pretvara</a:t>
            </a:r>
            <a:r>
              <a:rPr lang="en-US" dirty="0"/>
              <a:t> u </a:t>
            </a:r>
            <a:r>
              <a:rPr lang="en-US" dirty="0" err="1"/>
              <a:t>vlastiti</a:t>
            </a:r>
            <a:r>
              <a:rPr lang="en-US" dirty="0"/>
              <a:t> dug (</a:t>
            </a:r>
            <a:r>
              <a:rPr lang="en-US" dirty="0" err="1"/>
              <a:t>prihvata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svoj</a:t>
            </a:r>
            <a:r>
              <a:rPr lang="sr-Latn-ME" dirty="0" smtClean="0"/>
              <a:t> </a:t>
            </a:r>
            <a:r>
              <a:rPr lang="en-US" dirty="0" smtClean="0"/>
              <a:t>dug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 err="1"/>
              <a:t>koju</a:t>
            </a:r>
            <a:r>
              <a:rPr lang="en-US" dirty="0"/>
              <a:t> je </a:t>
            </a:r>
            <a:r>
              <a:rPr lang="en-US" dirty="0" err="1"/>
              <a:t>izdao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komitent</a:t>
            </a:r>
            <a:r>
              <a:rPr lang="en-US" dirty="0"/>
              <a:t> (</a:t>
            </a:r>
            <a:r>
              <a:rPr lang="en-US" dirty="0" err="1"/>
              <a:t>trgovac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kupac </a:t>
            </a:r>
            <a:r>
              <a:rPr lang="pl-PL" dirty="0"/>
              <a:t>i sl.). </a:t>
            </a:r>
            <a:endParaRPr lang="pl-PL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0121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pl-PL" dirty="0"/>
              <a:t>Poslije toga bankarski akcept kupuje se i prodaje kao vrijednosni papir na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akcepta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ij</a:t>
            </a:r>
            <a:r>
              <a:rPr lang="en-US" dirty="0" err="1"/>
              <a:t>eća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akcept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sr-Latn-ME" dirty="0"/>
              <a:t>m</a:t>
            </a:r>
            <a:r>
              <a:rPr lang="en-US" dirty="0"/>
              <a:t>et </a:t>
            </a:r>
            <a:r>
              <a:rPr lang="en-US" dirty="0" err="1"/>
              <a:t>trgovanja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menja</a:t>
            </a:r>
            <a:r>
              <a:rPr lang="sr-Latn-ME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do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ij</a:t>
            </a:r>
            <a:r>
              <a:rPr lang="en-US" dirty="0" err="1"/>
              <a:t>eća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akcepta</a:t>
            </a:r>
            <a:r>
              <a:rPr lang="en-US" dirty="0"/>
              <a:t> u </a:t>
            </a:r>
            <a:r>
              <a:rPr lang="en-US" dirty="0" err="1"/>
              <a:t>vr</a:t>
            </a:r>
            <a:r>
              <a:rPr lang="sr-Latn-ME" dirty="0"/>
              <a:t>ij</a:t>
            </a:r>
            <a:r>
              <a:rPr lang="en-US" dirty="0" err="1"/>
              <a:t>eme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ij</a:t>
            </a:r>
            <a:r>
              <a:rPr lang="en-US" dirty="0" err="1"/>
              <a:t>eća</a:t>
            </a:r>
            <a:r>
              <a:rPr lang="sr-Latn-ME" dirty="0"/>
              <a:t> </a:t>
            </a:r>
            <a:r>
              <a:rPr lang="en-US" dirty="0" err="1"/>
              <a:t>dostavlja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papir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akceptirala</a:t>
            </a:r>
            <a:r>
              <a:rPr lang="en-US" dirty="0"/>
              <a:t>, a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otkupljuje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32948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3974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6.</a:t>
            </a:r>
            <a:r>
              <a:rPr lang="en-US" sz="3600" dirty="0" smtClean="0">
                <a:latin typeface="+mn-lt"/>
              </a:rPr>
              <a:t>KOMERCIJALNI </a:t>
            </a:r>
            <a:r>
              <a:rPr lang="sr-Latn-ME" sz="3600" dirty="0" smtClean="0">
                <a:latin typeface="+mn-lt"/>
              </a:rPr>
              <a:t>BONOVI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Komercijalni</a:t>
            </a:r>
            <a:r>
              <a:rPr lang="en-US" dirty="0" smtClean="0"/>
              <a:t> </a:t>
            </a:r>
            <a:r>
              <a:rPr lang="sr-Latn-ME" dirty="0" smtClean="0"/>
              <a:t>bonovi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kratkoročnu</a:t>
            </a:r>
            <a:r>
              <a:rPr lang="en-US" dirty="0"/>
              <a:t> </a:t>
            </a:r>
            <a:r>
              <a:rPr lang="en-US" dirty="0" err="1"/>
              <a:t>hartiju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mobilizacije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Izdavalac</a:t>
            </a:r>
            <a:r>
              <a:rPr lang="en-US" dirty="0" smtClean="0"/>
              <a:t> </a:t>
            </a:r>
            <a:r>
              <a:rPr lang="en-US" dirty="0" err="1"/>
              <a:t>zapisa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 smtClean="0"/>
              <a:t>istekom</a:t>
            </a:r>
            <a:r>
              <a:rPr lang="sr-Latn-ME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glasi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tome ne </a:t>
            </a:r>
            <a:r>
              <a:rPr lang="en-US" dirty="0" err="1" smtClean="0"/>
              <a:t>pr</a:t>
            </a:r>
            <a:r>
              <a:rPr lang="sr-Latn-ME" dirty="0" smtClean="0"/>
              <a:t>u</a:t>
            </a:r>
            <a:r>
              <a:rPr lang="en-US" dirty="0" err="1" smtClean="0"/>
              <a:t>ža</a:t>
            </a:r>
            <a:r>
              <a:rPr lang="en-US" dirty="0" smtClean="0"/>
              <a:t> </a:t>
            </a:r>
            <a:r>
              <a:rPr lang="en-US" dirty="0" err="1"/>
              <a:t>nikakvu</a:t>
            </a:r>
            <a:r>
              <a:rPr lang="en-US" dirty="0"/>
              <a:t> </a:t>
            </a:r>
            <a:r>
              <a:rPr lang="en-US" dirty="0" err="1"/>
              <a:t>garanciju</a:t>
            </a:r>
            <a:r>
              <a:rPr lang="en-US" dirty="0"/>
              <a:t>.</a:t>
            </a:r>
          </a:p>
          <a:p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glasi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glasiti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t-BR" dirty="0" smtClean="0"/>
              <a:t>kada </a:t>
            </a:r>
            <a:r>
              <a:rPr lang="pt-BR" dirty="0"/>
              <a:t>se može prenositi indosamentom.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465537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r>
              <a:rPr lang="pt-BR" dirty="0"/>
              <a:t>Tok na koji se uobičajeno emituje je </a:t>
            </a:r>
            <a:r>
              <a:rPr lang="pt-BR" dirty="0" smtClean="0"/>
              <a:t>m</a:t>
            </a:r>
            <a:r>
              <a:rPr lang="sr-Latn-ME" dirty="0" smtClean="0"/>
              <a:t>j</a:t>
            </a:r>
            <a:r>
              <a:rPr lang="pt-BR" dirty="0" smtClean="0"/>
              <a:t>esec</a:t>
            </a:r>
            <a:r>
              <a:rPr lang="sr-Latn-ME" dirty="0" smtClean="0"/>
              <a:t> </a:t>
            </a:r>
            <a:r>
              <a:rPr lang="en-US" dirty="0"/>
              <a:t>do </a:t>
            </a:r>
            <a:r>
              <a:rPr lang="en-US" dirty="0" err="1"/>
              <a:t>godine</a:t>
            </a:r>
            <a:r>
              <a:rPr lang="en-US" dirty="0"/>
              <a:t> dana.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pretpostavlja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uredno</a:t>
            </a:r>
            <a:r>
              <a:rPr lang="sr-Latn-ME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 </a:t>
            </a:r>
            <a:r>
              <a:rPr lang="en-US" dirty="0" err="1"/>
              <a:t>istekom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emitovan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zapis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sr-Latn-ME" dirty="0"/>
              <a:t> </a:t>
            </a:r>
            <a:r>
              <a:rPr lang="en-US" dirty="0" err="1"/>
              <a:t>izdaje</a:t>
            </a:r>
            <a:r>
              <a:rPr lang="en-US" dirty="0"/>
              <a:t> da bi se </a:t>
            </a:r>
            <a:r>
              <a:rPr lang="en-US" dirty="0" err="1"/>
              <a:t>osigurala</a:t>
            </a:r>
            <a:r>
              <a:rPr lang="en-US" dirty="0"/>
              <a:t> </a:t>
            </a:r>
            <a:r>
              <a:rPr lang="en-US" dirty="0" err="1"/>
              <a:t>likvidna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izdavaču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sezonskih</a:t>
            </a:r>
            <a:r>
              <a:rPr lang="en-US" dirty="0"/>
              <a:t> </a:t>
            </a:r>
            <a:r>
              <a:rPr lang="en-US" dirty="0" err="1"/>
              <a:t>oscilacija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, 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Kupci</a:t>
            </a:r>
            <a:r>
              <a:rPr lang="sr-Latn-ME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ne bi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zloupotreba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rejtinga</a:t>
            </a:r>
            <a:r>
              <a:rPr lang="sr-Latn-ME" dirty="0"/>
              <a:t> </a:t>
            </a:r>
            <a:r>
              <a:rPr lang="pl-PL" dirty="0"/>
              <a:t>firme koja želi da emituje komercijalne </a:t>
            </a:r>
            <a:r>
              <a:rPr lang="pl-PL" dirty="0" smtClean="0"/>
              <a:t>zapise.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13938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7129"/>
            <a:ext cx="10515600" cy="4939834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javljaju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spadaju</a:t>
            </a:r>
            <a:r>
              <a:rPr lang="en-US" dirty="0"/>
              <a:t> u </a:t>
            </a:r>
            <a:r>
              <a:rPr lang="en-US" dirty="0" err="1"/>
              <a:t>čisto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). </a:t>
            </a:r>
            <a:endParaRPr lang="sr-Latn-ME" dirty="0" smtClean="0"/>
          </a:p>
          <a:p>
            <a:r>
              <a:rPr lang="en-US" dirty="0" err="1" smtClean="0"/>
              <a:t>Tu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/>
              <a:t>nalaze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Kupovina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salda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 smtClean="0"/>
              <a:t>novca</a:t>
            </a:r>
            <a:r>
              <a:rPr lang="az-Cyrl-AZ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terminskog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(time deposits),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Međubankarske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viškova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3. Novi </a:t>
            </a:r>
            <a:r>
              <a:rPr lang="en-US" dirty="0" err="1"/>
              <a:t>računi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specijalni</a:t>
            </a:r>
            <a:r>
              <a:rPr lang="en-US" dirty="0"/>
              <a:t> </a:t>
            </a:r>
            <a:r>
              <a:rPr lang="en-US" dirty="0" err="1"/>
              <a:t>računi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osiguravaju</a:t>
            </a:r>
            <a:r>
              <a:rPr lang="sr-Latn-ME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automatskog</a:t>
            </a:r>
            <a:r>
              <a:rPr lang="en-US" dirty="0"/>
              <a:t> </a:t>
            </a:r>
            <a:r>
              <a:rPr lang="en-US" dirty="0" err="1"/>
              <a:t>povlačenja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11268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666527"/>
            <a:ext cx="10515600" cy="52636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sr-Latn-ME" sz="2400" dirty="0" smtClean="0"/>
          </a:p>
          <a:p>
            <a:pPr marL="0" indent="0" algn="just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označavaju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salda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računima</a:t>
            </a:r>
            <a:r>
              <a:rPr lang="sr-Latn-ME" dirty="0" smtClean="0"/>
              <a:t> </a:t>
            </a:r>
            <a:r>
              <a:rPr lang="pl-PL" dirty="0" smtClean="0"/>
              <a:t>komitenata </a:t>
            </a:r>
            <a:r>
              <a:rPr lang="pl-PL" dirty="0"/>
              <a:t>banaka, a predstavljaju instrument za mobilizaciju </a:t>
            </a:r>
            <a:r>
              <a:rPr lang="pl-PL" dirty="0" smtClean="0"/>
              <a:t>dopunskih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računi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az-Cyrl-AZ" dirty="0"/>
              <a:t>Мо</a:t>
            </a:r>
            <a:r>
              <a:rPr lang="en-US" dirty="0"/>
              <a:t>n</a:t>
            </a:r>
            <a:r>
              <a:rPr lang="az-Cyrl-AZ" dirty="0"/>
              <a:t>еу </a:t>
            </a:r>
            <a:r>
              <a:rPr lang="en-US" dirty="0"/>
              <a:t>market deposit accounts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novi</a:t>
            </a:r>
            <a:r>
              <a:rPr lang="en-US" dirty="0"/>
              <a:t> instrument </a:t>
            </a:r>
            <a:r>
              <a:rPr lang="en-US" dirty="0" err="1"/>
              <a:t>mobilisanja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utvrđivanje</a:t>
            </a:r>
            <a:r>
              <a:rPr lang="sr-Latn-ME" dirty="0" smtClean="0"/>
              <a:t> </a:t>
            </a:r>
            <a:r>
              <a:rPr lang="en-US" dirty="0" err="1" smtClean="0"/>
              <a:t>normalnih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drži</a:t>
            </a:r>
            <a:r>
              <a:rPr lang="en-US" dirty="0"/>
              <a:t> deponent da bi </a:t>
            </a:r>
            <a:r>
              <a:rPr lang="en-US" dirty="0" err="1"/>
              <a:t>imao</a:t>
            </a:r>
            <a:r>
              <a:rPr lang="en-US" dirty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osiguran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 smtClean="0"/>
              <a:t>depozit</a:t>
            </a:r>
            <a:r>
              <a:rPr lang="sr-Latn-ME" dirty="0" smtClean="0"/>
              <a:t> </a:t>
            </a:r>
            <a:r>
              <a:rPr lang="en-US" dirty="0" err="1" smtClean="0"/>
              <a:t>osiguran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osiguravajućeg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68680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/>
          <a:lstStyle/>
          <a:p>
            <a:pPr algn="just"/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ešoviti</a:t>
            </a:r>
            <a:r>
              <a:rPr lang="en-US" dirty="0" smtClean="0"/>
              <a:t> </a:t>
            </a:r>
            <a:r>
              <a:rPr lang="en-US" dirty="0" err="1"/>
              <a:t>fondovi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az-Cyrl-AZ" dirty="0"/>
              <a:t>Мо</a:t>
            </a:r>
            <a:r>
              <a:rPr lang="en-US" dirty="0"/>
              <a:t>n</a:t>
            </a:r>
            <a:r>
              <a:rPr lang="az-Cyrl-AZ" dirty="0"/>
              <a:t>еу </a:t>
            </a:r>
            <a:r>
              <a:rPr lang="en-US" dirty="0"/>
              <a:t>market mutual fund) </a:t>
            </a:r>
            <a:r>
              <a:rPr lang="en-US" dirty="0" err="1"/>
              <a:t>predstavljaju</a:t>
            </a:r>
            <a:r>
              <a:rPr lang="sr-Latn-ME" dirty="0"/>
              <a:t> </a:t>
            </a:r>
            <a:r>
              <a:rPr lang="en-US" dirty="0" err="1"/>
              <a:t>visokokvalitetne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mobilizaciju</a:t>
            </a:r>
            <a:r>
              <a:rPr lang="en-US" dirty="0"/>
              <a:t> </a:t>
            </a:r>
            <a:r>
              <a:rPr lang="en-US" dirty="0" err="1"/>
              <a:t>slobodnih</a:t>
            </a:r>
            <a:r>
              <a:rPr lang="sr-Latn-ME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Mobilisana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kvalitetne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sr-Latn-ME" dirty="0"/>
              <a:t> </a:t>
            </a:r>
            <a:r>
              <a:rPr lang="en-US" dirty="0" err="1"/>
              <a:t>certifikate</a:t>
            </a:r>
            <a:r>
              <a:rPr lang="en-US" dirty="0"/>
              <a:t> -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kvalitetaih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dr.</a:t>
            </a:r>
          </a:p>
          <a:p>
            <a:pPr algn="just"/>
            <a:r>
              <a:rPr lang="en-US" dirty="0" err="1"/>
              <a:t>Karakteristika</a:t>
            </a:r>
            <a:r>
              <a:rPr lang="en-US" dirty="0"/>
              <a:t> je: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, </a:t>
            </a:r>
            <a:r>
              <a:rPr lang="en-US" dirty="0" err="1" smtClean="0"/>
              <a:t>sigu</a:t>
            </a:r>
            <a:r>
              <a:rPr lang="sr-Latn-ME" dirty="0" smtClean="0"/>
              <a:t>rn</a:t>
            </a:r>
            <a:r>
              <a:rPr lang="en-US" dirty="0" err="1" smtClean="0"/>
              <a:t>ost</a:t>
            </a:r>
            <a:r>
              <a:rPr lang="en-US" dirty="0"/>
              <a:t>, </a:t>
            </a:r>
            <a:r>
              <a:rPr lang="en-US" dirty="0" err="1"/>
              <a:t>kamata</a:t>
            </a:r>
            <a:r>
              <a:rPr lang="en-US" dirty="0"/>
              <a:t>,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271213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B</a:t>
            </a:r>
            <a:r>
              <a:rPr lang="sr-Latn-ME" sz="3600" dirty="0" smtClean="0">
                <a:latin typeface="+mn-lt"/>
              </a:rPr>
              <a:t> - </a:t>
            </a:r>
            <a:r>
              <a:rPr lang="en-US" sz="3600" dirty="0" smtClean="0">
                <a:latin typeface="+mn-lt"/>
              </a:rPr>
              <a:t> MEĐUBANKARSKA TRGOVINA VIŠKOVIMA</a:t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OBAVEZNIH REZERVI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držati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instrument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kojim</a:t>
            </a:r>
            <a:r>
              <a:rPr lang="sr-Latn-ME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reguliše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(</a:t>
            </a:r>
            <a:r>
              <a:rPr lang="en-US" dirty="0" err="1"/>
              <a:t>multiplikacija</a:t>
            </a:r>
            <a:r>
              <a:rPr lang="en-US" dirty="0"/>
              <a:t>) u </a:t>
            </a:r>
            <a:r>
              <a:rPr lang="en-US" dirty="0" err="1" smtClean="0"/>
              <a:t>bankarskom</a:t>
            </a:r>
            <a:r>
              <a:rPr lang="sr-Latn-ME" dirty="0" smtClean="0"/>
              <a:t> </a:t>
            </a:r>
            <a:r>
              <a:rPr lang="en-US" dirty="0" err="1" smtClean="0"/>
              <a:t>sistemu</a:t>
            </a:r>
            <a:r>
              <a:rPr lang="en-US" dirty="0"/>
              <a:t>,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masu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agregatnu</a:t>
            </a:r>
            <a:r>
              <a:rPr lang="en-US" dirty="0"/>
              <a:t> </a:t>
            </a:r>
            <a:r>
              <a:rPr lang="en-US" dirty="0" err="1" smtClean="0"/>
              <a:t>novčanu</a:t>
            </a:r>
            <a:r>
              <a:rPr lang="sr-Latn-ME" dirty="0" smtClean="0"/>
              <a:t> </a:t>
            </a:r>
            <a:r>
              <a:rPr lang="en-US" dirty="0" err="1" smtClean="0"/>
              <a:t>tražnju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je u tome da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mora </a:t>
            </a:r>
            <a:r>
              <a:rPr lang="en-US" dirty="0" err="1" smtClean="0"/>
              <a:t>određeni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držati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obaveznu</a:t>
            </a:r>
            <a:r>
              <a:rPr lang="en-US" dirty="0"/>
              <a:t> </a:t>
            </a:r>
            <a:r>
              <a:rPr lang="en-US" dirty="0" err="1"/>
              <a:t>rezervu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posebnom </a:t>
            </a:r>
            <a:r>
              <a:rPr lang="pl-PL" dirty="0"/>
              <a:t>računu kod centralne banke</a:t>
            </a:r>
            <a:r>
              <a:rPr lang="pl-PL" dirty="0" smtClean="0"/>
              <a:t>.</a:t>
            </a:r>
          </a:p>
          <a:p>
            <a:pPr algn="just"/>
            <a:r>
              <a:rPr lang="en-US" dirty="0" err="1"/>
              <a:t>Maksimalna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odlukama</a:t>
            </a:r>
            <a:r>
              <a:rPr lang="sr-Latn-ME" dirty="0"/>
              <a:t> c</a:t>
            </a:r>
            <a:r>
              <a:rPr lang="en-US" dirty="0" err="1"/>
              <a:t>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m</a:t>
            </a:r>
            <a:r>
              <a:rPr lang="sr-Latn-ME" dirty="0"/>
              <a:t>ij</a:t>
            </a:r>
            <a:r>
              <a:rPr lang="en-US" dirty="0" err="1"/>
              <a:t>enja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stope u </a:t>
            </a:r>
            <a:r>
              <a:rPr lang="en-US" dirty="0" err="1"/>
              <a:t>zavisnosti</a:t>
            </a:r>
            <a:r>
              <a:rPr lang="sr-Latn-ME" dirty="0"/>
              <a:t> </a:t>
            </a:r>
            <a:r>
              <a:rPr lang="en-US" dirty="0"/>
              <a:t>od </a:t>
            </a:r>
            <a:r>
              <a:rPr lang="en-US" dirty="0" err="1"/>
              <a:t>stanja</a:t>
            </a:r>
            <a:r>
              <a:rPr lang="en-US" dirty="0"/>
              <a:t> 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2570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Smanjivanje</a:t>
            </a:r>
            <a:r>
              <a:rPr lang="en-US" dirty="0"/>
              <a:t> </a:t>
            </a:r>
            <a:r>
              <a:rPr lang="en-US" dirty="0" err="1"/>
              <a:t>pritiska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primamu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budžetskih</a:t>
            </a:r>
            <a:r>
              <a:rPr lang="en-US" dirty="0"/>
              <a:t> </a:t>
            </a:r>
            <a:r>
              <a:rPr lang="en-US" dirty="0" err="1" smtClean="0"/>
              <a:t>rashoda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redovnih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vanrednih</a:t>
            </a:r>
            <a:r>
              <a:rPr lang="en-US" dirty="0"/>
              <a:t>),</a:t>
            </a:r>
          </a:p>
          <a:p>
            <a:pPr marL="0" indent="0" algn="just">
              <a:buNone/>
            </a:pPr>
            <a:r>
              <a:rPr lang="pl-PL" dirty="0"/>
              <a:t>3. Regulisanje (uz pomoć centralne banke) uslova na tržištu hartija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dirty="0" err="1"/>
              <a:t>Smanjivanje</a:t>
            </a:r>
            <a:r>
              <a:rPr lang="en-US" dirty="0"/>
              <a:t> </a:t>
            </a:r>
            <a:r>
              <a:rPr lang="en-US" dirty="0" err="1"/>
              <a:t>poreskog</a:t>
            </a:r>
            <a:r>
              <a:rPr lang="en-US" dirty="0"/>
              <a:t> </a:t>
            </a:r>
            <a:r>
              <a:rPr lang="en-US" dirty="0" err="1"/>
              <a:t>pritiska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poreske</a:t>
            </a:r>
            <a:r>
              <a:rPr lang="en-US" dirty="0"/>
              <a:t> </a:t>
            </a:r>
            <a:r>
              <a:rPr lang="en-US" dirty="0" err="1"/>
              <a:t>obveznike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224247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 smtClean="0"/>
              <a:t>inflacione</a:t>
            </a:r>
            <a:r>
              <a:rPr lang="sr-Latn-ME" dirty="0" smtClean="0"/>
              <a:t> </a:t>
            </a:r>
            <a:r>
              <a:rPr lang="en-US" dirty="0" err="1" smtClean="0"/>
              <a:t>tendencije</a:t>
            </a:r>
            <a:r>
              <a:rPr lang="en-US" dirty="0" smtClean="0"/>
              <a:t> </a:t>
            </a:r>
            <a:r>
              <a:rPr lang="sr-Latn-ME" dirty="0" err="1"/>
              <a:t>c</a:t>
            </a:r>
            <a:r>
              <a:rPr lang="en-US" dirty="0" err="1" smtClean="0"/>
              <a:t>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smanjuje</a:t>
            </a:r>
            <a:r>
              <a:rPr lang="sr-Latn-ME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efektivnu</a:t>
            </a:r>
            <a:r>
              <a:rPr lang="en-US" dirty="0"/>
              <a:t> </a:t>
            </a:r>
            <a:r>
              <a:rPr lang="en-US" dirty="0" err="1"/>
              <a:t>tražnju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krizno</a:t>
            </a:r>
            <a:r>
              <a:rPr lang="en-US" dirty="0"/>
              <a:t> - </a:t>
            </a:r>
            <a:r>
              <a:rPr lang="en-US" dirty="0" err="1"/>
              <a:t>deflatornoj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smanjuje</a:t>
            </a:r>
            <a:r>
              <a:rPr lang="sr-Latn-ME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monetarni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pl-PL" dirty="0" smtClean="0"/>
              <a:t>banaka </a:t>
            </a:r>
            <a:r>
              <a:rPr lang="pl-PL" dirty="0"/>
              <a:t>i efektivnu tražnju za robama.</a:t>
            </a:r>
          </a:p>
          <a:p>
            <a:r>
              <a:rPr lang="en-US" dirty="0" err="1"/>
              <a:t>Maksimalna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 smtClean="0"/>
              <a:t>rezervi</a:t>
            </a:r>
            <a:r>
              <a:rPr lang="sr-Latn-ME" dirty="0" smtClean="0"/>
              <a:t> </a:t>
            </a:r>
            <a:r>
              <a:rPr lang="az-Cyrl-AZ" dirty="0" smtClean="0"/>
              <a:t>је </a:t>
            </a:r>
            <a:r>
              <a:rPr lang="en-US" dirty="0" err="1"/>
              <a:t>različita</a:t>
            </a:r>
            <a:r>
              <a:rPr lang="en-US" dirty="0"/>
              <a:t> u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situacijama</a:t>
            </a:r>
            <a:r>
              <a:rPr lang="pl-PL" dirty="0"/>
              <a:t>. </a:t>
            </a:r>
            <a:endParaRPr lang="pl-PL" dirty="0" smtClean="0"/>
          </a:p>
          <a:p>
            <a:r>
              <a:rPr lang="pl-PL" dirty="0" smtClean="0"/>
              <a:t>Obično </a:t>
            </a:r>
            <a:r>
              <a:rPr lang="pl-PL" dirty="0"/>
              <a:t>se kreće na nivou od </a:t>
            </a:r>
            <a:r>
              <a:rPr lang="pl-PL" dirty="0" smtClean="0"/>
              <a:t>10 </a:t>
            </a:r>
            <a:r>
              <a:rPr lang="pl-PL" dirty="0"/>
              <a:t>do </a:t>
            </a:r>
            <a:r>
              <a:rPr lang="pl-PL" dirty="0" smtClean="0"/>
              <a:t>20</a:t>
            </a:r>
            <a:r>
              <a:rPr lang="pl-PL" dirty="0"/>
              <a:t>%. </a:t>
            </a:r>
            <a:endParaRPr lang="pl-PL" dirty="0" smtClean="0"/>
          </a:p>
          <a:p>
            <a:pPr algn="just"/>
            <a:r>
              <a:rPr lang="pl-PL" dirty="0" smtClean="0"/>
              <a:t>Ona </a:t>
            </a:r>
            <a:r>
              <a:rPr lang="pl-PL" dirty="0"/>
              <a:t>se može </a:t>
            </a:r>
            <a:r>
              <a:rPr lang="pl-PL" dirty="0" smtClean="0"/>
              <a:t>odrediti </a:t>
            </a:r>
            <a:r>
              <a:rPr lang="en-US" dirty="0" err="1" smtClean="0"/>
              <a:t>diferencirano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viđenju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(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ograničavanja</a:t>
            </a:r>
            <a:r>
              <a:rPr lang="en-US" dirty="0"/>
              <a:t> </a:t>
            </a:r>
            <a:r>
              <a:rPr lang="en-US" dirty="0" err="1" smtClean="0"/>
              <a:t>procesa</a:t>
            </a:r>
            <a:r>
              <a:rPr lang="sr-Latn-ME" dirty="0" smtClean="0"/>
              <a:t> </a:t>
            </a:r>
            <a:r>
              <a:rPr lang="en-US" dirty="0" err="1" smtClean="0"/>
              <a:t>monetarno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multiplikacije</a:t>
            </a:r>
            <a:r>
              <a:rPr lang="en-US" dirty="0"/>
              <a:t>), 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 smtClean="0"/>
              <a:t>oročene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niža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viškova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spoznaji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svakodnevno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 smtClean="0"/>
              <a:t>rezervi</a:t>
            </a:r>
            <a:r>
              <a:rPr lang="sr-Latn-ME" dirty="0" smtClean="0"/>
              <a:t> </a:t>
            </a:r>
            <a:r>
              <a:rPr lang="sr-Latn-ME" dirty="0"/>
              <a:t> </a:t>
            </a:r>
            <a:r>
              <a:rPr lang="sr-Latn-ME" dirty="0" smtClean="0"/>
              <a:t>kod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25467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c</a:t>
            </a:r>
            <a:r>
              <a:rPr lang="en-US" dirty="0" err="1" smtClean="0"/>
              <a:t>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manjkove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 smtClean="0"/>
              <a:t>stanja</a:t>
            </a:r>
            <a:r>
              <a:rPr lang="sr-Latn-ME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vi</a:t>
            </a:r>
            <a:r>
              <a:rPr lang="sr-Latn-ME" dirty="0" smtClean="0"/>
              <a:t>đ</a:t>
            </a:r>
            <a:r>
              <a:rPr lang="en-US" dirty="0" err="1" smtClean="0"/>
              <a:t>enju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taj</a:t>
            </a:r>
            <a:r>
              <a:rPr lang="sr-Latn-ME" dirty="0" smtClean="0"/>
              <a:t> </a:t>
            </a:r>
            <a:r>
              <a:rPr lang="en-US" dirty="0" err="1" smtClean="0"/>
              <a:t>višak</a:t>
            </a:r>
            <a:r>
              <a:rPr lang="en-US" dirty="0"/>
              <a:t>,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zajam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manjak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Dovodeći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vezu</a:t>
            </a:r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pozajmljivanja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cirkulacije</a:t>
            </a:r>
            <a:r>
              <a:rPr lang="en-US" dirty="0"/>
              <a:t> </a:t>
            </a:r>
            <a:r>
              <a:rPr lang="en-US" dirty="0" err="1" smtClean="0"/>
              <a:t>novčanih</a:t>
            </a:r>
            <a:r>
              <a:rPr lang="sr-Latn-ME" dirty="0" smtClean="0"/>
              <a:t> </a:t>
            </a:r>
            <a:r>
              <a:rPr lang="en-US" dirty="0" err="1" smtClean="0"/>
              <a:t>rezervi</a:t>
            </a:r>
            <a:r>
              <a:rPr lang="en-US" dirty="0"/>
              <a:t>,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olakšava</a:t>
            </a:r>
            <a:r>
              <a:rPr lang="en-US" dirty="0"/>
              <a:t> </a:t>
            </a:r>
            <a:r>
              <a:rPr lang="en-US" dirty="0" err="1"/>
              <a:t>svakodnevno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procenjuje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posuditi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čekove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sr-Latn-ME" dirty="0"/>
              <a:t> </a:t>
            </a:r>
            <a:r>
              <a:rPr lang="sv-SE" dirty="0"/>
              <a:t>isplate tih viškova kod </a:t>
            </a:r>
            <a:r>
              <a:rPr lang="sr-Latn-ME" dirty="0" smtClean="0"/>
              <a:t>c</a:t>
            </a:r>
            <a:r>
              <a:rPr lang="sv-SE" dirty="0" smtClean="0"/>
              <a:t>entralne </a:t>
            </a:r>
            <a:r>
              <a:rPr lang="sv-SE" dirty="0"/>
              <a:t>banke.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28626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lnSpcReduction="10000"/>
          </a:bodyPr>
          <a:lstStyle/>
          <a:p>
            <a:pPr algn="just"/>
            <a:r>
              <a:rPr lang="sv-SE" dirty="0" smtClean="0"/>
              <a:t>Ovi </a:t>
            </a:r>
            <a:r>
              <a:rPr lang="sv-SE" dirty="0"/>
              <a:t>čekovi mogu postati </a:t>
            </a:r>
            <a:r>
              <a:rPr lang="sv-SE" dirty="0" smtClean="0"/>
              <a:t>pred</a:t>
            </a:r>
            <a:r>
              <a:rPr lang="sr-Latn-ME" dirty="0" smtClean="0"/>
              <a:t>m</a:t>
            </a:r>
            <a:r>
              <a:rPr lang="sv-SE" dirty="0" smtClean="0"/>
              <a:t>et trgovanja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sr-Latn-ME" dirty="0" err="1"/>
              <a:t>c</a:t>
            </a:r>
            <a:r>
              <a:rPr lang="en-US" dirty="0" err="1" smtClean="0"/>
              <a:t>entralna</a:t>
            </a:r>
            <a:r>
              <a:rPr lang="en-US" dirty="0" smtClean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čeka</a:t>
            </a:r>
            <a:r>
              <a:rPr lang="en-US" dirty="0"/>
              <a:t>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 smtClean="0"/>
              <a:t>naznačeni</a:t>
            </a:r>
            <a:r>
              <a:rPr lang="sr-Latn-ME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čekova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se 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 smtClean="0"/>
              <a:t>ponude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tražnje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Njenu</a:t>
            </a:r>
            <a:r>
              <a:rPr lang="en-US" dirty="0" smtClean="0"/>
              <a:t> </a:t>
            </a:r>
            <a:r>
              <a:rPr lang="en-US" dirty="0" err="1"/>
              <a:t>gornju</a:t>
            </a:r>
            <a:r>
              <a:rPr lang="en-US" dirty="0"/>
              <a:t> </a:t>
            </a:r>
            <a:r>
              <a:rPr lang="en-US" dirty="0" err="1"/>
              <a:t>granicu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en-US" dirty="0"/>
              <a:t> stope </a:t>
            </a:r>
            <a:r>
              <a:rPr lang="sr-Latn-ME" dirty="0" err="1"/>
              <a:t>c</a:t>
            </a:r>
            <a:r>
              <a:rPr lang="en-US" dirty="0" err="1" smtClean="0"/>
              <a:t>entralne</a:t>
            </a:r>
            <a:r>
              <a:rPr lang="sr-Latn-ME" dirty="0" smtClean="0"/>
              <a:t> </a:t>
            </a:r>
            <a:r>
              <a:rPr lang="en-US" dirty="0" err="1" smtClean="0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u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 err="1"/>
              <a:t>p</a:t>
            </a:r>
            <a:r>
              <a:rPr lang="en-US" dirty="0" err="1" smtClean="0"/>
              <a:t>rodavca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/>
              <a:t>čeka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u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kupca</a:t>
            </a:r>
            <a:r>
              <a:rPr lang="en-US" dirty="0" smtClean="0"/>
              <a:t> </a:t>
            </a:r>
            <a:r>
              <a:rPr lang="en-US" dirty="0" err="1"/>
              <a:t>čekova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manjkove</a:t>
            </a:r>
            <a:r>
              <a:rPr lang="en-US" dirty="0"/>
              <a:t> u </a:t>
            </a:r>
            <a:r>
              <a:rPr lang="en-US" dirty="0" err="1"/>
              <a:t>rezervnoj</a:t>
            </a:r>
            <a:r>
              <a:rPr lang="en-US" dirty="0"/>
              <a:t> </a:t>
            </a:r>
            <a:r>
              <a:rPr lang="en-US" dirty="0" err="1"/>
              <a:t>poziciji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 err="1"/>
              <a:t>c</a:t>
            </a:r>
            <a:r>
              <a:rPr lang="en-US" dirty="0" err="1" smtClean="0"/>
              <a:t>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smtClean="0"/>
              <a:t>instrument </a:t>
            </a:r>
            <a:r>
              <a:rPr lang="en-US" dirty="0" err="1"/>
              <a:t>novačnog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se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dnevnih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nedeljnih</a:t>
            </a:r>
            <a:r>
              <a:rPr lang="sr-Latn-ME" dirty="0" smtClean="0"/>
              <a:t> </a:t>
            </a:r>
            <a:r>
              <a:rPr lang="en-US" dirty="0" err="1" smtClean="0"/>
              <a:t>deficita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suficita</a:t>
            </a:r>
            <a:r>
              <a:rPr lang="en-US" dirty="0"/>
              <a:t> u </a:t>
            </a:r>
            <a:r>
              <a:rPr lang="en-US" dirty="0" err="1"/>
              <a:t>rezervnim</a:t>
            </a:r>
            <a:r>
              <a:rPr lang="en-US" dirty="0"/>
              <a:t> </a:t>
            </a:r>
            <a:r>
              <a:rPr lang="en-US" dirty="0" err="1"/>
              <a:t>pozicijama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sr-Latn-ME" dirty="0" err="1"/>
              <a:t>c</a:t>
            </a:r>
            <a:r>
              <a:rPr lang="en-US" dirty="0" err="1" smtClean="0"/>
              <a:t>entralne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797517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deficit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suficit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 smtClean="0"/>
              <a:t>tenden</a:t>
            </a:r>
            <a:r>
              <a:rPr lang="sr-Latn-ME" dirty="0" smtClean="0"/>
              <a:t>c</a:t>
            </a:r>
            <a:r>
              <a:rPr lang="en-US" dirty="0" err="1" smtClean="0"/>
              <a:t>iju</a:t>
            </a:r>
            <a:r>
              <a:rPr lang="en-US" dirty="0" smtClean="0"/>
              <a:t> </a:t>
            </a:r>
            <a:r>
              <a:rPr lang="en-US" dirty="0" err="1"/>
              <a:t>dužeg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altemativni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sr-Latn-ME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blagajnički</a:t>
            </a:r>
            <a:r>
              <a:rPr lang="en-US" dirty="0"/>
              <a:t> </a:t>
            </a:r>
            <a:r>
              <a:rPr lang="en-US" dirty="0" err="1"/>
              <a:t>zapisi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sr-Latn-ME" dirty="0"/>
              <a:t> </a:t>
            </a:r>
            <a:r>
              <a:rPr lang="en-US" dirty="0" err="1"/>
              <a:t>zajmove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eskontne</a:t>
            </a:r>
            <a:r>
              <a:rPr lang="sr-Latn-ME" dirty="0"/>
              <a:t> </a:t>
            </a:r>
            <a:r>
              <a:rPr lang="en-US" dirty="0"/>
              <a:t>stope.</a:t>
            </a:r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/>
              <a:t>viškova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je </a:t>
            </a:r>
            <a:r>
              <a:rPr lang="en-US" dirty="0" err="1"/>
              <a:t>interbankarsko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Brokerske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slične</a:t>
            </a:r>
            <a:r>
              <a:rPr lang="sr-Latn-ME" dirty="0" smtClean="0"/>
              <a:t> </a:t>
            </a:r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dovode</a:t>
            </a:r>
            <a:r>
              <a:rPr lang="en-US" dirty="0"/>
              <a:t> u </a:t>
            </a:r>
            <a:r>
              <a:rPr lang="en-US" dirty="0" err="1"/>
              <a:t>vezu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olakšavaju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u</a:t>
            </a:r>
            <a:r>
              <a:rPr lang="en-US" dirty="0" err="1" smtClean="0"/>
              <a:t>brzavaju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Trgovina</a:t>
            </a:r>
            <a:r>
              <a:rPr lang="en-US" dirty="0"/>
              <a:t> </a:t>
            </a:r>
            <a:r>
              <a:rPr lang="en-US" dirty="0" err="1"/>
              <a:t>viškovima</a:t>
            </a:r>
            <a:r>
              <a:rPr lang="en-US" dirty="0"/>
              <a:t> </a:t>
            </a:r>
            <a:r>
              <a:rPr lang="en-US" dirty="0" err="1"/>
              <a:t>obaveznih</a:t>
            </a:r>
            <a:r>
              <a:rPr lang="en-US" dirty="0"/>
              <a:t> </a:t>
            </a:r>
            <a:r>
              <a:rPr lang="en-US" dirty="0" err="1" smtClean="0"/>
              <a:t>rezervi</a:t>
            </a:r>
            <a:r>
              <a:rPr lang="sr-Latn-ME" dirty="0" smtClean="0"/>
              <a:t> </a:t>
            </a:r>
            <a:r>
              <a:rPr lang="en-US" dirty="0" err="1" smtClean="0"/>
              <a:t>razvijena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naročito</a:t>
            </a:r>
            <a:r>
              <a:rPr lang="en-US" dirty="0"/>
              <a:t> u SAD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se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“federal funds market”. </a:t>
            </a:r>
            <a:endParaRPr lang="sr-Latn-ME" dirty="0" smtClean="0"/>
          </a:p>
          <a:p>
            <a:pPr algn="just"/>
            <a:r>
              <a:rPr lang="en-US" dirty="0" err="1" smtClean="0"/>
              <a:t>Naziv</a:t>
            </a:r>
            <a:r>
              <a:rPr lang="sr-Latn-ME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federalnim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rezervna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err="1" smtClean="0"/>
              <a:t>poslovnih</a:t>
            </a:r>
            <a:r>
              <a:rPr lang="en-US" dirty="0" smtClean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Federalnog</a:t>
            </a:r>
            <a:r>
              <a:rPr lang="en-US" dirty="0"/>
              <a:t> </a:t>
            </a:r>
            <a:r>
              <a:rPr lang="en-US" dirty="0" err="1"/>
              <a:t>rezervnog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875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emituje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organ da bi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 smtClean="0"/>
              <a:t>mobilisao</a:t>
            </a:r>
            <a:r>
              <a:rPr lang="sr-Latn-ME" dirty="0" smtClean="0"/>
              <a:t> </a:t>
            </a:r>
            <a:r>
              <a:rPr lang="en-US" dirty="0" err="1" smtClean="0"/>
              <a:t>slobodna</a:t>
            </a:r>
            <a:r>
              <a:rPr lang="en-US" dirty="0" smtClean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viškove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spremni</a:t>
            </a:r>
            <a:r>
              <a:rPr lang="en-US" dirty="0"/>
              <a:t> da </a:t>
            </a:r>
            <a:r>
              <a:rPr lang="en-US" dirty="0" err="1"/>
              <a:t>kupe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privredna</a:t>
            </a:r>
            <a:r>
              <a:rPr lang="sr-Latn-ME" dirty="0" smtClean="0"/>
              <a:t> društva, </a:t>
            </a:r>
            <a:r>
              <a:rPr lang="en-US" dirty="0" smtClean="0"/>
              <a:t> </a:t>
            </a:r>
            <a:r>
              <a:rPr lang="en-US" dirty="0" err="1" smtClean="0"/>
              <a:t>neprivredn</a:t>
            </a:r>
            <a:r>
              <a:rPr lang="sr-Latn-ME" dirty="0" smtClean="0"/>
              <a:t>i subjekti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Kupci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odlučuju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kupovinu</a:t>
            </a:r>
            <a:r>
              <a:rPr lang="sr-Latn-ME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Sigumost</a:t>
            </a:r>
            <a:r>
              <a:rPr lang="en-US" dirty="0"/>
              <a:t> u </a:t>
            </a:r>
            <a:r>
              <a:rPr lang="en-US" dirty="0" err="1"/>
              <a:t>plasiranju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pl-PL" dirty="0"/>
              <a:t>2. Profitabilnosti ulaganja (kamata je uglavnom viša u odnosu na </a:t>
            </a:r>
            <a:r>
              <a:rPr lang="pl-PL" dirty="0" smtClean="0"/>
              <a:t>bankarsku </a:t>
            </a:r>
            <a:r>
              <a:rPr lang="en-US" dirty="0" err="1" smtClean="0"/>
              <a:t>kamatu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613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se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propisani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emitovanja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,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dr</a:t>
            </a:r>
            <a:r>
              <a:rPr lang="en-US" dirty="0" smtClean="0"/>
              <a:t>.</a:t>
            </a:r>
            <a:r>
              <a:rPr lang="sr-Latn-ME" dirty="0" smtClean="0"/>
              <a:t> r</a:t>
            </a:r>
            <a:r>
              <a:rPr lang="en-US" dirty="0" smtClean="0"/>
              <a:t>ok </a:t>
            </a:r>
            <a:r>
              <a:rPr lang="en-US" dirty="0"/>
              <a:t>je 3, 6, 12 </a:t>
            </a:r>
            <a:r>
              <a:rPr lang="en-US" dirty="0" err="1"/>
              <a:t>ili</a:t>
            </a:r>
            <a:r>
              <a:rPr lang="en-US" dirty="0"/>
              <a:t> 24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eseca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Unapred</a:t>
            </a:r>
            <a:r>
              <a:rPr lang="en-US" dirty="0"/>
              <a:t> je </a:t>
            </a:r>
            <a:r>
              <a:rPr lang="en-US" dirty="0" err="1"/>
              <a:t>utvrđena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Emisija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aukcija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neposrednom</a:t>
            </a:r>
            <a:r>
              <a:rPr lang="en-US" dirty="0"/>
              <a:t> </a:t>
            </a:r>
            <a:r>
              <a:rPr lang="en-US" dirty="0" err="1"/>
              <a:t>pogodbom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Centralna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se </a:t>
            </a:r>
            <a:r>
              <a:rPr lang="en-US" dirty="0" err="1"/>
              <a:t>javlja</a:t>
            </a:r>
            <a:r>
              <a:rPr lang="en-US" dirty="0"/>
              <a:t> u </a:t>
            </a:r>
            <a:r>
              <a:rPr lang="en-US" dirty="0" err="1" smtClean="0"/>
              <a:t>ulozi</a:t>
            </a:r>
            <a:r>
              <a:rPr lang="sr-Latn-ME" dirty="0" smtClean="0"/>
              <a:t> </a:t>
            </a:r>
            <a:r>
              <a:rPr lang="en-US" dirty="0" err="1" smtClean="0"/>
              <a:t>posrednika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tipičan</a:t>
            </a:r>
            <a:r>
              <a:rPr lang="en-US" dirty="0"/>
              <a:t> </a:t>
            </a:r>
            <a:r>
              <a:rPr lang="en-US" dirty="0" err="1"/>
              <a:t>zajmovni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)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 (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/>
              <a:t>predstavljaju</a:t>
            </a:r>
            <a:r>
              <a:rPr lang="en-US" dirty="0"/>
              <a:t> instrument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izdavalac</a:t>
            </a:r>
            <a:r>
              <a:rPr lang="en-US" dirty="0"/>
              <a:t> (</a:t>
            </a:r>
            <a:r>
              <a:rPr lang="en-US" dirty="0" err="1"/>
              <a:t>emitent</a:t>
            </a:r>
            <a:r>
              <a:rPr lang="en-US" dirty="0"/>
              <a:t>) </a:t>
            </a:r>
            <a:r>
              <a:rPr lang="en-US" dirty="0" err="1"/>
              <a:t>posuđuje</a:t>
            </a:r>
            <a:r>
              <a:rPr lang="en-US" dirty="0"/>
              <a:t> </a:t>
            </a:r>
            <a:r>
              <a:rPr lang="en-US" dirty="0" err="1"/>
              <a:t>novčana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 smtClean="0"/>
              <a:t>posu</a:t>
            </a:r>
            <a:r>
              <a:rPr lang="sr-Latn-ME" dirty="0" smtClean="0"/>
              <a:t>đ</a:t>
            </a:r>
            <a:r>
              <a:rPr lang="en-US" dirty="0" err="1" smtClean="0"/>
              <a:t>enog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navedeni</a:t>
            </a:r>
            <a:r>
              <a:rPr lang="en-US" dirty="0"/>
              <a:t> u </a:t>
            </a:r>
            <a:r>
              <a:rPr lang="en-US" dirty="0" err="1"/>
              <a:t>obveznici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2217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Obveznicu</a:t>
            </a:r>
            <a:r>
              <a:rPr lang="en-US" dirty="0"/>
              <a:t>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definisati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pisanu</a:t>
            </a:r>
            <a:r>
              <a:rPr lang="en-US" dirty="0"/>
              <a:t> </a:t>
            </a:r>
            <a:r>
              <a:rPr lang="en-US" dirty="0" err="1"/>
              <a:t>ispravu</a:t>
            </a:r>
            <a:r>
              <a:rPr lang="en-US" dirty="0"/>
              <a:t>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 smtClean="0"/>
              <a:t>izdavalac</a:t>
            </a:r>
            <a:r>
              <a:rPr lang="sr-Latn-ME" dirty="0" smtClean="0"/>
              <a:t> </a:t>
            </a:r>
            <a:r>
              <a:rPr lang="pl-PL" dirty="0" smtClean="0"/>
              <a:t>(</a:t>
            </a:r>
            <a:r>
              <a:rPr lang="pl-PL" dirty="0"/>
              <a:t>emitent) obavezuje da će u određenom roku kupcu obveznice, odnosno </a:t>
            </a:r>
            <a:r>
              <a:rPr lang="pl-PL" dirty="0" smtClean="0"/>
              <a:t>osobi </a:t>
            </a:r>
            <a:r>
              <a:rPr lang="en-US" dirty="0" err="1" smtClean="0"/>
              <a:t>naznačenoj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ispravi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njenoj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donosiocu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 smtClean="0"/>
              <a:t>određenu</a:t>
            </a:r>
            <a:r>
              <a:rPr lang="sr-Latn-ME" dirty="0" smtClean="0"/>
              <a:t> </a:t>
            </a:r>
            <a:r>
              <a:rPr lang="en-US" dirty="0" err="1" smtClean="0"/>
              <a:t>svotu</a:t>
            </a:r>
            <a:r>
              <a:rPr lang="en-US" dirty="0" smtClean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anuitetnog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posuđena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emitent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 smtClean="0"/>
              <a:t>kupcu</a:t>
            </a:r>
            <a:r>
              <a:rPr lang="sr-Latn-ME" dirty="0" smtClean="0"/>
              <a:t> </a:t>
            </a:r>
            <a:r>
              <a:rPr lang="pl-PL" dirty="0" smtClean="0"/>
              <a:t>određenu </a:t>
            </a:r>
            <a:r>
              <a:rPr lang="pl-PL" dirty="0"/>
              <a:t>naknadu u obliku kamate.</a:t>
            </a:r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dakle</a:t>
            </a:r>
            <a:r>
              <a:rPr lang="en-US" dirty="0"/>
              <a:t> </a:t>
            </a:r>
            <a:r>
              <a:rPr lang="en-US" dirty="0" err="1"/>
              <a:t>obligacioni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</a:t>
            </a:r>
            <a:r>
              <a:rPr lang="en-US" dirty="0"/>
              <a:t> (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 smtClean="0"/>
              <a:t>novčano</a:t>
            </a:r>
            <a:r>
              <a:rPr lang="sr-Latn-ME" dirty="0" smtClean="0"/>
              <a:t> </a:t>
            </a:r>
            <a:r>
              <a:rPr lang="pl-PL" dirty="0" smtClean="0"/>
              <a:t>potraživanje</a:t>
            </a:r>
            <a:r>
              <a:rPr lang="pl-PL" dirty="0"/>
              <a:t>), a mogu biti po naredbi, na ime ili na donosioca. </a:t>
            </a:r>
            <a:endParaRPr lang="pl-PL" dirty="0" smtClean="0"/>
          </a:p>
          <a:p>
            <a:pPr algn="just"/>
            <a:r>
              <a:rPr lang="pl-PL" dirty="0" smtClean="0"/>
              <a:t>Prava </a:t>
            </a:r>
            <a:r>
              <a:rPr lang="pl-PL" dirty="0"/>
              <a:t>iz </a:t>
            </a:r>
            <a:r>
              <a:rPr lang="pl-PL" dirty="0" smtClean="0"/>
              <a:t>obveznice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indosamentom</a:t>
            </a:r>
            <a:r>
              <a:rPr lang="en-US" dirty="0"/>
              <a:t> (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glase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glase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donosioca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Legalni</a:t>
            </a:r>
            <a:r>
              <a:rPr lang="en-US" dirty="0" smtClean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trguje</a:t>
            </a:r>
            <a:r>
              <a:rPr lang="sr-Latn-ME" dirty="0" smtClean="0"/>
              <a:t> </a:t>
            </a:r>
            <a:r>
              <a:rPr lang="pl-PL" dirty="0" smtClean="0"/>
              <a:t>s </a:t>
            </a:r>
            <a:r>
              <a:rPr lang="pl-PL" dirty="0"/>
              <a:t>njima na tržištu novca (ako su kratkoročne) odnosno na tržištu kapitala (ako </a:t>
            </a:r>
            <a:r>
              <a:rPr lang="pl-PL" dirty="0" smtClean="0"/>
              <a:t>su </a:t>
            </a:r>
            <a:r>
              <a:rPr lang="en-US" dirty="0" err="1" smtClean="0"/>
              <a:t>dugoročne</a:t>
            </a:r>
            <a:r>
              <a:rPr lang="en-US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AA31-9651-4598-9723-AE56DE97C5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3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6059</Words>
  <Application>Microsoft Office PowerPoint</Application>
  <PresentationFormat>Custom</PresentationFormat>
  <Paragraphs>380</Paragraphs>
  <Slides>63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Office Theme</vt:lpstr>
      <vt:lpstr>PRAVO FINANSIJSKIH INSTITUCIJA</vt:lpstr>
      <vt:lpstr>Sadržaj </vt:lpstr>
      <vt:lpstr>A - HARTIJE OD VREDNOSTI NA TRŽIŠTU NOVCA</vt:lpstr>
      <vt:lpstr>Slide 4</vt:lpstr>
      <vt:lpstr>1. DRŽAVNE OBVEZNICE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 2. BLAGAJNIČKI ZAPISI 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 3. KOMERCIJALNI ZAPISI </vt:lpstr>
      <vt:lpstr>Slide 33</vt:lpstr>
      <vt:lpstr>Slide 34</vt:lpstr>
      <vt:lpstr>Slide 35</vt:lpstr>
      <vt:lpstr>Slide 36</vt:lpstr>
      <vt:lpstr>Slide 37</vt:lpstr>
      <vt:lpstr> 4. BANKARSKA POTVRDA O DEPOZITU (DEPOZITNI CERTIFIKAT) 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5. BANKARSKI AKCEPT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6.KOMERCIJALNI BONOVI</vt:lpstr>
      <vt:lpstr>Slide 55</vt:lpstr>
      <vt:lpstr>Slide 56</vt:lpstr>
      <vt:lpstr>Slide 57</vt:lpstr>
      <vt:lpstr>Slide 58</vt:lpstr>
      <vt:lpstr>B -  MEĐUBANKARSKA TRGOVINA VIŠKOVIMA OBAVEZNIH REZERVI</vt:lpstr>
      <vt:lpstr>Slide 60</vt:lpstr>
      <vt:lpstr>Slide 61</vt:lpstr>
      <vt:lpstr>Slide 62</vt:lpstr>
      <vt:lpstr>Slide 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51</cp:revision>
  <dcterms:created xsi:type="dcterms:W3CDTF">2019-04-10T21:36:01Z</dcterms:created>
  <dcterms:modified xsi:type="dcterms:W3CDTF">2019-04-19T09:20:20Z</dcterms:modified>
</cp:coreProperties>
</file>