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331" r:id="rId3"/>
    <p:sldId id="257" r:id="rId4"/>
    <p:sldId id="332" r:id="rId5"/>
    <p:sldId id="258" r:id="rId6"/>
    <p:sldId id="333" r:id="rId7"/>
    <p:sldId id="259" r:id="rId8"/>
    <p:sldId id="260" r:id="rId9"/>
    <p:sldId id="261" r:id="rId10"/>
    <p:sldId id="262" r:id="rId11"/>
    <p:sldId id="337" r:id="rId12"/>
    <p:sldId id="263" r:id="rId13"/>
    <p:sldId id="264" r:id="rId14"/>
    <p:sldId id="265" r:id="rId15"/>
    <p:sldId id="266" r:id="rId16"/>
    <p:sldId id="342" r:id="rId17"/>
    <p:sldId id="267" r:id="rId18"/>
    <p:sldId id="339" r:id="rId19"/>
    <p:sldId id="268" r:id="rId20"/>
    <p:sldId id="269" r:id="rId21"/>
    <p:sldId id="270" r:id="rId22"/>
    <p:sldId id="271" r:id="rId23"/>
    <p:sldId id="340" r:id="rId24"/>
    <p:sldId id="272" r:id="rId25"/>
    <p:sldId id="273" r:id="rId26"/>
    <p:sldId id="341" r:id="rId27"/>
    <p:sldId id="274" r:id="rId28"/>
    <p:sldId id="275" r:id="rId29"/>
    <p:sldId id="276" r:id="rId30"/>
    <p:sldId id="277" r:id="rId31"/>
    <p:sldId id="278" r:id="rId32"/>
    <p:sldId id="344" r:id="rId33"/>
    <p:sldId id="279" r:id="rId34"/>
    <p:sldId id="280" r:id="rId35"/>
    <p:sldId id="281" r:id="rId36"/>
    <p:sldId id="283" r:id="rId37"/>
    <p:sldId id="284" r:id="rId38"/>
    <p:sldId id="345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4" r:id="rId48"/>
    <p:sldId id="295" r:id="rId49"/>
    <p:sldId id="296" r:id="rId50"/>
    <p:sldId id="334" r:id="rId51"/>
    <p:sldId id="297" r:id="rId52"/>
    <p:sldId id="298" r:id="rId53"/>
    <p:sldId id="320" r:id="rId54"/>
    <p:sldId id="343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E895-8534-462C-BF1A-6E0C2D775E20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5F4A9-1EC8-4050-95A3-E9AD65A717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480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6E69-405D-4DA3-BC5B-E1384797E904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91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B976-83CC-48F5-B2B8-7DD29BBB1AB0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1277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DB692-FFED-4F26-9C23-CB34EBA42910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237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9D435-EAF3-47C0-B066-EF8614E65E1E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86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10B3-3CFA-473B-8D95-C2ACFD9F5CD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074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EBEE5-7F84-45BB-A6B7-819DAFD5CA45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642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92E27-9DCD-4712-A047-06D0C25C3998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77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4561-CE57-4373-97C5-1BC16A741EDB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24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BEC4-A8C2-4B1A-81D9-BB01B58E242B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215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31C6-8DA8-4302-8BFF-0BEAB35BC158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24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43E1-76A6-4B35-B418-412EF7061E8C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035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7166F-1B8A-4C45-89DA-9EB09ED5A1DA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3F7EE-DFB7-432C-B615-2309998D9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559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sr-Latn-ME" sz="3200" dirty="0"/>
              <a:t>FISKALNA </a:t>
            </a:r>
            <a:r>
              <a:rPr lang="sr-Latn-ME" sz="3200" dirty="0" smtClean="0"/>
              <a:t>POLITIKA </a:t>
            </a:r>
            <a:r>
              <a:rPr lang="sr-Latn-ME" sz="3200" dirty="0"/>
              <a:t>I FINANSIJSKA </a:t>
            </a:r>
            <a:r>
              <a:rPr lang="sr-Latn-ME" sz="3200" dirty="0" smtClean="0"/>
              <a:t>TRŽIŠTA </a:t>
            </a:r>
          </a:p>
          <a:p>
            <a:pPr lvl="0"/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387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ekonomija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opcije</a:t>
            </a:r>
            <a:r>
              <a:rPr lang="sr-Latn-ME" dirty="0" smtClean="0"/>
              <a:t> </a:t>
            </a:r>
            <a:r>
              <a:rPr lang="en-US" dirty="0" err="1" smtClean="0"/>
              <a:t>restrukturiranja</a:t>
            </a:r>
            <a:r>
              <a:rPr lang="sr-Latn-ME" dirty="0" smtClean="0"/>
              <a:t> preduzeća</a:t>
            </a:r>
            <a:r>
              <a:rPr lang="en-US" dirty="0" smtClean="0"/>
              <a:t>: </a:t>
            </a:r>
            <a:r>
              <a:rPr lang="en-US" dirty="0"/>
              <a:t>(1)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strategijskog</a:t>
            </a:r>
            <a:r>
              <a:rPr lang="en-US" dirty="0"/>
              <a:t> </a:t>
            </a:r>
            <a:r>
              <a:rPr lang="en-US" dirty="0" err="1" smtClean="0"/>
              <a:t>restrukturiranja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 smtClean="0"/>
              <a:t>opcija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restrukturiranja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Prva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inkorporira</a:t>
            </a:r>
            <a:r>
              <a:rPr lang="en-US" dirty="0"/>
              <a:t> </a:t>
            </a:r>
            <a:r>
              <a:rPr lang="en-US" dirty="0" err="1"/>
              <a:t>restrukturalizaciju</a:t>
            </a:r>
            <a:r>
              <a:rPr lang="en-US" dirty="0"/>
              <a:t> </a:t>
            </a:r>
            <a:r>
              <a:rPr lang="en-US" dirty="0" err="1" smtClean="0"/>
              <a:t>poslovnog</a:t>
            </a:r>
            <a:r>
              <a:rPr lang="sr-Latn-ME" dirty="0" smtClean="0"/>
              <a:t> </a:t>
            </a:r>
            <a:r>
              <a:rPr lang="en-US" dirty="0" err="1" smtClean="0"/>
              <a:t>portfolija</a:t>
            </a:r>
            <a:r>
              <a:rPr lang="en-US" dirty="0"/>
              <a:t>,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rukovođenja</a:t>
            </a:r>
            <a:r>
              <a:rPr lang="en-US" dirty="0"/>
              <a:t>, </a:t>
            </a:r>
            <a:r>
              <a:rPr lang="en-US" dirty="0" err="1"/>
              <a:t>reprogramiranje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dugova</a:t>
            </a:r>
            <a:r>
              <a:rPr lang="en-US" dirty="0"/>
              <a:t>, </a:t>
            </a:r>
            <a:r>
              <a:rPr lang="en-US" dirty="0" err="1" smtClean="0"/>
              <a:t>redefinisanje</a:t>
            </a:r>
            <a:r>
              <a:rPr lang="en-US" dirty="0" smtClean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marketinga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 smtClean="0"/>
              <a:t>strategije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sr-Latn-ME" dirty="0" smtClean="0"/>
              <a:t>preduzeć</a:t>
            </a:r>
            <a:r>
              <a:rPr lang="sr-Latn-ME" dirty="0"/>
              <a:t>a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D</a:t>
            </a:r>
            <a:r>
              <a:rPr lang="en-US" dirty="0" err="1" smtClean="0"/>
              <a:t>ruga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implicira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leveridža</a:t>
            </a:r>
            <a:r>
              <a:rPr lang="en-US" dirty="0"/>
              <a:t>, </a:t>
            </a:r>
            <a:r>
              <a:rPr lang="en-US" dirty="0" err="1" smtClean="0"/>
              <a:t>prodaju</a:t>
            </a:r>
            <a:r>
              <a:rPr lang="sr-Latn-ME" dirty="0" smtClean="0"/>
              <a:t> preduzeća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rasprodaju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, program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otpise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7862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Konačno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restrukturiranje</a:t>
            </a:r>
            <a:r>
              <a:rPr lang="en-US" dirty="0"/>
              <a:t> </a:t>
            </a:r>
            <a:r>
              <a:rPr lang="en-US" dirty="0" err="1"/>
              <a:t>orijenti</a:t>
            </a:r>
            <a:r>
              <a:rPr lang="sr-Latn-ME" dirty="0"/>
              <a:t>š</a:t>
            </a:r>
            <a:r>
              <a:rPr lang="en-US" dirty="0"/>
              <a:t>e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sr-Latn-ME" dirty="0"/>
              <a:t> 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</a:t>
            </a:r>
            <a:r>
              <a:rPr lang="sr-Latn-ME" dirty="0"/>
              <a:t>t</a:t>
            </a:r>
            <a:r>
              <a:rPr lang="en-US" dirty="0" err="1"/>
              <a:t>icanja</a:t>
            </a:r>
            <a:r>
              <a:rPr lang="en-US" dirty="0"/>
              <a:t> </a:t>
            </a:r>
            <a:r>
              <a:rPr lang="en-US" dirty="0" err="1"/>
              <a:t>neprikosnovene</a:t>
            </a:r>
            <a:r>
              <a:rPr lang="en-US" dirty="0"/>
              <a:t> </a:t>
            </a:r>
            <a:r>
              <a:rPr lang="en-US" dirty="0" err="1"/>
              <a:t>konkurentske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racionalno</a:t>
            </a:r>
            <a:r>
              <a:rPr lang="en-US" dirty="0"/>
              <a:t> </a:t>
            </a:r>
            <a:r>
              <a:rPr lang="en-US" dirty="0" err="1"/>
              <a:t>osmišljena</a:t>
            </a:r>
            <a:r>
              <a:rPr lang="sr-Latn-ME" dirty="0"/>
              <a:t> </a:t>
            </a:r>
            <a:r>
              <a:rPr lang="en-US" dirty="0" err="1"/>
              <a:t>fiskalna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mora da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selektivnom</a:t>
            </a:r>
            <a:r>
              <a:rPr lang="en-US" dirty="0"/>
              <a:t> </a:t>
            </a:r>
            <a:r>
              <a:rPr lang="en-US" dirty="0" err="1"/>
              <a:t>poreskom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podsticajnom</a:t>
            </a:r>
            <a:r>
              <a:rPr lang="sr-Latn-ME" dirty="0"/>
              <a:t> </a:t>
            </a:r>
            <a:r>
              <a:rPr lang="en-US" dirty="0" err="1"/>
              <a:t>budžetskom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To bi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reflektuje</a:t>
            </a:r>
            <a:r>
              <a:rPr lang="en-US" dirty="0" smtClean="0"/>
              <a:t> </a:t>
            </a:r>
            <a:r>
              <a:rPr lang="en-US" dirty="0" err="1"/>
              <a:t>svojevrsnu</a:t>
            </a:r>
            <a:r>
              <a:rPr lang="en-US" dirty="0"/>
              <a:t> </a:t>
            </a:r>
            <a:r>
              <a:rPr lang="en-US" dirty="0" err="1"/>
              <a:t>inovaciju</a:t>
            </a:r>
            <a:r>
              <a:rPr lang="sr-Latn-ME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fiskalna</a:t>
            </a:r>
            <a:r>
              <a:rPr lang="en-US" dirty="0"/>
              <a:t> formula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, rad,</a:t>
            </a:r>
            <a:r>
              <a:rPr lang="sr-Latn-ME" dirty="0"/>
              <a:t> </a:t>
            </a:r>
            <a:r>
              <a:rPr lang="en-US" dirty="0" err="1"/>
              <a:t>inicijativu</a:t>
            </a:r>
            <a:r>
              <a:rPr lang="en-US" dirty="0"/>
              <a:t>,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konkurenciju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0111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Primjer: faktoring i forfetnig</a:t>
            </a:r>
          </a:p>
          <a:p>
            <a:pPr algn="just"/>
            <a:r>
              <a:rPr lang="en-US" dirty="0" err="1" smtClean="0"/>
              <a:t>Moderna</a:t>
            </a:r>
            <a:r>
              <a:rPr lang="en-US" dirty="0" smtClean="0"/>
              <a:t>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erena</a:t>
            </a:r>
            <a:r>
              <a:rPr lang="en-US" dirty="0" smtClean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 smtClean="0"/>
              <a:t>faktoring</a:t>
            </a:r>
            <a:r>
              <a:rPr lang="sr-Latn-ME" dirty="0" smtClean="0"/>
              <a:t> </a:t>
            </a:r>
            <a:r>
              <a:rPr lang="nn-NO" dirty="0" smtClean="0"/>
              <a:t>kao </a:t>
            </a:r>
            <a:r>
              <a:rPr lang="nn-NO" dirty="0"/>
              <a:t>poslovni aranžman između komitenta (poslovnog subjekta) koji prodaje </a:t>
            </a:r>
            <a:r>
              <a:rPr lang="nn-NO" dirty="0" smtClean="0"/>
              <a:t>svoja</a:t>
            </a:r>
            <a:r>
              <a:rPr lang="sr-Latn-ME" dirty="0" smtClean="0"/>
              <a:t> </a:t>
            </a:r>
            <a:r>
              <a:rPr lang="pl-PL" dirty="0" smtClean="0"/>
              <a:t>potraživanja, </a:t>
            </a:r>
            <a:r>
              <a:rPr lang="pl-PL" dirty="0"/>
              <a:t>od kupca i faktora (poslovnog subjekta) koji kupuje ta potraživanja.</a:t>
            </a:r>
          </a:p>
          <a:p>
            <a:pPr algn="just"/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komitenta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neporeski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razloga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nižeg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(</a:t>
            </a:r>
            <a:r>
              <a:rPr lang="en-US" dirty="0" err="1"/>
              <a:t>potraživanja</a:t>
            </a:r>
            <a:r>
              <a:rPr lang="en-US" dirty="0"/>
              <a:t>) </a:t>
            </a:r>
            <a:r>
              <a:rPr lang="en-US" dirty="0" err="1" smtClean="0"/>
              <a:t>konvertuje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(</a:t>
            </a:r>
            <a:r>
              <a:rPr lang="en-US" dirty="0" err="1"/>
              <a:t>raspoloživa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4912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pPr algn="just"/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gotovog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je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fakturisanog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troškova</a:t>
            </a:r>
            <a:r>
              <a:rPr lang="sr-Latn-ME" dirty="0" smtClean="0"/>
              <a:t> </a:t>
            </a:r>
            <a:r>
              <a:rPr lang="pl-PL" dirty="0" smtClean="0"/>
              <a:t>naplate </a:t>
            </a:r>
            <a:r>
              <a:rPr lang="pl-PL" dirty="0"/>
              <a:t>potraživanja i kamate na dati avans, i, eventualno, za rezerve za </a:t>
            </a:r>
            <a:r>
              <a:rPr lang="pl-PL" dirty="0" smtClean="0"/>
              <a:t>mogući rizik </a:t>
            </a:r>
            <a:r>
              <a:rPr lang="pl-PL" dirty="0"/>
              <a:t>u naplati potraživanja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I komitenta (koji je potraživanje od kupca pretvorio </a:t>
            </a:r>
            <a:r>
              <a:rPr lang="pl-PL" dirty="0" smtClean="0"/>
              <a:t>u </a:t>
            </a:r>
            <a:r>
              <a:rPr lang="en-US" dirty="0" err="1" smtClean="0"/>
              <a:t>gotov</a:t>
            </a:r>
            <a:r>
              <a:rPr lang="en-US" dirty="0" smtClean="0"/>
              <a:t> </a:t>
            </a:r>
            <a:r>
              <a:rPr lang="en-US" dirty="0" err="1"/>
              <a:t>novac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postao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poverilac</a:t>
            </a:r>
            <a:r>
              <a:rPr lang="en-US" dirty="0"/>
              <a:t>)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oporezovati</a:t>
            </a:r>
            <a:r>
              <a:rPr lang="en-US" dirty="0"/>
              <a:t>, </a:t>
            </a:r>
            <a:r>
              <a:rPr lang="en-US" dirty="0" err="1" smtClean="0"/>
              <a:t>pošto</a:t>
            </a:r>
            <a:r>
              <a:rPr lang="sr-Latn-ME" dirty="0" smtClean="0"/>
              <a:t> </a:t>
            </a:r>
            <a:r>
              <a:rPr lang="en-US" dirty="0" err="1" smtClean="0"/>
              <a:t>doprinose</a:t>
            </a:r>
            <a:r>
              <a:rPr lang="en-US" dirty="0" smtClean="0"/>
              <a:t>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I </a:t>
            </a:r>
            <a:r>
              <a:rPr lang="en-US" dirty="0" err="1"/>
              <a:t>forfeting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aranžman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for</a:t>
            </a:r>
            <a:r>
              <a:rPr lang="sr-Latn-ME" dirty="0"/>
              <a:t>f</a:t>
            </a:r>
            <a:r>
              <a:rPr lang="en-US" dirty="0" err="1"/>
              <a:t>etera</a:t>
            </a:r>
            <a:r>
              <a:rPr lang="en-US" dirty="0"/>
              <a:t> (</a:t>
            </a:r>
            <a:r>
              <a:rPr lang="en-US" dirty="0" err="1"/>
              <a:t>poslovni</a:t>
            </a:r>
            <a:r>
              <a:rPr lang="sr-Latn-ME" dirty="0"/>
              <a:t> </a:t>
            </a:r>
            <a:r>
              <a:rPr lang="en-US" dirty="0" err="1"/>
              <a:t>subjekt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komitenta</a:t>
            </a:r>
            <a:r>
              <a:rPr lang="en-US" dirty="0"/>
              <a:t> (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dotično</a:t>
            </a:r>
            <a:r>
              <a:rPr lang="sr-Latn-ME" dirty="0"/>
              <a:t> </a:t>
            </a:r>
            <a:r>
              <a:rPr lang="en-US" dirty="0" err="1"/>
              <a:t>potraživanje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specijalan</a:t>
            </a:r>
            <a:r>
              <a:rPr lang="en-US" dirty="0"/>
              <a:t> </a:t>
            </a:r>
            <a:r>
              <a:rPr lang="en-US" dirty="0" err="1"/>
              <a:t>fiskalni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kvantitativno</a:t>
            </a:r>
            <a:r>
              <a:rPr lang="sr-Latn-ME" dirty="0"/>
              <a:t> </a:t>
            </a:r>
            <a:r>
              <a:rPr lang="en-US" dirty="0" err="1"/>
              <a:t>savremene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olakšice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/>
              <a:t>oslobođenja</a:t>
            </a:r>
            <a:r>
              <a:rPr lang="sr-Latn-ME" dirty="0"/>
              <a:t>. </a:t>
            </a:r>
            <a:r>
              <a:rPr lang="en-US" dirty="0"/>
              <a:t>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5951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forfeting</a:t>
            </a:r>
            <a:r>
              <a:rPr lang="sr-Latn-ME" dirty="0" smtClean="0"/>
              <a:t> </a:t>
            </a:r>
            <a:r>
              <a:rPr lang="en-US" dirty="0" err="1" smtClean="0"/>
              <a:t>aranžmanu</a:t>
            </a:r>
            <a:r>
              <a:rPr lang="en-US" dirty="0"/>
              <a:t>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forfeter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u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odbitku</a:t>
            </a:r>
            <a:r>
              <a:rPr lang="sr-Latn-ME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provizije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/>
              <a:t>poreskim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 smtClean="0"/>
              <a:t>izvora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obaveznu</a:t>
            </a:r>
            <a:r>
              <a:rPr lang="en-US" dirty="0"/>
              <a:t> </a:t>
            </a:r>
            <a:r>
              <a:rPr lang="en-US" dirty="0" err="1"/>
              <a:t>liberalizaciju</a:t>
            </a:r>
            <a:r>
              <a:rPr lang="en-US" dirty="0"/>
              <a:t> 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atraktivizaciju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inostranog</a:t>
            </a:r>
            <a:r>
              <a:rPr lang="en-US" dirty="0" smtClean="0"/>
              <a:t> </a:t>
            </a:r>
            <a:r>
              <a:rPr lang="en-US" dirty="0" err="1"/>
              <a:t>kupca</a:t>
            </a:r>
            <a:r>
              <a:rPr lang="en-US" dirty="0"/>
              <a:t> (</a:t>
            </a:r>
            <a:r>
              <a:rPr lang="en-US" dirty="0" err="1" smtClean="0"/>
              <a:t>poš</a:t>
            </a:r>
            <a:r>
              <a:rPr lang="sr-Latn-ME" dirty="0" smtClean="0"/>
              <a:t>t</a:t>
            </a:r>
            <a:r>
              <a:rPr lang="en-US" dirty="0" smtClean="0"/>
              <a:t>o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No</a:t>
            </a:r>
            <a:r>
              <a:rPr lang="en-US" dirty="0"/>
              <a:t>,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koštanja</a:t>
            </a:r>
            <a:r>
              <a:rPr lang="en-US" dirty="0"/>
              <a:t> </a:t>
            </a:r>
            <a:r>
              <a:rPr lang="en-US" dirty="0" err="1"/>
              <a:t>forfetera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poreski</a:t>
            </a:r>
            <a:r>
              <a:rPr lang="en-US" dirty="0"/>
              <a:t> </a:t>
            </a:r>
            <a:r>
              <a:rPr lang="en-US" dirty="0" err="1"/>
              <a:t>korigovana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iznos </a:t>
            </a:r>
            <a:r>
              <a:rPr lang="pl-PL" dirty="0"/>
              <a:t>prihoda koji potiču od ugleda komitenta.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3006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sz="4200" dirty="0"/>
              <a:t>2</a:t>
            </a:r>
            <a:r>
              <a:rPr lang="sr-Latn-ME" sz="4200" dirty="0" smtClean="0"/>
              <a:t>. </a:t>
            </a:r>
            <a:r>
              <a:rPr lang="en-US" sz="4200" dirty="0" err="1" smtClean="0"/>
              <a:t>Makroekonomsko</a:t>
            </a:r>
            <a:r>
              <a:rPr lang="en-US" sz="4200" dirty="0" smtClean="0"/>
              <a:t> </a:t>
            </a:r>
            <a:r>
              <a:rPr lang="en-US" sz="4200" dirty="0" err="1" smtClean="0"/>
              <a:t>fiskalno</a:t>
            </a:r>
            <a:r>
              <a:rPr lang="en-US" sz="4200" dirty="0" smtClean="0"/>
              <a:t> </a:t>
            </a:r>
            <a:r>
              <a:rPr lang="en-US" sz="4200" dirty="0" err="1"/>
              <a:t>upravljanje</a:t>
            </a:r>
            <a:r>
              <a:rPr lang="en-US" sz="4200" dirty="0"/>
              <a:t> </a:t>
            </a:r>
            <a:endParaRPr lang="sr-Latn-ME" sz="4200" dirty="0" smtClean="0"/>
          </a:p>
          <a:p>
            <a:pPr algn="just"/>
            <a:r>
              <a:rPr lang="sr-Latn-ME" dirty="0" smtClean="0"/>
              <a:t>Makroekonomsko fiskalno upravljanje </a:t>
            </a:r>
            <a:r>
              <a:rPr lang="en-US" dirty="0" smtClean="0"/>
              <a:t>je </a:t>
            </a:r>
            <a:r>
              <a:rPr lang="en-US" dirty="0" err="1"/>
              <a:t>moderna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 smtClean="0"/>
              <a:t>organizovane</a:t>
            </a:r>
            <a:r>
              <a:rPr lang="sr-Latn-ME" dirty="0" smtClean="0"/>
              <a:t> </a:t>
            </a:r>
            <a:r>
              <a:rPr lang="en-US" dirty="0" err="1" smtClean="0"/>
              <a:t>države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Njime se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dinamička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 smtClean="0"/>
              <a:t>rasta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 smtClean="0"/>
              <a:t>postupna</a:t>
            </a:r>
            <a:r>
              <a:rPr lang="sr-Latn-ME" dirty="0" smtClean="0"/>
              <a:t> </a:t>
            </a:r>
            <a:r>
              <a:rPr lang="en-US" dirty="0" err="1" smtClean="0"/>
              <a:t>transformacija</a:t>
            </a:r>
            <a:r>
              <a:rPr lang="en-US" dirty="0" smtClean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 smtClean="0"/>
              <a:t>struktura</a:t>
            </a:r>
            <a:r>
              <a:rPr lang="sr-Latn-ME" dirty="0" smtClean="0"/>
              <a:t>.</a:t>
            </a:r>
            <a:endParaRPr lang="sr-Latn-ME" dirty="0"/>
          </a:p>
          <a:p>
            <a:pPr algn="just"/>
            <a:r>
              <a:rPr lang="sr-Latn-ME" dirty="0" smtClean="0"/>
              <a:t>Fiskalno upravljanje obezbeđuje</a:t>
            </a:r>
            <a:r>
              <a:rPr lang="en-US" dirty="0" smtClean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preduzetničke</a:t>
            </a:r>
            <a:r>
              <a:rPr lang="en-US" dirty="0" smtClean="0"/>
              <a:t> </a:t>
            </a:r>
            <a:r>
              <a:rPr lang="en-US" dirty="0" err="1"/>
              <a:t>sigurnosti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slobodan</a:t>
            </a:r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, </a:t>
            </a:r>
            <a:r>
              <a:rPr lang="en-US" dirty="0" err="1" smtClean="0"/>
              <a:t>razvijen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mrež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 smtClean="0"/>
              <a:t>infrastrukture</a:t>
            </a:r>
            <a:r>
              <a:rPr lang="sr-Latn-ME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5241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sr-Latn-ME" dirty="0"/>
              <a:t>zatim, </a:t>
            </a:r>
            <a:r>
              <a:rPr lang="en-US" dirty="0" err="1"/>
              <a:t>ravnom</a:t>
            </a:r>
            <a:r>
              <a:rPr lang="sr-Latn-ME" dirty="0"/>
              <a:t>j</a:t>
            </a:r>
            <a:r>
              <a:rPr lang="en-US" dirty="0"/>
              <a:t>ern</a:t>
            </a:r>
            <a:r>
              <a:rPr lang="sr-Latn-ME" dirty="0"/>
              <a:t>u </a:t>
            </a:r>
            <a:r>
              <a:rPr lang="en-US" dirty="0" err="1"/>
              <a:t>difuzij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tehnoloških</a:t>
            </a:r>
            <a:r>
              <a:rPr lang="en-US" dirty="0"/>
              <a:t> </a:t>
            </a:r>
            <a:r>
              <a:rPr lang="en-US" dirty="0" err="1"/>
              <a:t>inovacija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instituta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fundamentalna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aplikativna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, </a:t>
            </a:r>
            <a:r>
              <a:rPr lang="en-US" dirty="0" err="1"/>
              <a:t>centara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razvojna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, </a:t>
            </a:r>
            <a:r>
              <a:rPr lang="en-US" dirty="0" err="1"/>
              <a:t>instituta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ekspertne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specijalizovanih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lansiranje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, </a:t>
            </a:r>
            <a:r>
              <a:rPr lang="en-US" dirty="0" err="1"/>
              <a:t>tehničkih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naučnih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Internacionalizacija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monetarizacij</a:t>
            </a:r>
            <a:r>
              <a:rPr lang="sr-Latn-ME" dirty="0"/>
              <a:t>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doprin</a:t>
            </a:r>
            <a:r>
              <a:rPr lang="sr-Latn-ME" dirty="0"/>
              <a:t>ij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/>
              <a:t>da se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moderni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usm</a:t>
            </a:r>
            <a:r>
              <a:rPr lang="sr-Latn-ME" dirty="0"/>
              <a:t>j</a:t>
            </a:r>
            <a:r>
              <a:rPr lang="en-US" dirty="0" err="1"/>
              <a:t>eravanja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koordinacije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en-US" dirty="0"/>
              <a:t>participant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moderator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sr-Latn-ME" dirty="0"/>
              <a:t> s</a:t>
            </a:r>
            <a:r>
              <a:rPr lang="en-US" dirty="0" err="1"/>
              <a:t>trukture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preuzimanjem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ktitorske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afirmator</a:t>
            </a:r>
            <a:r>
              <a:rPr lang="en-US" dirty="0"/>
              <a:t> </a:t>
            </a:r>
            <a:r>
              <a:rPr lang="en-US" dirty="0" err="1"/>
              <a:t>strategijskog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naučni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budućnošću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0804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500" dirty="0"/>
              <a:t>3</a:t>
            </a:r>
            <a:r>
              <a:rPr lang="sr-Latn-ME" sz="3500" dirty="0" smtClean="0"/>
              <a:t>. Program fiskalne podrške preduzetništvu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preduzetništva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malog</a:t>
            </a:r>
            <a:r>
              <a:rPr lang="en-US" dirty="0"/>
              <a:t> </a:t>
            </a:r>
            <a:r>
              <a:rPr lang="en-US" dirty="0" err="1"/>
              <a:t>biznisa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je </a:t>
            </a:r>
            <a:r>
              <a:rPr lang="en-US" dirty="0" err="1" smtClean="0"/>
              <a:t>razvijen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/>
              <a:t>SAD, </a:t>
            </a:r>
            <a:r>
              <a:rPr lang="en-US" dirty="0" err="1"/>
              <a:t>Japanu</a:t>
            </a:r>
            <a:r>
              <a:rPr lang="en-US" dirty="0"/>
              <a:t>, V. </a:t>
            </a:r>
            <a:r>
              <a:rPr lang="en-US" dirty="0" err="1"/>
              <a:t>Britaniji</a:t>
            </a:r>
            <a:r>
              <a:rPr lang="en-US" dirty="0"/>
              <a:t>, </a:t>
            </a:r>
            <a:r>
              <a:rPr lang="en-US" dirty="0" err="1"/>
              <a:t>Nemačkoj</a:t>
            </a:r>
            <a:r>
              <a:rPr lang="en-US" dirty="0"/>
              <a:t>, </a:t>
            </a:r>
            <a:r>
              <a:rPr lang="en-US" dirty="0" err="1"/>
              <a:t>Holandiji</a:t>
            </a:r>
            <a:r>
              <a:rPr lang="en-US" dirty="0"/>
              <a:t>, </a:t>
            </a:r>
            <a:r>
              <a:rPr lang="en-US" dirty="0" err="1"/>
              <a:t>Francuskoj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Švedskoj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Tome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priključuje</a:t>
            </a:r>
            <a:r>
              <a:rPr lang="en-US" dirty="0"/>
              <a:t> </a:t>
            </a:r>
            <a:r>
              <a:rPr lang="en-US" dirty="0" err="1"/>
              <a:t>razgranata</a:t>
            </a:r>
            <a:r>
              <a:rPr lang="en-US" dirty="0"/>
              <a:t> </a:t>
            </a:r>
            <a:r>
              <a:rPr lang="en-US" dirty="0" err="1"/>
              <a:t>mreža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sprovodenje</a:t>
            </a:r>
            <a:r>
              <a:rPr lang="en-US" dirty="0"/>
              <a:t> </a:t>
            </a:r>
            <a:r>
              <a:rPr lang="en-US" dirty="0" err="1" smtClean="0"/>
              <a:t>programa</a:t>
            </a:r>
            <a:r>
              <a:rPr lang="sr-Latn-ME" dirty="0" smtClean="0"/>
              <a:t> </a:t>
            </a:r>
            <a:r>
              <a:rPr lang="en-US" dirty="0" err="1" smtClean="0"/>
              <a:t>podrški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paradržavne</a:t>
            </a:r>
            <a:r>
              <a:rPr lang="en-US" dirty="0"/>
              <a:t>, </a:t>
            </a:r>
            <a:r>
              <a:rPr lang="en-US" dirty="0" err="1" smtClean="0"/>
              <a:t>profitne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neprofitne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organizacije</a:t>
            </a:r>
            <a:r>
              <a:rPr lang="pl-PL" dirty="0"/>
              <a:t>. 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41179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/>
          <a:lstStyle/>
          <a:p>
            <a:pPr algn="just"/>
            <a:r>
              <a:rPr lang="pl-PL" dirty="0"/>
              <a:t>Stvorena je, zapravo, razvojna koalicija, koju komponuju vlada (sa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ministarstvima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agencijama</a:t>
            </a:r>
            <a:r>
              <a:rPr lang="en-US" dirty="0"/>
              <a:t>), </a:t>
            </a:r>
            <a:r>
              <a:rPr lang="en-US" dirty="0" err="1"/>
              <a:t>obrazovne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konsultantske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preduzetnici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asocijacijama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tom </a:t>
            </a:r>
            <a:r>
              <a:rPr lang="en-US" dirty="0" err="1"/>
              <a:t>kontekstu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srednjih</a:t>
            </a:r>
            <a:r>
              <a:rPr lang="en-US" dirty="0"/>
              <a:t> </a:t>
            </a:r>
            <a:r>
              <a:rPr lang="en-US" dirty="0" err="1"/>
              <a:t>privatnih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preduzetništva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sr-Latn-ME" dirty="0"/>
              <a:t> </a:t>
            </a:r>
            <a:r>
              <a:rPr lang="pl-PL" dirty="0"/>
              <a:t>je</a:t>
            </a:r>
            <a:r>
              <a:rPr lang="pl-PL" dirty="0" smtClean="0"/>
              <a:t>: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(a) vladina pomoć u stvaranju povoljne klime za biznis</a:t>
            </a:r>
            <a:r>
              <a:rPr lang="pl-PL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(b) vladina pomoć u </a:t>
            </a:r>
            <a:r>
              <a:rPr lang="en-US" dirty="0" err="1"/>
              <a:t>osiguranju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sr-Latn-ME" dirty="0"/>
              <a:t>;</a:t>
            </a:r>
            <a:r>
              <a:rPr lang="en-US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c)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</a:t>
            </a:r>
            <a:r>
              <a:rPr lang="en-US" dirty="0" err="1"/>
              <a:t>informacijama</a:t>
            </a:r>
            <a:r>
              <a:rPr lang="sr-Latn-ME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(d) </a:t>
            </a:r>
            <a:r>
              <a:rPr lang="en-US" dirty="0" err="1"/>
              <a:t>pomoć</a:t>
            </a:r>
            <a:r>
              <a:rPr lang="sr-Latn-ME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sr-Latn-ME" dirty="0"/>
              <a:t>preduzećima</a:t>
            </a:r>
            <a:r>
              <a:rPr lang="en-US" dirty="0"/>
              <a:t> u </a:t>
            </a:r>
            <a:r>
              <a:rPr lang="en-US" dirty="0" err="1"/>
              <a:t>obuci</a:t>
            </a:r>
            <a:r>
              <a:rPr lang="en-US" dirty="0"/>
              <a:t> </a:t>
            </a:r>
            <a:r>
              <a:rPr lang="en-US" dirty="0" err="1"/>
              <a:t>kadrova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e) </a:t>
            </a:r>
            <a:r>
              <a:rPr lang="en-US" dirty="0" err="1"/>
              <a:t>pomoć</a:t>
            </a:r>
            <a:r>
              <a:rPr lang="en-US" dirty="0"/>
              <a:t> u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34283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Stvaranje</a:t>
            </a:r>
            <a:r>
              <a:rPr lang="en-US" dirty="0" smtClean="0"/>
              <a:t> </a:t>
            </a:r>
            <a:r>
              <a:rPr lang="en-US" dirty="0" err="1"/>
              <a:t>povoljne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klime</a:t>
            </a:r>
            <a:r>
              <a:rPr lang="en-US" dirty="0"/>
              <a:t> </a:t>
            </a:r>
            <a:r>
              <a:rPr lang="en-US" dirty="0" err="1" smtClean="0"/>
              <a:t>reflektuje</a:t>
            </a:r>
            <a:r>
              <a:rPr lang="en-US" dirty="0" smtClean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pstanak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sr-Latn-ME" dirty="0" smtClean="0"/>
              <a:t>preduzeća</a:t>
            </a:r>
            <a:r>
              <a:rPr lang="en-US" dirty="0" smtClean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inicijative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uspeha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Deregulacija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privatizacija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razvijanjem</a:t>
            </a:r>
            <a:r>
              <a:rPr lang="en-US" dirty="0"/>
              <a:t> </a:t>
            </a:r>
            <a:r>
              <a:rPr lang="sr-Latn-ME" dirty="0" smtClean="0"/>
              <a:t>anti</a:t>
            </a:r>
            <a:r>
              <a:rPr lang="en-US" dirty="0" err="1" smtClean="0"/>
              <a:t>monopolskog</a:t>
            </a:r>
            <a:r>
              <a:rPr lang="en-US" dirty="0" smtClean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antikonkurentske</a:t>
            </a:r>
            <a:r>
              <a:rPr lang="en-US" dirty="0" smtClean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kreirale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prostore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mal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sr-Latn-ME" dirty="0" smtClean="0"/>
              <a:t>i srednja preduzeća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Vladino</a:t>
            </a:r>
            <a:r>
              <a:rPr lang="en-US" dirty="0" smtClean="0"/>
              <a:t> </a:t>
            </a:r>
            <a:r>
              <a:rPr lang="en-US" dirty="0" err="1"/>
              <a:t>podržavanje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promovišu</a:t>
            </a:r>
            <a:r>
              <a:rPr lang="en-US" dirty="0"/>
              <a:t> </a:t>
            </a:r>
            <a:r>
              <a:rPr lang="en-US" dirty="0" err="1"/>
              <a:t>preduzetnički</a:t>
            </a:r>
            <a:r>
              <a:rPr lang="en-US" dirty="0"/>
              <a:t> duh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/>
              <a:t>minimiziraju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dopunski</a:t>
            </a:r>
            <a:r>
              <a:rPr lang="en-US" dirty="0"/>
              <a:t> </a:t>
            </a:r>
            <a:r>
              <a:rPr lang="en-US" dirty="0" err="1"/>
              <a:t>stimuliše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klimu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456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1.Fiskalna politika  i finansijska tržišta savremenih država</a:t>
            </a:r>
          </a:p>
          <a:p>
            <a:pPr marL="0" indent="0">
              <a:buNone/>
            </a:pPr>
            <a:r>
              <a:rPr lang="sr-Latn-ME" dirty="0" smtClean="0"/>
              <a:t>2.Makroekonomsko fiskalno upravljanje</a:t>
            </a:r>
          </a:p>
          <a:p>
            <a:pPr marL="0" indent="0">
              <a:buNone/>
            </a:pPr>
            <a:r>
              <a:rPr lang="sr-Latn-ME" dirty="0"/>
              <a:t>3</a:t>
            </a:r>
            <a:r>
              <a:rPr lang="sr-Latn-ME" dirty="0" smtClean="0"/>
              <a:t>. Program </a:t>
            </a:r>
            <a:r>
              <a:rPr lang="sr-Latn-ME" dirty="0"/>
              <a:t>fiskalne podrške </a:t>
            </a:r>
            <a:r>
              <a:rPr lang="sr-Latn-ME" dirty="0" smtClean="0"/>
              <a:t>preduzetništvu</a:t>
            </a:r>
          </a:p>
          <a:p>
            <a:pPr marL="0" indent="0">
              <a:buNone/>
            </a:pPr>
            <a:r>
              <a:rPr lang="sr-Latn-ME" dirty="0" smtClean="0"/>
              <a:t>4. Razvojna fiskala politika</a:t>
            </a:r>
          </a:p>
          <a:p>
            <a:pPr marL="0" indent="0">
              <a:buNone/>
            </a:pPr>
            <a:r>
              <a:rPr lang="sr-Latn-ME" dirty="0" smtClean="0"/>
              <a:t>5. </a:t>
            </a:r>
            <a:r>
              <a:rPr lang="sr-Latn-ME" dirty="0"/>
              <a:t>Razvojna fiskalna politika zemalja u tranziciji</a:t>
            </a:r>
          </a:p>
          <a:p>
            <a:pPr marL="0" indent="0">
              <a:buNone/>
            </a:pPr>
            <a:r>
              <a:rPr lang="sr-Latn-ME" dirty="0"/>
              <a:t>6</a:t>
            </a:r>
            <a:r>
              <a:rPr lang="sr-Latn-ME" dirty="0" smtClean="0"/>
              <a:t>. Ekonomska politika podsticaja investicija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88742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/>
              <a:t>a</a:t>
            </a:r>
            <a:r>
              <a:rPr lang="sr-Latn-ME" dirty="0" smtClean="0"/>
              <a:t>)</a:t>
            </a:r>
            <a:r>
              <a:rPr lang="en-US" dirty="0"/>
              <a:t> </a:t>
            </a:r>
            <a:r>
              <a:rPr lang="sr-Latn-ME" dirty="0" err="1" smtClean="0"/>
              <a:t>S</a:t>
            </a:r>
            <a:r>
              <a:rPr lang="en-US" dirty="0" err="1" smtClean="0"/>
              <a:t>pecijalni</a:t>
            </a:r>
            <a:r>
              <a:rPr lang="en-US" dirty="0" smtClean="0"/>
              <a:t> </a:t>
            </a:r>
            <a:r>
              <a:rPr lang="en-US" dirty="0" err="1"/>
              <a:t>fiskalni</a:t>
            </a:r>
            <a:r>
              <a:rPr lang="en-US" dirty="0"/>
              <a:t> </a:t>
            </a:r>
            <a:r>
              <a:rPr lang="en-US" dirty="0" err="1"/>
              <a:t>repertoar</a:t>
            </a:r>
            <a:r>
              <a:rPr lang="en-US" dirty="0"/>
              <a:t> </a:t>
            </a:r>
            <a:r>
              <a:rPr lang="en-US" dirty="0" err="1"/>
              <a:t>savremene</a:t>
            </a:r>
            <a:r>
              <a:rPr lang="sr-Latn-ME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/>
              <a:t>brzi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malog</a:t>
            </a:r>
            <a:r>
              <a:rPr lang="en-US" dirty="0"/>
              <a:t> </a:t>
            </a:r>
            <a:r>
              <a:rPr lang="en-US" dirty="0" err="1"/>
              <a:t>biznisa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srednjih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 su:</a:t>
            </a:r>
            <a:endParaRPr lang="sr-Latn-ME" dirty="0"/>
          </a:p>
          <a:p>
            <a:pPr marL="0" indent="0" algn="just">
              <a:buNone/>
            </a:pPr>
            <a:r>
              <a:rPr lang="sr-Latn-ME" dirty="0" smtClean="0"/>
              <a:t> -s</a:t>
            </a:r>
            <a:r>
              <a:rPr lang="en-US" dirty="0" err="1" smtClean="0"/>
              <a:t>manjenje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 smtClean="0"/>
              <a:t>oporezivanja</a:t>
            </a:r>
            <a:r>
              <a:rPr lang="sr-Latn-ME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sr-Latn-ME" dirty="0" smtClean="0"/>
              <a:t>preduzeća</a:t>
            </a:r>
            <a:r>
              <a:rPr lang="en-US" dirty="0" smtClean="0"/>
              <a:t>, </a:t>
            </a:r>
            <a:endParaRPr lang="sr-Latn-ME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ne </a:t>
            </a:r>
            <a:r>
              <a:rPr lang="en-US" dirty="0" err="1"/>
              <a:t>oporezuje</a:t>
            </a:r>
            <a:r>
              <a:rPr lang="en-US" dirty="0" smtClean="0"/>
              <a:t>,</a:t>
            </a:r>
            <a:endParaRPr lang="sr-Latn-ME" dirty="0" smtClean="0"/>
          </a:p>
          <a:p>
            <a:pPr algn="just">
              <a:buFontTx/>
              <a:buChar char="-"/>
            </a:pPr>
            <a:r>
              <a:rPr lang="en-US" dirty="0" smtClean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endParaRPr lang="sr-Latn-ME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reformisanja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 </a:t>
            </a:r>
            <a:r>
              <a:rPr lang="en-US" dirty="0" err="1"/>
              <a:t>nasleđa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algn="just">
              <a:buFontTx/>
              <a:buChar char="-"/>
            </a:pPr>
            <a:r>
              <a:rPr lang="pl-PL" dirty="0" smtClean="0"/>
              <a:t> promjene </a:t>
            </a:r>
            <a:r>
              <a:rPr lang="pl-PL" dirty="0"/>
              <a:t>u </a:t>
            </a:r>
            <a:r>
              <a:rPr lang="pl-PL" dirty="0" smtClean="0"/>
              <a:t>oporezivanju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sr-Latn-ME" dirty="0" smtClean="0"/>
              <a:t>b) </a:t>
            </a:r>
            <a:r>
              <a:rPr lang="en-US" dirty="0" err="1" smtClean="0"/>
              <a:t>Vladina</a:t>
            </a:r>
            <a:r>
              <a:rPr lang="en-US" dirty="0" smtClean="0"/>
              <a:t> </a:t>
            </a:r>
            <a:r>
              <a:rPr lang="en-US" dirty="0" err="1"/>
              <a:t>pomoć</a:t>
            </a:r>
            <a:r>
              <a:rPr lang="en-US" dirty="0"/>
              <a:t> u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eđenju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sastojala</a:t>
            </a:r>
            <a:r>
              <a:rPr lang="en-US" dirty="0"/>
              <a:t> bi se u</a:t>
            </a:r>
            <a:r>
              <a:rPr lang="sr-Latn-ME" dirty="0"/>
              <a:t> </a:t>
            </a:r>
            <a:r>
              <a:rPr lang="sr-Latn-ME" dirty="0" smtClean="0"/>
              <a:t>definisanju</a:t>
            </a:r>
            <a:r>
              <a:rPr lang="en-US" dirty="0" smtClean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preduzetnicima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nezaposlenih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mladih</a:t>
            </a:r>
            <a:r>
              <a:rPr lang="en-US" dirty="0"/>
              <a:t> </a:t>
            </a:r>
            <a:r>
              <a:rPr lang="en-US" dirty="0" err="1"/>
              <a:t>stručnjaka</a:t>
            </a:r>
            <a:r>
              <a:rPr lang="en-US" dirty="0"/>
              <a:t>) </a:t>
            </a:r>
            <a:r>
              <a:rPr lang="en-US" dirty="0" err="1"/>
              <a:t>podstakao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sr-Latn-ME" dirty="0" smtClean="0"/>
              <a:t>preduzeća </a:t>
            </a:r>
            <a:r>
              <a:rPr lang="pl-PL" dirty="0" smtClean="0"/>
              <a:t>samozapošljavanja, </a:t>
            </a:r>
            <a:r>
              <a:rPr lang="pl-PL" dirty="0"/>
              <a:t>sa neporeskim tretmanom </a:t>
            </a:r>
            <a:r>
              <a:rPr lang="pl-PL" dirty="0" smtClean="0"/>
              <a:t>(od </a:t>
            </a:r>
            <a:r>
              <a:rPr lang="pl-PL" dirty="0"/>
              <a:t>3 do 5 </a:t>
            </a:r>
            <a:r>
              <a:rPr lang="pl-PL" dirty="0" smtClean="0"/>
              <a:t>godina), </a:t>
            </a:r>
            <a:r>
              <a:rPr lang="pl-PL" dirty="0"/>
              <a:t>pod uslovom </a:t>
            </a:r>
            <a:r>
              <a:rPr lang="en-US" dirty="0"/>
              <a:t>da </a:t>
            </a:r>
            <a:r>
              <a:rPr lang="en-US" dirty="0" err="1"/>
              <a:t>nadoknadu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nezaposlenost</a:t>
            </a:r>
            <a:r>
              <a:rPr lang="en-US" dirty="0"/>
              <a:t> ne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od </a:t>
            </a:r>
            <a:r>
              <a:rPr lang="en-US" dirty="0" err="1"/>
              <a:t>godinu</a:t>
            </a:r>
            <a:r>
              <a:rPr lang="en-US" dirty="0"/>
              <a:t> dana.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4202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program</a:t>
            </a:r>
            <a:r>
              <a:rPr lang="sr-Latn-ME" dirty="0" smtClean="0"/>
              <a:t> </a:t>
            </a:r>
            <a:r>
              <a:rPr lang="en-US" dirty="0" err="1" smtClean="0"/>
              <a:t>pratio</a:t>
            </a:r>
            <a:r>
              <a:rPr lang="en-US" dirty="0" smtClean="0"/>
              <a:t> </a:t>
            </a:r>
            <a:r>
              <a:rPr lang="en-US" dirty="0"/>
              <a:t>bi program </a:t>
            </a:r>
            <a:r>
              <a:rPr lang="en-US" dirty="0" err="1"/>
              <a:t>garantovanih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75</a:t>
            </a:r>
            <a:r>
              <a:rPr lang="en-US" dirty="0" smtClean="0"/>
              <a:t>%</a:t>
            </a:r>
            <a:r>
              <a:rPr lang="sr-Latn-ME" dirty="0" smtClean="0"/>
              <a:t> </a:t>
            </a:r>
            <a:r>
              <a:rPr lang="pl-PL" dirty="0" smtClean="0"/>
              <a:t>zajmova (garantni fond) </a:t>
            </a:r>
            <a:r>
              <a:rPr lang="pl-PL" dirty="0"/>
              <a:t>koji se odobravaju malom biznisu </a:t>
            </a:r>
            <a:r>
              <a:rPr lang="pl-PL" dirty="0" smtClean="0"/>
              <a:t>(na </a:t>
            </a:r>
            <a:r>
              <a:rPr lang="pl-PL" dirty="0"/>
              <a:t>period od 3 do 10 </a:t>
            </a:r>
            <a:r>
              <a:rPr lang="pl-PL" dirty="0" smtClean="0"/>
              <a:t>godina). </a:t>
            </a:r>
          </a:p>
          <a:p>
            <a:pPr marL="0" indent="0" algn="just">
              <a:buNone/>
            </a:pPr>
            <a:r>
              <a:rPr lang="pl-PL" dirty="0"/>
              <a:t>c</a:t>
            </a:r>
            <a:r>
              <a:rPr lang="pl-PL" dirty="0" smtClean="0"/>
              <a:t>) Država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zajmove</a:t>
            </a:r>
            <a:r>
              <a:rPr lang="en-US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sr-Latn-ME" dirty="0" smtClean="0"/>
              <a:t>preduzećima</a:t>
            </a:r>
            <a:r>
              <a:rPr lang="en-US" dirty="0" smtClean="0"/>
              <a:t>, </a:t>
            </a:r>
            <a:r>
              <a:rPr lang="en-US" dirty="0"/>
              <a:t>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država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svoje usluge naplaćuje premiju u iznosu od </a:t>
            </a:r>
            <a:r>
              <a:rPr lang="pl-PL" dirty="0" smtClean="0"/>
              <a:t>(1%) </a:t>
            </a:r>
            <a:r>
              <a:rPr lang="pl-PL" dirty="0"/>
              <a:t>kako troškovi ne bi pali na </a:t>
            </a:r>
            <a:r>
              <a:rPr lang="pl-PL" dirty="0" smtClean="0"/>
              <a:t>teret </a:t>
            </a:r>
            <a:r>
              <a:rPr lang="en-US" dirty="0" err="1" smtClean="0"/>
              <a:t>državnog</a:t>
            </a:r>
            <a:r>
              <a:rPr lang="en-US" dirty="0" smtClean="0"/>
              <a:t> </a:t>
            </a:r>
            <a:r>
              <a:rPr lang="en-US" dirty="0" err="1"/>
              <a:t>budžeta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Najzad</a:t>
            </a:r>
            <a:r>
              <a:rPr lang="en-US" dirty="0"/>
              <a:t>, </a:t>
            </a:r>
            <a:r>
              <a:rPr lang="en-US" dirty="0" err="1"/>
              <a:t>ovaj</a:t>
            </a:r>
            <a:r>
              <a:rPr lang="en-US" dirty="0"/>
              <a:t> program </a:t>
            </a:r>
            <a:r>
              <a:rPr lang="en-US" dirty="0" err="1"/>
              <a:t>pratio</a:t>
            </a:r>
            <a:r>
              <a:rPr lang="en-US" dirty="0"/>
              <a:t> bi program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ekspanziju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sr-Latn-ME" dirty="0" smtClean="0"/>
              <a:t>preduzeća 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perspektivnim</a:t>
            </a:r>
            <a:r>
              <a:rPr lang="en-US" dirty="0"/>
              <a:t> </a:t>
            </a:r>
            <a:r>
              <a:rPr lang="en-US" dirty="0" err="1"/>
              <a:t>potencijalima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konkurentske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emitovale</a:t>
            </a:r>
            <a:r>
              <a:rPr lang="en-US" dirty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pl-PL" dirty="0" smtClean="0"/>
              <a:t>oslobođene </a:t>
            </a:r>
            <a:r>
              <a:rPr lang="pl-PL" dirty="0"/>
              <a:t>od poreza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Ministarstvo za </a:t>
            </a:r>
            <a:r>
              <a:rPr lang="pl-PL" dirty="0" smtClean="0"/>
              <a:t>finansije </a:t>
            </a:r>
            <a:r>
              <a:rPr lang="pl-PL" dirty="0"/>
              <a:t>bi davalo specijalne pomoći </a:t>
            </a:r>
            <a:r>
              <a:rPr lang="pl-PL" dirty="0" smtClean="0"/>
              <a:t>za </a:t>
            </a:r>
            <a:r>
              <a:rPr lang="it-IT" dirty="0" smtClean="0"/>
              <a:t>specifične </a:t>
            </a:r>
            <a:r>
              <a:rPr lang="it-IT" dirty="0"/>
              <a:t>aktivnosti i </a:t>
            </a:r>
            <a:r>
              <a:rPr lang="it-IT" dirty="0" smtClean="0"/>
              <a:t>specifične</a:t>
            </a:r>
            <a:r>
              <a:rPr lang="sr-Latn-ME" dirty="0" smtClean="0"/>
              <a:t> </a:t>
            </a:r>
            <a:r>
              <a:rPr lang="it-IT" dirty="0" smtClean="0"/>
              <a:t>regione </a:t>
            </a:r>
            <a:r>
              <a:rPr lang="it-IT" dirty="0"/>
              <a:t>(nerazvijene). </a:t>
            </a:r>
            <a:endParaRPr lang="sr-Latn-ME" dirty="0" smtClean="0"/>
          </a:p>
          <a:p>
            <a:pPr algn="just"/>
            <a:r>
              <a:rPr lang="it-IT" dirty="0" smtClean="0"/>
              <a:t>Inovativn</a:t>
            </a:r>
            <a:r>
              <a:rPr lang="sr-Latn-ME" dirty="0" smtClean="0"/>
              <a:t>a</a:t>
            </a:r>
            <a:r>
              <a:rPr lang="it-IT" dirty="0" smtClean="0"/>
              <a:t> mal</a:t>
            </a:r>
            <a:r>
              <a:rPr lang="sr-Latn-ME" dirty="0" smtClean="0"/>
              <a:t>a</a:t>
            </a:r>
            <a:r>
              <a:rPr lang="it-IT" dirty="0" smtClean="0"/>
              <a:t> </a:t>
            </a:r>
            <a:r>
              <a:rPr lang="sr-Latn-ME" dirty="0" smtClean="0"/>
              <a:t>preduzeća</a:t>
            </a:r>
            <a:r>
              <a:rPr lang="it-IT" dirty="0" smtClean="0"/>
              <a:t> bi</a:t>
            </a:r>
            <a:r>
              <a:rPr lang="sr-Latn-ME" dirty="0" smtClean="0"/>
              <a:t> </a:t>
            </a:r>
            <a:r>
              <a:rPr lang="en-US" dirty="0" err="1" smtClean="0"/>
              <a:t>dobijal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povoljne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7856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2.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/>
              <a:t>bi, </a:t>
            </a:r>
            <a:r>
              <a:rPr lang="en-US" dirty="0" err="1"/>
              <a:t>dalje</a:t>
            </a:r>
            <a:r>
              <a:rPr lang="en-US" dirty="0"/>
              <a:t>, </a:t>
            </a:r>
            <a:r>
              <a:rPr lang="en-US" dirty="0" err="1"/>
              <a:t>pružala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sr-Latn-ME" dirty="0" smtClean="0"/>
              <a:t>preduzećima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obuci</a:t>
            </a:r>
            <a:r>
              <a:rPr lang="en-US" dirty="0"/>
              <a:t> </a:t>
            </a:r>
            <a:r>
              <a:rPr lang="en-US" dirty="0" err="1"/>
              <a:t>kadrova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podizanju</a:t>
            </a:r>
            <a:r>
              <a:rPr lang="sr-Latn-ME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nerazdvojni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 smtClean="0"/>
              <a:t>podizanja</a:t>
            </a:r>
            <a:r>
              <a:rPr lang="sr-Latn-ME" dirty="0" smtClean="0"/>
              <a:t> </a:t>
            </a:r>
            <a:r>
              <a:rPr lang="en-US" dirty="0" err="1" smtClean="0"/>
              <a:t>konkurentske</a:t>
            </a:r>
            <a:r>
              <a:rPr lang="en-US" dirty="0" smtClean="0"/>
              <a:t> </a:t>
            </a:r>
            <a:r>
              <a:rPr lang="en-US" dirty="0" err="1"/>
              <a:t>sposobnosti</a:t>
            </a:r>
            <a:r>
              <a:rPr lang="en-US" dirty="0"/>
              <a:t>,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 smtClean="0"/>
              <a:t>performansi</a:t>
            </a:r>
            <a:r>
              <a:rPr lang="sr-Latn-ME" dirty="0" smtClean="0"/>
              <a:t> </a:t>
            </a:r>
            <a:r>
              <a:rPr lang="en-US" dirty="0" err="1" smtClean="0"/>
              <a:t>malih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3.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agencija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obuku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ministarstvima</a:t>
            </a:r>
            <a:r>
              <a:rPr lang="en-US" dirty="0"/>
              <a:t> </a:t>
            </a:r>
            <a:r>
              <a:rPr lang="en-US" dirty="0" err="1"/>
              <a:t>omogućili</a:t>
            </a:r>
            <a:r>
              <a:rPr lang="en-US" dirty="0"/>
              <a:t> bi </a:t>
            </a:r>
            <a:r>
              <a:rPr lang="en-US" dirty="0" err="1" smtClean="0"/>
              <a:t>besplatne</a:t>
            </a:r>
            <a:r>
              <a:rPr lang="sr-Latn-ME" dirty="0" smtClean="0"/>
              <a:t> </a:t>
            </a:r>
            <a:r>
              <a:rPr lang="en-US" dirty="0" err="1" smtClean="0"/>
              <a:t>konsultantske</a:t>
            </a:r>
            <a:r>
              <a:rPr lang="en-US" dirty="0" smtClean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sr-Latn-ME" dirty="0" smtClean="0"/>
              <a:t>preduzeća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pripremi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ekspertsku</a:t>
            </a:r>
            <a:r>
              <a:rPr lang="sr-Latn-ME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marketinga</a:t>
            </a:r>
            <a:r>
              <a:rPr lang="en-US" dirty="0"/>
              <a:t>, </a:t>
            </a:r>
            <a:r>
              <a:rPr lang="en-US" dirty="0" err="1" smtClean="0"/>
              <a:t>dotiran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/>
              <a:t>konsalting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korekciji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specijalističkih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inovativne projekte. 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7055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4.Specijalne programe za obuku mladih (nezaposlenih),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streme</a:t>
            </a:r>
            <a:r>
              <a:rPr lang="en-US" dirty="0"/>
              <a:t> </a:t>
            </a:r>
            <a:r>
              <a:rPr lang="en-US" dirty="0" err="1"/>
              <a:t>sopstvenom</a:t>
            </a:r>
            <a:r>
              <a:rPr lang="en-US" dirty="0"/>
              <a:t> </a:t>
            </a:r>
            <a:r>
              <a:rPr lang="en-US" dirty="0" err="1"/>
              <a:t>biznisu</a:t>
            </a:r>
            <a:r>
              <a:rPr lang="en-US" dirty="0"/>
              <a:t>, </a:t>
            </a:r>
            <a:r>
              <a:rPr lang="en-US" dirty="0" err="1"/>
              <a:t>lansiralo</a:t>
            </a:r>
            <a:r>
              <a:rPr lang="en-US" dirty="0"/>
              <a:t> bi </a:t>
            </a:r>
            <a:r>
              <a:rPr lang="en-US" dirty="0" err="1"/>
              <a:t>ministarstvo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nauku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inoviranja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radikalnom</a:t>
            </a:r>
            <a:r>
              <a:rPr lang="en-US" dirty="0"/>
              <a:t> </a:t>
            </a:r>
            <a:r>
              <a:rPr lang="en-US" dirty="0" err="1"/>
              <a:t>strategijom</a:t>
            </a:r>
            <a:r>
              <a:rPr lang="en-US" dirty="0"/>
              <a:t> </a:t>
            </a:r>
            <a:r>
              <a:rPr lang="en-US" dirty="0" err="1"/>
              <a:t>obuke</a:t>
            </a:r>
            <a:r>
              <a:rPr lang="sr-Latn-ME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preduzetništvo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/>
              <a:t>Ovaj</a:t>
            </a:r>
            <a:r>
              <a:rPr lang="en-US" dirty="0"/>
              <a:t> program </a:t>
            </a:r>
            <a:r>
              <a:rPr lang="en-US" dirty="0" err="1"/>
              <a:t>koordinirao</a:t>
            </a:r>
            <a:r>
              <a:rPr lang="en-US" dirty="0"/>
              <a:t> bi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programom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sr-Latn-ME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sr-Latn-ME" dirty="0"/>
              <a:t>preduzećima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/>
              <a:t>5. </a:t>
            </a:r>
            <a:r>
              <a:rPr lang="en-US" dirty="0"/>
              <a:t>Program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sr-Latn-ME" dirty="0"/>
              <a:t>preduzećima</a:t>
            </a:r>
            <a:r>
              <a:rPr lang="en-US" dirty="0"/>
              <a:t> </a:t>
            </a:r>
            <a:r>
              <a:rPr lang="en-US" dirty="0" err="1"/>
              <a:t>išao</a:t>
            </a:r>
            <a:r>
              <a:rPr lang="en-US" dirty="0"/>
              <a:t> bi </a:t>
            </a:r>
            <a:r>
              <a:rPr lang="en-US" dirty="0" err="1"/>
              <a:t>preko</a:t>
            </a:r>
            <a:r>
              <a:rPr lang="sr-Latn-ME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preduzetničkih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bi se rad </a:t>
            </a:r>
            <a:r>
              <a:rPr lang="en-US" dirty="0" err="1"/>
              <a:t>alimentirao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sr-Latn-ME" dirty="0"/>
              <a:t> </a:t>
            </a:r>
            <a:r>
              <a:rPr lang="en-US" dirty="0" err="1"/>
              <a:t>sponzorstvo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neograničenim</a:t>
            </a:r>
            <a:r>
              <a:rPr lang="en-US" dirty="0"/>
              <a:t> </a:t>
            </a:r>
            <a:r>
              <a:rPr lang="en-US" dirty="0" err="1"/>
              <a:t>neporeskim</a:t>
            </a:r>
            <a:r>
              <a:rPr lang="en-US" dirty="0"/>
              <a:t> </a:t>
            </a:r>
            <a:r>
              <a:rPr lang="en-US" dirty="0" err="1"/>
              <a:t>tretmanom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9041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Konsultanti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 smtClean="0"/>
              <a:t>formirali</a:t>
            </a:r>
            <a:r>
              <a:rPr lang="sr-Latn-ME" dirty="0" smtClean="0"/>
              <a:t> </a:t>
            </a:r>
            <a:r>
              <a:rPr lang="en-US" dirty="0" err="1" smtClean="0"/>
              <a:t>Institut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konsalting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promovisao</a:t>
            </a:r>
            <a:r>
              <a:rPr lang="en-US" dirty="0"/>
              <a:t> </a:t>
            </a:r>
            <a:r>
              <a:rPr lang="en-US" dirty="0" err="1"/>
              <a:t>najnovija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strateškog</a:t>
            </a:r>
            <a:r>
              <a:rPr lang="sr-Latn-ME" dirty="0" smtClean="0"/>
              <a:t> </a:t>
            </a:r>
            <a:r>
              <a:rPr lang="en-US" dirty="0" err="1" smtClean="0"/>
              <a:t>menadžmenta</a:t>
            </a:r>
            <a:r>
              <a:rPr lang="en-US" dirty="0"/>
              <a:t>,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marketinga</a:t>
            </a:r>
            <a:r>
              <a:rPr lang="en-US" dirty="0"/>
              <a:t>,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tehnološkog</a:t>
            </a:r>
            <a:r>
              <a:rPr lang="sr-Latn-ME" dirty="0" smtClean="0"/>
              <a:t> </a:t>
            </a:r>
            <a:r>
              <a:rPr lang="en-US" dirty="0" err="1" smtClean="0"/>
              <a:t>menadžmenta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potpore</a:t>
            </a:r>
            <a:r>
              <a:rPr lang="en-US" dirty="0"/>
              <a:t> bi </a:t>
            </a:r>
            <a:r>
              <a:rPr lang="en-US" dirty="0" err="1"/>
              <a:t>išle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budžeta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nagrada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diversifikaciju</a:t>
            </a:r>
            <a:r>
              <a:rPr lang="en-US" dirty="0" smtClean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konsultantskih</a:t>
            </a:r>
            <a:r>
              <a:rPr lang="en-US" dirty="0"/>
              <a:t> </a:t>
            </a:r>
            <a:r>
              <a:rPr lang="en-US" dirty="0" err="1"/>
              <a:t>šema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6.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sr-Latn-ME" dirty="0" smtClean="0"/>
              <a:t> </a:t>
            </a:r>
            <a:r>
              <a:rPr lang="en-US" dirty="0" err="1" smtClean="0"/>
              <a:t>kooperacije</a:t>
            </a:r>
            <a:r>
              <a:rPr lang="en-US" dirty="0" smtClean="0"/>
              <a:t> </a:t>
            </a:r>
            <a:r>
              <a:rPr lang="en-US" dirty="0" err="1"/>
              <a:t>doprineo</a:t>
            </a:r>
            <a:r>
              <a:rPr lang="en-US" dirty="0"/>
              <a:t> bi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/>
              <a:t>partnerskih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err="1" smtClean="0"/>
              <a:t>nformacionog</a:t>
            </a:r>
            <a:r>
              <a:rPr lang="en-US" dirty="0" smtClean="0"/>
              <a:t> </a:t>
            </a:r>
            <a:r>
              <a:rPr lang="en-US" dirty="0" err="1"/>
              <a:t>centra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Privrednoj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bi se </a:t>
            </a:r>
            <a:r>
              <a:rPr lang="en-US" dirty="0" err="1" smtClean="0"/>
              <a:t>finansirao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dotacija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refundiranih</a:t>
            </a:r>
            <a:r>
              <a:rPr lang="en-US" dirty="0" smtClean="0"/>
              <a:t> </a:t>
            </a:r>
            <a:r>
              <a:rPr lang="en-US" dirty="0" err="1"/>
              <a:t>poreza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krajnjoj</a:t>
            </a:r>
            <a:r>
              <a:rPr lang="en-US" dirty="0"/>
              <a:t> </a:t>
            </a:r>
            <a:r>
              <a:rPr lang="en-US" dirty="0" err="1"/>
              <a:t>instanci</a:t>
            </a:r>
            <a:r>
              <a:rPr lang="en-US" dirty="0"/>
              <a:t>, </a:t>
            </a:r>
            <a:r>
              <a:rPr lang="en-US" dirty="0" err="1"/>
              <a:t>kreirao</a:t>
            </a:r>
            <a:r>
              <a:rPr lang="en-US" dirty="0"/>
              <a:t> bi se </a:t>
            </a:r>
            <a:r>
              <a:rPr lang="en-US" dirty="0" smtClean="0"/>
              <a:t>“</a:t>
            </a:r>
            <a:r>
              <a:rPr lang="sr-Latn-ME" dirty="0" err="1"/>
              <a:t>p</a:t>
            </a:r>
            <a:r>
              <a:rPr lang="en-US" dirty="0" err="1" smtClean="0"/>
              <a:t>reduzetnički</a:t>
            </a:r>
            <a:r>
              <a:rPr lang="en-US" dirty="0" smtClean="0"/>
              <a:t> </a:t>
            </a:r>
            <a:r>
              <a:rPr lang="en-US" dirty="0" err="1"/>
              <a:t>inkubator</a:t>
            </a:r>
            <a:r>
              <a:rPr lang="en-US" dirty="0"/>
              <a:t>”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smtClean="0"/>
              <a:t>“</a:t>
            </a:r>
            <a:r>
              <a:rPr lang="sr-Latn-ME" dirty="0" smtClean="0"/>
              <a:t>boravili</a:t>
            </a:r>
            <a:r>
              <a:rPr lang="en-US" dirty="0" smtClean="0"/>
              <a:t>”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8073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7. </a:t>
            </a:r>
            <a:r>
              <a:rPr lang="en-US" dirty="0" err="1" smtClean="0"/>
              <a:t>Isprobani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privlačenja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 smtClean="0"/>
              <a:t>reflektuje</a:t>
            </a:r>
            <a:r>
              <a:rPr lang="en-US" dirty="0" smtClean="0"/>
              <a:t> </a:t>
            </a:r>
            <a:r>
              <a:rPr lang="en-US" dirty="0" err="1"/>
              <a:t>tzv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detaksaciono</a:t>
            </a:r>
            <a:r>
              <a:rPr lang="en-US" dirty="0" smtClean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privatnih</a:t>
            </a:r>
            <a:r>
              <a:rPr lang="en-US" dirty="0"/>
              <a:t> </a:t>
            </a:r>
            <a:r>
              <a:rPr lang="en-US" dirty="0" err="1"/>
              <a:t>preduzetnika</a:t>
            </a:r>
            <a:r>
              <a:rPr lang="en-US" dirty="0"/>
              <a:t> bez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ostvaren</a:t>
            </a:r>
            <a:r>
              <a:rPr lang="sr-Latn-ME" dirty="0" smtClean="0"/>
              <a:t>u </a:t>
            </a:r>
            <a:r>
              <a:rPr lang="pl-PL" dirty="0" smtClean="0"/>
              <a:t>rezultat </a:t>
            </a:r>
            <a:r>
              <a:rPr lang="pl-PL" dirty="0"/>
              <a:t>(dobit </a:t>
            </a:r>
            <a:r>
              <a:rPr lang="pl-PL" dirty="0" smtClean="0"/>
              <a:t>preduzeća) </a:t>
            </a:r>
            <a:r>
              <a:rPr lang="pl-PL" dirty="0"/>
              <a:t>za određeni broj godina, koji </a:t>
            </a:r>
            <a:r>
              <a:rPr lang="pl-PL" dirty="0" smtClean="0"/>
              <a:t>je obično  </a:t>
            </a:r>
            <a:r>
              <a:rPr lang="pl-PL" dirty="0"/>
              <a:t>od 7 do 11 godina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Fiskalne stimulacije za inostrane ulagače:</a:t>
            </a:r>
            <a:endParaRPr lang="pl-PL" dirty="0"/>
          </a:p>
          <a:p>
            <a:pPr algn="just"/>
            <a:r>
              <a:rPr lang="sr-Latn-ME" dirty="0" smtClean="0"/>
              <a:t>F</a:t>
            </a:r>
            <a:r>
              <a:rPr lang="en-US" dirty="0" err="1" smtClean="0"/>
              <a:t>iskalnim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smtClean="0"/>
              <a:t>stimuli</a:t>
            </a:r>
            <a:r>
              <a:rPr lang="sr-Latn-ME" dirty="0" smtClean="0"/>
              <a:t>šu se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inostranih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razvojne</a:t>
            </a:r>
            <a:r>
              <a:rPr lang="en-US" dirty="0" smtClean="0"/>
              <a:t> </a:t>
            </a:r>
            <a:r>
              <a:rPr lang="en-US" dirty="0" err="1"/>
              <a:t>projekte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 smtClean="0"/>
              <a:t>fiskalne</a:t>
            </a:r>
            <a:r>
              <a:rPr lang="en-US" dirty="0" smtClean="0"/>
              <a:t> </a:t>
            </a:r>
            <a:r>
              <a:rPr lang="en-US" dirty="0" err="1" smtClean="0"/>
              <a:t>beneficije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koncesije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1248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eme</a:t>
            </a:r>
            <a:r>
              <a:rPr lang="sr-Latn-ME" dirty="0"/>
              <a:t>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mirovanja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eme</a:t>
            </a:r>
            <a:r>
              <a:rPr lang="en-US" dirty="0"/>
              <a:t> </a:t>
            </a:r>
            <a:r>
              <a:rPr lang="en-US" dirty="0" err="1"/>
              <a:t>fiskalnih</a:t>
            </a:r>
            <a:r>
              <a:rPr lang="en-US" dirty="0"/>
              <a:t> </a:t>
            </a:r>
            <a:r>
              <a:rPr lang="en-US" dirty="0" err="1"/>
              <a:t>privilegija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strancu</a:t>
            </a:r>
            <a:r>
              <a:rPr lang="sr-Latn-ME" dirty="0"/>
              <a:t> </a:t>
            </a:r>
            <a:r>
              <a:rPr lang="en-US" dirty="0"/>
              <a:t>da </a:t>
            </a:r>
            <a:r>
              <a:rPr lang="en-US" dirty="0" err="1"/>
              <a:t>omogući</a:t>
            </a:r>
            <a:r>
              <a:rPr lang="en-US" dirty="0"/>
              <a:t> i: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(1)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preduzećem</a:t>
            </a:r>
            <a:r>
              <a:rPr lang="en-US" dirty="0"/>
              <a:t>,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(2) </a:t>
            </a:r>
            <a:r>
              <a:rPr lang="en-US" dirty="0" err="1"/>
              <a:t>obezb</a:t>
            </a:r>
            <a:r>
              <a:rPr lang="sr-Latn-ME" dirty="0"/>
              <a:t>j</a:t>
            </a:r>
            <a:r>
              <a:rPr lang="en-US" dirty="0" err="1"/>
              <a:t>eđenje</a:t>
            </a:r>
            <a:r>
              <a:rPr lang="sr-Latn-ME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zemljištem</a:t>
            </a:r>
            <a:r>
              <a:rPr lang="en-US" dirty="0"/>
              <a:t>,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(3)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oslobađanje</a:t>
            </a:r>
            <a:r>
              <a:rPr lang="en-US" dirty="0"/>
              <a:t> od </a:t>
            </a:r>
            <a:r>
              <a:rPr lang="en-US" dirty="0" err="1"/>
              <a:t>plaćanja</a:t>
            </a:r>
            <a:r>
              <a:rPr lang="sr-Latn-ME" dirty="0"/>
              <a:t> </a:t>
            </a:r>
            <a:r>
              <a:rPr lang="en-US" dirty="0"/>
              <a:t>carina,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(4)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oslobađanje</a:t>
            </a:r>
            <a:r>
              <a:rPr lang="en-US" dirty="0"/>
              <a:t> (d</a:t>
            </a:r>
            <a:r>
              <a:rPr lang="sr-Latn-ME" dirty="0"/>
              <a:t>j</a:t>
            </a:r>
            <a:r>
              <a:rPr lang="en-US" dirty="0" err="1"/>
              <a:t>elimično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li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) od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sr-Latn-ME" dirty="0"/>
              <a:t>    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(5)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povlastica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itd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189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Osiguranje i(u)zvoznog kapitala od nekomercijalnog rizika:</a:t>
            </a:r>
          </a:p>
          <a:p>
            <a:pPr algn="just"/>
            <a:r>
              <a:rPr lang="sv-SE" dirty="0" smtClean="0"/>
              <a:t>Fiskalni </a:t>
            </a:r>
            <a:r>
              <a:rPr lang="sv-SE" dirty="0"/>
              <a:t>tretman stranih ulaganja mogao bi se tokom vremena </a:t>
            </a:r>
            <a:r>
              <a:rPr lang="sv-SE" dirty="0" smtClean="0"/>
              <a:t>diversifikovati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izvoznica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 smtClean="0"/>
              <a:t>dugoročno</a:t>
            </a:r>
            <a:r>
              <a:rPr lang="sr-Latn-ME" dirty="0" smtClean="0"/>
              <a:t> </a:t>
            </a:r>
            <a:r>
              <a:rPr lang="en-US" dirty="0" err="1" smtClean="0"/>
              <a:t>postigla</a:t>
            </a:r>
            <a:r>
              <a:rPr lang="en-US" dirty="0" smtClean="0"/>
              <a:t>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klima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ulagače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Utemeljenje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sr-Latn-ME" dirty="0" smtClean="0"/>
              <a:t>definisano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osnivanjem</a:t>
            </a:r>
            <a:r>
              <a:rPr lang="en-US" dirty="0"/>
              <a:t> </a:t>
            </a:r>
            <a:r>
              <a:rPr lang="en-US" dirty="0" err="1"/>
              <a:t>Multilateralne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(MIGA) u </a:t>
            </a:r>
            <a:r>
              <a:rPr lang="en-US" dirty="0" err="1" smtClean="0"/>
              <a:t>okviru</a:t>
            </a:r>
            <a:r>
              <a:rPr lang="sr-Latn-ME" dirty="0" smtClean="0"/>
              <a:t> </a:t>
            </a:r>
            <a:r>
              <a:rPr lang="en-US" dirty="0" err="1" smtClean="0"/>
              <a:t>Međunarodne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obnovu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reosiguranje</a:t>
            </a:r>
            <a:r>
              <a:rPr lang="sr-Latn-ME" dirty="0" smtClean="0"/>
              <a:t> </a:t>
            </a:r>
            <a:r>
              <a:rPr lang="en-US" dirty="0" err="1" smtClean="0"/>
              <a:t>inostranih</a:t>
            </a:r>
            <a:r>
              <a:rPr lang="en-US" dirty="0" smtClean="0"/>
              <a:t> </a:t>
            </a:r>
            <a:r>
              <a:rPr lang="en-US" dirty="0" err="1"/>
              <a:t>ulagača</a:t>
            </a:r>
            <a:r>
              <a:rPr lang="en-US" dirty="0"/>
              <a:t> od </a:t>
            </a:r>
            <a:r>
              <a:rPr lang="en-US" dirty="0" err="1"/>
              <a:t>nekomercijalnih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</a:t>
            </a:r>
            <a:r>
              <a:rPr lang="sr-Latn-ME" dirty="0" smtClean="0"/>
              <a:t>ultilateralna agencija za osiguranje ulaganja</a:t>
            </a:r>
            <a:r>
              <a:rPr lang="en-US" dirty="0" smtClean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raskida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neispunjenja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 smtClean="0"/>
              <a:t>,</a:t>
            </a:r>
            <a:r>
              <a:rPr lang="sr-Latn-ME" dirty="0" smtClean="0"/>
              <a:t> u slučaju</a:t>
            </a:r>
            <a:r>
              <a:rPr lang="en-US" dirty="0" smtClean="0"/>
              <a:t> </a:t>
            </a:r>
            <a:r>
              <a:rPr lang="en-US" dirty="0"/>
              <a:t>rata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državnog</a:t>
            </a:r>
            <a:r>
              <a:rPr lang="sr-Latn-ME" dirty="0" smtClean="0"/>
              <a:t> </a:t>
            </a:r>
            <a:r>
              <a:rPr lang="en-US" dirty="0" err="1" smtClean="0"/>
              <a:t>udara</a:t>
            </a:r>
            <a:r>
              <a:rPr lang="en-US" dirty="0"/>
              <a:t>,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nadoknađuje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35868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Uporedo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fiskalnim</a:t>
            </a:r>
            <a:r>
              <a:rPr lang="en-US" dirty="0" smtClean="0"/>
              <a:t> </a:t>
            </a:r>
            <a:r>
              <a:rPr lang="en-US" dirty="0" err="1" smtClean="0"/>
              <a:t>beneficijama</a:t>
            </a:r>
            <a:r>
              <a:rPr lang="en-US" dirty="0"/>
              <a:t>,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uvoznice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propisuju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inostrane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izvoznica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Bangladeš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.,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5%–30%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stečenog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 smtClean="0"/>
              <a:t>potpunog</a:t>
            </a:r>
            <a:r>
              <a:rPr lang="sr-Latn-ME" dirty="0" smtClean="0"/>
              <a:t> </a:t>
            </a:r>
            <a:r>
              <a:rPr lang="en-US" dirty="0" err="1" smtClean="0"/>
              <a:t>oslobođenja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, od </a:t>
            </a:r>
            <a:r>
              <a:rPr lang="en-US" dirty="0" err="1"/>
              <a:t>stranca</a:t>
            </a:r>
            <a:r>
              <a:rPr lang="en-US" dirty="0"/>
              <a:t> da </a:t>
            </a:r>
            <a:r>
              <a:rPr lang="en-US" dirty="0" err="1"/>
              <a:t>uloži</a:t>
            </a:r>
            <a:r>
              <a:rPr lang="en-US" dirty="0"/>
              <a:t> u </a:t>
            </a:r>
            <a:r>
              <a:rPr lang="en-US" dirty="0" err="1" smtClean="0"/>
              <a:t>vladine</a:t>
            </a:r>
            <a:r>
              <a:rPr lang="sr-Latn-ME" dirty="0" smtClean="0"/>
              <a:t> </a:t>
            </a:r>
            <a:r>
              <a:rPr lang="pl-PL" dirty="0" smtClean="0"/>
              <a:t>obveznice </a:t>
            </a:r>
            <a:r>
              <a:rPr lang="pl-PL" dirty="0"/>
              <a:t>na koje se, inače, plaća kamata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Ako je kamata na državne </a:t>
            </a:r>
            <a:r>
              <a:rPr lang="pl-PL" dirty="0" smtClean="0"/>
              <a:t>obveznice </a:t>
            </a:r>
            <a:r>
              <a:rPr lang="en-US" dirty="0" err="1" smtClean="0"/>
              <a:t>niža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onda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prikrivenom</a:t>
            </a:r>
            <a:r>
              <a:rPr lang="en-US" dirty="0"/>
              <a:t> </a:t>
            </a:r>
            <a:r>
              <a:rPr lang="en-US" dirty="0" err="1"/>
              <a:t>porezu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onda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 smtClean="0"/>
              <a:t>regresiranju</a:t>
            </a:r>
            <a:r>
              <a:rPr lang="sr-Latn-ME" dirty="0" smtClean="0"/>
              <a:t> </a:t>
            </a:r>
            <a:r>
              <a:rPr lang="en-US" dirty="0" err="1" smtClean="0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Obala</a:t>
            </a:r>
            <a:r>
              <a:rPr lang="en-US" dirty="0" smtClean="0"/>
              <a:t> </a:t>
            </a:r>
            <a:r>
              <a:rPr lang="en-US" dirty="0" err="1"/>
              <a:t>Slonovače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.,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 smtClean="0"/>
              <a:t>flnansiranja</a:t>
            </a:r>
            <a:r>
              <a:rPr lang="en-US" dirty="0" smtClean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investicije </a:t>
            </a:r>
            <a:r>
              <a:rPr lang="pl-PL" dirty="0"/>
              <a:t>putem poreza na dobit preduzcća u visini od 10%. </a:t>
            </a:r>
            <a:endParaRPr lang="pl-PL" dirty="0" smtClean="0"/>
          </a:p>
          <a:p>
            <a:pPr algn="just"/>
            <a:r>
              <a:rPr lang="pl-PL" dirty="0" smtClean="0"/>
              <a:t>Taj </a:t>
            </a:r>
            <a:r>
              <a:rPr lang="pl-PL" dirty="0"/>
              <a:t>porez se </a:t>
            </a:r>
            <a:r>
              <a:rPr lang="pl-PL" dirty="0" smtClean="0"/>
              <a:t>oficijelno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izbeći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u </a:t>
            </a:r>
            <a:r>
              <a:rPr lang="en-US" dirty="0" err="1"/>
              <a:t>istom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7710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 smtClean="0"/>
              <a:t>izn</a:t>
            </a:r>
            <a:r>
              <a:rPr lang="sr-Latn-ME" dirty="0" smtClean="0"/>
              <a:t>ij</a:t>
            </a:r>
            <a:r>
              <a:rPr lang="en-US" dirty="0" err="1" smtClean="0"/>
              <a:t>etog</a:t>
            </a:r>
            <a:r>
              <a:rPr lang="en-US" dirty="0"/>
              <a:t>,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sr-Latn-ME" dirty="0" smtClean="0"/>
              <a:t>su prisutna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nova </a:t>
            </a:r>
            <a:r>
              <a:rPr lang="en-US" dirty="0" err="1"/>
              <a:t>rešenja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porezom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dohodak</a:t>
            </a:r>
            <a:r>
              <a:rPr lang="sr-Latn-ME" dirty="0" smtClean="0"/>
              <a:t> </a:t>
            </a:r>
            <a:r>
              <a:rPr lang="en-US" dirty="0" err="1" smtClean="0"/>
              <a:t>zaposlenih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,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oslobođenja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 smtClean="0"/>
              <a:t>stimulativna</a:t>
            </a:r>
            <a:r>
              <a:rPr lang="sr-Latn-ME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uvoznice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omogućena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bi,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/>
              <a:t>, bio </a:t>
            </a:r>
            <a:r>
              <a:rPr lang="en-US" dirty="0" err="1"/>
              <a:t>izuzet</a:t>
            </a:r>
            <a:r>
              <a:rPr lang="en-US" dirty="0"/>
              <a:t> od </a:t>
            </a:r>
            <a:r>
              <a:rPr lang="en-US" dirty="0" err="1"/>
              <a:t>oporezivanja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individualnom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Takvo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stimuliše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da </a:t>
            </a:r>
            <a:r>
              <a:rPr lang="en-US" dirty="0" err="1"/>
              <a:t>prebaci</a:t>
            </a:r>
            <a:r>
              <a:rPr lang="en-US" dirty="0"/>
              <a:t> </a:t>
            </a:r>
            <a:r>
              <a:rPr lang="en-US" dirty="0" err="1"/>
              <a:t>oporezivi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u </a:t>
            </a:r>
            <a:r>
              <a:rPr lang="en-US" dirty="0" err="1"/>
              <a:t>preduzeće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/>
              <a:t>oslobađa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izloženi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,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privilegije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inostrane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investitore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uključe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odbitne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 od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 smtClean="0"/>
              <a:t>osnovice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obračun poreza na dobit.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07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1.Fiskalna politika i finansijska tržišta savremenih država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344"/>
            <a:ext cx="10515600" cy="4618619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Kako savremena država, danas, fiskalnom politikom utiče na preduzeća, pospješujući njihov položaj na tržištima, kao i na procese privatizacije javnih preduzeže, obradićemo u ovom predavanju.</a:t>
            </a:r>
          </a:p>
          <a:p>
            <a:pPr algn="just"/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 smtClean="0"/>
              <a:t>podstič</a:t>
            </a:r>
            <a:r>
              <a:rPr lang="sr-Latn-ME" dirty="0" smtClean="0"/>
              <a:t>e, često, razvoj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poreskim</a:t>
            </a:r>
            <a:r>
              <a:rPr lang="en-US" dirty="0"/>
              <a:t> </a:t>
            </a:r>
            <a:r>
              <a:rPr lang="en-US" dirty="0" err="1" smtClean="0"/>
              <a:t>pogodnostima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fiskalnim</a:t>
            </a:r>
            <a:r>
              <a:rPr lang="en-US" dirty="0" smtClean="0"/>
              <a:t> </a:t>
            </a:r>
            <a:r>
              <a:rPr lang="en-US" dirty="0" err="1"/>
              <a:t>mehanizmima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preduzetnički</a:t>
            </a:r>
            <a:r>
              <a:rPr lang="en-US" dirty="0"/>
              <a:t> </a:t>
            </a:r>
            <a:r>
              <a:rPr lang="sr-Latn-ME" dirty="0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Moderna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sr-Latn-ME" dirty="0" smtClean="0"/>
              <a:t> može da štiti i jača </a:t>
            </a:r>
            <a:r>
              <a:rPr lang="en-US" dirty="0" err="1" smtClean="0"/>
              <a:t>poslov</a:t>
            </a:r>
            <a:r>
              <a:rPr lang="sr-Latn-ME" dirty="0" smtClean="0"/>
              <a:t>anje </a:t>
            </a:r>
            <a:r>
              <a:rPr lang="en-US" dirty="0" smtClean="0"/>
              <a:t> </a:t>
            </a:r>
            <a:r>
              <a:rPr lang="en-US" dirty="0" err="1" smtClean="0"/>
              <a:t>firme</a:t>
            </a:r>
            <a:r>
              <a:rPr lang="en-US" dirty="0" smtClean="0"/>
              <a:t> </a:t>
            </a:r>
            <a:r>
              <a:rPr lang="en-US" dirty="0" err="1"/>
              <a:t>dodatnim</a:t>
            </a:r>
            <a:r>
              <a:rPr lang="en-US" dirty="0"/>
              <a:t> </a:t>
            </a:r>
            <a:r>
              <a:rPr lang="en-US" dirty="0" err="1"/>
              <a:t>poreskim</a:t>
            </a:r>
            <a:r>
              <a:rPr lang="en-US" dirty="0"/>
              <a:t> </a:t>
            </a:r>
            <a:r>
              <a:rPr lang="en-US" dirty="0" err="1"/>
              <a:t>stimulansima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4467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err="1"/>
              <a:t>Jer</a:t>
            </a:r>
            <a:r>
              <a:rPr lang="es-ES" dirty="0"/>
              <a:t>, </a:t>
            </a:r>
            <a:r>
              <a:rPr lang="es-ES" dirty="0" err="1"/>
              <a:t>ako</a:t>
            </a:r>
            <a:r>
              <a:rPr lang="es-ES" dirty="0"/>
              <a:t> se </a:t>
            </a:r>
            <a:r>
              <a:rPr lang="es-ES" dirty="0" err="1"/>
              <a:t>vremenska</a:t>
            </a:r>
            <a:r>
              <a:rPr lang="es-ES" dirty="0"/>
              <a:t> </a:t>
            </a:r>
            <a:r>
              <a:rPr lang="es-ES" dirty="0" err="1"/>
              <a:t>amortizacija</a:t>
            </a:r>
            <a:r>
              <a:rPr lang="es-ES" dirty="0"/>
              <a:t> </a:t>
            </a:r>
            <a:r>
              <a:rPr lang="es-ES" dirty="0" err="1"/>
              <a:t>realizuje</a:t>
            </a:r>
            <a:r>
              <a:rPr lang="es-ES" dirty="0"/>
              <a:t> </a:t>
            </a:r>
            <a:r>
              <a:rPr lang="es-E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isteka</a:t>
            </a:r>
            <a:r>
              <a:rPr lang="en-US" dirty="0" smtClean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/>
              <a:t>oslobođenja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odbitna</a:t>
            </a:r>
            <a:r>
              <a:rPr lang="sr-Latn-ME" dirty="0" smtClean="0"/>
              <a:t> </a:t>
            </a:r>
            <a:r>
              <a:rPr lang="en-US" dirty="0" err="1" smtClean="0"/>
              <a:t>stavka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Tada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neamortizovana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podložan</a:t>
            </a:r>
            <a:r>
              <a:rPr lang="sr-Latn-ME" dirty="0" smtClean="0"/>
              <a:t> </a:t>
            </a:r>
            <a:r>
              <a:rPr lang="en-US" dirty="0" err="1" smtClean="0"/>
              <a:t>oporezivanju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ubrzana</a:t>
            </a:r>
            <a:r>
              <a:rPr lang="en-US" dirty="0"/>
              <a:t> </a:t>
            </a:r>
            <a:r>
              <a:rPr lang="en-US" dirty="0" err="1"/>
              <a:t>amortizacija</a:t>
            </a:r>
            <a:r>
              <a:rPr lang="en-US" dirty="0"/>
              <a:t> (</a:t>
            </a:r>
            <a:r>
              <a:rPr lang="en-US" dirty="0" err="1"/>
              <a:t>otpis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) mora </a:t>
            </a:r>
            <a:r>
              <a:rPr lang="en-US" dirty="0" err="1"/>
              <a:t>odložiti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smtClean="0"/>
              <a:t>period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/>
              <a:t>oslobođenja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 smtClean="0"/>
              <a:t>inostrani</a:t>
            </a:r>
            <a:r>
              <a:rPr lang="sr-Latn-ME" dirty="0" smtClean="0"/>
              <a:t> </a:t>
            </a:r>
            <a:r>
              <a:rPr lang="en-US" dirty="0" err="1" smtClean="0"/>
              <a:t>investitor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v</a:t>
            </a:r>
            <a:r>
              <a:rPr lang="en-US" dirty="0" smtClean="0"/>
              <a:t>e </a:t>
            </a:r>
            <a:r>
              <a:rPr lang="en-US" dirty="0" err="1"/>
              <a:t>metode</a:t>
            </a:r>
            <a:r>
              <a:rPr lang="en-US" dirty="0"/>
              <a:t>: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poresko</a:t>
            </a:r>
            <a:r>
              <a:rPr lang="en-US" dirty="0"/>
              <a:t> </a:t>
            </a:r>
            <a:r>
              <a:rPr lang="en-US" dirty="0" err="1"/>
              <a:t>oslobođenje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perioda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kome</a:t>
            </a:r>
            <a:r>
              <a:rPr lang="en-US" dirty="0"/>
              <a:t> se ne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porez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/>
              <a:t>ubrzanu</a:t>
            </a:r>
            <a:r>
              <a:rPr lang="en-US" dirty="0"/>
              <a:t> </a:t>
            </a:r>
            <a:r>
              <a:rPr lang="en-US" dirty="0" err="1"/>
              <a:t>amortizaciju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 smtClean="0"/>
              <a:t>perioda</a:t>
            </a:r>
            <a:r>
              <a:rPr lang="sr-Latn-ME" dirty="0" smtClean="0"/>
              <a:t>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/>
              <a:t>privilegije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odbija</a:t>
            </a:r>
            <a:r>
              <a:rPr lang="en-US" dirty="0"/>
              <a:t> od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osnovice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/>
              <a:t>se u tom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fiskalni</a:t>
            </a:r>
            <a:r>
              <a:rPr lang="en-US" dirty="0" smtClean="0"/>
              <a:t> </a:t>
            </a:r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produžuju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kvantitativno</a:t>
            </a:r>
            <a:r>
              <a:rPr lang="en-US" dirty="0"/>
              <a:t> </a:t>
            </a:r>
            <a:r>
              <a:rPr lang="en-US" dirty="0" err="1"/>
              <a:t>povećavaju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sračunatim</a:t>
            </a:r>
            <a:r>
              <a:rPr lang="sr-Latn-ME" dirty="0" smtClean="0"/>
              <a:t> </a:t>
            </a:r>
            <a:r>
              <a:rPr lang="en-US" dirty="0" err="1" smtClean="0"/>
              <a:t>efektima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69178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poreska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 smtClean="0"/>
              <a:t>štednje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ušteđenih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Na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probi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života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interesuju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osnivaju</a:t>
            </a:r>
            <a:r>
              <a:rPr lang="en-US" dirty="0"/>
              <a:t> </a:t>
            </a:r>
            <a:r>
              <a:rPr lang="en-US" dirty="0" err="1" smtClean="0"/>
              <a:t>akcionarska</a:t>
            </a:r>
            <a:r>
              <a:rPr lang="sr-Latn-ME" dirty="0" smtClean="0"/>
              <a:t> </a:t>
            </a:r>
            <a:r>
              <a:rPr lang="pt-BR" dirty="0" smtClean="0"/>
              <a:t>osiguravajuća </a:t>
            </a:r>
            <a:r>
              <a:rPr lang="pt-BR" dirty="0"/>
              <a:t>društva, koja nude i prodaju “proizvode” osiguranja života i </a:t>
            </a:r>
            <a:r>
              <a:rPr lang="pt-BR" dirty="0" smtClean="0"/>
              <a:t>penzija</a:t>
            </a:r>
            <a:r>
              <a:rPr lang="sr-Latn-ME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/>
              <a:t>klijentnim</a:t>
            </a:r>
            <a:r>
              <a:rPr lang="en-US" dirty="0"/>
              <a:t> </a:t>
            </a:r>
            <a:r>
              <a:rPr lang="en-US" dirty="0" err="1"/>
              <a:t>bazama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vodeće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(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lideri</a:t>
            </a:r>
            <a:r>
              <a:rPr lang="en-US" dirty="0"/>
              <a:t>)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 smtClean="0"/>
              <a:t>supstituta</a:t>
            </a:r>
            <a:r>
              <a:rPr lang="sr-Latn-ME" dirty="0" smtClean="0"/>
              <a:t> </a:t>
            </a:r>
            <a:r>
              <a:rPr lang="en-US" dirty="0" err="1" smtClean="0"/>
              <a:t>štednih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postala</a:t>
            </a:r>
            <a:r>
              <a:rPr lang="en-US" dirty="0"/>
              <a:t> je </a:t>
            </a:r>
            <a:r>
              <a:rPr lang="en-US" dirty="0" err="1"/>
              <a:t>atraktivan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4622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en-US" dirty="0"/>
              <a:t>Tome se </a:t>
            </a:r>
            <a:r>
              <a:rPr lang="en-US" dirty="0" err="1"/>
              <a:t>prilagodila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sr-Latn-ME" dirty="0"/>
              <a:t> </a:t>
            </a:r>
            <a:r>
              <a:rPr lang="en-US" dirty="0" err="1"/>
              <a:t>evropskih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režima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sr-Latn-ME" dirty="0"/>
              <a:t>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dohotke</a:t>
            </a:r>
            <a:r>
              <a:rPr lang="en-US" dirty="0"/>
              <a:t> </a:t>
            </a:r>
            <a:r>
              <a:rPr lang="en-US" dirty="0" err="1"/>
              <a:t>polise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oslobođenja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oslobođenja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 se </a:t>
            </a:r>
            <a:r>
              <a:rPr lang="en-US" dirty="0" err="1"/>
              <a:t>kalkuliše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ešovito</a:t>
            </a:r>
            <a:r>
              <a:rPr lang="en-US" dirty="0" smtClean="0"/>
              <a:t> </a:t>
            </a:r>
            <a:r>
              <a:rPr lang="en-US" dirty="0" err="1"/>
              <a:t>osiguranje</a:t>
            </a:r>
            <a:r>
              <a:rPr lang="sr-Latn-ME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primenom</a:t>
            </a:r>
            <a:r>
              <a:rPr lang="en-US" dirty="0"/>
              <a:t> </a:t>
            </a:r>
            <a:r>
              <a:rPr lang="en-US" dirty="0" err="1"/>
              <a:t>marginalne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stope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enljive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pros</a:t>
            </a:r>
            <a:r>
              <a:rPr lang="sr-Latn-ME" dirty="0"/>
              <a:t>j</a:t>
            </a:r>
            <a:r>
              <a:rPr lang="en-US" dirty="0" err="1"/>
              <a:t>ečne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Grupno</a:t>
            </a:r>
            <a:r>
              <a:rPr lang="sr-Latn-ME" dirty="0"/>
              <a:t> </a:t>
            </a:r>
            <a:r>
              <a:rPr lang="en-US" dirty="0" err="1"/>
              <a:t>osiguranje</a:t>
            </a:r>
            <a:r>
              <a:rPr lang="en-US" dirty="0"/>
              <a:t> je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izuzeto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tretmana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sr-Latn-ME" dirty="0"/>
              <a:t> </a:t>
            </a:r>
            <a:r>
              <a:rPr lang="pl-PL" dirty="0"/>
              <a:t>rokom u vezi sa dotiranim zajmom za stanove.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25269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Off shore kompanije mogu biti  i loši primjeri: tkz. panamski papiri:</a:t>
            </a:r>
          </a:p>
          <a:p>
            <a:pPr algn="just"/>
            <a:r>
              <a:rPr lang="en-US" dirty="0" err="1" smtClean="0"/>
              <a:t>Multinacionalne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 smtClean="0"/>
              <a:t>,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zajednički</a:t>
            </a:r>
            <a:r>
              <a:rPr lang="en-US" dirty="0" smtClean="0"/>
              <a:t> </a:t>
            </a:r>
            <a:r>
              <a:rPr lang="en-US" dirty="0" err="1"/>
              <a:t>formirati</a:t>
            </a:r>
            <a:r>
              <a:rPr lang="en-US" dirty="0"/>
              <a:t> off shore </a:t>
            </a:r>
            <a:r>
              <a:rPr lang="en-US" dirty="0" err="1"/>
              <a:t>banku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eže</a:t>
            </a:r>
            <a:r>
              <a:rPr lang="en-US" dirty="0" smtClean="0"/>
              <a:t> </a:t>
            </a:r>
            <a:r>
              <a:rPr lang="en-US" dirty="0" err="1"/>
              <a:t>deviznoj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oslobođena</a:t>
            </a:r>
            <a:r>
              <a:rPr lang="en-US" dirty="0" smtClean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Off </a:t>
            </a:r>
            <a:r>
              <a:rPr lang="en-US" dirty="0"/>
              <a:t>shore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osnivaju</a:t>
            </a:r>
            <a:r>
              <a:rPr lang="en-US" dirty="0"/>
              <a:t> off </a:t>
            </a:r>
            <a:r>
              <a:rPr lang="en-US" dirty="0" smtClean="0"/>
              <a:t>shore</a:t>
            </a:r>
            <a:r>
              <a:rPr lang="sr-Latn-ME" dirty="0" smtClean="0"/>
              <a:t> </a:t>
            </a:r>
            <a:r>
              <a:rPr lang="en-US" dirty="0" err="1" smtClean="0"/>
              <a:t>banku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,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 smtClean="0"/>
              <a:t>inostranih</a:t>
            </a:r>
            <a:r>
              <a:rPr lang="sr-Latn-ME" dirty="0" smtClean="0"/>
              <a:t> </a:t>
            </a:r>
            <a:r>
              <a:rPr lang="en-US" dirty="0" err="1" smtClean="0"/>
              <a:t>dugovanja</a:t>
            </a:r>
            <a:r>
              <a:rPr lang="en-US" dirty="0"/>
              <a:t>,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,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plaćanja</a:t>
            </a:r>
            <a:r>
              <a:rPr lang="en-US" dirty="0"/>
              <a:t> u </a:t>
            </a:r>
            <a:r>
              <a:rPr lang="en-US" dirty="0" err="1" smtClean="0"/>
              <a:t>međunarodnom</a:t>
            </a:r>
            <a:r>
              <a:rPr lang="sr-Latn-ME" dirty="0" smtClean="0"/>
              <a:t> </a:t>
            </a:r>
            <a:r>
              <a:rPr lang="en-US" dirty="0" err="1" smtClean="0"/>
              <a:t>prometu</a:t>
            </a:r>
            <a:r>
              <a:rPr lang="en-US" dirty="0" smtClean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gotovinom</a:t>
            </a:r>
            <a:r>
              <a:rPr lang="en-US" dirty="0"/>
              <a:t> bez </a:t>
            </a:r>
            <a:r>
              <a:rPr lang="en-US" dirty="0" err="1"/>
              <a:t>ograničenja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primanja</a:t>
            </a:r>
            <a:r>
              <a:rPr lang="en-US" dirty="0" smtClean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(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stranaca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odobravanja</a:t>
            </a:r>
            <a:r>
              <a:rPr lang="sr-Latn-ME" dirty="0" smtClean="0"/>
              <a:t> </a:t>
            </a:r>
            <a:r>
              <a:rPr lang="en-US" dirty="0" err="1" smtClean="0"/>
              <a:t>zajmova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povoljniji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olakšica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uživa</a:t>
            </a:r>
            <a:r>
              <a:rPr lang="en-US" dirty="0"/>
              <a:t> off shore </a:t>
            </a:r>
            <a:r>
              <a:rPr lang="en-US" dirty="0" err="1"/>
              <a:t>banka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Stimulativna</a:t>
            </a:r>
            <a:r>
              <a:rPr lang="en-US" dirty="0"/>
              <a:t> </a:t>
            </a:r>
            <a:r>
              <a:rPr lang="en-US" dirty="0" err="1"/>
              <a:t>poreska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off </a:t>
            </a:r>
            <a:r>
              <a:rPr lang="en-US" dirty="0" smtClean="0"/>
              <a:t>shore</a:t>
            </a:r>
            <a:r>
              <a:rPr lang="sr-Latn-ME" dirty="0" smtClean="0"/>
              <a:t> </a:t>
            </a:r>
            <a:r>
              <a:rPr lang="en-US" dirty="0" err="1" smtClean="0"/>
              <a:t>bankarstvo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smtClean="0"/>
              <a:t>profit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off shore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biva</a:t>
            </a:r>
            <a:r>
              <a:rPr lang="en-US" dirty="0"/>
              <a:t> </a:t>
            </a:r>
            <a:r>
              <a:rPr lang="en-US" dirty="0" err="1" smtClean="0"/>
              <a:t>oslobođen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plaćanja poreza na dobit.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63666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, off shore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pl-PL" dirty="0" smtClean="0"/>
              <a:t>kamate </a:t>
            </a:r>
            <a:r>
              <a:rPr lang="pl-PL" dirty="0"/>
              <a:t>i nude mogućnost oslobađanja od poreza na ostvareni </a:t>
            </a:r>
            <a:r>
              <a:rPr lang="pl-PL" dirty="0" smtClean="0"/>
              <a:t>profit od </a:t>
            </a:r>
            <a:r>
              <a:rPr lang="pl-PL" dirty="0"/>
              <a:t>kamata.</a:t>
            </a:r>
          </a:p>
          <a:p>
            <a:pPr algn="just"/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olakšica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oslobođenja</a:t>
            </a:r>
            <a:r>
              <a:rPr lang="en-US" dirty="0"/>
              <a:t> off shore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 smtClean="0"/>
              <a:t>idealna</a:t>
            </a:r>
            <a:r>
              <a:rPr lang="sr-Latn-ME" dirty="0" smtClean="0"/>
              <a:t> </a:t>
            </a:r>
            <a:r>
              <a:rPr lang="en-US" dirty="0" err="1" smtClean="0"/>
              <a:t>šansa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osnivače</a:t>
            </a:r>
            <a:r>
              <a:rPr lang="en-US" dirty="0"/>
              <a:t> da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akumuliraju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???</a:t>
            </a:r>
            <a:r>
              <a:rPr lang="en-US" dirty="0" smtClean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oslobođen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devizne</a:t>
            </a:r>
            <a:r>
              <a:rPr lang="en-US" dirty="0"/>
              <a:t> </a:t>
            </a:r>
            <a:r>
              <a:rPr lang="en-US" dirty="0" err="1" smtClean="0"/>
              <a:t>kontrole</a:t>
            </a:r>
            <a:r>
              <a:rPr lang="sr-Latn-ME" dirty="0" smtClean="0"/>
              <a:t>???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Poslovanjem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off shore </a:t>
            </a:r>
            <a:r>
              <a:rPr lang="en-US" dirty="0" err="1"/>
              <a:t>banku</a:t>
            </a:r>
            <a:r>
              <a:rPr lang="en-US" dirty="0"/>
              <a:t> </a:t>
            </a:r>
            <a:r>
              <a:rPr lang="en-US" dirty="0" err="1" smtClean="0"/>
              <a:t>formira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držati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off shore trust,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/>
              <a:t>off shore investment holding </a:t>
            </a:r>
            <a:r>
              <a:rPr lang="en-US" dirty="0" err="1"/>
              <a:t>kompaniju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bez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profit od</a:t>
            </a:r>
            <a:r>
              <a:rPr lang="sr-Latn-ME" dirty="0" smtClean="0"/>
              <a:t> </a:t>
            </a:r>
            <a:r>
              <a:rPr lang="en-US" dirty="0" err="1" smtClean="0"/>
              <a:t>upotrebe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u </a:t>
            </a:r>
            <a:r>
              <a:rPr lang="en-US" dirty="0" err="1"/>
              <a:t>državi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osnivač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smtClean="0"/>
              <a:t>status</a:t>
            </a:r>
            <a:r>
              <a:rPr lang="sr-Latn-ME" dirty="0" smtClean="0"/>
              <a:t> </a:t>
            </a:r>
            <a:r>
              <a:rPr lang="en-US" dirty="0" err="1" smtClean="0"/>
              <a:t>rezidenta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33036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tom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teži</a:t>
            </a:r>
            <a:r>
              <a:rPr lang="en-US" dirty="0"/>
              <a:t> da </a:t>
            </a:r>
            <a:r>
              <a:rPr lang="en-US" dirty="0" err="1"/>
              <a:t>privuče</a:t>
            </a:r>
            <a:r>
              <a:rPr lang="en-US" dirty="0"/>
              <a:t> </a:t>
            </a:r>
            <a:r>
              <a:rPr lang="en-US" dirty="0" err="1"/>
              <a:t>inostrani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 u off shore </a:t>
            </a:r>
            <a:r>
              <a:rPr lang="en-US" dirty="0" err="1"/>
              <a:t>banku</a:t>
            </a:r>
            <a:r>
              <a:rPr lang="en-US" dirty="0"/>
              <a:t> </a:t>
            </a:r>
            <a:r>
              <a:rPr lang="en-US" dirty="0" err="1"/>
              <a:t>valja</a:t>
            </a:r>
            <a:r>
              <a:rPr lang="en-US" dirty="0"/>
              <a:t> </a:t>
            </a:r>
            <a:r>
              <a:rPr lang="en-US" dirty="0" err="1"/>
              <a:t>prilagoditi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propise</a:t>
            </a:r>
            <a:r>
              <a:rPr lang="en-US" dirty="0"/>
              <a:t>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 smtClean="0"/>
              <a:t>potpunog</a:t>
            </a:r>
            <a:r>
              <a:rPr lang="sr-Latn-ME" dirty="0" smtClean="0"/>
              <a:t>  </a:t>
            </a:r>
            <a:r>
              <a:rPr lang="en-US" dirty="0" err="1" smtClean="0"/>
              <a:t>slobođenja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profit </a:t>
            </a:r>
            <a:r>
              <a:rPr lang="en-US" dirty="0"/>
              <a:t>off shore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smtClean="0"/>
              <a:t>profit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off shore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zarade</a:t>
            </a:r>
            <a:r>
              <a:rPr lang="sr-Latn-ME" dirty="0" smtClean="0"/>
              <a:t> </a:t>
            </a:r>
            <a:r>
              <a:rPr lang="en-US" dirty="0" smtClean="0"/>
              <a:t>bez </a:t>
            </a:r>
            <a:r>
              <a:rPr lang="en-US" dirty="0" err="1"/>
              <a:t>poreza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 smtClean="0"/>
              <a:t>fleksibilna</a:t>
            </a:r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, </a:t>
            </a:r>
            <a:r>
              <a:rPr lang="en-US" dirty="0" err="1" smtClean="0"/>
              <a:t>efikasnom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racionalnom</a:t>
            </a:r>
            <a:r>
              <a:rPr lang="en-US" dirty="0"/>
              <a:t> </a:t>
            </a:r>
            <a:r>
              <a:rPr lang="en-US" dirty="0" err="1" smtClean="0"/>
              <a:t>poreskom</a:t>
            </a:r>
            <a:r>
              <a:rPr lang="sr-Latn-ME" dirty="0" smtClean="0"/>
              <a:t> </a:t>
            </a:r>
            <a:r>
              <a:rPr lang="en-US" dirty="0" err="1" smtClean="0"/>
              <a:t>politikom</a:t>
            </a:r>
            <a:r>
              <a:rPr lang="en-US" dirty="0"/>
              <a:t>, </a:t>
            </a:r>
            <a:r>
              <a:rPr lang="en-US" dirty="0" err="1"/>
              <a:t>stimulira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off shore </a:t>
            </a:r>
            <a:r>
              <a:rPr lang="en-US" dirty="0" err="1"/>
              <a:t>bankarstva</a:t>
            </a:r>
            <a:r>
              <a:rPr lang="en-US" dirty="0" smtClean="0"/>
              <a:t>.</a:t>
            </a:r>
            <a:r>
              <a:rPr lang="sr-Latn-ME" dirty="0" smtClean="0"/>
              <a:t> Zloupotreba....?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No</a:t>
            </a:r>
            <a:r>
              <a:rPr lang="en-US" dirty="0"/>
              <a:t>, pored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biznisa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izuzetnu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posvećuju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off shore </a:t>
            </a:r>
            <a:r>
              <a:rPr lang="en-US" dirty="0" err="1"/>
              <a:t>turističkih</a:t>
            </a:r>
            <a:r>
              <a:rPr lang="en-US" dirty="0"/>
              <a:t> </a:t>
            </a:r>
            <a:r>
              <a:rPr lang="en-US" dirty="0" err="1" smtClean="0"/>
              <a:t>centara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, off shore </a:t>
            </a:r>
            <a:r>
              <a:rPr lang="en-US" dirty="0" err="1"/>
              <a:t>kompanija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trgovinom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tzv</a:t>
            </a:r>
            <a:r>
              <a:rPr lang="en-US" dirty="0"/>
              <a:t>. </a:t>
            </a:r>
            <a:r>
              <a:rPr lang="en-US" dirty="0" err="1"/>
              <a:t>reeksportom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58490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sz="3600" dirty="0"/>
              <a:t>4</a:t>
            </a:r>
            <a:r>
              <a:rPr lang="sr-Latn-ME" sz="3600" dirty="0" smtClean="0"/>
              <a:t>. Savremena razvojna fiskalna politika</a:t>
            </a:r>
          </a:p>
          <a:p>
            <a:pPr algn="just"/>
            <a:r>
              <a:rPr lang="en-US" dirty="0" err="1" smtClean="0"/>
              <a:t>Savremeni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 smtClean="0"/>
              <a:t>fiskalne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 smtClean="0"/>
              <a:t>podsticaja</a:t>
            </a:r>
            <a:r>
              <a:rPr lang="sr-Latn-ME" dirty="0" smtClean="0"/>
              <a:t> </a:t>
            </a:r>
            <a:r>
              <a:rPr lang="en-US" dirty="0" err="1" smtClean="0"/>
              <a:t>diversifikacije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kapitalnih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centralni</a:t>
            </a:r>
            <a:r>
              <a:rPr lang="en-US" dirty="0"/>
              <a:t> </a:t>
            </a:r>
            <a:r>
              <a:rPr lang="en-US" dirty="0" err="1"/>
              <a:t>stubovi</a:t>
            </a:r>
            <a:r>
              <a:rPr lang="en-US" dirty="0"/>
              <a:t> </a:t>
            </a:r>
            <a:r>
              <a:rPr lang="en-US" dirty="0" err="1"/>
              <a:t>internacionalizacije</a:t>
            </a:r>
            <a:r>
              <a:rPr lang="en-US" dirty="0"/>
              <a:t> </a:t>
            </a:r>
            <a:r>
              <a:rPr lang="en-US" dirty="0" err="1" smtClean="0"/>
              <a:t>proizvodnje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finansiranja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liberalizacije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spoljne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globalizacije</a:t>
            </a:r>
            <a:r>
              <a:rPr lang="sr-Latn-ME" dirty="0" smtClean="0"/>
              <a:t> </a:t>
            </a:r>
            <a:r>
              <a:rPr lang="en-US" dirty="0" err="1" smtClean="0"/>
              <a:t>flnansijskih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 smtClean="0"/>
              <a:t>razvoj</a:t>
            </a:r>
            <a:r>
              <a:rPr lang="sr-Latn-ME" dirty="0" smtClean="0"/>
              <a:t> </a:t>
            </a:r>
            <a:r>
              <a:rPr lang="en-US" dirty="0" err="1" smtClean="0"/>
              <a:t>prometne</a:t>
            </a:r>
            <a:r>
              <a:rPr lang="en-US" dirty="0" smtClean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deviza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spot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prodate</a:t>
            </a:r>
            <a:r>
              <a:rPr lang="en-US" dirty="0"/>
              <a:t> </a:t>
            </a:r>
            <a:r>
              <a:rPr lang="en-US" dirty="0" err="1"/>
              <a:t>devize</a:t>
            </a:r>
            <a:r>
              <a:rPr lang="en-US" dirty="0"/>
              <a:t>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terminske</a:t>
            </a:r>
            <a:r>
              <a:rPr lang="en-US" dirty="0" smtClean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deviza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sr-Latn-ME" dirty="0" smtClean="0"/>
              <a:t>utiče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inovaciju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 </a:t>
            </a:r>
            <a:r>
              <a:rPr lang="pt-BR" dirty="0" smtClean="0"/>
              <a:t>na </a:t>
            </a:r>
            <a:r>
              <a:rPr lang="pt-BR" dirty="0"/>
              <a:t>terminskom internacionalnom deviznom </a:t>
            </a:r>
            <a:r>
              <a:rPr lang="pt-BR" dirty="0" smtClean="0"/>
              <a:t>tržištu.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80138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(</a:t>
            </a:r>
            <a:r>
              <a:rPr lang="en-US" dirty="0" err="1"/>
              <a:t>deviza</a:t>
            </a:r>
            <a:r>
              <a:rPr lang="en-US" dirty="0"/>
              <a:t>,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 </a:t>
            </a:r>
            <a:r>
              <a:rPr lang="en-US" dirty="0" err="1"/>
              <a:t>egzistira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neizvršavanja</a:t>
            </a:r>
            <a:r>
              <a:rPr lang="en-US" dirty="0"/>
              <a:t> </a:t>
            </a:r>
            <a:r>
              <a:rPr lang="en-US" dirty="0" err="1"/>
              <a:t>doznake</a:t>
            </a:r>
            <a:r>
              <a:rPr lang="en-US" dirty="0"/>
              <a:t>,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devizni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/>
              <a:t>orijentisana</a:t>
            </a:r>
            <a:r>
              <a:rPr lang="en-US" dirty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ublaži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kursnog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terminske</a:t>
            </a:r>
            <a:r>
              <a:rPr lang="en-US" dirty="0"/>
              <a:t> </a:t>
            </a:r>
            <a:r>
              <a:rPr lang="en-US" dirty="0" err="1"/>
              <a:t>devizne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, swop (</a:t>
            </a:r>
            <a:r>
              <a:rPr lang="en-US" dirty="0" err="1"/>
              <a:t>svop</a:t>
            </a:r>
            <a:r>
              <a:rPr lang="en-US" dirty="0"/>
              <a:t>) </a:t>
            </a:r>
            <a:r>
              <a:rPr lang="en-US" dirty="0" err="1" smtClean="0"/>
              <a:t>poslovne</a:t>
            </a:r>
            <a:r>
              <a:rPr lang="sr-Latn-ME" dirty="0" smtClean="0"/>
              <a:t> </a:t>
            </a:r>
            <a:r>
              <a:rPr lang="en-US" dirty="0" err="1" smtClean="0"/>
              <a:t>operacije</a:t>
            </a:r>
            <a:r>
              <a:rPr lang="en-US" dirty="0"/>
              <a:t>,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futures (</a:t>
            </a:r>
            <a:r>
              <a:rPr lang="en-US" dirty="0" err="1"/>
              <a:t>fjučers</a:t>
            </a:r>
            <a:r>
              <a:rPr lang="en-US" dirty="0"/>
              <a:t>) </a:t>
            </a:r>
            <a:r>
              <a:rPr lang="en-US" dirty="0" err="1"/>
              <a:t>ugovori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21739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sr-Latn-ME" dirty="0"/>
              <a:t> </a:t>
            </a:r>
            <a:r>
              <a:rPr lang="pl-PL" dirty="0"/>
              <a:t>reprezentuju nove bankarske operacije i fundamentalne finansijske instrumente na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štiti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sračunata</a:t>
            </a:r>
            <a:r>
              <a:rPr lang="sr-Latn-ME" dirty="0"/>
              <a:t> </a:t>
            </a:r>
            <a:r>
              <a:rPr lang="en-US" dirty="0" err="1"/>
              <a:t>strukturna</a:t>
            </a:r>
            <a:r>
              <a:rPr lang="en-US" dirty="0"/>
              <a:t> </a:t>
            </a:r>
            <a:r>
              <a:rPr lang="en-US" dirty="0" err="1"/>
              <a:t>fiskalna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Poreska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racionalna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devizni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svop</a:t>
            </a:r>
            <a:r>
              <a:rPr lang="en-US" dirty="0"/>
              <a:t>,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internacionalnom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/>
              <a:t>eliminiše</a:t>
            </a:r>
            <a:r>
              <a:rPr lang="en-US" dirty="0"/>
              <a:t> </a:t>
            </a:r>
            <a:r>
              <a:rPr lang="en-US" dirty="0" err="1"/>
              <a:t>devizni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62906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važna </a:t>
            </a:r>
            <a:r>
              <a:rPr lang="pl-PL" dirty="0"/>
              <a:t>je i </a:t>
            </a:r>
            <a:r>
              <a:rPr lang="pl-PL" dirty="0" smtClean="0"/>
              <a:t>fiskalna </a:t>
            </a:r>
            <a:r>
              <a:rPr lang="pl-PL" dirty="0"/>
              <a:t>podrška valutnim opcijama, koje reprezentuju hartije od </a:t>
            </a:r>
            <a:r>
              <a:rPr lang="pl-PL" dirty="0" smtClean="0"/>
              <a:t>vrijednosti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terminskom</a:t>
            </a:r>
            <a:r>
              <a:rPr lang="en-US" dirty="0"/>
              <a:t> </a:t>
            </a:r>
            <a:r>
              <a:rPr lang="en-US" dirty="0" err="1"/>
              <a:t>opcionom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bitan</a:t>
            </a:r>
            <a:r>
              <a:rPr lang="en-US" dirty="0"/>
              <a:t> </a:t>
            </a:r>
            <a:r>
              <a:rPr lang="en-US" dirty="0" err="1"/>
              <a:t>neporeski</a:t>
            </a:r>
            <a:r>
              <a:rPr lang="en-US" dirty="0"/>
              <a:t> </a:t>
            </a:r>
            <a:r>
              <a:rPr lang="en-US" dirty="0" err="1" smtClean="0"/>
              <a:t>tretman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.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je, </a:t>
            </a:r>
            <a:r>
              <a:rPr lang="en-US" dirty="0" err="1"/>
              <a:t>pak</a:t>
            </a:r>
            <a:r>
              <a:rPr lang="en-US" dirty="0"/>
              <a:t>,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 smtClean="0"/>
              <a:t>poreska</a:t>
            </a:r>
            <a:r>
              <a:rPr lang="sr-Latn-ME" dirty="0" smtClean="0"/>
              <a:t>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nesolventnosti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 smtClean="0"/>
              <a:t>bonifikacija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inicijalnu</a:t>
            </a:r>
            <a:r>
              <a:rPr lang="en-US" dirty="0"/>
              <a:t> </a:t>
            </a:r>
            <a:r>
              <a:rPr lang="en-US" dirty="0" err="1"/>
              <a:t>maržu</a:t>
            </a:r>
            <a:r>
              <a:rPr lang="en-US" dirty="0"/>
              <a:t>,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pl-PL" dirty="0" smtClean="0"/>
              <a:t>deponuju </a:t>
            </a:r>
            <a:r>
              <a:rPr lang="pl-PL" dirty="0"/>
              <a:t>i kupac i </a:t>
            </a:r>
            <a:r>
              <a:rPr lang="pl-PL" dirty="0" smtClean="0"/>
              <a:t>prodavac. </a:t>
            </a:r>
          </a:p>
          <a:p>
            <a:pPr algn="just"/>
            <a:r>
              <a:rPr lang="pl-PL" dirty="0" smtClean="0"/>
              <a:t>Vrijednosni </a:t>
            </a:r>
            <a:r>
              <a:rPr lang="pl-PL" dirty="0"/>
              <a:t>papiri i euro-dolarski depoziti na </a:t>
            </a:r>
            <a:r>
              <a:rPr lang="pl-PL" dirty="0" smtClean="0"/>
              <a:t>tržištu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/>
              <a:t>standardnih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nose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</a:t>
            </a:r>
            <a:r>
              <a:rPr lang="en-US" dirty="0" smtClean="0"/>
              <a:t>(c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međuzavisnosti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cash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 smtClean="0"/>
              <a:t>razlike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pegla</a:t>
            </a:r>
            <a:r>
              <a:rPr lang="en-US" dirty="0"/>
              <a:t>”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kamatno</a:t>
            </a:r>
            <a:r>
              <a:rPr lang="en-US" dirty="0"/>
              <a:t> </a:t>
            </a:r>
            <a:r>
              <a:rPr lang="en-US" dirty="0" err="1"/>
              <a:t>egalizirajućeg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(</a:t>
            </a:r>
            <a:r>
              <a:rPr lang="en-US" dirty="0" err="1"/>
              <a:t>eliminisanje</a:t>
            </a:r>
            <a:r>
              <a:rPr lang="en-US" dirty="0"/>
              <a:t> </a:t>
            </a:r>
            <a:r>
              <a:rPr lang="sr-Latn-ME" dirty="0" smtClean="0"/>
              <a:t> k</a:t>
            </a:r>
            <a:r>
              <a:rPr lang="en-US" dirty="0" err="1" smtClean="0"/>
              <a:t>amatnog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566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/>
          <a:lstStyle/>
          <a:p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privilegovani</a:t>
            </a:r>
            <a:r>
              <a:rPr lang="en-US" dirty="0"/>
              <a:t> </a:t>
            </a:r>
            <a:r>
              <a:rPr lang="en-US" dirty="0" err="1"/>
              <a:t>poreski</a:t>
            </a:r>
            <a:r>
              <a:rPr lang="en-US" dirty="0"/>
              <a:t> status. </a:t>
            </a:r>
            <a:endParaRPr lang="sr-Latn-ME" dirty="0"/>
          </a:p>
          <a:p>
            <a:pPr algn="just"/>
            <a:r>
              <a:rPr lang="sr-Latn-ME" dirty="0"/>
              <a:t>F</a:t>
            </a:r>
            <a:r>
              <a:rPr lang="en-US" dirty="0" err="1"/>
              <a:t>iskalna</a:t>
            </a:r>
            <a:r>
              <a:rPr lang="sr-Latn-ME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aktivizam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reprivatizacije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sr-Latn-ME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ubrzava</a:t>
            </a:r>
            <a:r>
              <a:rPr lang="en-US" dirty="0"/>
              <a:t> </a:t>
            </a:r>
            <a:r>
              <a:rPr lang="en-US" dirty="0" err="1"/>
              <a:t>nominovanje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u </a:t>
            </a:r>
            <a:r>
              <a:rPr lang="en-US" dirty="0" err="1"/>
              <a:t>transformaciji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otklanja</a:t>
            </a:r>
            <a:r>
              <a:rPr lang="sr-Latn-ME" dirty="0"/>
              <a:t> </a:t>
            </a:r>
            <a:r>
              <a:rPr lang="en-US" dirty="0" err="1"/>
              <a:t>barijere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investiranje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u </a:t>
            </a:r>
            <a:r>
              <a:rPr lang="en-US" dirty="0" err="1"/>
              <a:t>tranziciji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pokriva</a:t>
            </a:r>
            <a:r>
              <a:rPr lang="en-US" dirty="0"/>
              <a:t> </a:t>
            </a:r>
            <a:r>
              <a:rPr lang="en-US" dirty="0" err="1"/>
              <a:t>jaz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menadžerskog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vlasničkog</a:t>
            </a:r>
            <a:r>
              <a:rPr lang="en-US" dirty="0"/>
              <a:t> </a:t>
            </a:r>
            <a:r>
              <a:rPr lang="en-US" dirty="0" err="1"/>
              <a:t>snošenja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riziko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smtClean="0"/>
              <a:t> </a:t>
            </a:r>
            <a:r>
              <a:rPr lang="en-US" dirty="0" err="1"/>
              <a:t>alimentiraju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budžetske</a:t>
            </a:r>
            <a:r>
              <a:rPr lang="en-US" dirty="0"/>
              <a:t> </a:t>
            </a:r>
            <a:r>
              <a:rPr lang="en-US" dirty="0" err="1"/>
              <a:t>kase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21013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Ulaganje kapitala u kupovinu hartija od vrednosti (akcije, obveznice</a:t>
            </a:r>
            <a:r>
              <a:rPr lang="pl-PL" dirty="0" smtClean="0"/>
              <a:t>, </a:t>
            </a:r>
            <a:r>
              <a:rPr lang="en-US" dirty="0" err="1" smtClean="0"/>
              <a:t>obligacije</a:t>
            </a:r>
            <a:r>
              <a:rPr lang="en-US" dirty="0"/>
              <a:t>,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založnice</a:t>
            </a:r>
            <a:r>
              <a:rPr lang="en-US" dirty="0"/>
              <a:t>) </a:t>
            </a:r>
            <a:r>
              <a:rPr lang="en-US" dirty="0" err="1"/>
              <a:t>obavlja</a:t>
            </a:r>
            <a:r>
              <a:rPr lang="en-US" dirty="0"/>
              <a:t> se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berzi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specijalizovanoj</a:t>
            </a:r>
            <a:r>
              <a:rPr lang="en-US" dirty="0" smtClean="0"/>
              <a:t> </a:t>
            </a:r>
            <a:r>
              <a:rPr lang="en-US" dirty="0" err="1"/>
              <a:t>instituciji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ruke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emitovanih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plasiranih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tom </a:t>
            </a:r>
            <a:r>
              <a:rPr lang="pl-PL" dirty="0"/>
              <a:t>kontekstu, razvojna </a:t>
            </a:r>
            <a:r>
              <a:rPr lang="pl-PL" dirty="0" smtClean="0"/>
              <a:t>fiskalna </a:t>
            </a:r>
            <a:r>
              <a:rPr lang="pl-PL" dirty="0"/>
              <a:t>politika ima zadatak da promoviše rast </a:t>
            </a:r>
            <a:r>
              <a:rPr lang="pl-PL" dirty="0" smtClean="0"/>
              <a:t>kapitalnih </a:t>
            </a:r>
            <a:r>
              <a:rPr lang="en-US" dirty="0" err="1" smtClean="0"/>
              <a:t>transakcija</a:t>
            </a:r>
            <a:r>
              <a:rPr lang="en-US" dirty="0"/>
              <a:t>, da </a:t>
            </a:r>
            <a:r>
              <a:rPr lang="en-US" dirty="0" err="1"/>
              <a:t>eliminiše</a:t>
            </a:r>
            <a:r>
              <a:rPr lang="en-US" dirty="0"/>
              <a:t> </a:t>
            </a:r>
            <a:r>
              <a:rPr lang="en-US" dirty="0" err="1"/>
              <a:t>kursni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promp</a:t>
            </a:r>
            <a:r>
              <a:rPr lang="sr-Latn-ME" dirty="0" smtClean="0"/>
              <a:t>t</a:t>
            </a:r>
            <a:r>
              <a:rPr lang="en-US" dirty="0" smtClean="0"/>
              <a:t>nog </a:t>
            </a:r>
            <a:r>
              <a:rPr lang="en-US" dirty="0"/>
              <a:t>(</a:t>
            </a:r>
            <a:r>
              <a:rPr lang="en-US" dirty="0" err="1" smtClean="0"/>
              <a:t>berzanskog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kursa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 smtClean="0"/>
              <a:t>spr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 smtClean="0"/>
              <a:t> </a:t>
            </a:r>
            <a:r>
              <a:rPr lang="en-US" dirty="0" err="1"/>
              <a:t>krah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ulaže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30553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toga,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podrži</a:t>
            </a:r>
            <a:r>
              <a:rPr lang="en-US" dirty="0"/>
              <a:t> </a:t>
            </a:r>
            <a:r>
              <a:rPr lang="en-US" dirty="0" err="1" smtClean="0"/>
              <a:t>diversifikaciju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kursnog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fjučersa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implicira</a:t>
            </a:r>
            <a:r>
              <a:rPr lang="en-US" dirty="0"/>
              <a:t> </a:t>
            </a:r>
            <a:r>
              <a:rPr lang="en-US" dirty="0" err="1"/>
              <a:t>inicijalnu</a:t>
            </a:r>
            <a:r>
              <a:rPr lang="en-US" dirty="0"/>
              <a:t> </a:t>
            </a:r>
            <a:r>
              <a:rPr lang="en-US" dirty="0" err="1"/>
              <a:t>maržu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garanciju</a:t>
            </a:r>
            <a:r>
              <a:rPr lang="en-US" dirty="0"/>
              <a:t>), </a:t>
            </a:r>
            <a:r>
              <a:rPr lang="en-US" dirty="0" err="1"/>
              <a:t>opcija</a:t>
            </a:r>
            <a:r>
              <a:rPr lang="en-US" dirty="0"/>
              <a:t> (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impliciraju</a:t>
            </a:r>
            <a:r>
              <a:rPr lang="en-US" dirty="0"/>
              <a:t> </a:t>
            </a:r>
            <a:r>
              <a:rPr lang="en-US" dirty="0" err="1"/>
              <a:t>kauciju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svopova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impliciraju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reprogramiranih</a:t>
            </a:r>
            <a:r>
              <a:rPr lang="sr-Latn-ME" dirty="0" smtClean="0"/>
              <a:t> </a:t>
            </a:r>
            <a:r>
              <a:rPr lang="en-US" dirty="0" err="1" smtClean="0"/>
              <a:t>dugova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Učesnike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operacijama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 smtClean="0"/>
              <a:t>berzama</a:t>
            </a:r>
            <a:r>
              <a:rPr lang="sr-Latn-ME" dirty="0" smtClean="0"/>
              <a:t> </a:t>
            </a:r>
            <a:r>
              <a:rPr lang="en-US" dirty="0" err="1" smtClean="0"/>
              <a:t>fiskalne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od </a:t>
            </a:r>
            <a:r>
              <a:rPr lang="en-US" dirty="0" err="1"/>
              <a:t>kursnog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 smtClean="0"/>
              <a:t>hedžersima</a:t>
            </a:r>
            <a:r>
              <a:rPr lang="en-US" dirty="0" smtClean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preduzetničkim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(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sr-Latn-ME" dirty="0" smtClean="0"/>
              <a:t>preduzeća</a:t>
            </a:r>
            <a:r>
              <a:rPr lang="en-US" dirty="0" smtClean="0"/>
              <a:t>, </a:t>
            </a:r>
            <a:r>
              <a:rPr lang="en-US" dirty="0" err="1"/>
              <a:t>izvoznici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trodersima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špekulantima</a:t>
            </a:r>
            <a:r>
              <a:rPr lang="en-US" dirty="0"/>
              <a:t>).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53871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fiksnim</a:t>
            </a:r>
            <a:r>
              <a:rPr lang="sr-Latn-ME" dirty="0" smtClean="0"/>
              <a:t> </a:t>
            </a:r>
            <a:r>
              <a:rPr lang="en-US" dirty="0" err="1" smtClean="0"/>
              <a:t>prihodima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,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(bez </a:t>
            </a:r>
            <a:r>
              <a:rPr lang="en-US" dirty="0" err="1"/>
              <a:t>obzira</a:t>
            </a:r>
            <a:r>
              <a:rPr lang="en-US" dirty="0"/>
              <a:t> da li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sr-Latn-ME" dirty="0"/>
              <a:t>c</a:t>
            </a:r>
            <a:r>
              <a:rPr lang="en-US" dirty="0" smtClean="0"/>
              <a:t>all</a:t>
            </a:r>
            <a:r>
              <a:rPr lang="sr-Latn-ME" dirty="0" smtClean="0"/>
              <a:t> </a:t>
            </a:r>
            <a:r>
              <a:rPr lang="en-US" dirty="0" err="1" smtClean="0"/>
              <a:t>opciji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put </a:t>
            </a:r>
            <a:r>
              <a:rPr lang="en-US" dirty="0" err="1"/>
              <a:t>opciji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/>
              <a:t>, </a:t>
            </a:r>
            <a:r>
              <a:rPr lang="en-US" dirty="0" err="1"/>
              <a:t>specijalni</a:t>
            </a:r>
            <a:r>
              <a:rPr lang="en-US" dirty="0"/>
              <a:t> </a:t>
            </a:r>
            <a:r>
              <a:rPr lang="en-US" dirty="0" err="1"/>
              <a:t>režim</a:t>
            </a:r>
            <a:r>
              <a:rPr lang="en-US" dirty="0"/>
              <a:t> </a:t>
            </a:r>
            <a:r>
              <a:rPr lang="en-US" dirty="0" err="1" smtClean="0"/>
              <a:t>fiskalnih</a:t>
            </a:r>
            <a:r>
              <a:rPr lang="en-US" dirty="0" smtClean="0"/>
              <a:t> </a:t>
            </a:r>
            <a:r>
              <a:rPr lang="en-US" dirty="0" err="1" smtClean="0"/>
              <a:t>beneficija</a:t>
            </a:r>
            <a:r>
              <a:rPr lang="en-US" dirty="0"/>
              <a:t>, </a:t>
            </a:r>
            <a:r>
              <a:rPr lang="en-US" dirty="0" err="1"/>
              <a:t>koncesija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bonifikacija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 smtClean="0"/>
              <a:t>diversifikovane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svopova</a:t>
            </a:r>
            <a:r>
              <a:rPr lang="en-US" dirty="0"/>
              <a:t>, a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 smtClean="0"/>
              <a:t>redu</a:t>
            </a:r>
            <a:r>
              <a:rPr lang="sr-Latn-ME" dirty="0" smtClean="0"/>
              <a:t>: </a:t>
            </a:r>
          </a:p>
          <a:p>
            <a:pPr marL="457200" lvl="1" indent="0" algn="just">
              <a:buNone/>
            </a:pPr>
            <a:r>
              <a:rPr lang="pl-PL" sz="2800" dirty="0" smtClean="0"/>
              <a:t>(</a:t>
            </a:r>
            <a:r>
              <a:rPr lang="pl-PL" sz="2800" dirty="0"/>
              <a:t>1) </a:t>
            </a:r>
            <a:r>
              <a:rPr lang="pl-PL" sz="2800" dirty="0" smtClean="0"/>
              <a:t>zamjenu </a:t>
            </a:r>
            <a:r>
              <a:rPr lang="pl-PL" sz="2800" dirty="0"/>
              <a:t>jednog duga za drugi dug</a:t>
            </a:r>
            <a:r>
              <a:rPr lang="pl-PL" sz="2800" dirty="0" smtClean="0"/>
              <a:t>,</a:t>
            </a:r>
          </a:p>
          <a:p>
            <a:pPr marL="457200" lvl="1" indent="0" algn="just">
              <a:buNone/>
            </a:pPr>
            <a:r>
              <a:rPr lang="pl-PL" sz="2800" dirty="0" smtClean="0"/>
              <a:t> </a:t>
            </a:r>
            <a:r>
              <a:rPr lang="pl-PL" sz="2800" dirty="0"/>
              <a:t>(2) </a:t>
            </a:r>
            <a:r>
              <a:rPr lang="pl-PL" sz="2800" dirty="0" smtClean="0"/>
              <a:t>zamjenu </a:t>
            </a:r>
            <a:r>
              <a:rPr lang="pl-PL" sz="2800" dirty="0"/>
              <a:t>duga njegovim otkupom od </a:t>
            </a:r>
            <a:r>
              <a:rPr lang="pl-PL" sz="2800" dirty="0" smtClean="0"/>
              <a:t>strane </a:t>
            </a:r>
            <a:r>
              <a:rPr lang="en-US" sz="2800" dirty="0" err="1" smtClean="0"/>
              <a:t>dužnika</a:t>
            </a:r>
            <a:r>
              <a:rPr lang="en-US" sz="2800" dirty="0"/>
              <a:t>,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(</a:t>
            </a:r>
            <a:r>
              <a:rPr lang="en-US" sz="2800" dirty="0"/>
              <a:t>3) </a:t>
            </a:r>
            <a:r>
              <a:rPr lang="en-US" sz="2800" dirty="0" err="1" smtClean="0"/>
              <a:t>zam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enu</a:t>
            </a:r>
            <a:r>
              <a:rPr lang="en-US" sz="2800" dirty="0" smtClean="0"/>
              <a:t> </a:t>
            </a:r>
            <a:r>
              <a:rPr lang="en-US" sz="2800" dirty="0" err="1"/>
              <a:t>duga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 (debt-</a:t>
            </a:r>
            <a:r>
              <a:rPr lang="en-US" sz="2800" dirty="0" err="1"/>
              <a:t>securization</a:t>
            </a:r>
            <a:r>
              <a:rPr lang="en-US" sz="2800" dirty="0"/>
              <a:t> swap),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(</a:t>
            </a:r>
            <a:r>
              <a:rPr lang="en-US" sz="2800" dirty="0"/>
              <a:t>4) </a:t>
            </a:r>
            <a:r>
              <a:rPr lang="en-US" sz="2800" dirty="0" err="1" smtClean="0"/>
              <a:t>zam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enu</a:t>
            </a:r>
            <a:r>
              <a:rPr lang="en-US" sz="2800" dirty="0" smtClean="0"/>
              <a:t> </a:t>
            </a:r>
            <a:r>
              <a:rPr lang="en-US" sz="2800" dirty="0" err="1" smtClean="0"/>
              <a:t>duga</a:t>
            </a:r>
            <a:r>
              <a:rPr lang="sr-Latn-ME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/>
              <a:t>robu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usluge</a:t>
            </a:r>
            <a:r>
              <a:rPr lang="en-US" sz="2800" dirty="0"/>
              <a:t> </a:t>
            </a:r>
            <a:r>
              <a:rPr lang="en-US" sz="2800" dirty="0" smtClean="0"/>
              <a:t>I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 </a:t>
            </a:r>
            <a:r>
              <a:rPr lang="en-US" sz="2800" dirty="0"/>
              <a:t>(5) </a:t>
            </a:r>
            <a:r>
              <a:rPr lang="en-US" sz="2800" dirty="0" err="1" smtClean="0"/>
              <a:t>zam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enu</a:t>
            </a:r>
            <a:r>
              <a:rPr lang="en-US" sz="2800" dirty="0" smtClean="0"/>
              <a:t> </a:t>
            </a:r>
            <a:r>
              <a:rPr lang="en-US" sz="2800" dirty="0" err="1"/>
              <a:t>duga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kapitalnim</a:t>
            </a:r>
            <a:r>
              <a:rPr lang="en-US" sz="2800" dirty="0"/>
              <a:t> </a:t>
            </a:r>
            <a:r>
              <a:rPr lang="en-US" sz="2800" dirty="0" err="1"/>
              <a:t>učešćem</a:t>
            </a:r>
            <a:r>
              <a:rPr lang="en-US" sz="2800" dirty="0"/>
              <a:t> u </a:t>
            </a:r>
            <a:r>
              <a:rPr lang="en-US" sz="2800" dirty="0" err="1"/>
              <a:t>investicijama</a:t>
            </a:r>
            <a:r>
              <a:rPr lang="en-US" sz="2800" dirty="0"/>
              <a:t> (</a:t>
            </a:r>
            <a:r>
              <a:rPr lang="en-US" sz="2800" dirty="0" err="1" smtClean="0"/>
              <a:t>debtequity</a:t>
            </a:r>
            <a:r>
              <a:rPr lang="sr-Latn-ME" sz="2800" dirty="0" smtClean="0"/>
              <a:t> </a:t>
            </a:r>
            <a:r>
              <a:rPr lang="en-US" sz="2800" dirty="0" smtClean="0"/>
              <a:t>swap</a:t>
            </a:r>
            <a:r>
              <a:rPr lang="en-US" sz="28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96009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 smtClean="0"/>
              <a:t>Prezadužena država. U </a:t>
            </a:r>
            <a:r>
              <a:rPr lang="pl-PL" dirty="0"/>
              <a:t>tom kontekstu, prezadužena država treba specijalnim </a:t>
            </a:r>
            <a:r>
              <a:rPr lang="pl-PL" dirty="0" smtClean="0"/>
              <a:t>fiskalnim </a:t>
            </a:r>
            <a:r>
              <a:rPr lang="en-US" dirty="0" err="1" smtClean="0"/>
              <a:t>pogodnostima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direktnu</a:t>
            </a:r>
            <a:r>
              <a:rPr lang="en-US" dirty="0"/>
              <a:t> </a:t>
            </a:r>
            <a:r>
              <a:rPr lang="en-US" dirty="0" err="1"/>
              <a:t>konverziju</a:t>
            </a:r>
            <a:r>
              <a:rPr lang="en-US" dirty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:</a:t>
            </a:r>
          </a:p>
          <a:p>
            <a:pPr marL="457200" lvl="1" indent="0" algn="just">
              <a:buNone/>
            </a:pPr>
            <a:r>
              <a:rPr lang="sr-Latn-ME" dirty="0" smtClean="0"/>
              <a:t>-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/>
              <a:t>robu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usluge</a:t>
            </a:r>
            <a:r>
              <a:rPr lang="en-US" sz="2800" dirty="0"/>
              <a:t> </a:t>
            </a:r>
            <a:r>
              <a:rPr lang="en-US" sz="2800" dirty="0" err="1"/>
              <a:t>dužnika</a:t>
            </a:r>
            <a:r>
              <a:rPr lang="en-US" sz="2800" dirty="0"/>
              <a:t>, </a:t>
            </a:r>
            <a:r>
              <a:rPr lang="en-US" sz="2800" dirty="0" err="1" smtClean="0"/>
              <a:t>otkup</a:t>
            </a:r>
            <a:r>
              <a:rPr lang="sr-Latn-ME" sz="2800" dirty="0" smtClean="0"/>
              <a:t> </a:t>
            </a:r>
            <a:r>
              <a:rPr lang="en-US" sz="2800" dirty="0" err="1" smtClean="0"/>
              <a:t>duga</a:t>
            </a:r>
            <a:r>
              <a:rPr lang="en-US" sz="2800" dirty="0" smtClean="0"/>
              <a:t>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potraživanja</a:t>
            </a:r>
            <a:r>
              <a:rPr lang="en-US" sz="2800" dirty="0"/>
              <a:t> od </a:t>
            </a:r>
            <a:r>
              <a:rPr lang="en-US" sz="2800" dirty="0" err="1"/>
              <a:t>izvoza</a:t>
            </a:r>
            <a:r>
              <a:rPr lang="en-US" sz="2800" dirty="0"/>
              <a:t> </a:t>
            </a:r>
            <a:r>
              <a:rPr lang="en-US" sz="2800" dirty="0" err="1"/>
              <a:t>roba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usluga</a:t>
            </a:r>
            <a:r>
              <a:rPr lang="en-US" sz="2800" dirty="0"/>
              <a:t>,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sr-Latn-ME" sz="2800" dirty="0" smtClean="0"/>
              <a:t>- </a:t>
            </a:r>
            <a:r>
              <a:rPr lang="en-US" sz="2800" dirty="0" err="1" smtClean="0"/>
              <a:t>kupovinu</a:t>
            </a:r>
            <a:r>
              <a:rPr lang="en-US" sz="2800" dirty="0" smtClean="0"/>
              <a:t> </a:t>
            </a:r>
            <a:r>
              <a:rPr lang="en-US" sz="2800" dirty="0" err="1"/>
              <a:t>sopstvenog</a:t>
            </a:r>
            <a:r>
              <a:rPr lang="en-US" sz="2800" dirty="0"/>
              <a:t> </a:t>
            </a:r>
            <a:r>
              <a:rPr lang="en-US" sz="2800" dirty="0" err="1"/>
              <a:t>duga</a:t>
            </a:r>
            <a:r>
              <a:rPr lang="en-US" sz="2800" dirty="0"/>
              <a:t> </a:t>
            </a:r>
            <a:r>
              <a:rPr lang="en-US" sz="2800" dirty="0" err="1" smtClean="0"/>
              <a:t>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sekundarnim</a:t>
            </a:r>
            <a:r>
              <a:rPr lang="en-US" sz="2800" dirty="0" smtClean="0"/>
              <a:t> </a:t>
            </a:r>
            <a:r>
              <a:rPr lang="en-US" sz="2800" dirty="0" err="1"/>
              <a:t>tržištima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diskontom</a:t>
            </a:r>
            <a:r>
              <a:rPr lang="en-US" sz="2800" dirty="0"/>
              <a:t>,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sr-Latn-ME" sz="2800" dirty="0" smtClean="0"/>
              <a:t>- </a:t>
            </a:r>
            <a:r>
              <a:rPr lang="en-US" sz="2800" dirty="0" err="1" smtClean="0"/>
              <a:t>ulaganje</a:t>
            </a:r>
            <a:r>
              <a:rPr lang="en-US" sz="2800" dirty="0" smtClean="0"/>
              <a:t> </a:t>
            </a:r>
            <a:r>
              <a:rPr lang="en-US" sz="2800" dirty="0" err="1"/>
              <a:t>kapitala</a:t>
            </a:r>
            <a:r>
              <a:rPr lang="en-US" sz="2800" dirty="0"/>
              <a:t> od </a:t>
            </a:r>
            <a:r>
              <a:rPr lang="en-US" sz="2800" dirty="0" err="1"/>
              <a:t>prodaje</a:t>
            </a:r>
            <a:r>
              <a:rPr lang="en-US" sz="2800" dirty="0"/>
              <a:t> </a:t>
            </a:r>
            <a:r>
              <a:rPr lang="en-US" sz="2800" dirty="0" err="1"/>
              <a:t>duga</a:t>
            </a:r>
            <a:r>
              <a:rPr lang="en-US" sz="2800" dirty="0"/>
              <a:t> u </a:t>
            </a:r>
            <a:r>
              <a:rPr lang="en-US" sz="2800" dirty="0" err="1" smtClean="0"/>
              <a:t>kupovinu</a:t>
            </a:r>
            <a:r>
              <a:rPr lang="sr-Latn-ME" sz="2800" dirty="0" smtClean="0"/>
              <a:t> </a:t>
            </a:r>
            <a:r>
              <a:rPr lang="en-US" sz="2800" dirty="0" err="1" smtClean="0"/>
              <a:t>kontrolnog</a:t>
            </a:r>
            <a:r>
              <a:rPr lang="en-US" sz="2800" dirty="0" smtClean="0"/>
              <a:t> </a:t>
            </a:r>
            <a:r>
              <a:rPr lang="en-US" sz="2800" dirty="0" err="1"/>
              <a:t>paketa</a:t>
            </a:r>
            <a:r>
              <a:rPr lang="en-US" sz="2800" dirty="0"/>
              <a:t> </a:t>
            </a:r>
            <a:r>
              <a:rPr lang="en-US" sz="2800" dirty="0" err="1"/>
              <a:t>akcija</a:t>
            </a:r>
            <a:r>
              <a:rPr lang="en-US" sz="2800" dirty="0"/>
              <a:t>,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sr-Latn-ME" sz="2800" dirty="0" smtClean="0"/>
              <a:t>- </a:t>
            </a:r>
            <a:r>
              <a:rPr lang="en-US" sz="2800" dirty="0" err="1" smtClean="0"/>
              <a:t>konverziju</a:t>
            </a:r>
            <a:r>
              <a:rPr lang="en-US" sz="2800" dirty="0" smtClean="0"/>
              <a:t> </a:t>
            </a:r>
            <a:r>
              <a:rPr lang="en-US" sz="2800" dirty="0" err="1"/>
              <a:t>duga</a:t>
            </a:r>
            <a:r>
              <a:rPr lang="en-US" sz="2800" dirty="0"/>
              <a:t> u </a:t>
            </a:r>
            <a:r>
              <a:rPr lang="en-US" sz="2800" dirty="0" err="1"/>
              <a:t>dužničku</a:t>
            </a:r>
            <a:r>
              <a:rPr lang="en-US" sz="2800" dirty="0"/>
              <a:t> </a:t>
            </a:r>
            <a:r>
              <a:rPr lang="en-US" sz="2800" dirty="0" err="1"/>
              <a:t>valutu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se </a:t>
            </a:r>
            <a:r>
              <a:rPr lang="en-US" sz="2800" dirty="0" err="1"/>
              <a:t>kapitalno</a:t>
            </a:r>
            <a:r>
              <a:rPr lang="en-US" sz="2800" dirty="0"/>
              <a:t> </a:t>
            </a:r>
            <a:r>
              <a:rPr lang="en-US" sz="2800" dirty="0" err="1" smtClean="0"/>
              <a:t>ulaže</a:t>
            </a:r>
            <a:r>
              <a:rPr lang="sr-Latn-ME" sz="2800" dirty="0" smtClean="0"/>
              <a:t> </a:t>
            </a:r>
            <a:r>
              <a:rPr lang="en-US" sz="2800" dirty="0" smtClean="0"/>
              <a:t>u </a:t>
            </a:r>
            <a:r>
              <a:rPr lang="en-US" sz="2800" dirty="0" err="1"/>
              <a:t>investicije</a:t>
            </a:r>
            <a:r>
              <a:rPr lang="en-US" sz="2800" dirty="0"/>
              <a:t> </a:t>
            </a:r>
            <a:r>
              <a:rPr lang="en-US" sz="2800" dirty="0" err="1"/>
              <a:t>zemlje</a:t>
            </a:r>
            <a:r>
              <a:rPr lang="en-US" sz="2800" dirty="0"/>
              <a:t> </a:t>
            </a:r>
            <a:r>
              <a:rPr lang="en-US" sz="2800" dirty="0" err="1"/>
              <a:t>dužnika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sr-Latn-ME" sz="2800" dirty="0"/>
              <a:t>-</a:t>
            </a:r>
            <a:r>
              <a:rPr lang="en-US" sz="2800" dirty="0" err="1" smtClean="0"/>
              <a:t>ulaganje</a:t>
            </a:r>
            <a:r>
              <a:rPr lang="en-US" sz="2800" dirty="0" smtClean="0"/>
              <a:t> </a:t>
            </a:r>
            <a:r>
              <a:rPr lang="en-US" sz="2800" dirty="0" err="1"/>
              <a:t>dužnika</a:t>
            </a:r>
            <a:r>
              <a:rPr lang="en-US" sz="2800" dirty="0"/>
              <a:t> u </a:t>
            </a:r>
            <a:r>
              <a:rPr lang="en-US" sz="2800" dirty="0" err="1"/>
              <a:t>kupovinu</a:t>
            </a:r>
            <a:r>
              <a:rPr lang="en-US" sz="2800" dirty="0"/>
              <a:t> </a:t>
            </a:r>
            <a:r>
              <a:rPr lang="en-US" sz="2800" dirty="0" err="1"/>
              <a:t>obveznica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 smtClean="0"/>
              <a:t>emituje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pov</a:t>
            </a:r>
            <a:r>
              <a:rPr lang="sr-Latn-ME" sz="2800" dirty="0" smtClean="0"/>
              <a:t>j</a:t>
            </a:r>
            <a:r>
              <a:rPr lang="en-US" sz="2800" dirty="0" err="1" smtClean="0"/>
              <a:t>erilac</a:t>
            </a:r>
            <a:r>
              <a:rPr lang="en-US" sz="2800" dirty="0" smtClean="0"/>
              <a:t>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berzanskom</a:t>
            </a:r>
            <a:r>
              <a:rPr lang="en-US" sz="2800" dirty="0"/>
              <a:t> </a:t>
            </a:r>
            <a:r>
              <a:rPr lang="en-US" sz="2800" dirty="0" err="1"/>
              <a:t>kursu</a:t>
            </a:r>
            <a:r>
              <a:rPr lang="en-US" sz="2800" dirty="0"/>
              <a:t>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umanjenje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diskont</a:t>
            </a:r>
            <a:r>
              <a:rPr lang="en-US" sz="2800" dirty="0"/>
              <a:t>. </a:t>
            </a:r>
            <a:endParaRPr lang="sr-Latn-ME" sz="2800" dirty="0" smtClean="0"/>
          </a:p>
          <a:p>
            <a:pPr algn="just"/>
            <a:r>
              <a:rPr lang="en-US" dirty="0" err="1" smtClean="0"/>
              <a:t>Najzad</a:t>
            </a:r>
            <a:r>
              <a:rPr lang="en-US" dirty="0"/>
              <a:t>,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zadužene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stimuli</a:t>
            </a:r>
            <a:r>
              <a:rPr lang="sr-Latn-ME" dirty="0" smtClean="0"/>
              <a:t>še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cesije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kupoprodaji</a:t>
            </a:r>
            <a:r>
              <a:rPr lang="en-US" dirty="0"/>
              <a:t> </a:t>
            </a:r>
            <a:r>
              <a:rPr lang="en-US" dirty="0" err="1" smtClean="0"/>
              <a:t>restrukturiranih</a:t>
            </a:r>
            <a:r>
              <a:rPr lang="sr-Latn-ME" dirty="0" smtClean="0"/>
              <a:t> </a:t>
            </a:r>
            <a:r>
              <a:rPr lang="en-US" dirty="0" err="1" smtClean="0"/>
              <a:t>dugova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sr-Latn-ME" dirty="0"/>
              <a:t>i</a:t>
            </a:r>
            <a:r>
              <a:rPr lang="en-US" dirty="0" err="1" smtClean="0"/>
              <a:t>novacije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/>
              <a:t>subparticipacije</a:t>
            </a:r>
            <a:r>
              <a:rPr lang="en-US" dirty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11210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ME" dirty="0" smtClean="0"/>
              <a:t>U periodu krize: </a:t>
            </a:r>
            <a:r>
              <a:rPr lang="en-US" dirty="0" err="1" smtClean="0"/>
              <a:t>Eskalacija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, </a:t>
            </a:r>
            <a:r>
              <a:rPr lang="en-US" dirty="0" err="1" smtClean="0"/>
              <a:t>fleksibilitet</a:t>
            </a:r>
            <a:r>
              <a:rPr lang="en-US" dirty="0" smtClean="0"/>
              <a:t> </a:t>
            </a:r>
            <a:r>
              <a:rPr lang="en-US" dirty="0" err="1"/>
              <a:t>deviznih</a:t>
            </a:r>
            <a:r>
              <a:rPr lang="en-US" dirty="0"/>
              <a:t> </a:t>
            </a:r>
            <a:r>
              <a:rPr lang="en-US" dirty="0" err="1"/>
              <a:t>kurseva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varijabilitet</a:t>
            </a:r>
            <a:r>
              <a:rPr lang="sr-Latn-ME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sr-Latn-ME" dirty="0" smtClean="0"/>
              <a:t>povećali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rastući</a:t>
            </a:r>
            <a:r>
              <a:rPr lang="en-US" dirty="0"/>
              <a:t> trend </a:t>
            </a:r>
            <a:r>
              <a:rPr lang="en-US" dirty="0" err="1"/>
              <a:t>kamatnog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relativno</a:t>
            </a:r>
            <a:r>
              <a:rPr lang="sr-Latn-ME" dirty="0" smtClean="0"/>
              <a:t> </a:t>
            </a:r>
            <a:r>
              <a:rPr lang="en-US" dirty="0" err="1" smtClean="0"/>
              <a:t>značajnim</a:t>
            </a:r>
            <a:r>
              <a:rPr lang="en-US" dirty="0" smtClean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gubicima</a:t>
            </a:r>
            <a:r>
              <a:rPr lang="en-US" dirty="0"/>
              <a:t> u </a:t>
            </a:r>
            <a:r>
              <a:rPr lang="en-US" dirty="0" err="1" smtClean="0"/>
              <a:t>profitu</a:t>
            </a:r>
            <a:r>
              <a:rPr lang="en-US" dirty="0"/>
              <a:t>, </a:t>
            </a:r>
            <a:r>
              <a:rPr lang="sr-Latn-ME" dirty="0" smtClean="0"/>
              <a:t>smanjenjem</a:t>
            </a:r>
            <a:r>
              <a:rPr lang="en-US" dirty="0" smtClean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divergentnim</a:t>
            </a:r>
            <a:r>
              <a:rPr lang="en-US" dirty="0"/>
              <a:t> </a:t>
            </a:r>
            <a:r>
              <a:rPr lang="en-US" dirty="0" err="1"/>
              <a:t>kretanjem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 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Hedžing</a:t>
            </a:r>
            <a:r>
              <a:rPr lang="sr-Latn-ME" dirty="0" smtClean="0"/>
              <a:t>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minimiziranja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kursnih rizika posredstvom transakcija na robnom i </a:t>
            </a:r>
            <a:r>
              <a:rPr lang="pl-PL" dirty="0" smtClean="0"/>
              <a:t>finansijskom </a:t>
            </a:r>
            <a:r>
              <a:rPr lang="pl-PL" dirty="0"/>
              <a:t>tržištu.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hedžinga</a:t>
            </a:r>
            <a:r>
              <a:rPr lang="en-US" dirty="0"/>
              <a:t> </a:t>
            </a:r>
            <a:r>
              <a:rPr lang="en-US" dirty="0" err="1"/>
              <a:t>kombinuju</a:t>
            </a:r>
            <a:r>
              <a:rPr lang="en-US" dirty="0"/>
              <a:t> se </a:t>
            </a:r>
            <a:r>
              <a:rPr lang="en-US" dirty="0" err="1"/>
              <a:t>efektivne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terminske</a:t>
            </a:r>
            <a:r>
              <a:rPr lang="en-US" dirty="0"/>
              <a:t> </a:t>
            </a:r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divergentno</a:t>
            </a:r>
            <a:r>
              <a:rPr lang="en-US" dirty="0"/>
              <a:t> </a:t>
            </a:r>
            <a:r>
              <a:rPr lang="en-US" dirty="0" err="1"/>
              <a:t>reaguju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deviznog</a:t>
            </a:r>
            <a:r>
              <a:rPr lang="sr-Latn-ME" dirty="0" smtClean="0"/>
              <a:t> </a:t>
            </a:r>
            <a:r>
              <a:rPr lang="en-US" dirty="0" err="1" smtClean="0"/>
              <a:t>kursa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valutni</a:t>
            </a:r>
            <a:r>
              <a:rPr lang="en-US" dirty="0"/>
              <a:t> </a:t>
            </a:r>
            <a:r>
              <a:rPr lang="en-US" dirty="0" err="1"/>
              <a:t>hedžing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(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hedžing</a:t>
            </a:r>
            <a:r>
              <a:rPr lang="en-US" dirty="0"/>
              <a:t>),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kombinacija</a:t>
            </a:r>
            <a:r>
              <a:rPr lang="en-US" dirty="0" smtClean="0"/>
              <a:t> </a:t>
            </a:r>
            <a:r>
              <a:rPr lang="en-US" dirty="0" err="1"/>
              <a:t>efektivnih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(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opcija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svopova</a:t>
            </a:r>
            <a:r>
              <a:rPr lang="en-US" dirty="0"/>
              <a:t>)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performanse</a:t>
            </a:r>
            <a:r>
              <a:rPr lang="en-US" dirty="0"/>
              <a:t> u </a:t>
            </a:r>
            <a:r>
              <a:rPr lang="en-US" dirty="0" err="1"/>
              <a:t>realizaciji</a:t>
            </a:r>
            <a:r>
              <a:rPr lang="en-US" dirty="0"/>
              <a:t> </a:t>
            </a:r>
            <a:r>
              <a:rPr lang="en-US" dirty="0" err="1"/>
              <a:t>hedžinga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0068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Razvojno</a:t>
            </a:r>
            <a:r>
              <a:rPr lang="sr-Latn-ME" dirty="0" smtClean="0"/>
              <a:t> </a:t>
            </a:r>
            <a:r>
              <a:rPr lang="en-US" dirty="0" err="1" smtClean="0"/>
              <a:t>orijentisana</a:t>
            </a:r>
            <a:r>
              <a:rPr lang="en-US" dirty="0" smtClean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podstakne</a:t>
            </a:r>
            <a:r>
              <a:rPr lang="en-US" dirty="0"/>
              <a:t> </a:t>
            </a:r>
            <a:r>
              <a:rPr lang="sr-Latn-ME" dirty="0" smtClean="0"/>
              <a:t>rast</a:t>
            </a:r>
            <a:r>
              <a:rPr lang="en-US" dirty="0" smtClean="0"/>
              <a:t> </a:t>
            </a:r>
            <a:r>
              <a:rPr lang="en-US" dirty="0" err="1"/>
              <a:t>hedžing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,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kojih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kreiraju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transfer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Realokacija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redistribucija</a:t>
            </a:r>
            <a:r>
              <a:rPr lang="en-US" dirty="0" smtClean="0"/>
              <a:t> </a:t>
            </a:r>
            <a:r>
              <a:rPr lang="en-US" dirty="0" err="1"/>
              <a:t>kamatnog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kursnog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forsiraju</a:t>
            </a:r>
            <a:r>
              <a:rPr lang="en-US" dirty="0"/>
              <a:t> se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fjučersa</a:t>
            </a:r>
            <a:r>
              <a:rPr lang="en-US" dirty="0"/>
              <a:t>, </a:t>
            </a:r>
            <a:r>
              <a:rPr lang="en-US" dirty="0" err="1"/>
              <a:t>forvardsa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svopova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zvaničnim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nezvaničnim</a:t>
            </a:r>
            <a:r>
              <a:rPr lang="en-US" dirty="0"/>
              <a:t> </a:t>
            </a:r>
            <a:r>
              <a:rPr lang="en-US" dirty="0" err="1" smtClean="0"/>
              <a:t>tržištima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OTC </a:t>
            </a:r>
            <a:r>
              <a:rPr lang="en-US" dirty="0" err="1"/>
              <a:t>tržišta</a:t>
            </a:r>
            <a:r>
              <a:rPr lang="en-US" dirty="0"/>
              <a:t>), pod </a:t>
            </a:r>
            <a:r>
              <a:rPr lang="en-US" dirty="0" err="1"/>
              <a:t>uslovom</a:t>
            </a:r>
            <a:r>
              <a:rPr lang="en-US" dirty="0"/>
              <a:t> da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, </a:t>
            </a:r>
            <a:r>
              <a:rPr lang="en-US" dirty="0" err="1" smtClean="0"/>
              <a:t>direktno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reducira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elovanjem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tri faze </a:t>
            </a:r>
            <a:r>
              <a:rPr lang="en-US" dirty="0" err="1" smtClean="0"/>
              <a:t>hedžing</a:t>
            </a:r>
            <a:r>
              <a:rPr lang="sr-Latn-ME" dirty="0" smtClean="0"/>
              <a:t> </a:t>
            </a:r>
            <a:r>
              <a:rPr lang="en-US" dirty="0" err="1" smtClean="0"/>
              <a:t>transakcija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faza</a:t>
            </a:r>
            <a:r>
              <a:rPr lang="en-US" dirty="0"/>
              <a:t> monitoring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faza</a:t>
            </a:r>
            <a:r>
              <a:rPr lang="en-US" dirty="0"/>
              <a:t> </a:t>
            </a:r>
            <a:r>
              <a:rPr lang="en-US" dirty="0" err="1"/>
              <a:t>predviđanja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deviznih</a:t>
            </a:r>
            <a:r>
              <a:rPr lang="en-US" dirty="0" smtClean="0"/>
              <a:t> </a:t>
            </a:r>
            <a:r>
              <a:rPr lang="en-US" dirty="0" err="1"/>
              <a:t>kurseva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</a:t>
            </a:r>
            <a:r>
              <a:rPr lang="en-US" dirty="0" err="1"/>
              <a:t>nominovanja</a:t>
            </a:r>
            <a:r>
              <a:rPr lang="en-US" dirty="0"/>
              <a:t> </a:t>
            </a:r>
            <a:r>
              <a:rPr lang="en-US" dirty="0" err="1"/>
              <a:t>hedžing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minimiziraju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Time bi </a:t>
            </a:r>
            <a:r>
              <a:rPr lang="en-US" dirty="0" err="1"/>
              <a:t>radikalna</a:t>
            </a:r>
            <a:r>
              <a:rPr lang="en-US" dirty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doprin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 m</a:t>
            </a:r>
            <a:r>
              <a:rPr lang="en-US" dirty="0" err="1" smtClean="0"/>
              <a:t>odernog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ubrzanom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/>
              <a:t>upravljačkih</a:t>
            </a:r>
            <a:r>
              <a:rPr lang="en-US" dirty="0"/>
              <a:t> </a:t>
            </a:r>
            <a:r>
              <a:rPr lang="en-US" dirty="0" err="1" smtClean="0"/>
              <a:t>finansija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tranzi</a:t>
            </a:r>
            <a:r>
              <a:rPr lang="sr-Latn-ME" dirty="0" smtClean="0"/>
              <a:t>cionom </a:t>
            </a:r>
            <a:r>
              <a:rPr lang="en-US" dirty="0" smtClean="0"/>
              <a:t> </a:t>
            </a:r>
            <a:r>
              <a:rPr lang="en-US" dirty="0" err="1" smtClean="0"/>
              <a:t>periodu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revolucije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preduzetništva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 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menadžerstva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19119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Moderno</a:t>
            </a:r>
            <a:r>
              <a:rPr lang="en-US" dirty="0"/>
              <a:t> </a:t>
            </a:r>
            <a:r>
              <a:rPr lang="en-US" dirty="0" err="1" smtClean="0"/>
              <a:t>fiskalno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strategijskim</a:t>
            </a:r>
            <a:r>
              <a:rPr lang="en-US" dirty="0"/>
              <a:t> </a:t>
            </a:r>
            <a:r>
              <a:rPr lang="en-US" dirty="0" err="1"/>
              <a:t>poreskim</a:t>
            </a:r>
            <a:r>
              <a:rPr lang="en-US" dirty="0"/>
              <a:t> </a:t>
            </a:r>
            <a:r>
              <a:rPr lang="en-US" dirty="0" err="1"/>
              <a:t>planiranjem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budžetskim</a:t>
            </a:r>
            <a:r>
              <a:rPr lang="sr-Latn-ME" dirty="0" smtClean="0"/>
              <a:t> </a:t>
            </a:r>
            <a:r>
              <a:rPr lang="en-US" dirty="0" err="1" smtClean="0"/>
              <a:t>inženjeringom</a:t>
            </a:r>
            <a:r>
              <a:rPr lang="en-US" dirty="0" smtClean="0"/>
              <a:t> ( </a:t>
            </a:r>
            <a:r>
              <a:rPr lang="en-US" dirty="0"/>
              <a:t>novo </a:t>
            </a:r>
            <a:r>
              <a:rPr lang="en-US" dirty="0" err="1"/>
              <a:t>organizaciono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 smtClean="0"/>
              <a:t>), </a:t>
            </a:r>
            <a:r>
              <a:rPr lang="en-US" dirty="0"/>
              <a:t>mora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pt-BR" dirty="0" smtClean="0"/>
              <a:t>adaptirano </a:t>
            </a:r>
            <a:r>
              <a:rPr lang="pt-BR" dirty="0"/>
              <a:t>rizičnom </a:t>
            </a:r>
            <a:r>
              <a:rPr lang="pt-BR" dirty="0" smtClean="0"/>
              <a:t>finansijskom </a:t>
            </a:r>
            <a:r>
              <a:rPr lang="pt-BR" dirty="0"/>
              <a:t>okruženju sa novom funkcijom </a:t>
            </a:r>
            <a:r>
              <a:rPr lang="pt-BR" dirty="0" smtClean="0"/>
              <a:t>koordiniranog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aktivom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pasivom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Kooperativnost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/>
              <a:t>monetarnog</a:t>
            </a:r>
            <a:r>
              <a:rPr lang="en-US" dirty="0"/>
              <a:t>, </a:t>
            </a:r>
            <a:r>
              <a:rPr lang="en-US" dirty="0" err="1"/>
              <a:t>bankarskog</a:t>
            </a:r>
            <a:r>
              <a:rPr lang="en-US" dirty="0"/>
              <a:t>,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           </a:t>
            </a:r>
            <a:r>
              <a:rPr lang="en-US" dirty="0" err="1" smtClean="0"/>
              <a:t>fiskalnog</a:t>
            </a:r>
            <a:r>
              <a:rPr lang="en-US" dirty="0" smtClean="0"/>
              <a:t> </a:t>
            </a:r>
            <a:r>
              <a:rPr lang="en-US" dirty="0" err="1"/>
              <a:t>menadžmenta</a:t>
            </a:r>
            <a:r>
              <a:rPr lang="en-US" dirty="0"/>
              <a:t> je,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 smtClean="0"/>
              <a:t>biznis</a:t>
            </a:r>
            <a:r>
              <a:rPr lang="sr-Latn-ME" dirty="0" smtClean="0"/>
              <a:t> </a:t>
            </a:r>
            <a:r>
              <a:rPr lang="en-US" dirty="0" err="1" smtClean="0"/>
              <a:t>neminovnost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operativnom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strategijskom</a:t>
            </a:r>
            <a:r>
              <a:rPr lang="en-US" dirty="0"/>
              <a:t> </a:t>
            </a:r>
            <a:r>
              <a:rPr lang="en-US" dirty="0" err="1"/>
              <a:t>menadžmentu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marketingu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80725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sz="3600" dirty="0"/>
              <a:t>5</a:t>
            </a:r>
            <a:r>
              <a:rPr lang="sr-Latn-ME" sz="3600" dirty="0" smtClean="0"/>
              <a:t>. Razvojna fiskalna politika u zemaljama u tranziciji</a:t>
            </a:r>
          </a:p>
          <a:p>
            <a:pPr algn="just"/>
            <a:r>
              <a:rPr lang="sr-Latn-ME" dirty="0" smtClean="0"/>
              <a:t>Razvijena </a:t>
            </a:r>
            <a:r>
              <a:rPr lang="en-US" dirty="0" smtClean="0"/>
              <a:t> </a:t>
            </a:r>
            <a:r>
              <a:rPr lang="sr-Latn-ME" dirty="0" smtClean="0"/>
              <a:t>fiskalna (</a:t>
            </a:r>
            <a:r>
              <a:rPr lang="en-US" dirty="0" err="1" smtClean="0"/>
              <a:t>poreska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sr-Latn-ME" dirty="0" smtClean="0"/>
              <a:t> u zemljama u tranziciji  (BiH) </a:t>
            </a:r>
            <a:r>
              <a:rPr lang="en-US" dirty="0" smtClean="0"/>
              <a:t>mora</a:t>
            </a:r>
            <a:r>
              <a:rPr lang="sr-Latn-ME" dirty="0" smtClean="0"/>
              <a:t>la bi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ME" dirty="0"/>
              <a:t>j</a:t>
            </a:r>
            <a:r>
              <a:rPr lang="sr-Latn-ME" dirty="0" smtClean="0"/>
              <a:t>ače </a:t>
            </a:r>
            <a:r>
              <a:rPr lang="en-US" dirty="0" err="1" smtClean="0"/>
              <a:t>razvojno</a:t>
            </a:r>
            <a:r>
              <a:rPr lang="en-US" dirty="0" smtClean="0"/>
              <a:t> </a:t>
            </a:r>
            <a:r>
              <a:rPr lang="en-US" dirty="0" err="1"/>
              <a:t>orijentisana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 d</a:t>
            </a:r>
            <a:r>
              <a:rPr lang="en-US" dirty="0" err="1" smtClean="0"/>
              <a:t>eregulacijom</a:t>
            </a:r>
            <a:r>
              <a:rPr lang="en-US" dirty="0"/>
              <a:t>, </a:t>
            </a:r>
            <a:r>
              <a:rPr lang="sr-Latn-ME" dirty="0" smtClean="0"/>
              <a:t>(re)</a:t>
            </a:r>
            <a:r>
              <a:rPr lang="en-US" dirty="0" err="1" smtClean="0"/>
              <a:t>privatizacijom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liberalizacijom</a:t>
            </a:r>
            <a:r>
              <a:rPr lang="en-US" dirty="0"/>
              <a:t> </a:t>
            </a:r>
            <a:r>
              <a:rPr lang="en-US" dirty="0" err="1"/>
              <a:t>ubrzala</a:t>
            </a:r>
            <a:r>
              <a:rPr lang="en-US" dirty="0"/>
              <a:t> </a:t>
            </a:r>
            <a:r>
              <a:rPr lang="en-US" dirty="0" err="1"/>
              <a:t>ekspanzivni</a:t>
            </a:r>
            <a:r>
              <a:rPr lang="en-US" dirty="0"/>
              <a:t> trend </a:t>
            </a:r>
            <a:r>
              <a:rPr lang="en-US" dirty="0" err="1" smtClean="0"/>
              <a:t>tržišne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Zato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oslobađati</a:t>
            </a:r>
            <a:r>
              <a:rPr lang="en-US" dirty="0"/>
              <a:t> od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 smtClean="0"/>
              <a:t>nasrtaja</a:t>
            </a:r>
            <a:r>
              <a:rPr lang="sr-Latn-ME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narednih</a:t>
            </a:r>
            <a:r>
              <a:rPr lang="en-US" dirty="0"/>
              <a:t> </a:t>
            </a:r>
            <a:r>
              <a:rPr lang="sr-Latn-ME" dirty="0" smtClean="0"/>
              <a:t>(</a:t>
            </a:r>
            <a:r>
              <a:rPr lang="en-US" dirty="0" smtClean="0"/>
              <a:t>5–7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godina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7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institucionalno</a:t>
            </a:r>
            <a:r>
              <a:rPr lang="sr-Latn-ME" dirty="0" smtClean="0"/>
              <a:t> </a:t>
            </a:r>
            <a:r>
              <a:rPr lang="en-US" dirty="0" err="1" smtClean="0"/>
              <a:t>ugraditi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 “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” (</a:t>
            </a:r>
            <a:r>
              <a:rPr lang="en-US" dirty="0" err="1"/>
              <a:t>kakav</a:t>
            </a:r>
            <a:r>
              <a:rPr lang="en-US" dirty="0"/>
              <a:t> </a:t>
            </a:r>
            <a:r>
              <a:rPr lang="en-US" dirty="0" err="1"/>
              <a:t>inače</a:t>
            </a:r>
            <a:r>
              <a:rPr lang="en-US" dirty="0"/>
              <a:t> </a:t>
            </a:r>
            <a:r>
              <a:rPr lang="en-US" dirty="0" err="1"/>
              <a:t>egzistira</a:t>
            </a:r>
            <a:r>
              <a:rPr lang="en-US" dirty="0"/>
              <a:t> u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/>
              <a:t>ekonomijama</a:t>
            </a:r>
            <a:r>
              <a:rPr lang="en-US" dirty="0"/>
              <a:t> OECD </a:t>
            </a:r>
            <a:r>
              <a:rPr lang="en-US" dirty="0" err="1"/>
              <a:t>i</a:t>
            </a:r>
            <a:r>
              <a:rPr lang="en-US" dirty="0"/>
              <a:t> EU).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novokreiranom</a:t>
            </a:r>
            <a:r>
              <a:rPr lang="en-US" dirty="0"/>
              <a:t> </a:t>
            </a:r>
            <a:r>
              <a:rPr lang="en-US" dirty="0" err="1"/>
              <a:t>razvojnom</a:t>
            </a:r>
            <a:r>
              <a:rPr lang="en-US" dirty="0"/>
              <a:t> </a:t>
            </a:r>
            <a:r>
              <a:rPr lang="en-US" dirty="0" err="1"/>
              <a:t>ambijentu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plaćale</a:t>
            </a:r>
            <a:r>
              <a:rPr lang="en-US" dirty="0"/>
              <a:t> bi </a:t>
            </a:r>
            <a:r>
              <a:rPr lang="en-US" dirty="0" err="1"/>
              <a:t>najniži</a:t>
            </a:r>
            <a:r>
              <a:rPr lang="en-US" dirty="0"/>
              <a:t> </a:t>
            </a:r>
            <a:r>
              <a:rPr lang="en-US" dirty="0" err="1"/>
              <a:t>porez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Korporacijski</a:t>
            </a:r>
            <a:r>
              <a:rPr lang="en-US" dirty="0" smtClean="0"/>
              <a:t> </a:t>
            </a:r>
            <a:r>
              <a:rPr lang="en-US" dirty="0" err="1"/>
              <a:t>porez</a:t>
            </a:r>
            <a:r>
              <a:rPr lang="en-US" dirty="0"/>
              <a:t> bi </a:t>
            </a:r>
            <a:r>
              <a:rPr lang="en-US" dirty="0" err="1" smtClean="0"/>
              <a:t>iznosio</a:t>
            </a:r>
            <a:r>
              <a:rPr lang="sr-Latn-ME" dirty="0" smtClean="0"/>
              <a:t> znatno niže nego sada (5</a:t>
            </a:r>
            <a:r>
              <a:rPr lang="en-US" dirty="0" smtClean="0"/>
              <a:t>%–</a:t>
            </a:r>
            <a:r>
              <a:rPr lang="sr-Latn-ME" dirty="0"/>
              <a:t>6</a:t>
            </a:r>
            <a:r>
              <a:rPr lang="en-US" dirty="0" smtClean="0"/>
              <a:t>%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84762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Nova </a:t>
            </a:r>
            <a:r>
              <a:rPr lang="en-US" dirty="0" err="1"/>
              <a:t>ekonomska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države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petogodišnjem</a:t>
            </a:r>
            <a:r>
              <a:rPr lang="en-US" dirty="0"/>
              <a:t> </a:t>
            </a:r>
            <a:r>
              <a:rPr lang="en-US" dirty="0" err="1" smtClean="0"/>
              <a:t>tranzi</a:t>
            </a:r>
            <a:r>
              <a:rPr lang="sr-Latn-ME" dirty="0" smtClean="0"/>
              <a:t>cionom </a:t>
            </a:r>
            <a:r>
              <a:rPr lang="en-US" dirty="0" smtClean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omogućila</a:t>
            </a:r>
            <a:r>
              <a:rPr lang="en-US" dirty="0"/>
              <a:t> bi (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podsticajne</a:t>
            </a:r>
            <a:r>
              <a:rPr lang="en-US" dirty="0"/>
              <a:t> </a:t>
            </a:r>
            <a:r>
              <a:rPr lang="en-US" dirty="0" err="1" smtClean="0"/>
              <a:t>poreske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/>
              <a:t>)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oslobađanje</a:t>
            </a:r>
            <a:r>
              <a:rPr lang="en-US" dirty="0"/>
              <a:t> od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devizne</a:t>
            </a:r>
            <a:r>
              <a:rPr lang="en-US" dirty="0" smtClean="0"/>
              <a:t> </a:t>
            </a:r>
            <a:r>
              <a:rPr lang="en-US" dirty="0" err="1"/>
              <a:t>štediše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Razvojna</a:t>
            </a:r>
            <a:r>
              <a:rPr lang="en-US" dirty="0" smtClean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podsticala</a:t>
            </a:r>
            <a:r>
              <a:rPr lang="en-US" dirty="0"/>
              <a:t> bi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 smtClean="0"/>
              <a:t>carinskih</a:t>
            </a:r>
            <a:r>
              <a:rPr lang="sr-Latn-ME" dirty="0" smtClean="0"/>
              <a:t> </a:t>
            </a:r>
            <a:r>
              <a:rPr lang="en-US" dirty="0" smtClean="0"/>
              <a:t>zona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brzim</a:t>
            </a:r>
            <a:r>
              <a:rPr lang="en-US" dirty="0"/>
              <a:t> </a:t>
            </a:r>
            <a:r>
              <a:rPr lang="en-US" dirty="0" err="1"/>
              <a:t>protokom</a:t>
            </a:r>
            <a:r>
              <a:rPr lang="en-US" dirty="0"/>
              <a:t> robe,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Drastičnim</a:t>
            </a:r>
            <a:r>
              <a:rPr lang="en-US" dirty="0" smtClean="0"/>
              <a:t> </a:t>
            </a:r>
            <a:r>
              <a:rPr lang="en-US" dirty="0" err="1" smtClean="0"/>
              <a:t>reduciranjem</a:t>
            </a:r>
            <a:r>
              <a:rPr lang="sr-Latn-ME" dirty="0" smtClean="0"/>
              <a:t> </a:t>
            </a:r>
            <a:r>
              <a:rPr lang="en-US" dirty="0" smtClean="0"/>
              <a:t>carina </a:t>
            </a:r>
            <a:r>
              <a:rPr lang="en-US" dirty="0" err="1"/>
              <a:t>država</a:t>
            </a:r>
            <a:r>
              <a:rPr lang="en-US" dirty="0"/>
              <a:t> bi </a:t>
            </a:r>
            <a:r>
              <a:rPr lang="en-US" dirty="0" err="1"/>
              <a:t>pojačala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/>
              <a:t>inostrane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domaću</a:t>
            </a:r>
            <a:r>
              <a:rPr lang="en-US" dirty="0"/>
              <a:t> </a:t>
            </a:r>
            <a:r>
              <a:rPr lang="en-US" dirty="0" err="1" smtClean="0"/>
              <a:t>proizvodnju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razbijanja</a:t>
            </a:r>
            <a:r>
              <a:rPr lang="en-US" dirty="0"/>
              <a:t> </a:t>
            </a:r>
            <a:r>
              <a:rPr lang="en-US" dirty="0" err="1"/>
              <a:t>monopolskih</a:t>
            </a:r>
            <a:r>
              <a:rPr lang="en-US" dirty="0"/>
              <a:t> </a:t>
            </a:r>
            <a:r>
              <a:rPr lang="en-US" dirty="0" err="1"/>
              <a:t>jezgara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Stimulativna</a:t>
            </a:r>
            <a:r>
              <a:rPr lang="sr-Latn-ME" dirty="0" smtClean="0"/>
              <a:t> </a:t>
            </a:r>
            <a:r>
              <a:rPr lang="en-US" dirty="0" err="1" smtClean="0"/>
              <a:t>poreska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bi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srednji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ukinula</a:t>
            </a:r>
            <a:r>
              <a:rPr lang="en-US" dirty="0"/>
              <a:t> </a:t>
            </a:r>
            <a:r>
              <a:rPr lang="en-US" dirty="0" err="1"/>
              <a:t>oporezivanje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dostigne</a:t>
            </a:r>
            <a:r>
              <a:rPr lang="en-US" dirty="0" smtClean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srednje</a:t>
            </a:r>
            <a:r>
              <a:rPr lang="en-US" dirty="0"/>
              <a:t> </a:t>
            </a:r>
            <a:r>
              <a:rPr lang="en-US" dirty="0" err="1"/>
              <a:t>razvijene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u </a:t>
            </a:r>
            <a:r>
              <a:rPr lang="en-US" dirty="0" err="1" smtClean="0"/>
              <a:t>srednje</a:t>
            </a:r>
            <a:r>
              <a:rPr lang="sr-Latn-ME" dirty="0" smtClean="0"/>
              <a:t>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29267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Ekstra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plate </a:t>
            </a:r>
            <a:r>
              <a:rPr lang="en-US" dirty="0" err="1"/>
              <a:t>monopolista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rentijera</a:t>
            </a:r>
            <a:r>
              <a:rPr lang="en-US" dirty="0"/>
              <a:t> </a:t>
            </a:r>
            <a:r>
              <a:rPr lang="en-US" dirty="0" err="1"/>
              <a:t>progresivno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fiskalno</a:t>
            </a:r>
            <a:r>
              <a:rPr lang="en-US" dirty="0" smtClean="0"/>
              <a:t> </a:t>
            </a:r>
            <a:r>
              <a:rPr lang="en-US" dirty="0" err="1"/>
              <a:t>zahvatale</a:t>
            </a:r>
            <a:r>
              <a:rPr lang="en-US" dirty="0"/>
              <a:t>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socijalnih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traje</a:t>
            </a:r>
            <a:r>
              <a:rPr lang="en-US" dirty="0"/>
              <a:t> </a:t>
            </a:r>
            <a:r>
              <a:rPr lang="en-US" dirty="0" err="1"/>
              <a:t>privatizacija</a:t>
            </a:r>
            <a:r>
              <a:rPr lang="en-US" dirty="0"/>
              <a:t> (a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smtClean="0"/>
              <a:t>toga </a:t>
            </a:r>
            <a:r>
              <a:rPr lang="en-US" dirty="0"/>
              <a:t>u </a:t>
            </a:r>
            <a:r>
              <a:rPr lang="en-US" dirty="0" err="1"/>
              <a:t>budžete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samouprava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Ukidanje</a:t>
            </a:r>
            <a:r>
              <a:rPr lang="en-US" dirty="0" smtClean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 </a:t>
            </a:r>
            <a:r>
              <a:rPr lang="en-US" dirty="0" err="1"/>
              <a:t>pratilo</a:t>
            </a:r>
            <a:r>
              <a:rPr lang="en-US" dirty="0"/>
              <a:t> bi </a:t>
            </a:r>
            <a:r>
              <a:rPr lang="en-US" dirty="0" err="1" smtClean="0"/>
              <a:t>ukidanje</a:t>
            </a:r>
            <a:r>
              <a:rPr lang="sr-Latn-ME" dirty="0" smtClean="0"/>
              <a:t> </a:t>
            </a:r>
            <a:r>
              <a:rPr lang="en-US" dirty="0" err="1" smtClean="0"/>
              <a:t>doprinosa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socijalno</a:t>
            </a:r>
            <a:r>
              <a:rPr lang="en-US" dirty="0"/>
              <a:t>, </a:t>
            </a:r>
            <a:r>
              <a:rPr lang="en-US" dirty="0" err="1"/>
              <a:t>zdravstveno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penzijsko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, </a:t>
            </a:r>
            <a:r>
              <a:rPr lang="en-US" dirty="0" err="1" smtClean="0"/>
              <a:t>čije</a:t>
            </a:r>
            <a:r>
              <a:rPr lang="sr-Latn-ME" dirty="0" smtClean="0"/>
              <a:t> </a:t>
            </a:r>
            <a:r>
              <a:rPr lang="pl-PL" dirty="0" smtClean="0"/>
              <a:t>stope </a:t>
            </a:r>
            <a:r>
              <a:rPr lang="pl-PL" dirty="0"/>
              <a:t>ne treba da budu više od 10% od zarade (s tim što 50% tereta pada </a:t>
            </a:r>
            <a:r>
              <a:rPr lang="pl-PL" dirty="0" smtClean="0"/>
              <a:t>na </a:t>
            </a:r>
            <a:r>
              <a:rPr lang="en-US" dirty="0" err="1" smtClean="0"/>
              <a:t>poslodavca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Progresivni</a:t>
            </a:r>
            <a:r>
              <a:rPr lang="en-US" dirty="0" smtClean="0"/>
              <a:t> </a:t>
            </a:r>
            <a:r>
              <a:rPr lang="en-US" dirty="0" err="1"/>
              <a:t>porezi</a:t>
            </a:r>
            <a:r>
              <a:rPr lang="en-US" dirty="0"/>
              <a:t> bi se </a:t>
            </a:r>
            <a:r>
              <a:rPr lang="en-US" dirty="0" err="1"/>
              <a:t>uveli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zemlju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ne </a:t>
            </a:r>
            <a:r>
              <a:rPr lang="en-US" dirty="0" err="1"/>
              <a:t>obrađuje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 err="1"/>
              <a:t>prostor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opremu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ne </a:t>
            </a:r>
            <a:r>
              <a:rPr lang="en-US" dirty="0" err="1"/>
              <a:t>koristi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32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sr-Latn-ME" dirty="0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privređivanja</a:t>
            </a:r>
            <a:r>
              <a:rPr lang="en-US" dirty="0"/>
              <a:t> </a:t>
            </a:r>
            <a:r>
              <a:rPr lang="en-US" dirty="0" err="1"/>
              <a:t>karakteristična</a:t>
            </a:r>
            <a:r>
              <a:rPr lang="en-US" dirty="0"/>
              <a:t> je </a:t>
            </a:r>
            <a:r>
              <a:rPr lang="en-US" dirty="0" err="1" smtClean="0"/>
              <a:t>pluralizacija</a:t>
            </a:r>
            <a:r>
              <a:rPr lang="sr-Latn-ME" dirty="0" smtClean="0"/>
              <a:t> </a:t>
            </a:r>
            <a:r>
              <a:rPr lang="en-US" dirty="0" err="1" smtClean="0"/>
              <a:t>vlasničkih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diversifikacija</a:t>
            </a:r>
            <a:r>
              <a:rPr lang="en-US" dirty="0" smtClean="0"/>
              <a:t> </a:t>
            </a:r>
            <a:r>
              <a:rPr lang="en-US" dirty="0" err="1"/>
              <a:t>svojinskih</a:t>
            </a:r>
            <a:r>
              <a:rPr lang="en-US" dirty="0"/>
              <a:t> </a:t>
            </a:r>
            <a:r>
              <a:rPr lang="en-US" dirty="0" err="1" smtClean="0"/>
              <a:t>struktura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Te procese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sr-Latn-ME" dirty="0" smtClean="0"/>
              <a:t>prate:</a:t>
            </a:r>
            <a:r>
              <a:rPr lang="en-US" dirty="0" smtClean="0"/>
              <a:t> </a:t>
            </a:r>
            <a:r>
              <a:rPr lang="en-US" dirty="0" err="1"/>
              <a:t>fuzije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razdvajanja</a:t>
            </a:r>
            <a:r>
              <a:rPr lang="en-US" dirty="0"/>
              <a:t>, </a:t>
            </a:r>
            <a:r>
              <a:rPr lang="en-US" dirty="0" err="1"/>
              <a:t>stečaji</a:t>
            </a:r>
            <a:r>
              <a:rPr lang="en-US" dirty="0"/>
              <a:t>, </a:t>
            </a:r>
            <a:r>
              <a:rPr lang="en-US" dirty="0" err="1"/>
              <a:t>likvidacije</a:t>
            </a:r>
            <a:r>
              <a:rPr lang="en-US" dirty="0"/>
              <a:t>, </a:t>
            </a:r>
            <a:r>
              <a:rPr lang="en-US" dirty="0" err="1"/>
              <a:t>bankrotstva</a:t>
            </a:r>
            <a:r>
              <a:rPr lang="en-US" dirty="0"/>
              <a:t>,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prodaje</a:t>
            </a:r>
            <a:r>
              <a:rPr lang="sr-Latn-ME" dirty="0" smtClean="0"/>
              <a:t> </a:t>
            </a:r>
            <a:r>
              <a:rPr lang="it-IT" dirty="0" smtClean="0"/>
              <a:t>pojedinih d</a:t>
            </a:r>
            <a:r>
              <a:rPr lang="sr-Latn-ME" dirty="0" smtClean="0"/>
              <a:t>j</a:t>
            </a:r>
            <a:r>
              <a:rPr lang="it-IT" dirty="0" smtClean="0"/>
              <a:t>elova firmi</a:t>
            </a:r>
            <a:r>
              <a:rPr lang="it-IT" dirty="0"/>
              <a:t>, </a:t>
            </a:r>
            <a:r>
              <a:rPr lang="it-IT" dirty="0" smtClean="0"/>
              <a:t>ka</a:t>
            </a:r>
            <a:r>
              <a:rPr lang="sr-Latn-ME" dirty="0" smtClean="0"/>
              <a:t>da</a:t>
            </a:r>
            <a:r>
              <a:rPr lang="it-IT" dirty="0" smtClean="0"/>
              <a:t> </a:t>
            </a:r>
            <a:r>
              <a:rPr lang="it-IT" dirty="0"/>
              <a:t>se </a:t>
            </a:r>
            <a:r>
              <a:rPr lang="it-IT" dirty="0" smtClean="0"/>
              <a:t>m</a:t>
            </a:r>
            <a:r>
              <a:rPr lang="sr-Latn-ME" dirty="0" smtClean="0"/>
              <a:t>ij</a:t>
            </a:r>
            <a:r>
              <a:rPr lang="it-IT" dirty="0" smtClean="0"/>
              <a:t>en</a:t>
            </a:r>
            <a:r>
              <a:rPr lang="sr-Latn-ME" dirty="0" smtClean="0"/>
              <a:t>jaju </a:t>
            </a:r>
            <a:r>
              <a:rPr lang="it-IT" dirty="0" smtClean="0"/>
              <a:t> </a:t>
            </a:r>
            <a:r>
              <a:rPr lang="it-IT" dirty="0"/>
              <a:t>titulari svojine.</a:t>
            </a:r>
          </a:p>
          <a:p>
            <a:r>
              <a:rPr lang="it-IT" dirty="0"/>
              <a:t>Zato postoje i poslovni i poreski motivi: </a:t>
            </a:r>
            <a:endParaRPr lang="sr-Latn-ME" dirty="0" smtClean="0"/>
          </a:p>
          <a:p>
            <a:pPr marL="514350" indent="-514350">
              <a:buAutoNum type="arabicParenBoth"/>
            </a:pPr>
            <a:r>
              <a:rPr lang="it-IT" dirty="0" smtClean="0"/>
              <a:t>poslovni </a:t>
            </a:r>
            <a:r>
              <a:rPr lang="it-IT" dirty="0"/>
              <a:t>motivi su, po pravilu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vezani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/>
              <a:t>privređivanje</a:t>
            </a:r>
            <a:r>
              <a:rPr lang="en-US" dirty="0"/>
              <a:t> </a:t>
            </a:r>
            <a:r>
              <a:rPr lang="en-US" dirty="0" err="1" smtClean="0"/>
              <a:t>firme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profitabilnost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err="1" smtClean="0"/>
              <a:t>fiskalni</a:t>
            </a:r>
            <a:r>
              <a:rPr lang="en-US" dirty="0" smtClean="0"/>
              <a:t> </a:t>
            </a:r>
            <a:r>
              <a:rPr lang="en-US" dirty="0" err="1" smtClean="0"/>
              <a:t>motivi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osnovice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obračun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28832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Neiskorišćeni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korišćeni</a:t>
            </a:r>
            <a:r>
              <a:rPr lang="en-US" dirty="0"/>
              <a:t> </a:t>
            </a:r>
            <a:r>
              <a:rPr lang="en-US" dirty="0" err="1"/>
              <a:t>proizvodni</a:t>
            </a:r>
            <a:r>
              <a:rPr lang="en-US" dirty="0"/>
              <a:t> </a:t>
            </a:r>
            <a:r>
              <a:rPr lang="en-US" dirty="0" err="1"/>
              <a:t>kapaciteti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bi se </a:t>
            </a:r>
            <a:r>
              <a:rPr lang="en-US" dirty="0" err="1" smtClean="0"/>
              <a:t>fiskalno</a:t>
            </a:r>
            <a:r>
              <a:rPr lang="en-US" dirty="0" smtClean="0"/>
              <a:t> </a:t>
            </a:r>
            <a:r>
              <a:rPr lang="en-US" dirty="0" err="1"/>
              <a:t>penalizovali</a:t>
            </a:r>
            <a:r>
              <a:rPr lang="sr-Latn-ME" dirty="0"/>
              <a:t> </a:t>
            </a:r>
            <a:r>
              <a:rPr lang="pl-PL" dirty="0"/>
              <a:t>u naredne 3 godine.</a:t>
            </a:r>
          </a:p>
          <a:p>
            <a:pPr algn="just"/>
            <a:r>
              <a:rPr lang="pl-PL" dirty="0"/>
              <a:t> Luksuzna (domaća i uvozna) potrošna roba dopunski bi se </a:t>
            </a:r>
            <a:r>
              <a:rPr lang="en-US" dirty="0" err="1"/>
              <a:t>oporezovala</a:t>
            </a:r>
            <a:r>
              <a:rPr lang="en-US" dirty="0"/>
              <a:t> </a:t>
            </a:r>
            <a:r>
              <a:rPr lang="en-US" dirty="0" err="1"/>
              <a:t>novouvedenim</a:t>
            </a:r>
            <a:r>
              <a:rPr lang="en-US" dirty="0"/>
              <a:t> </a:t>
            </a:r>
            <a:r>
              <a:rPr lang="en-US" dirty="0" err="1"/>
              <a:t>porezom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dodatu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Novoosnovana</a:t>
            </a:r>
            <a:r>
              <a:rPr lang="en-US" dirty="0"/>
              <a:t> </a:t>
            </a:r>
            <a:r>
              <a:rPr lang="en-US" dirty="0" err="1"/>
              <a:t>privatna</a:t>
            </a:r>
            <a:r>
              <a:rPr lang="sr-Latn-ME" dirty="0"/>
              <a:t> </a:t>
            </a:r>
            <a:r>
              <a:rPr lang="en-US" dirty="0"/>
              <a:t>mala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bi </a:t>
            </a:r>
            <a:r>
              <a:rPr lang="en-US" dirty="0" err="1"/>
              <a:t>oslobođena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urbanim</a:t>
            </a:r>
            <a:r>
              <a:rPr lang="sr-Latn-ME" dirty="0"/>
              <a:t> </a:t>
            </a:r>
            <a:r>
              <a:rPr lang="en-US" dirty="0" err="1"/>
              <a:t>centrima</a:t>
            </a:r>
            <a:r>
              <a:rPr lang="en-US" dirty="0"/>
              <a:t>, pet </a:t>
            </a:r>
            <a:r>
              <a:rPr lang="en-US" dirty="0" err="1"/>
              <a:t>godina</a:t>
            </a:r>
            <a:r>
              <a:rPr lang="en-US" dirty="0"/>
              <a:t> u </a:t>
            </a:r>
            <a:r>
              <a:rPr lang="en-US" dirty="0" smtClean="0"/>
              <a:t> </a:t>
            </a:r>
            <a:r>
              <a:rPr lang="en-US" dirty="0" err="1"/>
              <a:t>nerazvijenim</a:t>
            </a:r>
            <a:r>
              <a:rPr lang="en-US" dirty="0"/>
              <a:t> </a:t>
            </a:r>
            <a:r>
              <a:rPr lang="en-US" dirty="0" err="1"/>
              <a:t>područjima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sedam</a:t>
            </a:r>
            <a:r>
              <a:rPr lang="sr-Latn-ME" dirty="0"/>
              <a:t> </a:t>
            </a:r>
            <a:r>
              <a:rPr lang="pl-PL" dirty="0"/>
              <a:t>godina u pograničnim opštinama i brdsko-planinskim područjima.</a:t>
            </a:r>
            <a:endParaRPr lang="en-US" dirty="0"/>
          </a:p>
          <a:p>
            <a:pPr algn="just"/>
            <a:r>
              <a:rPr lang="en-US" dirty="0" err="1"/>
              <a:t>Razvojno</a:t>
            </a:r>
            <a:r>
              <a:rPr lang="en-US" dirty="0"/>
              <a:t> </a:t>
            </a:r>
            <a:r>
              <a:rPr lang="en-US" dirty="0" err="1"/>
              <a:t>strukturirana</a:t>
            </a:r>
            <a:r>
              <a:rPr lang="en-US" dirty="0"/>
              <a:t>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bi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784156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nižem</a:t>
            </a:r>
            <a:r>
              <a:rPr lang="en-US" dirty="0"/>
              <a:t> </a:t>
            </a:r>
            <a:r>
              <a:rPr lang="en-US" dirty="0" err="1" smtClean="0"/>
              <a:t>nivou</a:t>
            </a:r>
            <a:r>
              <a:rPr lang="sr-Latn-ME" dirty="0" smtClean="0"/>
              <a:t> </a:t>
            </a:r>
            <a:r>
              <a:rPr lang="en-US" dirty="0" err="1" smtClean="0"/>
              <a:t>usloviće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prilagodavanje</a:t>
            </a:r>
            <a:r>
              <a:rPr lang="en-US" dirty="0"/>
              <a:t> </a:t>
            </a:r>
            <a:r>
              <a:rPr lang="en-US" dirty="0" err="1"/>
              <a:t>budžetskih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bez </a:t>
            </a:r>
            <a:r>
              <a:rPr lang="en-US" dirty="0" err="1" smtClean="0"/>
              <a:t>deficitarnog</a:t>
            </a:r>
            <a:r>
              <a:rPr lang="sr-Latn-ME" dirty="0" smtClean="0"/>
              <a:t>             </a:t>
            </a:r>
            <a:r>
              <a:rPr lang="en-US" dirty="0" err="1" smtClean="0"/>
              <a:t>finansiranja</a:t>
            </a:r>
            <a:r>
              <a:rPr lang="en-US" dirty="0" smtClean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Eventualnu</a:t>
            </a:r>
            <a:r>
              <a:rPr lang="en-US" dirty="0" smtClean="0"/>
              <a:t> </a:t>
            </a:r>
            <a:r>
              <a:rPr lang="sr-Latn-ME" dirty="0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fiskalnih</a:t>
            </a:r>
            <a:r>
              <a:rPr lang="en-US" dirty="0" smtClean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popunjavati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</a:t>
            </a:r>
            <a:r>
              <a:rPr lang="en-US" dirty="0" err="1"/>
              <a:t>zajmovnog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Limit bi </a:t>
            </a:r>
            <a:r>
              <a:rPr lang="en-US" dirty="0" err="1"/>
              <a:t>iznosio</a:t>
            </a:r>
            <a:r>
              <a:rPr lang="en-US" dirty="0"/>
              <a:t> </a:t>
            </a:r>
            <a:r>
              <a:rPr lang="sr-Latn-ME" dirty="0" smtClean="0"/>
              <a:t>(</a:t>
            </a:r>
            <a:r>
              <a:rPr lang="en-US" dirty="0" smtClean="0"/>
              <a:t>3</a:t>
            </a:r>
            <a:r>
              <a:rPr lang="en-US" dirty="0"/>
              <a:t>%–5</a:t>
            </a:r>
            <a:r>
              <a:rPr lang="en-US" dirty="0" smtClean="0"/>
              <a:t>%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mogućnošću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javnih</a:t>
            </a:r>
            <a:r>
              <a:rPr lang="sr-Latn-ME" dirty="0" smtClean="0"/>
              <a:t> </a:t>
            </a:r>
            <a:r>
              <a:rPr lang="en-US" dirty="0" err="1" smtClean="0"/>
              <a:t>zajmova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pređu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5846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takvim</a:t>
            </a:r>
            <a:r>
              <a:rPr lang="en-US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porezi</a:t>
            </a:r>
            <a:r>
              <a:rPr lang="en-US" dirty="0"/>
              <a:t> bi </a:t>
            </a:r>
            <a:r>
              <a:rPr lang="en-US" dirty="0" err="1"/>
              <a:t>predstavljali</a:t>
            </a:r>
            <a:r>
              <a:rPr lang="en-US" dirty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/>
              <a:t>nadoknadu</a:t>
            </a:r>
            <a:r>
              <a:rPr lang="en-US" dirty="0"/>
              <a:t> 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 smtClean="0"/>
              <a:t>obveznika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građanina</a:t>
            </a:r>
            <a:r>
              <a:rPr lang="en-US" dirty="0"/>
              <a:t>)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dovoljnu</a:t>
            </a:r>
            <a:r>
              <a:rPr lang="en-US" dirty="0"/>
              <a:t> </a:t>
            </a:r>
            <a:r>
              <a:rPr lang="en-US" dirty="0" err="1"/>
              <a:t>proizvodnju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pravednu</a:t>
            </a:r>
            <a:r>
              <a:rPr lang="en-US" dirty="0"/>
              <a:t> </a:t>
            </a:r>
            <a:r>
              <a:rPr lang="en-US" dirty="0" err="1"/>
              <a:t>distribuciju</a:t>
            </a:r>
            <a:r>
              <a:rPr lang="en-US" dirty="0"/>
              <a:t> </a:t>
            </a:r>
            <a:r>
              <a:rPr lang="en-US" dirty="0" err="1" smtClean="0"/>
              <a:t>javnih</a:t>
            </a:r>
            <a:r>
              <a:rPr lang="sr-Latn-ME" dirty="0" smtClean="0"/>
              <a:t> </a:t>
            </a:r>
            <a:r>
              <a:rPr lang="en-US" dirty="0" err="1" smtClean="0"/>
              <a:t>dobara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, </a:t>
            </a:r>
            <a:r>
              <a:rPr lang="en-US" dirty="0" err="1"/>
              <a:t>nauke</a:t>
            </a:r>
            <a:r>
              <a:rPr lang="en-US" dirty="0"/>
              <a:t>, </a:t>
            </a:r>
            <a:r>
              <a:rPr lang="en-US" dirty="0" err="1"/>
              <a:t>zdravstva</a:t>
            </a:r>
            <a:r>
              <a:rPr lang="en-US" dirty="0"/>
              <a:t>, </a:t>
            </a:r>
            <a:r>
              <a:rPr lang="en-US" dirty="0" err="1"/>
              <a:t>odbrane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sudstva</a:t>
            </a:r>
            <a:r>
              <a:rPr lang="en-US" dirty="0"/>
              <a:t> (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sv-SE" dirty="0" smtClean="0"/>
              <a:t>skladu </a:t>
            </a:r>
            <a:r>
              <a:rPr lang="sv-SE" dirty="0"/>
              <a:t>sa javnim izborima, javnim marketingom i javnim menadžmentom). </a:t>
            </a:r>
            <a:endParaRPr lang="sr-Latn-ME" dirty="0" smtClean="0"/>
          </a:p>
          <a:p>
            <a:pPr algn="just"/>
            <a:r>
              <a:rPr lang="sv-SE" dirty="0" smtClean="0"/>
              <a:t>Time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utaje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reafirmaciji</a:t>
            </a:r>
            <a:r>
              <a:rPr lang="en-US" dirty="0" smtClean="0"/>
              <a:t> 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/>
              <a:t>morala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Mali </a:t>
            </a:r>
            <a:r>
              <a:rPr lang="en-US" dirty="0" err="1"/>
              <a:t>porezi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ipak </a:t>
            </a:r>
            <a:r>
              <a:rPr lang="pl-PL" dirty="0"/>
              <a:t>najbolji </a:t>
            </a:r>
            <a:r>
              <a:rPr lang="pl-PL" dirty="0" smtClean="0"/>
              <a:t>lijek </a:t>
            </a:r>
            <a:r>
              <a:rPr lang="pl-PL" dirty="0"/>
              <a:t>za evaziju poreza.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49829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4200" dirty="0"/>
              <a:t>6</a:t>
            </a:r>
            <a:r>
              <a:rPr lang="pl-PL" sz="4200" dirty="0" smtClean="0"/>
              <a:t>. Ekonomska politika podsticaja investicija</a:t>
            </a:r>
          </a:p>
          <a:p>
            <a:r>
              <a:rPr lang="pl-PL" dirty="0" smtClean="0"/>
              <a:t>U </a:t>
            </a:r>
            <a:r>
              <a:rPr lang="pl-PL" dirty="0"/>
              <a:t>razvijenim industrijskim zemljama ekonomska politika </a:t>
            </a:r>
            <a:r>
              <a:rPr lang="pl-PL" dirty="0" smtClean="0"/>
              <a:t>podsticaja </a:t>
            </a:r>
            <a:r>
              <a:rPr lang="en-US" dirty="0" err="1" smtClean="0"/>
              <a:t>investicija</a:t>
            </a:r>
            <a:r>
              <a:rPr lang="en-US" dirty="0" smtClean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značaju</a:t>
            </a:r>
            <a:r>
              <a:rPr lang="sr-Latn-ME" dirty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podsticaja</a:t>
            </a:r>
            <a:r>
              <a:rPr lang="en-US" dirty="0" smtClean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se </a:t>
            </a:r>
            <a:r>
              <a:rPr lang="en-US" dirty="0" err="1" smtClean="0"/>
              <a:t>sprovodi</a:t>
            </a:r>
            <a:r>
              <a:rPr lang="sr-Latn-ME" dirty="0" smtClean="0"/>
              <a:t>: </a:t>
            </a:r>
          </a:p>
          <a:p>
            <a:pPr algn="just">
              <a:buFontTx/>
              <a:buChar char="-"/>
            </a:pPr>
            <a:r>
              <a:rPr lang="en-US" dirty="0" err="1" smtClean="0"/>
              <a:t>kompenzacijom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zarade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nezaposlenosti</a:t>
            </a:r>
            <a:r>
              <a:rPr lang="en-US" dirty="0"/>
              <a:t>), </a:t>
            </a:r>
            <a:endParaRPr lang="sr-Latn-ME" dirty="0" smtClean="0"/>
          </a:p>
          <a:p>
            <a:pPr algn="just">
              <a:buFontTx/>
              <a:buChar char="-"/>
            </a:pPr>
            <a:r>
              <a:rPr lang="sr-Latn-ME" dirty="0" smtClean="0"/>
              <a:t> </a:t>
            </a:r>
            <a:r>
              <a:rPr lang="en-US" dirty="0" err="1" smtClean="0"/>
              <a:t>kompenz</a:t>
            </a:r>
            <a:r>
              <a:rPr lang="sr-Latn-ME" dirty="0" smtClean="0"/>
              <a:t>acijom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proizvodnje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učešćem</a:t>
            </a:r>
            <a:r>
              <a:rPr lang="en-US" dirty="0"/>
              <a:t> u </a:t>
            </a:r>
            <a:r>
              <a:rPr lang="en-US" dirty="0" err="1" smtClean="0"/>
              <a:t>finansiranju</a:t>
            </a:r>
            <a:r>
              <a:rPr lang="en-US" dirty="0" smtClean="0"/>
              <a:t> </a:t>
            </a:r>
            <a:r>
              <a:rPr lang="en-US" dirty="0" err="1"/>
              <a:t>naučnoistraživačkog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), </a:t>
            </a:r>
            <a:endParaRPr lang="sr-Latn-ME" dirty="0" smtClean="0"/>
          </a:p>
          <a:p>
            <a:pPr algn="just">
              <a:buFontTx/>
              <a:buChar char="-"/>
            </a:pPr>
            <a:r>
              <a:rPr lang="sr-Latn-ME" dirty="0" err="1"/>
              <a:t>r</a:t>
            </a:r>
            <a:r>
              <a:rPr lang="en-US" dirty="0" err="1" smtClean="0"/>
              <a:t>estituisanj</a:t>
            </a:r>
            <a:r>
              <a:rPr lang="sr-Latn-ME" dirty="0" smtClean="0"/>
              <a:t>em </a:t>
            </a:r>
            <a:r>
              <a:rPr lang="en-US" dirty="0" smtClean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davanjem</a:t>
            </a:r>
            <a:r>
              <a:rPr lang="en-US" dirty="0"/>
              <a:t> </a:t>
            </a:r>
            <a:r>
              <a:rPr lang="en-US" dirty="0" err="1" smtClean="0"/>
              <a:t>fiskalnih</a:t>
            </a:r>
            <a:r>
              <a:rPr lang="en-US" dirty="0" smtClean="0"/>
              <a:t> </a:t>
            </a:r>
            <a:r>
              <a:rPr lang="en-US" dirty="0" err="1"/>
              <a:t>olakšica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),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11544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US" dirty="0" err="1"/>
              <a:t>neposrednim</a:t>
            </a:r>
            <a:r>
              <a:rPr lang="en-US" dirty="0"/>
              <a:t> </a:t>
            </a:r>
            <a:r>
              <a:rPr lang="en-US" dirty="0" err="1"/>
              <a:t>učešćem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sr-Latn-ME" dirty="0"/>
              <a:t> </a:t>
            </a:r>
            <a:r>
              <a:rPr lang="en-US" dirty="0"/>
              <a:t>(grana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pogođenih</a:t>
            </a:r>
            <a:r>
              <a:rPr lang="en-US" dirty="0"/>
              <a:t> </a:t>
            </a:r>
            <a:r>
              <a:rPr lang="en-US" dirty="0" err="1"/>
              <a:t>strukturnom</a:t>
            </a:r>
            <a:r>
              <a:rPr lang="en-US" dirty="0"/>
              <a:t> </a:t>
            </a:r>
            <a:r>
              <a:rPr lang="en-US" dirty="0" err="1"/>
              <a:t>krizom</a:t>
            </a:r>
            <a:r>
              <a:rPr lang="en-US" dirty="0"/>
              <a:t>), </a:t>
            </a:r>
            <a:endParaRPr lang="sr-Latn-ME" dirty="0"/>
          </a:p>
          <a:p>
            <a:pPr algn="just">
              <a:buFontTx/>
              <a:buChar char="-"/>
            </a:pP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subvencijama</a:t>
            </a:r>
            <a:r>
              <a:rPr lang="en-US" dirty="0"/>
              <a:t>,</a:t>
            </a:r>
            <a:r>
              <a:rPr lang="sr-Latn-ME" dirty="0"/>
              <a:t> </a:t>
            </a:r>
          </a:p>
          <a:p>
            <a:pPr algn="just">
              <a:buFontTx/>
              <a:buChar char="-"/>
            </a:pPr>
            <a:r>
              <a:rPr lang="en-US" dirty="0" err="1"/>
              <a:t>oslobađanjem</a:t>
            </a:r>
            <a:r>
              <a:rPr lang="en-US" dirty="0"/>
              <a:t> d</a:t>
            </a:r>
            <a:r>
              <a:rPr lang="sr-Latn-ME" dirty="0"/>
              <a:t>ij</a:t>
            </a:r>
            <a:r>
              <a:rPr lang="en-US" dirty="0" err="1"/>
              <a:t>ela</a:t>
            </a:r>
            <a:r>
              <a:rPr lang="en-US" dirty="0"/>
              <a:t> </a:t>
            </a:r>
            <a:r>
              <a:rPr lang="en-US" dirty="0" err="1"/>
              <a:t>socijalnih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, </a:t>
            </a:r>
            <a:endParaRPr lang="sr-Latn-ME" dirty="0"/>
          </a:p>
          <a:p>
            <a:pPr algn="just">
              <a:buFontTx/>
              <a:buChar char="-"/>
            </a:pP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beneficiranim</a:t>
            </a:r>
            <a:r>
              <a:rPr lang="en-US" dirty="0"/>
              <a:t> </a:t>
            </a:r>
            <a:r>
              <a:rPr lang="en-US" dirty="0" err="1"/>
              <a:t>kamatama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/>
              <a:t>investicionih</a:t>
            </a:r>
            <a:r>
              <a:rPr lang="en-US" dirty="0"/>
              <a:t>” </a:t>
            </a:r>
            <a:r>
              <a:rPr lang="en-US" dirty="0" err="1"/>
              <a:t>doprinosa</a:t>
            </a:r>
            <a:r>
              <a:rPr lang="en-US" dirty="0"/>
              <a:t> (</a:t>
            </a:r>
            <a:r>
              <a:rPr lang="en-US" dirty="0" err="1"/>
              <a:t>finansiranje</a:t>
            </a:r>
            <a:r>
              <a:rPr lang="en-US" dirty="0"/>
              <a:t> d</a:t>
            </a:r>
            <a:r>
              <a:rPr lang="sr-Latn-ME" dirty="0"/>
              <a:t>ij</a:t>
            </a:r>
            <a:r>
              <a:rPr lang="en-US" dirty="0" err="1"/>
              <a:t>ela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           </a:t>
            </a:r>
          </a:p>
          <a:p>
            <a:pPr algn="just">
              <a:buFontTx/>
              <a:buChar char="-"/>
            </a:pPr>
            <a:r>
              <a:rPr lang="sr-Latn-ME" dirty="0"/>
              <a:t> </a:t>
            </a:r>
            <a:r>
              <a:rPr lang="en-US" dirty="0" err="1"/>
              <a:t>finansiranje</a:t>
            </a:r>
            <a:r>
              <a:rPr lang="sr-Latn-ME" dirty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razvijena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(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budžeta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socijalnih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, </a:t>
            </a:r>
            <a:r>
              <a:rPr lang="en-US" dirty="0" err="1"/>
              <a:t>razvojnih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).</a:t>
            </a:r>
            <a:endParaRPr lang="sr-Latn-ME" dirty="0"/>
          </a:p>
          <a:p>
            <a:pPr marL="0" indent="0" algn="just">
              <a:buNone/>
            </a:pPr>
            <a:r>
              <a:rPr lang="sr-Latn-ME" dirty="0" smtClean="0"/>
              <a:t>HVALA!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726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sr-Latn-ME" dirty="0" smtClean="0"/>
              <a:t>Naravno</a:t>
            </a:r>
            <a:r>
              <a:rPr lang="en-US" dirty="0" smtClean="0"/>
              <a:t>, </a:t>
            </a:r>
            <a:r>
              <a:rPr lang="en-US" dirty="0" err="1"/>
              <a:t>tu</a:t>
            </a:r>
            <a:r>
              <a:rPr lang="en-US" dirty="0"/>
              <a:t> je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reflektuje</a:t>
            </a:r>
            <a:r>
              <a:rPr lang="sr-Latn-ME" dirty="0" smtClean="0"/>
              <a:t> </a:t>
            </a:r>
            <a:r>
              <a:rPr lang="en-US" dirty="0" err="1"/>
              <a:t>neizvesnost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očekivanog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sr-Latn-ME" dirty="0" err="1" smtClean="0"/>
              <a:t>n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uslovljen</a:t>
            </a:r>
            <a:r>
              <a:rPr lang="en-US" dirty="0"/>
              <a:t> </a:t>
            </a:r>
            <a:r>
              <a:rPr lang="en-US" dirty="0" err="1"/>
              <a:t>nezavisnošću</a:t>
            </a:r>
            <a:r>
              <a:rPr lang="sr-Latn-ME" dirty="0"/>
              <a:t> </a:t>
            </a:r>
            <a:r>
              <a:rPr lang="en-US" dirty="0" err="1"/>
              <a:t>budućeg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sr-Latn-ME" dirty="0"/>
              <a:t> </a:t>
            </a:r>
            <a:r>
              <a:rPr lang="pl-PL" dirty="0"/>
              <a:t>je utoliko veći ukoliko postoji realna </a:t>
            </a:r>
            <a:r>
              <a:rPr lang="pl-PL" dirty="0" smtClean="0"/>
              <a:t>prijetnja</a:t>
            </a:r>
            <a:r>
              <a:rPr lang="pl-PL" dirty="0"/>
              <a:t>, da </a:t>
            </a:r>
            <a:r>
              <a:rPr lang="pl-PL" dirty="0" smtClean="0"/>
              <a:t>cijena </a:t>
            </a:r>
            <a:r>
              <a:rPr lang="pl-PL" dirty="0"/>
              <a:t>pozajmljenog kapitala bude </a:t>
            </a:r>
            <a:r>
              <a:rPr lang="en-US" dirty="0" err="1"/>
              <a:t>veća</a:t>
            </a:r>
            <a:r>
              <a:rPr lang="en-US" dirty="0"/>
              <a:t> od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se </a:t>
            </a:r>
            <a:r>
              <a:rPr lang="en-US" dirty="0" err="1" smtClean="0"/>
              <a:t>povećava</a:t>
            </a:r>
            <a:r>
              <a:rPr lang="sr-Latn-ME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porastom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zavi</a:t>
            </a:r>
            <a:r>
              <a:rPr lang="sr-Latn-ME" dirty="0" smtClean="0"/>
              <a:t>s</a:t>
            </a:r>
            <a:r>
              <a:rPr lang="en-US" dirty="0" smtClean="0"/>
              <a:t>e </a:t>
            </a:r>
            <a:r>
              <a:rPr lang="en-US" dirty="0"/>
              <a:t>od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pozajmljenih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nn-NO" dirty="0"/>
              <a:t>visine kamatne stope, visine plasmana i kamatnih stopa na plasmane, i nivoa poreskih</a:t>
            </a:r>
            <a:r>
              <a:rPr lang="sr-Latn-ME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7825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fiskalna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prisutna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da </a:t>
            </a:r>
            <a:r>
              <a:rPr lang="en-US" dirty="0" err="1"/>
              <a:t>ublaži</a:t>
            </a:r>
            <a:r>
              <a:rPr lang="en-US" dirty="0"/>
              <a:t> </a:t>
            </a:r>
            <a:r>
              <a:rPr lang="en-US" dirty="0" err="1" smtClean="0"/>
              <a:t>udare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neutrališe</a:t>
            </a:r>
            <a:r>
              <a:rPr lang="en-US" dirty="0"/>
              <a:t> </a:t>
            </a:r>
            <a:r>
              <a:rPr lang="en-US" dirty="0" err="1"/>
              <a:t>šokove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savremenu</a:t>
            </a:r>
            <a:r>
              <a:rPr lang="en-US" dirty="0"/>
              <a:t> </a:t>
            </a:r>
            <a:r>
              <a:rPr lang="en-US" dirty="0" err="1"/>
              <a:t>državu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položaj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determinisan</a:t>
            </a:r>
            <a:r>
              <a:rPr lang="en-US" dirty="0"/>
              <a:t> </a:t>
            </a:r>
            <a:r>
              <a:rPr lang="en-US" dirty="0" err="1"/>
              <a:t>strukturom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sr-Latn-ME" dirty="0" smtClean="0"/>
              <a:t>                      </a:t>
            </a:r>
            <a:r>
              <a:rPr lang="en-US" dirty="0" err="1" smtClean="0"/>
              <a:t>finansiranja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strukturom </a:t>
            </a:r>
            <a:r>
              <a:rPr lang="pl-PL" dirty="0"/>
              <a:t>kapitala.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tom kontekstu, sopstveni kapital, koji nije </a:t>
            </a:r>
            <a:r>
              <a:rPr lang="pl-PL" dirty="0" smtClean="0"/>
              <a:t>fiskalno </a:t>
            </a:r>
            <a:r>
              <a:rPr lang="pl-PL" dirty="0"/>
              <a:t>opterećen</a:t>
            </a:r>
            <a:r>
              <a:rPr lang="pl-PL" dirty="0" smtClean="0"/>
              <a:t>,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sr-Latn-ME" dirty="0" smtClean="0"/>
              <a:t>   preduzeće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nezavisn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samostaln</a:t>
            </a:r>
            <a:r>
              <a:rPr lang="sr-Latn-ME" dirty="0" smtClean="0"/>
              <a:t>i</a:t>
            </a:r>
            <a:r>
              <a:rPr lang="en-US" dirty="0" smtClean="0"/>
              <a:t>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zaduženosti</a:t>
            </a:r>
            <a:r>
              <a:rPr lang="sr-Latn-ME" dirty="0" smtClean="0"/>
              <a:t> </a:t>
            </a:r>
            <a:r>
              <a:rPr lang="en-US" dirty="0" err="1" smtClean="0"/>
              <a:t>izraz</a:t>
            </a:r>
            <a:r>
              <a:rPr lang="en-US" dirty="0" smtClean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Zato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racionalna</a:t>
            </a:r>
            <a:r>
              <a:rPr lang="en-US" dirty="0"/>
              <a:t> </a:t>
            </a:r>
            <a:r>
              <a:rPr lang="en-US" dirty="0" err="1" smtClean="0"/>
              <a:t>poreska</a:t>
            </a:r>
            <a:r>
              <a:rPr lang="sr-Latn-ME" dirty="0" smtClean="0"/>
              <a:t> </a:t>
            </a:r>
            <a:r>
              <a:rPr lang="pl-PL" dirty="0" smtClean="0"/>
              <a:t>politika podstiče  planiranje  </a:t>
            </a:r>
            <a:r>
              <a:rPr lang="pl-PL" dirty="0"/>
              <a:t>takve strukture </a:t>
            </a:r>
            <a:r>
              <a:rPr lang="pl-PL" dirty="0" smtClean="0"/>
              <a:t>kapitala, </a:t>
            </a:r>
            <a:r>
              <a:rPr lang="pl-PL" dirty="0"/>
              <a:t>u kojoj je odnos </a:t>
            </a:r>
            <a:r>
              <a:rPr lang="pl-PL" dirty="0" smtClean="0"/>
              <a:t>između </a:t>
            </a:r>
            <a:r>
              <a:rPr lang="en-US" dirty="0" err="1" smtClean="0"/>
              <a:t>tuđeg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1:1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/>
              <a:t>jednakosti</a:t>
            </a:r>
            <a:r>
              <a:rPr lang="en-US" dirty="0"/>
              <a:t> </a:t>
            </a:r>
            <a:r>
              <a:rPr lang="en-US" dirty="0" err="1" smtClean="0"/>
              <a:t>fiskalnim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reflektuje</a:t>
            </a:r>
            <a:r>
              <a:rPr lang="en-US" dirty="0" smtClean="0"/>
              <a:t> 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izravnanja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2824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različitu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Naj</a:t>
            </a:r>
            <a:r>
              <a:rPr lang="sr-Latn-ME" dirty="0" smtClean="0"/>
              <a:t>višu </a:t>
            </a:r>
            <a:r>
              <a:rPr lang="en-US" dirty="0" err="1" smtClean="0"/>
              <a:t>diversifik</a:t>
            </a:r>
            <a:r>
              <a:rPr lang="sr-Latn-ME" dirty="0" smtClean="0"/>
              <a:t>aciju  </a:t>
            </a:r>
            <a:r>
              <a:rPr lang="en-US" dirty="0" err="1" smtClean="0"/>
              <a:t>struktur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svakako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deoničarska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finansiraju</a:t>
            </a:r>
            <a:r>
              <a:rPr lang="en-US" dirty="0" smtClean="0"/>
              <a:t> </a:t>
            </a:r>
            <a:r>
              <a:rPr lang="en-US" dirty="0" err="1" smtClean="0"/>
              <a:t>kapitalom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(</a:t>
            </a:r>
            <a:r>
              <a:rPr lang="en-US" dirty="0" err="1"/>
              <a:t>akumulirani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amortizacija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(</a:t>
            </a:r>
            <a:r>
              <a:rPr lang="en-US" dirty="0" err="1" smtClean="0"/>
              <a:t>pozajmljeni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akcijski kapital</a:t>
            </a:r>
            <a:r>
              <a:rPr lang="pl-PL" dirty="0" smtClean="0"/>
              <a:t>).</a:t>
            </a:r>
          </a:p>
          <a:p>
            <a:pPr algn="just"/>
            <a:r>
              <a:rPr lang="pl-PL" dirty="0" smtClean="0"/>
              <a:t> Fiskalna (poreska) </a:t>
            </a:r>
            <a:r>
              <a:rPr lang="pl-PL" dirty="0"/>
              <a:t>politika, u tom kontekstu, mora položiti svoj </a:t>
            </a:r>
            <a:r>
              <a:rPr lang="pl-PL" dirty="0" smtClean="0"/>
              <a:t>najteži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/>
              <a:t>ispit</a:t>
            </a:r>
            <a:r>
              <a:rPr lang="en-US" dirty="0"/>
              <a:t>: </a:t>
            </a:r>
            <a:r>
              <a:rPr lang="en-US" dirty="0" err="1"/>
              <a:t>stimulisati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penalizovati</a:t>
            </a:r>
            <a:r>
              <a:rPr lang="en-US" dirty="0"/>
              <a:t> </a:t>
            </a:r>
            <a:r>
              <a:rPr lang="en-US" dirty="0" err="1" smtClean="0"/>
              <a:t>razvoj</a:t>
            </a:r>
            <a:r>
              <a:rPr lang="sr-Latn-ME" dirty="0" smtClean="0"/>
              <a:t> </a:t>
            </a:r>
            <a:r>
              <a:rPr lang="en-US" dirty="0" err="1" smtClean="0"/>
              <a:t>pozajmljenog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sr-Latn-ME" dirty="0" smtClean="0"/>
              <a:t>a 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, 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pribavlja</a:t>
            </a:r>
            <a:r>
              <a:rPr lang="en-US" dirty="0"/>
              <a:t> </a:t>
            </a:r>
            <a:r>
              <a:rPr lang="en-US" dirty="0" err="1" smtClean="0"/>
              <a:t>emisijom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prodajom običnih i preferencijalnih akcija</a:t>
            </a:r>
            <a:r>
              <a:rPr lang="pl-PL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512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 U inicijalnoj fazi razvoja akcijskog </a:t>
            </a:r>
            <a:r>
              <a:rPr lang="en-US" dirty="0" err="1" smtClean="0"/>
              <a:t>kapitala</a:t>
            </a:r>
            <a:r>
              <a:rPr lang="en-US" dirty="0" smtClean="0"/>
              <a:t>, </a:t>
            </a:r>
            <a:r>
              <a:rPr lang="en-US" dirty="0" err="1" smtClean="0"/>
              <a:t>poreska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neutralno</a:t>
            </a:r>
            <a:r>
              <a:rPr lang="en-US" dirty="0" smtClean="0"/>
              <a:t> da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pribavljenog</a:t>
            </a:r>
            <a:r>
              <a:rPr lang="sr-Latn-ME" dirty="0" smtClean="0"/>
              <a:t> </a:t>
            </a:r>
            <a:r>
              <a:rPr lang="en-US" dirty="0" err="1" smtClean="0"/>
              <a:t>emisijom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, </a:t>
            </a:r>
            <a:r>
              <a:rPr lang="en-US" dirty="0" err="1" smtClean="0"/>
              <a:t>budući</a:t>
            </a:r>
            <a:r>
              <a:rPr lang="en-US" dirty="0" smtClean="0"/>
              <a:t> da se ta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diskontna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niveliše</a:t>
            </a:r>
            <a:r>
              <a:rPr lang="en-US" dirty="0" smtClean="0"/>
              <a:t> </a:t>
            </a:r>
            <a:r>
              <a:rPr lang="en-US" dirty="0" err="1" smtClean="0"/>
              <a:t>sadašnju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gotovine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sadašnjom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 err="1" smtClean="0"/>
              <a:t>primanja</a:t>
            </a:r>
            <a:r>
              <a:rPr lang="en-US" dirty="0" smtClean="0"/>
              <a:t> </a:t>
            </a:r>
            <a:r>
              <a:rPr lang="en-US" dirty="0" err="1" smtClean="0"/>
              <a:t>gotovine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deonica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Dakle</a:t>
            </a:r>
            <a:r>
              <a:rPr lang="en-US" dirty="0" smtClean="0"/>
              <a:t>,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reprezentuje</a:t>
            </a:r>
            <a:r>
              <a:rPr lang="en-US" dirty="0" smtClean="0"/>
              <a:t> </a:t>
            </a:r>
            <a:r>
              <a:rPr lang="en-US" dirty="0" err="1" smtClean="0"/>
              <a:t>realne</a:t>
            </a:r>
            <a:r>
              <a:rPr lang="en-US" dirty="0" smtClean="0"/>
              <a:t> </a:t>
            </a:r>
            <a:r>
              <a:rPr lang="en-US" dirty="0" err="1" smtClean="0"/>
              <a:t>troškove</a:t>
            </a:r>
            <a:r>
              <a:rPr lang="en-US" dirty="0" smtClean="0"/>
              <a:t> </a:t>
            </a:r>
            <a:r>
              <a:rPr lang="en-US" dirty="0" err="1" smtClean="0"/>
              <a:t>finansiranja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bez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 smtClean="0"/>
              <a:t>ingerencije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Viši</a:t>
            </a:r>
            <a:r>
              <a:rPr lang="sr-Latn-ME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 smtClean="0"/>
              <a:t>privilegije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pojaviti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internog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nominuje</a:t>
            </a:r>
            <a:r>
              <a:rPr lang="en-US" dirty="0" smtClean="0"/>
              <a:t> </a:t>
            </a:r>
            <a:r>
              <a:rPr lang="en-US" dirty="0" err="1" smtClean="0"/>
              <a:t>tzv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akumulirani</a:t>
            </a:r>
            <a:r>
              <a:rPr lang="en-US" dirty="0" smtClean="0"/>
              <a:t> </a:t>
            </a:r>
            <a:r>
              <a:rPr lang="en-US" dirty="0" err="1" smtClean="0"/>
              <a:t>dobitak</a:t>
            </a:r>
            <a:r>
              <a:rPr lang="en-US" dirty="0" smtClean="0"/>
              <a:t>, </a:t>
            </a:r>
            <a:r>
              <a:rPr lang="en-US" dirty="0" err="1" smtClean="0"/>
              <a:t>pošto</a:t>
            </a:r>
            <a:r>
              <a:rPr lang="en-US" dirty="0" smtClean="0"/>
              <a:t> se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akumuliranog</a:t>
            </a:r>
            <a:r>
              <a:rPr lang="en-US" dirty="0" smtClean="0"/>
              <a:t> </a:t>
            </a:r>
            <a:r>
              <a:rPr lang="en-US" dirty="0" err="1" smtClean="0"/>
              <a:t>dobitka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predstaviti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oportunitetnih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zapravo</a:t>
            </a:r>
            <a:r>
              <a:rPr lang="en-US" dirty="0" smtClean="0"/>
              <a:t> </a:t>
            </a:r>
            <a:r>
              <a:rPr lang="en-US" dirty="0" err="1" smtClean="0"/>
              <a:t>reflektuju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akcijskog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7EE-DFB7-432C-B615-2309998D984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91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5117</Words>
  <Application>Microsoft Office PowerPoint</Application>
  <PresentationFormat>Custom</PresentationFormat>
  <Paragraphs>265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PRAVO FINANSIJSKIH INSTITUCIJA</vt:lpstr>
      <vt:lpstr>Sadržaj</vt:lpstr>
      <vt:lpstr>1.Fiskalna politika i finansijska tržišta savremenih država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107</cp:revision>
  <dcterms:created xsi:type="dcterms:W3CDTF">2019-03-30T23:09:18Z</dcterms:created>
  <dcterms:modified xsi:type="dcterms:W3CDTF">2019-04-09T06:12:26Z</dcterms:modified>
</cp:coreProperties>
</file>