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82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57" r:id="rId17"/>
    <p:sldId id="283" r:id="rId18"/>
    <p:sldId id="313" r:id="rId19"/>
    <p:sldId id="284" r:id="rId20"/>
    <p:sldId id="285" r:id="rId21"/>
    <p:sldId id="286" r:id="rId22"/>
    <p:sldId id="314" r:id="rId23"/>
    <p:sldId id="287" r:id="rId24"/>
    <p:sldId id="315" r:id="rId25"/>
    <p:sldId id="288" r:id="rId26"/>
    <p:sldId id="289" r:id="rId27"/>
    <p:sldId id="316" r:id="rId28"/>
    <p:sldId id="290" r:id="rId29"/>
    <p:sldId id="291" r:id="rId30"/>
    <p:sldId id="292" r:id="rId31"/>
    <p:sldId id="293" r:id="rId32"/>
    <p:sldId id="317" r:id="rId33"/>
    <p:sldId id="294" r:id="rId34"/>
    <p:sldId id="295" r:id="rId35"/>
    <p:sldId id="296" r:id="rId36"/>
    <p:sldId id="297" r:id="rId37"/>
    <p:sldId id="298" r:id="rId38"/>
    <p:sldId id="333" r:id="rId39"/>
    <p:sldId id="299" r:id="rId40"/>
    <p:sldId id="332" r:id="rId41"/>
    <p:sldId id="300" r:id="rId42"/>
    <p:sldId id="331" r:id="rId43"/>
    <p:sldId id="318" r:id="rId44"/>
    <p:sldId id="330" r:id="rId45"/>
    <p:sldId id="301" r:id="rId46"/>
    <p:sldId id="329" r:id="rId47"/>
    <p:sldId id="302" r:id="rId48"/>
    <p:sldId id="319" r:id="rId49"/>
    <p:sldId id="303" r:id="rId50"/>
    <p:sldId id="328" r:id="rId51"/>
    <p:sldId id="320" r:id="rId52"/>
    <p:sldId id="327" r:id="rId53"/>
    <p:sldId id="304" r:id="rId54"/>
    <p:sldId id="305" r:id="rId55"/>
    <p:sldId id="326" r:id="rId56"/>
    <p:sldId id="306" r:id="rId57"/>
    <p:sldId id="325" r:id="rId58"/>
    <p:sldId id="307" r:id="rId59"/>
    <p:sldId id="308" r:id="rId60"/>
    <p:sldId id="324" r:id="rId61"/>
    <p:sldId id="309" r:id="rId62"/>
    <p:sldId id="321" r:id="rId63"/>
    <p:sldId id="310" r:id="rId64"/>
    <p:sldId id="322" r:id="rId65"/>
    <p:sldId id="311" r:id="rId66"/>
    <p:sldId id="323" r:id="rId67"/>
    <p:sldId id="312" r:id="rId6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20C-2B48-4E5C-AF6F-56387C6F12C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F18-0B56-462E-BAB0-D24094D5D2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1454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20C-2B48-4E5C-AF6F-56387C6F12C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F18-0B56-462E-BAB0-D24094D5D2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796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20C-2B48-4E5C-AF6F-56387C6F12C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F18-0B56-462E-BAB0-D24094D5D2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220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20C-2B48-4E5C-AF6F-56387C6F12C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F18-0B56-462E-BAB0-D24094D5D2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345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20C-2B48-4E5C-AF6F-56387C6F12C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F18-0B56-462E-BAB0-D24094D5D2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202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20C-2B48-4E5C-AF6F-56387C6F12C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F18-0B56-462E-BAB0-D24094D5D2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447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20C-2B48-4E5C-AF6F-56387C6F12C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F18-0B56-462E-BAB0-D24094D5D2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576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20C-2B48-4E5C-AF6F-56387C6F12C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F18-0B56-462E-BAB0-D24094D5D2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257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20C-2B48-4E5C-AF6F-56387C6F12C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F18-0B56-462E-BAB0-D24094D5D2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563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20C-2B48-4E5C-AF6F-56387C6F12C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F18-0B56-462E-BAB0-D24094D5D2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083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620C-2B48-4E5C-AF6F-56387C6F12C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BF18-0B56-462E-BAB0-D24094D5D2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41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9620C-2B48-4E5C-AF6F-56387C6F12CD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1BF18-0B56-462E-BAB0-D24094D5D2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657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 smtClean="0"/>
              <a:t>FINANSIJSKI TOKOVI I FINANSIRANJE – IV PREDAVANJE</a:t>
            </a:r>
          </a:p>
          <a:p>
            <a:r>
              <a:rPr lang="sr-Latn-ME" dirty="0" smtClean="0"/>
              <a:t>PROF. DR HALIL KALAČ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7100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Drugo, dividenda se ne mora isplatiti, već kapitalizovati, odnosno </a:t>
            </a:r>
            <a:r>
              <a:rPr lang="it-IT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bazi</a:t>
            </a:r>
            <a:r>
              <a:rPr lang="en-US" dirty="0" smtClean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emitovati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dividendne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 se </a:t>
            </a:r>
            <a:r>
              <a:rPr lang="en-US" dirty="0" err="1"/>
              <a:t>povećava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it-IT" dirty="0"/>
              <a:t>Dividenda se i ne mora ostvariti i isplatiti (varijabilni prinos) dok se kamata </a:t>
            </a:r>
            <a:r>
              <a:rPr lang="it-IT" dirty="0" smtClean="0"/>
              <a:t>na</a:t>
            </a:r>
            <a:r>
              <a:rPr lang="sr-Latn-ME" dirty="0" smtClean="0"/>
              <a:t> </a:t>
            </a:r>
            <a:r>
              <a:rPr lang="pl-PL" dirty="0" smtClean="0"/>
              <a:t>pozajmljeni </a:t>
            </a:r>
            <a:r>
              <a:rPr lang="pl-PL" dirty="0"/>
              <a:t>(obično bankarski kapital mora platiti, bez obzira na oplodnju i </a:t>
            </a:r>
            <a:r>
              <a:rPr lang="pl-PL" dirty="0" smtClean="0"/>
              <a:t>efekte </a:t>
            </a:r>
            <a:r>
              <a:rPr lang="en-US" dirty="0" err="1" smtClean="0"/>
              <a:t>pozajmljenog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zajmovni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(</a:t>
            </a:r>
            <a:r>
              <a:rPr lang="en-US" dirty="0" err="1"/>
              <a:t>kredite</a:t>
            </a:r>
            <a:r>
              <a:rPr lang="en-US" dirty="0"/>
              <a:t>) mora </a:t>
            </a:r>
            <a:r>
              <a:rPr lang="en-US" dirty="0" err="1" smtClean="0"/>
              <a:t>ih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vratiti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platiti</a:t>
            </a:r>
            <a:r>
              <a:rPr lang="en-US" dirty="0"/>
              <a:t> </a:t>
            </a:r>
            <a:r>
              <a:rPr lang="en-US" dirty="0" err="1"/>
              <a:t>dogovorenu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efekte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ukupan</a:t>
            </a:r>
            <a:r>
              <a:rPr lang="en-US" dirty="0" smtClean="0"/>
              <a:t>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oskudnoj</a:t>
            </a:r>
            <a:r>
              <a:rPr lang="en-US" dirty="0"/>
              <a:t> </a:t>
            </a:r>
            <a:r>
              <a:rPr lang="en-US" dirty="0" err="1"/>
              <a:t>ponudi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je </a:t>
            </a:r>
            <a:r>
              <a:rPr lang="en-US" dirty="0" err="1" smtClean="0"/>
              <a:t>kamatna</a:t>
            </a:r>
            <a:r>
              <a:rPr lang="sr-Latn-ME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profitne</a:t>
            </a:r>
            <a:r>
              <a:rPr lang="en-US" dirty="0"/>
              <a:t> stope,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 u </a:t>
            </a:r>
            <a:r>
              <a:rPr lang="en-US" dirty="0" err="1"/>
              <a:t>krizi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vođenju</a:t>
            </a:r>
            <a:r>
              <a:rPr lang="en-US" dirty="0"/>
              <a:t> </a:t>
            </a:r>
            <a:r>
              <a:rPr lang="en-US" dirty="0" err="1" smtClean="0"/>
              <a:t>restriktivne</a:t>
            </a:r>
            <a:r>
              <a:rPr lang="sr-Latn-ME" dirty="0" smtClean="0"/>
              <a:t> </a:t>
            </a:r>
            <a:r>
              <a:rPr lang="en-US" dirty="0" err="1" smtClean="0"/>
              <a:t>stabilizacione</a:t>
            </a:r>
            <a:r>
              <a:rPr lang="en-US" dirty="0" smtClean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(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skupog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visoke</a:t>
            </a:r>
            <a:r>
              <a:rPr lang="en-US" dirty="0"/>
              <a:t> </a:t>
            </a:r>
            <a:r>
              <a:rPr lang="en-US" dirty="0" err="1"/>
              <a:t>cene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933369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Treće</a:t>
            </a:r>
            <a:r>
              <a:rPr lang="en-US" dirty="0"/>
              <a:t>,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koristeći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(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poverilaca</a:t>
            </a:r>
            <a:r>
              <a:rPr lang="en-US" dirty="0"/>
              <a:t>) </a:t>
            </a:r>
            <a:r>
              <a:rPr lang="en-US" dirty="0" err="1" smtClean="0"/>
              <a:t>obično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 err="1"/>
              <a:t>zida</a:t>
            </a:r>
            <a:r>
              <a:rPr lang="en-US" dirty="0"/>
              <a:t> </a:t>
            </a:r>
            <a:r>
              <a:rPr lang="en-US" dirty="0" err="1"/>
              <a:t>brdo</a:t>
            </a:r>
            <a:r>
              <a:rPr lang="en-US" dirty="0"/>
              <a:t> </a:t>
            </a:r>
            <a:r>
              <a:rPr lang="en-US" dirty="0" err="1"/>
              <a:t>dugova</a:t>
            </a:r>
            <a:r>
              <a:rPr lang="en-US" dirty="0"/>
              <a:t>”,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Kreditna</a:t>
            </a:r>
            <a:r>
              <a:rPr lang="en-US" dirty="0" smtClean="0"/>
              <a:t> </a:t>
            </a:r>
            <a:r>
              <a:rPr lang="en-US" dirty="0" err="1"/>
              <a:t>zavisnost</a:t>
            </a:r>
            <a:r>
              <a:rPr lang="en-US" dirty="0"/>
              <a:t> se </a:t>
            </a:r>
            <a:r>
              <a:rPr lang="en-US" dirty="0" err="1" smtClean="0"/>
              <a:t>stalno</a:t>
            </a:r>
            <a:r>
              <a:rPr lang="sr-Latn-ME" dirty="0" smtClean="0"/>
              <a:t> </a:t>
            </a:r>
            <a:r>
              <a:rPr lang="en-US" dirty="0" err="1" smtClean="0"/>
              <a:t>povećava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svako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 smtClean="0"/>
              <a:t>veću</a:t>
            </a:r>
            <a:r>
              <a:rPr lang="sr-Latn-ME" dirty="0" smtClean="0"/>
              <a:t> </a:t>
            </a:r>
            <a:r>
              <a:rPr lang="en-US" dirty="0" err="1" smtClean="0"/>
              <a:t>finansijsku</a:t>
            </a:r>
            <a:r>
              <a:rPr lang="en-US" dirty="0" smtClean="0"/>
              <a:t> </a:t>
            </a:r>
            <a:r>
              <a:rPr lang="en-US" dirty="0" err="1"/>
              <a:t>snagu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(</a:t>
            </a:r>
            <a:r>
              <a:rPr lang="en-US" dirty="0" err="1"/>
              <a:t>korporacije</a:t>
            </a:r>
            <a:r>
              <a:rPr lang="en-US" dirty="0"/>
              <a:t>, </a:t>
            </a:r>
            <a:r>
              <a:rPr lang="en-US" dirty="0" err="1"/>
              <a:t>kompanije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samostalnost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Na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segmentu</a:t>
            </a:r>
            <a:r>
              <a:rPr lang="en-US" dirty="0"/>
              <a:t> </a:t>
            </a:r>
            <a:r>
              <a:rPr lang="en-US" dirty="0" err="1"/>
              <a:t>kreditirano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nikada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konkurentno</a:t>
            </a:r>
            <a:r>
              <a:rPr lang="sr-Latn-ME" dirty="0" smtClean="0"/>
              <a:t> </a:t>
            </a:r>
            <a:r>
              <a:rPr lang="en-US" dirty="0" err="1" smtClean="0"/>
              <a:t>akcionarskom</a:t>
            </a:r>
            <a:r>
              <a:rPr lang="en-US" dirty="0" smtClean="0"/>
              <a:t> </a:t>
            </a:r>
            <a:r>
              <a:rPr lang="en-US" dirty="0" err="1"/>
              <a:t>društvu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Jer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plati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, </a:t>
            </a:r>
            <a:r>
              <a:rPr lang="en-US" dirty="0" err="1"/>
              <a:t>vrati</a:t>
            </a:r>
            <a:r>
              <a:rPr lang="en-US" dirty="0"/>
              <a:t> </a:t>
            </a:r>
            <a:r>
              <a:rPr lang="en-US" dirty="0" err="1"/>
              <a:t>uzeti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(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 smtClean="0"/>
              <a:t>vrlo</a:t>
            </a:r>
            <a:r>
              <a:rPr lang="sr-Latn-ME" dirty="0" smtClean="0"/>
              <a:t> </a:t>
            </a:r>
            <a:r>
              <a:rPr lang="pl-PL" dirty="0" smtClean="0"/>
              <a:t>kratkom </a:t>
            </a:r>
            <a:r>
              <a:rPr lang="pl-PL" dirty="0"/>
              <a:t>roku, kraćem od ciklusa reprodukcije i efekata reprodukcije), </a:t>
            </a:r>
            <a:r>
              <a:rPr lang="pl-PL" dirty="0" smtClean="0"/>
              <a:t>preduzeće </a:t>
            </a:r>
            <a:r>
              <a:rPr lang="en-US" dirty="0" err="1" smtClean="0"/>
              <a:t>ostaje</a:t>
            </a:r>
            <a:r>
              <a:rPr lang="en-US" dirty="0" smtClean="0"/>
              <a:t> </a:t>
            </a:r>
            <a:r>
              <a:rPr lang="en-US" dirty="0"/>
              <a:t>bez </a:t>
            </a:r>
            <a:r>
              <a:rPr lang="en-US" dirty="0" err="1"/>
              <a:t>novčanog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tekućeg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</a:t>
            </a:r>
            <a:r>
              <a:rPr lang="en-US" dirty="0" err="1"/>
              <a:t>ulazi</a:t>
            </a:r>
            <a:r>
              <a:rPr lang="en-US" dirty="0"/>
              <a:t> u </a:t>
            </a:r>
            <a:r>
              <a:rPr lang="en-US" dirty="0" err="1"/>
              <a:t>krizu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krizu</a:t>
            </a:r>
            <a:r>
              <a:rPr lang="sr-Latn-ME" dirty="0" smtClean="0"/>
              <a:t> </a:t>
            </a:r>
            <a:r>
              <a:rPr lang="pl-PL" dirty="0" smtClean="0"/>
              <a:t>likvidnosti</a:t>
            </a:r>
            <a:r>
              <a:rPr lang="pl-PL" dirty="0"/>
              <a:t>, tada mu ostaje samo novi pritisak na kredit bez obzira na uslove kredita.</a:t>
            </a:r>
          </a:p>
          <a:p>
            <a:pPr marL="0" indent="0" algn="just">
              <a:buNone/>
            </a:pPr>
            <a:r>
              <a:rPr lang="en-US" dirty="0"/>
              <a:t>Tada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depoziti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slabe</a:t>
            </a:r>
            <a:r>
              <a:rPr lang="en-US" dirty="0"/>
              <a:t>, a time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depozitna</a:t>
            </a:r>
            <a:r>
              <a:rPr lang="en-US" dirty="0"/>
              <a:t> </a:t>
            </a:r>
            <a:r>
              <a:rPr lang="en-US" dirty="0" err="1"/>
              <a:t>snaga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 smtClean="0"/>
              <a:t>moć</a:t>
            </a:r>
            <a:r>
              <a:rPr lang="sr-Latn-ME" dirty="0" smtClean="0"/>
              <a:t> </a:t>
            </a:r>
            <a:r>
              <a:rPr lang="en-US" dirty="0" err="1" smtClean="0"/>
              <a:t>banaka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/>
              <a:t>postaju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osetljive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kolebanje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nevraćanje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u </a:t>
            </a:r>
            <a:r>
              <a:rPr lang="en-US" dirty="0" err="1"/>
              <a:t>zonu</a:t>
            </a:r>
            <a:r>
              <a:rPr lang="en-US" dirty="0"/>
              <a:t> </a:t>
            </a:r>
            <a:r>
              <a:rPr lang="en-US" dirty="0" err="1"/>
              <a:t>nelikvidnosti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10938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Cetvrto</a:t>
            </a:r>
            <a:r>
              <a:rPr lang="en-US" dirty="0"/>
              <a:t>, </a:t>
            </a:r>
            <a:r>
              <a:rPr lang="en-US" dirty="0" err="1"/>
              <a:t>akcionarski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je </a:t>
            </a:r>
            <a:r>
              <a:rPr lang="en-US" dirty="0" err="1"/>
              <a:t>namenski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strogo</a:t>
            </a:r>
            <a:r>
              <a:rPr lang="sr-Latn-ME" dirty="0" smtClean="0"/>
              <a:t> </a:t>
            </a:r>
            <a:r>
              <a:rPr lang="en-US" dirty="0" err="1" smtClean="0"/>
              <a:t>kontrolisati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upotrebi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/>
              <a:t>kontrolisati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od </a:t>
            </a:r>
            <a:r>
              <a:rPr lang="en-US" dirty="0" err="1" smtClean="0"/>
              <a:t>kredita</a:t>
            </a:r>
            <a:r>
              <a:rPr lang="sr-Latn-ME" dirty="0" smtClean="0"/>
              <a:t> </a:t>
            </a:r>
            <a:r>
              <a:rPr lang="en-US" dirty="0" err="1" smtClean="0"/>
              <a:t>držati</a:t>
            </a:r>
            <a:r>
              <a:rPr lang="en-US" dirty="0" smtClean="0"/>
              <a:t> </a:t>
            </a:r>
            <a:r>
              <a:rPr lang="en-US" dirty="0"/>
              <a:t>pod </a:t>
            </a:r>
            <a:r>
              <a:rPr lang="en-US" dirty="0" err="1"/>
              <a:t>kontrolom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toga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završava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(</a:t>
            </a:r>
            <a:r>
              <a:rPr lang="en-US" dirty="0" err="1"/>
              <a:t>raspodelom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sektora stanovništva (lični dohoci i druga primanja), sektora države (porezi </a:t>
            </a:r>
            <a:r>
              <a:rPr lang="pl-PL" dirty="0" smtClean="0"/>
              <a:t>i </a:t>
            </a:r>
            <a:r>
              <a:rPr lang="en-US" dirty="0" err="1" smtClean="0"/>
              <a:t>doprinosi</a:t>
            </a:r>
            <a:r>
              <a:rPr lang="en-US" dirty="0" smtClean="0"/>
              <a:t> </a:t>
            </a:r>
            <a:r>
              <a:rPr lang="en-US" dirty="0" err="1"/>
              <a:t>plaćeni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),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sivoj</a:t>
            </a:r>
            <a:r>
              <a:rPr lang="en-US" dirty="0"/>
              <a:t> </a:t>
            </a:r>
            <a:r>
              <a:rPr lang="en-US" dirty="0" err="1"/>
              <a:t>ekonomiji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nelegalnom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odnosno</a:t>
            </a:r>
            <a:endParaRPr lang="en-US" dirty="0"/>
          </a:p>
          <a:p>
            <a:pPr algn="just"/>
            <a:r>
              <a:rPr lang="en-US" b="1" i="1" dirty="0" err="1" smtClean="0"/>
              <a:t>drugi</a:t>
            </a:r>
            <a:r>
              <a:rPr lang="en-US" b="1" i="1" dirty="0" smtClean="0"/>
              <a:t> </a:t>
            </a:r>
            <a:r>
              <a:rPr lang="en-US" b="1" i="1" dirty="0" err="1"/>
              <a:t>deo</a:t>
            </a:r>
            <a:r>
              <a:rPr lang="en-US" b="1" i="1" dirty="0"/>
              <a:t> </a:t>
            </a:r>
            <a:r>
              <a:rPr lang="en-US" i="1" dirty="0"/>
              <a:t>- </a:t>
            </a:r>
            <a:r>
              <a:rPr lang="en-US" i="1" dirty="0" err="1"/>
              <a:t>Struktura</a:t>
            </a:r>
            <a:r>
              <a:rPr lang="en-US" i="1" dirty="0"/>
              <a:t>, </a:t>
            </a:r>
            <a:r>
              <a:rPr lang="en-US" i="1" dirty="0" err="1"/>
              <a:t>institucije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instrumenti</a:t>
            </a:r>
            <a:r>
              <a:rPr lang="en-US" i="1" dirty="0"/>
              <a:t> </a:t>
            </a:r>
            <a:r>
              <a:rPr lang="en-US" i="1" dirty="0" err="1"/>
              <a:t>finansijskog</a:t>
            </a:r>
            <a:r>
              <a:rPr lang="en-US" i="1" dirty="0"/>
              <a:t> </a:t>
            </a:r>
            <a:r>
              <a:rPr lang="en-US" i="1" dirty="0" err="1" smtClean="0"/>
              <a:t>sistema</a:t>
            </a:r>
            <a:r>
              <a:rPr lang="sr-Latn-ME" i="1" dirty="0" smtClean="0"/>
              <a:t> </a:t>
            </a:r>
            <a:r>
              <a:rPr lang="en-US" dirty="0" err="1" smtClean="0"/>
              <a:t>pretvaranje</a:t>
            </a:r>
            <a:r>
              <a:rPr lang="en-US" dirty="0" smtClean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gotov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u </a:t>
            </a:r>
            <a:r>
              <a:rPr lang="en-US" dirty="0" err="1"/>
              <a:t>opticaju</a:t>
            </a:r>
            <a:r>
              <a:rPr lang="en-US" dirty="0"/>
              <a:t>, a time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 smtClean="0"/>
              <a:t>drugačijoj</a:t>
            </a:r>
            <a:r>
              <a:rPr lang="sr-Latn-ME" dirty="0" smtClean="0"/>
              <a:t> </a:t>
            </a:r>
            <a:r>
              <a:rPr lang="en-US" dirty="0" err="1" smtClean="0"/>
              <a:t>funkciji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inicijalne</a:t>
            </a:r>
            <a:r>
              <a:rPr lang="en-US" dirty="0" smtClean="0"/>
              <a:t>.</a:t>
            </a:r>
            <a:endParaRPr lang="en-US" b="1" dirty="0"/>
          </a:p>
          <a:p>
            <a:pPr algn="just"/>
            <a:r>
              <a:rPr lang="pl-PL" dirty="0"/>
              <a:t>Peto, akcionarski kapital i drugi oblici hartija od vrednosti daju </a:t>
            </a:r>
            <a:r>
              <a:rPr lang="pl-PL" dirty="0" smtClean="0"/>
              <a:t>veću </a:t>
            </a:r>
            <a:r>
              <a:rPr lang="en-US" dirty="0" err="1" smtClean="0"/>
              <a:t>sigurnost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elastičnost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09499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Sesto, </a:t>
            </a:r>
            <a:r>
              <a:rPr lang="en-US" dirty="0" err="1"/>
              <a:t>vlasništvo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ostaje</a:t>
            </a:r>
            <a:r>
              <a:rPr lang="en-US" dirty="0"/>
              <a:t> </a:t>
            </a:r>
            <a:r>
              <a:rPr lang="en-US" dirty="0" err="1"/>
              <a:t>odvojeno</a:t>
            </a:r>
            <a:r>
              <a:rPr lang="en-US" dirty="0"/>
              <a:t> od </a:t>
            </a:r>
            <a:r>
              <a:rPr lang="en-US" dirty="0" err="1"/>
              <a:t>preduzeća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Kredit</a:t>
            </a:r>
            <a:r>
              <a:rPr lang="en-US" dirty="0"/>
              <a:t> je </a:t>
            </a:r>
            <a:r>
              <a:rPr lang="en-US" dirty="0" err="1"/>
              <a:t>redovno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redovno</a:t>
            </a:r>
            <a:r>
              <a:rPr lang="en-US" dirty="0"/>
              <a:t> </a:t>
            </a:r>
            <a:r>
              <a:rPr lang="en-US" dirty="0" err="1"/>
              <a:t>trajno</a:t>
            </a:r>
            <a:r>
              <a:rPr lang="en-US" dirty="0"/>
              <a:t> </a:t>
            </a:r>
            <a:r>
              <a:rPr lang="en-US" dirty="0" err="1"/>
              <a:t>vezan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davaoca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Akcionarski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trajno</a:t>
            </a:r>
            <a:r>
              <a:rPr lang="en-US" dirty="0"/>
              <a:t> </a:t>
            </a:r>
            <a:r>
              <a:rPr lang="en-US" dirty="0" err="1"/>
              <a:t>vezivanje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izmenu</a:t>
            </a:r>
            <a:r>
              <a:rPr lang="en-US" dirty="0" smtClean="0"/>
              <a:t> </a:t>
            </a:r>
            <a:r>
              <a:rPr lang="en-US" dirty="0" err="1"/>
              <a:t>vlasnika</a:t>
            </a:r>
            <a:r>
              <a:rPr lang="en-US" dirty="0"/>
              <a:t> (</a:t>
            </a:r>
            <a:r>
              <a:rPr lang="en-US" dirty="0" err="1"/>
              <a:t>držalaca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) do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kupovinom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prodajom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(</a:t>
            </a:r>
            <a:r>
              <a:rPr lang="en-US" dirty="0" err="1"/>
              <a:t>berzi</a:t>
            </a:r>
            <a:r>
              <a:rPr lang="en-US" dirty="0"/>
              <a:t>).</a:t>
            </a:r>
          </a:p>
          <a:p>
            <a:pPr marL="0" indent="0" algn="just">
              <a:buNone/>
            </a:pPr>
            <a:r>
              <a:rPr lang="en-US" dirty="0" err="1"/>
              <a:t>Sedruo</a:t>
            </a:r>
            <a:r>
              <a:rPr lang="en-US" dirty="0"/>
              <a:t>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davaoca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je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naplata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uredan</a:t>
            </a:r>
            <a:r>
              <a:rPr lang="en-US" dirty="0" smtClean="0"/>
              <a:t> </a:t>
            </a:r>
            <a:r>
              <a:rPr lang="en-US" dirty="0" err="1"/>
              <a:t>povraćaj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sudbinski</a:t>
            </a:r>
            <a:r>
              <a:rPr lang="en-US" dirty="0"/>
              <a:t> </a:t>
            </a:r>
            <a:r>
              <a:rPr lang="en-US" dirty="0" err="1" smtClean="0"/>
              <a:t>vezan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uspeh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/>
              <a:t>društvom</a:t>
            </a:r>
            <a:r>
              <a:rPr lang="en-US" dirty="0"/>
              <a:t>, </a:t>
            </a:r>
            <a:r>
              <a:rPr lang="en-US" dirty="0" err="1"/>
              <a:t>raspodelu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uvećanje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očuvanje</a:t>
            </a:r>
            <a:r>
              <a:rPr lang="en-US" dirty="0"/>
              <a:t> </a:t>
            </a:r>
            <a:r>
              <a:rPr lang="en-US" dirty="0" err="1" smtClean="0"/>
              <a:t>rejtinga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imidža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Stoga</a:t>
            </a:r>
            <a:r>
              <a:rPr lang="en-US" dirty="0"/>
              <a:t>, u </a:t>
            </a:r>
            <a:r>
              <a:rPr lang="en-US" dirty="0" err="1"/>
              <a:t>savremenom</a:t>
            </a:r>
            <a:r>
              <a:rPr lang="en-US" dirty="0"/>
              <a:t> </a:t>
            </a:r>
            <a:r>
              <a:rPr lang="en-US" dirty="0" err="1"/>
              <a:t>menadžmentu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isključivi</a:t>
            </a:r>
            <a:r>
              <a:rPr lang="en-US" dirty="0"/>
              <a:t> </a:t>
            </a:r>
            <a:r>
              <a:rPr lang="en-US" dirty="0" err="1"/>
              <a:t>motiv</a:t>
            </a:r>
            <a:r>
              <a:rPr lang="en-US" dirty="0"/>
              <a:t> profit,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smtClean="0"/>
              <a:t>to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postala</a:t>
            </a:r>
            <a:r>
              <a:rPr lang="en-US" dirty="0"/>
              <a:t> </a:t>
            </a:r>
            <a:r>
              <a:rPr lang="en-US" dirty="0" err="1"/>
              <a:t>perspektiva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očuvanje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,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rejtinga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imidža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sigurnost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trošenje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povoljnijeg</a:t>
            </a:r>
            <a:r>
              <a:rPr lang="en-US" dirty="0"/>
              <a:t> </a:t>
            </a:r>
            <a:r>
              <a:rPr lang="en-US" dirty="0" err="1"/>
              <a:t>mesta</a:t>
            </a:r>
            <a:r>
              <a:rPr lang="en-US" dirty="0"/>
              <a:t> u </a:t>
            </a:r>
            <a:r>
              <a:rPr lang="en-US" dirty="0" err="1" smtClean="0"/>
              <a:t>okraženju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grani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pripada</a:t>
            </a:r>
            <a:r>
              <a:rPr lang="en-US" dirty="0"/>
              <a:t> firma).</a:t>
            </a:r>
          </a:p>
        </p:txBody>
      </p:sp>
    </p:spTree>
    <p:extLst>
      <p:ext uri="{BB962C8B-B14F-4D97-AF65-F5344CB8AC3E}">
        <p14:creationId xmlns:p14="http://schemas.microsoft.com/office/powerpoint/2010/main" xmlns="" val="3970871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Osmo</a:t>
            </a:r>
            <a:r>
              <a:rPr lang="en-US" dirty="0"/>
              <a:t>, </a:t>
            </a:r>
            <a:r>
              <a:rPr lang="en-US" dirty="0" err="1"/>
              <a:t>akcionarstvo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akcionarski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u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pokazuje</a:t>
            </a:r>
            <a:r>
              <a:rPr lang="en-US" dirty="0" smtClean="0"/>
              <a:t>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err="1"/>
              <a:t>interes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menadžment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kadrove</a:t>
            </a:r>
            <a:r>
              <a:rPr lang="en-US" dirty="0"/>
              <a:t>,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,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nn-NO" dirty="0" smtClean="0"/>
              <a:t>dok </a:t>
            </a:r>
            <a:r>
              <a:rPr lang="nn-NO" dirty="0"/>
              <a:t>kod kreditnog finansiranja ovi bitni elementi uglavnom izostaju.</a:t>
            </a:r>
          </a:p>
          <a:p>
            <a:pPr algn="just"/>
            <a:r>
              <a:rPr lang="en-US" dirty="0" err="1"/>
              <a:t>Deveto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je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dividenda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bruto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</a:t>
            </a:r>
            <a:r>
              <a:rPr lang="en-US" dirty="0" err="1"/>
              <a:t>firme</a:t>
            </a:r>
            <a:r>
              <a:rPr lang="en-US" dirty="0"/>
              <a:t>, </a:t>
            </a:r>
            <a:r>
              <a:rPr lang="en-US" dirty="0" err="1" smtClean="0"/>
              <a:t>njihov</a:t>
            </a:r>
            <a:r>
              <a:rPr lang="sr-Latn-ME" dirty="0" smtClean="0"/>
              <a:t> </a:t>
            </a:r>
            <a:r>
              <a:rPr lang="en-US" dirty="0" err="1" smtClean="0"/>
              <a:t>položaj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raspodeli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identičan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kamata</a:t>
            </a:r>
            <a:r>
              <a:rPr lang="en-US" dirty="0"/>
              <a:t> mora </a:t>
            </a:r>
            <a:r>
              <a:rPr lang="en-US" dirty="0" err="1"/>
              <a:t>isplatiti</a:t>
            </a:r>
            <a:r>
              <a:rPr lang="en-US" dirty="0"/>
              <a:t> (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dr.), </a:t>
            </a:r>
            <a:r>
              <a:rPr lang="az-Cyrl-AZ" dirty="0"/>
              <a:t>а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dividenda</a:t>
            </a:r>
            <a:r>
              <a:rPr lang="en-US" dirty="0"/>
              <a:t>.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definitivan</a:t>
            </a:r>
            <a:r>
              <a:rPr lang="en-US" dirty="0"/>
              <a:t> </a:t>
            </a:r>
            <a:r>
              <a:rPr lang="en-US" dirty="0" err="1"/>
              <a:t>odliv</a:t>
            </a:r>
            <a:r>
              <a:rPr lang="en-US" dirty="0"/>
              <a:t> </a:t>
            </a:r>
            <a:r>
              <a:rPr lang="en-US" dirty="0" err="1" smtClean="0"/>
              <a:t>dela</a:t>
            </a:r>
            <a:r>
              <a:rPr lang="sr-Latn-ME" dirty="0" smtClean="0"/>
              <a:t> </a:t>
            </a:r>
            <a:r>
              <a:rPr lang="en-US" dirty="0" err="1" smtClean="0"/>
              <a:t>ostvarene</a:t>
            </a:r>
            <a:r>
              <a:rPr lang="en-US" dirty="0" smtClean="0"/>
              <a:t> </a:t>
            </a:r>
            <a:r>
              <a:rPr lang="en-US" dirty="0" err="1"/>
              <a:t>dobiti</a:t>
            </a:r>
            <a:r>
              <a:rPr lang="en-US" dirty="0"/>
              <a:t> (</a:t>
            </a:r>
            <a:r>
              <a:rPr lang="en-US" dirty="0" err="1"/>
              <a:t>profita</a:t>
            </a:r>
            <a:r>
              <a:rPr lang="en-US" dirty="0"/>
              <a:t>),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vlasnika</a:t>
            </a:r>
            <a:r>
              <a:rPr lang="sr-Latn-ME" dirty="0" smtClean="0"/>
              <a:t> 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(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potroši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profit). </a:t>
            </a:r>
            <a:endParaRPr lang="sr-Latn-ME" dirty="0" smtClean="0"/>
          </a:p>
          <a:p>
            <a:pPr algn="just"/>
            <a:r>
              <a:rPr lang="en-US" dirty="0" err="1" smtClean="0"/>
              <a:t>Veza</a:t>
            </a:r>
            <a:r>
              <a:rPr lang="en-US" dirty="0" smtClean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profita</a:t>
            </a:r>
            <a:r>
              <a:rPr lang="sr-Latn-ME" dirty="0" smtClean="0"/>
              <a:t> </a:t>
            </a:r>
            <a:r>
              <a:rPr lang="en-US" dirty="0" err="1" smtClean="0"/>
              <a:t>postaje</a:t>
            </a:r>
            <a:r>
              <a:rPr lang="en-US" dirty="0" smtClean="0"/>
              <a:t> </a:t>
            </a:r>
            <a:r>
              <a:rPr lang="en-US" dirty="0" err="1"/>
              <a:t>obrnuto</a:t>
            </a:r>
            <a:r>
              <a:rPr lang="en-US" dirty="0"/>
              <a:t> </a:t>
            </a:r>
            <a:r>
              <a:rPr lang="en-US" dirty="0" err="1"/>
              <a:t>proporcionalna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ova </a:t>
            </a:r>
            <a:r>
              <a:rPr lang="en-US" dirty="0" err="1"/>
              <a:t>veza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dividende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</a:t>
            </a:r>
            <a:r>
              <a:rPr lang="en-US" dirty="0" err="1" smtClean="0"/>
              <a:t>neposredna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proporcionalna. </a:t>
            </a:r>
            <a:endParaRPr lang="pl-PL" dirty="0" smtClean="0"/>
          </a:p>
          <a:p>
            <a:pPr algn="just"/>
            <a:r>
              <a:rPr lang="pl-PL" dirty="0" smtClean="0"/>
              <a:t>To </a:t>
            </a:r>
            <a:r>
              <a:rPr lang="pl-PL" dirty="0"/>
              <a:t>je izuzetno značajna razlika, odatle potiče i različit </a:t>
            </a:r>
            <a:r>
              <a:rPr lang="pl-PL" dirty="0" smtClean="0"/>
              <a:t>interes </a:t>
            </a:r>
            <a:r>
              <a:rPr lang="en-US" dirty="0" err="1" smtClean="0"/>
              <a:t>zajmovnog</a:t>
            </a:r>
            <a:r>
              <a:rPr lang="en-US" dirty="0" smtClean="0"/>
              <a:t> </a:t>
            </a:r>
            <a:r>
              <a:rPr lang="en-US" dirty="0" err="1"/>
              <a:t>kapitaliste</a:t>
            </a:r>
            <a:r>
              <a:rPr lang="en-US" dirty="0"/>
              <a:t> (</a:t>
            </a:r>
            <a:r>
              <a:rPr lang="en-US" dirty="0" err="1"/>
              <a:t>bankara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industrijskog</a:t>
            </a:r>
            <a:r>
              <a:rPr lang="en-US" dirty="0"/>
              <a:t> </a:t>
            </a:r>
            <a:r>
              <a:rPr lang="en-US" dirty="0" err="1"/>
              <a:t>kapitaliste</a:t>
            </a:r>
            <a:r>
              <a:rPr lang="en-US" dirty="0"/>
              <a:t> (</a:t>
            </a:r>
            <a:r>
              <a:rPr lang="en-US" dirty="0" err="1"/>
              <a:t>preduzetnika</a:t>
            </a:r>
            <a:r>
              <a:rPr lang="en-US" dirty="0"/>
              <a:t>), </a:t>
            </a:r>
            <a:r>
              <a:rPr lang="en-US" dirty="0" err="1" smtClean="0"/>
              <a:t>zbog</a:t>
            </a:r>
            <a:r>
              <a:rPr lang="sr-Latn-ME" dirty="0" smtClean="0"/>
              <a:t> </a:t>
            </a:r>
            <a:r>
              <a:rPr lang="en-US" dirty="0" err="1" smtClean="0"/>
              <a:t>čega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nastaje</a:t>
            </a:r>
            <a:r>
              <a:rPr lang="en-US" dirty="0"/>
              <a:t> </a:t>
            </a:r>
            <a:r>
              <a:rPr lang="en-US" dirty="0" err="1"/>
              <a:t>srastanje</a:t>
            </a:r>
            <a:r>
              <a:rPr lang="en-US" dirty="0"/>
              <a:t> </a:t>
            </a:r>
            <a:r>
              <a:rPr lang="en-US" dirty="0" err="1"/>
              <a:t>industrijskog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novčarskog</a:t>
            </a:r>
            <a:r>
              <a:rPr lang="en-US" dirty="0"/>
              <a:t> (</a:t>
            </a:r>
            <a:r>
              <a:rPr lang="en-US" dirty="0" err="1"/>
              <a:t>bankarskog</a:t>
            </a:r>
            <a:r>
              <a:rPr lang="en-US" dirty="0"/>
              <a:t>)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 smtClean="0"/>
              <a:t>obliku</a:t>
            </a:r>
            <a:r>
              <a:rPr lang="sr-Latn-ME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/>
              <a:t>kapitala,</a:t>
            </a:r>
            <a:r>
              <a:rPr lang="en-US" b="1" dirty="0"/>
              <a:t>11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osnove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narastanje</a:t>
            </a:r>
            <a:r>
              <a:rPr lang="en-US" dirty="0"/>
              <a:t> </a:t>
            </a:r>
            <a:r>
              <a:rPr lang="en-US" dirty="0" err="1"/>
              <a:t>fiktivnog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4718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Deseto, akcionarski kapital u procesu finansiranja reprodukcije, </a:t>
            </a:r>
            <a:r>
              <a:rPr lang="pl-PL" dirty="0" smtClean="0"/>
              <a:t>posebno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je u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(</a:t>
            </a:r>
            <a:r>
              <a:rPr lang="en-US" dirty="0" err="1"/>
              <a:t>početni</a:t>
            </a:r>
            <a:r>
              <a:rPr lang="en-US" dirty="0"/>
              <a:t>) </a:t>
            </a:r>
            <a:r>
              <a:rPr lang="en-US" dirty="0" err="1"/>
              <a:t>kapital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unesen</a:t>
            </a:r>
            <a:r>
              <a:rPr lang="en-US" dirty="0"/>
              <a:t> u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 smtClean="0"/>
              <a:t>uz</a:t>
            </a:r>
            <a:r>
              <a:rPr lang="sr-Latn-ME" dirty="0" smtClean="0"/>
              <a:t> </a:t>
            </a:r>
            <a:r>
              <a:rPr lang="en-US" dirty="0" err="1" smtClean="0"/>
              <a:t>novčani</a:t>
            </a:r>
            <a:r>
              <a:rPr lang="en-US" dirty="0" smtClean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realnom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 (</a:t>
            </a:r>
            <a:r>
              <a:rPr lang="en-US" dirty="0" err="1"/>
              <a:t>zgrade</a:t>
            </a:r>
            <a:r>
              <a:rPr lang="en-US" dirty="0"/>
              <a:t>, </a:t>
            </a:r>
            <a:r>
              <a:rPr lang="en-US" dirty="0" err="1"/>
              <a:t>oprema</a:t>
            </a:r>
            <a:r>
              <a:rPr lang="en-US" dirty="0"/>
              <a:t>, </a:t>
            </a:r>
            <a:r>
              <a:rPr lang="en-US" dirty="0" err="1"/>
              <a:t>prava</a:t>
            </a:r>
            <a:r>
              <a:rPr lang="en-US" dirty="0"/>
              <a:t>),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 smtClean="0"/>
              <a:t>isključivo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novčanom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tog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topljenje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inflaciji</a:t>
            </a:r>
            <a:r>
              <a:rPr lang="en-US" dirty="0"/>
              <a:t> </a:t>
            </a:r>
            <a:r>
              <a:rPr lang="en-US" dirty="0" err="1"/>
              <a:t>različito</a:t>
            </a:r>
            <a:r>
              <a:rPr lang="en-US" dirty="0"/>
              <a:t> </a:t>
            </a:r>
            <a:r>
              <a:rPr lang="en-US" dirty="0" err="1" smtClean="0"/>
              <a:t>pogađa</a:t>
            </a:r>
            <a:r>
              <a:rPr lang="sr-Latn-ME" dirty="0" smtClean="0"/>
              <a:t> </a:t>
            </a:r>
            <a:r>
              <a:rPr lang="en-US" dirty="0" err="1" smtClean="0"/>
              <a:t>akcionarski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Novčani</a:t>
            </a:r>
            <a:r>
              <a:rPr lang="en-US" dirty="0" smtClean="0"/>
              <a:t> </a:t>
            </a:r>
            <a:r>
              <a:rPr lang="en-US" dirty="0" err="1"/>
              <a:t>kredit</a:t>
            </a:r>
            <a:r>
              <a:rPr lang="en-US" dirty="0"/>
              <a:t> se </a:t>
            </a:r>
            <a:r>
              <a:rPr lang="en-US" dirty="0" err="1"/>
              <a:t>direktno</a:t>
            </a:r>
            <a:r>
              <a:rPr lang="en-US" dirty="0"/>
              <a:t> “</a:t>
            </a:r>
            <a:r>
              <a:rPr lang="en-US" dirty="0" err="1"/>
              <a:t>topi</a:t>
            </a:r>
            <a:r>
              <a:rPr lang="en-US" dirty="0"/>
              <a:t>”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realni</a:t>
            </a:r>
            <a:r>
              <a:rPr lang="en-US" dirty="0"/>
              <a:t> </a:t>
            </a:r>
            <a:r>
              <a:rPr lang="en-US" dirty="0" err="1" smtClean="0"/>
              <a:t>oblik</a:t>
            </a:r>
            <a:r>
              <a:rPr lang="sr-Latn-ME" dirty="0" smtClean="0"/>
              <a:t> 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se </a:t>
            </a:r>
            <a:r>
              <a:rPr lang="en-US" dirty="0" err="1"/>
              <a:t>povećava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novačni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topi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Time </a:t>
            </a:r>
            <a:r>
              <a:rPr lang="en-US" dirty="0" err="1" smtClean="0"/>
              <a:t>ovaj</a:t>
            </a:r>
            <a:r>
              <a:rPr lang="sr-Latn-ME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/>
              <a:t>različito</a:t>
            </a:r>
            <a:r>
              <a:rPr lang="en-US" dirty="0"/>
              <a:t> </a:t>
            </a:r>
            <a:r>
              <a:rPr lang="en-US" dirty="0" err="1"/>
              <a:t>reaguje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inflatorne</a:t>
            </a:r>
            <a:r>
              <a:rPr lang="en-US" dirty="0"/>
              <a:t> </a:t>
            </a:r>
            <a:r>
              <a:rPr lang="en-US" dirty="0" err="1"/>
              <a:t>udare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82064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EFEKTI I OGRANIČENJA FINANSIRANJA KORPORACIJA EMISIJOM HARTIJA OD VREDNOSTI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Finansiranje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u </a:t>
            </a:r>
            <a:r>
              <a:rPr lang="en-US" dirty="0" err="1"/>
              <a:t>privrednoj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u </a:t>
            </a:r>
            <a:r>
              <a:rPr lang="en-US" dirty="0" err="1"/>
              <a:t>tranziciji</a:t>
            </a:r>
            <a:r>
              <a:rPr lang="en-US" dirty="0"/>
              <a:t> (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Republiku</a:t>
            </a:r>
            <a:r>
              <a:rPr lang="en-US" dirty="0"/>
              <a:t> </a:t>
            </a:r>
            <a:r>
              <a:rPr lang="en-US" dirty="0" err="1"/>
              <a:t>Srbiju</a:t>
            </a:r>
            <a:r>
              <a:rPr lang="en-US" dirty="0"/>
              <a:t>) </a:t>
            </a:r>
            <a:r>
              <a:rPr lang="en-US" dirty="0" err="1"/>
              <a:t>imalo</a:t>
            </a:r>
            <a:r>
              <a:rPr lang="en-US" dirty="0"/>
              <a:t> je </a:t>
            </a:r>
            <a:r>
              <a:rPr lang="en-US" dirty="0" err="1"/>
              <a:t>marginalan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, pa se </a:t>
            </a:r>
            <a:r>
              <a:rPr lang="en-US" dirty="0" err="1"/>
              <a:t>otuda</a:t>
            </a:r>
            <a:r>
              <a:rPr lang="en-US" dirty="0"/>
              <a:t> </a:t>
            </a:r>
            <a:r>
              <a:rPr lang="en-US" dirty="0" err="1"/>
              <a:t>prednosti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takvog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nedovoljno</a:t>
            </a:r>
            <a:r>
              <a:rPr lang="en-US" dirty="0"/>
              <a:t> </a:t>
            </a:r>
            <a:r>
              <a:rPr lang="en-US" dirty="0" err="1"/>
              <a:t>poznaju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Tome </a:t>
            </a:r>
            <a:r>
              <a:rPr lang="en-US" dirty="0"/>
              <a:t>je </a:t>
            </a:r>
            <a:r>
              <a:rPr lang="en-US" dirty="0" err="1"/>
              <a:t>doprineo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svojevrsni</a:t>
            </a:r>
            <a:r>
              <a:rPr lang="en-US" dirty="0"/>
              <a:t> </a:t>
            </a:r>
            <a:r>
              <a:rPr lang="en-US" dirty="0" err="1"/>
              <a:t>neekonomski</a:t>
            </a:r>
            <a:r>
              <a:rPr lang="en-US" dirty="0"/>
              <a:t>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predstavljao</a:t>
            </a:r>
            <a:r>
              <a:rPr lang="en-US" dirty="0"/>
              <a:t> </a:t>
            </a:r>
            <a:r>
              <a:rPr lang="en-US" dirty="0" err="1"/>
              <a:t>osnovnu</a:t>
            </a:r>
            <a:r>
              <a:rPr lang="en-US" dirty="0"/>
              <a:t> </a:t>
            </a:r>
            <a:r>
              <a:rPr lang="en-US" dirty="0" err="1"/>
              <a:t>metodu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u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Tematika</a:t>
            </a:r>
            <a:r>
              <a:rPr lang="en-US" dirty="0" smtClean="0"/>
              <a:t> </a:t>
            </a:r>
            <a:r>
              <a:rPr lang="en-US" dirty="0" err="1"/>
              <a:t>ovoga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dužničke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u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/>
              <a:t>. </a:t>
            </a:r>
            <a:r>
              <a:rPr lang="en-US" smtClean="0"/>
              <a:t>Uopšte </a:t>
            </a:r>
            <a:r>
              <a:rPr lang="en-US" dirty="0" err="1"/>
              <a:t>uzevši</a:t>
            </a:r>
            <a:r>
              <a:rPr lang="en-US" dirty="0"/>
              <a:t>,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korišćenjem</a:t>
            </a:r>
            <a:r>
              <a:rPr lang="en-US" dirty="0"/>
              <a:t> </a:t>
            </a:r>
            <a:r>
              <a:rPr lang="en-US" dirty="0" err="1"/>
              <a:t>raznovrsnih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razrađuje</a:t>
            </a:r>
            <a:r>
              <a:rPr lang="en-US" dirty="0"/>
              <a:t> se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u </a:t>
            </a:r>
            <a:r>
              <a:rPr lang="en-US" dirty="0" err="1"/>
              <a:t>bilansu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izražava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pozajmljenih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1842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odluči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pribavi</a:t>
            </a:r>
            <a:r>
              <a:rPr lang="en-US" dirty="0"/>
              <a:t> </a:t>
            </a:r>
            <a:r>
              <a:rPr lang="en-US" dirty="0" err="1"/>
              <a:t>neophodna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kapitalna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, ono mora da </a:t>
            </a:r>
            <a:r>
              <a:rPr lang="en-US" dirty="0" err="1"/>
              <a:t>razreši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. Pre </a:t>
            </a:r>
            <a:r>
              <a:rPr lang="en-US" dirty="0" err="1"/>
              <a:t>svega</a:t>
            </a:r>
            <a:r>
              <a:rPr lang="en-US" dirty="0"/>
              <a:t>,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limitirane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preuzeti</a:t>
            </a:r>
            <a:r>
              <a:rPr lang="en-US" dirty="0"/>
              <a:t> bez </a:t>
            </a:r>
            <a:r>
              <a:rPr lang="en-US" dirty="0" err="1"/>
              <a:t>suviše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 </a:t>
            </a:r>
            <a:r>
              <a:rPr lang="en-US" dirty="0" err="1"/>
              <a:t>ozbiljnu</a:t>
            </a:r>
            <a:r>
              <a:rPr lang="en-US" dirty="0"/>
              <a:t> </a:t>
            </a:r>
            <a:r>
              <a:rPr lang="en-US" dirty="0" err="1"/>
              <a:t>analizu</a:t>
            </a:r>
            <a:r>
              <a:rPr lang="en-US" dirty="0"/>
              <a:t> </a:t>
            </a:r>
            <a:r>
              <a:rPr lang="en-US" dirty="0" err="1"/>
              <a:t>postojećeg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buduće</a:t>
            </a:r>
            <a:r>
              <a:rPr lang="en-US" dirty="0"/>
              <a:t> </a:t>
            </a:r>
            <a:r>
              <a:rPr lang="en-US" dirty="0" err="1"/>
              <a:t>moći</a:t>
            </a:r>
            <a:r>
              <a:rPr lang="en-US" dirty="0"/>
              <a:t> </a:t>
            </a:r>
            <a:r>
              <a:rPr lang="en-US" dirty="0" err="1"/>
              <a:t>zarađivanja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r>
              <a:rPr lang="en-US" dirty="0" err="1"/>
              <a:t>Drugo</a:t>
            </a:r>
            <a:r>
              <a:rPr lang="en-US" dirty="0"/>
              <a:t>,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pretpostavlja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povlačenje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u </a:t>
            </a:r>
            <a:r>
              <a:rPr lang="en-US" dirty="0" err="1"/>
              <a:t>ratama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konačnog</a:t>
            </a:r>
            <a:r>
              <a:rPr lang="en-US" dirty="0"/>
              <a:t> </a:t>
            </a:r>
            <a:r>
              <a:rPr lang="en-US" dirty="0" err="1"/>
              <a:t>dospeća</a:t>
            </a:r>
            <a:r>
              <a:rPr lang="en-US" dirty="0"/>
              <a:t>, </a:t>
            </a:r>
            <a:r>
              <a:rPr lang="en-US" dirty="0" err="1"/>
              <a:t>odakle</a:t>
            </a:r>
            <a:r>
              <a:rPr lang="en-US" dirty="0"/>
              <a:t> </a:t>
            </a:r>
            <a:r>
              <a:rPr lang="en-US" dirty="0" err="1"/>
              <a:t>proističe</a:t>
            </a:r>
            <a:r>
              <a:rPr lang="en-US" dirty="0"/>
              <a:t> </a:t>
            </a:r>
            <a:r>
              <a:rPr lang="en-US" dirty="0" err="1"/>
              <a:t>neophodnost</a:t>
            </a:r>
            <a:r>
              <a:rPr lang="en-US" dirty="0"/>
              <a:t> da se </a:t>
            </a:r>
            <a:r>
              <a:rPr lang="en-US" dirty="0" err="1"/>
              <a:t>predvide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planiraju</a:t>
            </a:r>
            <a:r>
              <a:rPr lang="en-US" dirty="0"/>
              <a:t> </a:t>
            </a:r>
            <a:r>
              <a:rPr lang="en-US" dirty="0" err="1"/>
              <a:t>budući</a:t>
            </a:r>
            <a:r>
              <a:rPr lang="en-US" dirty="0"/>
              <a:t> </a:t>
            </a:r>
            <a:r>
              <a:rPr lang="en-US" dirty="0" err="1"/>
              <a:t>tokovi</a:t>
            </a:r>
            <a:r>
              <a:rPr lang="en-US" dirty="0"/>
              <a:t> </a:t>
            </a:r>
            <a:r>
              <a:rPr lang="en-US" dirty="0" err="1"/>
              <a:t>gotovine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podmiri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296021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Treće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pozajmljena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od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namenjena</a:t>
            </a:r>
            <a:r>
              <a:rPr lang="en-US" dirty="0"/>
              <a:t>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ekspanzije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neophodno</a:t>
            </a:r>
            <a:r>
              <a:rPr lang="en-US" dirty="0"/>
              <a:t> je </a:t>
            </a:r>
            <a:r>
              <a:rPr lang="en-US" dirty="0" err="1"/>
              <a:t>proceniti</a:t>
            </a:r>
            <a:r>
              <a:rPr lang="en-US" dirty="0"/>
              <a:t> </a:t>
            </a:r>
            <a:r>
              <a:rPr lang="en-US" dirty="0" err="1"/>
              <a:t>dinamiku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dobitaka</a:t>
            </a:r>
            <a:r>
              <a:rPr lang="en-US" dirty="0"/>
              <a:t> od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dodatna</a:t>
            </a:r>
            <a:r>
              <a:rPr lang="en-US" dirty="0"/>
              <a:t> </a:t>
            </a:r>
            <a:r>
              <a:rPr lang="en-US" dirty="0" err="1"/>
              <a:t>opterećenja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otplate</a:t>
            </a:r>
            <a:r>
              <a:rPr lang="en-US" dirty="0"/>
              <a:t> </a:t>
            </a:r>
            <a:r>
              <a:rPr lang="en-US" dirty="0" err="1"/>
              <a:t>glavnice</a:t>
            </a:r>
            <a:r>
              <a:rPr lang="en-US" dirty="0"/>
              <a:t>,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veka</a:t>
            </a:r>
            <a:r>
              <a:rPr lang="en-US" dirty="0"/>
              <a:t> </a:t>
            </a:r>
            <a:r>
              <a:rPr lang="en-US" dirty="0" err="1"/>
              <a:t>trajanja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da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omogući</a:t>
            </a:r>
            <a:r>
              <a:rPr lang="en-US" dirty="0"/>
              <a:t> </a:t>
            </a:r>
            <a:r>
              <a:rPr lang="en-US" dirty="0" err="1"/>
              <a:t>refundiranje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dospelog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, mora se </a:t>
            </a:r>
            <a:r>
              <a:rPr lang="en-US" dirty="0" err="1"/>
              <a:t>proceniti</a:t>
            </a:r>
            <a:r>
              <a:rPr lang="en-US" dirty="0"/>
              <a:t> da li </a:t>
            </a:r>
            <a:r>
              <a:rPr lang="en-US" dirty="0" err="1"/>
              <a:t>buduća</a:t>
            </a:r>
            <a:r>
              <a:rPr lang="en-US" dirty="0"/>
              <a:t> </a:t>
            </a:r>
            <a:r>
              <a:rPr lang="en-US" dirty="0" err="1"/>
              <a:t>moć</a:t>
            </a:r>
            <a:r>
              <a:rPr lang="en-US" dirty="0"/>
              <a:t> </a:t>
            </a:r>
            <a:r>
              <a:rPr lang="en-US" dirty="0" err="1"/>
              <a:t>zarađivanja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dozvoljava</a:t>
            </a:r>
            <a:r>
              <a:rPr lang="en-US" dirty="0"/>
              <a:t> </a:t>
            </a:r>
            <a:r>
              <a:rPr lang="en-US" dirty="0" err="1"/>
              <a:t>preuzimanje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opterećenja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Najzad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odlučiti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da li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osigurana</a:t>
            </a:r>
            <a:r>
              <a:rPr lang="en-US" dirty="0"/>
              <a:t> </a:t>
            </a:r>
            <a:r>
              <a:rPr lang="en-US" dirty="0" err="1"/>
              <a:t>hipotekom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pretpostavlja</a:t>
            </a:r>
            <a:r>
              <a:rPr lang="en-US" dirty="0"/>
              <a:t> </a:t>
            </a:r>
            <a:r>
              <a:rPr lang="en-US" dirty="0" err="1"/>
              <a:t>stavljanje</a:t>
            </a:r>
            <a:r>
              <a:rPr lang="en-US" dirty="0"/>
              <a:t> u </a:t>
            </a:r>
            <a:r>
              <a:rPr lang="en-US" dirty="0" err="1"/>
              <a:t>zalog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delova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realne</a:t>
            </a:r>
            <a:r>
              <a:rPr lang="en-US" dirty="0"/>
              <a:t> </a:t>
            </a:r>
            <a:r>
              <a:rPr lang="en-US" dirty="0" err="1"/>
              <a:t>garancije</a:t>
            </a:r>
            <a:r>
              <a:rPr lang="en-US" dirty="0"/>
              <a:t> </a:t>
            </a:r>
            <a:r>
              <a:rPr lang="en-US" dirty="0" err="1"/>
              <a:t>držaocima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celini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izmirena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7930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Ugovorom</a:t>
            </a:r>
            <a:r>
              <a:rPr lang="en-US" dirty="0"/>
              <a:t> o </a:t>
            </a:r>
            <a:r>
              <a:rPr lang="en-US" dirty="0" err="1"/>
              <a:t>emisiji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preduzeće-emitent</a:t>
            </a:r>
            <a:r>
              <a:rPr lang="en-US" dirty="0"/>
              <a:t> </a:t>
            </a:r>
            <a:r>
              <a:rPr lang="en-US" dirty="0" err="1"/>
              <a:t>preuzima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to: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obračunava</a:t>
            </a:r>
            <a:r>
              <a:rPr lang="en-US" dirty="0"/>
              <a:t> </a:t>
            </a:r>
            <a:r>
              <a:rPr lang="en-US" dirty="0" err="1"/>
              <a:t>polugodišnje</a:t>
            </a:r>
            <a:r>
              <a:rPr lang="en-US" dirty="0"/>
              <a:t> u </a:t>
            </a:r>
            <a:r>
              <a:rPr lang="en-US" dirty="0" err="1"/>
              <a:t>fiksnom</a:t>
            </a:r>
            <a:r>
              <a:rPr lang="en-US" dirty="0"/>
              <a:t> </a:t>
            </a:r>
            <a:r>
              <a:rPr lang="en-US" dirty="0" err="1"/>
              <a:t>procentu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– </a:t>
            </a:r>
            <a:r>
              <a:rPr lang="en-US" dirty="0" err="1"/>
              <a:t>nominalni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otplatu</a:t>
            </a:r>
            <a:r>
              <a:rPr lang="en-US" dirty="0"/>
              <a:t> </a:t>
            </a:r>
            <a:r>
              <a:rPr lang="en-US" dirty="0" err="1"/>
              <a:t>glavnice</a:t>
            </a:r>
            <a:r>
              <a:rPr lang="en-US" dirty="0"/>
              <a:t> o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dospeća</a:t>
            </a:r>
            <a:r>
              <a:rPr lang="en-US" dirty="0"/>
              <a:t>, u </a:t>
            </a:r>
            <a:r>
              <a:rPr lang="en-US" dirty="0" err="1"/>
              <a:t>zavisnosti</a:t>
            </a:r>
            <a:r>
              <a:rPr lang="en-US" dirty="0"/>
              <a:t> od toga da li je u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jednokratnim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serijskim</a:t>
            </a:r>
            <a:r>
              <a:rPr lang="en-US" dirty="0"/>
              <a:t> </a:t>
            </a:r>
            <a:r>
              <a:rPr lang="en-US" dirty="0" err="1"/>
              <a:t>dospećem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Cena</a:t>
            </a:r>
            <a:r>
              <a:rPr lang="en-US" dirty="0" smtClean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jednaka</a:t>
            </a:r>
            <a:r>
              <a:rPr lang="en-US" dirty="0"/>
              <a:t> je </a:t>
            </a:r>
            <a:r>
              <a:rPr lang="en-US" dirty="0" err="1"/>
              <a:t>diskontnoj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kamatnoj</a:t>
            </a:r>
            <a:r>
              <a:rPr lang="en-US" dirty="0"/>
              <a:t> </a:t>
            </a:r>
            <a:r>
              <a:rPr lang="en-US" dirty="0" err="1"/>
              <a:t>stopi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izjednačava</a:t>
            </a:r>
            <a:r>
              <a:rPr lang="en-US" dirty="0"/>
              <a:t> </a:t>
            </a:r>
            <a:r>
              <a:rPr lang="en-US" dirty="0" err="1"/>
              <a:t>tekuća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primanja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tog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sadašnjom</a:t>
            </a:r>
            <a:r>
              <a:rPr lang="en-US" dirty="0"/>
              <a:t> </a:t>
            </a:r>
            <a:r>
              <a:rPr lang="en-US" dirty="0" err="1"/>
              <a:t>vrednošću</a:t>
            </a:r>
            <a:r>
              <a:rPr lang="en-US" dirty="0"/>
              <a:t> </a:t>
            </a:r>
            <a:r>
              <a:rPr lang="en-US" dirty="0" err="1"/>
              <a:t>budućih</a:t>
            </a:r>
            <a:r>
              <a:rPr lang="en-US" dirty="0"/>
              <a:t> </a:t>
            </a:r>
            <a:r>
              <a:rPr lang="en-US" dirty="0" err="1"/>
              <a:t>izdataka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otplate</a:t>
            </a:r>
            <a:r>
              <a:rPr lang="en-US" dirty="0"/>
              <a:t> </a:t>
            </a:r>
            <a:r>
              <a:rPr lang="en-US" dirty="0" err="1"/>
              <a:t>glavnice</a:t>
            </a:r>
            <a:r>
              <a:rPr lang="en-US" dirty="0"/>
              <a:t>, </a:t>
            </a:r>
            <a:r>
              <a:rPr lang="en-US" dirty="0" err="1"/>
              <a:t>korigovanoj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očekivani</a:t>
            </a:r>
            <a:r>
              <a:rPr lang="en-US" dirty="0"/>
              <a:t> </a:t>
            </a:r>
            <a:r>
              <a:rPr lang="en-US" dirty="0" err="1"/>
              <a:t>efekat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dobitak</a:t>
            </a:r>
            <a:r>
              <a:rPr lang="en-US" dirty="0"/>
              <a:t> da bi se </a:t>
            </a:r>
            <a:r>
              <a:rPr lang="en-US" dirty="0" err="1"/>
              <a:t>dobila</a:t>
            </a:r>
            <a:r>
              <a:rPr lang="en-US" dirty="0"/>
              <a:t> </a:t>
            </a:r>
            <a:r>
              <a:rPr lang="en-US" dirty="0" err="1"/>
              <a:t>cena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err="1"/>
              <a:t>posle</a:t>
            </a:r>
            <a:r>
              <a:rPr lang="en-US" dirty="0"/>
              <a:t> </a:t>
            </a:r>
            <a:r>
              <a:rPr lang="en-US" dirty="0" err="1"/>
              <a:t>oporezivanja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predstaviti</a:t>
            </a:r>
            <a:r>
              <a:rPr lang="en-US" dirty="0"/>
              <a:t> jednačinom:1 </a:t>
            </a:r>
          </a:p>
        </p:txBody>
      </p:sp>
    </p:spTree>
    <p:extLst>
      <p:ext uri="{BB962C8B-B14F-4D97-AF65-F5344CB8AC3E}">
        <p14:creationId xmlns:p14="http://schemas.microsoft.com/office/powerpoint/2010/main" xmlns="" val="66116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IZVORI FINANSIRANJA PRIVREDE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grupisati</a:t>
            </a:r>
            <a:r>
              <a:rPr lang="en-US" dirty="0"/>
              <a:t> u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Sopstvena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Tuđa</a:t>
            </a:r>
            <a:r>
              <a:rPr lang="en-US" dirty="0"/>
              <a:t> (</a:t>
            </a:r>
            <a:r>
              <a:rPr lang="en-US" dirty="0" err="1"/>
              <a:t>pozajmljena</a:t>
            </a:r>
            <a:r>
              <a:rPr lang="en-US" dirty="0"/>
              <a:t>) </a:t>
            </a:r>
            <a:r>
              <a:rPr lang="en-US" dirty="0" err="1"/>
              <a:t>sredstva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it-IT" dirty="0"/>
              <a:t>3. Domaća i inostrana sredstva,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Kratkoročna</a:t>
            </a:r>
            <a:r>
              <a:rPr lang="en-US" dirty="0"/>
              <a:t>, </a:t>
            </a:r>
            <a:r>
              <a:rPr lang="en-US" dirty="0" err="1"/>
              <a:t>srednjoročna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dugoročna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pl-PL" dirty="0"/>
              <a:t>5. Devizna i sredstva u domaćoj valuti.</a:t>
            </a:r>
          </a:p>
          <a:p>
            <a:pPr marL="0" indent="0">
              <a:buNone/>
            </a:pPr>
            <a:r>
              <a:rPr lang="en-US" dirty="0"/>
              <a:t>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 </a:t>
            </a:r>
            <a:r>
              <a:rPr lang="en-US" dirty="0" err="1"/>
              <a:t>pribavljanja</a:t>
            </a:r>
            <a:r>
              <a:rPr lang="en-US" dirty="0"/>
              <a:t> </a:t>
            </a:r>
            <a:r>
              <a:rPr lang="en-US" dirty="0" err="1" smtClean="0"/>
              <a:t>sredstava</a:t>
            </a:r>
            <a:r>
              <a:rPr lang="sr-Latn-ME" dirty="0" smtClean="0"/>
              <a:t> </a:t>
            </a:r>
            <a:r>
              <a:rPr lang="fi-FI" dirty="0" smtClean="0"/>
              <a:t>može </a:t>
            </a:r>
            <a:r>
              <a:rPr lang="fi-FI" dirty="0"/>
              <a:t>se ostvariti na nekoliko načina: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Pribavljanje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osnivanju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sv-SE" dirty="0"/>
              <a:t>2. Finansijska sredstva koja potiču iz poslovanja preduzeća.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5517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Ki = </a:t>
            </a:r>
            <a:r>
              <a:rPr lang="en-US" dirty="0" err="1"/>
              <a:t>i</a:t>
            </a:r>
            <a:r>
              <a:rPr lang="en-US" dirty="0"/>
              <a:t> (1 – t), </a:t>
            </a:r>
            <a:r>
              <a:rPr lang="en-US" dirty="0" err="1"/>
              <a:t>gde</a:t>
            </a:r>
            <a:r>
              <a:rPr lang="en-US" dirty="0"/>
              <a:t> je: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interna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, a t </a:t>
            </a:r>
            <a:r>
              <a:rPr lang="en-US" dirty="0" err="1"/>
              <a:t>sopa</a:t>
            </a:r>
            <a:r>
              <a:rPr lang="en-US" dirty="0"/>
              <a:t> </a:t>
            </a:r>
            <a:r>
              <a:rPr lang="en-US" dirty="0" err="1"/>
              <a:t>poreza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dobitak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/>
              <a:t>slabost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kapitalnih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ogleda</a:t>
            </a:r>
            <a:r>
              <a:rPr lang="en-US" dirty="0"/>
              <a:t> se u </a:t>
            </a:r>
            <a:r>
              <a:rPr lang="en-US" dirty="0" err="1"/>
              <a:t>nepostojanju</a:t>
            </a:r>
            <a:r>
              <a:rPr lang="en-US" dirty="0"/>
              <a:t>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pretpostavki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ono </a:t>
            </a:r>
            <a:r>
              <a:rPr lang="en-US" dirty="0" err="1"/>
              <a:t>iziskuje</a:t>
            </a:r>
            <a:r>
              <a:rPr lang="en-US" dirty="0"/>
              <a:t> </a:t>
            </a:r>
            <a:r>
              <a:rPr lang="en-US" dirty="0" err="1"/>
              <a:t>povećane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prijava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organu</a:t>
            </a:r>
            <a:r>
              <a:rPr lang="en-US" dirty="0"/>
              <a:t> </a:t>
            </a:r>
            <a:r>
              <a:rPr lang="en-US" dirty="0" err="1"/>
              <a:t>nadležnom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,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posredovanja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emisiji</a:t>
            </a:r>
            <a:r>
              <a:rPr lang="en-US" dirty="0"/>
              <a:t>,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štampanja</a:t>
            </a:r>
            <a:r>
              <a:rPr lang="en-US" dirty="0"/>
              <a:t> </a:t>
            </a:r>
            <a:r>
              <a:rPr lang="en-US" dirty="0" err="1"/>
              <a:t>vrednosnog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,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vezani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kursa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organizovanim</a:t>
            </a:r>
            <a:r>
              <a:rPr lang="en-US" dirty="0"/>
              <a:t> </a:t>
            </a:r>
            <a:r>
              <a:rPr lang="en-US" dirty="0" err="1"/>
              <a:t>berzama</a:t>
            </a:r>
            <a:r>
              <a:rPr lang="en-US" dirty="0"/>
              <a:t>,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propagande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razni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/>
              <a:t>cenu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u </a:t>
            </a:r>
            <a:r>
              <a:rPr lang="en-US" dirty="0" err="1"/>
              <a:t>nju</a:t>
            </a:r>
            <a:r>
              <a:rPr lang="en-US" dirty="0"/>
              <a:t> </a:t>
            </a:r>
            <a:r>
              <a:rPr lang="en-US" dirty="0" err="1"/>
              <a:t>posmatramo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aspekta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onda</a:t>
            </a:r>
            <a:r>
              <a:rPr lang="en-US" dirty="0"/>
              <a:t> je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prikupljanja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rizičan</a:t>
            </a:r>
            <a:r>
              <a:rPr lang="en-US" dirty="0"/>
              <a:t>, </a:t>
            </a:r>
            <a:r>
              <a:rPr lang="en-US" dirty="0" err="1"/>
              <a:t>pošto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da se, </a:t>
            </a:r>
            <a:r>
              <a:rPr lang="en-US" dirty="0" err="1"/>
              <a:t>nezavisno</a:t>
            </a:r>
            <a:r>
              <a:rPr lang="en-US" dirty="0"/>
              <a:t> od </a:t>
            </a:r>
            <a:r>
              <a:rPr lang="en-US" dirty="0" err="1"/>
              <a:t>ostvarenog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, </a:t>
            </a:r>
            <a:r>
              <a:rPr lang="en-US" dirty="0" err="1"/>
              <a:t>izmire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dospeloj</a:t>
            </a:r>
            <a:r>
              <a:rPr lang="en-US" dirty="0"/>
              <a:t> </a:t>
            </a:r>
            <a:r>
              <a:rPr lang="en-US" dirty="0" err="1"/>
              <a:t>kamati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glavnici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obveznice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7129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,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načine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 u tome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podeljen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zaokružene</a:t>
            </a:r>
            <a:r>
              <a:rPr lang="en-US" dirty="0"/>
              <a:t> </a:t>
            </a:r>
            <a:r>
              <a:rPr lang="en-US" dirty="0" err="1"/>
              <a:t>iznose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/>
              <a:t>proširuje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finansijera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Tržišne</a:t>
            </a:r>
            <a:r>
              <a:rPr lang="en-US" dirty="0" smtClean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upućuju</a:t>
            </a:r>
            <a:r>
              <a:rPr lang="en-US" dirty="0"/>
              <a:t> </a:t>
            </a:r>
            <a:r>
              <a:rPr lang="en-US" dirty="0" err="1"/>
              <a:t>korporaciju</a:t>
            </a:r>
            <a:r>
              <a:rPr lang="en-US" dirty="0"/>
              <a:t> da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pribavi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(</a:t>
            </a:r>
            <a:r>
              <a:rPr lang="en-US" dirty="0" err="1"/>
              <a:t>imovinsko-pravnih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(</a:t>
            </a:r>
            <a:r>
              <a:rPr lang="en-US" dirty="0" err="1"/>
              <a:t>zajmovno-pravnih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). </a:t>
            </a:r>
            <a:endParaRPr lang="sr-Latn-ME" dirty="0" smtClean="0"/>
          </a:p>
          <a:p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/>
              <a:t>korporacija</a:t>
            </a:r>
            <a:r>
              <a:rPr lang="en-US" dirty="0"/>
              <a:t> </a:t>
            </a:r>
            <a:r>
              <a:rPr lang="en-US" dirty="0" err="1"/>
              <a:t>obezbeđuje</a:t>
            </a:r>
            <a:r>
              <a:rPr lang="en-US" dirty="0"/>
              <a:t> </a:t>
            </a:r>
            <a:r>
              <a:rPr lang="en-US" dirty="0" err="1"/>
              <a:t>dugoročni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srednjoročni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kratkoročno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– </a:t>
            </a:r>
            <a:r>
              <a:rPr lang="en-US" dirty="0" err="1"/>
              <a:t>komercijalnih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1661462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aspekta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,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prednosti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budući</a:t>
            </a:r>
            <a:r>
              <a:rPr lang="en-US" dirty="0"/>
              <a:t> da se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 ne </a:t>
            </a:r>
            <a:r>
              <a:rPr lang="en-US" dirty="0" err="1"/>
              <a:t>prenosi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vlasništvo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delom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motivisani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, </a:t>
            </a:r>
            <a:r>
              <a:rPr lang="en-US" dirty="0" err="1"/>
              <a:t>pošto</a:t>
            </a:r>
            <a:r>
              <a:rPr lang="en-US" dirty="0"/>
              <a:t> one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instrument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vlasniku</a:t>
            </a:r>
            <a:r>
              <a:rPr lang="en-US" dirty="0"/>
              <a:t> </a:t>
            </a:r>
            <a:r>
              <a:rPr lang="en-US" dirty="0" err="1"/>
              <a:t>obezbeđuju</a:t>
            </a:r>
            <a:r>
              <a:rPr lang="en-US" dirty="0"/>
              <a:t> </a:t>
            </a:r>
            <a:r>
              <a:rPr lang="en-US" dirty="0" err="1"/>
              <a:t>prioritet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akcijama</a:t>
            </a:r>
            <a:r>
              <a:rPr lang="en-US" dirty="0"/>
              <a:t> u </a:t>
            </a:r>
            <a:r>
              <a:rPr lang="en-US" dirty="0" err="1"/>
              <a:t>naplati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stečajne</a:t>
            </a:r>
            <a:r>
              <a:rPr lang="en-US" dirty="0"/>
              <a:t> </a:t>
            </a:r>
            <a:r>
              <a:rPr lang="en-US" dirty="0" err="1"/>
              <a:t>mase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likvidacije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Prema</a:t>
            </a:r>
            <a:r>
              <a:rPr lang="en-US" dirty="0"/>
              <a:t> tome,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sigurni</a:t>
            </a:r>
            <a:r>
              <a:rPr lang="en-US" dirty="0"/>
              <a:t> </a:t>
            </a:r>
            <a:r>
              <a:rPr lang="en-US" dirty="0" err="1"/>
              <a:t>prihodi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uspešnost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korporacije-emitenta</a:t>
            </a:r>
            <a:r>
              <a:rPr lang="en-US" dirty="0"/>
              <a:t>, </a:t>
            </a:r>
            <a:r>
              <a:rPr lang="en-US" dirty="0" err="1"/>
              <a:t>učinili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da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modifikacije</a:t>
            </a:r>
            <a:r>
              <a:rPr lang="en-US" dirty="0"/>
              <a:t>,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nametnuli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tržišni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, </a:t>
            </a:r>
            <a:r>
              <a:rPr lang="en-US" dirty="0" err="1"/>
              <a:t>postane</a:t>
            </a:r>
            <a:r>
              <a:rPr lang="en-US" dirty="0"/>
              <a:t> </a:t>
            </a:r>
            <a:r>
              <a:rPr lang="en-US" dirty="0" err="1"/>
              <a:t>atraktivan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instrument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misle</a:t>
            </a:r>
            <a:r>
              <a:rPr lang="en-US" dirty="0"/>
              <a:t> </a:t>
            </a:r>
            <a:r>
              <a:rPr lang="en-US" dirty="0" err="1"/>
              <a:t>mnogo</a:t>
            </a:r>
            <a:r>
              <a:rPr lang="en-US" dirty="0"/>
              <a:t> da </a:t>
            </a:r>
            <a:r>
              <a:rPr lang="en-US" dirty="0" err="1"/>
              <a:t>rizikuju</a:t>
            </a:r>
            <a:r>
              <a:rPr lang="en-US" dirty="0"/>
              <a:t>, </a:t>
            </a:r>
            <a:r>
              <a:rPr lang="en-US" dirty="0" err="1"/>
              <a:t>tzv</a:t>
            </a:r>
            <a:r>
              <a:rPr lang="en-US" dirty="0"/>
              <a:t>. risk-</a:t>
            </a:r>
            <a:r>
              <a:rPr lang="en-US" dirty="0" err="1"/>
              <a:t>aversere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5800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od toga, </a:t>
            </a:r>
            <a:r>
              <a:rPr lang="en-US" dirty="0" err="1"/>
              <a:t>prihod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karakteriše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nesigurnosti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varira</a:t>
            </a:r>
            <a:r>
              <a:rPr lang="en-US" dirty="0"/>
              <a:t>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uspešnosti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prioritet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stečaja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Američka</a:t>
            </a:r>
            <a:r>
              <a:rPr lang="en-US" dirty="0" smtClean="0"/>
              <a:t> </a:t>
            </a:r>
            <a:r>
              <a:rPr lang="en-US" dirty="0" err="1"/>
              <a:t>investiciona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Merry Lynch </a:t>
            </a:r>
            <a:r>
              <a:rPr lang="en-US" dirty="0" err="1"/>
              <a:t>očekuje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u </a:t>
            </a:r>
            <a:r>
              <a:rPr lang="en-US" dirty="0" err="1"/>
              <a:t>Evropi</a:t>
            </a:r>
            <a:r>
              <a:rPr lang="en-US" dirty="0"/>
              <a:t> </a:t>
            </a:r>
            <a:r>
              <a:rPr lang="en-US" dirty="0" err="1"/>
              <a:t>nastati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korporacijskih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uzoru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američko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Evropska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 se,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američkih</a:t>
            </a:r>
            <a:r>
              <a:rPr lang="en-US" dirty="0"/>
              <a:t>,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uvek</a:t>
            </a:r>
            <a:r>
              <a:rPr lang="en-US" dirty="0"/>
              <a:t> </a:t>
            </a:r>
            <a:r>
              <a:rPr lang="en-US" dirty="0" err="1"/>
              <a:t>pretežno</a:t>
            </a:r>
            <a:r>
              <a:rPr lang="en-US" dirty="0"/>
              <a:t> </a:t>
            </a:r>
            <a:r>
              <a:rPr lang="en-US" dirty="0" err="1"/>
              <a:t>finansiraju</a:t>
            </a:r>
            <a:r>
              <a:rPr lang="en-US" dirty="0"/>
              <a:t> </a:t>
            </a:r>
            <a:r>
              <a:rPr lang="en-US" dirty="0" err="1"/>
              <a:t>bankarskim</a:t>
            </a:r>
            <a:r>
              <a:rPr lang="en-US" dirty="0"/>
              <a:t> </a:t>
            </a:r>
            <a:r>
              <a:rPr lang="en-US" dirty="0" err="1"/>
              <a:t>kreditima</a:t>
            </a:r>
            <a:r>
              <a:rPr lang="en-US" dirty="0"/>
              <a:t>.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udeo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u </a:t>
            </a:r>
            <a:r>
              <a:rPr lang="en-US" dirty="0" err="1"/>
              <a:t>ukupnom</a:t>
            </a:r>
            <a:r>
              <a:rPr lang="en-US" dirty="0"/>
              <a:t>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u </a:t>
            </a:r>
            <a:r>
              <a:rPr lang="en-US" dirty="0" err="1"/>
              <a:t>Nemačkoj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77 </a:t>
            </a:r>
            <a:r>
              <a:rPr lang="en-US" dirty="0" err="1"/>
              <a:t>odsto</a:t>
            </a:r>
            <a:r>
              <a:rPr lang="en-US" dirty="0"/>
              <a:t>,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Britaniji</a:t>
            </a:r>
            <a:r>
              <a:rPr lang="en-US" dirty="0"/>
              <a:t> 56 </a:t>
            </a:r>
            <a:r>
              <a:rPr lang="en-US" dirty="0" err="1"/>
              <a:t>odsto</a:t>
            </a:r>
            <a:r>
              <a:rPr lang="en-US" dirty="0"/>
              <a:t>, a u SAD </a:t>
            </a:r>
            <a:r>
              <a:rPr lang="en-US" dirty="0" err="1"/>
              <a:t>svega</a:t>
            </a:r>
            <a:r>
              <a:rPr lang="en-US" dirty="0"/>
              <a:t> 22 </a:t>
            </a:r>
            <a:r>
              <a:rPr lang="en-US" dirty="0" err="1"/>
              <a:t>odsto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4079255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Evropi</a:t>
            </a:r>
            <a:r>
              <a:rPr lang="en-US" dirty="0"/>
              <a:t> je </a:t>
            </a:r>
            <a:r>
              <a:rPr lang="en-US" dirty="0" err="1"/>
              <a:t>tradicionalno</a:t>
            </a:r>
            <a:r>
              <a:rPr lang="en-US" dirty="0"/>
              <a:t> </a:t>
            </a:r>
            <a:r>
              <a:rPr lang="en-US" dirty="0" err="1"/>
              <a:t>jeftinije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uzimati</a:t>
            </a:r>
            <a:r>
              <a:rPr lang="en-US" dirty="0"/>
              <a:t> </a:t>
            </a:r>
            <a:r>
              <a:rPr lang="en-US" dirty="0" err="1"/>
              <a:t>bankarske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mobilisati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/>
              <a:t>analitičari</a:t>
            </a:r>
            <a:r>
              <a:rPr lang="en-US" dirty="0"/>
              <a:t> </a:t>
            </a:r>
            <a:r>
              <a:rPr lang="en-US" dirty="0" err="1"/>
              <a:t>smatraju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ubuduće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promeniti</a:t>
            </a:r>
            <a:r>
              <a:rPr lang="en-US" dirty="0"/>
              <a:t> u </a:t>
            </a:r>
            <a:r>
              <a:rPr lang="en-US" dirty="0" err="1"/>
              <a:t>korist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Nadzorni</a:t>
            </a:r>
            <a:r>
              <a:rPr lang="en-US" dirty="0"/>
              <a:t> </a:t>
            </a:r>
            <a:r>
              <a:rPr lang="en-US" dirty="0" err="1"/>
              <a:t>organi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počeli</a:t>
            </a:r>
            <a:r>
              <a:rPr lang="en-US" dirty="0"/>
              <a:t> da </a:t>
            </a:r>
            <a:r>
              <a:rPr lang="en-US" dirty="0" err="1"/>
              <a:t>stavljaju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naglasak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rizike</a:t>
            </a:r>
            <a:r>
              <a:rPr lang="en-US" dirty="0"/>
              <a:t>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Pošto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pod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većim</a:t>
            </a:r>
            <a:r>
              <a:rPr lang="en-US" dirty="0"/>
              <a:t> </a:t>
            </a:r>
            <a:r>
              <a:rPr lang="en-US" dirty="0" err="1"/>
              <a:t>pritiskom</a:t>
            </a:r>
            <a:r>
              <a:rPr lang="en-US" dirty="0"/>
              <a:t> da </a:t>
            </a:r>
            <a:r>
              <a:rPr lang="en-US" dirty="0" err="1"/>
              <a:t>poboljšaju</a:t>
            </a:r>
            <a:r>
              <a:rPr lang="en-US" dirty="0"/>
              <a:t> </a:t>
            </a:r>
            <a:r>
              <a:rPr lang="en-US" dirty="0" err="1"/>
              <a:t>rentabilnost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povećaju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u </a:t>
            </a:r>
            <a:r>
              <a:rPr lang="en-US" dirty="0" err="1"/>
              <a:t>doglednoj</a:t>
            </a:r>
            <a:r>
              <a:rPr lang="en-US" dirty="0"/>
              <a:t> </a:t>
            </a:r>
            <a:r>
              <a:rPr lang="en-US" dirty="0" err="1"/>
              <a:t>budućnosti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doći</a:t>
            </a:r>
            <a:r>
              <a:rPr lang="en-US" dirty="0"/>
              <a:t> </a:t>
            </a:r>
            <a:r>
              <a:rPr lang="en-US" dirty="0" err="1"/>
              <a:t>kraj</a:t>
            </a:r>
            <a:r>
              <a:rPr lang="en-US" dirty="0"/>
              <a:t> </a:t>
            </a:r>
            <a:r>
              <a:rPr lang="en-US" dirty="0" err="1"/>
              <a:t>jeftinom</a:t>
            </a:r>
            <a:r>
              <a:rPr lang="en-US" dirty="0"/>
              <a:t>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bankarskih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718147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Na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ubuduće</a:t>
            </a:r>
            <a:r>
              <a:rPr lang="en-US" dirty="0"/>
              <a:t>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stupati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prvoklasnom</a:t>
            </a:r>
            <a:r>
              <a:rPr lang="en-US" dirty="0"/>
              <a:t> </a:t>
            </a:r>
            <a:r>
              <a:rPr lang="en-US" dirty="0" err="1"/>
              <a:t>kreditnom</a:t>
            </a:r>
            <a:r>
              <a:rPr lang="en-US" dirty="0"/>
              <a:t> </a:t>
            </a:r>
            <a:r>
              <a:rPr lang="en-US" dirty="0" err="1"/>
              <a:t>sposobnošću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Analitičari</a:t>
            </a:r>
            <a:r>
              <a:rPr lang="en-US" dirty="0" smtClean="0"/>
              <a:t> </a:t>
            </a:r>
            <a:r>
              <a:rPr lang="en-US" dirty="0" err="1"/>
              <a:t>očekuju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Evropi</a:t>
            </a:r>
            <a:r>
              <a:rPr lang="en-US" dirty="0"/>
              <a:t> </a:t>
            </a:r>
            <a:r>
              <a:rPr lang="en-US" dirty="0" err="1"/>
              <a:t>doći</a:t>
            </a:r>
            <a:r>
              <a:rPr lang="en-US" dirty="0"/>
              <a:t> do </a:t>
            </a:r>
            <a:r>
              <a:rPr lang="en-US" dirty="0" err="1"/>
              <a:t>značajne</a:t>
            </a:r>
            <a:r>
              <a:rPr lang="en-US" dirty="0"/>
              <a:t> </a:t>
            </a:r>
            <a:r>
              <a:rPr lang="en-US" dirty="0" err="1"/>
              <a:t>ekspanzije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nižeg</a:t>
            </a:r>
            <a:r>
              <a:rPr lang="en-US" dirty="0"/>
              <a:t> </a:t>
            </a:r>
            <a:r>
              <a:rPr lang="en-US" dirty="0" err="1"/>
              <a:t>ranga</a:t>
            </a:r>
            <a:r>
              <a:rPr lang="en-US" dirty="0"/>
              <a:t> (junk bonds)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do </a:t>
            </a:r>
            <a:r>
              <a:rPr lang="en-US" dirty="0" err="1"/>
              <a:t>sada</a:t>
            </a:r>
            <a:r>
              <a:rPr lang="en-US" dirty="0"/>
              <a:t> bile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sporadično</a:t>
            </a:r>
            <a:r>
              <a:rPr lang="en-US" dirty="0"/>
              <a:t> </a:t>
            </a:r>
            <a:r>
              <a:rPr lang="en-US" dirty="0" err="1"/>
              <a:t>prisutne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2</a:t>
            </a:r>
            <a:r>
              <a:rPr lang="en-US" dirty="0"/>
              <a:t>. METODE EMISIJE HARTIJA OD VREDNOSTI 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rentnom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(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) </a:t>
            </a:r>
            <a:r>
              <a:rPr lang="en-US" dirty="0" err="1"/>
              <a:t>učestvuju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učesnika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to: </a:t>
            </a:r>
            <a:r>
              <a:rPr lang="en-US" dirty="0" err="1"/>
              <a:t>korporacija-emitent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investiciona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(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departman</a:t>
            </a:r>
            <a:r>
              <a:rPr lang="en-US" dirty="0"/>
              <a:t> </a:t>
            </a:r>
            <a:r>
              <a:rPr lang="en-US" dirty="0" err="1"/>
              <a:t>univerzalne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), </a:t>
            </a:r>
            <a:r>
              <a:rPr lang="en-US" dirty="0" err="1"/>
              <a:t>investitori</a:t>
            </a:r>
            <a:r>
              <a:rPr lang="en-US" dirty="0"/>
              <a:t> (</a:t>
            </a:r>
            <a:r>
              <a:rPr lang="en-US" dirty="0" err="1"/>
              <a:t>individualni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institucionalni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državna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. U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susreću</a:t>
            </a:r>
            <a:r>
              <a:rPr lang="en-US" dirty="0"/>
              <a:t> se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korporacija:2</a:t>
            </a:r>
          </a:p>
        </p:txBody>
      </p:sp>
    </p:spTree>
    <p:extLst>
      <p:ext uri="{BB962C8B-B14F-4D97-AF65-F5344CB8AC3E}">
        <p14:creationId xmlns:p14="http://schemas.microsoft.com/office/powerpoint/2010/main" xmlns="" val="12926007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• </a:t>
            </a:r>
            <a:r>
              <a:rPr lang="en-US" dirty="0" err="1"/>
              <a:t>direktna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korporacija-emitent</a:t>
            </a:r>
            <a:r>
              <a:rPr lang="en-US" dirty="0"/>
              <a:t> </a:t>
            </a:r>
            <a:r>
              <a:rPr lang="en-US" dirty="0" err="1"/>
              <a:t>neposredno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krajnjim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sr-Latn-ME" dirty="0" smtClean="0"/>
          </a:p>
          <a:p>
            <a:r>
              <a:rPr lang="en-US" dirty="0" smtClean="0"/>
              <a:t>• </a:t>
            </a:r>
            <a:r>
              <a:rPr lang="en-US" dirty="0" err="1"/>
              <a:t>indirektna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tipična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specijalizovanih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posredovanje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emisiji</a:t>
            </a:r>
            <a:r>
              <a:rPr lang="en-US" dirty="0"/>
              <a:t> –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(investment banker). </a:t>
            </a:r>
            <a:endParaRPr lang="sr-Latn-ME" dirty="0" smtClean="0"/>
          </a:p>
          <a:p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/>
              <a:t>se u </a:t>
            </a:r>
            <a:r>
              <a:rPr lang="en-US" dirty="0" err="1"/>
              <a:t>literaturi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naići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drugačije</a:t>
            </a:r>
            <a:r>
              <a:rPr lang="en-US" dirty="0"/>
              <a:t> </a:t>
            </a:r>
            <a:r>
              <a:rPr lang="en-US" dirty="0" err="1"/>
              <a:t>tumačenje</a:t>
            </a:r>
            <a:r>
              <a:rPr lang="en-US" dirty="0"/>
              <a:t> </a:t>
            </a:r>
            <a:r>
              <a:rPr lang="en-US" dirty="0" err="1"/>
              <a:t>direktne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indirektne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pod </a:t>
            </a:r>
            <a:r>
              <a:rPr lang="en-US" dirty="0" err="1"/>
              <a:t>direktnom</a:t>
            </a:r>
            <a:r>
              <a:rPr lang="en-US" dirty="0"/>
              <a:t> </a:t>
            </a:r>
            <a:r>
              <a:rPr lang="en-US" dirty="0" err="1"/>
              <a:t>metodom</a:t>
            </a:r>
            <a:r>
              <a:rPr lang="en-US" dirty="0"/>
              <a:t> </a:t>
            </a:r>
            <a:r>
              <a:rPr lang="en-US" dirty="0" err="1"/>
              <a:t>podrazumevaju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posrednici</a:t>
            </a:r>
            <a:r>
              <a:rPr lang="en-US" dirty="0"/>
              <a:t> </a:t>
            </a:r>
            <a:r>
              <a:rPr lang="en-US" dirty="0" err="1"/>
              <a:t>javljaju</a:t>
            </a:r>
            <a:r>
              <a:rPr lang="en-US" dirty="0"/>
              <a:t> u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običnih</a:t>
            </a:r>
            <a:r>
              <a:rPr lang="en-US" dirty="0"/>
              <a:t> </a:t>
            </a:r>
            <a:r>
              <a:rPr lang="en-US" dirty="0" err="1"/>
              <a:t>distributera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9156897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Shodno</a:t>
            </a:r>
            <a:r>
              <a:rPr lang="en-US" dirty="0"/>
              <a:t> tome, </a:t>
            </a:r>
            <a:r>
              <a:rPr lang="en-US" dirty="0" err="1"/>
              <a:t>indirektna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one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je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posrednik</a:t>
            </a:r>
            <a:r>
              <a:rPr lang="en-US" dirty="0"/>
              <a:t> </a:t>
            </a:r>
            <a:r>
              <a:rPr lang="en-US" dirty="0" err="1"/>
              <a:t>kupac</a:t>
            </a:r>
            <a:r>
              <a:rPr lang="en-US" dirty="0"/>
              <a:t> </a:t>
            </a:r>
            <a:r>
              <a:rPr lang="en-US" dirty="0" err="1"/>
              <a:t>celokupne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/>
              <a:t>U </a:t>
            </a:r>
            <a:r>
              <a:rPr lang="en-US" dirty="0" err="1"/>
              <a:t>velikom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slučajeva</a:t>
            </a:r>
            <a:r>
              <a:rPr lang="en-US" dirty="0"/>
              <a:t> </a:t>
            </a:r>
            <a:r>
              <a:rPr lang="en-US" dirty="0" err="1"/>
              <a:t>direktna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(</a:t>
            </a:r>
            <a:r>
              <a:rPr lang="en-US" dirty="0" err="1"/>
              <a:t>kako</a:t>
            </a:r>
            <a:r>
              <a:rPr lang="en-US" dirty="0"/>
              <a:t> je </a:t>
            </a:r>
            <a:r>
              <a:rPr lang="en-US" dirty="0" err="1"/>
              <a:t>definisana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radu</a:t>
            </a:r>
            <a:r>
              <a:rPr lang="en-US" dirty="0"/>
              <a:t>) </a:t>
            </a:r>
            <a:r>
              <a:rPr lang="en-US" dirty="0" err="1"/>
              <a:t>približava</a:t>
            </a:r>
            <a:r>
              <a:rPr lang="en-US" dirty="0"/>
              <a:t> se </a:t>
            </a:r>
            <a:r>
              <a:rPr lang="en-US" dirty="0" err="1"/>
              <a:t>indirektnoj</a:t>
            </a:r>
            <a:r>
              <a:rPr lang="en-US" dirty="0"/>
              <a:t> </a:t>
            </a:r>
            <a:r>
              <a:rPr lang="en-US" dirty="0" err="1"/>
              <a:t>emisiji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/>
              <a:t>To je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pre same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izvrši</a:t>
            </a:r>
            <a:r>
              <a:rPr lang="en-US" dirty="0"/>
              <a:t>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segmenata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usmerila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poznate</a:t>
            </a:r>
            <a:r>
              <a:rPr lang="en-US" dirty="0"/>
              <a:t> </a:t>
            </a:r>
            <a:r>
              <a:rPr lang="en-US" dirty="0" err="1"/>
              <a:t>kupce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osiguravajuće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specijalni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),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preliminarni</a:t>
            </a:r>
            <a:r>
              <a:rPr lang="en-US" dirty="0"/>
              <a:t> </a:t>
            </a:r>
            <a:r>
              <a:rPr lang="en-US" dirty="0" err="1"/>
              <a:t>pristanak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uspeh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54509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direktnu</a:t>
            </a:r>
            <a:r>
              <a:rPr lang="en-US" dirty="0"/>
              <a:t> </a:t>
            </a:r>
            <a:r>
              <a:rPr lang="en-US" dirty="0" err="1"/>
              <a:t>metodu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ubraja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distribuiraju</a:t>
            </a:r>
            <a:r>
              <a:rPr lang="en-US" dirty="0"/>
              <a:t> </a:t>
            </a:r>
            <a:r>
              <a:rPr lang="en-US" dirty="0" err="1"/>
              <a:t>zaposlenima</a:t>
            </a:r>
            <a:r>
              <a:rPr lang="en-US" dirty="0"/>
              <a:t> (</a:t>
            </a:r>
            <a:r>
              <a:rPr lang="en-US" dirty="0" err="1"/>
              <a:t>menadžerima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radnicima</a:t>
            </a:r>
            <a:r>
              <a:rPr lang="en-US" dirty="0"/>
              <a:t>)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samog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Interna</a:t>
            </a:r>
            <a:r>
              <a:rPr lang="en-US" dirty="0" smtClean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vezuje</a:t>
            </a:r>
            <a:r>
              <a:rPr lang="en-US" dirty="0"/>
              <a:t> se, pre </a:t>
            </a:r>
            <a:r>
              <a:rPr lang="en-US" dirty="0" err="1"/>
              <a:t>svega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obične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preferencijalne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karakteristična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dužničkih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mada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stvoriti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(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kvazivlasnika</a:t>
            </a:r>
            <a:r>
              <a:rPr lang="en-US" dirty="0"/>
              <a:t>),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odlažu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rezultatu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određeno</a:t>
            </a:r>
            <a:r>
              <a:rPr lang="en-US" dirty="0"/>
              <a:t> </a:t>
            </a:r>
            <a:r>
              <a:rPr lang="en-US" dirty="0" err="1"/>
              <a:t>vreme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91330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Kriterijumi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: </a:t>
            </a:r>
            <a:r>
              <a:rPr lang="en-US" dirty="0" err="1"/>
              <a:t>indirektna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direktna</a:t>
            </a:r>
            <a:r>
              <a:rPr lang="en-US" dirty="0"/>
              <a:t> (</a:t>
            </a:r>
            <a:r>
              <a:rPr lang="en-US" dirty="0" err="1"/>
              <a:t>privatna</a:t>
            </a:r>
            <a:r>
              <a:rPr lang="en-US" dirty="0"/>
              <a:t>) </a:t>
            </a:r>
            <a:r>
              <a:rPr lang="en-US" dirty="0" err="1"/>
              <a:t>ponuda</a:t>
            </a:r>
            <a:r>
              <a:rPr lang="en-US" dirty="0"/>
              <a:t>, </a:t>
            </a:r>
            <a:r>
              <a:rPr lang="en-US" dirty="0" err="1"/>
              <a:t>su</a:t>
            </a:r>
            <a:r>
              <a:rPr lang="en-US" dirty="0" smtClean="0"/>
              <a:t>: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1. </a:t>
            </a:r>
            <a:r>
              <a:rPr lang="en-US" dirty="0" err="1"/>
              <a:t>priroda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planiranih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prikupiti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; </a:t>
            </a:r>
            <a:endParaRPr lang="sr-Latn-ME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trošak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; </a:t>
            </a:r>
            <a:endParaRPr lang="sr-Latn-ME" dirty="0" smtClean="0"/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mogućnost</a:t>
            </a:r>
            <a:r>
              <a:rPr lang="en-US" dirty="0"/>
              <a:t> marketing </a:t>
            </a:r>
            <a:r>
              <a:rPr lang="en-US" dirty="0" err="1"/>
              <a:t>plasmana</a:t>
            </a:r>
            <a:r>
              <a:rPr lang="en-US" dirty="0"/>
              <a:t>; </a:t>
            </a:r>
            <a:endParaRPr lang="sr-Latn-ME" dirty="0" smtClean="0"/>
          </a:p>
          <a:p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izloženost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23243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Ova, </a:t>
            </a:r>
            <a:r>
              <a:rPr lang="en-US" dirty="0" err="1"/>
              <a:t>druga</a:t>
            </a:r>
            <a:r>
              <a:rPr lang="en-US" dirty="0"/>
              <a:t>,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potiču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(</a:t>
            </a:r>
            <a:r>
              <a:rPr lang="en-US" dirty="0" err="1"/>
              <a:t>profita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amortizacije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a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pribavljena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(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)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pribavljena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kreditaog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drugim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subjektima</a:t>
            </a:r>
            <a:r>
              <a:rPr lang="en-US" dirty="0"/>
              <a:t>.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pribavljanja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neisplaćene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partnerima</a:t>
            </a:r>
            <a:r>
              <a:rPr lang="en-US" dirty="0"/>
              <a:t>,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lizinga</a:t>
            </a:r>
            <a:r>
              <a:rPr lang="en-US" dirty="0"/>
              <a:t>, </a:t>
            </a:r>
            <a:r>
              <a:rPr lang="en-US" dirty="0" err="1"/>
              <a:t>finansiranje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faktoringa</a:t>
            </a:r>
            <a:r>
              <a:rPr lang="en-US" dirty="0"/>
              <a:t>, </a:t>
            </a:r>
            <a:r>
              <a:rPr lang="en-US" dirty="0" err="1"/>
              <a:t>franšize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dr.</a:t>
            </a:r>
            <a:r>
              <a:rPr lang="en-US" b="1" dirty="0" smtClean="0"/>
              <a:t>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9313662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Direktna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Direktna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sprovodi</a:t>
            </a:r>
            <a:r>
              <a:rPr lang="en-US" dirty="0"/>
              <a:t> se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korporacija-emitent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neposredno</a:t>
            </a:r>
            <a:r>
              <a:rPr lang="en-US" dirty="0"/>
              <a:t> (</a:t>
            </a:r>
            <a:r>
              <a:rPr lang="en-US" dirty="0" err="1"/>
              <a:t>direktno</a:t>
            </a:r>
            <a:r>
              <a:rPr lang="en-US" dirty="0"/>
              <a:t>) </a:t>
            </a:r>
            <a:r>
              <a:rPr lang="en-US" dirty="0" err="1"/>
              <a:t>krajnjim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 (</a:t>
            </a:r>
            <a:r>
              <a:rPr lang="en-US" dirty="0" err="1"/>
              <a:t>kupcima</a:t>
            </a:r>
            <a:r>
              <a:rPr lang="en-US" dirty="0"/>
              <a:t>). </a:t>
            </a:r>
            <a:endParaRPr lang="sr-Latn-ME" dirty="0" smtClean="0"/>
          </a:p>
          <a:p>
            <a:r>
              <a:rPr lang="en-US" dirty="0" smtClean="0"/>
              <a:t>Ova </a:t>
            </a:r>
            <a:r>
              <a:rPr lang="en-US" dirty="0" err="1"/>
              <a:t>emisija</a:t>
            </a:r>
            <a:r>
              <a:rPr lang="en-US" dirty="0"/>
              <a:t> je, pre </a:t>
            </a:r>
            <a:r>
              <a:rPr lang="en-US" dirty="0" err="1"/>
              <a:t>svega</a:t>
            </a:r>
            <a:r>
              <a:rPr lang="en-US" dirty="0"/>
              <a:t>, </a:t>
            </a:r>
            <a:r>
              <a:rPr lang="en-US" dirty="0" err="1"/>
              <a:t>ograničena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visokim</a:t>
            </a:r>
            <a:r>
              <a:rPr lang="en-US" dirty="0"/>
              <a:t> </a:t>
            </a:r>
            <a:r>
              <a:rPr lang="en-US" dirty="0" err="1"/>
              <a:t>kreditnim</a:t>
            </a:r>
            <a:r>
              <a:rPr lang="en-US" dirty="0"/>
              <a:t> </a:t>
            </a:r>
            <a:r>
              <a:rPr lang="en-US" dirty="0" err="1"/>
              <a:t>rejtingom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u </a:t>
            </a:r>
            <a:r>
              <a:rPr lang="en-US" dirty="0" err="1"/>
              <a:t>dogovoru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institucionalnim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osiguravajuće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, </a:t>
            </a:r>
            <a:r>
              <a:rPr lang="en-US" dirty="0" err="1"/>
              <a:t>investicioni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(</a:t>
            </a:r>
            <a:r>
              <a:rPr lang="en-US" dirty="0" err="1"/>
              <a:t>rentni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) </a:t>
            </a:r>
            <a:r>
              <a:rPr lang="en-US" dirty="0" err="1"/>
              <a:t>itd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U </a:t>
            </a:r>
            <a:r>
              <a:rPr lang="en-US" dirty="0" err="1"/>
              <a:t>poslednje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vid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doveo</a:t>
            </a:r>
            <a:r>
              <a:rPr lang="en-US" dirty="0"/>
              <a:t> je do </a:t>
            </a:r>
            <a:r>
              <a:rPr lang="en-US" dirty="0" err="1"/>
              <a:t>brzog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potencijala</a:t>
            </a:r>
            <a:r>
              <a:rPr lang="en-US" dirty="0"/>
              <a:t>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traže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brzo</a:t>
            </a:r>
            <a:r>
              <a:rPr lang="en-US" dirty="0"/>
              <a:t> </a:t>
            </a:r>
            <a:r>
              <a:rPr lang="en-US" dirty="0" err="1"/>
              <a:t>plasirani</a:t>
            </a:r>
            <a:r>
              <a:rPr lang="en-US" dirty="0"/>
              <a:t> u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je </a:t>
            </a:r>
            <a:r>
              <a:rPr lang="en-US" dirty="0" err="1"/>
              <a:t>stvoreno</a:t>
            </a:r>
            <a:r>
              <a:rPr lang="en-US" dirty="0"/>
              <a:t> </a:t>
            </a:r>
            <a:r>
              <a:rPr lang="en-US" dirty="0" err="1"/>
              <a:t>specifično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sofisticirano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direktnog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usklađivanja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20473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slabost</a:t>
            </a:r>
            <a:r>
              <a:rPr lang="en-US" dirty="0"/>
              <a:t> </a:t>
            </a:r>
            <a:r>
              <a:rPr lang="en-US" dirty="0" err="1"/>
              <a:t>direktne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 je u tome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namenjena</a:t>
            </a:r>
            <a:r>
              <a:rPr lang="en-US" dirty="0"/>
              <a:t> </a:t>
            </a:r>
            <a:r>
              <a:rPr lang="en-US" dirty="0" err="1"/>
              <a:t>uskom</a:t>
            </a:r>
            <a:r>
              <a:rPr lang="en-US" dirty="0"/>
              <a:t> </a:t>
            </a:r>
            <a:r>
              <a:rPr lang="en-US" dirty="0" err="1"/>
              <a:t>krugu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, </a:t>
            </a:r>
            <a:r>
              <a:rPr lang="en-US" dirty="0" err="1"/>
              <a:t>pošto</a:t>
            </a:r>
            <a:r>
              <a:rPr lang="en-US" dirty="0"/>
              <a:t> se ne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organizovanom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u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metodi</a:t>
            </a:r>
            <a:r>
              <a:rPr lang="en-US" dirty="0"/>
              <a:t> ne </a:t>
            </a:r>
            <a:r>
              <a:rPr lang="en-US" dirty="0" err="1"/>
              <a:t>učestvuju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posrednici</a:t>
            </a:r>
            <a:r>
              <a:rPr lang="en-US" dirty="0"/>
              <a:t> (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),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indirektna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pa je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rizičnija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Sa </a:t>
            </a:r>
            <a:r>
              <a:rPr lang="en-US" dirty="0" err="1"/>
              <a:t>gledišta</a:t>
            </a:r>
            <a:r>
              <a:rPr lang="en-US" dirty="0"/>
              <a:t> </a:t>
            </a:r>
            <a:r>
              <a:rPr lang="en-US" dirty="0" err="1"/>
              <a:t>korporacije-emitenta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ogleda</a:t>
            </a:r>
            <a:r>
              <a:rPr lang="en-US" dirty="0"/>
              <a:t> se, pre </a:t>
            </a:r>
            <a:r>
              <a:rPr lang="en-US" dirty="0" err="1"/>
              <a:t>svega</a:t>
            </a:r>
            <a:r>
              <a:rPr lang="en-US" dirty="0"/>
              <a:t>, u </a:t>
            </a:r>
            <a:r>
              <a:rPr lang="en-US" dirty="0" err="1"/>
              <a:t>mogućnosti</a:t>
            </a:r>
            <a:r>
              <a:rPr lang="en-US" dirty="0"/>
              <a:t> da se u </a:t>
            </a:r>
            <a:r>
              <a:rPr lang="en-US" dirty="0" err="1"/>
              <a:t>kratkom</a:t>
            </a:r>
            <a:r>
              <a:rPr lang="en-US" dirty="0"/>
              <a:t>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ostvare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plasmani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Nadalje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neangažovanja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smanjeni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7848540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dirty="0" err="1"/>
              <a:t>Regulativne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 u </a:t>
            </a:r>
            <a:r>
              <a:rPr lang="en-US" dirty="0" err="1"/>
              <a:t>mnogim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dozvoljavaju</a:t>
            </a:r>
            <a:r>
              <a:rPr lang="en-US" dirty="0"/>
              <a:t> da se </a:t>
            </a:r>
            <a:r>
              <a:rPr lang="en-US" dirty="0" err="1"/>
              <a:t>direktna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realizovati</a:t>
            </a:r>
            <a:r>
              <a:rPr lang="en-US" dirty="0"/>
              <a:t> bez </a:t>
            </a:r>
            <a:r>
              <a:rPr lang="en-US" dirty="0" err="1"/>
              <a:t>prethodne</a:t>
            </a:r>
            <a:r>
              <a:rPr lang="en-US" dirty="0"/>
              <a:t> </a:t>
            </a:r>
            <a:r>
              <a:rPr lang="en-US" dirty="0" err="1"/>
              <a:t>registracije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nadležne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razlog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to je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polazi</a:t>
            </a:r>
            <a:r>
              <a:rPr lang="en-US" dirty="0"/>
              <a:t> od toga da je ova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namenjena</a:t>
            </a:r>
            <a:r>
              <a:rPr lang="en-US" dirty="0"/>
              <a:t> </a:t>
            </a:r>
            <a:r>
              <a:rPr lang="en-US" dirty="0" err="1"/>
              <a:t>uskom</a:t>
            </a:r>
            <a:r>
              <a:rPr lang="en-US" dirty="0"/>
              <a:t> </a:t>
            </a:r>
            <a:r>
              <a:rPr lang="en-US" dirty="0" err="1"/>
              <a:t>krugu</a:t>
            </a:r>
            <a:r>
              <a:rPr lang="en-US" dirty="0"/>
              <a:t>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raspolažu</a:t>
            </a:r>
            <a:r>
              <a:rPr lang="en-US" dirty="0"/>
              <a:t> </a:t>
            </a:r>
            <a:r>
              <a:rPr lang="en-US" dirty="0" err="1"/>
              <a:t>ekspertskim</a:t>
            </a:r>
            <a:r>
              <a:rPr lang="en-US" dirty="0"/>
              <a:t> </a:t>
            </a:r>
            <a:r>
              <a:rPr lang="en-US" dirty="0" err="1"/>
              <a:t>znanjima</a:t>
            </a:r>
            <a:r>
              <a:rPr lang="en-US" dirty="0"/>
              <a:t>, pa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/>
              <a:t>provera</a:t>
            </a:r>
            <a:r>
              <a:rPr lang="en-US" dirty="0"/>
              <a:t> </a:t>
            </a:r>
            <a:r>
              <a:rPr lang="en-US" dirty="0" err="1"/>
              <a:t>boniteta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to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namenjene</a:t>
            </a:r>
            <a:r>
              <a:rPr lang="en-US" dirty="0"/>
              <a:t> </a:t>
            </a:r>
            <a:r>
              <a:rPr lang="en-US" dirty="0" err="1"/>
              <a:t>širokoj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Umesto</a:t>
            </a:r>
            <a:r>
              <a:rPr lang="en-US" dirty="0"/>
              <a:t> </a:t>
            </a:r>
            <a:r>
              <a:rPr lang="en-US" dirty="0" err="1"/>
              <a:t>dugačke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složene</a:t>
            </a:r>
            <a:r>
              <a:rPr lang="en-US" dirty="0"/>
              <a:t> procedure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skupe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,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direktne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dovoljan</a:t>
            </a:r>
            <a:r>
              <a:rPr lang="en-US" dirty="0"/>
              <a:t> je </a:t>
            </a:r>
            <a:r>
              <a:rPr lang="en-US" dirty="0" err="1"/>
              <a:t>skraćeni</a:t>
            </a:r>
            <a:r>
              <a:rPr lang="en-US" dirty="0"/>
              <a:t> memorandum.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Nedostaci</a:t>
            </a:r>
            <a:r>
              <a:rPr lang="en-US" dirty="0"/>
              <a:t> </a:t>
            </a:r>
            <a:r>
              <a:rPr lang="en-US" dirty="0" err="1"/>
              <a:t>direktne</a:t>
            </a:r>
            <a:r>
              <a:rPr lang="en-US" dirty="0"/>
              <a:t> (</a:t>
            </a:r>
            <a:r>
              <a:rPr lang="en-US" dirty="0" err="1"/>
              <a:t>privatne</a:t>
            </a:r>
            <a:r>
              <a:rPr lang="en-US" dirty="0"/>
              <a:t>) </a:t>
            </a:r>
            <a:r>
              <a:rPr lang="en-US" dirty="0" err="1"/>
              <a:t>emisije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javnu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: 1.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teškoće</a:t>
            </a:r>
            <a:r>
              <a:rPr lang="en-US" dirty="0"/>
              <a:t> da se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privatnu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pribave</a:t>
            </a:r>
            <a:r>
              <a:rPr lang="en-US" dirty="0"/>
              <a:t> </a:t>
            </a:r>
            <a:r>
              <a:rPr lang="en-US" dirty="0" err="1"/>
              <a:t>viši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41676190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2.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pažljivo</a:t>
            </a:r>
            <a:r>
              <a:rPr lang="en-US" dirty="0"/>
              <a:t> prate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uvodeći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strožije</a:t>
            </a:r>
            <a:r>
              <a:rPr lang="en-US" dirty="0"/>
              <a:t> </a:t>
            </a:r>
            <a:r>
              <a:rPr lang="en-US" dirty="0" err="1"/>
              <a:t>standarde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/>
              <a:t>obara</a:t>
            </a:r>
            <a:r>
              <a:rPr lang="en-US" dirty="0"/>
              <a:t> </a:t>
            </a:r>
            <a:r>
              <a:rPr lang="en-US" dirty="0" err="1"/>
              <a:t>profite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ugrožava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; </a:t>
            </a:r>
            <a:endParaRPr lang="sr-Latn-ME" dirty="0" smtClean="0"/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institucionalni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jednostavno</a:t>
            </a:r>
            <a:r>
              <a:rPr lang="en-US" dirty="0"/>
              <a:t> da se </a:t>
            </a:r>
            <a:r>
              <a:rPr lang="en-US" dirty="0" err="1"/>
              <a:t>dokopaju</a:t>
            </a:r>
            <a:r>
              <a:rPr lang="en-US" dirty="0"/>
              <a:t> </a:t>
            </a:r>
            <a:r>
              <a:rPr lang="en-US" dirty="0" err="1"/>
              <a:t>kontrolnog</a:t>
            </a:r>
            <a:r>
              <a:rPr lang="en-US" dirty="0"/>
              <a:t> </a:t>
            </a:r>
            <a:r>
              <a:rPr lang="en-US" dirty="0" err="1"/>
              <a:t>paketa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u </a:t>
            </a:r>
            <a:r>
              <a:rPr lang="en-US" dirty="0" err="1"/>
              <a:t>kompaniji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time </a:t>
            </a:r>
            <a:r>
              <a:rPr lang="en-US" dirty="0" err="1"/>
              <a:t>steknu</a:t>
            </a:r>
            <a:r>
              <a:rPr lang="en-US" dirty="0"/>
              <a:t> </a:t>
            </a:r>
            <a:r>
              <a:rPr lang="en-US" dirty="0" err="1"/>
              <a:t>većinsko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u </a:t>
            </a:r>
            <a:r>
              <a:rPr lang="en-US" dirty="0" err="1"/>
              <a:t>upravljanju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U </a:t>
            </a:r>
            <a:r>
              <a:rPr lang="en-US" dirty="0"/>
              <a:t>SAD je od 1982.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dozvoljena</a:t>
            </a:r>
            <a:r>
              <a:rPr lang="en-US" dirty="0"/>
              <a:t> „</a:t>
            </a:r>
            <a:r>
              <a:rPr lang="en-US" dirty="0" err="1"/>
              <a:t>odložena</a:t>
            </a:r>
            <a:r>
              <a:rPr lang="en-US" dirty="0"/>
              <a:t> </a:t>
            </a:r>
            <a:r>
              <a:rPr lang="en-US" dirty="0" err="1"/>
              <a:t>registracija</a:t>
            </a:r>
            <a:r>
              <a:rPr lang="en-US" dirty="0"/>
              <a:t>“ (shelf registration),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 </a:t>
            </a:r>
            <a:r>
              <a:rPr lang="en-US" dirty="0" err="1"/>
              <a:t>odlaže</a:t>
            </a:r>
            <a:r>
              <a:rPr lang="en-US" dirty="0"/>
              <a:t> </a:t>
            </a:r>
            <a:r>
              <a:rPr lang="en-US" dirty="0" err="1"/>
              <a:t>novu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„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policu</a:t>
            </a:r>
            <a:r>
              <a:rPr lang="en-US" dirty="0"/>
              <a:t>“ (on the shelf)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pušta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u </a:t>
            </a:r>
            <a:r>
              <a:rPr lang="en-US" dirty="0" err="1"/>
              <a:t>promet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oceni</a:t>
            </a:r>
            <a:r>
              <a:rPr lang="en-US" dirty="0"/>
              <a:t> da je to </a:t>
            </a:r>
            <a:r>
              <a:rPr lang="en-US" dirty="0" err="1"/>
              <a:t>najpovoljnije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da to mora </a:t>
            </a:r>
            <a:r>
              <a:rPr lang="en-US" dirty="0" err="1"/>
              <a:t>učiniti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od 24 </a:t>
            </a:r>
            <a:r>
              <a:rPr lang="en-US" dirty="0" err="1"/>
              <a:t>meseca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tajminga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osetljivim</a:t>
            </a:r>
            <a:r>
              <a:rPr lang="en-US" dirty="0"/>
              <a:t> </a:t>
            </a:r>
            <a:r>
              <a:rPr lang="en-US" dirty="0" err="1"/>
              <a:t>rentnim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u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je od </a:t>
            </a:r>
            <a:r>
              <a:rPr lang="en-US" dirty="0" err="1"/>
              <a:t>izuzetnog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stalne</a:t>
            </a:r>
            <a:r>
              <a:rPr lang="en-US" dirty="0"/>
              <a:t> </a:t>
            </a:r>
            <a:r>
              <a:rPr lang="en-US" dirty="0" err="1"/>
              <a:t>promene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360444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Indirektna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Indirektna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 –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(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univerzalnih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)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visokostručne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dobro </a:t>
            </a:r>
            <a:r>
              <a:rPr lang="en-US" dirty="0" err="1"/>
              <a:t>poznaju</a:t>
            </a:r>
            <a:r>
              <a:rPr lang="en-US" dirty="0"/>
              <a:t> </a:t>
            </a:r>
            <a:r>
              <a:rPr lang="en-US" dirty="0" err="1"/>
              <a:t>prilike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rentnom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pomognu</a:t>
            </a:r>
            <a:r>
              <a:rPr lang="en-US" dirty="0"/>
              <a:t> </a:t>
            </a:r>
            <a:r>
              <a:rPr lang="en-US" dirty="0" err="1"/>
              <a:t>korporacijama-emitentima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njemu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Indirektna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obaviti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sledećih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: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otkupom</a:t>
            </a:r>
            <a:r>
              <a:rPr lang="en-US" dirty="0"/>
              <a:t> </a:t>
            </a:r>
            <a:r>
              <a:rPr lang="en-US" dirty="0" err="1"/>
              <a:t>celokupne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sindikata</a:t>
            </a:r>
            <a:r>
              <a:rPr lang="en-US" dirty="0"/>
              <a:t>;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;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kombinaciju</a:t>
            </a:r>
            <a:r>
              <a:rPr lang="en-US" dirty="0"/>
              <a:t> </a:t>
            </a:r>
            <a:r>
              <a:rPr lang="en-US" dirty="0" err="1"/>
              <a:t>stendbaj</a:t>
            </a:r>
            <a:r>
              <a:rPr lang="en-US" dirty="0"/>
              <a:t> </a:t>
            </a:r>
            <a:r>
              <a:rPr lang="en-US" dirty="0" err="1"/>
              <a:t>aranžmana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Investicione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sledeće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 smtClean="0"/>
              <a:t>: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1. </a:t>
            </a:r>
            <a:r>
              <a:rPr lang="en-US" dirty="0" err="1"/>
              <a:t>savetodavna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,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 </a:t>
            </a:r>
            <a:r>
              <a:rPr lang="en-US" dirty="0" err="1"/>
              <a:t>količine</a:t>
            </a:r>
            <a:r>
              <a:rPr lang="en-US" dirty="0"/>
              <a:t>, </a:t>
            </a:r>
            <a:r>
              <a:rPr lang="en-US" dirty="0" err="1"/>
              <a:t>cene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pod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obavljena</a:t>
            </a:r>
            <a:r>
              <a:rPr lang="en-US" dirty="0"/>
              <a:t>;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preuzimanje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(underwriting);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distribucija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prodajne</a:t>
            </a:r>
            <a:r>
              <a:rPr lang="en-US" dirty="0"/>
              <a:t> </a:t>
            </a:r>
            <a:r>
              <a:rPr lang="en-US" dirty="0" err="1"/>
              <a:t>mreže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narednom</a:t>
            </a:r>
            <a:r>
              <a:rPr lang="en-US" dirty="0"/>
              <a:t> </a:t>
            </a:r>
            <a:r>
              <a:rPr lang="en-US" dirty="0" err="1"/>
              <a:t>delu</a:t>
            </a:r>
            <a:r>
              <a:rPr lang="en-US" dirty="0"/>
              <a:t> </a:t>
            </a:r>
            <a:r>
              <a:rPr lang="en-US" dirty="0" err="1"/>
              <a:t>teksta</a:t>
            </a:r>
            <a:r>
              <a:rPr lang="en-US" dirty="0"/>
              <a:t> </a:t>
            </a:r>
            <a:r>
              <a:rPr lang="en-US" dirty="0" err="1"/>
              <a:t>obradiće</a:t>
            </a:r>
            <a:r>
              <a:rPr lang="en-US" dirty="0"/>
              <a:t> se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u SAD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Nemačkoj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specifičnostima</a:t>
            </a:r>
            <a:r>
              <a:rPr lang="en-US" dirty="0"/>
              <a:t>, s </a:t>
            </a:r>
            <a:r>
              <a:rPr lang="en-US" dirty="0" err="1"/>
              <a:t>obzirom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pitanju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zasnovan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tržišu</a:t>
            </a:r>
            <a:r>
              <a:rPr lang="en-US" dirty="0"/>
              <a:t>, </a:t>
            </a:r>
            <a:r>
              <a:rPr lang="en-US" dirty="0" err="1"/>
              <a:t>naspram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zasnovanog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201085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IZVORI PRAVA TRŽIŠTA KAPITALA I SISTEMI EMISIJE HARTIJA OD VREDNOSTI</a:t>
            </a:r>
            <a:r>
              <a:rPr lang="sr-Latn-ME" dirty="0"/>
              <a:t/>
            </a:r>
            <a:br>
              <a:rPr lang="sr-Latn-M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(</a:t>
            </a:r>
            <a:r>
              <a:rPr lang="en-US" dirty="0" err="1"/>
              <a:t>nem</a:t>
            </a:r>
            <a:r>
              <a:rPr lang="en-US" dirty="0"/>
              <a:t>. </a:t>
            </a:r>
            <a:r>
              <a:rPr lang="en-US" dirty="0" err="1"/>
              <a:t>Kapitalmarketrecht</a:t>
            </a:r>
            <a:r>
              <a:rPr lang="en-US" dirty="0"/>
              <a:t>, </a:t>
            </a:r>
            <a:r>
              <a:rPr lang="en-US" dirty="0" err="1"/>
              <a:t>eng.</a:t>
            </a:r>
            <a:r>
              <a:rPr lang="en-US" dirty="0"/>
              <a:t> Capital Market Law) je </a:t>
            </a:r>
            <a:r>
              <a:rPr lang="en-US" dirty="0" err="1"/>
              <a:t>mlada</a:t>
            </a:r>
            <a:r>
              <a:rPr lang="en-US" dirty="0"/>
              <a:t> </a:t>
            </a:r>
            <a:r>
              <a:rPr lang="en-US" dirty="0" err="1"/>
              <a:t>naučna</a:t>
            </a:r>
            <a:r>
              <a:rPr lang="en-US" dirty="0"/>
              <a:t> </a:t>
            </a:r>
            <a:r>
              <a:rPr lang="en-US" dirty="0" err="1"/>
              <a:t>disciplina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ravnopravno</a:t>
            </a:r>
            <a:r>
              <a:rPr lang="en-US" dirty="0"/>
              <a:t> </a:t>
            </a:r>
            <a:r>
              <a:rPr lang="en-US" dirty="0" err="1"/>
              <a:t>koristila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sinonim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berzansko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je </a:t>
            </a:r>
            <a:r>
              <a:rPr lang="en-US" dirty="0" err="1"/>
              <a:t>obuhvatala</a:t>
            </a:r>
            <a:r>
              <a:rPr lang="en-US" dirty="0"/>
              <a:t> </a:t>
            </a:r>
            <a:r>
              <a:rPr lang="en-US" dirty="0" err="1"/>
              <a:t>manje-više</a:t>
            </a:r>
            <a:r>
              <a:rPr lang="en-US" dirty="0"/>
              <a:t> </a:t>
            </a:r>
            <a:r>
              <a:rPr lang="en-US" dirty="0" err="1"/>
              <a:t>istu</a:t>
            </a:r>
            <a:r>
              <a:rPr lang="en-US" dirty="0"/>
              <a:t> </a:t>
            </a:r>
            <a:r>
              <a:rPr lang="en-US" dirty="0" err="1"/>
              <a:t>materiju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Danas </a:t>
            </a:r>
            <a:r>
              <a:rPr lang="en-US" dirty="0" err="1"/>
              <a:t>berzansko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s </a:t>
            </a:r>
            <a:r>
              <a:rPr lang="en-US" dirty="0" err="1"/>
              <a:t>obzirom</a:t>
            </a:r>
            <a:r>
              <a:rPr lang="en-US" dirty="0"/>
              <a:t> da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normi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uređuje</a:t>
            </a:r>
            <a:r>
              <a:rPr lang="en-US" dirty="0"/>
              <a:t> status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berzanskih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zaključivanje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izvršavanje</a:t>
            </a:r>
            <a:r>
              <a:rPr lang="en-US" dirty="0"/>
              <a:t> </a:t>
            </a:r>
            <a:r>
              <a:rPr lang="en-US" dirty="0" err="1"/>
              <a:t>berzanskih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Najznačajniji</a:t>
            </a:r>
            <a:r>
              <a:rPr lang="en-US" dirty="0" smtClean="0"/>
              <a:t>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zakoni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podzakonski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granama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izvestan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autonomni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formularni</a:t>
            </a:r>
            <a:r>
              <a:rPr lang="en-US" dirty="0"/>
              <a:t> </a:t>
            </a:r>
            <a:r>
              <a:rPr lang="en-US" dirty="0" err="1"/>
              <a:t>ugovori</a:t>
            </a:r>
            <a:r>
              <a:rPr lang="en-US" dirty="0"/>
              <a:t>, </a:t>
            </a:r>
            <a:r>
              <a:rPr lang="en-US" dirty="0" err="1"/>
              <a:t>opšti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običaji</a:t>
            </a:r>
            <a:r>
              <a:rPr lang="en-US" dirty="0"/>
              <a:t>, </a:t>
            </a:r>
            <a:r>
              <a:rPr lang="en-US" dirty="0" err="1"/>
              <a:t>uzanse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32469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prikažu</a:t>
            </a:r>
            <a:r>
              <a:rPr lang="en-US" dirty="0"/>
              <a:t> </a:t>
            </a:r>
            <a:r>
              <a:rPr lang="en-US" dirty="0" err="1"/>
              <a:t>pojedinačni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ukazati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EU,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uspostavljanje</a:t>
            </a:r>
            <a:r>
              <a:rPr lang="en-US" dirty="0"/>
              <a:t> </a:t>
            </a:r>
            <a:r>
              <a:rPr lang="en-US" dirty="0" err="1"/>
              <a:t>jedinstvenog</a:t>
            </a:r>
            <a:r>
              <a:rPr lang="en-US" dirty="0"/>
              <a:t> </a:t>
            </a:r>
            <a:r>
              <a:rPr lang="en-US" dirty="0" err="1"/>
              <a:t>unutrašnjeg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slobode</a:t>
            </a:r>
            <a:r>
              <a:rPr lang="en-US" dirty="0"/>
              <a:t> </a:t>
            </a:r>
            <a:r>
              <a:rPr lang="en-US" dirty="0" err="1"/>
              <a:t>pružanja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njenoj</a:t>
            </a:r>
            <a:r>
              <a:rPr lang="en-US" dirty="0"/>
              <a:t> </a:t>
            </a:r>
            <a:r>
              <a:rPr lang="en-US" dirty="0" err="1"/>
              <a:t>teritoriji</a:t>
            </a:r>
            <a:r>
              <a:rPr lang="en-US" dirty="0"/>
              <a:t>, s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gde</a:t>
            </a:r>
            <a:r>
              <a:rPr lang="en-US" dirty="0"/>
              <a:t> ono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pokretač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državama</a:t>
            </a:r>
            <a:r>
              <a:rPr lang="en-US" dirty="0"/>
              <a:t> </a:t>
            </a:r>
            <a:r>
              <a:rPr lang="en-US" dirty="0" err="1"/>
              <a:t>njenim</a:t>
            </a:r>
            <a:r>
              <a:rPr lang="en-US" dirty="0"/>
              <a:t> </a:t>
            </a:r>
            <a:r>
              <a:rPr lang="en-US" dirty="0" err="1"/>
              <a:t>članicama</a:t>
            </a:r>
            <a:r>
              <a:rPr lang="en-US" dirty="0"/>
              <a:t>, 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Oblast </a:t>
            </a:r>
            <a:r>
              <a:rPr lang="en-US" dirty="0" err="1"/>
              <a:t>vezana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regulisana</a:t>
            </a:r>
            <a:r>
              <a:rPr lang="en-US" dirty="0"/>
              <a:t> je </a:t>
            </a:r>
            <a:r>
              <a:rPr lang="en-US" dirty="0" err="1"/>
              <a:t>sledećim</a:t>
            </a:r>
            <a:r>
              <a:rPr lang="en-US" dirty="0"/>
              <a:t> </a:t>
            </a:r>
            <a:r>
              <a:rPr lang="en-US" dirty="0" err="1"/>
              <a:t>direktivama</a:t>
            </a:r>
            <a:r>
              <a:rPr lang="en-US" dirty="0"/>
              <a:t>: </a:t>
            </a:r>
            <a:r>
              <a:rPr lang="en-US" dirty="0" err="1"/>
              <a:t>Direktivom</a:t>
            </a:r>
            <a:r>
              <a:rPr lang="en-US" dirty="0"/>
              <a:t> EU o </a:t>
            </a:r>
            <a:r>
              <a:rPr lang="en-US" dirty="0" err="1"/>
              <a:t>prospektu</a:t>
            </a:r>
            <a:r>
              <a:rPr lang="en-US" dirty="0"/>
              <a:t> (2003/71/EZ), </a:t>
            </a:r>
            <a:r>
              <a:rPr lang="en-US" dirty="0" err="1"/>
              <a:t>Direktivom</a:t>
            </a:r>
            <a:r>
              <a:rPr lang="en-US" dirty="0"/>
              <a:t> EU o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instrumentima</a:t>
            </a:r>
            <a:r>
              <a:rPr lang="en-US" dirty="0"/>
              <a:t> (2004/39/EZ), </a:t>
            </a:r>
            <a:r>
              <a:rPr lang="en-US" dirty="0" err="1"/>
              <a:t>Direktivom</a:t>
            </a:r>
            <a:r>
              <a:rPr lang="en-US" dirty="0"/>
              <a:t> EU o </a:t>
            </a:r>
            <a:r>
              <a:rPr lang="en-US" dirty="0" err="1"/>
              <a:t>vršenju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(1993/22/EZ), </a:t>
            </a:r>
            <a:r>
              <a:rPr lang="en-US" dirty="0" err="1"/>
              <a:t>Direktivom</a:t>
            </a:r>
            <a:r>
              <a:rPr lang="en-US" dirty="0"/>
              <a:t> EU o </a:t>
            </a:r>
            <a:r>
              <a:rPr lang="en-US" dirty="0" err="1"/>
              <a:t>prijemu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(2001/34/ EZ), </a:t>
            </a:r>
            <a:r>
              <a:rPr lang="en-US" dirty="0" err="1"/>
              <a:t>Direktivom</a:t>
            </a:r>
            <a:r>
              <a:rPr lang="en-US" dirty="0"/>
              <a:t> EU o </a:t>
            </a:r>
            <a:r>
              <a:rPr lang="en-US" dirty="0" err="1"/>
              <a:t>preuzimanju</a:t>
            </a:r>
            <a:r>
              <a:rPr lang="en-US" dirty="0"/>
              <a:t> (2004/25/EZ), </a:t>
            </a:r>
            <a:r>
              <a:rPr lang="en-US" dirty="0" err="1"/>
              <a:t>Direktivom</a:t>
            </a:r>
            <a:r>
              <a:rPr lang="en-US" dirty="0"/>
              <a:t> EU o </a:t>
            </a:r>
            <a:r>
              <a:rPr lang="en-US" dirty="0" err="1"/>
              <a:t>transparentnosti</a:t>
            </a:r>
            <a:r>
              <a:rPr lang="en-US" dirty="0"/>
              <a:t> (2004/109/EZ), </a:t>
            </a:r>
            <a:r>
              <a:rPr lang="en-US" dirty="0" err="1"/>
              <a:t>Direktivom</a:t>
            </a:r>
            <a:r>
              <a:rPr lang="en-US" dirty="0"/>
              <a:t> EU o </a:t>
            </a:r>
            <a:r>
              <a:rPr lang="en-US" dirty="0" err="1"/>
              <a:t>naknadi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 (1997/9/EZ), </a:t>
            </a:r>
            <a:r>
              <a:rPr lang="en-US" dirty="0" err="1"/>
              <a:t>Direktivom</a:t>
            </a:r>
            <a:r>
              <a:rPr lang="en-US" dirty="0"/>
              <a:t> EU o </a:t>
            </a:r>
            <a:r>
              <a:rPr lang="en-US" dirty="0" err="1"/>
              <a:t>zloupotrebama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(2003/6/EZ). </a:t>
            </a:r>
          </a:p>
        </p:txBody>
      </p:sp>
    </p:spTree>
    <p:extLst>
      <p:ext uri="{BB962C8B-B14F-4D97-AF65-F5344CB8AC3E}">
        <p14:creationId xmlns:p14="http://schemas.microsoft.com/office/powerpoint/2010/main" xmlns="" val="4340277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Nemački</a:t>
            </a:r>
            <a:r>
              <a:rPr lang="en-US" dirty="0"/>
              <a:t> model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posredovanja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univerzalnih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se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prototipom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zasnovanog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U </a:t>
            </a:r>
            <a:r>
              <a:rPr lang="en-US" dirty="0" err="1"/>
              <a:t>modelu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zasnovanih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u </a:t>
            </a:r>
            <a:r>
              <a:rPr lang="en-US" dirty="0" err="1"/>
              <a:t>Japanu</a:t>
            </a:r>
            <a:r>
              <a:rPr lang="en-US" dirty="0"/>
              <a:t>, </a:t>
            </a:r>
            <a:r>
              <a:rPr lang="en-US" dirty="0" err="1"/>
              <a:t>Nemačkoj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zapadnoevropskim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,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igraju</a:t>
            </a:r>
            <a:r>
              <a:rPr lang="en-US" dirty="0"/>
              <a:t> </a:t>
            </a:r>
            <a:r>
              <a:rPr lang="en-US" dirty="0" err="1"/>
              <a:t>vodeću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mobilizaciji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, </a:t>
            </a:r>
            <a:r>
              <a:rPr lang="en-US" dirty="0" err="1"/>
              <a:t>raspodeli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nadzoru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obezbeđuju</a:t>
            </a:r>
            <a:r>
              <a:rPr lang="en-US" dirty="0"/>
              <a:t> </a:t>
            </a:r>
            <a:r>
              <a:rPr lang="en-US" dirty="0" err="1"/>
              <a:t>alate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Suprotno</a:t>
            </a:r>
            <a:r>
              <a:rPr lang="en-US" dirty="0"/>
              <a:t>, u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baziranom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Britaniji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Sjedinjenim</a:t>
            </a:r>
            <a:r>
              <a:rPr lang="en-US" dirty="0"/>
              <a:t> </a:t>
            </a:r>
            <a:r>
              <a:rPr lang="en-US" dirty="0" err="1"/>
              <a:t>Američkim</a:t>
            </a:r>
            <a:r>
              <a:rPr lang="en-US" dirty="0"/>
              <a:t> </a:t>
            </a:r>
            <a:r>
              <a:rPr lang="en-US" dirty="0" err="1"/>
              <a:t>Državama</a:t>
            </a:r>
            <a:r>
              <a:rPr lang="en-US" dirty="0"/>
              <a:t>,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deli </a:t>
            </a:r>
            <a:r>
              <a:rPr lang="en-US" dirty="0" err="1"/>
              <a:t>centralnu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, u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prikupljanja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od </a:t>
            </a:r>
            <a:r>
              <a:rPr lang="en-US" dirty="0" err="1"/>
              <a:t>korporacija</a:t>
            </a:r>
            <a:r>
              <a:rPr lang="en-US" dirty="0"/>
              <a:t>, </a:t>
            </a:r>
            <a:r>
              <a:rPr lang="en-US" dirty="0" err="1"/>
              <a:t>vršenju</a:t>
            </a:r>
            <a:r>
              <a:rPr lang="en-US" dirty="0"/>
              <a:t> </a:t>
            </a:r>
            <a:r>
              <a:rPr lang="en-US" dirty="0" err="1"/>
              <a:t>korporativne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kreiranja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22672404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razlika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ova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je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korisnici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zavisni</a:t>
            </a:r>
            <a:r>
              <a:rPr lang="en-US" dirty="0"/>
              <a:t> u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zasnovanom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,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model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zasnovanog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Zagovornici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tvrde</a:t>
            </a:r>
            <a:r>
              <a:rPr lang="en-US" dirty="0"/>
              <a:t> da je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od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potencijalnih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da </a:t>
            </a:r>
            <a:r>
              <a:rPr lang="en-US" dirty="0" err="1"/>
              <a:t>prevaziđe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asimetričnih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moralnog</a:t>
            </a:r>
            <a:r>
              <a:rPr lang="en-US" dirty="0"/>
              <a:t> </a:t>
            </a:r>
            <a:r>
              <a:rPr lang="en-US" dirty="0" err="1"/>
              <a:t>hazarda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7791373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Američki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SAD </a:t>
            </a:r>
            <a:r>
              <a:rPr lang="en-US" dirty="0" err="1"/>
              <a:t>su</a:t>
            </a:r>
            <a:r>
              <a:rPr lang="en-US" dirty="0"/>
              <a:t>: </a:t>
            </a:r>
            <a:endParaRPr lang="sr-Latn-ME" dirty="0" smtClean="0"/>
          </a:p>
          <a:p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berzama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1934. g., </a:t>
            </a:r>
            <a:endParaRPr lang="sr-Latn-ME" dirty="0" smtClean="0"/>
          </a:p>
          <a:p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1933. g., </a:t>
            </a:r>
            <a:endParaRPr lang="sr-Latn-ME" dirty="0" smtClean="0"/>
          </a:p>
          <a:p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komunalnih</a:t>
            </a:r>
            <a:r>
              <a:rPr lang="en-US" dirty="0"/>
              <a:t> holding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1935. g</a:t>
            </a:r>
            <a:r>
              <a:rPr lang="en-US" dirty="0" smtClean="0"/>
              <a:t>.,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ugovornom</a:t>
            </a:r>
            <a:r>
              <a:rPr lang="en-US" dirty="0"/>
              <a:t> </a:t>
            </a:r>
            <a:r>
              <a:rPr lang="en-US" dirty="0" err="1"/>
              <a:t>poveravanju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kompanijama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1939. g., </a:t>
            </a:r>
            <a:endParaRPr lang="sr-Latn-ME" dirty="0" smtClean="0"/>
          </a:p>
          <a:p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investicionim</a:t>
            </a:r>
            <a:r>
              <a:rPr lang="en-US" dirty="0"/>
              <a:t> </a:t>
            </a:r>
            <a:r>
              <a:rPr lang="en-US" dirty="0" err="1"/>
              <a:t>kompanijama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1940. g.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sr-Latn-ME" dirty="0" smtClean="0"/>
          </a:p>
          <a:p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investicionim</a:t>
            </a:r>
            <a:r>
              <a:rPr lang="en-US" dirty="0"/>
              <a:t> </a:t>
            </a:r>
            <a:r>
              <a:rPr lang="en-US" dirty="0" err="1"/>
              <a:t>savetodavcima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1940. g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Državna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donela</a:t>
            </a:r>
            <a:r>
              <a:rPr lang="en-US" dirty="0"/>
              <a:t> je 1975. g. </a:t>
            </a:r>
            <a:r>
              <a:rPr lang="en-US" dirty="0" err="1"/>
              <a:t>amandmane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Savetodavne</a:t>
            </a:r>
            <a:r>
              <a:rPr lang="en-US" dirty="0" smtClean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pripremnim</a:t>
            </a:r>
            <a:r>
              <a:rPr lang="en-US" dirty="0"/>
              <a:t> </a:t>
            </a:r>
            <a:r>
              <a:rPr lang="en-US" dirty="0" err="1"/>
              <a:t>fazama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bitne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, pa u tom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pomaže</a:t>
            </a:r>
            <a:r>
              <a:rPr lang="en-US" dirty="0"/>
              <a:t> </a:t>
            </a:r>
            <a:r>
              <a:rPr lang="en-US" dirty="0" err="1"/>
              <a:t>korporaciji-emitentu</a:t>
            </a:r>
            <a:r>
              <a:rPr lang="en-US" dirty="0"/>
              <a:t> da </a:t>
            </a:r>
            <a:r>
              <a:rPr lang="en-US" dirty="0" err="1"/>
              <a:t>izradi</a:t>
            </a:r>
            <a:r>
              <a:rPr lang="en-US" dirty="0"/>
              <a:t> </a:t>
            </a:r>
            <a:r>
              <a:rPr lang="en-US" dirty="0" err="1"/>
              <a:t>preliminarni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u SAD </a:t>
            </a:r>
            <a:r>
              <a:rPr lang="en-US" dirty="0" err="1"/>
              <a:t>dostavlja</a:t>
            </a:r>
            <a:r>
              <a:rPr lang="en-US" dirty="0"/>
              <a:t> </a:t>
            </a:r>
            <a:r>
              <a:rPr lang="en-US" dirty="0" err="1"/>
              <a:t>državnoj</a:t>
            </a:r>
            <a:r>
              <a:rPr lang="en-US" dirty="0"/>
              <a:t> </a:t>
            </a:r>
            <a:r>
              <a:rPr lang="en-US" dirty="0" err="1"/>
              <a:t>Komisiji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(Securities and Exchange Commission – SEC</a:t>
            </a:r>
            <a:r>
              <a:rPr lang="en-US" dirty="0" smtClean="0"/>
              <a:t>).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2190901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Danas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razvijeni</a:t>
            </a:r>
            <a:r>
              <a:rPr lang="en-US" dirty="0"/>
              <a:t> </a:t>
            </a:r>
            <a:r>
              <a:rPr lang="en-US" dirty="0" err="1"/>
              <a:t>sledeći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Samofinansiranje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Udruživanje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Zajednička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Osnivačka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pl-PL" dirty="0"/>
              <a:t>5. Kreditni odnos sa domaćim i stranim partnerima,</a:t>
            </a:r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Direktne</a:t>
            </a:r>
            <a:r>
              <a:rPr lang="en-US" dirty="0"/>
              <a:t> </a:t>
            </a:r>
            <a:r>
              <a:rPr lang="en-US" dirty="0" err="1"/>
              <a:t>inostrane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Specifični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9.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mogući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5634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SEC se u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strogo</a:t>
            </a:r>
            <a:r>
              <a:rPr lang="en-US" dirty="0"/>
              <a:t> </a:t>
            </a:r>
            <a:r>
              <a:rPr lang="en-US" dirty="0" err="1"/>
              <a:t>pridržava</a:t>
            </a:r>
            <a:r>
              <a:rPr lang="en-US" dirty="0"/>
              <a:t> </a:t>
            </a:r>
            <a:r>
              <a:rPr lang="en-US" dirty="0" err="1"/>
              <a:t>odredaba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(Securities and Exchange Commission Rules – SEC Rules). </a:t>
            </a:r>
            <a:endParaRPr lang="sr-Latn-ME" dirty="0"/>
          </a:p>
          <a:p>
            <a:r>
              <a:rPr lang="en-US" dirty="0"/>
              <a:t>SEC </a:t>
            </a:r>
            <a:r>
              <a:rPr lang="en-US" dirty="0" err="1"/>
              <a:t>sačinjava</a:t>
            </a:r>
            <a:r>
              <a:rPr lang="en-US" dirty="0"/>
              <a:t> pet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visokih</a:t>
            </a:r>
            <a:r>
              <a:rPr lang="en-US" dirty="0"/>
              <a:t> </a:t>
            </a:r>
            <a:r>
              <a:rPr lang="en-US" dirty="0" err="1"/>
              <a:t>komesara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velikog</a:t>
            </a:r>
            <a:r>
              <a:rPr lang="en-US" dirty="0"/>
              <a:t> </a:t>
            </a:r>
            <a:r>
              <a:rPr lang="en-US" dirty="0" err="1"/>
              <a:t>ugleda</a:t>
            </a:r>
            <a:r>
              <a:rPr lang="en-US" dirty="0"/>
              <a:t>,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monitoringa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celokupnim</a:t>
            </a:r>
            <a:r>
              <a:rPr lang="en-US" dirty="0"/>
              <a:t> </a:t>
            </a:r>
            <a:r>
              <a:rPr lang="en-US" dirty="0" err="1"/>
              <a:t>tržištem</a:t>
            </a:r>
            <a:r>
              <a:rPr lang="en-US" dirty="0"/>
              <a:t>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predsednik</a:t>
            </a:r>
            <a:r>
              <a:rPr lang="en-US" dirty="0"/>
              <a:t> SAD. </a:t>
            </a:r>
            <a:endParaRPr lang="sr-Latn-ME" dirty="0"/>
          </a:p>
          <a:p>
            <a:r>
              <a:rPr lang="en-US" dirty="0"/>
              <a:t>Da bi se </a:t>
            </a:r>
            <a:r>
              <a:rPr lang="en-US" dirty="0" err="1"/>
              <a:t>obezbedila</a:t>
            </a:r>
            <a:r>
              <a:rPr lang="en-US" dirty="0"/>
              <a:t> </a:t>
            </a:r>
            <a:r>
              <a:rPr lang="en-US" dirty="0" err="1"/>
              <a:t>neutralnost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, </a:t>
            </a:r>
            <a:r>
              <a:rPr lang="en-US" dirty="0" err="1"/>
              <a:t>nikada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tri </a:t>
            </a:r>
            <a:r>
              <a:rPr lang="en-US" dirty="0" err="1"/>
              <a:t>njena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ne </a:t>
            </a:r>
            <a:r>
              <a:rPr lang="en-US" dirty="0" err="1"/>
              <a:t>smeju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političke</a:t>
            </a:r>
            <a:r>
              <a:rPr lang="en-US" dirty="0"/>
              <a:t> </a:t>
            </a:r>
            <a:r>
              <a:rPr lang="en-US" dirty="0" err="1"/>
              <a:t>partije</a:t>
            </a:r>
            <a:r>
              <a:rPr lang="en-US" dirty="0"/>
              <a:t>.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teritoriji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federalne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u SAD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pošte</a:t>
            </a:r>
            <a:r>
              <a:rPr lang="en-US" dirty="0"/>
              <a:t>, mora se </a:t>
            </a:r>
            <a:r>
              <a:rPr lang="en-US" dirty="0" err="1"/>
              <a:t>registrovati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SEC. </a:t>
            </a:r>
          </a:p>
        </p:txBody>
      </p:sp>
    </p:spTree>
    <p:extLst>
      <p:ext uri="{BB962C8B-B14F-4D97-AF65-F5344CB8AC3E}">
        <p14:creationId xmlns:p14="http://schemas.microsoft.com/office/powerpoint/2010/main" xmlns="" val="25282418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Da bi se </a:t>
            </a:r>
            <a:r>
              <a:rPr lang="en-US" dirty="0" err="1"/>
              <a:t>osiguralo</a:t>
            </a:r>
            <a:r>
              <a:rPr lang="en-US" dirty="0"/>
              <a:t> </a:t>
            </a:r>
            <a:r>
              <a:rPr lang="en-US" dirty="0" err="1"/>
              <a:t>pravilno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informisanje</a:t>
            </a:r>
            <a:r>
              <a:rPr lang="en-US" dirty="0"/>
              <a:t>, </a:t>
            </a:r>
            <a:r>
              <a:rPr lang="en-US" dirty="0" err="1"/>
              <a:t>propisi</a:t>
            </a:r>
            <a:r>
              <a:rPr lang="en-US" dirty="0"/>
              <a:t> </a:t>
            </a:r>
            <a:r>
              <a:rPr lang="en-US" dirty="0" err="1"/>
              <a:t>određuju</a:t>
            </a:r>
            <a:r>
              <a:rPr lang="en-US" dirty="0"/>
              <a:t> da je pre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obezbediti</a:t>
            </a:r>
            <a:r>
              <a:rPr lang="en-US" dirty="0"/>
              <a:t> </a:t>
            </a:r>
            <a:r>
              <a:rPr lang="en-US" dirty="0" err="1"/>
              <a:t>registraciju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SEC-a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SEC ne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registraciju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, </a:t>
            </a:r>
            <a:r>
              <a:rPr lang="en-US" dirty="0" err="1"/>
              <a:t>pošto</a:t>
            </a:r>
            <a:r>
              <a:rPr lang="en-US" dirty="0"/>
              <a:t> se </a:t>
            </a:r>
            <a:r>
              <a:rPr lang="en-US" dirty="0" err="1"/>
              <a:t>smatra</a:t>
            </a:r>
            <a:r>
              <a:rPr lang="en-US" dirty="0"/>
              <a:t> da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rejting</a:t>
            </a:r>
            <a:r>
              <a:rPr lang="en-US" dirty="0"/>
              <a:t>, </a:t>
            </a:r>
            <a:r>
              <a:rPr lang="en-US" dirty="0" err="1"/>
              <a:t>niti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registracija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rokom</a:t>
            </a:r>
            <a:r>
              <a:rPr lang="en-US" dirty="0"/>
              <a:t> do 9 </a:t>
            </a:r>
            <a:r>
              <a:rPr lang="en-US" dirty="0" err="1"/>
              <a:t>meseci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registraciji</a:t>
            </a:r>
            <a:r>
              <a:rPr lang="en-US" dirty="0"/>
              <a:t> </a:t>
            </a:r>
            <a:r>
              <a:rPr lang="en-US" dirty="0" err="1"/>
              <a:t>podležu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Pravilima</a:t>
            </a:r>
            <a:r>
              <a:rPr lang="en-US" dirty="0" smtClean="0"/>
              <a:t> </a:t>
            </a:r>
            <a:r>
              <a:rPr lang="en-US" dirty="0"/>
              <a:t>SEC (SEC Rules) </a:t>
            </a:r>
            <a:r>
              <a:rPr lang="en-US" dirty="0" err="1"/>
              <a:t>strogo</a:t>
            </a:r>
            <a:r>
              <a:rPr lang="en-US" dirty="0"/>
              <a:t> je </a:t>
            </a:r>
            <a:r>
              <a:rPr lang="en-US" dirty="0" err="1"/>
              <a:t>zabranjeno</a:t>
            </a:r>
            <a:r>
              <a:rPr lang="en-US" dirty="0"/>
              <a:t> </a:t>
            </a:r>
            <a:r>
              <a:rPr lang="en-US" dirty="0" err="1"/>
              <a:t>emitentima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brokerima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dilerima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ostalim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uključeni</a:t>
            </a:r>
            <a:r>
              <a:rPr lang="en-US" dirty="0"/>
              <a:t> u </a:t>
            </a:r>
            <a:r>
              <a:rPr lang="en-US" dirty="0" err="1"/>
              <a:t>primarnu</a:t>
            </a:r>
            <a:r>
              <a:rPr lang="en-US" dirty="0"/>
              <a:t> </a:t>
            </a:r>
            <a:r>
              <a:rPr lang="en-US" dirty="0" err="1"/>
              <a:t>distribuciju</a:t>
            </a:r>
            <a:r>
              <a:rPr lang="en-US" dirty="0"/>
              <a:t> da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/>
              <a:t>kupuju</a:t>
            </a:r>
            <a:r>
              <a:rPr lang="en-US" dirty="0"/>
              <a:t> 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primarnu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da </a:t>
            </a:r>
            <a:r>
              <a:rPr lang="en-US" dirty="0" err="1"/>
              <a:t>kupuju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primarne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</a:t>
            </a:r>
            <a:r>
              <a:rPr lang="en-US" dirty="0" err="1"/>
              <a:t>primarne</a:t>
            </a:r>
            <a:r>
              <a:rPr lang="en-US" dirty="0"/>
              <a:t> </a:t>
            </a:r>
            <a:r>
              <a:rPr lang="en-US" dirty="0" err="1"/>
              <a:t>distribucije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10154541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Dozvoljavaju</a:t>
            </a:r>
            <a:r>
              <a:rPr lang="en-US" dirty="0"/>
              <a:t> se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primarnog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garanata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(</a:t>
            </a:r>
            <a:r>
              <a:rPr lang="en-US" dirty="0" err="1"/>
              <a:t>eng.</a:t>
            </a:r>
            <a:r>
              <a:rPr lang="en-US" dirty="0"/>
              <a:t> underwriters), </a:t>
            </a:r>
            <a:r>
              <a:rPr lang="en-US" dirty="0" err="1"/>
              <a:t>ako</a:t>
            </a:r>
            <a:r>
              <a:rPr lang="en-US" dirty="0"/>
              <a:t> je to </a:t>
            </a:r>
            <a:r>
              <a:rPr lang="en-US" dirty="0" err="1"/>
              <a:t>potrebno</a:t>
            </a:r>
            <a:r>
              <a:rPr lang="en-US" dirty="0"/>
              <a:t> da bi se </a:t>
            </a:r>
            <a:r>
              <a:rPr lang="en-US" dirty="0" err="1"/>
              <a:t>ispravno</a:t>
            </a:r>
            <a:r>
              <a:rPr lang="en-US" dirty="0"/>
              <a:t> </a:t>
            </a:r>
            <a:r>
              <a:rPr lang="en-US" dirty="0" err="1"/>
              <a:t>sprovela</a:t>
            </a:r>
            <a:r>
              <a:rPr lang="en-US" dirty="0"/>
              <a:t> </a:t>
            </a:r>
            <a:r>
              <a:rPr lang="en-US" dirty="0" err="1"/>
              <a:t>primarna</a:t>
            </a:r>
            <a:r>
              <a:rPr lang="en-US" dirty="0"/>
              <a:t> </a:t>
            </a:r>
            <a:r>
              <a:rPr lang="en-US" dirty="0" err="1"/>
              <a:t>distribucija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istaknutim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listingu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posle</a:t>
            </a:r>
            <a:r>
              <a:rPr lang="en-US" dirty="0"/>
              <a:t> 26. </a:t>
            </a:r>
            <a:r>
              <a:rPr lang="en-US" dirty="0" err="1"/>
              <a:t>aprila</a:t>
            </a:r>
            <a:r>
              <a:rPr lang="en-US" dirty="0"/>
              <a:t> 1991.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trgovati</a:t>
            </a:r>
            <a:r>
              <a:rPr lang="en-US" dirty="0"/>
              <a:t> 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ovlašćenih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registrovanih</a:t>
            </a:r>
            <a:r>
              <a:rPr lang="en-US" dirty="0"/>
              <a:t> </a:t>
            </a:r>
            <a:r>
              <a:rPr lang="en-US" dirty="0" err="1"/>
              <a:t>članica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zahtevima</a:t>
            </a:r>
            <a:r>
              <a:rPr lang="en-US" dirty="0"/>
              <a:t> </a:t>
            </a:r>
            <a:r>
              <a:rPr lang="en-US" dirty="0" err="1"/>
              <a:t>iznetim</a:t>
            </a:r>
            <a:r>
              <a:rPr lang="en-US" dirty="0"/>
              <a:t> u </a:t>
            </a:r>
            <a:r>
              <a:rPr lang="en-US" dirty="0" err="1"/>
              <a:t>amandmanu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1975. </a:t>
            </a:r>
            <a:r>
              <a:rPr lang="en-US" dirty="0" err="1"/>
              <a:t>godine</a:t>
            </a:r>
            <a:r>
              <a:rPr lang="en-US" dirty="0"/>
              <a:t>.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20801223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reklasifikacije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promena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klase</a:t>
            </a:r>
            <a:r>
              <a:rPr lang="en-US" dirty="0"/>
              <a:t> </a:t>
            </a:r>
            <a:r>
              <a:rPr lang="en-US" dirty="0" err="1"/>
              <a:t>privilegovanih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bez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u </a:t>
            </a:r>
            <a:r>
              <a:rPr lang="en-US" dirty="0" err="1"/>
              <a:t>redovne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, </a:t>
            </a:r>
            <a:r>
              <a:rPr lang="en-US" dirty="0" err="1"/>
              <a:t>spajanje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firmi</a:t>
            </a:r>
            <a:r>
              <a:rPr lang="en-US" dirty="0"/>
              <a:t> u </a:t>
            </a:r>
            <a:r>
              <a:rPr lang="en-US" dirty="0" err="1"/>
              <a:t>takozvanom</a:t>
            </a:r>
            <a:r>
              <a:rPr lang="en-US" dirty="0"/>
              <a:t> </a:t>
            </a:r>
            <a:r>
              <a:rPr lang="en-US" dirty="0" err="1"/>
              <a:t>merdžeru</a:t>
            </a:r>
            <a:r>
              <a:rPr lang="en-US" dirty="0"/>
              <a:t>, </a:t>
            </a:r>
            <a:r>
              <a:rPr lang="en-US" dirty="0" err="1"/>
              <a:t>poslovnoj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finansijskoj</a:t>
            </a:r>
            <a:r>
              <a:rPr lang="en-US" dirty="0"/>
              <a:t> </a:t>
            </a:r>
            <a:r>
              <a:rPr lang="en-US" dirty="0" err="1"/>
              <a:t>konsolidaciji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transferu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,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prodati</a:t>
            </a:r>
            <a:r>
              <a:rPr lang="en-US" dirty="0"/>
              <a:t> bez </a:t>
            </a:r>
            <a:r>
              <a:rPr lang="en-US" dirty="0" err="1"/>
              <a:t>obaveznog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</a:t>
            </a:r>
            <a:r>
              <a:rPr lang="en-US" dirty="0" err="1"/>
              <a:t>registracije</a:t>
            </a:r>
            <a:r>
              <a:rPr lang="en-US" dirty="0"/>
              <a:t> </a:t>
            </a:r>
            <a:r>
              <a:rPr lang="en-US" dirty="0" err="1"/>
              <a:t>predmetne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SEC.</a:t>
            </a:r>
            <a:endParaRPr lang="sr-Latn-ME" dirty="0"/>
          </a:p>
          <a:p>
            <a:r>
              <a:rPr lang="en-US" dirty="0"/>
              <a:t> SEC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pozove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sud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upletena</a:t>
            </a:r>
            <a:r>
              <a:rPr lang="en-US" dirty="0"/>
              <a:t> u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zloupotrebe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sprovodi</a:t>
            </a:r>
            <a:r>
              <a:rPr lang="en-US" dirty="0"/>
              <a:t> </a:t>
            </a:r>
            <a:r>
              <a:rPr lang="en-US" dirty="0" err="1"/>
              <a:t>krivična</a:t>
            </a:r>
            <a:r>
              <a:rPr lang="en-US" dirty="0"/>
              <a:t> </a:t>
            </a:r>
            <a:r>
              <a:rPr lang="en-US" dirty="0" err="1"/>
              <a:t>gonjenja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saradnju</a:t>
            </a:r>
            <a:r>
              <a:rPr lang="en-US" dirty="0"/>
              <a:t> </a:t>
            </a:r>
            <a:r>
              <a:rPr lang="en-US" dirty="0" err="1"/>
              <a:t>pravosudnih</a:t>
            </a:r>
            <a:r>
              <a:rPr lang="en-US" dirty="0"/>
              <a:t> organa </a:t>
            </a:r>
            <a:r>
              <a:rPr lang="en-US" dirty="0" err="1"/>
              <a:t>i</a:t>
            </a:r>
            <a:r>
              <a:rPr lang="en-US" dirty="0"/>
              <a:t> organa </a:t>
            </a:r>
            <a:r>
              <a:rPr lang="en-US" dirty="0" err="1"/>
              <a:t>gonjenja</a:t>
            </a:r>
            <a:r>
              <a:rPr lang="en-US" dirty="0"/>
              <a:t>. 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72301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zabranjuju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lažnih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zavaravaju</a:t>
            </a:r>
            <a:r>
              <a:rPr lang="en-US" dirty="0"/>
              <a:t> </a:t>
            </a:r>
            <a:r>
              <a:rPr lang="en-US" dirty="0" err="1"/>
              <a:t>klijente</a:t>
            </a:r>
            <a:r>
              <a:rPr lang="en-US" dirty="0"/>
              <a:t>, </a:t>
            </a:r>
            <a:r>
              <a:rPr lang="en-US" dirty="0" err="1"/>
              <a:t>navodeći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lažnih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usmerenih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promociju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Korporaciji</a:t>
            </a:r>
            <a:r>
              <a:rPr lang="en-US" dirty="0"/>
              <a:t> je </a:t>
            </a:r>
            <a:r>
              <a:rPr lang="en-US" dirty="0" err="1"/>
              <a:t>omogućeno</a:t>
            </a:r>
            <a:r>
              <a:rPr lang="en-US" dirty="0"/>
              <a:t> da </a:t>
            </a:r>
            <a:r>
              <a:rPr lang="en-US" dirty="0" err="1"/>
              <a:t>podnese</a:t>
            </a:r>
            <a:r>
              <a:rPr lang="en-US" dirty="0"/>
              <a:t> </a:t>
            </a:r>
            <a:r>
              <a:rPr lang="en-US" dirty="0" err="1"/>
              <a:t>zahtev</a:t>
            </a:r>
            <a:r>
              <a:rPr lang="en-US" dirty="0"/>
              <a:t> SEC da bi se </a:t>
            </a:r>
            <a:r>
              <a:rPr lang="en-US" dirty="0" err="1"/>
              <a:t>registrovalo</a:t>
            </a:r>
            <a:r>
              <a:rPr lang="en-US" dirty="0"/>
              <a:t> </a:t>
            </a:r>
            <a:r>
              <a:rPr lang="en-US" dirty="0" err="1"/>
              <a:t>nameravano</a:t>
            </a:r>
            <a:r>
              <a:rPr lang="en-US" dirty="0"/>
              <a:t> </a:t>
            </a:r>
            <a:r>
              <a:rPr lang="en-US" dirty="0" err="1"/>
              <a:t>emitovanje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da </a:t>
            </a:r>
            <a:r>
              <a:rPr lang="en-US" dirty="0" err="1"/>
              <a:t>ponudi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javnu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u </a:t>
            </a:r>
            <a:r>
              <a:rPr lang="en-US" dirty="0" err="1"/>
              <a:t>budućnosti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berzanskom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postanu</a:t>
            </a:r>
            <a:r>
              <a:rPr lang="en-US" dirty="0"/>
              <a:t> </a:t>
            </a:r>
            <a:r>
              <a:rPr lang="en-US" dirty="0" err="1"/>
              <a:t>povoljniji</a:t>
            </a:r>
            <a:r>
              <a:rPr lang="en-US" dirty="0"/>
              <a:t> (</a:t>
            </a:r>
            <a:r>
              <a:rPr lang="en-US" dirty="0" err="1"/>
              <a:t>eng.</a:t>
            </a:r>
            <a:r>
              <a:rPr lang="en-US" dirty="0"/>
              <a:t> shelf registration).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38029387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Izveštaj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podnosi</a:t>
            </a:r>
            <a:r>
              <a:rPr lang="en-US" dirty="0"/>
              <a:t> SEC-u,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bitne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poslovanjem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, </a:t>
            </a:r>
            <a:r>
              <a:rPr lang="en-US" dirty="0" err="1"/>
              <a:t>obuhvata</a:t>
            </a:r>
            <a:r>
              <a:rPr lang="en-US" dirty="0"/>
              <a:t>,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ostalog</a:t>
            </a:r>
            <a:r>
              <a:rPr lang="en-US" dirty="0"/>
              <a:t>, </a:t>
            </a:r>
            <a:r>
              <a:rPr lang="en-US" dirty="0" err="1"/>
              <a:t>sledeće</a:t>
            </a:r>
            <a:r>
              <a:rPr lang="en-US" dirty="0"/>
              <a:t>: </a:t>
            </a:r>
            <a:r>
              <a:rPr lang="en-US" dirty="0" err="1"/>
              <a:t>naziv</a:t>
            </a:r>
            <a:r>
              <a:rPr lang="en-US" dirty="0"/>
              <a:t>, </a:t>
            </a:r>
            <a:r>
              <a:rPr lang="en-US" dirty="0" err="1"/>
              <a:t>sedište</a:t>
            </a:r>
            <a:r>
              <a:rPr lang="en-US" dirty="0"/>
              <a:t>, </a:t>
            </a:r>
            <a:r>
              <a:rPr lang="en-US" dirty="0" err="1"/>
              <a:t>delatnost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; </a:t>
            </a:r>
            <a:r>
              <a:rPr lang="en-US" dirty="0" err="1"/>
              <a:t>imena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adrese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visokih</a:t>
            </a:r>
            <a:r>
              <a:rPr lang="en-US" dirty="0"/>
              <a:t> </a:t>
            </a:r>
            <a:r>
              <a:rPr lang="en-US" dirty="0" err="1"/>
              <a:t>rukovodilaca</a:t>
            </a:r>
            <a:r>
              <a:rPr lang="en-US" dirty="0"/>
              <a:t>;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adrese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uključenih</a:t>
            </a:r>
            <a:r>
              <a:rPr lang="en-US" dirty="0"/>
              <a:t> u </a:t>
            </a:r>
            <a:r>
              <a:rPr lang="en-US" dirty="0" err="1"/>
              <a:t>emisiju</a:t>
            </a:r>
            <a:r>
              <a:rPr lang="en-US" dirty="0"/>
              <a:t>; </a:t>
            </a:r>
            <a:r>
              <a:rPr lang="en-US" dirty="0" err="1"/>
              <a:t>imena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adrese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poseduju</a:t>
            </a:r>
            <a:r>
              <a:rPr lang="en-US" dirty="0"/>
              <a:t> 10%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; </a:t>
            </a:r>
            <a:r>
              <a:rPr lang="en-US" dirty="0" err="1"/>
              <a:t>opšte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; </a:t>
            </a:r>
            <a:r>
              <a:rPr lang="en-US" dirty="0" err="1"/>
              <a:t>izveštaj</a:t>
            </a:r>
            <a:r>
              <a:rPr lang="en-US" dirty="0"/>
              <a:t> o </a:t>
            </a:r>
            <a:r>
              <a:rPr lang="en-US" dirty="0" err="1"/>
              <a:t>ukupnom</a:t>
            </a:r>
            <a:r>
              <a:rPr lang="en-US" dirty="0"/>
              <a:t> </a:t>
            </a:r>
            <a:r>
              <a:rPr lang="en-US" dirty="0" err="1"/>
              <a:t>iznosu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emitovanih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; </a:t>
            </a:r>
            <a:r>
              <a:rPr lang="en-US" dirty="0" err="1"/>
              <a:t>dugoročni</a:t>
            </a:r>
            <a:r>
              <a:rPr lang="en-US" dirty="0"/>
              <a:t> dug </a:t>
            </a:r>
            <a:r>
              <a:rPr lang="en-US" dirty="0" err="1"/>
              <a:t>emitenta</a:t>
            </a:r>
            <a:r>
              <a:rPr lang="en-US" dirty="0" smtClean="0"/>
              <a:t>;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37444298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procenu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namerava</a:t>
            </a:r>
            <a:r>
              <a:rPr lang="en-US" dirty="0"/>
              <a:t> </a:t>
            </a:r>
            <a:r>
              <a:rPr lang="en-US" dirty="0" err="1"/>
              <a:t>prikupiti</a:t>
            </a:r>
            <a:r>
              <a:rPr lang="en-US" dirty="0"/>
              <a:t> </a:t>
            </a:r>
            <a:r>
              <a:rPr lang="en-US" dirty="0" err="1"/>
              <a:t>izdavanjem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; </a:t>
            </a:r>
            <a:r>
              <a:rPr lang="en-US" dirty="0" err="1"/>
              <a:t>cenu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se </a:t>
            </a:r>
            <a:r>
              <a:rPr lang="en-US" dirty="0" err="1"/>
              <a:t>nameravaju</a:t>
            </a:r>
            <a:r>
              <a:rPr lang="en-US" dirty="0"/>
              <a:t> </a:t>
            </a:r>
            <a:r>
              <a:rPr lang="en-US" dirty="0" err="1"/>
              <a:t>nuditi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; </a:t>
            </a:r>
            <a:r>
              <a:rPr lang="en-US" dirty="0" err="1"/>
              <a:t>provizije</a:t>
            </a:r>
            <a:r>
              <a:rPr lang="en-US" dirty="0"/>
              <a:t>,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izdatke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investicionim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; </a:t>
            </a:r>
            <a:r>
              <a:rPr lang="en-US" dirty="0" err="1"/>
              <a:t>specifikaciju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;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prikupljena</a:t>
            </a:r>
            <a:r>
              <a:rPr lang="en-US" dirty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u </a:t>
            </a:r>
            <a:r>
              <a:rPr lang="en-US" dirty="0" err="1"/>
              <a:t>poslednje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; </a:t>
            </a:r>
            <a:r>
              <a:rPr lang="en-US" dirty="0" err="1"/>
              <a:t>detalje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, </a:t>
            </a:r>
            <a:r>
              <a:rPr lang="en-US" dirty="0" err="1"/>
              <a:t>službenika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poseduju</a:t>
            </a:r>
            <a:r>
              <a:rPr lang="en-US" dirty="0"/>
              <a:t> 10%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u </a:t>
            </a:r>
            <a:r>
              <a:rPr lang="en-US" dirty="0" err="1"/>
              <a:t>poslednje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; </a:t>
            </a:r>
            <a:r>
              <a:rPr lang="en-US" dirty="0" err="1"/>
              <a:t>datume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depoe</a:t>
            </a:r>
            <a:r>
              <a:rPr lang="en-US" dirty="0"/>
              <a:t> </a:t>
            </a:r>
            <a:r>
              <a:rPr lang="en-US" dirty="0" err="1"/>
              <a:t>zaključenih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err="1"/>
              <a:t>područja</a:t>
            </a:r>
            <a:r>
              <a:rPr lang="en-US" dirty="0"/>
              <a:t> </a:t>
            </a:r>
            <a:r>
              <a:rPr lang="en-US" dirty="0" err="1"/>
              <a:t>uobičajene</a:t>
            </a:r>
            <a:r>
              <a:rPr lang="en-US" dirty="0"/>
              <a:t> </a:t>
            </a:r>
            <a:r>
              <a:rPr lang="en-US" dirty="0" err="1"/>
              <a:t>delatnosti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u </a:t>
            </a:r>
            <a:r>
              <a:rPr lang="en-US" dirty="0" err="1"/>
              <a:t>poslednje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itd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12351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Navedeni</a:t>
            </a:r>
            <a:r>
              <a:rPr lang="en-US" dirty="0"/>
              <a:t> </a:t>
            </a:r>
            <a:r>
              <a:rPr lang="en-US" dirty="0" err="1"/>
              <a:t>spisak</a:t>
            </a:r>
            <a:r>
              <a:rPr lang="en-US" dirty="0"/>
              <a:t> </a:t>
            </a:r>
            <a:r>
              <a:rPr lang="en-US" dirty="0" err="1"/>
              <a:t>izveštaja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dokumenata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izveštaja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podnosi</a:t>
            </a:r>
            <a:r>
              <a:rPr lang="en-US" dirty="0"/>
              <a:t> SEC-u. </a:t>
            </a:r>
            <a:endParaRPr lang="sr-Latn-ME" dirty="0" smtClean="0"/>
          </a:p>
          <a:p>
            <a:r>
              <a:rPr lang="en-US" dirty="0" smtClean="0"/>
              <a:t>SEC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registraciju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to ne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garanciju</a:t>
            </a:r>
            <a:r>
              <a:rPr lang="en-US" dirty="0"/>
              <a:t> da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dobroj</a:t>
            </a:r>
            <a:r>
              <a:rPr lang="en-US" dirty="0"/>
              <a:t> </a:t>
            </a:r>
            <a:r>
              <a:rPr lang="en-US" dirty="0" err="1"/>
              <a:t>investiciji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/>
              <a:t>pravilima</a:t>
            </a:r>
            <a:r>
              <a:rPr lang="en-US" dirty="0"/>
              <a:t> SEC-a, od </a:t>
            </a:r>
            <a:r>
              <a:rPr lang="en-US" dirty="0" err="1"/>
              <a:t>registracije</a:t>
            </a:r>
            <a:r>
              <a:rPr lang="en-US" dirty="0"/>
              <a:t> do </a:t>
            </a:r>
            <a:r>
              <a:rPr lang="en-US" dirty="0" err="1"/>
              <a:t>prodaje</a:t>
            </a:r>
            <a:r>
              <a:rPr lang="en-US" dirty="0"/>
              <a:t> mora da </a:t>
            </a:r>
            <a:r>
              <a:rPr lang="en-US" dirty="0" err="1"/>
              <a:t>prođe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20 dana </a:t>
            </a:r>
            <a:r>
              <a:rPr lang="en-US" dirty="0" err="1"/>
              <a:t>i</a:t>
            </a:r>
            <a:r>
              <a:rPr lang="en-US" dirty="0"/>
              <a:t> u tom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proverava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izveštaja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registraciju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/>
              <a:t>registracije</a:t>
            </a:r>
            <a:r>
              <a:rPr lang="en-US" dirty="0"/>
              <a:t> </a:t>
            </a:r>
            <a:r>
              <a:rPr lang="en-US" dirty="0" err="1"/>
              <a:t>planirane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SEC-a, </a:t>
            </a:r>
            <a:r>
              <a:rPr lang="en-US" dirty="0" err="1"/>
              <a:t>formuliše</a:t>
            </a:r>
            <a:r>
              <a:rPr lang="en-US" dirty="0"/>
              <a:t> se </a:t>
            </a:r>
            <a:r>
              <a:rPr lang="en-US" dirty="0" err="1"/>
              <a:t>prospekt</a:t>
            </a:r>
            <a:r>
              <a:rPr lang="en-US" dirty="0"/>
              <a:t> (prospectus)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službeni</a:t>
            </a:r>
            <a:r>
              <a:rPr lang="en-US" dirty="0"/>
              <a:t> </a:t>
            </a:r>
            <a:r>
              <a:rPr lang="en-US" dirty="0" err="1"/>
              <a:t>prodajni</a:t>
            </a:r>
            <a:r>
              <a:rPr lang="en-US" dirty="0"/>
              <a:t> </a:t>
            </a:r>
            <a:r>
              <a:rPr lang="en-US" dirty="0" err="1"/>
              <a:t>cirkular</a:t>
            </a:r>
            <a:r>
              <a:rPr lang="en-US" dirty="0"/>
              <a:t> </a:t>
            </a:r>
            <a:r>
              <a:rPr lang="en-US" dirty="0" err="1"/>
              <a:t>namenjen</a:t>
            </a:r>
            <a:r>
              <a:rPr lang="en-US" dirty="0"/>
              <a:t> </a:t>
            </a:r>
            <a:r>
              <a:rPr lang="en-US" dirty="0" err="1"/>
              <a:t>potencijalnim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prospektu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navedeni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relevantni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pod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specificirane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strukturalne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dotične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Prospekt</a:t>
            </a:r>
            <a:r>
              <a:rPr lang="en-US" dirty="0"/>
              <a:t> mora da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izveštaja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obelodanjuju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podaci</a:t>
            </a:r>
            <a:r>
              <a:rPr lang="en-US" dirty="0"/>
              <a:t> </a:t>
            </a:r>
            <a:r>
              <a:rPr lang="en-US" dirty="0" err="1"/>
              <a:t>vezani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novu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24761291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ukaže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prikupljenih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obrtnog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,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zaduženosti</a:t>
            </a:r>
            <a:r>
              <a:rPr lang="en-US" dirty="0"/>
              <a:t> u </a:t>
            </a:r>
            <a:r>
              <a:rPr lang="en-US" dirty="0" err="1"/>
              <a:t>ranijem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, </a:t>
            </a:r>
            <a:r>
              <a:rPr lang="en-US" dirty="0" err="1"/>
              <a:t>kupovina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proizvodne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, </a:t>
            </a:r>
            <a:r>
              <a:rPr lang="en-US" dirty="0" err="1"/>
              <a:t>izgradnja</a:t>
            </a:r>
            <a:r>
              <a:rPr lang="en-US" dirty="0"/>
              <a:t> </a:t>
            </a:r>
            <a:r>
              <a:rPr lang="en-US" dirty="0" err="1"/>
              <a:t>građevinske</a:t>
            </a:r>
            <a:r>
              <a:rPr lang="en-US" dirty="0"/>
              <a:t> </a:t>
            </a:r>
            <a:r>
              <a:rPr lang="en-US" dirty="0" err="1"/>
              <a:t>infrastrukture</a:t>
            </a:r>
            <a:r>
              <a:rPr lang="en-US" dirty="0"/>
              <a:t>,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zaliha</a:t>
            </a:r>
            <a:r>
              <a:rPr lang="en-US" dirty="0"/>
              <a:t> </a:t>
            </a:r>
            <a:r>
              <a:rPr lang="en-US" dirty="0" err="1"/>
              <a:t>gotovih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itd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/>
              <a:t>Sa </a:t>
            </a:r>
            <a:r>
              <a:rPr lang="en-US" dirty="0" err="1"/>
              <a:t>gledišta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korporacije-emitenta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investicionom</a:t>
            </a:r>
            <a:r>
              <a:rPr lang="en-US" dirty="0"/>
              <a:t> </a:t>
            </a:r>
            <a:r>
              <a:rPr lang="en-US" dirty="0" err="1"/>
              <a:t>bankom</a:t>
            </a:r>
            <a:r>
              <a:rPr lang="en-US" dirty="0"/>
              <a:t>, </a:t>
            </a:r>
            <a:r>
              <a:rPr lang="en-US" dirty="0" err="1"/>
              <a:t>razlikuju</a:t>
            </a:r>
            <a:r>
              <a:rPr lang="en-US" dirty="0"/>
              <a:t> se </a:t>
            </a:r>
            <a:r>
              <a:rPr lang="en-US" dirty="0" err="1"/>
              <a:t>sledeći</a:t>
            </a:r>
            <a:r>
              <a:rPr lang="en-US" dirty="0"/>
              <a:t> </a:t>
            </a:r>
            <a:r>
              <a:rPr lang="en-US" dirty="0" err="1"/>
              <a:t>modaliteti</a:t>
            </a:r>
            <a:r>
              <a:rPr lang="en-US" dirty="0"/>
              <a:t> </a:t>
            </a:r>
            <a:r>
              <a:rPr lang="en-US" dirty="0" err="1"/>
              <a:t>indirektne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rentnom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(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) SAD: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dogovorna</a:t>
            </a:r>
            <a:r>
              <a:rPr lang="en-US" dirty="0"/>
              <a:t> </a:t>
            </a:r>
            <a:r>
              <a:rPr lang="en-US" dirty="0" err="1"/>
              <a:t>kupovina</a:t>
            </a:r>
            <a:r>
              <a:rPr lang="en-US" dirty="0"/>
              <a:t> (negotiated purchase</a:t>
            </a:r>
            <a:r>
              <a:rPr lang="en-US" dirty="0" smtClean="0"/>
              <a:t>);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2. </a:t>
            </a:r>
            <a:r>
              <a:rPr lang="en-US" dirty="0" err="1"/>
              <a:t>kupovina</a:t>
            </a:r>
            <a:r>
              <a:rPr lang="en-US" dirty="0"/>
              <a:t> </a:t>
            </a:r>
            <a:r>
              <a:rPr lang="en-US" dirty="0" err="1"/>
              <a:t>nadmetanjem</a:t>
            </a:r>
            <a:r>
              <a:rPr lang="en-US" dirty="0"/>
              <a:t> (competitive-bid purchase);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komisija</a:t>
            </a:r>
            <a:r>
              <a:rPr lang="en-US" dirty="0"/>
              <a:t> (commission or best-efforts bases);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privilegovana</a:t>
            </a:r>
            <a:r>
              <a:rPr lang="en-US" dirty="0"/>
              <a:t> </a:t>
            </a:r>
            <a:r>
              <a:rPr lang="en-US" dirty="0" err="1"/>
              <a:t>pretplata</a:t>
            </a:r>
            <a:r>
              <a:rPr lang="en-US" dirty="0"/>
              <a:t> (privileged subscription).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63121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Nemački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vrednosti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to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Nemačkom</a:t>
            </a:r>
            <a:r>
              <a:rPr lang="en-US" dirty="0"/>
              <a:t>,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zvanična</a:t>
            </a:r>
            <a:r>
              <a:rPr lang="en-US" dirty="0"/>
              <a:t> </a:t>
            </a:r>
            <a:r>
              <a:rPr lang="en-US" dirty="0" err="1"/>
              <a:t>državna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registraciju</a:t>
            </a:r>
            <a:r>
              <a:rPr lang="en-US" dirty="0"/>
              <a:t> </a:t>
            </a:r>
            <a:r>
              <a:rPr lang="en-US" dirty="0" err="1"/>
              <a:t>vrednosnih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korporacija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funkciju</a:t>
            </a:r>
            <a:r>
              <a:rPr lang="en-US" dirty="0"/>
              <a:t> </a:t>
            </a:r>
            <a:r>
              <a:rPr lang="en-US" dirty="0" err="1"/>
              <a:t>preuzimaju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, </a:t>
            </a:r>
            <a:r>
              <a:rPr lang="en-US" dirty="0" err="1"/>
              <a:t>zapravo</a:t>
            </a:r>
            <a:r>
              <a:rPr lang="en-US" dirty="0"/>
              <a:t> </a:t>
            </a:r>
            <a:r>
              <a:rPr lang="en-US" dirty="0" err="1"/>
              <a:t>nadležna</a:t>
            </a:r>
            <a:r>
              <a:rPr lang="en-US" dirty="0"/>
              <a:t> </a:t>
            </a:r>
            <a:r>
              <a:rPr lang="en-US" dirty="0" err="1"/>
              <a:t>berzanska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zvanični</a:t>
            </a:r>
            <a:r>
              <a:rPr lang="en-US" dirty="0"/>
              <a:t> organ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je </a:t>
            </a:r>
            <a:r>
              <a:rPr lang="en-US" dirty="0" err="1"/>
              <a:t>najčešći</a:t>
            </a:r>
            <a:r>
              <a:rPr lang="en-US" dirty="0"/>
              <a:t>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registraciju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dozvolu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efekata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2046504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Svaki</a:t>
            </a:r>
            <a:r>
              <a:rPr lang="en-US" dirty="0"/>
              <a:t> od </a:t>
            </a:r>
            <a:r>
              <a:rPr lang="en-US" dirty="0" err="1"/>
              <a:t>navedenih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specifičnosti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svakoj</a:t>
            </a:r>
            <a:r>
              <a:rPr lang="en-US" dirty="0"/>
              <a:t> </a:t>
            </a:r>
            <a:r>
              <a:rPr lang="en-US" dirty="0" err="1"/>
              <a:t>nacionalnoj</a:t>
            </a:r>
            <a:r>
              <a:rPr lang="en-US" dirty="0"/>
              <a:t> </a:t>
            </a:r>
            <a:r>
              <a:rPr lang="en-US" dirty="0" err="1"/>
              <a:t>ekonomiji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Ovde</a:t>
            </a:r>
            <a:r>
              <a:rPr lang="en-US" dirty="0" smtClean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nećemo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izučavati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poznati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Najveći</a:t>
            </a:r>
            <a:r>
              <a:rPr lang="en-US" dirty="0" smtClean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istraživanja</a:t>
            </a:r>
            <a:r>
              <a:rPr lang="en-US" dirty="0"/>
              <a:t> </a:t>
            </a:r>
            <a:r>
              <a:rPr lang="en-US" dirty="0" err="1"/>
              <a:t>ćemo</a:t>
            </a:r>
            <a:r>
              <a:rPr lang="en-US" dirty="0"/>
              <a:t> </a:t>
            </a:r>
            <a:r>
              <a:rPr lang="en-US" dirty="0" err="1"/>
              <a:t>posvetiti</a:t>
            </a:r>
            <a:r>
              <a:rPr lang="en-US" dirty="0"/>
              <a:t> </a:t>
            </a:r>
            <a:r>
              <a:rPr lang="en-US" dirty="0" err="1"/>
              <a:t>eksternom</a:t>
            </a:r>
            <a:r>
              <a:rPr lang="en-US" dirty="0"/>
              <a:t> </a:t>
            </a:r>
            <a:r>
              <a:rPr lang="en-US" dirty="0" err="1" smtClean="0"/>
              <a:t>sistemu</a:t>
            </a:r>
            <a:r>
              <a:rPr lang="sr-Latn-ME" dirty="0" smtClean="0"/>
              <a:t> </a:t>
            </a:r>
            <a:r>
              <a:rPr lang="en-US" dirty="0" err="1" smtClean="0"/>
              <a:t>pribavljanja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mehanizmu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navedene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subjekti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osiguraju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međunarodnom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međunarodnih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269917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U </a:t>
            </a:r>
            <a:r>
              <a:rPr lang="en-US" dirty="0" err="1"/>
              <a:t>Nemačkoj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tri </a:t>
            </a:r>
            <a:r>
              <a:rPr lang="en-US" dirty="0" err="1"/>
              <a:t>segmenta</a:t>
            </a:r>
            <a:r>
              <a:rPr lang="en-US" dirty="0"/>
              <a:t> </a:t>
            </a:r>
            <a:r>
              <a:rPr lang="en-US" dirty="0" err="1"/>
              <a:t>berzanskog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: </a:t>
            </a:r>
            <a:endParaRPr lang="sr-Latn-ME" dirty="0"/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službeno</a:t>
            </a:r>
            <a:r>
              <a:rPr lang="en-US" dirty="0"/>
              <a:t> </a:t>
            </a:r>
            <a:r>
              <a:rPr lang="en-US" dirty="0" err="1"/>
              <a:t>kotiranje</a:t>
            </a:r>
            <a:r>
              <a:rPr lang="en-US" dirty="0"/>
              <a:t> (</a:t>
            </a:r>
            <a:r>
              <a:rPr lang="en-US" dirty="0" err="1"/>
              <a:t>Amtlicher</a:t>
            </a:r>
            <a:r>
              <a:rPr lang="en-US" dirty="0"/>
              <a:t> Handel), </a:t>
            </a:r>
            <a:endParaRPr lang="sr-Latn-ME" dirty="0"/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regulisano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(</a:t>
            </a:r>
            <a:r>
              <a:rPr lang="en-US" dirty="0" err="1"/>
              <a:t>Geregelten</a:t>
            </a:r>
            <a:r>
              <a:rPr lang="en-US" dirty="0"/>
              <a:t> </a:t>
            </a:r>
            <a:r>
              <a:rPr lang="en-US" dirty="0" err="1"/>
              <a:t>Markt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sr-Latn-ME" dirty="0"/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slobodna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(</a:t>
            </a:r>
            <a:r>
              <a:rPr lang="en-US" dirty="0" err="1"/>
              <a:t>Freiverkehr</a:t>
            </a:r>
            <a:r>
              <a:rPr lang="en-US" dirty="0"/>
              <a:t>).3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rad </a:t>
            </a:r>
            <a:r>
              <a:rPr lang="en-US" dirty="0" err="1"/>
              <a:t>dosta</a:t>
            </a:r>
            <a:r>
              <a:rPr lang="en-US" dirty="0"/>
              <a:t> dobro je </a:t>
            </a:r>
            <a:r>
              <a:rPr lang="en-US" dirty="0" err="1"/>
              <a:t>regulisano</a:t>
            </a:r>
            <a:r>
              <a:rPr lang="en-US" dirty="0"/>
              <a:t> </a:t>
            </a:r>
            <a:r>
              <a:rPr lang="en-US" dirty="0" err="1"/>
              <a:t>odredbama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o </a:t>
            </a:r>
            <a:r>
              <a:rPr lang="en-US" dirty="0" err="1"/>
              <a:t>berzama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1896.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verzijom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1908. </a:t>
            </a:r>
            <a:r>
              <a:rPr lang="en-US" dirty="0" err="1"/>
              <a:t>godine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Ove </a:t>
            </a:r>
            <a:r>
              <a:rPr lang="en-US" dirty="0" err="1"/>
              <a:t>odredbe</a:t>
            </a:r>
            <a:r>
              <a:rPr lang="en-US" dirty="0"/>
              <a:t> </a:t>
            </a:r>
            <a:r>
              <a:rPr lang="en-US" dirty="0" err="1"/>
              <a:t>izmenjene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o </a:t>
            </a:r>
            <a:r>
              <a:rPr lang="en-US" dirty="0" err="1"/>
              <a:t>izmenama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o </a:t>
            </a:r>
            <a:r>
              <a:rPr lang="en-US" dirty="0" err="1"/>
              <a:t>berzama</a:t>
            </a:r>
            <a:r>
              <a:rPr lang="en-US" dirty="0"/>
              <a:t> od 11. </a:t>
            </a:r>
            <a:r>
              <a:rPr lang="en-US" dirty="0" err="1"/>
              <a:t>jula</a:t>
            </a:r>
            <a:r>
              <a:rPr lang="en-US" dirty="0"/>
              <a:t> 1989. </a:t>
            </a:r>
            <a:r>
              <a:rPr lang="en-US" dirty="0" err="1"/>
              <a:t>godine</a:t>
            </a:r>
            <a:r>
              <a:rPr lang="en-US" dirty="0"/>
              <a:t>.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10290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okvirne</a:t>
            </a:r>
            <a:r>
              <a:rPr lang="en-US" dirty="0"/>
              <a:t> </a:t>
            </a:r>
            <a:r>
              <a:rPr lang="en-US" dirty="0" err="1"/>
              <a:t>propise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emitovanje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detaljno</a:t>
            </a:r>
            <a:r>
              <a:rPr lang="en-US" dirty="0"/>
              <a:t> </a:t>
            </a:r>
            <a:r>
              <a:rPr lang="en-US" dirty="0" err="1"/>
              <a:t>regulisanje</a:t>
            </a:r>
            <a:r>
              <a:rPr lang="en-US" dirty="0"/>
              <a:t> </a:t>
            </a:r>
            <a:r>
              <a:rPr lang="en-US" dirty="0" err="1"/>
              <a:t>prepušteno</a:t>
            </a:r>
            <a:r>
              <a:rPr lang="en-US" dirty="0"/>
              <a:t> </a:t>
            </a:r>
            <a:r>
              <a:rPr lang="en-US" dirty="0" err="1"/>
              <a:t>Pravilniku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emitovanje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službeno</a:t>
            </a:r>
            <a:r>
              <a:rPr lang="en-US" dirty="0"/>
              <a:t> </a:t>
            </a:r>
            <a:r>
              <a:rPr lang="en-US" dirty="0" err="1"/>
              <a:t>kotiranje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berzama</a:t>
            </a:r>
            <a:r>
              <a:rPr lang="en-US" dirty="0"/>
              <a:t> kapitala4 </a:t>
            </a:r>
            <a:r>
              <a:rPr lang="en-US" dirty="0" err="1"/>
              <a:t>iz</a:t>
            </a:r>
            <a:r>
              <a:rPr lang="en-US" dirty="0"/>
              <a:t> 1987. </a:t>
            </a:r>
            <a:r>
              <a:rPr lang="en-US" dirty="0" err="1"/>
              <a:t>godine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Pored toga, ova </a:t>
            </a:r>
            <a:r>
              <a:rPr lang="en-US" dirty="0" err="1"/>
              <a:t>materija</a:t>
            </a:r>
            <a:r>
              <a:rPr lang="en-US" dirty="0"/>
              <a:t> u </a:t>
            </a:r>
            <a:r>
              <a:rPr lang="en-US" dirty="0" err="1"/>
              <a:t>nemačkom</a:t>
            </a:r>
            <a:r>
              <a:rPr lang="en-US" dirty="0"/>
              <a:t> </a:t>
            </a:r>
            <a:r>
              <a:rPr lang="en-US" dirty="0" err="1"/>
              <a:t>zakonodavstvu</a:t>
            </a:r>
            <a:r>
              <a:rPr lang="en-US" dirty="0"/>
              <a:t> </a:t>
            </a:r>
            <a:r>
              <a:rPr lang="en-US" dirty="0" err="1"/>
              <a:t>regulisana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o </a:t>
            </a:r>
            <a:r>
              <a:rPr lang="en-US" dirty="0" err="1"/>
              <a:t>prospektima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emitovanje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izmenama</a:t>
            </a:r>
            <a:r>
              <a:rPr lang="en-US" dirty="0"/>
              <a:t> </a:t>
            </a:r>
            <a:r>
              <a:rPr lang="en-US" dirty="0" err="1"/>
              <a:t>propisa</a:t>
            </a:r>
            <a:r>
              <a:rPr lang="en-US" dirty="0"/>
              <a:t> o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od 13. </a:t>
            </a:r>
            <a:r>
              <a:rPr lang="en-US" dirty="0" err="1"/>
              <a:t>decembra</a:t>
            </a:r>
            <a:r>
              <a:rPr lang="en-US" dirty="0"/>
              <a:t> 1990.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stupio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snagu</a:t>
            </a:r>
            <a:r>
              <a:rPr lang="en-US" dirty="0"/>
              <a:t> 1. </a:t>
            </a:r>
            <a:r>
              <a:rPr lang="en-US" dirty="0" err="1"/>
              <a:t>januara</a:t>
            </a:r>
            <a:r>
              <a:rPr lang="en-US" dirty="0"/>
              <a:t> 1991. </a:t>
            </a:r>
            <a:r>
              <a:rPr lang="en-US" dirty="0" err="1"/>
              <a:t>godine</a:t>
            </a:r>
            <a:r>
              <a:rPr lang="en-US" dirty="0" smtClean="0"/>
              <a:t>.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27865142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utvrđeni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normativi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da li se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kotiraju</a:t>
            </a:r>
            <a:r>
              <a:rPr lang="en-US" dirty="0"/>
              <a:t> </a:t>
            </a:r>
            <a:r>
              <a:rPr lang="en-US" dirty="0" err="1"/>
              <a:t>službeno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neslužbeno</a:t>
            </a:r>
            <a:r>
              <a:rPr lang="en-US" dirty="0"/>
              <a:t> (</a:t>
            </a:r>
            <a:r>
              <a:rPr lang="en-US" dirty="0" err="1"/>
              <a:t>regulisano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slobodna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). </a:t>
            </a:r>
            <a:endParaRPr lang="sr-Latn-ME" dirty="0"/>
          </a:p>
          <a:p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povezana</a:t>
            </a:r>
            <a:r>
              <a:rPr lang="en-US" dirty="0"/>
              <a:t> je </a:t>
            </a:r>
            <a:r>
              <a:rPr lang="en-US" dirty="0" err="1"/>
              <a:t>sa</a:t>
            </a:r>
            <a:r>
              <a:rPr lang="en-US" dirty="0"/>
              <a:t> „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“,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pojam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definisan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Tako</a:t>
            </a:r>
            <a:r>
              <a:rPr lang="en-US" dirty="0"/>
              <a:t> je, </a:t>
            </a:r>
            <a:r>
              <a:rPr lang="en-US" dirty="0" err="1"/>
              <a:t>na</a:t>
            </a:r>
            <a:r>
              <a:rPr lang="en-US" dirty="0"/>
              <a:t> primer, </a:t>
            </a:r>
            <a:r>
              <a:rPr lang="en-US" dirty="0" err="1"/>
              <a:t>privatna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izuzeta</a:t>
            </a:r>
            <a:r>
              <a:rPr lang="en-US" dirty="0"/>
              <a:t> od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tome </a:t>
            </a:r>
            <a:r>
              <a:rPr lang="en-US" dirty="0" err="1"/>
              <a:t>ostaje</a:t>
            </a:r>
            <a:r>
              <a:rPr lang="en-US" dirty="0"/>
              <a:t> </a:t>
            </a:r>
            <a:r>
              <a:rPr lang="en-US" dirty="0" err="1"/>
              <a:t>nejasno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se to </a:t>
            </a:r>
            <a:r>
              <a:rPr lang="en-US" dirty="0" err="1"/>
              <a:t>razdvaja</a:t>
            </a:r>
            <a:r>
              <a:rPr lang="en-US" dirty="0"/>
              <a:t> od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nedostatak</a:t>
            </a:r>
            <a:r>
              <a:rPr lang="en-US" dirty="0"/>
              <a:t> </a:t>
            </a:r>
            <a:r>
              <a:rPr lang="en-US" dirty="0" err="1"/>
              <a:t>ublažen</a:t>
            </a:r>
            <a:r>
              <a:rPr lang="en-US" dirty="0"/>
              <a:t> je </a:t>
            </a:r>
            <a:r>
              <a:rPr lang="en-US" dirty="0" err="1"/>
              <a:t>mnogobrojnim</a:t>
            </a:r>
            <a:r>
              <a:rPr lang="en-US" dirty="0"/>
              <a:t> </a:t>
            </a:r>
            <a:r>
              <a:rPr lang="en-US" dirty="0" err="1"/>
              <a:t>izuzecima</a:t>
            </a:r>
            <a:r>
              <a:rPr lang="en-US" dirty="0"/>
              <a:t> od </a:t>
            </a:r>
            <a:r>
              <a:rPr lang="en-US" dirty="0" err="1"/>
              <a:t>pravila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919210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Pozitivnim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ranije</a:t>
            </a:r>
            <a:r>
              <a:rPr lang="en-US" dirty="0"/>
              <a:t> </a:t>
            </a:r>
            <a:r>
              <a:rPr lang="en-US" dirty="0" err="1"/>
              <a:t>zakonske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</a:t>
            </a:r>
            <a:r>
              <a:rPr lang="en-US" dirty="0" err="1"/>
              <a:t>novu</a:t>
            </a:r>
            <a:r>
              <a:rPr lang="en-US" dirty="0"/>
              <a:t> </a:t>
            </a:r>
            <a:r>
              <a:rPr lang="en-US" dirty="0" err="1"/>
              <a:t>hartiju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emisiji</a:t>
            </a:r>
            <a:r>
              <a:rPr lang="en-US" dirty="0"/>
              <a:t> </a:t>
            </a:r>
            <a:r>
              <a:rPr lang="en-US" dirty="0" err="1"/>
              <a:t>izrađivati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, </a:t>
            </a:r>
            <a:r>
              <a:rPr lang="en-US" dirty="0" err="1"/>
              <a:t>sada</a:t>
            </a:r>
            <a:r>
              <a:rPr lang="en-US" dirty="0"/>
              <a:t> to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neizostavan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Umesto</a:t>
            </a:r>
            <a:r>
              <a:rPr lang="en-US" dirty="0" smtClean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u </a:t>
            </a:r>
            <a:r>
              <a:rPr lang="en-US" dirty="0" err="1"/>
              <a:t>mnogim</a:t>
            </a:r>
            <a:r>
              <a:rPr lang="en-US" dirty="0"/>
              <a:t>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objava</a:t>
            </a:r>
            <a:r>
              <a:rPr lang="en-US" dirty="0"/>
              <a:t> (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zamenjuje</a:t>
            </a:r>
            <a:r>
              <a:rPr lang="en-US" dirty="0"/>
              <a:t> </a:t>
            </a:r>
            <a:r>
              <a:rPr lang="en-US" dirty="0" err="1"/>
              <a:t>izradu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navedena</a:t>
            </a:r>
            <a:r>
              <a:rPr lang="en-US" dirty="0"/>
              <a:t> tri </a:t>
            </a:r>
            <a:r>
              <a:rPr lang="en-US" dirty="0" err="1"/>
              <a:t>segmenta</a:t>
            </a:r>
            <a:r>
              <a:rPr lang="en-US" dirty="0"/>
              <a:t> </a:t>
            </a:r>
            <a:r>
              <a:rPr lang="en-US" dirty="0" err="1"/>
              <a:t>berzanskog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u </a:t>
            </a:r>
            <a:r>
              <a:rPr lang="en-US" dirty="0" err="1"/>
              <a:t>narednom</a:t>
            </a:r>
            <a:r>
              <a:rPr lang="en-US" dirty="0"/>
              <a:t> </a:t>
            </a:r>
            <a:r>
              <a:rPr lang="en-US" dirty="0" err="1"/>
              <a:t>tekstu</a:t>
            </a:r>
            <a:r>
              <a:rPr lang="en-US" dirty="0"/>
              <a:t> </a:t>
            </a:r>
            <a:r>
              <a:rPr lang="en-US" dirty="0" err="1"/>
              <a:t>biće</a:t>
            </a:r>
            <a:r>
              <a:rPr lang="en-US" dirty="0"/>
              <a:t> </a:t>
            </a:r>
            <a:r>
              <a:rPr lang="en-US" dirty="0" err="1"/>
              <a:t>obrađeno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emitovanje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svakom</a:t>
            </a:r>
            <a:r>
              <a:rPr lang="en-US" dirty="0"/>
              <a:t> od </a:t>
            </a:r>
            <a:r>
              <a:rPr lang="en-US" dirty="0" err="1"/>
              <a:t>njih</a:t>
            </a:r>
            <a:r>
              <a:rPr lang="en-US" dirty="0"/>
              <a:t>, a </a:t>
            </a:r>
            <a:r>
              <a:rPr lang="en-US" dirty="0" err="1"/>
              <a:t>odnosi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8 </a:t>
            </a:r>
            <a:r>
              <a:rPr lang="en-US" dirty="0" err="1"/>
              <a:t>berzi</a:t>
            </a:r>
            <a:r>
              <a:rPr lang="en-US" dirty="0"/>
              <a:t> u </a:t>
            </a:r>
            <a:r>
              <a:rPr lang="en-US" dirty="0" err="1"/>
              <a:t>Nemačkoj</a:t>
            </a:r>
            <a:r>
              <a:rPr lang="en-US" dirty="0"/>
              <a:t> (Berlin, Bremen, </a:t>
            </a:r>
            <a:r>
              <a:rPr lang="en-US" dirty="0" err="1"/>
              <a:t>Dizeldorf</a:t>
            </a:r>
            <a:r>
              <a:rPr lang="en-US" dirty="0"/>
              <a:t>, Frankfurt, Hamburg, Hanover, </a:t>
            </a:r>
            <a:r>
              <a:rPr lang="en-US" dirty="0" err="1"/>
              <a:t>Minhen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Štutgart</a:t>
            </a:r>
            <a:r>
              <a:rPr lang="en-US" dirty="0"/>
              <a:t>), 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celoj</a:t>
            </a:r>
            <a:r>
              <a:rPr lang="en-US" dirty="0"/>
              <a:t> </a:t>
            </a:r>
            <a:r>
              <a:rPr lang="en-US" dirty="0" err="1"/>
              <a:t>teritoriji</a:t>
            </a:r>
            <a:r>
              <a:rPr lang="en-US" dirty="0"/>
              <a:t> </a:t>
            </a:r>
            <a:r>
              <a:rPr lang="en-US" dirty="0" err="1"/>
              <a:t>važe</a:t>
            </a:r>
            <a:r>
              <a:rPr lang="en-US" dirty="0"/>
              <a:t> </a:t>
            </a:r>
            <a:r>
              <a:rPr lang="en-US" dirty="0" err="1"/>
              <a:t>jedinstveni</a:t>
            </a:r>
            <a:r>
              <a:rPr lang="en-US" dirty="0"/>
              <a:t> </a:t>
            </a:r>
            <a:r>
              <a:rPr lang="en-US" dirty="0" err="1"/>
              <a:t>propisi</a:t>
            </a:r>
            <a:r>
              <a:rPr lang="en-US" dirty="0"/>
              <a:t>.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intenzivna</a:t>
            </a:r>
            <a:r>
              <a:rPr lang="en-US" dirty="0"/>
              <a:t> </a:t>
            </a:r>
            <a:r>
              <a:rPr lang="en-US" dirty="0" err="1"/>
              <a:t>saradnja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aktivirala</a:t>
            </a:r>
            <a:r>
              <a:rPr lang="en-US" dirty="0"/>
              <a:t> </a:t>
            </a:r>
            <a:r>
              <a:rPr lang="en-US" dirty="0" err="1"/>
              <a:t>donošenjem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berzanskih</a:t>
            </a:r>
            <a:r>
              <a:rPr lang="en-US" dirty="0"/>
              <a:t> </a:t>
            </a:r>
            <a:r>
              <a:rPr lang="en-US" dirty="0" err="1"/>
              <a:t>propisa</a:t>
            </a:r>
            <a:r>
              <a:rPr lang="en-US" dirty="0"/>
              <a:t>, a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značaju</a:t>
            </a:r>
            <a:r>
              <a:rPr lang="en-US" dirty="0"/>
              <a:t> </a:t>
            </a:r>
            <a:r>
              <a:rPr lang="en-US" dirty="0" err="1"/>
              <a:t>pošto</a:t>
            </a:r>
            <a:r>
              <a:rPr lang="en-US" dirty="0"/>
              <a:t> se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slične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(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događaji</a:t>
            </a:r>
            <a:r>
              <a:rPr lang="en-US" dirty="0"/>
              <a:t>)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tumačiti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načine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485787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službeno</a:t>
            </a:r>
            <a:r>
              <a:rPr lang="en-US" dirty="0"/>
              <a:t> </a:t>
            </a:r>
            <a:r>
              <a:rPr lang="en-US" dirty="0" err="1"/>
              <a:t>kotiranje</a:t>
            </a:r>
            <a:r>
              <a:rPr lang="en-US" dirty="0"/>
              <a:t> (</a:t>
            </a:r>
            <a:r>
              <a:rPr lang="en-US" dirty="0" err="1"/>
              <a:t>Amtlicher</a:t>
            </a:r>
            <a:r>
              <a:rPr lang="en-US" dirty="0"/>
              <a:t> Handel)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službeno</a:t>
            </a:r>
            <a:r>
              <a:rPr lang="en-US" dirty="0"/>
              <a:t> </a:t>
            </a:r>
            <a:r>
              <a:rPr lang="en-US" dirty="0" err="1"/>
              <a:t>kotirati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emitovati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dozvolu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Zahtev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podnosi</a:t>
            </a:r>
            <a:r>
              <a:rPr lang="en-US" dirty="0"/>
              <a:t> </a:t>
            </a:r>
            <a:r>
              <a:rPr lang="en-US" dirty="0" err="1"/>
              <a:t>emitent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/>
              <a:t>ustanova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poseduje</a:t>
            </a:r>
            <a:r>
              <a:rPr lang="en-US" dirty="0"/>
              <a:t> </a:t>
            </a:r>
            <a:r>
              <a:rPr lang="en-US" dirty="0" err="1"/>
              <a:t>ovlašćenje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berzanskoj</a:t>
            </a:r>
            <a:r>
              <a:rPr lang="en-US" dirty="0"/>
              <a:t> </a:t>
            </a:r>
            <a:r>
              <a:rPr lang="en-US" dirty="0" err="1"/>
              <a:t>trgovini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berzama</a:t>
            </a:r>
            <a:r>
              <a:rPr lang="en-US" dirty="0"/>
              <a:t> </a:t>
            </a:r>
            <a:r>
              <a:rPr lang="en-US" dirty="0" err="1"/>
              <a:t>ističe</a:t>
            </a:r>
            <a:r>
              <a:rPr lang="en-US" dirty="0"/>
              <a:t> „</a:t>
            </a:r>
            <a:r>
              <a:rPr lang="en-US" dirty="0" err="1"/>
              <a:t>berzansku</a:t>
            </a:r>
            <a:r>
              <a:rPr lang="en-US" dirty="0"/>
              <a:t> </a:t>
            </a:r>
            <a:r>
              <a:rPr lang="en-US" dirty="0" err="1"/>
              <a:t>trgovinu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pravilima</a:t>
            </a:r>
            <a:r>
              <a:rPr lang="en-US" dirty="0"/>
              <a:t>“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nekom</a:t>
            </a:r>
            <a:r>
              <a:rPr lang="en-US" dirty="0"/>
              <a:t> </a:t>
            </a:r>
            <a:r>
              <a:rPr lang="en-US" dirty="0" err="1"/>
              <a:t>hartijom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neophodno</a:t>
            </a:r>
            <a:r>
              <a:rPr lang="en-US" dirty="0"/>
              <a:t> je da </a:t>
            </a:r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/>
              <a:t>ustanova</a:t>
            </a:r>
            <a:r>
              <a:rPr lang="en-US" dirty="0"/>
              <a:t> </a:t>
            </a:r>
            <a:r>
              <a:rPr lang="en-US" dirty="0" err="1"/>
              <a:t>pruži</a:t>
            </a:r>
            <a:r>
              <a:rPr lang="en-US" dirty="0"/>
              <a:t> </a:t>
            </a:r>
            <a:r>
              <a:rPr lang="en-US" dirty="0" err="1"/>
              <a:t>sledeće</a:t>
            </a:r>
            <a:r>
              <a:rPr lang="en-US" dirty="0"/>
              <a:t>: da </a:t>
            </a:r>
            <a:r>
              <a:rPr lang="en-US" dirty="0" err="1"/>
              <a:t>stalno</a:t>
            </a:r>
            <a:r>
              <a:rPr lang="en-US" dirty="0"/>
              <a:t> </a:t>
            </a:r>
            <a:r>
              <a:rPr lang="en-US" dirty="0" err="1"/>
              <a:t>savetuje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prometa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; </a:t>
            </a:r>
            <a:r>
              <a:rPr lang="en-US" dirty="0" err="1"/>
              <a:t>pruži</a:t>
            </a:r>
            <a:r>
              <a:rPr lang="en-US" dirty="0"/>
              <a:t> </a:t>
            </a:r>
            <a:r>
              <a:rPr lang="en-US" dirty="0" err="1"/>
              <a:t>servis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realizacije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xmlns="" val="25128184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 </a:t>
            </a:r>
            <a:r>
              <a:rPr lang="en-US" dirty="0" err="1"/>
              <a:t>prosleđuje</a:t>
            </a:r>
            <a:r>
              <a:rPr lang="en-US" dirty="0"/>
              <a:t> </a:t>
            </a:r>
            <a:r>
              <a:rPr lang="en-US" dirty="0" err="1"/>
              <a:t>vlasničke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; </a:t>
            </a:r>
            <a:r>
              <a:rPr lang="en-US" dirty="0" err="1"/>
              <a:t>sarađuje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zamene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inovacija</a:t>
            </a:r>
            <a:r>
              <a:rPr lang="en-US" dirty="0"/>
              <a:t> </a:t>
            </a:r>
            <a:r>
              <a:rPr lang="en-US" dirty="0" err="1"/>
              <a:t>deoničarskih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; </a:t>
            </a:r>
            <a:r>
              <a:rPr lang="en-US" dirty="0" err="1"/>
              <a:t>obaveštava</a:t>
            </a:r>
            <a:r>
              <a:rPr lang="en-US" dirty="0"/>
              <a:t> 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privremenog</a:t>
            </a:r>
            <a:r>
              <a:rPr lang="en-US" dirty="0"/>
              <a:t> </a:t>
            </a:r>
            <a:r>
              <a:rPr lang="en-US" dirty="0" err="1"/>
              <a:t>obustavljanja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hartijom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povremenih</a:t>
            </a:r>
            <a:r>
              <a:rPr lang="en-US" dirty="0"/>
              <a:t> </a:t>
            </a:r>
            <a:r>
              <a:rPr lang="en-US" dirty="0" err="1"/>
              <a:t>odjava</a:t>
            </a:r>
            <a:r>
              <a:rPr lang="en-US" dirty="0"/>
              <a:t>; </a:t>
            </a:r>
            <a:r>
              <a:rPr lang="en-US" dirty="0" err="1"/>
              <a:t>priprema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sprovodi</a:t>
            </a:r>
            <a:r>
              <a:rPr lang="en-US" dirty="0"/>
              <a:t> </a:t>
            </a:r>
            <a:r>
              <a:rPr lang="en-US" dirty="0" err="1"/>
              <a:t>dokapitalizacije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; </a:t>
            </a:r>
            <a:r>
              <a:rPr lang="en-US" dirty="0" err="1"/>
              <a:t>obaveštava</a:t>
            </a:r>
            <a:r>
              <a:rPr lang="en-US" dirty="0"/>
              <a:t> 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o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nosioce</a:t>
            </a:r>
            <a:r>
              <a:rPr lang="en-US" dirty="0"/>
              <a:t> </a:t>
            </a:r>
            <a:r>
              <a:rPr lang="en-US" dirty="0" err="1"/>
              <a:t>prioritetnih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dokapitalizacije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mogle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prve</a:t>
            </a:r>
            <a:r>
              <a:rPr lang="en-US" dirty="0"/>
              <a:t> </a:t>
            </a:r>
            <a:r>
              <a:rPr lang="en-US" dirty="0" err="1"/>
              <a:t>kotacije</a:t>
            </a:r>
            <a:r>
              <a:rPr lang="en-US" dirty="0"/>
              <a:t> bez </a:t>
            </a:r>
            <a:r>
              <a:rPr lang="en-US" dirty="0" err="1"/>
              <a:t>uzimanja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; </a:t>
            </a:r>
            <a:r>
              <a:rPr lang="en-US" dirty="0" err="1"/>
              <a:t>garantovanje</a:t>
            </a:r>
            <a:r>
              <a:rPr lang="en-US" dirty="0"/>
              <a:t> </a:t>
            </a:r>
            <a:r>
              <a:rPr lang="en-US" dirty="0" err="1"/>
              <a:t>raspoloživosti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berzanskim</a:t>
            </a:r>
            <a:r>
              <a:rPr lang="en-US" dirty="0"/>
              <a:t> </a:t>
            </a:r>
            <a:r>
              <a:rPr lang="en-US" dirty="0" err="1"/>
              <a:t>pravilima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467395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odobriće</a:t>
            </a:r>
            <a:r>
              <a:rPr lang="en-US" dirty="0"/>
              <a:t> se: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emitent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odgovaraju</a:t>
            </a:r>
            <a:r>
              <a:rPr lang="en-US" dirty="0"/>
              <a:t> </a:t>
            </a:r>
            <a:r>
              <a:rPr lang="en-US" dirty="0" err="1"/>
              <a:t>odredbama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štiti</a:t>
            </a:r>
            <a:r>
              <a:rPr lang="en-US" dirty="0"/>
              <a:t> </a:t>
            </a:r>
            <a:r>
              <a:rPr lang="en-US" dirty="0" err="1"/>
              <a:t>javnost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propisana</a:t>
            </a:r>
            <a:r>
              <a:rPr lang="en-US" dirty="0"/>
              <a:t> </a:t>
            </a:r>
            <a:r>
              <a:rPr lang="en-US" dirty="0" err="1"/>
              <a:t>berzanska</a:t>
            </a:r>
            <a:r>
              <a:rPr lang="en-US" dirty="0"/>
              <a:t> </a:t>
            </a:r>
            <a:r>
              <a:rPr lang="en-US" dirty="0" err="1"/>
              <a:t>trgovina</a:t>
            </a:r>
            <a:r>
              <a:rPr lang="en-US" dirty="0"/>
              <a:t>;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zahtev</a:t>
            </a:r>
            <a:r>
              <a:rPr lang="en-US" dirty="0"/>
              <a:t> </a:t>
            </a:r>
            <a:r>
              <a:rPr lang="en-US" dirty="0" err="1"/>
              <a:t>priložen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ne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razlozi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bi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hartiju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dovelo</a:t>
            </a:r>
            <a:r>
              <a:rPr lang="en-US" dirty="0"/>
              <a:t> do </a:t>
            </a:r>
            <a:r>
              <a:rPr lang="en-US" dirty="0" err="1"/>
              <a:t>obmanjivanja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do </a:t>
            </a:r>
            <a:r>
              <a:rPr lang="en-US" dirty="0" err="1"/>
              <a:t>nanošenja</a:t>
            </a:r>
            <a:r>
              <a:rPr lang="en-US" dirty="0"/>
              <a:t> </a:t>
            </a:r>
            <a:r>
              <a:rPr lang="en-US" dirty="0" err="1"/>
              <a:t>znatne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 </a:t>
            </a:r>
            <a:r>
              <a:rPr lang="en-US" dirty="0" err="1"/>
              <a:t>zajedničkim</a:t>
            </a:r>
            <a:r>
              <a:rPr lang="en-US" dirty="0"/>
              <a:t> </a:t>
            </a:r>
            <a:r>
              <a:rPr lang="en-US" dirty="0" err="1"/>
              <a:t>interesima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Zahtev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odbijen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ne </a:t>
            </a:r>
            <a:r>
              <a:rPr lang="en-US" dirty="0" err="1"/>
              <a:t>ispunjava</a:t>
            </a:r>
            <a:r>
              <a:rPr lang="en-US" dirty="0"/>
              <a:t> </a:t>
            </a:r>
            <a:r>
              <a:rPr lang="en-US" dirty="0" err="1"/>
              <a:t>navedene</a:t>
            </a:r>
            <a:r>
              <a:rPr lang="en-US" dirty="0"/>
              <a:t> </a:t>
            </a:r>
            <a:r>
              <a:rPr lang="en-US" dirty="0" err="1"/>
              <a:t>zahteve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emitent</a:t>
            </a:r>
            <a:r>
              <a:rPr lang="en-US" dirty="0"/>
              <a:t> ne </a:t>
            </a:r>
            <a:r>
              <a:rPr lang="en-US" dirty="0" err="1"/>
              <a:t>ispunjava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/>
              <a:t>ranijih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službeno</a:t>
            </a:r>
            <a:r>
              <a:rPr lang="en-US" dirty="0"/>
              <a:t> </a:t>
            </a:r>
            <a:r>
              <a:rPr lang="en-US" dirty="0" err="1"/>
              <a:t>kotiranje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15987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Najmanji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dobijanje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mora </a:t>
            </a:r>
            <a:r>
              <a:rPr lang="en-US" dirty="0" err="1"/>
              <a:t>iznositi</a:t>
            </a:r>
            <a:r>
              <a:rPr lang="en-US" dirty="0"/>
              <a:t> 2,5 </a:t>
            </a:r>
            <a:r>
              <a:rPr lang="en-US" dirty="0" err="1"/>
              <a:t>miliona</a:t>
            </a:r>
            <a:r>
              <a:rPr lang="en-US" dirty="0"/>
              <a:t> </a:t>
            </a:r>
            <a:r>
              <a:rPr lang="en-US" dirty="0" err="1"/>
              <a:t>evra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ne </a:t>
            </a:r>
            <a:r>
              <a:rPr lang="en-US" dirty="0" err="1"/>
              <a:t>važi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u </a:t>
            </a:r>
            <a:r>
              <a:rPr lang="en-US" dirty="0" err="1"/>
              <a:t>službenom</a:t>
            </a:r>
            <a:r>
              <a:rPr lang="en-US" dirty="0"/>
              <a:t> </a:t>
            </a:r>
            <a:r>
              <a:rPr lang="en-US" dirty="0" err="1"/>
              <a:t>prometu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nominalan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0,5 </a:t>
            </a:r>
            <a:r>
              <a:rPr lang="en-US" dirty="0" err="1"/>
              <a:t>miliona</a:t>
            </a:r>
            <a:r>
              <a:rPr lang="en-US" dirty="0"/>
              <a:t> </a:t>
            </a:r>
            <a:r>
              <a:rPr lang="en-US" dirty="0" err="1"/>
              <a:t>evra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Emitent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kome</a:t>
            </a:r>
            <a:r>
              <a:rPr lang="en-US" dirty="0"/>
              <a:t> se </a:t>
            </a:r>
            <a:r>
              <a:rPr lang="en-US" dirty="0" err="1"/>
              <a:t>izdaje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mora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postojati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tri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mora </a:t>
            </a:r>
            <a:r>
              <a:rPr lang="en-US" dirty="0" err="1"/>
              <a:t>prezentovati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izveštaje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3 </a:t>
            </a:r>
            <a:r>
              <a:rPr lang="en-US" dirty="0" err="1"/>
              <a:t>poslednje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godine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78213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oslobođene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procedure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Zakonu</a:t>
            </a:r>
            <a:r>
              <a:rPr lang="en-US" dirty="0"/>
              <a:t> </a:t>
            </a:r>
            <a:r>
              <a:rPr lang="en-US" dirty="0" err="1"/>
              <a:t>automatski</a:t>
            </a:r>
            <a:r>
              <a:rPr lang="en-US" dirty="0"/>
              <a:t> </a:t>
            </a:r>
            <a:r>
              <a:rPr lang="en-US" dirty="0" err="1"/>
              <a:t>stiču</a:t>
            </a:r>
            <a:r>
              <a:rPr lang="en-US" dirty="0"/>
              <a:t> </a:t>
            </a:r>
            <a:r>
              <a:rPr lang="en-US" dirty="0" err="1"/>
              <a:t>dozvolu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službeno</a:t>
            </a:r>
            <a:r>
              <a:rPr lang="en-US" dirty="0"/>
              <a:t> </a:t>
            </a:r>
            <a:r>
              <a:rPr lang="en-US" dirty="0" err="1"/>
              <a:t>kotiranje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emitent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prvi</a:t>
            </a:r>
            <a:r>
              <a:rPr lang="en-US" dirty="0"/>
              <a:t> put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zahtevom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emitovanje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službeno</a:t>
            </a:r>
            <a:r>
              <a:rPr lang="en-US" dirty="0"/>
              <a:t> </a:t>
            </a:r>
            <a:r>
              <a:rPr lang="en-US" dirty="0" err="1"/>
              <a:t>kotiranje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obavezan</a:t>
            </a:r>
            <a:r>
              <a:rPr lang="en-US" dirty="0"/>
              <a:t> je da </a:t>
            </a:r>
            <a:r>
              <a:rPr lang="en-US" dirty="0" err="1"/>
              <a:t>izradi</a:t>
            </a:r>
            <a:r>
              <a:rPr lang="en-US" dirty="0"/>
              <a:t> </a:t>
            </a:r>
            <a:r>
              <a:rPr lang="en-US" dirty="0" err="1"/>
              <a:t>kompletan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opšteg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utvrđeni</a:t>
            </a:r>
            <a:r>
              <a:rPr lang="en-US" dirty="0"/>
              <a:t> </a:t>
            </a:r>
            <a:r>
              <a:rPr lang="en-US" dirty="0" err="1"/>
              <a:t>mnogobrojni</a:t>
            </a:r>
            <a:r>
              <a:rPr lang="en-US" dirty="0"/>
              <a:t> </a:t>
            </a:r>
            <a:r>
              <a:rPr lang="en-US" dirty="0" err="1"/>
              <a:t>slučajevi</a:t>
            </a:r>
            <a:r>
              <a:rPr lang="en-US" dirty="0"/>
              <a:t> </a:t>
            </a:r>
            <a:r>
              <a:rPr lang="en-US" dirty="0" err="1"/>
              <a:t>olakšanja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Prospekt</a:t>
            </a:r>
            <a:r>
              <a:rPr lang="en-US" dirty="0" smtClean="0"/>
              <a:t> </a:t>
            </a:r>
            <a:r>
              <a:rPr lang="en-US" dirty="0"/>
              <a:t>mora da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sledeće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o: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preuzimaju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;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37513773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emitentu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;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proceni</a:t>
            </a:r>
            <a:r>
              <a:rPr lang="en-US" dirty="0"/>
              <a:t> </a:t>
            </a:r>
            <a:r>
              <a:rPr lang="en-US" dirty="0" err="1"/>
              <a:t>godišnjeg</a:t>
            </a:r>
            <a:r>
              <a:rPr lang="en-US" dirty="0"/>
              <a:t> </a:t>
            </a:r>
            <a:r>
              <a:rPr lang="en-US" dirty="0" err="1"/>
              <a:t>izveštaja</a:t>
            </a:r>
            <a:r>
              <a:rPr lang="en-US" dirty="0"/>
              <a:t> o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sadržane</a:t>
            </a:r>
            <a:r>
              <a:rPr lang="en-US" dirty="0"/>
              <a:t> u </a:t>
            </a:r>
            <a:r>
              <a:rPr lang="en-US" dirty="0" err="1"/>
              <a:t>prospektu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toga da li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Prospekt</a:t>
            </a:r>
            <a:r>
              <a:rPr lang="en-US" dirty="0" smtClean="0"/>
              <a:t> </a:t>
            </a:r>
            <a:r>
              <a:rPr lang="en-US" dirty="0"/>
              <a:t>se mora </a:t>
            </a:r>
            <a:r>
              <a:rPr lang="en-US" dirty="0" err="1"/>
              <a:t>objaviti</a:t>
            </a:r>
            <a:r>
              <a:rPr lang="en-US" dirty="0"/>
              <a:t> u </a:t>
            </a:r>
            <a:r>
              <a:rPr lang="en-US" dirty="0" err="1"/>
              <a:t>obaveznom</a:t>
            </a:r>
            <a:r>
              <a:rPr lang="en-US" dirty="0"/>
              <a:t> </a:t>
            </a:r>
            <a:r>
              <a:rPr lang="en-US" dirty="0" err="1"/>
              <a:t>berzanskom</a:t>
            </a:r>
            <a:r>
              <a:rPr lang="en-US" dirty="0"/>
              <a:t> </a:t>
            </a:r>
            <a:r>
              <a:rPr lang="en-US" dirty="0" err="1"/>
              <a:t>listu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je </a:t>
            </a:r>
            <a:r>
              <a:rPr lang="en-US" dirty="0" err="1"/>
              <a:t>objavljen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zahtev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/>
              <a:t>toga, on se mora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naznačiti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crtice</a:t>
            </a:r>
            <a:r>
              <a:rPr lang="en-US" dirty="0"/>
              <a:t> – </a:t>
            </a:r>
            <a:r>
              <a:rPr lang="en-US" dirty="0" err="1"/>
              <a:t>mape</a:t>
            </a:r>
            <a:r>
              <a:rPr lang="en-US" dirty="0"/>
              <a:t> u </a:t>
            </a:r>
            <a:r>
              <a:rPr lang="en-US" dirty="0" err="1"/>
              <a:t>Saveznom</a:t>
            </a:r>
            <a:r>
              <a:rPr lang="en-US" dirty="0"/>
              <a:t> </a:t>
            </a:r>
            <a:r>
              <a:rPr lang="en-US" dirty="0" err="1"/>
              <a:t>službenom</a:t>
            </a:r>
            <a:r>
              <a:rPr lang="en-US" dirty="0"/>
              <a:t> </a:t>
            </a:r>
            <a:r>
              <a:rPr lang="en-US" dirty="0" err="1"/>
              <a:t>glasniku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4159009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5020" y="2260041"/>
            <a:ext cx="7392473" cy="412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824722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Emitent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da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objavi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periodičan</a:t>
            </a:r>
            <a:r>
              <a:rPr lang="en-US" dirty="0"/>
              <a:t> </a:t>
            </a:r>
            <a:r>
              <a:rPr lang="en-US" dirty="0" err="1"/>
              <a:t>izveštaj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objavom</a:t>
            </a:r>
            <a:r>
              <a:rPr lang="en-US" dirty="0"/>
              <a:t> u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od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err="1"/>
              <a:t>listova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brošure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Emitent</a:t>
            </a:r>
            <a:r>
              <a:rPr lang="en-US" dirty="0"/>
              <a:t> je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dužan</a:t>
            </a:r>
            <a:r>
              <a:rPr lang="en-US" dirty="0"/>
              <a:t> da </a:t>
            </a:r>
            <a:r>
              <a:rPr lang="en-US" dirty="0" err="1"/>
              <a:t>objavi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činjenice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nastupile</a:t>
            </a:r>
            <a:r>
              <a:rPr lang="en-US" dirty="0"/>
              <a:t> u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od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, a </a:t>
            </a:r>
            <a:r>
              <a:rPr lang="en-US" dirty="0" err="1"/>
              <a:t>mogle</a:t>
            </a:r>
            <a:r>
              <a:rPr lang="en-US" dirty="0"/>
              <a:t> bi </a:t>
            </a:r>
            <a:r>
              <a:rPr lang="en-US" dirty="0" err="1"/>
              <a:t>dovesti</a:t>
            </a:r>
            <a:r>
              <a:rPr lang="en-US" dirty="0"/>
              <a:t> do </a:t>
            </a:r>
            <a:r>
              <a:rPr lang="en-US" dirty="0" err="1"/>
              <a:t>drastične</a:t>
            </a:r>
            <a:r>
              <a:rPr lang="en-US" dirty="0"/>
              <a:t> </a:t>
            </a:r>
            <a:r>
              <a:rPr lang="en-US" dirty="0" err="1"/>
              <a:t>promene</a:t>
            </a:r>
            <a:r>
              <a:rPr lang="en-US" dirty="0"/>
              <a:t> </a:t>
            </a:r>
            <a:r>
              <a:rPr lang="en-US" dirty="0" err="1"/>
              <a:t>kursa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emisiji</a:t>
            </a:r>
            <a:r>
              <a:rPr lang="en-US" dirty="0"/>
              <a:t> </a:t>
            </a:r>
            <a:r>
              <a:rPr lang="en-US" dirty="0" err="1"/>
              <a:t>dužničkih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bi </a:t>
            </a:r>
            <a:r>
              <a:rPr lang="en-US" dirty="0" err="1"/>
              <a:t>mogle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da </a:t>
            </a:r>
            <a:r>
              <a:rPr lang="en-US" dirty="0" err="1"/>
              <a:t>izvršava</a:t>
            </a:r>
            <a:r>
              <a:rPr lang="en-US" dirty="0"/>
              <a:t> </a:t>
            </a:r>
            <a:r>
              <a:rPr lang="en-US" dirty="0" err="1"/>
              <a:t>preuzete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Pored toga, </a:t>
            </a:r>
            <a:r>
              <a:rPr lang="en-US" dirty="0" err="1"/>
              <a:t>emitent</a:t>
            </a:r>
            <a:r>
              <a:rPr lang="en-US" dirty="0"/>
              <a:t> je </a:t>
            </a:r>
            <a:r>
              <a:rPr lang="en-US" dirty="0" err="1"/>
              <a:t>dužan</a:t>
            </a:r>
            <a:r>
              <a:rPr lang="en-US" dirty="0"/>
              <a:t> da </a:t>
            </a:r>
            <a:r>
              <a:rPr lang="en-US" dirty="0" err="1"/>
              <a:t>objavi</a:t>
            </a:r>
            <a:r>
              <a:rPr lang="en-US" dirty="0"/>
              <a:t> </a:t>
            </a:r>
            <a:r>
              <a:rPr lang="en-US" dirty="0" err="1"/>
              <a:t>promenu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statusa</a:t>
            </a:r>
            <a:r>
              <a:rPr lang="en-US" dirty="0"/>
              <a:t>, </a:t>
            </a:r>
            <a:r>
              <a:rPr lang="en-US" dirty="0" err="1"/>
              <a:t>saopštenja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pozive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skupštinu</a:t>
            </a:r>
            <a:r>
              <a:rPr lang="en-US" dirty="0"/>
              <a:t> 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,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uzimanje</a:t>
            </a:r>
            <a:r>
              <a:rPr lang="en-US" dirty="0"/>
              <a:t> </a:t>
            </a:r>
            <a:r>
              <a:rPr lang="en-US" dirty="0" err="1"/>
              <a:t>pozajmica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garantne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tom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preuzimaju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9908350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regulisanom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(</a:t>
            </a:r>
            <a:r>
              <a:rPr lang="en-US" dirty="0" err="1"/>
              <a:t>Geregelten</a:t>
            </a:r>
            <a:r>
              <a:rPr lang="en-US" dirty="0"/>
              <a:t> </a:t>
            </a:r>
            <a:r>
              <a:rPr lang="en-US" dirty="0" err="1"/>
              <a:t>Markt</a:t>
            </a:r>
            <a:r>
              <a:rPr lang="en-US" dirty="0"/>
              <a:t>)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puštene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regulisanom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prethodno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u </a:t>
            </a:r>
            <a:r>
              <a:rPr lang="en-US" dirty="0" err="1"/>
              <a:t>službenom</a:t>
            </a:r>
            <a:r>
              <a:rPr lang="en-US" dirty="0"/>
              <a:t> </a:t>
            </a:r>
            <a:r>
              <a:rPr lang="en-US" dirty="0" err="1"/>
              <a:t>berzanskom</a:t>
            </a:r>
            <a:r>
              <a:rPr lang="en-US" dirty="0"/>
              <a:t> </a:t>
            </a:r>
            <a:r>
              <a:rPr lang="en-US" dirty="0" err="1"/>
              <a:t>prometu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Zahtev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regulisanom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podneti</a:t>
            </a:r>
            <a:r>
              <a:rPr lang="en-US" dirty="0"/>
              <a:t> </a:t>
            </a:r>
            <a:r>
              <a:rPr lang="en-US" dirty="0" err="1"/>
              <a:t>emitent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nekom</a:t>
            </a:r>
            <a:r>
              <a:rPr lang="en-US" dirty="0"/>
              <a:t> od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ustanova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poseduje</a:t>
            </a:r>
            <a:r>
              <a:rPr lang="en-US" dirty="0"/>
              <a:t> </a:t>
            </a:r>
            <a:r>
              <a:rPr lang="en-US" dirty="0" err="1"/>
              <a:t>licencu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rad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nekoj</a:t>
            </a:r>
            <a:r>
              <a:rPr lang="en-US" dirty="0"/>
              <a:t> od </a:t>
            </a:r>
            <a:r>
              <a:rPr lang="en-US" dirty="0" err="1"/>
              <a:t>domaćih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Na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/>
              <a:t>sprečava</a:t>
            </a:r>
            <a:r>
              <a:rPr lang="en-US" dirty="0"/>
              <a:t> </a:t>
            </a:r>
            <a:r>
              <a:rPr lang="en-US" dirty="0" err="1"/>
              <a:t>monopol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podnošenja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službeno</a:t>
            </a:r>
            <a:r>
              <a:rPr lang="en-US" dirty="0"/>
              <a:t> </a:t>
            </a:r>
            <a:r>
              <a:rPr lang="en-US" dirty="0" err="1"/>
              <a:t>kotiranje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slobodno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/>
              <a:t>tome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naglasiti</a:t>
            </a:r>
            <a:r>
              <a:rPr lang="en-US" dirty="0"/>
              <a:t> da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preduzeće-emitent</a:t>
            </a:r>
            <a:r>
              <a:rPr lang="en-US" dirty="0"/>
              <a:t> mora </a:t>
            </a:r>
            <a:r>
              <a:rPr lang="en-US" dirty="0" err="1"/>
              <a:t>raspolagati</a:t>
            </a:r>
            <a:r>
              <a:rPr lang="en-US" dirty="0"/>
              <a:t> </a:t>
            </a:r>
            <a:r>
              <a:rPr lang="en-US" dirty="0" err="1"/>
              <a:t>stručnim</a:t>
            </a:r>
            <a:r>
              <a:rPr lang="en-US" dirty="0"/>
              <a:t> </a:t>
            </a:r>
            <a:r>
              <a:rPr lang="en-US" dirty="0" err="1"/>
              <a:t>kadrovima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neophodnim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adekvatnim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garantuju</a:t>
            </a:r>
            <a:r>
              <a:rPr lang="en-US" dirty="0"/>
              <a:t> </a:t>
            </a:r>
            <a:r>
              <a:rPr lang="en-US" dirty="0" err="1"/>
              <a:t>procenjivanje</a:t>
            </a:r>
            <a:r>
              <a:rPr lang="en-US" dirty="0"/>
              <a:t> </a:t>
            </a:r>
            <a:r>
              <a:rPr lang="en-US" dirty="0" err="1"/>
              <a:t>emitenta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obezbeđenja</a:t>
            </a:r>
            <a:r>
              <a:rPr lang="en-US" dirty="0"/>
              <a:t> </a:t>
            </a:r>
            <a:r>
              <a:rPr lang="en-US" dirty="0" err="1"/>
              <a:t>pravilne</a:t>
            </a:r>
            <a:r>
              <a:rPr lang="en-US" dirty="0"/>
              <a:t> </a:t>
            </a:r>
            <a:r>
              <a:rPr lang="en-US" dirty="0" err="1"/>
              <a:t>berzanske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30435064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trgovinu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regulisanom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ako</a:t>
            </a:r>
            <a:r>
              <a:rPr lang="en-US" dirty="0"/>
              <a:t>:</a:t>
            </a:r>
            <a:endParaRPr lang="sr-Latn-ME" dirty="0"/>
          </a:p>
          <a:p>
            <a:r>
              <a:rPr lang="en-US" dirty="0"/>
              <a:t> 1) </a:t>
            </a:r>
            <a:r>
              <a:rPr lang="en-US" dirty="0" err="1"/>
              <a:t>emitent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odgovaraju</a:t>
            </a:r>
            <a:r>
              <a:rPr lang="en-US" dirty="0"/>
              <a:t> </a:t>
            </a:r>
            <a:r>
              <a:rPr lang="en-US" dirty="0" err="1"/>
              <a:t>zahtevima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/>
              <a:t>propisanu</a:t>
            </a:r>
            <a:r>
              <a:rPr lang="en-US" dirty="0"/>
              <a:t> </a:t>
            </a:r>
            <a:r>
              <a:rPr lang="en-US" dirty="0" err="1"/>
              <a:t>berzansku</a:t>
            </a:r>
            <a:r>
              <a:rPr lang="en-US" dirty="0"/>
              <a:t> </a:t>
            </a:r>
            <a:r>
              <a:rPr lang="en-US" dirty="0" err="1"/>
              <a:t>trgovinu</a:t>
            </a:r>
            <a:r>
              <a:rPr lang="en-US" dirty="0"/>
              <a:t>; </a:t>
            </a:r>
            <a:endParaRPr lang="sr-Latn-ME" dirty="0"/>
          </a:p>
          <a:p>
            <a:r>
              <a:rPr lang="en-US" dirty="0"/>
              <a:t>2)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zahtevu</a:t>
            </a:r>
            <a:r>
              <a:rPr lang="en-US" dirty="0"/>
              <a:t> </a:t>
            </a:r>
            <a:r>
              <a:rPr lang="en-US" dirty="0" err="1"/>
              <a:t>priložen</a:t>
            </a:r>
            <a:r>
              <a:rPr lang="en-US" dirty="0"/>
              <a:t> </a:t>
            </a:r>
            <a:r>
              <a:rPr lang="en-US" dirty="0" err="1"/>
              <a:t>izveštaj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; </a:t>
            </a:r>
            <a:endParaRPr lang="sr-Latn-ME" dirty="0"/>
          </a:p>
          <a:p>
            <a:r>
              <a:rPr lang="en-US" dirty="0"/>
              <a:t>3)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poznate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bi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mogle</a:t>
            </a:r>
            <a:r>
              <a:rPr lang="en-US" dirty="0"/>
              <a:t> </a:t>
            </a:r>
            <a:r>
              <a:rPr lang="en-US" dirty="0" err="1"/>
              <a:t>dovesti</a:t>
            </a:r>
            <a:r>
              <a:rPr lang="en-US" dirty="0"/>
              <a:t> do </a:t>
            </a:r>
            <a:r>
              <a:rPr lang="en-US" dirty="0" err="1"/>
              <a:t>prevare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narušavanja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Saveza</a:t>
            </a:r>
            <a:r>
              <a:rPr lang="en-US" dirty="0"/>
              <a:t>,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posebnih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saveznih</a:t>
            </a:r>
            <a:r>
              <a:rPr lang="en-US" dirty="0"/>
              <a:t> </a:t>
            </a:r>
            <a:r>
              <a:rPr lang="en-US" dirty="0" err="1"/>
              <a:t>pokrajina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članica</a:t>
            </a:r>
            <a:r>
              <a:rPr lang="en-US" dirty="0"/>
              <a:t> EU, </a:t>
            </a:r>
            <a:r>
              <a:rPr lang="en-US" dirty="0" err="1"/>
              <a:t>automatski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dozvoljene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trgovinu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regulisanom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domaćim</a:t>
            </a:r>
            <a:r>
              <a:rPr lang="en-US" dirty="0"/>
              <a:t> </a:t>
            </a:r>
            <a:r>
              <a:rPr lang="en-US" dirty="0" err="1"/>
              <a:t>berzama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/>
              <a:t>zahtev</a:t>
            </a:r>
            <a:r>
              <a:rPr lang="en-US" dirty="0"/>
              <a:t> se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plasiranja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regulisanom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16205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prilaže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„</a:t>
            </a:r>
            <a:r>
              <a:rPr lang="en-US" dirty="0" err="1"/>
              <a:t>izveštaj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“ (</a:t>
            </a:r>
            <a:r>
              <a:rPr lang="en-US" dirty="0" err="1"/>
              <a:t>Unternehmenbericht</a:t>
            </a:r>
            <a:r>
              <a:rPr lang="en-US" dirty="0"/>
              <a:t>),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sadržini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identičan</a:t>
            </a:r>
            <a:r>
              <a:rPr lang="en-US" dirty="0"/>
              <a:t> </a:t>
            </a:r>
            <a:r>
              <a:rPr lang="en-US" dirty="0" err="1"/>
              <a:t>prospektu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Jedinu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moguće</a:t>
            </a:r>
            <a:r>
              <a:rPr lang="en-US" dirty="0"/>
              <a:t> je </a:t>
            </a:r>
            <a:r>
              <a:rPr lang="en-US" dirty="0" err="1"/>
              <a:t>zapaziti</a:t>
            </a:r>
            <a:r>
              <a:rPr lang="en-US" dirty="0"/>
              <a:t> u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publikovanog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najčešće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veličinom</a:t>
            </a:r>
            <a:r>
              <a:rPr lang="en-US" dirty="0"/>
              <a:t> </a:t>
            </a:r>
            <a:r>
              <a:rPr lang="en-US" dirty="0" err="1"/>
              <a:t>preduzećaemitenta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Izveštaj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objavljuje</a:t>
            </a:r>
            <a:r>
              <a:rPr lang="en-US" dirty="0"/>
              <a:t> se u </a:t>
            </a:r>
            <a:r>
              <a:rPr lang="en-US" dirty="0" err="1"/>
              <a:t>jednom</a:t>
            </a:r>
            <a:r>
              <a:rPr lang="en-US" dirty="0"/>
              <a:t> od </a:t>
            </a:r>
            <a:r>
              <a:rPr lang="en-US" dirty="0" err="1"/>
              <a:t>propisanih</a:t>
            </a:r>
            <a:r>
              <a:rPr lang="en-US" dirty="0"/>
              <a:t> </a:t>
            </a:r>
            <a:r>
              <a:rPr lang="en-US" dirty="0" err="1"/>
              <a:t>listova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se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brošure</a:t>
            </a:r>
            <a:r>
              <a:rPr lang="en-US" dirty="0"/>
              <a:t> </a:t>
            </a:r>
            <a:r>
              <a:rPr lang="en-US" dirty="0" err="1"/>
              <a:t>stavlja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raspolaganje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berzama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Berzanskim</a:t>
            </a:r>
            <a:r>
              <a:rPr lang="en-US" dirty="0"/>
              <a:t> </a:t>
            </a:r>
            <a:r>
              <a:rPr lang="en-US" dirty="0" err="1"/>
              <a:t>pravilnikom</a:t>
            </a:r>
            <a:r>
              <a:rPr lang="en-US" dirty="0"/>
              <a:t> </a:t>
            </a:r>
            <a:r>
              <a:rPr lang="en-US" dirty="0" err="1"/>
              <a:t>regulisani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slučajevi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smatra</a:t>
            </a:r>
            <a:r>
              <a:rPr lang="en-US" dirty="0"/>
              <a:t> da je </a:t>
            </a:r>
            <a:r>
              <a:rPr lang="en-US" dirty="0" err="1"/>
              <a:t>javnost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informisana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da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publikovanja</a:t>
            </a:r>
            <a:r>
              <a:rPr lang="en-US" dirty="0"/>
              <a:t> </a:t>
            </a:r>
            <a:r>
              <a:rPr lang="en-US" dirty="0" err="1"/>
              <a:t>izveštaja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11361506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(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defakto</a:t>
            </a:r>
            <a:r>
              <a:rPr lang="en-US" dirty="0"/>
              <a:t> </a:t>
            </a:r>
            <a:r>
              <a:rPr lang="en-US" dirty="0" err="1"/>
              <a:t>identična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komisijom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izdaje</a:t>
            </a:r>
            <a:r>
              <a:rPr lang="en-US" dirty="0"/>
              <a:t> </a:t>
            </a:r>
            <a:r>
              <a:rPr lang="en-US" dirty="0" err="1"/>
              <a:t>dozvole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službeno</a:t>
            </a:r>
            <a:r>
              <a:rPr lang="en-US" dirty="0"/>
              <a:t> </a:t>
            </a:r>
            <a:r>
              <a:rPr lang="en-US" dirty="0" err="1"/>
              <a:t>kotiranje</a:t>
            </a:r>
            <a:r>
              <a:rPr lang="en-US" dirty="0"/>
              <a:t>)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preduzeće-emitenta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plasirao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nekoj</a:t>
            </a:r>
            <a:r>
              <a:rPr lang="en-US" dirty="0"/>
              <a:t>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domaćoj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(</a:t>
            </a:r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službenom</a:t>
            </a:r>
            <a:r>
              <a:rPr lang="en-US" dirty="0"/>
              <a:t> </a:t>
            </a:r>
            <a:r>
              <a:rPr lang="en-US" dirty="0" err="1"/>
              <a:t>kotiranju</a:t>
            </a:r>
            <a:r>
              <a:rPr lang="en-US" dirty="0"/>
              <a:t>), </a:t>
            </a:r>
            <a:r>
              <a:rPr lang="en-US" dirty="0" err="1"/>
              <a:t>osloboditi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izveštaja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ustanove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regulisano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izveštaja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u </a:t>
            </a:r>
            <a:r>
              <a:rPr lang="en-US" dirty="0" err="1"/>
              <a:t>službenom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regulisanom</a:t>
            </a:r>
            <a:r>
              <a:rPr lang="en-US" dirty="0"/>
              <a:t> </a:t>
            </a:r>
            <a:r>
              <a:rPr lang="en-US" dirty="0" err="1"/>
              <a:t>prometu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nekoj</a:t>
            </a:r>
            <a:r>
              <a:rPr lang="en-US" dirty="0"/>
              <a:t>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nemačkoj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uslov</a:t>
            </a:r>
            <a:r>
              <a:rPr lang="en-US" dirty="0"/>
              <a:t> da </a:t>
            </a:r>
            <a:r>
              <a:rPr lang="en-US" dirty="0" err="1"/>
              <a:t>dotična</a:t>
            </a:r>
            <a:r>
              <a:rPr lang="en-US" dirty="0"/>
              <a:t> </a:t>
            </a:r>
            <a:r>
              <a:rPr lang="en-US" dirty="0" err="1"/>
              <a:t>ustanova</a:t>
            </a:r>
            <a:r>
              <a:rPr lang="en-US" dirty="0"/>
              <a:t> </a:t>
            </a:r>
            <a:r>
              <a:rPr lang="en-US" dirty="0" err="1"/>
              <a:t>redovno</a:t>
            </a:r>
            <a:r>
              <a:rPr lang="en-US" dirty="0"/>
              <a:t> </a:t>
            </a:r>
            <a:r>
              <a:rPr lang="en-US" dirty="0" err="1"/>
              <a:t>objavljuje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izveštaje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Na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/>
              <a:t>umnogome</a:t>
            </a:r>
            <a:r>
              <a:rPr lang="en-US" dirty="0"/>
              <a:t> </a:t>
            </a:r>
            <a:r>
              <a:rPr lang="en-US" dirty="0" err="1"/>
              <a:t>olakšava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ustanova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Tekuće</a:t>
            </a:r>
            <a:r>
              <a:rPr lang="en-US" dirty="0" smtClean="0"/>
              <a:t> </a:t>
            </a:r>
            <a:r>
              <a:rPr lang="en-US" dirty="0" err="1"/>
              <a:t>informisanje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preduzeća-emitenta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regulisanom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zasniva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sličnim</a:t>
            </a:r>
            <a:r>
              <a:rPr lang="en-US" dirty="0"/>
              <a:t> </a:t>
            </a:r>
            <a:r>
              <a:rPr lang="en-US" dirty="0" err="1"/>
              <a:t>normama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važe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službenog</a:t>
            </a:r>
            <a:r>
              <a:rPr lang="en-US" dirty="0"/>
              <a:t> </a:t>
            </a:r>
            <a:r>
              <a:rPr lang="en-US" dirty="0" err="1"/>
              <a:t>kotiranja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0035470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slobodnom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(</a:t>
            </a:r>
            <a:r>
              <a:rPr lang="en-US" dirty="0" err="1"/>
              <a:t>Freiverkehr</a:t>
            </a:r>
            <a:r>
              <a:rPr lang="en-US" dirty="0"/>
              <a:t>) </a:t>
            </a:r>
            <a:r>
              <a:rPr lang="en-US" dirty="0" err="1"/>
              <a:t>Zahtev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dozvola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u </a:t>
            </a:r>
            <a:r>
              <a:rPr lang="en-US" dirty="0" err="1"/>
              <a:t>slobodnom</a:t>
            </a:r>
            <a:r>
              <a:rPr lang="en-US" dirty="0"/>
              <a:t> </a:t>
            </a:r>
            <a:r>
              <a:rPr lang="en-US" dirty="0" err="1"/>
              <a:t>prometu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podneti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ustanove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poseduju</a:t>
            </a:r>
            <a:r>
              <a:rPr lang="en-US" dirty="0"/>
              <a:t> </a:t>
            </a:r>
            <a:r>
              <a:rPr lang="en-US" dirty="0" err="1"/>
              <a:t>dozvolu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rad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prihvatanju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u </a:t>
            </a:r>
            <a:r>
              <a:rPr lang="en-US" dirty="0" err="1"/>
              <a:t>slobodni</a:t>
            </a:r>
            <a:r>
              <a:rPr lang="en-US" dirty="0"/>
              <a:t> </a:t>
            </a:r>
            <a:r>
              <a:rPr lang="en-US" dirty="0" err="1"/>
              <a:t>promet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objavljena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oglasnoj</a:t>
            </a:r>
            <a:r>
              <a:rPr lang="en-US" dirty="0"/>
              <a:t> </a:t>
            </a:r>
            <a:r>
              <a:rPr lang="en-US" dirty="0" err="1"/>
              <a:t>tabli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Novim</a:t>
            </a:r>
            <a:r>
              <a:rPr lang="en-US" dirty="0" smtClean="0"/>
              <a:t> </a:t>
            </a:r>
            <a:r>
              <a:rPr lang="en-US" dirty="0" err="1"/>
              <a:t>zakonskim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 (</a:t>
            </a:r>
            <a:r>
              <a:rPr lang="en-US" dirty="0" err="1"/>
              <a:t>Zakonom</a:t>
            </a:r>
            <a:r>
              <a:rPr lang="en-US" dirty="0"/>
              <a:t> o </a:t>
            </a:r>
            <a:r>
              <a:rPr lang="en-US" dirty="0" err="1"/>
              <a:t>prospektu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Pravilnikom</a:t>
            </a:r>
            <a:r>
              <a:rPr lang="en-US" dirty="0"/>
              <a:t> o </a:t>
            </a:r>
            <a:r>
              <a:rPr lang="en-US" dirty="0" err="1"/>
              <a:t>prospektu</a:t>
            </a:r>
            <a:r>
              <a:rPr lang="en-US" dirty="0"/>
              <a:t>) </a:t>
            </a:r>
            <a:r>
              <a:rPr lang="en-US" dirty="0" err="1"/>
              <a:t>obavezi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podvrgnuto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slobodno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, </a:t>
            </a:r>
            <a:r>
              <a:rPr lang="en-US" dirty="0" err="1"/>
              <a:t>čije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u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prevazilaze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postavljene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službeno</a:t>
            </a:r>
            <a:r>
              <a:rPr lang="en-US" dirty="0"/>
              <a:t> </a:t>
            </a:r>
            <a:r>
              <a:rPr lang="en-US" dirty="0" err="1"/>
              <a:t>kotiranje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regulisanom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2329731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Prodajni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ne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objavljen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u </a:t>
            </a:r>
            <a:r>
              <a:rPr lang="en-US" dirty="0" err="1"/>
              <a:t>štampi</a:t>
            </a:r>
            <a:r>
              <a:rPr lang="en-US" dirty="0"/>
              <a:t>, </a:t>
            </a:r>
            <a:r>
              <a:rPr lang="en-US" dirty="0" err="1"/>
              <a:t>ni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brošure</a:t>
            </a:r>
            <a:r>
              <a:rPr lang="en-US" dirty="0"/>
              <a:t> </a:t>
            </a:r>
            <a:r>
              <a:rPr lang="en-US" dirty="0" err="1"/>
              <a:t>stavljen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raspolaganje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prve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ne </a:t>
            </a:r>
            <a:r>
              <a:rPr lang="en-US" dirty="0" err="1"/>
              <a:t>izradi</a:t>
            </a:r>
            <a:r>
              <a:rPr lang="en-US" dirty="0"/>
              <a:t> </a:t>
            </a:r>
            <a:r>
              <a:rPr lang="en-US" dirty="0" err="1"/>
              <a:t>prodajni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, </a:t>
            </a:r>
            <a:r>
              <a:rPr lang="en-US" dirty="0" err="1"/>
              <a:t>onda</a:t>
            </a:r>
            <a:r>
              <a:rPr lang="en-US" dirty="0"/>
              <a:t> je to </a:t>
            </a:r>
            <a:r>
              <a:rPr lang="en-US" dirty="0" err="1"/>
              <a:t>najčešće</a:t>
            </a:r>
            <a:r>
              <a:rPr lang="en-US" dirty="0"/>
              <a:t> u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nudi</a:t>
            </a:r>
            <a:r>
              <a:rPr lang="en-US" dirty="0"/>
              <a:t> </a:t>
            </a:r>
            <a:r>
              <a:rPr lang="en-US" dirty="0" err="1"/>
              <a:t>užem</a:t>
            </a:r>
            <a:r>
              <a:rPr lang="en-US" dirty="0"/>
              <a:t> </a:t>
            </a:r>
            <a:r>
              <a:rPr lang="en-US" dirty="0" err="1"/>
              <a:t>krugu</a:t>
            </a:r>
            <a:r>
              <a:rPr lang="en-US" dirty="0"/>
              <a:t> </a:t>
            </a:r>
            <a:r>
              <a:rPr lang="en-US" dirty="0" err="1"/>
              <a:t>interesenata</a:t>
            </a:r>
            <a:r>
              <a:rPr lang="en-US" dirty="0"/>
              <a:t> (</a:t>
            </a:r>
            <a:r>
              <a:rPr lang="en-US" dirty="0" err="1"/>
              <a:t>privatan</a:t>
            </a:r>
            <a:r>
              <a:rPr lang="en-US" dirty="0"/>
              <a:t> </a:t>
            </a:r>
            <a:r>
              <a:rPr lang="en-US" dirty="0" err="1"/>
              <a:t>plasman</a:t>
            </a:r>
            <a:r>
              <a:rPr lang="en-US" dirty="0"/>
              <a:t> – </a:t>
            </a:r>
            <a:r>
              <a:rPr lang="en-US" dirty="0" err="1"/>
              <a:t>eng.</a:t>
            </a:r>
            <a:r>
              <a:rPr lang="en-US" dirty="0"/>
              <a:t> private placement, </a:t>
            </a:r>
            <a:r>
              <a:rPr lang="en-US" dirty="0" err="1"/>
              <a:t>nem</a:t>
            </a:r>
            <a:r>
              <a:rPr lang="en-US" dirty="0"/>
              <a:t>. Private </a:t>
            </a:r>
            <a:r>
              <a:rPr lang="en-US" dirty="0" err="1"/>
              <a:t>Plazierung</a:t>
            </a:r>
            <a:r>
              <a:rPr lang="en-US" dirty="0"/>
              <a:t>).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slobodnog</a:t>
            </a:r>
            <a:r>
              <a:rPr lang="en-US" dirty="0"/>
              <a:t> </a:t>
            </a:r>
            <a:r>
              <a:rPr lang="en-US" dirty="0" err="1"/>
              <a:t>prometa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preduzeća-emitenta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tekućeg</a:t>
            </a:r>
            <a:r>
              <a:rPr lang="en-US" dirty="0"/>
              <a:t> </a:t>
            </a:r>
            <a:r>
              <a:rPr lang="en-US" dirty="0" err="1"/>
              <a:t>informisanja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593312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nemačkog</a:t>
            </a:r>
            <a:r>
              <a:rPr lang="en-US" dirty="0"/>
              <a:t> </a:t>
            </a:r>
            <a:r>
              <a:rPr lang="en-US" dirty="0" err="1"/>
              <a:t>rentnog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(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) </a:t>
            </a:r>
            <a:r>
              <a:rPr lang="en-US" dirty="0" err="1"/>
              <a:t>razlikujemo</a:t>
            </a:r>
            <a:r>
              <a:rPr lang="en-US" dirty="0"/>
              <a:t> </a:t>
            </a:r>
            <a:r>
              <a:rPr lang="en-US" dirty="0" err="1"/>
              <a:t>sledeće</a:t>
            </a:r>
            <a:r>
              <a:rPr lang="en-US" dirty="0"/>
              <a:t> </a:t>
            </a:r>
            <a:r>
              <a:rPr lang="en-US" dirty="0" err="1"/>
              <a:t>modalitete</a:t>
            </a:r>
            <a:r>
              <a:rPr lang="en-US" dirty="0"/>
              <a:t> </a:t>
            </a:r>
            <a:r>
              <a:rPr lang="en-US" dirty="0" err="1"/>
              <a:t>indirektne</a:t>
            </a:r>
            <a:r>
              <a:rPr lang="en-US" dirty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: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slobodna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– </a:t>
            </a:r>
            <a:r>
              <a:rPr lang="en-US" dirty="0" err="1"/>
              <a:t>Freihändiger</a:t>
            </a:r>
            <a:r>
              <a:rPr lang="en-US" dirty="0"/>
              <a:t> </a:t>
            </a:r>
            <a:r>
              <a:rPr lang="en-US" dirty="0" err="1"/>
              <a:t>Verkauf</a:t>
            </a:r>
            <a:r>
              <a:rPr lang="en-US" dirty="0"/>
              <a:t>;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(</a:t>
            </a:r>
            <a:r>
              <a:rPr lang="en-US" dirty="0" err="1"/>
              <a:t>prodaja</a:t>
            </a:r>
            <a:r>
              <a:rPr lang="en-US" dirty="0"/>
              <a:t>) – </a:t>
            </a:r>
            <a:r>
              <a:rPr lang="en-US" dirty="0" err="1"/>
              <a:t>Öffentlicher</a:t>
            </a:r>
            <a:r>
              <a:rPr lang="en-US" dirty="0"/>
              <a:t> </a:t>
            </a:r>
            <a:r>
              <a:rPr lang="en-US" dirty="0" err="1"/>
              <a:t>Zeichnung</a:t>
            </a:r>
            <a:r>
              <a:rPr lang="en-US" dirty="0"/>
              <a:t>;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tendera</a:t>
            </a:r>
            <a:r>
              <a:rPr lang="en-US" dirty="0"/>
              <a:t> (</a:t>
            </a:r>
            <a:r>
              <a:rPr lang="en-US" dirty="0" err="1"/>
              <a:t>aukcije</a:t>
            </a:r>
            <a:r>
              <a:rPr lang="en-US" dirty="0"/>
              <a:t>) – </a:t>
            </a:r>
            <a:r>
              <a:rPr lang="en-US" dirty="0" err="1"/>
              <a:t>Tenderverfahren</a:t>
            </a:r>
            <a:r>
              <a:rPr lang="en-US" dirty="0"/>
              <a:t>. </a:t>
            </a:r>
            <a:endParaRPr lang="sr-Latn-ME" dirty="0" smtClean="0"/>
          </a:p>
          <a:p>
            <a:endParaRPr lang="sr-Latn-ME" dirty="0"/>
          </a:p>
          <a:p>
            <a:r>
              <a:rPr lang="sr-Latn-ME" dirty="0" smtClean="0"/>
              <a:t>HVALA!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8981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Povezanost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(</a:t>
            </a:r>
            <a:r>
              <a:rPr lang="en-US" dirty="0" err="1"/>
              <a:t>novčanog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berzi</a:t>
            </a:r>
            <a:r>
              <a:rPr lang="en-US" dirty="0"/>
              <a:t>,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deviznog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),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 (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pt-BR" dirty="0" smtClean="0"/>
              <a:t>sa </a:t>
            </a:r>
            <a:r>
              <a:rPr lang="pt-BR" dirty="0"/>
              <a:t>ciklusom reprodukcije preduzeća, jasno se vidi iz prethodne šeme.</a:t>
            </a:r>
          </a:p>
          <a:p>
            <a:pPr marL="0" indent="0">
              <a:buNone/>
            </a:pPr>
            <a:r>
              <a:rPr lang="en-US" dirty="0" err="1"/>
              <a:t>Preduzeće</a:t>
            </a:r>
            <a:r>
              <a:rPr lang="en-US" dirty="0"/>
              <a:t> u </a:t>
            </a:r>
            <a:r>
              <a:rPr lang="en-US" dirty="0" err="1"/>
              <a:t>predujmljenom</a:t>
            </a:r>
            <a:r>
              <a:rPr lang="en-US" dirty="0"/>
              <a:t> </a:t>
            </a:r>
            <a:r>
              <a:rPr lang="en-US" dirty="0" err="1"/>
              <a:t>novčanom</a:t>
            </a:r>
            <a:r>
              <a:rPr lang="en-US" dirty="0"/>
              <a:t> </a:t>
            </a:r>
            <a:r>
              <a:rPr lang="en-US" dirty="0" err="1"/>
              <a:t>kapitalu</a:t>
            </a:r>
            <a:r>
              <a:rPr lang="en-US" dirty="0"/>
              <a:t> (No)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 smtClean="0"/>
              <a:t>sledeće</a:t>
            </a:r>
            <a:r>
              <a:rPr lang="sr-Latn-ME" dirty="0" smtClean="0"/>
              <a:t> </a:t>
            </a:r>
            <a:r>
              <a:rPr lang="pl-PL" dirty="0" smtClean="0"/>
              <a:t>oblike </a:t>
            </a:r>
            <a:r>
              <a:rPr lang="pl-PL" dirty="0"/>
              <a:t>novca i kapitala: akumulaciju (S) iz procesa reprodukcije nakon </a:t>
            </a:r>
            <a:r>
              <a:rPr lang="pl-PL" dirty="0" smtClean="0"/>
              <a:t>nadoknade </a:t>
            </a:r>
            <a:r>
              <a:rPr lang="en-US" dirty="0" err="1" smtClean="0"/>
              <a:t>utrošenog</a:t>
            </a:r>
            <a:r>
              <a:rPr lang="en-US" dirty="0" smtClean="0"/>
              <a:t> </a:t>
            </a:r>
            <a:r>
              <a:rPr lang="en-US" dirty="0" err="1"/>
              <a:t>novčanog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(No), a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pribavljen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deviznom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(N,),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berzanskom</a:t>
            </a:r>
            <a:r>
              <a:rPr lang="sr-Latn-ME" dirty="0" smtClean="0"/>
              <a:t> </a:t>
            </a:r>
            <a:r>
              <a:rPr lang="en-US" dirty="0" err="1" smtClean="0"/>
              <a:t>poslovanju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(N4</a:t>
            </a:r>
            <a:r>
              <a:rPr lang="en-US" dirty="0" smtClean="0"/>
              <a:t>)-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tome 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 </a:t>
            </a:r>
            <a:r>
              <a:rPr lang="en-US" dirty="0" err="1" smtClean="0"/>
              <a:t>predujmljeni</a:t>
            </a:r>
            <a:r>
              <a:rPr lang="sr-Latn-ME" dirty="0" smtClean="0"/>
              <a:t> </a:t>
            </a:r>
            <a:r>
              <a:rPr lang="en-US" dirty="0" err="1" smtClean="0"/>
              <a:t>novčani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sledećih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pt-BR" dirty="0"/>
              <a:t>N0 = N1 +N2 + N3 +N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3154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Početak</a:t>
            </a:r>
            <a:r>
              <a:rPr lang="en-US" dirty="0"/>
              <a:t>,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 smtClean="0"/>
              <a:t>polazi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sr-Latn-ME" dirty="0" smtClean="0"/>
              <a:t> p</a:t>
            </a:r>
            <a:r>
              <a:rPr lang="en-US" dirty="0" err="1" smtClean="0"/>
              <a:t>očetnog</a:t>
            </a:r>
            <a:r>
              <a:rPr lang="en-US" dirty="0" smtClean="0"/>
              <a:t> </a:t>
            </a:r>
            <a:r>
              <a:rPr lang="en-US" dirty="0" err="1"/>
              <a:t>predujmljenog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N0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sopstvenog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en-US" dirty="0" err="1" smtClean="0"/>
              <a:t>oslobođenog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prethodnih</a:t>
            </a:r>
            <a:r>
              <a:rPr lang="en-US" dirty="0"/>
              <a:t> </a:t>
            </a:r>
            <a:r>
              <a:rPr lang="en-US" dirty="0" err="1"/>
              <a:t>ciklusa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 (N1),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dobijenog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u </a:t>
            </a:r>
            <a:r>
              <a:rPr lang="en-US" dirty="0" err="1"/>
              <a:t>zemlji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inostranstvu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ekonomskih</a:t>
            </a:r>
            <a:r>
              <a:rPr lang="en-US" dirty="0"/>
              <a:t> </a:t>
            </a:r>
            <a:r>
              <a:rPr lang="en-US" dirty="0" err="1"/>
              <a:t>subjekata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međunarodnih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(N2), a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osiguranog</a:t>
            </a:r>
            <a:r>
              <a:rPr lang="en-US" dirty="0"/>
              <a:t> </a:t>
            </a:r>
            <a:r>
              <a:rPr lang="en-US" dirty="0" err="1"/>
              <a:t>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delovima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(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deviznog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) </a:t>
            </a:r>
            <a:r>
              <a:rPr lang="en-US" dirty="0" err="1"/>
              <a:t>koji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/>
              <a:t>označili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N3,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konačno</a:t>
            </a:r>
            <a:r>
              <a:rPr lang="en-US" dirty="0"/>
              <a:t>,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osiguranog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hartija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 </a:t>
            </a:r>
            <a:r>
              <a:rPr lang="en-US" dirty="0" err="1"/>
              <a:t>berzama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poslovnih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banaka</a:t>
            </a:r>
            <a:r>
              <a:rPr lang="en-US" dirty="0"/>
              <a:t> (</a:t>
            </a:r>
            <a:r>
              <a:rPr lang="en-US" dirty="0" err="1"/>
              <a:t>krediti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direktnom</a:t>
            </a:r>
            <a:r>
              <a:rPr lang="en-US" dirty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tržištu (u svoje ime i za svoj račun).</a:t>
            </a:r>
          </a:p>
          <a:p>
            <a:pPr marL="0" indent="0">
              <a:buNone/>
            </a:pPr>
            <a:r>
              <a:rPr lang="en-US" dirty="0"/>
              <a:t>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zasniva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21934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b="1" dirty="0"/>
              <a:t>4. STRATEŠKE RAZLIKE AKCIONARSKOG I</a:t>
            </a:r>
            <a:br>
              <a:rPr lang="nn-NO" b="1" dirty="0"/>
            </a:br>
            <a:r>
              <a:rPr lang="en-US" b="1" dirty="0"/>
              <a:t>KREDITNOG FINANSIRANJA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(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berzi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dominantna</a:t>
            </a:r>
            <a:r>
              <a:rPr lang="en-US" dirty="0"/>
              <a:t> </a:t>
            </a:r>
            <a:r>
              <a:rPr lang="en-US" dirty="0" err="1"/>
              <a:t>orijentacija</a:t>
            </a:r>
            <a:r>
              <a:rPr lang="en-US" dirty="0"/>
              <a:t> </a:t>
            </a:r>
            <a:r>
              <a:rPr lang="en-US" dirty="0" err="1"/>
              <a:t>savremenih</a:t>
            </a:r>
            <a:r>
              <a:rPr lang="en-US" dirty="0"/>
              <a:t> </a:t>
            </a:r>
            <a:r>
              <a:rPr lang="en-US" dirty="0" err="1"/>
              <a:t>privreda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tržišni</a:t>
            </a:r>
            <a:r>
              <a:rPr lang="en-US" dirty="0"/>
              <a:t> </a:t>
            </a:r>
            <a:r>
              <a:rPr lang="en-US" dirty="0" err="1"/>
              <a:t>mehanizam</a:t>
            </a:r>
            <a:r>
              <a:rPr lang="en-US" dirty="0"/>
              <a:t>, a u </a:t>
            </a:r>
            <a:r>
              <a:rPr lang="en-US" dirty="0" err="1" smtClean="0"/>
              <a:t>sklopu</a:t>
            </a:r>
            <a:r>
              <a:rPr lang="sr-Latn-ME" dirty="0" smtClean="0"/>
              <a:t> </a:t>
            </a:r>
            <a:r>
              <a:rPr lang="pl-PL" dirty="0" smtClean="0"/>
              <a:t>njega </a:t>
            </a:r>
            <a:r>
              <a:rPr lang="pl-PL" dirty="0"/>
              <a:t>i na finansijsko tržište, očito je, pokazuje odredene specifičnosti i </a:t>
            </a:r>
            <a:r>
              <a:rPr lang="pl-PL" dirty="0" smtClean="0"/>
              <a:t>prednosti ovog </a:t>
            </a:r>
            <a:r>
              <a:rPr lang="pl-PL" dirty="0"/>
              <a:t>sistema finansiranja u odnosu na dominantno kreditni oblik finansiranja.</a:t>
            </a:r>
          </a:p>
          <a:p>
            <a:pPr marL="0" indent="0">
              <a:buNone/>
            </a:pPr>
            <a:r>
              <a:rPr lang="en-US" dirty="0" err="1"/>
              <a:t>Potrebno</a:t>
            </a:r>
            <a:r>
              <a:rPr lang="en-US" dirty="0"/>
              <a:t> je da </a:t>
            </a:r>
            <a:r>
              <a:rPr lang="en-US" dirty="0" err="1"/>
              <a:t>istaknemo</a:t>
            </a:r>
            <a:r>
              <a:rPr lang="en-US" dirty="0"/>
              <a:t> </a:t>
            </a:r>
            <a:r>
              <a:rPr lang="en-US" dirty="0" err="1"/>
              <a:t>bitne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Prvo</a:t>
            </a:r>
            <a:r>
              <a:rPr lang="en-US" dirty="0"/>
              <a:t>,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 smtClean="0"/>
              <a:t>akcionarskog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/>
              <a:t>znači</a:t>
            </a:r>
            <a:r>
              <a:rPr lang="en-US" dirty="0"/>
              <a:t> da se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osigurava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trajnoj</a:t>
            </a:r>
            <a:r>
              <a:rPr lang="en-US" dirty="0"/>
              <a:t> </a:t>
            </a:r>
            <a:r>
              <a:rPr lang="en-US" dirty="0" err="1"/>
              <a:t>osnovi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Naime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da se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osnivačkom</a:t>
            </a:r>
            <a:r>
              <a:rPr lang="en-US" dirty="0" smtClean="0"/>
              <a:t> </a:t>
            </a:r>
            <a:r>
              <a:rPr lang="en-US" dirty="0" err="1"/>
              <a:t>akcionarskom</a:t>
            </a:r>
            <a:r>
              <a:rPr lang="en-US" dirty="0"/>
              <a:t> </a:t>
            </a:r>
            <a:r>
              <a:rPr lang="en-US" dirty="0" err="1"/>
              <a:t>kapitalu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kapitalu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 smtClean="0"/>
              <a:t>kapital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dokapitalizacija</a:t>
            </a:r>
            <a:r>
              <a:rPr lang="en-US" dirty="0"/>
              <a:t>) </a:t>
            </a:r>
            <a:r>
              <a:rPr lang="en-US" dirty="0" err="1"/>
              <a:t>novom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redovno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dugoročni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trajni</a:t>
            </a:r>
            <a:r>
              <a:rPr lang="en-US" dirty="0"/>
              <a:t> </a:t>
            </a:r>
            <a:r>
              <a:rPr lang="en-US" dirty="0" err="1" smtClean="0"/>
              <a:t>kapital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Vlasnici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upravljači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menjati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pl-PL" dirty="0" smtClean="0"/>
              <a:t>tržištu </a:t>
            </a:r>
            <a:r>
              <a:rPr lang="pl-PL" dirty="0"/>
              <a:t>kapitala (berzi), ali kapital ostaje u preduzeću.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Izostaje </a:t>
            </a:r>
            <a:r>
              <a:rPr lang="pl-PL" dirty="0"/>
              <a:t>povraćaj </a:t>
            </a:r>
            <a:r>
              <a:rPr lang="pl-PL" dirty="0" smtClean="0"/>
              <a:t>kapitala </a:t>
            </a:r>
            <a:r>
              <a:rPr lang="en-US" dirty="0" err="1" smtClean="0"/>
              <a:t>vlasnicima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to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22639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2542</TotalTime>
  <Words>6768</Words>
  <Application>Microsoft Office PowerPoint</Application>
  <PresentationFormat>Custom</PresentationFormat>
  <Paragraphs>272</Paragraphs>
  <Slides>67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Office Theme</vt:lpstr>
      <vt:lpstr>PRAVO FINANSIJSKIH INSTITUCIJA</vt:lpstr>
      <vt:lpstr>3. IZVORI FINANSIRANJA PRIVREDE </vt:lpstr>
      <vt:lpstr>Slide 3</vt:lpstr>
      <vt:lpstr>Slide 4</vt:lpstr>
      <vt:lpstr>Slide 5</vt:lpstr>
      <vt:lpstr>Slide 6</vt:lpstr>
      <vt:lpstr>Slide 7</vt:lpstr>
      <vt:lpstr>Slide 8</vt:lpstr>
      <vt:lpstr>4. STRATEŠKE RAZLIKE AKCIONARSKOG I KREDITNOG FINANSIRANJA </vt:lpstr>
      <vt:lpstr>Slide 10</vt:lpstr>
      <vt:lpstr>Slide 11</vt:lpstr>
      <vt:lpstr>Slide 12</vt:lpstr>
      <vt:lpstr>Slide 13</vt:lpstr>
      <vt:lpstr>Slide 14</vt:lpstr>
      <vt:lpstr>Slide 15</vt:lpstr>
      <vt:lpstr>EFEKTI I OGRANIČENJA FINANSIRANJA KORPORACIJA EMISIJOM HARTIJA OD VREDNOSTI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IZVORI PRAVA TRŽIŠTA KAPITALA I SISTEMI EMISIJE HARTIJA OD VREDNOSTI 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Windows User</cp:lastModifiedBy>
  <cp:revision>21</cp:revision>
  <dcterms:created xsi:type="dcterms:W3CDTF">2019-02-21T13:54:38Z</dcterms:created>
  <dcterms:modified xsi:type="dcterms:W3CDTF">2019-04-01T07:28:05Z</dcterms:modified>
</cp:coreProperties>
</file>