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1.4.2019.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5545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KORPORATIVNO UPRAVLJANJE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Darko Tipurić i 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saradnici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izdanje 2008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Korporativno upravljanje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sistemom upravljanja malim i srednjim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preduzećima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velikim korporacijama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Pravima osoba u statusu vlasnika dijela kapitala sa različitim omjerom učešća u ukupnom kapitalu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naglaskom na male dioničare i njihovim pravima</a:t>
            </a: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načinu osnivanja kompanije, pravilima i uslovima poslovanja u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zakonskim regulativama vezanim za korporaciju“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CILJ PREDAVANJA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A-MODELI I TEORIJE KORPORATIVNOG UPRAVLJANJA</a:t>
            </a:r>
          </a:p>
          <a:p>
            <a:pPr marL="0" indent="0">
              <a:buNone/>
            </a:pPr>
            <a:r>
              <a:rPr lang="sr-Latn-ME" dirty="0" smtClean="0"/>
              <a:t>1. Modeli korporativnog upravljanja </a:t>
            </a:r>
          </a:p>
          <a:p>
            <a:pPr marL="0" indent="0">
              <a:buNone/>
            </a:pPr>
            <a:r>
              <a:rPr lang="sr-Latn-ME" dirty="0" smtClean="0"/>
              <a:t>2. Teorije korporativnog upravljanja</a:t>
            </a:r>
          </a:p>
          <a:p>
            <a:pPr marL="0" indent="0">
              <a:buNone/>
            </a:pPr>
            <a:r>
              <a:rPr lang="sr-Latn-ME" dirty="0" smtClean="0"/>
              <a:t>  - Agencijska teorija</a:t>
            </a:r>
          </a:p>
          <a:p>
            <a:pPr marL="0" indent="0">
              <a:buNone/>
            </a:pPr>
            <a:r>
              <a:rPr lang="sr-Latn-ME" dirty="0" smtClean="0"/>
              <a:t>  -  Teorija uslužnosti </a:t>
            </a:r>
            <a:endParaRPr lang="en-US" dirty="0" smtClean="0"/>
          </a:p>
          <a:p>
            <a:pPr marL="0" indent="0">
              <a:buNone/>
            </a:pPr>
            <a:r>
              <a:rPr lang="sr-Latn-ME" dirty="0" smtClean="0"/>
              <a:t>B - </a:t>
            </a:r>
            <a:r>
              <a:rPr lang="en-US" dirty="0" smtClean="0"/>
              <a:t>OSNIVAČKI AKT DRUŠTVA</a:t>
            </a:r>
            <a:r>
              <a:rPr lang="sr-Latn-ME" dirty="0" smtClean="0"/>
              <a:t> 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Odredbe</a:t>
            </a:r>
            <a:r>
              <a:rPr lang="en-US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sr-Latn-ME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vršiti</a:t>
            </a:r>
            <a:r>
              <a:rPr lang="en-US" dirty="0" smtClean="0"/>
              <a:t> </a:t>
            </a:r>
            <a:r>
              <a:rPr lang="en-US" dirty="0" err="1" smtClean="0"/>
              <a:t>izmjene</a:t>
            </a:r>
            <a:r>
              <a:rPr lang="en-US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sr-Latn-ME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stupaju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snagu</a:t>
            </a:r>
            <a:r>
              <a:rPr lang="en-US" dirty="0" smtClean="0"/>
              <a:t> </a:t>
            </a:r>
            <a:r>
              <a:rPr lang="en-US" dirty="0" err="1" smtClean="0"/>
              <a:t>izmjene</a:t>
            </a:r>
            <a:r>
              <a:rPr lang="en-US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sr-Latn-ME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sr-Latn-ME" dirty="0" smtClean="0"/>
              <a:t>4</a:t>
            </a:r>
            <a:r>
              <a:rPr lang="en-US" dirty="0" smtClean="0"/>
              <a:t>. </a:t>
            </a:r>
            <a:r>
              <a:rPr lang="en-US" dirty="0" err="1" smtClean="0"/>
              <a:t>Objelodanjivanje</a:t>
            </a:r>
            <a:r>
              <a:rPr lang="en-US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sr-Latn-ME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sr-Latn-ME" dirty="0" smtClean="0"/>
              <a:t>C -</a:t>
            </a:r>
            <a:r>
              <a:rPr lang="en-US" dirty="0" smtClean="0"/>
              <a:t>NORMATIVNI AKTI DRUŠTVA </a:t>
            </a:r>
            <a:r>
              <a:rPr lang="sr-Latn-ME" dirty="0" smtClean="0"/>
              <a:t> 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normativnih</a:t>
            </a:r>
            <a:r>
              <a:rPr lang="en-US" dirty="0" smtClean="0"/>
              <a:t> </a:t>
            </a:r>
            <a:r>
              <a:rPr lang="en-US" dirty="0" err="1" smtClean="0"/>
              <a:t>akata</a:t>
            </a:r>
            <a:r>
              <a:rPr lang="en-US" dirty="0" smtClean="0"/>
              <a:t> </a:t>
            </a:r>
            <a:r>
              <a:rPr lang="sr-Latn-ME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nn-NO" dirty="0" smtClean="0"/>
              <a:t>2. Kako usvojiti i izmijeniti normativne akte</a:t>
            </a:r>
            <a:endParaRPr lang="sr-Latn-ME" dirty="0" smtClean="0"/>
          </a:p>
          <a:p>
            <a:pPr marL="0" indent="0">
              <a:buNone/>
            </a:pPr>
            <a:r>
              <a:rPr lang="pl-PL" dirty="0" smtClean="0"/>
              <a:t>D -  NORMATIVNA NADLEŽNOST NADZORNOG/UPRAVNOG ODBORA </a:t>
            </a:r>
            <a:endParaRPr lang="pl-PL" b="1" dirty="0" smtClean="0"/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formirati</a:t>
            </a:r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Pregled</a:t>
            </a:r>
            <a:r>
              <a:rPr lang="en-US" dirty="0" smtClean="0"/>
              <a:t> </a:t>
            </a:r>
            <a:r>
              <a:rPr lang="en-US" dirty="0" err="1" smtClean="0"/>
              <a:t>nadležnosti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sr-Latn-ME" dirty="0" smtClean="0"/>
              <a:t>E -</a:t>
            </a:r>
            <a:r>
              <a:rPr lang="en-US" dirty="0" smtClean="0"/>
              <a:t> </a:t>
            </a:r>
            <a:r>
              <a:rPr lang="sr-Latn-ME" dirty="0" smtClean="0"/>
              <a:t>NORMATIVNA NADLEŽNOST SKUPŠTINE AKCIONARA 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Nadležnost</a:t>
            </a:r>
            <a:r>
              <a:rPr lang="en-US" dirty="0" smtClean="0"/>
              <a:t>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Prenošenje</a:t>
            </a:r>
            <a:r>
              <a:rPr lang="en-US" dirty="0" smtClean="0"/>
              <a:t> </a:t>
            </a:r>
            <a:r>
              <a:rPr lang="en-US" dirty="0" err="1" smtClean="0"/>
              <a:t>nadležnosti</a:t>
            </a:r>
            <a:r>
              <a:rPr lang="sr-Latn-ME" dirty="0" smtClean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A-MODELI I TEORIJE KORPORATIVNOG UPRAVLJANJA</a:t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1.Modeli korporativnog </a:t>
            </a:r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upravljanja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Zatvoreni i otvoreni sistem  korporativnog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upravljanja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Razlike između otvorenog i zatvorenog sistema  korporativnog upravljanja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 Agencijska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teorija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 Teorija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uslužnosti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Osnovni elementi teorije uslužnosti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Teorija uslužnosti i korporativno upravljanje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sz="3600" dirty="0" smtClean="0"/>
              <a:t>B -</a:t>
            </a:r>
            <a:r>
              <a:rPr lang="en-US" sz="3600" dirty="0" smtClean="0"/>
              <a:t> </a:t>
            </a:r>
            <a:r>
              <a:rPr lang="en-US" sz="3600" dirty="0" err="1" smtClean="0"/>
              <a:t>Osnivački</a:t>
            </a:r>
            <a:r>
              <a:rPr lang="en-US" sz="3600" dirty="0" smtClean="0"/>
              <a:t> </a:t>
            </a:r>
            <a:r>
              <a:rPr lang="en-US" sz="3600" dirty="0" err="1" smtClean="0"/>
              <a:t>akt</a:t>
            </a:r>
            <a:r>
              <a:rPr lang="sr-Latn-ME" sz="3600" dirty="0" smtClean="0"/>
              <a:t>i</a:t>
            </a:r>
            <a:r>
              <a:rPr lang="en-US" sz="3600" dirty="0" smtClean="0"/>
              <a:t> </a:t>
            </a:r>
            <a:r>
              <a:rPr lang="sr-Latn-ME" sz="3600" dirty="0" smtClean="0"/>
              <a:t> dioničkog/akcionarskog </a:t>
            </a:r>
            <a:r>
              <a:rPr lang="en-US" sz="3600" dirty="0" err="1" smtClean="0"/>
              <a:t>društva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sr-Latn-ME" dirty="0" smtClean="0"/>
              <a:t>Sadržaj</a:t>
            </a:r>
            <a:r>
              <a:rPr lang="en-US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sr-Latn-ME" dirty="0" smtClean="0"/>
              <a:t> društva</a:t>
            </a:r>
            <a:endParaRPr lang="en-US" dirty="0" smtClean="0"/>
          </a:p>
          <a:p>
            <a:r>
              <a:rPr lang="en-US" dirty="0" err="1" smtClean="0"/>
              <a:t>Registracija</a:t>
            </a:r>
            <a:r>
              <a:rPr lang="en-US" dirty="0" smtClean="0"/>
              <a:t> </a:t>
            </a:r>
            <a:r>
              <a:rPr lang="en-US" dirty="0" err="1" smtClean="0"/>
              <a:t>izmjena</a:t>
            </a:r>
            <a:r>
              <a:rPr lang="en-US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endParaRPr lang="en-US" dirty="0" smtClean="0"/>
          </a:p>
          <a:p>
            <a:r>
              <a:rPr lang="en-US" dirty="0" err="1" smtClean="0"/>
              <a:t>Objelodanjivanje</a:t>
            </a:r>
            <a:r>
              <a:rPr lang="en-US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sz="3600" dirty="0" smtClean="0"/>
              <a:t>C -</a:t>
            </a:r>
            <a:r>
              <a:rPr lang="en-US" sz="3600" dirty="0" smtClean="0"/>
              <a:t> </a:t>
            </a:r>
            <a:r>
              <a:rPr lang="en-US" sz="3600" dirty="0" err="1" smtClean="0"/>
              <a:t>Normativn</a:t>
            </a:r>
            <a:r>
              <a:rPr lang="sr-Latn-ME" sz="3600" dirty="0" smtClean="0"/>
              <a:t>a</a:t>
            </a:r>
            <a:r>
              <a:rPr lang="en-US" sz="3600" dirty="0" smtClean="0"/>
              <a:t> </a:t>
            </a:r>
            <a:r>
              <a:rPr lang="en-US" sz="3600" dirty="0" err="1" smtClean="0"/>
              <a:t>akt</a:t>
            </a:r>
            <a:r>
              <a:rPr lang="sr-Latn-ME" sz="3600" dirty="0" smtClean="0"/>
              <a:t>a</a:t>
            </a:r>
            <a:r>
              <a:rPr lang="en-US" sz="3600" dirty="0" smtClean="0"/>
              <a:t> </a:t>
            </a:r>
            <a:r>
              <a:rPr lang="en-US" sz="3600" dirty="0" err="1" smtClean="0"/>
              <a:t>društva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normativnih</a:t>
            </a:r>
            <a:r>
              <a:rPr lang="en-US" dirty="0" smtClean="0"/>
              <a:t> </a:t>
            </a:r>
            <a:r>
              <a:rPr lang="en-US" dirty="0" err="1" smtClean="0"/>
              <a:t>akata</a:t>
            </a:r>
            <a:endParaRPr lang="en-US" dirty="0" smtClean="0"/>
          </a:p>
          <a:p>
            <a:pPr algn="just"/>
            <a:r>
              <a:rPr lang="en-US" dirty="0" err="1" smtClean="0"/>
              <a:t>Normativn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 smtClean="0"/>
              <a:t>dokumenti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dopunjuju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preciziraju</a:t>
            </a:r>
            <a:r>
              <a:rPr lang="sr-Latn-ME" dirty="0" smtClean="0"/>
              <a:t> </a:t>
            </a:r>
            <a:r>
              <a:rPr lang="en-US" dirty="0" err="1" smtClean="0"/>
              <a:t>odredbe</a:t>
            </a:r>
            <a:r>
              <a:rPr lang="en-US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Normativni</a:t>
            </a:r>
            <a:r>
              <a:rPr lang="en-US" dirty="0" smtClean="0"/>
              <a:t> </a:t>
            </a:r>
            <a:r>
              <a:rPr lang="en-US" dirty="0" err="1" smtClean="0"/>
              <a:t>akti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sadržavati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sr-Latn-ME" dirty="0" smtClean="0"/>
              <a:t> </a:t>
            </a:r>
            <a:r>
              <a:rPr lang="nn-NO" dirty="0" smtClean="0"/>
              <a:t>odredbu za upravljanje poslovanjem i uređivanje poslova društva.</a:t>
            </a:r>
          </a:p>
          <a:p>
            <a:r>
              <a:rPr lang="en-US" dirty="0" err="1" smtClean="0"/>
              <a:t>Usvajanje</a:t>
            </a:r>
            <a:r>
              <a:rPr lang="en-US" dirty="0" smtClean="0"/>
              <a:t> </a:t>
            </a:r>
            <a:r>
              <a:rPr lang="en-US" dirty="0" err="1" smtClean="0"/>
              <a:t>normativnih</a:t>
            </a:r>
            <a:r>
              <a:rPr lang="en-US" dirty="0" smtClean="0"/>
              <a:t> </a:t>
            </a:r>
            <a:r>
              <a:rPr lang="en-US" dirty="0" err="1" smtClean="0"/>
              <a:t>akata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nikada</a:t>
            </a:r>
            <a:r>
              <a:rPr lang="en-US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odluči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sr-Latn-ME" dirty="0" smtClean="0"/>
              <a:t> </a:t>
            </a:r>
            <a:r>
              <a:rPr lang="it-IT" dirty="0" smtClean="0"/>
              <a:t>ih usvoji, to se mora učiniti u pisanoj formi. </a:t>
            </a:r>
            <a:endParaRPr lang="sr-Latn-ME" dirty="0" smtClean="0"/>
          </a:p>
          <a:p>
            <a:pPr algn="just"/>
            <a:r>
              <a:rPr lang="it-IT" dirty="0" smtClean="0"/>
              <a:t>Društvo ima diskreciono pravo da</a:t>
            </a:r>
            <a:r>
              <a:rPr lang="sr-Latn-ME" dirty="0" smtClean="0"/>
              <a:t> </a:t>
            </a:r>
            <a:r>
              <a:rPr lang="en-US" dirty="0" err="1" smtClean="0"/>
              <a:t>usvoji</a:t>
            </a:r>
            <a:r>
              <a:rPr lang="en-US" dirty="0" smtClean="0"/>
              <a:t> </a:t>
            </a:r>
            <a:r>
              <a:rPr lang="en-US" dirty="0" err="1" smtClean="0"/>
              <a:t>normativne</a:t>
            </a:r>
            <a:r>
              <a:rPr lang="en-US" dirty="0" smtClean="0"/>
              <a:t> </a:t>
            </a:r>
            <a:r>
              <a:rPr lang="en-US" dirty="0" err="1" smtClean="0"/>
              <a:t>akte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detaljne</a:t>
            </a:r>
            <a:r>
              <a:rPr lang="en-US" dirty="0" smtClean="0"/>
              <a:t> procedure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organe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sv-SE" dirty="0" smtClean="0"/>
              <a:t>svakom slučaju, normativni akti društva moraju biti u skladu sa osnivačkim aktom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ne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u </a:t>
            </a:r>
            <a:r>
              <a:rPr lang="en-US" dirty="0" err="1" smtClean="0"/>
              <a:t>sukobu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zakonodavstvom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se </a:t>
            </a:r>
            <a:r>
              <a:rPr lang="en-US" dirty="0" err="1" smtClean="0"/>
              <a:t>tiče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osnivačkog</a:t>
            </a:r>
            <a:r>
              <a:rPr lang="sr-Latn-ME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normativnih</a:t>
            </a:r>
            <a:r>
              <a:rPr lang="en-US" dirty="0" smtClean="0"/>
              <a:t> </a:t>
            </a:r>
            <a:r>
              <a:rPr lang="en-US" dirty="0" err="1" smtClean="0"/>
              <a:t>akata</a:t>
            </a:r>
            <a:r>
              <a:rPr lang="en-US" dirty="0" smtClean="0"/>
              <a:t>,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 je </a:t>
            </a:r>
            <a:r>
              <a:rPr lang="en-US" dirty="0" err="1" smtClean="0"/>
              <a:t>dominantan</a:t>
            </a:r>
            <a:r>
              <a:rPr lang="en-US" dirty="0" smtClean="0"/>
              <a:t> instrument,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u </a:t>
            </a:r>
            <a:r>
              <a:rPr lang="en-US" dirty="0" err="1" smtClean="0"/>
              <a:t>slučaju</a:t>
            </a:r>
            <a:r>
              <a:rPr lang="sr-Latn-ME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njihove</a:t>
            </a:r>
            <a:r>
              <a:rPr lang="en-US" dirty="0" smtClean="0"/>
              <a:t> </a:t>
            </a:r>
            <a:r>
              <a:rPr lang="en-US" dirty="0" err="1" smtClean="0"/>
              <a:t>odredbe</a:t>
            </a:r>
            <a:r>
              <a:rPr lang="en-US" dirty="0" smtClean="0"/>
              <a:t> u </a:t>
            </a:r>
            <a:r>
              <a:rPr lang="en-US" dirty="0" err="1" smtClean="0"/>
              <a:t>neskladu</a:t>
            </a:r>
            <a:r>
              <a:rPr lang="en-US" dirty="0" smtClean="0"/>
              <a:t>, </a:t>
            </a:r>
            <a:r>
              <a:rPr lang="en-US" dirty="0" err="1" smtClean="0"/>
              <a:t>mjerodavan</a:t>
            </a:r>
            <a:r>
              <a:rPr lang="en-US" dirty="0" smtClean="0"/>
              <a:t> je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sz="3600" dirty="0" smtClean="0"/>
              <a:t>D -</a:t>
            </a:r>
            <a:r>
              <a:rPr lang="en-US" sz="3600" dirty="0" smtClean="0"/>
              <a:t> </a:t>
            </a:r>
            <a:r>
              <a:rPr lang="sr-Latn-ME" sz="3600" dirty="0" smtClean="0"/>
              <a:t>Zakonom definisane na</a:t>
            </a:r>
            <a:r>
              <a:rPr lang="en-US" sz="3600" dirty="0" err="1" smtClean="0"/>
              <a:t>dležnost</a:t>
            </a:r>
            <a:r>
              <a:rPr lang="sr-Latn-ME" sz="3600" dirty="0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nadzornog</a:t>
            </a:r>
            <a:r>
              <a:rPr lang="en-US" sz="3600" dirty="0" smtClean="0"/>
              <a:t>/</a:t>
            </a:r>
            <a:r>
              <a:rPr lang="en-US" sz="3600" dirty="0" err="1" smtClean="0"/>
              <a:t>upravnog</a:t>
            </a:r>
            <a:r>
              <a:rPr lang="en-US" sz="3600" dirty="0" smtClean="0"/>
              <a:t> </a:t>
            </a:r>
            <a:r>
              <a:rPr lang="en-US" sz="3600" dirty="0" err="1" smtClean="0"/>
              <a:t>odbora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formirati</a:t>
            </a:r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?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a) </a:t>
            </a:r>
            <a:r>
              <a:rPr lang="en-US" b="1" dirty="0" err="1" smtClean="0"/>
              <a:t>Organiziranje</a:t>
            </a:r>
            <a:r>
              <a:rPr lang="en-US" b="1" dirty="0" smtClean="0"/>
              <a:t> </a:t>
            </a:r>
            <a:r>
              <a:rPr lang="en-US" b="1" dirty="0" err="1" smtClean="0"/>
              <a:t>skupštine</a:t>
            </a:r>
            <a:r>
              <a:rPr lang="en-US" b="1" dirty="0" smtClean="0"/>
              <a:t> </a:t>
            </a:r>
            <a:r>
              <a:rPr lang="en-US" b="1" dirty="0" err="1" smtClean="0"/>
              <a:t>dioničara</a:t>
            </a:r>
            <a:r>
              <a:rPr lang="en-US" b="1" dirty="0" smtClean="0"/>
              <a:t>/</a:t>
            </a:r>
            <a:r>
              <a:rPr lang="en-US" b="1" dirty="0" err="1" smtClean="0"/>
              <a:t>akcionara</a:t>
            </a:r>
            <a:endParaRPr lang="en-US" b="1" dirty="0" smtClean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ovlaštenje</a:t>
            </a:r>
            <a:r>
              <a:rPr lang="en-US" dirty="0" smtClean="0"/>
              <a:t>, a </a:t>
            </a:r>
            <a:r>
              <a:rPr lang="en-US" dirty="0" err="1" smtClean="0"/>
              <a:t>ponekad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stavlja</a:t>
            </a:r>
            <a:r>
              <a:rPr lang="sr-Latn-ME" dirty="0" smtClean="0"/>
              <a:t> </a:t>
            </a:r>
            <a:r>
              <a:rPr lang="en-US" dirty="0" err="1" smtClean="0"/>
              <a:t>tačke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red </a:t>
            </a:r>
            <a:r>
              <a:rPr lang="en-US" dirty="0" err="1" smtClean="0"/>
              <a:t>skupštine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mora</a:t>
            </a:r>
            <a:r>
              <a:rPr lang="en-US" dirty="0" smtClean="0"/>
              <a:t> </a:t>
            </a:r>
            <a:r>
              <a:rPr lang="en-US" dirty="0" err="1" smtClean="0"/>
              <a:t>staviti</a:t>
            </a:r>
            <a:r>
              <a:rPr lang="en-US" dirty="0" smtClean="0"/>
              <a:t> </a:t>
            </a:r>
            <a:r>
              <a:rPr lang="en-US" dirty="0" err="1" smtClean="0"/>
              <a:t>tačke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red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zahtjev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(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grupe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)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najmanje</a:t>
            </a:r>
            <a:r>
              <a:rPr lang="sr-Latn-ME" dirty="0" smtClean="0"/>
              <a:t> </a:t>
            </a:r>
            <a:r>
              <a:rPr lang="en-US" dirty="0" smtClean="0"/>
              <a:t>10%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s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određene</a:t>
            </a:r>
            <a:r>
              <a:rPr lang="en-US" dirty="0" smtClean="0"/>
              <a:t> </a:t>
            </a:r>
            <a:r>
              <a:rPr lang="en-US" dirty="0" err="1" smtClean="0"/>
              <a:t>tačke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staviti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red </a:t>
            </a:r>
            <a:r>
              <a:rPr lang="en-US" dirty="0" err="1" smtClean="0"/>
              <a:t>skupštine</a:t>
            </a:r>
            <a:r>
              <a:rPr lang="en-US" dirty="0" smtClean="0"/>
              <a:t>,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 ne </a:t>
            </a:r>
            <a:r>
              <a:rPr lang="en-US" dirty="0" err="1" smtClean="0"/>
              <a:t>daje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dozvoljenim</a:t>
            </a:r>
            <a:r>
              <a:rPr lang="en-US" dirty="0" smtClean="0"/>
              <a:t> </a:t>
            </a:r>
            <a:r>
              <a:rPr lang="en-US" dirty="0" err="1" smtClean="0"/>
              <a:t>licima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D -</a:t>
            </a:r>
            <a:r>
              <a:rPr lang="en-US" dirty="0" smtClean="0"/>
              <a:t> </a:t>
            </a:r>
            <a:r>
              <a:rPr lang="sr-Latn-ME" dirty="0" smtClean="0"/>
              <a:t>Zakonom definisane na</a:t>
            </a:r>
            <a:r>
              <a:rPr lang="en-US" dirty="0" err="1" smtClean="0"/>
              <a:t>dležnost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 smtClean="0"/>
              <a:t>1. </a:t>
            </a:r>
            <a:r>
              <a:rPr lang="en-US" sz="3600" dirty="0" err="1" smtClean="0"/>
              <a:t>Vrste</a:t>
            </a:r>
            <a:r>
              <a:rPr lang="en-US" sz="3600" dirty="0" smtClean="0"/>
              <a:t> </a:t>
            </a:r>
            <a:r>
              <a:rPr lang="en-US" sz="3600" dirty="0" err="1" smtClean="0"/>
              <a:t>skupština</a:t>
            </a:r>
            <a:r>
              <a:rPr lang="en-US" sz="3600" dirty="0" smtClean="0"/>
              <a:t> </a:t>
            </a:r>
            <a:r>
              <a:rPr lang="en-US" sz="3600" dirty="0" err="1" smtClean="0"/>
              <a:t>dioničara</a:t>
            </a:r>
            <a:r>
              <a:rPr lang="en-US" sz="3600" dirty="0" smtClean="0"/>
              <a:t>/</a:t>
            </a:r>
            <a:r>
              <a:rPr lang="en-US" sz="3600" dirty="0" err="1" smtClean="0"/>
              <a:t>akcionara</a:t>
            </a:r>
            <a:endParaRPr lang="en-US" sz="3600" dirty="0" smtClean="0"/>
          </a:p>
          <a:p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SD/SA: </a:t>
            </a:r>
            <a:r>
              <a:rPr lang="en-US" dirty="0" err="1" smtClean="0"/>
              <a:t>godišnja</a:t>
            </a:r>
            <a:r>
              <a:rPr lang="en-US" dirty="0" smtClean="0"/>
              <a:t> </a:t>
            </a:r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(GSD/GSA)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vanredna</a:t>
            </a:r>
            <a:r>
              <a:rPr lang="en-US" dirty="0" smtClean="0"/>
              <a:t> </a:t>
            </a:r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(VSD/VSA).</a:t>
            </a:r>
          </a:p>
          <a:p>
            <a:pPr marL="0" indent="0">
              <a:buNone/>
            </a:pPr>
            <a:r>
              <a:rPr lang="en-US" sz="3200" dirty="0" smtClean="0"/>
              <a:t>a) </a:t>
            </a:r>
            <a:r>
              <a:rPr lang="en-US" sz="3200" dirty="0" err="1" smtClean="0"/>
              <a:t>Godišnja</a:t>
            </a:r>
            <a:r>
              <a:rPr lang="en-US" sz="3200" dirty="0" smtClean="0"/>
              <a:t> </a:t>
            </a:r>
            <a:r>
              <a:rPr lang="en-US" sz="3200" dirty="0" err="1" smtClean="0"/>
              <a:t>skupština</a:t>
            </a:r>
            <a:r>
              <a:rPr lang="en-US" sz="3200" dirty="0" smtClean="0"/>
              <a:t> </a:t>
            </a:r>
            <a:r>
              <a:rPr lang="en-US" sz="3200" dirty="0" err="1" smtClean="0"/>
              <a:t>dioničara</a:t>
            </a:r>
            <a:r>
              <a:rPr lang="en-US" sz="3200" dirty="0" smtClean="0"/>
              <a:t>/</a:t>
            </a:r>
            <a:r>
              <a:rPr lang="en-US" sz="3200" dirty="0" err="1" smtClean="0"/>
              <a:t>akcionara</a:t>
            </a:r>
            <a:endParaRPr lang="en-US" sz="3200" dirty="0" smtClean="0"/>
          </a:p>
          <a:p>
            <a:r>
              <a:rPr lang="en-US" dirty="0" err="1" smtClean="0"/>
              <a:t>Zakon</a:t>
            </a:r>
            <a:r>
              <a:rPr lang="en-US" dirty="0" smtClean="0"/>
              <a:t> o </a:t>
            </a:r>
            <a:r>
              <a:rPr lang="en-US" dirty="0" err="1" smtClean="0"/>
              <a:t>privrednim</a:t>
            </a:r>
            <a:r>
              <a:rPr lang="en-US" dirty="0" smtClean="0"/>
              <a:t> </a:t>
            </a:r>
            <a:r>
              <a:rPr lang="en-US" dirty="0" err="1" smtClean="0"/>
              <a:t>društvima</a:t>
            </a:r>
            <a:r>
              <a:rPr lang="en-US" dirty="0" smtClean="0"/>
              <a:t> </a:t>
            </a:r>
            <a:r>
              <a:rPr lang="en-US" dirty="0" err="1" smtClean="0"/>
              <a:t>FBiH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Zakon</a:t>
            </a:r>
            <a:r>
              <a:rPr lang="en-US" dirty="0" smtClean="0"/>
              <a:t> o </a:t>
            </a:r>
            <a:r>
              <a:rPr lang="en-US" dirty="0" err="1" smtClean="0"/>
              <a:t>preduzećima</a:t>
            </a:r>
            <a:r>
              <a:rPr lang="en-US" dirty="0" smtClean="0"/>
              <a:t> RS</a:t>
            </a:r>
            <a:r>
              <a:rPr lang="sr-Latn-ME" dirty="0" smtClean="0"/>
              <a:t> </a:t>
            </a:r>
            <a:r>
              <a:rPr lang="en-US" dirty="0" err="1" smtClean="0"/>
              <a:t>nalažu</a:t>
            </a:r>
            <a:r>
              <a:rPr lang="en-US" dirty="0" smtClean="0"/>
              <a:t> </a:t>
            </a:r>
            <a:r>
              <a:rPr lang="en-US" dirty="0" err="1" smtClean="0"/>
              <a:t>društvima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SD/SA </a:t>
            </a:r>
            <a:r>
              <a:rPr lang="en-US" dirty="0" err="1" smtClean="0"/>
              <a:t>saziva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održava</a:t>
            </a:r>
            <a:r>
              <a:rPr lang="en-US" dirty="0" smtClean="0"/>
              <a:t> </a:t>
            </a:r>
            <a:r>
              <a:rPr lang="en-US" dirty="0" err="1" smtClean="0"/>
              <a:t>najmanje</a:t>
            </a:r>
            <a:r>
              <a:rPr lang="en-US" dirty="0" smtClean="0"/>
              <a:t> </a:t>
            </a:r>
            <a:r>
              <a:rPr lang="en-US" dirty="0" err="1" smtClean="0"/>
              <a:t>jednom</a:t>
            </a:r>
            <a:r>
              <a:rPr lang="en-US" dirty="0" smtClean="0"/>
              <a:t> </a:t>
            </a:r>
            <a:r>
              <a:rPr lang="en-US" dirty="0" err="1" smtClean="0"/>
              <a:t>godišnje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1263</TotalTime>
  <Words>547</Words>
  <Application>Microsoft Office PowerPoint</Application>
  <PresentationFormat>On-screen Show (4:3)</PresentationFormat>
  <Paragraphs>69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 PRAVNI FAKULTET  KORPORATIVNO UPRAVLJANJE autor-prof.dr.sc. Darko Tipurić i saradnici, izdanje 2008 g. </vt:lpstr>
      <vt:lpstr>                                      VJEŽBE 4  UVOD </vt:lpstr>
      <vt:lpstr>CILJ PREDAVANJA</vt:lpstr>
      <vt:lpstr>A-MODELI I TEORIJE KORPORATIVNOG UPRAVLJANJA </vt:lpstr>
      <vt:lpstr>B - Osnivački akti  dioničkog/akcionarskog društva</vt:lpstr>
      <vt:lpstr>C - Normativna akta društva</vt:lpstr>
      <vt:lpstr>D - Zakonom definisane nadležnosti nadzornog/upravnog odbora</vt:lpstr>
      <vt:lpstr>D - Zakonom definisane nadležnosti nadzornog/upravnog odbora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155</cp:revision>
  <dcterms:created xsi:type="dcterms:W3CDTF">2016-02-04T23:36:05Z</dcterms:created>
  <dcterms:modified xsi:type="dcterms:W3CDTF">2019-04-01T08:24:53Z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