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4" r:id="rId4"/>
    <p:sldId id="302" r:id="rId5"/>
    <p:sldId id="318" r:id="rId6"/>
    <p:sldId id="327" r:id="rId7"/>
    <p:sldId id="303" r:id="rId8"/>
    <p:sldId id="319" r:id="rId9"/>
    <p:sldId id="304" r:id="rId10"/>
    <p:sldId id="320" r:id="rId11"/>
    <p:sldId id="305" r:id="rId12"/>
    <p:sldId id="306" r:id="rId13"/>
    <p:sldId id="321" r:id="rId14"/>
    <p:sldId id="307" r:id="rId15"/>
    <p:sldId id="322" r:id="rId16"/>
    <p:sldId id="308" r:id="rId17"/>
    <p:sldId id="330" r:id="rId18"/>
    <p:sldId id="309" r:id="rId19"/>
    <p:sldId id="323" r:id="rId20"/>
    <p:sldId id="310" r:id="rId21"/>
    <p:sldId id="311" r:id="rId22"/>
    <p:sldId id="328" r:id="rId23"/>
    <p:sldId id="312" r:id="rId24"/>
    <p:sldId id="329" r:id="rId25"/>
    <p:sldId id="313" r:id="rId26"/>
    <p:sldId id="314" r:id="rId27"/>
    <p:sldId id="315" r:id="rId28"/>
    <p:sldId id="316" r:id="rId29"/>
    <p:sldId id="317" r:id="rId30"/>
    <p:sldId id="331" r:id="rId31"/>
    <p:sldId id="258" r:id="rId32"/>
    <p:sldId id="259" r:id="rId33"/>
    <p:sldId id="332" r:id="rId34"/>
    <p:sldId id="260" r:id="rId35"/>
    <p:sldId id="261" r:id="rId36"/>
    <p:sldId id="333" r:id="rId37"/>
    <p:sldId id="262" r:id="rId38"/>
    <p:sldId id="324" r:id="rId39"/>
    <p:sldId id="263" r:id="rId40"/>
    <p:sldId id="264" r:id="rId41"/>
    <p:sldId id="265" r:id="rId42"/>
    <p:sldId id="266" r:id="rId43"/>
    <p:sldId id="267" r:id="rId44"/>
    <p:sldId id="268" r:id="rId45"/>
    <p:sldId id="269" r:id="rId46"/>
    <p:sldId id="270" r:id="rId47"/>
    <p:sldId id="271" r:id="rId48"/>
    <p:sldId id="272" r:id="rId49"/>
    <p:sldId id="273" r:id="rId50"/>
    <p:sldId id="275" r:id="rId51"/>
    <p:sldId id="276" r:id="rId52"/>
    <p:sldId id="277" r:id="rId53"/>
    <p:sldId id="279" r:id="rId54"/>
    <p:sldId id="278" r:id="rId55"/>
    <p:sldId id="280" r:id="rId56"/>
    <p:sldId id="281" r:id="rId57"/>
    <p:sldId id="282" r:id="rId58"/>
    <p:sldId id="283" r:id="rId59"/>
    <p:sldId id="284" r:id="rId60"/>
    <p:sldId id="285" r:id="rId61"/>
    <p:sldId id="325" r:id="rId62"/>
    <p:sldId id="286" r:id="rId63"/>
    <p:sldId id="287" r:id="rId64"/>
    <p:sldId id="326" r:id="rId65"/>
    <p:sldId id="288" r:id="rId66"/>
    <p:sldId id="289" r:id="rId67"/>
    <p:sldId id="290" r:id="rId68"/>
    <p:sldId id="291" r:id="rId69"/>
    <p:sldId id="292" r:id="rId70"/>
    <p:sldId id="293" r:id="rId71"/>
    <p:sldId id="294" r:id="rId72"/>
    <p:sldId id="295" r:id="rId73"/>
    <p:sldId id="296" r:id="rId74"/>
    <p:sldId id="297" r:id="rId75"/>
    <p:sldId id="298" r:id="rId76"/>
    <p:sldId id="299" r:id="rId77"/>
    <p:sldId id="300" r:id="rId78"/>
    <p:sldId id="334" r:id="rId79"/>
    <p:sldId id="301" r:id="rId8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234EA-0735-4BA2-A8C1-6F286D2AABDE}" type="datetimeFigureOut">
              <a:rPr lang="en-US" smtClean="0"/>
              <a:pPr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6021-B70D-417C-992F-7F4EA69143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6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234EA-0735-4BA2-A8C1-6F286D2AABDE}" type="datetimeFigureOut">
              <a:rPr lang="en-US" smtClean="0"/>
              <a:pPr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6021-B70D-417C-992F-7F4EA69143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93544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234EA-0735-4BA2-A8C1-6F286D2AABDE}" type="datetimeFigureOut">
              <a:rPr lang="en-US" smtClean="0"/>
              <a:pPr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6021-B70D-417C-992F-7F4EA69143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10608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234EA-0735-4BA2-A8C1-6F286D2AABDE}" type="datetimeFigureOut">
              <a:rPr lang="en-US" smtClean="0"/>
              <a:pPr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6021-B70D-417C-992F-7F4EA69143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4579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234EA-0735-4BA2-A8C1-6F286D2AABDE}" type="datetimeFigureOut">
              <a:rPr lang="en-US" smtClean="0"/>
              <a:pPr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6021-B70D-417C-992F-7F4EA69143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38275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234EA-0735-4BA2-A8C1-6F286D2AABDE}" type="datetimeFigureOut">
              <a:rPr lang="en-US" smtClean="0"/>
              <a:pPr/>
              <a:t>4/1/2019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6021-B70D-417C-992F-7F4EA69143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48924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234EA-0735-4BA2-A8C1-6F286D2AABDE}" type="datetimeFigureOut">
              <a:rPr lang="en-US" smtClean="0"/>
              <a:pPr/>
              <a:t>4/1/2019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6021-B70D-417C-992F-7F4EA69143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85925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234EA-0735-4BA2-A8C1-6F286D2AABDE}" type="datetimeFigureOut">
              <a:rPr lang="en-US" smtClean="0"/>
              <a:pPr/>
              <a:t>4/1/2019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6021-B70D-417C-992F-7F4EA69143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32160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234EA-0735-4BA2-A8C1-6F286D2AABDE}" type="datetimeFigureOut">
              <a:rPr lang="en-US" smtClean="0"/>
              <a:pPr/>
              <a:t>4/1/2019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6021-B70D-417C-992F-7F4EA69143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31571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234EA-0735-4BA2-A8C1-6F286D2AABDE}" type="datetimeFigureOut">
              <a:rPr lang="en-US" smtClean="0"/>
              <a:pPr/>
              <a:t>4/1/2019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6021-B70D-417C-992F-7F4EA69143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47409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234EA-0735-4BA2-A8C1-6F286D2AABDE}" type="datetimeFigureOut">
              <a:rPr lang="en-US" smtClean="0"/>
              <a:pPr/>
              <a:t>4/1/2019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6021-B70D-417C-992F-7F4EA69143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48487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234EA-0735-4BA2-A8C1-6F286D2AABDE}" type="datetimeFigureOut">
              <a:rPr lang="en-US" smtClean="0"/>
              <a:pPr/>
              <a:t>4/1/2019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86021-B70D-417C-992F-7F4EA69143E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99122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KORPORATIVNO UPRAVLJANJE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ME" dirty="0" smtClean="0"/>
              <a:t>TEORIJE I MODELI KORPORATIVNOG UPRAVLJANJA</a:t>
            </a:r>
          </a:p>
          <a:p>
            <a:r>
              <a:rPr lang="sr-Latn-ME" dirty="0" smtClean="0"/>
              <a:t>NORMATIVNA AKTA  AKCIONARSKOG DRUŠTVA</a:t>
            </a:r>
          </a:p>
          <a:p>
            <a:r>
              <a:rPr lang="sr-Latn-ME" dirty="0" smtClean="0"/>
              <a:t>– IV PREDAVANJE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545638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9929"/>
            <a:ext cx="10515600" cy="539703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hr-HR" dirty="0"/>
              <a:t> S druge strane, u zatvorenom </a:t>
            </a:r>
            <a:r>
              <a:rPr lang="hr-HR" dirty="0" smtClean="0"/>
              <a:t>sistemu  </a:t>
            </a:r>
            <a:r>
              <a:rPr lang="hr-HR" dirty="0"/>
              <a:t>korporativnog upravljanja tržište nema tako važnu ulogu, </a:t>
            </a:r>
            <a:r>
              <a:rPr lang="hr-HR" dirty="0" smtClean="0"/>
              <a:t>najprije </a:t>
            </a:r>
            <a:r>
              <a:rPr lang="hr-HR" dirty="0"/>
              <a:t>zato što je </a:t>
            </a:r>
            <a:r>
              <a:rPr lang="hr-HR" dirty="0" smtClean="0"/>
              <a:t>sprovođenje </a:t>
            </a:r>
            <a:r>
              <a:rPr lang="hr-HR" dirty="0"/>
              <a:t>ugovora vrlo teško, a tržište nesavršeno, što sve skupa pretpostavlja postojanje aktivne kontrole menadžmenta.</a:t>
            </a:r>
            <a:endParaRPr lang="en-US" dirty="0"/>
          </a:p>
          <a:p>
            <a:pPr algn="just"/>
            <a:r>
              <a:rPr lang="hr-HR" dirty="0"/>
              <a:t>Dobro korporativno upravljanje temelji se na </a:t>
            </a:r>
            <a:r>
              <a:rPr lang="hr-HR" dirty="0" smtClean="0"/>
              <a:t>prihvatljivim </a:t>
            </a:r>
            <a:r>
              <a:rPr lang="hr-HR" dirty="0"/>
              <a:t>kombinacijama pravne zaštite investitora i </a:t>
            </a:r>
            <a:r>
              <a:rPr lang="hr-HR" dirty="0" smtClean="0"/>
              <a:t>visine </a:t>
            </a:r>
            <a:r>
              <a:rPr lang="hr-HR" dirty="0"/>
              <a:t>vlasničke koncentracije.</a:t>
            </a:r>
          </a:p>
          <a:p>
            <a:pPr algn="just"/>
            <a:r>
              <a:rPr lang="hr-HR" dirty="0"/>
              <a:t> Zatvoreni </a:t>
            </a:r>
            <a:r>
              <a:rPr lang="hr-HR" dirty="0" smtClean="0"/>
              <a:t>sisem  </a:t>
            </a:r>
            <a:r>
              <a:rPr lang="hr-HR" dirty="0"/>
              <a:t>temelji se na djelovanju velikih vlasnika i banaka kao što je slučaju Njemačkoj i Japanu, dok otvoreni sustav ima za osnovu </a:t>
            </a:r>
            <a:r>
              <a:rPr lang="hr-HR" dirty="0" smtClean="0"/>
              <a:t>djelovanja tržišni mehanizam, </a:t>
            </a:r>
            <a:r>
              <a:rPr lang="hr-HR" dirty="0"/>
              <a:t>što je svojstveno zemljama anglosaksonskog poslovnog kruga.</a:t>
            </a:r>
          </a:p>
          <a:p>
            <a:pPr algn="just"/>
            <a:r>
              <a:rPr lang="hr-HR" dirty="0"/>
              <a:t> U korporacijama kontinentalne Europe bit je na kontroli bez disperzije vlasništva nad zaradama, dok u američkim i britanskim korporacijama investitori imaju vlasništvo nad zaradama, ali bez kontrole nad korporacijom. 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611546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8871"/>
            <a:ext cx="10515600" cy="512809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hr-HR" dirty="0"/>
              <a:t>Jedna od razlika ova dva </a:t>
            </a:r>
            <a:r>
              <a:rPr lang="hr-HR" dirty="0" smtClean="0"/>
              <a:t>sistema je </a:t>
            </a:r>
            <a:r>
              <a:rPr lang="hr-HR" dirty="0"/>
              <a:t>da investitor u zatvorenom </a:t>
            </a:r>
            <a:r>
              <a:rPr lang="hr-HR" dirty="0" smtClean="0"/>
              <a:t>sistemu  </a:t>
            </a:r>
            <a:r>
              <a:rPr lang="hr-HR" dirty="0"/>
              <a:t>ima mnogo više informacija o poslovanju </a:t>
            </a:r>
            <a:r>
              <a:rPr lang="hr-HR" dirty="0" smtClean="0"/>
              <a:t>preduzeća  </a:t>
            </a:r>
            <a:r>
              <a:rPr lang="hr-HR" dirty="0"/>
              <a:t>nego što ima mali vlasnik u otvorenom </a:t>
            </a:r>
            <a:r>
              <a:rPr lang="hr-HR" dirty="0" smtClean="0"/>
              <a:t>sistemu. </a:t>
            </a:r>
          </a:p>
          <a:p>
            <a:pPr algn="just"/>
            <a:r>
              <a:rPr lang="hr-HR" dirty="0" smtClean="0"/>
              <a:t>Manja </a:t>
            </a:r>
            <a:r>
              <a:rPr lang="hr-HR" dirty="0"/>
              <a:t>informacijska asimetrija djeluje </a:t>
            </a:r>
            <a:r>
              <a:rPr lang="hr-HR" dirty="0" smtClean="0"/>
              <a:t>stimulativno </a:t>
            </a:r>
            <a:r>
              <a:rPr lang="hr-HR" dirty="0"/>
              <a:t>na moguće ulagače: u zatvorenom </a:t>
            </a:r>
            <a:r>
              <a:rPr lang="hr-HR" dirty="0" smtClean="0"/>
              <a:t>sistemu  </a:t>
            </a:r>
            <a:r>
              <a:rPr lang="hr-HR" dirty="0"/>
              <a:t>„bliži“ je odnos između menadžera i vlasnika putem </a:t>
            </a:r>
            <a:r>
              <a:rPr lang="hr-HR" dirty="0" smtClean="0"/>
              <a:t>pojačanog direktnog  </a:t>
            </a:r>
            <a:r>
              <a:rPr lang="hr-HR" dirty="0"/>
              <a:t>nadzora. </a:t>
            </a:r>
            <a:endParaRPr lang="hr-HR" dirty="0" smtClean="0"/>
          </a:p>
          <a:p>
            <a:pPr algn="just"/>
            <a:r>
              <a:rPr lang="hr-HR" dirty="0" smtClean="0"/>
              <a:t>U </a:t>
            </a:r>
            <a:r>
              <a:rPr lang="hr-HR" dirty="0"/>
              <a:t>slučaju poslovnih problema, vlasnik aktivno </a:t>
            </a:r>
            <a:r>
              <a:rPr lang="hr-HR" dirty="0" smtClean="0"/>
              <a:t>učestvuje </a:t>
            </a:r>
            <a:r>
              <a:rPr lang="hr-HR" dirty="0"/>
              <a:t>u </a:t>
            </a:r>
            <a:r>
              <a:rPr lang="hr-HR" dirty="0" smtClean="0"/>
              <a:t>njihovom </a:t>
            </a:r>
            <a:r>
              <a:rPr lang="hr-HR" dirty="0"/>
              <a:t>rješavanju bilo smjenom uprave ili putem povećanoga </a:t>
            </a:r>
            <a:r>
              <a:rPr lang="hr-HR" dirty="0" smtClean="0"/>
              <a:t>sopstvenog </a:t>
            </a:r>
            <a:r>
              <a:rPr lang="hr-HR" dirty="0"/>
              <a:t>angažmana.</a:t>
            </a:r>
            <a:endParaRPr lang="en-US" dirty="0"/>
          </a:p>
          <a:p>
            <a:pPr algn="just"/>
            <a:r>
              <a:rPr lang="hr-HR" dirty="0"/>
              <a:t>Što se tiče moći u korporaciji u otvorenom </a:t>
            </a:r>
            <a:r>
              <a:rPr lang="hr-HR" dirty="0" smtClean="0"/>
              <a:t>sistemu  </a:t>
            </a:r>
            <a:r>
              <a:rPr lang="hr-HR" dirty="0"/>
              <a:t>ona je </a:t>
            </a:r>
            <a:r>
              <a:rPr lang="hr-HR" dirty="0" smtClean="0"/>
              <a:t>koncentrisana  </a:t>
            </a:r>
            <a:r>
              <a:rPr lang="hr-HR" dirty="0"/>
              <a:t>u rukama menadžmenta i to zbog slabe kontrole velikog broja vlasnika. </a:t>
            </a:r>
            <a:endParaRPr lang="hr-HR" dirty="0" smtClean="0"/>
          </a:p>
          <a:p>
            <a:pPr algn="just"/>
            <a:r>
              <a:rPr lang="hr-HR" dirty="0" smtClean="0"/>
              <a:t>S </a:t>
            </a:r>
            <a:r>
              <a:rPr lang="hr-HR" dirty="0"/>
              <a:t>druge strane, vlasnici kontrolnih paketa dionica i stakeholderi (banka, povezana </a:t>
            </a:r>
            <a:r>
              <a:rPr lang="hr-HR" dirty="0" smtClean="0"/>
              <a:t>preduzeća i zaposleni) </a:t>
            </a:r>
            <a:r>
              <a:rPr lang="hr-HR" dirty="0"/>
              <a:t>imaju puno veću moć koja im omogućuje puno veći utjecaj na korporativno upravljanje.             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391882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0981"/>
          </a:xfrm>
        </p:spPr>
        <p:txBody>
          <a:bodyPr>
            <a:normAutofit/>
          </a:bodyPr>
          <a:lstStyle/>
          <a:p>
            <a:pPr marL="0" indent="0"/>
            <a:r>
              <a:rPr lang="hr-HR" sz="3200" b="1" dirty="0" smtClean="0">
                <a:latin typeface="+mn-lt"/>
              </a:rPr>
              <a:t> </a:t>
            </a:r>
            <a:r>
              <a:rPr lang="hr-HR" sz="3200" dirty="0" smtClean="0">
                <a:latin typeface="+mn-lt"/>
              </a:rPr>
              <a:t>Agencijska </a:t>
            </a:r>
            <a:r>
              <a:rPr lang="hr-HR" sz="3200" dirty="0">
                <a:latin typeface="+mn-lt"/>
              </a:rPr>
              <a:t>teorija</a:t>
            </a:r>
            <a:endParaRPr lang="en-US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26524"/>
            <a:ext cx="10515600" cy="485043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r-HR" dirty="0" smtClean="0"/>
              <a:t>Agencijska </a:t>
            </a:r>
            <a:r>
              <a:rPr lang="hr-HR" dirty="0"/>
              <a:t>teorija je koristan instrument u razumijevanju temeljnog problema korporativnog upravljanja: odnos vlasnika i menadžera u suvremenim korporacijama</a:t>
            </a:r>
            <a:r>
              <a:rPr lang="hr-HR" dirty="0" smtClean="0"/>
              <a:t>.</a:t>
            </a:r>
          </a:p>
          <a:p>
            <a:pPr marL="0" indent="0" algn="just">
              <a:buNone/>
            </a:pPr>
            <a:r>
              <a:rPr lang="hr-HR" dirty="0" smtClean="0"/>
              <a:t> </a:t>
            </a:r>
            <a:r>
              <a:rPr lang="hr-HR" dirty="0"/>
              <a:t>Razvijena je kao </a:t>
            </a:r>
            <a:r>
              <a:rPr lang="hr-HR" dirty="0" smtClean="0"/>
              <a:t>formalizovani okvir </a:t>
            </a:r>
            <a:r>
              <a:rPr lang="hr-HR" dirty="0"/>
              <a:t>za proučavanje sukoba interesa u </a:t>
            </a:r>
            <a:r>
              <a:rPr lang="hr-HR" dirty="0" smtClean="0"/>
              <a:t>preduzećima između ključnih subjekata, </a:t>
            </a:r>
            <a:r>
              <a:rPr lang="hr-HR" dirty="0"/>
              <a:t>u svrhu razvijanja mehanizama za rješavanje takvih sukoba</a:t>
            </a:r>
            <a:r>
              <a:rPr lang="hr-HR" dirty="0" smtClean="0"/>
              <a:t>.</a:t>
            </a:r>
          </a:p>
          <a:p>
            <a:pPr marL="0" indent="0" algn="just">
              <a:buNone/>
            </a:pPr>
            <a:r>
              <a:rPr lang="hr-HR" dirty="0" smtClean="0"/>
              <a:t> Nužnost </a:t>
            </a:r>
            <a:r>
              <a:rPr lang="hr-HR" dirty="0"/>
              <a:t>razvoja teorije bilo je proučavanje odnosa vlasničke i kontrolne funkcije u velikim </a:t>
            </a:r>
            <a:r>
              <a:rPr lang="hr-HR" dirty="0" smtClean="0"/>
              <a:t>preduzećima te istorijsko </a:t>
            </a:r>
            <a:r>
              <a:rPr lang="hr-HR" dirty="0"/>
              <a:t>razdvajanje vlasničke i menadžerske uloge u modernim korporacijama. 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Začetnici </a:t>
            </a:r>
            <a:r>
              <a:rPr lang="hr-HR" dirty="0"/>
              <a:t>teorije su  Ross (1973) te Jensen i Meckling (1976</a:t>
            </a:r>
            <a:r>
              <a:rPr lang="hr-HR" dirty="0" smtClean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222672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3718"/>
            <a:ext cx="10515600" cy="534324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hr-HR" dirty="0"/>
              <a:t> </a:t>
            </a:r>
            <a:r>
              <a:rPr lang="hr-HR" dirty="0" smtClean="0"/>
              <a:t>Osnova </a:t>
            </a:r>
            <a:r>
              <a:rPr lang="hr-HR" dirty="0"/>
              <a:t>agencijske teorije</a:t>
            </a:r>
            <a:endParaRPr lang="en-US" dirty="0"/>
          </a:p>
          <a:p>
            <a:pPr marL="0" indent="0" algn="just">
              <a:buNone/>
            </a:pPr>
            <a:r>
              <a:rPr lang="hr-HR" dirty="0"/>
              <a:t> Agencijska teorija opisuje, razjašnjava </a:t>
            </a:r>
            <a:r>
              <a:rPr lang="hr-HR" dirty="0" smtClean="0"/>
              <a:t> </a:t>
            </a:r>
            <a:r>
              <a:rPr lang="hr-HR" dirty="0"/>
              <a:t>odnos između </a:t>
            </a:r>
            <a:r>
              <a:rPr lang="hr-HR" i="1" dirty="0"/>
              <a:t>principala </a:t>
            </a:r>
            <a:r>
              <a:rPr lang="hr-HR" dirty="0"/>
              <a:t>i </a:t>
            </a:r>
            <a:r>
              <a:rPr lang="hr-HR" i="1" dirty="0"/>
              <a:t>agenta</a:t>
            </a:r>
            <a:r>
              <a:rPr lang="hr-HR" dirty="0"/>
              <a:t>.</a:t>
            </a:r>
          </a:p>
          <a:p>
            <a:pPr marL="0" indent="0" algn="just">
              <a:buNone/>
            </a:pPr>
            <a:r>
              <a:rPr lang="hr-HR" dirty="0"/>
              <a:t> Relacija principal – agent nastaje kad jedna strana (principal) </a:t>
            </a:r>
            <a:r>
              <a:rPr lang="hr-HR" dirty="0" smtClean="0"/>
              <a:t>angažuje  </a:t>
            </a:r>
            <a:r>
              <a:rPr lang="hr-HR" dirty="0"/>
              <a:t>drugu stranu (agenta) da obavi određeni posao, uključivši i delegiranje određenih </a:t>
            </a:r>
            <a:r>
              <a:rPr lang="hr-HR" dirty="0" smtClean="0"/>
              <a:t>ovlaštenja za odlučivanje.</a:t>
            </a:r>
            <a:endParaRPr lang="hr-HR" dirty="0"/>
          </a:p>
          <a:p>
            <a:pPr marL="0" indent="0" algn="just">
              <a:buNone/>
            </a:pPr>
            <a:r>
              <a:rPr lang="hr-HR" dirty="0"/>
              <a:t> Cilj je agencijske teorije pronaći optimalni ugovor između principala i agenta. </a:t>
            </a:r>
            <a:endParaRPr lang="en-US" dirty="0"/>
          </a:p>
          <a:p>
            <a:pPr marL="0" indent="0" algn="just">
              <a:buNone/>
            </a:pPr>
            <a:r>
              <a:rPr lang="hr-HR" dirty="0"/>
              <a:t> Principal </a:t>
            </a:r>
            <a:r>
              <a:rPr lang="hr-HR" dirty="0" smtClean="0"/>
              <a:t>angažuje  </a:t>
            </a:r>
            <a:r>
              <a:rPr lang="hr-HR" dirty="0"/>
              <a:t>agenta: </a:t>
            </a:r>
            <a:endParaRPr lang="en-US" dirty="0"/>
          </a:p>
          <a:p>
            <a:pPr algn="just"/>
            <a:r>
              <a:rPr lang="hr-HR" dirty="0"/>
              <a:t>kad nema </a:t>
            </a:r>
            <a:r>
              <a:rPr lang="hr-HR" dirty="0" smtClean="0"/>
              <a:t>potrebnog </a:t>
            </a:r>
            <a:r>
              <a:rPr lang="hr-HR" dirty="0"/>
              <a:t>znanja i sposobnosti, ili je posao previše složen pa mu nedostaje znanja za izvršenje pojedinih faza posla, i/ili </a:t>
            </a:r>
            <a:endParaRPr lang="en-US" dirty="0"/>
          </a:p>
          <a:p>
            <a:pPr algn="just"/>
            <a:r>
              <a:rPr lang="hr-HR" dirty="0"/>
              <a:t>kad nema dovoljno snage i/ili raspoloživog vremena, zato što je prevelik </a:t>
            </a:r>
            <a:r>
              <a:rPr lang="hr-HR" dirty="0" smtClean="0"/>
              <a:t>obim </a:t>
            </a:r>
            <a:r>
              <a:rPr lang="hr-HR" dirty="0"/>
              <a:t>posla, prekratko vrijeme potrebno za </a:t>
            </a:r>
            <a:r>
              <a:rPr lang="hr-HR" dirty="0" smtClean="0"/>
              <a:t>realizaciju, </a:t>
            </a:r>
            <a:r>
              <a:rPr lang="hr-HR" dirty="0"/>
              <a:t>ili je jednostavno zauzet drugim poslovima.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017265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8188"/>
            <a:ext cx="10515600" cy="5208775"/>
          </a:xfrm>
        </p:spPr>
        <p:txBody>
          <a:bodyPr>
            <a:normAutofit/>
          </a:bodyPr>
          <a:lstStyle/>
          <a:p>
            <a:pPr algn="just"/>
            <a:r>
              <a:rPr lang="hr-HR" dirty="0"/>
              <a:t>Kad principal delegira posao agentu, nastaje agencijski odnos. </a:t>
            </a:r>
            <a:endParaRPr lang="hr-HR" dirty="0" smtClean="0"/>
          </a:p>
          <a:p>
            <a:pPr algn="just"/>
            <a:r>
              <a:rPr lang="hr-HR" dirty="0" smtClean="0"/>
              <a:t>Zadatak agenta </a:t>
            </a:r>
            <a:r>
              <a:rPr lang="hr-HR" dirty="0"/>
              <a:t>je optimalno obavljanje ugovornog posla kako bi se </a:t>
            </a:r>
            <a:r>
              <a:rPr lang="hr-HR" dirty="0" smtClean="0"/>
              <a:t>ostvario </a:t>
            </a:r>
            <a:r>
              <a:rPr lang="hr-HR" dirty="0"/>
              <a:t>interes principala. </a:t>
            </a:r>
            <a:endParaRPr lang="hr-HR" dirty="0" smtClean="0"/>
          </a:p>
          <a:p>
            <a:pPr algn="just"/>
            <a:r>
              <a:rPr lang="hr-HR" dirty="0" smtClean="0"/>
              <a:t>U realizaciji </a:t>
            </a:r>
            <a:r>
              <a:rPr lang="hr-HR" dirty="0"/>
              <a:t>agent bira djelovanje, koje rezultira određenim efektima. </a:t>
            </a:r>
            <a:endParaRPr lang="hr-HR" dirty="0" smtClean="0"/>
          </a:p>
          <a:p>
            <a:pPr algn="just"/>
            <a:r>
              <a:rPr lang="hr-HR" dirty="0" smtClean="0"/>
              <a:t>Ostvarena </a:t>
            </a:r>
            <a:r>
              <a:rPr lang="hr-HR" dirty="0"/>
              <a:t>korist principala stoga </a:t>
            </a:r>
            <a:r>
              <a:rPr lang="hr-HR" dirty="0" smtClean="0"/>
              <a:t>direktno zavisi od djelovanja </a:t>
            </a:r>
            <a:r>
              <a:rPr lang="hr-HR" dirty="0"/>
              <a:t>agenta</a:t>
            </a:r>
            <a:r>
              <a:rPr lang="hr-HR" dirty="0" smtClean="0"/>
              <a:t>.</a:t>
            </a:r>
          </a:p>
          <a:p>
            <a:pPr algn="just"/>
            <a:r>
              <a:rPr lang="hr-HR" dirty="0" smtClean="0"/>
              <a:t> </a:t>
            </a:r>
            <a:r>
              <a:rPr lang="hr-HR" dirty="0"/>
              <a:t>Agent, </a:t>
            </a:r>
            <a:r>
              <a:rPr lang="hr-HR" dirty="0" smtClean="0"/>
              <a:t>prihvatajući </a:t>
            </a:r>
            <a:r>
              <a:rPr lang="hr-HR" dirty="0"/>
              <a:t>obavljanje posla za principala, očekuje za to adekvatnu nagradu, koja se, u načelu, dogovara ex ante i principal ju je obavezan isplatiti. </a:t>
            </a: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xmlns="" val="10078617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18565"/>
            <a:ext cx="10515600" cy="5558398"/>
          </a:xfrm>
        </p:spPr>
        <p:txBody>
          <a:bodyPr/>
          <a:lstStyle/>
          <a:p>
            <a:pPr algn="just"/>
            <a:r>
              <a:rPr lang="hr-HR" dirty="0"/>
              <a:t>Principal snosi rizik zbog eventualnog neuspjeha, ali i prisvaja efekte </a:t>
            </a:r>
            <a:r>
              <a:rPr lang="hr-HR" dirty="0" smtClean="0"/>
              <a:t>sprovđenja plana, </a:t>
            </a:r>
            <a:r>
              <a:rPr lang="hr-HR" dirty="0"/>
              <a:t>umanjene za dogovorenu isplatu agentu, s tim da visina agencijske naknade najčešće </a:t>
            </a:r>
            <a:r>
              <a:rPr lang="hr-HR" dirty="0" smtClean="0"/>
              <a:t>zavisi od interesa  </a:t>
            </a:r>
            <a:r>
              <a:rPr lang="hr-HR" dirty="0"/>
              <a:t>koji principal ima u realizaciji </a:t>
            </a:r>
            <a:r>
              <a:rPr lang="hr-HR" dirty="0" smtClean="0"/>
              <a:t>postavljenog zadatka. </a:t>
            </a:r>
            <a:endParaRPr lang="hr-HR" dirty="0"/>
          </a:p>
          <a:p>
            <a:pPr algn="just"/>
            <a:r>
              <a:rPr lang="hr-HR" dirty="0"/>
              <a:t>Naknada agenta trošak je principala, dok agentov trud donosi korist principalu (pri pretpostavci da je veći trud </a:t>
            </a:r>
            <a:r>
              <a:rPr lang="hr-HR" dirty="0" smtClean="0"/>
              <a:t>direktno </a:t>
            </a:r>
            <a:r>
              <a:rPr lang="hr-HR" dirty="0"/>
              <a:t>vezan za bolje </a:t>
            </a:r>
            <a:r>
              <a:rPr lang="hr-HR" dirty="0" smtClean="0"/>
              <a:t>rezultate), </a:t>
            </a:r>
            <a:r>
              <a:rPr lang="hr-HR" dirty="0"/>
              <a:t>ali je trošak agentu.</a:t>
            </a:r>
          </a:p>
          <a:p>
            <a:pPr algn="just"/>
            <a:r>
              <a:rPr lang="hr-HR" dirty="0"/>
              <a:t> Prirodno je ponašanje agenta </a:t>
            </a:r>
            <a:r>
              <a:rPr lang="hr-HR" dirty="0" smtClean="0"/>
              <a:t>nastojanje </a:t>
            </a:r>
            <a:r>
              <a:rPr lang="hr-HR" dirty="0"/>
              <a:t>za što jednostavnijim i lakšim </a:t>
            </a:r>
            <a:r>
              <a:rPr lang="hr-HR" dirty="0" smtClean="0"/>
              <a:t>zadacima  </a:t>
            </a:r>
            <a:r>
              <a:rPr lang="hr-HR" dirty="0"/>
              <a:t>i načinima njihova obavljanja, </a:t>
            </a:r>
            <a:r>
              <a:rPr lang="hr-HR" dirty="0" smtClean="0"/>
              <a:t>uz </a:t>
            </a:r>
            <a:r>
              <a:rPr lang="hr-HR" dirty="0"/>
              <a:t>što je moguće </a:t>
            </a:r>
            <a:r>
              <a:rPr lang="hr-HR" dirty="0" smtClean="0"/>
              <a:t>veću nagradu.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925279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0953"/>
            <a:ext cx="10515600" cy="527601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hr-HR" dirty="0" smtClean="0"/>
              <a:t> </a:t>
            </a:r>
            <a:r>
              <a:rPr lang="hr-HR" dirty="0"/>
              <a:t>Principalu je u interesu da maksimira svoju </a:t>
            </a:r>
            <a:r>
              <a:rPr lang="hr-HR" dirty="0" smtClean="0"/>
              <a:t>korist, istovremeno  </a:t>
            </a:r>
            <a:r>
              <a:rPr lang="hr-HR" dirty="0"/>
              <a:t>minimizirajući davanja agentu, dok agent želi maksimirati vlastitu </a:t>
            </a:r>
            <a:r>
              <a:rPr lang="hr-HR" dirty="0" smtClean="0"/>
              <a:t>korist.</a:t>
            </a:r>
          </a:p>
          <a:p>
            <a:pPr marL="0" indent="0">
              <a:buNone/>
            </a:pPr>
            <a:r>
              <a:rPr lang="hr-HR" dirty="0" smtClean="0"/>
              <a:t> Visina </a:t>
            </a:r>
            <a:r>
              <a:rPr lang="hr-HR" dirty="0"/>
              <a:t>predanosti agenta je funkcija njegove percepcije o očekivanoj vrijednosti </a:t>
            </a:r>
            <a:r>
              <a:rPr lang="hr-HR" dirty="0" smtClean="0"/>
              <a:t>naknade </a:t>
            </a:r>
            <a:r>
              <a:rPr lang="hr-HR" dirty="0"/>
              <a:t>za ostvarenje ciljeva principala.</a:t>
            </a:r>
            <a:endParaRPr lang="en-US" dirty="0"/>
          </a:p>
          <a:p>
            <a:pPr marL="0" indent="0" algn="just">
              <a:buNone/>
            </a:pPr>
            <a:r>
              <a:rPr lang="hr-HR" dirty="0"/>
              <a:t>Agencijska teorija pretpostavlja da, samo po sebi, bogatstvo principala neće biti maksimirano zbog postojanja </a:t>
            </a:r>
            <a:r>
              <a:rPr lang="hr-HR" dirty="0" smtClean="0"/>
              <a:t>četiri  važne  dimenziea </a:t>
            </a:r>
            <a:r>
              <a:rPr lang="hr-HR" dirty="0"/>
              <a:t>njegova odnosa s agentom:</a:t>
            </a:r>
            <a:endParaRPr lang="en-US" dirty="0"/>
          </a:p>
          <a:p>
            <a:r>
              <a:rPr lang="hr-HR" dirty="0"/>
              <a:t>različitost </a:t>
            </a:r>
            <a:r>
              <a:rPr lang="hr-HR" dirty="0" smtClean="0"/>
              <a:t>ciljeva, </a:t>
            </a:r>
            <a:endParaRPr lang="en-US" dirty="0"/>
          </a:p>
          <a:p>
            <a:r>
              <a:rPr lang="hr-HR" dirty="0"/>
              <a:t>informacijska </a:t>
            </a:r>
            <a:r>
              <a:rPr lang="hr-HR" dirty="0" smtClean="0"/>
              <a:t>asimetrija,</a:t>
            </a:r>
            <a:endParaRPr lang="en-US" dirty="0"/>
          </a:p>
          <a:p>
            <a:r>
              <a:rPr lang="hr-HR" dirty="0"/>
              <a:t>različita sklonost </a:t>
            </a:r>
            <a:r>
              <a:rPr lang="hr-HR" dirty="0" smtClean="0"/>
              <a:t>riziku,</a:t>
            </a:r>
            <a:endParaRPr lang="en-US" dirty="0"/>
          </a:p>
          <a:p>
            <a:r>
              <a:rPr lang="hr-HR" dirty="0" smtClean="0"/>
              <a:t>Oportunizam.</a:t>
            </a:r>
            <a:endParaRPr lang="en-US" dirty="0"/>
          </a:p>
          <a:p>
            <a:pPr marL="0" indent="0">
              <a:buNone/>
            </a:pPr>
            <a:r>
              <a:rPr lang="hr-HR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202178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69701"/>
            <a:ext cx="10515600" cy="5507262"/>
          </a:xfrm>
        </p:spPr>
        <p:txBody>
          <a:bodyPr/>
          <a:lstStyle/>
          <a:p>
            <a:pPr marL="0" indent="0" algn="just">
              <a:buNone/>
            </a:pPr>
            <a:r>
              <a:rPr lang="hr-HR" dirty="0"/>
              <a:t>Problem nastaje zato što principal ne može u potpunosti i bez troškova nadzirati djelovanje agenta, tj. ne može biti siguran radi li agent u njegovom najboljem interesu.</a:t>
            </a:r>
          </a:p>
          <a:p>
            <a:pPr marL="0" indent="0" algn="just">
              <a:buNone/>
            </a:pPr>
            <a:r>
              <a:rPr lang="hr-HR" dirty="0"/>
              <a:t> Agencijski problem nastaje ako agent djeluje u smjeru koji je suprotan interesima principala. </a:t>
            </a:r>
          </a:p>
          <a:p>
            <a:pPr marL="0" indent="0" algn="just">
              <a:buNone/>
            </a:pPr>
            <a:r>
              <a:rPr lang="hr-HR" dirty="0"/>
              <a:t>Ako obojica nastoje maksimirati svoju ekonomsku poziciju, postoji dobar razlog da se vjeruje kako agent neće uvijek djelovati u interesu principala.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47522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4059"/>
            <a:ext cx="10515600" cy="53029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b="1" dirty="0"/>
              <a:t>Oportunizam </a:t>
            </a:r>
            <a:r>
              <a:rPr lang="hr-HR" dirty="0"/>
              <a:t>je sebično djelovanje agenta </a:t>
            </a:r>
            <a:r>
              <a:rPr lang="hr-HR" dirty="0" smtClean="0"/>
              <a:t>u skladu s pretpostavkom da </a:t>
            </a:r>
            <a:r>
              <a:rPr lang="hr-HR" dirty="0"/>
              <a:t>svi pojedinci teže maksimizaciji vlastite </a:t>
            </a:r>
            <a:r>
              <a:rPr lang="hr-HR" dirty="0" smtClean="0"/>
              <a:t>koristi. </a:t>
            </a:r>
          </a:p>
          <a:p>
            <a:pPr marL="0" indent="0">
              <a:buNone/>
            </a:pPr>
            <a:r>
              <a:rPr lang="hr-HR" dirty="0" smtClean="0"/>
              <a:t>Tako </a:t>
            </a:r>
            <a:r>
              <a:rPr lang="hr-HR" dirty="0"/>
              <a:t>su i agenti </a:t>
            </a:r>
            <a:r>
              <a:rPr lang="hr-HR" dirty="0" smtClean="0"/>
              <a:t>motivisani  </a:t>
            </a:r>
            <a:r>
              <a:rPr lang="hr-HR" dirty="0"/>
              <a:t>samo vlastitim interesom i skloni su ikoristiti svaku situaciju u svoju korist.</a:t>
            </a:r>
            <a:endParaRPr lang="en-US" dirty="0"/>
          </a:p>
          <a:p>
            <a:pPr marL="0" indent="0">
              <a:buNone/>
            </a:pPr>
            <a:r>
              <a:rPr lang="hr-HR" dirty="0"/>
              <a:t> </a:t>
            </a:r>
            <a:r>
              <a:rPr lang="hr-HR" b="1" dirty="0" smtClean="0"/>
              <a:t>Informacijska </a:t>
            </a:r>
            <a:r>
              <a:rPr lang="hr-HR" b="1" dirty="0"/>
              <a:t>asimetrija </a:t>
            </a:r>
            <a:r>
              <a:rPr lang="hr-HR" dirty="0"/>
              <a:t>pretpostavlja nejednak pristup informacijama u odnosu između principala i agenta</a:t>
            </a:r>
            <a:r>
              <a:rPr lang="hr-HR" dirty="0" smtClean="0"/>
              <a:t>.</a:t>
            </a:r>
          </a:p>
          <a:p>
            <a:pPr marL="0" indent="0">
              <a:buNone/>
            </a:pPr>
            <a:r>
              <a:rPr lang="hr-HR" dirty="0" smtClean="0"/>
              <a:t> </a:t>
            </a:r>
            <a:r>
              <a:rPr lang="hr-HR" dirty="0"/>
              <a:t>Obično agent ima više informacija od principala te je u informacijskoj prednosti, jer je on taj </a:t>
            </a:r>
            <a:r>
              <a:rPr lang="hr-HR" dirty="0" smtClean="0"/>
              <a:t> koji obavlja zadatak. </a:t>
            </a:r>
          </a:p>
          <a:p>
            <a:pPr marL="0" indent="0" algn="just">
              <a:buNone/>
            </a:pPr>
            <a:r>
              <a:rPr lang="hr-HR" dirty="0" smtClean="0"/>
              <a:t>Što </a:t>
            </a:r>
            <a:r>
              <a:rPr lang="hr-HR" dirty="0"/>
              <a:t>je veća informacijska asimetrija, veća je </a:t>
            </a:r>
            <a:r>
              <a:rPr lang="hr-HR" dirty="0" smtClean="0"/>
              <a:t>vjerovatnoća  </a:t>
            </a:r>
            <a:r>
              <a:rPr lang="hr-HR" dirty="0"/>
              <a:t>oportunističkog  ponašanja agenta. </a:t>
            </a:r>
            <a:endParaRPr lang="hr-HR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795463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47165"/>
            <a:ext cx="10515600" cy="532979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hr-HR" dirty="0"/>
              <a:t>Oportunizam agenta, informacijska asimetrija i informacijska nepotpunost kao i nesigurnost u okolini, utječu na nastanak dvaju problema agencijskog odnosa: problem skrivene informacije i problem skrivenog djelovanja.</a:t>
            </a:r>
            <a:endParaRPr lang="en-US" dirty="0"/>
          </a:p>
          <a:p>
            <a:pPr marL="0" indent="0" algn="just">
              <a:buNone/>
            </a:pPr>
            <a:r>
              <a:rPr lang="hr-HR" dirty="0"/>
              <a:t> Skrivena informacija (</a:t>
            </a:r>
            <a:r>
              <a:rPr lang="hr-HR" i="1" dirty="0"/>
              <a:t>eng. hidden information; adverse selection) </a:t>
            </a:r>
            <a:r>
              <a:rPr lang="hr-HR" dirty="0"/>
              <a:t>pojavljuje se prije potpisivanja ugovora i stupanja u agencijski odnos kad se agent prikazuje u boljem svjetlu nego što jest. </a:t>
            </a:r>
          </a:p>
          <a:p>
            <a:pPr marL="0" indent="0" algn="just">
              <a:buNone/>
            </a:pPr>
            <a:r>
              <a:rPr lang="hr-HR" dirty="0"/>
              <a:t>To je situacija u kojoj je agent u prednosti s obzirom na principala zbog posjedovanja i skrivanja relevantnih informacija do kojih principal ne može samostalno doći. </a:t>
            </a:r>
          </a:p>
          <a:p>
            <a:pPr marL="0" indent="0" algn="just">
              <a:buNone/>
            </a:pPr>
            <a:r>
              <a:rPr lang="hr-HR" dirty="0"/>
              <a:t>Principal, da bi odabrao pravog agenta, tj. izbjegao situaciju skrivene informacije, može ili dobro istražiti tržište agenata ili ponuditi agentima nekoliko ugovora, tako da izbor nekoga od ponuđenih ugovora daje informacije o agentu (signaliziranje).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04906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6548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>Sadržaj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9099"/>
            <a:ext cx="10515600" cy="501786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Latn-ME" dirty="0" smtClean="0"/>
              <a:t>A-MODELI I TEORIJE KORPORATIVNOG UPRAVLJANJA</a:t>
            </a:r>
          </a:p>
          <a:p>
            <a:pPr marL="0" indent="0">
              <a:buNone/>
            </a:pPr>
            <a:r>
              <a:rPr lang="sr-Latn-ME" dirty="0" smtClean="0"/>
              <a:t>1</a:t>
            </a:r>
            <a:r>
              <a:rPr lang="sr-Latn-ME" dirty="0"/>
              <a:t>. Modeli korporativnog upravljanja </a:t>
            </a:r>
          </a:p>
          <a:p>
            <a:pPr marL="0" indent="0">
              <a:buNone/>
            </a:pPr>
            <a:r>
              <a:rPr lang="sr-Latn-ME" dirty="0"/>
              <a:t>2. </a:t>
            </a:r>
            <a:r>
              <a:rPr lang="sr-Latn-ME" dirty="0" smtClean="0"/>
              <a:t>Teorije korporativnog upravljanja</a:t>
            </a:r>
          </a:p>
          <a:p>
            <a:pPr marL="0" indent="0">
              <a:buNone/>
            </a:pPr>
            <a:r>
              <a:rPr lang="sr-Latn-ME" dirty="0"/>
              <a:t> </a:t>
            </a:r>
            <a:r>
              <a:rPr lang="sr-Latn-ME" dirty="0" smtClean="0"/>
              <a:t> - Agencijska </a:t>
            </a:r>
            <a:r>
              <a:rPr lang="sr-Latn-ME" dirty="0"/>
              <a:t>teorija</a:t>
            </a:r>
          </a:p>
          <a:p>
            <a:pPr marL="0" indent="0">
              <a:buNone/>
            </a:pPr>
            <a:r>
              <a:rPr lang="sr-Latn-ME" dirty="0"/>
              <a:t> </a:t>
            </a:r>
            <a:r>
              <a:rPr lang="sr-Latn-ME" dirty="0" smtClean="0"/>
              <a:t> -  Teorija </a:t>
            </a:r>
            <a:r>
              <a:rPr lang="sr-Latn-ME" dirty="0"/>
              <a:t>uslužnosti </a:t>
            </a:r>
            <a:endParaRPr lang="en-US" dirty="0"/>
          </a:p>
          <a:p>
            <a:pPr marL="0" indent="0">
              <a:buNone/>
            </a:pPr>
            <a:r>
              <a:rPr lang="sr-Latn-ME" dirty="0" smtClean="0"/>
              <a:t>B - </a:t>
            </a:r>
            <a:r>
              <a:rPr lang="en-US" dirty="0" smtClean="0"/>
              <a:t>OSNIVAČKI </a:t>
            </a:r>
            <a:r>
              <a:rPr lang="en-US" dirty="0"/>
              <a:t>AKT </a:t>
            </a:r>
            <a:r>
              <a:rPr lang="en-US" dirty="0" smtClean="0"/>
              <a:t>DRUŠTVA</a:t>
            </a:r>
            <a:r>
              <a:rPr lang="sr-Latn-ME" dirty="0" smtClean="0"/>
              <a:t> </a:t>
            </a:r>
            <a:endParaRPr lang="en-US" b="1" dirty="0"/>
          </a:p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Odredbe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sr-Latn-ME" dirty="0" smtClean="0"/>
              <a:t>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vršiti</a:t>
            </a:r>
            <a:r>
              <a:rPr lang="en-US" dirty="0"/>
              <a:t> </a:t>
            </a:r>
            <a:r>
              <a:rPr lang="en-US" dirty="0" err="1"/>
              <a:t>izmjene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sr-Latn-ME" dirty="0" smtClean="0"/>
              <a:t>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3.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stupaju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snagu</a:t>
            </a:r>
            <a:r>
              <a:rPr lang="en-US" dirty="0"/>
              <a:t> </a:t>
            </a:r>
            <a:r>
              <a:rPr lang="en-US" dirty="0" err="1"/>
              <a:t>izmjene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sr-Latn-ME" dirty="0" smtClean="0"/>
              <a:t> </a:t>
            </a:r>
            <a:endParaRPr lang="en-US" dirty="0"/>
          </a:p>
          <a:p>
            <a:pPr marL="0" indent="0">
              <a:buNone/>
            </a:pPr>
            <a:r>
              <a:rPr lang="sr-Latn-ME" dirty="0"/>
              <a:t>4</a:t>
            </a:r>
            <a:r>
              <a:rPr lang="en-US" dirty="0" smtClean="0"/>
              <a:t>. </a:t>
            </a:r>
            <a:r>
              <a:rPr lang="en-US" dirty="0" err="1"/>
              <a:t>Objelodanjivanje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sr-Latn-ME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181272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hr-HR" dirty="0"/>
              <a:t>Skriveno djelovanje </a:t>
            </a:r>
            <a:r>
              <a:rPr lang="hr-HR" i="1" dirty="0"/>
              <a:t>(eng. hidden action; moral hazard) </a:t>
            </a:r>
            <a:r>
              <a:rPr lang="hr-HR" dirty="0"/>
              <a:t>jest situacija u kojoj principal ne može provjeriti što agent zaista radi. </a:t>
            </a:r>
            <a:endParaRPr lang="hr-HR" dirty="0" smtClean="0"/>
          </a:p>
          <a:p>
            <a:pPr algn="just"/>
            <a:r>
              <a:rPr lang="hr-HR" dirty="0" smtClean="0"/>
              <a:t>Principal </a:t>
            </a:r>
            <a:r>
              <a:rPr lang="hr-HR" dirty="0"/>
              <a:t>ne može biti siguran trudi li se agent maksimalno (vidi samo konačni rezultat) za razliku od agenta koji zna koliko je truda uložio, a može vidjeti i utjecaj iz okoline prije nego što odabere </a:t>
            </a:r>
            <a:r>
              <a:rPr lang="hr-HR" dirty="0" smtClean="0"/>
              <a:t>način djelovanja. </a:t>
            </a:r>
          </a:p>
          <a:p>
            <a:pPr algn="just"/>
            <a:r>
              <a:rPr lang="hr-HR" dirty="0" smtClean="0"/>
              <a:t>Moralni </a:t>
            </a:r>
            <a:r>
              <a:rPr lang="hr-HR" dirty="0"/>
              <a:t>hazard je situacija u kojoj agent vara principala ne </a:t>
            </a:r>
            <a:r>
              <a:rPr lang="hr-HR" dirty="0" smtClean="0"/>
              <a:t>daje  kvalitet definisan </a:t>
            </a:r>
            <a:r>
              <a:rPr lang="hr-HR" dirty="0"/>
              <a:t>njihovim ugovornim odnosom</a:t>
            </a:r>
            <a:r>
              <a:rPr lang="hr-HR" dirty="0" smtClean="0"/>
              <a:t>.</a:t>
            </a:r>
          </a:p>
          <a:p>
            <a:pPr algn="just"/>
            <a:r>
              <a:rPr lang="hr-HR" dirty="0" smtClean="0"/>
              <a:t> Primjer </a:t>
            </a:r>
            <a:r>
              <a:rPr lang="hr-HR" dirty="0"/>
              <a:t>takvog ponašanja </a:t>
            </a:r>
            <a:r>
              <a:rPr lang="hr-HR" dirty="0" smtClean="0"/>
              <a:t>može bitii </a:t>
            </a:r>
            <a:r>
              <a:rPr lang="hr-HR" dirty="0"/>
              <a:t>nedovoljno </a:t>
            </a:r>
            <a:r>
              <a:rPr lang="hr-HR" dirty="0" smtClean="0"/>
              <a:t>zalaganje za </a:t>
            </a:r>
            <a:r>
              <a:rPr lang="hr-HR" dirty="0"/>
              <a:t>efikasno upravljanje principalovom imovinom, </a:t>
            </a:r>
            <a:r>
              <a:rPr lang="hr-HR" dirty="0" smtClean="0"/>
              <a:t>preduzimanje </a:t>
            </a:r>
            <a:r>
              <a:rPr lang="hr-HR" dirty="0"/>
              <a:t>neopravdanih rizika i sl. </a:t>
            </a:r>
            <a:endParaRPr lang="hr-HR" dirty="0" smtClean="0"/>
          </a:p>
          <a:p>
            <a:pPr algn="just"/>
            <a:r>
              <a:rPr lang="hr-HR" dirty="0" smtClean="0"/>
              <a:t>Rješenje </a:t>
            </a:r>
            <a:r>
              <a:rPr lang="hr-HR" dirty="0"/>
              <a:t>za problem skrivenog djelovanja je optimalna alokacija rizika koja se može postići novčanim premijama za agenta.</a:t>
            </a:r>
            <a:endParaRPr lang="en-US" dirty="0"/>
          </a:p>
          <a:p>
            <a:pPr algn="just"/>
            <a:r>
              <a:rPr lang="hr-HR" dirty="0"/>
              <a:t> </a:t>
            </a:r>
            <a:r>
              <a:rPr lang="hr-HR" dirty="0" smtClean="0"/>
              <a:t>Suština </a:t>
            </a:r>
            <a:r>
              <a:rPr lang="hr-HR" dirty="0"/>
              <a:t>agencijske teorije je u činjenici da racionalni pojedinci (</a:t>
            </a:r>
            <a:r>
              <a:rPr lang="hr-HR" dirty="0" smtClean="0"/>
              <a:t>motivisani vlastitim </a:t>
            </a:r>
            <a:r>
              <a:rPr lang="hr-HR" dirty="0"/>
              <a:t>interesom) uvijek imaju motive da smanje ili kontroliraju konflikte kako bi smanjili troškove koji nastaju zbog tih konflikata te kako bi podijelili dobit koja nastaje odnosom.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078268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26141"/>
            <a:ext cx="10515600" cy="545082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hr-HR" dirty="0"/>
              <a:t>Korporativno upravljanje i agencijski odnosi</a:t>
            </a:r>
            <a:endParaRPr lang="en-US" dirty="0"/>
          </a:p>
          <a:p>
            <a:pPr marL="0" indent="0" algn="just">
              <a:buNone/>
            </a:pPr>
            <a:r>
              <a:rPr lang="hr-HR" dirty="0"/>
              <a:t> </a:t>
            </a:r>
            <a:r>
              <a:rPr lang="hr-HR" dirty="0" smtClean="0"/>
              <a:t>Agencijski </a:t>
            </a:r>
            <a:r>
              <a:rPr lang="hr-HR" dirty="0"/>
              <a:t>odnos u korporativnom upravljanju </a:t>
            </a:r>
            <a:r>
              <a:rPr lang="hr-HR" dirty="0" smtClean="0"/>
              <a:t>definisan </a:t>
            </a:r>
            <a:r>
              <a:rPr lang="hr-HR" dirty="0"/>
              <a:t>je odnosom vlasnika kao principala i menadžera kao agenta, tj. situacijom u kojoj vlasnik </a:t>
            </a:r>
            <a:r>
              <a:rPr lang="hr-HR" dirty="0" smtClean="0"/>
              <a:t>preduzeća </a:t>
            </a:r>
            <a:r>
              <a:rPr lang="hr-HR" dirty="0"/>
              <a:t>delegira posao upravljanja </a:t>
            </a:r>
            <a:r>
              <a:rPr lang="hr-HR" dirty="0" smtClean="0"/>
              <a:t>preduzeća  </a:t>
            </a:r>
            <a:r>
              <a:rPr lang="hr-HR" dirty="0"/>
              <a:t>menadžeru i pritom ga nadzire</a:t>
            </a:r>
            <a:r>
              <a:rPr lang="hr-HR" dirty="0" smtClean="0"/>
              <a:t>.</a:t>
            </a:r>
          </a:p>
          <a:p>
            <a:pPr marL="0" indent="0" algn="just">
              <a:buNone/>
            </a:pPr>
            <a:r>
              <a:rPr lang="hr-HR" dirty="0" smtClean="0"/>
              <a:t> </a:t>
            </a:r>
            <a:r>
              <a:rPr lang="hr-HR" dirty="0"/>
              <a:t>Razlog nastanka agencijskog odnosa je u nemogućnosti vlasnika da dovoljno </a:t>
            </a:r>
            <a:r>
              <a:rPr lang="hr-HR" dirty="0" smtClean="0"/>
              <a:t>efektivno i efikasno preuzime </a:t>
            </a:r>
            <a:r>
              <a:rPr lang="hr-HR" dirty="0"/>
              <a:t>obje uloge: vlasničku i menadžersku. </a:t>
            </a:r>
            <a:endParaRPr lang="en-US" dirty="0"/>
          </a:p>
          <a:p>
            <a:pPr marL="0" indent="0" algn="just">
              <a:buNone/>
            </a:pPr>
            <a:r>
              <a:rPr lang="hr-HR" dirty="0"/>
              <a:t> O</a:t>
            </a:r>
            <a:r>
              <a:rPr lang="hr-HR" dirty="0" smtClean="0"/>
              <a:t>snovni </a:t>
            </a:r>
            <a:r>
              <a:rPr lang="hr-HR" dirty="0"/>
              <a:t>je problem korporativnog upravljanja, po agencijskoj teoriji, ponašanje menadžera kao agenta nasuprot zadanih ciljeva i interesa vlasnika kao principala. </a:t>
            </a:r>
            <a:endParaRPr lang="hr-HR" dirty="0" smtClean="0"/>
          </a:p>
          <a:p>
            <a:pPr marL="0" indent="0">
              <a:buNone/>
            </a:pPr>
            <a:r>
              <a:rPr lang="hr-HR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561639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21976"/>
            <a:ext cx="10515600" cy="515498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hr-HR" dirty="0"/>
              <a:t>Odnos vlasnika i menadžera ima obilježja tipičnog agencijskog odnosa zato što:</a:t>
            </a:r>
            <a:endParaRPr lang="en-US" dirty="0"/>
          </a:p>
          <a:p>
            <a:pPr algn="just"/>
            <a:r>
              <a:rPr lang="hr-HR" dirty="0"/>
              <a:t>vlasnici i menadžeri imaju različite ciljeve koji proizlaze iz njihovih različitih pozicija i interesa u korporacijskim </a:t>
            </a:r>
            <a:r>
              <a:rPr lang="hr-HR" dirty="0" smtClean="0"/>
              <a:t>strukturama,</a:t>
            </a:r>
            <a:endParaRPr lang="en-US" dirty="0"/>
          </a:p>
          <a:p>
            <a:pPr algn="just"/>
            <a:r>
              <a:rPr lang="hr-HR" dirty="0"/>
              <a:t>menadžeri zbog prirode svojega posla, imaju pristup informacijama koje nisu dostupne vlasnicima te su više upoznati s </a:t>
            </a:r>
            <a:r>
              <a:rPr lang="hr-HR" dirty="0" smtClean="0"/>
              <a:t>poslovanjem,</a:t>
            </a:r>
            <a:endParaRPr lang="en-US" dirty="0"/>
          </a:p>
          <a:p>
            <a:pPr algn="just"/>
            <a:r>
              <a:rPr lang="hr-HR" dirty="0"/>
              <a:t>postoje različite preferencije rizika između vlasnika i menadžera zbog različitog karaktera njihovih resursa koje su </a:t>
            </a:r>
            <a:r>
              <a:rPr lang="hr-HR" dirty="0" smtClean="0"/>
              <a:t>angažovali.</a:t>
            </a:r>
            <a:endParaRPr lang="en-US" dirty="0"/>
          </a:p>
          <a:p>
            <a:pPr marL="0" indent="0">
              <a:buNone/>
            </a:pPr>
            <a:r>
              <a:rPr lang="hr-HR" dirty="0"/>
              <a:t>Prirodno ponašanje menadžera je oportunistički </a:t>
            </a:r>
            <a:r>
              <a:rPr lang="hr-HR" dirty="0" smtClean="0"/>
              <a:t>orijentisano: </a:t>
            </a:r>
            <a:r>
              <a:rPr lang="hr-HR" dirty="0"/>
              <a:t>usmjereno je prema maksimizaciji </a:t>
            </a:r>
            <a:r>
              <a:rPr lang="hr-HR" dirty="0" smtClean="0"/>
              <a:t> </a:t>
            </a:r>
            <a:r>
              <a:rPr lang="hr-HR" dirty="0"/>
              <a:t>koristi, a ne prema maksimizaciji koristi vlasnika koji su ih </a:t>
            </a:r>
            <a:r>
              <a:rPr lang="hr-HR" dirty="0" smtClean="0"/>
              <a:t>angažovali.</a:t>
            </a:r>
            <a:endParaRPr lang="en-US" dirty="0"/>
          </a:p>
          <a:p>
            <a:pPr marL="0" indent="0" algn="just">
              <a:buNone/>
            </a:pPr>
            <a:r>
              <a:rPr lang="hr-HR" dirty="0"/>
              <a:t> Agencijski problem korporativnog upravljanja može imati oblik moralnog hazarda, može biti posljedica distribucije profita </a:t>
            </a:r>
            <a:r>
              <a:rPr lang="hr-HR" dirty="0" smtClean="0"/>
              <a:t>naročito </a:t>
            </a:r>
            <a:r>
              <a:rPr lang="hr-HR" dirty="0"/>
              <a:t>kad menadžer ima moć izbora hoće ili ostvarena sredstva usmjeriti prema vlasnicima ili će uložiti u nove poslovne projekte, ali može biti i posljedica različite percepcije rizika između vlasnika i menadžera.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45489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10515600" cy="54911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r-HR" dirty="0"/>
              <a:t>Kao oblik zaštite od nedostatka u stručnosti i moralnom integritetu menadžera, vlasnici </a:t>
            </a:r>
            <a:r>
              <a:rPr lang="hr-HR" dirty="0" smtClean="0"/>
              <a:t>koriste:</a:t>
            </a:r>
            <a:endParaRPr lang="en-US" dirty="0"/>
          </a:p>
          <a:p>
            <a:r>
              <a:rPr lang="hr-HR" dirty="0"/>
              <a:t>mehanizme ratifikacije i autorizacije (potvrđivanje odluka i stavljanja veta na ključne odluke</a:t>
            </a:r>
            <a:r>
              <a:rPr lang="hr-HR" dirty="0" smtClean="0"/>
              <a:t>),</a:t>
            </a:r>
            <a:endParaRPr lang="en-US" dirty="0"/>
          </a:p>
          <a:p>
            <a:r>
              <a:rPr lang="hr-HR" dirty="0"/>
              <a:t>mehanizme nadzora (nadgledanje, snimanje i mjerenje menadžerova djelovanja i rezultata</a:t>
            </a:r>
            <a:r>
              <a:rPr lang="hr-HR" dirty="0" smtClean="0"/>
              <a:t>),</a:t>
            </a:r>
            <a:endParaRPr lang="en-US" dirty="0"/>
          </a:p>
          <a:p>
            <a:pPr algn="just"/>
            <a:r>
              <a:rPr lang="hr-HR" dirty="0"/>
              <a:t>mehanizme </a:t>
            </a:r>
            <a:r>
              <a:rPr lang="hr-HR" dirty="0" smtClean="0"/>
              <a:t>sankcionisanja</a:t>
            </a:r>
            <a:r>
              <a:rPr lang="hr-HR" b="1" dirty="0" smtClean="0"/>
              <a:t> </a:t>
            </a:r>
            <a:r>
              <a:rPr lang="hr-HR" dirty="0" smtClean="0"/>
              <a:t>(</a:t>
            </a:r>
            <a:r>
              <a:rPr lang="hr-HR" dirty="0"/>
              <a:t>selektivno nagrađivanje i kažnjavanje menadžera</a:t>
            </a:r>
            <a:r>
              <a:rPr lang="hr-HR" dirty="0" smtClean="0"/>
              <a:t>).</a:t>
            </a:r>
            <a:endParaRPr lang="en-US" dirty="0"/>
          </a:p>
          <a:p>
            <a:pPr marL="0" indent="0" algn="just">
              <a:buNone/>
            </a:pPr>
            <a:r>
              <a:rPr lang="hr-HR" dirty="0"/>
              <a:t>U </a:t>
            </a:r>
            <a:r>
              <a:rPr lang="hr-HR" dirty="0" smtClean="0"/>
              <a:t>sprovođenju </a:t>
            </a:r>
            <a:r>
              <a:rPr lang="hr-HR" dirty="0"/>
              <a:t>tih mehanizama, ključnu ulogu ima upravni, tj. nadzorni odbor.</a:t>
            </a:r>
            <a:endParaRPr lang="en-US" dirty="0"/>
          </a:p>
          <a:p>
            <a:pPr marL="0" indent="0">
              <a:buNone/>
            </a:pPr>
            <a:r>
              <a:rPr lang="hr-HR" dirty="0"/>
              <a:t> </a:t>
            </a:r>
            <a:r>
              <a:rPr lang="hr-HR" dirty="0" smtClean="0"/>
              <a:t>Agencijski </a:t>
            </a:r>
            <a:r>
              <a:rPr lang="hr-HR" dirty="0"/>
              <a:t>problemi vezuju se i za nastanak agencijskih troškova. </a:t>
            </a: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xmlns="" val="35437868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4059"/>
            <a:ext cx="10515600" cy="53029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/>
              <a:t>Ukupni agencijski troškovi </a:t>
            </a:r>
            <a:r>
              <a:rPr lang="hr-HR" dirty="0" smtClean="0"/>
              <a:t> </a:t>
            </a:r>
            <a:r>
              <a:rPr lang="hr-HR" dirty="0"/>
              <a:t>su:</a:t>
            </a:r>
            <a:endParaRPr lang="en-US" dirty="0"/>
          </a:p>
          <a:p>
            <a:r>
              <a:rPr lang="hr-HR" dirty="0"/>
              <a:t>troškova izrade i strukturiranja ugovora između principala i </a:t>
            </a:r>
            <a:r>
              <a:rPr lang="hr-HR" dirty="0" smtClean="0"/>
              <a:t>agenta,</a:t>
            </a:r>
            <a:endParaRPr lang="en-US" dirty="0"/>
          </a:p>
          <a:p>
            <a:r>
              <a:rPr lang="hr-HR" dirty="0"/>
              <a:t>troškova nadgledanja od strane </a:t>
            </a:r>
            <a:r>
              <a:rPr lang="hr-HR" dirty="0" smtClean="0"/>
              <a:t>principala,</a:t>
            </a:r>
            <a:endParaRPr lang="en-US" dirty="0"/>
          </a:p>
          <a:p>
            <a:r>
              <a:rPr lang="hr-HR" dirty="0"/>
              <a:t>troškova vezanja od strane </a:t>
            </a:r>
            <a:r>
              <a:rPr lang="hr-HR" dirty="0" smtClean="0"/>
              <a:t>agenta,</a:t>
            </a:r>
            <a:endParaRPr lang="en-US" dirty="0"/>
          </a:p>
          <a:p>
            <a:pPr algn="just"/>
            <a:r>
              <a:rPr lang="hr-HR" dirty="0"/>
              <a:t>rezidualnog gubitka (oportunitetni </a:t>
            </a:r>
            <a:r>
              <a:rPr lang="hr-HR" dirty="0" smtClean="0"/>
              <a:t>gubitak) </a:t>
            </a:r>
            <a:r>
              <a:rPr lang="hr-HR" dirty="0"/>
              <a:t>koji ostaje nakon što se ugovori optimalno </a:t>
            </a:r>
            <a:r>
              <a:rPr lang="hr-HR" dirty="0" smtClean="0"/>
              <a:t>ispune.</a:t>
            </a:r>
            <a:endParaRPr lang="en-US" dirty="0"/>
          </a:p>
          <a:p>
            <a:pPr marL="0" indent="0">
              <a:buNone/>
            </a:pPr>
            <a:r>
              <a:rPr lang="hr-HR" dirty="0"/>
              <a:t>Da bi izbjegao i smanjio utjecaj agencijskog problema u korporativnom upravljanju, vlasnik kao principal može:</a:t>
            </a:r>
            <a:endParaRPr lang="en-US" dirty="0"/>
          </a:p>
          <a:p>
            <a:pPr algn="just"/>
            <a:r>
              <a:rPr lang="hr-HR" dirty="0"/>
              <a:t>pojačati kontrolu (što će ga dodatno koštati</a:t>
            </a:r>
            <a:r>
              <a:rPr lang="hr-HR" dirty="0" smtClean="0"/>
              <a:t>) motivisati  </a:t>
            </a:r>
            <a:r>
              <a:rPr lang="hr-HR" dirty="0"/>
              <a:t>menadžerove pobude na takav način da mu interesi budu u skladu s njegovim </a:t>
            </a:r>
            <a:r>
              <a:rPr lang="hr-HR" dirty="0" smtClean="0"/>
              <a:t>interesima.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460938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8188"/>
            <a:ext cx="10515600" cy="5208775"/>
          </a:xfrm>
        </p:spPr>
        <p:txBody>
          <a:bodyPr/>
          <a:lstStyle/>
          <a:p>
            <a:pPr algn="just"/>
            <a:r>
              <a:rPr lang="hr-HR" dirty="0" smtClean="0"/>
              <a:t>Suština </a:t>
            </a:r>
            <a:r>
              <a:rPr lang="hr-HR" dirty="0"/>
              <a:t>agencijske teorije je u ponudi ugovora koji će </a:t>
            </a:r>
            <a:r>
              <a:rPr lang="hr-HR" dirty="0" smtClean="0"/>
              <a:t>maksimizirati  </a:t>
            </a:r>
            <a:r>
              <a:rPr lang="hr-HR" dirty="0"/>
              <a:t>agentovu korist i minimizirati troškove koje ima principal. </a:t>
            </a:r>
            <a:endParaRPr lang="hr-HR" dirty="0" smtClean="0"/>
          </a:p>
          <a:p>
            <a:r>
              <a:rPr lang="hr-HR" dirty="0" smtClean="0"/>
              <a:t>Ako </a:t>
            </a:r>
            <a:r>
              <a:rPr lang="hr-HR" dirty="0"/>
              <a:t>trošak nadgledanja agenta nije prevelik, onda je bolje uspostaviti ugovor </a:t>
            </a:r>
            <a:r>
              <a:rPr lang="hr-HR" dirty="0" smtClean="0"/>
              <a:t>zasnovan </a:t>
            </a:r>
            <a:r>
              <a:rPr lang="hr-HR" dirty="0"/>
              <a:t>na ponašanju agenta (</a:t>
            </a:r>
            <a:r>
              <a:rPr lang="hr-HR" i="1" dirty="0"/>
              <a:t>eng. behavior based conract</a:t>
            </a:r>
            <a:r>
              <a:rPr lang="hr-HR" dirty="0"/>
              <a:t>), a ako je nadgledanje preskupo, onda je prihvatljiviji ugovor </a:t>
            </a:r>
            <a:r>
              <a:rPr lang="hr-HR" dirty="0" smtClean="0"/>
              <a:t>zasnovan  </a:t>
            </a:r>
            <a:r>
              <a:rPr lang="hr-HR" dirty="0"/>
              <a:t>na ostvarenim rezultatima (</a:t>
            </a:r>
            <a:r>
              <a:rPr lang="hr-HR" i="1" dirty="0"/>
              <a:t>eng. outcome based contract</a:t>
            </a:r>
            <a:r>
              <a:rPr lang="hr-HR" dirty="0"/>
              <a:t>).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089105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9579"/>
          </a:xfrm>
        </p:spPr>
        <p:txBody>
          <a:bodyPr>
            <a:normAutofit/>
          </a:bodyPr>
          <a:lstStyle/>
          <a:p>
            <a:pPr marL="0" indent="0"/>
            <a:r>
              <a:rPr lang="hr-HR" sz="3200" dirty="0" smtClean="0">
                <a:latin typeface="+mn-lt"/>
              </a:rPr>
              <a:t>Teorija </a:t>
            </a:r>
            <a:r>
              <a:rPr lang="hr-HR" sz="3200" dirty="0">
                <a:latin typeface="+mn-lt"/>
              </a:rPr>
              <a:t>uslužnosti</a:t>
            </a:r>
            <a:endParaRPr lang="en-US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0614"/>
            <a:ext cx="10515600" cy="4966349"/>
          </a:xfrm>
        </p:spPr>
        <p:txBody>
          <a:bodyPr>
            <a:normAutofit lnSpcReduction="10000"/>
          </a:bodyPr>
          <a:lstStyle/>
          <a:p>
            <a:pPr algn="just"/>
            <a:r>
              <a:rPr lang="hr-HR" dirty="0" smtClean="0"/>
              <a:t>Teorija </a:t>
            </a:r>
            <a:r>
              <a:rPr lang="hr-HR" dirty="0"/>
              <a:t>uslužnosti (eng. </a:t>
            </a:r>
            <a:r>
              <a:rPr lang="hr-HR" i="1" dirty="0"/>
              <a:t>s</a:t>
            </a:r>
            <a:r>
              <a:rPr lang="hr-HR" i="1" dirty="0" smtClean="0"/>
              <a:t>tewardship </a:t>
            </a:r>
            <a:r>
              <a:rPr lang="hr-HR" i="1" dirty="0"/>
              <a:t>t</a:t>
            </a:r>
            <a:r>
              <a:rPr lang="hr-HR" i="1" dirty="0" smtClean="0"/>
              <a:t>heory</a:t>
            </a:r>
            <a:r>
              <a:rPr lang="hr-HR" dirty="0"/>
              <a:t>) odbacuje pretpostavke agencijske teorije te </a:t>
            </a:r>
            <a:r>
              <a:rPr lang="hr-HR" dirty="0" smtClean="0"/>
              <a:t>potencira </a:t>
            </a:r>
            <a:r>
              <a:rPr lang="hr-HR" dirty="0"/>
              <a:t>da treba izgraditi kontekst u kojemu menadžeri percipiraju kako je </a:t>
            </a:r>
            <a:r>
              <a:rPr lang="hr-HR" dirty="0" smtClean="0"/>
              <a:t>ostvarivanje </a:t>
            </a:r>
            <a:r>
              <a:rPr lang="hr-HR" dirty="0"/>
              <a:t>interesa vlasnika u njihovom interesu. </a:t>
            </a:r>
            <a:endParaRPr lang="hr-HR" dirty="0" smtClean="0"/>
          </a:p>
          <a:p>
            <a:pPr algn="just"/>
            <a:r>
              <a:rPr lang="hr-HR" dirty="0" smtClean="0"/>
              <a:t>U </a:t>
            </a:r>
            <a:r>
              <a:rPr lang="hr-HR" dirty="0"/>
              <a:t>uslužnom odnosu menadžera i vlasnika ciljevi su zajednički pa je i djelovanje menadžera (eng. </a:t>
            </a:r>
            <a:r>
              <a:rPr lang="hr-HR" i="1" dirty="0"/>
              <a:t>steward</a:t>
            </a:r>
            <a:r>
              <a:rPr lang="hr-HR" dirty="0"/>
              <a:t>) u interesu organizacije. </a:t>
            </a:r>
            <a:endParaRPr lang="hr-HR" dirty="0" smtClean="0"/>
          </a:p>
          <a:p>
            <a:pPr algn="just"/>
            <a:r>
              <a:rPr lang="hr-HR" dirty="0" smtClean="0"/>
              <a:t>Teorija </a:t>
            </a:r>
            <a:r>
              <a:rPr lang="hr-HR" dirty="0"/>
              <a:t>ima izvore u organizacijskoj psihologiji i sociologiji, a napose u sociopsihološkom modelu ljudskog ponašanja koji pretpostavlja kako menadžer </a:t>
            </a:r>
            <a:r>
              <a:rPr lang="hr-HR" dirty="0" smtClean="0"/>
              <a:t>praktikuje </a:t>
            </a:r>
            <a:r>
              <a:rPr lang="hr-HR" dirty="0"/>
              <a:t>proorganizacijsko</a:t>
            </a:r>
            <a:r>
              <a:rPr lang="hr-HR" i="1" dirty="0"/>
              <a:t> </a:t>
            </a:r>
            <a:r>
              <a:rPr lang="hr-HR" dirty="0"/>
              <a:t>i kolektivističko ponašanje, ostvarujući više zadovoljstva služeći organizaciji nego zadovoljavajući svoje </a:t>
            </a:r>
            <a:r>
              <a:rPr lang="hr-HR" dirty="0" smtClean="0"/>
              <a:t> </a:t>
            </a:r>
            <a:r>
              <a:rPr lang="hr-HR" dirty="0"/>
              <a:t>ciljeve</a:t>
            </a:r>
            <a:r>
              <a:rPr lang="hr-HR" dirty="0" smtClean="0"/>
              <a:t>.</a:t>
            </a:r>
          </a:p>
          <a:p>
            <a:pPr algn="just"/>
            <a:r>
              <a:rPr lang="hr-HR" dirty="0" smtClean="0"/>
              <a:t> </a:t>
            </a:r>
            <a:r>
              <a:rPr lang="hr-HR" dirty="0"/>
              <a:t>Ključna motivacija menadžera je težnja da dobro obavi svoj posao i da bude dobar upravljač sredstvima </a:t>
            </a:r>
            <a:r>
              <a:rPr lang="hr-HR" dirty="0" smtClean="0"/>
              <a:t>preduzeća.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992090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1294"/>
            <a:ext cx="10515600" cy="5235669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hr-HR" dirty="0"/>
              <a:t>Osnovni elementi teorije uslužnosti</a:t>
            </a:r>
            <a:endParaRPr lang="en-US" dirty="0"/>
          </a:p>
          <a:p>
            <a:pPr marL="0" indent="0" algn="just">
              <a:buNone/>
            </a:pPr>
            <a:r>
              <a:rPr lang="hr-HR" i="1" dirty="0"/>
              <a:t> </a:t>
            </a:r>
            <a:r>
              <a:rPr lang="hr-HR" dirty="0" smtClean="0"/>
              <a:t>Uslužnost</a:t>
            </a:r>
            <a:r>
              <a:rPr lang="hr-HR" b="1" dirty="0" smtClean="0"/>
              <a:t> </a:t>
            </a:r>
            <a:r>
              <a:rPr lang="hr-HR" dirty="0"/>
              <a:t>(eng. </a:t>
            </a:r>
            <a:r>
              <a:rPr lang="hr-HR" i="1" dirty="0"/>
              <a:t>Stewardship</a:t>
            </a:r>
            <a:r>
              <a:rPr lang="hr-HR" dirty="0"/>
              <a:t>) se definira kao predanost menadžera pri osiguranju </a:t>
            </a:r>
            <a:r>
              <a:rPr lang="hr-HR" dirty="0" smtClean="0"/>
              <a:t>opšte </a:t>
            </a:r>
            <a:r>
              <a:rPr lang="hr-HR" dirty="0"/>
              <a:t>dobrobiti na takav način da su dugoročni interesi organizacije prioritet u </a:t>
            </a:r>
            <a:r>
              <a:rPr lang="hr-HR" dirty="0" smtClean="0"/>
              <a:t>njegovom </a:t>
            </a:r>
            <a:r>
              <a:rPr lang="hr-HR" dirty="0"/>
              <a:t>djelovanju, a ne vlastiti ciljevi i interesi, niti interesi i ciljevi drugih pojedinaca ili </a:t>
            </a:r>
            <a:r>
              <a:rPr lang="hr-HR" dirty="0" smtClean="0"/>
              <a:t>grupa. </a:t>
            </a:r>
          </a:p>
          <a:p>
            <a:pPr marL="0" indent="0" algn="just">
              <a:buNone/>
            </a:pPr>
            <a:r>
              <a:rPr lang="hr-HR" dirty="0" smtClean="0"/>
              <a:t>Predanost </a:t>
            </a:r>
            <a:r>
              <a:rPr lang="hr-HR" dirty="0"/>
              <a:t>interesima organizacije i međusobno povjerenje temelji su uslužnog odnosa</a:t>
            </a:r>
            <a:r>
              <a:rPr lang="hr-HR" b="1" i="1" dirty="0"/>
              <a:t> </a:t>
            </a:r>
            <a:r>
              <a:rPr lang="hr-HR" dirty="0"/>
              <a:t>između vlasnika kao principala i menadžera kao uslužitelja. </a:t>
            </a:r>
            <a:endParaRPr lang="en-US" dirty="0"/>
          </a:p>
          <a:p>
            <a:pPr marL="0" indent="0" algn="just">
              <a:buNone/>
            </a:pPr>
            <a:r>
              <a:rPr lang="hr-HR" dirty="0"/>
              <a:t> </a:t>
            </a:r>
            <a:r>
              <a:rPr lang="hr-HR" dirty="0" smtClean="0"/>
              <a:t>Teorija </a:t>
            </a:r>
            <a:r>
              <a:rPr lang="hr-HR" dirty="0"/>
              <a:t>predviđa da će menadžer, ponašajući se kao uslužitelj, </a:t>
            </a:r>
            <a:r>
              <a:rPr lang="hr-HR" dirty="0" smtClean="0"/>
              <a:t>maksimizirati </a:t>
            </a:r>
            <a:r>
              <a:rPr lang="hr-HR" dirty="0"/>
              <a:t>(i) svoju funkciju korisnosti putem djelovanja koje će osigurati uspješnost organizacije i </a:t>
            </a:r>
            <a:r>
              <a:rPr lang="hr-HR" dirty="0" smtClean="0"/>
              <a:t>maksimizirati </a:t>
            </a:r>
            <a:r>
              <a:rPr lang="hr-HR" dirty="0"/>
              <a:t>bogatstvo dioničara.</a:t>
            </a:r>
            <a:endParaRPr lang="en-US" dirty="0"/>
          </a:p>
          <a:p>
            <a:pPr marL="0" indent="0" algn="just">
              <a:buNone/>
            </a:pPr>
            <a:r>
              <a:rPr lang="hr-HR" dirty="0" smtClean="0"/>
              <a:t>Za </a:t>
            </a:r>
            <a:r>
              <a:rPr lang="hr-HR" dirty="0"/>
              <a:t>razumijevanje </a:t>
            </a:r>
            <a:r>
              <a:rPr lang="hr-HR" dirty="0" smtClean="0"/>
              <a:t>konvergentnih interesa </a:t>
            </a:r>
            <a:r>
              <a:rPr lang="hr-HR" dirty="0"/>
              <a:t>menadžera i vlasnika, </a:t>
            </a:r>
            <a:r>
              <a:rPr lang="hr-HR" dirty="0" smtClean="0"/>
              <a:t>posmatraju se psihološka </a:t>
            </a:r>
            <a:r>
              <a:rPr lang="hr-HR" dirty="0"/>
              <a:t>obilježja menadžera i </a:t>
            </a:r>
            <a:r>
              <a:rPr lang="hr-HR" dirty="0" smtClean="0"/>
              <a:t>obilježja </a:t>
            </a:r>
            <a:r>
              <a:rPr lang="hr-HR" dirty="0"/>
              <a:t>situacije koja vlada u organizaciji.</a:t>
            </a:r>
            <a:endParaRPr lang="en-US" dirty="0"/>
          </a:p>
          <a:p>
            <a:pPr marL="0" indent="0">
              <a:buNone/>
            </a:pPr>
            <a:r>
              <a:rPr lang="hr-HR" dirty="0"/>
              <a:t>Psihološka obilježja menadžera koja utječu na menadžersku motivaciju su: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800424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8529"/>
            <a:ext cx="10515600" cy="5168434"/>
          </a:xfrm>
        </p:spPr>
        <p:txBody>
          <a:bodyPr>
            <a:normAutofit fontScale="92500" lnSpcReduction="10000"/>
          </a:bodyPr>
          <a:lstStyle/>
          <a:p>
            <a:pPr lvl="0" algn="just"/>
            <a:r>
              <a:rPr lang="hr-HR" dirty="0"/>
              <a:t>Izvor motivacije uslužitelja </a:t>
            </a:r>
            <a:r>
              <a:rPr lang="hr-HR" dirty="0" smtClean="0"/>
              <a:t>(nalazi </a:t>
            </a:r>
            <a:r>
              <a:rPr lang="hr-HR" dirty="0"/>
              <a:t>se u nematerijalnim stvarima poput mogućnosti za napredovanje, priznanje, samoaktualizaciji i sl.)</a:t>
            </a:r>
            <a:endParaRPr lang="en-US" dirty="0"/>
          </a:p>
          <a:p>
            <a:pPr lvl="0" algn="just"/>
            <a:r>
              <a:rPr lang="hr-HR" dirty="0"/>
              <a:t>Identifikacija s organizacijom </a:t>
            </a:r>
            <a:r>
              <a:rPr lang="hr-HR" dirty="0" smtClean="0"/>
              <a:t>(nastup menadžer je takav da </a:t>
            </a:r>
            <a:r>
              <a:rPr lang="hr-HR" dirty="0"/>
              <a:t>počne sebe doživljavati i </a:t>
            </a:r>
            <a:r>
              <a:rPr lang="hr-HR" dirty="0" smtClean="0"/>
              <a:t>definisati kao </a:t>
            </a:r>
            <a:r>
              <a:rPr lang="hr-HR" dirty="0"/>
              <a:t>dio organizacije, tj. kad usvoji njezinu misiju, viziju i ciljeve kao svoje.)</a:t>
            </a:r>
            <a:endParaRPr lang="en-US" dirty="0"/>
          </a:p>
          <a:p>
            <a:pPr lvl="0" algn="just"/>
            <a:r>
              <a:rPr lang="hr-HR" dirty="0"/>
              <a:t>Upotreba moći </a:t>
            </a:r>
            <a:r>
              <a:rPr lang="hr-HR" dirty="0" smtClean="0"/>
              <a:t>(psihološka </a:t>
            </a:r>
            <a:r>
              <a:rPr lang="hr-HR" dirty="0"/>
              <a:t>potreba </a:t>
            </a:r>
            <a:r>
              <a:rPr lang="hr-HR" dirty="0" smtClean="0"/>
              <a:t>uticanja </a:t>
            </a:r>
            <a:r>
              <a:rPr lang="hr-HR" dirty="0"/>
              <a:t>na druge u svrhu ispunjavanja valjanog i prihvaćenoga organizacijskog cilja.)</a:t>
            </a:r>
            <a:endParaRPr lang="en-US" dirty="0"/>
          </a:p>
          <a:p>
            <a:r>
              <a:rPr lang="hr-HR" dirty="0"/>
              <a:t>Obilježja situacije su:</a:t>
            </a:r>
            <a:endParaRPr lang="en-US" dirty="0"/>
          </a:p>
          <a:p>
            <a:pPr lvl="0" algn="just"/>
            <a:r>
              <a:rPr lang="hr-HR" dirty="0" smtClean="0"/>
              <a:t>Menadžment </a:t>
            </a:r>
            <a:r>
              <a:rPr lang="hr-HR" dirty="0"/>
              <a:t>filozofija </a:t>
            </a:r>
            <a:r>
              <a:rPr lang="hr-HR" dirty="0" smtClean="0"/>
              <a:t>(određuje uslova </a:t>
            </a:r>
            <a:r>
              <a:rPr lang="hr-HR" dirty="0"/>
              <a:t>u kojima će se moći više razvijati agencijski ili uslužni odnosi, s tim da razvoju uslužnog odnosa pogoduju participativni stilovi vodstva i postojanje odnosa povjerenja.)</a:t>
            </a:r>
            <a:endParaRPr lang="en-US" dirty="0"/>
          </a:p>
          <a:p>
            <a:pPr lvl="0" algn="just"/>
            <a:r>
              <a:rPr lang="hr-HR" dirty="0"/>
              <a:t>Kultura </a:t>
            </a:r>
            <a:r>
              <a:rPr lang="hr-HR" dirty="0" smtClean="0"/>
              <a:t>(kulturološke </a:t>
            </a:r>
            <a:r>
              <a:rPr lang="hr-HR" dirty="0"/>
              <a:t>razlike  obuhvaćene dimenzijama distance moći i individualizam / kolektivizam, povezane s teorijom uslužnosti pogoduju oblikovanju uslužnog odnosa.)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676951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5451"/>
          </a:xfrm>
        </p:spPr>
        <p:txBody>
          <a:bodyPr>
            <a:normAutofit/>
          </a:bodyPr>
          <a:lstStyle/>
          <a:p>
            <a:pPr marL="0" lvl="0" indent="0"/>
            <a:r>
              <a:rPr lang="hr-HR" sz="3200" dirty="0">
                <a:latin typeface="+mn-lt"/>
              </a:rPr>
              <a:t>Teorija uslužnosti i korporativno upravljanje</a:t>
            </a:r>
            <a:endParaRPr lang="en-US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79176"/>
            <a:ext cx="10515600" cy="469778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hr-HR" dirty="0"/>
              <a:t> </a:t>
            </a:r>
            <a:r>
              <a:rPr lang="hr-HR" dirty="0" smtClean="0"/>
              <a:t>U </a:t>
            </a:r>
            <a:r>
              <a:rPr lang="hr-HR" dirty="0"/>
              <a:t>empirijskim istraživanjima korporativnog upravljanja dominira agencijska teorija</a:t>
            </a:r>
            <a:r>
              <a:rPr lang="hr-HR" dirty="0" smtClean="0"/>
              <a:t>.</a:t>
            </a:r>
          </a:p>
          <a:p>
            <a:pPr marL="0" indent="0" algn="just">
              <a:buNone/>
            </a:pPr>
            <a:r>
              <a:rPr lang="hr-HR" dirty="0" smtClean="0"/>
              <a:t> </a:t>
            </a:r>
            <a:r>
              <a:rPr lang="hr-HR" dirty="0"/>
              <a:t>Nadalje, isključivo oslanjanje na postavke agencijske teorije nije prihvatljivo jer zanemaruje neke elemente kompleksnosti organizacije (menadžeri zaslužuju više povjerenja i autonomije nego što im pripisuju agencijske teorije). </a:t>
            </a:r>
            <a:endParaRPr lang="hr-HR" dirty="0" smtClean="0"/>
          </a:p>
          <a:p>
            <a:pPr marL="0" indent="0" algn="just">
              <a:buNone/>
            </a:pPr>
            <a:r>
              <a:rPr lang="hr-HR" dirty="0" smtClean="0"/>
              <a:t>Također</a:t>
            </a:r>
            <a:r>
              <a:rPr lang="hr-HR" dirty="0"/>
              <a:t>, pretpostavke o konfliktu kao temeljnom odnosu menadžera i vlasnika treba </a:t>
            </a:r>
            <a:r>
              <a:rPr lang="hr-HR" dirty="0" smtClean="0"/>
              <a:t>posmatrati  </a:t>
            </a:r>
            <a:r>
              <a:rPr lang="hr-HR" dirty="0"/>
              <a:t>kao </a:t>
            </a:r>
            <a:r>
              <a:rPr lang="hr-HR" dirty="0" smtClean="0"/>
              <a:t>izuzetak, </a:t>
            </a:r>
            <a:r>
              <a:rPr lang="hr-HR" dirty="0"/>
              <a:t>a ne pravilo. </a:t>
            </a:r>
            <a:endParaRPr lang="hr-HR" dirty="0" smtClean="0"/>
          </a:p>
          <a:p>
            <a:pPr marL="0" indent="0" algn="just">
              <a:buNone/>
            </a:pPr>
            <a:r>
              <a:rPr lang="hr-HR" dirty="0" smtClean="0"/>
              <a:t>Navedeno </a:t>
            </a:r>
            <a:r>
              <a:rPr lang="hr-HR" dirty="0"/>
              <a:t>ide u prilog mogućnosti </a:t>
            </a:r>
            <a:r>
              <a:rPr lang="hr-HR" dirty="0" smtClean="0"/>
              <a:t>daljeg </a:t>
            </a:r>
            <a:r>
              <a:rPr lang="hr-HR" dirty="0"/>
              <a:t>razvoja teorije uslužnosti, jer su dosadašnja istraživanja većinom </a:t>
            </a:r>
            <a:r>
              <a:rPr lang="hr-HR" dirty="0" smtClean="0"/>
              <a:t>definisala  </a:t>
            </a:r>
            <a:r>
              <a:rPr lang="hr-HR" dirty="0"/>
              <a:t>samo ono što agencijskoj teoriji nije uspjelo.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17274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4059"/>
            <a:ext cx="10515600" cy="53029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dirty="0"/>
              <a:t>C -</a:t>
            </a:r>
            <a:r>
              <a:rPr lang="en-US" dirty="0"/>
              <a:t>NORMATIVNI AKTI DRUŠTVA </a:t>
            </a:r>
            <a:r>
              <a:rPr lang="sr-Latn-ME" dirty="0"/>
              <a:t> </a:t>
            </a:r>
            <a:endParaRPr lang="en-US" b="1" dirty="0"/>
          </a:p>
          <a:p>
            <a:pPr marL="0" indent="0">
              <a:buNone/>
            </a:pPr>
            <a:r>
              <a:rPr lang="en-US" dirty="0"/>
              <a:t>1.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normativnih</a:t>
            </a:r>
            <a:r>
              <a:rPr lang="en-US" dirty="0"/>
              <a:t> </a:t>
            </a:r>
            <a:r>
              <a:rPr lang="en-US" dirty="0" err="1"/>
              <a:t>akata</a:t>
            </a:r>
            <a:r>
              <a:rPr lang="en-US" dirty="0"/>
              <a:t> </a:t>
            </a:r>
            <a:r>
              <a:rPr lang="sr-Latn-ME" dirty="0"/>
              <a:t> </a:t>
            </a:r>
            <a:endParaRPr lang="en-US" dirty="0"/>
          </a:p>
          <a:p>
            <a:pPr marL="0" indent="0">
              <a:buNone/>
            </a:pPr>
            <a:r>
              <a:rPr lang="nn-NO" dirty="0"/>
              <a:t>2. Kako usvojiti i izmijeniti normativne akte</a:t>
            </a:r>
            <a:endParaRPr lang="sr-Latn-ME" dirty="0"/>
          </a:p>
          <a:p>
            <a:pPr marL="0" indent="0">
              <a:buNone/>
            </a:pPr>
            <a:r>
              <a:rPr lang="pl-PL" dirty="0" smtClean="0"/>
              <a:t>D -  NORMATIVNA NADLEŽNOST NADZORNOG/UPRAVNOG ODBORA </a:t>
            </a:r>
            <a:endParaRPr lang="pl-PL" b="1" dirty="0" smtClean="0"/>
          </a:p>
          <a:p>
            <a:pPr marL="0" indent="0">
              <a:buNone/>
            </a:pPr>
            <a:r>
              <a:rPr lang="en-US" dirty="0" smtClean="0"/>
              <a:t>1.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formirati</a:t>
            </a:r>
            <a:r>
              <a:rPr lang="en-US" dirty="0" smtClean="0"/>
              <a:t>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Pregled</a:t>
            </a:r>
            <a:r>
              <a:rPr lang="en-US" dirty="0" smtClean="0"/>
              <a:t> </a:t>
            </a:r>
            <a:r>
              <a:rPr lang="en-US" dirty="0" err="1" smtClean="0"/>
              <a:t>nadležnosti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</a:p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sr-Latn-ME" dirty="0" smtClean="0"/>
              <a:t>E -</a:t>
            </a:r>
            <a:r>
              <a:rPr lang="en-US" dirty="0" smtClean="0"/>
              <a:t> </a:t>
            </a:r>
            <a:r>
              <a:rPr lang="sr-Latn-ME" dirty="0" smtClean="0"/>
              <a:t>NORMATIVNA NADLEŽNOST SKUPŠTINE AKCIONARA </a:t>
            </a:r>
            <a:endParaRPr lang="en-US" b="1" dirty="0" smtClean="0"/>
          </a:p>
          <a:p>
            <a:pPr marL="0" indent="0">
              <a:buNone/>
            </a:pPr>
            <a:r>
              <a:rPr lang="en-US" dirty="0" smtClean="0"/>
              <a:t>1. </a:t>
            </a:r>
            <a:r>
              <a:rPr lang="en-US" dirty="0" err="1" smtClean="0"/>
              <a:t>Vrste</a:t>
            </a:r>
            <a:r>
              <a:rPr lang="en-US" dirty="0" smtClean="0"/>
              <a:t> </a:t>
            </a:r>
            <a:r>
              <a:rPr lang="en-US" dirty="0" err="1" smtClean="0"/>
              <a:t>skupština</a:t>
            </a:r>
            <a:r>
              <a:rPr lang="en-US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Nadležnost</a:t>
            </a:r>
            <a:r>
              <a:rPr lang="en-US" dirty="0" smtClean="0"/>
              <a:t> </a:t>
            </a:r>
            <a:r>
              <a:rPr lang="en-US" dirty="0" err="1" smtClean="0"/>
              <a:t>skupštine</a:t>
            </a:r>
            <a:r>
              <a:rPr lang="en-US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3. </a:t>
            </a:r>
            <a:r>
              <a:rPr lang="en-US" dirty="0" err="1" smtClean="0"/>
              <a:t>Prenošenje</a:t>
            </a:r>
            <a:r>
              <a:rPr lang="en-US" dirty="0" smtClean="0"/>
              <a:t> </a:t>
            </a:r>
            <a:r>
              <a:rPr lang="en-US" dirty="0" err="1" smtClean="0"/>
              <a:t>nadležnosti</a:t>
            </a:r>
            <a:r>
              <a:rPr lang="sr-Latn-ME" dirty="0" smtClean="0"/>
              <a:t> 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826982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3718"/>
            <a:ext cx="10515600" cy="534324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hr-HR" dirty="0"/>
              <a:t> Istraživanje je pokazalo da </a:t>
            </a:r>
            <a:r>
              <a:rPr lang="hr-HR" dirty="0" smtClean="0"/>
              <a:t>integrisane funkcije </a:t>
            </a:r>
            <a:r>
              <a:rPr lang="hr-HR" dirty="0"/>
              <a:t>glavnog izvršnog direktora i predsjednika odbora u jednoj osobi </a:t>
            </a:r>
            <a:r>
              <a:rPr lang="hr-HR" dirty="0" smtClean="0"/>
              <a:t>rezultiraju </a:t>
            </a:r>
            <a:r>
              <a:rPr lang="hr-HR" dirty="0"/>
              <a:t>superiornijom uspješnošću poduzeća, što ide u prilog teoriji uslužnosti. </a:t>
            </a:r>
            <a:endParaRPr lang="hr-HR" dirty="0" smtClean="0"/>
          </a:p>
          <a:p>
            <a:pPr marL="0" indent="0" algn="just">
              <a:buNone/>
            </a:pPr>
            <a:r>
              <a:rPr lang="hr-HR" dirty="0" smtClean="0"/>
              <a:t>Iz </a:t>
            </a:r>
            <a:r>
              <a:rPr lang="hr-HR" dirty="0"/>
              <a:t>te pretpostavke definira se strateška uloga odbora direktora koja se sastoji prvenstveno u pružanju podrške, a ne u nadzoru i kontroli. </a:t>
            </a:r>
          </a:p>
          <a:p>
            <a:pPr marL="0" indent="0" algn="just">
              <a:buNone/>
            </a:pPr>
            <a:r>
              <a:rPr lang="hr-HR" dirty="0" smtClean="0"/>
              <a:t>Takođe, </a:t>
            </a:r>
            <a:r>
              <a:rPr lang="hr-HR" dirty="0"/>
              <a:t>teorija uslužnosti podupire i veću zastupljenost izvršnih direktora nasuprot neizvršnim direktorima u strukturi odbora koji su neefikasan kontrolni mehanizam.</a:t>
            </a:r>
            <a:endParaRPr lang="en-US" dirty="0"/>
          </a:p>
          <a:p>
            <a:pPr marL="0" indent="0" algn="just">
              <a:buNone/>
            </a:pPr>
            <a:r>
              <a:rPr lang="hr-HR" dirty="0"/>
              <a:t> Teorija uslužnosti je superiornija ostalim teorijama u sferi etičnosti</a:t>
            </a:r>
            <a:r>
              <a:rPr lang="hr-HR" b="1" dirty="0"/>
              <a:t> </a:t>
            </a:r>
            <a:r>
              <a:rPr lang="hr-HR" dirty="0"/>
              <a:t>jer </a:t>
            </a:r>
            <a:r>
              <a:rPr lang="hr-HR" dirty="0" smtClean="0"/>
              <a:t>podstiče </a:t>
            </a:r>
            <a:r>
              <a:rPr lang="hr-HR" dirty="0"/>
              <a:t>društvenu odgovornost i odgovornost prema svim interesno – utjecajnim skupinama, a brojni autori </a:t>
            </a:r>
            <a:r>
              <a:rPr lang="hr-HR" dirty="0" smtClean="0"/>
              <a:t>definišu  </a:t>
            </a:r>
            <a:r>
              <a:rPr lang="hr-HR" dirty="0"/>
              <a:t>teoriju uslužnosti i kao dominantu u razumijevanju korporativnog upravljanja u socijalnom sektoru.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236462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dirty="0" smtClean="0">
                <a:latin typeface="+mn-lt"/>
              </a:rPr>
              <a:t>B -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Osnivački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akt</a:t>
            </a:r>
            <a:r>
              <a:rPr lang="sr-Latn-ME" dirty="0" smtClean="0">
                <a:latin typeface="+mn-lt"/>
              </a:rPr>
              <a:t>i</a:t>
            </a:r>
            <a:r>
              <a:rPr lang="en-US" dirty="0" smtClean="0">
                <a:latin typeface="+mn-lt"/>
              </a:rPr>
              <a:t> </a:t>
            </a:r>
            <a:r>
              <a:rPr lang="sr-Latn-ME" dirty="0" smtClean="0">
                <a:latin typeface="+mn-lt"/>
              </a:rPr>
              <a:t> dioničkog/akcionarskog </a:t>
            </a:r>
            <a:r>
              <a:rPr lang="en-US" dirty="0" err="1" smtClean="0">
                <a:latin typeface="+mn-lt"/>
              </a:rPr>
              <a:t>društva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1</a:t>
            </a:r>
            <a:r>
              <a:rPr lang="en-US" sz="3600" dirty="0"/>
              <a:t>. </a:t>
            </a:r>
            <a:r>
              <a:rPr lang="sr-Latn-ME" sz="3600" dirty="0" smtClean="0"/>
              <a:t>Sadržaj</a:t>
            </a:r>
            <a:r>
              <a:rPr lang="en-US" sz="3600" dirty="0" smtClean="0"/>
              <a:t> </a:t>
            </a:r>
            <a:r>
              <a:rPr lang="en-US" sz="3600" dirty="0" err="1"/>
              <a:t>osnivačkog</a:t>
            </a:r>
            <a:r>
              <a:rPr lang="en-US" sz="3600" dirty="0"/>
              <a:t> </a:t>
            </a:r>
            <a:r>
              <a:rPr lang="en-US" sz="3600" dirty="0" err="1" smtClean="0"/>
              <a:t>akta</a:t>
            </a:r>
            <a:r>
              <a:rPr lang="sr-Latn-ME" sz="3600" dirty="0" smtClean="0"/>
              <a:t> društva</a:t>
            </a:r>
            <a:endParaRPr lang="en-US" sz="3600" dirty="0"/>
          </a:p>
          <a:p>
            <a:pPr marL="0" indent="0" algn="just">
              <a:buNone/>
            </a:pP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mora </a:t>
            </a:r>
            <a:r>
              <a:rPr lang="sr-Latn-ME" dirty="0" smtClean="0"/>
              <a:t>da </a:t>
            </a:r>
            <a:r>
              <a:rPr lang="en-US" dirty="0" err="1" smtClean="0"/>
              <a:t>sadrži</a:t>
            </a:r>
            <a:r>
              <a:rPr lang="en-US" dirty="0" smtClean="0"/>
              <a:t> </a:t>
            </a:r>
            <a:r>
              <a:rPr lang="en-US" dirty="0" err="1"/>
              <a:t>minimalne</a:t>
            </a:r>
            <a:r>
              <a:rPr lang="en-US" dirty="0"/>
              <a:t> </a:t>
            </a:r>
            <a:r>
              <a:rPr lang="en-US" dirty="0" err="1"/>
              <a:t>odredbe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strukturu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osnovni</a:t>
            </a:r>
            <a:r>
              <a:rPr lang="en-US" dirty="0" smtClean="0"/>
              <a:t> </a:t>
            </a:r>
            <a:r>
              <a:rPr lang="en-US" dirty="0" err="1"/>
              <a:t>kapital</a:t>
            </a:r>
            <a:r>
              <a:rPr lang="en-US" dirty="0"/>
              <a:t>, </a:t>
            </a:r>
            <a:r>
              <a:rPr lang="en-US" dirty="0" err="1"/>
              <a:t>ovlaštenja</a:t>
            </a:r>
            <a:r>
              <a:rPr lang="en-US" dirty="0"/>
              <a:t> organa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Bez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djelatnost</a:t>
            </a:r>
            <a:r>
              <a:rPr lang="en-US" dirty="0"/>
              <a:t>, </a:t>
            </a:r>
            <a:r>
              <a:rPr lang="en-US" dirty="0" err="1"/>
              <a:t>vlasničku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upravljačku</a:t>
            </a:r>
            <a:r>
              <a:rPr lang="en-US" dirty="0"/>
              <a:t> </a:t>
            </a:r>
            <a:r>
              <a:rPr lang="en-US" dirty="0" err="1"/>
              <a:t>strukturu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 smtClean="0"/>
              <a:t>akt</a:t>
            </a:r>
            <a:r>
              <a:rPr lang="sr-Latn-ME" dirty="0" smtClean="0"/>
              <a:t> </a:t>
            </a:r>
            <a:r>
              <a:rPr lang="en-US" dirty="0" smtClean="0"/>
              <a:t>mora </a:t>
            </a:r>
            <a:r>
              <a:rPr lang="sr-Latn-ME" dirty="0" smtClean="0"/>
              <a:t>da </a:t>
            </a:r>
            <a:r>
              <a:rPr lang="en-US" dirty="0" err="1" smtClean="0"/>
              <a:t>sadrži</a:t>
            </a:r>
            <a:r>
              <a:rPr lang="en-US" dirty="0" smtClean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obavezne</a:t>
            </a:r>
            <a:r>
              <a:rPr lang="en-US" dirty="0"/>
              <a:t> </a:t>
            </a:r>
            <a:r>
              <a:rPr lang="en-US" dirty="0" err="1"/>
              <a:t>odredbe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pl-PL" dirty="0" smtClean="0"/>
              <a:t>Po </a:t>
            </a:r>
            <a:r>
              <a:rPr lang="pl-PL" dirty="0"/>
              <a:t>Zakonu o privrednim društvima FBiH:</a:t>
            </a:r>
          </a:p>
          <a:p>
            <a:pPr marL="0" indent="0" algn="just">
              <a:buNone/>
            </a:pPr>
            <a:r>
              <a:rPr lang="en-US" dirty="0" err="1"/>
              <a:t>Dioničko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se </a:t>
            </a:r>
            <a:r>
              <a:rPr lang="en-US" dirty="0" err="1"/>
              <a:t>osniva</a:t>
            </a:r>
            <a:r>
              <a:rPr lang="en-US" dirty="0"/>
              <a:t> </a:t>
            </a:r>
            <a:r>
              <a:rPr lang="en-US" dirty="0" err="1"/>
              <a:t>ugovorom</a:t>
            </a:r>
            <a:r>
              <a:rPr lang="en-US" dirty="0"/>
              <a:t> o </a:t>
            </a:r>
            <a:r>
              <a:rPr lang="en-US" dirty="0" err="1"/>
              <a:t>osnivanju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 smtClean="0"/>
              <a:t>sadrži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552080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11369"/>
            <a:ext cx="10515600" cy="5365594"/>
          </a:xfrm>
        </p:spPr>
        <p:txBody>
          <a:bodyPr>
            <a:normAutofit/>
          </a:bodyPr>
          <a:lstStyle/>
          <a:p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prezime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firmu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adresu</a:t>
            </a:r>
            <a:r>
              <a:rPr lang="en-US" dirty="0"/>
              <a:t> </a:t>
            </a:r>
            <a:r>
              <a:rPr lang="en-US" dirty="0" err="1"/>
              <a:t>prebivališta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sjedišta</a:t>
            </a:r>
            <a:r>
              <a:rPr lang="en-US" dirty="0"/>
              <a:t> </a:t>
            </a:r>
            <a:r>
              <a:rPr lang="en-US" dirty="0" err="1"/>
              <a:t>osnivača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firmu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sjedište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djelatnost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osnivača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oznaku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, </a:t>
            </a:r>
            <a:r>
              <a:rPr lang="en-US" dirty="0" err="1"/>
              <a:t>ukupan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nominalnu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opis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sadržanih</a:t>
            </a:r>
            <a:r>
              <a:rPr lang="en-US" dirty="0"/>
              <a:t> u </a:t>
            </a:r>
            <a:r>
              <a:rPr lang="en-US" dirty="0" err="1"/>
              <a:t>dionici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pl-PL" dirty="0"/>
              <a:t>• broj dionica koje upisuje svaki osnivač</a:t>
            </a:r>
            <a:r>
              <a:rPr lang="pl-PL" dirty="0" smtClean="0"/>
              <a:t>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124775349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rokove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uplata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pl-PL" dirty="0"/>
              <a:t>• opis i procjenu vrijednosti uloga u stvarima i pravima;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naknade</a:t>
            </a:r>
            <a:r>
              <a:rPr lang="en-US" dirty="0"/>
              <a:t> </a:t>
            </a:r>
            <a:r>
              <a:rPr lang="en-US" dirty="0" err="1"/>
              <a:t>troškova</a:t>
            </a:r>
            <a:r>
              <a:rPr lang="en-US" dirty="0"/>
              <a:t> </a:t>
            </a:r>
            <a:r>
              <a:rPr lang="en-US" dirty="0" err="1"/>
              <a:t>osnivanja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posljedice</a:t>
            </a:r>
            <a:r>
              <a:rPr lang="en-US" dirty="0"/>
              <a:t> </a:t>
            </a:r>
            <a:r>
              <a:rPr lang="en-US" dirty="0" err="1"/>
              <a:t>neizvršavanja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osnivača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rješavanja</a:t>
            </a:r>
            <a:r>
              <a:rPr lang="en-US" dirty="0"/>
              <a:t> </a:t>
            </a:r>
            <a:r>
              <a:rPr lang="en-US" dirty="0" err="1"/>
              <a:t>sporova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osnivača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prezime</a:t>
            </a:r>
            <a:r>
              <a:rPr lang="en-US" dirty="0"/>
              <a:t> </a:t>
            </a:r>
            <a:r>
              <a:rPr lang="en-US" dirty="0" err="1"/>
              <a:t>osobe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dioničko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u </a:t>
            </a:r>
            <a:r>
              <a:rPr lang="en-US" dirty="0" err="1" smtClean="0"/>
              <a:t>postupku</a:t>
            </a:r>
            <a:r>
              <a:rPr lang="sr-Latn-ME" dirty="0" smtClean="0"/>
              <a:t> </a:t>
            </a:r>
            <a:r>
              <a:rPr lang="en-US" dirty="0" err="1" smtClean="0"/>
              <a:t>osnivanja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00285147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05307"/>
            <a:ext cx="10515600" cy="5571656"/>
          </a:xfrm>
        </p:spPr>
        <p:txBody>
          <a:bodyPr>
            <a:normAutofit/>
          </a:bodyPr>
          <a:lstStyle/>
          <a:p>
            <a:r>
              <a:rPr lang="en-US" dirty="0" err="1"/>
              <a:t>zastupanju</a:t>
            </a:r>
            <a:r>
              <a:rPr lang="en-US" dirty="0"/>
              <a:t> </a:t>
            </a:r>
            <a:r>
              <a:rPr lang="en-US" dirty="0" err="1"/>
              <a:t>firme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zaštiti</a:t>
            </a:r>
            <a:r>
              <a:rPr lang="en-US" dirty="0"/>
              <a:t> </a:t>
            </a:r>
            <a:r>
              <a:rPr lang="en-US" dirty="0" err="1"/>
              <a:t>životne</a:t>
            </a:r>
            <a:r>
              <a:rPr lang="en-US" dirty="0"/>
              <a:t> </a:t>
            </a:r>
            <a:r>
              <a:rPr lang="en-US" dirty="0" err="1"/>
              <a:t>sredine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pl-PL" dirty="0"/>
              <a:t>• drugim pitanjima koja su propisana ovim zakonom.</a:t>
            </a:r>
          </a:p>
          <a:p>
            <a:pPr marL="0" indent="0" algn="just">
              <a:buNone/>
            </a:pPr>
            <a:r>
              <a:rPr lang="en-US" dirty="0" err="1"/>
              <a:t>Najzad</a:t>
            </a:r>
            <a:r>
              <a:rPr lang="en-US" dirty="0"/>
              <a:t>,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odredbe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dozvoljene</a:t>
            </a:r>
            <a:r>
              <a:rPr lang="en-US" dirty="0"/>
              <a:t> pod </a:t>
            </a:r>
            <a:r>
              <a:rPr lang="en-US" dirty="0" err="1"/>
              <a:t>uslovom</a:t>
            </a:r>
            <a:r>
              <a:rPr lang="en-US" dirty="0"/>
              <a:t> da </a:t>
            </a:r>
            <a:r>
              <a:rPr lang="en-US" dirty="0" err="1"/>
              <a:t>nisu</a:t>
            </a:r>
            <a:r>
              <a:rPr lang="en-US" dirty="0"/>
              <a:t> u </a:t>
            </a:r>
            <a:r>
              <a:rPr lang="en-US" dirty="0" err="1"/>
              <a:t>sukobu</a:t>
            </a:r>
            <a:r>
              <a:rPr lang="en-US" dirty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Zakonom</a:t>
            </a:r>
            <a:r>
              <a:rPr lang="en-US" dirty="0"/>
              <a:t> o </a:t>
            </a:r>
            <a:r>
              <a:rPr lang="en-US" dirty="0" err="1" smtClean="0"/>
              <a:t>pr</a:t>
            </a:r>
            <a:r>
              <a:rPr lang="sr-Latn-ME" dirty="0" smtClean="0"/>
              <a:t>ivrednim društvima i </a:t>
            </a:r>
            <a:r>
              <a:rPr lang="en-US" dirty="0" smtClean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propisima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Ove </a:t>
            </a:r>
            <a:r>
              <a:rPr lang="en-US" dirty="0" err="1"/>
              <a:t>odredbe</a:t>
            </a:r>
            <a:r>
              <a:rPr lang="en-US" dirty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njegovim</a:t>
            </a:r>
            <a:r>
              <a:rPr lang="sr-Latn-ME" dirty="0" smtClean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 err="1"/>
              <a:t>veliku</a:t>
            </a:r>
            <a:r>
              <a:rPr lang="en-US" dirty="0"/>
              <a:t> </a:t>
            </a:r>
            <a:r>
              <a:rPr lang="en-US" dirty="0" err="1"/>
              <a:t>fleksibilnost</a:t>
            </a:r>
            <a:r>
              <a:rPr lang="en-US" dirty="0"/>
              <a:t> u </a:t>
            </a:r>
            <a:r>
              <a:rPr lang="en-US" dirty="0" err="1" smtClean="0"/>
              <a:t>organiz</a:t>
            </a:r>
            <a:r>
              <a:rPr lang="sr-Latn-ME" dirty="0" smtClean="0"/>
              <a:t>ovanju </a:t>
            </a:r>
            <a:r>
              <a:rPr lang="en-US" dirty="0" err="1" smtClean="0"/>
              <a:t>strukture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uključujući</a:t>
            </a:r>
            <a:r>
              <a:rPr lang="en-US" dirty="0" smtClean="0"/>
              <a:t> </a:t>
            </a:r>
            <a:r>
              <a:rPr lang="en-US" dirty="0" err="1"/>
              <a:t>njegove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, </a:t>
            </a:r>
            <a:r>
              <a:rPr lang="en-US" dirty="0" err="1"/>
              <a:t>finansijsku</a:t>
            </a:r>
            <a:r>
              <a:rPr lang="en-US" dirty="0"/>
              <a:t> </a:t>
            </a:r>
            <a:r>
              <a:rPr lang="en-US" dirty="0" err="1"/>
              <a:t>strukturu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/</a:t>
            </a:r>
            <a:r>
              <a:rPr lang="en-US" dirty="0" err="1"/>
              <a:t>dioničara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Drugim</a:t>
            </a:r>
            <a:r>
              <a:rPr lang="en-US" dirty="0" smtClean="0"/>
              <a:t> </a:t>
            </a:r>
            <a:r>
              <a:rPr lang="en-US" dirty="0" err="1"/>
              <a:t>riječima</a:t>
            </a:r>
            <a:r>
              <a:rPr lang="en-US" dirty="0"/>
              <a:t>,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u </a:t>
            </a:r>
            <a:r>
              <a:rPr lang="en-US" dirty="0" err="1"/>
              <a:t>velikoj</a:t>
            </a:r>
            <a:r>
              <a:rPr lang="en-US" dirty="0"/>
              <a:t> </a:t>
            </a:r>
            <a:r>
              <a:rPr lang="en-US" dirty="0" err="1"/>
              <a:t>mjeri</a:t>
            </a:r>
            <a:r>
              <a:rPr lang="en-US" dirty="0"/>
              <a:t> </a:t>
            </a:r>
            <a:r>
              <a:rPr lang="en-US" dirty="0" err="1"/>
              <a:t>određuje</a:t>
            </a:r>
            <a:r>
              <a:rPr lang="en-US" dirty="0"/>
              <a:t> </a:t>
            </a:r>
            <a:r>
              <a:rPr lang="en-US" dirty="0" err="1"/>
              <a:t>karakteristike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aktivnosti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7912373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n-US" sz="3200" dirty="0" err="1" smtClean="0">
                <a:latin typeface="+mn-lt"/>
              </a:rPr>
              <a:t>Kada</a:t>
            </a:r>
            <a:r>
              <a:rPr lang="en-US" sz="3200" dirty="0" smtClean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treba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vršiti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izmjene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osnivačkog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akta</a:t>
            </a:r>
            <a:endParaRPr lang="en-US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Po </a:t>
            </a:r>
            <a:r>
              <a:rPr lang="en-US" dirty="0" err="1"/>
              <a:t>zakonima</a:t>
            </a:r>
            <a:r>
              <a:rPr lang="en-US" dirty="0"/>
              <a:t> u </a:t>
            </a:r>
            <a:r>
              <a:rPr lang="en-US" dirty="0" err="1"/>
              <a:t>BiH</a:t>
            </a:r>
            <a:r>
              <a:rPr lang="en-US" dirty="0"/>
              <a:t>, </a:t>
            </a:r>
            <a:r>
              <a:rPr lang="en-US" dirty="0" err="1"/>
              <a:t>izmjene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izričito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obavezne</a:t>
            </a:r>
            <a:r>
              <a:rPr lang="en-US" dirty="0"/>
              <a:t> </a:t>
            </a:r>
            <a:r>
              <a:rPr lang="en-US" dirty="0" err="1" smtClean="0"/>
              <a:t>samo</a:t>
            </a:r>
            <a:r>
              <a:rPr lang="sr-Latn-ME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reorganizira</a:t>
            </a:r>
            <a:r>
              <a:rPr lang="en-US" dirty="0"/>
              <a:t> (</a:t>
            </a:r>
            <a:r>
              <a:rPr lang="en-US" dirty="0" err="1"/>
              <a:t>spajanje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akvizicije</a:t>
            </a:r>
            <a:r>
              <a:rPr lang="en-US" dirty="0"/>
              <a:t>, </a:t>
            </a:r>
            <a:r>
              <a:rPr lang="en-US" dirty="0" err="1"/>
              <a:t>spajanje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 smtClean="0"/>
              <a:t>osnivanja</a:t>
            </a:r>
            <a:r>
              <a:rPr lang="sr-Latn-ME" dirty="0" smtClean="0"/>
              <a:t> </a:t>
            </a:r>
            <a:r>
              <a:rPr lang="sv-SE" dirty="0" smtClean="0"/>
              <a:t>novog </a:t>
            </a:r>
            <a:r>
              <a:rPr lang="sv-SE" dirty="0"/>
              <a:t>društva i podjela društva). </a:t>
            </a:r>
            <a:endParaRPr lang="sr-Latn-ME" dirty="0" smtClean="0"/>
          </a:p>
          <a:p>
            <a:pPr marL="0" indent="0">
              <a:buNone/>
            </a:pPr>
            <a:r>
              <a:rPr lang="sv-SE" dirty="0" smtClean="0"/>
              <a:t>Osnivački </a:t>
            </a:r>
            <a:r>
              <a:rPr lang="sv-SE" dirty="0"/>
              <a:t>akt treba izmijeniti kada se </a:t>
            </a:r>
            <a:r>
              <a:rPr lang="sv-SE" dirty="0" smtClean="0"/>
              <a:t>pojave</a:t>
            </a:r>
            <a:r>
              <a:rPr lang="sr-Latn-ME" dirty="0" smtClean="0"/>
              <a:t> </a:t>
            </a:r>
            <a:r>
              <a:rPr lang="en-US" dirty="0" err="1" smtClean="0"/>
              <a:t>promjene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utiču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obavezne</a:t>
            </a:r>
            <a:r>
              <a:rPr lang="en-US" dirty="0"/>
              <a:t> </a:t>
            </a:r>
            <a:r>
              <a:rPr lang="en-US" dirty="0" err="1"/>
              <a:t>odredbe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246594616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2580"/>
            <a:ext cx="10515600" cy="54943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/>
              <a:t>Naprimjer</a:t>
            </a:r>
            <a:r>
              <a:rPr lang="en-US" dirty="0"/>
              <a:t>, </a:t>
            </a:r>
            <a:r>
              <a:rPr lang="en-US" dirty="0" err="1"/>
              <a:t>odluka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/>
              <a:t>promijeni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poslovno</a:t>
            </a:r>
            <a:r>
              <a:rPr lang="en-US" dirty="0"/>
              <a:t> </a:t>
            </a:r>
            <a:r>
              <a:rPr lang="en-US" dirty="0" err="1"/>
              <a:t>ime</a:t>
            </a:r>
            <a:r>
              <a:rPr lang="en-US" dirty="0"/>
              <a:t>, </a:t>
            </a:r>
            <a:r>
              <a:rPr lang="en-US" dirty="0" err="1"/>
              <a:t>sjedište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vezana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/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klase</a:t>
            </a:r>
            <a:r>
              <a:rPr lang="en-US" dirty="0" smtClean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propraćena</a:t>
            </a:r>
            <a:r>
              <a:rPr lang="en-US" dirty="0"/>
              <a:t> </a:t>
            </a:r>
            <a:r>
              <a:rPr lang="en-US" dirty="0" err="1"/>
              <a:t>odgovarajućim</a:t>
            </a:r>
            <a:r>
              <a:rPr lang="en-US" dirty="0"/>
              <a:t> </a:t>
            </a:r>
            <a:r>
              <a:rPr lang="en-US" dirty="0" err="1"/>
              <a:t>izmjenama</a:t>
            </a:r>
            <a:r>
              <a:rPr lang="en-US" dirty="0"/>
              <a:t> </a:t>
            </a:r>
            <a:r>
              <a:rPr lang="en-US" dirty="0" err="1" smtClean="0"/>
              <a:t>osnivačkog</a:t>
            </a:r>
            <a:r>
              <a:rPr lang="sr-Latn-ME" dirty="0" smtClean="0"/>
              <a:t> </a:t>
            </a:r>
            <a:r>
              <a:rPr lang="en-US" dirty="0" err="1" smtClean="0"/>
              <a:t>akta</a:t>
            </a:r>
            <a:r>
              <a:rPr lang="en-US" dirty="0"/>
              <a:t>.</a:t>
            </a:r>
            <a:endParaRPr lang="sr-Latn-ME" dirty="0"/>
          </a:p>
          <a:p>
            <a:pPr marL="0" indent="0" algn="just">
              <a:buNone/>
            </a:pPr>
            <a:r>
              <a:rPr lang="en-US" dirty="0"/>
              <a:t> </a:t>
            </a:r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pravilo</a:t>
            </a:r>
            <a:r>
              <a:rPr lang="en-US" dirty="0"/>
              <a:t> je u </a:t>
            </a:r>
            <a:r>
              <a:rPr lang="en-US" dirty="0" err="1"/>
              <a:t>skladu</a:t>
            </a:r>
            <a:r>
              <a:rPr lang="en-US" dirty="0"/>
              <a:t> s </a:t>
            </a:r>
            <a:r>
              <a:rPr lang="en-US" dirty="0" err="1"/>
              <a:t>principom</a:t>
            </a:r>
            <a:r>
              <a:rPr lang="en-US" dirty="0"/>
              <a:t> </a:t>
            </a:r>
            <a:r>
              <a:rPr lang="en-US" dirty="0" err="1"/>
              <a:t>tačnosti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pouzdanosti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 smtClean="0"/>
              <a:t>registriranih</a:t>
            </a:r>
            <a:r>
              <a:rPr lang="sr-Latn-ME" dirty="0" smtClean="0"/>
              <a:t> </a:t>
            </a:r>
            <a:r>
              <a:rPr lang="en-US" dirty="0" err="1" smtClean="0"/>
              <a:t>podataka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preporučljivo</a:t>
            </a:r>
            <a:r>
              <a:rPr lang="en-US" dirty="0"/>
              <a:t> je da se </a:t>
            </a:r>
            <a:r>
              <a:rPr lang="en-US" dirty="0" err="1"/>
              <a:t>poštuje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dobra </a:t>
            </a:r>
            <a:r>
              <a:rPr lang="en-US" dirty="0" err="1"/>
              <a:t>korporativna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.</a:t>
            </a:r>
            <a:endParaRPr lang="sr-Latn-ME" dirty="0"/>
          </a:p>
          <a:p>
            <a:pPr marL="0" indent="0" algn="just">
              <a:buNone/>
            </a:pPr>
            <a:r>
              <a:rPr lang="sv-SE" dirty="0"/>
              <a:t>Osnivački akt mora se uskladiti i s promjenama u zakonodavstvu kada </a:t>
            </a:r>
            <a:r>
              <a:rPr lang="sv-SE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uvode</a:t>
            </a:r>
            <a:r>
              <a:rPr lang="en-US" dirty="0" smtClean="0"/>
              <a:t> </a:t>
            </a:r>
            <a:r>
              <a:rPr lang="en-US" dirty="0" err="1"/>
              <a:t>novi</a:t>
            </a:r>
            <a:r>
              <a:rPr lang="en-US" dirty="0"/>
              <a:t> </a:t>
            </a:r>
            <a:r>
              <a:rPr lang="en-US" dirty="0" err="1"/>
              <a:t>zahtjevi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utiču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odredbe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57446016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latin typeface="+mn-lt"/>
              </a:rPr>
              <a:t>Kako</a:t>
            </a:r>
            <a:r>
              <a:rPr lang="sr-Latn-ME" sz="3200" dirty="0" smtClean="0">
                <a:latin typeface="+mn-lt"/>
              </a:rPr>
              <a:t> se</a:t>
            </a:r>
            <a:r>
              <a:rPr lang="en-US" sz="3200" dirty="0" smtClean="0">
                <a:latin typeface="+mn-lt"/>
              </a:rPr>
              <a:t> </a:t>
            </a:r>
            <a:r>
              <a:rPr lang="en-US" sz="3200" dirty="0" err="1" smtClean="0">
                <a:latin typeface="+mn-lt"/>
              </a:rPr>
              <a:t>vrš</a:t>
            </a:r>
            <a:r>
              <a:rPr lang="sr-Latn-ME" sz="3200" dirty="0" smtClean="0">
                <a:latin typeface="+mn-lt"/>
              </a:rPr>
              <a:t>e</a:t>
            </a:r>
            <a:r>
              <a:rPr lang="en-US" sz="3200" dirty="0" smtClean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izmjene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osnivačkog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 smtClean="0">
                <a:latin typeface="+mn-lt"/>
              </a:rPr>
              <a:t>akta</a:t>
            </a:r>
            <a:r>
              <a:rPr lang="sr-Latn-ME" sz="3200" dirty="0" smtClean="0">
                <a:latin typeface="+mn-lt"/>
              </a:rPr>
              <a:t> društva</a:t>
            </a:r>
            <a:endParaRPr lang="en-US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r-Latn-ME" dirty="0" smtClean="0"/>
              <a:t> Ko može vršiti izmjene osnivačkog akta?</a:t>
            </a:r>
          </a:p>
          <a:p>
            <a:pPr marL="0" indent="0" algn="just">
              <a:buNone/>
            </a:pPr>
            <a:r>
              <a:rPr lang="en-US" dirty="0" smtClean="0"/>
              <a:t>Po </a:t>
            </a:r>
            <a:r>
              <a:rPr lang="en-US" dirty="0" err="1"/>
              <a:t>pravilu</a:t>
            </a:r>
            <a:r>
              <a:rPr lang="en-US" dirty="0"/>
              <a:t>,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skupština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ovlaštenja</a:t>
            </a:r>
            <a:r>
              <a:rPr lang="en-US" dirty="0"/>
              <a:t> da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izmjene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 smtClean="0"/>
              <a:t>Priprema</a:t>
            </a:r>
            <a:r>
              <a:rPr lang="en-US" dirty="0" smtClean="0"/>
              <a:t> </a:t>
            </a:r>
            <a:r>
              <a:rPr lang="en-US" dirty="0" err="1"/>
              <a:t>izmjena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iziskuje</a:t>
            </a:r>
            <a:r>
              <a:rPr lang="en-US" dirty="0"/>
              <a:t> </a:t>
            </a:r>
            <a:r>
              <a:rPr lang="en-US" dirty="0" err="1"/>
              <a:t>vještinu</a:t>
            </a:r>
            <a:r>
              <a:rPr lang="en-US" dirty="0"/>
              <a:t> </a:t>
            </a:r>
            <a:r>
              <a:rPr lang="en-US" dirty="0" err="1" smtClean="0"/>
              <a:t>formuli</a:t>
            </a:r>
            <a:r>
              <a:rPr lang="sr-Latn-ME" dirty="0" smtClean="0"/>
              <a:t>sanja </a:t>
            </a:r>
            <a:r>
              <a:rPr lang="en-US" dirty="0" err="1" smtClean="0"/>
              <a:t>pravnih</a:t>
            </a:r>
            <a:r>
              <a:rPr lang="en-US" dirty="0" smtClean="0"/>
              <a:t> </a:t>
            </a:r>
            <a:r>
              <a:rPr lang="en-US" dirty="0" err="1"/>
              <a:t>akata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specijaliz</a:t>
            </a:r>
            <a:r>
              <a:rPr lang="sr-Latn-ME" dirty="0" smtClean="0"/>
              <a:t>ovano </a:t>
            </a:r>
            <a:r>
              <a:rPr lang="en-US" dirty="0" smtClean="0"/>
              <a:t> </a:t>
            </a:r>
            <a:r>
              <a:rPr lang="en-US" dirty="0" err="1"/>
              <a:t>poznavanje</a:t>
            </a:r>
            <a:r>
              <a:rPr lang="en-US" dirty="0"/>
              <a:t> </a:t>
            </a:r>
            <a:r>
              <a:rPr lang="en-US" dirty="0" err="1"/>
              <a:t>zakonodavstva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 err="1"/>
              <a:t>Društvo</a:t>
            </a:r>
            <a:r>
              <a:rPr lang="en-US" dirty="0"/>
              <a:t> u </a:t>
            </a:r>
            <a:r>
              <a:rPr lang="en-US" dirty="0" err="1"/>
              <a:t>svakom</a:t>
            </a:r>
            <a:r>
              <a:rPr lang="en-US" dirty="0"/>
              <a:t> </a:t>
            </a:r>
            <a:r>
              <a:rPr lang="en-US" dirty="0" err="1"/>
              <a:t>trenutku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izmijeniti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 smtClean="0"/>
              <a:t>dodavanjem</a:t>
            </a:r>
            <a:r>
              <a:rPr lang="sr-Latn-ME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/>
              <a:t>mijenjanjem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odredbe</a:t>
            </a:r>
            <a:r>
              <a:rPr lang="en-US" dirty="0"/>
              <a:t> </a:t>
            </a:r>
            <a:r>
              <a:rPr lang="en-US" dirty="0" err="1"/>
              <a:t>čije</a:t>
            </a:r>
            <a:r>
              <a:rPr lang="en-US" dirty="0"/>
              <a:t> je </a:t>
            </a:r>
            <a:r>
              <a:rPr lang="en-US" dirty="0" err="1"/>
              <a:t>postojanje</a:t>
            </a:r>
            <a:r>
              <a:rPr lang="en-US" dirty="0"/>
              <a:t> u </a:t>
            </a:r>
            <a:r>
              <a:rPr lang="en-US" dirty="0" err="1"/>
              <a:t>osnivačkom</a:t>
            </a:r>
            <a:r>
              <a:rPr lang="en-US" dirty="0"/>
              <a:t> </a:t>
            </a:r>
            <a:r>
              <a:rPr lang="en-US" dirty="0" err="1"/>
              <a:t>aktu</a:t>
            </a:r>
            <a:r>
              <a:rPr lang="en-US" dirty="0"/>
              <a:t>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dozvoljeno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brisanjem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odredbe</a:t>
            </a:r>
            <a:r>
              <a:rPr lang="en-US" dirty="0"/>
              <a:t> </a:t>
            </a:r>
            <a:r>
              <a:rPr lang="en-US" dirty="0" err="1"/>
              <a:t>čije</a:t>
            </a:r>
            <a:r>
              <a:rPr lang="en-US" dirty="0"/>
              <a:t> </a:t>
            </a:r>
            <a:r>
              <a:rPr lang="en-US" dirty="0" err="1"/>
              <a:t>postojanje</a:t>
            </a:r>
            <a:r>
              <a:rPr lang="en-US" dirty="0"/>
              <a:t> u </a:t>
            </a:r>
            <a:r>
              <a:rPr lang="en-US" dirty="0" err="1"/>
              <a:t>osnivačkom</a:t>
            </a:r>
            <a:r>
              <a:rPr lang="en-US" dirty="0"/>
              <a:t> </a:t>
            </a:r>
            <a:r>
              <a:rPr lang="en-US" dirty="0" err="1"/>
              <a:t>aktu</a:t>
            </a:r>
            <a:r>
              <a:rPr lang="en-US" dirty="0"/>
              <a:t> </a:t>
            </a:r>
            <a:r>
              <a:rPr lang="en-US" dirty="0" err="1" smtClean="0"/>
              <a:t>nije</a:t>
            </a:r>
            <a:r>
              <a:rPr lang="sr-Latn-ME" dirty="0" smtClean="0"/>
              <a:t> </a:t>
            </a:r>
            <a:r>
              <a:rPr lang="en-US" dirty="0" err="1" smtClean="0"/>
              <a:t>obavezno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4019657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12694"/>
            <a:ext cx="10515600" cy="5464269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Postoje</a:t>
            </a:r>
            <a:r>
              <a:rPr lang="en-US" dirty="0"/>
              <a:t> tri </a:t>
            </a:r>
            <a:r>
              <a:rPr lang="en-US" dirty="0" err="1"/>
              <a:t>načina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izmijeniti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mijenjanjem</a:t>
            </a:r>
            <a:r>
              <a:rPr lang="en-US" dirty="0"/>
              <a:t> </a:t>
            </a:r>
            <a:r>
              <a:rPr lang="en-US" dirty="0" err="1"/>
              <a:t>postojećih</a:t>
            </a:r>
            <a:r>
              <a:rPr lang="en-US" dirty="0"/>
              <a:t> </a:t>
            </a:r>
            <a:r>
              <a:rPr lang="en-US" dirty="0" err="1"/>
              <a:t>odredbi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dodavanjem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odredbi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; </a:t>
            </a:r>
            <a:r>
              <a:rPr lang="en-US" dirty="0" err="1"/>
              <a:t>ili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odobravanjem</a:t>
            </a:r>
            <a:r>
              <a:rPr lang="en-US" dirty="0"/>
              <a:t> </a:t>
            </a:r>
            <a:r>
              <a:rPr lang="en-US" dirty="0" err="1"/>
              <a:t>potpuno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verzije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(</a:t>
            </a:r>
            <a:r>
              <a:rPr lang="en-US" dirty="0" err="1" smtClean="0"/>
              <a:t>preformulacijom</a:t>
            </a:r>
            <a:r>
              <a:rPr lang="sr-Latn-ME" dirty="0" smtClean="0"/>
              <a:t> </a:t>
            </a:r>
            <a:r>
              <a:rPr lang="en-US" dirty="0" err="1" smtClean="0"/>
              <a:t>osnivačkog</a:t>
            </a:r>
            <a:r>
              <a:rPr lang="en-US" dirty="0" smtClean="0"/>
              <a:t> </a:t>
            </a:r>
            <a:r>
              <a:rPr lang="en-US" dirty="0" err="1"/>
              <a:t>akta</a:t>
            </a:r>
            <a:r>
              <a:rPr lang="en-US" dirty="0"/>
              <a:t>),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korisno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mora </a:t>
            </a:r>
            <a:r>
              <a:rPr lang="en-US" dirty="0" err="1"/>
              <a:t>izvršiti</a:t>
            </a:r>
            <a:r>
              <a:rPr lang="en-US" dirty="0"/>
              <a:t> </a:t>
            </a:r>
            <a:r>
              <a:rPr lang="en-US" dirty="0" err="1"/>
              <a:t>mnogo</a:t>
            </a:r>
            <a:r>
              <a:rPr lang="en-US" dirty="0"/>
              <a:t> </a:t>
            </a:r>
            <a:r>
              <a:rPr lang="en-US" dirty="0" err="1"/>
              <a:t>izmjena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/>
              <a:t>Slika</a:t>
            </a:r>
            <a:r>
              <a:rPr lang="en-US" dirty="0"/>
              <a:t> </a:t>
            </a:r>
            <a:r>
              <a:rPr lang="sr-Latn-ME" dirty="0" smtClean="0"/>
              <a:t>naredna</a:t>
            </a:r>
            <a:r>
              <a:rPr lang="en-US" dirty="0" smtClean="0"/>
              <a:t> </a:t>
            </a:r>
            <a:r>
              <a:rPr lang="en-US" dirty="0" err="1"/>
              <a:t>ilustrira</a:t>
            </a:r>
            <a:r>
              <a:rPr lang="en-US" dirty="0"/>
              <a:t>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izmjenu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. </a:t>
            </a:r>
            <a:endParaRPr lang="sr-Latn-ME" dirty="0" smtClean="0"/>
          </a:p>
          <a:p>
            <a:pPr marL="0" indent="0">
              <a:buNone/>
            </a:pPr>
            <a:r>
              <a:rPr lang="en-US" dirty="0" err="1" smtClean="0"/>
              <a:t>Sličan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postupak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preformulaciju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82177469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Postupak izmjene osnivačkog akta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5764" y="1990165"/>
            <a:ext cx="11674780" cy="3913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05484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0299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>1.Modeli korporativnog upravljanja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0236"/>
            <a:ext cx="10515600" cy="496672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hr-HR" b="1" dirty="0" smtClean="0"/>
              <a:t>Zatvoreni i otvoreni sistem  </a:t>
            </a:r>
            <a:r>
              <a:rPr lang="hr-HR" b="1" dirty="0"/>
              <a:t>korporativnog upravljanja</a:t>
            </a:r>
            <a:endParaRPr lang="en-US" dirty="0"/>
          </a:p>
          <a:p>
            <a:pPr algn="just"/>
            <a:r>
              <a:rPr lang="hr-HR" b="1" dirty="0"/>
              <a:t> </a:t>
            </a:r>
            <a:r>
              <a:rPr lang="hr-HR" dirty="0"/>
              <a:t>Zatvoreni </a:t>
            </a:r>
            <a:r>
              <a:rPr lang="hr-HR" dirty="0" smtClean="0"/>
              <a:t>(kontinentalni</a:t>
            </a:r>
            <a:r>
              <a:rPr lang="hr-HR" dirty="0"/>
              <a:t>) </a:t>
            </a:r>
            <a:r>
              <a:rPr lang="hr-HR" dirty="0" smtClean="0"/>
              <a:t>sistem  </a:t>
            </a:r>
            <a:r>
              <a:rPr lang="hr-HR" dirty="0"/>
              <a:t>korporativnog upravljanja </a:t>
            </a:r>
            <a:r>
              <a:rPr lang="hr-HR" dirty="0" smtClean="0"/>
              <a:t>karakteriše  </a:t>
            </a:r>
            <a:r>
              <a:rPr lang="hr-HR" dirty="0"/>
              <a:t>znatna vlasnička koncentracija što </a:t>
            </a:r>
            <a:r>
              <a:rPr lang="hr-HR" dirty="0" smtClean="0"/>
              <a:t>pozicionira </a:t>
            </a:r>
            <a:r>
              <a:rPr lang="hr-HR" dirty="0"/>
              <a:t>dioničare na </a:t>
            </a:r>
            <a:r>
              <a:rPr lang="hr-HR" dirty="0" smtClean="0"/>
              <a:t>glavnu  </a:t>
            </a:r>
            <a:r>
              <a:rPr lang="hr-HR" dirty="0"/>
              <a:t>poziciju korporativnog upravljanja, sve veća važnost institucionalnih investitora, veliki utjecaj </a:t>
            </a:r>
            <a:r>
              <a:rPr lang="hr-HR" dirty="0" smtClean="0"/>
              <a:t>zaposlenih  </a:t>
            </a:r>
            <a:r>
              <a:rPr lang="hr-HR" dirty="0"/>
              <a:t>(Njemačka) koji ostvaruju putem sindikata, čvrsti kolektivni ugovori. </a:t>
            </a:r>
            <a:endParaRPr lang="hr-HR" dirty="0" smtClean="0"/>
          </a:p>
          <a:p>
            <a:pPr algn="just"/>
            <a:r>
              <a:rPr lang="hr-HR" dirty="0" smtClean="0"/>
              <a:t>U </a:t>
            </a:r>
            <a:r>
              <a:rPr lang="hr-HR" dirty="0"/>
              <a:t>tom </a:t>
            </a:r>
            <a:r>
              <a:rPr lang="hr-HR" dirty="0" smtClean="0"/>
              <a:t>sistemu </a:t>
            </a:r>
            <a:r>
              <a:rPr lang="hr-HR" dirty="0"/>
              <a:t>svega nekoliko dioničara drži velike </a:t>
            </a:r>
            <a:r>
              <a:rPr lang="hr-HR" dirty="0" smtClean="0"/>
              <a:t>pakete </a:t>
            </a:r>
            <a:r>
              <a:rPr lang="hr-HR" dirty="0"/>
              <a:t>dionica, što im </a:t>
            </a:r>
            <a:r>
              <a:rPr lang="hr-HR" dirty="0" smtClean="0"/>
              <a:t>omogućava  </a:t>
            </a:r>
            <a:r>
              <a:rPr lang="hr-HR" dirty="0"/>
              <a:t>aktivnu ulogu prilikom donošenja važnih odluka</a:t>
            </a:r>
            <a:r>
              <a:rPr lang="hr-HR" dirty="0" smtClean="0"/>
              <a:t>.</a:t>
            </a:r>
          </a:p>
          <a:p>
            <a:r>
              <a:rPr lang="hr-HR" dirty="0" smtClean="0"/>
              <a:t> </a:t>
            </a:r>
            <a:r>
              <a:rPr lang="hr-HR" dirty="0"/>
              <a:t>Problem nadzora u zatvorenom </a:t>
            </a:r>
            <a:r>
              <a:rPr lang="hr-HR" dirty="0" smtClean="0"/>
              <a:t>sistemu </a:t>
            </a:r>
            <a:r>
              <a:rPr lang="hr-HR" dirty="0"/>
              <a:t>potiče njegova netransparentnost budući da je tržište kapitala od sekundarnog značenja</a:t>
            </a:r>
            <a:r>
              <a:rPr lang="hr-HR" dirty="0" smtClean="0"/>
              <a:t>.</a:t>
            </a:r>
          </a:p>
          <a:p>
            <a:pPr algn="just"/>
            <a:r>
              <a:rPr lang="hr-HR" dirty="0" smtClean="0"/>
              <a:t> </a:t>
            </a:r>
            <a:r>
              <a:rPr lang="hr-HR" dirty="0"/>
              <a:t>Mogući nedostatak je i eventualna neproporcionalnost u vlasništvu i ostvarenoj kontroli na </a:t>
            </a:r>
            <a:r>
              <a:rPr lang="hr-HR" dirty="0" smtClean="0"/>
              <a:t>preduzećem.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9758664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3718"/>
            <a:ext cx="10515600" cy="534324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err="1"/>
              <a:t>Skupština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ovlaštenje</a:t>
            </a:r>
            <a:r>
              <a:rPr lang="en-US" dirty="0"/>
              <a:t> da </a:t>
            </a:r>
            <a:r>
              <a:rPr lang="en-US" dirty="0" err="1"/>
              <a:t>odobri</a:t>
            </a:r>
            <a:r>
              <a:rPr lang="en-US" dirty="0"/>
              <a:t> </a:t>
            </a:r>
            <a:r>
              <a:rPr lang="en-US" dirty="0" err="1"/>
              <a:t>izmjene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 smtClean="0"/>
              <a:t>dvotrećinskom</a:t>
            </a:r>
            <a:r>
              <a:rPr lang="sr-Latn-ME" dirty="0" smtClean="0"/>
              <a:t> </a:t>
            </a:r>
            <a:r>
              <a:rPr lang="en-US" dirty="0" err="1" smtClean="0"/>
              <a:t>većinom</a:t>
            </a:r>
            <a:r>
              <a:rPr lang="en-US" dirty="0" smtClean="0"/>
              <a:t> </a:t>
            </a:r>
            <a:r>
              <a:rPr lang="en-US" dirty="0" err="1"/>
              <a:t>glasova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s </a:t>
            </a:r>
            <a:r>
              <a:rPr lang="en-US" dirty="0" err="1" smtClean="0"/>
              <a:t>pravom</a:t>
            </a:r>
            <a:r>
              <a:rPr lang="sr-Latn-ME" dirty="0" smtClean="0"/>
              <a:t> </a:t>
            </a:r>
            <a:r>
              <a:rPr lang="en-US" dirty="0" err="1" smtClean="0"/>
              <a:t>glasa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predvidjeti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procenat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Odobrenje</a:t>
            </a:r>
            <a:r>
              <a:rPr lang="en-US" dirty="0" smtClean="0"/>
              <a:t> </a:t>
            </a:r>
            <a:r>
              <a:rPr lang="en-US" dirty="0" err="1" smtClean="0"/>
              <a:t>izmjena</a:t>
            </a:r>
            <a:r>
              <a:rPr lang="sr-Latn-ME" dirty="0" smtClean="0"/>
              <a:t> </a:t>
            </a:r>
            <a:r>
              <a:rPr lang="en-US" dirty="0" err="1" smtClean="0"/>
              <a:t>osnivačkog</a:t>
            </a:r>
            <a:r>
              <a:rPr lang="en-US" dirty="0" smtClean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ograničavaju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s </a:t>
            </a:r>
            <a:r>
              <a:rPr lang="en-US" dirty="0" err="1" smtClean="0"/>
              <a:t>povlaštenim</a:t>
            </a:r>
            <a:r>
              <a:rPr lang="sr-Latn-ME" dirty="0" smtClean="0"/>
              <a:t> </a:t>
            </a:r>
            <a:r>
              <a:rPr lang="en-US" dirty="0" err="1" smtClean="0"/>
              <a:t>dionicama</a:t>
            </a:r>
            <a:r>
              <a:rPr lang="en-US" dirty="0" smtClean="0"/>
              <a:t>/</a:t>
            </a:r>
            <a:r>
              <a:rPr lang="en-US" dirty="0" err="1" smtClean="0"/>
              <a:t>akcijama</a:t>
            </a:r>
            <a:r>
              <a:rPr lang="en-US" dirty="0" smtClean="0"/>
              <a:t> </a:t>
            </a:r>
            <a:r>
              <a:rPr lang="en-US" dirty="0" err="1"/>
              <a:t>zahtijeva</a:t>
            </a:r>
            <a:r>
              <a:rPr lang="en-US" dirty="0"/>
              <a:t> </a:t>
            </a:r>
            <a:r>
              <a:rPr lang="en-US" dirty="0" err="1"/>
              <a:t>dvije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dvotrećinsku</a:t>
            </a:r>
            <a:r>
              <a:rPr lang="en-US" dirty="0"/>
              <a:t> </a:t>
            </a:r>
            <a:r>
              <a:rPr lang="en-US" dirty="0" err="1"/>
              <a:t>većinu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s </a:t>
            </a:r>
            <a:r>
              <a:rPr lang="en-US" dirty="0" err="1" smtClean="0"/>
              <a:t>povlaštenim</a:t>
            </a:r>
            <a:r>
              <a:rPr lang="sr-Latn-ME" dirty="0" smtClean="0"/>
              <a:t> </a:t>
            </a:r>
            <a:r>
              <a:rPr lang="en-US" dirty="0" err="1" smtClean="0"/>
              <a:t>dionicama</a:t>
            </a:r>
            <a:r>
              <a:rPr lang="en-US" dirty="0" smtClean="0"/>
              <a:t>/</a:t>
            </a:r>
            <a:r>
              <a:rPr lang="en-US" dirty="0" err="1" smtClean="0"/>
              <a:t>akcijama</a:t>
            </a:r>
            <a:r>
              <a:rPr lang="en-US" dirty="0" smtClean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 </a:t>
            </a:r>
            <a:r>
              <a:rPr lang="en-US" dirty="0" err="1"/>
              <a:t>čija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pogođena</a:t>
            </a:r>
            <a:r>
              <a:rPr lang="en-US" dirty="0"/>
              <a:t> </a:t>
            </a:r>
            <a:r>
              <a:rPr lang="en-US" dirty="0" err="1" smtClean="0"/>
              <a:t>izmjenom</a:t>
            </a:r>
            <a:r>
              <a:rPr lang="sr-Latn-ME" dirty="0" smtClean="0"/>
              <a:t> </a:t>
            </a:r>
            <a:r>
              <a:rPr lang="en-US" dirty="0" err="1" smtClean="0"/>
              <a:t>osnivačkog</a:t>
            </a:r>
            <a:r>
              <a:rPr lang="en-US" dirty="0" smtClean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osim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predviđa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 smtClean="0"/>
              <a:t>procenat</a:t>
            </a:r>
            <a:r>
              <a:rPr lang="sr-Latn-ME" dirty="0" smtClean="0"/>
              <a:t> </a:t>
            </a:r>
            <a:r>
              <a:rPr lang="en-US" dirty="0" err="1" smtClean="0"/>
              <a:t>glasova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posebnu</a:t>
            </a:r>
            <a:r>
              <a:rPr lang="en-US" dirty="0"/>
              <a:t> </a:t>
            </a:r>
            <a:r>
              <a:rPr lang="en-US" dirty="0" err="1"/>
              <a:t>dvotrećinsku</a:t>
            </a:r>
            <a:r>
              <a:rPr lang="en-US" dirty="0"/>
              <a:t> </a:t>
            </a:r>
            <a:r>
              <a:rPr lang="en-US" dirty="0" err="1"/>
              <a:t>većinu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s </a:t>
            </a:r>
            <a:r>
              <a:rPr lang="en-US" dirty="0" err="1" smtClean="0"/>
              <a:t>pravom</a:t>
            </a:r>
            <a:r>
              <a:rPr lang="sr-Latn-ME" dirty="0" smtClean="0"/>
              <a:t> </a:t>
            </a:r>
            <a:r>
              <a:rPr lang="en-US" dirty="0" err="1" smtClean="0"/>
              <a:t>glasa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vlasnika</a:t>
            </a:r>
            <a:r>
              <a:rPr lang="en-US" dirty="0"/>
              <a:t> </a:t>
            </a:r>
            <a:r>
              <a:rPr lang="en-US" dirty="0" err="1"/>
              <a:t>običnih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) </a:t>
            </a:r>
            <a:r>
              <a:rPr lang="en-US" dirty="0" err="1"/>
              <a:t>osim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 smtClean="0"/>
              <a:t>akt</a:t>
            </a:r>
            <a:r>
              <a:rPr lang="sr-Latn-ME" dirty="0" smtClean="0"/>
              <a:t> </a:t>
            </a:r>
            <a:r>
              <a:rPr lang="en-US" dirty="0" err="1" smtClean="0"/>
              <a:t>predviđa</a:t>
            </a:r>
            <a:r>
              <a:rPr lang="en-US" dirty="0" smtClean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procenat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83931341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sr-Latn-ME" sz="3200" dirty="0" smtClean="0">
                <a:latin typeface="+mn-lt"/>
              </a:rPr>
              <a:t>4.</a:t>
            </a:r>
            <a:r>
              <a:rPr lang="en-US" sz="3200" dirty="0" err="1" smtClean="0">
                <a:latin typeface="+mn-lt"/>
              </a:rPr>
              <a:t>Registracija</a:t>
            </a:r>
            <a:r>
              <a:rPr lang="en-US" sz="3200" dirty="0" smtClean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izmjena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osnivačkog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akta</a:t>
            </a:r>
            <a:endParaRPr lang="en-US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/>
              <a:t>izvršene</a:t>
            </a:r>
            <a:r>
              <a:rPr lang="en-US" dirty="0"/>
              <a:t> </a:t>
            </a:r>
            <a:r>
              <a:rPr lang="en-US" dirty="0" err="1"/>
              <a:t>izmjene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u </a:t>
            </a:r>
            <a:r>
              <a:rPr lang="en-US" dirty="0" err="1"/>
              <a:t>obliku</a:t>
            </a:r>
            <a:r>
              <a:rPr lang="en-US" dirty="0"/>
              <a:t> </a:t>
            </a:r>
            <a:r>
              <a:rPr lang="en-US" dirty="0" err="1"/>
              <a:t>notarske</a:t>
            </a:r>
            <a:r>
              <a:rPr lang="en-US" dirty="0"/>
              <a:t> </a:t>
            </a:r>
            <a:r>
              <a:rPr lang="en-US" dirty="0" err="1" smtClean="0"/>
              <a:t>isprave</a:t>
            </a:r>
            <a:r>
              <a:rPr lang="sr-Latn-ME" dirty="0" smtClean="0"/>
              <a:t> </a:t>
            </a:r>
            <a:r>
              <a:rPr lang="pl-PL" dirty="0" smtClean="0"/>
              <a:t>i </a:t>
            </a:r>
            <a:r>
              <a:rPr lang="pl-PL" dirty="0"/>
              <a:t>moraju se registrirati kod nadležnog suda za registraciju.</a:t>
            </a:r>
          </a:p>
          <a:p>
            <a:pPr marL="0" indent="0">
              <a:buNone/>
            </a:pPr>
            <a:r>
              <a:rPr lang="en-US" dirty="0"/>
              <a:t>6.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stupaju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snagu</a:t>
            </a:r>
            <a:r>
              <a:rPr lang="en-US" dirty="0"/>
              <a:t> </a:t>
            </a:r>
            <a:r>
              <a:rPr lang="en-US" dirty="0" err="1"/>
              <a:t>izmjene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endParaRPr lang="en-US" dirty="0"/>
          </a:p>
          <a:p>
            <a:pPr marL="0" indent="0" algn="just">
              <a:buNone/>
            </a:pPr>
            <a:r>
              <a:rPr lang="en-US" dirty="0" err="1"/>
              <a:t>Izmjene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stupaju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snagu</a:t>
            </a:r>
            <a:r>
              <a:rPr lang="en-US" dirty="0"/>
              <a:t> u </a:t>
            </a:r>
            <a:r>
              <a:rPr lang="en-US" dirty="0" err="1"/>
              <a:t>različito</a:t>
            </a:r>
            <a:r>
              <a:rPr lang="en-US" dirty="0"/>
              <a:t> </a:t>
            </a:r>
            <a:r>
              <a:rPr lang="en-US" dirty="0" err="1"/>
              <a:t>vrijeme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društvo</a:t>
            </a:r>
            <a:r>
              <a:rPr lang="sr-Latn-ME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njegove</a:t>
            </a:r>
            <a:r>
              <a:rPr lang="en-US" dirty="0" smtClean="0"/>
              <a:t> </a:t>
            </a:r>
            <a:r>
              <a:rPr lang="en-US" dirty="0" err="1"/>
              <a:t>dioničare</a:t>
            </a:r>
            <a:r>
              <a:rPr lang="en-US" dirty="0"/>
              <a:t>/</a:t>
            </a:r>
            <a:r>
              <a:rPr lang="en-US" dirty="0" err="1"/>
              <a:t>akcionare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treća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njegovi</a:t>
            </a:r>
            <a:r>
              <a:rPr lang="en-US" dirty="0"/>
              <a:t>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: </a:t>
            </a:r>
            <a:r>
              <a:rPr lang="en-US" dirty="0" err="1"/>
              <a:t>izmjene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 smtClean="0"/>
              <a:t>stupaju</a:t>
            </a:r>
            <a:r>
              <a:rPr lang="sr-Latn-ME" dirty="0" smtClean="0"/>
              <a:t> </a:t>
            </a:r>
            <a:r>
              <a:rPr lang="pl-PL" dirty="0" smtClean="0"/>
              <a:t>na </a:t>
            </a:r>
            <a:r>
              <a:rPr lang="pl-PL" dirty="0"/>
              <a:t>snagu po odobrenju skupštine;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1257140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32012"/>
            <a:ext cx="10515600" cy="554495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/>
              <a:t>Treća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: </a:t>
            </a:r>
            <a:r>
              <a:rPr lang="en-US" dirty="0" err="1"/>
              <a:t>izmjene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stupaju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snagu</a:t>
            </a:r>
            <a:r>
              <a:rPr lang="en-US" dirty="0"/>
              <a:t> </a:t>
            </a:r>
            <a:r>
              <a:rPr lang="en-US" dirty="0" err="1"/>
              <a:t>tek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 smtClean="0"/>
              <a:t>njihovoj</a:t>
            </a:r>
            <a:r>
              <a:rPr lang="sr-Latn-ME" dirty="0" smtClean="0"/>
              <a:t> </a:t>
            </a:r>
            <a:r>
              <a:rPr lang="en-US" dirty="0" err="1" smtClean="0"/>
              <a:t>registraciji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objavljivanju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/>
              <a:t>promjene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nalaze</a:t>
            </a:r>
            <a:r>
              <a:rPr lang="en-US" dirty="0"/>
              <a:t> u </a:t>
            </a:r>
            <a:r>
              <a:rPr lang="en-US" dirty="0" err="1" smtClean="0"/>
              <a:t>registracionoj</a:t>
            </a:r>
            <a:r>
              <a:rPr lang="sr-Latn-ME" dirty="0" smtClean="0"/>
              <a:t> </a:t>
            </a:r>
            <a:r>
              <a:rPr lang="en-US" dirty="0" err="1" smtClean="0"/>
              <a:t>prijavi</a:t>
            </a:r>
            <a:r>
              <a:rPr lang="en-US" dirty="0" smtClean="0"/>
              <a:t> </a:t>
            </a:r>
            <a:r>
              <a:rPr lang="en-US" dirty="0" err="1"/>
              <a:t>smatraju</a:t>
            </a:r>
            <a:r>
              <a:rPr lang="en-US" dirty="0"/>
              <a:t> se </a:t>
            </a:r>
            <a:r>
              <a:rPr lang="en-US" dirty="0" err="1" smtClean="0"/>
              <a:t>registr</a:t>
            </a:r>
            <a:r>
              <a:rPr lang="sr-Latn-ME" dirty="0" smtClean="0"/>
              <a:t>ovanim 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izvrše</a:t>
            </a:r>
            <a:r>
              <a:rPr lang="en-US" dirty="0"/>
              <a:t> </a:t>
            </a:r>
            <a:r>
              <a:rPr lang="en-US" dirty="0" err="1"/>
              <a:t>izmjene</a:t>
            </a:r>
            <a:r>
              <a:rPr lang="en-US" dirty="0"/>
              <a:t> u </a:t>
            </a:r>
            <a:r>
              <a:rPr lang="en-US" dirty="0" err="1" smtClean="0"/>
              <a:t>sudskom</a:t>
            </a:r>
            <a:r>
              <a:rPr lang="sr-Latn-ME" dirty="0" smtClean="0"/>
              <a:t> </a:t>
            </a:r>
            <a:r>
              <a:rPr lang="en-US" dirty="0" err="1" smtClean="0"/>
              <a:t>registru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/>
              <a:t>Stoga</a:t>
            </a:r>
            <a:r>
              <a:rPr lang="en-US" dirty="0"/>
              <a:t> se datum </a:t>
            </a:r>
            <a:r>
              <a:rPr lang="en-US" dirty="0" err="1"/>
              <a:t>registracije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datum </a:t>
            </a:r>
            <a:r>
              <a:rPr lang="en-US" dirty="0" err="1"/>
              <a:t>objavljivanja</a:t>
            </a:r>
            <a:r>
              <a:rPr lang="en-US" dirty="0"/>
              <a:t> ne </a:t>
            </a:r>
            <a:r>
              <a:rPr lang="en-US" dirty="0" err="1" smtClean="0"/>
              <a:t>trebaju</a:t>
            </a:r>
            <a:r>
              <a:rPr lang="sr-Latn-ME" dirty="0" smtClean="0"/>
              <a:t> </a:t>
            </a:r>
            <a:r>
              <a:rPr lang="en-US" dirty="0" err="1" smtClean="0"/>
              <a:t>razlikovati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/>
              <a:t>trećim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/>
              <a:t> </a:t>
            </a:r>
            <a:r>
              <a:rPr lang="en-US" dirty="0" err="1"/>
              <a:t>izmjene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stupaju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snagu</a:t>
            </a:r>
            <a:r>
              <a:rPr lang="sr-Latn-ME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poslije</a:t>
            </a:r>
            <a:r>
              <a:rPr lang="en-US" dirty="0"/>
              <a:t> </a:t>
            </a:r>
            <a:r>
              <a:rPr lang="en-US" dirty="0" err="1"/>
              <a:t>objavljivanja</a:t>
            </a:r>
            <a:r>
              <a:rPr lang="en-US" dirty="0"/>
              <a:t> </a:t>
            </a:r>
            <a:r>
              <a:rPr lang="en-US" dirty="0" err="1" smtClean="0"/>
              <a:t>registr</a:t>
            </a:r>
            <a:r>
              <a:rPr lang="sr-Latn-ME" dirty="0" smtClean="0"/>
              <a:t>ovanja </a:t>
            </a:r>
            <a:r>
              <a:rPr lang="en-US" dirty="0" smtClean="0"/>
              <a:t> </a:t>
            </a:r>
            <a:r>
              <a:rPr lang="en-US" dirty="0" err="1"/>
              <a:t>promjena</a:t>
            </a:r>
            <a:r>
              <a:rPr lang="en-US" dirty="0"/>
              <a:t> u </a:t>
            </a:r>
            <a:r>
              <a:rPr lang="en-US" dirty="0" err="1"/>
              <a:t>službenim</a:t>
            </a:r>
            <a:r>
              <a:rPr lang="en-US" dirty="0"/>
              <a:t> </a:t>
            </a:r>
            <a:r>
              <a:rPr lang="en-US" dirty="0" err="1"/>
              <a:t>novinama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Treće</a:t>
            </a:r>
            <a:r>
              <a:rPr lang="en-US" dirty="0" smtClean="0"/>
              <a:t> </a:t>
            </a:r>
            <a:r>
              <a:rPr lang="en-US" dirty="0"/>
              <a:t>lice </a:t>
            </a:r>
            <a:r>
              <a:rPr lang="en-US" dirty="0" err="1"/>
              <a:t>uvijek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osloniti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tačnost</a:t>
            </a:r>
            <a:r>
              <a:rPr lang="en-US" dirty="0"/>
              <a:t> </a:t>
            </a:r>
            <a:r>
              <a:rPr lang="en-US" dirty="0" err="1" smtClean="0"/>
              <a:t>registr</a:t>
            </a:r>
            <a:r>
              <a:rPr lang="sr-Latn-ME" dirty="0" smtClean="0"/>
              <a:t>ovanih 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objavljenih</a:t>
            </a:r>
            <a:r>
              <a:rPr lang="sr-Latn-ME" dirty="0" smtClean="0"/>
              <a:t> </a:t>
            </a:r>
            <a:r>
              <a:rPr lang="en-US" dirty="0" err="1" smtClean="0"/>
              <a:t>odredbi</a:t>
            </a:r>
            <a:r>
              <a:rPr lang="en-US" dirty="0" smtClean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, </a:t>
            </a:r>
            <a:r>
              <a:rPr lang="en-US" dirty="0" err="1"/>
              <a:t>osim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zna</a:t>
            </a:r>
            <a:r>
              <a:rPr lang="en-US" dirty="0"/>
              <a:t> da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tačne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78024016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43404"/>
          </a:xfrm>
        </p:spPr>
        <p:txBody>
          <a:bodyPr>
            <a:normAutofit fontScale="90000"/>
          </a:bodyPr>
          <a:lstStyle/>
          <a:p>
            <a:r>
              <a:rPr lang="sr-Latn-ME" sz="3200" dirty="0" smtClean="0">
                <a:latin typeface="+mn-lt"/>
              </a:rPr>
              <a:t/>
            </a:r>
            <a:br>
              <a:rPr lang="sr-Latn-ME" sz="3200" dirty="0" smtClean="0">
                <a:latin typeface="+mn-lt"/>
              </a:rPr>
            </a:br>
            <a:r>
              <a:rPr lang="en-US" sz="3200" dirty="0" err="1" smtClean="0">
                <a:latin typeface="+mn-lt"/>
              </a:rPr>
              <a:t>Objelodanjivanje</a:t>
            </a:r>
            <a:r>
              <a:rPr lang="en-US" sz="3200" dirty="0" smtClean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osnivačkog</a:t>
            </a:r>
            <a:r>
              <a:rPr lang="en-US" sz="3200" dirty="0">
                <a:latin typeface="+mn-lt"/>
              </a:rPr>
              <a:t> </a:t>
            </a:r>
            <a:r>
              <a:rPr lang="en-US" sz="3200" dirty="0" err="1">
                <a:latin typeface="+mn-lt"/>
              </a:rPr>
              <a:t>akta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52282"/>
            <a:ext cx="10515600" cy="482468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 smtClean="0"/>
              <a:t>Osnivački</a:t>
            </a:r>
            <a:r>
              <a:rPr lang="en-US" dirty="0" smtClean="0"/>
              <a:t> </a:t>
            </a:r>
            <a:r>
              <a:rPr lang="en-US" dirty="0" err="1"/>
              <a:t>akt</a:t>
            </a:r>
            <a:r>
              <a:rPr lang="en-US" dirty="0"/>
              <a:t> je </a:t>
            </a:r>
            <a:r>
              <a:rPr lang="en-US" dirty="0" err="1"/>
              <a:t>važan</a:t>
            </a:r>
            <a:r>
              <a:rPr lang="en-US" dirty="0"/>
              <a:t> </a:t>
            </a:r>
            <a:r>
              <a:rPr lang="en-US" dirty="0" err="1"/>
              <a:t>izvor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dioničare</a:t>
            </a:r>
            <a:r>
              <a:rPr lang="en-US" dirty="0"/>
              <a:t>/</a:t>
            </a:r>
            <a:r>
              <a:rPr lang="en-US" dirty="0" err="1"/>
              <a:t>akcionare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potencijalne</a:t>
            </a:r>
            <a:r>
              <a:rPr lang="sr-Latn-ME" dirty="0" smtClean="0"/>
              <a:t> </a:t>
            </a:r>
            <a:r>
              <a:rPr lang="en-US" dirty="0" err="1" smtClean="0"/>
              <a:t>investitore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Originalni</a:t>
            </a:r>
            <a:r>
              <a:rPr lang="en-US" dirty="0" smtClean="0"/>
              <a:t>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izmjene</a:t>
            </a:r>
            <a:r>
              <a:rPr lang="en-US" dirty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,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trajno</a:t>
            </a:r>
            <a:r>
              <a:rPr lang="en-US" dirty="0" smtClean="0"/>
              <a:t> </a:t>
            </a:r>
            <a:r>
              <a:rPr lang="en-US" dirty="0" err="1"/>
              <a:t>čuvati</a:t>
            </a:r>
            <a:r>
              <a:rPr lang="en-US" dirty="0"/>
              <a:t> u </a:t>
            </a:r>
            <a:r>
              <a:rPr lang="en-US" dirty="0" err="1"/>
              <a:t>sjedištu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mjestima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poznata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dostupna</a:t>
            </a:r>
            <a:r>
              <a:rPr lang="sr-Latn-ME" dirty="0" smtClean="0"/>
              <a:t> 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uvida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kopiranja</a:t>
            </a:r>
            <a:r>
              <a:rPr lang="en-US" dirty="0" smtClean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njegovih</a:t>
            </a:r>
            <a:r>
              <a:rPr lang="en-US" dirty="0"/>
              <a:t> </a:t>
            </a:r>
            <a:r>
              <a:rPr lang="en-US" dirty="0" err="1"/>
              <a:t>izmjena</a:t>
            </a:r>
            <a:r>
              <a:rPr lang="en-US" dirty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redovnog</a:t>
            </a:r>
            <a:r>
              <a:rPr lang="en-US" dirty="0"/>
              <a:t> </a:t>
            </a:r>
            <a:r>
              <a:rPr lang="en-US" dirty="0" err="1"/>
              <a:t>radnog</a:t>
            </a:r>
            <a:r>
              <a:rPr lang="en-US" dirty="0"/>
              <a:t> </a:t>
            </a:r>
            <a:r>
              <a:rPr lang="en-US" dirty="0" err="1"/>
              <a:t>vremena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sjedištu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naplaćivati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 smtClean="0"/>
              <a:t>iznos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/>
              <a:t>troška</a:t>
            </a:r>
            <a:r>
              <a:rPr lang="en-US" dirty="0"/>
              <a:t> </a:t>
            </a:r>
            <a:r>
              <a:rPr lang="en-US" dirty="0" err="1"/>
              <a:t>izrade</a:t>
            </a:r>
            <a:r>
              <a:rPr lang="en-US" dirty="0"/>
              <a:t> </a:t>
            </a:r>
            <a:r>
              <a:rPr lang="en-US" dirty="0" err="1"/>
              <a:t>kopija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3923881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0790"/>
          </a:xfrm>
        </p:spPr>
        <p:txBody>
          <a:bodyPr>
            <a:noAutofit/>
          </a:bodyPr>
          <a:lstStyle/>
          <a:p>
            <a:r>
              <a:rPr lang="sr-Latn-ME" dirty="0" smtClean="0">
                <a:latin typeface="+mn-lt"/>
              </a:rPr>
              <a:t>C -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Normativn</a:t>
            </a:r>
            <a:r>
              <a:rPr lang="sr-Latn-ME" dirty="0" smtClean="0">
                <a:latin typeface="+mn-lt"/>
              </a:rPr>
              <a:t>a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akt</a:t>
            </a:r>
            <a:r>
              <a:rPr lang="sr-Latn-ME" dirty="0" smtClean="0">
                <a:latin typeface="+mn-lt"/>
              </a:rPr>
              <a:t>a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>
                <a:latin typeface="+mn-lt"/>
              </a:rPr>
              <a:t>društva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6"/>
            <a:ext cx="10515600" cy="521104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900" dirty="0" smtClean="0"/>
              <a:t>1</a:t>
            </a:r>
            <a:r>
              <a:rPr lang="en-US" sz="3900" dirty="0"/>
              <a:t>. </a:t>
            </a:r>
            <a:r>
              <a:rPr lang="en-US" sz="3900" dirty="0" err="1"/>
              <a:t>Vrste</a:t>
            </a:r>
            <a:r>
              <a:rPr lang="en-US" sz="3900" dirty="0"/>
              <a:t> </a:t>
            </a:r>
            <a:r>
              <a:rPr lang="en-US" sz="3900" dirty="0" err="1"/>
              <a:t>normativnih</a:t>
            </a:r>
            <a:r>
              <a:rPr lang="en-US" sz="3900" dirty="0"/>
              <a:t> </a:t>
            </a:r>
            <a:r>
              <a:rPr lang="en-US" sz="3900" dirty="0" err="1"/>
              <a:t>akata</a:t>
            </a:r>
            <a:endParaRPr lang="en-US" sz="3900" dirty="0"/>
          </a:p>
          <a:p>
            <a:pPr algn="just"/>
            <a:r>
              <a:rPr lang="en-US" dirty="0" err="1" smtClean="0"/>
              <a:t>Normativn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akt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interni</a:t>
            </a:r>
            <a:r>
              <a:rPr lang="en-US" dirty="0"/>
              <a:t> </a:t>
            </a:r>
            <a:r>
              <a:rPr lang="en-US" dirty="0" err="1"/>
              <a:t>dokumenti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dopunjuju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preciziraju</a:t>
            </a:r>
            <a:r>
              <a:rPr lang="sr-Latn-ME" dirty="0" smtClean="0"/>
              <a:t> </a:t>
            </a:r>
            <a:r>
              <a:rPr lang="en-US" dirty="0" err="1" smtClean="0"/>
              <a:t>odredbe</a:t>
            </a:r>
            <a:r>
              <a:rPr lang="en-US" dirty="0" smtClean="0"/>
              <a:t> </a:t>
            </a:r>
            <a:r>
              <a:rPr lang="en-US" dirty="0" err="1"/>
              <a:t>osnivačkog</a:t>
            </a:r>
            <a:r>
              <a:rPr lang="en-US" dirty="0"/>
              <a:t> </a:t>
            </a:r>
            <a:r>
              <a:rPr lang="en-US" dirty="0" err="1"/>
              <a:t>akta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Normativni</a:t>
            </a:r>
            <a:r>
              <a:rPr lang="en-US" dirty="0" smtClean="0"/>
              <a:t> </a:t>
            </a:r>
            <a:r>
              <a:rPr lang="en-US" dirty="0" err="1"/>
              <a:t>akti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sadržavati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 smtClean="0"/>
              <a:t>koju</a:t>
            </a:r>
            <a:r>
              <a:rPr lang="sr-Latn-ME" dirty="0" smtClean="0"/>
              <a:t> </a:t>
            </a:r>
            <a:r>
              <a:rPr lang="nn-NO" dirty="0" smtClean="0"/>
              <a:t>odredbu </a:t>
            </a:r>
            <a:r>
              <a:rPr lang="nn-NO" dirty="0"/>
              <a:t>za upravljanje poslovanjem i uređivanje poslova društva.</a:t>
            </a:r>
          </a:p>
          <a:p>
            <a:r>
              <a:rPr lang="en-US" dirty="0" err="1"/>
              <a:t>Usvajanje</a:t>
            </a:r>
            <a:r>
              <a:rPr lang="en-US" dirty="0"/>
              <a:t> </a:t>
            </a:r>
            <a:r>
              <a:rPr lang="en-US" dirty="0" err="1"/>
              <a:t>normativnih</a:t>
            </a:r>
            <a:r>
              <a:rPr lang="en-US" dirty="0"/>
              <a:t> </a:t>
            </a:r>
            <a:r>
              <a:rPr lang="en-US" dirty="0" err="1"/>
              <a:t>akata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nikada</a:t>
            </a:r>
            <a:r>
              <a:rPr lang="en-US" dirty="0"/>
              <a:t> </a:t>
            </a:r>
            <a:r>
              <a:rPr lang="en-US" dirty="0" err="1"/>
              <a:t>obavezno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odluči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it-IT" dirty="0" smtClean="0"/>
              <a:t>ih </a:t>
            </a:r>
            <a:r>
              <a:rPr lang="it-IT" dirty="0"/>
              <a:t>usvoji, to se mora učiniti u pisanoj formi. </a:t>
            </a:r>
            <a:endParaRPr lang="sr-Latn-ME" dirty="0" smtClean="0"/>
          </a:p>
          <a:p>
            <a:pPr algn="just"/>
            <a:r>
              <a:rPr lang="it-IT" dirty="0" smtClean="0"/>
              <a:t>Društvo </a:t>
            </a:r>
            <a:r>
              <a:rPr lang="it-IT" dirty="0"/>
              <a:t>ima diskreciono pravo </a:t>
            </a:r>
            <a:r>
              <a:rPr lang="it-IT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usvoji</a:t>
            </a:r>
            <a:r>
              <a:rPr lang="en-US" dirty="0" smtClean="0"/>
              <a:t> </a:t>
            </a:r>
            <a:r>
              <a:rPr lang="en-US" dirty="0" err="1"/>
              <a:t>normativne</a:t>
            </a:r>
            <a:r>
              <a:rPr lang="en-US" dirty="0"/>
              <a:t> </a:t>
            </a:r>
            <a:r>
              <a:rPr lang="en-US" dirty="0" err="1"/>
              <a:t>akte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detaljne</a:t>
            </a:r>
            <a:r>
              <a:rPr lang="en-US" dirty="0"/>
              <a:t> procedure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organe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sv-SE" dirty="0" smtClean="0"/>
              <a:t>svakom </a:t>
            </a:r>
            <a:r>
              <a:rPr lang="sv-SE" dirty="0"/>
              <a:t>slučaju, normativni akti društva moraju biti u skladu sa osnivačkim </a:t>
            </a:r>
            <a:r>
              <a:rPr lang="sv-SE" dirty="0" smtClean="0"/>
              <a:t>aktom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u </a:t>
            </a:r>
            <a:r>
              <a:rPr lang="en-US" dirty="0" err="1"/>
              <a:t>sukobu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zakonodavstvom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tiče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 smtClean="0"/>
              <a:t>osnivačkog</a:t>
            </a:r>
            <a:r>
              <a:rPr lang="sr-Latn-ME" dirty="0" smtClean="0"/>
              <a:t> </a:t>
            </a:r>
            <a:r>
              <a:rPr lang="en-US" dirty="0" err="1" smtClean="0"/>
              <a:t>akta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normativnih</a:t>
            </a:r>
            <a:r>
              <a:rPr lang="en-US" dirty="0"/>
              <a:t> </a:t>
            </a:r>
            <a:r>
              <a:rPr lang="en-US" dirty="0" err="1"/>
              <a:t>akata</a:t>
            </a:r>
            <a:r>
              <a:rPr lang="en-US" dirty="0"/>
              <a:t>,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je </a:t>
            </a:r>
            <a:r>
              <a:rPr lang="en-US" dirty="0" err="1"/>
              <a:t>dominantan</a:t>
            </a:r>
            <a:r>
              <a:rPr lang="en-US" dirty="0"/>
              <a:t> instrument, </a:t>
            </a:r>
            <a:r>
              <a:rPr lang="en-US" dirty="0" err="1"/>
              <a:t>tako</a:t>
            </a:r>
            <a:r>
              <a:rPr lang="en-US" dirty="0"/>
              <a:t> da u </a:t>
            </a:r>
            <a:r>
              <a:rPr lang="en-US" dirty="0" err="1" smtClean="0"/>
              <a:t>slučaju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odredbe</a:t>
            </a:r>
            <a:r>
              <a:rPr lang="en-US" dirty="0"/>
              <a:t> u </a:t>
            </a:r>
            <a:r>
              <a:rPr lang="en-US" dirty="0" err="1"/>
              <a:t>neskladu</a:t>
            </a:r>
            <a:r>
              <a:rPr lang="en-US" dirty="0"/>
              <a:t>, </a:t>
            </a:r>
            <a:r>
              <a:rPr lang="en-US" dirty="0" err="1"/>
              <a:t>mjerodavan</a:t>
            </a:r>
            <a:r>
              <a:rPr lang="en-US" dirty="0"/>
              <a:t> je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32948116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da </a:t>
            </a:r>
            <a:r>
              <a:rPr lang="en-US" dirty="0" err="1"/>
              <a:t>registrira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normativne</a:t>
            </a:r>
            <a:r>
              <a:rPr lang="en-US" dirty="0"/>
              <a:t> </a:t>
            </a:r>
            <a:r>
              <a:rPr lang="en-US" dirty="0" err="1"/>
              <a:t>akte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suda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registraciju</a:t>
            </a:r>
            <a:r>
              <a:rPr lang="en-US" dirty="0"/>
              <a:t>, </a:t>
            </a:r>
            <a:r>
              <a:rPr lang="en-US" dirty="0" err="1"/>
              <a:t>osim</a:t>
            </a:r>
            <a:r>
              <a:rPr lang="en-US" dirty="0"/>
              <a:t> </a:t>
            </a:r>
            <a:r>
              <a:rPr lang="en-US" dirty="0" err="1"/>
              <a:t>statuta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Drugim</a:t>
            </a:r>
            <a:r>
              <a:rPr lang="en-US" dirty="0" smtClean="0"/>
              <a:t> </a:t>
            </a:r>
            <a:r>
              <a:rPr lang="en-US" dirty="0" err="1"/>
              <a:t>riječima</a:t>
            </a:r>
            <a:r>
              <a:rPr lang="en-US" dirty="0"/>
              <a:t>, </a:t>
            </a:r>
            <a:r>
              <a:rPr lang="en-US" dirty="0" err="1"/>
              <a:t>društva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formirati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 </a:t>
            </a:r>
            <a:r>
              <a:rPr lang="en-US" dirty="0" err="1" smtClean="0"/>
              <a:t>postojati</a:t>
            </a:r>
            <a:r>
              <a:rPr lang="en-US" dirty="0" smtClean="0"/>
              <a:t> </a:t>
            </a:r>
            <a:r>
              <a:rPr lang="en-US" dirty="0"/>
              <a:t>bez </a:t>
            </a:r>
            <a:r>
              <a:rPr lang="en-US" dirty="0" err="1"/>
              <a:t>normativnih</a:t>
            </a:r>
            <a:r>
              <a:rPr lang="en-US" dirty="0"/>
              <a:t> </a:t>
            </a:r>
            <a:r>
              <a:rPr lang="en-US" dirty="0" err="1"/>
              <a:t>akata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Jedino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statut</a:t>
            </a:r>
            <a:r>
              <a:rPr lang="en-US" dirty="0"/>
              <a:t> </a:t>
            </a:r>
            <a:r>
              <a:rPr lang="en-US" dirty="0" err="1"/>
              <a:t>obavezni</a:t>
            </a:r>
            <a:r>
              <a:rPr lang="en-US" dirty="0"/>
              <a:t> </a:t>
            </a:r>
            <a:r>
              <a:rPr lang="en-US" dirty="0" err="1"/>
              <a:t>normativni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deponuje</a:t>
            </a:r>
            <a:r>
              <a:rPr lang="en-US" dirty="0" smtClean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nadležnog</a:t>
            </a:r>
            <a:r>
              <a:rPr lang="en-US" dirty="0"/>
              <a:t> </a:t>
            </a:r>
            <a:r>
              <a:rPr lang="en-US" dirty="0" err="1"/>
              <a:t>registracionog</a:t>
            </a:r>
            <a:r>
              <a:rPr lang="en-US" dirty="0"/>
              <a:t> </a:t>
            </a:r>
            <a:r>
              <a:rPr lang="en-US" dirty="0" err="1"/>
              <a:t>suda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prijavu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formiranje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jedino</a:t>
            </a:r>
            <a:r>
              <a:rPr lang="en-US" dirty="0" smtClean="0"/>
              <a:t> </a:t>
            </a:r>
            <a:r>
              <a:rPr lang="en-US" dirty="0"/>
              <a:t>se mora </a:t>
            </a:r>
            <a:r>
              <a:rPr lang="en-US" dirty="0" err="1"/>
              <a:t>priložiti</a:t>
            </a:r>
            <a:r>
              <a:rPr lang="en-US" dirty="0"/>
              <a:t> </a:t>
            </a:r>
            <a:r>
              <a:rPr lang="en-US" dirty="0" err="1"/>
              <a:t>statut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najviši</a:t>
            </a:r>
            <a:r>
              <a:rPr lang="en-US" dirty="0"/>
              <a:t> </a:t>
            </a:r>
            <a:r>
              <a:rPr lang="en-US" dirty="0" err="1"/>
              <a:t>normativni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45345158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72353"/>
            <a:ext cx="10515600" cy="550461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/>
              <a:t>Istovremeno</a:t>
            </a:r>
            <a:r>
              <a:rPr lang="en-US" dirty="0"/>
              <a:t>,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odredbe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/>
              <a:t>pojaviti</a:t>
            </a:r>
            <a:r>
              <a:rPr lang="en-US" dirty="0"/>
              <a:t> </a:t>
            </a:r>
            <a:r>
              <a:rPr lang="en-US" dirty="0" err="1"/>
              <a:t>bilo</a:t>
            </a:r>
            <a:r>
              <a:rPr lang="en-US" dirty="0"/>
              <a:t> u </a:t>
            </a:r>
            <a:r>
              <a:rPr lang="en-US" dirty="0" err="1"/>
              <a:t>osnivačkom</a:t>
            </a:r>
            <a:r>
              <a:rPr lang="en-US" dirty="0"/>
              <a:t> </a:t>
            </a:r>
            <a:r>
              <a:rPr lang="en-US" dirty="0" err="1"/>
              <a:t>aktu</a:t>
            </a:r>
            <a:r>
              <a:rPr lang="en-US" dirty="0" smtClean="0"/>
              <a:t>,</a:t>
            </a:r>
            <a:r>
              <a:rPr lang="sr-Latn-ME" dirty="0" smtClean="0"/>
              <a:t>  </a:t>
            </a:r>
            <a:r>
              <a:rPr lang="en-US" dirty="0" err="1" smtClean="0"/>
              <a:t>bilo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normativnim</a:t>
            </a:r>
            <a:r>
              <a:rPr lang="en-US" dirty="0"/>
              <a:t> </a:t>
            </a:r>
            <a:r>
              <a:rPr lang="en-US" dirty="0" err="1"/>
              <a:t>aktima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Naprimjer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korištenja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prečeg</a:t>
            </a:r>
            <a:r>
              <a:rPr lang="en-US" dirty="0"/>
              <a:t> </a:t>
            </a:r>
            <a:r>
              <a:rPr lang="en-US" dirty="0" err="1"/>
              <a:t>otkupa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ograničenje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ukidanje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 smtClean="0"/>
              <a:t>;</a:t>
            </a:r>
            <a:endParaRPr lang="sr-Latn-ME" dirty="0" smtClean="0"/>
          </a:p>
          <a:p>
            <a:pPr algn="just"/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suvlasnici</a:t>
            </a:r>
            <a:r>
              <a:rPr lang="en-US" dirty="0"/>
              <a:t> </a:t>
            </a:r>
            <a:r>
              <a:rPr lang="en-US" dirty="0" err="1"/>
              <a:t>dionice</a:t>
            </a:r>
            <a:r>
              <a:rPr lang="en-US" dirty="0"/>
              <a:t>/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ostvarivati</a:t>
            </a:r>
            <a:r>
              <a:rPr lang="en-US" dirty="0"/>
              <a:t> </a:t>
            </a:r>
            <a:r>
              <a:rPr lang="en-US" dirty="0" err="1"/>
              <a:t>svoja</a:t>
            </a:r>
            <a:r>
              <a:rPr lang="en-US" dirty="0"/>
              <a:t> </a:t>
            </a:r>
            <a:r>
              <a:rPr lang="en-US" dirty="0" err="1" smtClean="0"/>
              <a:t>prava</a:t>
            </a:r>
            <a:r>
              <a:rPr lang="sr-Latn-ME" dirty="0" smtClean="0"/>
              <a:t> </a:t>
            </a:r>
            <a:r>
              <a:rPr lang="en-US" dirty="0" err="1" smtClean="0"/>
              <a:t>vezana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dionicu</a:t>
            </a:r>
            <a:r>
              <a:rPr lang="en-US" dirty="0"/>
              <a:t>/</a:t>
            </a:r>
            <a:r>
              <a:rPr lang="en-US" dirty="0" err="1"/>
              <a:t>akciju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ograničenja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dozvoljavanje</a:t>
            </a:r>
            <a:r>
              <a:rPr lang="en-US" dirty="0"/>
              <a:t> </a:t>
            </a:r>
            <a:r>
              <a:rPr lang="en-US" dirty="0" err="1"/>
              <a:t>plaćanja</a:t>
            </a:r>
            <a:r>
              <a:rPr lang="en-US" dirty="0"/>
              <a:t> </a:t>
            </a:r>
            <a:r>
              <a:rPr lang="en-US" dirty="0" err="1"/>
              <a:t>privremenih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dati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punomoći</a:t>
            </a:r>
            <a:r>
              <a:rPr lang="en-US" dirty="0"/>
              <a:t> </a:t>
            </a:r>
            <a:r>
              <a:rPr lang="en-US" dirty="0" err="1" smtClean="0"/>
              <a:t>putem</a:t>
            </a:r>
            <a:r>
              <a:rPr lang="sr-Latn-ME" dirty="0" smtClean="0"/>
              <a:t> </a:t>
            </a:r>
            <a:r>
              <a:rPr lang="en-US" dirty="0" err="1" smtClean="0"/>
              <a:t>elektronskih</a:t>
            </a:r>
            <a:r>
              <a:rPr lang="en-US" dirty="0" smtClean="0"/>
              <a:t> </a:t>
            </a:r>
            <a:r>
              <a:rPr lang="en-US" dirty="0" err="1"/>
              <a:t>sredstava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pravila</a:t>
            </a:r>
            <a:r>
              <a:rPr lang="en-US" dirty="0"/>
              <a:t> o </a:t>
            </a:r>
            <a:r>
              <a:rPr lang="en-US" dirty="0" err="1"/>
              <a:t>prekograničnom</a:t>
            </a:r>
            <a:r>
              <a:rPr lang="en-US" dirty="0"/>
              <a:t> </a:t>
            </a:r>
            <a:r>
              <a:rPr lang="en-US" dirty="0" err="1"/>
              <a:t>glasanju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419820757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nn-NO" sz="3200" dirty="0" smtClean="0">
                <a:latin typeface="+mn-lt"/>
              </a:rPr>
              <a:t>Kako </a:t>
            </a:r>
            <a:r>
              <a:rPr lang="sr-Latn-ME" sz="3200" dirty="0" smtClean="0">
                <a:latin typeface="+mn-lt"/>
              </a:rPr>
              <a:t>se </a:t>
            </a:r>
            <a:r>
              <a:rPr lang="nn-NO" sz="3200" dirty="0" smtClean="0">
                <a:latin typeface="+mn-lt"/>
              </a:rPr>
              <a:t>usvoj</a:t>
            </a:r>
            <a:r>
              <a:rPr lang="sr-Latn-ME" sz="3200" dirty="0" smtClean="0">
                <a:latin typeface="+mn-lt"/>
              </a:rPr>
              <a:t>aju </a:t>
            </a:r>
            <a:r>
              <a:rPr lang="nn-NO" sz="3200" dirty="0" smtClean="0">
                <a:latin typeface="+mn-lt"/>
              </a:rPr>
              <a:t> </a:t>
            </a:r>
            <a:r>
              <a:rPr lang="nn-NO" sz="3200" dirty="0">
                <a:latin typeface="+mn-lt"/>
              </a:rPr>
              <a:t>i </a:t>
            </a:r>
            <a:r>
              <a:rPr lang="sr-Latn-ME" sz="3200" dirty="0" smtClean="0">
                <a:latin typeface="+mn-lt"/>
              </a:rPr>
              <a:t> vrše </a:t>
            </a:r>
            <a:r>
              <a:rPr lang="nn-NO" sz="3200" dirty="0" smtClean="0">
                <a:latin typeface="+mn-lt"/>
              </a:rPr>
              <a:t>izmijen</a:t>
            </a:r>
            <a:r>
              <a:rPr lang="sr-Latn-ME" sz="3200" dirty="0" smtClean="0">
                <a:latin typeface="+mn-lt"/>
              </a:rPr>
              <a:t>e </a:t>
            </a:r>
            <a:r>
              <a:rPr lang="nn-NO" sz="3200" dirty="0" smtClean="0">
                <a:latin typeface="+mn-lt"/>
              </a:rPr>
              <a:t>normativn</a:t>
            </a:r>
            <a:r>
              <a:rPr lang="sr-Latn-ME" sz="3200" dirty="0" smtClean="0">
                <a:latin typeface="+mn-lt"/>
              </a:rPr>
              <a:t>ih </a:t>
            </a:r>
            <a:r>
              <a:rPr lang="nn-NO" sz="3200" dirty="0" smtClean="0">
                <a:latin typeface="+mn-lt"/>
              </a:rPr>
              <a:t> ak</a:t>
            </a:r>
            <a:r>
              <a:rPr lang="sr-Latn-ME" sz="3200" dirty="0" smtClean="0">
                <a:latin typeface="+mn-lt"/>
              </a:rPr>
              <a:t>a</a:t>
            </a:r>
            <a:r>
              <a:rPr lang="nn-NO" sz="3200" dirty="0" smtClean="0">
                <a:latin typeface="+mn-lt"/>
              </a:rPr>
              <a:t>t</a:t>
            </a:r>
            <a:r>
              <a:rPr lang="sr-Latn-ME" sz="3200" dirty="0" smtClean="0">
                <a:latin typeface="+mn-lt"/>
              </a:rPr>
              <a:t>a</a:t>
            </a:r>
            <a:endParaRPr lang="nn-NO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usvojiti</a:t>
            </a:r>
            <a:r>
              <a:rPr lang="en-US" dirty="0"/>
              <a:t> </a:t>
            </a:r>
            <a:r>
              <a:rPr lang="en-US" dirty="0" err="1"/>
              <a:t>normativne</a:t>
            </a:r>
            <a:r>
              <a:rPr lang="en-US" dirty="0"/>
              <a:t> </a:t>
            </a:r>
            <a:r>
              <a:rPr lang="en-US" dirty="0" err="1"/>
              <a:t>akte</a:t>
            </a:r>
            <a:r>
              <a:rPr lang="en-US" dirty="0"/>
              <a:t>, </a:t>
            </a:r>
            <a:r>
              <a:rPr lang="en-US" dirty="0" err="1"/>
              <a:t>njih</a:t>
            </a:r>
            <a:r>
              <a:rPr lang="en-US" dirty="0"/>
              <a:t> mora </a:t>
            </a:r>
            <a:r>
              <a:rPr lang="en-US" dirty="0" err="1"/>
              <a:t>odobriti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odbor</a:t>
            </a:r>
            <a:r>
              <a:rPr lang="en-US" dirty="0"/>
              <a:t>. </a:t>
            </a:r>
            <a:endParaRPr lang="sr-Latn-ME" dirty="0" smtClean="0"/>
          </a:p>
          <a:p>
            <a:pPr marL="0" indent="0">
              <a:buNone/>
            </a:pPr>
            <a:r>
              <a:rPr lang="en-US" dirty="0" err="1" smtClean="0"/>
              <a:t>Jedino</a:t>
            </a:r>
            <a:r>
              <a:rPr lang="en-US" dirty="0" smtClean="0"/>
              <a:t> </a:t>
            </a:r>
            <a:r>
              <a:rPr lang="en-US" dirty="0" err="1"/>
              <a:t>statut</a:t>
            </a:r>
            <a:r>
              <a:rPr lang="en-US" dirty="0"/>
              <a:t> mora </a:t>
            </a:r>
            <a:r>
              <a:rPr lang="en-US" dirty="0" err="1"/>
              <a:t>odobriti</a:t>
            </a:r>
            <a:r>
              <a:rPr lang="en-US" dirty="0"/>
              <a:t> </a:t>
            </a:r>
            <a:r>
              <a:rPr lang="en-US" dirty="0" err="1"/>
              <a:t>skupština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/>
              <a:t>Zakonska</a:t>
            </a:r>
            <a:r>
              <a:rPr lang="en-US" dirty="0"/>
              <a:t> je </a:t>
            </a:r>
            <a:r>
              <a:rPr lang="en-US" dirty="0" err="1" smtClean="0"/>
              <a:t>pretpostavka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ovlaštenje</a:t>
            </a:r>
            <a:r>
              <a:rPr lang="en-US" dirty="0"/>
              <a:t> da </a:t>
            </a:r>
            <a:r>
              <a:rPr lang="en-US" dirty="0" err="1"/>
              <a:t>usvoji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izmijeni</a:t>
            </a:r>
            <a:r>
              <a:rPr lang="en-US" dirty="0"/>
              <a:t> </a:t>
            </a:r>
            <a:r>
              <a:rPr lang="en-US" dirty="0" err="1" smtClean="0"/>
              <a:t>normativne</a:t>
            </a:r>
            <a:r>
              <a:rPr lang="sr-Latn-ME" dirty="0" smtClean="0"/>
              <a:t> </a:t>
            </a:r>
            <a:r>
              <a:rPr lang="en-US" dirty="0" err="1" smtClean="0"/>
              <a:t>akte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/>
              <a:t>Kvorum</a:t>
            </a:r>
            <a:r>
              <a:rPr lang="en-US" dirty="0"/>
              <a:t> </a:t>
            </a:r>
            <a:r>
              <a:rPr lang="en-US" dirty="0" err="1"/>
              <a:t>čini</a:t>
            </a:r>
            <a:r>
              <a:rPr lang="en-US" dirty="0"/>
              <a:t> </a:t>
            </a:r>
            <a:r>
              <a:rPr lang="en-US" dirty="0" err="1"/>
              <a:t>većina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a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usvaja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mijenja</a:t>
            </a:r>
            <a:r>
              <a:rPr lang="en-US" dirty="0" smtClean="0"/>
              <a:t> </a:t>
            </a:r>
            <a:r>
              <a:rPr lang="en-US" dirty="0" err="1"/>
              <a:t>normativne</a:t>
            </a:r>
            <a:r>
              <a:rPr lang="en-US" dirty="0"/>
              <a:t> </a:t>
            </a:r>
            <a:r>
              <a:rPr lang="en-US" dirty="0" err="1"/>
              <a:t>akte</a:t>
            </a:r>
            <a:r>
              <a:rPr lang="en-US" dirty="0"/>
              <a:t> </a:t>
            </a:r>
            <a:r>
              <a:rPr lang="en-US" dirty="0" err="1"/>
              <a:t>prostom</a:t>
            </a:r>
            <a:r>
              <a:rPr lang="en-US" dirty="0"/>
              <a:t> </a:t>
            </a:r>
            <a:r>
              <a:rPr lang="en-US" dirty="0" err="1"/>
              <a:t>većinom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 </a:t>
            </a:r>
            <a:r>
              <a:rPr lang="en-US" dirty="0" err="1"/>
              <a:t>prisutnih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. </a:t>
            </a:r>
            <a:endParaRPr lang="sr-Latn-ME" dirty="0" smtClean="0"/>
          </a:p>
          <a:p>
            <a:pPr marL="0" indent="0">
              <a:buNone/>
            </a:pPr>
            <a:r>
              <a:rPr lang="en-US" dirty="0" err="1" smtClean="0"/>
              <a:t>Osnivački</a:t>
            </a:r>
            <a:r>
              <a:rPr lang="sr-Latn-ME" dirty="0" smtClean="0"/>
              <a:t> </a:t>
            </a:r>
            <a:r>
              <a:rPr lang="en-US" dirty="0" err="1" smtClean="0"/>
              <a:t>akt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normativni</a:t>
            </a:r>
            <a:r>
              <a:rPr lang="en-US" dirty="0"/>
              <a:t> </a:t>
            </a:r>
            <a:r>
              <a:rPr lang="en-US" dirty="0" err="1"/>
              <a:t>akti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predvidjeti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procenat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 </a:t>
            </a:r>
            <a:r>
              <a:rPr lang="sr-Latn-ME" dirty="0" smtClean="0"/>
              <a:t>k</a:t>
            </a:r>
            <a:r>
              <a:rPr lang="en-US" dirty="0" err="1" smtClean="0"/>
              <a:t>oji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potreban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odobri</a:t>
            </a:r>
            <a:r>
              <a:rPr lang="en-US" dirty="0"/>
              <a:t> </a:t>
            </a:r>
            <a:r>
              <a:rPr lang="en-US" dirty="0" err="1"/>
              <a:t>normativne</a:t>
            </a:r>
            <a:r>
              <a:rPr lang="en-US" dirty="0"/>
              <a:t> </a:t>
            </a:r>
            <a:r>
              <a:rPr lang="en-US" dirty="0" err="1"/>
              <a:t>akte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17186598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0612"/>
            <a:ext cx="10515600" cy="5316351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predvidjeti</a:t>
            </a:r>
            <a:r>
              <a:rPr lang="en-US" dirty="0"/>
              <a:t> da je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usvajanje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izmjenu</a:t>
            </a:r>
            <a:r>
              <a:rPr lang="en-US" dirty="0"/>
              <a:t> </a:t>
            </a:r>
            <a:r>
              <a:rPr lang="sr-Latn-ME" dirty="0" smtClean="0"/>
              <a:t> n</a:t>
            </a:r>
            <a:r>
              <a:rPr lang="en-US" dirty="0" err="1" smtClean="0"/>
              <a:t>ormativnih</a:t>
            </a:r>
            <a:r>
              <a:rPr lang="sr-Latn-ME" dirty="0" smtClean="0"/>
              <a:t> </a:t>
            </a:r>
            <a:r>
              <a:rPr lang="en-US" dirty="0" err="1" smtClean="0"/>
              <a:t>akata</a:t>
            </a:r>
            <a:r>
              <a:rPr lang="en-US" dirty="0" smtClean="0"/>
              <a:t> </a:t>
            </a:r>
            <a:r>
              <a:rPr lang="en-US" dirty="0" err="1"/>
              <a:t>potrebna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sr-Latn-ME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/>
              <a:t>podnosi</a:t>
            </a:r>
            <a:r>
              <a:rPr lang="en-US" dirty="0"/>
              <a:t> </a:t>
            </a:r>
            <a:r>
              <a:rPr lang="en-US" dirty="0" err="1"/>
              <a:t>predložene</a:t>
            </a:r>
            <a:r>
              <a:rPr lang="en-US" dirty="0"/>
              <a:t> </a:t>
            </a:r>
            <a:r>
              <a:rPr lang="en-US" dirty="0" err="1"/>
              <a:t>normativne</a:t>
            </a:r>
            <a:r>
              <a:rPr lang="en-US" dirty="0"/>
              <a:t> </a:t>
            </a:r>
            <a:r>
              <a:rPr lang="en-US" dirty="0" err="1"/>
              <a:t>akte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usvajanje</a:t>
            </a:r>
            <a:r>
              <a:rPr lang="en-US" dirty="0"/>
              <a:t> </a:t>
            </a:r>
            <a:r>
              <a:rPr lang="en-US" dirty="0" err="1"/>
              <a:t>skupštini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 smtClean="0"/>
              <a:t>nije</a:t>
            </a:r>
            <a:r>
              <a:rPr lang="sr-Latn-ME" dirty="0" smtClean="0"/>
              <a:t> </a:t>
            </a:r>
            <a:r>
              <a:rPr lang="en-US" dirty="0" err="1" smtClean="0"/>
              <a:t>drugačije</a:t>
            </a:r>
            <a:r>
              <a:rPr lang="en-US" dirty="0" smtClean="0"/>
              <a:t> </a:t>
            </a:r>
            <a:r>
              <a:rPr lang="en-US" dirty="0" err="1"/>
              <a:t>predviđeno</a:t>
            </a:r>
            <a:r>
              <a:rPr lang="en-US" dirty="0"/>
              <a:t> </a:t>
            </a:r>
            <a:r>
              <a:rPr lang="en-US" dirty="0" err="1"/>
              <a:t>osnivačkim</a:t>
            </a:r>
            <a:r>
              <a:rPr lang="en-US" dirty="0"/>
              <a:t> </a:t>
            </a:r>
            <a:r>
              <a:rPr lang="en-US" dirty="0" err="1"/>
              <a:t>aktom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Normativni</a:t>
            </a:r>
            <a:r>
              <a:rPr lang="en-US" dirty="0" smtClean="0"/>
              <a:t> </a:t>
            </a:r>
            <a:r>
              <a:rPr lang="en-US" dirty="0" err="1"/>
              <a:t>akti</a:t>
            </a:r>
            <a:r>
              <a:rPr lang="en-US" dirty="0"/>
              <a:t> se </a:t>
            </a:r>
            <a:r>
              <a:rPr lang="en-US" dirty="0" err="1"/>
              <a:t>usvajaju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mijenjaju</a:t>
            </a:r>
            <a:r>
              <a:rPr lang="sr-Latn-ME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/>
              <a:t>prosta</a:t>
            </a:r>
            <a:r>
              <a:rPr lang="en-US" dirty="0"/>
              <a:t> </a:t>
            </a:r>
            <a:r>
              <a:rPr lang="en-US" dirty="0" err="1"/>
              <a:t>većina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učestvuju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skupštini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prijedlog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ovlaštenje</a:t>
            </a:r>
            <a:r>
              <a:rPr lang="en-US" dirty="0"/>
              <a:t> da </a:t>
            </a:r>
            <a:r>
              <a:rPr lang="en-US" dirty="0" err="1"/>
              <a:t>usvaja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normativne</a:t>
            </a:r>
            <a:r>
              <a:rPr lang="en-US" dirty="0"/>
              <a:t> </a:t>
            </a:r>
            <a:r>
              <a:rPr lang="en-US" dirty="0" err="1" smtClean="0"/>
              <a:t>akte</a:t>
            </a:r>
            <a:r>
              <a:rPr lang="sr-Latn-ME" dirty="0" smtClean="0"/>
              <a:t> </a:t>
            </a:r>
            <a:r>
              <a:rPr lang="en-US" dirty="0" err="1" smtClean="0"/>
              <a:t>osim</a:t>
            </a:r>
            <a:r>
              <a:rPr lang="en-US" dirty="0" smtClean="0"/>
              <a:t> </a:t>
            </a:r>
            <a:r>
              <a:rPr lang="en-US" dirty="0" err="1"/>
              <a:t>akata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organe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naprimjer</a:t>
            </a:r>
            <a:r>
              <a:rPr lang="en-US" dirty="0"/>
              <a:t>, o </a:t>
            </a:r>
            <a:r>
              <a:rPr lang="en-US" dirty="0" err="1"/>
              <a:t>objelodanjivanju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dodijeliti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generalnom</a:t>
            </a:r>
            <a:r>
              <a:rPr lang="en-US" dirty="0"/>
              <a:t> </a:t>
            </a:r>
            <a:r>
              <a:rPr lang="en-US" dirty="0" err="1"/>
              <a:t>direktoru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izvršnom</a:t>
            </a:r>
            <a:r>
              <a:rPr lang="sr-Latn-ME" dirty="0" smtClean="0"/>
              <a:t> </a:t>
            </a:r>
            <a:r>
              <a:rPr lang="en-US" dirty="0" smtClean="0"/>
              <a:t> </a:t>
            </a:r>
            <a:r>
              <a:rPr lang="en-US" dirty="0" err="1"/>
              <a:t>odboru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usvajaju</a:t>
            </a:r>
            <a:r>
              <a:rPr lang="en-US" dirty="0" smtClean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normativne</a:t>
            </a:r>
            <a:r>
              <a:rPr lang="en-US" dirty="0"/>
              <a:t> </a:t>
            </a:r>
            <a:r>
              <a:rPr lang="en-US" dirty="0" err="1"/>
              <a:t>akte</a:t>
            </a:r>
            <a:r>
              <a:rPr lang="en-US" dirty="0"/>
              <a:t> </a:t>
            </a:r>
            <a:r>
              <a:rPr lang="en-US" dirty="0" err="1"/>
              <a:t>izuzev</a:t>
            </a:r>
            <a:r>
              <a:rPr lang="en-US" dirty="0"/>
              <a:t> </a:t>
            </a:r>
            <a:r>
              <a:rPr lang="en-US" dirty="0" err="1"/>
              <a:t>akata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organe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34892928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sr-Latn-ME" dirty="0" smtClean="0">
                <a:latin typeface="+mn-lt"/>
              </a:rPr>
              <a:t>D -</a:t>
            </a:r>
            <a:r>
              <a:rPr lang="en-US" dirty="0" smtClean="0">
                <a:latin typeface="+mn-lt"/>
              </a:rPr>
              <a:t> </a:t>
            </a:r>
            <a:r>
              <a:rPr lang="sr-Latn-ME" dirty="0" smtClean="0">
                <a:latin typeface="+mn-lt"/>
              </a:rPr>
              <a:t>Zakonom definisane na</a:t>
            </a:r>
            <a:r>
              <a:rPr lang="en-US" dirty="0" err="1" smtClean="0">
                <a:latin typeface="+mn-lt"/>
              </a:rPr>
              <a:t>dležnost</a:t>
            </a:r>
            <a:r>
              <a:rPr lang="sr-Latn-ME" dirty="0" smtClean="0">
                <a:latin typeface="+mn-lt"/>
              </a:rPr>
              <a:t>i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nadzornog</a:t>
            </a:r>
            <a:r>
              <a:rPr lang="en-US" dirty="0" smtClean="0">
                <a:latin typeface="+mn-lt"/>
              </a:rPr>
              <a:t>/</a:t>
            </a:r>
            <a:r>
              <a:rPr lang="en-US" dirty="0" err="1" smtClean="0">
                <a:latin typeface="+mn-lt"/>
              </a:rPr>
              <a:t>upravnog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odbora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1</a:t>
            </a:r>
            <a:r>
              <a:rPr lang="en-US" sz="3600" dirty="0"/>
              <a:t>. </a:t>
            </a:r>
            <a:r>
              <a:rPr lang="en-US" sz="3600" dirty="0" err="1"/>
              <a:t>Kada</a:t>
            </a:r>
            <a:r>
              <a:rPr lang="en-US" sz="3600" dirty="0"/>
              <a:t> </a:t>
            </a:r>
            <a:r>
              <a:rPr lang="en-US" sz="3600" dirty="0" err="1"/>
              <a:t>formirati</a:t>
            </a:r>
            <a:r>
              <a:rPr lang="en-US" sz="3600" dirty="0"/>
              <a:t> </a:t>
            </a:r>
            <a:r>
              <a:rPr lang="en-US" sz="3600" dirty="0" err="1"/>
              <a:t>nadzorni</a:t>
            </a:r>
            <a:r>
              <a:rPr lang="en-US" sz="3600" dirty="0"/>
              <a:t>/</a:t>
            </a:r>
            <a:r>
              <a:rPr lang="en-US" sz="3600" dirty="0" err="1"/>
              <a:t>upravni</a:t>
            </a:r>
            <a:r>
              <a:rPr lang="en-US" sz="3600" dirty="0"/>
              <a:t> </a:t>
            </a:r>
            <a:r>
              <a:rPr lang="en-US" sz="3600" dirty="0" err="1" smtClean="0"/>
              <a:t>odbor</a:t>
            </a:r>
            <a:r>
              <a:rPr lang="sr-Latn-ME" sz="3600" dirty="0" smtClean="0"/>
              <a:t>?</a:t>
            </a:r>
            <a:endParaRPr lang="en-US" sz="3600" dirty="0"/>
          </a:p>
          <a:p>
            <a:pPr marL="0" indent="0" algn="just">
              <a:buNone/>
            </a:pPr>
            <a:r>
              <a:rPr lang="en-US" dirty="0" err="1"/>
              <a:t>Zakonska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/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je da mora </a:t>
            </a:r>
            <a:r>
              <a:rPr lang="en-US" dirty="0" err="1"/>
              <a:t>formirati</a:t>
            </a:r>
            <a:r>
              <a:rPr lang="en-US" dirty="0"/>
              <a:t> </a:t>
            </a:r>
            <a:r>
              <a:rPr lang="en-US" dirty="0" err="1" smtClean="0"/>
              <a:t>nadzorni</a:t>
            </a:r>
            <a:r>
              <a:rPr lang="sr-Latn-ME" dirty="0" smtClean="0"/>
              <a:t> </a:t>
            </a:r>
            <a:r>
              <a:rPr lang="pl-PL" dirty="0" smtClean="0"/>
              <a:t>odbor </a:t>
            </a:r>
            <a:r>
              <a:rPr lang="pl-PL" dirty="0"/>
              <a:t>(u FBiH</a:t>
            </a:r>
            <a:r>
              <a:rPr lang="pl-PL" dirty="0" smtClean="0"/>
              <a:t>), </a:t>
            </a:r>
            <a:r>
              <a:rPr lang="pl-PL" dirty="0"/>
              <a:t>odnosno upravni odbor (u RS-u</a:t>
            </a:r>
            <a:r>
              <a:rPr lang="pl-PL" dirty="0" smtClean="0"/>
              <a:t>).</a:t>
            </a:r>
          </a:p>
          <a:p>
            <a:pPr marL="0" indent="0" algn="just">
              <a:buNone/>
            </a:pPr>
            <a:r>
              <a:rPr lang="pl-PL" dirty="0" smtClean="0"/>
              <a:t> </a:t>
            </a:r>
            <a:r>
              <a:rPr lang="pl-PL" dirty="0"/>
              <a:t>Po svojim funkcijama </a:t>
            </a:r>
            <a:r>
              <a:rPr lang="pl-PL" dirty="0" smtClean="0"/>
              <a:t>nadzorni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FBiH</a:t>
            </a:r>
            <a:r>
              <a:rPr lang="en-US" dirty="0"/>
              <a:t> je </a:t>
            </a:r>
            <a:r>
              <a:rPr lang="en-US" dirty="0" err="1"/>
              <a:t>izjednačen</a:t>
            </a:r>
            <a:r>
              <a:rPr lang="en-US" dirty="0"/>
              <a:t> s </a:t>
            </a:r>
            <a:r>
              <a:rPr lang="en-US" dirty="0" err="1" smtClean="0"/>
              <a:t>upravnim</a:t>
            </a:r>
            <a:r>
              <a:rPr lang="sr-Latn-ME" dirty="0" smtClean="0"/>
              <a:t> </a:t>
            </a:r>
            <a:r>
              <a:rPr lang="en-US" dirty="0" smtClean="0"/>
              <a:t> </a:t>
            </a:r>
            <a:r>
              <a:rPr lang="en-US" dirty="0" err="1"/>
              <a:t>odborom</a:t>
            </a:r>
            <a:r>
              <a:rPr lang="en-US" dirty="0"/>
              <a:t> u RS-u, </a:t>
            </a:r>
            <a:r>
              <a:rPr lang="en-US" dirty="0" err="1"/>
              <a:t>iz</a:t>
            </a:r>
            <a:r>
              <a:rPr lang="en-US" dirty="0"/>
              <a:t> tog </a:t>
            </a:r>
            <a:r>
              <a:rPr lang="en-US" dirty="0" err="1"/>
              <a:t>razloga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 smtClean="0"/>
              <a:t>ovdje</a:t>
            </a:r>
            <a:r>
              <a:rPr lang="sr-Latn-ME" dirty="0" smtClean="0"/>
              <a:t> </a:t>
            </a:r>
            <a:r>
              <a:rPr lang="en-US" dirty="0" err="1" smtClean="0"/>
              <a:t>koristiti</a:t>
            </a:r>
            <a:r>
              <a:rPr lang="en-US" dirty="0" smtClean="0"/>
              <a:t> </a:t>
            </a:r>
            <a:r>
              <a:rPr lang="en-US" dirty="0" err="1"/>
              <a:t>izraz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želi</a:t>
            </a:r>
            <a:r>
              <a:rPr lang="en-US" dirty="0"/>
              <a:t> </a:t>
            </a:r>
            <a:r>
              <a:rPr lang="en-US" dirty="0" err="1"/>
              <a:t>formirati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preduzima</a:t>
            </a:r>
            <a:r>
              <a:rPr lang="en-US" dirty="0"/>
              <a:t> </a:t>
            </a:r>
            <a:r>
              <a:rPr lang="en-US" dirty="0" err="1" smtClean="0"/>
              <a:t>sljedeće</a:t>
            </a:r>
            <a:r>
              <a:rPr lang="sr-Latn-ME" dirty="0" smtClean="0"/>
              <a:t> </a:t>
            </a:r>
            <a:r>
              <a:rPr lang="en-US" dirty="0" err="1" smtClean="0"/>
              <a:t>korake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ilustrirani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slici</a:t>
            </a:r>
            <a:r>
              <a:rPr lang="en-US" dirty="0"/>
              <a:t> 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04319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99247"/>
            <a:ext cx="10515600" cy="5477716"/>
          </a:xfrm>
        </p:spPr>
        <p:txBody>
          <a:bodyPr>
            <a:normAutofit/>
          </a:bodyPr>
          <a:lstStyle/>
          <a:p>
            <a:pPr algn="just"/>
            <a:r>
              <a:rPr lang="hr-HR" dirty="0"/>
              <a:t> U korporacijama je kontrola </a:t>
            </a:r>
            <a:r>
              <a:rPr lang="hr-HR" dirty="0" smtClean="0"/>
              <a:t>koncentrisana  </a:t>
            </a:r>
            <a:r>
              <a:rPr lang="hr-HR" dirty="0"/>
              <a:t>u </a:t>
            </a:r>
            <a:r>
              <a:rPr lang="hr-HR" dirty="0" smtClean="0"/>
              <a:t>ruke  </a:t>
            </a:r>
            <a:r>
              <a:rPr lang="hr-HR" dirty="0"/>
              <a:t>malog broja investitora s različitim interesima i sa znatnom ulogom banaka i radnika u upravljačkim procesima. </a:t>
            </a:r>
          </a:p>
          <a:p>
            <a:r>
              <a:rPr lang="hr-HR" dirty="0"/>
              <a:t>Nadzorna i upravljačka uloga obično je podijeljena u </a:t>
            </a:r>
            <a:r>
              <a:rPr lang="hr-HR" dirty="0" smtClean="0"/>
              <a:t>dva  odbora</a:t>
            </a:r>
            <a:r>
              <a:rPr lang="hr-HR" dirty="0"/>
              <a:t>. </a:t>
            </a:r>
            <a:endParaRPr lang="hr-HR" dirty="0" smtClean="0"/>
          </a:p>
          <a:p>
            <a:r>
              <a:rPr lang="hr-HR" dirty="0" smtClean="0"/>
              <a:t>To </a:t>
            </a:r>
            <a:r>
              <a:rPr lang="hr-HR" dirty="0"/>
              <a:t>su uprava i nadzorni odbor. </a:t>
            </a:r>
          </a:p>
          <a:p>
            <a:pPr algn="just"/>
            <a:r>
              <a:rPr lang="hr-HR" dirty="0"/>
              <a:t>Nadzor na </a:t>
            </a:r>
            <a:r>
              <a:rPr lang="hr-HR" dirty="0" smtClean="0"/>
              <a:t>preduzećem je vrlo </a:t>
            </a:r>
            <a:r>
              <a:rPr lang="hr-HR" dirty="0"/>
              <a:t>važan u zatvorenom </a:t>
            </a:r>
            <a:r>
              <a:rPr lang="hr-HR" dirty="0" smtClean="0"/>
              <a:t>sistemu, posebno  </a:t>
            </a:r>
            <a:r>
              <a:rPr lang="hr-HR" dirty="0"/>
              <a:t>ako nije izgrađen mehanizam zaštite manjinskih dioničara</a:t>
            </a:r>
            <a:r>
              <a:rPr lang="hr-HR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5232756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Koraci u formiranju nadzornog/upravnog odbora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9589" y="1725848"/>
            <a:ext cx="10614212" cy="5087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2618022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>
            <a:normAutofit/>
          </a:bodyPr>
          <a:lstStyle/>
          <a:p>
            <a:pPr algn="just"/>
            <a:r>
              <a:rPr lang="pl-PL" dirty="0" smtClean="0"/>
              <a:t>Nadzorni </a:t>
            </a:r>
            <a:r>
              <a:rPr lang="pl-PL" dirty="0"/>
              <a:t>odbor u FBiH, odnosno upravni odbor u RS-u, </a:t>
            </a:r>
            <a:r>
              <a:rPr lang="pl-PL" dirty="0" smtClean="0"/>
              <a:t>je </a:t>
            </a:r>
            <a:r>
              <a:rPr lang="pl-PL" dirty="0"/>
              <a:t>organ koji je </a:t>
            </a:r>
            <a:r>
              <a:rPr lang="pl-PL" dirty="0" smtClean="0"/>
              <a:t>odgovoran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utvrđivanje</a:t>
            </a:r>
            <a:r>
              <a:rPr lang="en-US" dirty="0"/>
              <a:t> </a:t>
            </a:r>
            <a:r>
              <a:rPr lang="en-US" dirty="0" err="1"/>
              <a:t>strategije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prioriteta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usmjeravanje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kontroli</a:t>
            </a:r>
            <a:r>
              <a:rPr lang="sr-Latn-ME" dirty="0" smtClean="0"/>
              <a:t>sanje </a:t>
            </a:r>
            <a:r>
              <a:rPr lang="en-US" dirty="0" err="1" smtClean="0"/>
              <a:t>rada</a:t>
            </a:r>
            <a:r>
              <a:rPr lang="en-US" dirty="0" smtClean="0"/>
              <a:t> </a:t>
            </a:r>
            <a:r>
              <a:rPr lang="en-US" dirty="0" err="1" smtClean="0"/>
              <a:t>rukovodilaca</a:t>
            </a:r>
            <a:r>
              <a:rPr lang="sr-Latn-ME" dirty="0" smtClean="0"/>
              <a:t>, kao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donošenje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o </a:t>
            </a:r>
            <a:r>
              <a:rPr lang="en-US" dirty="0" err="1"/>
              <a:t>pitanjima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ne </a:t>
            </a:r>
            <a:r>
              <a:rPr lang="en-US" dirty="0" err="1" smtClean="0"/>
              <a:t>spadaju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nadležnost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suštini</a:t>
            </a:r>
            <a:r>
              <a:rPr lang="en-US" dirty="0"/>
              <a:t>, </a:t>
            </a:r>
            <a:r>
              <a:rPr lang="en-US" dirty="0" err="1"/>
              <a:t>uloga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je </a:t>
            </a:r>
            <a:r>
              <a:rPr lang="en-US" dirty="0"/>
              <a:t>da </a:t>
            </a:r>
            <a:r>
              <a:rPr lang="en-US" dirty="0" err="1"/>
              <a:t>usmjerava</a:t>
            </a:r>
            <a:r>
              <a:rPr lang="en-US" dirty="0"/>
              <a:t>, a ne da </a:t>
            </a:r>
            <a:r>
              <a:rPr lang="en-US" dirty="0" err="1"/>
              <a:t>upravlja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Osnivački</a:t>
            </a:r>
            <a:r>
              <a:rPr lang="en-US" dirty="0" smtClean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normativni</a:t>
            </a:r>
            <a:r>
              <a:rPr lang="en-US" dirty="0"/>
              <a:t> </a:t>
            </a:r>
            <a:r>
              <a:rPr lang="en-US" dirty="0" err="1" smtClean="0"/>
              <a:t>akti</a:t>
            </a:r>
            <a:r>
              <a:rPr lang="sr-Latn-ME" dirty="0" smtClean="0"/>
              <a:t> </a:t>
            </a:r>
            <a:r>
              <a:rPr lang="pl-PL" dirty="0" smtClean="0"/>
              <a:t>mogu </a:t>
            </a:r>
            <a:r>
              <a:rPr lang="pl-PL" dirty="0"/>
              <a:t>dodijeliti i dodatna ovlaštenja nadzornom/upravnom odboru. </a:t>
            </a:r>
            <a:endParaRPr lang="pl-PL" dirty="0" smtClean="0"/>
          </a:p>
          <a:p>
            <a:pPr algn="just"/>
            <a:r>
              <a:rPr lang="pl-PL" dirty="0" smtClean="0"/>
              <a:t>Po </a:t>
            </a:r>
            <a:r>
              <a:rPr lang="pl-PL" dirty="0"/>
              <a:t>pravilu</a:t>
            </a:r>
            <a:r>
              <a:rPr lang="pl-PL" dirty="0" smtClean="0"/>
              <a:t>,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je </a:t>
            </a:r>
            <a:r>
              <a:rPr lang="en-US" dirty="0" err="1"/>
              <a:t>nadležan</a:t>
            </a:r>
            <a:r>
              <a:rPr lang="en-US" dirty="0"/>
              <a:t> da </a:t>
            </a:r>
            <a:r>
              <a:rPr lang="en-US" dirty="0" err="1"/>
              <a:t>odlučuje</a:t>
            </a:r>
            <a:r>
              <a:rPr lang="en-US" dirty="0"/>
              <a:t> o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pitanjima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ne </a:t>
            </a:r>
            <a:r>
              <a:rPr lang="en-US" dirty="0" err="1" smtClean="0"/>
              <a:t>spadaju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nadležnost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organa </a:t>
            </a:r>
            <a:r>
              <a:rPr lang="en-US" dirty="0" err="1" smtClean="0"/>
              <a:t>društva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907275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10515600" cy="549116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 err="1"/>
              <a:t>Pitanja</a:t>
            </a:r>
            <a:r>
              <a:rPr lang="en-US" dirty="0"/>
              <a:t> u </a:t>
            </a:r>
            <a:r>
              <a:rPr lang="en-US" dirty="0" err="1"/>
              <a:t>nadležnosti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 smtClean="0"/>
              <a:t>prenijeti</a:t>
            </a:r>
            <a:r>
              <a:rPr lang="sr-Latn-ME" dirty="0" smtClean="0"/>
              <a:t> </a:t>
            </a:r>
            <a:r>
              <a:rPr lang="en-US" dirty="0" err="1" smtClean="0"/>
              <a:t>generalnom</a:t>
            </a:r>
            <a:r>
              <a:rPr lang="en-US" dirty="0" smtClean="0"/>
              <a:t> </a:t>
            </a:r>
            <a:r>
              <a:rPr lang="en-US" dirty="0" err="1"/>
              <a:t>direktoru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Međutim</a:t>
            </a:r>
            <a:r>
              <a:rPr lang="en-US" dirty="0"/>
              <a:t>,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odlučiti</a:t>
            </a:r>
            <a:r>
              <a:rPr lang="en-US" dirty="0"/>
              <a:t> da </a:t>
            </a:r>
            <a:r>
              <a:rPr lang="en-US" dirty="0" err="1" smtClean="0"/>
              <a:t>neka</a:t>
            </a:r>
            <a:r>
              <a:rPr lang="sr-Latn-ME" dirty="0" smtClean="0"/>
              <a:t> </a:t>
            </a:r>
            <a:r>
              <a:rPr lang="en-US" dirty="0" err="1" smtClean="0"/>
              <a:t>pitanja</a:t>
            </a:r>
            <a:r>
              <a:rPr lang="en-US" dirty="0" smtClean="0"/>
              <a:t> </a:t>
            </a:r>
            <a:r>
              <a:rPr lang="en-US" dirty="0" err="1"/>
              <a:t>prenese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skupštinu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to </a:t>
            </a:r>
            <a:r>
              <a:rPr lang="en-US" dirty="0" err="1"/>
              <a:t>nije</a:t>
            </a:r>
            <a:r>
              <a:rPr lang="en-US" dirty="0"/>
              <a:t> u </a:t>
            </a:r>
            <a:r>
              <a:rPr lang="en-US" dirty="0" err="1"/>
              <a:t>suprotnosti</a:t>
            </a:r>
            <a:r>
              <a:rPr lang="en-US" dirty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zakonom</a:t>
            </a:r>
            <a:r>
              <a:rPr lang="en-US" dirty="0"/>
              <a:t>, </a:t>
            </a:r>
            <a:r>
              <a:rPr lang="en-US" dirty="0" err="1"/>
              <a:t>osnivačkim</a:t>
            </a:r>
            <a:r>
              <a:rPr lang="en-US" dirty="0"/>
              <a:t> </a:t>
            </a:r>
            <a:r>
              <a:rPr lang="en-US" dirty="0" err="1"/>
              <a:t>aktom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normativnim</a:t>
            </a:r>
            <a:r>
              <a:rPr lang="en-US" dirty="0"/>
              <a:t> </a:t>
            </a:r>
            <a:r>
              <a:rPr lang="en-US" dirty="0" err="1"/>
              <a:t>aktima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sr-Latn-ME" dirty="0" smtClean="0"/>
              <a:t>N</a:t>
            </a:r>
            <a:r>
              <a:rPr lang="en-US" dirty="0" err="1" smtClean="0"/>
              <a:t>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nadležnost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pl-PL" dirty="0" smtClean="0"/>
              <a:t>donosi </a:t>
            </a:r>
            <a:r>
              <a:rPr lang="pl-PL" dirty="0"/>
              <a:t>odluke u sljedećim oblastima: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strateški</a:t>
            </a:r>
            <a:r>
              <a:rPr lang="en-US" dirty="0"/>
              <a:t> </a:t>
            </a:r>
            <a:r>
              <a:rPr lang="en-US" dirty="0" err="1"/>
              <a:t>nadzor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kontrola</a:t>
            </a:r>
            <a:r>
              <a:rPr lang="en-US" dirty="0"/>
              <a:t> </a:t>
            </a:r>
            <a:r>
              <a:rPr lang="en-US" dirty="0" err="1"/>
              <a:t>rukovodstva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izbor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nadzor</a:t>
            </a:r>
            <a:r>
              <a:rPr lang="en-US" dirty="0"/>
              <a:t> </a:t>
            </a:r>
            <a:r>
              <a:rPr lang="en-US" dirty="0" err="1" smtClean="0"/>
              <a:t>generalnog</a:t>
            </a:r>
            <a:r>
              <a:rPr lang="sr-Latn-ME" dirty="0" smtClean="0"/>
              <a:t> </a:t>
            </a:r>
            <a:r>
              <a:rPr lang="en-US" dirty="0" err="1" smtClean="0"/>
              <a:t>direktora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izvršnog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 smtClean="0"/>
              <a:t>organiz</a:t>
            </a:r>
            <a:r>
              <a:rPr lang="sr-Latn-ME" dirty="0" smtClean="0"/>
              <a:t>ovanje </a:t>
            </a:r>
            <a:r>
              <a:rPr lang="en-US" dirty="0" smtClean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objelodanjivanje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transparentnost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oblasti</a:t>
            </a:r>
            <a:r>
              <a:rPr lang="en-US" dirty="0"/>
              <a:t> </a:t>
            </a:r>
            <a:r>
              <a:rPr lang="en-US" dirty="0" err="1"/>
              <a:t>utvrđene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, </a:t>
            </a:r>
            <a:r>
              <a:rPr lang="en-US" dirty="0" err="1"/>
              <a:t>osnivačkim</a:t>
            </a:r>
            <a:r>
              <a:rPr lang="en-US" dirty="0"/>
              <a:t> </a:t>
            </a:r>
            <a:r>
              <a:rPr lang="en-US" dirty="0" err="1"/>
              <a:t>aktom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normativnim</a:t>
            </a:r>
            <a:r>
              <a:rPr lang="en-US" dirty="0"/>
              <a:t> </a:t>
            </a:r>
            <a:r>
              <a:rPr lang="en-US" dirty="0" err="1"/>
              <a:t>aktima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91431480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3718"/>
            <a:ext cx="10515600" cy="53432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Nadležnost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strateškim</a:t>
            </a:r>
            <a:r>
              <a:rPr lang="sr-Latn-ME" dirty="0" smtClean="0"/>
              <a:t> </a:t>
            </a:r>
            <a:r>
              <a:rPr lang="en-US" dirty="0" err="1" smtClean="0"/>
              <a:t>nadzorom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kontrolom</a:t>
            </a:r>
            <a:endParaRPr lang="en-US" dirty="0"/>
          </a:p>
          <a:p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igra</a:t>
            </a:r>
            <a:r>
              <a:rPr lang="en-US" dirty="0"/>
              <a:t> </a:t>
            </a:r>
            <a:r>
              <a:rPr lang="en-US" dirty="0" err="1"/>
              <a:t>važnu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u </a:t>
            </a:r>
            <a:r>
              <a:rPr lang="en-US" dirty="0" err="1"/>
              <a:t>strateškom</a:t>
            </a:r>
            <a:r>
              <a:rPr lang="en-US" dirty="0"/>
              <a:t> </a:t>
            </a:r>
            <a:r>
              <a:rPr lang="en-US" dirty="0" err="1"/>
              <a:t>nadzoru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kontroli</a:t>
            </a:r>
            <a:r>
              <a:rPr lang="en-US" dirty="0"/>
              <a:t> </a:t>
            </a:r>
            <a:r>
              <a:rPr lang="sr-Latn-ME" dirty="0" smtClean="0"/>
              <a:t> d</a:t>
            </a:r>
            <a:r>
              <a:rPr lang="en-US" dirty="0" err="1" smtClean="0"/>
              <a:t>ruštva</a:t>
            </a:r>
            <a:r>
              <a:rPr lang="en-US" dirty="0"/>
              <a:t>.</a:t>
            </a:r>
          </a:p>
          <a:p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sljedeće</a:t>
            </a:r>
            <a:r>
              <a:rPr lang="en-US" dirty="0"/>
              <a:t> </a:t>
            </a:r>
            <a:r>
              <a:rPr lang="en-US" dirty="0" err="1"/>
              <a:t>nadležnosti</a:t>
            </a:r>
            <a:r>
              <a:rPr lang="en-US" dirty="0"/>
              <a:t> u </a:t>
            </a:r>
            <a:r>
              <a:rPr lang="en-US" dirty="0" err="1"/>
              <a:t>ovoj</a:t>
            </a:r>
            <a:r>
              <a:rPr lang="en-US" dirty="0"/>
              <a:t> </a:t>
            </a:r>
            <a:r>
              <a:rPr lang="en-US" dirty="0" err="1"/>
              <a:t>oblasti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a) </a:t>
            </a:r>
            <a:r>
              <a:rPr lang="en-US" dirty="0" err="1"/>
              <a:t>Utvrđivanje</a:t>
            </a:r>
            <a:r>
              <a:rPr lang="en-US" dirty="0"/>
              <a:t> </a:t>
            </a:r>
            <a:r>
              <a:rPr lang="en-US" dirty="0" err="1"/>
              <a:t>strateškog</a:t>
            </a:r>
            <a:r>
              <a:rPr lang="en-US" dirty="0"/>
              <a:t> </a:t>
            </a:r>
            <a:r>
              <a:rPr lang="en-US" dirty="0" err="1"/>
              <a:t>pravca</a:t>
            </a:r>
            <a:r>
              <a:rPr lang="en-US" dirty="0"/>
              <a:t>,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poslovnog</a:t>
            </a:r>
            <a:r>
              <a:rPr lang="en-US" dirty="0"/>
              <a:t> </a:t>
            </a:r>
            <a:r>
              <a:rPr lang="en-US" dirty="0" err="1"/>
              <a:t>plana</a:t>
            </a:r>
            <a:r>
              <a:rPr lang="en-US" dirty="0"/>
              <a:t> </a:t>
            </a:r>
            <a:r>
              <a:rPr lang="en-US" dirty="0" err="1"/>
              <a:t>društva</a:t>
            </a:r>
            <a:endParaRPr lang="en-US" dirty="0"/>
          </a:p>
          <a:p>
            <a:pPr algn="just"/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nadležnost</a:t>
            </a:r>
            <a:r>
              <a:rPr lang="en-US" dirty="0"/>
              <a:t> da </a:t>
            </a:r>
            <a:r>
              <a:rPr lang="en-US" dirty="0" err="1"/>
              <a:t>utvrđuje</a:t>
            </a:r>
            <a:r>
              <a:rPr lang="en-US" dirty="0"/>
              <a:t> </a:t>
            </a:r>
            <a:r>
              <a:rPr lang="en-US" dirty="0" err="1"/>
              <a:t>strateški</a:t>
            </a:r>
            <a:r>
              <a:rPr lang="en-US" dirty="0"/>
              <a:t> </a:t>
            </a:r>
            <a:r>
              <a:rPr lang="en-US" dirty="0" err="1" smtClean="0"/>
              <a:t>pravac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razvoj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Pored </a:t>
            </a:r>
            <a:r>
              <a:rPr lang="en-US" dirty="0"/>
              <a:t>toga,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mora </a:t>
            </a:r>
            <a:r>
              <a:rPr lang="en-US" dirty="0" err="1"/>
              <a:t>utvrditi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odobriti</a:t>
            </a:r>
            <a:r>
              <a:rPr lang="sr-Latn-ME" dirty="0" smtClean="0"/>
              <a:t> </a:t>
            </a:r>
            <a:r>
              <a:rPr lang="en-US" dirty="0" err="1" smtClean="0"/>
              <a:t>poslovni</a:t>
            </a:r>
            <a:r>
              <a:rPr lang="en-US" dirty="0" smtClean="0"/>
              <a:t> </a:t>
            </a:r>
            <a:r>
              <a:rPr lang="en-US" dirty="0"/>
              <a:t>plan </a:t>
            </a:r>
            <a:r>
              <a:rPr lang="en-US" dirty="0" err="1"/>
              <a:t>društva</a:t>
            </a:r>
            <a:r>
              <a:rPr lang="en-US" dirty="0"/>
              <a:t>⁶.</a:t>
            </a:r>
          </a:p>
        </p:txBody>
      </p:sp>
    </p:spTree>
    <p:extLst>
      <p:ext uri="{BB962C8B-B14F-4D97-AF65-F5344CB8AC3E}">
        <p14:creationId xmlns:p14="http://schemas.microsoft.com/office/powerpoint/2010/main" xmlns="" val="404596676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57200"/>
            <a:ext cx="10515600" cy="5719763"/>
          </a:xfrm>
        </p:spPr>
        <p:txBody>
          <a:bodyPr>
            <a:normAutofit/>
          </a:bodyPr>
          <a:lstStyle/>
          <a:p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, </a:t>
            </a:r>
            <a:r>
              <a:rPr lang="en-US" dirty="0" err="1"/>
              <a:t>međutim</a:t>
            </a:r>
            <a:r>
              <a:rPr lang="en-US" dirty="0"/>
              <a:t>, ne </a:t>
            </a:r>
            <a:r>
              <a:rPr lang="en-US" dirty="0" err="1"/>
              <a:t>učestvuje</a:t>
            </a:r>
            <a:r>
              <a:rPr lang="en-US" dirty="0"/>
              <a:t> u </a:t>
            </a:r>
            <a:r>
              <a:rPr lang="en-US" dirty="0" err="1" smtClean="0"/>
              <a:t>svakodnevnom</a:t>
            </a:r>
            <a:r>
              <a:rPr lang="sr-Latn-ME" dirty="0" smtClean="0"/>
              <a:t> </a:t>
            </a:r>
            <a:r>
              <a:rPr lang="en-US" dirty="0" err="1" smtClean="0"/>
              <a:t>upravljanju</a:t>
            </a:r>
            <a:r>
              <a:rPr lang="en-US" dirty="0" smtClean="0"/>
              <a:t> </a:t>
            </a:r>
            <a:r>
              <a:rPr lang="en-US" dirty="0" err="1"/>
              <a:t>društvom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odgovornost</a:t>
            </a:r>
            <a:r>
              <a:rPr lang="en-US" dirty="0"/>
              <a:t> </a:t>
            </a:r>
            <a:r>
              <a:rPr lang="en-US" dirty="0" err="1"/>
              <a:t>izvršnih</a:t>
            </a:r>
            <a:r>
              <a:rPr lang="en-US" dirty="0"/>
              <a:t> organa,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pt-BR" dirty="0"/>
              <a:t>b) Imenovanje i smjenjivanje članova uprave</a:t>
            </a:r>
          </a:p>
          <a:p>
            <a:pPr algn="just"/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ovlaštenje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da </a:t>
            </a:r>
            <a:r>
              <a:rPr lang="en-US" dirty="0" err="1"/>
              <a:t>imenuje</a:t>
            </a:r>
            <a:r>
              <a:rPr lang="en-US" dirty="0"/>
              <a:t> </a:t>
            </a:r>
            <a:r>
              <a:rPr lang="en-US" dirty="0" err="1" smtClean="0"/>
              <a:t>upravu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generalni</a:t>
            </a:r>
            <a:r>
              <a:rPr lang="en-US" dirty="0"/>
              <a:t> </a:t>
            </a:r>
            <a:r>
              <a:rPr lang="en-US" dirty="0" err="1"/>
              <a:t>direktor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izvršni</a:t>
            </a:r>
            <a:r>
              <a:rPr lang="en-US" dirty="0"/>
              <a:t> </a:t>
            </a:r>
            <a:r>
              <a:rPr lang="en-US" dirty="0" err="1"/>
              <a:t>direktori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sr-Latn-ME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u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kojem</a:t>
            </a:r>
            <a:r>
              <a:rPr lang="en-US" dirty="0"/>
              <a:t> </a:t>
            </a:r>
            <a:r>
              <a:rPr lang="en-US" dirty="0" err="1"/>
              <a:t>trenutku</a:t>
            </a:r>
            <a:r>
              <a:rPr lang="en-US" dirty="0"/>
              <a:t> </a:t>
            </a:r>
            <a:r>
              <a:rPr lang="en-US" dirty="0" err="1"/>
              <a:t>smijeniti</a:t>
            </a:r>
            <a:r>
              <a:rPr lang="en-US" dirty="0"/>
              <a:t> </a:t>
            </a:r>
            <a:r>
              <a:rPr lang="en-US" dirty="0" err="1"/>
              <a:t>jednog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izvršnih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, </a:t>
            </a:r>
            <a:r>
              <a:rPr lang="en-US" dirty="0" smtClean="0"/>
              <a:t>s</a:t>
            </a:r>
            <a:r>
              <a:rPr lang="sr-Latn-ME" dirty="0" smtClean="0"/>
              <a:t> </a:t>
            </a:r>
            <a:r>
              <a:rPr lang="en-US" dirty="0" err="1" smtClean="0"/>
              <a:t>razlogom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bez </a:t>
            </a:r>
            <a:r>
              <a:rPr lang="en-US" dirty="0" err="1"/>
              <a:t>njega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81065948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24435"/>
            <a:ext cx="10515600" cy="56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c) </a:t>
            </a:r>
            <a:r>
              <a:rPr lang="en-US" dirty="0" err="1"/>
              <a:t>Odobravanje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članovima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utvrđivanje</a:t>
            </a:r>
            <a:r>
              <a:rPr lang="en-US" dirty="0"/>
              <a:t> </a:t>
            </a:r>
            <a:r>
              <a:rPr lang="en-US" dirty="0" err="1"/>
              <a:t>naknada</a:t>
            </a:r>
            <a:endParaRPr lang="en-US" dirty="0"/>
          </a:p>
          <a:p>
            <a:r>
              <a:rPr lang="en-US" dirty="0" err="1"/>
              <a:t>Generalni</a:t>
            </a:r>
            <a:r>
              <a:rPr lang="en-US" dirty="0"/>
              <a:t> </a:t>
            </a:r>
            <a:r>
              <a:rPr lang="en-US" dirty="0" err="1"/>
              <a:t>direktor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zastupnik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nadležnost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utvrđuje</a:t>
            </a:r>
            <a:r>
              <a:rPr lang="en-US" dirty="0" smtClean="0"/>
              <a:t> </a:t>
            </a:r>
            <a:r>
              <a:rPr lang="en-US" dirty="0" err="1"/>
              <a:t>uslove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izvršnim</a:t>
            </a:r>
            <a:r>
              <a:rPr lang="en-US" dirty="0"/>
              <a:t> </a:t>
            </a:r>
            <a:r>
              <a:rPr lang="en-US" dirty="0" err="1"/>
              <a:t>direktorima</a:t>
            </a:r>
            <a:r>
              <a:rPr lang="en-US" dirty="0"/>
              <a:t>, 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njihovu</a:t>
            </a:r>
            <a:r>
              <a:rPr lang="en-US" dirty="0"/>
              <a:t> </a:t>
            </a:r>
            <a:r>
              <a:rPr lang="en-US" dirty="0" err="1"/>
              <a:t>naknadu</a:t>
            </a:r>
            <a:r>
              <a:rPr lang="en-US" dirty="0"/>
              <a:t>.</a:t>
            </a:r>
          </a:p>
          <a:p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ovlaštenje</a:t>
            </a:r>
            <a:r>
              <a:rPr lang="en-US" dirty="0"/>
              <a:t> da </a:t>
            </a:r>
            <a:r>
              <a:rPr lang="en-US" dirty="0" err="1"/>
              <a:t>odobrava</a:t>
            </a:r>
            <a:r>
              <a:rPr lang="en-US" dirty="0"/>
              <a:t> </a:t>
            </a:r>
            <a:r>
              <a:rPr lang="en-US" dirty="0" err="1"/>
              <a:t>uslove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</a:t>
            </a:r>
            <a:r>
              <a:rPr lang="en-US" dirty="0" err="1" smtClean="0"/>
              <a:t>između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izvršnih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Nakon</a:t>
            </a:r>
            <a:r>
              <a:rPr lang="en-US" dirty="0" smtClean="0"/>
              <a:t> </a:t>
            </a:r>
            <a:r>
              <a:rPr lang="en-US" dirty="0" err="1"/>
              <a:t>odobrenja</a:t>
            </a:r>
            <a:r>
              <a:rPr lang="en-US" dirty="0"/>
              <a:t>, </a:t>
            </a:r>
            <a:r>
              <a:rPr lang="en-US" dirty="0" err="1"/>
              <a:t>generalni</a:t>
            </a:r>
            <a:r>
              <a:rPr lang="en-US" dirty="0"/>
              <a:t> </a:t>
            </a:r>
            <a:r>
              <a:rPr lang="en-US" dirty="0" err="1"/>
              <a:t>direktor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 smtClean="0"/>
              <a:t>potpisati</a:t>
            </a:r>
            <a:r>
              <a:rPr lang="sr-Latn-ME" dirty="0" smtClean="0"/>
              <a:t> </a:t>
            </a:r>
            <a:r>
              <a:rPr lang="en-US" dirty="0" err="1" smtClean="0"/>
              <a:t>ugovor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svakim</a:t>
            </a:r>
            <a:r>
              <a:rPr lang="en-US" dirty="0"/>
              <a:t> </a:t>
            </a:r>
            <a:r>
              <a:rPr lang="en-US" dirty="0" err="1"/>
              <a:t>članom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Ugovor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generalnim</a:t>
            </a:r>
            <a:r>
              <a:rPr lang="en-US" dirty="0"/>
              <a:t> </a:t>
            </a:r>
            <a:r>
              <a:rPr lang="en-US" dirty="0" err="1"/>
              <a:t>direktorom</a:t>
            </a:r>
            <a:r>
              <a:rPr lang="en-US" dirty="0"/>
              <a:t> </a:t>
            </a:r>
            <a:r>
              <a:rPr lang="en-US" dirty="0" err="1"/>
              <a:t>potpisat</a:t>
            </a:r>
            <a:r>
              <a:rPr lang="en-US" dirty="0"/>
              <a:t> </a:t>
            </a:r>
            <a:r>
              <a:rPr lang="en-US" dirty="0" err="1" smtClean="0"/>
              <a:t>će</a:t>
            </a:r>
            <a:r>
              <a:rPr lang="sr-Latn-ME" dirty="0" smtClean="0"/>
              <a:t> </a:t>
            </a:r>
            <a:r>
              <a:rPr lang="en-US" dirty="0" err="1" smtClean="0"/>
              <a:t>predsjednik</a:t>
            </a:r>
            <a:r>
              <a:rPr lang="en-US" dirty="0" smtClean="0"/>
              <a:t> </a:t>
            </a:r>
            <a:r>
              <a:rPr lang="sr-Latn-ME" dirty="0" smtClean="0"/>
              <a:t> n</a:t>
            </a:r>
            <a:r>
              <a:rPr lang="en-US" dirty="0" err="1" smtClean="0"/>
              <a:t>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⁷.</a:t>
            </a:r>
          </a:p>
          <a:p>
            <a:r>
              <a:rPr lang="en-US" dirty="0"/>
              <a:t>Pored </a:t>
            </a:r>
            <a:r>
              <a:rPr lang="en-US" dirty="0" err="1"/>
              <a:t>ovoga</a:t>
            </a:r>
            <a:r>
              <a:rPr lang="en-US" dirty="0"/>
              <a:t>, </a:t>
            </a:r>
            <a:r>
              <a:rPr lang="en-US" dirty="0" err="1"/>
              <a:t>preporučuje</a:t>
            </a:r>
            <a:r>
              <a:rPr lang="en-US" dirty="0"/>
              <a:t> se da </a:t>
            </a:r>
            <a:r>
              <a:rPr lang="en-US" dirty="0" err="1"/>
              <a:t>skupština</a:t>
            </a:r>
            <a:r>
              <a:rPr lang="en-US" dirty="0"/>
              <a:t> da </a:t>
            </a:r>
            <a:r>
              <a:rPr lang="en-US" dirty="0" err="1"/>
              <a:t>naknadno</a:t>
            </a:r>
            <a:r>
              <a:rPr lang="en-US" dirty="0"/>
              <a:t> </a:t>
            </a:r>
            <a:r>
              <a:rPr lang="en-US" dirty="0" err="1"/>
              <a:t>odobrenje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svaki</a:t>
            </a:r>
            <a:r>
              <a:rPr lang="sr-Latn-ME" dirty="0" smtClean="0"/>
              <a:t> </a:t>
            </a:r>
            <a:r>
              <a:rPr lang="en-US" dirty="0" err="1" smtClean="0"/>
              <a:t>ugovor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radu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članom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38789773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45459"/>
            <a:ext cx="10515600" cy="5531504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Na međunarodnom planu je uobičajena praksa da komisija za naknade </a:t>
            </a:r>
            <a:r>
              <a:rPr lang="pl-PL" dirty="0" smtClean="0"/>
              <a:t>nadzornog/</a:t>
            </a:r>
            <a:r>
              <a:rPr lang="sv-SE" dirty="0" smtClean="0"/>
              <a:t>upravnog </a:t>
            </a:r>
            <a:r>
              <a:rPr lang="sv-SE" dirty="0"/>
              <a:t>odbora, kojom predsjedavaju i koju sačinjavaju nezavisni direktori</a:t>
            </a:r>
            <a:r>
              <a:rPr lang="sv-SE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određuje</a:t>
            </a:r>
            <a:r>
              <a:rPr lang="en-US" dirty="0" smtClean="0"/>
              <a:t> </a:t>
            </a:r>
            <a:r>
              <a:rPr lang="en-US" dirty="0" err="1"/>
              <a:t>naknadu</a:t>
            </a:r>
            <a:r>
              <a:rPr lang="en-US" dirty="0"/>
              <a:t> </a:t>
            </a:r>
            <a:r>
              <a:rPr lang="en-US" dirty="0" err="1"/>
              <a:t>generalnog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visokih</a:t>
            </a:r>
            <a:r>
              <a:rPr lang="en-US" dirty="0"/>
              <a:t> </a:t>
            </a:r>
            <a:r>
              <a:rPr lang="en-US" dirty="0" err="1"/>
              <a:t>rukovodilaca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Naprimjer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naknadu</a:t>
            </a:r>
            <a:r>
              <a:rPr lang="en-US" dirty="0" smtClean="0"/>
              <a:t> </a:t>
            </a:r>
            <a:r>
              <a:rPr lang="en-US" dirty="0" err="1"/>
              <a:t>izvršnog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 </a:t>
            </a:r>
            <a:r>
              <a:rPr lang="en-US" dirty="0" err="1"/>
              <a:t>određuje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 smtClean="0"/>
              <a:t>procjene</a:t>
            </a:r>
            <a:r>
              <a:rPr lang="sr-Latn-ME" dirty="0" smtClean="0"/>
              <a:t> </a:t>
            </a:r>
            <a:r>
              <a:rPr lang="en-US" dirty="0" err="1" smtClean="0"/>
              <a:t>učinka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Kriteriji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određivanje</a:t>
            </a:r>
            <a:r>
              <a:rPr lang="en-US" dirty="0"/>
              <a:t> </a:t>
            </a:r>
            <a:r>
              <a:rPr lang="en-US" dirty="0" err="1"/>
              <a:t>visine</a:t>
            </a:r>
            <a:r>
              <a:rPr lang="en-US" dirty="0"/>
              <a:t> </a:t>
            </a:r>
            <a:r>
              <a:rPr lang="en-US" dirty="0" err="1"/>
              <a:t>naknade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 </a:t>
            </a:r>
            <a:r>
              <a:rPr lang="en-US" dirty="0" err="1"/>
              <a:t>zadaci</a:t>
            </a:r>
            <a:r>
              <a:rPr lang="en-US" dirty="0"/>
              <a:t> </a:t>
            </a:r>
            <a:r>
              <a:rPr lang="en-US" dirty="0" err="1"/>
              <a:t>izvršnog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; </a:t>
            </a:r>
            <a:r>
              <a:rPr lang="en-US" dirty="0" err="1" smtClean="0"/>
              <a:t>ekonomska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finansijska</a:t>
            </a:r>
            <a:r>
              <a:rPr lang="en-US" dirty="0"/>
              <a:t>) </a:t>
            </a:r>
            <a:r>
              <a:rPr lang="en-US" dirty="0" err="1"/>
              <a:t>situacija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; </a:t>
            </a:r>
            <a:r>
              <a:rPr lang="en-US" dirty="0" err="1"/>
              <a:t>perspektiva</a:t>
            </a:r>
            <a:r>
              <a:rPr lang="en-US" dirty="0"/>
              <a:t> </a:t>
            </a:r>
            <a:r>
              <a:rPr lang="en-US" dirty="0" err="1"/>
              <a:t>učinka</a:t>
            </a:r>
            <a:r>
              <a:rPr lang="en-US" dirty="0"/>
              <a:t> u </a:t>
            </a:r>
            <a:r>
              <a:rPr lang="en-US" dirty="0" err="1"/>
              <a:t>poređenju</a:t>
            </a:r>
            <a:r>
              <a:rPr lang="en-US" dirty="0"/>
              <a:t> s </a:t>
            </a:r>
            <a:r>
              <a:rPr lang="en-US" dirty="0" err="1"/>
              <a:t>konkurencijom</a:t>
            </a:r>
            <a:r>
              <a:rPr lang="en-US" dirty="0" smtClean="0"/>
              <a:t>;</a:t>
            </a:r>
            <a:r>
              <a:rPr lang="sr-Latn-ME" dirty="0" smtClean="0"/>
              <a:t> </a:t>
            </a:r>
            <a:r>
              <a:rPr lang="en-US" dirty="0" err="1" smtClean="0"/>
              <a:t>ocjena</a:t>
            </a:r>
            <a:r>
              <a:rPr lang="en-US" dirty="0" smtClean="0"/>
              <a:t> </a:t>
            </a:r>
            <a:r>
              <a:rPr lang="en-US" dirty="0" err="1"/>
              <a:t>ranijeg</a:t>
            </a:r>
            <a:r>
              <a:rPr lang="en-US" dirty="0"/>
              <a:t> </a:t>
            </a:r>
            <a:r>
              <a:rPr lang="en-US" dirty="0" err="1"/>
              <a:t>učinka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učinka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u </a:t>
            </a:r>
            <a:r>
              <a:rPr lang="en-US" dirty="0" err="1"/>
              <a:t>cjelini</a:t>
            </a:r>
            <a:r>
              <a:rPr lang="en-US" dirty="0"/>
              <a:t>; </a:t>
            </a:r>
            <a:r>
              <a:rPr lang="en-US" dirty="0" err="1"/>
              <a:t>ostvarivanje</a:t>
            </a:r>
            <a:r>
              <a:rPr lang="en-US" dirty="0"/>
              <a:t> </a:t>
            </a:r>
            <a:r>
              <a:rPr lang="en-US" dirty="0" err="1"/>
              <a:t>veze</a:t>
            </a:r>
            <a:r>
              <a:rPr lang="en-US" dirty="0"/>
              <a:t> s </a:t>
            </a:r>
            <a:r>
              <a:rPr lang="en-US" dirty="0" err="1"/>
              <a:t>budućim</a:t>
            </a:r>
            <a:r>
              <a:rPr lang="en-US" dirty="0"/>
              <a:t> </a:t>
            </a:r>
            <a:r>
              <a:rPr lang="en-US" dirty="0" err="1"/>
              <a:t>rezultatima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48199248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58906"/>
            <a:ext cx="10515600" cy="551805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d) </a:t>
            </a:r>
            <a:r>
              <a:rPr lang="en-US" dirty="0" err="1"/>
              <a:t>Nadzor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 </a:t>
            </a:r>
            <a:r>
              <a:rPr lang="en-US" dirty="0" err="1"/>
              <a:t>uprave</a:t>
            </a:r>
            <a:endParaRPr lang="en-US" dirty="0"/>
          </a:p>
          <a:p>
            <a:r>
              <a:rPr lang="en-US" dirty="0" err="1"/>
              <a:t>Uprava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mora </a:t>
            </a:r>
            <a:r>
              <a:rPr lang="en-US" dirty="0" err="1"/>
              <a:t>odgovarati</a:t>
            </a:r>
            <a:r>
              <a:rPr lang="en-US" dirty="0"/>
              <a:t> </a:t>
            </a:r>
            <a:r>
              <a:rPr lang="en-US" dirty="0" err="1"/>
              <a:t>nadzornom</a:t>
            </a:r>
            <a:r>
              <a:rPr lang="en-US" dirty="0"/>
              <a:t>/</a:t>
            </a:r>
            <a:r>
              <a:rPr lang="en-US" dirty="0" err="1"/>
              <a:t>upravnom</a:t>
            </a:r>
            <a:r>
              <a:rPr lang="en-US" dirty="0"/>
              <a:t> </a:t>
            </a:r>
            <a:r>
              <a:rPr lang="en-US" dirty="0" err="1"/>
              <a:t>odboru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Iako</a:t>
            </a:r>
            <a:r>
              <a:rPr lang="sr-Latn-ME" dirty="0" smtClean="0"/>
              <a:t> </a:t>
            </a:r>
            <a:r>
              <a:rPr lang="en-US" dirty="0" err="1" smtClean="0"/>
              <a:t>zakonodavstvo</a:t>
            </a:r>
            <a:r>
              <a:rPr lang="en-US" dirty="0" smtClean="0"/>
              <a:t> </a:t>
            </a:r>
            <a:r>
              <a:rPr lang="en-US" dirty="0" err="1"/>
              <a:t>propisuje</a:t>
            </a:r>
            <a:r>
              <a:rPr lang="en-US" dirty="0"/>
              <a:t> da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nadzire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, </a:t>
            </a:r>
            <a:r>
              <a:rPr lang="en-US" dirty="0" err="1" smtClean="0"/>
              <a:t>taj</a:t>
            </a:r>
            <a:r>
              <a:rPr lang="sr-Latn-ME" dirty="0" smtClean="0"/>
              <a:t> </a:t>
            </a:r>
            <a:r>
              <a:rPr lang="en-US" dirty="0" err="1" smtClean="0"/>
              <a:t>zaključak</a:t>
            </a:r>
            <a:r>
              <a:rPr lang="en-US" dirty="0" smtClean="0"/>
              <a:t> </a:t>
            </a:r>
            <a:r>
              <a:rPr lang="en-US" dirty="0" err="1"/>
              <a:t>proističe</a:t>
            </a:r>
            <a:r>
              <a:rPr lang="en-US" dirty="0"/>
              <a:t>⁸ </a:t>
            </a:r>
            <a:r>
              <a:rPr lang="en-US" dirty="0" err="1"/>
              <a:t>iz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nn-NO" dirty="0"/>
              <a:t>1. ovlaštenja za imenovanje i smjenjivanje;</a:t>
            </a:r>
          </a:p>
          <a:p>
            <a:pPr marL="0" indent="0" algn="just">
              <a:buNone/>
            </a:pPr>
            <a:r>
              <a:rPr lang="en-US" dirty="0"/>
              <a:t>2. </a:t>
            </a:r>
            <a:r>
              <a:rPr lang="en-US" dirty="0" err="1"/>
              <a:t>nadležnosti</a:t>
            </a:r>
            <a:r>
              <a:rPr lang="en-US" dirty="0"/>
              <a:t> da </a:t>
            </a:r>
            <a:r>
              <a:rPr lang="en-US" dirty="0" err="1"/>
              <a:t>odobrava</a:t>
            </a:r>
            <a:r>
              <a:rPr lang="en-US" dirty="0"/>
              <a:t> </a:t>
            </a:r>
            <a:r>
              <a:rPr lang="en-US" dirty="0" err="1"/>
              <a:t>uslove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članova</a:t>
            </a:r>
            <a:r>
              <a:rPr lang="sr-Latn-ME" dirty="0" smtClean="0"/>
              <a:t> </a:t>
            </a:r>
            <a:r>
              <a:rPr lang="en-US" dirty="0" err="1" smtClean="0"/>
              <a:t>uprave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3.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da </a:t>
            </a:r>
            <a:r>
              <a:rPr lang="en-US" dirty="0" err="1"/>
              <a:t>šalje</a:t>
            </a:r>
            <a:r>
              <a:rPr lang="en-US" dirty="0"/>
              <a:t> </a:t>
            </a:r>
            <a:r>
              <a:rPr lang="en-US" dirty="0" err="1"/>
              <a:t>stalne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potpune</a:t>
            </a:r>
            <a:r>
              <a:rPr lang="en-US" dirty="0"/>
              <a:t> </a:t>
            </a:r>
            <a:r>
              <a:rPr lang="en-US" dirty="0" err="1"/>
              <a:t>izvještaje</a:t>
            </a:r>
            <a:r>
              <a:rPr lang="en-US" dirty="0"/>
              <a:t> </a:t>
            </a:r>
            <a:r>
              <a:rPr lang="en-US" dirty="0" err="1"/>
              <a:t>nadzornom</a:t>
            </a:r>
            <a:r>
              <a:rPr lang="en-US" dirty="0"/>
              <a:t>/</a:t>
            </a:r>
            <a:r>
              <a:rPr lang="en-US" dirty="0" err="1"/>
              <a:t>upravnom</a:t>
            </a:r>
            <a:r>
              <a:rPr lang="en-US" dirty="0"/>
              <a:t> </a:t>
            </a:r>
            <a:r>
              <a:rPr lang="en-US" dirty="0" err="1"/>
              <a:t>odboru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U BiH izvršni organi obično ne podnose izvještaje skupštini, to jedino radi nadzorni</a:t>
            </a:r>
            <a:r>
              <a:rPr lang="pl-PL" dirty="0" smtClean="0"/>
              <a:t>/ 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Uprava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ovlaštenje</a:t>
            </a:r>
            <a:r>
              <a:rPr lang="en-US" dirty="0"/>
              <a:t> da </a:t>
            </a:r>
            <a:r>
              <a:rPr lang="en-US" dirty="0" err="1"/>
              <a:t>nadzire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izvršnih</a:t>
            </a:r>
            <a:r>
              <a:rPr lang="en-US" dirty="0"/>
              <a:t> </a:t>
            </a:r>
            <a:r>
              <a:rPr lang="en-US" dirty="0" smtClean="0"/>
              <a:t>organa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društvu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57708030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72353"/>
            <a:ext cx="10515600" cy="5504610"/>
          </a:xfrm>
        </p:spPr>
        <p:txBody>
          <a:bodyPr/>
          <a:lstStyle/>
          <a:p>
            <a:r>
              <a:rPr lang="en-US" dirty="0"/>
              <a:t>Pored toga,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odlučuje</a:t>
            </a:r>
            <a:r>
              <a:rPr lang="en-US" dirty="0"/>
              <a:t> da li </a:t>
            </a:r>
            <a:r>
              <a:rPr lang="en-US" dirty="0" err="1"/>
              <a:t>generalni</a:t>
            </a:r>
            <a:r>
              <a:rPr lang="en-US" dirty="0"/>
              <a:t> </a:t>
            </a:r>
            <a:r>
              <a:rPr lang="en-US" dirty="0" err="1"/>
              <a:t>direktor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neki</a:t>
            </a:r>
            <a:r>
              <a:rPr lang="en-US" dirty="0" smtClean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član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zauzimati</a:t>
            </a:r>
            <a:r>
              <a:rPr lang="en-US" dirty="0"/>
              <a:t> </a:t>
            </a:r>
            <a:r>
              <a:rPr lang="en-US" dirty="0" err="1"/>
              <a:t>mjesto</a:t>
            </a:r>
            <a:r>
              <a:rPr lang="en-US" dirty="0"/>
              <a:t> u </a:t>
            </a:r>
            <a:r>
              <a:rPr lang="en-US" dirty="0" err="1"/>
              <a:t>organu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nekog</a:t>
            </a:r>
            <a:r>
              <a:rPr lang="en-US" dirty="0"/>
              <a:t> </a:t>
            </a:r>
            <a:r>
              <a:rPr lang="en-US" dirty="0" err="1" smtClean="0"/>
              <a:t>drugog</a:t>
            </a:r>
            <a:r>
              <a:rPr lang="sr-Latn-ME" dirty="0" smtClean="0"/>
              <a:t> </a:t>
            </a:r>
            <a:r>
              <a:rPr lang="en-US" dirty="0" err="1" smtClean="0"/>
              <a:t>pravnog</a:t>
            </a:r>
            <a:r>
              <a:rPr lang="en-US" dirty="0" smtClean="0"/>
              <a:t> </a:t>
            </a:r>
            <a:r>
              <a:rPr lang="en-US" dirty="0" err="1"/>
              <a:t>lica</a:t>
            </a:r>
            <a:r>
              <a:rPr lang="en-US" dirty="0"/>
              <a:t>, </a:t>
            </a:r>
            <a:r>
              <a:rPr lang="en-US" dirty="0" err="1"/>
              <a:t>radi</a:t>
            </a:r>
            <a:r>
              <a:rPr lang="en-US" dirty="0"/>
              <a:t> </a:t>
            </a:r>
            <a:r>
              <a:rPr lang="en-US" dirty="0" err="1"/>
              <a:t>izbjegavanja</a:t>
            </a:r>
            <a:r>
              <a:rPr lang="en-US" dirty="0"/>
              <a:t> </a:t>
            </a:r>
            <a:r>
              <a:rPr lang="en-US" dirty="0" err="1"/>
              <a:t>sukoba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spriječiti</a:t>
            </a:r>
            <a:r>
              <a:rPr lang="en-US" dirty="0"/>
              <a:t> </a:t>
            </a:r>
            <a:r>
              <a:rPr lang="en-US" dirty="0" err="1" smtClean="0"/>
              <a:t>generalnog</a:t>
            </a:r>
            <a:r>
              <a:rPr lang="sr-Latn-ME" dirty="0" smtClean="0"/>
              <a:t> </a:t>
            </a:r>
            <a:r>
              <a:rPr lang="en-US" dirty="0" err="1" smtClean="0"/>
              <a:t>direktora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izvršne</a:t>
            </a:r>
            <a:r>
              <a:rPr lang="en-US" dirty="0"/>
              <a:t> </a:t>
            </a:r>
            <a:r>
              <a:rPr lang="en-US" dirty="0" err="1"/>
              <a:t>rukovodioce</a:t>
            </a:r>
            <a:r>
              <a:rPr lang="en-US" dirty="0"/>
              <a:t> da </a:t>
            </a:r>
            <a:r>
              <a:rPr lang="en-US" dirty="0" err="1"/>
              <a:t>pravilno</a:t>
            </a:r>
            <a:r>
              <a:rPr lang="en-US" dirty="0"/>
              <a:t> </a:t>
            </a:r>
            <a:r>
              <a:rPr lang="en-US" dirty="0" err="1"/>
              <a:t>izvršavaju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funkcije</a:t>
            </a:r>
            <a:r>
              <a:rPr lang="en-US" dirty="0"/>
              <a:t>⁹. je </a:t>
            </a:r>
            <a:r>
              <a:rPr lang="en-US" dirty="0" err="1"/>
              <a:t>predsjednik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2206648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51329"/>
            <a:ext cx="10515600" cy="562563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f</a:t>
            </a:r>
            <a:r>
              <a:rPr lang="en-US" dirty="0"/>
              <a:t>) </a:t>
            </a:r>
            <a:r>
              <a:rPr lang="en-US" dirty="0" err="1"/>
              <a:t>Formiranje</a:t>
            </a:r>
            <a:r>
              <a:rPr lang="en-US" dirty="0"/>
              <a:t>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endParaRPr lang="en-US" dirty="0"/>
          </a:p>
          <a:p>
            <a:pPr algn="just"/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propisima</a:t>
            </a:r>
            <a:r>
              <a:rPr lang="en-US" dirty="0"/>
              <a:t> o </a:t>
            </a:r>
            <a:r>
              <a:rPr lang="en-US" dirty="0" err="1"/>
              <a:t>korporativnom</a:t>
            </a:r>
            <a:r>
              <a:rPr lang="en-US" dirty="0"/>
              <a:t> </a:t>
            </a:r>
            <a:r>
              <a:rPr lang="en-US" dirty="0" err="1"/>
              <a:t>upravljanju</a:t>
            </a:r>
            <a:r>
              <a:rPr lang="en-US" dirty="0"/>
              <a:t>,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 smtClean="0"/>
              <a:t>odbor</a:t>
            </a:r>
            <a:r>
              <a:rPr lang="sr-Latn-ME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/>
              <a:t>formirati</a:t>
            </a:r>
            <a:r>
              <a:rPr lang="en-US" dirty="0"/>
              <a:t> </a:t>
            </a:r>
            <a:r>
              <a:rPr lang="en-US" dirty="0" err="1"/>
              <a:t>jednu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komisija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zakonu</a:t>
            </a:r>
            <a:r>
              <a:rPr lang="en-US" dirty="0"/>
              <a:t> </a:t>
            </a:r>
            <a:r>
              <a:rPr lang="en-US" dirty="0" err="1"/>
              <a:t>obavezan</a:t>
            </a:r>
            <a:r>
              <a:rPr lang="en-US" dirty="0"/>
              <a:t> </a:t>
            </a:r>
            <a:r>
              <a:rPr lang="en-US" dirty="0" err="1" smtClean="0"/>
              <a:t>formirati</a:t>
            </a:r>
            <a:r>
              <a:rPr lang="sr-Latn-ME" dirty="0" smtClean="0"/>
              <a:t> </a:t>
            </a:r>
            <a:r>
              <a:rPr lang="en-US" dirty="0" err="1" smtClean="0"/>
              <a:t>komisije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glasanje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naknade</a:t>
            </a:r>
            <a:r>
              <a:rPr lang="en-US" dirty="0"/>
              <a:t>, a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formirati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7543144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847"/>
            <a:ext cx="10515600" cy="5249116"/>
          </a:xfrm>
        </p:spPr>
        <p:txBody>
          <a:bodyPr>
            <a:normAutofit lnSpcReduction="10000"/>
          </a:bodyPr>
          <a:lstStyle/>
          <a:p>
            <a:pPr algn="just"/>
            <a:r>
              <a:rPr lang="hr-HR" dirty="0"/>
              <a:t>Postoje situacije kad većinski vlasnici u </a:t>
            </a:r>
            <a:r>
              <a:rPr lang="hr-HR" dirty="0" smtClean="0"/>
              <a:t>preduzećima  </a:t>
            </a:r>
            <a:r>
              <a:rPr lang="hr-HR" dirty="0"/>
              <a:t>s </a:t>
            </a:r>
            <a:r>
              <a:rPr lang="hr-HR" dirty="0" smtClean="0"/>
              <a:t>koncentrisanim vlasničkim </a:t>
            </a:r>
            <a:r>
              <a:rPr lang="hr-HR" dirty="0"/>
              <a:t>strukturama nametnu način vođenja korporacije u svom interesu, a na štetu manjinskih dioničara. </a:t>
            </a:r>
          </a:p>
          <a:p>
            <a:pPr algn="just"/>
            <a:r>
              <a:rPr lang="hr-HR" dirty="0"/>
              <a:t>Određeni sporazumi između većinskih vlasnika i pojedinih interesno-utjecajnih </a:t>
            </a:r>
            <a:r>
              <a:rPr lang="hr-HR" dirty="0" smtClean="0"/>
              <a:t>grupa </a:t>
            </a:r>
            <a:r>
              <a:rPr lang="hr-HR" dirty="0"/>
              <a:t>mogu stvoriti dogovor koji odražava </a:t>
            </a:r>
            <a:r>
              <a:rPr lang="hr-HR" i="1" dirty="0"/>
              <a:t>status quo</a:t>
            </a:r>
            <a:r>
              <a:rPr lang="hr-HR" dirty="0"/>
              <a:t> i jak otpor promjenama koje bi mogle poboljšati blagostanje malih dioničara.</a:t>
            </a:r>
          </a:p>
          <a:p>
            <a:pPr algn="just"/>
            <a:r>
              <a:rPr lang="hr-HR" dirty="0"/>
              <a:t> Vlasnici velikih paketa dionica mogu odvojiti prava na novčani tok od kontrole korporacije: izdavanjem dionica bez prava glasa, </a:t>
            </a:r>
            <a:r>
              <a:rPr lang="hr-HR" dirty="0" smtClean="0"/>
              <a:t>kontrolisanjem preduzeća  </a:t>
            </a:r>
            <a:r>
              <a:rPr lang="hr-HR" dirty="0"/>
              <a:t>u piramidalnim odnosima s koncentracijom prava na vrhu i izgradnjom veza međusobnog suvlasništva, kad su glasačka prava kojima se ostvaruje kontrola distribuirana kroz cijelu grupu.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6495622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32012"/>
            <a:ext cx="10515600" cy="55449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g) </a:t>
            </a:r>
            <a:r>
              <a:rPr lang="en-US" dirty="0" err="1"/>
              <a:t>Imenovanje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smjenjivanje</a:t>
            </a:r>
            <a:r>
              <a:rPr lang="en-US" dirty="0"/>
              <a:t> </a:t>
            </a:r>
            <a:r>
              <a:rPr lang="en-US" dirty="0" err="1"/>
              <a:t>internog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nadležnost</a:t>
            </a:r>
            <a:r>
              <a:rPr lang="en-US" dirty="0"/>
              <a:t> da </a:t>
            </a:r>
            <a:r>
              <a:rPr lang="en-US" dirty="0" err="1"/>
              <a:t>imenuje</a:t>
            </a:r>
            <a:r>
              <a:rPr lang="en-US" dirty="0"/>
              <a:t> </a:t>
            </a:r>
            <a:r>
              <a:rPr lang="en-US" dirty="0" err="1"/>
              <a:t>internog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/>
              <a:t>ili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. </a:t>
            </a:r>
            <a:r>
              <a:rPr lang="en-US" dirty="0" err="1"/>
              <a:t>Ograničenja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imenovanja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sljedeća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– </a:t>
            </a:r>
            <a:r>
              <a:rPr lang="en-US" dirty="0" err="1"/>
              <a:t>Formira</a:t>
            </a:r>
            <a:r>
              <a:rPr lang="en-US" dirty="0"/>
              <a:t> se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obavezan</a:t>
            </a:r>
            <a:r>
              <a:rPr lang="en-US" dirty="0"/>
              <a:t> organ u </a:t>
            </a:r>
            <a:r>
              <a:rPr lang="en-US" dirty="0" err="1"/>
              <a:t>dioničkom</a:t>
            </a:r>
            <a:r>
              <a:rPr lang="en-US" dirty="0"/>
              <a:t>/</a:t>
            </a:r>
            <a:r>
              <a:rPr lang="en-US" dirty="0" err="1"/>
              <a:t>akcionarskom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– </a:t>
            </a:r>
            <a:r>
              <a:rPr lang="en-US" dirty="0" err="1"/>
              <a:t>Predsjednik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član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član</a:t>
            </a:r>
            <a:r>
              <a:rPr lang="en-US" dirty="0"/>
              <a:t> NO;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član</a:t>
            </a:r>
            <a:r>
              <a:rPr lang="en-US" dirty="0"/>
              <a:t> </a:t>
            </a:r>
            <a:r>
              <a:rPr lang="en-US" dirty="0" err="1"/>
              <a:t>uprave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zaposleni</a:t>
            </a:r>
            <a:r>
              <a:rPr lang="en-US" dirty="0"/>
              <a:t> u </a:t>
            </a:r>
            <a:r>
              <a:rPr lang="en-US" dirty="0" err="1"/>
              <a:t>dioničkom</a:t>
            </a:r>
            <a:r>
              <a:rPr lang="en-US" dirty="0"/>
              <a:t>/</a:t>
            </a:r>
            <a:r>
              <a:rPr lang="en-US" dirty="0" err="1"/>
              <a:t>akcionarskom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it-IT" dirty="0"/>
              <a:t>• ne smije imati direktni ili indirektni </a:t>
            </a:r>
            <a:r>
              <a:rPr lang="it-IT" dirty="0" smtClean="0"/>
              <a:t>finansijski</a:t>
            </a:r>
            <a:r>
              <a:rPr lang="sr-Latn-ME" dirty="0" smtClean="0"/>
              <a:t> </a:t>
            </a:r>
            <a:r>
              <a:rPr lang="en-US" dirty="0" err="1"/>
              <a:t>interes</a:t>
            </a:r>
            <a:r>
              <a:rPr lang="en-US" dirty="0"/>
              <a:t> u </a:t>
            </a:r>
            <a:r>
              <a:rPr lang="en-US" dirty="0" err="1"/>
              <a:t>dioničkom</a:t>
            </a:r>
            <a:r>
              <a:rPr lang="en-US" dirty="0"/>
              <a:t>/</a:t>
            </a:r>
            <a:r>
              <a:rPr lang="en-US" dirty="0" err="1"/>
              <a:t>akcionarskom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xmlns="" val="161253640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16859"/>
            <a:ext cx="10515600" cy="576010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– </a:t>
            </a:r>
            <a:r>
              <a:rPr lang="en-US" dirty="0" err="1"/>
              <a:t>Zaključuje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 s </a:t>
            </a:r>
            <a:r>
              <a:rPr lang="en-US" dirty="0" err="1"/>
              <a:t>dioničkim</a:t>
            </a:r>
            <a:r>
              <a:rPr lang="en-US" dirty="0"/>
              <a:t>/</a:t>
            </a:r>
            <a:r>
              <a:rPr lang="en-US" dirty="0" err="1"/>
              <a:t>akcionarskim</a:t>
            </a:r>
            <a:r>
              <a:rPr lang="en-US" dirty="0"/>
              <a:t> </a:t>
            </a:r>
            <a:r>
              <a:rPr lang="en-US" dirty="0" err="1"/>
              <a:t>društvom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osnovu</a:t>
            </a:r>
            <a:r>
              <a:rPr lang="sr-Latn-ME" dirty="0" smtClean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 </a:t>
            </a:r>
            <a:r>
              <a:rPr lang="en-US" dirty="0" err="1"/>
              <a:t>skupštine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 err="1"/>
              <a:t>Korporativni</a:t>
            </a:r>
            <a:r>
              <a:rPr lang="en-US" dirty="0"/>
              <a:t> organ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imenuje</a:t>
            </a:r>
            <a:r>
              <a:rPr lang="en-US" dirty="0"/>
              <a:t> </a:t>
            </a:r>
            <a:r>
              <a:rPr lang="en-US" dirty="0" err="1"/>
              <a:t>internog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 smtClean="0"/>
              <a:t>revizora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skupština</a:t>
            </a:r>
            <a:r>
              <a:rPr lang="en-US" dirty="0"/>
              <a:t>)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nadležnost</a:t>
            </a:r>
            <a:r>
              <a:rPr lang="en-US" dirty="0"/>
              <a:t> da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smjenjuje</a:t>
            </a:r>
            <a:r>
              <a:rPr lang="en-US" dirty="0"/>
              <a:t> (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 smtClean="0"/>
              <a:t>Postupak</a:t>
            </a:r>
            <a:r>
              <a:rPr lang="sr-Latn-ME" dirty="0" smtClean="0"/>
              <a:t> </a:t>
            </a:r>
            <a:r>
              <a:rPr lang="en-US" dirty="0" err="1" smtClean="0"/>
              <a:t>smjenjivanja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isti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imenovanja</a:t>
            </a:r>
            <a:r>
              <a:rPr lang="en-US" dirty="0"/>
              <a:t>).</a:t>
            </a:r>
          </a:p>
          <a:p>
            <a:pPr marL="0" indent="0">
              <a:buNone/>
            </a:pPr>
            <a:r>
              <a:rPr lang="en-US" dirty="0" err="1"/>
              <a:t>interes</a:t>
            </a:r>
            <a:r>
              <a:rPr lang="en-US" dirty="0"/>
              <a:t> u </a:t>
            </a:r>
            <a:r>
              <a:rPr lang="en-US" dirty="0" err="1"/>
              <a:t>dioničkom</a:t>
            </a:r>
            <a:r>
              <a:rPr lang="en-US" dirty="0"/>
              <a:t>/</a:t>
            </a:r>
            <a:r>
              <a:rPr lang="en-US" dirty="0" err="1"/>
              <a:t>akcionarskom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– </a:t>
            </a:r>
            <a:r>
              <a:rPr lang="en-US" dirty="0" err="1"/>
              <a:t>Zaključuje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 s </a:t>
            </a:r>
            <a:r>
              <a:rPr lang="en-US" dirty="0" err="1"/>
              <a:t>dioničkim</a:t>
            </a:r>
            <a:r>
              <a:rPr lang="en-US" dirty="0"/>
              <a:t>/</a:t>
            </a:r>
            <a:r>
              <a:rPr lang="en-US" dirty="0" err="1"/>
              <a:t>akcionarskim</a:t>
            </a:r>
            <a:r>
              <a:rPr lang="en-US" dirty="0"/>
              <a:t> </a:t>
            </a:r>
            <a:r>
              <a:rPr lang="en-US" dirty="0" err="1"/>
              <a:t>društvom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osnovu</a:t>
            </a:r>
            <a:r>
              <a:rPr lang="sr-Latn-ME" dirty="0" smtClean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 </a:t>
            </a:r>
            <a:r>
              <a:rPr lang="en-US" dirty="0" err="1"/>
              <a:t>skupštine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 err="1"/>
              <a:t>Korporativni</a:t>
            </a:r>
            <a:r>
              <a:rPr lang="en-US" dirty="0"/>
              <a:t> organ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imenuje</a:t>
            </a:r>
            <a:r>
              <a:rPr lang="en-US" dirty="0"/>
              <a:t> </a:t>
            </a:r>
            <a:r>
              <a:rPr lang="en-US" dirty="0" err="1"/>
              <a:t>internog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 smtClean="0"/>
              <a:t>revizora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skupština</a:t>
            </a:r>
            <a:r>
              <a:rPr lang="en-US" dirty="0"/>
              <a:t>)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nadležnost</a:t>
            </a:r>
            <a:r>
              <a:rPr lang="en-US" dirty="0"/>
              <a:t> da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smjenjuje</a:t>
            </a:r>
            <a:r>
              <a:rPr lang="en-US" dirty="0"/>
              <a:t> (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 smtClean="0"/>
              <a:t>Postupak</a:t>
            </a:r>
            <a:r>
              <a:rPr lang="sr-Latn-ME" dirty="0" smtClean="0"/>
              <a:t> </a:t>
            </a:r>
            <a:r>
              <a:rPr lang="en-US" dirty="0" err="1" smtClean="0"/>
              <a:t>smjenjivanja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isti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imenovanja</a:t>
            </a:r>
            <a:r>
              <a:rPr lang="en-US" dirty="0"/>
              <a:t>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6367271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43753"/>
            <a:ext cx="10515600" cy="57332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h) </a:t>
            </a:r>
            <a:r>
              <a:rPr lang="en-US" dirty="0" err="1"/>
              <a:t>Imenovanje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smjenjivanje</a:t>
            </a:r>
            <a:r>
              <a:rPr lang="en-US" dirty="0"/>
              <a:t> </a:t>
            </a:r>
            <a:r>
              <a:rPr lang="en-US" dirty="0" err="1"/>
              <a:t>sekretara</a:t>
            </a:r>
            <a:r>
              <a:rPr lang="en-US" dirty="0"/>
              <a:t> </a:t>
            </a:r>
            <a:r>
              <a:rPr lang="en-US" dirty="0" err="1"/>
              <a:t>društva</a:t>
            </a:r>
            <a:endParaRPr lang="en-US" dirty="0"/>
          </a:p>
          <a:p>
            <a:pPr algn="just"/>
            <a:r>
              <a:rPr lang="en-US" dirty="0" err="1"/>
              <a:t>Imenovanje</a:t>
            </a:r>
            <a:r>
              <a:rPr lang="en-US" dirty="0"/>
              <a:t> </a:t>
            </a:r>
            <a:r>
              <a:rPr lang="en-US" dirty="0" err="1"/>
              <a:t>sekretara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definiranje</a:t>
            </a:r>
            <a:r>
              <a:rPr lang="en-US" dirty="0"/>
              <a:t> </a:t>
            </a:r>
            <a:r>
              <a:rPr lang="en-US" dirty="0" err="1"/>
              <a:t>uslova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sekretarom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, 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naknade</a:t>
            </a:r>
            <a:r>
              <a:rPr lang="en-US" dirty="0"/>
              <a:t>, </a:t>
            </a:r>
            <a:r>
              <a:rPr lang="en-US" dirty="0" err="1"/>
              <a:t>spadaju</a:t>
            </a:r>
            <a:r>
              <a:rPr lang="en-US" dirty="0"/>
              <a:t> u </a:t>
            </a:r>
            <a:r>
              <a:rPr lang="en-US" dirty="0" err="1"/>
              <a:t>nadležnost</a:t>
            </a:r>
            <a:r>
              <a:rPr lang="en-US" dirty="0"/>
              <a:t> </a:t>
            </a:r>
            <a:r>
              <a:rPr lang="sr-Latn-ME" dirty="0" smtClean="0"/>
              <a:t> n</a:t>
            </a:r>
            <a:r>
              <a:rPr lang="en-US" dirty="0" err="1" smtClean="0"/>
              <a:t>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Pored </a:t>
            </a:r>
            <a:r>
              <a:rPr lang="en-US" dirty="0"/>
              <a:t>toga, </a:t>
            </a:r>
            <a:r>
              <a:rPr lang="en-US" dirty="0" err="1"/>
              <a:t>sekretar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je </a:t>
            </a:r>
            <a:r>
              <a:rPr lang="en-US" dirty="0" err="1"/>
              <a:t>odgovoran</a:t>
            </a:r>
            <a:r>
              <a:rPr lang="en-US" dirty="0"/>
              <a:t> </a:t>
            </a:r>
            <a:r>
              <a:rPr lang="en-US" dirty="0" err="1"/>
              <a:t>nadzornom</a:t>
            </a:r>
            <a:r>
              <a:rPr lang="en-US" dirty="0"/>
              <a:t>/</a:t>
            </a:r>
            <a:r>
              <a:rPr lang="en-US" dirty="0" err="1"/>
              <a:t>upravnom</a:t>
            </a:r>
            <a:r>
              <a:rPr lang="en-US" dirty="0"/>
              <a:t> </a:t>
            </a:r>
            <a:r>
              <a:rPr lang="en-US" dirty="0" err="1"/>
              <a:t>odboru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isti</a:t>
            </a:r>
            <a:r>
              <a:rPr lang="en-US" dirty="0" smtClean="0"/>
              <a:t>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nadzire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njegovog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o </a:t>
            </a:r>
            <a:r>
              <a:rPr lang="en-US" dirty="0" err="1"/>
              <a:t>radu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err="1" smtClean="0"/>
              <a:t>i</a:t>
            </a:r>
            <a:r>
              <a:rPr lang="en-US" dirty="0"/>
              <a:t>) </a:t>
            </a:r>
            <a:r>
              <a:rPr lang="en-US" dirty="0" err="1"/>
              <a:t>Usvajanje</a:t>
            </a:r>
            <a:r>
              <a:rPr lang="en-US" dirty="0"/>
              <a:t> </a:t>
            </a:r>
            <a:r>
              <a:rPr lang="en-US" dirty="0" err="1"/>
              <a:t>normativnih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internih</a:t>
            </a:r>
            <a:r>
              <a:rPr lang="en-US" dirty="0"/>
              <a:t> </a:t>
            </a:r>
            <a:r>
              <a:rPr lang="en-US" dirty="0" err="1"/>
              <a:t>akata</a:t>
            </a:r>
            <a:endParaRPr lang="en-US" dirty="0"/>
          </a:p>
          <a:p>
            <a:pPr algn="just"/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usvaja</a:t>
            </a:r>
            <a:r>
              <a:rPr lang="en-US" dirty="0"/>
              <a:t> </a:t>
            </a:r>
            <a:r>
              <a:rPr lang="en-US" dirty="0" err="1"/>
              <a:t>normativne</a:t>
            </a:r>
            <a:r>
              <a:rPr lang="en-US" dirty="0"/>
              <a:t> </a:t>
            </a:r>
            <a:r>
              <a:rPr lang="en-US" dirty="0" err="1"/>
              <a:t>akte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interne </a:t>
            </a:r>
            <a:r>
              <a:rPr lang="en-US" dirty="0" err="1"/>
              <a:t>akte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isključujući</a:t>
            </a:r>
            <a:r>
              <a:rPr lang="en-US" dirty="0" smtClean="0"/>
              <a:t> </a:t>
            </a:r>
            <a:r>
              <a:rPr lang="en-US" dirty="0"/>
              <a:t>one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odobriti</a:t>
            </a:r>
            <a:r>
              <a:rPr lang="en-US" dirty="0"/>
              <a:t> </a:t>
            </a:r>
            <a:r>
              <a:rPr lang="en-US" dirty="0" err="1"/>
              <a:t>skupština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izvršni</a:t>
            </a:r>
            <a:r>
              <a:rPr lang="en-US" dirty="0"/>
              <a:t> </a:t>
            </a:r>
            <a:r>
              <a:rPr lang="en-US" dirty="0" err="1"/>
              <a:t>organi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21768845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64776"/>
            <a:ext cx="10515600" cy="56121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j) </a:t>
            </a:r>
            <a:r>
              <a:rPr lang="en-US" dirty="0" err="1"/>
              <a:t>Obrazovanje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ukidanje</a:t>
            </a:r>
            <a:r>
              <a:rPr lang="en-US" dirty="0"/>
              <a:t> </a:t>
            </a:r>
            <a:r>
              <a:rPr lang="en-US" dirty="0" err="1"/>
              <a:t>filijala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predstavništava</a:t>
            </a:r>
            <a:endParaRPr lang="en-US" dirty="0"/>
          </a:p>
          <a:p>
            <a:pPr algn="just"/>
            <a:r>
              <a:rPr lang="en-US" dirty="0" err="1"/>
              <a:t>Mada</a:t>
            </a:r>
            <a:r>
              <a:rPr lang="en-US" dirty="0"/>
              <a:t> </a:t>
            </a:r>
            <a:r>
              <a:rPr lang="en-US" dirty="0" err="1"/>
              <a:t>zakon</a:t>
            </a:r>
            <a:r>
              <a:rPr lang="en-US" dirty="0"/>
              <a:t> ne </a:t>
            </a:r>
            <a:r>
              <a:rPr lang="en-US" dirty="0" err="1"/>
              <a:t>govori</a:t>
            </a:r>
            <a:r>
              <a:rPr lang="en-US" dirty="0"/>
              <a:t> </a:t>
            </a:r>
            <a:r>
              <a:rPr lang="en-US" dirty="0" err="1"/>
              <a:t>ništa</a:t>
            </a:r>
            <a:r>
              <a:rPr lang="en-US" dirty="0"/>
              <a:t> o </a:t>
            </a:r>
            <a:r>
              <a:rPr lang="en-US" dirty="0" err="1"/>
              <a:t>nadležnosti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obrazuje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ukida</a:t>
            </a:r>
            <a:r>
              <a:rPr lang="en-US" dirty="0"/>
              <a:t> </a:t>
            </a:r>
            <a:r>
              <a:rPr lang="en-US" dirty="0" err="1"/>
              <a:t>filijale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predstavništva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u </a:t>
            </a:r>
            <a:r>
              <a:rPr lang="en-US" dirty="0" err="1"/>
              <a:t>osnivačkom</a:t>
            </a:r>
            <a:r>
              <a:rPr lang="en-US" dirty="0"/>
              <a:t> </a:t>
            </a:r>
            <a:r>
              <a:rPr lang="en-US" dirty="0" err="1"/>
              <a:t>aktu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normativnim</a:t>
            </a:r>
            <a:r>
              <a:rPr lang="sr-Latn-ME" dirty="0" smtClean="0"/>
              <a:t> </a:t>
            </a:r>
            <a:r>
              <a:rPr lang="en-US" dirty="0" err="1" smtClean="0"/>
              <a:t>aktima</a:t>
            </a:r>
            <a:r>
              <a:rPr lang="en-US" dirty="0" smtClean="0"/>
              <a:t> </a:t>
            </a:r>
            <a:r>
              <a:rPr lang="en-US" dirty="0" err="1"/>
              <a:t>nadzornom</a:t>
            </a:r>
            <a:r>
              <a:rPr lang="en-US" dirty="0"/>
              <a:t>/</a:t>
            </a:r>
            <a:r>
              <a:rPr lang="en-US" dirty="0" err="1"/>
              <a:t>upravnom</a:t>
            </a:r>
            <a:r>
              <a:rPr lang="en-US" dirty="0"/>
              <a:t> </a:t>
            </a:r>
            <a:r>
              <a:rPr lang="en-US" dirty="0" err="1"/>
              <a:t>odboru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dati</a:t>
            </a:r>
            <a:r>
              <a:rPr lang="en-US" dirty="0"/>
              <a:t> </a:t>
            </a:r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ovlaštenje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Čak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normativni</a:t>
            </a:r>
            <a:r>
              <a:rPr lang="en-US" dirty="0"/>
              <a:t> </a:t>
            </a:r>
            <a:r>
              <a:rPr lang="en-US" dirty="0" err="1"/>
              <a:t>akti</a:t>
            </a:r>
            <a:r>
              <a:rPr lang="en-US" dirty="0"/>
              <a:t> ne </a:t>
            </a:r>
            <a:r>
              <a:rPr lang="en-US" dirty="0" err="1"/>
              <a:t>tretiraju</a:t>
            </a:r>
            <a:r>
              <a:rPr lang="en-US" dirty="0"/>
              <a:t> </a:t>
            </a:r>
            <a:r>
              <a:rPr lang="en-US" dirty="0" err="1"/>
              <a:t>eksplicitno</a:t>
            </a:r>
            <a:r>
              <a:rPr lang="en-US" dirty="0"/>
              <a:t> </a:t>
            </a:r>
            <a:r>
              <a:rPr lang="en-US" dirty="0" err="1"/>
              <a:t>nadležnost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da </a:t>
            </a:r>
            <a:r>
              <a:rPr lang="en-US" dirty="0" err="1"/>
              <a:t>obrazuje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ukida</a:t>
            </a:r>
            <a:r>
              <a:rPr lang="en-US" dirty="0"/>
              <a:t> </a:t>
            </a:r>
            <a:r>
              <a:rPr lang="en-US" dirty="0" err="1"/>
              <a:t>filijale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predstavništva</a:t>
            </a:r>
            <a:r>
              <a:rPr lang="en-US" dirty="0"/>
              <a:t>, ova se </a:t>
            </a:r>
            <a:r>
              <a:rPr lang="en-US" dirty="0" err="1" smtClean="0"/>
              <a:t>nadležnost</a:t>
            </a:r>
            <a:r>
              <a:rPr lang="sr-Latn-ME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/>
              <a:t>pretpostaviti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7052518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99247"/>
            <a:ext cx="10515600" cy="547771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k) </a:t>
            </a:r>
            <a:r>
              <a:rPr lang="en-US" dirty="0" err="1"/>
              <a:t>Potpisivanje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o </a:t>
            </a:r>
            <a:r>
              <a:rPr lang="en-US" dirty="0" err="1"/>
              <a:t>prokuri</a:t>
            </a:r>
            <a:endParaRPr lang="en-US" dirty="0"/>
          </a:p>
          <a:p>
            <a:pPr algn="just"/>
            <a:r>
              <a:rPr lang="en-US" dirty="0" err="1"/>
              <a:t>Imenovanje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smjenjivanje</a:t>
            </a:r>
            <a:r>
              <a:rPr lang="en-US" dirty="0"/>
              <a:t> </a:t>
            </a:r>
            <a:r>
              <a:rPr lang="en-US" dirty="0" err="1"/>
              <a:t>prokuriste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u </a:t>
            </a:r>
            <a:r>
              <a:rPr lang="en-US" dirty="0" err="1"/>
              <a:t>nadležnosti</a:t>
            </a:r>
            <a:r>
              <a:rPr lang="en-US" dirty="0"/>
              <a:t> je </a:t>
            </a:r>
            <a:r>
              <a:rPr lang="en-US" dirty="0" err="1"/>
              <a:t>nadzornog</a:t>
            </a:r>
            <a:r>
              <a:rPr lang="en-US" dirty="0" smtClean="0"/>
              <a:t>/</a:t>
            </a:r>
            <a:r>
              <a:rPr lang="sr-Latn-ME" dirty="0" smtClean="0"/>
              <a:t> 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Prokurista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ugovorni</a:t>
            </a:r>
            <a:r>
              <a:rPr lang="en-US" dirty="0"/>
              <a:t> </a:t>
            </a:r>
            <a:r>
              <a:rPr lang="en-US" dirty="0" err="1"/>
              <a:t>zastupnik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širim</a:t>
            </a:r>
            <a:r>
              <a:rPr lang="en-US" dirty="0"/>
              <a:t> </a:t>
            </a:r>
            <a:r>
              <a:rPr lang="en-US" dirty="0" err="1" smtClean="0"/>
              <a:t>ovlaštenjima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poređenju</a:t>
            </a:r>
            <a:r>
              <a:rPr lang="en-US" dirty="0"/>
              <a:t> s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ugovornim</a:t>
            </a:r>
            <a:r>
              <a:rPr lang="en-US" dirty="0"/>
              <a:t> </a:t>
            </a:r>
            <a:r>
              <a:rPr lang="en-US" dirty="0" err="1"/>
              <a:t>zastupnicima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/>
              <a:t>Ovlaštenja</a:t>
            </a:r>
            <a:r>
              <a:rPr lang="en-US" dirty="0"/>
              <a:t> </a:t>
            </a:r>
            <a:r>
              <a:rPr lang="en-US" dirty="0" err="1"/>
              <a:t>prokuriste</a:t>
            </a:r>
            <a:r>
              <a:rPr lang="en-US" dirty="0"/>
              <a:t> </a:t>
            </a:r>
            <a:r>
              <a:rPr lang="en-US" dirty="0" smtClean="0"/>
              <a:t>ne</a:t>
            </a:r>
            <a:r>
              <a:rPr lang="sr-Latn-ME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ograničena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Prokurista</a:t>
            </a:r>
            <a:r>
              <a:rPr lang="en-US" dirty="0" smtClean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fizičko</a:t>
            </a:r>
            <a:r>
              <a:rPr lang="en-US" dirty="0"/>
              <a:t> lice, </a:t>
            </a:r>
            <a:r>
              <a:rPr lang="en-US" dirty="0" err="1"/>
              <a:t>ugovor</a:t>
            </a:r>
            <a:r>
              <a:rPr lang="en-US" dirty="0"/>
              <a:t> o </a:t>
            </a:r>
            <a:r>
              <a:rPr lang="en-US" dirty="0" err="1" smtClean="0"/>
              <a:t>prokuri</a:t>
            </a:r>
            <a:r>
              <a:rPr lang="sr-Latn-ME" dirty="0" smtClean="0"/>
              <a:t> </a:t>
            </a:r>
            <a:r>
              <a:rPr lang="en-US" dirty="0" smtClean="0"/>
              <a:t>mora </a:t>
            </a:r>
            <a:r>
              <a:rPr lang="en-US" dirty="0" err="1"/>
              <a:t>biti</a:t>
            </a:r>
            <a:r>
              <a:rPr lang="en-US" dirty="0"/>
              <a:t> u </a:t>
            </a:r>
            <a:r>
              <a:rPr lang="en-US" dirty="0" err="1"/>
              <a:t>pisanom</a:t>
            </a:r>
            <a:r>
              <a:rPr lang="en-US" dirty="0"/>
              <a:t> </a:t>
            </a:r>
            <a:r>
              <a:rPr lang="en-US" dirty="0" err="1"/>
              <a:t>obliku</a:t>
            </a:r>
            <a:r>
              <a:rPr lang="en-US" dirty="0"/>
              <a:t>, a </a:t>
            </a:r>
            <a:r>
              <a:rPr lang="en-US" dirty="0" err="1"/>
              <a:t>prokurista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prenijeti</a:t>
            </a:r>
            <a:r>
              <a:rPr lang="en-US" dirty="0"/>
              <a:t> </a:t>
            </a:r>
            <a:r>
              <a:rPr lang="en-US" dirty="0" err="1"/>
              <a:t>svoja</a:t>
            </a:r>
            <a:r>
              <a:rPr lang="en-US" dirty="0"/>
              <a:t> </a:t>
            </a:r>
            <a:r>
              <a:rPr lang="en-US" dirty="0" err="1"/>
              <a:t>ovlaštenja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drugu</a:t>
            </a:r>
            <a:r>
              <a:rPr lang="en-US" dirty="0" smtClean="0"/>
              <a:t> </a:t>
            </a:r>
            <a:r>
              <a:rPr lang="en-US" dirty="0" err="1"/>
              <a:t>osobu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l) </a:t>
            </a:r>
            <a:r>
              <a:rPr lang="en-US" dirty="0" err="1"/>
              <a:t>Odobravanje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prihvatanje</a:t>
            </a:r>
            <a:r>
              <a:rPr lang="en-US" dirty="0"/>
              <a:t> </a:t>
            </a:r>
            <a:r>
              <a:rPr lang="en-US" dirty="0" err="1"/>
              <a:t>Kodeksa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endParaRPr lang="en-US" dirty="0"/>
          </a:p>
          <a:p>
            <a:pPr algn="just"/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/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 smtClean="0"/>
              <a:t>slobodu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/>
              <a:t>odobrava</a:t>
            </a:r>
            <a:r>
              <a:rPr lang="en-US" dirty="0"/>
              <a:t> </a:t>
            </a:r>
            <a:r>
              <a:rPr lang="en-US" dirty="0" err="1"/>
              <a:t>vlastiti</a:t>
            </a:r>
            <a:r>
              <a:rPr lang="en-US" dirty="0"/>
              <a:t> </a:t>
            </a:r>
            <a:r>
              <a:rPr lang="en-US" dirty="0" err="1"/>
              <a:t>pisani</a:t>
            </a:r>
            <a:r>
              <a:rPr lang="en-US" dirty="0"/>
              <a:t> </a:t>
            </a:r>
            <a:r>
              <a:rPr lang="en-US" dirty="0" err="1"/>
              <a:t>kodeks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da </a:t>
            </a:r>
            <a:r>
              <a:rPr lang="en-US" dirty="0" err="1"/>
              <a:t>prihvati</a:t>
            </a:r>
            <a:r>
              <a:rPr lang="en-US" dirty="0"/>
              <a:t> </a:t>
            </a:r>
            <a:r>
              <a:rPr lang="en-US" dirty="0" err="1"/>
              <a:t>neki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kodeks</a:t>
            </a:r>
            <a:r>
              <a:rPr lang="en-US" dirty="0"/>
              <a:t> </a:t>
            </a:r>
            <a:r>
              <a:rPr lang="sr-Latn-ME" dirty="0" smtClean="0"/>
              <a:t> k</a:t>
            </a:r>
            <a:r>
              <a:rPr lang="en-US" dirty="0" err="1" smtClean="0"/>
              <a:t>orporativnog</a:t>
            </a:r>
            <a:r>
              <a:rPr lang="sr-Latn-ME" dirty="0" smtClean="0"/>
              <a:t> </a:t>
            </a:r>
            <a:r>
              <a:rPr lang="en-US" dirty="0" err="1" smtClean="0"/>
              <a:t>upravljanja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5679546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64776"/>
            <a:ext cx="10515600" cy="561218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4. </a:t>
            </a:r>
            <a:r>
              <a:rPr lang="en-US" dirty="0" err="1"/>
              <a:t>Nadležnost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s </a:t>
            </a:r>
            <a:r>
              <a:rPr lang="en-US" dirty="0" err="1" smtClean="0"/>
              <a:t>pravima</a:t>
            </a:r>
            <a:r>
              <a:rPr lang="sr-Latn-ME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a) </a:t>
            </a:r>
            <a:r>
              <a:rPr lang="en-US" b="1" dirty="0" err="1"/>
              <a:t>Organiziranje</a:t>
            </a:r>
            <a:r>
              <a:rPr lang="en-US" b="1" dirty="0"/>
              <a:t> </a:t>
            </a:r>
            <a:r>
              <a:rPr lang="en-US" b="1" dirty="0" err="1"/>
              <a:t>skupštine</a:t>
            </a:r>
            <a:r>
              <a:rPr lang="en-US" b="1" dirty="0"/>
              <a:t> </a:t>
            </a:r>
            <a:r>
              <a:rPr lang="en-US" b="1" dirty="0" err="1"/>
              <a:t>dioničara</a:t>
            </a:r>
            <a:r>
              <a:rPr lang="en-US" b="1" dirty="0"/>
              <a:t>/</a:t>
            </a:r>
            <a:r>
              <a:rPr lang="en-US" b="1" dirty="0" err="1"/>
              <a:t>akcionara</a:t>
            </a:r>
            <a:endParaRPr lang="en-US" b="1" dirty="0"/>
          </a:p>
          <a:p>
            <a:pPr algn="just"/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ovlaštenje</a:t>
            </a:r>
            <a:r>
              <a:rPr lang="en-US" dirty="0"/>
              <a:t>, a </a:t>
            </a:r>
            <a:r>
              <a:rPr lang="en-US" dirty="0" err="1"/>
              <a:t>ponekad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, da </a:t>
            </a:r>
            <a:r>
              <a:rPr lang="en-US" dirty="0" err="1" smtClean="0"/>
              <a:t>stavlja</a:t>
            </a:r>
            <a:r>
              <a:rPr lang="sr-Latn-ME" dirty="0" smtClean="0"/>
              <a:t> </a:t>
            </a:r>
            <a:r>
              <a:rPr lang="en-US" dirty="0" err="1" smtClean="0"/>
              <a:t>tačke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dnevni</a:t>
            </a:r>
            <a:r>
              <a:rPr lang="en-US" dirty="0"/>
              <a:t> red </a:t>
            </a:r>
            <a:r>
              <a:rPr lang="en-US" dirty="0" err="1"/>
              <a:t>skupštine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mora </a:t>
            </a:r>
            <a:r>
              <a:rPr lang="en-US" dirty="0" err="1"/>
              <a:t>staviti</a:t>
            </a:r>
            <a:r>
              <a:rPr lang="en-US" dirty="0"/>
              <a:t> </a:t>
            </a:r>
            <a:r>
              <a:rPr lang="en-US" dirty="0" err="1"/>
              <a:t>tačke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dnevni</a:t>
            </a:r>
            <a:r>
              <a:rPr lang="en-US" dirty="0"/>
              <a:t> red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zahtjev</a:t>
            </a:r>
            <a:r>
              <a:rPr lang="en-US" dirty="0" smtClean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(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grupe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)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 smtClean="0"/>
              <a:t>najmanje</a:t>
            </a:r>
            <a:r>
              <a:rPr lang="sr-Latn-ME" dirty="0" smtClean="0"/>
              <a:t> </a:t>
            </a:r>
            <a:r>
              <a:rPr lang="en-US" dirty="0" smtClean="0"/>
              <a:t>10</a:t>
            </a:r>
            <a:r>
              <a:rPr lang="en-US" dirty="0"/>
              <a:t>%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glasa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Postoje</a:t>
            </a:r>
            <a:r>
              <a:rPr lang="en-US" dirty="0" smtClean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tačke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staviti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dnevni</a:t>
            </a:r>
            <a:r>
              <a:rPr lang="en-US" dirty="0"/>
              <a:t> red </a:t>
            </a:r>
            <a:r>
              <a:rPr lang="en-US" dirty="0" err="1"/>
              <a:t>skupštine</a:t>
            </a:r>
            <a:r>
              <a:rPr lang="en-US" dirty="0"/>
              <a:t>,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ne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dozvoljenim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Ove </a:t>
            </a:r>
            <a:r>
              <a:rPr lang="en-US" dirty="0" err="1"/>
              <a:t>tačke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prikazane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slici</a:t>
            </a:r>
            <a:r>
              <a:rPr lang="en-US" dirty="0"/>
              <a:t> 4.</a:t>
            </a:r>
          </a:p>
        </p:txBody>
      </p:sp>
    </p:spTree>
    <p:extLst>
      <p:ext uri="{BB962C8B-B14F-4D97-AF65-F5344CB8AC3E}">
        <p14:creationId xmlns:p14="http://schemas.microsoft.com/office/powerpoint/2010/main" xmlns="" val="350742168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84094"/>
            <a:ext cx="10515600" cy="569286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5. </a:t>
            </a:r>
            <a:r>
              <a:rPr lang="en-US" dirty="0" err="1"/>
              <a:t>Nadležnost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sredstvima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osnovnim</a:t>
            </a:r>
            <a:r>
              <a:rPr lang="en-US" dirty="0" smtClean="0"/>
              <a:t> </a:t>
            </a:r>
            <a:r>
              <a:rPr lang="en-US" dirty="0" err="1"/>
              <a:t>kapitalom</a:t>
            </a:r>
            <a:endParaRPr lang="en-US" dirty="0"/>
          </a:p>
          <a:p>
            <a:pPr algn="just"/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je </a:t>
            </a:r>
            <a:r>
              <a:rPr lang="en-US" dirty="0" err="1"/>
              <a:t>nadležan</a:t>
            </a:r>
            <a:r>
              <a:rPr lang="en-US" dirty="0"/>
              <a:t> da </a:t>
            </a:r>
            <a:r>
              <a:rPr lang="en-US" dirty="0" err="1"/>
              <a:t>odlučuje</a:t>
            </a:r>
            <a:r>
              <a:rPr lang="en-US" dirty="0"/>
              <a:t> o </a:t>
            </a:r>
            <a:r>
              <a:rPr lang="en-US" dirty="0" err="1"/>
              <a:t>izdavanju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/</a:t>
            </a:r>
            <a:r>
              <a:rPr lang="en-US" dirty="0" err="1"/>
              <a:t>akcija</a:t>
            </a:r>
            <a:r>
              <a:rPr lang="en-US" dirty="0"/>
              <a:t>,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izda</a:t>
            </a:r>
            <a:r>
              <a:rPr lang="en-US" dirty="0"/>
              <a:t> </a:t>
            </a:r>
            <a:r>
              <a:rPr lang="en-US" dirty="0" err="1"/>
              <a:t>konvertibilne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varante</a:t>
            </a:r>
            <a:r>
              <a:rPr lang="en-US" dirty="0"/>
              <a:t> pod </a:t>
            </a:r>
            <a:r>
              <a:rPr lang="en-US" dirty="0" err="1"/>
              <a:t>zakonskim</a:t>
            </a:r>
            <a:r>
              <a:rPr lang="en-US" dirty="0"/>
              <a:t> </a:t>
            </a:r>
            <a:r>
              <a:rPr lang="en-US" dirty="0" err="1"/>
              <a:t>preduslovima</a:t>
            </a:r>
            <a:r>
              <a:rPr lang="en-US" dirty="0"/>
              <a:t> </a:t>
            </a:r>
            <a:r>
              <a:rPr lang="en-US" dirty="0" err="1" smtClean="0"/>
              <a:t>uslovnog</a:t>
            </a:r>
            <a:r>
              <a:rPr lang="sr-Latn-ME" dirty="0" smtClean="0"/>
              <a:t> </a:t>
            </a:r>
            <a:r>
              <a:rPr lang="pl-PL" dirty="0" smtClean="0"/>
              <a:t>povećanja </a:t>
            </a:r>
            <a:r>
              <a:rPr lang="pl-PL" dirty="0"/>
              <a:t>kapitala. </a:t>
            </a:r>
            <a:endParaRPr lang="pl-PL" dirty="0" smtClean="0"/>
          </a:p>
          <a:p>
            <a:pPr algn="just"/>
            <a:r>
              <a:rPr lang="pl-PL" dirty="0" smtClean="0"/>
              <a:t>Za </a:t>
            </a:r>
            <a:r>
              <a:rPr lang="pl-PL" dirty="0"/>
              <a:t>razliku od ovoga, nadzorni/upravni odbor je nadležan </a:t>
            </a:r>
            <a:r>
              <a:rPr lang="pl-PL" dirty="0" smtClean="0"/>
              <a:t>da </a:t>
            </a:r>
            <a:r>
              <a:rPr lang="en-US" dirty="0" err="1" smtClean="0"/>
              <a:t>odlučuje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izdavanju</a:t>
            </a:r>
            <a:r>
              <a:rPr lang="en-US" dirty="0"/>
              <a:t> </a:t>
            </a:r>
            <a:r>
              <a:rPr lang="en-US" dirty="0" err="1"/>
              <a:t>nekonvertibilnih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, </a:t>
            </a:r>
            <a:r>
              <a:rPr lang="en-US" dirty="0" err="1"/>
              <a:t>ukoliko</a:t>
            </a:r>
            <a:r>
              <a:rPr lang="en-US" dirty="0"/>
              <a:t> u </a:t>
            </a:r>
            <a:r>
              <a:rPr lang="en-US" dirty="0" err="1"/>
              <a:t>osnivačkom</a:t>
            </a:r>
            <a:r>
              <a:rPr lang="en-US" dirty="0"/>
              <a:t> </a:t>
            </a:r>
            <a:r>
              <a:rPr lang="en-US" dirty="0" err="1"/>
              <a:t>aktu</a:t>
            </a:r>
            <a:r>
              <a:rPr lang="en-US" dirty="0"/>
              <a:t> ova </a:t>
            </a:r>
            <a:r>
              <a:rPr lang="en-US" dirty="0" err="1"/>
              <a:t>nadležnost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smtClean="0"/>
              <a:t>data</a:t>
            </a:r>
            <a:r>
              <a:rPr lang="sr-Latn-ME" dirty="0" smtClean="0"/>
              <a:t> </a:t>
            </a:r>
            <a:r>
              <a:rPr lang="en-US" dirty="0" err="1" smtClean="0"/>
              <a:t>skupštini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8162061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/>
              <a:t>6. Nadležnost nadzornog/upravnog odbora u vezi s kontrolom</a:t>
            </a:r>
            <a:r>
              <a:rPr lang="pl-PL" dirty="0" smtClean="0"/>
              <a:t>, </a:t>
            </a:r>
            <a:r>
              <a:rPr lang="en-US" dirty="0" err="1" smtClean="0"/>
              <a:t>objelodanjivanjem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transparentnošću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a) </a:t>
            </a:r>
            <a:r>
              <a:rPr lang="en-US" dirty="0" err="1"/>
              <a:t>Preliminarno</a:t>
            </a:r>
            <a:r>
              <a:rPr lang="en-US" dirty="0"/>
              <a:t> </a:t>
            </a:r>
            <a:r>
              <a:rPr lang="en-US" dirty="0" err="1"/>
              <a:t>odobravanje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izvještaja</a:t>
            </a:r>
            <a:endParaRPr lang="en-US" dirty="0"/>
          </a:p>
          <a:p>
            <a:pPr algn="just"/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pomoć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 </a:t>
            </a:r>
            <a:r>
              <a:rPr lang="en-US" dirty="0" err="1"/>
              <a:t>priprema</a:t>
            </a:r>
            <a:r>
              <a:rPr lang="en-US" dirty="0"/>
              <a:t> </a:t>
            </a:r>
            <a:r>
              <a:rPr lang="en-US" dirty="0" err="1" smtClean="0"/>
              <a:t>finansijske</a:t>
            </a:r>
            <a:r>
              <a:rPr lang="sr-Latn-ME" dirty="0" smtClean="0"/>
              <a:t> </a:t>
            </a:r>
            <a:r>
              <a:rPr lang="en-US" dirty="0" err="1" smtClean="0"/>
              <a:t>izvještaje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podnosi</a:t>
            </a:r>
            <a:r>
              <a:rPr lang="en-US" dirty="0"/>
              <a:t> </a:t>
            </a:r>
            <a:r>
              <a:rPr lang="en-US" dirty="0" err="1"/>
              <a:t>završni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 smtClean="0"/>
              <a:t>finansijske</a:t>
            </a:r>
            <a:r>
              <a:rPr lang="sr-Latn-ME" dirty="0" smtClean="0"/>
              <a:t> </a:t>
            </a:r>
            <a:r>
              <a:rPr lang="en-US" dirty="0" err="1" smtClean="0"/>
              <a:t>izvještaje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naprimjer</a:t>
            </a:r>
            <a:r>
              <a:rPr lang="en-US" dirty="0"/>
              <a:t>, </a:t>
            </a:r>
            <a:r>
              <a:rPr lang="en-US" dirty="0" err="1"/>
              <a:t>izvještaj</a:t>
            </a:r>
            <a:r>
              <a:rPr lang="en-US" dirty="0"/>
              <a:t> </a:t>
            </a:r>
            <a:r>
              <a:rPr lang="en-US" dirty="0" err="1"/>
              <a:t>rukovodstva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izvještaj</a:t>
            </a:r>
            <a:r>
              <a:rPr lang="en-US" dirty="0"/>
              <a:t> o </a:t>
            </a:r>
            <a:r>
              <a:rPr lang="en-US" dirty="0" err="1"/>
              <a:t>reviziji</a:t>
            </a:r>
            <a:r>
              <a:rPr lang="en-US" dirty="0"/>
              <a:t>) </a:t>
            </a:r>
            <a:r>
              <a:rPr lang="en-US" dirty="0" err="1"/>
              <a:t>godišnjoj</a:t>
            </a:r>
            <a:r>
              <a:rPr lang="en-US" dirty="0"/>
              <a:t> </a:t>
            </a:r>
            <a:r>
              <a:rPr lang="en-US" dirty="0" err="1" smtClean="0"/>
              <a:t>skupštini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konačno</a:t>
            </a:r>
            <a:r>
              <a:rPr lang="en-US" dirty="0"/>
              <a:t> </a:t>
            </a:r>
            <a:r>
              <a:rPr lang="en-US" dirty="0" err="1" smtClean="0"/>
              <a:t>odobrenje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85354142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78224"/>
            <a:ext cx="10515600" cy="55987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b) </a:t>
            </a:r>
            <a:r>
              <a:rPr lang="en-US" dirty="0" err="1"/>
              <a:t>Preliminarno</a:t>
            </a:r>
            <a:r>
              <a:rPr lang="en-US" dirty="0"/>
              <a:t> </a:t>
            </a:r>
            <a:r>
              <a:rPr lang="en-US" dirty="0" err="1"/>
              <a:t>usvajanje</a:t>
            </a:r>
            <a:r>
              <a:rPr lang="en-US" dirty="0"/>
              <a:t> </a:t>
            </a:r>
            <a:r>
              <a:rPr lang="en-US" dirty="0" err="1"/>
              <a:t>izvještaja</a:t>
            </a:r>
            <a:r>
              <a:rPr lang="en-US" dirty="0"/>
              <a:t> o </a:t>
            </a:r>
            <a:r>
              <a:rPr lang="en-US" dirty="0" err="1"/>
              <a:t>korporativnom</a:t>
            </a:r>
            <a:r>
              <a:rPr lang="en-US" dirty="0"/>
              <a:t> </a:t>
            </a:r>
            <a:r>
              <a:rPr lang="en-US" dirty="0" err="1" smtClean="0"/>
              <a:t>upravljanju</a:t>
            </a:r>
            <a:endParaRPr lang="sr-Latn-ME" dirty="0" smtClean="0"/>
          </a:p>
          <a:p>
            <a:pPr marL="0" indent="0">
              <a:buNone/>
            </a:pPr>
            <a:r>
              <a:rPr lang="en-US" dirty="0"/>
              <a:t>c) </a:t>
            </a:r>
            <a:r>
              <a:rPr lang="en-US" dirty="0" err="1"/>
              <a:t>Usvajanje</a:t>
            </a:r>
            <a:r>
              <a:rPr lang="en-US" dirty="0"/>
              <a:t> </a:t>
            </a:r>
            <a:r>
              <a:rPr lang="en-US" dirty="0" err="1"/>
              <a:t>izvještaja</a:t>
            </a:r>
            <a:r>
              <a:rPr lang="en-US" dirty="0"/>
              <a:t> o </a:t>
            </a:r>
            <a:r>
              <a:rPr lang="en-US" dirty="0" err="1"/>
              <a:t>bitnim</a:t>
            </a:r>
            <a:r>
              <a:rPr lang="en-US" dirty="0"/>
              <a:t> </a:t>
            </a:r>
            <a:r>
              <a:rPr lang="en-US" dirty="0" err="1"/>
              <a:t>događajima</a:t>
            </a:r>
            <a:endParaRPr lang="en-US" dirty="0"/>
          </a:p>
          <a:p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da </a:t>
            </a:r>
            <a:r>
              <a:rPr lang="en-US" dirty="0" err="1"/>
              <a:t>javno</a:t>
            </a:r>
            <a:r>
              <a:rPr lang="en-US" dirty="0"/>
              <a:t> </a:t>
            </a:r>
            <a:r>
              <a:rPr lang="en-US" dirty="0" err="1"/>
              <a:t>objelodanjuje</a:t>
            </a:r>
            <a:r>
              <a:rPr lang="en-US" dirty="0"/>
              <a:t>,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, </a:t>
            </a:r>
            <a:r>
              <a:rPr lang="en-US" dirty="0" err="1" smtClean="0"/>
              <a:t>sve</a:t>
            </a:r>
            <a:r>
              <a:rPr lang="sr-Latn-ME" dirty="0" smtClean="0"/>
              <a:t> </a:t>
            </a:r>
            <a:r>
              <a:rPr lang="en-US" dirty="0" err="1" smtClean="0"/>
              <a:t>nove</a:t>
            </a:r>
            <a:r>
              <a:rPr lang="en-US" dirty="0" smtClean="0"/>
              <a:t> </a:t>
            </a:r>
            <a:r>
              <a:rPr lang="en-US" dirty="0" err="1"/>
              <a:t>činjenice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značajan</a:t>
            </a:r>
            <a:r>
              <a:rPr lang="en-US" dirty="0"/>
              <a:t> </a:t>
            </a:r>
            <a:r>
              <a:rPr lang="en-US" dirty="0" err="1"/>
              <a:t>uticaj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cijenu</a:t>
            </a:r>
            <a:r>
              <a:rPr lang="en-US" dirty="0"/>
              <a:t> </a:t>
            </a:r>
            <a:r>
              <a:rPr lang="en-US" dirty="0" err="1" smtClean="0"/>
              <a:t>vrijednosnih</a:t>
            </a:r>
            <a:r>
              <a:rPr lang="sr-Latn-ME" dirty="0" smtClean="0"/>
              <a:t> </a:t>
            </a:r>
            <a:r>
              <a:rPr lang="pl-PL" dirty="0" smtClean="0"/>
              <a:t>papira/hartija </a:t>
            </a:r>
            <a:r>
              <a:rPr lang="pl-PL" dirty="0"/>
              <a:t>od vrijednosti. </a:t>
            </a:r>
            <a:endParaRPr lang="pl-PL" dirty="0" smtClean="0"/>
          </a:p>
          <a:p>
            <a:r>
              <a:rPr lang="pl-PL" dirty="0" smtClean="0"/>
              <a:t>Nadzorni/Upravni </a:t>
            </a:r>
            <a:r>
              <a:rPr lang="pl-PL" dirty="0"/>
              <a:t>odbor je odgovoran za </a:t>
            </a:r>
            <a:r>
              <a:rPr lang="pl-PL" dirty="0" smtClean="0"/>
              <a:t>pripremu </a:t>
            </a:r>
            <a:r>
              <a:rPr lang="en-US" dirty="0" err="1" smtClean="0"/>
              <a:t>izvještaja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bitnim</a:t>
            </a:r>
            <a:r>
              <a:rPr lang="en-US" dirty="0"/>
              <a:t> </a:t>
            </a:r>
            <a:r>
              <a:rPr lang="en-US" dirty="0" err="1" smtClean="0"/>
              <a:t>događajima</a:t>
            </a:r>
            <a:r>
              <a:rPr lang="sr-Latn-ME" dirty="0" smtClean="0"/>
              <a:t>.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d) </a:t>
            </a:r>
            <a:r>
              <a:rPr lang="en-US" dirty="0" err="1"/>
              <a:t>Implementacija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rizikom</a:t>
            </a:r>
            <a:endParaRPr lang="en-US" dirty="0"/>
          </a:p>
          <a:p>
            <a:pPr algn="just"/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osigurati</a:t>
            </a:r>
            <a:r>
              <a:rPr lang="en-US" dirty="0"/>
              <a:t> da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uspostavljeni</a:t>
            </a:r>
            <a:r>
              <a:rPr lang="en-US" dirty="0"/>
              <a:t> </a:t>
            </a:r>
            <a:r>
              <a:rPr lang="en-US" dirty="0" err="1"/>
              <a:t>sistemi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procjenu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rizicima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Neke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ključnih</a:t>
            </a:r>
            <a:r>
              <a:rPr lang="en-US" dirty="0"/>
              <a:t> </a:t>
            </a:r>
            <a:r>
              <a:rPr lang="en-US" dirty="0" err="1"/>
              <a:t>dužnosti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sr-Latn-ME" dirty="0" smtClean="0"/>
              <a:t> </a:t>
            </a:r>
            <a:r>
              <a:rPr lang="pl-PL" dirty="0" smtClean="0"/>
              <a:t>odbora </a:t>
            </a:r>
            <a:r>
              <a:rPr lang="pl-PL" dirty="0"/>
              <a:t>iznesene su u polju u donjem tekstu i na </a:t>
            </a:r>
            <a:r>
              <a:rPr lang="pl-PL" dirty="0" smtClean="0"/>
              <a:t>slici.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2211400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049000" cy="804769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/>
            </a:r>
            <a:br>
              <a:rPr lang="sr-Latn-ME" dirty="0" smtClean="0"/>
            </a:br>
            <a:r>
              <a:rPr lang="sr-Latn-ME" dirty="0">
                <a:latin typeface="+mn-lt"/>
              </a:rPr>
              <a:t>D</a:t>
            </a:r>
            <a:r>
              <a:rPr lang="en-US" dirty="0" smtClean="0">
                <a:latin typeface="+mn-lt"/>
              </a:rPr>
              <a:t>. </a:t>
            </a:r>
            <a:r>
              <a:rPr lang="sr-Latn-ME" dirty="0" smtClean="0">
                <a:latin typeface="+mn-lt"/>
              </a:rPr>
              <a:t>Zakonske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odredbe</a:t>
            </a:r>
            <a:r>
              <a:rPr lang="sr-Latn-ME" dirty="0" smtClean="0">
                <a:latin typeface="+mn-lt"/>
              </a:rPr>
              <a:t> skupštine  kcionara/dioničara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65161"/>
            <a:ext cx="10515600" cy="48118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 smtClean="0"/>
              <a:t>1</a:t>
            </a:r>
            <a:r>
              <a:rPr lang="en-US" sz="3600" dirty="0"/>
              <a:t>. </a:t>
            </a:r>
            <a:r>
              <a:rPr lang="en-US" sz="3600" dirty="0" err="1"/>
              <a:t>Vrste</a:t>
            </a:r>
            <a:r>
              <a:rPr lang="en-US" sz="3600" dirty="0"/>
              <a:t> </a:t>
            </a:r>
            <a:r>
              <a:rPr lang="en-US" sz="3600" dirty="0" err="1"/>
              <a:t>skupština</a:t>
            </a:r>
            <a:r>
              <a:rPr lang="en-US" sz="3600" dirty="0"/>
              <a:t> </a:t>
            </a:r>
            <a:r>
              <a:rPr lang="en-US" sz="3600" dirty="0" err="1"/>
              <a:t>dioničara</a:t>
            </a:r>
            <a:r>
              <a:rPr lang="en-US" sz="3600" dirty="0"/>
              <a:t>/</a:t>
            </a:r>
            <a:r>
              <a:rPr lang="en-US" sz="3600" dirty="0" err="1"/>
              <a:t>akcionara</a:t>
            </a:r>
            <a:endParaRPr lang="en-US" sz="3600" dirty="0"/>
          </a:p>
          <a:p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dvije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SD/SA: </a:t>
            </a:r>
            <a:r>
              <a:rPr lang="en-US" dirty="0" err="1"/>
              <a:t>godišnja</a:t>
            </a:r>
            <a:r>
              <a:rPr lang="en-US" dirty="0"/>
              <a:t> </a:t>
            </a:r>
            <a:r>
              <a:rPr lang="en-US" dirty="0" err="1"/>
              <a:t>skupština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(GSD/GSA)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vanredna</a:t>
            </a:r>
            <a:r>
              <a:rPr lang="en-US" dirty="0" smtClean="0"/>
              <a:t> </a:t>
            </a:r>
            <a:r>
              <a:rPr lang="en-US" dirty="0" err="1"/>
              <a:t>skupština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(VSD/VSA</a:t>
            </a:r>
            <a:r>
              <a:rPr lang="en-US" dirty="0" smtClean="0"/>
              <a:t>).</a:t>
            </a:r>
            <a:endParaRPr lang="en-US" dirty="0"/>
          </a:p>
          <a:p>
            <a:pPr marL="0" indent="0">
              <a:buNone/>
            </a:pPr>
            <a:r>
              <a:rPr lang="en-US" sz="3200" dirty="0"/>
              <a:t>a) </a:t>
            </a:r>
            <a:r>
              <a:rPr lang="en-US" sz="3200" dirty="0" err="1"/>
              <a:t>Godišnja</a:t>
            </a:r>
            <a:r>
              <a:rPr lang="en-US" sz="3200" dirty="0"/>
              <a:t> </a:t>
            </a:r>
            <a:r>
              <a:rPr lang="en-US" sz="3200" dirty="0" err="1"/>
              <a:t>skupština</a:t>
            </a:r>
            <a:r>
              <a:rPr lang="en-US" sz="3200" dirty="0"/>
              <a:t> </a:t>
            </a:r>
            <a:r>
              <a:rPr lang="en-US" sz="3200" dirty="0" err="1"/>
              <a:t>dioničara</a:t>
            </a:r>
            <a:r>
              <a:rPr lang="en-US" sz="3200" dirty="0"/>
              <a:t>/</a:t>
            </a:r>
            <a:r>
              <a:rPr lang="en-US" sz="3200" dirty="0" err="1"/>
              <a:t>akcionara</a:t>
            </a:r>
            <a:endParaRPr lang="en-US" sz="3200" dirty="0"/>
          </a:p>
          <a:p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/>
              <a:t>privrednim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 </a:t>
            </a:r>
            <a:r>
              <a:rPr lang="en-US" dirty="0" err="1"/>
              <a:t>FBiH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/>
              <a:t>preduzećima</a:t>
            </a:r>
            <a:r>
              <a:rPr lang="en-US" dirty="0"/>
              <a:t> </a:t>
            </a:r>
            <a:r>
              <a:rPr lang="en-US" dirty="0" smtClean="0"/>
              <a:t>RS</a:t>
            </a:r>
            <a:r>
              <a:rPr lang="sr-Latn-ME" dirty="0" smtClean="0"/>
              <a:t> </a:t>
            </a:r>
            <a:r>
              <a:rPr lang="en-US" dirty="0" err="1" smtClean="0"/>
              <a:t>nalažu</a:t>
            </a:r>
            <a:r>
              <a:rPr lang="en-US" dirty="0" smtClean="0"/>
              <a:t> </a:t>
            </a:r>
            <a:r>
              <a:rPr lang="en-US" dirty="0" err="1"/>
              <a:t>društvima</a:t>
            </a:r>
            <a:r>
              <a:rPr lang="en-US" dirty="0"/>
              <a:t> da se SD/SA </a:t>
            </a:r>
            <a:r>
              <a:rPr lang="en-US" dirty="0" err="1"/>
              <a:t>saziva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održava</a:t>
            </a:r>
            <a:r>
              <a:rPr lang="en-US" dirty="0"/>
              <a:t> </a:t>
            </a:r>
            <a:r>
              <a:rPr lang="en-US" dirty="0" err="1"/>
              <a:t>najmanje</a:t>
            </a:r>
            <a:r>
              <a:rPr lang="en-US" dirty="0"/>
              <a:t> </a:t>
            </a:r>
            <a:r>
              <a:rPr lang="en-US" dirty="0" err="1"/>
              <a:t>jednom</a:t>
            </a:r>
            <a:r>
              <a:rPr lang="en-US" dirty="0"/>
              <a:t> </a:t>
            </a:r>
            <a:r>
              <a:rPr lang="en-US" dirty="0" err="1"/>
              <a:t>godišnje</a:t>
            </a:r>
            <a:r>
              <a:rPr lang="en-US" dirty="0"/>
              <a:t>.</a:t>
            </a:r>
          </a:p>
          <a:p>
            <a:r>
              <a:rPr lang="en-US" dirty="0"/>
              <a:t>Ova </a:t>
            </a:r>
            <a:r>
              <a:rPr lang="en-US" dirty="0" err="1"/>
              <a:t>skupština</a:t>
            </a:r>
            <a:r>
              <a:rPr lang="en-US" dirty="0"/>
              <a:t> se </a:t>
            </a:r>
            <a:r>
              <a:rPr lang="en-US" dirty="0" err="1"/>
              <a:t>zove</a:t>
            </a:r>
            <a:r>
              <a:rPr lang="en-US" dirty="0"/>
              <a:t> </a:t>
            </a:r>
            <a:r>
              <a:rPr lang="en-US" dirty="0" err="1"/>
              <a:t>godišnja</a:t>
            </a:r>
            <a:r>
              <a:rPr lang="en-US" dirty="0"/>
              <a:t> </a:t>
            </a:r>
            <a:r>
              <a:rPr lang="en-US" dirty="0" err="1"/>
              <a:t>skupština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(u </a:t>
            </a:r>
            <a:r>
              <a:rPr lang="sr-Latn-ME" dirty="0" smtClean="0"/>
              <a:t>d</a:t>
            </a:r>
            <a:r>
              <a:rPr lang="en-US" dirty="0" err="1" smtClean="0"/>
              <a:t>aljnjem</a:t>
            </a:r>
            <a:r>
              <a:rPr lang="sr-Latn-ME" dirty="0" smtClean="0"/>
              <a:t> </a:t>
            </a:r>
            <a:r>
              <a:rPr lang="en-US" dirty="0" err="1" smtClean="0"/>
              <a:t>tekstu</a:t>
            </a:r>
            <a:r>
              <a:rPr lang="en-US" dirty="0"/>
              <a:t>: GSD/GSA) </a:t>
            </a:r>
            <a:r>
              <a:rPr lang="en-US" dirty="0" err="1"/>
              <a:t>i</a:t>
            </a:r>
            <a:r>
              <a:rPr lang="en-US" dirty="0"/>
              <a:t> mora se </a:t>
            </a:r>
            <a:r>
              <a:rPr lang="en-US" dirty="0" err="1"/>
              <a:t>održati</a:t>
            </a:r>
            <a:r>
              <a:rPr lang="en-US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xmlns="" val="270562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3341"/>
            <a:ext cx="10515600" cy="4993622"/>
          </a:xfrm>
        </p:spPr>
        <p:txBody>
          <a:bodyPr>
            <a:normAutofit fontScale="92500"/>
          </a:bodyPr>
          <a:lstStyle/>
          <a:p>
            <a:pPr algn="just"/>
            <a:r>
              <a:rPr lang="hr-HR" dirty="0"/>
              <a:t>Posebno se ističu problemi piramidiranja i uzajamnog vlasništva. </a:t>
            </a:r>
            <a:endParaRPr lang="hr-HR" dirty="0" smtClean="0"/>
          </a:p>
          <a:p>
            <a:pPr algn="just"/>
            <a:r>
              <a:rPr lang="hr-HR" dirty="0" smtClean="0"/>
              <a:t>Takve </a:t>
            </a:r>
            <a:r>
              <a:rPr lang="hr-HR" dirty="0"/>
              <a:t>situacije mogu dovesti jednu </a:t>
            </a:r>
            <a:r>
              <a:rPr lang="hr-HR" dirty="0" smtClean="0"/>
              <a:t>grupu </a:t>
            </a:r>
            <a:r>
              <a:rPr lang="hr-HR" dirty="0"/>
              <a:t>vlasnika u poziciju iskazivanja veće kontrole, uz manje kapitalne troškove, što može dovesti do transfera resursa izvan </a:t>
            </a:r>
            <a:r>
              <a:rPr lang="hr-HR" dirty="0" smtClean="0"/>
              <a:t>preduzeća  </a:t>
            </a:r>
            <a:r>
              <a:rPr lang="hr-HR" dirty="0"/>
              <a:t>u korist dioničara koji nadziru korporaciju, što se naziva tuneliranje, a koje se onda vezuje i za piramidiranje. </a:t>
            </a:r>
            <a:endParaRPr lang="hr-HR" dirty="0" smtClean="0"/>
          </a:p>
          <a:p>
            <a:pPr algn="just"/>
            <a:r>
              <a:rPr lang="hr-HR" dirty="0" smtClean="0"/>
              <a:t>Piramidiranje </a:t>
            </a:r>
            <a:r>
              <a:rPr lang="hr-HR" dirty="0"/>
              <a:t>je </a:t>
            </a:r>
            <a:r>
              <a:rPr lang="hr-HR" dirty="0" smtClean="0"/>
              <a:t>indirektan </a:t>
            </a:r>
            <a:r>
              <a:rPr lang="hr-HR" dirty="0"/>
              <a:t>način sudjelovanja u vlasničkoj strukturi putem drugih poduzeća. </a:t>
            </a:r>
            <a:endParaRPr lang="hr-HR" dirty="0" smtClean="0"/>
          </a:p>
          <a:p>
            <a:pPr algn="just"/>
            <a:r>
              <a:rPr lang="hr-HR" dirty="0" smtClean="0"/>
              <a:t>Zatvoreni sistem, naročito </a:t>
            </a:r>
            <a:r>
              <a:rPr lang="hr-HR" dirty="0"/>
              <a:t>u nekim zemljama, odlikuje i međusobno suvlasništvo korporacija. </a:t>
            </a:r>
            <a:endParaRPr lang="hr-HR" dirty="0" smtClean="0"/>
          </a:p>
          <a:p>
            <a:pPr algn="just"/>
            <a:r>
              <a:rPr lang="hr-HR" dirty="0" smtClean="0"/>
              <a:t>Zamjena </a:t>
            </a:r>
            <a:r>
              <a:rPr lang="hr-HR" dirty="0"/>
              <a:t>manjih </a:t>
            </a:r>
            <a:r>
              <a:rPr lang="hr-HR" dirty="0" smtClean="0"/>
              <a:t>paketa </a:t>
            </a:r>
            <a:r>
              <a:rPr lang="hr-HR" dirty="0"/>
              <a:t>dionica između glavnih kreditora i poslovnih partnera uobičajena je praksa koja odaje dobru namjeru i predanost uspješnoj </a:t>
            </a:r>
            <a:r>
              <a:rPr lang="hr-HR" dirty="0" smtClean="0"/>
              <a:t>saradnji </a:t>
            </a:r>
            <a:r>
              <a:rPr lang="hr-HR" dirty="0"/>
              <a:t>te smanjuje oportunističko ponašanje</a:t>
            </a:r>
            <a:r>
              <a:rPr lang="hr-H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04455233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0965" y="507813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pl-PL" dirty="0"/>
              <a:t>• u roku od tri mjeseca od datuma podnošenja finansijskih </a:t>
            </a:r>
            <a:r>
              <a:rPr lang="pl-PL" dirty="0" smtClean="0"/>
              <a:t>izvještaja nadzornom/upravnom </a:t>
            </a:r>
            <a:r>
              <a:rPr lang="pl-PL" dirty="0"/>
              <a:t>odboru za svaku finansijsku godinu; </a:t>
            </a:r>
            <a:r>
              <a:rPr lang="pl-PL" dirty="0" smtClean="0"/>
              <a:t>ali  </a:t>
            </a:r>
            <a:r>
              <a:rPr lang="pl-PL" dirty="0"/>
              <a:t>najkasnije šest mjeseci od kraja poslovne godine.</a:t>
            </a:r>
          </a:p>
          <a:p>
            <a:pPr marL="0" indent="0" algn="just">
              <a:buNone/>
            </a:pP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zakonom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osnivačkim</a:t>
            </a:r>
            <a:r>
              <a:rPr lang="en-US" dirty="0"/>
              <a:t> </a:t>
            </a:r>
            <a:r>
              <a:rPr lang="en-US" dirty="0" err="1"/>
              <a:t>aktom</a:t>
            </a:r>
            <a:r>
              <a:rPr lang="en-US" dirty="0"/>
              <a:t>,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odrediti</a:t>
            </a:r>
            <a:r>
              <a:rPr lang="en-US" dirty="0"/>
              <a:t> period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konkretan</a:t>
            </a:r>
            <a:r>
              <a:rPr lang="en-US" dirty="0"/>
              <a:t> </a:t>
            </a:r>
            <a:r>
              <a:rPr lang="en-US" dirty="0" smtClean="0"/>
              <a:t>datum</a:t>
            </a:r>
            <a:r>
              <a:rPr lang="sr-Latn-ME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održati</a:t>
            </a:r>
            <a:r>
              <a:rPr lang="en-US" dirty="0"/>
              <a:t> GSD/GSA.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GSD/GSA </a:t>
            </a:r>
            <a:r>
              <a:rPr lang="en-US" dirty="0"/>
              <a:t>mora </a:t>
            </a:r>
            <a:r>
              <a:rPr lang="en-US" dirty="0" err="1"/>
              <a:t>pružiti</a:t>
            </a:r>
            <a:r>
              <a:rPr lang="en-US" dirty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pt-BR" dirty="0" smtClean="0"/>
              <a:t>akcionarima </a:t>
            </a:r>
            <a:r>
              <a:rPr lang="pt-BR" dirty="0"/>
              <a:t>mogućnost da joj </a:t>
            </a:r>
            <a:r>
              <a:rPr lang="pt-BR" dirty="0" smtClean="0"/>
              <a:t>prisustvuju.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84007312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5793"/>
          </a:xfrm>
        </p:spPr>
        <p:txBody>
          <a:bodyPr>
            <a:normAutofit/>
          </a:bodyPr>
          <a:lstStyle/>
          <a:p>
            <a:pPr marL="0" indent="0"/>
            <a:r>
              <a:rPr lang="en-US" sz="2800" b="1" dirty="0"/>
              <a:t>b) </a:t>
            </a:r>
            <a:r>
              <a:rPr lang="en-US" sz="2800" b="1" dirty="0" err="1"/>
              <a:t>Vanredna</a:t>
            </a:r>
            <a:r>
              <a:rPr lang="en-US" sz="2800" b="1" dirty="0"/>
              <a:t> </a:t>
            </a:r>
            <a:r>
              <a:rPr lang="en-US" sz="2800" b="1" dirty="0" err="1"/>
              <a:t>skupština</a:t>
            </a:r>
            <a:r>
              <a:rPr lang="en-US" sz="2800" b="1" dirty="0"/>
              <a:t> </a:t>
            </a:r>
            <a:r>
              <a:rPr lang="en-US" sz="2800" b="1" dirty="0" err="1"/>
              <a:t>dioničara</a:t>
            </a:r>
            <a:r>
              <a:rPr lang="en-US" sz="2800" b="1" dirty="0"/>
              <a:t>/</a:t>
            </a:r>
            <a:r>
              <a:rPr lang="en-US" sz="2800" b="1" dirty="0" err="1"/>
              <a:t>akcionara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0918"/>
            <a:ext cx="10515600" cy="488604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Pored </a:t>
            </a:r>
            <a:r>
              <a:rPr lang="en-US" dirty="0" err="1"/>
              <a:t>obavezne</a:t>
            </a:r>
            <a:r>
              <a:rPr lang="en-US" dirty="0"/>
              <a:t> GSD/GSA,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potreba</a:t>
            </a:r>
            <a:r>
              <a:rPr lang="en-US" dirty="0"/>
              <a:t> </a:t>
            </a:r>
            <a:r>
              <a:rPr lang="en-US" dirty="0" err="1" smtClean="0"/>
              <a:t>odlučivanja</a:t>
            </a:r>
            <a:r>
              <a:rPr lang="sr-Latn-ME" dirty="0" smtClean="0"/>
              <a:t> </a:t>
            </a:r>
            <a:r>
              <a:rPr lang="en-US" dirty="0" smtClean="0"/>
              <a:t>o </a:t>
            </a:r>
            <a:r>
              <a:rPr lang="en-US" dirty="0" err="1"/>
              <a:t>pitanjima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nadležnosti</a:t>
            </a:r>
            <a:r>
              <a:rPr lang="en-US" dirty="0"/>
              <a:t> SD/SA,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 smtClean="0"/>
              <a:t>održa</a:t>
            </a:r>
            <a:r>
              <a:rPr lang="sr-Latn-ME" dirty="0" smtClean="0"/>
              <a:t>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sjednica</a:t>
            </a:r>
            <a:r>
              <a:rPr lang="en-US" dirty="0"/>
              <a:t> </a:t>
            </a:r>
            <a:r>
              <a:rPr lang="en-US" dirty="0" err="1" smtClean="0"/>
              <a:t>ovog</a:t>
            </a:r>
            <a:r>
              <a:rPr lang="sr-Latn-ME" dirty="0" smtClean="0"/>
              <a:t> </a:t>
            </a:r>
            <a:r>
              <a:rPr lang="en-US" dirty="0" smtClean="0"/>
              <a:t>organa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/>
              <a:t>SD/SA </a:t>
            </a:r>
            <a:r>
              <a:rPr lang="en-US" dirty="0" err="1"/>
              <a:t>izuzev</a:t>
            </a:r>
            <a:r>
              <a:rPr lang="en-US" dirty="0"/>
              <a:t> GSD/GSA </a:t>
            </a:r>
            <a:r>
              <a:rPr lang="en-US" dirty="0" err="1"/>
              <a:t>obuhvaćene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pojmom</a:t>
            </a:r>
            <a:r>
              <a:rPr lang="en-US" dirty="0"/>
              <a:t> </a:t>
            </a:r>
            <a:r>
              <a:rPr lang="en-US" i="1" dirty="0" err="1"/>
              <a:t>vanredna</a:t>
            </a:r>
            <a:r>
              <a:rPr lang="en-US" i="1" dirty="0"/>
              <a:t> </a:t>
            </a:r>
            <a:r>
              <a:rPr lang="en-US" i="1" dirty="0" err="1" smtClean="0"/>
              <a:t>skupština</a:t>
            </a:r>
            <a:r>
              <a:rPr lang="sr-Latn-ME" i="1" dirty="0" smtClean="0"/>
              <a:t> </a:t>
            </a:r>
            <a:r>
              <a:rPr lang="en-US" i="1" dirty="0" err="1" smtClean="0"/>
              <a:t>dioničara</a:t>
            </a:r>
            <a:r>
              <a:rPr lang="en-US" i="1" dirty="0" smtClean="0"/>
              <a:t>/</a:t>
            </a:r>
            <a:r>
              <a:rPr lang="en-US" i="1" dirty="0" err="1" smtClean="0"/>
              <a:t>akcionara</a:t>
            </a:r>
            <a:r>
              <a:rPr lang="en-US" i="1" dirty="0" smtClean="0"/>
              <a:t> </a:t>
            </a:r>
            <a:r>
              <a:rPr lang="en-US" dirty="0"/>
              <a:t>(u </a:t>
            </a:r>
            <a:r>
              <a:rPr lang="en-US" dirty="0" err="1"/>
              <a:t>daljnjem</a:t>
            </a:r>
            <a:r>
              <a:rPr lang="en-US" dirty="0"/>
              <a:t> </a:t>
            </a:r>
            <a:r>
              <a:rPr lang="en-US" dirty="0" err="1"/>
              <a:t>tekstu</a:t>
            </a:r>
            <a:r>
              <a:rPr lang="en-US" dirty="0"/>
              <a:t>: VSD/VSA). </a:t>
            </a:r>
            <a:endParaRPr lang="sr-Latn-ME" dirty="0" smtClean="0"/>
          </a:p>
          <a:p>
            <a:pPr algn="just"/>
            <a:r>
              <a:rPr lang="en-US" dirty="0" err="1" smtClean="0"/>
              <a:t>Neka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bi </a:t>
            </a:r>
            <a:r>
              <a:rPr lang="en-US" dirty="0" err="1" smtClean="0"/>
              <a:t>mogla</a:t>
            </a:r>
            <a:r>
              <a:rPr lang="sr-Latn-ME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/>
              <a:t>predmet</a:t>
            </a:r>
            <a:r>
              <a:rPr lang="en-US" dirty="0"/>
              <a:t> </a:t>
            </a:r>
            <a:r>
              <a:rPr lang="en-US" dirty="0" err="1"/>
              <a:t>odlučivanja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VSD/VSA </a:t>
            </a:r>
            <a:r>
              <a:rPr lang="en-US" dirty="0" err="1"/>
              <a:t>obuhvataju</a:t>
            </a:r>
            <a:r>
              <a:rPr lang="en-US" dirty="0"/>
              <a:t>, </a:t>
            </a:r>
            <a:r>
              <a:rPr lang="en-US" dirty="0" err="1"/>
              <a:t>naprimjer</a:t>
            </a:r>
            <a:r>
              <a:rPr lang="en-US" dirty="0"/>
              <a:t>: </a:t>
            </a:r>
            <a:r>
              <a:rPr lang="en-US" dirty="0" err="1"/>
              <a:t>izdavanje</a:t>
            </a:r>
            <a:r>
              <a:rPr lang="en-US" dirty="0"/>
              <a:t> </a:t>
            </a:r>
            <a:r>
              <a:rPr lang="en-US" dirty="0" err="1" smtClean="0"/>
              <a:t>dodatnih</a:t>
            </a:r>
            <a:r>
              <a:rPr lang="sr-Latn-ME" dirty="0" smtClean="0"/>
              <a:t> </a:t>
            </a:r>
            <a:r>
              <a:rPr lang="en-US" dirty="0" err="1" smtClean="0"/>
              <a:t>dionica</a:t>
            </a:r>
            <a:r>
              <a:rPr lang="en-US" dirty="0" smtClean="0"/>
              <a:t>/</a:t>
            </a:r>
            <a:r>
              <a:rPr lang="en-US" dirty="0" err="1" smtClean="0"/>
              <a:t>akcija</a:t>
            </a:r>
            <a:r>
              <a:rPr lang="en-US" dirty="0"/>
              <a:t>, </a:t>
            </a:r>
            <a:r>
              <a:rPr lang="en-US" dirty="0" err="1"/>
              <a:t>reorganizaciju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izbor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Iako</a:t>
            </a:r>
            <a:r>
              <a:rPr lang="en-US" dirty="0"/>
              <a:t> </a:t>
            </a:r>
            <a:r>
              <a:rPr lang="en-US" dirty="0" err="1"/>
              <a:t>zakon</a:t>
            </a:r>
            <a:r>
              <a:rPr lang="en-US" dirty="0"/>
              <a:t> </a:t>
            </a:r>
            <a:r>
              <a:rPr lang="en-US" dirty="0" err="1"/>
              <a:t>održavanje</a:t>
            </a:r>
            <a:r>
              <a:rPr lang="en-US" dirty="0"/>
              <a:t> VSD/VSA </a:t>
            </a:r>
            <a:r>
              <a:rPr lang="en-US" dirty="0" err="1"/>
              <a:t>predviđa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pravilu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, a </a:t>
            </a:r>
            <a:r>
              <a:rPr lang="en-US" dirty="0" smtClean="0"/>
              <a:t>ne</a:t>
            </a:r>
            <a:r>
              <a:rPr lang="sr-Latn-ME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obavezu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izuzeci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slučajevi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je, </a:t>
            </a:r>
            <a:r>
              <a:rPr lang="en-US" dirty="0" err="1" smtClean="0"/>
              <a:t>društvo</a:t>
            </a:r>
            <a:r>
              <a:rPr lang="sr-Latn-ME" dirty="0" smtClean="0"/>
              <a:t> </a:t>
            </a:r>
            <a:r>
              <a:rPr lang="en-US" dirty="0" err="1" smtClean="0"/>
              <a:t>obavezno</a:t>
            </a:r>
            <a:r>
              <a:rPr lang="en-US" dirty="0" smtClean="0"/>
              <a:t> </a:t>
            </a:r>
            <a:r>
              <a:rPr lang="en-US" dirty="0" err="1"/>
              <a:t>sazvati</a:t>
            </a:r>
            <a:r>
              <a:rPr lang="en-US" dirty="0"/>
              <a:t> </a:t>
            </a:r>
            <a:r>
              <a:rPr lang="en-US" dirty="0" smtClean="0"/>
              <a:t>VSD/VSA.</a:t>
            </a:r>
            <a:endParaRPr lang="en-US" dirty="0"/>
          </a:p>
          <a:p>
            <a:pPr algn="just"/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ograničenja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broja</a:t>
            </a:r>
            <a:r>
              <a:rPr lang="en-US" dirty="0"/>
              <a:t> VSD/VSA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jedno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 smtClean="0"/>
              <a:t>može</a:t>
            </a:r>
            <a:r>
              <a:rPr lang="sr-Latn-ME" dirty="0" smtClean="0"/>
              <a:t> </a:t>
            </a:r>
            <a:r>
              <a:rPr lang="en-US" dirty="0" err="1" smtClean="0"/>
              <a:t>održati</a:t>
            </a:r>
            <a:r>
              <a:rPr lang="en-US" dirty="0" smtClean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godine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dviju</a:t>
            </a:r>
            <a:r>
              <a:rPr lang="en-US" dirty="0"/>
              <a:t> </a:t>
            </a:r>
            <a:r>
              <a:rPr lang="en-US" dirty="0" err="1"/>
              <a:t>sjednica</a:t>
            </a:r>
            <a:r>
              <a:rPr lang="en-US" dirty="0"/>
              <a:t> GSD/GSA.</a:t>
            </a:r>
          </a:p>
        </p:txBody>
      </p:sp>
    </p:spTree>
    <p:extLst>
      <p:ext uri="{BB962C8B-B14F-4D97-AF65-F5344CB8AC3E}">
        <p14:creationId xmlns:p14="http://schemas.microsoft.com/office/powerpoint/2010/main" xmlns="" val="663262151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n-US" sz="3600" dirty="0">
                <a:latin typeface="+mn-lt"/>
              </a:rPr>
              <a:t>2. </a:t>
            </a:r>
            <a:r>
              <a:rPr lang="en-US" sz="3600" dirty="0" err="1" smtClean="0">
                <a:latin typeface="+mn-lt"/>
              </a:rPr>
              <a:t>Nadležnost</a:t>
            </a:r>
            <a:r>
              <a:rPr lang="sr-Latn-ME" sz="3600" dirty="0" smtClean="0">
                <a:latin typeface="+mn-lt"/>
              </a:rPr>
              <a:t>i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skupštine</a:t>
            </a:r>
            <a:r>
              <a:rPr lang="en-US" sz="3600" dirty="0">
                <a:latin typeface="+mn-lt"/>
              </a:rPr>
              <a:t> </a:t>
            </a:r>
            <a:r>
              <a:rPr lang="en-US" sz="3600" dirty="0" err="1">
                <a:latin typeface="+mn-lt"/>
              </a:rPr>
              <a:t>dioničara</a:t>
            </a:r>
            <a:r>
              <a:rPr lang="en-US" sz="3600" dirty="0">
                <a:latin typeface="+mn-lt"/>
              </a:rPr>
              <a:t>/</a:t>
            </a:r>
            <a:r>
              <a:rPr lang="en-US" sz="3600" dirty="0" err="1">
                <a:latin typeface="+mn-lt"/>
              </a:rPr>
              <a:t>akcionara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Nadležnosti</a:t>
            </a:r>
            <a:r>
              <a:rPr lang="en-US" dirty="0" smtClean="0"/>
              <a:t> </a:t>
            </a:r>
            <a:r>
              <a:rPr lang="en-US" dirty="0"/>
              <a:t>SD/SA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Osnivačkim</a:t>
            </a:r>
            <a:r>
              <a:rPr lang="en-US" dirty="0" smtClean="0"/>
              <a:t> </a:t>
            </a:r>
            <a:r>
              <a:rPr lang="en-US" dirty="0" err="1"/>
              <a:t>aktom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predvidjeti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dodatne</a:t>
            </a:r>
            <a:r>
              <a:rPr lang="en-US" dirty="0"/>
              <a:t> </a:t>
            </a:r>
            <a:r>
              <a:rPr lang="en-US" dirty="0" err="1"/>
              <a:t>nadležnosti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SD/SA (</a:t>
            </a:r>
            <a:r>
              <a:rPr lang="en-US" dirty="0" err="1"/>
              <a:t>naprimjer</a:t>
            </a:r>
            <a:r>
              <a:rPr lang="en-US" dirty="0"/>
              <a:t>, </a:t>
            </a:r>
            <a:r>
              <a:rPr lang="en-US" dirty="0" err="1"/>
              <a:t>usvajanje</a:t>
            </a:r>
            <a:r>
              <a:rPr lang="en-US" dirty="0"/>
              <a:t> </a:t>
            </a:r>
            <a:r>
              <a:rPr lang="en-US" dirty="0" err="1"/>
              <a:t>statuta</a:t>
            </a:r>
            <a:r>
              <a:rPr lang="en-US" dirty="0" smtClean="0"/>
              <a:t>),</a:t>
            </a:r>
            <a:r>
              <a:rPr lang="sr-Latn-ME" dirty="0" smtClean="0"/>
              <a:t> </a:t>
            </a:r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 err="1"/>
              <a:t>zakonom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drugačije</a:t>
            </a:r>
            <a:r>
              <a:rPr lang="en-US" dirty="0"/>
              <a:t> </a:t>
            </a:r>
            <a:r>
              <a:rPr lang="en-US" dirty="0" err="1"/>
              <a:t>određeno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SD/SA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povjeriti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od </a:t>
            </a:r>
            <a:r>
              <a:rPr lang="en-US" dirty="0" err="1" smtClean="0"/>
              <a:t>svojih</a:t>
            </a:r>
            <a:r>
              <a:rPr lang="sr-Latn-ME" dirty="0" smtClean="0"/>
              <a:t> </a:t>
            </a:r>
            <a:r>
              <a:rPr lang="en-US" dirty="0" err="1" smtClean="0"/>
              <a:t>nadležnosti</a:t>
            </a:r>
            <a:r>
              <a:rPr lang="en-US" dirty="0" smtClean="0"/>
              <a:t> </a:t>
            </a:r>
            <a:r>
              <a:rPr lang="en-US" dirty="0" err="1" smtClean="0"/>
              <a:t>adzornom</a:t>
            </a:r>
            <a:r>
              <a:rPr lang="en-US" dirty="0" smtClean="0"/>
              <a:t>/</a:t>
            </a:r>
            <a:r>
              <a:rPr lang="en-US" dirty="0" err="1" smtClean="0"/>
              <a:t>upravnom</a:t>
            </a:r>
            <a:r>
              <a:rPr lang="en-US" dirty="0" smtClean="0"/>
              <a:t> </a:t>
            </a:r>
            <a:r>
              <a:rPr lang="en-US" dirty="0" err="1"/>
              <a:t>odboru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to </a:t>
            </a:r>
            <a:r>
              <a:rPr lang="en-US" dirty="0" err="1"/>
              <a:t>dozvoljava</a:t>
            </a:r>
            <a:r>
              <a:rPr lang="en-US" dirty="0"/>
              <a:t> </a:t>
            </a:r>
            <a:r>
              <a:rPr lang="en-US" dirty="0" smtClean="0"/>
              <a:t>ZPD.</a:t>
            </a:r>
            <a:endParaRPr lang="en-US" dirty="0"/>
          </a:p>
          <a:p>
            <a:pPr algn="just"/>
            <a:r>
              <a:rPr lang="en-US" dirty="0" err="1" smtClean="0"/>
              <a:t>Osnovna</a:t>
            </a:r>
            <a:r>
              <a:rPr lang="en-US" dirty="0" smtClean="0"/>
              <a:t> </a:t>
            </a:r>
            <a:r>
              <a:rPr lang="en-US" dirty="0" err="1"/>
              <a:t>pitanja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segmenti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vezane</a:t>
            </a:r>
            <a:r>
              <a:rPr lang="sr-Latn-ME" dirty="0" smtClean="0"/>
              <a:t> </a:t>
            </a:r>
            <a:r>
              <a:rPr lang="en-US" dirty="0" err="1" smtClean="0"/>
              <a:t>nadležnosti</a:t>
            </a:r>
            <a:r>
              <a:rPr lang="en-US" dirty="0" smtClean="0"/>
              <a:t> </a:t>
            </a:r>
            <a:r>
              <a:rPr lang="en-US" dirty="0"/>
              <a:t>SD/SA </a:t>
            </a:r>
            <a:r>
              <a:rPr lang="en-US" dirty="0" err="1"/>
              <a:t>ukratko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prikazani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slici</a:t>
            </a:r>
            <a:r>
              <a:rPr lang="en-US" dirty="0"/>
              <a:t> </a:t>
            </a:r>
            <a:r>
              <a:rPr lang="sr-Latn-ME" dirty="0" smtClean="0"/>
              <a:t>narednoj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57510765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Nadležnosti skupštine AD/SD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05318" y="2099998"/>
            <a:ext cx="8498541" cy="4153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01233976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91671"/>
            <a:ext cx="10515600" cy="558529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500" dirty="0" err="1"/>
              <a:t>Skupština</a:t>
            </a:r>
            <a:r>
              <a:rPr lang="en-US" sz="3500" dirty="0"/>
              <a:t> </a:t>
            </a:r>
            <a:r>
              <a:rPr lang="en-US" sz="3500" dirty="0" err="1"/>
              <a:t>dioničara</a:t>
            </a:r>
            <a:r>
              <a:rPr lang="en-US" sz="3500" dirty="0"/>
              <a:t> (SD) u </a:t>
            </a:r>
            <a:r>
              <a:rPr lang="en-US" sz="3500" dirty="0" err="1"/>
              <a:t>FBiH</a:t>
            </a:r>
            <a:r>
              <a:rPr lang="en-US" sz="3500" dirty="0"/>
              <a:t> je </a:t>
            </a:r>
            <a:r>
              <a:rPr lang="en-US" sz="3500" dirty="0" err="1"/>
              <a:t>nadležna</a:t>
            </a:r>
            <a:r>
              <a:rPr lang="en-US" sz="3500" dirty="0"/>
              <a:t> da </a:t>
            </a:r>
            <a:r>
              <a:rPr lang="en-US" sz="3500" dirty="0" err="1"/>
              <a:t>odlučuje</a:t>
            </a:r>
            <a:r>
              <a:rPr lang="en-US" sz="3500" dirty="0"/>
              <a:t> </a:t>
            </a:r>
            <a:r>
              <a:rPr lang="en-US" sz="3500" dirty="0" smtClean="0"/>
              <a:t>:</a:t>
            </a:r>
            <a:endParaRPr lang="en-US" sz="3500" dirty="0"/>
          </a:p>
          <a:p>
            <a:pPr marL="0" indent="0">
              <a:buNone/>
            </a:pPr>
            <a:r>
              <a:rPr lang="en-US" dirty="0"/>
              <a:t>1) </a:t>
            </a:r>
            <a:r>
              <a:rPr lang="en-US" dirty="0" err="1"/>
              <a:t>povećanju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smanjenju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2) </a:t>
            </a:r>
            <a:r>
              <a:rPr lang="en-US" dirty="0" err="1"/>
              <a:t>emisiji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postojeće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emisiji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drugih</a:t>
            </a:r>
            <a:r>
              <a:rPr lang="en-US" dirty="0" smtClean="0"/>
              <a:t> </a:t>
            </a:r>
            <a:r>
              <a:rPr lang="en-US" dirty="0" err="1"/>
              <a:t>dužničkih</a:t>
            </a:r>
            <a:r>
              <a:rPr lang="en-US" dirty="0"/>
              <a:t> </a:t>
            </a:r>
            <a:r>
              <a:rPr lang="en-US" dirty="0" err="1"/>
              <a:t>vrijednosnih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3) </a:t>
            </a:r>
            <a:r>
              <a:rPr lang="en-US" dirty="0" err="1"/>
              <a:t>ograničenju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isključenju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preče</a:t>
            </a:r>
            <a:r>
              <a:rPr lang="en-US" dirty="0"/>
              <a:t> </a:t>
            </a:r>
            <a:r>
              <a:rPr lang="en-US" dirty="0" err="1"/>
              <a:t>kupnje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, u </a:t>
            </a:r>
            <a:r>
              <a:rPr lang="en-US" dirty="0" err="1" smtClean="0"/>
              <a:t>okviru</a:t>
            </a:r>
            <a:r>
              <a:rPr lang="sr-Latn-ME" dirty="0" smtClean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emisiji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dionica</a:t>
            </a:r>
            <a:r>
              <a:rPr lang="en-US" dirty="0"/>
              <a:t> </a:t>
            </a:r>
            <a:r>
              <a:rPr lang="en-US" dirty="0" err="1"/>
              <a:t>postojeće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nove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4) </a:t>
            </a:r>
            <a:r>
              <a:rPr lang="en-US" dirty="0" err="1"/>
              <a:t>usvajanju</a:t>
            </a:r>
            <a:r>
              <a:rPr lang="en-US" dirty="0"/>
              <a:t> </a:t>
            </a:r>
            <a:r>
              <a:rPr lang="en-US" dirty="0" err="1"/>
              <a:t>godišnjeg</a:t>
            </a:r>
            <a:r>
              <a:rPr lang="en-US" dirty="0"/>
              <a:t> </a:t>
            </a:r>
            <a:r>
              <a:rPr lang="en-US" dirty="0" err="1"/>
              <a:t>izvještaja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uključuje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 smtClean="0"/>
              <a:t>izvještaj</a:t>
            </a:r>
            <a:r>
              <a:rPr lang="sr-Latn-ME" dirty="0" smtClean="0"/>
              <a:t> </a:t>
            </a:r>
            <a:r>
              <a:rPr lang="pl-PL" dirty="0" smtClean="0"/>
              <a:t>i </a:t>
            </a:r>
            <a:r>
              <a:rPr lang="pl-PL" dirty="0"/>
              <a:t>izvještaje revizora, nadzornog odbora i odbora za reviziju;</a:t>
            </a:r>
          </a:p>
          <a:p>
            <a:pPr marL="0" indent="0">
              <a:buNone/>
            </a:pPr>
            <a:r>
              <a:rPr lang="it-IT" dirty="0"/>
              <a:t>5) rasporedu dobiti i isplati dividende;</a:t>
            </a:r>
          </a:p>
          <a:p>
            <a:pPr marL="0" indent="0">
              <a:buNone/>
            </a:pPr>
            <a:r>
              <a:rPr lang="en-US" dirty="0"/>
              <a:t>6) </a:t>
            </a:r>
            <a:r>
              <a:rPr lang="en-US" dirty="0" err="1"/>
              <a:t>načinu</a:t>
            </a:r>
            <a:r>
              <a:rPr lang="en-US" dirty="0"/>
              <a:t> </a:t>
            </a:r>
            <a:r>
              <a:rPr lang="en-US" dirty="0" err="1"/>
              <a:t>pokrića</a:t>
            </a:r>
            <a:r>
              <a:rPr lang="en-US" dirty="0"/>
              <a:t> </a:t>
            </a:r>
            <a:r>
              <a:rPr lang="en-US" dirty="0" err="1"/>
              <a:t>gubitka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7) </a:t>
            </a:r>
            <a:r>
              <a:rPr lang="en-US" dirty="0" err="1"/>
              <a:t>spajanju</a:t>
            </a:r>
            <a:r>
              <a:rPr lang="en-US" dirty="0"/>
              <a:t> s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pripajanju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 smtClean="0"/>
              <a:t>dioničkom</a:t>
            </a:r>
            <a:r>
              <a:rPr lang="sr-Latn-ME" dirty="0" smtClean="0"/>
              <a:t> </a:t>
            </a:r>
            <a:r>
              <a:rPr lang="en-US" dirty="0" err="1" smtClean="0"/>
              <a:t>društvu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drugom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8) </a:t>
            </a:r>
            <a:r>
              <a:rPr lang="en-US" dirty="0" err="1"/>
              <a:t>promjeni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podjeli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xmlns="" val="2166408376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06824"/>
            <a:ext cx="10515600" cy="537013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/>
              <a:t>9) </a:t>
            </a:r>
            <a:r>
              <a:rPr lang="en-US" dirty="0" err="1"/>
              <a:t>prestanku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s </a:t>
            </a:r>
            <a:r>
              <a:rPr lang="en-US" dirty="0" err="1"/>
              <a:t>provođenjem</a:t>
            </a:r>
            <a:r>
              <a:rPr lang="en-US" dirty="0"/>
              <a:t> </a:t>
            </a:r>
            <a:r>
              <a:rPr lang="en-US" dirty="0" err="1"/>
              <a:t>likvidacije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o </a:t>
            </a:r>
            <a:r>
              <a:rPr lang="en-US" dirty="0" err="1" smtClean="0"/>
              <a:t>odobravanju</a:t>
            </a:r>
            <a:r>
              <a:rPr lang="sr-Latn-ME" dirty="0" smtClean="0"/>
              <a:t> </a:t>
            </a:r>
            <a:r>
              <a:rPr lang="en-US" dirty="0" err="1" smtClean="0"/>
              <a:t>početnog</a:t>
            </a:r>
            <a:r>
              <a:rPr lang="en-US" dirty="0" smtClean="0"/>
              <a:t> </a:t>
            </a:r>
            <a:r>
              <a:rPr lang="en-US" dirty="0" err="1"/>
              <a:t>likvidacionog</a:t>
            </a:r>
            <a:r>
              <a:rPr lang="en-US" dirty="0"/>
              <a:t> </a:t>
            </a:r>
            <a:r>
              <a:rPr lang="en-US" dirty="0" err="1"/>
              <a:t>bilansa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završnog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okončanju</a:t>
            </a:r>
            <a:r>
              <a:rPr lang="en-US" dirty="0"/>
              <a:t> </a:t>
            </a:r>
            <a:r>
              <a:rPr lang="en-US" dirty="0" err="1" smtClean="0"/>
              <a:t>postupka</a:t>
            </a:r>
            <a:r>
              <a:rPr lang="sr-Latn-ME" dirty="0" smtClean="0"/>
              <a:t> </a:t>
            </a:r>
            <a:r>
              <a:rPr lang="en-US" dirty="0" err="1" smtClean="0"/>
              <a:t>likvidacije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10) </a:t>
            </a:r>
            <a:r>
              <a:rPr lang="en-US" dirty="0" err="1"/>
              <a:t>kupovini</a:t>
            </a:r>
            <a:r>
              <a:rPr lang="en-US" dirty="0"/>
              <a:t>, </a:t>
            </a:r>
            <a:r>
              <a:rPr lang="en-US" dirty="0" err="1"/>
              <a:t>prodaji</a:t>
            </a:r>
            <a:r>
              <a:rPr lang="en-US" dirty="0"/>
              <a:t>, </a:t>
            </a:r>
            <a:r>
              <a:rPr lang="en-US" dirty="0" err="1"/>
              <a:t>razmjeni</a:t>
            </a:r>
            <a:r>
              <a:rPr lang="en-US" dirty="0"/>
              <a:t>, </a:t>
            </a:r>
            <a:r>
              <a:rPr lang="en-US" dirty="0" err="1"/>
              <a:t>uzimanju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davanju</a:t>
            </a:r>
            <a:r>
              <a:rPr lang="en-US" dirty="0"/>
              <a:t> u </a:t>
            </a:r>
            <a:r>
              <a:rPr lang="en-US" dirty="0" err="1"/>
              <a:t>lizing</a:t>
            </a:r>
            <a:r>
              <a:rPr lang="en-US" dirty="0"/>
              <a:t>, </a:t>
            </a:r>
            <a:r>
              <a:rPr lang="en-US" dirty="0" err="1" smtClean="0"/>
              <a:t>uzimanju</a:t>
            </a:r>
            <a:r>
              <a:rPr lang="sr-Latn-ME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/>
              <a:t>davanju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transakcijama</a:t>
            </a:r>
            <a:r>
              <a:rPr lang="en-US" dirty="0"/>
              <a:t>,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posredstvom</a:t>
            </a:r>
            <a:r>
              <a:rPr lang="sr-Latn-ME" dirty="0" smtClean="0"/>
              <a:t> </a:t>
            </a:r>
            <a:r>
              <a:rPr lang="en-US" dirty="0" err="1" smtClean="0"/>
              <a:t>supsidijarnih</a:t>
            </a:r>
            <a:r>
              <a:rPr lang="en-US" dirty="0" smtClean="0"/>
              <a:t> </a:t>
            </a:r>
            <a:r>
              <a:rPr lang="en-US" dirty="0" err="1"/>
              <a:t>društava</a:t>
            </a:r>
            <a:r>
              <a:rPr lang="en-US" dirty="0"/>
              <a:t>, u </a:t>
            </a:r>
            <a:r>
              <a:rPr lang="en-US" dirty="0" err="1"/>
              <a:t>toku</a:t>
            </a:r>
            <a:r>
              <a:rPr lang="en-US" dirty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godine</a:t>
            </a:r>
            <a:r>
              <a:rPr lang="en-US" dirty="0"/>
              <a:t> u </a:t>
            </a:r>
            <a:r>
              <a:rPr lang="en-US" dirty="0" err="1"/>
              <a:t>obimu</a:t>
            </a:r>
            <a:r>
              <a:rPr lang="en-US" dirty="0"/>
              <a:t> </a:t>
            </a:r>
            <a:r>
              <a:rPr lang="en-US" dirty="0" err="1"/>
              <a:t>većem</a:t>
            </a:r>
            <a:r>
              <a:rPr lang="en-US" dirty="0"/>
              <a:t> od </a:t>
            </a:r>
            <a:r>
              <a:rPr lang="en-US" dirty="0" err="1" smtClean="0"/>
              <a:t>trećine</a:t>
            </a:r>
            <a:r>
              <a:rPr lang="sr-Latn-ME" dirty="0" smtClean="0"/>
              <a:t> </a:t>
            </a:r>
            <a:r>
              <a:rPr lang="en-US" dirty="0" err="1" smtClean="0"/>
              <a:t>knjigovodstvene</a:t>
            </a:r>
            <a:r>
              <a:rPr lang="en-US" dirty="0" smtClean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bilansu</a:t>
            </a:r>
            <a:r>
              <a:rPr lang="en-US" dirty="0"/>
              <a:t> </a:t>
            </a:r>
            <a:r>
              <a:rPr lang="en-US" dirty="0" err="1"/>
              <a:t>stanja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pl-PL" dirty="0" smtClean="0"/>
              <a:t>kraju </a:t>
            </a:r>
            <a:r>
              <a:rPr lang="pl-PL" dirty="0"/>
              <a:t>prethodne godine, kao i o takvoj transakciji u manjem obimu za </a:t>
            </a:r>
            <a:r>
              <a:rPr lang="pl-PL" dirty="0" smtClean="0"/>
              <a:t>čije </a:t>
            </a:r>
            <a:r>
              <a:rPr lang="en-US" dirty="0" err="1" smtClean="0"/>
              <a:t>odobrenje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ovlašten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on </a:t>
            </a:r>
            <a:r>
              <a:rPr lang="en-US" dirty="0" err="1"/>
              <a:t>takvu</a:t>
            </a:r>
            <a:r>
              <a:rPr lang="en-US" dirty="0"/>
              <a:t> </a:t>
            </a:r>
            <a:r>
              <a:rPr lang="en-US" dirty="0" err="1"/>
              <a:t>predloženu</a:t>
            </a:r>
            <a:r>
              <a:rPr lang="en-US" dirty="0"/>
              <a:t> </a:t>
            </a:r>
            <a:r>
              <a:rPr lang="en-US" dirty="0" err="1" smtClean="0"/>
              <a:t>transakciju</a:t>
            </a:r>
            <a:r>
              <a:rPr lang="sr-Latn-ME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/>
              <a:t>odobrio</a:t>
            </a:r>
            <a:r>
              <a:rPr lang="en-US" dirty="0"/>
              <a:t> </a:t>
            </a:r>
            <a:r>
              <a:rPr lang="en-US" dirty="0" err="1"/>
              <a:t>jednoglasnom</a:t>
            </a:r>
            <a:r>
              <a:rPr lang="en-US" dirty="0"/>
              <a:t> </a:t>
            </a:r>
            <a:r>
              <a:rPr lang="en-US" dirty="0" err="1"/>
              <a:t>odlukom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11) </a:t>
            </a:r>
            <a:r>
              <a:rPr lang="en-US" dirty="0" err="1"/>
              <a:t>izboru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razrješenju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pojedinačno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12) </a:t>
            </a:r>
            <a:r>
              <a:rPr lang="en-US" dirty="0" err="1"/>
              <a:t>izboru</a:t>
            </a:r>
            <a:r>
              <a:rPr lang="en-US" dirty="0"/>
              <a:t> </a:t>
            </a:r>
            <a:r>
              <a:rPr lang="en-US" dirty="0" err="1"/>
              <a:t>vanjskog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izboru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razrješenju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13) </a:t>
            </a:r>
            <a:r>
              <a:rPr lang="en-US" dirty="0" err="1"/>
              <a:t>osnivanju</a:t>
            </a:r>
            <a:r>
              <a:rPr lang="en-US" dirty="0"/>
              <a:t>, </a:t>
            </a:r>
            <a:r>
              <a:rPr lang="en-US" dirty="0" err="1"/>
              <a:t>reorganizaciji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likvidaciji</a:t>
            </a:r>
            <a:r>
              <a:rPr lang="en-US" dirty="0"/>
              <a:t> </a:t>
            </a:r>
            <a:r>
              <a:rPr lang="en-US" dirty="0" err="1"/>
              <a:t>supsidijarnih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,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odobravanju</a:t>
            </a:r>
            <a:r>
              <a:rPr lang="en-US" dirty="0" smtClean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statuta</a:t>
            </a:r>
            <a:r>
              <a:rPr lang="en-US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xmlns="" val="670194593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58906"/>
            <a:ext cx="10515600" cy="55180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14) naknadama članovima nadzornog odbora i odbora za reviziju;</a:t>
            </a:r>
          </a:p>
          <a:p>
            <a:pPr marL="0" indent="0">
              <a:buNone/>
            </a:pPr>
            <a:r>
              <a:rPr lang="pl-PL" dirty="0"/>
              <a:t>15) izmjenama i dopunama odredbi statuta koje se ne odnose na pitanja </a:t>
            </a:r>
            <a:r>
              <a:rPr lang="pl-PL" dirty="0" smtClean="0"/>
              <a:t>iz tač</a:t>
            </a:r>
            <a:r>
              <a:rPr lang="pl-PL" dirty="0"/>
              <a:t>. 1, 2, 7 i 8 ovog člana ili druga pitanja o kojima, u skladu sa </a:t>
            </a:r>
            <a:r>
              <a:rPr lang="pl-PL" dirty="0" smtClean="0"/>
              <a:t>zakonom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/>
              <a:t>statutom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skupština</a:t>
            </a:r>
            <a:r>
              <a:rPr lang="en-US" dirty="0"/>
              <a:t> </a:t>
            </a:r>
            <a:r>
              <a:rPr lang="en-US" dirty="0" err="1"/>
              <a:t>donosi</a:t>
            </a:r>
            <a:r>
              <a:rPr lang="en-US" dirty="0"/>
              <a:t> </a:t>
            </a:r>
            <a:r>
              <a:rPr lang="en-US" dirty="0" err="1"/>
              <a:t>posebne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čiji</a:t>
            </a:r>
            <a:r>
              <a:rPr lang="en-US" dirty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 smtClean="0"/>
              <a:t>učinak</a:t>
            </a:r>
            <a:r>
              <a:rPr lang="sr-Latn-ME" dirty="0" smtClean="0"/>
              <a:t> </a:t>
            </a:r>
            <a:r>
              <a:rPr lang="en-US" dirty="0" err="1" smtClean="0"/>
              <a:t>uključuje</a:t>
            </a:r>
            <a:r>
              <a:rPr lang="en-US" dirty="0" smtClean="0"/>
              <a:t> </a:t>
            </a:r>
            <a:r>
              <a:rPr lang="en-US" dirty="0" err="1"/>
              <a:t>izmjenu</a:t>
            </a:r>
            <a:r>
              <a:rPr lang="en-US" dirty="0"/>
              <a:t> </a:t>
            </a:r>
            <a:r>
              <a:rPr lang="en-US" dirty="0" err="1"/>
              <a:t>odgovarajućih</a:t>
            </a:r>
            <a:r>
              <a:rPr lang="en-US" dirty="0"/>
              <a:t> </a:t>
            </a:r>
            <a:r>
              <a:rPr lang="en-US" dirty="0" err="1"/>
              <a:t>odredbi</a:t>
            </a:r>
            <a:r>
              <a:rPr lang="en-US" dirty="0"/>
              <a:t> </a:t>
            </a:r>
            <a:r>
              <a:rPr lang="en-US" dirty="0" err="1"/>
              <a:t>statuta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;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16</a:t>
            </a:r>
            <a:r>
              <a:rPr lang="en-US" dirty="0"/>
              <a:t>)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pitanjima</a:t>
            </a:r>
            <a:r>
              <a:rPr lang="en-US" dirty="0"/>
              <a:t> </a:t>
            </a:r>
            <a:r>
              <a:rPr lang="en-US" dirty="0" err="1"/>
              <a:t>bitnim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poslovanje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zakonom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statutom</a:t>
            </a:r>
            <a:r>
              <a:rPr lang="en-US" dirty="0"/>
              <a:t> </a:t>
            </a:r>
            <a:r>
              <a:rPr lang="en-US" dirty="0" err="1"/>
              <a:t>dioničkog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999086848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53035"/>
            <a:ext cx="10515600" cy="54239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3200" dirty="0"/>
              <a:t>Skupština akcionara (SA) u RS-u je nadležna </a:t>
            </a:r>
            <a:r>
              <a:rPr lang="pl-PL" sz="3200" dirty="0" smtClean="0"/>
              <a:t>da:</a:t>
            </a:r>
            <a:endParaRPr lang="pl-PL" sz="3200" dirty="0"/>
          </a:p>
          <a:p>
            <a:pPr marL="0" indent="0">
              <a:buNone/>
            </a:pPr>
            <a:r>
              <a:rPr lang="en-US" dirty="0"/>
              <a:t>1) </a:t>
            </a:r>
            <a:r>
              <a:rPr lang="en-US" dirty="0" err="1"/>
              <a:t>donosi</a:t>
            </a:r>
            <a:r>
              <a:rPr lang="en-US" dirty="0"/>
              <a:t> </a:t>
            </a:r>
            <a:r>
              <a:rPr lang="en-US" dirty="0" err="1"/>
              <a:t>statut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2) </a:t>
            </a:r>
            <a:r>
              <a:rPr lang="en-US" dirty="0" err="1"/>
              <a:t>utvrđuje</a:t>
            </a:r>
            <a:r>
              <a:rPr lang="en-US" dirty="0"/>
              <a:t> </a:t>
            </a:r>
            <a:r>
              <a:rPr lang="en-US" dirty="0" err="1"/>
              <a:t>poslovnu</a:t>
            </a:r>
            <a:r>
              <a:rPr lang="en-US" dirty="0"/>
              <a:t> </a:t>
            </a:r>
            <a:r>
              <a:rPr lang="en-US" dirty="0" err="1"/>
              <a:t>politiku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3) </a:t>
            </a:r>
            <a:r>
              <a:rPr lang="en-US" dirty="0" err="1"/>
              <a:t>usvaja</a:t>
            </a:r>
            <a:r>
              <a:rPr lang="en-US" dirty="0"/>
              <a:t> </a:t>
            </a:r>
            <a:r>
              <a:rPr lang="en-US" dirty="0" err="1"/>
              <a:t>godišnji</a:t>
            </a:r>
            <a:r>
              <a:rPr lang="en-US" dirty="0"/>
              <a:t> </a:t>
            </a:r>
            <a:r>
              <a:rPr lang="en-US" dirty="0" err="1"/>
              <a:t>obračun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izvještaje</a:t>
            </a:r>
            <a:r>
              <a:rPr lang="en-US" dirty="0"/>
              <a:t> o </a:t>
            </a:r>
            <a:r>
              <a:rPr lang="en-US" dirty="0" err="1"/>
              <a:t>poslovanju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4) </a:t>
            </a:r>
            <a:r>
              <a:rPr lang="en-US" dirty="0" err="1"/>
              <a:t>odlučuje</a:t>
            </a:r>
            <a:r>
              <a:rPr lang="en-US" dirty="0"/>
              <a:t> o </a:t>
            </a:r>
            <a:r>
              <a:rPr lang="en-US" dirty="0" err="1"/>
              <a:t>raspodjeli</a:t>
            </a:r>
            <a:r>
              <a:rPr lang="en-US" dirty="0"/>
              <a:t> </a:t>
            </a:r>
            <a:r>
              <a:rPr lang="en-US" dirty="0" err="1"/>
              <a:t>godišnje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pokriću</a:t>
            </a:r>
            <a:r>
              <a:rPr lang="en-US" dirty="0"/>
              <a:t> </a:t>
            </a:r>
            <a:r>
              <a:rPr lang="en-US" dirty="0" err="1"/>
              <a:t>gubitka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5) </a:t>
            </a:r>
            <a:r>
              <a:rPr lang="en-US" dirty="0" err="1"/>
              <a:t>odlučuje</a:t>
            </a:r>
            <a:r>
              <a:rPr lang="en-US" dirty="0"/>
              <a:t> o </a:t>
            </a:r>
            <a:r>
              <a:rPr lang="en-US" dirty="0" err="1"/>
              <a:t>povećanju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smanjenju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pl-PL" dirty="0"/>
              <a:t>6) odlučuje o statusnim promjenama, promjeni oblika i prestanku preduzeća;</a:t>
            </a:r>
          </a:p>
          <a:p>
            <a:pPr marL="0" indent="0">
              <a:buNone/>
            </a:pPr>
            <a:r>
              <a:rPr lang="en-US" dirty="0"/>
              <a:t>7) </a:t>
            </a:r>
            <a:r>
              <a:rPr lang="en-US" dirty="0" err="1"/>
              <a:t>bira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opoziva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predsjednika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/>
              <a:t>,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likvidatora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određuje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primanja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naknadu</a:t>
            </a:r>
            <a:r>
              <a:rPr lang="en-US" dirty="0" smtClean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50756108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9929"/>
            <a:ext cx="10515600" cy="53970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8) </a:t>
            </a:r>
            <a:r>
              <a:rPr lang="en-US" dirty="0" err="1"/>
              <a:t>odlučuje</a:t>
            </a:r>
            <a:r>
              <a:rPr lang="en-US" dirty="0"/>
              <a:t> o </a:t>
            </a:r>
            <a:r>
              <a:rPr lang="en-US" dirty="0" err="1"/>
              <a:t>osnivanju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it-IT" dirty="0"/>
              <a:t>9) donosi poslovnik o svom radu;</a:t>
            </a:r>
          </a:p>
          <a:p>
            <a:pPr marL="0" indent="0" algn="just">
              <a:buNone/>
            </a:pPr>
            <a:r>
              <a:rPr lang="pl-PL" dirty="0"/>
              <a:t>10) odlučuje o drugim pitanjima utvrđenim zakonom, osnivačkim aktom </a:t>
            </a:r>
            <a:r>
              <a:rPr lang="pl-PL" dirty="0" smtClean="0"/>
              <a:t>i </a:t>
            </a:r>
            <a:r>
              <a:rPr lang="en-US" dirty="0" err="1" smtClean="0"/>
              <a:t>statutom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11) </a:t>
            </a:r>
            <a:r>
              <a:rPr lang="en-US" dirty="0" err="1"/>
              <a:t>odlučuje</a:t>
            </a:r>
            <a:r>
              <a:rPr lang="en-US" dirty="0"/>
              <a:t> o </a:t>
            </a:r>
            <a:r>
              <a:rPr lang="en-US" dirty="0" err="1"/>
              <a:t>promjeni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vezanih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pojedine</a:t>
            </a:r>
            <a:r>
              <a:rPr lang="en-US" dirty="0"/>
              <a:t> </a:t>
            </a:r>
            <a:r>
              <a:rPr lang="en-US" dirty="0" err="1"/>
              <a:t>klase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12) </a:t>
            </a:r>
            <a:r>
              <a:rPr lang="en-US" dirty="0" err="1"/>
              <a:t>odlučuje</a:t>
            </a:r>
            <a:r>
              <a:rPr lang="en-US" dirty="0"/>
              <a:t> o </a:t>
            </a:r>
            <a:r>
              <a:rPr lang="en-US" dirty="0" err="1"/>
              <a:t>ostvarivanju</a:t>
            </a:r>
            <a:r>
              <a:rPr lang="en-US" dirty="0"/>
              <a:t> </a:t>
            </a:r>
            <a:r>
              <a:rPr lang="en-US" dirty="0" err="1"/>
              <a:t>zahtjeva</a:t>
            </a:r>
            <a:r>
              <a:rPr lang="en-US" dirty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 smtClean="0"/>
              <a:t>prema</a:t>
            </a:r>
            <a:r>
              <a:rPr lang="sr-Latn-ME" dirty="0" smtClean="0"/>
              <a:t> </a:t>
            </a:r>
            <a:r>
              <a:rPr lang="en-US" dirty="0" err="1" smtClean="0"/>
              <a:t>članovima</a:t>
            </a:r>
            <a:r>
              <a:rPr lang="en-US" dirty="0" smtClean="0"/>
              <a:t> </a:t>
            </a:r>
            <a:r>
              <a:rPr lang="en-US" dirty="0" err="1"/>
              <a:t>uprave</a:t>
            </a:r>
            <a:r>
              <a:rPr lang="en-US" dirty="0"/>
              <a:t>, </a:t>
            </a:r>
            <a:r>
              <a:rPr lang="en-US" dirty="0" err="1"/>
              <a:t>nadzornog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akcionarima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s </a:t>
            </a:r>
            <a:r>
              <a:rPr lang="en-US" dirty="0" err="1" smtClean="0"/>
              <a:t>naknadom</a:t>
            </a:r>
            <a:r>
              <a:rPr lang="sr-Latn-ME" dirty="0" smtClean="0"/>
              <a:t> </a:t>
            </a:r>
            <a:r>
              <a:rPr lang="en-US" dirty="0" err="1" smtClean="0"/>
              <a:t>štete</a:t>
            </a:r>
            <a:r>
              <a:rPr lang="en-US" dirty="0" smtClean="0"/>
              <a:t> </a:t>
            </a:r>
            <a:r>
              <a:rPr lang="en-US" dirty="0" err="1"/>
              <a:t>nastale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osnivanju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vođenju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13) </a:t>
            </a:r>
            <a:r>
              <a:rPr lang="en-US" dirty="0" err="1"/>
              <a:t>odlučuje</a:t>
            </a:r>
            <a:r>
              <a:rPr lang="en-US" dirty="0"/>
              <a:t> o </a:t>
            </a:r>
            <a:r>
              <a:rPr lang="en-US" dirty="0" err="1"/>
              <a:t>zastupanju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u </a:t>
            </a:r>
            <a:r>
              <a:rPr lang="en-US" dirty="0" err="1"/>
              <a:t>sudskim</a:t>
            </a:r>
            <a:r>
              <a:rPr lang="en-US" dirty="0"/>
              <a:t> </a:t>
            </a:r>
            <a:r>
              <a:rPr lang="en-US" dirty="0" err="1"/>
              <a:t>postupcima</a:t>
            </a:r>
            <a:r>
              <a:rPr lang="en-US" dirty="0"/>
              <a:t> </a:t>
            </a:r>
            <a:r>
              <a:rPr lang="en-US" dirty="0" err="1"/>
              <a:t>protiv</a:t>
            </a:r>
            <a:r>
              <a:rPr lang="en-US" dirty="0"/>
              <a:t> </a:t>
            </a:r>
            <a:r>
              <a:rPr lang="en-US" dirty="0" err="1" smtClean="0"/>
              <a:t>članova</a:t>
            </a:r>
            <a:r>
              <a:rPr lang="sr-Latn-ME" dirty="0" smtClean="0"/>
              <a:t> </a:t>
            </a:r>
            <a:r>
              <a:rPr lang="en-US" dirty="0" err="1" smtClean="0"/>
              <a:t>uprave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>
              <a:buNone/>
            </a:pPr>
            <a:r>
              <a:rPr lang="sr-Latn-ME" dirty="0" smtClean="0"/>
              <a:t>HVALA!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6276612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377877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8871"/>
            <a:ext cx="10515600" cy="5128092"/>
          </a:xfrm>
        </p:spPr>
        <p:txBody>
          <a:bodyPr>
            <a:normAutofit/>
          </a:bodyPr>
          <a:lstStyle/>
          <a:p>
            <a:pPr algn="just"/>
            <a:r>
              <a:rPr lang="hr-HR" dirty="0"/>
              <a:t>Poslovne banke imaju veliki utjecaj u zatvorenom sustavu koji ne proizlazi samo iz direktnog vlasništva nego i iz upravljanja dionicama koje se nalaze u zajedničkim fondovima kojima upravlja banka, kao i dionica koje banka drži kao posrednik pri trgovanju na tržištima kapitala.</a:t>
            </a:r>
          </a:p>
          <a:p>
            <a:pPr algn="just"/>
            <a:r>
              <a:rPr lang="hr-HR" dirty="0"/>
              <a:t> </a:t>
            </a:r>
            <a:r>
              <a:rPr lang="hr-HR" dirty="0" smtClean="0"/>
              <a:t>Naprimjer  </a:t>
            </a:r>
            <a:r>
              <a:rPr lang="hr-HR" dirty="0"/>
              <a:t>u japanskom </a:t>
            </a:r>
            <a:r>
              <a:rPr lang="hr-HR" dirty="0" smtClean="0"/>
              <a:t>sistemu korporativnog </a:t>
            </a:r>
            <a:r>
              <a:rPr lang="hr-HR" dirty="0"/>
              <a:t>upravljanja posebnu ulogu ima banka s kojom korporacija najuže surađuje</a:t>
            </a:r>
            <a:r>
              <a:rPr lang="hr-HR" dirty="0" smtClean="0"/>
              <a:t>.</a:t>
            </a:r>
          </a:p>
          <a:p>
            <a:pPr algn="just"/>
            <a:r>
              <a:rPr lang="hr-HR" dirty="0" smtClean="0"/>
              <a:t> </a:t>
            </a:r>
            <a:r>
              <a:rPr lang="hr-HR" dirty="0"/>
              <a:t>Velike banke oko sebe okupljaju svoje najvažnije klijente i na taj način stvaraju jaku industrijsku strukturu – </a:t>
            </a:r>
            <a:r>
              <a:rPr lang="hr-HR" i="1" dirty="0"/>
              <a:t>keiretsu </a:t>
            </a:r>
            <a:r>
              <a:rPr lang="hr-HR" dirty="0"/>
              <a:t>grupu. </a:t>
            </a:r>
          </a:p>
          <a:p>
            <a:pPr algn="just"/>
            <a:r>
              <a:rPr lang="hr-HR" dirty="0"/>
              <a:t>Na kraju treba istaknuti da su mehanizmi kojima se pojedini dijelovi </a:t>
            </a:r>
            <a:r>
              <a:rPr lang="hr-HR" dirty="0" smtClean="0"/>
              <a:t>sistema </a:t>
            </a:r>
            <a:r>
              <a:rPr lang="hr-HR" dirty="0"/>
              <a:t>služe za ostvarenje svojih ciljeva </a:t>
            </a:r>
            <a:r>
              <a:rPr lang="hr-HR" dirty="0" smtClean="0"/>
              <a:t>međuzavisni  </a:t>
            </a:r>
            <a:r>
              <a:rPr lang="hr-HR" dirty="0"/>
              <a:t>– odluke jedne interesno-utjecajne grupe određuju izbor druge.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80280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8871"/>
            <a:ext cx="10515600" cy="512809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HR" b="1" dirty="0" smtClean="0"/>
              <a:t>Razlike </a:t>
            </a:r>
            <a:r>
              <a:rPr lang="hr-HR" b="1" dirty="0"/>
              <a:t>između otvorenog i zatvorenog </a:t>
            </a:r>
            <a:r>
              <a:rPr lang="hr-HR" b="1" dirty="0" smtClean="0"/>
              <a:t>sistema  </a:t>
            </a:r>
            <a:r>
              <a:rPr lang="hr-HR" b="1" dirty="0"/>
              <a:t>korporativnog upravljanja</a:t>
            </a:r>
            <a:endParaRPr lang="en-US" dirty="0"/>
          </a:p>
          <a:p>
            <a:pPr algn="just"/>
            <a:r>
              <a:rPr lang="hr-HR" dirty="0"/>
              <a:t> Osim što zatvoreni i otvoreni sustav korporativnog upravljanja </a:t>
            </a:r>
            <a:r>
              <a:rPr lang="hr-HR" dirty="0" smtClean="0"/>
              <a:t>karakteriše  </a:t>
            </a:r>
            <a:r>
              <a:rPr lang="hr-HR" dirty="0"/>
              <a:t>određeno </a:t>
            </a:r>
            <a:r>
              <a:rPr lang="hr-HR" dirty="0" smtClean="0"/>
              <a:t>geografsko </a:t>
            </a:r>
            <a:r>
              <a:rPr lang="hr-HR" dirty="0"/>
              <a:t>područje gdje prevladavaju, </a:t>
            </a:r>
            <a:r>
              <a:rPr lang="hr-HR" dirty="0" smtClean="0"/>
              <a:t>karakterišu ih i </a:t>
            </a:r>
            <a:r>
              <a:rPr lang="hr-HR" dirty="0"/>
              <a:t>neke međusobne razlike. </a:t>
            </a:r>
            <a:endParaRPr lang="hr-HR" dirty="0" smtClean="0"/>
          </a:p>
          <a:p>
            <a:pPr algn="just"/>
            <a:r>
              <a:rPr lang="hr-HR" dirty="0" smtClean="0"/>
              <a:t>Osnovne </a:t>
            </a:r>
            <a:r>
              <a:rPr lang="hr-HR" dirty="0"/>
              <a:t>razlike pojavljuju se u pitanjima koncentracije, identiteta vlasništva, moći, likvidnosti tržišta za korporativnu kontrolu idt.</a:t>
            </a:r>
            <a:endParaRPr lang="en-US" dirty="0"/>
          </a:p>
          <a:p>
            <a:pPr algn="just"/>
            <a:r>
              <a:rPr lang="hr-HR" dirty="0"/>
              <a:t>U otvorenom sustavu korporativnog upravljanja u kojemu je glavna korektivna mjera tržište, drugim riječima, u </a:t>
            </a:r>
            <a:r>
              <a:rPr lang="hr-HR" dirty="0" smtClean="0"/>
              <a:t>sistemu u </a:t>
            </a:r>
            <a:r>
              <a:rPr lang="hr-HR" dirty="0"/>
              <a:t>kojemu glavni mehanizmi kontrole dolaze </a:t>
            </a:r>
            <a:r>
              <a:rPr lang="hr-HR" dirty="0" smtClean="0"/>
              <a:t>spolja, ni </a:t>
            </a:r>
            <a:r>
              <a:rPr lang="hr-HR" dirty="0"/>
              <a:t>jedna interesno-utjecajna grupa nema mogućnost aktivno nadzirati menadžment. </a:t>
            </a:r>
            <a:endParaRPr lang="hr-HR" dirty="0" smtClean="0"/>
          </a:p>
          <a:p>
            <a:pPr algn="just"/>
            <a:r>
              <a:rPr lang="hr-HR" dirty="0" smtClean="0"/>
              <a:t>U takvom sistemu, </a:t>
            </a:r>
            <a:r>
              <a:rPr lang="hr-HR" dirty="0"/>
              <a:t>tržišni signali-anonimne tržišne sile, reguliraju ponašanje menadžmenta, a udjeli pojedinih interesno utjecajnih </a:t>
            </a:r>
            <a:r>
              <a:rPr lang="hr-HR" dirty="0" smtClean="0"/>
              <a:t>grupa </a:t>
            </a:r>
            <a:r>
              <a:rPr lang="hr-HR" dirty="0"/>
              <a:t>su zaštićeni ugovorima i činjenicom da tržište svim interesno-utjecajnim </a:t>
            </a:r>
            <a:r>
              <a:rPr lang="hr-HR" dirty="0" smtClean="0"/>
              <a:t>grupama </a:t>
            </a:r>
            <a:r>
              <a:rPr lang="hr-HR" dirty="0"/>
              <a:t>omogućuje lak izlaz</a:t>
            </a:r>
            <a:r>
              <a:rPr lang="hr-H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52063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855</TotalTime>
  <Words>5866</Words>
  <Application>Microsoft Office PowerPoint</Application>
  <PresentationFormat>Custom</PresentationFormat>
  <Paragraphs>408</Paragraphs>
  <Slides>79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79</vt:i4>
      </vt:variant>
    </vt:vector>
  </HeadingPairs>
  <TitlesOfParts>
    <vt:vector size="80" baseType="lpstr">
      <vt:lpstr>Office Theme</vt:lpstr>
      <vt:lpstr>KORPORATIVNO UPRAVLJANJE</vt:lpstr>
      <vt:lpstr>Sadržaj</vt:lpstr>
      <vt:lpstr>Slide 3</vt:lpstr>
      <vt:lpstr>1.Modeli korporativnog upravljanja</vt:lpstr>
      <vt:lpstr>Slide 5</vt:lpstr>
      <vt:lpstr>Slide 6</vt:lpstr>
      <vt:lpstr>Slide 7</vt:lpstr>
      <vt:lpstr>Slide 8</vt:lpstr>
      <vt:lpstr>Slide 9</vt:lpstr>
      <vt:lpstr>Slide 10</vt:lpstr>
      <vt:lpstr>Slide 11</vt:lpstr>
      <vt:lpstr> Agencijska teorija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Teorija uslužnosti</vt:lpstr>
      <vt:lpstr>Slide 27</vt:lpstr>
      <vt:lpstr>Slide 28</vt:lpstr>
      <vt:lpstr>Teorija uslužnosti i korporativno upravljanje</vt:lpstr>
      <vt:lpstr>Slide 30</vt:lpstr>
      <vt:lpstr>B - Osnivački akti  dioničkog/akcionarskog društva</vt:lpstr>
      <vt:lpstr>Slide 32</vt:lpstr>
      <vt:lpstr>Slide 33</vt:lpstr>
      <vt:lpstr>Slide 34</vt:lpstr>
      <vt:lpstr>Kada treba vršiti izmjene osnivačkog akta</vt:lpstr>
      <vt:lpstr>Slide 36</vt:lpstr>
      <vt:lpstr>Kako se vrše izmjene osnivačkog akta društva</vt:lpstr>
      <vt:lpstr>Slide 38</vt:lpstr>
      <vt:lpstr>Postupak izmjene osnivačkog akta</vt:lpstr>
      <vt:lpstr>Slide 40</vt:lpstr>
      <vt:lpstr>4.Registracija izmjena osnivačkog akta</vt:lpstr>
      <vt:lpstr>Slide 42</vt:lpstr>
      <vt:lpstr> Objelodanjivanje osnivačkog akta </vt:lpstr>
      <vt:lpstr>C - Normativna akta društva</vt:lpstr>
      <vt:lpstr>Slide 45</vt:lpstr>
      <vt:lpstr>Slide 46</vt:lpstr>
      <vt:lpstr>Kako se usvojaju  i  vrše izmijene normativnih  akata</vt:lpstr>
      <vt:lpstr>Slide 48</vt:lpstr>
      <vt:lpstr>D - Zakonom definisane nadležnosti nadzornog/upravnog odbora</vt:lpstr>
      <vt:lpstr>Koraci u formiranju nadzornog/upravnog odbora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  <vt:lpstr>Slide 66</vt:lpstr>
      <vt:lpstr>Slide 67</vt:lpstr>
      <vt:lpstr>Slide 68</vt:lpstr>
      <vt:lpstr> D. Zakonske odredbe skupštine  kcionara/dioničara </vt:lpstr>
      <vt:lpstr>Slide 70</vt:lpstr>
      <vt:lpstr>b) Vanredna skupština dioničara/akcionara</vt:lpstr>
      <vt:lpstr>2. Nadležnosti skupštine dioničara/akcionara</vt:lpstr>
      <vt:lpstr>Nadležnosti skupštine AD/SD</vt:lpstr>
      <vt:lpstr>Slide 74</vt:lpstr>
      <vt:lpstr>Slide 75</vt:lpstr>
      <vt:lpstr>Slide 76</vt:lpstr>
      <vt:lpstr>Slide 77</vt:lpstr>
      <vt:lpstr>Slide 78</vt:lpstr>
      <vt:lpstr>Slide 79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KORPORATIVNO UPRAVLJANJE</dc:title>
  <dc:creator>Halil Kalac</dc:creator>
  <cp:lastModifiedBy>Windows User</cp:lastModifiedBy>
  <cp:revision>57</cp:revision>
  <dcterms:created xsi:type="dcterms:W3CDTF">2019-03-25T22:17:17Z</dcterms:created>
  <dcterms:modified xsi:type="dcterms:W3CDTF">2019-04-01T07:27:13Z</dcterms:modified>
</cp:coreProperties>
</file>