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6" r:id="rId2"/>
    <p:sldId id="32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324" r:id="rId17"/>
    <p:sldId id="270" r:id="rId18"/>
    <p:sldId id="271" r:id="rId19"/>
    <p:sldId id="272" r:id="rId20"/>
    <p:sldId id="273" r:id="rId21"/>
    <p:sldId id="274" r:id="rId22"/>
    <p:sldId id="307" r:id="rId23"/>
    <p:sldId id="303" r:id="rId24"/>
    <p:sldId id="306" r:id="rId25"/>
    <p:sldId id="276" r:id="rId26"/>
    <p:sldId id="308" r:id="rId27"/>
    <p:sldId id="277" r:id="rId28"/>
    <p:sldId id="309" r:id="rId29"/>
    <p:sldId id="278" r:id="rId30"/>
    <p:sldId id="310" r:id="rId31"/>
    <p:sldId id="279" r:id="rId32"/>
    <p:sldId id="311" r:id="rId33"/>
    <p:sldId id="280" r:id="rId34"/>
    <p:sldId id="313" r:id="rId35"/>
    <p:sldId id="281" r:id="rId36"/>
    <p:sldId id="333" r:id="rId37"/>
    <p:sldId id="312" r:id="rId38"/>
    <p:sldId id="282" r:id="rId39"/>
    <p:sldId id="283" r:id="rId40"/>
    <p:sldId id="314" r:id="rId41"/>
    <p:sldId id="284" r:id="rId42"/>
    <p:sldId id="285" r:id="rId43"/>
    <p:sldId id="286" r:id="rId44"/>
    <p:sldId id="315" r:id="rId45"/>
    <p:sldId id="326" r:id="rId46"/>
    <p:sldId id="327" r:id="rId47"/>
    <p:sldId id="328" r:id="rId48"/>
    <p:sldId id="329" r:id="rId49"/>
    <p:sldId id="330" r:id="rId50"/>
    <p:sldId id="331" r:id="rId51"/>
    <p:sldId id="332" r:id="rId52"/>
    <p:sldId id="288" r:id="rId53"/>
    <p:sldId id="316" r:id="rId54"/>
    <p:sldId id="289" r:id="rId55"/>
    <p:sldId id="304" r:id="rId56"/>
    <p:sldId id="290" r:id="rId57"/>
    <p:sldId id="291" r:id="rId58"/>
    <p:sldId id="317" r:id="rId59"/>
    <p:sldId id="292" r:id="rId60"/>
    <p:sldId id="318" r:id="rId61"/>
    <p:sldId id="293" r:id="rId62"/>
    <p:sldId id="319" r:id="rId63"/>
    <p:sldId id="294" r:id="rId64"/>
    <p:sldId id="320" r:id="rId65"/>
    <p:sldId id="295" r:id="rId66"/>
    <p:sldId id="296" r:id="rId67"/>
    <p:sldId id="297" r:id="rId68"/>
    <p:sldId id="321" r:id="rId6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7276D-18A2-436B-BCF9-895DDE67463D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BC3F9-0B3E-43FA-8A14-EB89827685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1029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BC3F9-0B3E-43FA-8A14-EB89827685D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5750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6C32-D4C3-4FB1-A05A-1FBE6A0F5920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75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008A-4262-4375-8C24-F0F48E8D7357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48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1DB4-D376-4AB0-B6DB-303047C61C6D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52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7543-6CFA-441A-931C-963615BE51EC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260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36B3-98F7-43A2-80F8-970890950028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35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6D63-348A-48CC-B18C-000144B0EA03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870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A14D-A426-4368-881D-CF7F35FFAB43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51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069F-4A56-4B1E-A271-7BEC605058E6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02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28E54-EE81-4D6F-B64B-6F1AE2F30615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277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C64A-74C5-48AE-88D2-ED8904245C68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60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A630-2973-45C4-B582-2D3B288A7DBE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2342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C311-2F68-4ECF-BA01-B795E9A4F041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49AE7-F739-4D49-8EEE-B53A8A7C9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913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FINANSIJSKO TRŽIŠTE I FINANSIJSKI INSTRUMENTI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4133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marL="457200" lvl="1" indent="0">
              <a:buNone/>
            </a:pPr>
            <a:r>
              <a:rPr lang="sr-Latn-CS" sz="2800" dirty="0" smtClean="0"/>
              <a:t>-  samofinansiranje </a:t>
            </a:r>
            <a:r>
              <a:rPr lang="sr-Latn-CS" sz="2800" dirty="0"/>
              <a:t>ili interno </a:t>
            </a:r>
            <a:r>
              <a:rPr lang="sr-Latn-CS" sz="2800" dirty="0" smtClean="0"/>
              <a:t>finansiranje,</a:t>
            </a:r>
            <a:endParaRPr lang="en-US" sz="2800" dirty="0"/>
          </a:p>
          <a:p>
            <a:pPr marL="457200" lvl="1" indent="0" algn="just">
              <a:buNone/>
            </a:pPr>
            <a:r>
              <a:rPr lang="sr-Latn-CS" sz="2800" dirty="0" smtClean="0"/>
              <a:t>- direktno </a:t>
            </a:r>
            <a:r>
              <a:rPr lang="sr-Latn-CS" sz="2800" dirty="0"/>
              <a:t>finansiranje, pri čemu nosioci slobodnih novčanih sredstava stupaju u direktne odnose sa </a:t>
            </a:r>
            <a:r>
              <a:rPr lang="sr-Latn-CS" sz="2800" dirty="0" smtClean="0"/>
              <a:t>investitorima,</a:t>
            </a:r>
            <a:endParaRPr lang="en-US" sz="2800" dirty="0"/>
          </a:p>
          <a:p>
            <a:pPr marL="457200" lvl="1" indent="0" algn="just">
              <a:buNone/>
            </a:pPr>
            <a:r>
              <a:rPr lang="sr-Latn-CS" sz="2800" dirty="0" smtClean="0"/>
              <a:t>-  indirektno </a:t>
            </a:r>
            <a:r>
              <a:rPr lang="sr-Latn-CS" sz="2800" dirty="0"/>
              <a:t>finansiranje –preko posredničkih finansijskih </a:t>
            </a:r>
            <a:r>
              <a:rPr lang="sr-Latn-CS" sz="2800" dirty="0" smtClean="0"/>
              <a:t>institucija.</a:t>
            </a:r>
            <a:endParaRPr lang="en-US" sz="2800" dirty="0"/>
          </a:p>
          <a:p>
            <a:pPr algn="just"/>
            <a:r>
              <a:rPr lang="sr-Latn-CS" dirty="0"/>
              <a:t>Drugi i treći način finansiranja se redovno odvija preko finansijskog tržišta i predstavlja  mehanizam transfera štednje i sredstava fondovima od suficitarnih ka deficitarnim privredama.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521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Način finansiranja- prenos štednje na investicije</a:t>
            </a:r>
            <a:endParaRPr lang="en-US" dirty="0"/>
          </a:p>
        </p:txBody>
      </p:sp>
      <p:pic>
        <p:nvPicPr>
          <p:cNvPr id="1026" name="Picture 2" descr="nacin finansiranja - prenosenje (s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8876" y="2297202"/>
            <a:ext cx="474345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5390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CS" sz="3600" dirty="0"/>
              <a:t>Proces prenošenja finansijskih sredstava od suficitarnih subjekata ka deficitarnim može se prikazati na </a:t>
            </a:r>
            <a:r>
              <a:rPr lang="sr-Latn-CS" sz="3600" dirty="0" smtClean="0"/>
              <a:t>sledeći </a:t>
            </a:r>
            <a:r>
              <a:rPr lang="sr-Latn-CS" sz="3600" dirty="0"/>
              <a:t>način: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108" y="2108959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povezanost (s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4108" y="2057422"/>
            <a:ext cx="10515599" cy="426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3350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savremenim privredama, koje karakteriše tržišni metod alokacije finansijskih </a:t>
            </a:r>
            <a:r>
              <a:rPr lang="sr-Latn-CS" dirty="0" smtClean="0"/>
              <a:t>sredstava, </a:t>
            </a:r>
            <a:r>
              <a:rPr lang="sr-Latn-CS" dirty="0"/>
              <a:t>jasno se vidi uloga i suština finansijskog tržišta, kao specifične tržišne institucije. </a:t>
            </a:r>
            <a:endParaRPr lang="sr-Latn-CS" dirty="0" smtClean="0"/>
          </a:p>
          <a:p>
            <a:pPr algn="just"/>
            <a:r>
              <a:rPr lang="sr-Latn-CS" dirty="0" smtClean="0"/>
              <a:t>Finansijsko </a:t>
            </a:r>
            <a:r>
              <a:rPr lang="sr-Latn-CS" dirty="0"/>
              <a:t>tržište je specifično tržište budući da se na njemu trguje specifičnom </a:t>
            </a:r>
            <a:r>
              <a:rPr lang="sr-Latn-CS" dirty="0" smtClean="0"/>
              <a:t>robom - novcem</a:t>
            </a:r>
            <a:r>
              <a:rPr lang="sr-Latn-CS" dirty="0"/>
              <a:t>, kapitalom, hartijama od </a:t>
            </a:r>
            <a:r>
              <a:rPr lang="sr-Latn-CS" dirty="0" smtClean="0"/>
              <a:t>vrijednosti</a:t>
            </a:r>
            <a:r>
              <a:rPr lang="sr-Latn-CS" dirty="0"/>
              <a:t>, valutama i devizama.</a:t>
            </a:r>
            <a:endParaRPr lang="en-US" dirty="0"/>
          </a:p>
          <a:p>
            <a:pPr algn="just"/>
            <a:r>
              <a:rPr lang="sr-Latn-CS" dirty="0"/>
              <a:t>Finansijsko tržište je jedino u stanju  da vrši koncentraciju i disperziju štednje, da vrši disperziju rizika i diversifikaciju i rangiranje investicionih projekata. </a:t>
            </a:r>
            <a:endParaRPr lang="sr-Latn-CS" dirty="0" smtClean="0"/>
          </a:p>
          <a:p>
            <a:pPr algn="just"/>
            <a:r>
              <a:rPr lang="sr-Latn-CS" dirty="0" smtClean="0"/>
              <a:t>Svi </a:t>
            </a:r>
            <a:r>
              <a:rPr lang="sr-Latn-CS" dirty="0"/>
              <a:t>poslovi na finansijskom tržištu mogu biti prometni ili gotovinski, pri čemu se svaka novčana ili kapitalna transakcija izvršava odmah ili u roku od dva do pet radnih dana, ali i terminski pri kojima se kupovina i prodaja realizuje u tačno </a:t>
            </a:r>
            <a:r>
              <a:rPr lang="sr-Latn-CS" dirty="0" smtClean="0"/>
              <a:t>unaprijed </a:t>
            </a:r>
            <a:r>
              <a:rPr lang="sr-Latn-CS" dirty="0"/>
              <a:t>utvrđenom roku. 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6946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CS" dirty="0"/>
              <a:t>Znači, sva nacionalna i međunarodna finansijska tržišta vrše određene</a:t>
            </a:r>
            <a:r>
              <a:rPr lang="sr-Latn-CS" b="1" i="1" dirty="0"/>
              <a:t> </a:t>
            </a:r>
            <a:r>
              <a:rPr lang="sr-Latn-CS" dirty="0"/>
              <a:t>funkcije:</a:t>
            </a:r>
            <a:endParaRPr lang="en-US" dirty="0"/>
          </a:p>
          <a:p>
            <a:pPr lvl="0" algn="just"/>
            <a:r>
              <a:rPr lang="sr-Latn-CS" dirty="0"/>
              <a:t>Tržišno alociranje slobodnih finansijskih </a:t>
            </a:r>
            <a:r>
              <a:rPr lang="sr-Latn-CS" dirty="0" smtClean="0"/>
              <a:t>sredstava,</a:t>
            </a:r>
            <a:endParaRPr lang="en-US" dirty="0"/>
          </a:p>
          <a:p>
            <a:pPr lvl="0" algn="just"/>
            <a:r>
              <a:rPr lang="sr-Latn-CS" dirty="0"/>
              <a:t>Održavanje određenog stepena likvidnosti privrednih i drugih subjekata učesnika na finansijskom </a:t>
            </a:r>
            <a:r>
              <a:rPr lang="sr-Latn-CS" dirty="0" smtClean="0"/>
              <a:t>tržištu,</a:t>
            </a:r>
            <a:endParaRPr lang="en-US" dirty="0"/>
          </a:p>
          <a:p>
            <a:pPr lvl="0" algn="just"/>
            <a:r>
              <a:rPr lang="sr-Latn-CS" dirty="0"/>
              <a:t>Brzo osiguranje potrebnih sredstava za proširenu </a:t>
            </a:r>
            <a:r>
              <a:rPr lang="sr-Latn-CS" dirty="0" smtClean="0"/>
              <a:t>reprodukciju,</a:t>
            </a:r>
            <a:endParaRPr lang="en-US" dirty="0"/>
          </a:p>
          <a:p>
            <a:pPr lvl="0" algn="just"/>
            <a:r>
              <a:rPr lang="sr-Latn-CS" dirty="0"/>
              <a:t>Održavanje stabilnosti kupovne snage novca u privredi i intervalutne </a:t>
            </a:r>
            <a:r>
              <a:rPr lang="sr-Latn-CS" dirty="0" smtClean="0"/>
              <a:t>vrijednosti novca,</a:t>
            </a:r>
            <a:endParaRPr lang="en-US" dirty="0"/>
          </a:p>
          <a:p>
            <a:pPr lvl="0" algn="just"/>
            <a:r>
              <a:rPr lang="sr-Latn-CS" dirty="0"/>
              <a:t>Osiguranje racionalnog korišćenja finansijskih sredstava i efikasno </a:t>
            </a:r>
            <a:r>
              <a:rPr lang="sr-Latn-CS" dirty="0" smtClean="0"/>
              <a:t>usmjeravanje </a:t>
            </a:r>
            <a:r>
              <a:rPr lang="sr-Latn-CS" dirty="0"/>
              <a:t>po tržišnim </a:t>
            </a:r>
            <a:r>
              <a:rPr lang="sr-Latn-CS" dirty="0" smtClean="0"/>
              <a:t>kriterijumima,</a:t>
            </a:r>
            <a:endParaRPr lang="en-US" dirty="0"/>
          </a:p>
          <a:p>
            <a:pPr lvl="0" algn="just"/>
            <a:r>
              <a:rPr lang="sr-Latn-CS" dirty="0"/>
              <a:t>Omogućavanje određene strukture imovine preduzeća, korporacija i drugih firmi i njihova brza </a:t>
            </a:r>
            <a:r>
              <a:rPr lang="sr-Latn-CS" dirty="0" smtClean="0"/>
              <a:t>izmjena, </a:t>
            </a:r>
            <a:r>
              <a:rPr lang="sr-Latn-CS" dirty="0"/>
              <a:t>u zavisnosti od poslovne politike preduzeća, ali i opšte ekonomske situacije u </a:t>
            </a:r>
            <a:r>
              <a:rPr lang="sr-Latn-CS" dirty="0" smtClean="0"/>
              <a:t>privredi. </a:t>
            </a:r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4840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sr-Latn-CS" dirty="0" smtClean="0"/>
              <a:t>Osnovne </a:t>
            </a:r>
            <a:r>
              <a:rPr lang="sr-Latn-CS" dirty="0"/>
              <a:t>determinante </a:t>
            </a:r>
            <a:r>
              <a:rPr lang="sr-Latn-CS" dirty="0" smtClean="0"/>
              <a:t>finansijskih tržišta možemo </a:t>
            </a:r>
            <a:r>
              <a:rPr lang="sr-Latn-CS" dirty="0"/>
              <a:t>svesti na </a:t>
            </a:r>
            <a:r>
              <a:rPr lang="sr-Latn-CS" dirty="0" smtClean="0"/>
              <a:t>slijedeće</a:t>
            </a:r>
            <a:r>
              <a:rPr lang="sr-Latn-CS" dirty="0"/>
              <a:t>: </a:t>
            </a:r>
            <a:endParaRPr lang="sr-Latn-CS" dirty="0" smtClean="0"/>
          </a:p>
          <a:p>
            <a:pPr marL="0" indent="0" algn="just">
              <a:buNone/>
            </a:pPr>
            <a:r>
              <a:rPr lang="sr-Latn-CS" dirty="0" smtClean="0"/>
              <a:t>- isti </a:t>
            </a:r>
            <a:r>
              <a:rPr lang="sr-Latn-CS" dirty="0"/>
              <a:t>tretman svih oblika vlasništva; </a:t>
            </a:r>
            <a:endParaRPr lang="sr-Latn-CS" dirty="0" smtClean="0"/>
          </a:p>
          <a:p>
            <a:pPr algn="just">
              <a:buFontTx/>
              <a:buChar char="-"/>
            </a:pPr>
            <a:r>
              <a:rPr lang="sr-Latn-CS" dirty="0" smtClean="0"/>
              <a:t>tržišni </a:t>
            </a:r>
            <a:r>
              <a:rPr lang="sr-Latn-CS" dirty="0"/>
              <a:t>uslovi privređivanja; </a:t>
            </a:r>
            <a:endParaRPr lang="sr-Latn-CS" dirty="0" smtClean="0"/>
          </a:p>
          <a:p>
            <a:pPr algn="just">
              <a:buFontTx/>
              <a:buChar char="-"/>
            </a:pPr>
            <a:r>
              <a:rPr lang="sr-Latn-CS" dirty="0" smtClean="0"/>
              <a:t>sloboda </a:t>
            </a:r>
            <a:r>
              <a:rPr lang="sr-Latn-CS" dirty="0"/>
              <a:t>privrednih subjekata u određivanju i sprovođenju svoje poslovne politike</a:t>
            </a:r>
            <a:r>
              <a:rPr lang="sr-Latn-CS" dirty="0" smtClean="0"/>
              <a:t>;</a:t>
            </a:r>
          </a:p>
          <a:p>
            <a:pPr algn="just">
              <a:buFontTx/>
              <a:buChar char="-"/>
            </a:pPr>
            <a:r>
              <a:rPr lang="sr-Latn-CS" dirty="0" smtClean="0"/>
              <a:t> poslovne </a:t>
            </a:r>
            <a:r>
              <a:rPr lang="sr-Latn-CS" dirty="0"/>
              <a:t>banke kao samostalni finansijski subjekti i razvijen bankarski sistem; </a:t>
            </a:r>
            <a:endParaRPr lang="sr-Latn-CS" dirty="0" smtClean="0"/>
          </a:p>
          <a:p>
            <a:pPr marL="0" indent="0" algn="just">
              <a:buNone/>
            </a:pPr>
            <a:r>
              <a:rPr lang="sr-Latn-CS" dirty="0"/>
              <a:t> </a:t>
            </a:r>
            <a:r>
              <a:rPr lang="sr-Latn-CS" dirty="0" smtClean="0"/>
              <a:t>- razvijen </a:t>
            </a:r>
            <a:r>
              <a:rPr lang="sr-Latn-CS" dirty="0"/>
              <a:t>finansijski sistem; </a:t>
            </a:r>
            <a:endParaRPr lang="sr-Latn-CS" dirty="0" smtClean="0"/>
          </a:p>
          <a:p>
            <a:pPr marL="0" indent="0" algn="just">
              <a:buNone/>
            </a:pPr>
            <a:r>
              <a:rPr lang="sr-Latn-CS" dirty="0" smtClean="0"/>
              <a:t>-  široka </a:t>
            </a:r>
            <a:r>
              <a:rPr lang="sr-Latn-CS" dirty="0"/>
              <a:t>lepeza hartija od </a:t>
            </a:r>
            <a:r>
              <a:rPr lang="sr-Latn-CS" dirty="0" smtClean="0"/>
              <a:t>vrijednosti;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8227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sr-Latn-CS" dirty="0"/>
              <a:t>formiranje cijene hartija od vrijednosti na finansijskom tržištu u zavisnosti od ponude i potražnje; </a:t>
            </a:r>
          </a:p>
          <a:p>
            <a:pPr algn="just">
              <a:buFontTx/>
              <a:buChar char="-"/>
            </a:pPr>
            <a:r>
              <a:rPr lang="sr-Latn-CS" dirty="0"/>
              <a:t>postojanje jedinstvenog finansijskog tržišta;</a:t>
            </a:r>
          </a:p>
          <a:p>
            <a:pPr algn="just">
              <a:buFontTx/>
              <a:buChar char="-"/>
            </a:pPr>
            <a:r>
              <a:rPr lang="sr-Latn-CS" dirty="0"/>
              <a:t> stabilnost kupovne snage novca i deviznog kursa; </a:t>
            </a:r>
          </a:p>
          <a:p>
            <a:pPr algn="just">
              <a:buFontTx/>
              <a:buChar char="-"/>
            </a:pPr>
            <a:r>
              <a:rPr lang="sr-Latn-CS" dirty="0"/>
              <a:t>visok stepen samostalnosti centralne banke;</a:t>
            </a:r>
          </a:p>
          <a:p>
            <a:pPr algn="just">
              <a:buFontTx/>
              <a:buChar char="-"/>
            </a:pPr>
            <a:r>
              <a:rPr lang="sr-Latn-CS" dirty="0"/>
              <a:t> otvorenost domaćeg tržišta novca i kapitala i njegova povezanost sa međunarodnim tržištem novca i kapitala; </a:t>
            </a:r>
          </a:p>
          <a:p>
            <a:pPr algn="just">
              <a:buFontTx/>
              <a:buChar char="-"/>
            </a:pPr>
            <a:r>
              <a:rPr lang="sr-Latn-CS" dirty="0"/>
              <a:t>visok stepen koncentracije i centralizacije finansijskih sredstava; </a:t>
            </a:r>
          </a:p>
          <a:p>
            <a:pPr algn="just">
              <a:buFontTx/>
              <a:buChar char="-"/>
            </a:pPr>
            <a:r>
              <a:rPr lang="sr-Latn-CS" dirty="0"/>
              <a:t>pravna država i poštovanje zakona;</a:t>
            </a:r>
          </a:p>
          <a:p>
            <a:pPr algn="just">
              <a:buFontTx/>
              <a:buChar char="-"/>
            </a:pPr>
            <a:r>
              <a:rPr lang="sr-Latn-CS" dirty="0"/>
              <a:t> dovoljno visok stepen razvoja privrede i društva i visok nivo per capita dohotka iz kojih se može formirati dovoljan nivo nacionalne štednje.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92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3. Osnovne karakteristike savremenih finansijskih tržišta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 </a:t>
            </a:r>
            <a:r>
              <a:rPr lang="sr-Latn-CS" dirty="0" smtClean="0"/>
              <a:t>Bitnih </a:t>
            </a:r>
            <a:r>
              <a:rPr lang="sr-Latn-CS" dirty="0"/>
              <a:t>karakteristika savremenih finansijskih tržišta je </a:t>
            </a:r>
            <a:r>
              <a:rPr lang="sr-Latn-CS" dirty="0" smtClean="0"/>
              <a:t>kontinuitet, koji podrazumijeva </a:t>
            </a:r>
            <a:r>
              <a:rPr lang="sr-Latn-CS" dirty="0"/>
              <a:t>mogućnost stalnog trgovanja akcijama. </a:t>
            </a:r>
            <a:endParaRPr lang="sr-Latn-CS" dirty="0" smtClean="0"/>
          </a:p>
          <a:p>
            <a:pPr algn="just"/>
            <a:r>
              <a:rPr lang="sr-Latn-CS" dirty="0" smtClean="0"/>
              <a:t>Kontinuelna </a:t>
            </a:r>
            <a:r>
              <a:rPr lang="sr-Latn-CS" dirty="0"/>
              <a:t>tržišta su ona gde se </a:t>
            </a:r>
            <a:r>
              <a:rPr lang="sr-Latn-CS" dirty="0" smtClean="0"/>
              <a:t>cijene </a:t>
            </a:r>
            <a:r>
              <a:rPr lang="sr-Latn-CS" dirty="0"/>
              <a:t>neprekidno formiraju tokom </a:t>
            </a:r>
            <a:r>
              <a:rPr lang="sr-Latn-CS" dirty="0" smtClean="0"/>
              <a:t>cijelog </a:t>
            </a:r>
            <a:r>
              <a:rPr lang="sr-Latn-CS" dirty="0"/>
              <a:t>radnog dana, sve dok se izvršavaju nalozi kupaca i prodavaca</a:t>
            </a:r>
            <a:r>
              <a:rPr lang="sr-Latn-CS" dirty="0" smtClean="0"/>
              <a:t>.</a:t>
            </a:r>
          </a:p>
          <a:p>
            <a:pPr algn="just"/>
            <a:r>
              <a:rPr lang="sr-Latn-CS" dirty="0" smtClean="0"/>
              <a:t>  </a:t>
            </a:r>
            <a:r>
              <a:rPr lang="sr-Latn-CS" dirty="0"/>
              <a:t>Međutim, </a:t>
            </a:r>
            <a:r>
              <a:rPr lang="sr-Latn-CS" dirty="0" smtClean="0"/>
              <a:t>postoje </a:t>
            </a:r>
            <a:r>
              <a:rPr lang="sr-Latn-CS" dirty="0"/>
              <a:t>i određene </a:t>
            </a:r>
            <a:r>
              <a:rPr lang="sr-Latn-CS" dirty="0" smtClean="0"/>
              <a:t>promjene </a:t>
            </a:r>
            <a:r>
              <a:rPr lang="sr-Latn-CS" dirty="0"/>
              <a:t>u </a:t>
            </a:r>
            <a:r>
              <a:rPr lang="sr-Latn-CS" dirty="0" smtClean="0"/>
              <a:t>svijetu </a:t>
            </a:r>
            <a:r>
              <a:rPr lang="sr-Latn-CS" dirty="0"/>
              <a:t>savremenih finansijskih tržišta </a:t>
            </a:r>
            <a:r>
              <a:rPr lang="sr-Latn-CS" dirty="0" smtClean="0"/>
              <a:t> </a:t>
            </a:r>
            <a:r>
              <a:rPr lang="sr-Latn-CS" dirty="0"/>
              <a:t>koje ujedno predstavljaju i osnovne karakteristike savremenih</a:t>
            </a:r>
            <a:r>
              <a:rPr lang="sr-Latn-CS" b="1" i="1" dirty="0"/>
              <a:t> </a:t>
            </a:r>
            <a:r>
              <a:rPr lang="sr-Latn-CS" dirty="0"/>
              <a:t>finansijskih tržišta</a:t>
            </a:r>
            <a:r>
              <a:rPr lang="sr-Latn-CS" b="1" i="1" dirty="0"/>
              <a:t>: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4957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/>
          <a:lstStyle/>
          <a:p>
            <a:pPr marL="0" lvl="0" indent="0">
              <a:buNone/>
            </a:pPr>
            <a:r>
              <a:rPr lang="sr-Latn-CS" dirty="0" smtClean="0"/>
              <a:t>1. Internacionalizacija </a:t>
            </a:r>
            <a:r>
              <a:rPr lang="sr-Latn-CS" dirty="0"/>
              <a:t>i globalizacija finansijskih </a:t>
            </a:r>
            <a:r>
              <a:rPr lang="sr-Latn-CS" dirty="0" smtClean="0"/>
              <a:t>tržišta,</a:t>
            </a:r>
            <a:endParaRPr lang="en-US" dirty="0"/>
          </a:p>
          <a:p>
            <a:pPr marL="0" lvl="0" indent="0">
              <a:buNone/>
            </a:pPr>
            <a:r>
              <a:rPr lang="sr-Latn-CS" dirty="0" smtClean="0"/>
              <a:t>2. Pojava </a:t>
            </a:r>
            <a:r>
              <a:rPr lang="sr-Latn-CS" dirty="0"/>
              <a:t>i razvoj finansijskih  </a:t>
            </a:r>
            <a:r>
              <a:rPr lang="sr-Latn-CS" dirty="0" smtClean="0"/>
              <a:t>inovacija,</a:t>
            </a:r>
            <a:endParaRPr lang="en-US" dirty="0"/>
          </a:p>
          <a:p>
            <a:pPr marL="0" lvl="0" indent="0">
              <a:buNone/>
            </a:pPr>
            <a:r>
              <a:rPr lang="sr-Latn-CS" dirty="0" smtClean="0"/>
              <a:t>3. Deregulacioni tokovi,</a:t>
            </a:r>
            <a:endParaRPr lang="en-US" dirty="0"/>
          </a:p>
          <a:p>
            <a:pPr marL="0" lvl="0" indent="0">
              <a:buNone/>
            </a:pPr>
            <a:r>
              <a:rPr lang="sr-Latn-CS" dirty="0" smtClean="0"/>
              <a:t>4. Tehničko </a:t>
            </a:r>
            <a:r>
              <a:rPr lang="sr-Latn-CS" dirty="0"/>
              <a:t>– tehnološke </a:t>
            </a:r>
            <a:r>
              <a:rPr lang="sr-Latn-CS" dirty="0" smtClean="0"/>
              <a:t>inovacije,</a:t>
            </a:r>
            <a:endParaRPr lang="en-US" dirty="0"/>
          </a:p>
          <a:p>
            <a:pPr marL="0" indent="0">
              <a:buNone/>
            </a:pPr>
            <a:r>
              <a:rPr lang="sr-Latn-CS" dirty="0" smtClean="0"/>
              <a:t>5. Sekjuritizacija.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2963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sr-Latn-CS" dirty="0" smtClean="0"/>
              <a:t>Internacionalizacija </a:t>
            </a:r>
            <a:r>
              <a:rPr lang="sr-Latn-CS" dirty="0"/>
              <a:t>i globalizacija finansijskih </a:t>
            </a:r>
            <a:r>
              <a:rPr lang="sr-Latn-CS" dirty="0" smtClean="0"/>
              <a:t>tržišta</a:t>
            </a:r>
          </a:p>
          <a:p>
            <a:pPr algn="just"/>
            <a:r>
              <a:rPr lang="sr-Latn-CS" dirty="0" smtClean="0"/>
              <a:t>Ovaj proces predstavlja </a:t>
            </a:r>
            <a:r>
              <a:rPr lang="sr-Latn-CS" dirty="0"/>
              <a:t>jednu od osnovnih karakteristika savremenih finansijskih tržišta</a:t>
            </a:r>
            <a:r>
              <a:rPr lang="sr-Latn-CS" b="1" i="1" dirty="0"/>
              <a:t>. </a:t>
            </a:r>
            <a:endParaRPr lang="sr-Latn-CS" b="1" i="1" dirty="0" smtClean="0"/>
          </a:p>
          <a:p>
            <a:pPr algn="just"/>
            <a:r>
              <a:rPr lang="sr-Latn-CS" dirty="0" smtClean="0"/>
              <a:t>Razvoj </a:t>
            </a:r>
            <a:r>
              <a:rPr lang="sr-Latn-CS" dirty="0"/>
              <a:t>savremenog finansijskog tržišta uslovljen je procesima konkurencije, koji vode stalnom kreiranju novih finansijskih instrumenata i širenju tržišta, odnosno njegovoj globalizaciji. </a:t>
            </a:r>
            <a:endParaRPr lang="sr-Latn-CS" dirty="0" smtClean="0"/>
          </a:p>
          <a:p>
            <a:pPr algn="just"/>
            <a:r>
              <a:rPr lang="sr-Latn-CS" dirty="0" smtClean="0"/>
              <a:t>Tom </a:t>
            </a:r>
            <a:r>
              <a:rPr lang="sr-Latn-CS" dirty="0"/>
              <a:t>tendencijom u savremenim međunarodnim ekonomskim odnosima se omogućava privrednim subjektima da se sve više okreću internacionalnim finansijskim tržištima u traženju izvora za finansiranje svojih potreba.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97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I – POJAM, ULOGA I KARAKTERISTIKE SAVREMENIH FINANSIJSKIH TRŽIŠTA</a:t>
            </a:r>
          </a:p>
          <a:p>
            <a:pPr marL="0" indent="0">
              <a:buNone/>
            </a:pPr>
            <a:r>
              <a:rPr lang="sr-Latn-ME" dirty="0" smtClean="0"/>
              <a:t>1. Pojam finansijskih tržišta</a:t>
            </a:r>
          </a:p>
          <a:p>
            <a:pPr marL="0" indent="0">
              <a:buNone/>
            </a:pPr>
            <a:r>
              <a:rPr lang="sr-Latn-ME" dirty="0" smtClean="0"/>
              <a:t>2. Funkcionisanje i osnovne determinante finansijskih tržišta</a:t>
            </a:r>
          </a:p>
          <a:p>
            <a:pPr marL="0" indent="0">
              <a:buNone/>
            </a:pPr>
            <a:r>
              <a:rPr lang="sr-Latn-ME" dirty="0" smtClean="0"/>
              <a:t>3. </a:t>
            </a:r>
            <a:r>
              <a:rPr lang="sr-Latn-ME" dirty="0"/>
              <a:t>O</a:t>
            </a:r>
            <a:r>
              <a:rPr lang="sr-Latn-ME" dirty="0" smtClean="0"/>
              <a:t>snovne karakteristike savremenih finansijskih tržišta</a:t>
            </a:r>
          </a:p>
          <a:p>
            <a:pPr marL="0" indent="0">
              <a:buNone/>
            </a:pPr>
            <a:r>
              <a:rPr lang="sr-Latn-ME" dirty="0" smtClean="0"/>
              <a:t>II – HARTIJE OD VRIJEDNOSTI- INSTRUMENTI FINANSIJSKIH TRŽIŠTA</a:t>
            </a:r>
          </a:p>
          <a:p>
            <a:pPr marL="0" indent="0">
              <a:buNone/>
            </a:pPr>
            <a:r>
              <a:rPr lang="sr-Latn-ME" dirty="0" smtClean="0"/>
              <a:t>1. </a:t>
            </a:r>
            <a:r>
              <a:rPr lang="sr-Latn-ME" dirty="0"/>
              <a:t>O</a:t>
            </a:r>
            <a:r>
              <a:rPr lang="sr-Latn-ME" dirty="0" smtClean="0"/>
              <a:t>snovna obiležja hartija od vrijednosti </a:t>
            </a:r>
          </a:p>
          <a:p>
            <a:pPr marL="0" indent="0">
              <a:buNone/>
            </a:pPr>
            <a:r>
              <a:rPr lang="sr-Latn-ME" dirty="0" smtClean="0"/>
              <a:t>2. </a:t>
            </a:r>
            <a:r>
              <a:rPr lang="sr-Latn-ME" dirty="0"/>
              <a:t>V</a:t>
            </a:r>
            <a:r>
              <a:rPr lang="sr-Latn-ME" dirty="0" smtClean="0"/>
              <a:t>rste hartija od vrijednosti</a:t>
            </a:r>
          </a:p>
          <a:p>
            <a:pPr marL="0" indent="0">
              <a:buNone/>
            </a:pPr>
            <a:r>
              <a:rPr lang="sr-Latn-ME" dirty="0" smtClean="0"/>
              <a:t>III- FINANSIJSKI DERIVATI  KAO PREDMET JAVNE PONUDE</a:t>
            </a:r>
          </a:p>
          <a:p>
            <a:pPr marL="0" indent="0">
              <a:buNone/>
            </a:pPr>
            <a:r>
              <a:rPr lang="sr-Latn-ME" dirty="0" smtClean="0"/>
              <a:t>IV – </a:t>
            </a:r>
            <a:r>
              <a:rPr lang="sr-Latn-ME" dirty="0"/>
              <a:t>DUŽNIČKI FINANSIJSKI INSTRUMENTI</a:t>
            </a:r>
          </a:p>
          <a:p>
            <a:pPr marL="0" indent="0">
              <a:buNone/>
            </a:pPr>
            <a:r>
              <a:rPr lang="sr-Latn-ME" dirty="0" smtClean="0"/>
              <a:t>V – REGULATIVE SAVREMENIH FINANSIJSKIH TRŽIŠTA</a:t>
            </a:r>
          </a:p>
          <a:p>
            <a:pPr marL="0" indent="0">
              <a:buNone/>
            </a:pPr>
            <a:r>
              <a:rPr lang="sr-Latn-ME" dirty="0" smtClean="0"/>
              <a:t>1. Regulativa u Velikoj Britaniji</a:t>
            </a:r>
          </a:p>
          <a:p>
            <a:pPr marL="0" indent="0">
              <a:buNone/>
            </a:pPr>
            <a:r>
              <a:rPr lang="sr-Latn-ME" dirty="0" smtClean="0"/>
              <a:t>2. Regulativa u SAD</a:t>
            </a:r>
          </a:p>
          <a:p>
            <a:pPr marL="0" indent="0">
              <a:buNone/>
            </a:pPr>
            <a:r>
              <a:rPr lang="sr-Latn-ME" dirty="0" smtClean="0"/>
              <a:t>3. Regulativa u ostalim zemljama</a:t>
            </a:r>
          </a:p>
          <a:p>
            <a:pPr marL="0" indent="0">
              <a:buNone/>
            </a:pPr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7463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algn="just"/>
            <a:r>
              <a:rPr lang="sr-Latn-CS" dirty="0"/>
              <a:t>Internacionalizacija i globalizacaja finansijskih tržišta su u skladu sa tendencijama do kojih dolazi u Evropi početkom 90-ih </a:t>
            </a:r>
            <a:r>
              <a:rPr lang="sr-Latn-CS" dirty="0" smtClean="0"/>
              <a:t>(stvaranje </a:t>
            </a:r>
            <a:r>
              <a:rPr lang="sr-Latn-CS" dirty="0"/>
              <a:t>Evropske </a:t>
            </a:r>
            <a:r>
              <a:rPr lang="sr-Latn-CS" dirty="0" smtClean="0"/>
              <a:t>unije - </a:t>
            </a:r>
            <a:r>
              <a:rPr lang="sr-Latn-CS" dirty="0"/>
              <a:t>EU). </a:t>
            </a:r>
            <a:endParaRPr lang="sr-Latn-CS" dirty="0" smtClean="0"/>
          </a:p>
          <a:p>
            <a:pPr algn="just"/>
            <a:r>
              <a:rPr lang="sr-Latn-CS" dirty="0" smtClean="0"/>
              <a:t>Te </a:t>
            </a:r>
            <a:r>
              <a:rPr lang="sr-Latn-CS" dirty="0"/>
              <a:t>tendencije treba da imaju za cilj veću efikasnost privrednih subjekata, niže troškove </a:t>
            </a:r>
            <a:r>
              <a:rPr lang="sr-Latn-CS" dirty="0" smtClean="0"/>
              <a:t>usmjeravanja </a:t>
            </a:r>
            <a:r>
              <a:rPr lang="sr-Latn-CS" dirty="0"/>
              <a:t>sredstava od štednih ka investicionim subjektima i u krajnjoj liniji brži privredni rast i razvoj</a:t>
            </a:r>
            <a:r>
              <a:rPr lang="sr-Latn-CS" dirty="0" smtClean="0"/>
              <a:t>.</a:t>
            </a:r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Od globalizacije i internacionalizacije finansijskih tržišta se očekuje da koristi imaju svi.  </a:t>
            </a:r>
            <a:endParaRPr lang="sr-Latn-CS" dirty="0" smtClean="0"/>
          </a:p>
          <a:p>
            <a:pPr algn="just"/>
            <a:r>
              <a:rPr lang="sr-Latn-CS" dirty="0" smtClean="0"/>
              <a:t>Privredni </a:t>
            </a:r>
            <a:r>
              <a:rPr lang="sr-Latn-CS" dirty="0"/>
              <a:t>subjekti odnosno investicione jedinice mogu prikupljati  sredstva iz različitih izvora i po različitim troškovima. 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0107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CS" dirty="0"/>
              <a:t>2. Inovacije na finansijskom tržištu</a:t>
            </a:r>
            <a:r>
              <a:rPr lang="sr-Latn-CS" b="1" dirty="0"/>
              <a:t> </a:t>
            </a:r>
            <a:endParaRPr lang="sr-Latn-CS" b="1" dirty="0" smtClean="0"/>
          </a:p>
          <a:p>
            <a:pPr algn="just"/>
            <a:r>
              <a:rPr lang="sr-Latn-CS" dirty="0" smtClean="0"/>
              <a:t>Inovacije se mogu podijeliti </a:t>
            </a:r>
            <a:r>
              <a:rPr lang="sr-Latn-CS" dirty="0"/>
              <a:t>na inovacije proizvoda, procesa i organizacije. </a:t>
            </a:r>
            <a:endParaRPr lang="sr-Latn-CS" dirty="0" smtClean="0"/>
          </a:p>
          <a:p>
            <a:pPr algn="just"/>
            <a:r>
              <a:rPr lang="sr-Latn-CS" dirty="0" smtClean="0"/>
              <a:t>Inovacije </a:t>
            </a:r>
            <a:r>
              <a:rPr lang="sr-Latn-CS" dirty="0"/>
              <a:t>proizvoda odnose se na stvaranje novih finansijskih instrumenata. </a:t>
            </a:r>
            <a:endParaRPr lang="sr-Latn-CS" dirty="0" smtClean="0"/>
          </a:p>
          <a:p>
            <a:pPr algn="just"/>
            <a:r>
              <a:rPr lang="sr-Latn-CS" dirty="0" smtClean="0"/>
              <a:t>Finansijski </a:t>
            </a:r>
            <a:r>
              <a:rPr lang="sr-Latn-CS" dirty="0"/>
              <a:t>instrumenti predstavljaju </a:t>
            </a:r>
            <a:r>
              <a:rPr lang="sr-Latn-CS" dirty="0" smtClean="0"/>
              <a:t>odgovor </a:t>
            </a:r>
            <a:r>
              <a:rPr lang="sr-Latn-CS" dirty="0"/>
              <a:t>finansijskog tržišta  na </a:t>
            </a:r>
            <a:r>
              <a:rPr lang="sr-Latn-CS" dirty="0" smtClean="0"/>
              <a:t>promjene </a:t>
            </a:r>
            <a:r>
              <a:rPr lang="sr-Latn-CS" dirty="0"/>
              <a:t>u okruženju, posebno na kolebljivost kamatnih stopa, i tehnološki progres u komunikacijama i razvoj kompjutera</a:t>
            </a:r>
            <a:r>
              <a:rPr lang="sr-Latn-CS" dirty="0" smtClean="0"/>
              <a:t>.</a:t>
            </a:r>
          </a:p>
          <a:p>
            <a:pPr marL="0" indent="0" algn="just">
              <a:buNone/>
            </a:pPr>
            <a:r>
              <a:rPr lang="sr-Latn-CS" dirty="0" smtClean="0"/>
              <a:t> </a:t>
            </a:r>
            <a:endParaRPr lang="en-US" b="1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3035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algn="just"/>
            <a:r>
              <a:rPr lang="sr-Latn-CS" dirty="0" smtClean="0"/>
              <a:t>Inovacije u procesima, procedurama poslovanja na finansijskom tržištu, vezane su za infrastrukturu tržišta, odnosno korišćenje kompjuterske tehnologije i komunikacija. </a:t>
            </a:r>
          </a:p>
          <a:p>
            <a:pPr algn="just"/>
            <a:r>
              <a:rPr lang="sr-Latn-CS" dirty="0" smtClean="0"/>
              <a:t>One se odnose na elektronski prenos podataka, koji omogućava kontinuiranu trgovinu, automatizovano saldiranje operacija, operacije sekjuritizacije kojima se na poseban način povezuju kreditno i finansijsko tržište.</a:t>
            </a:r>
          </a:p>
          <a:p>
            <a:pPr algn="just"/>
            <a:r>
              <a:rPr lang="sr-Latn-CS" dirty="0" smtClean="0"/>
              <a:t> Organizacione inovacije sadržane su u kreiranju novih institucija na tržištu, kao što su investicione kompanije čija djelatnost dovodi do novih proizvoda i procesa.</a:t>
            </a:r>
            <a:r>
              <a:rPr lang="sr-Latn-CS" i="1" dirty="0" smtClean="0"/>
              <a:t>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9057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CS" dirty="0" smtClean="0"/>
              <a:t>3. Deregulacioni tokovi</a:t>
            </a:r>
            <a:r>
              <a:rPr lang="sr-Latn-CS" b="1" dirty="0" smtClean="0"/>
              <a:t> </a:t>
            </a:r>
          </a:p>
          <a:p>
            <a:pPr algn="just"/>
            <a:r>
              <a:rPr lang="sr-Latn-CS" dirty="0" smtClean="0"/>
              <a:t>Deregulacioni tokovi razlikuju se među zemljama, ali imaju jednu zajedničku karakteristiku, a to je smanjenje uloge države u regulisanju finansijskih tržišta. </a:t>
            </a:r>
          </a:p>
          <a:p>
            <a:pPr algn="just"/>
            <a:r>
              <a:rPr lang="sr-Latn-CS" dirty="0" smtClean="0"/>
              <a:t>Procesi deregulacije počeli su posebno tzv. „velikim bumom“ na londonskom finansijskom tržištu (kojim je omogućena demonopolizacija tržišta, odnosno ravnopravni pristup tržištu različitih finansijskih institucija, uz ukidanje finansijskih provizija za trgovinu) i formiranjem samoregulativnih organa, posebno u SAD, umjesto državne regulative (stanje prije Velike recesije). </a:t>
            </a:r>
          </a:p>
          <a:p>
            <a:pPr algn="just"/>
            <a:r>
              <a:rPr lang="sr-Latn-CS" dirty="0" smtClean="0"/>
              <a:t>Deregulacioni tokovi kao i procesi konkurencije, razvoj komunikacija i inovacije vode rastućoj globalizaciji tržišta (stanje prije Velike recesije).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2352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/>
          <a:lstStyle/>
          <a:p>
            <a:pPr algn="just"/>
            <a:r>
              <a:rPr lang="sr-Latn-CS" dirty="0" smtClean="0"/>
              <a:t>Dio tog procesa je i rastuća trgovina na finansijskom tržištu van matičnih država. </a:t>
            </a:r>
            <a:endParaRPr lang="en-US" dirty="0" smtClean="0"/>
          </a:p>
          <a:p>
            <a:pPr algn="just"/>
            <a:r>
              <a:rPr lang="sr-Latn-CS" dirty="0" smtClean="0"/>
              <a:t>Značajni rezultati deregulacionih tokova, su bile velike strukturne promjene u poslovanju finansijskih institucija. </a:t>
            </a:r>
          </a:p>
          <a:p>
            <a:pPr algn="just"/>
            <a:r>
              <a:rPr lang="sr-Latn-CS" dirty="0" smtClean="0"/>
              <a:t>Te promjene su išle u pravcu stvaranja tzv. «finansijskih supermarketa» koji su nudili širok spektar različitih finansijskih usluga. </a:t>
            </a:r>
          </a:p>
          <a:p>
            <a:pPr algn="just"/>
            <a:r>
              <a:rPr lang="sr-Latn-CS" dirty="0" smtClean="0"/>
              <a:t>Na taj način je došlo i do razvoja dvije vrste bankarstva - klasičnog komercijalnog i investicionog.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7854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CS" dirty="0"/>
              <a:t>4. Uloga tehničko-tehnoloških inovacija </a:t>
            </a:r>
            <a:endParaRPr lang="sr-Latn-CS" dirty="0" smtClean="0"/>
          </a:p>
          <a:p>
            <a:pPr marL="0" indent="0" algn="just">
              <a:buNone/>
            </a:pPr>
            <a:r>
              <a:rPr lang="sr-Latn-CS" dirty="0" smtClean="0"/>
              <a:t>U </a:t>
            </a:r>
            <a:r>
              <a:rPr lang="sr-Latn-CS" dirty="0"/>
              <a:t>razvoju berzi i finansijskih </a:t>
            </a:r>
            <a:r>
              <a:rPr lang="sr-Latn-CS" dirty="0" smtClean="0"/>
              <a:t>tržišta uloga </a:t>
            </a:r>
            <a:r>
              <a:rPr lang="sr-Latn-CS" dirty="0"/>
              <a:t>tehničko-tehnoloških inovacija</a:t>
            </a:r>
            <a:r>
              <a:rPr lang="sr-Latn-CS" dirty="0" smtClean="0"/>
              <a:t> </a:t>
            </a:r>
            <a:r>
              <a:rPr lang="sr-Latn-CS" dirty="0"/>
              <a:t>je </a:t>
            </a:r>
            <a:r>
              <a:rPr lang="sr-Latn-CS" dirty="0" smtClean="0"/>
              <a:t>oduvijek </a:t>
            </a:r>
            <a:r>
              <a:rPr lang="sr-Latn-CS" dirty="0"/>
              <a:t>bila izuzetno velika. </a:t>
            </a:r>
            <a:endParaRPr lang="sr-Latn-CS" dirty="0" smtClean="0"/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Ona je omogućila brži prenos informacija, podataka,  naloga i trgovanja i kasnije njihov kliring i soldiranje. </a:t>
            </a:r>
            <a:endParaRPr lang="en-US" b="1" dirty="0"/>
          </a:p>
          <a:p>
            <a:pPr algn="just"/>
            <a:r>
              <a:rPr lang="sr-Latn-CS" dirty="0"/>
              <a:t>Razvoj tehnike i tehnologije je pružio neslućene mogućnosti u razvoju savremenenih finansijskih tržišta. </a:t>
            </a:r>
            <a:endParaRPr lang="sr-Latn-CS" dirty="0" smtClean="0"/>
          </a:p>
          <a:p>
            <a:pPr algn="just"/>
            <a:r>
              <a:rPr lang="sr-Latn-CS" dirty="0" smtClean="0"/>
              <a:t>Razvoj </a:t>
            </a:r>
            <a:r>
              <a:rPr lang="sr-Latn-CS" dirty="0"/>
              <a:t>tehnologije je doveo do kompjuterizacije većine savremenih finansijskih tržišta</a:t>
            </a:r>
            <a:r>
              <a:rPr lang="sr-Latn-C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77046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/>
          <a:lstStyle/>
          <a:p>
            <a:pPr algn="just"/>
            <a:r>
              <a:rPr lang="sr-Latn-CS" dirty="0" smtClean="0"/>
              <a:t> Skoro sve berze svijeta su uvele svoje kompjuterske sisteme, bilo za trgovanje, bilo za obradu naloga.  </a:t>
            </a:r>
          </a:p>
          <a:p>
            <a:pPr algn="just"/>
            <a:r>
              <a:rPr lang="sr-Latn-CS" dirty="0" smtClean="0"/>
              <a:t>Jedna od direktnih posledica razvoja informacione tehnologije,  koja ujedno predstavlja nezaobilaznu karakteristiku savremenih finansijskih tržišta, je mogućnost neprekidnog obavljanja transakcija i trgovanja. </a:t>
            </a:r>
          </a:p>
          <a:p>
            <a:pPr algn="just"/>
            <a:r>
              <a:rPr lang="sr-Latn-CS" dirty="0" smtClean="0"/>
              <a:t> Tu pojavu ćemo okarakterisati kao kontinuelnost u funkcionisanju finansijskih tržišta. 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9176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Kontinuelna tržišta su ona gde se </a:t>
            </a:r>
            <a:r>
              <a:rPr lang="sr-Latn-CS" dirty="0" smtClean="0"/>
              <a:t>cijene </a:t>
            </a:r>
            <a:r>
              <a:rPr lang="sr-Latn-CS" dirty="0"/>
              <a:t>neprekidno formiraju tokom čitavog radnog dana,  sve dok se izvršavaju nalozi kupaca i prodavaca. </a:t>
            </a:r>
            <a:endParaRPr lang="sr-Latn-CS" dirty="0" smtClean="0"/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Ova karakteristika </a:t>
            </a:r>
            <a:r>
              <a:rPr lang="sr-Latn-CS" dirty="0" smtClean="0"/>
              <a:t>podrazumijeva </a:t>
            </a:r>
            <a:r>
              <a:rPr lang="sr-Latn-CS" dirty="0"/>
              <a:t>da je danas, pomoću savremene informativne tehnologije moguće neprekidno pratiti transakcije i obavljati trgovinu gotovo 24 časa dnevno, na skoro svim finansijskim tržištima širom </a:t>
            </a:r>
            <a:r>
              <a:rPr lang="sr-Latn-CS" dirty="0" smtClean="0"/>
              <a:t>svijeta</a:t>
            </a:r>
            <a:r>
              <a:rPr lang="sr-Latn-CS" dirty="0"/>
              <a:t>. </a:t>
            </a:r>
            <a:endParaRPr lang="en-US" b="1" dirty="0"/>
          </a:p>
          <a:p>
            <a:pPr algn="just"/>
            <a:r>
              <a:rPr lang="sr-Latn-CS" dirty="0"/>
              <a:t>Da bi </a:t>
            </a:r>
            <a:r>
              <a:rPr lang="sr-Latn-CS" dirty="0" smtClean="0"/>
              <a:t>razumjeli </a:t>
            </a:r>
            <a:r>
              <a:rPr lang="sr-Latn-CS" dirty="0"/>
              <a:t>karakteristiku </a:t>
            </a:r>
            <a:r>
              <a:rPr lang="sr-Latn-CS" dirty="0" smtClean="0"/>
              <a:t>kontinuelnosti </a:t>
            </a:r>
            <a:r>
              <a:rPr lang="sr-Latn-CS" dirty="0"/>
              <a:t>treba imati u vidu da sve berze u </a:t>
            </a:r>
            <a:r>
              <a:rPr lang="sr-Latn-CS" dirty="0" smtClean="0"/>
              <a:t>svijetu </a:t>
            </a:r>
            <a:r>
              <a:rPr lang="sr-Latn-CS" dirty="0"/>
              <a:t>imaju precizno definisano radno </a:t>
            </a:r>
            <a:r>
              <a:rPr lang="sr-Latn-CS" dirty="0" smtClean="0"/>
              <a:t>vrijeme</a:t>
            </a:r>
            <a:r>
              <a:rPr lang="sr-Latn-CS" dirty="0"/>
              <a:t>. </a:t>
            </a:r>
            <a:endParaRPr lang="sr-Latn-C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2753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/>
          <a:lstStyle/>
          <a:p>
            <a:pPr algn="just"/>
            <a:r>
              <a:rPr lang="sr-Latn-CS" dirty="0" smtClean="0"/>
              <a:t>Primjer - na berzi u Njujorku ono je od 9.30 do 16.00 časova ( početak i završetak rada je praćen zvukom zvona). </a:t>
            </a:r>
          </a:p>
          <a:p>
            <a:pPr algn="just"/>
            <a:r>
              <a:rPr lang="sr-Latn-CS" dirty="0" smtClean="0"/>
              <a:t>Razvoj informacione tehnologije je stvorio mogućnost  kreiranja elektronskih komunikacionih mreža  (ECN-Electronic Communication Networks) koje potpuno mijenjaju način rada, suštinu i smisao postojanja samih berzi.  </a:t>
            </a:r>
          </a:p>
          <a:p>
            <a:pPr algn="just"/>
            <a:r>
              <a:rPr lang="sr-Latn-CS" dirty="0" smtClean="0"/>
              <a:t>Razvoj sistema ECN čini radno vrijeme berze irelevantnim, pošto putem elektronskog sistema je moguće trgovati gotovo neprekidno.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6881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CS" dirty="0"/>
              <a:t>5.Sekjuritizacija </a:t>
            </a:r>
            <a:endParaRPr lang="sr-Latn-CS" dirty="0" smtClean="0"/>
          </a:p>
          <a:p>
            <a:pPr algn="just"/>
            <a:r>
              <a:rPr lang="sr-Latn-CS" dirty="0" smtClean="0"/>
              <a:t>Sjekuritizacija predstavlja </a:t>
            </a:r>
            <a:r>
              <a:rPr lang="sr-Latn-CS" dirty="0"/>
              <a:t>složen proces u kome se vrši svojevrsno «prepakivanje» individualnih kredita i različitih instrumenata duga kako bi se kreirala jedna ili više hartija od </a:t>
            </a:r>
            <a:r>
              <a:rPr lang="sr-Latn-CS" dirty="0" smtClean="0"/>
              <a:t>vrijednosti</a:t>
            </a:r>
            <a:r>
              <a:rPr lang="sr-Latn-CS" dirty="0"/>
              <a:t>, čime se </a:t>
            </a:r>
            <a:r>
              <a:rPr lang="sr-Latn-CS" dirty="0" smtClean="0"/>
              <a:t>mijenja </a:t>
            </a:r>
            <a:r>
              <a:rPr lang="sr-Latn-CS" dirty="0"/>
              <a:t>njihov kreditni status, a koje se kasnije iznose na tržište radi prodaje trećim licima</a:t>
            </a:r>
            <a:r>
              <a:rPr lang="sr-Latn-CS" dirty="0" smtClean="0"/>
              <a:t>.</a:t>
            </a:r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Sekjuritizacija je značajna jer, predstavlja mobilisanje kreditnih potraživanja banke putem hartija od </a:t>
            </a:r>
            <a:r>
              <a:rPr lang="sr-Latn-CS" dirty="0" smtClean="0"/>
              <a:t>vrijednosti </a:t>
            </a:r>
            <a:r>
              <a:rPr lang="sr-Latn-CS" dirty="0"/>
              <a:t>i njihovu prodaju na tržištu</a:t>
            </a:r>
            <a:r>
              <a:rPr lang="sr-Latn-C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543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b="1" dirty="0" smtClean="0"/>
              <a:t>I -  </a:t>
            </a:r>
            <a:r>
              <a:rPr lang="en-US" sz="3600" b="1" dirty="0" smtClean="0"/>
              <a:t>POJAM, ULOG</a:t>
            </a:r>
            <a:r>
              <a:rPr lang="sr-Latn-ME" sz="3600" b="1" dirty="0" smtClean="0"/>
              <a:t>A</a:t>
            </a:r>
            <a:r>
              <a:rPr lang="en-US" sz="3600" b="1" dirty="0" smtClean="0"/>
              <a:t> I KARAKTERISTIKE</a:t>
            </a:r>
            <a:r>
              <a:rPr lang="sr-Latn-ME" sz="3600" b="1" dirty="0" smtClean="0"/>
              <a:t> SAVREMENIH FINANSIJSKIH TRŽIŠTA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savremenog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uslovljen</a:t>
            </a:r>
            <a:r>
              <a:rPr lang="en-US" dirty="0"/>
              <a:t> je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/>
              <a:t>inovacije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stalnom</a:t>
            </a:r>
            <a:r>
              <a:rPr lang="en-US" dirty="0"/>
              <a:t> </a:t>
            </a:r>
            <a:r>
              <a:rPr lang="en-US" dirty="0" err="1"/>
              <a:t>kreiranju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širenju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sr-Latn-ME" dirty="0" smtClean="0"/>
              <a:t>predavanja </a:t>
            </a:r>
            <a:r>
              <a:rPr lang="en-US" dirty="0" smtClean="0"/>
              <a:t>je </a:t>
            </a:r>
            <a:r>
              <a:rPr lang="en-US" dirty="0"/>
              <a:t>da </a:t>
            </a:r>
            <a:r>
              <a:rPr lang="sr-Latn-ME" dirty="0" smtClean="0"/>
              <a:t>se ovlada</a:t>
            </a:r>
            <a:r>
              <a:rPr lang="en-US" dirty="0" smtClean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teorijskim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vezanim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finansijska tržišta (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inovacija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Cilj je i upoznavanje sa</a:t>
            </a:r>
            <a:r>
              <a:rPr lang="en-US" dirty="0" smtClean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približavanja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 </a:t>
            </a:r>
            <a:r>
              <a:rPr lang="en-US" dirty="0" err="1"/>
              <a:t>potreban</a:t>
            </a:r>
            <a:r>
              <a:rPr lang="en-US" dirty="0"/>
              <a:t>.  </a:t>
            </a:r>
            <a:endParaRPr lang="sr-Latn-ME" dirty="0" smtClean="0"/>
          </a:p>
          <a:p>
            <a:pPr algn="just"/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ambijent</a:t>
            </a:r>
            <a:r>
              <a:rPr lang="en-US" dirty="0"/>
              <a:t> </a:t>
            </a:r>
            <a:r>
              <a:rPr lang="en-US" dirty="0" err="1" smtClean="0"/>
              <a:t>tržišne</a:t>
            </a:r>
            <a:r>
              <a:rPr lang="sr-Latn-ME" dirty="0" smtClean="0"/>
              <a:t> ekonomije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79605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sr-Latn-CS" dirty="0" smtClean="0"/>
              <a:t> Ove hartije od vrijednosti imaju rokove dospijeća koji odgovaraju rokovima dospijeća orginalnih kredita, a otplata prihoda investitoru vrši se iz prihoda koje banka ima na osnovu datog kredita. </a:t>
            </a:r>
          </a:p>
          <a:p>
            <a:pPr algn="just"/>
            <a:r>
              <a:rPr lang="sr-Latn-CS" dirty="0" smtClean="0"/>
              <a:t>Na taj način se za banku smanjuje rizik likvidnosti i rizik kamatne stope.</a:t>
            </a:r>
          </a:p>
          <a:p>
            <a:pPr algn="just"/>
            <a:r>
              <a:rPr lang="sr-Latn-CS" dirty="0" smtClean="0"/>
              <a:t> S druge strane smanjen je kreditni rizik za investitora, jer banka vrši ocjenu kreditne sposobnosti dužnika, a svojim rejtingom ili garancijom obezbeđuje otplatu prihoda investitoru.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115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praksi banaka, razvijena je sekjuritizacija hipotekarnih kredita, potrošačkih kredita, posebno za automobile, kredita po osnovu korišćenja kreditnih kartica i sl. </a:t>
            </a:r>
            <a:endParaRPr lang="sr-Latn-CS" dirty="0" smtClean="0"/>
          </a:p>
          <a:p>
            <a:pPr algn="just"/>
            <a:r>
              <a:rPr lang="sr-Latn-CS" dirty="0" smtClean="0"/>
              <a:t>Proces </a:t>
            </a:r>
            <a:r>
              <a:rPr lang="sr-Latn-CS" dirty="0"/>
              <a:t>sekjuritizacije ima dublji značaj za razvoj finansijskih instrumenata, jer omogućava tržišnost bankarskih kredita</a:t>
            </a:r>
            <a:r>
              <a:rPr lang="sr-Latn-CS" dirty="0" smtClean="0"/>
              <a:t>.</a:t>
            </a:r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Na taj način šire se granice finansijskog tržišta i povećava njegova efikasnost.</a:t>
            </a:r>
            <a:endParaRPr lang="en-US" b="1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39122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sr-Latn-CS" dirty="0" smtClean="0"/>
              <a:t>Znači, predmet sekjuritizacije mogu biti: hipotekarni krediti, krediti za kola, čak i pojedine vrste obveznica niskog rejtinga.</a:t>
            </a:r>
          </a:p>
          <a:p>
            <a:pPr algn="just"/>
            <a:r>
              <a:rPr lang="sr-Latn-CS" dirty="0" smtClean="0"/>
              <a:t> Suština procesa je da se od nelikvidnih kredita i instrumenata duga, kreiraju likvidni instrumenti kojima se može trgovati na finansijskim tržištima. 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2415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 II - </a:t>
            </a:r>
            <a:r>
              <a:rPr lang="sl-SI" sz="3600" b="1" dirty="0" smtClean="0"/>
              <a:t>HARTIJA OD VRIJEDNOSTI – INSTRUMENTI FINANSIJSKIH TRŽIŠTA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l-SI" dirty="0" smtClean="0"/>
              <a:t>Hartije </a:t>
            </a:r>
            <a:r>
              <a:rPr lang="sl-SI" dirty="0"/>
              <a:t>od </a:t>
            </a:r>
            <a:r>
              <a:rPr lang="sl-SI" dirty="0" smtClean="0"/>
              <a:t>vrijednosti</a:t>
            </a:r>
            <a:r>
              <a:rPr lang="sl-SI" dirty="0"/>
              <a:t>, kao instrumenti finansijskog tržišta, izdaju se, prenose i evidentiraju u obliku elektronskog zapisa u informacionom sistemu Centralnog registra hartija od </a:t>
            </a:r>
            <a:r>
              <a:rPr lang="sl-SI" dirty="0" smtClean="0"/>
              <a:t>vrijednosti</a:t>
            </a:r>
            <a:r>
              <a:rPr lang="sl-SI" dirty="0"/>
              <a:t>. </a:t>
            </a:r>
            <a:endParaRPr lang="sl-SI" dirty="0" smtClean="0"/>
          </a:p>
          <a:p>
            <a:pPr algn="just"/>
            <a:r>
              <a:rPr lang="sl-SI" dirty="0" smtClean="0"/>
              <a:t>U nekom od narednih predavanja </a:t>
            </a:r>
            <a:r>
              <a:rPr lang="sl-SI" dirty="0"/>
              <a:t>bavićemo se: vrstama hartija od </a:t>
            </a:r>
            <a:r>
              <a:rPr lang="sl-SI" dirty="0" smtClean="0"/>
              <a:t>vrijednosti</a:t>
            </a:r>
            <a:r>
              <a:rPr lang="sl-SI" dirty="0"/>
              <a:t>, osnovnim sadržajem hartija od </a:t>
            </a:r>
            <a:r>
              <a:rPr lang="sl-SI" dirty="0" smtClean="0"/>
              <a:t>vrijednosti</a:t>
            </a:r>
            <a:r>
              <a:rPr lang="sl-SI" dirty="0"/>
              <a:t>, a posebnu pažnju posvetićemo </a:t>
            </a:r>
            <a:r>
              <a:rPr lang="sl-SI" dirty="0" smtClean="0"/>
              <a:t>akcijama/dionicama.</a:t>
            </a:r>
          </a:p>
          <a:p>
            <a:pPr marL="0" indent="0" algn="just">
              <a:buNone/>
            </a:pPr>
            <a:r>
              <a:rPr lang="sl-SI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32078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/>
          <a:lstStyle/>
          <a:p>
            <a:pPr algn="just"/>
            <a:r>
              <a:rPr lang="sl-SI" dirty="0" smtClean="0"/>
              <a:t>Cilj je da se ovlada teorjskim i praktičnim znanjima poslovanja akcijama/dionicama. </a:t>
            </a:r>
            <a:endParaRPr lang="en-US" dirty="0" smtClean="0"/>
          </a:p>
          <a:p>
            <a:pPr algn="just"/>
            <a:r>
              <a:rPr lang="sr-Latn-CS" dirty="0" smtClean="0"/>
              <a:t> Poslovanje akcijama mora se shvatiti ozbiljno, odgovorno i stručno, ne samo zbog toga što se izdavanjem akcija obezbeđuje potreban kapital i što se stvaraju obaveze prema akcionarima, već i zbog toga što je naše (BiH) finansijsko tržište, za razliku od svetskog finansijskog tržišta nerazvijeno,  i zbog toga što naši kadrovi nemaju potrebno iskustvo i znanje u ovoj oblasti.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76725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278"/>
          </a:xfrm>
        </p:spPr>
        <p:txBody>
          <a:bodyPr>
            <a:normAutofit/>
          </a:bodyPr>
          <a:lstStyle/>
          <a:p>
            <a:r>
              <a:rPr lang="sl-SI" sz="3600" b="1" dirty="0" smtClean="0"/>
              <a:t>1. Osnovna obeležja hartija od vrijednosti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Hartije </a:t>
            </a:r>
            <a:r>
              <a:rPr lang="sl-SI" dirty="0"/>
              <a:t>od </a:t>
            </a:r>
            <a:r>
              <a:rPr lang="sl-SI" dirty="0" smtClean="0"/>
              <a:t>vrijednosti/ vrijedonosni papiri,  sadrže ove osnovne elemente:</a:t>
            </a:r>
            <a:endParaRPr lang="en-US" dirty="0"/>
          </a:p>
          <a:p>
            <a:pPr lvl="0"/>
            <a:r>
              <a:rPr lang="sl-SI" dirty="0"/>
              <a:t>oznaku vrste hartije od </a:t>
            </a:r>
            <a:r>
              <a:rPr lang="sl-SI" dirty="0" smtClean="0"/>
              <a:t>vrijednosti</a:t>
            </a:r>
            <a:r>
              <a:rPr lang="sl-SI" dirty="0"/>
              <a:t>,</a:t>
            </a:r>
            <a:endParaRPr lang="en-US" dirty="0"/>
          </a:p>
          <a:p>
            <a:pPr lvl="0"/>
            <a:r>
              <a:rPr lang="sl-SI" dirty="0"/>
              <a:t>oznaku klase, odnosno serije hartije od </a:t>
            </a:r>
            <a:r>
              <a:rPr lang="sl-SI" dirty="0" smtClean="0"/>
              <a:t>vrijednosti </a:t>
            </a:r>
            <a:r>
              <a:rPr lang="sl-SI" dirty="0"/>
              <a:t>ako je izdavalac izdao više klasa, odnosno serija hartija od </a:t>
            </a:r>
            <a:r>
              <a:rPr lang="sl-SI" dirty="0" smtClean="0"/>
              <a:t>vrijednosti </a:t>
            </a:r>
            <a:r>
              <a:rPr lang="sl-SI" dirty="0"/>
              <a:t>iste vrste,</a:t>
            </a:r>
            <a:endParaRPr lang="en-US" dirty="0"/>
          </a:p>
          <a:p>
            <a:pPr lvl="0"/>
            <a:r>
              <a:rPr lang="sl-SI" dirty="0"/>
              <a:t>naziv, </a:t>
            </a:r>
            <a:r>
              <a:rPr lang="sl-SI" dirty="0" smtClean="0"/>
              <a:t>sjedište </a:t>
            </a:r>
            <a:r>
              <a:rPr lang="sl-SI" dirty="0"/>
              <a:t>i matični broj izdavaoca hartija od </a:t>
            </a:r>
            <a:r>
              <a:rPr lang="sl-SI" dirty="0" smtClean="0"/>
              <a:t>vrijednosti</a:t>
            </a:r>
            <a:r>
              <a:rPr lang="sl-SI" dirty="0"/>
              <a:t>,</a:t>
            </a:r>
            <a:endParaRPr lang="en-US" dirty="0"/>
          </a:p>
          <a:p>
            <a:pPr lvl="0" algn="just"/>
            <a:r>
              <a:rPr lang="sl-SI" dirty="0"/>
              <a:t>naziv, </a:t>
            </a:r>
            <a:r>
              <a:rPr lang="sl-SI" dirty="0" smtClean="0"/>
              <a:t>sjedište </a:t>
            </a:r>
            <a:r>
              <a:rPr lang="sl-SI" dirty="0"/>
              <a:t>i matični broj pravnog lica, odnosno ime, prezime, adresu i </a:t>
            </a:r>
            <a:r>
              <a:rPr lang="sl-SI" dirty="0" smtClean="0"/>
              <a:t> jedinstveni </a:t>
            </a:r>
            <a:r>
              <a:rPr lang="sl-SI" dirty="0"/>
              <a:t>matični broj fizičkog lica na čije ime glasi hartija od </a:t>
            </a:r>
            <a:r>
              <a:rPr lang="sl-SI" dirty="0" smtClean="0"/>
              <a:t>vrijednosti,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90530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656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Obveznica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1026" name="Picture 2" descr="Rezultat slika za hartija od vrijednost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1494" y="1578372"/>
            <a:ext cx="8148918" cy="5554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59596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lvl="0"/>
            <a:r>
              <a:rPr lang="sl-SI" dirty="0" smtClean="0"/>
              <a:t>nominalnu vrijednost cjelokupne emisije hartija od vrijednosti,</a:t>
            </a:r>
            <a:endParaRPr lang="en-US" dirty="0" smtClean="0"/>
          </a:p>
          <a:p>
            <a:pPr lvl="0"/>
            <a:r>
              <a:rPr lang="sl-SI" dirty="0" smtClean="0"/>
              <a:t>nominalnu vrijednost hartija od vrijednosti,</a:t>
            </a:r>
            <a:endParaRPr lang="en-US" dirty="0" smtClean="0"/>
          </a:p>
          <a:p>
            <a:pPr lvl="0"/>
            <a:r>
              <a:rPr lang="sl-SI" dirty="0" smtClean="0"/>
              <a:t>opis prava i obaveza koje hartija od vrijednosti sadrži i način njihovog ostvarenja,</a:t>
            </a:r>
            <a:endParaRPr lang="en-US" dirty="0" smtClean="0"/>
          </a:p>
          <a:p>
            <a:pPr lvl="0"/>
            <a:r>
              <a:rPr lang="sl-SI" dirty="0" smtClean="0"/>
              <a:t>datum izdavanja, odnosno upisa hartije od vrijednosti u Centralni registar hartija od vrijednosti.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72206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/>
          </a:bodyPr>
          <a:lstStyle/>
          <a:p>
            <a:pPr algn="just"/>
            <a:r>
              <a:rPr lang="sl-SI" dirty="0"/>
              <a:t>Posebne elemente pojedinih vrsta hartija od </a:t>
            </a:r>
            <a:r>
              <a:rPr lang="sl-SI" dirty="0" smtClean="0"/>
              <a:t>vrijednosti </a:t>
            </a:r>
            <a:r>
              <a:rPr lang="sl-SI" dirty="0"/>
              <a:t>i jednoobraznu identifikaciju hartija od </a:t>
            </a:r>
            <a:r>
              <a:rPr lang="sl-SI" dirty="0" smtClean="0"/>
              <a:t>vrijednosti </a:t>
            </a:r>
            <a:r>
              <a:rPr lang="sl-SI" dirty="0"/>
              <a:t>utvrđuje Komisija za hartije od </a:t>
            </a:r>
            <a:r>
              <a:rPr lang="sl-SI" dirty="0" smtClean="0"/>
              <a:t>vrijednosti/ Komisija za vrijedonosne papire.</a:t>
            </a:r>
          </a:p>
          <a:p>
            <a:pPr algn="just"/>
            <a:r>
              <a:rPr lang="sl-SI" dirty="0" smtClean="0"/>
              <a:t> </a:t>
            </a:r>
            <a:r>
              <a:rPr lang="sl-SI" dirty="0"/>
              <a:t>Izdavaoci hartija od </a:t>
            </a:r>
            <a:r>
              <a:rPr lang="sl-SI" dirty="0" smtClean="0"/>
              <a:t>vrijednosti </a:t>
            </a:r>
            <a:r>
              <a:rPr lang="sl-SI" dirty="0"/>
              <a:t>mogu biti domaća pravna lica, savezna država, </a:t>
            </a:r>
            <a:r>
              <a:rPr lang="sl-SI" dirty="0" smtClean="0"/>
              <a:t>države članice, </a:t>
            </a:r>
            <a:r>
              <a:rPr lang="sl-SI" dirty="0"/>
              <a:t>jedinice lokalne samouprave i centralna banka.</a:t>
            </a:r>
            <a:endParaRPr lang="en-US" dirty="0"/>
          </a:p>
          <a:p>
            <a:pPr algn="just"/>
            <a:r>
              <a:rPr lang="sl-SI" dirty="0"/>
              <a:t>Dužničke hartije od </a:t>
            </a:r>
            <a:r>
              <a:rPr lang="sl-SI" dirty="0" smtClean="0"/>
              <a:t>vrijednosti </a:t>
            </a:r>
            <a:r>
              <a:rPr lang="sl-SI" dirty="0"/>
              <a:t>mogu biti izražene u stranoj valuti. </a:t>
            </a:r>
            <a:endParaRPr lang="sl-SI" dirty="0" smtClean="0"/>
          </a:p>
          <a:p>
            <a:pPr algn="just"/>
            <a:r>
              <a:rPr lang="sl-SI" dirty="0" smtClean="0"/>
              <a:t>Za </a:t>
            </a:r>
            <a:r>
              <a:rPr lang="sl-SI" dirty="0"/>
              <a:t>izdavanje hartija od </a:t>
            </a:r>
            <a:r>
              <a:rPr lang="sl-SI" dirty="0" smtClean="0"/>
              <a:t>vrijednosti </a:t>
            </a:r>
            <a:r>
              <a:rPr lang="sl-SI" dirty="0"/>
              <a:t>izraženih u stranoj valuti izdavalac je dužan da pribavi prethodnu saglasnost Centralne banke. </a:t>
            </a:r>
            <a:endParaRPr lang="sl-SI" dirty="0" smtClean="0"/>
          </a:p>
          <a:p>
            <a:pPr algn="just"/>
            <a:r>
              <a:rPr lang="sl-SI" dirty="0" smtClean="0"/>
              <a:t>Obaveze </a:t>
            </a:r>
            <a:r>
              <a:rPr lang="sl-SI" dirty="0"/>
              <a:t>iz hartija od </a:t>
            </a:r>
            <a:r>
              <a:rPr lang="sl-SI" dirty="0" smtClean="0"/>
              <a:t>vrijednosti </a:t>
            </a:r>
            <a:r>
              <a:rPr lang="sl-SI" dirty="0"/>
              <a:t>izdavalac je dužan da izvrši u valuti u kojoj su izražene.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79592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/>
          </a:bodyPr>
          <a:lstStyle/>
          <a:p>
            <a:r>
              <a:rPr lang="sl-SI" sz="3600" b="1" dirty="0" smtClean="0"/>
              <a:t>2. Vrste hartija od vrijednosti/vrijednosnih papira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l-SI" dirty="0" smtClean="0"/>
              <a:t>Predmet </a:t>
            </a:r>
            <a:r>
              <a:rPr lang="sl-SI" dirty="0"/>
              <a:t>javne ponude na organizovanom tržištu mogu biti </a:t>
            </a:r>
            <a:r>
              <a:rPr lang="sl-SI" dirty="0" smtClean="0"/>
              <a:t>slijedeće </a:t>
            </a:r>
            <a:r>
              <a:rPr lang="sl-SI" dirty="0"/>
              <a:t>hartije od </a:t>
            </a:r>
            <a:r>
              <a:rPr lang="sl-SI" dirty="0" smtClean="0"/>
              <a:t>vrijednosti</a:t>
            </a:r>
            <a:r>
              <a:rPr lang="sl-SI" dirty="0"/>
              <a:t>:</a:t>
            </a:r>
            <a:endParaRPr lang="en-US" dirty="0"/>
          </a:p>
          <a:p>
            <a:pPr algn="just"/>
            <a:r>
              <a:rPr lang="sl-SI" dirty="0" smtClean="0"/>
              <a:t>vlasničke hartije od vrijednosti - akcije </a:t>
            </a:r>
            <a:r>
              <a:rPr lang="sl-SI" dirty="0"/>
              <a:t> </a:t>
            </a:r>
            <a:r>
              <a:rPr lang="sl-SI" dirty="0" smtClean="0"/>
              <a:t>su </a:t>
            </a:r>
            <a:r>
              <a:rPr lang="sl-SI" dirty="0"/>
              <a:t>hartije od </a:t>
            </a:r>
            <a:r>
              <a:rPr lang="sl-SI" dirty="0" smtClean="0"/>
              <a:t>vrijednosti </a:t>
            </a:r>
            <a:r>
              <a:rPr lang="sl-SI" dirty="0"/>
              <a:t>izdate u seriji koje glase na </a:t>
            </a:r>
            <a:r>
              <a:rPr lang="sl-SI" dirty="0" smtClean="0"/>
              <a:t>dio </a:t>
            </a:r>
            <a:r>
              <a:rPr lang="sl-SI" dirty="0"/>
              <a:t>osnovnog kapitala </a:t>
            </a:r>
            <a:r>
              <a:rPr lang="sl-SI" dirty="0" smtClean="0"/>
              <a:t>akcionarskog/dioničkog </a:t>
            </a:r>
            <a:r>
              <a:rPr lang="sl-SI" dirty="0"/>
              <a:t>društva;</a:t>
            </a:r>
            <a:endParaRPr lang="en-US" dirty="0"/>
          </a:p>
          <a:p>
            <a:pPr algn="just"/>
            <a:r>
              <a:rPr lang="sl-SI" dirty="0" smtClean="0"/>
              <a:t>dužničke </a:t>
            </a:r>
            <a:r>
              <a:rPr lang="sl-SI" dirty="0"/>
              <a:t>hartije od </a:t>
            </a:r>
            <a:r>
              <a:rPr lang="sl-SI" dirty="0" smtClean="0"/>
              <a:t>vrijednosti </a:t>
            </a:r>
            <a:r>
              <a:rPr lang="sl-SI" dirty="0"/>
              <a:t>- obveznice i druge hartije od </a:t>
            </a:r>
            <a:r>
              <a:rPr lang="sl-SI" dirty="0" smtClean="0"/>
              <a:t>vrijednosti </a:t>
            </a:r>
            <a:r>
              <a:rPr lang="sl-SI" dirty="0"/>
              <a:t>izdate u seriji koje imaocu daju pravo na isplatu nominalne </a:t>
            </a:r>
            <a:r>
              <a:rPr lang="sl-SI" dirty="0" smtClean="0"/>
              <a:t>vrijednosti </a:t>
            </a:r>
            <a:r>
              <a:rPr lang="sl-SI" dirty="0"/>
              <a:t>ili nominalne </a:t>
            </a:r>
            <a:r>
              <a:rPr lang="sl-SI" dirty="0" smtClean="0"/>
              <a:t>vrijednosti </a:t>
            </a:r>
            <a:r>
              <a:rPr lang="sl-SI" dirty="0"/>
              <a:t>s kamatom, kao i druga prava</a:t>
            </a:r>
            <a:r>
              <a:rPr lang="sl-SI" dirty="0" smtClean="0"/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459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P</a:t>
            </a:r>
            <a:r>
              <a:rPr lang="sr-Latn-ME" b="1" dirty="0" smtClean="0"/>
              <a:t>ojam finansijskog tržišta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sr-Latn-CS" dirty="0" smtClean="0"/>
              <a:t>Širi i uži pristup finansijskom tržištu.</a:t>
            </a:r>
          </a:p>
          <a:p>
            <a:r>
              <a:rPr lang="sr-Latn-CS" dirty="0" smtClean="0"/>
              <a:t>Finansijsko </a:t>
            </a:r>
            <a:r>
              <a:rPr lang="sr-Latn-CS" dirty="0"/>
              <a:t>tržište po širem pristupu, možemo definisati kao bilo koje </a:t>
            </a:r>
            <a:r>
              <a:rPr lang="sr-Latn-CS" dirty="0" smtClean="0"/>
              <a:t>mjesto </a:t>
            </a:r>
            <a:r>
              <a:rPr lang="sr-Latn-CS" dirty="0"/>
              <a:t>gde dolazi do trgovanja, odnosno susretanja ponude i tražnje </a:t>
            </a:r>
            <a:r>
              <a:rPr lang="sr-Latn-CS" dirty="0" smtClean="0"/>
              <a:t>sa </a:t>
            </a:r>
            <a:r>
              <a:rPr lang="sr-Latn-CS" dirty="0"/>
              <a:t>različitim oblicima finansijskih sredatava ili aktive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 </a:t>
            </a:r>
            <a:r>
              <a:rPr lang="sr-Latn-CS" dirty="0"/>
              <a:t>Po užem shvatanju finansijsko tržište se vezuje za tačno određeno </a:t>
            </a:r>
            <a:r>
              <a:rPr lang="sr-Latn-CS" dirty="0" smtClean="0"/>
              <a:t>mjesto</a:t>
            </a:r>
            <a:r>
              <a:rPr lang="sr-Latn-CS" dirty="0"/>
              <a:t>, </a:t>
            </a:r>
            <a:r>
              <a:rPr lang="sr-Latn-CS" dirty="0" smtClean="0"/>
              <a:t>vrijeme </a:t>
            </a:r>
            <a:r>
              <a:rPr lang="sr-Latn-CS" dirty="0"/>
              <a:t>i prostor, gde se susreću ponuda i tržnja finansijskih sredstava, pod precizno definisanim pravilima i </a:t>
            </a:r>
            <a:r>
              <a:rPr lang="sr-Latn-CS" dirty="0" smtClean="0"/>
              <a:t>uslovima</a:t>
            </a:r>
            <a:r>
              <a:rPr lang="sr-Latn-CS" dirty="0"/>
              <a:t>.  </a:t>
            </a:r>
            <a:endParaRPr lang="sr-Latn-CS" dirty="0" smtClean="0"/>
          </a:p>
          <a:p>
            <a:r>
              <a:rPr lang="sr-Latn-CS" dirty="0" smtClean="0"/>
              <a:t>Uže </a:t>
            </a:r>
            <a:r>
              <a:rPr lang="sr-Latn-CS" dirty="0"/>
              <a:t>shvatanje pojma finansijskog tržišta nas približava pojmu </a:t>
            </a:r>
            <a:r>
              <a:rPr lang="sr-Latn-CS" dirty="0" smtClean="0"/>
              <a:t>berze.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64105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lvl="0" algn="just"/>
            <a:r>
              <a:rPr lang="sl-SI" dirty="0" smtClean="0"/>
              <a:t>garanti za kupovinu akcija ili obveznica - hartije od vrijednosti koje imaocu daju pravo na kupovinu budućih emisija akcija, odnosno obveznica izdavaoca garanta određenog dana, odnosno u određenom periodu, po unapred određenoj ili odredivoj cijeni;</a:t>
            </a:r>
            <a:endParaRPr lang="en-US" dirty="0" smtClean="0"/>
          </a:p>
          <a:p>
            <a:pPr lvl="0" algn="just"/>
            <a:r>
              <a:rPr lang="sl-SI" dirty="0" smtClean="0"/>
              <a:t>depozitne potvrde - hartije od vrijednosti koje izdaju ovlašćene banke koje posjeduju inostrane akcije ili obveznice deponovane kod banke u inostranstvu. </a:t>
            </a:r>
          </a:p>
          <a:p>
            <a:pPr lvl="0" algn="just"/>
            <a:r>
              <a:rPr lang="sl-SI" dirty="0" smtClean="0"/>
              <a:t>One predstavljaju domaći ekvivalent inostranih akcija ili obveznica, odnosno sadrže istovjetna prava i obaveze kao i inostrane hartije od vrijednosti na koje se odnose.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22075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sl-SI" dirty="0"/>
              <a:t>Predmet javne ponude na organizovanom tržištu mogu biti i druge hartije od </a:t>
            </a:r>
            <a:r>
              <a:rPr lang="sl-SI" dirty="0" smtClean="0"/>
              <a:t>vrijednosti </a:t>
            </a:r>
            <a:r>
              <a:rPr lang="sl-SI" dirty="0"/>
              <a:t>koje utvrdi Komisija za hartije od </a:t>
            </a:r>
            <a:r>
              <a:rPr lang="sl-SI" dirty="0" smtClean="0"/>
              <a:t>vrijednosti.</a:t>
            </a:r>
          </a:p>
          <a:p>
            <a:pPr algn="just"/>
            <a:r>
              <a:rPr lang="sl-SI" dirty="0" smtClean="0"/>
              <a:t> To </a:t>
            </a:r>
            <a:r>
              <a:rPr lang="sl-SI" dirty="0"/>
              <a:t>su dužničke hartije od </a:t>
            </a:r>
            <a:r>
              <a:rPr lang="sl-SI" dirty="0" smtClean="0"/>
              <a:t>vrijednosti</a:t>
            </a:r>
            <a:r>
              <a:rPr lang="sl-SI" dirty="0"/>
              <a:t>: </a:t>
            </a:r>
            <a:r>
              <a:rPr lang="sl-SI" dirty="0" smtClean="0"/>
              <a:t>obaveze </a:t>
            </a:r>
            <a:r>
              <a:rPr lang="sl-SI" dirty="0"/>
              <a:t>iz dužničkih hartija od </a:t>
            </a:r>
            <a:r>
              <a:rPr lang="sl-SI" dirty="0" smtClean="0"/>
              <a:t>vrijednosti </a:t>
            </a:r>
            <a:r>
              <a:rPr lang="sl-SI" dirty="0"/>
              <a:t>ne mogu </a:t>
            </a:r>
            <a:r>
              <a:rPr lang="sl-SI" dirty="0" smtClean="0"/>
              <a:t>dospijevati prije </a:t>
            </a:r>
            <a:r>
              <a:rPr lang="sl-SI" dirty="0"/>
              <a:t>isteka roka od 30 dana od dana njihovog izdavanja</a:t>
            </a:r>
            <a:r>
              <a:rPr lang="sl-SI" dirty="0" smtClean="0"/>
              <a:t>.</a:t>
            </a:r>
          </a:p>
          <a:p>
            <a:pPr algn="just"/>
            <a:r>
              <a:rPr lang="sl-SI" dirty="0" smtClean="0"/>
              <a:t> </a:t>
            </a:r>
            <a:r>
              <a:rPr lang="sl-SI" dirty="0"/>
              <a:t>Dužničke hartije od </a:t>
            </a:r>
            <a:r>
              <a:rPr lang="sl-SI" dirty="0" smtClean="0"/>
              <a:t>vrijednosti </a:t>
            </a:r>
            <a:r>
              <a:rPr lang="sl-SI" dirty="0"/>
              <a:t>mogu biti kratkoročne ili dugoročne. Obaveze iz kratkoročnih dužničkih hartija od </a:t>
            </a:r>
            <a:r>
              <a:rPr lang="sl-SI" dirty="0" smtClean="0"/>
              <a:t>vrijednosti dospijevaju </a:t>
            </a:r>
            <a:r>
              <a:rPr lang="sl-SI" dirty="0"/>
              <a:t>u roku do 365 dana od dana njihovog izdavanja. </a:t>
            </a:r>
            <a:endParaRPr lang="sl-SI" dirty="0" smtClean="0"/>
          </a:p>
          <a:p>
            <a:pPr algn="just"/>
            <a:r>
              <a:rPr lang="sl-SI" dirty="0" smtClean="0"/>
              <a:t>Dužničke </a:t>
            </a:r>
            <a:r>
              <a:rPr lang="sl-SI" dirty="0"/>
              <a:t>hartije od </a:t>
            </a:r>
            <a:r>
              <a:rPr lang="sl-SI" dirty="0" smtClean="0"/>
              <a:t>vrijednosti </a:t>
            </a:r>
            <a:r>
              <a:rPr lang="sl-SI" dirty="0"/>
              <a:t>koje </a:t>
            </a:r>
            <a:r>
              <a:rPr lang="sl-SI" dirty="0" smtClean="0"/>
              <a:t>vlasnicima </a:t>
            </a:r>
            <a:r>
              <a:rPr lang="sl-SI" dirty="0"/>
              <a:t>daju pravo na </a:t>
            </a:r>
            <a:r>
              <a:rPr lang="sl-SI" dirty="0" smtClean="0"/>
              <a:t>zamjenu </a:t>
            </a:r>
            <a:r>
              <a:rPr lang="sl-SI" dirty="0"/>
              <a:t>za </a:t>
            </a:r>
            <a:r>
              <a:rPr lang="sl-SI" dirty="0" smtClean="0"/>
              <a:t>akcije, </a:t>
            </a:r>
            <a:r>
              <a:rPr lang="sl-SI" dirty="0"/>
              <a:t>ne mogu biti </a:t>
            </a:r>
            <a:r>
              <a:rPr lang="sl-SI" dirty="0" smtClean="0"/>
              <a:t>zamijenjene prije </a:t>
            </a:r>
            <a:r>
              <a:rPr lang="sl-SI" dirty="0"/>
              <a:t>isteka roka od šest </a:t>
            </a:r>
            <a:r>
              <a:rPr lang="sl-SI" dirty="0" smtClean="0"/>
              <a:t>mjeseci </a:t>
            </a:r>
            <a:r>
              <a:rPr lang="sl-SI" dirty="0"/>
              <a:t>od dana njihovog izdavanja.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57981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/>
              <a:t>III - FINANSIJSKI DERIVATI KAO PREDMET JAVNE PONUDE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l-SI" dirty="0" smtClean="0"/>
              <a:t>Finansijski </a:t>
            </a:r>
            <a:r>
              <a:rPr lang="sl-SI" dirty="0"/>
              <a:t>derivati mogu biti predmet javne ponude ako su utvrđeni odlukom berze na koju je saglasnost dala Komisija za hartije od </a:t>
            </a:r>
            <a:r>
              <a:rPr lang="sl-SI" dirty="0" smtClean="0"/>
              <a:t>vrijednosti</a:t>
            </a:r>
            <a:r>
              <a:rPr lang="sl-SI" dirty="0"/>
              <a:t>. </a:t>
            </a:r>
            <a:endParaRPr lang="sl-SI" dirty="0" smtClean="0"/>
          </a:p>
          <a:p>
            <a:pPr algn="just"/>
            <a:r>
              <a:rPr lang="sl-SI" dirty="0" smtClean="0"/>
              <a:t>Finansijski </a:t>
            </a:r>
            <a:r>
              <a:rPr lang="sl-SI" dirty="0"/>
              <a:t>derivati su fjučers ugovori i opcijski ugovori.</a:t>
            </a:r>
            <a:endParaRPr lang="en-US" dirty="0"/>
          </a:p>
          <a:p>
            <a:pPr algn="just"/>
            <a:r>
              <a:rPr lang="sl-SI" dirty="0"/>
              <a:t>Fjučers ugovor može biti:</a:t>
            </a:r>
            <a:endParaRPr lang="en-US" dirty="0"/>
          </a:p>
          <a:p>
            <a:pPr marL="0" lvl="0" indent="0" algn="just">
              <a:buNone/>
            </a:pPr>
            <a:r>
              <a:rPr lang="sl-SI" dirty="0"/>
              <a:t> </a:t>
            </a:r>
            <a:r>
              <a:rPr lang="sl-SI" dirty="0" smtClean="0"/>
              <a:t>   - fjučers </a:t>
            </a:r>
            <a:r>
              <a:rPr lang="sl-SI" dirty="0"/>
              <a:t>ugovor sa isporukom predmeta ugovora - prenosivi standardizovani ugovor kojim se kupac obavezuje da plati </a:t>
            </a:r>
            <a:r>
              <a:rPr lang="sl-SI" dirty="0" smtClean="0"/>
              <a:t>cijenu </a:t>
            </a:r>
            <a:r>
              <a:rPr lang="sl-SI" dirty="0"/>
              <a:t>na dan </a:t>
            </a:r>
            <a:r>
              <a:rPr lang="sl-SI" dirty="0" smtClean="0"/>
              <a:t>dospijeća </a:t>
            </a:r>
            <a:r>
              <a:rPr lang="sl-SI" dirty="0"/>
              <a:t>utvrđen ugovorom, a rok </a:t>
            </a:r>
            <a:r>
              <a:rPr lang="sl-SI" dirty="0" smtClean="0"/>
              <a:t>dospijeća </a:t>
            </a:r>
            <a:r>
              <a:rPr lang="sl-SI" dirty="0"/>
              <a:t>ne može biti kraći od tri dana od dana zaključenja ugovora, odnosno kojim se prodavac obavezuje da na taj dan isporuči predmet ugovora;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68894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sl-SI" dirty="0" smtClean="0"/>
              <a:t>	- fjučers </a:t>
            </a:r>
            <a:r>
              <a:rPr lang="sl-SI" dirty="0"/>
              <a:t>ugovor bez isporuke predmeta ugovora - prenosivi standardizovani ugovor kojim se ugovorne strane obavezuju da na dan </a:t>
            </a:r>
            <a:r>
              <a:rPr lang="sl-SI" dirty="0" smtClean="0"/>
              <a:t>dospijeća </a:t>
            </a:r>
            <a:r>
              <a:rPr lang="sl-SI" dirty="0"/>
              <a:t>utvrđen ugovorom, ( rok </a:t>
            </a:r>
            <a:r>
              <a:rPr lang="sl-SI" dirty="0" smtClean="0"/>
              <a:t>dospijeća </a:t>
            </a:r>
            <a:r>
              <a:rPr lang="sl-SI" dirty="0"/>
              <a:t>ne može biti kraći od tri dana od dana zaključenja ugovora) isplate razliku između ugovorene </a:t>
            </a:r>
            <a:r>
              <a:rPr lang="sl-SI" dirty="0" smtClean="0"/>
              <a:t>cijene </a:t>
            </a:r>
            <a:r>
              <a:rPr lang="sl-SI" dirty="0"/>
              <a:t>predmeta ugovora i </a:t>
            </a:r>
            <a:r>
              <a:rPr lang="sl-SI" dirty="0" smtClean="0"/>
              <a:t>cijene </a:t>
            </a:r>
            <a:r>
              <a:rPr lang="sl-SI" dirty="0"/>
              <a:t>na dan </a:t>
            </a:r>
            <a:r>
              <a:rPr lang="sl-SI" dirty="0" smtClean="0"/>
              <a:t>dospjelosti</a:t>
            </a:r>
            <a:r>
              <a:rPr lang="sl-SI" dirty="0"/>
              <a:t>.</a:t>
            </a:r>
            <a:endParaRPr lang="en-US" dirty="0"/>
          </a:p>
          <a:p>
            <a:pPr algn="just"/>
            <a:r>
              <a:rPr lang="sl-SI" dirty="0"/>
              <a:t>Opcijski ugovor je prenosivi standardizovani ugovor kojim kupac stiče pravo da, uz obavezu plaćanja ugovorene premije, na dan </a:t>
            </a:r>
            <a:r>
              <a:rPr lang="sl-SI" dirty="0" smtClean="0"/>
              <a:t>dospijeća </a:t>
            </a:r>
            <a:r>
              <a:rPr lang="sl-SI" dirty="0"/>
              <a:t>utvrđen ugovorom, a rok dospijeća ne može biti kraći od tri dana od dana zaključenja ugovora - kupi ili proda predmet ugovora po cijeni utvrđenoj ugovorom, a prodavac preuzme obavezu da tog dana proda ili kupi predmet ugovorne obaveze.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73731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sl-SI" dirty="0" smtClean="0"/>
              <a:t>Predmet javne ponude na berzi mogu biti i drugi finansijski instrumenti s predmetom ugovora čiji su vrsta, količina, kvalitet i druga svojstva standardizovani i </a:t>
            </a:r>
            <a:r>
              <a:rPr lang="sl-SI" dirty="0"/>
              <a:t>od čije cijene na tržištu zavisi vrijednost finansijskog instrumenta, ako su utvrđeni odlukom berze.</a:t>
            </a:r>
          </a:p>
          <a:p>
            <a:pPr algn="just"/>
            <a:r>
              <a:rPr lang="sl-SI" dirty="0"/>
              <a:t> Na tu odluku, Komisija za hartije od vrijednosti daje saglasnost.</a:t>
            </a:r>
            <a:endParaRPr lang="en-US" dirty="0"/>
          </a:p>
          <a:p>
            <a:pPr algn="just"/>
            <a:r>
              <a:rPr lang="sl-SI" dirty="0"/>
              <a:t>Standardizovanim finansijskim instrumentima može se trgovati samo na berzi - pod uslovima i na način koji su utvrđeni ovim zakonom i aktima berze.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65457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/>
          </a:bodyPr>
          <a:lstStyle/>
          <a:p>
            <a:pPr marL="0" indent="0"/>
            <a:r>
              <a:rPr lang="sr-Latn-ME" sz="3600" b="1" dirty="0" smtClean="0"/>
              <a:t>IV - </a:t>
            </a:r>
            <a:r>
              <a:rPr lang="en-US" sz="3600" b="1" dirty="0" smtClean="0"/>
              <a:t>DUŽNIČKI FINANSIJSKI INSTRUMENTI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130"/>
            <a:ext cx="10515600" cy="491483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Razvijeno</a:t>
            </a:r>
            <a:r>
              <a:rPr lang="en-US" dirty="0" smtClean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da </a:t>
            </a:r>
            <a:r>
              <a:rPr lang="en-US" dirty="0" err="1"/>
              <a:t>investiraju</a:t>
            </a:r>
            <a:r>
              <a:rPr lang="en-US" dirty="0"/>
              <a:t>, a </a:t>
            </a:r>
            <a:r>
              <a:rPr lang="en-US" dirty="0" err="1"/>
              <a:t>kompanijama</a:t>
            </a:r>
            <a:r>
              <a:rPr lang="en-US" dirty="0"/>
              <a:t> da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najpoznatije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 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sudbinu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ešnog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neusp</a:t>
            </a:r>
            <a:r>
              <a:rPr lang="sr-Latn-ME" dirty="0" smtClean="0"/>
              <a:t>j</a:t>
            </a:r>
            <a:r>
              <a:rPr lang="en-US" dirty="0" err="1" smtClean="0"/>
              <a:t>ešnog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on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43714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algn="just"/>
            <a:r>
              <a:rPr lang="en-US" dirty="0" smtClean="0"/>
              <a:t>On je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je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obećala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plaćati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u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dobijeni</a:t>
            </a:r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se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polugodišnje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obveznica</a:t>
            </a:r>
            <a:r>
              <a:rPr lang="en-US" dirty="0" smtClean="0"/>
              <a:t> ne </a:t>
            </a:r>
            <a:r>
              <a:rPr lang="en-US" dirty="0" err="1" smtClean="0"/>
              <a:t>otplati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varira</a:t>
            </a:r>
            <a:r>
              <a:rPr lang="en-US" dirty="0" smtClean="0"/>
              <a:t> </a:t>
            </a:r>
            <a:r>
              <a:rPr lang="en-US" dirty="0" err="1" smtClean="0"/>
              <a:t>zavisno</a:t>
            </a:r>
            <a:r>
              <a:rPr lang="en-US" dirty="0" smtClean="0"/>
              <a:t> od </a:t>
            </a:r>
            <a:r>
              <a:rPr lang="en-US" dirty="0" err="1" smtClean="0"/>
              <a:t>opšteg</a:t>
            </a:r>
            <a:r>
              <a:rPr lang="en-US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rastu</a:t>
            </a:r>
            <a:r>
              <a:rPr lang="en-US" dirty="0" smtClean="0"/>
              <a:t>,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 smtClean="0"/>
              <a:t>kupljene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želi</a:t>
            </a:r>
            <a:r>
              <a:rPr lang="en-US" dirty="0" smtClean="0"/>
              <a:t> da je </a:t>
            </a:r>
            <a:r>
              <a:rPr lang="en-US" dirty="0" err="1" smtClean="0"/>
              <a:t>proda</a:t>
            </a:r>
            <a:r>
              <a:rPr lang="en-US" dirty="0" smtClean="0"/>
              <a:t>, </a:t>
            </a:r>
            <a:r>
              <a:rPr lang="en-US" dirty="0" err="1" smtClean="0"/>
              <a:t>moći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to da </a:t>
            </a:r>
            <a:r>
              <a:rPr lang="en-US" dirty="0" err="1" smtClean="0"/>
              <a:t>uradi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nižoj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od one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je </a:t>
            </a:r>
            <a:r>
              <a:rPr lang="en-US" dirty="0" err="1" smtClean="0"/>
              <a:t>kupio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kupac</a:t>
            </a:r>
            <a:r>
              <a:rPr lang="en-US" dirty="0" smtClean="0"/>
              <a:t> </a:t>
            </a:r>
            <a:r>
              <a:rPr lang="en-US" dirty="0" err="1" smtClean="0"/>
              <a:t>želi</a:t>
            </a:r>
            <a:r>
              <a:rPr lang="en-US" dirty="0" smtClean="0"/>
              <a:t> da </a:t>
            </a:r>
            <a:r>
              <a:rPr lang="en-US" dirty="0" err="1" smtClean="0"/>
              <a:t>dobije</a:t>
            </a:r>
            <a:r>
              <a:rPr lang="en-US" dirty="0" smtClean="0"/>
              <a:t> </a:t>
            </a:r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94149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/>
          <a:lstStyle/>
          <a:p>
            <a:pPr algn="just"/>
            <a:r>
              <a:rPr lang="en-US" dirty="0" err="1"/>
              <a:t>Kompanija</a:t>
            </a:r>
            <a:r>
              <a:rPr lang="en-US" dirty="0"/>
              <a:t> se </a:t>
            </a:r>
            <a:r>
              <a:rPr lang="en-US" dirty="0" err="1"/>
              <a:t>odlučuje</a:t>
            </a:r>
            <a:r>
              <a:rPr lang="en-US" dirty="0"/>
              <a:t> da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: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Poboljšanjem</a:t>
            </a:r>
            <a:r>
              <a:rPr lang="en-US" dirty="0" smtClean="0"/>
              <a:t> </a:t>
            </a: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raste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/>
              <a:t>obveznicama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bogatijih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preferiraju</a:t>
            </a:r>
            <a:r>
              <a:rPr lang="en-US" dirty="0"/>
              <a:t> </a:t>
            </a:r>
            <a:r>
              <a:rPr lang="en-US" dirty="0" err="1"/>
              <a:t>sigurna</a:t>
            </a:r>
            <a:r>
              <a:rPr lang="en-US" dirty="0"/>
              <a:t>,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dljivom</a:t>
            </a:r>
            <a:r>
              <a:rPr lang="en-US" dirty="0" smtClean="0"/>
              <a:t> </a:t>
            </a:r>
            <a:r>
              <a:rPr lang="en-US" dirty="0" err="1"/>
              <a:t>dinamikom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Ovakvi</a:t>
            </a:r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se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rang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1794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/>
          <a:lstStyle/>
          <a:p>
            <a:pPr algn="just"/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značajnu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da li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emitovati</a:t>
            </a:r>
            <a:r>
              <a:rPr lang="en-US" dirty="0"/>
              <a:t>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dužnički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daljem</a:t>
            </a:r>
            <a:r>
              <a:rPr lang="en-US" dirty="0"/>
              <a:t> </a:t>
            </a:r>
            <a:r>
              <a:rPr lang="en-US" dirty="0" err="1"/>
              <a:t>usponu</a:t>
            </a:r>
            <a:r>
              <a:rPr lang="en-US" dirty="0"/>
              <a:t>, a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stoje</a:t>
            </a:r>
            <a:r>
              <a:rPr lang="en-US" dirty="0"/>
              <a:t> dobro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logično</a:t>
            </a:r>
            <a:r>
              <a:rPr lang="en-US" dirty="0"/>
              <a:t> je da se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prikupi</a:t>
            </a:r>
            <a:r>
              <a:rPr lang="en-US" dirty="0"/>
              <a:t> </a:t>
            </a:r>
            <a:r>
              <a:rPr lang="en-US" dirty="0" err="1"/>
              <a:t>emitovanjem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Visoka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prikupiti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a to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takozvano</a:t>
            </a:r>
            <a:r>
              <a:rPr lang="en-US" dirty="0"/>
              <a:t> </a:t>
            </a:r>
            <a:r>
              <a:rPr lang="en-US" dirty="0" err="1"/>
              <a:t>razvodnjavanje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konstantno</a:t>
            </a:r>
            <a:r>
              <a:rPr lang="en-US" dirty="0"/>
              <a:t> u </a:t>
            </a:r>
            <a:r>
              <a:rPr lang="en-US" dirty="0" err="1"/>
              <a:t>padu</a:t>
            </a:r>
            <a:r>
              <a:rPr lang="en-US" dirty="0"/>
              <a:t>,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racionalno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185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/>
          <a:lstStyle/>
          <a:p>
            <a:pPr algn="just"/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je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instrument </a:t>
            </a:r>
            <a:r>
              <a:rPr lang="en-US" dirty="0" err="1"/>
              <a:t>emitovati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Visoke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ne </a:t>
            </a:r>
            <a:r>
              <a:rPr lang="en-US" dirty="0" err="1"/>
              <a:t>idu</a:t>
            </a:r>
            <a:r>
              <a:rPr lang="en-US" dirty="0"/>
              <a:t> u </a:t>
            </a:r>
            <a:r>
              <a:rPr lang="en-US" dirty="0" err="1"/>
              <a:t>prilog</a:t>
            </a:r>
            <a:r>
              <a:rPr lang="en-US" dirty="0"/>
              <a:t> </a:t>
            </a:r>
            <a:r>
              <a:rPr lang="en-US" dirty="0" err="1"/>
              <a:t>emitovanju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da </a:t>
            </a:r>
            <a:r>
              <a:rPr lang="en-US" dirty="0" err="1"/>
              <a:t>plaća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pogodnije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projektovati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Odluci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emitovanju</a:t>
            </a:r>
            <a:r>
              <a:rPr lang="en-US" dirty="0"/>
              <a:t> </a:t>
            </a:r>
            <a:r>
              <a:rPr lang="en-US" dirty="0" err="1"/>
              <a:t>dužničkog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prethodi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990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r>
              <a:rPr lang="sr-Latn-CS" dirty="0"/>
              <a:t>Vrlo čest kriterijum za </a:t>
            </a:r>
            <a:r>
              <a:rPr lang="sr-Latn-CS" dirty="0" smtClean="0"/>
              <a:t>podjelu </a:t>
            </a:r>
            <a:r>
              <a:rPr lang="sr-Latn-CS" dirty="0"/>
              <a:t>finansijskih tržišta je sa aspekta roka </a:t>
            </a:r>
            <a:r>
              <a:rPr lang="sr-Latn-CS" dirty="0" smtClean="0"/>
              <a:t>dospijeća </a:t>
            </a:r>
            <a:r>
              <a:rPr lang="sr-Latn-CS" dirty="0"/>
              <a:t>finansijskih instrumenata kojima se na njima trguje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 </a:t>
            </a:r>
            <a:r>
              <a:rPr lang="sr-Latn-CS" dirty="0"/>
              <a:t>U okviru ove </a:t>
            </a:r>
            <a:r>
              <a:rPr lang="sr-Latn-CS" dirty="0" smtClean="0"/>
              <a:t>podjele </a:t>
            </a:r>
            <a:r>
              <a:rPr lang="sr-Latn-CS" dirty="0"/>
              <a:t>moguće je razlikovati dva osnovna tipa finansijskih tržišta:</a:t>
            </a:r>
            <a:endParaRPr lang="en-US" dirty="0"/>
          </a:p>
          <a:p>
            <a:pPr marL="0" lvl="0" indent="0" algn="just">
              <a:buNone/>
            </a:pPr>
            <a:r>
              <a:rPr lang="sr-Latn-CS" dirty="0" smtClean="0"/>
              <a:t>        1.Tržište </a:t>
            </a:r>
            <a:r>
              <a:rPr lang="sr-Latn-CS" dirty="0"/>
              <a:t>novca- </a:t>
            </a:r>
            <a:r>
              <a:rPr lang="sr-Latn-CS" dirty="0" smtClean="0"/>
              <a:t>kratkoročno, </a:t>
            </a:r>
            <a:r>
              <a:rPr lang="sr-Latn-CS" dirty="0"/>
              <a:t>gde se trguje finansijskim instrumentima čiji je rok </a:t>
            </a:r>
            <a:r>
              <a:rPr lang="sr-Latn-CS" dirty="0" smtClean="0"/>
              <a:t>dospijeća </a:t>
            </a:r>
            <a:r>
              <a:rPr lang="sr-Latn-CS" dirty="0"/>
              <a:t>do jedne </a:t>
            </a:r>
            <a:r>
              <a:rPr lang="sr-Latn-CS" dirty="0" smtClean="0"/>
              <a:t>godine.</a:t>
            </a:r>
            <a:endParaRPr lang="en-US" dirty="0"/>
          </a:p>
          <a:p>
            <a:pPr marL="0" lvl="0" indent="0" algn="just">
              <a:buNone/>
            </a:pPr>
            <a:r>
              <a:rPr lang="sr-Latn-CS" dirty="0" smtClean="0"/>
              <a:t>         2.Tržište </a:t>
            </a:r>
            <a:r>
              <a:rPr lang="sr-Latn-CS" dirty="0"/>
              <a:t>kapitala- gde se trguje finansijskim instrumentima čiji je rok duži od jedne </a:t>
            </a:r>
            <a:r>
              <a:rPr lang="sr-Latn-CS" dirty="0" smtClean="0"/>
              <a:t>godine.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8789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Da bi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privuklo</a:t>
            </a:r>
            <a:r>
              <a:rPr lang="en-US" dirty="0"/>
              <a:t> investiture da </a:t>
            </a:r>
            <a:r>
              <a:rPr lang="en-US" dirty="0" err="1"/>
              <a:t>investiraju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, mora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upznati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elementima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: da je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pokriveno</a:t>
            </a:r>
            <a:r>
              <a:rPr lang="en-US" dirty="0"/>
              <a:t> </a:t>
            </a:r>
            <a:r>
              <a:rPr lang="en-US" dirty="0" err="1"/>
              <a:t>garantovanjem</a:t>
            </a:r>
            <a:r>
              <a:rPr lang="en-US" dirty="0"/>
              <a:t> same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garanta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da </a:t>
            </a:r>
            <a:r>
              <a:rPr lang="en-US" dirty="0" err="1"/>
              <a:t>prisili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 da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kakvi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prioriteti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eventualnom</a:t>
            </a:r>
            <a:r>
              <a:rPr lang="en-US" dirty="0"/>
              <a:t> </a:t>
            </a:r>
            <a:r>
              <a:rPr lang="en-US" dirty="0" err="1"/>
              <a:t>bankrotstvu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580807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/>
          <a:lstStyle/>
          <a:p>
            <a:pPr algn="just"/>
            <a:r>
              <a:rPr lang="sr-Latn-CS" dirty="0" smtClean="0"/>
              <a:t>Kao najpoznatije kratkoročne dužničke hartije od vrijednosti mogu se uzeti blagajnički zapisi koje izdaje SAD  koji imaju dospijeće od 90 do 360 dana i mogu se smatrati ekvivalentom keša, jer su likvidni u svakom trenutku i vode se u poslovnim  knjigama samo u formi zapisa. </a:t>
            </a:r>
          </a:p>
          <a:p>
            <a:pPr algn="just"/>
            <a:r>
              <a:rPr lang="en-US" dirty="0" err="1" smtClean="0"/>
              <a:t>Dužnički</a:t>
            </a:r>
            <a:r>
              <a:rPr lang="en-US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se </a:t>
            </a:r>
            <a:r>
              <a:rPr lang="en-US" dirty="0" err="1" smtClean="0"/>
              <a:t>dosta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evropskim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, 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zemljama</a:t>
            </a:r>
            <a:r>
              <a:rPr lang="en-US" dirty="0" smtClean="0"/>
              <a:t> u </a:t>
            </a:r>
            <a:r>
              <a:rPr lang="en-US" dirty="0" err="1" smtClean="0"/>
              <a:t>tranziciji</a:t>
            </a:r>
            <a:r>
              <a:rPr lang="en-US" dirty="0" smtClean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2297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8520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V - REGULATIVE SAVREMENIH FINANSIJSKIH TRŽIŠTA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dirty="0" smtClean="0"/>
              <a:t>1. REGULATIVA </a:t>
            </a:r>
            <a:r>
              <a:rPr lang="sr-Latn-CS" dirty="0"/>
              <a:t>U VELIKOJ BRITANIJI</a:t>
            </a:r>
            <a:endParaRPr lang="en-US" dirty="0"/>
          </a:p>
          <a:p>
            <a:pPr algn="just"/>
            <a:r>
              <a:rPr lang="sr-Latn-CS" dirty="0"/>
              <a:t> </a:t>
            </a:r>
            <a:r>
              <a:rPr lang="sr-Latn-CS" dirty="0" smtClean="0"/>
              <a:t>Regulativa </a:t>
            </a:r>
            <a:r>
              <a:rPr lang="sr-Latn-CS" dirty="0"/>
              <a:t>u Velikoj Britaniji je </a:t>
            </a:r>
            <a:r>
              <a:rPr lang="sr-Latn-CS" dirty="0" smtClean="0"/>
              <a:t>doživjela </a:t>
            </a:r>
            <a:r>
              <a:rPr lang="sr-Latn-CS" dirty="0"/>
              <a:t>ogromne </a:t>
            </a:r>
            <a:r>
              <a:rPr lang="sr-Latn-CS" dirty="0" smtClean="0"/>
              <a:t>promjene </a:t>
            </a:r>
            <a:r>
              <a:rPr lang="sr-Latn-CS" dirty="0"/>
              <a:t>1986. godine. </a:t>
            </a:r>
            <a:endParaRPr lang="sr-Latn-CS" dirty="0" smtClean="0"/>
          </a:p>
          <a:p>
            <a:pPr algn="just"/>
            <a:r>
              <a:rPr lang="sr-Latn-CS" dirty="0" smtClean="0"/>
              <a:t>Te promjene </a:t>
            </a:r>
            <a:r>
              <a:rPr lang="sr-Latn-CS" dirty="0"/>
              <a:t>su nazvane «veliki prasak» (Big Beng</a:t>
            </a:r>
            <a:r>
              <a:rPr lang="sr-Latn-CS" dirty="0" smtClean="0"/>
              <a:t>).</a:t>
            </a:r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Sve te </a:t>
            </a:r>
            <a:r>
              <a:rPr lang="sr-Latn-CS" dirty="0" smtClean="0"/>
              <a:t>promjene </a:t>
            </a:r>
            <a:r>
              <a:rPr lang="sr-Latn-CS" dirty="0"/>
              <a:t>su dovele do deregulacije, liberalizacije i uključenje Velike Britanije u evropske i </a:t>
            </a:r>
            <a:r>
              <a:rPr lang="sr-Latn-CS" dirty="0" smtClean="0"/>
              <a:t>svjetske </a:t>
            </a:r>
            <a:r>
              <a:rPr lang="sr-Latn-CS" dirty="0"/>
              <a:t>integracione tokove </a:t>
            </a:r>
            <a:r>
              <a:rPr lang="sr-Latn-CS" dirty="0" smtClean="0"/>
              <a:t>kapitala.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51475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sr-Latn-CS" dirty="0" smtClean="0"/>
              <a:t>Nova regulativa u Velikoj Britaniji se sve manje oslanja na formalno zakonsko regulisanje, a sve više na samoregulativu i kontrolu finansijskih učesnika. </a:t>
            </a:r>
          </a:p>
          <a:p>
            <a:pPr algn="just"/>
            <a:r>
              <a:rPr lang="sr-Latn-CS" dirty="0" smtClean="0"/>
              <a:t>Uz shvatanje da je iskustvo dobar učitelj dolazi do svojevrsnog kombinovanja ova dva oblika regulisanja finansijskih tržišta. </a:t>
            </a:r>
          </a:p>
          <a:p>
            <a:pPr algn="just"/>
            <a:r>
              <a:rPr lang="sr-Latn-CS" dirty="0" smtClean="0"/>
              <a:t>Ciljevi ovih promjena su bili usmjereni ka razvoju zdrave konkurencije u oblasti  finansijkih i investicionih usluga i traženju načina da se identifikuju i smanje rizici.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41317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Savremena praksa poznaje model opšte regulative, u čijoj osnovi je sam investicioni proces. </a:t>
            </a:r>
            <a:endParaRPr lang="sr-Latn-CS" dirty="0" smtClean="0"/>
          </a:p>
          <a:p>
            <a:pPr algn="just"/>
            <a:r>
              <a:rPr lang="sr-Latn-CS" dirty="0" smtClean="0"/>
              <a:t>Investitor </a:t>
            </a:r>
            <a:r>
              <a:rPr lang="sr-Latn-CS" dirty="0"/>
              <a:t>konstituiše različite komponente portfolija finansijskih ulaganja i suočava se sa kompleksnim rizicima. </a:t>
            </a:r>
            <a:endParaRPr lang="sr-Latn-CS" dirty="0" smtClean="0"/>
          </a:p>
          <a:p>
            <a:pPr algn="just"/>
            <a:r>
              <a:rPr lang="sr-Latn-CS" dirty="0" smtClean="0"/>
              <a:t>Stoga </a:t>
            </a:r>
            <a:r>
              <a:rPr lang="sr-Latn-CS" dirty="0"/>
              <a:t>je neophodno jedinstveno regulisanje rizika investiranja kako bi se omogućila jasnija identifikacija rizika. </a:t>
            </a:r>
            <a:endParaRPr lang="sr-Latn-CS" dirty="0" smtClean="0"/>
          </a:p>
          <a:p>
            <a:pPr algn="just"/>
            <a:r>
              <a:rPr lang="sr-Latn-CS" dirty="0" smtClean="0"/>
              <a:t>U </a:t>
            </a:r>
            <a:r>
              <a:rPr lang="sr-Latn-CS" dirty="0"/>
              <a:t>tu svrhu formiraju se institucije koje regulišu ne samo oblast tržišta kapitala, nego i bankarsko i tržište usluga osiguranja. </a:t>
            </a:r>
            <a:endParaRPr lang="sr-Latn-C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022377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algn="just"/>
            <a:r>
              <a:rPr lang="sr-Latn-CS" dirty="0" smtClean="0"/>
              <a:t>Najpoznatija institucija ovog tipa je Uprava za finansijske usluge (Financijal Services Authority – FSA).  FSA sprovodi nadležnosti iz Zakona o finansijskim uslugama i tržištima, koji jedonijet 2000. godine, koji je jedinstveno regulisao sve finansijske usluge.</a:t>
            </a:r>
          </a:p>
          <a:p>
            <a:pPr algn="just"/>
            <a:r>
              <a:rPr lang="sr-Latn-CS" dirty="0" smtClean="0"/>
              <a:t> Na taj način je omogućen jedinstven mehanizam regulisanja tržišne strukture, emisije i trgovine finansijskim instrumentima, nadzora nad poslovanjem finansijskih institucija, zaštite investitora, donošenja i izvršenja propisa. </a:t>
            </a:r>
          </a:p>
          <a:p>
            <a:pPr algn="just"/>
            <a:r>
              <a:rPr lang="sr-Latn-CS" dirty="0" smtClean="0"/>
              <a:t>Pored opštih ciljeva regulative, u nadležnost FSA su stavljena još dva – unapređenje razumijevanja finansijskog sistema od strane potrošača i smanjenje finansijskog kriminala.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5948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lvl="0" algn="just"/>
            <a:r>
              <a:rPr lang="sr-Latn-CS" dirty="0"/>
              <a:t>Odbor za hartije od </a:t>
            </a:r>
            <a:r>
              <a:rPr lang="sr-Latn-CS" dirty="0" smtClean="0"/>
              <a:t>vrijednosti </a:t>
            </a:r>
            <a:r>
              <a:rPr lang="sr-Latn-CS" dirty="0"/>
              <a:t>i investicije, koji ima ulogu centralnog kontrolnog </a:t>
            </a:r>
            <a:r>
              <a:rPr lang="sr-Latn-CS" dirty="0" smtClean="0"/>
              <a:t>tijela</a:t>
            </a:r>
            <a:r>
              <a:rPr lang="sr-Latn-CS" dirty="0"/>
              <a:t>; </a:t>
            </a:r>
            <a:endParaRPr lang="en-US" dirty="0"/>
          </a:p>
          <a:p>
            <a:pPr lvl="0" algn="just"/>
            <a:r>
              <a:rPr lang="sr-Latn-CS" dirty="0"/>
              <a:t>Asocijacija za hartije od </a:t>
            </a:r>
            <a:r>
              <a:rPr lang="sr-Latn-CS" dirty="0" smtClean="0"/>
              <a:t>vrijednosti</a:t>
            </a:r>
            <a:r>
              <a:rPr lang="sr-Latn-CS" dirty="0"/>
              <a:t>, jedno od samoregulativnih </a:t>
            </a:r>
            <a:r>
              <a:rPr lang="sr-Latn-CS" dirty="0" smtClean="0"/>
              <a:t>tijela </a:t>
            </a:r>
            <a:r>
              <a:rPr lang="sr-Latn-CS" dirty="0"/>
              <a:t>koje je u </a:t>
            </a:r>
            <a:r>
              <a:rPr lang="sr-Latn-CS" dirty="0" smtClean="0"/>
              <a:t>tijesnoj </a:t>
            </a:r>
            <a:r>
              <a:rPr lang="sr-Latn-CS" dirty="0"/>
              <a:t>vezi sa berzom; </a:t>
            </a:r>
            <a:endParaRPr lang="en-US" dirty="0"/>
          </a:p>
          <a:p>
            <a:pPr lvl="0" algn="just"/>
            <a:r>
              <a:rPr lang="sr-Latn-CS" dirty="0"/>
              <a:t>Odbor za suspenziju, koji pomaže centralnoj banci u poslovima kontrole. </a:t>
            </a:r>
            <a:endParaRPr lang="en-US" dirty="0"/>
          </a:p>
          <a:p>
            <a:pPr algn="just"/>
            <a:r>
              <a:rPr lang="sr-Latn-CS" dirty="0"/>
              <a:t>Od 1986. godine bankama nije dozvoljeno da se uključuju u aktivnosti prodaje hartija od </a:t>
            </a:r>
            <a:r>
              <a:rPr lang="sr-Latn-CS" dirty="0" smtClean="0"/>
              <a:t>vrijednosti</a:t>
            </a:r>
            <a:r>
              <a:rPr lang="sr-Latn-CS" dirty="0"/>
              <a:t>. </a:t>
            </a:r>
            <a:endParaRPr lang="sr-Latn-CS" dirty="0" smtClean="0"/>
          </a:p>
          <a:p>
            <a:pPr algn="just"/>
            <a:r>
              <a:rPr lang="sr-Latn-CS" dirty="0" smtClean="0"/>
              <a:t>Međutim</a:t>
            </a:r>
            <a:r>
              <a:rPr lang="sr-Latn-CS" dirty="0"/>
              <a:t>, banke mogu imati firme pod svojom kontrolom koje mogu biti članovi berzi i obavljati veliki broj usluga u oblasti investicija hartijama od </a:t>
            </a:r>
            <a:r>
              <a:rPr lang="sr-Latn-CS" dirty="0" smtClean="0"/>
              <a:t>vrijednosti</a:t>
            </a:r>
            <a:r>
              <a:rPr lang="sr-Latn-CS" dirty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8545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dirty="0" smtClean="0"/>
              <a:t>2. REGULATIVA </a:t>
            </a:r>
            <a:r>
              <a:rPr lang="sr-Latn-CS" dirty="0"/>
              <a:t>U SAD</a:t>
            </a:r>
            <a:endParaRPr lang="en-US" dirty="0"/>
          </a:p>
          <a:p>
            <a:pPr algn="just"/>
            <a:r>
              <a:rPr lang="sr-Latn-CS" dirty="0"/>
              <a:t> </a:t>
            </a:r>
            <a:r>
              <a:rPr lang="sr-Latn-CS" dirty="0" smtClean="0"/>
              <a:t>U </a:t>
            </a:r>
            <a:r>
              <a:rPr lang="sr-Latn-CS" dirty="0"/>
              <a:t>okviru regulative tržišta kapitala u SAD, kontrola i nadzor nad tržištem, </a:t>
            </a:r>
            <a:r>
              <a:rPr lang="sr-Latn-CS" dirty="0" smtClean="0"/>
              <a:t>povjerena </a:t>
            </a:r>
            <a:r>
              <a:rPr lang="sr-Latn-CS" dirty="0"/>
              <a:t>je posebnim regulatornim organima. </a:t>
            </a:r>
            <a:endParaRPr lang="sr-Latn-CS" dirty="0" smtClean="0"/>
          </a:p>
          <a:p>
            <a:pPr algn="just"/>
            <a:r>
              <a:rPr lang="sr-Latn-CS" dirty="0" smtClean="0"/>
              <a:t>Prototip </a:t>
            </a:r>
            <a:r>
              <a:rPr lang="sr-Latn-CS" dirty="0"/>
              <a:t>regulatornog organa je američka Komisija za hartije od </a:t>
            </a:r>
            <a:r>
              <a:rPr lang="sr-Latn-CS" dirty="0" smtClean="0"/>
              <a:t>vrijednosti </a:t>
            </a:r>
            <a:r>
              <a:rPr lang="sr-Latn-CS" dirty="0"/>
              <a:t>(Securities and Exchange Commission – SEC), osnovana 1934. godine</a:t>
            </a:r>
            <a:r>
              <a:rPr lang="sr-Latn-CS" dirty="0" smtClean="0"/>
              <a:t>.</a:t>
            </a:r>
          </a:p>
          <a:p>
            <a:pPr algn="just"/>
            <a:r>
              <a:rPr lang="sr-Latn-CS" dirty="0" smtClean="0"/>
              <a:t> </a:t>
            </a:r>
            <a:r>
              <a:rPr lang="sr-Latn-CS" dirty="0"/>
              <a:t>Njene nadležnosti formirane su </a:t>
            </a:r>
            <a:r>
              <a:rPr lang="sr-Latn-CS" dirty="0" smtClean="0"/>
              <a:t>po </a:t>
            </a:r>
            <a:r>
              <a:rPr lang="sr-Latn-CS" dirty="0"/>
              <a:t>tada usvojenim  zakonima, regulisanja finansijskih tržišta SAD: Zakon o hartijama od </a:t>
            </a:r>
            <a:r>
              <a:rPr lang="sr-Latn-CS" dirty="0" smtClean="0"/>
              <a:t>vrijednosti </a:t>
            </a:r>
            <a:r>
              <a:rPr lang="sr-Latn-CS" dirty="0"/>
              <a:t>iz 1993. godine i Zakonu o trgovini hartijama od </a:t>
            </a:r>
            <a:r>
              <a:rPr lang="sr-Latn-CS" dirty="0" smtClean="0"/>
              <a:t>vrijednosti</a:t>
            </a:r>
            <a:r>
              <a:rPr lang="sr-Latn-CS" dirty="0"/>
              <a:t>, iz </a:t>
            </a:r>
            <a:r>
              <a:rPr lang="sr-Latn-CS" dirty="0" smtClean="0"/>
              <a:t>1994</a:t>
            </a:r>
            <a:r>
              <a:rPr lang="sr-Latn-CS" dirty="0"/>
              <a:t>. godine. </a:t>
            </a:r>
            <a:endParaRPr lang="sr-Latn-CS" dirty="0" smtClean="0"/>
          </a:p>
          <a:p>
            <a:pPr marL="0" indent="0" algn="just">
              <a:buNone/>
            </a:pPr>
            <a:r>
              <a:rPr lang="sr-Latn-CS" dirty="0" smtClean="0"/>
              <a:t> 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78092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sr-Latn-CS" dirty="0" smtClean="0"/>
              <a:t>Nadležnosti ovih zakona mogu se sažeto izraziti kroz sledeće oblasti regulative: </a:t>
            </a:r>
            <a:endParaRPr lang="en-US" dirty="0" smtClean="0"/>
          </a:p>
          <a:p>
            <a:pPr marL="0" indent="0" algn="just">
              <a:buNone/>
            </a:pPr>
            <a:r>
              <a:rPr lang="sr-Latn-CS" dirty="0" smtClean="0"/>
              <a:t>-zaštita investitora;</a:t>
            </a:r>
            <a:endParaRPr lang="en-US" dirty="0" smtClean="0"/>
          </a:p>
          <a:p>
            <a:pPr marL="0" indent="0" algn="just">
              <a:buNone/>
            </a:pPr>
            <a:r>
              <a:rPr lang="sr-Latn-CS" dirty="0" smtClean="0"/>
              <a:t>-očuvanje integriteta tržišta, kroz sistem registracije učesnika na tržištu i njihovu obavezu da objavljuju informacije o svom poslovanju;</a:t>
            </a:r>
            <a:endParaRPr lang="en-US" dirty="0" smtClean="0"/>
          </a:p>
          <a:p>
            <a:pPr marL="0" indent="0" algn="just">
              <a:buNone/>
            </a:pPr>
            <a:r>
              <a:rPr lang="sr-Latn-CS" dirty="0" smtClean="0"/>
              <a:t>-</a:t>
            </a:r>
            <a:r>
              <a:rPr lang="sr-Latn-CS" dirty="0"/>
              <a:t>o</a:t>
            </a:r>
            <a:r>
              <a:rPr lang="sr-Latn-CS" dirty="0" smtClean="0"/>
              <a:t>bezbjeđivanje poštovanja pravila tržišne discipline;</a:t>
            </a:r>
            <a:endParaRPr lang="en-US" dirty="0" smtClean="0"/>
          </a:p>
          <a:p>
            <a:pPr marL="0" indent="0" algn="just">
              <a:buNone/>
            </a:pPr>
            <a:r>
              <a:rPr lang="sr-Latn-CS" dirty="0" smtClean="0"/>
              <a:t>-sprečavanje kriza na finansijskom tržištu, obustavljanjem trgovine u slučaju znatnijih poremećaja i staranjem o likvidnosti tržišta.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4480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obavljanju funkcija, SEC se oslanja na </a:t>
            </a:r>
            <a:r>
              <a:rPr lang="sr-Latn-CS" dirty="0" smtClean="0"/>
              <a:t>djelatnost </a:t>
            </a:r>
            <a:r>
              <a:rPr lang="sr-Latn-CS" dirty="0"/>
              <a:t>organizacija koje autonomno uređuju pravila ponašanja svojih članova u okviru opšteg sistema regulative. </a:t>
            </a:r>
            <a:endParaRPr lang="sr-Latn-CS" dirty="0" smtClean="0"/>
          </a:p>
          <a:p>
            <a:pPr algn="just"/>
            <a:r>
              <a:rPr lang="sr-Latn-CS" dirty="0" smtClean="0"/>
              <a:t>Ove </a:t>
            </a:r>
            <a:r>
              <a:rPr lang="sr-Latn-CS" dirty="0"/>
              <a:t>organizacije uključuju: berze, udruženja berzanskih posrednika, itd. </a:t>
            </a:r>
            <a:endParaRPr lang="sr-Latn-CS" dirty="0" smtClean="0"/>
          </a:p>
          <a:p>
            <a:pPr algn="just"/>
            <a:r>
              <a:rPr lang="sr-Latn-CS" dirty="0" smtClean="0"/>
              <a:t>Model </a:t>
            </a:r>
            <a:r>
              <a:rPr lang="sr-Latn-CS" dirty="0"/>
              <a:t>regulative kojeg predstavlja  SEC i koji je uslovljen u nizu drugih zemalja, oblik je funkcionalne regulative koji polazi od posebnih </a:t>
            </a:r>
            <a:r>
              <a:rPr lang="sr-Latn-CS" dirty="0" smtClean="0"/>
              <a:t>obilježja </a:t>
            </a:r>
            <a:r>
              <a:rPr lang="sr-Latn-CS" dirty="0"/>
              <a:t>finansijskog tržišta</a:t>
            </a:r>
            <a:r>
              <a:rPr lang="sr-Latn-C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936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zavisnosti od vrste finansijskih instrumenata kojima se na njima trguje može postojati još jedna </a:t>
            </a:r>
            <a:r>
              <a:rPr lang="sr-Latn-CS" dirty="0" smtClean="0"/>
              <a:t>podjela </a:t>
            </a:r>
            <a:r>
              <a:rPr lang="sr-Latn-CS" dirty="0"/>
              <a:t>finansijskih tržišta. </a:t>
            </a:r>
            <a:endParaRPr lang="sr-Latn-CS" dirty="0" smtClean="0"/>
          </a:p>
          <a:p>
            <a:pPr algn="just"/>
            <a:r>
              <a:rPr lang="sr-Latn-CS" dirty="0" smtClean="0"/>
              <a:t>U </a:t>
            </a:r>
            <a:r>
              <a:rPr lang="sr-Latn-CS" dirty="0"/>
              <a:t>tom smislu možemo razlikovati najmanje četiri tipa finansijskih tržišta i to:</a:t>
            </a:r>
            <a:endParaRPr lang="en-US" dirty="0"/>
          </a:p>
          <a:p>
            <a:pPr marL="0" indent="0" algn="just">
              <a:buNone/>
            </a:pPr>
            <a:r>
              <a:rPr lang="sr-Latn-CS" dirty="0"/>
              <a:t>1. Tržište </a:t>
            </a:r>
            <a:r>
              <a:rPr lang="sr-Latn-CS" dirty="0" smtClean="0"/>
              <a:t>novca - </a:t>
            </a:r>
            <a:r>
              <a:rPr lang="sr-Latn-CS" dirty="0"/>
              <a:t>na kome se trguje kratkoročnim finansijskim instrumentima</a:t>
            </a:r>
            <a:endParaRPr lang="en-US" dirty="0"/>
          </a:p>
          <a:p>
            <a:pPr marL="0" indent="0" algn="just">
              <a:buNone/>
            </a:pPr>
            <a:r>
              <a:rPr lang="sr-Latn-CS" dirty="0"/>
              <a:t>2. Tržište </a:t>
            </a:r>
            <a:r>
              <a:rPr lang="sr-Latn-CS" dirty="0" smtClean="0"/>
              <a:t>kapitala - </a:t>
            </a:r>
            <a:r>
              <a:rPr lang="sr-Latn-CS" dirty="0"/>
              <a:t>na kome se trguje dugoročnim finansijskim instrumentima, </a:t>
            </a:r>
            <a:r>
              <a:rPr lang="sr-Latn-CS" dirty="0" smtClean="0"/>
              <a:t>prije </a:t>
            </a:r>
            <a:r>
              <a:rPr lang="sr-Latn-CS" dirty="0"/>
              <a:t>svega obveznicama i </a:t>
            </a:r>
            <a:r>
              <a:rPr lang="sr-Latn-CS" dirty="0" smtClean="0"/>
              <a:t>akcijama/dionicama.</a:t>
            </a:r>
            <a:endParaRPr lang="en-US" dirty="0"/>
          </a:p>
          <a:p>
            <a:pPr marL="0" indent="0" algn="just">
              <a:buNone/>
            </a:pPr>
            <a:r>
              <a:rPr lang="sr-Latn-CS" dirty="0"/>
              <a:t>3. Devizno </a:t>
            </a:r>
            <a:r>
              <a:rPr lang="sr-Latn-CS" dirty="0" smtClean="0"/>
              <a:t>tržište -  </a:t>
            </a:r>
            <a:r>
              <a:rPr lang="sr-Latn-CS" dirty="0"/>
              <a:t>na kome se trguje </a:t>
            </a:r>
            <a:r>
              <a:rPr lang="sr-Latn-CS" dirty="0" smtClean="0"/>
              <a:t>devizama.</a:t>
            </a:r>
            <a:endParaRPr lang="en-US" dirty="0"/>
          </a:p>
          <a:p>
            <a:pPr marL="0" indent="0" algn="just">
              <a:buNone/>
            </a:pPr>
            <a:r>
              <a:rPr lang="sr-Latn-CS" dirty="0"/>
              <a:t>4. Tržište finansijkih </a:t>
            </a:r>
            <a:r>
              <a:rPr lang="sr-Latn-CS" dirty="0" smtClean="0"/>
              <a:t>derivata - </a:t>
            </a:r>
            <a:r>
              <a:rPr lang="sr-Latn-CS" dirty="0"/>
              <a:t>na kome se trguje različitim finansijskim derivatima, </a:t>
            </a:r>
            <a:r>
              <a:rPr lang="sr-Latn-CS" dirty="0" smtClean="0"/>
              <a:t>prije </a:t>
            </a:r>
            <a:r>
              <a:rPr lang="sr-Latn-CS" dirty="0"/>
              <a:t>svega fjučersima i </a:t>
            </a:r>
            <a:r>
              <a:rPr lang="sr-Latn-CS" dirty="0" smtClean="0"/>
              <a:t>opcijama.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62440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/>
          <a:lstStyle/>
          <a:p>
            <a:pPr algn="just"/>
            <a:r>
              <a:rPr lang="sr-Latn-CS" dirty="0" smtClean="0"/>
              <a:t>U savremenim uslovima, shodno deregulacionim tokovima, posebno značajnu ulogu u oblasti regulisanja poslovanja na finansijskim tržištima imaju berze i udruženja brokera i dilera. </a:t>
            </a:r>
          </a:p>
          <a:p>
            <a:pPr algn="just"/>
            <a:r>
              <a:rPr lang="sr-Latn-CS" dirty="0" smtClean="0"/>
              <a:t>Interesantno je napomenuti da po američkom zakonodavstvu inostrane banke mogu slobodno da posluju u SAD. </a:t>
            </a:r>
          </a:p>
          <a:p>
            <a:pPr algn="just"/>
            <a:r>
              <a:rPr lang="sr-Latn-CS" dirty="0" smtClean="0"/>
              <a:t>Razlika u odnosu na domaće banke je u tome što su uslovi osnivanja, stranih banaka nešto oštriji. </a:t>
            </a:r>
          </a:p>
          <a:p>
            <a:pPr algn="just"/>
            <a:r>
              <a:rPr lang="sr-Latn-CS" dirty="0" smtClean="0"/>
              <a:t>Dok su domaće banke  vezane za regione iz kojih potiču.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80752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dirty="0" smtClean="0"/>
              <a:t>3. REGULATIVA </a:t>
            </a:r>
            <a:r>
              <a:rPr lang="sr-Latn-CS" dirty="0"/>
              <a:t>U OSTALIM ZEMLJAMA</a:t>
            </a:r>
            <a:endParaRPr lang="en-US" dirty="0"/>
          </a:p>
          <a:p>
            <a:r>
              <a:rPr lang="sr-Latn-CS" dirty="0"/>
              <a:t> </a:t>
            </a:r>
            <a:r>
              <a:rPr lang="sr-Latn-CS" dirty="0" smtClean="0"/>
              <a:t>Regulativa </a:t>
            </a:r>
            <a:r>
              <a:rPr lang="sr-Latn-CS" dirty="0"/>
              <a:t>u </a:t>
            </a:r>
            <a:r>
              <a:rPr lang="sr-Latn-CS" dirty="0" smtClean="0"/>
              <a:t>Njemačkoj </a:t>
            </a:r>
            <a:r>
              <a:rPr lang="sr-Latn-CS" dirty="0"/>
              <a:t>je dosta </a:t>
            </a:r>
            <a:r>
              <a:rPr lang="sr-Latn-CS" dirty="0" smtClean="0"/>
              <a:t>orijentisana </a:t>
            </a:r>
            <a:r>
              <a:rPr lang="sr-Latn-CS" dirty="0"/>
              <a:t>ka regulisanju emisije hartija od </a:t>
            </a:r>
            <a:r>
              <a:rPr lang="sr-Latn-CS" dirty="0" smtClean="0"/>
              <a:t>vrijednosti </a:t>
            </a:r>
            <a:r>
              <a:rPr lang="sr-Latn-CS" dirty="0"/>
              <a:t>i poslovanja banaka. </a:t>
            </a:r>
            <a:endParaRPr lang="sr-Latn-CS" dirty="0" smtClean="0"/>
          </a:p>
          <a:p>
            <a:r>
              <a:rPr lang="sr-Latn-CS" dirty="0" smtClean="0"/>
              <a:t>Prilikom </a:t>
            </a:r>
            <a:r>
              <a:rPr lang="sr-Latn-CS" dirty="0"/>
              <a:t>emisije obveznica procedura je posebno složena. </a:t>
            </a:r>
            <a:endParaRPr lang="sr-Latn-CS" dirty="0" smtClean="0"/>
          </a:p>
          <a:p>
            <a:r>
              <a:rPr lang="sr-Latn-CS" dirty="0" smtClean="0"/>
              <a:t>Privatne </a:t>
            </a:r>
            <a:r>
              <a:rPr lang="sr-Latn-CS" dirty="0"/>
              <a:t>firme moraju dobiti odobrenje i garancije od strane centralne banke – </a:t>
            </a:r>
            <a:r>
              <a:rPr lang="sr-Latn-CS" dirty="0" smtClean="0"/>
              <a:t>Bundesbank-e.</a:t>
            </a:r>
            <a:endParaRPr lang="en-US" dirty="0"/>
          </a:p>
          <a:p>
            <a:r>
              <a:rPr lang="sr-Latn-CS" dirty="0"/>
              <a:t>Bundesbank ima veliku ulogu i autonomiju. </a:t>
            </a:r>
            <a:endParaRPr lang="sr-Latn-C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3828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/>
          <a:lstStyle/>
          <a:p>
            <a:r>
              <a:rPr lang="sr-Latn-CS" dirty="0" smtClean="0"/>
              <a:t>Njeni osnovni ciljevi su održavanje stabilnosti domaće valute i niske stope inflacije. </a:t>
            </a:r>
          </a:p>
          <a:p>
            <a:r>
              <a:rPr lang="sr-Latn-CS" dirty="0" smtClean="0"/>
              <a:t>Banke u Njemačkoj imaju veliku ulogu u finansijskom sistemu. </a:t>
            </a:r>
          </a:p>
          <a:p>
            <a:pPr algn="just"/>
            <a:r>
              <a:rPr lang="sr-Latn-CS" dirty="0" smtClean="0"/>
              <a:t>One su uglavnom univerzalnog tipa, odnosno obavljaju skoro sve vrste bankarskih poslova – komercijalno bankarstvo, emisije hartija od vrijednosti, usluge garantovanja ili potpisivanja i ostale poslove iz domena tzv. investicionog bankarstva.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4830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Vrlo značajno regulaciono </a:t>
            </a:r>
            <a:r>
              <a:rPr lang="sr-Latn-CS" dirty="0" smtClean="0"/>
              <a:t>tijelo </a:t>
            </a:r>
            <a:r>
              <a:rPr lang="sr-Latn-CS" dirty="0"/>
              <a:t>je Odbor guvernera, koji se biraju iz redova firmi, uglavnom banaka koje su članovi berze. </a:t>
            </a:r>
            <a:endParaRPr lang="sr-Latn-CS" dirty="0" smtClean="0"/>
          </a:p>
          <a:p>
            <a:pPr algn="just"/>
            <a:r>
              <a:rPr lang="sr-Latn-CS" dirty="0" smtClean="0"/>
              <a:t>Odbor </a:t>
            </a:r>
            <a:r>
              <a:rPr lang="sr-Latn-CS" dirty="0"/>
              <a:t>odobrava članstvo na berzi, automatizuje emisije hartija od </a:t>
            </a:r>
            <a:r>
              <a:rPr lang="sr-Latn-CS" dirty="0" smtClean="0"/>
              <a:t>vrijednosti</a:t>
            </a:r>
            <a:r>
              <a:rPr lang="sr-Latn-CS" dirty="0"/>
              <a:t>, a do 1994. godine </a:t>
            </a:r>
            <a:r>
              <a:rPr lang="sr-Latn-CS" dirty="0" smtClean="0"/>
              <a:t>vršio </a:t>
            </a:r>
            <a:r>
              <a:rPr lang="sr-Latn-CS" dirty="0"/>
              <a:t>je kontrolu trgovanja na berzi </a:t>
            </a:r>
            <a:r>
              <a:rPr lang="sr-Latn-CS" dirty="0" smtClean="0"/>
              <a:t>povjerljivih </a:t>
            </a:r>
            <a:r>
              <a:rPr lang="sr-Latn-CS" dirty="0"/>
              <a:t>informacija i slično.</a:t>
            </a:r>
            <a:endParaRPr lang="en-US" dirty="0"/>
          </a:p>
          <a:p>
            <a:pPr algn="just"/>
            <a:r>
              <a:rPr lang="sr-Latn-CS" dirty="0"/>
              <a:t>Najveća berza u </a:t>
            </a:r>
            <a:r>
              <a:rPr lang="sr-Latn-CS" dirty="0" smtClean="0"/>
              <a:t>Njemačkoj </a:t>
            </a:r>
            <a:r>
              <a:rPr lang="sr-Latn-CS" dirty="0"/>
              <a:t>je u Frankfurtu. </a:t>
            </a:r>
            <a:endParaRPr lang="sr-Latn-CS" dirty="0" smtClean="0"/>
          </a:p>
          <a:p>
            <a:pPr algn="just"/>
            <a:r>
              <a:rPr lang="sr-Latn-CS" dirty="0" smtClean="0"/>
              <a:t>Skoro </a:t>
            </a:r>
            <a:r>
              <a:rPr lang="sr-Latn-CS" dirty="0"/>
              <a:t>svaka treća akcija na Frankfurtskoj berzi je bila akcija ino- firme.  </a:t>
            </a:r>
            <a:endParaRPr lang="sr-Latn-C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290705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/>
          <a:lstStyle/>
          <a:p>
            <a:pPr algn="just"/>
            <a:r>
              <a:rPr lang="sr-Latn-CS" dirty="0" smtClean="0"/>
              <a:t>U Njemačkoj postoji osam berzi, a od 1980. počinje trgovanje finansijskim derivatima – opcijama i fjučersima u okviru Deutche TerminBorse. </a:t>
            </a:r>
          </a:p>
          <a:p>
            <a:pPr algn="just"/>
            <a:r>
              <a:rPr lang="sr-Latn-CS" dirty="0" smtClean="0"/>
              <a:t>Zanimljivo je, da Njemačka sve do 1994. godine nije imala instituciju SEC ili FSA koja bi regulisala poslove sa hartijama od vrijednosti. </a:t>
            </a:r>
          </a:p>
          <a:p>
            <a:pPr algn="just"/>
            <a:r>
              <a:rPr lang="sr-Latn-CS" dirty="0" smtClean="0"/>
              <a:t>Odredbama zakona o promovisanju finansijskog tržišta kreirana je takva institucija, što je bio korak dalje u regulisanju propisa među zemljama.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475457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CS" dirty="0"/>
              <a:t>Kao </a:t>
            </a:r>
            <a:r>
              <a:rPr lang="sr-Latn-CS" dirty="0" smtClean="0"/>
              <a:t>Njemačka </a:t>
            </a:r>
            <a:r>
              <a:rPr lang="sr-Latn-CS" dirty="0"/>
              <a:t>i Japan predstavlja jednu od najrazvijenijih zemalja </a:t>
            </a:r>
            <a:r>
              <a:rPr lang="sr-Latn-CS" dirty="0" smtClean="0"/>
              <a:t>svijeta</a:t>
            </a:r>
            <a:r>
              <a:rPr lang="sr-Latn-CS" dirty="0"/>
              <a:t>. </a:t>
            </a:r>
            <a:endParaRPr lang="sr-Latn-CS" dirty="0" smtClean="0"/>
          </a:p>
          <a:p>
            <a:pPr algn="just"/>
            <a:r>
              <a:rPr lang="sr-Latn-CS" dirty="0" smtClean="0"/>
              <a:t>U </a:t>
            </a:r>
            <a:r>
              <a:rPr lang="sr-Latn-CS" dirty="0"/>
              <a:t>regulisanju poslova na finansijskim tržištima Japana posebno veliku ulogu imala je vlada. </a:t>
            </a:r>
            <a:endParaRPr lang="sr-Latn-CS" dirty="0" smtClean="0"/>
          </a:p>
          <a:p>
            <a:pPr algn="just"/>
            <a:r>
              <a:rPr lang="sr-Latn-CS" dirty="0" smtClean="0"/>
              <a:t>Ona </a:t>
            </a:r>
            <a:r>
              <a:rPr lang="sr-Latn-CS" dirty="0"/>
              <a:t>je preko Ministarstva finansija i Ministarstva za međunarodnu trgovinu i industriju značajno uticala na finansijske i realne tokove u privredi. </a:t>
            </a:r>
            <a:endParaRPr lang="en-US" dirty="0"/>
          </a:p>
          <a:p>
            <a:pPr algn="just"/>
            <a:r>
              <a:rPr lang="sr-Latn-CS" dirty="0"/>
              <a:t>U odnosu na učešće subjekata iz inostranstva japanska regulativa se značajno </a:t>
            </a:r>
            <a:r>
              <a:rPr lang="sr-Latn-CS" dirty="0" smtClean="0"/>
              <a:t>promijenila</a:t>
            </a:r>
            <a:r>
              <a:rPr lang="sr-Latn-CS" dirty="0"/>
              <a:t>. </a:t>
            </a:r>
            <a:endParaRPr lang="sr-Latn-CS" dirty="0" smtClean="0"/>
          </a:p>
          <a:p>
            <a:pPr algn="just"/>
            <a:r>
              <a:rPr lang="sr-Latn-CS" dirty="0" smtClean="0"/>
              <a:t>Dozvoljeno </a:t>
            </a:r>
            <a:r>
              <a:rPr lang="sr-Latn-CS" dirty="0"/>
              <a:t>je inostranim bankama da otvaraju svoje ekspoziture, da učestvuju u investicijama u hartije od </a:t>
            </a:r>
            <a:r>
              <a:rPr lang="sr-Latn-CS" dirty="0" smtClean="0"/>
              <a:t>vrijednosti </a:t>
            </a:r>
            <a:r>
              <a:rPr lang="sr-Latn-CS" dirty="0"/>
              <a:t>i obavljaju druge poslove iz domena investicionog bankarstva. </a:t>
            </a:r>
            <a:endParaRPr lang="sr-Latn-CS" dirty="0" smtClean="0"/>
          </a:p>
          <a:p>
            <a:pPr algn="just"/>
            <a:r>
              <a:rPr lang="sr-Latn-CS" dirty="0" smtClean="0"/>
              <a:t>Inostrani </a:t>
            </a:r>
            <a:r>
              <a:rPr lang="sr-Latn-CS" dirty="0"/>
              <a:t>subjekti mogu biti članovi Tokijske berze. 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2292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Sve veća povezanost i međuzavisnost nacionalnih tržišta kapitala, kao i potreba ujednačavanja pravila ponašanja učesnika iz različitih zemalja na </a:t>
            </a:r>
            <a:r>
              <a:rPr lang="sr-Latn-CS" dirty="0" smtClean="0"/>
              <a:t>svjetskom </a:t>
            </a:r>
            <a:r>
              <a:rPr lang="sr-Latn-CS" dirty="0"/>
              <a:t>tržištu, zahteva i određene oblike međunarodne regulative. </a:t>
            </a:r>
            <a:endParaRPr lang="sr-Latn-CS" dirty="0" smtClean="0"/>
          </a:p>
          <a:p>
            <a:pPr algn="just"/>
            <a:r>
              <a:rPr lang="sr-Latn-CS" dirty="0" smtClean="0"/>
              <a:t>U </a:t>
            </a:r>
            <a:r>
              <a:rPr lang="sr-Latn-CS" dirty="0"/>
              <a:t>tom cilju formirana je Međunarodna organizacija komisija za hartije od </a:t>
            </a:r>
            <a:r>
              <a:rPr lang="sr-Latn-CS" dirty="0" smtClean="0"/>
              <a:t>vrijednosti </a:t>
            </a:r>
            <a:r>
              <a:rPr lang="sr-Latn-CS" dirty="0"/>
              <a:t>(International Organization of Securities Commissions – IOSCO), čije je </a:t>
            </a:r>
            <a:r>
              <a:rPr lang="sr-Latn-CS" dirty="0" smtClean="0"/>
              <a:t>sjedište </a:t>
            </a:r>
            <a:r>
              <a:rPr lang="sr-Latn-CS" dirty="0"/>
              <a:t>u Madridu. </a:t>
            </a:r>
            <a:endParaRPr lang="sr-Latn-CS" dirty="0" smtClean="0"/>
          </a:p>
          <a:p>
            <a:pPr algn="just"/>
            <a:r>
              <a:rPr lang="sr-Latn-CS" dirty="0" smtClean="0"/>
              <a:t>IOSCO </a:t>
            </a:r>
            <a:r>
              <a:rPr lang="sr-Latn-CS" dirty="0"/>
              <a:t>donosi međunarodne standarde regulative, koji prihvatanjem u nacionalnim zakonodavstvima postaju uniformno primenjivana pravila, stara se o raznim informacijama nacionalnih regulatornih organa, posebno u oblasti sprečavanja kriminalnih aktivnosti na </a:t>
            </a:r>
            <a:r>
              <a:rPr lang="sr-Latn-CS" dirty="0" smtClean="0"/>
              <a:t>svjetskom </a:t>
            </a:r>
            <a:r>
              <a:rPr lang="sr-Latn-CS" dirty="0"/>
              <a:t>tržištu.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392623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Najširu kordinaciju regulatornih institucija u različitim oblastima finansijskih usluga na </a:t>
            </a:r>
            <a:r>
              <a:rPr lang="sr-Latn-CS" dirty="0" smtClean="0"/>
              <a:t>svjetskom </a:t>
            </a:r>
            <a:r>
              <a:rPr lang="sr-Latn-CS" dirty="0"/>
              <a:t>nivou danas vrši Forum za finansijsku stabilnost (Financijal Stability Forum – FSF), formiran odlukom predsednika Grupe sedam najrazvijenijih zemalja (G – 7). </a:t>
            </a:r>
            <a:endParaRPr lang="sr-Latn-CS" dirty="0" smtClean="0"/>
          </a:p>
          <a:p>
            <a:pPr algn="just"/>
            <a:r>
              <a:rPr lang="sr-Latn-CS" dirty="0" smtClean="0"/>
              <a:t>On </a:t>
            </a:r>
            <a:r>
              <a:rPr lang="sr-Latn-CS" dirty="0"/>
              <a:t>ima </a:t>
            </a:r>
            <a:r>
              <a:rPr lang="sr-Latn-CS" dirty="0" smtClean="0"/>
              <a:t>sjedište </a:t>
            </a:r>
            <a:r>
              <a:rPr lang="sr-Latn-CS" dirty="0"/>
              <a:t>u Banci za međunarodne obračune, u Bazelu. </a:t>
            </a:r>
            <a:endParaRPr lang="sr-Latn-CS" dirty="0" smtClean="0"/>
          </a:p>
          <a:p>
            <a:pPr algn="just"/>
            <a:r>
              <a:rPr lang="sr-Latn-CS" dirty="0" smtClean="0"/>
              <a:t>To </a:t>
            </a:r>
            <a:r>
              <a:rPr lang="sr-Latn-CS" dirty="0"/>
              <a:t>je forum centralnih banaka, ministarstva finansija i nacionalnih regulatornih organa na finansijskom tržištu, koji promoviše i koordinira  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979015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marL="0" indent="0" algn="just">
              <a:buNone/>
            </a:pPr>
            <a:r>
              <a:rPr lang="sr-Latn-CS" dirty="0" smtClean="0"/>
              <a:t>primjenu međunarodnih standarda usvojenih u relevantnim međunarodnim organizacijama u oblasti nadzora nad bankarskim tržištem - Bazelskog komiteta za nadzor nad bankama, na tržištu osiguranja - Međunarodne organizacije regulatora osiguranja (IAIS), na finansijskom tržištu - IOSCO i u zaštiti depozita - Međunarodna organizacija osiguravača depozita (IADI).</a:t>
            </a:r>
          </a:p>
          <a:p>
            <a:pPr algn="just"/>
            <a:r>
              <a:rPr lang="sr-Latn-CS" dirty="0" smtClean="0"/>
              <a:t> Cilj navedene aktivnosti jeste sprečavanje faktora nastanka i širenja kriza svjetskog finansijskog tržišta.</a:t>
            </a:r>
          </a:p>
          <a:p>
            <a:pPr algn="just"/>
            <a:r>
              <a:rPr lang="sr-Latn-ME" dirty="0"/>
              <a:t>HVALA!</a:t>
            </a:r>
            <a:endParaRPr lang="en-US" dirty="0"/>
          </a:p>
          <a:p>
            <a:pPr marL="0" indent="0" algn="just">
              <a:buNone/>
            </a:pPr>
            <a:r>
              <a:rPr lang="sr-Latn-C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6967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sr-Latn-CS" dirty="0"/>
              <a:t>Sa aspekta emisije hartija od </a:t>
            </a:r>
            <a:r>
              <a:rPr lang="sr-Latn-CS" dirty="0" smtClean="0"/>
              <a:t>vrijednosti</a:t>
            </a:r>
            <a:r>
              <a:rPr lang="sr-Latn-CS" dirty="0"/>
              <a:t>, odnosno sa aspekta prirode transakcije razlikujemo: </a:t>
            </a:r>
            <a:endParaRPr lang="en-US" dirty="0"/>
          </a:p>
          <a:p>
            <a:pPr marL="457200" lvl="1" indent="0" algn="just">
              <a:buNone/>
            </a:pPr>
            <a:r>
              <a:rPr lang="sr-Latn-CS" sz="2800" dirty="0" smtClean="0"/>
              <a:t>- Primarno tržište</a:t>
            </a:r>
            <a:endParaRPr lang="en-US" sz="2800" dirty="0"/>
          </a:p>
          <a:p>
            <a:pPr marL="457200" lvl="1" indent="0" algn="just">
              <a:buNone/>
            </a:pPr>
            <a:r>
              <a:rPr lang="sr-Latn-CS" sz="2800" dirty="0" smtClean="0"/>
              <a:t>- Sekundarno tržište</a:t>
            </a:r>
            <a:endParaRPr lang="en-US" sz="2800" dirty="0"/>
          </a:p>
          <a:p>
            <a:pPr algn="just"/>
            <a:r>
              <a:rPr lang="sr-Latn-CS" dirty="0"/>
              <a:t> </a:t>
            </a:r>
            <a:r>
              <a:rPr lang="sr-Latn-CS" dirty="0" smtClean="0"/>
              <a:t>Nadovezujući </a:t>
            </a:r>
            <a:r>
              <a:rPr lang="sr-Latn-CS" dirty="0"/>
              <a:t>se na prethodne stavove moguće je izvršiti </a:t>
            </a:r>
            <a:r>
              <a:rPr lang="sr-Latn-CS" dirty="0" smtClean="0"/>
              <a:t>podjelu </a:t>
            </a:r>
            <a:r>
              <a:rPr lang="sr-Latn-CS" dirty="0"/>
              <a:t>finansijskih tržišta na još jedan način. </a:t>
            </a:r>
            <a:endParaRPr lang="sr-Latn-CS" dirty="0" smtClean="0"/>
          </a:p>
          <a:p>
            <a:pPr algn="just"/>
            <a:r>
              <a:rPr lang="sr-Latn-CS" dirty="0" smtClean="0"/>
              <a:t>Ukoliko </a:t>
            </a:r>
            <a:r>
              <a:rPr lang="sr-Latn-CS" dirty="0"/>
              <a:t>pođemo od kriterijuma </a:t>
            </a:r>
            <a:r>
              <a:rPr lang="sr-Latn-CS" dirty="0" smtClean="0"/>
              <a:t>mjesta </a:t>
            </a:r>
            <a:r>
              <a:rPr lang="sr-Latn-CS" dirty="0"/>
              <a:t>i načina kako se promet obavlja možemo razlikovati: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630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r-Latn-CS" sz="2800" dirty="0" smtClean="0"/>
              <a:t>- Berzanska </a:t>
            </a:r>
            <a:r>
              <a:rPr lang="sr-Latn-CS" sz="2800" dirty="0"/>
              <a:t>tržišta</a:t>
            </a:r>
            <a:endParaRPr lang="en-US" sz="2800" dirty="0"/>
          </a:p>
          <a:p>
            <a:pPr marL="457200" lvl="1" indent="0">
              <a:buNone/>
            </a:pPr>
            <a:r>
              <a:rPr lang="sr-Latn-CS" sz="2800" dirty="0" smtClean="0"/>
              <a:t>- Vanberzanska </a:t>
            </a:r>
            <a:r>
              <a:rPr lang="sr-Latn-CS" sz="2800" dirty="0"/>
              <a:t>tržišta</a:t>
            </a:r>
            <a:endParaRPr lang="en-US" sz="2800" dirty="0"/>
          </a:p>
          <a:p>
            <a:pPr algn="just"/>
            <a:r>
              <a:rPr lang="sr-Latn-CS" dirty="0"/>
              <a:t> 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objasniti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/>
              <a:t>najrazvijenijih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kakva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SAD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je </a:t>
            </a:r>
            <a:r>
              <a:rPr lang="en-US" dirty="0" err="1"/>
              <a:t>zastupljeno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a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rezervisane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najkvalitetnije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umanjili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najzastupljenije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/dionice</a:t>
            </a:r>
            <a:r>
              <a:rPr lang="en-US" dirty="0" smtClean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zastupljene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pokrivene</a:t>
            </a:r>
            <a:r>
              <a:rPr lang="en-US" dirty="0"/>
              <a:t> </a:t>
            </a:r>
            <a:r>
              <a:rPr lang="en-US" dirty="0" err="1" smtClean="0"/>
              <a:t>hipotekom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53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063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2. Funkcionisanje i osnovne determinante finansijskog tržišta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CS" sz="3000" dirty="0" smtClean="0"/>
              <a:t>Finansijsko </a:t>
            </a:r>
            <a:r>
              <a:rPr lang="sr-Latn-CS" sz="3000" dirty="0"/>
              <a:t>tržište treba da približi vlasnike novca i kapitala i investitore, subjekte da taj kapital (uz odgovarajuću </a:t>
            </a:r>
            <a:r>
              <a:rPr lang="sr-Latn-CS" sz="3000" dirty="0" smtClean="0"/>
              <a:t>cijenu</a:t>
            </a:r>
            <a:r>
              <a:rPr lang="sr-Latn-CS" sz="3000" dirty="0"/>
              <a:t>) prihvate i racionalno investiraju. </a:t>
            </a:r>
            <a:endParaRPr lang="sr-Latn-CS" sz="3000" dirty="0" smtClean="0"/>
          </a:p>
          <a:p>
            <a:pPr algn="just"/>
            <a:r>
              <a:rPr lang="sr-Latn-CS" sz="3000" dirty="0" smtClean="0"/>
              <a:t>Redovno </a:t>
            </a:r>
            <a:r>
              <a:rPr lang="sr-Latn-CS" sz="3000" dirty="0"/>
              <a:t>postoji neravnoteža u pogledu formiranja štednje i procesa investicija. </a:t>
            </a:r>
            <a:endParaRPr lang="en-US" sz="3000" dirty="0"/>
          </a:p>
          <a:p>
            <a:pPr algn="just"/>
            <a:r>
              <a:rPr lang="sr-Latn-CS" sz="3000" dirty="0"/>
              <a:t>Ta neravnoteža, se može smanjiti na nekoliko načina:</a:t>
            </a:r>
            <a:endParaRPr lang="en-US" sz="3000" dirty="0"/>
          </a:p>
          <a:p>
            <a:pPr marL="457200" lvl="1" indent="0" algn="just">
              <a:buNone/>
            </a:pPr>
            <a:r>
              <a:rPr lang="sr-Latn-CS" sz="2800" dirty="0" smtClean="0"/>
              <a:t>- alokacijom </a:t>
            </a:r>
            <a:r>
              <a:rPr lang="sr-Latn-CS" sz="2800" dirty="0"/>
              <a:t>štednje preko </a:t>
            </a:r>
            <a:r>
              <a:rPr lang="sr-Latn-CS" sz="2800" dirty="0" smtClean="0"/>
              <a:t>budžeta,</a:t>
            </a:r>
            <a:endParaRPr lang="en-US" sz="2800" dirty="0"/>
          </a:p>
          <a:p>
            <a:pPr marL="457200" lvl="1" indent="0" algn="just">
              <a:buNone/>
            </a:pPr>
            <a:r>
              <a:rPr lang="sr-Latn-CS" sz="2800" dirty="0" smtClean="0"/>
              <a:t>- alokacijom </a:t>
            </a:r>
            <a:r>
              <a:rPr lang="sr-Latn-CS" sz="2800" dirty="0"/>
              <a:t>preko </a:t>
            </a:r>
            <a:r>
              <a:rPr lang="sr-Latn-CS" sz="2800" dirty="0" smtClean="0"/>
              <a:t>poslovnih fondova,</a:t>
            </a:r>
            <a:endParaRPr lang="en-US" sz="2800" dirty="0"/>
          </a:p>
          <a:p>
            <a:pPr marL="457200" lvl="1" indent="0" algn="just">
              <a:buNone/>
            </a:pPr>
            <a:r>
              <a:rPr lang="sr-Latn-CS" sz="2800" dirty="0" smtClean="0"/>
              <a:t>- alokacijom </a:t>
            </a:r>
            <a:r>
              <a:rPr lang="sr-Latn-CS" sz="2800" dirty="0"/>
              <a:t>preko bankarskog </a:t>
            </a:r>
            <a:r>
              <a:rPr lang="sr-Latn-CS" sz="2800" dirty="0" smtClean="0"/>
              <a:t>sistema,</a:t>
            </a:r>
            <a:endParaRPr lang="en-US" sz="2800" dirty="0"/>
          </a:p>
          <a:p>
            <a:pPr lvl="0" algn="just"/>
            <a:r>
              <a:rPr lang="sr-Latn-CS" sz="3000" dirty="0" smtClean="0"/>
              <a:t>Povezivanjem </a:t>
            </a:r>
            <a:r>
              <a:rPr lang="sr-Latn-CS" sz="3000" dirty="0"/>
              <a:t>tržišta novca, kapitala i deviza, odnosno finansiranjem tržišta,  koje predstavlja pretvaranja štednje u investicije, </a:t>
            </a:r>
            <a:r>
              <a:rPr lang="sr-Latn-CS" sz="3000" dirty="0" smtClean="0"/>
              <a:t>a </a:t>
            </a:r>
            <a:r>
              <a:rPr lang="sr-Latn-CS" sz="3000" dirty="0"/>
              <a:t>može se ostvariti na nekoliko načina:</a:t>
            </a:r>
            <a:endParaRPr lang="en-US" sz="3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9AE7-F739-4D49-8EEE-B53A8A7C967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447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4473</Words>
  <Application>Microsoft Office PowerPoint</Application>
  <PresentationFormat>Custom</PresentationFormat>
  <Paragraphs>348</Paragraphs>
  <Slides>68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Office Theme</vt:lpstr>
      <vt:lpstr>PRAVO FINANSIJSKIH INSTITUCIJA</vt:lpstr>
      <vt:lpstr>Sadržaj </vt:lpstr>
      <vt:lpstr>I -  POJAM, ULOGA I KARAKTERISTIKE SAVREMENIH FINANSIJSKIH TRŽIŠTA</vt:lpstr>
      <vt:lpstr>1. Pojam finansijskog tržišta </vt:lpstr>
      <vt:lpstr>Slide 5</vt:lpstr>
      <vt:lpstr>Slide 6</vt:lpstr>
      <vt:lpstr>Slide 7</vt:lpstr>
      <vt:lpstr>Slide 8</vt:lpstr>
      <vt:lpstr>2. Funkcionisanje i osnovne determinante finansijskog tržišta </vt:lpstr>
      <vt:lpstr>Slide 10</vt:lpstr>
      <vt:lpstr>Način finansiranja- prenos štednje na investicije</vt:lpstr>
      <vt:lpstr>Proces prenošenja finansijskih sredstava od suficitarnih subjekata ka deficitarnim može se prikazati na sledeći način:</vt:lpstr>
      <vt:lpstr>Slide 13</vt:lpstr>
      <vt:lpstr>Slide 14</vt:lpstr>
      <vt:lpstr>Slide 15</vt:lpstr>
      <vt:lpstr>Slide 16</vt:lpstr>
      <vt:lpstr>3. Osnovne karakteristike savremenih finansijskih tržišta 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 II - HARTIJA OD VRIJEDNOSTI – INSTRUMENTI FINANSIJSKIH TRŽIŠTA</vt:lpstr>
      <vt:lpstr>Slide 34</vt:lpstr>
      <vt:lpstr>1. Osnovna obeležja hartija od vrijednosti </vt:lpstr>
      <vt:lpstr> Obveznica </vt:lpstr>
      <vt:lpstr>Slide 37</vt:lpstr>
      <vt:lpstr>Slide 38</vt:lpstr>
      <vt:lpstr>2. Vrste hartija od vrijednosti/vrijednosnih papira </vt:lpstr>
      <vt:lpstr>Slide 40</vt:lpstr>
      <vt:lpstr>Slide 41</vt:lpstr>
      <vt:lpstr>III - FINANSIJSKI DERIVATI KAO PREDMET JAVNE PONUDE</vt:lpstr>
      <vt:lpstr>Slide 43</vt:lpstr>
      <vt:lpstr>Slide 44</vt:lpstr>
      <vt:lpstr>IV - DUŽNIČKI FINANSIJSKI INSTRUMENTI</vt:lpstr>
      <vt:lpstr>Slide 46</vt:lpstr>
      <vt:lpstr>Slide 47</vt:lpstr>
      <vt:lpstr>Slide 48</vt:lpstr>
      <vt:lpstr>Slide 49</vt:lpstr>
      <vt:lpstr>Slide 50</vt:lpstr>
      <vt:lpstr>Slide 51</vt:lpstr>
      <vt:lpstr>V - REGULATIVE SAVREMENIH FINANSIJSKIH TRŽIŠTA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59</cp:revision>
  <dcterms:created xsi:type="dcterms:W3CDTF">2019-03-16T18:17:49Z</dcterms:created>
  <dcterms:modified xsi:type="dcterms:W3CDTF">2019-03-26T14:05:29Z</dcterms:modified>
</cp:coreProperties>
</file>