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0"/>
  </p:notesMasterIdLst>
  <p:sldIdLst>
    <p:sldId id="256" r:id="rId2"/>
    <p:sldId id="300" r:id="rId3"/>
    <p:sldId id="257" r:id="rId4"/>
    <p:sldId id="299" r:id="rId5"/>
    <p:sldId id="258" r:id="rId6"/>
    <p:sldId id="259" r:id="rId7"/>
    <p:sldId id="260" r:id="rId8"/>
    <p:sldId id="261" r:id="rId9"/>
    <p:sldId id="262" r:id="rId10"/>
    <p:sldId id="294" r:id="rId11"/>
    <p:sldId id="268" r:id="rId12"/>
    <p:sldId id="269" r:id="rId13"/>
    <p:sldId id="270" r:id="rId14"/>
    <p:sldId id="326" r:id="rId15"/>
    <p:sldId id="271" r:id="rId16"/>
    <p:sldId id="274" r:id="rId17"/>
    <p:sldId id="275" r:id="rId18"/>
    <p:sldId id="351" r:id="rId19"/>
    <p:sldId id="276" r:id="rId20"/>
    <p:sldId id="277" r:id="rId21"/>
    <p:sldId id="297" r:id="rId22"/>
    <p:sldId id="278" r:id="rId23"/>
    <p:sldId id="279" r:id="rId24"/>
    <p:sldId id="280" r:id="rId25"/>
    <p:sldId id="281" r:id="rId26"/>
    <p:sldId id="282" r:id="rId27"/>
    <p:sldId id="296" r:id="rId28"/>
    <p:sldId id="283" r:id="rId29"/>
    <p:sldId id="284" r:id="rId30"/>
    <p:sldId id="285" r:id="rId31"/>
    <p:sldId id="286" r:id="rId32"/>
    <p:sldId id="295" r:id="rId33"/>
    <p:sldId id="287" r:id="rId34"/>
    <p:sldId id="288" r:id="rId35"/>
    <p:sldId id="289" r:id="rId36"/>
    <p:sldId id="291" r:id="rId37"/>
    <p:sldId id="353" r:id="rId38"/>
    <p:sldId id="292" r:id="rId39"/>
    <p:sldId id="301" r:id="rId40"/>
    <p:sldId id="302" r:id="rId41"/>
    <p:sldId id="303" r:id="rId42"/>
    <p:sldId id="304" r:id="rId43"/>
    <p:sldId id="305" r:id="rId44"/>
    <p:sldId id="324" r:id="rId45"/>
    <p:sldId id="306" r:id="rId46"/>
    <p:sldId id="307" r:id="rId47"/>
    <p:sldId id="308" r:id="rId48"/>
    <p:sldId id="309" r:id="rId49"/>
    <p:sldId id="310" r:id="rId50"/>
    <p:sldId id="311" r:id="rId51"/>
    <p:sldId id="313" r:id="rId52"/>
    <p:sldId id="314" r:id="rId53"/>
    <p:sldId id="315" r:id="rId54"/>
    <p:sldId id="316" r:id="rId55"/>
    <p:sldId id="317" r:id="rId56"/>
    <p:sldId id="318" r:id="rId57"/>
    <p:sldId id="319" r:id="rId58"/>
    <p:sldId id="320" r:id="rId59"/>
    <p:sldId id="321" r:id="rId60"/>
    <p:sldId id="325" r:id="rId61"/>
    <p:sldId id="323" r:id="rId62"/>
    <p:sldId id="354" r:id="rId63"/>
    <p:sldId id="329" r:id="rId64"/>
    <p:sldId id="330" r:id="rId65"/>
    <p:sldId id="331" r:id="rId66"/>
    <p:sldId id="332" r:id="rId67"/>
    <p:sldId id="333" r:id="rId68"/>
    <p:sldId id="334" r:id="rId69"/>
    <p:sldId id="340" r:id="rId70"/>
    <p:sldId id="350" r:id="rId71"/>
    <p:sldId id="341" r:id="rId72"/>
    <p:sldId id="342" r:id="rId73"/>
    <p:sldId id="343" r:id="rId74"/>
    <p:sldId id="344" r:id="rId75"/>
    <p:sldId id="349" r:id="rId76"/>
    <p:sldId id="345" r:id="rId77"/>
    <p:sldId id="346" r:id="rId78"/>
    <p:sldId id="347" r:id="rId7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23B2C1-0C13-4329-A180-0A50BDCC11CE}" type="datetimeFigureOut">
              <a:rPr lang="en-US" smtClean="0"/>
              <a:pPr/>
              <a:t>3/26/2019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846359-EE4E-4512-A19F-2D1EAABE81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56738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58110-D228-4BAA-B257-1F10A465CAE1}" type="datetime1">
              <a:rPr lang="en-US" smtClean="0"/>
              <a:pPr/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75702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84CB3-96C6-4C7E-A410-506346DE3BD8}" type="datetime1">
              <a:rPr lang="en-US" smtClean="0"/>
              <a:pPr/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17518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3EEE5-C496-4AB9-BE1B-560E2257CD4D}" type="datetime1">
              <a:rPr lang="en-US" smtClean="0"/>
              <a:pPr/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64802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DB3F8-CAEF-45E3-B755-F932E3EA586D}" type="datetime1">
              <a:rPr lang="en-US" smtClean="0"/>
              <a:pPr/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53586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48539-B10C-47E9-8531-18A7CB7E4A90}" type="datetime1">
              <a:rPr lang="en-US" smtClean="0"/>
              <a:pPr/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72921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2EAF8-3339-4685-8BAC-591C71311461}" type="datetime1">
              <a:rPr lang="en-US" smtClean="0"/>
              <a:pPr/>
              <a:t>3/26/2019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90427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79743-D926-409B-87C9-389D1D171A37}" type="datetime1">
              <a:rPr lang="en-US" smtClean="0"/>
              <a:pPr/>
              <a:t>3/26/2019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59452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73C14-4234-4A73-8524-28A77B42A194}" type="datetime1">
              <a:rPr lang="en-US" smtClean="0"/>
              <a:pPr/>
              <a:t>3/26/2019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28923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3C189-21DD-4DEB-BF55-C4C1ABB14CF1}" type="datetime1">
              <a:rPr lang="en-US" smtClean="0"/>
              <a:pPr/>
              <a:t>3/26/2019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89184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0FEB8-F185-44DA-8795-CFFE642A80E0}" type="datetime1">
              <a:rPr lang="en-US" smtClean="0"/>
              <a:pPr/>
              <a:t>3/26/2019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73900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485C4-36D7-4B1F-95C0-481C303D25F3}" type="datetime1">
              <a:rPr lang="en-US" smtClean="0"/>
              <a:pPr/>
              <a:t>3/26/2019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83536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B6882-0B49-4080-992B-2D24FC539BC9}" type="datetime1">
              <a:rPr lang="en-US" smtClean="0"/>
              <a:pPr/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C76680-1B39-4BCA-B9BC-EE81DA2B7E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85311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Pravo finansijskih institucija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ME" dirty="0" smtClean="0"/>
              <a:t>STRUKTURA I INSTRUMENTI FINANSIJSKOG SISTEMA</a:t>
            </a:r>
          </a:p>
          <a:p>
            <a:r>
              <a:rPr lang="sr-Latn-ME" dirty="0" smtClean="0"/>
              <a:t>II PREDAVANJE</a:t>
            </a:r>
          </a:p>
          <a:p>
            <a:r>
              <a:rPr lang="sr-Latn-ME" dirty="0" smtClean="0"/>
              <a:t>PROF. DR. HALIL KALAČ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723766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0006" y="901521"/>
            <a:ext cx="10503794" cy="5275442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 Na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 smtClean="0"/>
              <a:t>način</a:t>
            </a:r>
            <a:r>
              <a:rPr lang="sr-Latn-ME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izvori</a:t>
            </a:r>
            <a:r>
              <a:rPr lang="en-US" dirty="0"/>
              <a:t>, </a:t>
            </a:r>
            <a:r>
              <a:rPr lang="en-US" dirty="0" err="1"/>
              <a:t>instrumenti</a:t>
            </a:r>
            <a:r>
              <a:rPr lang="en-US" dirty="0"/>
              <a:t>, </a:t>
            </a:r>
            <a:r>
              <a:rPr lang="en-US" dirty="0" err="1"/>
              <a:t>mehanizmi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njihovu</a:t>
            </a:r>
            <a:r>
              <a:rPr lang="en-US" dirty="0"/>
              <a:t> </a:t>
            </a:r>
            <a:r>
              <a:rPr lang="en-US" dirty="0" err="1"/>
              <a:t>koncentraciju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prenošenje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međusobno</a:t>
            </a:r>
            <a:r>
              <a:rPr lang="en-US" dirty="0"/>
              <a:t> </a:t>
            </a:r>
            <a:r>
              <a:rPr lang="en-US" dirty="0" err="1"/>
              <a:t>povezani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elovi</a:t>
            </a:r>
            <a:r>
              <a:rPr lang="en-US" dirty="0" smtClean="0"/>
              <a:t> </a:t>
            </a:r>
            <a:r>
              <a:rPr lang="en-US" dirty="0" err="1"/>
              <a:t>jedinstvenog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</a:t>
            </a:r>
            <a:r>
              <a:rPr lang="sr-Latn-ME" dirty="0" smtClean="0"/>
              <a:t> </a:t>
            </a:r>
            <a:r>
              <a:rPr lang="sv-SE" dirty="0" smtClean="0"/>
              <a:t>u </a:t>
            </a:r>
            <a:r>
              <a:rPr lang="sv-SE" dirty="0"/>
              <a:t>stvari i predstavlja finansijski sistem.</a:t>
            </a:r>
          </a:p>
          <a:p>
            <a:pPr algn="just"/>
            <a:r>
              <a:rPr lang="en-US" b="1" dirty="0" smtClean="0"/>
              <a:t> </a:t>
            </a:r>
            <a:r>
              <a:rPr lang="sr-Latn-ME" dirty="0" smtClean="0"/>
              <a:t>U ovom predavanju biće predstavljen</a:t>
            </a:r>
            <a:r>
              <a:rPr lang="en-US" dirty="0" smtClean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 smtClean="0"/>
              <a:t>finansiranja</a:t>
            </a:r>
            <a:r>
              <a:rPr lang="sr-Latn-ME" dirty="0" smtClean="0"/>
              <a:t> </a:t>
            </a:r>
            <a:r>
              <a:rPr lang="pl-PL" dirty="0" smtClean="0"/>
              <a:t>reprodukcije </a:t>
            </a:r>
            <a:r>
              <a:rPr lang="pl-PL" dirty="0"/>
              <a:t>i </a:t>
            </a:r>
            <a:r>
              <a:rPr lang="pl-PL" dirty="0" smtClean="0"/>
              <a:t>finansijski tokovi </a:t>
            </a:r>
            <a:r>
              <a:rPr lang="pl-PL" dirty="0"/>
              <a:t>u reprodukciji. </a:t>
            </a:r>
            <a:endParaRPr lang="pl-PL" dirty="0" smtClean="0"/>
          </a:p>
          <a:p>
            <a:pPr algn="just"/>
            <a:r>
              <a:rPr lang="pl-PL" dirty="0" smtClean="0"/>
              <a:t>Da </a:t>
            </a:r>
            <a:r>
              <a:rPr lang="pl-PL" dirty="0"/>
              <a:t>bismo to mogli </a:t>
            </a:r>
            <a:r>
              <a:rPr lang="pl-PL" dirty="0" smtClean="0"/>
              <a:t>ostvariti, </a:t>
            </a:r>
            <a:r>
              <a:rPr lang="en-US" dirty="0" err="1" smtClean="0"/>
              <a:t>neophodno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smtClean="0"/>
              <a:t>da</a:t>
            </a:r>
            <a:r>
              <a:rPr lang="sr-Latn-ME" dirty="0" smtClean="0"/>
              <a:t> prvo</a:t>
            </a:r>
            <a:r>
              <a:rPr lang="en-US" dirty="0" smtClean="0"/>
              <a:t> </a:t>
            </a:r>
            <a:r>
              <a:rPr lang="en-US" dirty="0" err="1"/>
              <a:t>vidimo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izvori</a:t>
            </a:r>
            <a:r>
              <a:rPr lang="en-US" dirty="0"/>
              <a:t> (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formiranja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karakteristike</a:t>
            </a:r>
            <a:r>
              <a:rPr lang="en-US" dirty="0" smtClean="0"/>
              <a:t> </a:t>
            </a:r>
            <a:r>
              <a:rPr lang="en-US" dirty="0" err="1"/>
              <a:t>pojedinih</a:t>
            </a:r>
            <a:r>
              <a:rPr lang="en-US" dirty="0"/>
              <a:t> </a:t>
            </a:r>
            <a:r>
              <a:rPr lang="en-US" dirty="0" err="1"/>
              <a:t>izvora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err="1"/>
              <a:t>reprodukcije</a:t>
            </a:r>
            <a:r>
              <a:rPr lang="en-US" dirty="0"/>
              <a:t>), a </a:t>
            </a:r>
            <a:r>
              <a:rPr lang="en-US" dirty="0" err="1"/>
              <a:t>zatim</a:t>
            </a:r>
            <a:r>
              <a:rPr lang="en-US" dirty="0"/>
              <a:t> </a:t>
            </a:r>
            <a:r>
              <a:rPr lang="en-US" dirty="0" err="1" smtClean="0"/>
              <a:t>fiinansijske</a:t>
            </a:r>
            <a:r>
              <a:rPr lang="sr-Latn-ME" dirty="0" smtClean="0"/>
              <a:t> </a:t>
            </a:r>
            <a:r>
              <a:rPr lang="en-US" dirty="0" err="1" smtClean="0"/>
              <a:t>institucije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instrumenti</a:t>
            </a:r>
            <a:r>
              <a:rPr lang="en-US" dirty="0"/>
              <a:t> u </a:t>
            </a:r>
            <a:r>
              <a:rPr lang="en-US" dirty="0" err="1"/>
              <a:t>savremenoj</a:t>
            </a:r>
            <a:r>
              <a:rPr lang="en-US" dirty="0"/>
              <a:t> </a:t>
            </a:r>
            <a:r>
              <a:rPr lang="en-US" dirty="0" err="1"/>
              <a:t>privredi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153310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4769"/>
          </a:xfrm>
        </p:spPr>
        <p:txBody>
          <a:bodyPr>
            <a:noAutofit/>
          </a:bodyPr>
          <a:lstStyle/>
          <a:p>
            <a:r>
              <a:rPr lang="sr-Latn-ME" sz="3600" dirty="0"/>
              <a:t>2</a:t>
            </a:r>
            <a:r>
              <a:rPr lang="sr-Latn-ME" sz="3600" dirty="0" smtClean="0"/>
              <a:t>.</a:t>
            </a:r>
            <a:r>
              <a:rPr lang="en-US" sz="3600" dirty="0" smtClean="0"/>
              <a:t> K</a:t>
            </a:r>
            <a:r>
              <a:rPr lang="sr-Latn-ME" sz="3600" dirty="0" smtClean="0"/>
              <a:t>valitativni i kvantitativni elementi finansijskog sistema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85047"/>
            <a:ext cx="10515600" cy="4791916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Finansijski</a:t>
            </a:r>
            <a:r>
              <a:rPr lang="en-US" dirty="0" smtClean="0"/>
              <a:t> </a:t>
            </a:r>
            <a:r>
              <a:rPr lang="en-US" dirty="0" err="1"/>
              <a:t>sistem</a:t>
            </a:r>
            <a:r>
              <a:rPr lang="en-US" dirty="0"/>
              <a:t> se </a:t>
            </a:r>
            <a:r>
              <a:rPr lang="en-US" dirty="0" err="1"/>
              <a:t>stoga</a:t>
            </a:r>
            <a:r>
              <a:rPr lang="en-US" dirty="0"/>
              <a:t> mora </a:t>
            </a:r>
            <a:r>
              <a:rPr lang="en-US" dirty="0" err="1"/>
              <a:t>posmatrati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kvantitativne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kvalitativne</a:t>
            </a:r>
            <a:r>
              <a:rPr lang="sr-Latn-ME" dirty="0" smtClean="0"/>
              <a:t> </a:t>
            </a:r>
            <a:r>
              <a:rPr lang="en-US" dirty="0" err="1" smtClean="0"/>
              <a:t>strane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Kvantitativna</a:t>
            </a:r>
            <a:r>
              <a:rPr lang="en-US" dirty="0"/>
              <a:t> </a:t>
            </a:r>
            <a:r>
              <a:rPr lang="en-US" dirty="0" err="1"/>
              <a:t>strana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ogleda</a:t>
            </a:r>
            <a:r>
              <a:rPr lang="en-US" dirty="0"/>
              <a:t> se u tome da se </a:t>
            </a:r>
            <a:r>
              <a:rPr lang="en-US" dirty="0" err="1" smtClean="0"/>
              <a:t>njegovim</a:t>
            </a:r>
            <a:r>
              <a:rPr lang="sr-Latn-ME" dirty="0" smtClean="0"/>
              <a:t> </a:t>
            </a:r>
            <a:r>
              <a:rPr lang="en-US" dirty="0" err="1" smtClean="0"/>
              <a:t>posredstvom</a:t>
            </a:r>
            <a:r>
              <a:rPr lang="en-US" dirty="0" smtClean="0"/>
              <a:t>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alokacija</a:t>
            </a:r>
            <a:r>
              <a:rPr lang="en-US" dirty="0"/>
              <a:t> </a:t>
            </a:r>
            <a:r>
              <a:rPr lang="en-US" dirty="0" err="1"/>
              <a:t>novčane</a:t>
            </a:r>
            <a:r>
              <a:rPr lang="en-US" dirty="0"/>
              <a:t> </a:t>
            </a:r>
            <a:r>
              <a:rPr lang="en-US" dirty="0" err="1"/>
              <a:t>akumulacije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esta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/>
              <a:t>javlja</a:t>
            </a:r>
            <a:r>
              <a:rPr lang="en-US" dirty="0"/>
              <a:t> </a:t>
            </a:r>
            <a:r>
              <a:rPr lang="en-US" dirty="0" err="1" smtClean="0"/>
              <a:t>veća</a:t>
            </a:r>
            <a:r>
              <a:rPr lang="sr-Latn-ME" dirty="0" smtClean="0"/>
              <a:t> </a:t>
            </a:r>
            <a:r>
              <a:rPr lang="en-US" dirty="0" err="1" smtClean="0"/>
              <a:t>štednja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investicija</a:t>
            </a:r>
            <a:r>
              <a:rPr lang="en-US" dirty="0"/>
              <a:t> (</a:t>
            </a:r>
            <a:r>
              <a:rPr lang="en-US" dirty="0" smtClean="0"/>
              <a:t>S</a:t>
            </a:r>
            <a:r>
              <a:rPr lang="sr-Latn-ME" dirty="0" smtClean="0"/>
              <a:t>&gt;</a:t>
            </a:r>
            <a:r>
              <a:rPr lang="en-US" dirty="0" smtClean="0"/>
              <a:t>I</a:t>
            </a:r>
            <a:r>
              <a:rPr lang="en-US" dirty="0"/>
              <a:t>)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segmente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 </a:t>
            </a:r>
            <a:r>
              <a:rPr lang="en-US" dirty="0" err="1"/>
              <a:t>gde</a:t>
            </a:r>
            <a:r>
              <a:rPr lang="en-US" dirty="0"/>
              <a:t> se </a:t>
            </a:r>
            <a:r>
              <a:rPr lang="en-US" dirty="0" err="1"/>
              <a:t>javljaju</a:t>
            </a:r>
            <a:r>
              <a:rPr lang="en-US" dirty="0"/>
              <a:t> </a:t>
            </a:r>
            <a:r>
              <a:rPr lang="en-US" dirty="0" err="1"/>
              <a:t>veće</a:t>
            </a:r>
            <a:r>
              <a:rPr lang="en-US" dirty="0"/>
              <a:t> </a:t>
            </a:r>
            <a:r>
              <a:rPr lang="en-US" dirty="0" err="1"/>
              <a:t>investicije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štednje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smtClean="0"/>
              <a:t>I</a:t>
            </a:r>
            <a:r>
              <a:rPr lang="sr-Latn-ME" dirty="0" smtClean="0"/>
              <a:t>&gt;</a:t>
            </a:r>
            <a:r>
              <a:rPr lang="en-US" dirty="0" smtClean="0"/>
              <a:t>S</a:t>
            </a:r>
            <a:r>
              <a:rPr lang="en-US" dirty="0"/>
              <a:t>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54573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1707" y="167928"/>
            <a:ext cx="11819964" cy="6553547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736908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605307"/>
            <a:ext cx="10439399" cy="557165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/>
              <a:t>Kvalitativna</a:t>
            </a:r>
            <a:r>
              <a:rPr lang="en-US" dirty="0"/>
              <a:t> </a:t>
            </a:r>
            <a:r>
              <a:rPr lang="en-US" dirty="0" err="1"/>
              <a:t>strana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odnosi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ukupnost</a:t>
            </a:r>
            <a:r>
              <a:rPr lang="en-US" dirty="0"/>
              <a:t> </a:t>
            </a:r>
            <a:r>
              <a:rPr lang="en-US" dirty="0" err="1" smtClean="0"/>
              <a:t>finansijskih</a:t>
            </a:r>
            <a:r>
              <a:rPr lang="sr-Latn-ME" dirty="0" smtClean="0"/>
              <a:t> </a:t>
            </a:r>
            <a:r>
              <a:rPr lang="en-US" dirty="0" err="1" smtClean="0"/>
              <a:t>instrumenata</a:t>
            </a:r>
            <a:r>
              <a:rPr lang="en-US" dirty="0"/>
              <a:t>, </a:t>
            </a:r>
            <a:r>
              <a:rPr lang="en-US" dirty="0" err="1"/>
              <a:t>mehanizma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institucija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se </a:t>
            </a:r>
            <a:r>
              <a:rPr lang="en-US" dirty="0" err="1"/>
              <a:t>ostvaraje</a:t>
            </a:r>
            <a:r>
              <a:rPr lang="en-US" dirty="0"/>
              <a:t> </a:t>
            </a:r>
            <a:r>
              <a:rPr lang="en-US" dirty="0" err="1"/>
              <a:t>društvena</a:t>
            </a:r>
            <a:r>
              <a:rPr lang="en-US" dirty="0"/>
              <a:t> </a:t>
            </a:r>
            <a:r>
              <a:rPr lang="en-US" dirty="0" err="1" smtClean="0"/>
              <a:t>dislokacija</a:t>
            </a:r>
            <a:r>
              <a:rPr lang="sr-Latn-ME" dirty="0" smtClean="0"/>
              <a:t> </a:t>
            </a:r>
            <a:r>
              <a:rPr lang="en-US" dirty="0" err="1" smtClean="0"/>
              <a:t>novčane</a:t>
            </a:r>
            <a:r>
              <a:rPr lang="en-US" dirty="0" smtClean="0"/>
              <a:t> </a:t>
            </a:r>
            <a:r>
              <a:rPr lang="en-US" dirty="0" err="1"/>
              <a:t>akumulacije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pl-PL" dirty="0" smtClean="0"/>
              <a:t>Finansijski </a:t>
            </a:r>
            <a:r>
              <a:rPr lang="pl-PL" dirty="0"/>
              <a:t>sistem </a:t>
            </a:r>
            <a:r>
              <a:rPr lang="pl-PL" dirty="0" smtClean="0"/>
              <a:t>se ilustruje preko prethodne </a:t>
            </a:r>
            <a:r>
              <a:rPr lang="pl-PL" dirty="0"/>
              <a:t>šeme reprodukcije i </a:t>
            </a:r>
            <a:r>
              <a:rPr lang="pl-PL" dirty="0" smtClean="0"/>
              <a:t>povezanosti </a:t>
            </a:r>
            <a:r>
              <a:rPr lang="en-US" dirty="0" err="1" smtClean="0"/>
              <a:t>tržišta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proces</a:t>
            </a:r>
            <a:r>
              <a:rPr lang="en-US" dirty="0"/>
              <a:t> </a:t>
            </a:r>
            <a:r>
              <a:rPr lang="en-US" dirty="0" err="1"/>
              <a:t>stvaranja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 (</a:t>
            </a:r>
            <a:r>
              <a:rPr lang="en-US" dirty="0" err="1"/>
              <a:t>kapitala</a:t>
            </a:r>
            <a:r>
              <a:rPr lang="en-US" dirty="0"/>
              <a:t>).</a:t>
            </a:r>
          </a:p>
          <a:p>
            <a:pPr marL="0" indent="0" algn="just">
              <a:buNone/>
            </a:pPr>
            <a:r>
              <a:rPr lang="en-US" dirty="0" err="1"/>
              <a:t>Odvojiti</a:t>
            </a:r>
            <a:r>
              <a:rPr lang="en-US" dirty="0"/>
              <a:t> </a:t>
            </a:r>
            <a:r>
              <a:rPr lang="en-US" dirty="0" err="1"/>
              <a:t>monetarnu</a:t>
            </a:r>
            <a:r>
              <a:rPr lang="en-US" dirty="0"/>
              <a:t> </a:t>
            </a:r>
            <a:r>
              <a:rPr lang="en-US" dirty="0" err="1"/>
              <a:t>sferu</a:t>
            </a:r>
            <a:r>
              <a:rPr lang="en-US" dirty="0"/>
              <a:t> od </a:t>
            </a:r>
            <a:r>
              <a:rPr lang="en-US" dirty="0" err="1"/>
              <a:t>sfere</a:t>
            </a:r>
            <a:r>
              <a:rPr lang="en-US" dirty="0"/>
              <a:t> </a:t>
            </a:r>
            <a:r>
              <a:rPr lang="en-US" dirty="0" err="1"/>
              <a:t>stvaranja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 </a:t>
            </a:r>
            <a:r>
              <a:rPr lang="en-US" dirty="0" err="1" smtClean="0"/>
              <a:t>raspod</a:t>
            </a:r>
            <a:r>
              <a:rPr lang="sr-Latn-ME" dirty="0" smtClean="0"/>
              <a:t>j</a:t>
            </a:r>
            <a:r>
              <a:rPr lang="en-US" dirty="0" err="1" smtClean="0"/>
              <a:t>ele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cirkulacije</a:t>
            </a:r>
            <a:r>
              <a:rPr lang="sr-Latn-ME" dirty="0" smtClean="0"/>
              <a:t> </a:t>
            </a:r>
            <a:r>
              <a:rPr lang="en-US" dirty="0" err="1" smtClean="0"/>
              <a:t>štednje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kapitala</a:t>
            </a:r>
            <a:r>
              <a:rPr lang="en-US" dirty="0"/>
              <a:t>) </a:t>
            </a:r>
            <a:r>
              <a:rPr lang="en-US" dirty="0" err="1"/>
              <a:t>gotovo</a:t>
            </a:r>
            <a:r>
              <a:rPr lang="en-US" dirty="0"/>
              <a:t> je </a:t>
            </a:r>
            <a:r>
              <a:rPr lang="en-US" dirty="0" err="1"/>
              <a:t>nemoguće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567710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93376"/>
            <a:ext cx="10515600" cy="5383587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 err="1"/>
              <a:t>Te</a:t>
            </a:r>
            <a:r>
              <a:rPr lang="en-US" dirty="0"/>
              <a:t> dv</a:t>
            </a:r>
            <a:r>
              <a:rPr lang="sr-Latn-ME" dirty="0"/>
              <a:t>ij</a:t>
            </a:r>
            <a:r>
              <a:rPr lang="en-US" dirty="0"/>
              <a:t>e </a:t>
            </a:r>
            <a:r>
              <a:rPr lang="en-US" dirty="0" err="1"/>
              <a:t>sfere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organski</a:t>
            </a:r>
            <a:r>
              <a:rPr lang="en-US" dirty="0"/>
              <a:t> </a:t>
            </a:r>
            <a:r>
              <a:rPr lang="en-US" dirty="0" err="1"/>
              <a:t>povezane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sr-Latn-ME" dirty="0"/>
              <a:t> </a:t>
            </a:r>
            <a:r>
              <a:rPr lang="en-US" dirty="0" err="1"/>
              <a:t>stalno</a:t>
            </a:r>
            <a:r>
              <a:rPr lang="en-US" dirty="0"/>
              <a:t> </a:t>
            </a:r>
            <a:r>
              <a:rPr lang="en-US" dirty="0" err="1"/>
              <a:t>prelivanje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jedne</a:t>
            </a:r>
            <a:r>
              <a:rPr lang="en-US" dirty="0"/>
              <a:t> u </a:t>
            </a:r>
            <a:r>
              <a:rPr lang="en-US" dirty="0" err="1"/>
              <a:t>dragu</a:t>
            </a:r>
            <a:r>
              <a:rPr lang="en-US" dirty="0"/>
              <a:t> </a:t>
            </a:r>
            <a:r>
              <a:rPr lang="en-US" dirty="0" err="1"/>
              <a:t>sferu</a:t>
            </a:r>
            <a:r>
              <a:rPr lang="en-US" dirty="0"/>
              <a:t> (</a:t>
            </a:r>
            <a:r>
              <a:rPr lang="en-US" dirty="0" err="1"/>
              <a:t>promet</a:t>
            </a:r>
            <a:r>
              <a:rPr lang="en-US" dirty="0"/>
              <a:t> </a:t>
            </a:r>
            <a:r>
              <a:rPr lang="en-US" dirty="0" err="1"/>
              <a:t>tekućeg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promet</a:t>
            </a:r>
            <a:r>
              <a:rPr lang="sr-Latn-ME" dirty="0"/>
              <a:t> </a:t>
            </a:r>
            <a:r>
              <a:rPr lang="en-US" dirty="0" err="1"/>
              <a:t>kapitala</a:t>
            </a:r>
            <a:r>
              <a:rPr lang="en-US" dirty="0"/>
              <a:t>).</a:t>
            </a:r>
          </a:p>
          <a:p>
            <a:pPr marL="0" indent="0" algn="just">
              <a:buNone/>
            </a:pP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navedene</a:t>
            </a:r>
            <a:r>
              <a:rPr lang="en-US" dirty="0"/>
              <a:t> </a:t>
            </a:r>
            <a:r>
              <a:rPr lang="en-US" dirty="0" err="1"/>
              <a:t>šeme</a:t>
            </a:r>
            <a:r>
              <a:rPr lang="en-US" dirty="0"/>
              <a:t> </a:t>
            </a:r>
            <a:r>
              <a:rPr lang="en-US" dirty="0" err="1"/>
              <a:t>reprodukcije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sagledati</a:t>
            </a:r>
            <a:r>
              <a:rPr lang="en-US" dirty="0"/>
              <a:t> </a:t>
            </a:r>
            <a:r>
              <a:rPr lang="en-US" dirty="0" err="1"/>
              <a:t>povezanost</a:t>
            </a:r>
            <a:r>
              <a:rPr lang="en-US" dirty="0"/>
              <a:t> </a:t>
            </a:r>
            <a:r>
              <a:rPr lang="en-US" dirty="0" err="1"/>
              <a:t>pojedinih</a:t>
            </a:r>
            <a:r>
              <a:rPr lang="sr-Latn-ME" dirty="0"/>
              <a:t> </a:t>
            </a:r>
            <a:r>
              <a:rPr lang="en-US" dirty="0" err="1"/>
              <a:t>sfera</a:t>
            </a:r>
            <a:r>
              <a:rPr lang="en-US" dirty="0"/>
              <a:t>,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stvaranja</a:t>
            </a:r>
            <a:r>
              <a:rPr lang="en-US" dirty="0"/>
              <a:t> </a:t>
            </a:r>
            <a:r>
              <a:rPr lang="en-US" dirty="0" err="1"/>
              <a:t>akumulacije</a:t>
            </a:r>
            <a:r>
              <a:rPr lang="en-US" dirty="0"/>
              <a:t>,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rada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sr-Latn-ME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akumulacije</a:t>
            </a:r>
            <a:r>
              <a:rPr lang="en-US" dirty="0"/>
              <a:t>,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uloga</a:t>
            </a:r>
            <a:r>
              <a:rPr lang="en-US" dirty="0"/>
              <a:t> </a:t>
            </a:r>
            <a:r>
              <a:rPr lang="en-US" dirty="0" err="1"/>
              <a:t>bankarskog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. </a:t>
            </a:r>
            <a:endParaRPr lang="sr-Latn-ME" dirty="0"/>
          </a:p>
          <a:p>
            <a:pPr marL="0" indent="0" algn="just">
              <a:buNone/>
            </a:pPr>
            <a:r>
              <a:rPr lang="en-US" dirty="0" err="1"/>
              <a:t>Monetarna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finansijska</a:t>
            </a:r>
            <a:r>
              <a:rPr lang="en-US" dirty="0"/>
              <a:t> </a:t>
            </a:r>
            <a:r>
              <a:rPr lang="en-US" dirty="0" err="1"/>
              <a:t>sfera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pl-PL" dirty="0"/>
              <a:t>dakle, samo druga strana realne sfere reprodukcije.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428309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7278" y="631065"/>
            <a:ext cx="10426521" cy="5545898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/>
              <a:t>U </a:t>
            </a:r>
            <a:r>
              <a:rPr lang="en-US" dirty="0" smtClean="0"/>
              <a:t>c</a:t>
            </a:r>
            <a:r>
              <a:rPr lang="sr-Latn-ME" dirty="0" smtClean="0"/>
              <a:t>j</a:t>
            </a:r>
            <a:r>
              <a:rPr lang="en-US" dirty="0" err="1" smtClean="0"/>
              <a:t>elokupnom</a:t>
            </a:r>
            <a:r>
              <a:rPr lang="en-US" dirty="0" smtClean="0"/>
              <a:t> </a:t>
            </a:r>
            <a:r>
              <a:rPr lang="en-US" dirty="0" err="1"/>
              <a:t>procesu</a:t>
            </a:r>
            <a:r>
              <a:rPr lang="en-US" dirty="0"/>
              <a:t> </a:t>
            </a:r>
            <a:r>
              <a:rPr lang="en-US" dirty="0" err="1"/>
              <a:t>proširene</a:t>
            </a:r>
            <a:r>
              <a:rPr lang="en-US" dirty="0"/>
              <a:t> </a:t>
            </a:r>
            <a:r>
              <a:rPr lang="en-US" dirty="0" err="1"/>
              <a:t>reprodukcije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počinje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završava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novcem</a:t>
            </a:r>
            <a:r>
              <a:rPr lang="en-US" dirty="0"/>
              <a:t>,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samom</a:t>
            </a:r>
            <a:r>
              <a:rPr lang="en-US" dirty="0"/>
              <a:t> </a:t>
            </a:r>
            <a:r>
              <a:rPr lang="en-US" dirty="0" err="1"/>
              <a:t>početku</a:t>
            </a:r>
            <a:r>
              <a:rPr lang="en-US" dirty="0"/>
              <a:t> </a:t>
            </a:r>
            <a:r>
              <a:rPr lang="en-US" dirty="0" err="1"/>
              <a:t>ciklusa</a:t>
            </a:r>
            <a:r>
              <a:rPr lang="en-US" dirty="0"/>
              <a:t> </a:t>
            </a:r>
            <a:r>
              <a:rPr lang="en-US" dirty="0" err="1"/>
              <a:t>postavljaju</a:t>
            </a:r>
            <a:r>
              <a:rPr lang="en-US" dirty="0"/>
              <a:t> se </a:t>
            </a:r>
            <a:r>
              <a:rPr lang="en-US" dirty="0" err="1"/>
              <a:t>pitanja</a:t>
            </a:r>
            <a:r>
              <a:rPr lang="en-US" dirty="0"/>
              <a:t>: Na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 smtClean="0"/>
              <a:t>tekući</a:t>
            </a:r>
            <a:r>
              <a:rPr lang="sr-Latn-ME" dirty="0" smtClean="0"/>
              <a:t> </a:t>
            </a:r>
            <a:r>
              <a:rPr lang="en-US" dirty="0" err="1" smtClean="0"/>
              <a:t>novac</a:t>
            </a:r>
            <a:r>
              <a:rPr lang="en-US" dirty="0" smtClean="0"/>
              <a:t> (</a:t>
            </a:r>
            <a:r>
              <a:rPr lang="sr-Latn-ME" dirty="0" smtClean="0"/>
              <a:t>N</a:t>
            </a:r>
            <a:r>
              <a:rPr lang="en-US" dirty="0" smtClean="0"/>
              <a:t>1</a:t>
            </a:r>
            <a:r>
              <a:rPr lang="en-US" dirty="0"/>
              <a:t>) </a:t>
            </a:r>
            <a:r>
              <a:rPr lang="en-US" dirty="0" err="1"/>
              <a:t>ulazi</a:t>
            </a:r>
            <a:r>
              <a:rPr lang="en-US" dirty="0"/>
              <a:t> u </a:t>
            </a:r>
            <a:r>
              <a:rPr lang="en-US" dirty="0" err="1"/>
              <a:t>proces</a:t>
            </a:r>
            <a:r>
              <a:rPr lang="en-US" dirty="0"/>
              <a:t> </a:t>
            </a:r>
            <a:r>
              <a:rPr lang="en-US" dirty="0" err="1" smtClean="0"/>
              <a:t>razm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robnih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/>
              <a:t>(N-R), </a:t>
            </a:r>
            <a:r>
              <a:rPr lang="en-US" dirty="0" err="1"/>
              <a:t>ko</a:t>
            </a:r>
            <a:r>
              <a:rPr lang="en-US" dirty="0"/>
              <a:t>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stvara</a:t>
            </a:r>
            <a:r>
              <a:rPr lang="en-US" dirty="0"/>
              <a:t>, </a:t>
            </a:r>
            <a:r>
              <a:rPr lang="en-US" dirty="0" err="1"/>
              <a:t>ko</a:t>
            </a:r>
            <a:r>
              <a:rPr lang="en-US" dirty="0"/>
              <a:t> </a:t>
            </a:r>
            <a:r>
              <a:rPr lang="en-US" dirty="0" err="1" smtClean="0"/>
              <a:t>sa</a:t>
            </a:r>
            <a:r>
              <a:rPr lang="sr-Latn-ME" dirty="0" smtClean="0"/>
              <a:t> </a:t>
            </a:r>
            <a:r>
              <a:rPr lang="en-US" dirty="0" err="1" smtClean="0"/>
              <a:t>njim</a:t>
            </a:r>
            <a:r>
              <a:rPr lang="en-US" dirty="0" smtClean="0"/>
              <a:t> </a:t>
            </a:r>
            <a:r>
              <a:rPr lang="en-US" dirty="0" err="1"/>
              <a:t>upravlja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se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monetizacija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tokova</a:t>
            </a:r>
            <a:r>
              <a:rPr lang="en-US" dirty="0"/>
              <a:t> (</a:t>
            </a:r>
            <a:r>
              <a:rPr lang="en-US" dirty="0" err="1" smtClean="0"/>
              <a:t>snad</a:t>
            </a:r>
            <a:r>
              <a:rPr lang="sr-Latn-ME" dirty="0" smtClean="0"/>
              <a:t>bij</a:t>
            </a:r>
            <a:r>
              <a:rPr lang="en-US" dirty="0" err="1" smtClean="0"/>
              <a:t>evanje</a:t>
            </a:r>
            <a:r>
              <a:rPr lang="sr-Latn-ME" dirty="0" smtClean="0"/>
              <a:t> </a:t>
            </a:r>
            <a:r>
              <a:rPr lang="en-US" dirty="0" err="1" smtClean="0"/>
              <a:t>privrede</a:t>
            </a:r>
            <a:r>
              <a:rPr lang="en-US" dirty="0" smtClean="0"/>
              <a:t> </a:t>
            </a:r>
            <a:r>
              <a:rPr lang="en-US" dirty="0" err="1"/>
              <a:t>potrebnom</a:t>
            </a:r>
            <a:r>
              <a:rPr lang="en-US" dirty="0"/>
              <a:t> </a:t>
            </a:r>
            <a:r>
              <a:rPr lang="en-US" dirty="0" err="1"/>
              <a:t>količinom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)? </a:t>
            </a:r>
            <a:endParaRPr lang="sr-Latn-ME" dirty="0" smtClean="0"/>
          </a:p>
          <a:p>
            <a:pPr algn="just"/>
            <a:r>
              <a:rPr lang="en-US" dirty="0" smtClean="0"/>
              <a:t>Na </a:t>
            </a:r>
            <a:r>
              <a:rPr lang="en-US" dirty="0" err="1"/>
              <a:t>isti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možemo</a:t>
            </a:r>
            <a:r>
              <a:rPr lang="en-US" dirty="0"/>
              <a:t> </a:t>
            </a:r>
            <a:r>
              <a:rPr lang="en-US" dirty="0" err="1"/>
              <a:t>postaviti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edeća</a:t>
            </a:r>
            <a:r>
              <a:rPr lang="sr-Latn-ME" dirty="0" smtClean="0"/>
              <a:t> </a:t>
            </a:r>
            <a:r>
              <a:rPr lang="en-US" dirty="0" err="1" smtClean="0"/>
              <a:t>pitanja</a:t>
            </a:r>
            <a:r>
              <a:rPr lang="en-US" dirty="0"/>
              <a:t>: </a:t>
            </a:r>
            <a:r>
              <a:rPr lang="en-US" dirty="0" err="1"/>
              <a:t>Kako</a:t>
            </a:r>
            <a:r>
              <a:rPr lang="en-US" dirty="0"/>
              <a:t> se </a:t>
            </a:r>
            <a:r>
              <a:rPr lang="en-US" dirty="0" err="1"/>
              <a:t>akumulisani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viška</a:t>
            </a:r>
            <a:r>
              <a:rPr lang="en-US" dirty="0"/>
              <a:t> (S) </a:t>
            </a:r>
            <a:r>
              <a:rPr lang="en-US" dirty="0" err="1"/>
              <a:t>uključuje</a:t>
            </a:r>
            <a:r>
              <a:rPr lang="en-US" dirty="0"/>
              <a:t> u </a:t>
            </a:r>
            <a:r>
              <a:rPr lang="en-US" dirty="0" err="1"/>
              <a:t>novi</a:t>
            </a:r>
            <a:r>
              <a:rPr lang="en-US" dirty="0"/>
              <a:t> </a:t>
            </a:r>
            <a:r>
              <a:rPr lang="en-US" dirty="0" err="1"/>
              <a:t>ciklus</a:t>
            </a:r>
            <a:r>
              <a:rPr lang="en-US" dirty="0"/>
              <a:t> </a:t>
            </a:r>
            <a:r>
              <a:rPr lang="en-US" dirty="0" err="1"/>
              <a:t>reprodukcije</a:t>
            </a:r>
            <a:r>
              <a:rPr lang="en-US" dirty="0"/>
              <a:t>, </a:t>
            </a:r>
            <a:r>
              <a:rPr lang="en-US" dirty="0" err="1" smtClean="0"/>
              <a:t>ko</a:t>
            </a:r>
            <a:r>
              <a:rPr lang="sr-Latn-ME" dirty="0" smtClean="0"/>
              <a:t> </a:t>
            </a:r>
            <a:r>
              <a:rPr lang="en-US" dirty="0" err="1" smtClean="0"/>
              <a:t>ga</a:t>
            </a:r>
            <a:r>
              <a:rPr lang="en-US" dirty="0" smtClean="0"/>
              <a:t> </a:t>
            </a:r>
            <a:r>
              <a:rPr lang="en-US" dirty="0"/>
              <a:t>je “</a:t>
            </a:r>
            <a:r>
              <a:rPr lang="en-US" dirty="0" err="1"/>
              <a:t>prisvojio</a:t>
            </a:r>
            <a:r>
              <a:rPr lang="en-US" dirty="0"/>
              <a:t>”, </a:t>
            </a:r>
            <a:r>
              <a:rPr lang="en-US" dirty="0" err="1"/>
              <a:t>ko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njim</a:t>
            </a:r>
            <a:r>
              <a:rPr lang="en-US" dirty="0"/>
              <a:t> </a:t>
            </a:r>
            <a:r>
              <a:rPr lang="en-US" dirty="0" err="1"/>
              <a:t>upravlja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kojim</a:t>
            </a:r>
            <a:r>
              <a:rPr lang="en-US" dirty="0"/>
              <a:t> se </a:t>
            </a:r>
            <a:r>
              <a:rPr lang="en-US" dirty="0" err="1"/>
              <a:t>osnovama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kojim</a:t>
            </a:r>
            <a:r>
              <a:rPr lang="en-US" dirty="0"/>
              <a:t> </a:t>
            </a:r>
            <a:r>
              <a:rPr lang="en-US" dirty="0" err="1"/>
              <a:t>sferama</a:t>
            </a:r>
            <a:r>
              <a:rPr lang="en-US" dirty="0"/>
              <a:t> </a:t>
            </a:r>
            <a:r>
              <a:rPr lang="en-US" dirty="0" err="1" smtClean="0"/>
              <a:t>vrši</a:t>
            </a:r>
            <a:r>
              <a:rPr lang="sr-Latn-ME" dirty="0" smtClean="0"/>
              <a:t> </a:t>
            </a:r>
            <a:r>
              <a:rPr lang="en-US" dirty="0" err="1" smtClean="0"/>
              <a:t>koncentracija</a:t>
            </a:r>
            <a:r>
              <a:rPr lang="en-US" dirty="0" smtClean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, da li se </a:t>
            </a:r>
            <a:r>
              <a:rPr lang="en-US" dirty="0" err="1"/>
              <a:t>uspostavljaju</a:t>
            </a:r>
            <a:r>
              <a:rPr lang="en-US" dirty="0"/>
              <a:t> </a:t>
            </a:r>
            <a:r>
              <a:rPr lang="en-US" dirty="0" err="1"/>
              <a:t>uravnoteženi</a:t>
            </a:r>
            <a:r>
              <a:rPr lang="en-US" dirty="0"/>
              <a:t> </a:t>
            </a:r>
            <a:r>
              <a:rPr lang="en-US" dirty="0" err="1"/>
              <a:t>odnosi</a:t>
            </a:r>
            <a:r>
              <a:rPr lang="en-US" dirty="0"/>
              <a:t> </a:t>
            </a:r>
            <a:r>
              <a:rPr lang="en-US" dirty="0" err="1" smtClean="0"/>
              <a:t>novčane</a:t>
            </a:r>
            <a:r>
              <a:rPr lang="sr-Latn-ME" dirty="0" smtClean="0"/>
              <a:t> </a:t>
            </a:r>
            <a:r>
              <a:rPr lang="pl-PL" dirty="0" smtClean="0"/>
              <a:t>i </a:t>
            </a:r>
            <a:r>
              <a:rPr lang="pl-PL" dirty="0"/>
              <a:t>realne akumulacije na </a:t>
            </a:r>
            <a:r>
              <a:rPr lang="pl-PL" dirty="0" smtClean="0"/>
              <a:t>robno-novčanim </a:t>
            </a:r>
            <a:r>
              <a:rPr lang="it-IT" dirty="0"/>
              <a:t>tržištima ili se radi o </a:t>
            </a:r>
            <a:r>
              <a:rPr lang="it-IT" dirty="0" smtClean="0"/>
              <a:t>disproporcijama</a:t>
            </a:r>
            <a:r>
              <a:rPr lang="sr-Latn-ME" dirty="0" smtClean="0"/>
              <a:t> </a:t>
            </a:r>
            <a:r>
              <a:rPr lang="en-US" dirty="0" err="1" smtClean="0"/>
              <a:t>realne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monetarne</a:t>
            </a:r>
            <a:r>
              <a:rPr lang="en-US" dirty="0"/>
              <a:t> </a:t>
            </a:r>
            <a:r>
              <a:rPr lang="en-US" dirty="0" err="1"/>
              <a:t>sfere</a:t>
            </a:r>
            <a:r>
              <a:rPr lang="en-US" dirty="0"/>
              <a:t> </a:t>
            </a:r>
            <a:r>
              <a:rPr lang="en-US" dirty="0" err="1"/>
              <a:t>reprodukcije</a:t>
            </a:r>
            <a:r>
              <a:rPr lang="en-US" dirty="0" smtClean="0"/>
              <a:t>?</a:t>
            </a:r>
            <a:endParaRPr lang="sr-Latn-ME" dirty="0" smtClean="0"/>
          </a:p>
          <a:p>
            <a:pPr algn="just"/>
            <a:r>
              <a:rPr lang="pl-PL" dirty="0"/>
              <a:t>Interesantno je, stoga, odmah preći na sistem akumulacije u funkciji finansiranja reprodukcije i privrednog rasta u cjelini.</a:t>
            </a:r>
            <a:endParaRPr lang="en-US" dirty="0"/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82014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2610"/>
          </a:xfrm>
        </p:spPr>
        <p:txBody>
          <a:bodyPr>
            <a:normAutofit/>
          </a:bodyPr>
          <a:lstStyle/>
          <a:p>
            <a:r>
              <a:rPr lang="pl-PL" sz="3600" dirty="0" smtClean="0"/>
              <a:t>3.Štednja u finansijskom sistemu  </a:t>
            </a:r>
            <a:endParaRPr lang="pl-P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3036" y="1378039"/>
            <a:ext cx="10400763" cy="4798924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Osnovno</a:t>
            </a:r>
            <a:r>
              <a:rPr lang="en-US" dirty="0" smtClean="0"/>
              <a:t> </a:t>
            </a:r>
            <a:r>
              <a:rPr lang="en-US" dirty="0" err="1"/>
              <a:t>pitanje</a:t>
            </a:r>
            <a:r>
              <a:rPr lang="en-US" dirty="0"/>
              <a:t> </a:t>
            </a:r>
            <a:r>
              <a:rPr lang="en-US" dirty="0" err="1" smtClean="0"/>
              <a:t>svakog</a:t>
            </a:r>
            <a:r>
              <a:rPr lang="sr-Latn-ME" dirty="0"/>
              <a:t> </a:t>
            </a:r>
            <a:r>
              <a:rPr lang="sr-Latn-ME" dirty="0" smtClean="0"/>
              <a:t>ekonomskog</a:t>
            </a:r>
            <a:r>
              <a:rPr lang="en-US" dirty="0" smtClean="0"/>
              <a:t> </a:t>
            </a:r>
            <a:r>
              <a:rPr lang="en-US" dirty="0" err="1"/>
              <a:t>sistema</a:t>
            </a:r>
            <a:r>
              <a:rPr lang="en-US" dirty="0"/>
              <a:t>, a time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, </a:t>
            </a:r>
            <a:r>
              <a:rPr lang="en-US" dirty="0" err="1" smtClean="0"/>
              <a:t>koji</a:t>
            </a:r>
            <a:r>
              <a:rPr lang="sr-Latn-ME" dirty="0" smtClean="0"/>
              <a:t> </a:t>
            </a:r>
            <a:r>
              <a:rPr lang="en-US" dirty="0" smtClean="0"/>
              <a:t>mu </a:t>
            </a:r>
            <a:r>
              <a:rPr lang="en-US" dirty="0"/>
              <a:t>je u </a:t>
            </a:r>
            <a:r>
              <a:rPr lang="en-US" dirty="0" err="1"/>
              <a:t>funkciji</a:t>
            </a:r>
            <a:r>
              <a:rPr lang="en-US" dirty="0"/>
              <a:t> (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smtClean="0"/>
              <a:t>v</a:t>
            </a:r>
            <a:r>
              <a:rPr lang="sr-Latn-ME" dirty="0" smtClean="0"/>
              <a:t>j</a:t>
            </a:r>
            <a:r>
              <a:rPr lang="en-US" dirty="0" err="1" smtClean="0"/>
              <a:t>erno</a:t>
            </a:r>
            <a:r>
              <a:rPr lang="en-US" dirty="0" smtClean="0"/>
              <a:t> </a:t>
            </a:r>
            <a:r>
              <a:rPr lang="en-US" dirty="0" err="1"/>
              <a:t>odslikava</a:t>
            </a:r>
            <a:r>
              <a:rPr lang="en-US" dirty="0"/>
              <a:t> </a:t>
            </a:r>
            <a:r>
              <a:rPr lang="sr-Latn-ME" dirty="0" smtClean="0"/>
              <a:t>njegove </a:t>
            </a:r>
            <a:r>
              <a:rPr lang="en-US" dirty="0" err="1" smtClean="0"/>
              <a:t>osnovne</a:t>
            </a:r>
            <a:r>
              <a:rPr lang="en-US" dirty="0" smtClean="0"/>
              <a:t> </a:t>
            </a:r>
            <a:r>
              <a:rPr lang="en-US" dirty="0" err="1" smtClean="0"/>
              <a:t>karakteristike</a:t>
            </a:r>
            <a:r>
              <a:rPr lang="en-US" dirty="0" smtClean="0"/>
              <a:t>)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jeste</a:t>
            </a:r>
            <a:r>
              <a:rPr lang="en-US" dirty="0"/>
              <a:t> </a:t>
            </a:r>
            <a:r>
              <a:rPr lang="en-US" dirty="0" err="1"/>
              <a:t>pitanje</a:t>
            </a:r>
            <a:r>
              <a:rPr lang="en-US" dirty="0"/>
              <a:t> </a:t>
            </a:r>
            <a:r>
              <a:rPr lang="en-US" dirty="0" err="1"/>
              <a:t>mase</a:t>
            </a:r>
            <a:r>
              <a:rPr lang="en-US" dirty="0"/>
              <a:t>, </a:t>
            </a:r>
            <a:r>
              <a:rPr lang="en-US" dirty="0" err="1"/>
              <a:t>kvaliteta</a:t>
            </a:r>
            <a:r>
              <a:rPr lang="en-US" dirty="0"/>
              <a:t> (</a:t>
            </a:r>
            <a:r>
              <a:rPr lang="en-US" dirty="0" err="1"/>
              <a:t>strukture</a:t>
            </a:r>
            <a:r>
              <a:rPr lang="en-US" dirty="0"/>
              <a:t>) </a:t>
            </a:r>
            <a:r>
              <a:rPr lang="en-US" dirty="0" err="1"/>
              <a:t>rasporeda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akumulacije</a:t>
            </a:r>
            <a:r>
              <a:rPr lang="sr-Latn-ME" dirty="0" smtClean="0"/>
              <a:t> </a:t>
            </a:r>
            <a:r>
              <a:rPr lang="pl-PL" dirty="0" smtClean="0"/>
              <a:t>po </a:t>
            </a:r>
            <a:r>
              <a:rPr lang="pl-PL" dirty="0"/>
              <a:t>osnovnim </a:t>
            </a:r>
            <a:r>
              <a:rPr lang="pl-PL" dirty="0" smtClean="0"/>
              <a:t> </a:t>
            </a:r>
            <a:r>
              <a:rPr lang="pl-PL" dirty="0"/>
              <a:t>sektorima. </a:t>
            </a:r>
            <a:endParaRPr lang="pl-PL" dirty="0" smtClean="0"/>
          </a:p>
          <a:p>
            <a:pPr algn="just"/>
            <a:r>
              <a:rPr lang="pl-PL" dirty="0" smtClean="0"/>
              <a:t>To </a:t>
            </a:r>
            <a:r>
              <a:rPr lang="pl-PL" dirty="0"/>
              <a:t>je istovremeno i pitanje sposobnosti </a:t>
            </a:r>
            <a:r>
              <a:rPr lang="pl-PL" dirty="0" smtClean="0"/>
              <a:t>date </a:t>
            </a:r>
            <a:r>
              <a:rPr lang="sr-Latn-ME" dirty="0" smtClean="0"/>
              <a:t>ekonomije</a:t>
            </a:r>
            <a:r>
              <a:rPr lang="en-US" dirty="0" smtClean="0"/>
              <a:t> </a:t>
            </a:r>
            <a:r>
              <a:rPr lang="en-US" dirty="0"/>
              <a:t>da se </a:t>
            </a:r>
            <a:r>
              <a:rPr lang="en-US" dirty="0" err="1"/>
              <a:t>brže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sporije</a:t>
            </a:r>
            <a:r>
              <a:rPr lang="en-US" dirty="0"/>
              <a:t> </a:t>
            </a:r>
            <a:r>
              <a:rPr lang="en-US" dirty="0" err="1"/>
              <a:t>razvija</a:t>
            </a:r>
            <a:r>
              <a:rPr lang="en-US" dirty="0"/>
              <a:t>, da se to </a:t>
            </a:r>
            <a:r>
              <a:rPr lang="en-US" dirty="0" err="1"/>
              <a:t>odvija</a:t>
            </a:r>
            <a:r>
              <a:rPr lang="en-US" dirty="0"/>
              <a:t> u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veće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manje</a:t>
            </a:r>
            <a:r>
              <a:rPr lang="sr-Latn-ME" dirty="0" smtClean="0"/>
              <a:t> </a:t>
            </a:r>
            <a:r>
              <a:rPr lang="it-IT" dirty="0" smtClean="0"/>
              <a:t>ekonomske </a:t>
            </a:r>
            <a:r>
              <a:rPr lang="it-IT" dirty="0"/>
              <a:t>stabilnosti i monetarne ravnoteže.</a:t>
            </a:r>
          </a:p>
          <a:p>
            <a:pPr algn="just"/>
            <a:r>
              <a:rPr lang="pl-PL" dirty="0"/>
              <a:t>Ako domaći ekonomski sistem nije u stanju da osigura dovoljnu masu </a:t>
            </a:r>
            <a:r>
              <a:rPr lang="pl-PL" dirty="0" smtClean="0"/>
              <a:t>i </a:t>
            </a:r>
            <a:r>
              <a:rPr lang="en-US" dirty="0" err="1" smtClean="0"/>
              <a:t>kvalitet</a:t>
            </a:r>
            <a:r>
              <a:rPr lang="en-US" dirty="0" smtClean="0"/>
              <a:t> </a:t>
            </a:r>
            <a:r>
              <a:rPr lang="en-US" dirty="0" err="1"/>
              <a:t>akumulacije</a:t>
            </a:r>
            <a:r>
              <a:rPr lang="en-US" dirty="0"/>
              <a:t> (S), </a:t>
            </a:r>
            <a:r>
              <a:rPr lang="en-US" dirty="0" err="1"/>
              <a:t>dolazi</a:t>
            </a:r>
            <a:r>
              <a:rPr lang="en-US" dirty="0"/>
              <a:t> do </a:t>
            </a:r>
            <a:r>
              <a:rPr lang="en-US" dirty="0" err="1"/>
              <a:t>usporavanja</a:t>
            </a:r>
            <a:r>
              <a:rPr lang="en-US" dirty="0"/>
              <a:t> </a:t>
            </a:r>
            <a:r>
              <a:rPr lang="en-US" dirty="0" err="1"/>
              <a:t>investicija</a:t>
            </a:r>
            <a:r>
              <a:rPr lang="en-US" dirty="0"/>
              <a:t> (</a:t>
            </a:r>
            <a:r>
              <a:rPr lang="en-US" dirty="0" err="1"/>
              <a:t>ili</a:t>
            </a:r>
            <a:r>
              <a:rPr lang="en-US" dirty="0"/>
              <a:t> se </a:t>
            </a:r>
            <a:r>
              <a:rPr lang="en-US" dirty="0" err="1" smtClean="0"/>
              <a:t>finansiraju</a:t>
            </a:r>
            <a:r>
              <a:rPr lang="sr-Latn-ME" dirty="0" smtClean="0"/>
              <a:t> </a:t>
            </a:r>
            <a:r>
              <a:rPr lang="en-US" dirty="0" smtClean="0"/>
              <a:t>“</a:t>
            </a:r>
            <a:r>
              <a:rPr lang="en-US" dirty="0" err="1"/>
              <a:t>nekvalitetnim</a:t>
            </a:r>
            <a:r>
              <a:rPr lang="en-US" dirty="0"/>
              <a:t>” </a:t>
            </a:r>
            <a:r>
              <a:rPr lang="en-US" dirty="0" err="1"/>
              <a:t>sredstvima</a:t>
            </a:r>
            <a:r>
              <a:rPr lang="en-US" dirty="0"/>
              <a:t>, </a:t>
            </a:r>
            <a:r>
              <a:rPr lang="en-US" dirty="0" err="1"/>
              <a:t>uglavnom</a:t>
            </a:r>
            <a:r>
              <a:rPr lang="en-US" dirty="0"/>
              <a:t> </a:t>
            </a:r>
            <a:r>
              <a:rPr lang="en-US" dirty="0" err="1"/>
              <a:t>deficitno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 smtClean="0"/>
              <a:t>nacionalnog</a:t>
            </a:r>
            <a:r>
              <a:rPr lang="sr-Latn-ME" dirty="0" smtClean="0"/>
              <a:t> </a:t>
            </a:r>
            <a:r>
              <a:rPr lang="pl-PL" dirty="0" smtClean="0"/>
              <a:t>dohotka.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626002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1520" y="605307"/>
            <a:ext cx="10452279" cy="5571656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Problem se </a:t>
            </a:r>
            <a:r>
              <a:rPr lang="en-US" dirty="0" smtClean="0"/>
              <a:t>r</a:t>
            </a:r>
            <a:r>
              <a:rPr lang="sr-Latn-ME" dirty="0" smtClean="0"/>
              <a:t>j</a:t>
            </a:r>
            <a:r>
              <a:rPr lang="en-US" dirty="0" err="1" smtClean="0"/>
              <a:t>ešava</a:t>
            </a:r>
            <a:r>
              <a:rPr lang="en-US" dirty="0"/>
              <a:t>, </a:t>
            </a:r>
            <a:r>
              <a:rPr lang="en-US" dirty="0" err="1"/>
              <a:t>ako</a:t>
            </a:r>
            <a:r>
              <a:rPr lang="en-US" dirty="0"/>
              <a:t> ne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 smtClean="0"/>
              <a:t>raspod</a:t>
            </a:r>
            <a:r>
              <a:rPr lang="sr-Latn-ME" dirty="0" smtClean="0"/>
              <a:t>j</a:t>
            </a:r>
            <a:r>
              <a:rPr lang="en-US" dirty="0" err="1" smtClean="0"/>
              <a:t>elu</a:t>
            </a:r>
            <a:r>
              <a:rPr lang="en-US" dirty="0" smtClean="0"/>
              <a:t> </a:t>
            </a:r>
            <a:r>
              <a:rPr lang="en-US" dirty="0" err="1"/>
              <a:t>nacionalnog</a:t>
            </a:r>
            <a:r>
              <a:rPr lang="en-US" dirty="0"/>
              <a:t> </a:t>
            </a:r>
            <a:r>
              <a:rPr lang="en-US" dirty="0" err="1"/>
              <a:t>dohotka</a:t>
            </a:r>
            <a:r>
              <a:rPr lang="en-US" dirty="0"/>
              <a:t>, a </a:t>
            </a:r>
            <a:r>
              <a:rPr lang="en-US" dirty="0" smtClean="0"/>
              <a:t>ono</a:t>
            </a:r>
            <a:r>
              <a:rPr lang="sr-Latn-ME" dirty="0" smtClean="0"/>
              <a:t> </a:t>
            </a:r>
            <a:r>
              <a:rPr lang="en-US" dirty="0" err="1" smtClean="0"/>
              <a:t>najčešće</a:t>
            </a:r>
            <a:r>
              <a:rPr lang="en-US" dirty="0" smtClean="0"/>
              <a:t> </a:t>
            </a:r>
            <a:r>
              <a:rPr lang="en-US" dirty="0" err="1"/>
              <a:t>kroz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1. </a:t>
            </a:r>
            <a:r>
              <a:rPr lang="en-US" dirty="0" err="1"/>
              <a:t>Monetarni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emisiju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deficitno</a:t>
            </a:r>
            <a:r>
              <a:rPr lang="en-US" dirty="0"/>
              <a:t> </a:t>
            </a:r>
            <a:r>
              <a:rPr lang="en-US" dirty="0" err="1"/>
              <a:t>finansiranje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2. </a:t>
            </a:r>
            <a:r>
              <a:rPr lang="en-US" dirty="0" err="1"/>
              <a:t>Povećani</a:t>
            </a:r>
            <a:r>
              <a:rPr lang="en-US" dirty="0"/>
              <a:t> </a:t>
            </a:r>
            <a:r>
              <a:rPr lang="en-US" dirty="0" err="1"/>
              <a:t>pritisak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uvoz</a:t>
            </a:r>
            <a:r>
              <a:rPr lang="en-US" dirty="0"/>
              <a:t> </a:t>
            </a:r>
            <a:r>
              <a:rPr lang="en-US" dirty="0" err="1"/>
              <a:t>akumulacije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narušavanjem</a:t>
            </a:r>
            <a:r>
              <a:rPr lang="en-US" dirty="0"/>
              <a:t> </a:t>
            </a:r>
            <a:r>
              <a:rPr lang="en-US" dirty="0" err="1" smtClean="0"/>
              <a:t>platnobilansne</a:t>
            </a:r>
            <a:r>
              <a:rPr lang="sr-Latn-ME" dirty="0" smtClean="0"/>
              <a:t> </a:t>
            </a:r>
            <a:r>
              <a:rPr lang="en-US" dirty="0" err="1" smtClean="0"/>
              <a:t>ravnoteže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produbljavanjem</a:t>
            </a:r>
            <a:r>
              <a:rPr lang="en-US" dirty="0"/>
              <a:t>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postojeće</a:t>
            </a:r>
            <a:r>
              <a:rPr lang="en-US" dirty="0"/>
              <a:t> </a:t>
            </a:r>
            <a:r>
              <a:rPr lang="en-US" dirty="0" err="1"/>
              <a:t>neravnoteže</a:t>
            </a:r>
            <a:r>
              <a:rPr lang="en-US" dirty="0"/>
              <a:t> (</a:t>
            </a:r>
            <a:r>
              <a:rPr lang="en-US" dirty="0" err="1"/>
              <a:t>deficita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en-US" dirty="0" err="1" smtClean="0"/>
              <a:t>platnog</a:t>
            </a:r>
            <a:r>
              <a:rPr lang="en-US" dirty="0" smtClean="0"/>
              <a:t> </a:t>
            </a:r>
            <a:r>
              <a:rPr lang="en-US" dirty="0" err="1"/>
              <a:t>bilansa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Time </a:t>
            </a:r>
            <a:r>
              <a:rPr lang="en-US" dirty="0" err="1"/>
              <a:t>emisioni</a:t>
            </a:r>
            <a:r>
              <a:rPr lang="en-US" dirty="0"/>
              <a:t> </a:t>
            </a:r>
            <a:r>
              <a:rPr lang="en-US" dirty="0" err="1"/>
              <a:t>mehanizam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dodatna</a:t>
            </a:r>
            <a:r>
              <a:rPr lang="en-US" dirty="0"/>
              <a:t> </a:t>
            </a:r>
            <a:r>
              <a:rPr lang="en-US" dirty="0" err="1"/>
              <a:t>akumulacija</a:t>
            </a:r>
            <a:r>
              <a:rPr lang="en-US" dirty="0"/>
              <a:t> </a:t>
            </a:r>
            <a:r>
              <a:rPr lang="en-US" dirty="0" err="1" smtClean="0"/>
              <a:t>iz</a:t>
            </a:r>
            <a:r>
              <a:rPr lang="sr-Latn-ME" dirty="0" smtClean="0"/>
              <a:t> </a:t>
            </a:r>
            <a:r>
              <a:rPr lang="pt-BR" dirty="0" smtClean="0"/>
              <a:t>inostranstva </a:t>
            </a:r>
            <a:r>
              <a:rPr lang="pt-BR" dirty="0"/>
              <a:t>mogu samo privremeno da pomognu proces </a:t>
            </a:r>
            <a:r>
              <a:rPr lang="pt-BR" dirty="0" smtClean="0"/>
              <a:t>ostvarivanja</a:t>
            </a:r>
            <a:r>
              <a:rPr lang="sr-Latn-ME" dirty="0" smtClean="0"/>
              <a:t> </a:t>
            </a:r>
            <a:r>
              <a:rPr lang="en-US" dirty="0" err="1" smtClean="0"/>
              <a:t>ravnoteže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realnim</a:t>
            </a:r>
            <a:r>
              <a:rPr lang="en-US" dirty="0"/>
              <a:t> </a:t>
            </a:r>
            <a:r>
              <a:rPr lang="en-US" dirty="0" err="1"/>
              <a:t>tržištima</a:t>
            </a:r>
            <a:r>
              <a:rPr lang="en-US" dirty="0"/>
              <a:t> (</a:t>
            </a:r>
            <a:r>
              <a:rPr lang="en-US" dirty="0" smtClean="0"/>
              <a:t>S</a:t>
            </a:r>
            <a:r>
              <a:rPr lang="sr-Latn-ME" dirty="0" smtClean="0"/>
              <a:t> </a:t>
            </a:r>
            <a:r>
              <a:rPr lang="en-US" dirty="0" smtClean="0"/>
              <a:t>= </a:t>
            </a:r>
            <a:r>
              <a:rPr lang="en-US" dirty="0"/>
              <a:t>I) </a:t>
            </a:r>
            <a:r>
              <a:rPr lang="en-US" dirty="0" err="1"/>
              <a:t>unutar</a:t>
            </a:r>
            <a:r>
              <a:rPr lang="en-US" dirty="0"/>
              <a:t> </a:t>
            </a:r>
            <a:r>
              <a:rPr lang="en-US" dirty="0" err="1"/>
              <a:t>nacionalne</a:t>
            </a:r>
            <a:r>
              <a:rPr lang="en-US" dirty="0"/>
              <a:t> </a:t>
            </a:r>
            <a:r>
              <a:rPr lang="sr-Latn-ME" dirty="0" smtClean="0"/>
              <a:t>ekonomije</a:t>
            </a:r>
            <a:r>
              <a:rPr lang="en-US" dirty="0" smtClean="0"/>
              <a:t>, </a:t>
            </a:r>
            <a:r>
              <a:rPr lang="en-US" dirty="0" err="1"/>
              <a:t>ali</a:t>
            </a:r>
            <a:r>
              <a:rPr lang="en-US" dirty="0"/>
              <a:t> ne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dugoročno</a:t>
            </a:r>
            <a:r>
              <a:rPr lang="en-US" dirty="0"/>
              <a:t> </a:t>
            </a:r>
            <a:r>
              <a:rPr lang="en-US" dirty="0" err="1"/>
              <a:t>osiguraju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dugoročnu</a:t>
            </a:r>
            <a:r>
              <a:rPr lang="en-US" dirty="0"/>
              <a:t> </a:t>
            </a:r>
            <a:r>
              <a:rPr lang="en-US" dirty="0" err="1"/>
              <a:t>ravnotežu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422028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1673"/>
            <a:ext cx="10515600" cy="5185290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Osnovni</a:t>
            </a:r>
            <a:r>
              <a:rPr lang="en-US" dirty="0"/>
              <a:t> problem je u </a:t>
            </a:r>
            <a:r>
              <a:rPr lang="en-US" dirty="0" err="1"/>
              <a:t>potrebi</a:t>
            </a:r>
            <a:r>
              <a:rPr lang="en-US" dirty="0"/>
              <a:t> </a:t>
            </a:r>
            <a:r>
              <a:rPr lang="en-US" dirty="0" err="1"/>
              <a:t>ostvarivanja</a:t>
            </a:r>
            <a:r>
              <a:rPr lang="en-US" dirty="0"/>
              <a:t> </a:t>
            </a:r>
            <a:r>
              <a:rPr lang="en-US" dirty="0" err="1"/>
              <a:t>dovoljne</a:t>
            </a:r>
            <a:r>
              <a:rPr lang="en-US" dirty="0"/>
              <a:t> </a:t>
            </a:r>
            <a:r>
              <a:rPr lang="en-US" dirty="0" err="1"/>
              <a:t>akumulacije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sr-Latn-ME" dirty="0"/>
              <a:t> </a:t>
            </a:r>
            <a:r>
              <a:rPr lang="en-US" dirty="0" err="1"/>
              <a:t>domaćeg</a:t>
            </a:r>
            <a:r>
              <a:rPr lang="sr-Latn-ME" dirty="0"/>
              <a:t> </a:t>
            </a:r>
            <a:r>
              <a:rPr lang="en-US" dirty="0" err="1"/>
              <a:t>nacionalnog</a:t>
            </a:r>
            <a:r>
              <a:rPr lang="en-US" dirty="0"/>
              <a:t> </a:t>
            </a:r>
            <a:r>
              <a:rPr lang="en-US" dirty="0" err="1"/>
              <a:t>dohotka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izvora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U </a:t>
            </a:r>
            <a:r>
              <a:rPr lang="en-US" dirty="0" err="1"/>
              <a:t>sistemu</a:t>
            </a:r>
            <a:r>
              <a:rPr lang="en-US" dirty="0"/>
              <a:t> </a:t>
            </a:r>
            <a:r>
              <a:rPr lang="en-US" dirty="0" err="1"/>
              <a:t>formiranja</a:t>
            </a:r>
            <a:r>
              <a:rPr lang="en-US" dirty="0"/>
              <a:t> </a:t>
            </a:r>
            <a:r>
              <a:rPr lang="en-US" dirty="0" err="1"/>
              <a:t>nacionalne</a:t>
            </a:r>
            <a:r>
              <a:rPr lang="en-US" dirty="0"/>
              <a:t> </a:t>
            </a:r>
            <a:r>
              <a:rPr lang="en-US" dirty="0" err="1"/>
              <a:t>akumulacije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nacionalnog</a:t>
            </a:r>
            <a:r>
              <a:rPr lang="en-US" dirty="0"/>
              <a:t> </a:t>
            </a:r>
            <a:r>
              <a:rPr lang="en-US" dirty="0" err="1"/>
              <a:t>dohotka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osnovnu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tri </a:t>
            </a:r>
            <a:r>
              <a:rPr lang="en-US" dirty="0" err="1"/>
              <a:t>sektora</a:t>
            </a:r>
            <a:r>
              <a:rPr lang="en-US" dirty="0"/>
              <a:t>:</a:t>
            </a:r>
          </a:p>
          <a:p>
            <a:pPr lvl="1" algn="just"/>
            <a:r>
              <a:rPr lang="en-US" sz="2800" dirty="0" err="1"/>
              <a:t>Sektor</a:t>
            </a:r>
            <a:r>
              <a:rPr lang="en-US" sz="2800" dirty="0"/>
              <a:t> </a:t>
            </a:r>
            <a:r>
              <a:rPr lang="en-US" sz="2800" dirty="0" err="1"/>
              <a:t>privrede</a:t>
            </a:r>
            <a:r>
              <a:rPr lang="en-US" sz="2800" dirty="0"/>
              <a:t> - </a:t>
            </a:r>
            <a:r>
              <a:rPr lang="en-US" sz="2800" dirty="0" err="1"/>
              <a:t>samofinansiranje</a:t>
            </a:r>
            <a:r>
              <a:rPr lang="en-US" sz="2800" dirty="0"/>
              <a:t>, </a:t>
            </a:r>
            <a:r>
              <a:rPr lang="en-US" sz="2800" dirty="0" smtClean="0"/>
              <a:t> </a:t>
            </a:r>
            <a:endParaRPr lang="sr-Latn-ME" sz="2800" dirty="0"/>
          </a:p>
          <a:p>
            <a:pPr lvl="1" algn="just"/>
            <a:r>
              <a:rPr lang="en-US" sz="2800" dirty="0" err="1"/>
              <a:t>Sektor</a:t>
            </a:r>
            <a:r>
              <a:rPr lang="sr-Latn-ME" sz="2800" dirty="0"/>
              <a:t> </a:t>
            </a:r>
            <a:r>
              <a:rPr lang="en-US" sz="2800" dirty="0" err="1"/>
              <a:t>države</a:t>
            </a:r>
            <a:r>
              <a:rPr lang="en-US" sz="2800" dirty="0"/>
              <a:t> - </a:t>
            </a:r>
            <a:r>
              <a:rPr lang="en-US" sz="2800" dirty="0" err="1"/>
              <a:t>javni</a:t>
            </a:r>
            <a:r>
              <a:rPr lang="en-US" sz="2800" dirty="0"/>
              <a:t> </a:t>
            </a:r>
            <a:r>
              <a:rPr lang="en-US" sz="2800" dirty="0" err="1"/>
              <a:t>fondovi</a:t>
            </a:r>
            <a:r>
              <a:rPr lang="en-US" sz="2800" dirty="0"/>
              <a:t>, </a:t>
            </a:r>
            <a:r>
              <a:rPr lang="en-US" sz="2800" dirty="0" err="1"/>
              <a:t>javna</a:t>
            </a:r>
            <a:r>
              <a:rPr lang="en-US" sz="2800" dirty="0"/>
              <a:t> </a:t>
            </a:r>
            <a:r>
              <a:rPr lang="en-US" sz="2800" dirty="0" err="1" smtClean="0"/>
              <a:t>sredstva</a:t>
            </a:r>
            <a:r>
              <a:rPr lang="sr-Latn-ME" sz="2800" dirty="0" smtClean="0"/>
              <a:t>,</a:t>
            </a:r>
            <a:r>
              <a:rPr lang="en-US" sz="2800" dirty="0" smtClean="0"/>
              <a:t> </a:t>
            </a:r>
            <a:endParaRPr lang="sr-Latn-ME" sz="2800" dirty="0"/>
          </a:p>
          <a:p>
            <a:pPr lvl="1" algn="just"/>
            <a:r>
              <a:rPr lang="en-US" sz="2800" dirty="0" err="1"/>
              <a:t>Sektor</a:t>
            </a:r>
            <a:r>
              <a:rPr lang="en-US" sz="2800" dirty="0"/>
              <a:t> </a:t>
            </a:r>
            <a:r>
              <a:rPr lang="en-US" sz="2800" dirty="0" err="1"/>
              <a:t>stanovništva</a:t>
            </a:r>
            <a:r>
              <a:rPr lang="en-US" sz="2800" dirty="0"/>
              <a:t> </a:t>
            </a:r>
            <a:r>
              <a:rPr lang="en-US" sz="2800" dirty="0" smtClean="0"/>
              <a:t>– </a:t>
            </a:r>
            <a:r>
              <a:rPr lang="en-US" sz="2800" dirty="0" err="1" smtClean="0"/>
              <a:t>štednja</a:t>
            </a:r>
            <a:r>
              <a:rPr lang="sr-Latn-ME" sz="2800" dirty="0" smtClean="0"/>
              <a:t>.</a:t>
            </a:r>
            <a:endParaRPr lang="sr-Latn-ME" sz="2800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Dodatna</a:t>
            </a:r>
            <a:r>
              <a:rPr lang="en-US" dirty="0"/>
              <a:t> </a:t>
            </a:r>
            <a:r>
              <a:rPr lang="en-US" dirty="0" err="1"/>
              <a:t>akumulacija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inostranstva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je </a:t>
            </a:r>
            <a:r>
              <a:rPr lang="en-US" dirty="0" err="1"/>
              <a:t>danas</a:t>
            </a:r>
            <a:r>
              <a:rPr lang="en-US" dirty="0"/>
              <a:t> </a:t>
            </a:r>
            <a:r>
              <a:rPr lang="en-US" dirty="0" err="1"/>
              <a:t>redovno</a:t>
            </a:r>
            <a:r>
              <a:rPr lang="sr-Latn-ME" dirty="0"/>
              <a:t> </a:t>
            </a:r>
            <a:r>
              <a:rPr lang="en-US" dirty="0" err="1"/>
              <a:t>prisutna</a:t>
            </a:r>
            <a:r>
              <a:rPr lang="en-US" dirty="0"/>
              <a:t> u </a:t>
            </a:r>
            <a:r>
              <a:rPr lang="en-US" dirty="0" err="1"/>
              <a:t>funkcionisanju</a:t>
            </a:r>
            <a:r>
              <a:rPr lang="en-US" dirty="0"/>
              <a:t> o</a:t>
            </a:r>
            <a:r>
              <a:rPr lang="sr-Latn-ME" dirty="0"/>
              <a:t>t</a:t>
            </a:r>
            <a:r>
              <a:rPr lang="en-US" dirty="0" err="1"/>
              <a:t>vorene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sr-Latn-ME" dirty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608182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2884" y="978794"/>
            <a:ext cx="10490915" cy="5198169"/>
          </a:xfrm>
        </p:spPr>
        <p:txBody>
          <a:bodyPr>
            <a:normAutofit/>
          </a:bodyPr>
          <a:lstStyle/>
          <a:p>
            <a:pPr algn="just"/>
            <a:r>
              <a:rPr lang="pl-PL" dirty="0" smtClean="0"/>
              <a:t>U </a:t>
            </a:r>
            <a:r>
              <a:rPr lang="pl-PL" dirty="0"/>
              <a:t>državnom socijalizmu glavni nosilac nacionalne akumulacije je </a:t>
            </a:r>
            <a:r>
              <a:rPr lang="pl-PL" dirty="0" smtClean="0"/>
              <a:t>sektor </a:t>
            </a:r>
            <a:r>
              <a:rPr lang="en-US" dirty="0" err="1" smtClean="0"/>
              <a:t>države</a:t>
            </a:r>
            <a:r>
              <a:rPr lang="en-US" dirty="0"/>
              <a:t>, u </a:t>
            </a:r>
            <a:r>
              <a:rPr lang="en-US" dirty="0" err="1"/>
              <a:t>tržišnom</a:t>
            </a:r>
            <a:r>
              <a:rPr lang="en-US" dirty="0"/>
              <a:t> </a:t>
            </a:r>
            <a:r>
              <a:rPr lang="en-US" dirty="0" err="1"/>
              <a:t>sistemu</a:t>
            </a:r>
            <a:r>
              <a:rPr lang="en-US" dirty="0"/>
              <a:t> to je </a:t>
            </a:r>
            <a:r>
              <a:rPr lang="en-US" dirty="0" err="1"/>
              <a:t>uglavnom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stanovništva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/>
              <a:t>štednje</a:t>
            </a:r>
            <a:r>
              <a:rPr lang="en-US" dirty="0"/>
              <a:t> </a:t>
            </a:r>
            <a:r>
              <a:rPr lang="en-US" dirty="0" err="1" smtClean="0"/>
              <a:t>treba</a:t>
            </a:r>
            <a:r>
              <a:rPr lang="sr-Latn-ME" dirty="0" smtClean="0"/>
              <a:t> </a:t>
            </a:r>
            <a:r>
              <a:rPr lang="en-US" dirty="0" smtClean="0"/>
              <a:t>da r</a:t>
            </a:r>
            <a:r>
              <a:rPr lang="sr-Latn-ME" dirty="0" smtClean="0"/>
              <a:t>ij</a:t>
            </a:r>
            <a:r>
              <a:rPr lang="en-US" dirty="0" err="1" smtClean="0"/>
              <a:t>eši</a:t>
            </a:r>
            <a:r>
              <a:rPr lang="en-US" dirty="0" smtClean="0"/>
              <a:t> </a:t>
            </a:r>
            <a:r>
              <a:rPr lang="en-US" dirty="0"/>
              <a:t>tri </a:t>
            </a:r>
            <a:r>
              <a:rPr lang="en-US" dirty="0" err="1"/>
              <a:t>osnovne</a:t>
            </a:r>
            <a:r>
              <a:rPr lang="en-US" dirty="0"/>
              <a:t> </a:t>
            </a:r>
            <a:r>
              <a:rPr lang="en-US" dirty="0" err="1"/>
              <a:t>funkcije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 smtClean="0"/>
              <a:t>- </a:t>
            </a:r>
            <a:r>
              <a:rPr lang="en-US" dirty="0"/>
              <a:t>da </a:t>
            </a:r>
            <a:r>
              <a:rPr lang="en-US" dirty="0" err="1"/>
              <a:t>stvori</a:t>
            </a:r>
            <a:r>
              <a:rPr lang="en-US" dirty="0"/>
              <a:t> </a:t>
            </a:r>
            <a:r>
              <a:rPr lang="en-US" dirty="0" err="1"/>
              <a:t>dovoljnu</a:t>
            </a:r>
            <a:r>
              <a:rPr lang="en-US" dirty="0"/>
              <a:t> </a:t>
            </a:r>
            <a:r>
              <a:rPr lang="en-US" dirty="0" err="1"/>
              <a:t>masu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err="1"/>
              <a:t>investicija</a:t>
            </a:r>
            <a:r>
              <a:rPr lang="en-US" dirty="0"/>
              <a:t>, u </a:t>
            </a:r>
            <a:r>
              <a:rPr lang="en-US" dirty="0" err="1" smtClean="0"/>
              <a:t>cilju</a:t>
            </a:r>
            <a:r>
              <a:rPr lang="sr-Latn-ME" dirty="0" smtClean="0"/>
              <a:t> </a:t>
            </a:r>
            <a:r>
              <a:rPr lang="en-US" dirty="0" err="1" smtClean="0"/>
              <a:t>ostvarivanja</a:t>
            </a:r>
            <a:r>
              <a:rPr lang="en-US" dirty="0" smtClean="0"/>
              <a:t> </a:t>
            </a:r>
            <a:r>
              <a:rPr lang="en-US" dirty="0" err="1"/>
              <a:t>optimalne</a:t>
            </a:r>
            <a:r>
              <a:rPr lang="en-US" dirty="0"/>
              <a:t> </a:t>
            </a:r>
            <a:r>
              <a:rPr lang="en-US" dirty="0" smtClean="0"/>
              <a:t>stope</a:t>
            </a:r>
            <a:r>
              <a:rPr lang="sr-Latn-ME" dirty="0" smtClean="0"/>
              <a:t> ekonomskog</a:t>
            </a:r>
            <a:r>
              <a:rPr lang="en-US" dirty="0" smtClean="0"/>
              <a:t> </a:t>
            </a:r>
            <a:r>
              <a:rPr lang="en-US" dirty="0" err="1"/>
              <a:t>rasta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 smtClean="0"/>
              <a:t>- </a:t>
            </a:r>
            <a:r>
              <a:rPr lang="en-US" dirty="0"/>
              <a:t>da </a:t>
            </a:r>
            <a:r>
              <a:rPr lang="en-US" dirty="0" err="1"/>
              <a:t>osigura</a:t>
            </a:r>
            <a:r>
              <a:rPr lang="en-US" dirty="0"/>
              <a:t> </a:t>
            </a:r>
            <a:r>
              <a:rPr lang="en-US" dirty="0" err="1" smtClean="0"/>
              <a:t>mobilnost</a:t>
            </a:r>
            <a:r>
              <a:rPr lang="en-US" dirty="0" smtClean="0"/>
              <a:t> </a:t>
            </a:r>
            <a:r>
              <a:rPr lang="en-US" dirty="0" err="1"/>
              <a:t>akumulacije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njeno</a:t>
            </a:r>
            <a:r>
              <a:rPr lang="en-US" dirty="0"/>
              <a:t> </a:t>
            </a:r>
            <a:r>
              <a:rPr lang="en-US" dirty="0" err="1" smtClean="0"/>
              <a:t>prebacivanje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/>
              <a:t>one </a:t>
            </a:r>
            <a:r>
              <a:rPr lang="en-US" dirty="0" err="1"/>
              <a:t>segmente</a:t>
            </a:r>
            <a:r>
              <a:rPr lang="en-US" dirty="0"/>
              <a:t> </a:t>
            </a:r>
            <a:r>
              <a:rPr lang="en-US" dirty="0" err="1"/>
              <a:t>gde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dati</a:t>
            </a:r>
            <a:r>
              <a:rPr lang="en-US" dirty="0"/>
              <a:t> </a:t>
            </a:r>
            <a:r>
              <a:rPr lang="en-US" dirty="0" err="1"/>
              <a:t>odgovarajuće</a:t>
            </a:r>
            <a:r>
              <a:rPr lang="en-US" dirty="0"/>
              <a:t> </a:t>
            </a:r>
            <a:r>
              <a:rPr lang="en-US" dirty="0" err="1"/>
              <a:t>rezultate</a:t>
            </a:r>
            <a:r>
              <a:rPr lang="en-US" dirty="0"/>
              <a:t> u </a:t>
            </a:r>
            <a:r>
              <a:rPr lang="en-US" dirty="0" err="1" smtClean="0"/>
              <a:t>nacionalnom</a:t>
            </a:r>
            <a:r>
              <a:rPr lang="sr-Latn-ME" dirty="0" smtClean="0"/>
              <a:t> </a:t>
            </a:r>
            <a:r>
              <a:rPr lang="en-US" dirty="0" err="1" smtClean="0"/>
              <a:t>dohotku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zaposlenosti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 smtClean="0"/>
              <a:t>- </a:t>
            </a:r>
            <a:r>
              <a:rPr lang="en-US" dirty="0"/>
              <a:t>da </a:t>
            </a:r>
            <a:r>
              <a:rPr lang="en-US" dirty="0" smtClean="0"/>
              <a:t>o</a:t>
            </a:r>
            <a:r>
              <a:rPr lang="sr-Latn-ME" dirty="0" smtClean="0"/>
              <a:t>mogući</a:t>
            </a:r>
            <a:r>
              <a:rPr lang="en-US" dirty="0" smtClean="0"/>
              <a:t> </a:t>
            </a:r>
            <a:r>
              <a:rPr lang="en-US" dirty="0" err="1" smtClean="0"/>
              <a:t>zadovoljavajuću</a:t>
            </a:r>
            <a:r>
              <a:rPr lang="en-US" dirty="0" smtClean="0"/>
              <a:t> </a:t>
            </a:r>
            <a:r>
              <a:rPr lang="en-US" dirty="0" err="1"/>
              <a:t>dislokaciju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 (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granama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regionalno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dr.).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11556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Sadržaj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sr-Latn-ME" dirty="0" smtClean="0"/>
              <a:t>Struktura i funkcije finansijskog sistema</a:t>
            </a:r>
          </a:p>
          <a:p>
            <a:pPr marL="514350" indent="-514350">
              <a:buAutoNum type="arabicPeriod"/>
            </a:pPr>
            <a:r>
              <a:rPr lang="sr-Latn-ME" dirty="0" smtClean="0"/>
              <a:t>Finansijski izvori  u finansijskom sistemu</a:t>
            </a:r>
          </a:p>
          <a:p>
            <a:pPr marL="514350" indent="-514350">
              <a:buAutoNum type="arabicPeriod"/>
            </a:pPr>
            <a:r>
              <a:rPr lang="sr-Latn-ME" dirty="0" smtClean="0"/>
              <a:t>Štednja kao izvor  u finansijskom sistemu i reprodukciji</a:t>
            </a:r>
          </a:p>
          <a:p>
            <a:pPr marL="514350" indent="-514350">
              <a:buAutoNum type="arabicPeriod"/>
            </a:pPr>
            <a:r>
              <a:rPr lang="sr-Latn-ME" dirty="0" smtClean="0"/>
              <a:t>Kvalitativni i kvantitativni elementi finansijskog sistema</a:t>
            </a:r>
          </a:p>
          <a:p>
            <a:pPr marL="514350" indent="-514350">
              <a:buAutoNum type="arabicPeriod"/>
            </a:pPr>
            <a:r>
              <a:rPr lang="sr-Latn-ME" dirty="0" smtClean="0"/>
              <a:t>Finansijski instrumenti  u  finansijskom sistemu </a:t>
            </a:r>
          </a:p>
          <a:p>
            <a:pPr marL="514350" indent="-514350">
              <a:buAutoNum type="arabicPeriod"/>
            </a:pPr>
            <a:r>
              <a:rPr lang="sr-Latn-ME" dirty="0" smtClean="0"/>
              <a:t>Finansijski tokovu u reprodukciji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711723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0006" y="528034"/>
            <a:ext cx="10503794" cy="564892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To </a:t>
            </a:r>
            <a:r>
              <a:rPr lang="en-US" dirty="0" err="1"/>
              <a:t>znači</a:t>
            </a:r>
            <a:r>
              <a:rPr lang="en-US" dirty="0"/>
              <a:t> da se u </a:t>
            </a:r>
            <a:r>
              <a:rPr lang="en-US" dirty="0" err="1"/>
              <a:t>svakoj</a:t>
            </a:r>
            <a:r>
              <a:rPr lang="en-US" dirty="0"/>
              <a:t> </a:t>
            </a:r>
            <a:r>
              <a:rPr lang="sr-Latn-ME" dirty="0" smtClean="0"/>
              <a:t>ekonomiji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sr-Latn-ME" dirty="0" smtClean="0"/>
              <a:t>stimuslisanju</a:t>
            </a:r>
            <a:r>
              <a:rPr lang="en-US" dirty="0" smtClean="0"/>
              <a:t> </a:t>
            </a:r>
            <a:r>
              <a:rPr lang="en-US" dirty="0" err="1"/>
              <a:t>štednje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smtClean="0"/>
              <a:t>r</a:t>
            </a:r>
            <a:r>
              <a:rPr lang="sr-Latn-ME" dirty="0" smtClean="0"/>
              <a:t>ij</a:t>
            </a:r>
            <a:r>
              <a:rPr lang="en-US" dirty="0" err="1" smtClean="0"/>
              <a:t>ešiti</a:t>
            </a:r>
            <a:r>
              <a:rPr lang="sr-Latn-ME" dirty="0" smtClean="0"/>
              <a:t>   </a:t>
            </a:r>
            <a:r>
              <a:rPr lang="en-US" dirty="0" err="1" smtClean="0"/>
              <a:t>stovremeno</a:t>
            </a:r>
            <a:r>
              <a:rPr lang="en-US" dirty="0" smtClean="0"/>
              <a:t> </a:t>
            </a:r>
            <a:r>
              <a:rPr lang="en-US" dirty="0"/>
              <a:t>tri </a:t>
            </a:r>
            <a:r>
              <a:rPr lang="en-US" dirty="0" err="1"/>
              <a:t>pitanja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sr-Latn-ME" dirty="0" smtClean="0"/>
              <a:t>1.</a:t>
            </a:r>
            <a:r>
              <a:rPr lang="en-US" dirty="0" err="1" smtClean="0"/>
              <a:t>Mehanizam</a:t>
            </a:r>
            <a:r>
              <a:rPr lang="en-US" dirty="0" smtClean="0"/>
              <a:t> </a:t>
            </a:r>
            <a:r>
              <a:rPr lang="en-US" dirty="0" err="1"/>
              <a:t>formiranja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, </a:t>
            </a:r>
            <a:r>
              <a:rPr lang="en-US" dirty="0" err="1"/>
              <a:t>njena</a:t>
            </a:r>
            <a:r>
              <a:rPr lang="en-US" dirty="0"/>
              <a:t> </a:t>
            </a:r>
            <a:r>
              <a:rPr lang="en-US" dirty="0" err="1"/>
              <a:t>visina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ME" dirty="0" smtClean="0"/>
              <a:t>razvijenost tržišta</a:t>
            </a:r>
            <a:r>
              <a:rPr lang="en-US" dirty="0" smtClean="0"/>
              <a:t>;</a:t>
            </a:r>
            <a:endParaRPr lang="en-US" dirty="0"/>
          </a:p>
          <a:p>
            <a:pPr marL="0" indent="0" algn="just">
              <a:buNone/>
            </a:pPr>
            <a:r>
              <a:rPr lang="sr-Latn-ME" dirty="0" smtClean="0"/>
              <a:t>2.</a:t>
            </a:r>
            <a:r>
              <a:rPr lang="en-US" dirty="0" err="1" smtClean="0"/>
              <a:t>Prenosni</a:t>
            </a:r>
            <a:r>
              <a:rPr lang="en-US" dirty="0" smtClean="0"/>
              <a:t> </a:t>
            </a:r>
            <a:r>
              <a:rPr lang="en-US" dirty="0" err="1"/>
              <a:t>mehanizam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u </a:t>
            </a:r>
            <a:r>
              <a:rPr lang="en-US" dirty="0" err="1"/>
              <a:t>sebe</a:t>
            </a:r>
            <a:r>
              <a:rPr lang="en-US" dirty="0"/>
              <a:t> </a:t>
            </a:r>
            <a:r>
              <a:rPr lang="en-US" dirty="0" err="1"/>
              <a:t>uključuje</a:t>
            </a:r>
            <a:r>
              <a:rPr lang="en-US" dirty="0"/>
              <a:t> </a:t>
            </a:r>
            <a:r>
              <a:rPr lang="en-US" dirty="0" err="1"/>
              <a:t>proces</a:t>
            </a:r>
            <a:r>
              <a:rPr lang="en-US" dirty="0"/>
              <a:t> </a:t>
            </a:r>
            <a:r>
              <a:rPr lang="en-US" dirty="0" err="1"/>
              <a:t>koncentracije</a:t>
            </a:r>
            <a:r>
              <a:rPr lang="en-US" dirty="0"/>
              <a:t>, </a:t>
            </a:r>
            <a:r>
              <a:rPr lang="en-US" dirty="0" err="1" smtClean="0"/>
              <a:t>cirkulaciju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povezivanja</a:t>
            </a:r>
            <a:r>
              <a:rPr lang="en-US" dirty="0"/>
              <a:t> </a:t>
            </a:r>
            <a:r>
              <a:rPr lang="en-US" dirty="0" err="1"/>
              <a:t>akumulacije</a:t>
            </a:r>
            <a:r>
              <a:rPr lang="en-US" dirty="0"/>
              <a:t> (</a:t>
            </a:r>
            <a:r>
              <a:rPr lang="en-US" dirty="0" err="1"/>
              <a:t>institucije</a:t>
            </a:r>
            <a:r>
              <a:rPr lang="en-US" dirty="0"/>
              <a:t>, </a:t>
            </a:r>
            <a:r>
              <a:rPr lang="en-US" dirty="0" err="1"/>
              <a:t>instrumenti</a:t>
            </a:r>
            <a:r>
              <a:rPr lang="en-US" dirty="0"/>
              <a:t>, </a:t>
            </a:r>
            <a:r>
              <a:rPr lang="en-US" dirty="0" err="1"/>
              <a:t>mehanizam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oblici</a:t>
            </a:r>
            <a:r>
              <a:rPr lang="sr-Latn-ME" dirty="0" smtClean="0"/>
              <a:t> </a:t>
            </a:r>
            <a:r>
              <a:rPr lang="en-US" dirty="0" smtClean="0"/>
              <a:t>-</a:t>
            </a:r>
            <a:r>
              <a:rPr lang="en-US" dirty="0" err="1"/>
              <a:t>udruživanje</a:t>
            </a:r>
            <a:r>
              <a:rPr lang="en-US" dirty="0"/>
              <a:t>, </a:t>
            </a:r>
            <a:r>
              <a:rPr lang="en-US" dirty="0" err="1"/>
              <a:t>zajedničko</a:t>
            </a:r>
            <a:r>
              <a:rPr lang="en-US" dirty="0"/>
              <a:t> </a:t>
            </a:r>
            <a:r>
              <a:rPr lang="en-US" dirty="0" err="1"/>
              <a:t>ulaganje</a:t>
            </a:r>
            <a:r>
              <a:rPr lang="en-US" dirty="0"/>
              <a:t>, </a:t>
            </a:r>
            <a:r>
              <a:rPr lang="en-US" dirty="0" err="1"/>
              <a:t>samofinansiranje</a:t>
            </a:r>
            <a:r>
              <a:rPr lang="en-US" dirty="0"/>
              <a:t>, </a:t>
            </a:r>
            <a:r>
              <a:rPr lang="en-US" dirty="0" err="1"/>
              <a:t>bankarski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dr.), </a:t>
            </a:r>
            <a:r>
              <a:rPr lang="en-US" dirty="0" err="1"/>
              <a:t>i</a:t>
            </a:r>
            <a:endParaRPr lang="en-US" dirty="0"/>
          </a:p>
          <a:p>
            <a:pPr marL="0" indent="0" algn="just">
              <a:buNone/>
            </a:pPr>
            <a:r>
              <a:rPr lang="sr-Latn-ME" dirty="0" smtClean="0"/>
              <a:t>3.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/>
              <a:t>ulaganja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novčan</a:t>
            </a:r>
            <a:r>
              <a:rPr lang="sr-Latn-ME" dirty="0" smtClean="0"/>
              <a:t>e</a:t>
            </a:r>
            <a:r>
              <a:rPr lang="en-US" dirty="0" smtClean="0"/>
              <a:t> </a:t>
            </a:r>
            <a:r>
              <a:rPr lang="en-US" dirty="0" err="1" smtClean="0"/>
              <a:t>akumulacije</a:t>
            </a:r>
            <a:r>
              <a:rPr lang="sr-Latn-ME" dirty="0" smtClean="0"/>
              <a:t> (štednje)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brojne</a:t>
            </a:r>
            <a:r>
              <a:rPr lang="en-US" dirty="0"/>
              <a:t> </a:t>
            </a:r>
            <a:r>
              <a:rPr lang="en-US" dirty="0" err="1" smtClean="0"/>
              <a:t>procese</a:t>
            </a:r>
            <a:r>
              <a:rPr lang="sr-Latn-ME" dirty="0" smtClean="0"/>
              <a:t> </a:t>
            </a:r>
            <a:r>
              <a:rPr lang="en-US" dirty="0" err="1" smtClean="0"/>
              <a:t>investiranja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struktura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kvalitet</a:t>
            </a:r>
            <a:r>
              <a:rPr lang="en-US" dirty="0"/>
              <a:t> </a:t>
            </a:r>
            <a:r>
              <a:rPr lang="en-US" dirty="0" err="1"/>
              <a:t>investicija</a:t>
            </a:r>
            <a:r>
              <a:rPr lang="en-US" dirty="0"/>
              <a:t>, </a:t>
            </a:r>
            <a:r>
              <a:rPr lang="en-US" dirty="0" err="1"/>
              <a:t>rokovi</a:t>
            </a:r>
            <a:r>
              <a:rPr lang="en-US" dirty="0"/>
              <a:t>, </a:t>
            </a:r>
            <a:r>
              <a:rPr lang="en-US" dirty="0" err="1"/>
              <a:t>efikasnost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dr</a:t>
            </a:r>
            <a:r>
              <a:rPr lang="en-US" dirty="0" smtClean="0"/>
              <a:t>.).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706232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248" y="991673"/>
            <a:ext cx="10529552" cy="5185290"/>
          </a:xfrm>
        </p:spPr>
        <p:txBody>
          <a:bodyPr/>
          <a:lstStyle/>
          <a:p>
            <a:pPr algn="just"/>
            <a:r>
              <a:rPr lang="pl-PL" dirty="0"/>
              <a:t>Sistem akumulacije danas treba da funkcioniše u takvim odnosima u </a:t>
            </a:r>
            <a:r>
              <a:rPr lang="en-US" dirty="0" err="1"/>
              <a:t>savremenim</a:t>
            </a:r>
            <a:r>
              <a:rPr lang="en-US" dirty="0"/>
              <a:t> </a:t>
            </a:r>
            <a:r>
              <a:rPr lang="en-US" dirty="0" err="1"/>
              <a:t>privredama</a:t>
            </a:r>
            <a:r>
              <a:rPr lang="en-US" dirty="0"/>
              <a:t> u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/>
              <a:t>čestim</a:t>
            </a:r>
            <a:r>
              <a:rPr lang="en-US" dirty="0"/>
              <a:t> </a:t>
            </a:r>
            <a:r>
              <a:rPr lang="en-US" dirty="0" err="1"/>
              <a:t>intervencijama</a:t>
            </a:r>
            <a:r>
              <a:rPr lang="en-US" dirty="0"/>
              <a:t> </a:t>
            </a:r>
            <a:r>
              <a:rPr lang="en-US" dirty="0" err="1"/>
              <a:t>monetarnog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sr-Latn-ME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deficitnim</a:t>
            </a:r>
            <a:r>
              <a:rPr lang="en-US" dirty="0"/>
              <a:t> </a:t>
            </a:r>
            <a:r>
              <a:rPr lang="en-US" dirty="0" err="1"/>
              <a:t>finansiranjem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nacionalni</a:t>
            </a:r>
            <a:r>
              <a:rPr lang="en-US" dirty="0"/>
              <a:t> </a:t>
            </a:r>
            <a:r>
              <a:rPr lang="en-US" dirty="0" err="1"/>
              <a:t>dohodak</a:t>
            </a:r>
            <a:r>
              <a:rPr lang="en-US" dirty="0"/>
              <a:t> (Y) ne </a:t>
            </a:r>
            <a:r>
              <a:rPr lang="en-US" dirty="0" err="1"/>
              <a:t>postavlja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granica</a:t>
            </a:r>
            <a:r>
              <a:rPr lang="sr-Latn-ME" dirty="0"/>
              <a:t> </a:t>
            </a:r>
            <a:r>
              <a:rPr lang="en-US" dirty="0" err="1"/>
              <a:t>nacionalne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 (Y = C + S), </a:t>
            </a:r>
            <a:r>
              <a:rPr lang="en-US" dirty="0" err="1"/>
              <a:t>jer</a:t>
            </a:r>
            <a:r>
              <a:rPr lang="en-US" dirty="0"/>
              <a:t> se </a:t>
            </a:r>
            <a:r>
              <a:rPr lang="en-US" dirty="0" err="1"/>
              <a:t>razvojem</a:t>
            </a:r>
            <a:r>
              <a:rPr lang="en-US" dirty="0"/>
              <a:t> </a:t>
            </a:r>
            <a:r>
              <a:rPr lang="en-US" dirty="0" err="1"/>
              <a:t>javnog</a:t>
            </a:r>
            <a:r>
              <a:rPr lang="en-US" dirty="0"/>
              <a:t> </a:t>
            </a:r>
            <a:r>
              <a:rPr lang="en-US" dirty="0" err="1"/>
              <a:t>duga</a:t>
            </a:r>
            <a:r>
              <a:rPr lang="en-US" dirty="0"/>
              <a:t> u </a:t>
            </a:r>
            <a:r>
              <a:rPr lang="en-US" dirty="0" err="1"/>
              <a:t>inostranstvu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sr-Latn-ME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, </a:t>
            </a:r>
            <a:r>
              <a:rPr lang="en-US" dirty="0" err="1"/>
              <a:t>okvir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štednju</a:t>
            </a:r>
            <a:r>
              <a:rPr lang="en-US" dirty="0"/>
              <a:t> (S) </a:t>
            </a:r>
            <a:r>
              <a:rPr lang="en-US" dirty="0" err="1"/>
              <a:t>proširaje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izvan</a:t>
            </a:r>
            <a:r>
              <a:rPr lang="en-US" dirty="0"/>
              <a:t> </a:t>
            </a:r>
            <a:r>
              <a:rPr lang="en-US" dirty="0" err="1"/>
              <a:t>visine</a:t>
            </a:r>
            <a:r>
              <a:rPr lang="en-US" dirty="0"/>
              <a:t> </a:t>
            </a:r>
            <a:r>
              <a:rPr lang="en-US" dirty="0" err="1"/>
              <a:t>nacionalnog</a:t>
            </a:r>
            <a:r>
              <a:rPr lang="sr-Latn-ME" dirty="0"/>
              <a:t> </a:t>
            </a:r>
            <a:r>
              <a:rPr lang="en-US" dirty="0" err="1"/>
              <a:t>dohotka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 smtClean="0"/>
              <a:t>Otv</a:t>
            </a:r>
            <a:r>
              <a:rPr lang="sr-Latn-ME" dirty="0" smtClean="0"/>
              <a:t>o</a:t>
            </a:r>
            <a:r>
              <a:rPr lang="en-US" dirty="0" err="1" smtClean="0"/>
              <a:t>rena</a:t>
            </a:r>
            <a:r>
              <a:rPr lang="en-US" dirty="0" smtClean="0"/>
              <a:t> </a:t>
            </a:r>
            <a:r>
              <a:rPr lang="en-US" dirty="0" err="1"/>
              <a:t>nacionalna</a:t>
            </a:r>
            <a:r>
              <a:rPr lang="en-US" dirty="0"/>
              <a:t> </a:t>
            </a:r>
            <a:r>
              <a:rPr lang="en-US" dirty="0" err="1"/>
              <a:t>privreda</a:t>
            </a:r>
            <a:r>
              <a:rPr lang="en-US" dirty="0"/>
              <a:t> </a:t>
            </a:r>
            <a:r>
              <a:rPr lang="sr-Latn-ME" dirty="0" smtClean="0"/>
              <a:t>tako</a:t>
            </a:r>
            <a:r>
              <a:rPr lang="en-US" dirty="0" smtClean="0"/>
              <a:t> </a:t>
            </a:r>
            <a:r>
              <a:rPr lang="en-US" dirty="0" err="1"/>
              <a:t>dobija</a:t>
            </a:r>
            <a:r>
              <a:rPr lang="en-US" dirty="0"/>
              <a:t> </a:t>
            </a:r>
            <a:r>
              <a:rPr lang="en-US" dirty="0" err="1"/>
              <a:t>novi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osnovnih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u</a:t>
            </a:r>
            <a:r>
              <a:rPr lang="sr-Latn-ME" dirty="0"/>
              <a:t> </a:t>
            </a:r>
            <a:r>
              <a:rPr lang="pl-PL" dirty="0"/>
              <a:t>finansiranju</a:t>
            </a:r>
            <a:r>
              <a:rPr lang="pl-PL" dirty="0" smtClean="0"/>
              <a:t>.</a:t>
            </a:r>
          </a:p>
          <a:p>
            <a:pPr algn="just"/>
            <a:r>
              <a:rPr lang="pl-PL" dirty="0" smtClean="0"/>
              <a:t> </a:t>
            </a:r>
            <a:r>
              <a:rPr lang="pl-PL" dirty="0"/>
              <a:t>Raniji oblik je bio sledeći:</a:t>
            </a:r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717924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248" y="759854"/>
            <a:ext cx="10529552" cy="5417109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en-US" dirty="0"/>
              <a:t>I - S = X - M,</a:t>
            </a:r>
          </a:p>
          <a:p>
            <a:pPr marL="0" indent="0" algn="just">
              <a:buNone/>
            </a:pPr>
            <a:r>
              <a:rPr lang="en-US" dirty="0" err="1"/>
              <a:t>odnosno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I + X = S + M</a:t>
            </a:r>
          </a:p>
          <a:p>
            <a:pPr algn="just"/>
            <a:r>
              <a:rPr lang="en-US" dirty="0" err="1"/>
              <a:t>Uključivanjem</a:t>
            </a:r>
            <a:r>
              <a:rPr lang="en-US" dirty="0"/>
              <a:t> </a:t>
            </a:r>
            <a:r>
              <a:rPr lang="en-US" dirty="0" err="1"/>
              <a:t>javnog</a:t>
            </a:r>
            <a:r>
              <a:rPr lang="en-US" dirty="0"/>
              <a:t> </a:t>
            </a:r>
            <a:r>
              <a:rPr lang="en-US" dirty="0" err="1"/>
              <a:t>sektora</a:t>
            </a:r>
            <a:r>
              <a:rPr lang="en-US" dirty="0"/>
              <a:t> u </a:t>
            </a:r>
            <a:r>
              <a:rPr lang="en-US" dirty="0" err="1"/>
              <a:t>finansiranju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 </a:t>
            </a:r>
            <a:r>
              <a:rPr lang="en-US" dirty="0" err="1"/>
              <a:t>dobije</a:t>
            </a:r>
            <a:r>
              <a:rPr lang="en-US" dirty="0"/>
              <a:t> se </a:t>
            </a:r>
            <a:r>
              <a:rPr lang="en-US" dirty="0" err="1" smtClean="0"/>
              <a:t>sledeći</a:t>
            </a:r>
            <a:r>
              <a:rPr lang="sr-Latn-ME" dirty="0" smtClean="0"/>
              <a:t> </a:t>
            </a:r>
            <a:r>
              <a:rPr lang="en-US" dirty="0" err="1" smtClean="0"/>
              <a:t>oblik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Y </a:t>
            </a:r>
            <a:r>
              <a:rPr lang="sr-Latn-ME" dirty="0"/>
              <a:t>=</a:t>
            </a:r>
            <a:r>
              <a:rPr lang="en-US" dirty="0" smtClean="0"/>
              <a:t> </a:t>
            </a:r>
            <a:r>
              <a:rPr lang="en-US" dirty="0"/>
              <a:t>C + I + G</a:t>
            </a:r>
          </a:p>
          <a:p>
            <a:pPr marL="0" indent="0" algn="just">
              <a:buNone/>
            </a:pPr>
            <a:r>
              <a:rPr lang="en-US" dirty="0"/>
              <a:t>pod </a:t>
            </a:r>
            <a:r>
              <a:rPr lang="en-US" dirty="0" err="1"/>
              <a:t>pretpostavkom</a:t>
            </a:r>
            <a:r>
              <a:rPr lang="en-US" dirty="0"/>
              <a:t> da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investicije</a:t>
            </a:r>
            <a:r>
              <a:rPr lang="en-US" dirty="0"/>
              <a:t> </a:t>
            </a:r>
            <a:r>
              <a:rPr lang="en-US" dirty="0" err="1"/>
              <a:t>jednake</a:t>
            </a:r>
            <a:r>
              <a:rPr lang="en-US" dirty="0"/>
              <a:t> </a:t>
            </a:r>
            <a:r>
              <a:rPr lang="en-US" dirty="0" err="1"/>
              <a:t>štednji</a:t>
            </a:r>
            <a:r>
              <a:rPr lang="en-US" dirty="0"/>
              <a:t> (I = S)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javni</a:t>
            </a:r>
            <a:r>
              <a:rPr lang="en-US" dirty="0"/>
              <a:t> </a:t>
            </a:r>
            <a:r>
              <a:rPr lang="en-US" dirty="0" err="1"/>
              <a:t>rashodi</a:t>
            </a:r>
            <a:r>
              <a:rPr lang="en-US" dirty="0"/>
              <a:t> </a:t>
            </a:r>
            <a:r>
              <a:rPr lang="en-US" dirty="0" err="1" smtClean="0"/>
              <a:t>jednaki</a:t>
            </a:r>
            <a:r>
              <a:rPr lang="sr-Latn-ME" dirty="0" smtClean="0"/>
              <a:t> </a:t>
            </a:r>
            <a:r>
              <a:rPr lang="en-US" dirty="0" err="1" smtClean="0"/>
              <a:t>redovnim</a:t>
            </a:r>
            <a:r>
              <a:rPr lang="en-US" dirty="0" smtClean="0"/>
              <a:t> </a:t>
            </a:r>
            <a:r>
              <a:rPr lang="en-US" dirty="0" err="1"/>
              <a:t>javnim</a:t>
            </a:r>
            <a:r>
              <a:rPr lang="en-US" dirty="0"/>
              <a:t> </a:t>
            </a:r>
            <a:r>
              <a:rPr lang="en-US" dirty="0" err="1"/>
              <a:t>prihodima</a:t>
            </a:r>
            <a:r>
              <a:rPr lang="en-US" dirty="0"/>
              <a:t> (G = T,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čemu</a:t>
            </a:r>
            <a:r>
              <a:rPr lang="en-US" dirty="0"/>
              <a:t> je G - </a:t>
            </a:r>
            <a:r>
              <a:rPr lang="en-US" dirty="0" err="1"/>
              <a:t>javni</a:t>
            </a:r>
            <a:r>
              <a:rPr lang="en-US" dirty="0"/>
              <a:t> </a:t>
            </a:r>
            <a:r>
              <a:rPr lang="en-US" dirty="0" err="1"/>
              <a:t>rashod</a:t>
            </a:r>
            <a:r>
              <a:rPr lang="en-US" dirty="0"/>
              <a:t>, a T </a:t>
            </a:r>
            <a:r>
              <a:rPr lang="en-US" dirty="0" smtClean="0"/>
              <a:t>– </a:t>
            </a:r>
            <a:r>
              <a:rPr lang="en-US" dirty="0" err="1" smtClean="0"/>
              <a:t>poreska</a:t>
            </a:r>
            <a:r>
              <a:rPr lang="sr-Latn-ME" dirty="0" smtClean="0"/>
              <a:t> </a:t>
            </a:r>
            <a:r>
              <a:rPr lang="en-US" dirty="0" err="1" smtClean="0"/>
              <a:t>zahvatanja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smtClean="0"/>
              <a:t>To </a:t>
            </a:r>
            <a:r>
              <a:rPr lang="en-US" dirty="0" err="1"/>
              <a:t>znači</a:t>
            </a:r>
            <a:r>
              <a:rPr lang="en-US" dirty="0"/>
              <a:t> da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az-Cyrl-AZ" dirty="0"/>
              <a:t>ех </a:t>
            </a:r>
            <a:r>
              <a:rPr lang="en-US" dirty="0"/>
              <a:t>ante </a:t>
            </a:r>
            <a:r>
              <a:rPr lang="en-US" dirty="0" err="1"/>
              <a:t>ravnoteža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investicija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ravnoteža</a:t>
            </a:r>
            <a:r>
              <a:rPr lang="en-US" dirty="0"/>
              <a:t> </a:t>
            </a:r>
            <a:r>
              <a:rPr lang="en-US" dirty="0" err="1"/>
              <a:t>budžeta</a:t>
            </a:r>
            <a:r>
              <a:rPr lang="en-US" dirty="0"/>
              <a:t> (</a:t>
            </a:r>
            <a:r>
              <a:rPr lang="en-US" dirty="0" err="1"/>
              <a:t>uravnoteženost</a:t>
            </a:r>
            <a:r>
              <a:rPr lang="en-US" dirty="0"/>
              <a:t> </a:t>
            </a:r>
            <a:r>
              <a:rPr lang="en-US" dirty="0" err="1"/>
              <a:t>javnih</a:t>
            </a:r>
            <a:r>
              <a:rPr lang="en-US" dirty="0"/>
              <a:t> </a:t>
            </a:r>
            <a:r>
              <a:rPr lang="en-US" dirty="0" err="1"/>
              <a:t>prihoda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rashoda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Sada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odnos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jednoj</a:t>
            </a:r>
            <a:r>
              <a:rPr lang="en-US" dirty="0" smtClean="0"/>
              <a:t> </a:t>
            </a:r>
            <a:r>
              <a:rPr lang="en-US" dirty="0" err="1"/>
              <a:t>razvijenoj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monetarizovanoj</a:t>
            </a:r>
            <a:r>
              <a:rPr lang="en-US" dirty="0"/>
              <a:t> </a:t>
            </a:r>
            <a:r>
              <a:rPr lang="en-US" dirty="0" err="1"/>
              <a:t>privredi</a:t>
            </a:r>
            <a:r>
              <a:rPr lang="en-US" dirty="0"/>
              <a:t> </a:t>
            </a:r>
            <a:r>
              <a:rPr lang="en-US" dirty="0" err="1"/>
              <a:t>sledeći</a:t>
            </a:r>
            <a:r>
              <a:rPr lang="en-US" dirty="0" smtClean="0"/>
              <a:t>:</a:t>
            </a:r>
            <a:r>
              <a:rPr lang="sr-Latn-ME" dirty="0" smtClean="0"/>
              <a:t> </a:t>
            </a:r>
            <a:r>
              <a:rPr lang="en-US" dirty="0" smtClean="0"/>
              <a:t>I </a:t>
            </a:r>
            <a:r>
              <a:rPr lang="en-US" dirty="0"/>
              <a:t>+ G = S + 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09397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8490" y="656823"/>
            <a:ext cx="10555310" cy="552014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Ukoliko</a:t>
            </a:r>
            <a:r>
              <a:rPr lang="en-US" dirty="0"/>
              <a:t> se </a:t>
            </a:r>
            <a:r>
              <a:rPr lang="en-US" dirty="0" err="1"/>
              <a:t>sada</a:t>
            </a:r>
            <a:r>
              <a:rPr lang="en-US" dirty="0"/>
              <a:t> </a:t>
            </a:r>
            <a:r>
              <a:rPr lang="en-US" dirty="0" err="1"/>
              <a:t>uključi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deficitno</a:t>
            </a:r>
            <a:r>
              <a:rPr lang="en-US" dirty="0"/>
              <a:t> </a:t>
            </a:r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err="1"/>
              <a:t>emisijom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az-Cyrl-AZ" dirty="0" smtClean="0"/>
              <a:t>ех</a:t>
            </a:r>
            <a:r>
              <a:rPr lang="sr-Latn-ME" dirty="0" smtClean="0"/>
              <a:t> </a:t>
            </a:r>
            <a:r>
              <a:rPr lang="en-US" dirty="0" smtClean="0"/>
              <a:t>nihilo</a:t>
            </a:r>
            <a:r>
              <a:rPr lang="en-US" dirty="0"/>
              <a:t>, </a:t>
            </a:r>
            <a:r>
              <a:rPr lang="en-US" dirty="0" err="1"/>
              <a:t>odnosi</a:t>
            </a:r>
            <a:r>
              <a:rPr lang="en-US" dirty="0"/>
              <a:t> se </a:t>
            </a:r>
            <a:r>
              <a:rPr lang="en-US" dirty="0" err="1"/>
              <a:t>transformišu</a:t>
            </a:r>
            <a:r>
              <a:rPr lang="en-US" dirty="0"/>
              <a:t> u </a:t>
            </a:r>
            <a:r>
              <a:rPr lang="en-US" dirty="0" err="1"/>
              <a:t>sledeći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 smtClean="0"/>
              <a:t>:</a:t>
            </a:r>
            <a:r>
              <a:rPr lang="sr-Latn-ME" dirty="0" smtClean="0"/>
              <a:t> </a:t>
            </a:r>
            <a:r>
              <a:rPr lang="en-US" dirty="0" err="1" smtClean="0"/>
              <a:t>Im</a:t>
            </a:r>
            <a:r>
              <a:rPr lang="en-US" dirty="0" smtClean="0"/>
              <a:t> </a:t>
            </a:r>
            <a:r>
              <a:rPr lang="en-US" dirty="0"/>
              <a:t>+ Gm S + </a:t>
            </a:r>
            <a:r>
              <a:rPr lang="en-US" dirty="0" smtClean="0"/>
              <a:t>T</a:t>
            </a:r>
            <a:r>
              <a:rPr lang="sr-Latn-ME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/>
              <a:t>znači</a:t>
            </a:r>
            <a:r>
              <a:rPr lang="en-US" dirty="0"/>
              <a:t> da se </a:t>
            </a:r>
            <a:r>
              <a:rPr lang="en-US" dirty="0" err="1"/>
              <a:t>radi</a:t>
            </a:r>
            <a:r>
              <a:rPr lang="en-US" dirty="0"/>
              <a:t> o </a:t>
            </a:r>
            <a:r>
              <a:rPr lang="en-US" dirty="0" err="1"/>
              <a:t>neuravnoteženim</a:t>
            </a:r>
            <a:r>
              <a:rPr lang="en-US" dirty="0"/>
              <a:t> </a:t>
            </a:r>
            <a:r>
              <a:rPr lang="en-US" dirty="0" err="1"/>
              <a:t>odnosima</a:t>
            </a:r>
            <a:r>
              <a:rPr lang="en-US" dirty="0"/>
              <a:t>, </a:t>
            </a:r>
            <a:r>
              <a:rPr lang="en-US" dirty="0" err="1"/>
              <a:t>izazvanim</a:t>
            </a:r>
            <a:r>
              <a:rPr lang="en-US" dirty="0"/>
              <a:t> </a:t>
            </a:r>
            <a:r>
              <a:rPr lang="en-US" dirty="0" err="1" smtClean="0"/>
              <a:t>intervencijama</a:t>
            </a:r>
            <a:r>
              <a:rPr lang="sr-Latn-ME" dirty="0" smtClean="0"/>
              <a:t> </a:t>
            </a:r>
            <a:r>
              <a:rPr lang="en-US" dirty="0" err="1" smtClean="0"/>
              <a:t>monetarnog</a:t>
            </a:r>
            <a:r>
              <a:rPr lang="en-US" dirty="0" smtClean="0"/>
              <a:t> </a:t>
            </a:r>
            <a:r>
              <a:rPr lang="en-US" dirty="0" err="1"/>
              <a:t>sistema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debalans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nastati</a:t>
            </a:r>
            <a:r>
              <a:rPr lang="en-US" dirty="0"/>
              <a:t> </a:t>
            </a:r>
            <a:r>
              <a:rPr lang="en-US" dirty="0" err="1"/>
              <a:t>intervencijama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sektoru</a:t>
            </a:r>
            <a:r>
              <a:rPr lang="en-US" dirty="0" smtClean="0"/>
              <a:t> </a:t>
            </a:r>
            <a:r>
              <a:rPr lang="en-US" dirty="0" err="1"/>
              <a:t>investicija</a:t>
            </a:r>
            <a:r>
              <a:rPr lang="en-US" dirty="0"/>
              <a:t> (I), </a:t>
            </a:r>
            <a:r>
              <a:rPr lang="en-US" dirty="0" err="1"/>
              <a:t>sektora</a:t>
            </a:r>
            <a:r>
              <a:rPr lang="en-US" dirty="0"/>
              <a:t> </a:t>
            </a:r>
            <a:r>
              <a:rPr lang="en-US" dirty="0" err="1"/>
              <a:t>opšte</a:t>
            </a:r>
            <a:r>
              <a:rPr lang="en-US" dirty="0"/>
              <a:t> </a:t>
            </a:r>
            <a:r>
              <a:rPr lang="en-US" dirty="0" err="1"/>
              <a:t>potrošnje</a:t>
            </a:r>
            <a:r>
              <a:rPr lang="en-US" dirty="0"/>
              <a:t> (G)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sektora</a:t>
            </a:r>
            <a:r>
              <a:rPr lang="en-US" dirty="0"/>
              <a:t> </a:t>
            </a:r>
            <a:r>
              <a:rPr lang="en-US" dirty="0" err="1"/>
              <a:t>lične</a:t>
            </a:r>
            <a:r>
              <a:rPr lang="en-US" dirty="0"/>
              <a:t> </a:t>
            </a:r>
            <a:r>
              <a:rPr lang="en-US" dirty="0" err="1"/>
              <a:t>potrošnje</a:t>
            </a:r>
            <a:r>
              <a:rPr lang="en-US" dirty="0"/>
              <a:t> (C</a:t>
            </a:r>
            <a:r>
              <a:rPr lang="en-US" dirty="0" smtClean="0"/>
              <a:t>),</a:t>
            </a:r>
            <a:r>
              <a:rPr lang="sr-Latn-ME" dirty="0" smtClean="0"/>
              <a:t> </a:t>
            </a:r>
            <a:r>
              <a:rPr lang="en-US" dirty="0" err="1" smtClean="0"/>
              <a:t>dakle</a:t>
            </a:r>
            <a:r>
              <a:rPr lang="en-US" dirty="0" smtClean="0"/>
              <a:t> </a:t>
            </a:r>
            <a:r>
              <a:rPr lang="en-US" dirty="0" err="1"/>
              <a:t>imamo</a:t>
            </a:r>
            <a:endParaRPr lang="en-US" dirty="0"/>
          </a:p>
          <a:p>
            <a:pPr algn="just"/>
            <a:r>
              <a:rPr lang="en-US" dirty="0"/>
              <a:t>Y = Cm + </a:t>
            </a:r>
            <a:r>
              <a:rPr lang="en-US" dirty="0" err="1"/>
              <a:t>Im</a:t>
            </a:r>
            <a:r>
              <a:rPr lang="en-US" dirty="0"/>
              <a:t> + Gm</a:t>
            </a:r>
          </a:p>
          <a:p>
            <a:pPr algn="just"/>
            <a:r>
              <a:rPr lang="en-US" dirty="0" err="1"/>
              <a:t>Budući</a:t>
            </a:r>
            <a:r>
              <a:rPr lang="en-US" dirty="0"/>
              <a:t> da u </a:t>
            </a:r>
            <a:r>
              <a:rPr lang="en-US" dirty="0" err="1"/>
              <a:t>modernim</a:t>
            </a:r>
            <a:r>
              <a:rPr lang="en-US" dirty="0"/>
              <a:t> </a:t>
            </a:r>
            <a:r>
              <a:rPr lang="en-US" dirty="0" err="1"/>
              <a:t>privredama</a:t>
            </a:r>
            <a:r>
              <a:rPr lang="en-US" dirty="0"/>
              <a:t> </a:t>
            </a:r>
            <a:r>
              <a:rPr lang="en-US" dirty="0" err="1"/>
              <a:t>uglavnom</a:t>
            </a:r>
            <a:r>
              <a:rPr lang="en-US" dirty="0"/>
              <a:t> </a:t>
            </a:r>
            <a:r>
              <a:rPr lang="en-US" dirty="0" err="1"/>
              <a:t>nema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vremenu</a:t>
            </a:r>
            <a:r>
              <a:rPr lang="en-US" dirty="0"/>
              <a:t>,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 smtClean="0"/>
              <a:t>po</a:t>
            </a:r>
            <a:r>
              <a:rPr lang="sr-Latn-ME" dirty="0" smtClean="0"/>
              <a:t> </a:t>
            </a:r>
            <a:r>
              <a:rPr lang="en-US" dirty="0" err="1" smtClean="0"/>
              <a:t>visini</a:t>
            </a:r>
            <a:r>
              <a:rPr lang="en-US" dirty="0" smtClean="0"/>
              <a:t> </a:t>
            </a:r>
            <a:r>
              <a:rPr lang="en-US" dirty="0" err="1"/>
              <a:t>izjednačavanja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jednakosti</a:t>
            </a:r>
            <a:r>
              <a:rPr lang="en-US" dirty="0"/>
              <a:t> </a:t>
            </a:r>
            <a:r>
              <a:rPr lang="en-US" dirty="0" err="1"/>
              <a:t>javnih</a:t>
            </a:r>
            <a:r>
              <a:rPr lang="en-US" dirty="0"/>
              <a:t> </a:t>
            </a:r>
            <a:r>
              <a:rPr lang="en-US" dirty="0" err="1"/>
              <a:t>rashoda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javnih</a:t>
            </a:r>
            <a:r>
              <a:rPr lang="en-US" dirty="0"/>
              <a:t> </a:t>
            </a:r>
            <a:r>
              <a:rPr lang="en-US" dirty="0" err="1"/>
              <a:t>prihoda</a:t>
            </a:r>
            <a:r>
              <a:rPr lang="en-US" dirty="0"/>
              <a:t> (G </a:t>
            </a:r>
            <a:r>
              <a:rPr lang="en-US" dirty="0" err="1"/>
              <a:t>i</a:t>
            </a:r>
            <a:r>
              <a:rPr lang="en-US" dirty="0"/>
              <a:t> T) ne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az-Cyrl-AZ" dirty="0" smtClean="0"/>
              <a:t>ех</a:t>
            </a:r>
            <a:r>
              <a:rPr lang="sr-Latn-ME" dirty="0" smtClean="0"/>
              <a:t> </a:t>
            </a:r>
            <a:r>
              <a:rPr lang="en-US" dirty="0" smtClean="0"/>
              <a:t>ante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az-Cyrl-AZ" dirty="0"/>
              <a:t>ех </a:t>
            </a:r>
            <a:r>
              <a:rPr lang="en-US" dirty="0"/>
              <a:t>post, </a:t>
            </a:r>
            <a:r>
              <a:rPr lang="en-US" dirty="0" err="1"/>
              <a:t>proces</a:t>
            </a:r>
            <a:r>
              <a:rPr lang="en-US" dirty="0"/>
              <a:t> </a:t>
            </a:r>
            <a:r>
              <a:rPr lang="en-US" dirty="0" err="1"/>
              <a:t>uravnotežavanja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investicija</a:t>
            </a:r>
            <a:r>
              <a:rPr lang="en-US" dirty="0"/>
              <a:t> (S = I</a:t>
            </a:r>
            <a:r>
              <a:rPr lang="en-US" dirty="0" smtClean="0"/>
              <a:t>)</a:t>
            </a:r>
            <a:r>
              <a:rPr lang="sr-Latn-ME" dirty="0" smtClean="0"/>
              <a:t>, j</a:t>
            </a:r>
            <a:r>
              <a:rPr lang="en-US" dirty="0" err="1" smtClean="0"/>
              <a:t>avlja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 smtClean="0"/>
              <a:t>kao</a:t>
            </a:r>
            <a:r>
              <a:rPr lang="sr-Latn-ME" dirty="0" smtClean="0"/>
              <a:t> </a:t>
            </a:r>
            <a:r>
              <a:rPr lang="pl-PL" dirty="0" smtClean="0"/>
              <a:t>stalan </a:t>
            </a:r>
            <a:r>
              <a:rPr lang="pl-PL" dirty="0"/>
              <a:t>i poseban problem u finansiranjii reprodukcije, ali i održavanja stabilnosti </a:t>
            </a:r>
            <a:r>
              <a:rPr lang="pl-PL" dirty="0" smtClean="0"/>
              <a:t>u </a:t>
            </a:r>
            <a:r>
              <a:rPr lang="en-US" dirty="0" err="1"/>
              <a:t>privrednom</a:t>
            </a:r>
            <a:r>
              <a:rPr lang="en-US" dirty="0"/>
              <a:t> </a:t>
            </a:r>
            <a:r>
              <a:rPr lang="en-US" dirty="0" err="1"/>
              <a:t>razvoju</a:t>
            </a:r>
            <a:r>
              <a:rPr lang="en-US" dirty="0"/>
              <a:t> </a:t>
            </a:r>
            <a:r>
              <a:rPr lang="en-US" dirty="0" err="1"/>
              <a:t>svake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.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442679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248" y="437882"/>
            <a:ext cx="10529552" cy="5739081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Ovo</a:t>
            </a:r>
            <a:r>
              <a:rPr lang="en-US" dirty="0" smtClean="0"/>
              <a:t> 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toga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 smtClean="0"/>
              <a:t>Im</a:t>
            </a:r>
            <a:r>
              <a:rPr lang="sr-Latn-ME" dirty="0" smtClean="0"/>
              <a:t> &gt;</a:t>
            </a:r>
            <a:r>
              <a:rPr lang="en-US" dirty="0" smtClean="0"/>
              <a:t> </a:t>
            </a:r>
            <a:r>
              <a:rPr lang="en-US" dirty="0"/>
              <a:t>I,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smtClean="0"/>
              <a:t>Gm</a:t>
            </a:r>
            <a:r>
              <a:rPr lang="sr-Latn-ME" dirty="0" smtClean="0"/>
              <a:t> &gt; </a:t>
            </a:r>
            <a:r>
              <a:rPr lang="en-US" dirty="0" smtClean="0"/>
              <a:t>G </a:t>
            </a:r>
            <a:r>
              <a:rPr lang="en-US" dirty="0"/>
              <a:t>(</a:t>
            </a:r>
            <a:r>
              <a:rPr lang="en-US" dirty="0" err="1"/>
              <a:t>nominalne</a:t>
            </a:r>
            <a:r>
              <a:rPr lang="en-US" dirty="0"/>
              <a:t> </a:t>
            </a:r>
            <a:r>
              <a:rPr lang="en-US" dirty="0" err="1"/>
              <a:t>investicije</a:t>
            </a:r>
            <a:r>
              <a:rPr lang="en-US" dirty="0"/>
              <a:t> </a:t>
            </a:r>
            <a:r>
              <a:rPr lang="en-US" dirty="0" err="1"/>
              <a:t>veće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od </a:t>
            </a:r>
            <a:r>
              <a:rPr lang="en-US" dirty="0" err="1"/>
              <a:t>realnih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javni</a:t>
            </a:r>
            <a:r>
              <a:rPr lang="en-US" dirty="0"/>
              <a:t> </a:t>
            </a:r>
            <a:r>
              <a:rPr lang="en-US" dirty="0" err="1"/>
              <a:t>rashodi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javnih</a:t>
            </a:r>
            <a:r>
              <a:rPr lang="en-US" dirty="0" smtClean="0"/>
              <a:t> </a:t>
            </a:r>
            <a:r>
              <a:rPr lang="en-US" dirty="0" err="1"/>
              <a:t>prihoda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uslovima</a:t>
            </a:r>
            <a:r>
              <a:rPr lang="en-US" dirty="0" smtClean="0"/>
              <a:t> </a:t>
            </a:r>
            <a:r>
              <a:rPr lang="en-US" dirty="0" err="1"/>
              <a:t>inflacionog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 </a:t>
            </a:r>
            <a:r>
              <a:rPr lang="en-US" dirty="0" err="1" smtClean="0"/>
              <a:t>odre</a:t>
            </a:r>
            <a:r>
              <a:rPr lang="sr-Latn-ME" dirty="0" smtClean="0"/>
              <a:t>đ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privrede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vodi</a:t>
            </a:r>
            <a:r>
              <a:rPr lang="en-US" dirty="0"/>
              <a:t> </a:t>
            </a:r>
            <a:r>
              <a:rPr lang="en-US" dirty="0" err="1"/>
              <a:t>pojavi</a:t>
            </a:r>
            <a:r>
              <a:rPr lang="en-US" dirty="0"/>
              <a:t> </a:t>
            </a:r>
            <a:r>
              <a:rPr lang="en-US" dirty="0" err="1"/>
              <a:t>budžetskog</a:t>
            </a:r>
            <a:r>
              <a:rPr lang="en-US" dirty="0"/>
              <a:t> </a:t>
            </a:r>
            <a:r>
              <a:rPr lang="en-US" dirty="0" err="1" smtClean="0"/>
              <a:t>deficita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/>
              <a:t>G &gt; T).</a:t>
            </a:r>
          </a:p>
          <a:p>
            <a:pPr algn="just"/>
            <a:r>
              <a:rPr lang="en-US" dirty="0" err="1"/>
              <a:t>Prošireni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međusobnih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sada</a:t>
            </a:r>
            <a:r>
              <a:rPr lang="en-US" dirty="0"/>
              <a:t> </a:t>
            </a:r>
            <a:r>
              <a:rPr lang="en-US" dirty="0" err="1"/>
              <a:t>uključuje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bitne</a:t>
            </a:r>
            <a:r>
              <a:rPr lang="en-US" dirty="0"/>
              <a:t> </a:t>
            </a:r>
            <a:r>
              <a:rPr lang="en-US" dirty="0" err="1"/>
              <a:t>elemente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dobija</a:t>
            </a:r>
            <a:r>
              <a:rPr lang="en-US" dirty="0" smtClean="0"/>
              <a:t> </a:t>
            </a:r>
            <a:r>
              <a:rPr lang="en-US" dirty="0" err="1"/>
              <a:t>sledeći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Y + M = C + I + G +X</a:t>
            </a:r>
          </a:p>
          <a:p>
            <a:pPr algn="just"/>
            <a:r>
              <a:rPr lang="pl-PL" dirty="0"/>
              <a:t>Pod pretpostavkom da su jednaki G i T kao i X i M (izvoz i uvoz), </a:t>
            </a:r>
            <a:r>
              <a:rPr lang="pl-PL" dirty="0" smtClean="0"/>
              <a:t>proces </a:t>
            </a:r>
            <a:r>
              <a:rPr lang="en-US" dirty="0" err="1" smtClean="0"/>
              <a:t>uravnotežavanja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svodi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odnos</a:t>
            </a:r>
            <a:r>
              <a:rPr lang="en-US" dirty="0"/>
              <a:t> </a:t>
            </a:r>
            <a:r>
              <a:rPr lang="en-US" dirty="0" err="1"/>
              <a:t>nacionalnog</a:t>
            </a:r>
            <a:r>
              <a:rPr lang="en-US" dirty="0"/>
              <a:t> </a:t>
            </a:r>
            <a:r>
              <a:rPr lang="en-US" dirty="0" err="1"/>
              <a:t>dohotka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osnovnih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 smtClean="0"/>
              <a:t>potrošnje</a:t>
            </a:r>
            <a:r>
              <a:rPr lang="sr-Latn-ME" dirty="0" smtClean="0"/>
              <a:t> </a:t>
            </a:r>
            <a:r>
              <a:rPr lang="en-US" dirty="0" err="1" smtClean="0"/>
              <a:t>alimentiranih</a:t>
            </a:r>
            <a:r>
              <a:rPr lang="en-US" dirty="0" smtClean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datog</a:t>
            </a:r>
            <a:r>
              <a:rPr lang="en-US" dirty="0"/>
              <a:t> </a:t>
            </a:r>
            <a:r>
              <a:rPr lang="en-US" dirty="0" err="1"/>
              <a:t>nacionalnog</a:t>
            </a:r>
            <a:r>
              <a:rPr lang="en-US" dirty="0"/>
              <a:t> </a:t>
            </a:r>
            <a:r>
              <a:rPr lang="en-US" dirty="0" err="1" smtClean="0"/>
              <a:t>dohotka</a:t>
            </a:r>
            <a:r>
              <a:rPr lang="sr-Latn-ME" dirty="0"/>
              <a:t>:</a:t>
            </a:r>
            <a:endParaRPr lang="sr-Latn-ME" dirty="0" smtClean="0"/>
          </a:p>
          <a:p>
            <a:pPr marL="0" indent="0" algn="just">
              <a:buNone/>
            </a:pPr>
            <a:r>
              <a:rPr lang="sr-Latn-ME" dirty="0" smtClean="0"/>
              <a:t>Y= C + I + G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596960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31820"/>
            <a:ext cx="10439400" cy="594514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Osnovni</a:t>
            </a:r>
            <a:r>
              <a:rPr lang="en-US" dirty="0"/>
              <a:t> problem u </a:t>
            </a:r>
            <a:r>
              <a:rPr lang="en-US" dirty="0" err="1"/>
              <a:t>stvaranju</a:t>
            </a:r>
            <a:r>
              <a:rPr lang="en-US" dirty="0"/>
              <a:t> </a:t>
            </a:r>
            <a:r>
              <a:rPr lang="en-US" dirty="0" err="1"/>
              <a:t>nacionalne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nacionalnog</a:t>
            </a:r>
            <a:r>
              <a:rPr lang="en-US" dirty="0"/>
              <a:t> </a:t>
            </a:r>
            <a:r>
              <a:rPr lang="en-US" dirty="0" err="1"/>
              <a:t>dohotka</a:t>
            </a:r>
            <a:r>
              <a:rPr lang="en-US" dirty="0"/>
              <a:t> </a:t>
            </a:r>
            <a:r>
              <a:rPr lang="en-US" dirty="0" err="1" smtClean="0"/>
              <a:t>jeste</a:t>
            </a:r>
            <a:r>
              <a:rPr lang="sr-Latn-ME" dirty="0" smtClean="0"/>
              <a:t> </a:t>
            </a:r>
            <a:r>
              <a:rPr lang="en-US" dirty="0" err="1" smtClean="0"/>
              <a:t>kako</a:t>
            </a:r>
            <a:r>
              <a:rPr lang="en-US" dirty="0" smtClean="0"/>
              <a:t> </a:t>
            </a:r>
            <a:r>
              <a:rPr lang="en-US" dirty="0" err="1"/>
              <a:t>visina</a:t>
            </a:r>
            <a:r>
              <a:rPr lang="en-US" dirty="0"/>
              <a:t> stope </a:t>
            </a:r>
            <a:r>
              <a:rPr lang="en-US" dirty="0" err="1" smtClean="0"/>
              <a:t>štednje</a:t>
            </a:r>
            <a:r>
              <a:rPr lang="en-US" dirty="0" smtClean="0"/>
              <a:t>, </a:t>
            </a:r>
            <a:r>
              <a:rPr lang="en-US" dirty="0" err="1"/>
              <a:t>efikasnost</a:t>
            </a:r>
            <a:r>
              <a:rPr lang="en-US" dirty="0"/>
              <a:t> </a:t>
            </a:r>
            <a:r>
              <a:rPr lang="en-US" dirty="0" err="1"/>
              <a:t>uloženih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strani</a:t>
            </a:r>
            <a:r>
              <a:rPr lang="sr-Latn-ME" dirty="0" smtClean="0"/>
              <a:t> </a:t>
            </a:r>
            <a:r>
              <a:rPr lang="en-US" dirty="0" err="1" smtClean="0"/>
              <a:t>investicija</a:t>
            </a:r>
            <a:r>
              <a:rPr lang="en-US" dirty="0" smtClean="0"/>
              <a:t> </a:t>
            </a:r>
            <a:r>
              <a:rPr lang="en-US" dirty="0"/>
              <a:t>(I),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svoga</a:t>
            </a:r>
            <a:r>
              <a:rPr lang="en-US" dirty="0"/>
              <a:t> </a:t>
            </a:r>
            <a:r>
              <a:rPr lang="en-US" dirty="0" err="1"/>
              <a:t>multiplikujućeg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elovanja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dohodak</a:t>
            </a:r>
            <a:r>
              <a:rPr lang="en-US" dirty="0"/>
              <a:t>, </a:t>
            </a:r>
            <a:r>
              <a:rPr lang="en-US" dirty="0" err="1"/>
              <a:t>stvaraju</a:t>
            </a:r>
            <a:r>
              <a:rPr lang="en-US" dirty="0"/>
              <a:t> </a:t>
            </a:r>
            <a:r>
              <a:rPr lang="en-US" dirty="0" err="1"/>
              <a:t>veće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manje</a:t>
            </a:r>
            <a:r>
              <a:rPr lang="en-US" dirty="0" smtClean="0"/>
              <a:t> </a:t>
            </a:r>
            <a:r>
              <a:rPr lang="en-US" dirty="0" err="1"/>
              <a:t>osnove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novi</a:t>
            </a:r>
            <a:r>
              <a:rPr lang="en-US" dirty="0"/>
              <a:t> </a:t>
            </a:r>
            <a:r>
              <a:rPr lang="en-US" dirty="0" err="1"/>
              <a:t>porast</a:t>
            </a:r>
            <a:r>
              <a:rPr lang="en-US" dirty="0"/>
              <a:t> </a:t>
            </a:r>
            <a:r>
              <a:rPr lang="en-US" dirty="0" err="1"/>
              <a:t>akumulacije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Štednja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investicije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time </a:t>
            </a:r>
            <a:r>
              <a:rPr lang="en-US" dirty="0" err="1"/>
              <a:t>povezani</a:t>
            </a:r>
            <a:r>
              <a:rPr lang="en-US" dirty="0"/>
              <a:t> </a:t>
            </a:r>
            <a:r>
              <a:rPr lang="en-US" dirty="0" smtClean="0"/>
              <a:t>ne</a:t>
            </a:r>
            <a:r>
              <a:rPr lang="sr-Latn-ME" dirty="0" smtClean="0"/>
              <a:t>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njihove</a:t>
            </a:r>
            <a:r>
              <a:rPr lang="en-US" dirty="0"/>
              <a:t> </a:t>
            </a:r>
            <a:r>
              <a:rPr lang="en-US" dirty="0" err="1"/>
              <a:t>visine</a:t>
            </a:r>
            <a:r>
              <a:rPr lang="en-US" dirty="0"/>
              <a:t>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mehanizmom</a:t>
            </a:r>
            <a:r>
              <a:rPr lang="en-US" dirty="0"/>
              <a:t> </a:t>
            </a:r>
            <a:r>
              <a:rPr lang="en-US" dirty="0" err="1"/>
              <a:t>njihovog</a:t>
            </a:r>
            <a:r>
              <a:rPr lang="en-US" dirty="0"/>
              <a:t> </a:t>
            </a:r>
            <a:r>
              <a:rPr lang="en-US" dirty="0" err="1"/>
              <a:t>formiranja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procesom</a:t>
            </a:r>
            <a:r>
              <a:rPr lang="sr-Latn-ME" dirty="0" smtClean="0"/>
              <a:t> efektu</a:t>
            </a:r>
            <a:r>
              <a:rPr lang="en-US" dirty="0" err="1" smtClean="0"/>
              <a:t>iranja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sr-Latn-ME" dirty="0" smtClean="0"/>
              <a:t>i</a:t>
            </a:r>
            <a:r>
              <a:rPr lang="en-US" dirty="0" err="1" smtClean="0"/>
              <a:t>stovremeno</a:t>
            </a:r>
            <a:r>
              <a:rPr lang="en-US" dirty="0" smtClean="0"/>
              <a:t> </a:t>
            </a:r>
            <a:r>
              <a:rPr lang="en-US" dirty="0" err="1"/>
              <a:t>stvaraju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brži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sporiji</a:t>
            </a:r>
            <a:r>
              <a:rPr lang="en-US" dirty="0"/>
              <a:t> </a:t>
            </a:r>
            <a:r>
              <a:rPr lang="en-US" dirty="0" err="1"/>
              <a:t>ekonomski</a:t>
            </a:r>
            <a:r>
              <a:rPr lang="en-US" dirty="0"/>
              <a:t> </a:t>
            </a:r>
            <a:r>
              <a:rPr lang="en-US" dirty="0" err="1" smtClean="0"/>
              <a:t>razvoj</a:t>
            </a:r>
            <a:r>
              <a:rPr lang="sr-Latn-ME" dirty="0" smtClean="0"/>
              <a:t>)</a:t>
            </a:r>
            <a:r>
              <a:rPr lang="en-US" dirty="0" smtClean="0"/>
              <a:t>, </a:t>
            </a:r>
            <a:r>
              <a:rPr lang="en-US" dirty="0" err="1" smtClean="0"/>
              <a:t>ali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osnovne</a:t>
            </a:r>
            <a:r>
              <a:rPr lang="en-US" dirty="0"/>
              <a:t> </a:t>
            </a:r>
            <a:r>
              <a:rPr lang="en-US" dirty="0" err="1"/>
              <a:t>karakteristike</a:t>
            </a:r>
            <a:r>
              <a:rPr lang="en-US" dirty="0"/>
              <a:t> </a:t>
            </a:r>
            <a:r>
              <a:rPr lang="en-US" dirty="0" err="1"/>
              <a:t>određenog</a:t>
            </a:r>
            <a:r>
              <a:rPr lang="en-US" dirty="0"/>
              <a:t> </a:t>
            </a:r>
            <a:r>
              <a:rPr lang="en-US" dirty="0" err="1" smtClean="0"/>
              <a:t>ekonomskog</a:t>
            </a:r>
            <a:r>
              <a:rPr lang="en-US" dirty="0" smtClean="0"/>
              <a:t> </a:t>
            </a:r>
            <a:r>
              <a:rPr lang="en-US" dirty="0" err="1"/>
              <a:t>sistema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Taj </a:t>
            </a:r>
            <a:r>
              <a:rPr lang="en-US" dirty="0" err="1" smtClean="0"/>
              <a:t>složeni</a:t>
            </a:r>
            <a:r>
              <a:rPr lang="sr-Latn-ME" dirty="0" smtClean="0"/>
              <a:t> </a:t>
            </a:r>
            <a:r>
              <a:rPr lang="en-US" dirty="0" err="1" smtClean="0"/>
              <a:t>mehanizam</a:t>
            </a:r>
            <a:r>
              <a:rPr lang="en-US" dirty="0" smtClean="0"/>
              <a:t> </a:t>
            </a:r>
            <a:r>
              <a:rPr lang="en-US" dirty="0" err="1"/>
              <a:t>koncentracije</a:t>
            </a:r>
            <a:r>
              <a:rPr lang="en-US" dirty="0"/>
              <a:t>, </a:t>
            </a:r>
            <a:r>
              <a:rPr lang="en-US" dirty="0" err="1"/>
              <a:t>cirkulacije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realnog</a:t>
            </a:r>
            <a:r>
              <a:rPr lang="en-US" dirty="0"/>
              <a:t> </a:t>
            </a:r>
            <a:r>
              <a:rPr lang="en-US" dirty="0" err="1"/>
              <a:t>vezivanja</a:t>
            </a:r>
            <a:r>
              <a:rPr lang="en-US" dirty="0"/>
              <a:t> </a:t>
            </a:r>
            <a:r>
              <a:rPr lang="en-US" dirty="0" err="1"/>
              <a:t>akumulacije</a:t>
            </a:r>
            <a:r>
              <a:rPr lang="en-US" dirty="0"/>
              <a:t> u </a:t>
            </a:r>
            <a:r>
              <a:rPr lang="en-US" dirty="0" err="1" smtClean="0"/>
              <a:t>privredi</a:t>
            </a:r>
            <a:r>
              <a:rPr lang="sr-Latn-ME" dirty="0" smtClean="0"/>
              <a:t> i ekonomiji, </a:t>
            </a:r>
            <a:r>
              <a:rPr lang="en-US" dirty="0" err="1" smtClean="0"/>
              <a:t>sastoji</a:t>
            </a:r>
            <a:r>
              <a:rPr lang="en-US" dirty="0" smtClean="0"/>
              <a:t> </a:t>
            </a:r>
            <a:r>
              <a:rPr lang="en-US" dirty="0"/>
              <a:t>se od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institucija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instrumenata</a:t>
            </a:r>
            <a:r>
              <a:rPr lang="en-US" dirty="0"/>
              <a:t>,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se </a:t>
            </a:r>
            <a:r>
              <a:rPr lang="en-US" dirty="0" err="1"/>
              <a:t>odvijaju</a:t>
            </a:r>
            <a:r>
              <a:rPr lang="en-US" dirty="0"/>
              <a:t> </a:t>
            </a:r>
            <a:r>
              <a:rPr lang="en-US" dirty="0" err="1" smtClean="0"/>
              <a:t>vrlo</a:t>
            </a:r>
            <a:r>
              <a:rPr lang="sr-Latn-ME" dirty="0" smtClean="0"/>
              <a:t> </a:t>
            </a:r>
            <a:r>
              <a:rPr lang="en-US" dirty="0" err="1" smtClean="0"/>
              <a:t>brojni</a:t>
            </a:r>
            <a:r>
              <a:rPr lang="en-US" dirty="0"/>
              <a:t>, </a:t>
            </a:r>
            <a:r>
              <a:rPr lang="en-US" dirty="0" err="1"/>
              <a:t>različiti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složeni</a:t>
            </a:r>
            <a:r>
              <a:rPr lang="en-US" dirty="0"/>
              <a:t> </a:t>
            </a:r>
            <a:r>
              <a:rPr lang="en-US" dirty="0" err="1"/>
              <a:t>procesi</a:t>
            </a:r>
            <a:r>
              <a:rPr lang="en-US" dirty="0"/>
              <a:t> </a:t>
            </a:r>
            <a:r>
              <a:rPr lang="en-US" dirty="0" err="1"/>
              <a:t>akumulisanja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usm</a:t>
            </a:r>
            <a:r>
              <a:rPr lang="sr-Latn-ME" dirty="0" smtClean="0"/>
              <a:t>j</a:t>
            </a:r>
            <a:r>
              <a:rPr lang="en-US" dirty="0" err="1" smtClean="0"/>
              <a:t>eravanja</a:t>
            </a:r>
            <a:r>
              <a:rPr lang="en-US" dirty="0" smtClean="0"/>
              <a:t> </a:t>
            </a:r>
            <a:r>
              <a:rPr lang="en-US" dirty="0" err="1"/>
              <a:t>akumulacije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29019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8338" y="618186"/>
            <a:ext cx="10645462" cy="5558777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Visina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društveni</a:t>
            </a:r>
            <a:r>
              <a:rPr lang="en-US" dirty="0"/>
              <a:t> </a:t>
            </a:r>
            <a:r>
              <a:rPr lang="en-US" dirty="0" err="1"/>
              <a:t>proizvod</a:t>
            </a:r>
            <a:r>
              <a:rPr lang="en-US" dirty="0"/>
              <a:t> je </a:t>
            </a:r>
            <a:r>
              <a:rPr lang="en-US" dirty="0" err="1"/>
              <a:t>vrlo</a:t>
            </a:r>
            <a:r>
              <a:rPr lang="en-US" dirty="0"/>
              <a:t> </a:t>
            </a:r>
            <a:r>
              <a:rPr lang="en-US" dirty="0" err="1"/>
              <a:t>značajan</a:t>
            </a:r>
            <a:r>
              <a:rPr lang="en-US" dirty="0"/>
              <a:t> </a:t>
            </a:r>
            <a:r>
              <a:rPr lang="en-US" dirty="0" err="1" smtClean="0"/>
              <a:t>indikator</a:t>
            </a:r>
            <a:r>
              <a:rPr lang="sr-Latn-ME" dirty="0" smtClean="0"/>
              <a:t> </a:t>
            </a:r>
            <a:r>
              <a:rPr lang="en-US" dirty="0" err="1" smtClean="0"/>
              <a:t>finansijskog</a:t>
            </a:r>
            <a:r>
              <a:rPr lang="en-US" dirty="0" smtClean="0"/>
              <a:t> </a:t>
            </a:r>
            <a:r>
              <a:rPr lang="en-US" dirty="0" err="1"/>
              <a:t>potencijala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uopšte</a:t>
            </a:r>
            <a:r>
              <a:rPr lang="en-US" dirty="0"/>
              <a:t> </a:t>
            </a:r>
            <a:r>
              <a:rPr lang="en-US" dirty="0" err="1"/>
              <a:t>akumulativne</a:t>
            </a:r>
            <a:r>
              <a:rPr lang="en-US" dirty="0"/>
              <a:t> </a:t>
            </a:r>
            <a:r>
              <a:rPr lang="en-US" dirty="0" err="1"/>
              <a:t>sposobnosti</a:t>
            </a:r>
            <a:r>
              <a:rPr lang="en-US" dirty="0"/>
              <a:t> </a:t>
            </a:r>
            <a:r>
              <a:rPr lang="en-US" dirty="0" err="1"/>
              <a:t>jedne</a:t>
            </a:r>
            <a:r>
              <a:rPr lang="en-US" dirty="0"/>
              <a:t> </a:t>
            </a:r>
            <a:r>
              <a:rPr lang="sr-Latn-ME" dirty="0" smtClean="0"/>
              <a:t>ekonomije</a:t>
            </a:r>
            <a:r>
              <a:rPr lang="en-US" dirty="0" smtClean="0"/>
              <a:t>, </a:t>
            </a:r>
            <a:r>
              <a:rPr lang="en-US" dirty="0" err="1" smtClean="0"/>
              <a:t>stoga</a:t>
            </a:r>
            <a:r>
              <a:rPr lang="sr-Latn-ME" dirty="0" smtClean="0"/>
              <a:t> </a:t>
            </a:r>
            <a:r>
              <a:rPr lang="pl-PL" dirty="0" smtClean="0"/>
              <a:t>ćemo </a:t>
            </a:r>
            <a:r>
              <a:rPr lang="pl-PL" dirty="0"/>
              <a:t>poći u početku od </a:t>
            </a:r>
            <a:r>
              <a:rPr lang="pl-PL" dirty="0" smtClean="0"/>
              <a:t>udjela </a:t>
            </a:r>
            <a:r>
              <a:rPr lang="pl-PL" dirty="0"/>
              <a:t>akumulacije u društvenom proizvodu </a:t>
            </a:r>
            <a:r>
              <a:rPr lang="pl-PL" dirty="0" smtClean="0"/>
              <a:t>mnogih </a:t>
            </a:r>
            <a:r>
              <a:rPr lang="en-US" dirty="0" err="1" smtClean="0"/>
              <a:t>zemalja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 smtClean="0"/>
              <a:t>razvoju</a:t>
            </a:r>
            <a:r>
              <a:rPr lang="sr-Latn-ME" dirty="0" smtClean="0"/>
              <a:t>. </a:t>
            </a:r>
            <a:r>
              <a:rPr lang="en-US" dirty="0" smtClean="0"/>
              <a:t> </a:t>
            </a:r>
            <a:endParaRPr lang="sr-Latn-ME" dirty="0" smtClean="0"/>
          </a:p>
          <a:p>
            <a:pPr algn="just"/>
            <a:r>
              <a:rPr lang="en-US" dirty="0" err="1" smtClean="0"/>
              <a:t>Ovo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svakako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od </a:t>
            </a:r>
            <a:r>
              <a:rPr lang="en-US" dirty="0" err="1"/>
              <a:t>indikatora</a:t>
            </a:r>
            <a:r>
              <a:rPr lang="en-US" dirty="0"/>
              <a:t> </a:t>
            </a:r>
            <a:r>
              <a:rPr lang="en-US" dirty="0" err="1"/>
              <a:t>mogućnosti</a:t>
            </a:r>
            <a:r>
              <a:rPr lang="en-US" dirty="0"/>
              <a:t> </a:t>
            </a:r>
            <a:r>
              <a:rPr lang="en-US" dirty="0" err="1" smtClean="0"/>
              <a:t>finansiranja</a:t>
            </a:r>
            <a:r>
              <a:rPr lang="sr-Latn-ME" dirty="0" smtClean="0"/>
              <a:t> </a:t>
            </a:r>
            <a:r>
              <a:rPr lang="en-US" dirty="0" err="1" smtClean="0"/>
              <a:t>razvoja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brojni</a:t>
            </a:r>
            <a:r>
              <a:rPr lang="en-US" dirty="0"/>
              <a:t> </a:t>
            </a:r>
            <a:r>
              <a:rPr lang="en-US" dirty="0" err="1"/>
              <a:t>faktori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, u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ovde</a:t>
            </a:r>
            <a:r>
              <a:rPr lang="en-US" dirty="0"/>
              <a:t> </a:t>
            </a:r>
            <a:r>
              <a:rPr lang="en-US" dirty="0" err="1"/>
              <a:t>nećemo</a:t>
            </a:r>
            <a:r>
              <a:rPr lang="en-US" dirty="0"/>
              <a:t> </a:t>
            </a:r>
            <a:r>
              <a:rPr lang="en-US" dirty="0" err="1"/>
              <a:t>ulaziti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03002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656823"/>
            <a:ext cx="10439400" cy="5520140"/>
          </a:xfrm>
        </p:spPr>
        <p:txBody>
          <a:bodyPr/>
          <a:lstStyle/>
          <a:p>
            <a:pPr marL="0" indent="0" algn="just">
              <a:buNone/>
            </a:pPr>
            <a:r>
              <a:rPr lang="sr-Latn-ME" sz="3600" dirty="0" smtClean="0"/>
              <a:t>S</a:t>
            </a:r>
            <a:r>
              <a:rPr lang="en-US" sz="3600" dirty="0" err="1" smtClean="0"/>
              <a:t>topa</a:t>
            </a:r>
            <a:r>
              <a:rPr lang="en-US" sz="3600" dirty="0" smtClean="0"/>
              <a:t> </a:t>
            </a:r>
            <a:r>
              <a:rPr lang="en-US" sz="3600" dirty="0" err="1"/>
              <a:t>neto</a:t>
            </a:r>
            <a:r>
              <a:rPr lang="en-US" sz="3600" dirty="0"/>
              <a:t> </a:t>
            </a:r>
            <a:r>
              <a:rPr lang="en-US" sz="3600" dirty="0" err="1" smtClean="0"/>
              <a:t>štednje</a:t>
            </a:r>
            <a:endParaRPr lang="en-US" sz="3600" b="1" dirty="0"/>
          </a:p>
          <a:p>
            <a:pPr algn="just"/>
            <a:r>
              <a:rPr lang="en-US" dirty="0" err="1" smtClean="0"/>
              <a:t>Sto</a:t>
            </a:r>
            <a:r>
              <a:rPr lang="sr-Latn-ME" dirty="0" smtClean="0"/>
              <a:t>p</a:t>
            </a:r>
            <a:r>
              <a:rPr lang="en-US" dirty="0" smtClean="0"/>
              <a:t>a </a:t>
            </a:r>
            <a:r>
              <a:rPr lang="en-US" dirty="0" err="1"/>
              <a:t>neto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 (S / Y) je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datog</a:t>
            </a:r>
            <a:r>
              <a:rPr lang="en-US" dirty="0"/>
              <a:t> </a:t>
            </a:r>
            <a:r>
              <a:rPr lang="en-US" dirty="0" err="1"/>
              <a:t>nacionalnog</a:t>
            </a:r>
            <a:r>
              <a:rPr lang="en-US" dirty="0"/>
              <a:t> </a:t>
            </a:r>
            <a:r>
              <a:rPr lang="en-US" dirty="0" err="1"/>
              <a:t>dohotka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bruto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 se </a:t>
            </a:r>
            <a:r>
              <a:rPr lang="en-US" dirty="0" err="1"/>
              <a:t>dobija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štednju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dohotka</a:t>
            </a:r>
            <a:r>
              <a:rPr lang="en-US" dirty="0"/>
              <a:t> </a:t>
            </a:r>
            <a:r>
              <a:rPr lang="en-US" dirty="0" err="1"/>
              <a:t>doda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amortizacije</a:t>
            </a:r>
            <a:r>
              <a:rPr lang="sr-Latn-ME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dobijena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stave u </a:t>
            </a:r>
            <a:r>
              <a:rPr lang="en-US" dirty="0" err="1"/>
              <a:t>odnos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društvenim</a:t>
            </a:r>
            <a:r>
              <a:rPr lang="en-US" dirty="0"/>
              <a:t> </a:t>
            </a:r>
            <a:r>
              <a:rPr lang="en-US" dirty="0" err="1"/>
              <a:t>proizvodom</a:t>
            </a:r>
            <a:r>
              <a:rPr lang="en-US" dirty="0"/>
              <a:t> (S + AM / DP).</a:t>
            </a:r>
          </a:p>
          <a:p>
            <a:pPr algn="just"/>
            <a:r>
              <a:rPr lang="it-IT" dirty="0"/>
              <a:t>Na isti način se mogu </a:t>
            </a:r>
            <a:r>
              <a:rPr lang="sr-Latn-ME" dirty="0" smtClean="0"/>
              <a:t>struktuirati</a:t>
            </a:r>
            <a:r>
              <a:rPr lang="it-IT" dirty="0" smtClean="0"/>
              <a:t> </a:t>
            </a:r>
            <a:r>
              <a:rPr lang="it-IT" dirty="0"/>
              <a:t>i realne investicije, polazeći od stava</a:t>
            </a:r>
            <a:r>
              <a:rPr lang="sr-Latn-ME" dirty="0"/>
              <a:t> </a:t>
            </a:r>
            <a:r>
              <a:rPr lang="pt-BR" dirty="0"/>
              <a:t>da je S = I. </a:t>
            </a:r>
            <a:endParaRPr lang="sr-Latn-ME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1408436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2732" y="1043189"/>
            <a:ext cx="10581068" cy="5133774"/>
          </a:xfrm>
        </p:spPr>
        <p:txBody>
          <a:bodyPr/>
          <a:lstStyle/>
          <a:p>
            <a:pPr algn="just"/>
            <a:r>
              <a:rPr lang="pt-BR" dirty="0"/>
              <a:t>Investicije se mogu sastojati iz </a:t>
            </a:r>
            <a:r>
              <a:rPr lang="pt-BR" dirty="0" smtClean="0"/>
              <a:t>sl</a:t>
            </a:r>
            <a:r>
              <a:rPr lang="sr-Latn-ME" dirty="0" smtClean="0"/>
              <a:t>ij</a:t>
            </a:r>
            <a:r>
              <a:rPr lang="pt-BR" dirty="0" smtClean="0"/>
              <a:t>edećih </a:t>
            </a:r>
            <a:r>
              <a:rPr lang="pt-BR" dirty="0"/>
              <a:t>elemenata:</a:t>
            </a:r>
            <a:r>
              <a:rPr lang="sr-Latn-ME" dirty="0"/>
              <a:t> </a:t>
            </a:r>
            <a:r>
              <a:rPr lang="en-US" dirty="0"/>
              <a:t>Id = Is + </a:t>
            </a:r>
            <a:r>
              <a:rPr lang="en-US" dirty="0" err="1"/>
              <a:t>Idr</a:t>
            </a:r>
            <a:r>
              <a:rPr lang="en-US" dirty="0"/>
              <a:t> + </a:t>
            </a:r>
            <a:r>
              <a:rPr lang="en-US" dirty="0" err="1"/>
              <a:t>Ipr</a:t>
            </a:r>
            <a:r>
              <a:rPr lang="en-US" dirty="0"/>
              <a:t> + </a:t>
            </a:r>
            <a:r>
              <a:rPr lang="en-US" dirty="0" err="1"/>
              <a:t>Ios</a:t>
            </a:r>
            <a:endParaRPr lang="en-US" dirty="0"/>
          </a:p>
          <a:p>
            <a:pPr algn="just"/>
            <a:r>
              <a:rPr lang="en-US" dirty="0" err="1" smtClean="0"/>
              <a:t>Dakle</a:t>
            </a:r>
            <a:r>
              <a:rPr lang="en-US" dirty="0"/>
              <a:t>, </a:t>
            </a:r>
            <a:r>
              <a:rPr lang="en-US" dirty="0" err="1"/>
              <a:t>realne</a:t>
            </a:r>
            <a:r>
              <a:rPr lang="en-US" dirty="0"/>
              <a:t> </a:t>
            </a:r>
            <a:r>
              <a:rPr lang="en-US" dirty="0" err="1"/>
              <a:t>domaće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sr-Latn-ME" dirty="0" smtClean="0"/>
              <a:t>I</a:t>
            </a:r>
            <a:r>
              <a:rPr lang="en-US" dirty="0" smtClean="0"/>
              <a:t>d</a:t>
            </a:r>
            <a:r>
              <a:rPr lang="en-US" dirty="0"/>
              <a:t>) </a:t>
            </a:r>
            <a:r>
              <a:rPr lang="en-US" dirty="0" err="1"/>
              <a:t>investicije</a:t>
            </a:r>
            <a:r>
              <a:rPr lang="en-US" dirty="0"/>
              <a:t> se </a:t>
            </a:r>
            <a:r>
              <a:rPr lang="en-US" dirty="0" err="1"/>
              <a:t>sastoje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realnih</a:t>
            </a:r>
            <a:r>
              <a:rPr lang="en-US" dirty="0"/>
              <a:t> </a:t>
            </a:r>
            <a:r>
              <a:rPr lang="en-US" dirty="0" err="1"/>
              <a:t>investicija</a:t>
            </a:r>
            <a:r>
              <a:rPr lang="en-US" dirty="0"/>
              <a:t> </a:t>
            </a:r>
            <a:r>
              <a:rPr lang="en-US" dirty="0" err="1" smtClean="0"/>
              <a:t>sektora</a:t>
            </a:r>
            <a:r>
              <a:rPr lang="sr-Latn-ME" dirty="0" smtClean="0"/>
              <a:t> </a:t>
            </a:r>
            <a:r>
              <a:rPr lang="en-US" dirty="0" err="1" smtClean="0"/>
              <a:t>stanovništva</a:t>
            </a:r>
            <a:r>
              <a:rPr lang="en-US" dirty="0" smtClean="0"/>
              <a:t> (</a:t>
            </a:r>
            <a:r>
              <a:rPr lang="sr-Latn-ME" dirty="0" smtClean="0"/>
              <a:t>I</a:t>
            </a:r>
            <a:r>
              <a:rPr lang="en-US" dirty="0" smtClean="0"/>
              <a:t>s</a:t>
            </a:r>
            <a:r>
              <a:rPr lang="en-US" dirty="0"/>
              <a:t>), </a:t>
            </a:r>
            <a:r>
              <a:rPr lang="en-US" dirty="0" err="1"/>
              <a:t>država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sr-Latn-ME" dirty="0" smtClean="0"/>
              <a:t>I</a:t>
            </a:r>
            <a:r>
              <a:rPr lang="en-US" dirty="0" err="1" smtClean="0"/>
              <a:t>dr</a:t>
            </a:r>
            <a:r>
              <a:rPr lang="en-US" dirty="0"/>
              <a:t>),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sr-Latn-ME" dirty="0" smtClean="0"/>
              <a:t>I</a:t>
            </a:r>
            <a:r>
              <a:rPr lang="en-US" dirty="0" err="1" smtClean="0"/>
              <a:t>pr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ostalih</a:t>
            </a:r>
            <a:r>
              <a:rPr lang="en-US" dirty="0"/>
              <a:t> </a:t>
            </a:r>
            <a:r>
              <a:rPr lang="en-US" dirty="0" err="1"/>
              <a:t>sektora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sr-Latn-ME" dirty="0" smtClean="0"/>
              <a:t>I</a:t>
            </a:r>
            <a:r>
              <a:rPr lang="en-US" dirty="0" err="1" smtClean="0"/>
              <a:t>os</a:t>
            </a:r>
            <a:r>
              <a:rPr lang="en-US" dirty="0"/>
              <a:t>). </a:t>
            </a:r>
            <a:r>
              <a:rPr lang="en-US" dirty="0" smtClean="0"/>
              <a:t>Oni </a:t>
            </a:r>
            <a:r>
              <a:rPr lang="en-US" dirty="0" err="1"/>
              <a:t>čine</a:t>
            </a:r>
            <a:r>
              <a:rPr lang="en-US" dirty="0"/>
              <a:t> </a:t>
            </a:r>
            <a:r>
              <a:rPr lang="en-US" dirty="0" err="1" smtClean="0"/>
              <a:t>brato</a:t>
            </a:r>
            <a:r>
              <a:rPr lang="sr-Latn-ME" dirty="0" smtClean="0"/>
              <a:t> </a:t>
            </a:r>
            <a:r>
              <a:rPr lang="en-US" dirty="0" err="1" smtClean="0"/>
              <a:t>domaće</a:t>
            </a:r>
            <a:r>
              <a:rPr lang="en-US" dirty="0" smtClean="0"/>
              <a:t> </a:t>
            </a:r>
            <a:r>
              <a:rPr lang="en-US" dirty="0" err="1"/>
              <a:t>realne</a:t>
            </a:r>
            <a:r>
              <a:rPr lang="en-US" dirty="0"/>
              <a:t> </a:t>
            </a:r>
            <a:r>
              <a:rPr lang="en-US" dirty="0" err="1"/>
              <a:t>investicije</a:t>
            </a:r>
            <a:r>
              <a:rPr lang="en-US" dirty="0"/>
              <a:t>.</a:t>
            </a:r>
          </a:p>
          <a:p>
            <a:pPr algn="just"/>
            <a:r>
              <a:rPr lang="nn-NO" dirty="0"/>
              <a:t>Svaki </a:t>
            </a:r>
            <a:r>
              <a:rPr lang="nn-NO" dirty="0" smtClean="0"/>
              <a:t>sektor</a:t>
            </a:r>
            <a:r>
              <a:rPr lang="sr-Latn-ME" dirty="0" smtClean="0"/>
              <a:t> (ekonomskih subjekata)</a:t>
            </a:r>
            <a:r>
              <a:rPr lang="nn-NO" dirty="0" smtClean="0"/>
              <a:t> </a:t>
            </a:r>
            <a:r>
              <a:rPr lang="nn-NO" dirty="0"/>
              <a:t>ima </a:t>
            </a:r>
            <a:r>
              <a:rPr lang="sr-Latn-ME" dirty="0" smtClean="0"/>
              <a:t> učešće</a:t>
            </a:r>
            <a:r>
              <a:rPr lang="nn-NO" dirty="0" smtClean="0"/>
              <a:t> štednj</a:t>
            </a:r>
            <a:r>
              <a:rPr lang="sr-Latn-ME" dirty="0" smtClean="0"/>
              <a:t>i</a:t>
            </a:r>
            <a:r>
              <a:rPr lang="nn-NO" dirty="0" smtClean="0"/>
              <a:t> </a:t>
            </a:r>
            <a:r>
              <a:rPr lang="nn-NO" dirty="0"/>
              <a:t>i svoje realne investicije. </a:t>
            </a:r>
            <a:endParaRPr lang="sr-Latn-ME" dirty="0" smtClean="0"/>
          </a:p>
          <a:p>
            <a:pPr algn="just"/>
            <a:r>
              <a:rPr lang="nn-NO" dirty="0" smtClean="0"/>
              <a:t>Pri tome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javiti</a:t>
            </a:r>
            <a:r>
              <a:rPr lang="en-US" dirty="0"/>
              <a:t> </a:t>
            </a:r>
            <a:r>
              <a:rPr lang="en-US" dirty="0" err="1"/>
              <a:t>različiti</a:t>
            </a:r>
            <a:r>
              <a:rPr lang="en-US" dirty="0"/>
              <a:t> </a:t>
            </a:r>
            <a:r>
              <a:rPr lang="en-US" dirty="0" err="1"/>
              <a:t>slučajevi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3386840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611" y="489397"/>
            <a:ext cx="10568189" cy="5687566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je </a:t>
            </a:r>
            <a:r>
              <a:rPr lang="en-US" dirty="0" err="1"/>
              <a:t>uglavnom</a:t>
            </a:r>
            <a:r>
              <a:rPr lang="en-US" dirty="0"/>
              <a:t> </a:t>
            </a:r>
            <a:r>
              <a:rPr lang="en-US" dirty="0" err="1"/>
              <a:t>deficitaran</a:t>
            </a:r>
            <a:r>
              <a:rPr lang="en-US" dirty="0"/>
              <a:t> (I &gt; S),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slučaj</a:t>
            </a:r>
            <a:r>
              <a:rPr lang="en-US" dirty="0"/>
              <a:t>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sa</a:t>
            </a:r>
            <a:r>
              <a:rPr lang="sr-Latn-ME" dirty="0" smtClean="0"/>
              <a:t> </a:t>
            </a:r>
            <a:r>
              <a:rPr lang="en-US" dirty="0" err="1" smtClean="0"/>
              <a:t>državom</a:t>
            </a:r>
            <a:r>
              <a:rPr lang="en-US" dirty="0" smtClean="0"/>
              <a:t> </a:t>
            </a:r>
            <a:r>
              <a:rPr lang="en-US" dirty="0"/>
              <a:t>(I &gt; I), </a:t>
            </a:r>
            <a:r>
              <a:rPr lang="en-US" dirty="0" err="1"/>
              <a:t>te</a:t>
            </a:r>
            <a:r>
              <a:rPr lang="en-US" dirty="0"/>
              <a:t> se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sr-Latn-ME" dirty="0" smtClean="0"/>
              <a:t>uglavnom</a:t>
            </a:r>
            <a:r>
              <a:rPr lang="en-US" dirty="0" smtClean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bankarskog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 smtClean="0"/>
              <a:t>štednja</a:t>
            </a:r>
            <a:r>
              <a:rPr lang="sr-Latn-ME" dirty="0" smtClean="0"/>
              <a:t> </a:t>
            </a:r>
            <a:r>
              <a:rPr lang="it-IT" dirty="0" smtClean="0"/>
              <a:t>sa </a:t>
            </a:r>
            <a:r>
              <a:rPr lang="it-IT" dirty="0"/>
              <a:t>suficitarnih sektora prenosi na deficitarne sektore.</a:t>
            </a:r>
          </a:p>
          <a:p>
            <a:pPr algn="just"/>
            <a:r>
              <a:rPr lang="en-US" dirty="0" err="1"/>
              <a:t>Ukupna</a:t>
            </a:r>
            <a:r>
              <a:rPr lang="en-US" dirty="0"/>
              <a:t> </a:t>
            </a:r>
            <a:r>
              <a:rPr lang="en-US" dirty="0" err="1"/>
              <a:t>štednja</a:t>
            </a:r>
            <a:r>
              <a:rPr lang="en-US" dirty="0"/>
              <a:t> se, </a:t>
            </a:r>
            <a:r>
              <a:rPr lang="en-US" dirty="0" err="1"/>
              <a:t>dakle</a:t>
            </a:r>
            <a:r>
              <a:rPr lang="en-US" dirty="0"/>
              <a:t>,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institucija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određenih</a:t>
            </a:r>
            <a:r>
              <a:rPr lang="sr-Latn-ME" dirty="0" smtClean="0"/>
              <a:t> </a:t>
            </a:r>
            <a:r>
              <a:rPr lang="pl-PL" dirty="0" smtClean="0"/>
              <a:t>instrumenata </a:t>
            </a:r>
            <a:r>
              <a:rPr lang="pl-PL" dirty="0"/>
              <a:t>i tokova prenosi u finansijsku reprodukciju:</a:t>
            </a:r>
          </a:p>
          <a:p>
            <a:pPr marL="457200" lvl="1" indent="0" algn="just">
              <a:buNone/>
            </a:pPr>
            <a:r>
              <a:rPr lang="en-US" sz="2800" dirty="0" smtClean="0"/>
              <a:t>- </a:t>
            </a:r>
            <a:r>
              <a:rPr lang="en-US" sz="2800" dirty="0" err="1" smtClean="0"/>
              <a:t>direktnim</a:t>
            </a:r>
            <a:r>
              <a:rPr lang="en-US" sz="2800" dirty="0" smtClean="0"/>
              <a:t> </a:t>
            </a:r>
            <a:r>
              <a:rPr lang="en-US" sz="2800" dirty="0" err="1" smtClean="0"/>
              <a:t>metodom</a:t>
            </a:r>
            <a:r>
              <a:rPr lang="sr-Latn-ME" sz="2800" dirty="0" smtClean="0"/>
              <a:t> -</a:t>
            </a:r>
            <a:r>
              <a:rPr lang="en-US" sz="2800" dirty="0" smtClean="0"/>
              <a:t> </a:t>
            </a:r>
            <a:r>
              <a:rPr lang="sr-Latn-ME" sz="2800" dirty="0" smtClean="0"/>
              <a:t>na tržištu</a:t>
            </a:r>
            <a:r>
              <a:rPr lang="en-US" sz="2800" dirty="0" smtClean="0"/>
              <a:t>,</a:t>
            </a:r>
            <a:endParaRPr lang="en-US" sz="2800" dirty="0"/>
          </a:p>
          <a:p>
            <a:pPr marL="457200" lvl="1" indent="0" algn="just">
              <a:buNone/>
            </a:pPr>
            <a:r>
              <a:rPr lang="en-US" sz="2800" dirty="0" smtClean="0"/>
              <a:t>- </a:t>
            </a:r>
            <a:r>
              <a:rPr lang="en-US" sz="2800" dirty="0" err="1"/>
              <a:t>fiskalnim</a:t>
            </a:r>
            <a:r>
              <a:rPr lang="en-US" sz="2800" dirty="0"/>
              <a:t> </a:t>
            </a:r>
            <a:r>
              <a:rPr lang="en-US" sz="2800" dirty="0" err="1"/>
              <a:t>mehanizmom</a:t>
            </a:r>
            <a:r>
              <a:rPr lang="en-US" sz="2800" dirty="0"/>
              <a:t>,</a:t>
            </a:r>
          </a:p>
          <a:p>
            <a:pPr marL="457200" lvl="1" indent="0" algn="just">
              <a:buNone/>
            </a:pPr>
            <a:r>
              <a:rPr lang="en-US" sz="2800" dirty="0" smtClean="0"/>
              <a:t>- </a:t>
            </a:r>
            <a:r>
              <a:rPr lang="en-US" sz="2800" dirty="0" err="1"/>
              <a:t>bankarskim</a:t>
            </a:r>
            <a:r>
              <a:rPr lang="en-US" sz="2800" dirty="0"/>
              <a:t> </a:t>
            </a:r>
            <a:r>
              <a:rPr lang="en-US" sz="2800" dirty="0" err="1" smtClean="0"/>
              <a:t>mehanizmom</a:t>
            </a:r>
            <a:r>
              <a:rPr lang="sr-Latn-ME" sz="2800" dirty="0" smtClean="0"/>
              <a:t>- kredit</a:t>
            </a:r>
            <a:r>
              <a:rPr lang="en-US" sz="2800" dirty="0" smtClean="0"/>
              <a:t>,</a:t>
            </a:r>
            <a:endParaRPr lang="en-US" sz="2800" dirty="0"/>
          </a:p>
          <a:p>
            <a:pPr marL="457200" lvl="1" indent="0" algn="just">
              <a:buNone/>
            </a:pPr>
            <a:r>
              <a:rPr lang="en-US" sz="2800" dirty="0" smtClean="0"/>
              <a:t>- </a:t>
            </a:r>
            <a:r>
              <a:rPr lang="en-US" sz="2800" dirty="0" err="1"/>
              <a:t>finansijskim</a:t>
            </a:r>
            <a:r>
              <a:rPr lang="en-US" sz="2800" dirty="0"/>
              <a:t> </a:t>
            </a:r>
            <a:r>
              <a:rPr lang="en-US" sz="2800" dirty="0" err="1" smtClean="0"/>
              <a:t>tržištem</a:t>
            </a:r>
            <a:r>
              <a:rPr lang="sr-Latn-ME" sz="2800" dirty="0" smtClean="0"/>
              <a:t> - psrednici</a:t>
            </a:r>
            <a:r>
              <a:rPr lang="en-US" sz="2800" dirty="0" smtClean="0"/>
              <a:t>,</a:t>
            </a:r>
            <a:endParaRPr lang="en-US" sz="2800" dirty="0"/>
          </a:p>
          <a:p>
            <a:pPr marL="457200" lvl="1" indent="0" algn="just">
              <a:buNone/>
            </a:pPr>
            <a:r>
              <a:rPr lang="en-US" sz="2800" dirty="0" smtClean="0"/>
              <a:t>- </a:t>
            </a:r>
            <a:r>
              <a:rPr lang="en-US" sz="2800" dirty="0" err="1" smtClean="0"/>
              <a:t>samofinansiranjem</a:t>
            </a:r>
            <a:r>
              <a:rPr lang="sr-Latn-ME" sz="2800" dirty="0" smtClean="0"/>
              <a:t>- svoja akumulacija</a:t>
            </a:r>
            <a:r>
              <a:rPr lang="en-US" sz="2800" dirty="0" smtClean="0"/>
              <a:t>.</a:t>
            </a:r>
            <a:endParaRPr lang="en-US" sz="2800" dirty="0"/>
          </a:p>
          <a:p>
            <a:pPr algn="just"/>
            <a:r>
              <a:rPr lang="en-US" dirty="0"/>
              <a:t>U </a:t>
            </a:r>
            <a:r>
              <a:rPr lang="en-US" dirty="0" err="1"/>
              <a:t>modernim</a:t>
            </a:r>
            <a:r>
              <a:rPr lang="en-US" dirty="0"/>
              <a:t> </a:t>
            </a:r>
            <a:r>
              <a:rPr lang="en-US" dirty="0" err="1"/>
              <a:t>privredama</a:t>
            </a:r>
            <a:r>
              <a:rPr lang="en-US" dirty="0"/>
              <a:t> </a:t>
            </a:r>
            <a:r>
              <a:rPr lang="en-US" dirty="0" err="1"/>
              <a:t>istovremeno</a:t>
            </a:r>
            <a:r>
              <a:rPr lang="en-US" dirty="0"/>
              <a:t> </a:t>
            </a:r>
            <a:r>
              <a:rPr lang="en-US" dirty="0" err="1"/>
              <a:t>funkcionišu</a:t>
            </a:r>
            <a:r>
              <a:rPr lang="en-US" dirty="0"/>
              <a:t>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oblici</a:t>
            </a:r>
            <a:r>
              <a:rPr lang="en-US" dirty="0"/>
              <a:t> u </a:t>
            </a:r>
            <a:r>
              <a:rPr lang="en-US" dirty="0" err="1" smtClean="0"/>
              <a:t>finansiranju</a:t>
            </a:r>
            <a:r>
              <a:rPr lang="sr-Latn-ME" dirty="0" smtClean="0"/>
              <a:t> </a:t>
            </a:r>
            <a:r>
              <a:rPr lang="en-US" dirty="0" err="1" smtClean="0"/>
              <a:t>reprodukcije</a:t>
            </a:r>
            <a:r>
              <a:rPr lang="en-US" dirty="0"/>
              <a:t>, </a:t>
            </a:r>
            <a:r>
              <a:rPr lang="en-US" dirty="0" err="1"/>
              <a:t>samo</a:t>
            </a:r>
            <a:r>
              <a:rPr lang="en-US" dirty="0"/>
              <a:t> je </a:t>
            </a:r>
            <a:r>
              <a:rPr lang="en-US" dirty="0" err="1"/>
              <a:t>različito</a:t>
            </a:r>
            <a:r>
              <a:rPr lang="en-US" dirty="0"/>
              <a:t> </a:t>
            </a:r>
            <a:r>
              <a:rPr lang="en-US" dirty="0" err="1"/>
              <a:t>učešće</a:t>
            </a:r>
            <a:r>
              <a:rPr lang="en-US" dirty="0"/>
              <a:t> </a:t>
            </a:r>
            <a:r>
              <a:rPr lang="en-US" dirty="0" err="1"/>
              <a:t>pojedinih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86828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8352" y="365125"/>
            <a:ext cx="10515600" cy="670299"/>
          </a:xfrm>
        </p:spPr>
        <p:txBody>
          <a:bodyPr>
            <a:normAutofit/>
          </a:bodyPr>
          <a:lstStyle/>
          <a:p>
            <a:r>
              <a:rPr lang="en-US" sz="3600" dirty="0"/>
              <a:t>1. </a:t>
            </a:r>
            <a:r>
              <a:rPr lang="en-US" sz="3600" dirty="0" smtClean="0"/>
              <a:t>S</a:t>
            </a:r>
            <a:r>
              <a:rPr lang="sr-Latn-ME" sz="3600" dirty="0" smtClean="0"/>
              <a:t>truktura i funkcije finansijskog sistema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0576"/>
            <a:ext cx="10515600" cy="4926387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koncipiranje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 smtClean="0"/>
              <a:t>privrednog</a:t>
            </a:r>
            <a:r>
              <a:rPr lang="sr-Latn-ME" dirty="0" smtClean="0"/>
              <a:t> i ekonomskog</a:t>
            </a:r>
            <a:r>
              <a:rPr lang="en-US" dirty="0" smtClean="0"/>
              <a:t> </a:t>
            </a:r>
            <a:r>
              <a:rPr lang="en-US" dirty="0" err="1"/>
              <a:t>razvoja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sr-Latn-ME" dirty="0" smtClean="0"/>
              <a:t> </a:t>
            </a:r>
            <a:r>
              <a:rPr lang="pl-PL" dirty="0" smtClean="0"/>
              <a:t>reprodukcije</a:t>
            </a:r>
            <a:r>
              <a:rPr lang="pl-PL" dirty="0"/>
              <a:t> </a:t>
            </a:r>
            <a:r>
              <a:rPr lang="pl-PL" dirty="0" smtClean="0"/>
              <a:t>- finansijskog sistema, koristićemo   opšti pristup u proučavanju sistema. 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sr-Latn-ME" dirty="0" smtClean="0"/>
              <a:t>Opšti pristup proučavanju sistema (opšta teorija sistema)</a:t>
            </a:r>
            <a:r>
              <a:rPr lang="en-US" dirty="0" smtClean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 smtClean="0"/>
              <a:t>prednost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/>
              <a:t>problem </a:t>
            </a:r>
            <a:r>
              <a:rPr lang="en-US" dirty="0" err="1"/>
              <a:t>koji</a:t>
            </a:r>
            <a:r>
              <a:rPr lang="en-US" dirty="0"/>
              <a:t> je u </a:t>
            </a:r>
            <a:r>
              <a:rPr lang="en-US" dirty="0" err="1"/>
              <a:t>središtu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 </a:t>
            </a:r>
            <a:r>
              <a:rPr lang="en-US" dirty="0" err="1"/>
              <a:t>posmatra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j</a:t>
            </a:r>
            <a:r>
              <a:rPr lang="en-US" dirty="0" err="1" smtClean="0"/>
              <a:t>elovito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opštoj</a:t>
            </a:r>
            <a:r>
              <a:rPr lang="en-US" dirty="0"/>
              <a:t> </a:t>
            </a:r>
            <a:r>
              <a:rPr lang="en-US" dirty="0" err="1" smtClean="0"/>
              <a:t>međuzavisnosti</a:t>
            </a:r>
            <a:r>
              <a:rPr lang="sr-Latn-ME" dirty="0" smtClean="0"/>
              <a:t> </a:t>
            </a:r>
            <a:r>
              <a:rPr lang="pl-PL" dirty="0" smtClean="0"/>
              <a:t>(</a:t>
            </a:r>
            <a:r>
              <a:rPr lang="pl-PL" dirty="0"/>
              <a:t>interakciji) dinamički, kako u </a:t>
            </a:r>
            <a:r>
              <a:rPr lang="pl-PL" dirty="0" smtClean="0"/>
              <a:t>prostoru, </a:t>
            </a:r>
            <a:r>
              <a:rPr lang="pl-PL" dirty="0"/>
              <a:t>tako i u vremenu, odnosno </a:t>
            </a:r>
            <a:r>
              <a:rPr lang="pl-PL" dirty="0" smtClean="0"/>
              <a:t>pojedinim </a:t>
            </a:r>
            <a:r>
              <a:rPr lang="en-US" dirty="0" smtClean="0"/>
              <a:t> </a:t>
            </a:r>
            <a:r>
              <a:rPr lang="en-US" dirty="0" err="1" smtClean="0"/>
              <a:t>segmentima</a:t>
            </a:r>
            <a:r>
              <a:rPr lang="sr-Latn-ME" dirty="0" smtClean="0"/>
              <a:t> reprodukcije i</a:t>
            </a:r>
            <a:r>
              <a:rPr lang="en-US" dirty="0" smtClean="0"/>
              <a:t> </a:t>
            </a:r>
            <a:r>
              <a:rPr lang="en-US" dirty="0" err="1" smtClean="0"/>
              <a:t>sektorima</a:t>
            </a:r>
            <a:r>
              <a:rPr lang="sr-Latn-ME" dirty="0" smtClean="0"/>
              <a:t> ( sektorski pristup)</a:t>
            </a:r>
            <a:r>
              <a:rPr lang="en-US" sz="3200" dirty="0" smtClean="0"/>
              <a:t>.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8582003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6975" y="901521"/>
            <a:ext cx="10606825" cy="527544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sz="3600" dirty="0"/>
              <a:t>4</a:t>
            </a:r>
            <a:r>
              <a:rPr lang="pl-PL" sz="3600" dirty="0" smtClean="0"/>
              <a:t>. Finansijski sistem i finansijski subjekti </a:t>
            </a:r>
            <a:endParaRPr lang="pl-PL" sz="3600" dirty="0"/>
          </a:p>
          <a:p>
            <a:pPr algn="just"/>
            <a:r>
              <a:rPr lang="en-US" dirty="0" err="1"/>
              <a:t>Struktura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u </a:t>
            </a:r>
            <a:r>
              <a:rPr lang="en-US" dirty="0" err="1"/>
              <a:t>sebi</a:t>
            </a:r>
            <a:r>
              <a:rPr lang="en-US" dirty="0"/>
              <a:t> </a:t>
            </a:r>
            <a:r>
              <a:rPr lang="en-US" dirty="0" err="1"/>
              <a:t>sadrži</a:t>
            </a:r>
            <a:r>
              <a:rPr lang="en-US" dirty="0"/>
              <a:t> </a:t>
            </a:r>
            <a:r>
              <a:rPr lang="en-US" dirty="0" err="1"/>
              <a:t>nekoliko</a:t>
            </a:r>
            <a:r>
              <a:rPr lang="en-US" dirty="0"/>
              <a:t> </a:t>
            </a:r>
            <a:r>
              <a:rPr lang="en-US" dirty="0" err="1"/>
              <a:t>vrsta</a:t>
            </a:r>
            <a:r>
              <a:rPr lang="en-US" dirty="0"/>
              <a:t> </a:t>
            </a:r>
            <a:r>
              <a:rPr lang="en-US" dirty="0" err="1"/>
              <a:t>subjekata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njemu</a:t>
            </a:r>
            <a:r>
              <a:rPr lang="en-US" dirty="0" smtClean="0"/>
              <a:t> d</a:t>
            </a:r>
            <a:r>
              <a:rPr lang="sr-Latn-ME" dirty="0" smtClean="0"/>
              <a:t>j</a:t>
            </a:r>
            <a:r>
              <a:rPr lang="en-US" dirty="0" err="1" smtClean="0"/>
              <a:t>eluju</a:t>
            </a:r>
            <a:r>
              <a:rPr lang="en-US" dirty="0"/>
              <a:t>:</a:t>
            </a:r>
          </a:p>
          <a:p>
            <a:pPr algn="just"/>
            <a:r>
              <a:rPr lang="en-US" dirty="0" err="1"/>
              <a:t>Primarni</a:t>
            </a:r>
            <a:r>
              <a:rPr lang="en-US" dirty="0"/>
              <a:t>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 smtClean="0"/>
              <a:t>subjekti</a:t>
            </a:r>
            <a:r>
              <a:rPr lang="sr-Latn-ME" dirty="0" smtClean="0"/>
              <a:t> su:</a:t>
            </a:r>
            <a:r>
              <a:rPr lang="en-US" dirty="0" smtClean="0"/>
              <a:t> </a:t>
            </a:r>
            <a:r>
              <a:rPr lang="en-US" dirty="0" err="1" smtClean="0"/>
              <a:t>preduzeća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stanovništvo</a:t>
            </a:r>
            <a:r>
              <a:rPr lang="en-US" dirty="0"/>
              <a:t>, </a:t>
            </a:r>
            <a:r>
              <a:rPr lang="en-US" dirty="0" err="1"/>
              <a:t>država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međunarodne</a:t>
            </a:r>
            <a:r>
              <a:rPr lang="en-US" dirty="0"/>
              <a:t> </a:t>
            </a:r>
            <a:r>
              <a:rPr lang="en-US" dirty="0" err="1"/>
              <a:t>korporacije</a:t>
            </a:r>
            <a:r>
              <a:rPr lang="en-US" dirty="0"/>
              <a:t>,</a:t>
            </a:r>
          </a:p>
          <a:p>
            <a:pPr algn="just"/>
            <a:r>
              <a:rPr lang="pl-PL" dirty="0"/>
              <a:t>Sekundarni finansijski </a:t>
            </a:r>
            <a:r>
              <a:rPr lang="pl-PL" dirty="0" smtClean="0"/>
              <a:t>subjekti su: brojni </a:t>
            </a:r>
            <a:r>
              <a:rPr lang="pl-PL" dirty="0"/>
              <a:t>finansijski </a:t>
            </a:r>
            <a:r>
              <a:rPr lang="pl-PL" dirty="0" smtClean="0"/>
              <a:t>posrednici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en-US" dirty="0" err="1"/>
              <a:t>Karakteristike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institucija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u tome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njihov</a:t>
            </a:r>
            <a:r>
              <a:rPr lang="en-US" dirty="0"/>
              <a:t>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 smtClean="0"/>
              <a:t>potencijal</a:t>
            </a:r>
            <a:r>
              <a:rPr lang="sr-Latn-ME" dirty="0" smtClean="0"/>
              <a:t> </a:t>
            </a:r>
            <a:r>
              <a:rPr lang="en-US" dirty="0" err="1" smtClean="0"/>
              <a:t>predstavljaju</a:t>
            </a:r>
            <a:r>
              <a:rPr lang="en-US" dirty="0" smtClean="0"/>
              <a:t>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instrumenti</a:t>
            </a:r>
            <a:r>
              <a:rPr lang="en-US" dirty="0" smtClean="0"/>
              <a:t>.</a:t>
            </a:r>
            <a:r>
              <a:rPr lang="en-US" b="1" dirty="0" smtClean="0"/>
              <a:t> </a:t>
            </a:r>
            <a:endParaRPr lang="sr-Latn-ME" b="1" dirty="0" smtClean="0"/>
          </a:p>
          <a:p>
            <a:pPr algn="just"/>
            <a:r>
              <a:rPr lang="en-US" dirty="0" err="1" smtClean="0"/>
              <a:t>Osnovna</a:t>
            </a:r>
            <a:r>
              <a:rPr lang="en-US" dirty="0" smtClean="0"/>
              <a:t> d</a:t>
            </a:r>
            <a:r>
              <a:rPr lang="sr-Latn-ME" dirty="0" smtClean="0"/>
              <a:t>j</a:t>
            </a:r>
            <a:r>
              <a:rPr lang="en-US" dirty="0" err="1" smtClean="0"/>
              <a:t>elatnost</a:t>
            </a:r>
            <a:r>
              <a:rPr lang="en-US" dirty="0" smtClean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sr-Latn-ME" dirty="0" smtClean="0"/>
              <a:t> i</a:t>
            </a:r>
            <a:r>
              <a:rPr lang="en-US" dirty="0" err="1" smtClean="0"/>
              <a:t>nstitucija</a:t>
            </a:r>
            <a:r>
              <a:rPr lang="sr-Latn-ME" dirty="0" smtClean="0"/>
              <a:t> </a:t>
            </a:r>
            <a:r>
              <a:rPr lang="pl-PL" dirty="0" smtClean="0"/>
              <a:t>koncentrisana </a:t>
            </a:r>
            <a:r>
              <a:rPr lang="pl-PL" dirty="0"/>
              <a:t>je na držanje i </a:t>
            </a:r>
            <a:r>
              <a:rPr lang="pl-PL" dirty="0" smtClean="0"/>
              <a:t>operacije (kupovin i prodaja) </a:t>
            </a:r>
            <a:r>
              <a:rPr lang="pl-PL" dirty="0"/>
              <a:t>finansijskim instrumentima</a:t>
            </a:r>
            <a:r>
              <a:rPr lang="pl-PL" dirty="0" smtClean="0"/>
              <a:t>.</a:t>
            </a:r>
          </a:p>
          <a:p>
            <a:pPr algn="just"/>
            <a:r>
              <a:rPr lang="pl-PL" dirty="0" smtClean="0"/>
              <a:t> Osnovne </a:t>
            </a:r>
            <a:r>
              <a:rPr lang="en-US" dirty="0" err="1" smtClean="0"/>
              <a:t>finansijske</a:t>
            </a:r>
            <a:r>
              <a:rPr lang="en-US" dirty="0" smtClean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:</a:t>
            </a:r>
            <a:r>
              <a:rPr lang="en-US" dirty="0" smtClean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ME" dirty="0" smtClean="0"/>
              <a:t>druge finansijske institucije 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kreditiranje</a:t>
            </a:r>
            <a:r>
              <a:rPr lang="sr-Latn-ME" dirty="0" smtClean="0"/>
              <a:t>, kao nedepozitne finansijske institucije.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5746825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8642" y="824248"/>
            <a:ext cx="10465158" cy="5352715"/>
          </a:xfrm>
        </p:spPr>
        <p:txBody>
          <a:bodyPr>
            <a:normAutofit/>
          </a:bodyPr>
          <a:lstStyle/>
          <a:p>
            <a:pPr algn="just"/>
            <a:r>
              <a:rPr lang="sr-Latn-ME" dirty="0" smtClean="0"/>
              <a:t>Banke kao f</a:t>
            </a:r>
            <a:r>
              <a:rPr lang="en-US" dirty="0" err="1" smtClean="0"/>
              <a:t>inansijske</a:t>
            </a:r>
            <a:r>
              <a:rPr lang="en-US" dirty="0" smtClean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/>
              <a:t>obavljaju</a:t>
            </a:r>
            <a:r>
              <a:rPr lang="en-US" dirty="0"/>
              <a:t> </a:t>
            </a:r>
            <a:r>
              <a:rPr lang="en-US" dirty="0" err="1"/>
              <a:t>funkciju</a:t>
            </a:r>
            <a:r>
              <a:rPr lang="en-US" dirty="0"/>
              <a:t> </a:t>
            </a:r>
            <a:r>
              <a:rPr lang="en-US" dirty="0" err="1"/>
              <a:t>prikupljanja</a:t>
            </a:r>
            <a:r>
              <a:rPr lang="en-US" dirty="0"/>
              <a:t>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usm</a:t>
            </a:r>
            <a:r>
              <a:rPr lang="sr-Latn-ME" dirty="0" smtClean="0"/>
              <a:t>j</a:t>
            </a:r>
            <a:r>
              <a:rPr lang="en-US" dirty="0" err="1" smtClean="0"/>
              <a:t>eravaju</a:t>
            </a:r>
            <a:r>
              <a:rPr lang="en-US" dirty="0" smtClean="0"/>
              <a:t> </a:t>
            </a:r>
            <a:r>
              <a:rPr lang="en-US" dirty="0" err="1"/>
              <a:t>ih</a:t>
            </a:r>
            <a:r>
              <a:rPr lang="en-US" dirty="0"/>
              <a:t> u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plasmane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vrše</a:t>
            </a:r>
            <a:r>
              <a:rPr lang="en-US" dirty="0"/>
              <a:t>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usluge</a:t>
            </a:r>
            <a:r>
              <a:rPr lang="en-US" dirty="0"/>
              <a:t>.</a:t>
            </a:r>
          </a:p>
          <a:p>
            <a:pPr algn="just"/>
            <a:r>
              <a:rPr lang="sr-Latn-ME" dirty="0" smtClean="0"/>
              <a:t>Nedepozitne f</a:t>
            </a:r>
            <a:r>
              <a:rPr lang="en-US" dirty="0" err="1" smtClean="0"/>
              <a:t>inansijske</a:t>
            </a:r>
            <a:r>
              <a:rPr lang="en-US" dirty="0" smtClean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sr-Latn-ME" dirty="0" smtClean="0"/>
              <a:t>ne </a:t>
            </a:r>
            <a:r>
              <a:rPr lang="en-US" dirty="0" err="1" smtClean="0"/>
              <a:t>prikupljaju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koncentrišu</a:t>
            </a:r>
            <a:r>
              <a:rPr lang="en-US" dirty="0"/>
              <a:t>) </a:t>
            </a:r>
            <a:r>
              <a:rPr lang="en-US" dirty="0" err="1"/>
              <a:t>novčana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u </a:t>
            </a:r>
            <a:r>
              <a:rPr lang="en-US" dirty="0" err="1" smtClean="0"/>
              <a:t>obliku</a:t>
            </a:r>
            <a:r>
              <a:rPr lang="sr-Latn-ME" dirty="0" smtClean="0"/>
              <a:t> </a:t>
            </a:r>
            <a:r>
              <a:rPr lang="en-US" dirty="0" err="1" smtClean="0"/>
              <a:t>depozita</a:t>
            </a:r>
            <a:r>
              <a:rPr lang="en-US" dirty="0"/>
              <a:t>, u </a:t>
            </a:r>
            <a:r>
              <a:rPr lang="en-US" dirty="0" err="1"/>
              <a:t>ulozima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transakcione</a:t>
            </a:r>
            <a:r>
              <a:rPr lang="en-US" dirty="0"/>
              <a:t> </a:t>
            </a:r>
            <a:r>
              <a:rPr lang="en-US" dirty="0" err="1" smtClean="0"/>
              <a:t>račune</a:t>
            </a:r>
            <a:r>
              <a:rPr lang="sr-Latn-ME" dirty="0" smtClean="0"/>
              <a:t>. Bave se</a:t>
            </a:r>
            <a:r>
              <a:rPr lang="en-US" dirty="0" smtClean="0"/>
              <a:t> </a:t>
            </a:r>
            <a:r>
              <a:rPr lang="en-US" dirty="0" err="1"/>
              <a:t>uzimanjem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  <a:r>
              <a:rPr lang="sr-Latn-ME" dirty="0" smtClean="0"/>
              <a:t>kupovinom</a:t>
            </a:r>
            <a:r>
              <a:rPr lang="en-US" dirty="0" smtClean="0"/>
              <a:t> </a:t>
            </a:r>
            <a:r>
              <a:rPr lang="en-US" dirty="0" err="1" smtClean="0"/>
              <a:t>hartija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 </a:t>
            </a:r>
            <a:r>
              <a:rPr lang="en-US" dirty="0" err="1" smtClean="0"/>
              <a:t>ud</a:t>
            </a:r>
            <a:r>
              <a:rPr lang="sr-Latn-ME" dirty="0" smtClean="0"/>
              <a:t>j</a:t>
            </a:r>
            <a:r>
              <a:rPr lang="en-US" dirty="0" err="1" smtClean="0"/>
              <a:t>elom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kapitalu</a:t>
            </a:r>
            <a:r>
              <a:rPr lang="en-US" dirty="0"/>
              <a:t>, </a:t>
            </a:r>
            <a:r>
              <a:rPr lang="en-US" dirty="0" err="1"/>
              <a:t>uplatom</a:t>
            </a:r>
            <a:r>
              <a:rPr lang="en-US" dirty="0"/>
              <a:t> </a:t>
            </a:r>
            <a:r>
              <a:rPr lang="en-US" dirty="0" err="1"/>
              <a:t>članarina</a:t>
            </a:r>
            <a:r>
              <a:rPr lang="en-US" dirty="0"/>
              <a:t>, </a:t>
            </a:r>
            <a:r>
              <a:rPr lang="en-US" dirty="0" err="1"/>
              <a:t>prodajom</a:t>
            </a:r>
            <a:r>
              <a:rPr lang="en-US" dirty="0"/>
              <a:t> </a:t>
            </a:r>
            <a:r>
              <a:rPr lang="en-US" dirty="0" err="1"/>
              <a:t>polisa</a:t>
            </a:r>
            <a:r>
              <a:rPr lang="en-US" dirty="0"/>
              <a:t> </a:t>
            </a:r>
            <a:r>
              <a:rPr lang="en-US" dirty="0" err="1" smtClean="0"/>
              <a:t>osiguranja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/>
              <a:t>dr. </a:t>
            </a:r>
            <a:endParaRPr lang="sr-Latn-ME" dirty="0" smtClean="0"/>
          </a:p>
          <a:p>
            <a:pPr algn="just"/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 err="1"/>
              <a:t>prikupljena</a:t>
            </a:r>
            <a:r>
              <a:rPr lang="en-US" dirty="0"/>
              <a:t> </a:t>
            </a:r>
            <a:r>
              <a:rPr lang="en-US" dirty="0" err="1"/>
              <a:t>novčana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sr-Latn-ME" dirty="0" smtClean="0"/>
              <a:t>mogu </a:t>
            </a:r>
            <a:r>
              <a:rPr lang="en-US" dirty="0" err="1" smtClean="0"/>
              <a:t>plasira</a:t>
            </a:r>
            <a:r>
              <a:rPr lang="sr-Latn-ME" dirty="0" smtClean="0"/>
              <a:t>ti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obliku</a:t>
            </a:r>
            <a:r>
              <a:rPr lang="en-US" dirty="0"/>
              <a:t> </a:t>
            </a:r>
            <a:r>
              <a:rPr lang="pl-PL" dirty="0" smtClean="0"/>
              <a:t>hartija </a:t>
            </a:r>
            <a:r>
              <a:rPr lang="pl-PL" dirty="0"/>
              <a:t>od </a:t>
            </a:r>
            <a:r>
              <a:rPr lang="pl-PL" dirty="0" smtClean="0"/>
              <a:t>vrijednosti </a:t>
            </a:r>
            <a:r>
              <a:rPr lang="pl-PL" dirty="0"/>
              <a:t>na finansijskom tržištu, ili ulaganjem u </a:t>
            </a:r>
            <a:r>
              <a:rPr lang="pl-PL" dirty="0" smtClean="0"/>
              <a:t>realne </a:t>
            </a:r>
            <a:r>
              <a:rPr lang="en-US" dirty="0" err="1" smtClean="0"/>
              <a:t>plasmane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robu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Većina</a:t>
            </a:r>
            <a:r>
              <a:rPr lang="en-US" dirty="0" smtClean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institucija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posrednici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8576639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0006" y="605307"/>
            <a:ext cx="10503794" cy="5571656"/>
          </a:xfrm>
        </p:spPr>
        <p:txBody>
          <a:bodyPr>
            <a:normAutofit/>
          </a:bodyPr>
          <a:lstStyle/>
          <a:p>
            <a:r>
              <a:rPr lang="en-US" dirty="0" err="1" smtClean="0"/>
              <a:t>Najvažnij</a:t>
            </a:r>
            <a:r>
              <a:rPr lang="sr-Latn-ME" dirty="0" smtClean="0"/>
              <a:t>e </a:t>
            </a:r>
            <a:r>
              <a:rPr lang="pl-PL" dirty="0" smtClean="0"/>
              <a:t>finansijske institucije su banke </a:t>
            </a:r>
            <a:r>
              <a:rPr lang="pl-PL" dirty="0"/>
              <a:t>(poslovne banke i centralna </a:t>
            </a:r>
            <a:r>
              <a:rPr lang="pl-PL" dirty="0" smtClean="0"/>
              <a:t>banka).</a:t>
            </a:r>
            <a:endParaRPr lang="pl-PL" dirty="0"/>
          </a:p>
          <a:p>
            <a:pPr algn="just"/>
            <a:r>
              <a:rPr lang="en-US" dirty="0" err="1"/>
              <a:t>Ostale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nebankarske</a:t>
            </a:r>
            <a:r>
              <a:rPr lang="en-US" dirty="0"/>
              <a:t> (non - bank </a:t>
            </a:r>
            <a:r>
              <a:rPr lang="en-US" dirty="0" err="1"/>
              <a:t>finantial</a:t>
            </a:r>
            <a:r>
              <a:rPr lang="en-US" dirty="0"/>
              <a:t> institutions) </a:t>
            </a:r>
            <a:r>
              <a:rPr lang="en-US" dirty="0" err="1"/>
              <a:t>i</a:t>
            </a:r>
            <a:r>
              <a:rPr lang="sr-Latn-ME" dirty="0"/>
              <a:t>  </a:t>
            </a:r>
            <a:r>
              <a:rPr lang="en-US" dirty="0" err="1"/>
              <a:t>redstavljaju</a:t>
            </a:r>
            <a:r>
              <a:rPr lang="en-US" dirty="0"/>
              <a:t> </a:t>
            </a:r>
            <a:r>
              <a:rPr lang="en-US" dirty="0" err="1"/>
              <a:t>česte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posrednike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prenošenje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jedni</a:t>
            </a:r>
            <a:r>
              <a:rPr lang="sr-Latn-ME" dirty="0" smtClean="0"/>
              <a:t>h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subjekte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Mada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slične</a:t>
            </a:r>
            <a:r>
              <a:rPr lang="en-US" dirty="0"/>
              <a:t> </a:t>
            </a:r>
            <a:r>
              <a:rPr lang="en-US" dirty="0" err="1"/>
              <a:t>bankama</a:t>
            </a:r>
            <a:r>
              <a:rPr lang="en-US" dirty="0"/>
              <a:t> one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sr-Latn-ME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prostog</a:t>
            </a:r>
            <a:r>
              <a:rPr lang="en-US" dirty="0"/>
              <a:t> </a:t>
            </a:r>
            <a:r>
              <a:rPr lang="en-US" dirty="0" err="1"/>
              <a:t>razloga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ne </a:t>
            </a:r>
            <a:r>
              <a:rPr lang="en-US" dirty="0" err="1"/>
              <a:t>primaju</a:t>
            </a:r>
            <a:r>
              <a:rPr lang="en-US" dirty="0"/>
              <a:t> </a:t>
            </a:r>
            <a:r>
              <a:rPr lang="en-US" dirty="0" err="1"/>
              <a:t>depozite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ne </a:t>
            </a:r>
            <a:r>
              <a:rPr lang="en-US" dirty="0" err="1"/>
              <a:t>odobravaju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 n</a:t>
            </a:r>
            <a:r>
              <a:rPr lang="az-Cyrl-AZ" dirty="0"/>
              <a:t>а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sr-Latn-ME" dirty="0"/>
              <a:t> </a:t>
            </a:r>
            <a:r>
              <a:rPr lang="en-US" dirty="0"/>
              <a:t>se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 err="1" smtClean="0"/>
              <a:t>Nebankarske</a:t>
            </a:r>
            <a:r>
              <a:rPr lang="en-US" dirty="0" smtClean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 ne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/>
              <a:t>vrše</a:t>
            </a:r>
            <a:r>
              <a:rPr lang="en-US" dirty="0"/>
              <a:t> (bar</a:t>
            </a:r>
            <a:r>
              <a:rPr lang="sr-Latn-ME" dirty="0"/>
              <a:t> </a:t>
            </a:r>
            <a:r>
              <a:rPr lang="pl-PL" dirty="0"/>
              <a:t>zvanično) emisiju novca. To mogu samo banke i bankarski sistem.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7320273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0006" y="927279"/>
            <a:ext cx="10503794" cy="5249684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Najvažnije</a:t>
            </a:r>
            <a:r>
              <a:rPr lang="en-US" dirty="0"/>
              <a:t> </a:t>
            </a:r>
            <a:r>
              <a:rPr lang="en-US" dirty="0" err="1"/>
              <a:t>nebankarske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: </a:t>
            </a:r>
            <a:r>
              <a:rPr lang="en-US" dirty="0" err="1"/>
              <a:t>penzioni</a:t>
            </a:r>
            <a:r>
              <a:rPr lang="en-US" dirty="0"/>
              <a:t> </a:t>
            </a:r>
            <a:r>
              <a:rPr lang="en-US" dirty="0" err="1"/>
              <a:t>fondovi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it-IT" dirty="0" smtClean="0"/>
              <a:t>osigura</a:t>
            </a:r>
            <a:r>
              <a:rPr lang="sr-Latn-ME" dirty="0" smtClean="0"/>
              <a:t>vajuća društva</a:t>
            </a:r>
            <a:r>
              <a:rPr lang="it-IT" dirty="0" smtClean="0"/>
              <a:t>, </a:t>
            </a:r>
            <a:r>
              <a:rPr lang="it-IT" dirty="0"/>
              <a:t>investicioni fondovi (institucionalni investitori), finansijske kompanije</a:t>
            </a:r>
            <a:r>
              <a:rPr lang="it-IT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brokersko-dilerske</a:t>
            </a:r>
            <a:r>
              <a:rPr lang="en-US" dirty="0" smtClean="0"/>
              <a:t> </a:t>
            </a:r>
            <a:r>
              <a:rPr lang="en-US" dirty="0" err="1" smtClean="0"/>
              <a:t>kuće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/>
              <a:t>dr. </a:t>
            </a:r>
            <a:endParaRPr lang="sr-Latn-ME" dirty="0" smtClean="0"/>
          </a:p>
          <a:p>
            <a:pPr algn="just"/>
            <a:r>
              <a:rPr lang="en-US" dirty="0" smtClean="0"/>
              <a:t>One </a:t>
            </a:r>
            <a:r>
              <a:rPr lang="en-US" dirty="0" err="1"/>
              <a:t>samo</a:t>
            </a:r>
            <a:r>
              <a:rPr lang="en-US" dirty="0"/>
              <a:t> »</a:t>
            </a:r>
            <a:r>
              <a:rPr lang="en-US" dirty="0" err="1" smtClean="0"/>
              <a:t>razm</a:t>
            </a:r>
            <a:r>
              <a:rPr lang="sr-Latn-ME" dirty="0" smtClean="0"/>
              <a:t>j</a:t>
            </a:r>
            <a:r>
              <a:rPr lang="en-US" dirty="0" err="1" smtClean="0"/>
              <a:t>eštaju</a:t>
            </a:r>
            <a:r>
              <a:rPr lang="en-US" dirty="0"/>
              <a:t>«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postojeću</a:t>
            </a:r>
            <a:r>
              <a:rPr lang="en-US" dirty="0"/>
              <a:t> (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/>
              <a:t>njih</a:t>
            </a:r>
            <a:r>
              <a:rPr lang="en-US" dirty="0"/>
              <a:t> </a:t>
            </a:r>
            <a:r>
              <a:rPr lang="en-US" dirty="0" err="1"/>
              <a:t>koncentrisanu</a:t>
            </a:r>
            <a:r>
              <a:rPr lang="en-US" dirty="0"/>
              <a:t>) </a:t>
            </a:r>
            <a:r>
              <a:rPr lang="en-US" dirty="0" err="1"/>
              <a:t>štednju</a:t>
            </a:r>
            <a:r>
              <a:rPr lang="en-US" dirty="0" smtClean="0"/>
              <a:t>.</a:t>
            </a:r>
            <a:r>
              <a:rPr lang="sr-Latn-ME" dirty="0" smtClean="0"/>
              <a:t> </a:t>
            </a:r>
            <a:r>
              <a:rPr lang="en-US" dirty="0" smtClean="0"/>
              <a:t> </a:t>
            </a:r>
            <a:r>
              <a:rPr lang="en-US" dirty="0" err="1"/>
              <a:t>Emitovati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kreirati</a:t>
            </a:r>
            <a:r>
              <a:rPr lang="en-US" dirty="0"/>
              <a:t> </a:t>
            </a:r>
            <a:r>
              <a:rPr lang="en-US" dirty="0" err="1"/>
              <a:t>novac</a:t>
            </a:r>
            <a:r>
              <a:rPr lang="en-US" dirty="0"/>
              <a:t> ne </a:t>
            </a:r>
            <a:r>
              <a:rPr lang="en-US" dirty="0" err="1"/>
              <a:t>mogu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 smtClean="0"/>
              <a:t>bankarske</a:t>
            </a:r>
            <a:r>
              <a:rPr lang="sr-Latn-ME" dirty="0" smtClean="0"/>
              <a:t> </a:t>
            </a:r>
            <a:r>
              <a:rPr lang="en-US" dirty="0" err="1" smtClean="0"/>
              <a:t>institucije</a:t>
            </a:r>
            <a:r>
              <a:rPr lang="en-US" dirty="0" smtClean="0"/>
              <a:t> </a:t>
            </a:r>
            <a:r>
              <a:rPr lang="en-US" dirty="0" err="1"/>
              <a:t>spadaju</a:t>
            </a:r>
            <a:r>
              <a:rPr lang="en-US" dirty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(</a:t>
            </a:r>
            <a:r>
              <a:rPr lang="en-US" dirty="0" err="1"/>
              <a:t>veliki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različitih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centralna</a:t>
            </a:r>
            <a:r>
              <a:rPr lang="en-US" dirty="0"/>
              <a:t> </a:t>
            </a:r>
            <a:r>
              <a:rPr lang="en-US" dirty="0" err="1" smtClean="0"/>
              <a:t>banka</a:t>
            </a:r>
            <a:r>
              <a:rPr lang="sr-Latn-ME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/>
              <a:t>najvažnija</a:t>
            </a:r>
            <a:r>
              <a:rPr lang="en-US" dirty="0"/>
              <a:t> </a:t>
            </a:r>
            <a:r>
              <a:rPr lang="en-US" dirty="0" err="1"/>
              <a:t>finansijska</a:t>
            </a:r>
            <a:r>
              <a:rPr lang="en-US" dirty="0"/>
              <a:t> </a:t>
            </a:r>
            <a:r>
              <a:rPr lang="en-US" dirty="0" err="1"/>
              <a:t>institucija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3732450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47919"/>
            <a:ext cx="11349318" cy="6468034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531473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0006" y="643944"/>
            <a:ext cx="10503794" cy="5533019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Prenos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viška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suficitarnih</a:t>
            </a:r>
            <a:r>
              <a:rPr lang="en-US" dirty="0"/>
              <a:t> </a:t>
            </a:r>
            <a:r>
              <a:rPr lang="en-US" dirty="0" err="1"/>
              <a:t>subjekata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deficitarne</a:t>
            </a:r>
            <a:r>
              <a:rPr lang="en-US" dirty="0"/>
              <a:t> </a:t>
            </a:r>
            <a:r>
              <a:rPr lang="en-US" dirty="0" err="1" smtClean="0"/>
              <a:t>uglavnom</a:t>
            </a:r>
            <a:r>
              <a:rPr lang="sr-Latn-ME" dirty="0" smtClean="0"/>
              <a:t> </a:t>
            </a:r>
            <a:r>
              <a:rPr lang="fi-FI" dirty="0" smtClean="0"/>
              <a:t>se </a:t>
            </a:r>
            <a:r>
              <a:rPr lang="fi-FI" dirty="0"/>
              <a:t>vrši kroz tri kanala:</a:t>
            </a:r>
          </a:p>
          <a:p>
            <a:pPr marL="0" indent="0" algn="just">
              <a:buNone/>
            </a:pPr>
            <a:r>
              <a:rPr lang="en-US" dirty="0"/>
              <a:t>1. </a:t>
            </a:r>
            <a:r>
              <a:rPr lang="en-US" dirty="0" err="1" smtClean="0"/>
              <a:t>Direktno</a:t>
            </a:r>
            <a:r>
              <a:rPr lang="sr-Latn-ME" dirty="0" smtClean="0"/>
              <a:t> na tržištu</a:t>
            </a:r>
            <a:r>
              <a:rPr lang="en-US" dirty="0" smtClean="0"/>
              <a:t>,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2. </a:t>
            </a:r>
            <a:r>
              <a:rPr lang="en-US" dirty="0" err="1" smtClean="0"/>
              <a:t>Indirektno</a:t>
            </a:r>
            <a:r>
              <a:rPr lang="sr-Latn-ME" dirty="0"/>
              <a:t> </a:t>
            </a:r>
            <a:r>
              <a:rPr lang="en-US" dirty="0" smtClean="0"/>
              <a:t>: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a) </a:t>
            </a:r>
            <a:r>
              <a:rPr lang="en-US" dirty="0" err="1"/>
              <a:t>posredstvom</a:t>
            </a:r>
            <a:r>
              <a:rPr lang="en-US" dirty="0"/>
              <a:t> </a:t>
            </a:r>
            <a:r>
              <a:rPr lang="en-US" dirty="0" err="1" smtClean="0"/>
              <a:t>monetarn</a:t>
            </a:r>
            <a:r>
              <a:rPr lang="sr-Latn-ME" dirty="0" smtClean="0"/>
              <a:t>ih finansijskih posrednika</a:t>
            </a:r>
            <a:r>
              <a:rPr lang="en-US" dirty="0" smtClean="0"/>
              <a:t>;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b) </a:t>
            </a:r>
            <a:r>
              <a:rPr lang="en-US" dirty="0" err="1"/>
              <a:t>posredstvom</a:t>
            </a:r>
            <a:r>
              <a:rPr lang="en-US" dirty="0"/>
              <a:t> </a:t>
            </a:r>
            <a:r>
              <a:rPr lang="en-US" dirty="0" err="1"/>
              <a:t>nemonetarnih</a:t>
            </a:r>
            <a:r>
              <a:rPr lang="en-US" dirty="0"/>
              <a:t> </a:t>
            </a:r>
            <a:r>
              <a:rPr lang="en-US" dirty="0" err="1"/>
              <a:t>institucija</a:t>
            </a:r>
            <a:r>
              <a:rPr lang="en-US" dirty="0"/>
              <a:t> (</a:t>
            </a:r>
            <a:r>
              <a:rPr lang="en-US" dirty="0" err="1"/>
              <a:t>institucija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 smtClean="0"/>
              <a:t>nemaju</a:t>
            </a:r>
            <a:r>
              <a:rPr lang="sr-Latn-ME" dirty="0" smtClean="0"/>
              <a:t> </a:t>
            </a:r>
            <a:r>
              <a:rPr lang="en-US" dirty="0" err="1" smtClean="0"/>
              <a:t>depozitnog</a:t>
            </a:r>
            <a:r>
              <a:rPr lang="sr-Latn-ME" dirty="0" smtClean="0"/>
              <a:t> </a:t>
            </a:r>
            <a:r>
              <a:rPr lang="en-US" dirty="0" err="1" smtClean="0"/>
              <a:t>novca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svojoj</a:t>
            </a:r>
            <a:r>
              <a:rPr lang="en-US" dirty="0"/>
              <a:t> </a:t>
            </a:r>
            <a:r>
              <a:rPr lang="en-US" dirty="0" err="1"/>
              <a:t>strukturi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nemaju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emisiju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),</a:t>
            </a:r>
          </a:p>
          <a:p>
            <a:pPr marL="0" indent="0" algn="just">
              <a:buNone/>
            </a:pPr>
            <a:r>
              <a:rPr lang="pl-PL" dirty="0"/>
              <a:t>3. Preko nemonetarnih finansijskih posrednika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6812404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5835" y="73630"/>
            <a:ext cx="11739283" cy="6833553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3152736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4741"/>
            <a:ext cx="10515600" cy="5222222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nefinansijski</a:t>
            </a:r>
            <a:r>
              <a:rPr lang="en-US" dirty="0"/>
              <a:t> </a:t>
            </a:r>
            <a:r>
              <a:rPr lang="en-US" dirty="0" err="1"/>
              <a:t>sektori</a:t>
            </a:r>
            <a:r>
              <a:rPr lang="en-US" dirty="0"/>
              <a:t> </a:t>
            </a:r>
            <a:endParaRPr lang="sr-Latn-ME" dirty="0" smtClean="0"/>
          </a:p>
          <a:p>
            <a:pPr algn="just"/>
            <a:r>
              <a:rPr lang="sr-Latn-ME" dirty="0" smtClean="0"/>
              <a:t>M</a:t>
            </a:r>
            <a:r>
              <a:rPr lang="en-US" dirty="0" err="1" smtClean="0"/>
              <a:t>ogu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sistematizovati</a:t>
            </a:r>
            <a:r>
              <a:rPr lang="en-US" dirty="0"/>
              <a:t> </a:t>
            </a:r>
            <a:r>
              <a:rPr lang="sr-Latn-ME" dirty="0" smtClean="0"/>
              <a:t>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sl</a:t>
            </a:r>
            <a:r>
              <a:rPr lang="sr-Latn-ME" dirty="0"/>
              <a:t>ij</a:t>
            </a:r>
            <a:r>
              <a:rPr lang="en-US" dirty="0" err="1"/>
              <a:t>edeći</a:t>
            </a:r>
            <a:r>
              <a:rPr lang="sr-Latn-ME" dirty="0"/>
              <a:t> </a:t>
            </a:r>
            <a:r>
              <a:rPr lang="en-US" dirty="0" err="1"/>
              <a:t>način</a:t>
            </a:r>
            <a:r>
              <a:rPr lang="en-US" dirty="0"/>
              <a:t>:</a:t>
            </a:r>
          </a:p>
          <a:p>
            <a:pPr algn="just"/>
            <a:r>
              <a:rPr lang="nb-NO" dirty="0"/>
              <a:t>Navedena šema pod</a:t>
            </a:r>
            <a:r>
              <a:rPr lang="sr-Latn-ME" dirty="0"/>
              <a:t>j</a:t>
            </a:r>
            <a:r>
              <a:rPr lang="nb-NO" dirty="0" smtClean="0"/>
              <a:t>ele </a:t>
            </a:r>
            <a:r>
              <a:rPr lang="nb-NO" dirty="0"/>
              <a:t>na f</a:t>
            </a:r>
            <a:r>
              <a:rPr lang="sr-Latn-ME" dirty="0"/>
              <a:t>in</a:t>
            </a:r>
            <a:r>
              <a:rPr lang="nb-NO" dirty="0"/>
              <a:t>ansijske i nef</a:t>
            </a:r>
            <a:r>
              <a:rPr lang="sr-Latn-ME" dirty="0"/>
              <a:t>in</a:t>
            </a:r>
            <a:r>
              <a:rPr lang="nb-NO" dirty="0"/>
              <a:t>ansijske sektore u</a:t>
            </a:r>
            <a:r>
              <a:rPr lang="sr-Latn-ME" dirty="0"/>
              <a:t> </a:t>
            </a:r>
            <a:r>
              <a:rPr lang="en-US" dirty="0" err="1"/>
              <a:t>nešto</a:t>
            </a:r>
            <a:r>
              <a:rPr lang="en-US" dirty="0"/>
              <a:t> </a:t>
            </a:r>
            <a:r>
              <a:rPr lang="en-US" dirty="0" err="1"/>
              <a:t>izmenjenom</a:t>
            </a:r>
            <a:r>
              <a:rPr lang="en-US" dirty="0"/>
              <a:t>, </a:t>
            </a:r>
            <a:r>
              <a:rPr lang="en-US" dirty="0" err="1"/>
              <a:t>jasnijem</a:t>
            </a:r>
            <a:r>
              <a:rPr lang="en-US" dirty="0"/>
              <a:t> </a:t>
            </a:r>
            <a:r>
              <a:rPr lang="en-US" dirty="0" err="1"/>
              <a:t>funkcionalnom</a:t>
            </a:r>
            <a:r>
              <a:rPr lang="en-US" dirty="0"/>
              <a:t> </a:t>
            </a:r>
            <a:r>
              <a:rPr lang="en-US" dirty="0" err="1"/>
              <a:t>smislu</a:t>
            </a:r>
            <a:r>
              <a:rPr lang="en-US" dirty="0"/>
              <a:t> </a:t>
            </a:r>
            <a:r>
              <a:rPr lang="en-US" dirty="0" err="1"/>
              <a:t>povezanosti</a:t>
            </a:r>
            <a:r>
              <a:rPr lang="en-US" dirty="0"/>
              <a:t>,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prikazati</a:t>
            </a:r>
            <a:r>
              <a:rPr lang="sr-Latn-ME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da se </a:t>
            </a:r>
            <a:r>
              <a:rPr lang="en-US" dirty="0" err="1"/>
              <a:t>prikažu</a:t>
            </a:r>
            <a:r>
              <a:rPr lang="en-US" dirty="0"/>
              <a:t> </a:t>
            </a:r>
            <a:r>
              <a:rPr lang="en-US" dirty="0" err="1"/>
              <a:t>medusobni</a:t>
            </a:r>
            <a:r>
              <a:rPr lang="en-US" dirty="0"/>
              <a:t> </a:t>
            </a:r>
            <a:r>
              <a:rPr lang="en-US" dirty="0" err="1"/>
              <a:t>tokovi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akumulacije</a:t>
            </a:r>
            <a:r>
              <a:rPr lang="en-US" dirty="0"/>
              <a:t> </a:t>
            </a:r>
            <a:r>
              <a:rPr lang="en-US" dirty="0" err="1"/>
              <a:t>izme</a:t>
            </a:r>
            <a:r>
              <a:rPr lang="sr-Latn-ME" dirty="0"/>
              <a:t>đ</a:t>
            </a:r>
            <a:r>
              <a:rPr lang="en-US" dirty="0"/>
              <a:t>u </a:t>
            </a:r>
            <a:r>
              <a:rPr lang="en-US" dirty="0" err="1"/>
              <a:t>sektora</a:t>
            </a:r>
            <a:r>
              <a:rPr lang="en-US" dirty="0"/>
              <a:t> u</a:t>
            </a:r>
            <a:r>
              <a:rPr lang="sr-Latn-ME" dirty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sistemu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povezanost</a:t>
            </a:r>
            <a:r>
              <a:rPr lang="en-US" dirty="0"/>
              <a:t> u </a:t>
            </a:r>
            <a:r>
              <a:rPr lang="en-US" dirty="0" err="1"/>
              <a:t>sistemu</a:t>
            </a:r>
            <a:r>
              <a:rPr lang="en-US" dirty="0"/>
              <a:t> </a:t>
            </a:r>
            <a:r>
              <a:rPr lang="en-US" dirty="0" smtClean="0"/>
              <a:t>f</a:t>
            </a:r>
            <a:r>
              <a:rPr lang="sr-Latn-ME" dirty="0" smtClean="0"/>
              <a:t>in</a:t>
            </a:r>
            <a:r>
              <a:rPr lang="en-US" dirty="0" err="1" smtClean="0"/>
              <a:t>ansiranja</a:t>
            </a:r>
            <a:r>
              <a:rPr lang="en-US" dirty="0" smtClean="0"/>
              <a:t> </a:t>
            </a:r>
            <a:r>
              <a:rPr lang="en-US" dirty="0" err="1"/>
              <a:t>reprodukcije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/>
              <a:t>Kao </a:t>
            </a:r>
            <a:r>
              <a:rPr lang="en-US" dirty="0" err="1"/>
              <a:t>što</a:t>
            </a:r>
            <a:r>
              <a:rPr lang="en-US" dirty="0"/>
              <a:t> se </a:t>
            </a:r>
            <a:r>
              <a:rPr lang="en-US" dirty="0" err="1"/>
              <a:t>vidi</a:t>
            </a:r>
            <a:r>
              <a:rPr lang="en-US" dirty="0"/>
              <a:t>, </a:t>
            </a:r>
            <a:r>
              <a:rPr lang="en-US" dirty="0" err="1"/>
              <a:t>originalni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se </a:t>
            </a:r>
            <a:r>
              <a:rPr lang="en-US" dirty="0" err="1"/>
              <a:t>ostali</a:t>
            </a:r>
            <a:r>
              <a:rPr lang="en-US" dirty="0"/>
              <a:t> </a:t>
            </a:r>
            <a:r>
              <a:rPr lang="en-US" dirty="0" err="1"/>
              <a:t>sektori</a:t>
            </a:r>
            <a:r>
              <a:rPr lang="en-US" dirty="0"/>
              <a:t> </a:t>
            </a:r>
            <a:r>
              <a:rPr lang="en-US" dirty="0" err="1"/>
              <a:t>zasnivaju</a:t>
            </a:r>
            <a:r>
              <a:rPr lang="sr-Latn-ME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preraspod</a:t>
            </a:r>
            <a:r>
              <a:rPr lang="sr-Latn-ME" dirty="0" smtClean="0"/>
              <a:t>j</a:t>
            </a:r>
            <a:r>
              <a:rPr lang="en-US" dirty="0" err="1" smtClean="0"/>
              <a:t>eli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oslanjaju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dohodak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novčanu</a:t>
            </a:r>
            <a:r>
              <a:rPr lang="en-US" dirty="0"/>
              <a:t> </a:t>
            </a:r>
            <a:r>
              <a:rPr lang="en-US" dirty="0" err="1"/>
              <a:t>akumulaciju</a:t>
            </a:r>
            <a:r>
              <a:rPr lang="en-US" dirty="0"/>
              <a:t> </a:t>
            </a:r>
            <a:r>
              <a:rPr lang="en-US" dirty="0" err="1"/>
              <a:t>stvorenu</a:t>
            </a:r>
            <a:r>
              <a:rPr lang="en-US" dirty="0"/>
              <a:t> u </a:t>
            </a:r>
            <a:r>
              <a:rPr lang="sr-Latn-ME" dirty="0" smtClean="0"/>
              <a:t> </a:t>
            </a:r>
            <a:r>
              <a:rPr lang="en-US" dirty="0" err="1" smtClean="0"/>
              <a:t>sektoru</a:t>
            </a:r>
            <a:r>
              <a:rPr lang="sr-Latn-ME" dirty="0" smtClean="0"/>
              <a:t> privrede</a:t>
            </a:r>
            <a:r>
              <a:rPr lang="en-US" dirty="0" smtClean="0"/>
              <a:t>. </a:t>
            </a:r>
            <a:endParaRPr lang="sr-Latn-ME" dirty="0"/>
          </a:p>
          <a:p>
            <a:pPr algn="just"/>
            <a:r>
              <a:rPr lang="en-US" dirty="0" err="1"/>
              <a:t>Upravo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toga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želimo</a:t>
            </a:r>
            <a:r>
              <a:rPr lang="en-US" dirty="0"/>
              <a:t> </a:t>
            </a:r>
            <a:r>
              <a:rPr lang="en-US" dirty="0" err="1"/>
              <a:t>staviti</a:t>
            </a:r>
            <a:r>
              <a:rPr lang="en-US" dirty="0"/>
              <a:t> u </a:t>
            </a:r>
            <a:r>
              <a:rPr lang="en-US" dirty="0" err="1"/>
              <a:t>prvi</a:t>
            </a:r>
            <a:r>
              <a:rPr lang="en-US" dirty="0"/>
              <a:t> plan </a:t>
            </a:r>
            <a:r>
              <a:rPr lang="en-US" dirty="0" err="1"/>
              <a:t>istraživanja</a:t>
            </a:r>
            <a:r>
              <a:rPr lang="en-US" dirty="0"/>
              <a:t>, </a:t>
            </a:r>
            <a:r>
              <a:rPr lang="en-US" dirty="0" err="1"/>
              <a:t>pr</a:t>
            </a:r>
            <a:r>
              <a:rPr lang="sr-Latn-ME" dirty="0"/>
              <a:t>ij</a:t>
            </a:r>
            <a:r>
              <a:rPr lang="en-US" dirty="0"/>
              <a:t>e</a:t>
            </a:r>
            <a:r>
              <a:rPr lang="sr-Latn-ME" dirty="0"/>
              <a:t> </a:t>
            </a:r>
            <a:r>
              <a:rPr lang="en-US" dirty="0" err="1"/>
              <a:t>svega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pozicije</a:t>
            </a:r>
            <a:r>
              <a:rPr lang="en-US" dirty="0"/>
              <a:t> </a:t>
            </a:r>
            <a:r>
              <a:rPr lang="en-US" dirty="0" err="1"/>
              <a:t>monetarne</a:t>
            </a:r>
            <a:r>
              <a:rPr lang="en-US" dirty="0"/>
              <a:t> </a:t>
            </a:r>
            <a:r>
              <a:rPr lang="en-US" dirty="0" err="1"/>
              <a:t>analize</a:t>
            </a:r>
            <a:r>
              <a:rPr lang="en-US" dirty="0"/>
              <a:t>, a </a:t>
            </a:r>
            <a:r>
              <a:rPr lang="en-US" dirty="0" err="1"/>
              <a:t>zatira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reprodukcije</a:t>
            </a:r>
            <a:r>
              <a:rPr lang="en-US" dirty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sektora</a:t>
            </a:r>
            <a:r>
              <a:rPr lang="sr-Latn-ME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 u c</a:t>
            </a:r>
            <a:r>
              <a:rPr lang="sr-Latn-ME" dirty="0"/>
              <a:t>j</a:t>
            </a:r>
            <a:r>
              <a:rPr lang="en-US" dirty="0" err="1"/>
              <a:t>elini</a:t>
            </a:r>
            <a:r>
              <a:rPr lang="en-US" dirty="0"/>
              <a:t>.</a:t>
            </a:r>
          </a:p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2989037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04232" y="-295835"/>
            <a:ext cx="12072114" cy="683185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13066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58557"/>
          </a:xfrm>
        </p:spPr>
        <p:txBody>
          <a:bodyPr>
            <a:normAutofit/>
          </a:bodyPr>
          <a:lstStyle/>
          <a:p>
            <a:r>
              <a:rPr lang="sr-Latn-ME" sz="3600" b="1" dirty="0" smtClean="0"/>
              <a:t>5. </a:t>
            </a:r>
            <a:r>
              <a:rPr lang="en-US" sz="3600" b="1" dirty="0" smtClean="0"/>
              <a:t>F</a:t>
            </a:r>
            <a:r>
              <a:rPr lang="sr-Latn-ME" sz="3600" b="1" dirty="0" smtClean="0"/>
              <a:t>inansijski instrumenti i finansijski sistem 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23682"/>
            <a:ext cx="10515600" cy="4953281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Razvijenost</a:t>
            </a:r>
            <a:r>
              <a:rPr lang="en-US" dirty="0" smtClean="0"/>
              <a:t> f</a:t>
            </a:r>
            <a:r>
              <a:rPr lang="sr-Latn-ME" dirty="0" smtClean="0"/>
              <a:t>in</a:t>
            </a:r>
            <a:r>
              <a:rPr lang="en-US" dirty="0" err="1" smtClean="0"/>
              <a:t>ansijskog</a:t>
            </a:r>
            <a:r>
              <a:rPr lang="en-US" dirty="0" smtClean="0"/>
              <a:t> </a:t>
            </a:r>
            <a:r>
              <a:rPr lang="en-US" dirty="0" err="1"/>
              <a:t>tržišta</a:t>
            </a:r>
            <a:r>
              <a:rPr lang="en-US" dirty="0"/>
              <a:t> u </a:t>
            </a:r>
            <a:r>
              <a:rPr lang="en-US" dirty="0" err="1"/>
              <a:t>nekoj</a:t>
            </a:r>
            <a:r>
              <a:rPr lang="en-US" dirty="0"/>
              <a:t> </a:t>
            </a:r>
            <a:r>
              <a:rPr lang="sr-Latn-ME" dirty="0" smtClean="0"/>
              <a:t>ekonomiji</a:t>
            </a:r>
            <a:r>
              <a:rPr lang="en-US" dirty="0" smtClean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eri</a:t>
            </a:r>
            <a:r>
              <a:rPr lang="en-US" dirty="0" smtClean="0"/>
              <a:t> </a:t>
            </a:r>
            <a:r>
              <a:rPr lang="en-US" dirty="0" err="1"/>
              <a:t>većom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manjom</a:t>
            </a:r>
            <a:r>
              <a:rPr lang="en-US" dirty="0"/>
              <a:t> </a:t>
            </a:r>
            <a:r>
              <a:rPr lang="en-US" dirty="0" err="1"/>
              <a:t>razvijenošću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st</a:t>
            </a:r>
            <a:r>
              <a:rPr lang="sr-Latn-ME" dirty="0" smtClean="0"/>
              <a:t>ru</a:t>
            </a:r>
            <a:r>
              <a:rPr lang="en-US" dirty="0" err="1" smtClean="0"/>
              <a:t>kturom</a:t>
            </a:r>
            <a:r>
              <a:rPr lang="en-US" dirty="0" smtClean="0"/>
              <a:t> </a:t>
            </a:r>
            <a:r>
              <a:rPr lang="sr-Latn-ME" dirty="0" smtClean="0"/>
              <a:t>f</a:t>
            </a:r>
            <a:r>
              <a:rPr lang="en-US" dirty="0" err="1" smtClean="0"/>
              <a:t>inansijskih</a:t>
            </a:r>
            <a:r>
              <a:rPr lang="sr-Latn-ME" dirty="0" smtClean="0"/>
              <a:t> </a:t>
            </a:r>
            <a:r>
              <a:rPr lang="it-IT" dirty="0" smtClean="0"/>
              <a:t>instrumenata</a:t>
            </a:r>
            <a:r>
              <a:rPr lang="it-IT" dirty="0"/>
              <a:t>. </a:t>
            </a:r>
            <a:endParaRPr lang="sr-Latn-ME" dirty="0" smtClean="0"/>
          </a:p>
          <a:p>
            <a:pPr algn="just"/>
            <a:r>
              <a:rPr lang="it-IT" dirty="0" smtClean="0"/>
              <a:t>Finansijski </a:t>
            </a:r>
            <a:r>
              <a:rPr lang="it-IT" dirty="0"/>
              <a:t>instrumenti su oblici u kojima se može tražiti </a:t>
            </a:r>
            <a:r>
              <a:rPr lang="it-IT" dirty="0" smtClean="0"/>
              <a:t>imovina</a:t>
            </a:r>
            <a:r>
              <a:rPr lang="sr-Latn-ME" dirty="0" smtClean="0"/>
              <a:t> </a:t>
            </a:r>
            <a:r>
              <a:rPr lang="en-US" dirty="0" err="1" smtClean="0"/>
              <a:t>pojedinih</a:t>
            </a:r>
            <a:r>
              <a:rPr lang="sr-Latn-ME" dirty="0" smtClean="0"/>
              <a:t> ekonomskih </a:t>
            </a:r>
            <a:r>
              <a:rPr lang="en-US" dirty="0" smtClean="0"/>
              <a:t> </a:t>
            </a:r>
            <a:r>
              <a:rPr lang="en-US" dirty="0" err="1" smtClean="0"/>
              <a:t>subjekata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 </a:t>
            </a:r>
            <a:r>
              <a:rPr lang="en-US" dirty="0" err="1"/>
              <a:t>razvijenost</a:t>
            </a:r>
            <a:r>
              <a:rPr lang="en-US" dirty="0"/>
              <a:t> </a:t>
            </a:r>
            <a:r>
              <a:rPr lang="en-US" dirty="0" err="1" smtClean="0"/>
              <a:t>finansijskih</a:t>
            </a:r>
            <a:r>
              <a:rPr lang="sr-Latn-ME" dirty="0" smtClean="0"/>
              <a:t> </a:t>
            </a:r>
            <a:r>
              <a:rPr lang="en-US" dirty="0" err="1" smtClean="0"/>
              <a:t>instrumenata</a:t>
            </a:r>
            <a:r>
              <a:rPr lang="en-US" dirty="0" smtClean="0"/>
              <a:t> d</a:t>
            </a:r>
            <a:r>
              <a:rPr lang="sr-Latn-ME" dirty="0" smtClean="0"/>
              <a:t>j</a:t>
            </a:r>
            <a:r>
              <a:rPr lang="en-US" dirty="0" err="1" smtClean="0"/>
              <a:t>eluju</a:t>
            </a:r>
            <a:r>
              <a:rPr lang="en-US" dirty="0" smtClean="0"/>
              <a:t> </a:t>
            </a:r>
            <a:r>
              <a:rPr lang="en-US" dirty="0" err="1"/>
              <a:t>brojni</a:t>
            </a:r>
            <a:r>
              <a:rPr lang="en-US" dirty="0"/>
              <a:t> </a:t>
            </a:r>
            <a:r>
              <a:rPr lang="en-US" dirty="0" err="1"/>
              <a:t>ekonomski</a:t>
            </a:r>
            <a:r>
              <a:rPr lang="en-US" dirty="0"/>
              <a:t>, </a:t>
            </a:r>
            <a:r>
              <a:rPr lang="en-US" dirty="0" err="1"/>
              <a:t>institucionalni</a:t>
            </a:r>
            <a:r>
              <a:rPr lang="en-US" dirty="0"/>
              <a:t>, </a:t>
            </a:r>
            <a:r>
              <a:rPr lang="en-US" dirty="0" err="1"/>
              <a:t>razvojni</a:t>
            </a:r>
            <a:r>
              <a:rPr lang="en-US" dirty="0"/>
              <a:t>, </a:t>
            </a:r>
            <a:r>
              <a:rPr lang="en-US" dirty="0" err="1"/>
              <a:t>istorijski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drugi</a:t>
            </a:r>
            <a:r>
              <a:rPr lang="sr-Latn-ME" dirty="0" smtClean="0"/>
              <a:t> </a:t>
            </a:r>
            <a:r>
              <a:rPr lang="pl-PL" dirty="0" smtClean="0"/>
              <a:t>faktori.</a:t>
            </a:r>
          </a:p>
          <a:p>
            <a:pPr algn="just"/>
            <a:r>
              <a:rPr lang="pl-PL" dirty="0" smtClean="0"/>
              <a:t> </a:t>
            </a:r>
            <a:r>
              <a:rPr lang="pl-PL" dirty="0"/>
              <a:t>Za analizu finansijskih instrumenata u razvijenim </a:t>
            </a:r>
            <a:r>
              <a:rPr lang="pl-PL" dirty="0" smtClean="0"/>
              <a:t>tržišnim ekonomijama, </a:t>
            </a:r>
            <a:r>
              <a:rPr lang="en-US" dirty="0" smtClean="0"/>
              <a:t> </a:t>
            </a:r>
            <a:r>
              <a:rPr lang="en-US" dirty="0" err="1"/>
              <a:t>osnovne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karakteristike</a:t>
            </a:r>
            <a:r>
              <a:rPr lang="en-US" dirty="0"/>
              <a:t>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2805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7127" y="901521"/>
            <a:ext cx="10516673" cy="5275442"/>
          </a:xfrm>
        </p:spPr>
        <p:txBody>
          <a:bodyPr>
            <a:normAutofit/>
          </a:bodyPr>
          <a:lstStyle/>
          <a:p>
            <a:r>
              <a:rPr lang="sr-Latn-ME" dirty="0" smtClean="0"/>
              <a:t>Postoje </a:t>
            </a:r>
            <a:r>
              <a:rPr lang="en-US" dirty="0" smtClean="0"/>
              <a:t> </a:t>
            </a:r>
            <a:r>
              <a:rPr lang="sr-Latn-ME" dirty="0" smtClean="0"/>
              <a:t>podjela u tri</a:t>
            </a:r>
            <a:r>
              <a:rPr lang="en-US" dirty="0" smtClean="0"/>
              <a:t> </a:t>
            </a:r>
            <a:r>
              <a:rPr lang="en-US" dirty="0" err="1"/>
              <a:t>osnovna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pl-PL" dirty="0"/>
              <a:t>1. Sistem funkcija (ekonomski sistem, finansijski sistem i dr.),</a:t>
            </a:r>
          </a:p>
          <a:p>
            <a:pPr marL="0" indent="0">
              <a:buNone/>
            </a:pPr>
            <a:r>
              <a:rPr lang="pl-PL" dirty="0"/>
              <a:t>2. Materijalni sistem (tehnički </a:t>
            </a:r>
            <a:r>
              <a:rPr lang="pl-PL" dirty="0" smtClean="0"/>
              <a:t>mehanizmi....),</a:t>
            </a:r>
            <a:endParaRPr lang="pl-PL" dirty="0"/>
          </a:p>
          <a:p>
            <a:pPr marL="0" indent="0">
              <a:buNone/>
            </a:pPr>
            <a:r>
              <a:rPr lang="sr-Latn-ME" dirty="0"/>
              <a:t>3</a:t>
            </a:r>
            <a:r>
              <a:rPr lang="en-US" dirty="0" smtClean="0"/>
              <a:t>. </a:t>
            </a:r>
            <a:r>
              <a:rPr lang="en-US" dirty="0" err="1"/>
              <a:t>Biološki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(</a:t>
            </a:r>
            <a:r>
              <a:rPr lang="en-US" dirty="0" err="1"/>
              <a:t>ekologija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dr.).</a:t>
            </a:r>
          </a:p>
          <a:p>
            <a:pPr marL="0" indent="0">
              <a:buNone/>
            </a:pPr>
            <a:r>
              <a:rPr lang="pl-PL" dirty="0"/>
              <a:t>Sistem funkcija dalje se </a:t>
            </a:r>
            <a:r>
              <a:rPr lang="pl-PL" dirty="0" smtClean="0"/>
              <a:t>dijeli </a:t>
            </a:r>
            <a:r>
              <a:rPr lang="pl-PL" dirty="0"/>
              <a:t>na veliki ekonomski sistem, a u </a:t>
            </a:r>
            <a:r>
              <a:rPr lang="en-US" dirty="0" err="1"/>
              <a:t>sastavu</a:t>
            </a:r>
            <a:r>
              <a:rPr lang="en-US" dirty="0"/>
              <a:t> </a:t>
            </a:r>
            <a:r>
              <a:rPr lang="en-US" dirty="0" err="1"/>
              <a:t>njega</a:t>
            </a:r>
            <a:r>
              <a:rPr lang="en-US" dirty="0"/>
              <a:t> </a:t>
            </a:r>
            <a:r>
              <a:rPr lang="en-US" dirty="0" err="1" smtClean="0"/>
              <a:t>postoj</a:t>
            </a:r>
            <a:r>
              <a:rPr lang="sr-Latn-ME" dirty="0" smtClean="0"/>
              <a:t>e podsistemi</a:t>
            </a:r>
            <a:r>
              <a:rPr lang="en-US" dirty="0" smtClean="0"/>
              <a:t>: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 smtClean="0"/>
              <a:t>raspod</a:t>
            </a:r>
            <a:r>
              <a:rPr lang="sr-Latn-ME" dirty="0" smtClean="0"/>
              <a:t>j</a:t>
            </a:r>
            <a:r>
              <a:rPr lang="en-US" dirty="0" err="1" smtClean="0"/>
              <a:t>ele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proširene</a:t>
            </a:r>
            <a:r>
              <a:rPr lang="en-US" dirty="0"/>
              <a:t> </a:t>
            </a:r>
            <a:r>
              <a:rPr lang="en-US" dirty="0" err="1"/>
              <a:t>reprodukcije</a:t>
            </a:r>
            <a:r>
              <a:rPr lang="en-US" dirty="0"/>
              <a:t>, </a:t>
            </a:r>
            <a:r>
              <a:rPr lang="en-US" dirty="0" err="1"/>
              <a:t>štednja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njeno</a:t>
            </a:r>
            <a:r>
              <a:rPr lang="en-US" dirty="0"/>
              <a:t> </a:t>
            </a:r>
            <a:r>
              <a:rPr lang="en-US" dirty="0" err="1" smtClean="0"/>
              <a:t>usm</a:t>
            </a:r>
            <a:r>
              <a:rPr lang="sr-Latn-ME" dirty="0" smtClean="0"/>
              <a:t>j</a:t>
            </a:r>
            <a:r>
              <a:rPr lang="en-US" dirty="0" err="1" smtClean="0"/>
              <a:t>eravanje</a:t>
            </a:r>
            <a:r>
              <a:rPr lang="en-US" dirty="0" smtClean="0"/>
              <a:t> </a:t>
            </a:r>
            <a:r>
              <a:rPr lang="sr-Latn-ME" dirty="0" smtClean="0"/>
              <a:t>u</a:t>
            </a:r>
            <a:r>
              <a:rPr lang="en-US" dirty="0" smtClean="0"/>
              <a:t> </a:t>
            </a:r>
            <a:r>
              <a:rPr lang="sr-Latn-ME" dirty="0" smtClean="0"/>
              <a:t>p</a:t>
            </a:r>
            <a:r>
              <a:rPr lang="en-US" dirty="0" err="1" smtClean="0"/>
              <a:t>roširenu</a:t>
            </a:r>
            <a:r>
              <a:rPr lang="sr-Latn-ME" dirty="0" smtClean="0"/>
              <a:t> </a:t>
            </a:r>
            <a:r>
              <a:rPr lang="en-US" dirty="0" err="1"/>
              <a:t>reprodukciju</a:t>
            </a:r>
            <a:r>
              <a:rPr lang="en-US" dirty="0"/>
              <a:t>,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2444453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39588"/>
            <a:ext cx="10515600" cy="543737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a) </a:t>
            </a:r>
            <a:r>
              <a:rPr lang="en-US" dirty="0" err="1"/>
              <a:t>Struktura</a:t>
            </a:r>
            <a:r>
              <a:rPr lang="en-US" dirty="0"/>
              <a:t> </a:t>
            </a:r>
            <a:r>
              <a:rPr lang="en-US" dirty="0" err="1"/>
              <a:t>instrumenata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smtClean="0"/>
              <a:t>s</a:t>
            </a:r>
            <a:r>
              <a:rPr lang="sr-Latn-ME" dirty="0" smtClean="0"/>
              <a:t>ubjektima</a:t>
            </a:r>
            <a:r>
              <a:rPr lang="en-US" dirty="0" smtClean="0"/>
              <a:t>,</a:t>
            </a:r>
            <a:endParaRPr lang="en-US" dirty="0"/>
          </a:p>
          <a:p>
            <a:pPr marL="0" indent="0" algn="just">
              <a:buNone/>
            </a:pPr>
            <a:r>
              <a:rPr lang="pl-PL" dirty="0"/>
              <a:t>b) Struktura po vrstama instrumenata,</a:t>
            </a:r>
          </a:p>
          <a:p>
            <a:pPr marL="0" indent="0" algn="just">
              <a:buNone/>
            </a:pPr>
            <a:r>
              <a:rPr lang="pl-PL" dirty="0"/>
              <a:t>c) Struktura instrumenata po rokovima, i</a:t>
            </a:r>
          </a:p>
          <a:p>
            <a:pPr marL="0" indent="0" algn="just">
              <a:buNone/>
            </a:pPr>
            <a:r>
              <a:rPr lang="en-US" dirty="0"/>
              <a:t>d) </a:t>
            </a:r>
            <a:r>
              <a:rPr lang="en-US" dirty="0" err="1"/>
              <a:t>Straktura</a:t>
            </a:r>
            <a:r>
              <a:rPr lang="en-US" dirty="0"/>
              <a:t> </a:t>
            </a:r>
            <a:r>
              <a:rPr lang="en-US" dirty="0" err="1"/>
              <a:t>instrumenata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načinu</a:t>
            </a:r>
            <a:r>
              <a:rPr lang="en-US" dirty="0"/>
              <a:t> </a:t>
            </a:r>
            <a:r>
              <a:rPr lang="en-US" dirty="0" err="1"/>
              <a:t>formiranja</a:t>
            </a:r>
            <a:r>
              <a:rPr lang="en-US" dirty="0"/>
              <a:t>, </a:t>
            </a:r>
            <a:r>
              <a:rPr lang="en-US" dirty="0" err="1"/>
              <a:t>oblicima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odlučivanja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njihovoj</a:t>
            </a:r>
            <a:r>
              <a:rPr lang="en-US" dirty="0"/>
              <a:t> </a:t>
            </a:r>
            <a:r>
              <a:rPr lang="en-US" dirty="0" err="1"/>
              <a:t>upotrebi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transformaciji</a:t>
            </a:r>
            <a:r>
              <a:rPr lang="en-US" dirty="0"/>
              <a:t> </a:t>
            </a:r>
            <a:r>
              <a:rPr lang="en-US" dirty="0" err="1"/>
              <a:t>jednog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drugi</a:t>
            </a:r>
            <a:r>
              <a:rPr lang="en-US" dirty="0" smtClean="0"/>
              <a:t> </a:t>
            </a:r>
            <a:r>
              <a:rPr lang="en-US" dirty="0" err="1"/>
              <a:t>oblik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it-IT" dirty="0"/>
              <a:t>Često se </a:t>
            </a:r>
            <a:r>
              <a:rPr lang="it-IT" dirty="0" smtClean="0"/>
              <a:t>ističe</a:t>
            </a:r>
            <a:r>
              <a:rPr lang="sr-Latn-ME" dirty="0" smtClean="0"/>
              <a:t> kakva je</a:t>
            </a:r>
            <a:r>
              <a:rPr lang="it-IT" dirty="0" smtClean="0"/>
              <a:t> </a:t>
            </a:r>
            <a:r>
              <a:rPr lang="it-IT" dirty="0"/>
              <a:t>finansijska struktura po </a:t>
            </a:r>
            <a:r>
              <a:rPr lang="it-IT" dirty="0" smtClean="0"/>
              <a:t>instrumentima</a:t>
            </a:r>
            <a:r>
              <a:rPr lang="sr-Latn-ME" dirty="0" smtClean="0"/>
              <a:t> da li je </a:t>
            </a:r>
            <a:r>
              <a:rPr lang="it-IT" dirty="0" smtClean="0"/>
              <a:t> </a:t>
            </a:r>
            <a:r>
              <a:rPr lang="sr-Latn-ME" dirty="0" smtClean="0"/>
              <a:t> </a:t>
            </a:r>
            <a:r>
              <a:rPr lang="en-US" dirty="0" err="1" smtClean="0"/>
              <a:t>simplificirana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nerazvijena</a:t>
            </a:r>
            <a:r>
              <a:rPr lang="en-US" dirty="0"/>
              <a:t>),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razvijene</a:t>
            </a:r>
            <a:r>
              <a:rPr lang="en-US" dirty="0"/>
              <a:t> </a:t>
            </a:r>
            <a:r>
              <a:rPr lang="en-US" dirty="0" err="1"/>
              <a:t>tržišne</a:t>
            </a:r>
            <a:r>
              <a:rPr lang="en-US" dirty="0"/>
              <a:t> </a:t>
            </a:r>
            <a:r>
              <a:rPr lang="sr-Latn-ME" dirty="0" smtClean="0"/>
              <a:t>ekonomije 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6734078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7506"/>
            <a:ext cx="10515600" cy="5289457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Struktura i mogućnost razvoja, odnosno značaj pojedinih </a:t>
            </a:r>
            <a:r>
              <a:rPr lang="pl-PL" dirty="0" smtClean="0"/>
              <a:t>instrumenata </a:t>
            </a:r>
            <a:r>
              <a:rPr lang="en-US" dirty="0" err="1" smtClean="0"/>
              <a:t>finansijskog</a:t>
            </a:r>
            <a:r>
              <a:rPr lang="en-US" dirty="0" smtClean="0"/>
              <a:t> </a:t>
            </a:r>
            <a:r>
              <a:rPr lang="en-US" dirty="0" err="1"/>
              <a:t>sistema</a:t>
            </a:r>
            <a:r>
              <a:rPr lang="en-US" dirty="0"/>
              <a:t>, </a:t>
            </a:r>
            <a:r>
              <a:rPr lang="en-US" dirty="0" err="1"/>
              <a:t>odraz</a:t>
            </a:r>
            <a:r>
              <a:rPr lang="en-US" dirty="0"/>
              <a:t> je </a:t>
            </a:r>
            <a:r>
              <a:rPr lang="en-US" dirty="0" smtClean="0"/>
              <a:t> </a:t>
            </a:r>
            <a:r>
              <a:rPr lang="en-US" dirty="0" err="1"/>
              <a:t>veće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manje</a:t>
            </a:r>
            <a:r>
              <a:rPr lang="en-US" dirty="0"/>
              <a:t> </a:t>
            </a:r>
            <a:r>
              <a:rPr lang="en-US" dirty="0" err="1"/>
              <a:t>mogućnosti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formira</a:t>
            </a:r>
            <a:r>
              <a:rPr lang="en-US" dirty="0"/>
              <a:t> </a:t>
            </a:r>
            <a:r>
              <a:rPr lang="en-US" dirty="0" err="1"/>
              <a:t>dati</a:t>
            </a:r>
            <a:r>
              <a:rPr lang="en-US" dirty="0"/>
              <a:t> </a:t>
            </a:r>
            <a:r>
              <a:rPr lang="sr-Latn-ME" dirty="0" smtClean="0"/>
              <a:t>ekonomski </a:t>
            </a:r>
            <a:r>
              <a:rPr lang="pl-PL" dirty="0" smtClean="0"/>
              <a:t>sistem </a:t>
            </a:r>
            <a:r>
              <a:rPr lang="pl-PL" dirty="0"/>
              <a:t>u jednoj zemlji. </a:t>
            </a:r>
            <a:endParaRPr lang="pl-PL" dirty="0" smtClean="0"/>
          </a:p>
          <a:p>
            <a:pPr algn="just"/>
            <a:r>
              <a:rPr lang="pl-PL" dirty="0" smtClean="0"/>
              <a:t>Poznato </a:t>
            </a:r>
            <a:r>
              <a:rPr lang="pl-PL" dirty="0"/>
              <a:t>je da u </a:t>
            </a:r>
            <a:r>
              <a:rPr lang="pl-PL" dirty="0" smtClean="0"/>
              <a:t>tržišnoj ekonomiji </a:t>
            </a:r>
            <a:r>
              <a:rPr lang="pl-PL" dirty="0"/>
              <a:t>postoji vrlo </a:t>
            </a:r>
            <a:r>
              <a:rPr lang="pl-PL" dirty="0" smtClean="0"/>
              <a:t>razvijen </a:t>
            </a:r>
            <a:r>
              <a:rPr lang="en-US" dirty="0" err="1" smtClean="0"/>
              <a:t>oblik</a:t>
            </a:r>
            <a:r>
              <a:rPr lang="en-US" dirty="0" smtClean="0"/>
              <a:t> </a:t>
            </a:r>
            <a:r>
              <a:rPr lang="en-US" dirty="0" err="1"/>
              <a:t>različitih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ednosnih</a:t>
            </a:r>
            <a:r>
              <a:rPr lang="en-US" dirty="0" smtClean="0"/>
              <a:t> </a:t>
            </a:r>
            <a:r>
              <a:rPr lang="en-US" dirty="0" err="1"/>
              <a:t>papira</a:t>
            </a:r>
            <a:r>
              <a:rPr lang="en-US" dirty="0"/>
              <a:t>, </a:t>
            </a:r>
            <a:r>
              <a:rPr lang="en-US" dirty="0" err="1"/>
              <a:t>akcija</a:t>
            </a:r>
            <a:r>
              <a:rPr lang="en-US" dirty="0"/>
              <a:t>,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enica</a:t>
            </a:r>
            <a:r>
              <a:rPr lang="en-US" dirty="0"/>
              <a:t>,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javnog</a:t>
            </a:r>
            <a:r>
              <a:rPr lang="en-US" dirty="0"/>
              <a:t> </a:t>
            </a:r>
            <a:r>
              <a:rPr lang="en-US" dirty="0" err="1"/>
              <a:t>duga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razvijeno</a:t>
            </a:r>
            <a:r>
              <a:rPr lang="en-US" dirty="0" smtClean="0"/>
              <a:t> </a:t>
            </a:r>
            <a:r>
              <a:rPr lang="en-US" dirty="0" err="1"/>
              <a:t>otvoreno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(</a:t>
            </a:r>
            <a:r>
              <a:rPr lang="en-US" dirty="0" err="1"/>
              <a:t>kupovina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prodaja</a:t>
            </a:r>
            <a:r>
              <a:rPr lang="en-US" dirty="0"/>
              <a:t> </a:t>
            </a:r>
            <a:r>
              <a:rPr lang="en-US" dirty="0" err="1"/>
              <a:t>tih</a:t>
            </a:r>
            <a:r>
              <a:rPr lang="en-US" dirty="0"/>
              <a:t> </a:t>
            </a:r>
            <a:r>
              <a:rPr lang="en-US" dirty="0" err="1"/>
              <a:t>instrumenata</a:t>
            </a:r>
            <a:r>
              <a:rPr lang="en-US" dirty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pretvaranje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druge</a:t>
            </a:r>
            <a:r>
              <a:rPr lang="en-US" dirty="0"/>
              <a:t>, </a:t>
            </a:r>
            <a:r>
              <a:rPr lang="en-US" dirty="0" err="1"/>
              <a:t>likvidnije</a:t>
            </a:r>
            <a:r>
              <a:rPr lang="en-US" dirty="0"/>
              <a:t> </a:t>
            </a:r>
            <a:r>
              <a:rPr lang="en-US" dirty="0" err="1" smtClean="0"/>
              <a:t>oblike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dr</a:t>
            </a:r>
            <a:r>
              <a:rPr lang="en-US" dirty="0" smtClean="0"/>
              <a:t>.)</a:t>
            </a:r>
            <a:r>
              <a:rPr lang="sr-Latn-ME" dirty="0" smtClean="0"/>
              <a:t>. </a:t>
            </a:r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Nasuprot</a:t>
            </a:r>
            <a:r>
              <a:rPr lang="en-US" dirty="0"/>
              <a:t> tome, u </a:t>
            </a:r>
            <a:r>
              <a:rPr lang="en-US" dirty="0" err="1"/>
              <a:t>nedovoljno</a:t>
            </a:r>
            <a:r>
              <a:rPr lang="en-US" dirty="0"/>
              <a:t> </a:t>
            </a:r>
            <a:r>
              <a:rPr lang="en-US" dirty="0" err="1" smtClean="0"/>
              <a:t>razvijenim</a:t>
            </a:r>
            <a:r>
              <a:rPr lang="sr-Latn-ME" dirty="0" smtClean="0"/>
              <a:t> ekonomijama</a:t>
            </a:r>
            <a:r>
              <a:rPr lang="en-US" dirty="0" smtClean="0"/>
              <a:t>, </a:t>
            </a:r>
            <a:r>
              <a:rPr lang="en-US" dirty="0"/>
              <a:t>u </a:t>
            </a:r>
            <a:r>
              <a:rPr lang="en-US" dirty="0" err="1"/>
              <a:t>kojima</a:t>
            </a:r>
            <a:r>
              <a:rPr lang="en-US" dirty="0"/>
              <a:t> ne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razvijeno</a:t>
            </a:r>
            <a:r>
              <a:rPr lang="en-US" dirty="0"/>
              <a:t> </a:t>
            </a:r>
            <a:r>
              <a:rPr lang="en-US" dirty="0" err="1"/>
              <a:t>finansijsko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kredit</a:t>
            </a:r>
            <a:r>
              <a:rPr lang="sr-Latn-ME" dirty="0" smtClean="0"/>
              <a:t>n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sistem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uloga</a:t>
            </a:r>
            <a:r>
              <a:rPr lang="en-US" dirty="0" smtClean="0"/>
              <a:t> </a:t>
            </a:r>
            <a:r>
              <a:rPr lang="en-US" dirty="0" err="1"/>
              <a:t>gotovog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je </a:t>
            </a:r>
            <a:r>
              <a:rPr lang="en-US" dirty="0" err="1"/>
              <a:t>znatno</a:t>
            </a:r>
            <a:r>
              <a:rPr lang="en-US" dirty="0"/>
              <a:t> </a:t>
            </a:r>
            <a:r>
              <a:rPr lang="en-US" dirty="0" err="1"/>
              <a:t>veća</a:t>
            </a:r>
            <a:r>
              <a:rPr lang="en-US" dirty="0"/>
              <a:t>, </a:t>
            </a:r>
            <a:r>
              <a:rPr lang="en-US" dirty="0" err="1"/>
              <a:t>teškoće</a:t>
            </a:r>
            <a:r>
              <a:rPr lang="en-US" dirty="0"/>
              <a:t> u </a:t>
            </a:r>
            <a:r>
              <a:rPr lang="en-US" dirty="0" err="1"/>
              <a:t>transformaciji</a:t>
            </a:r>
            <a:r>
              <a:rPr lang="en-US" dirty="0"/>
              <a:t> </a:t>
            </a:r>
            <a:r>
              <a:rPr lang="en-US" dirty="0" err="1"/>
              <a:t>veće</a:t>
            </a:r>
            <a:r>
              <a:rPr lang="en-US" dirty="0"/>
              <a:t>, </a:t>
            </a:r>
            <a:r>
              <a:rPr lang="en-US" dirty="0" err="1"/>
              <a:t>tzv</a:t>
            </a:r>
            <a:r>
              <a:rPr lang="en-US" dirty="0"/>
              <a:t>. </a:t>
            </a:r>
            <a:r>
              <a:rPr lang="sr-Latn-ME" dirty="0" err="1"/>
              <a:t>f</a:t>
            </a:r>
            <a:r>
              <a:rPr lang="en-US" dirty="0" err="1" smtClean="0"/>
              <a:t>luidnost</a:t>
            </a:r>
            <a:r>
              <a:rPr lang="sr-Latn-ME" dirty="0" smtClean="0"/>
              <a:t> </a:t>
            </a:r>
            <a:r>
              <a:rPr lang="en-US" dirty="0" err="1" smtClean="0"/>
              <a:t>finansijskog</a:t>
            </a:r>
            <a:r>
              <a:rPr lang="en-US" dirty="0" smtClean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manja</a:t>
            </a:r>
            <a:r>
              <a:rPr lang="en-US" dirty="0"/>
              <a:t>, a time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likvidnost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6235633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26141"/>
            <a:ext cx="10515600" cy="545082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/>
              <a:t>Analiza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instrumenata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se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odnosom</a:t>
            </a:r>
            <a:r>
              <a:rPr lang="en-US" dirty="0"/>
              <a:t> </a:t>
            </a:r>
            <a:r>
              <a:rPr lang="en-US" dirty="0" err="1"/>
              <a:t>ostvarene</a:t>
            </a:r>
            <a:r>
              <a:rPr lang="en-US" dirty="0"/>
              <a:t> </a:t>
            </a:r>
            <a:r>
              <a:rPr lang="sr-Latn-ME" dirty="0" smtClean="0"/>
              <a:t> p</a:t>
            </a:r>
            <a:r>
              <a:rPr lang="en-US" dirty="0" err="1" smtClean="0"/>
              <a:t>ros</a:t>
            </a:r>
            <a:r>
              <a:rPr lang="sr-Latn-ME" dirty="0" smtClean="0"/>
              <a:t>j</a:t>
            </a:r>
            <a:r>
              <a:rPr lang="en-US" dirty="0" err="1" smtClean="0"/>
              <a:t>ečne</a:t>
            </a:r>
            <a:r>
              <a:rPr lang="sr-Latn-ME" dirty="0" smtClean="0"/>
              <a:t> </a:t>
            </a:r>
            <a:r>
              <a:rPr lang="en-US" dirty="0" smtClean="0"/>
              <a:t>stope </a:t>
            </a:r>
            <a:r>
              <a:rPr lang="en-US" dirty="0" err="1"/>
              <a:t>rasta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instrumenata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pros</a:t>
            </a:r>
            <a:r>
              <a:rPr lang="sr-Latn-ME" dirty="0" smtClean="0"/>
              <a:t>j</a:t>
            </a:r>
            <a:r>
              <a:rPr lang="en-US" dirty="0" err="1" smtClean="0"/>
              <a:t>ečne</a:t>
            </a:r>
            <a:r>
              <a:rPr lang="en-US" dirty="0" smtClean="0"/>
              <a:t> </a:t>
            </a:r>
            <a:r>
              <a:rPr lang="en-US" dirty="0"/>
              <a:t>stope </a:t>
            </a:r>
            <a:r>
              <a:rPr lang="en-US" dirty="0" err="1"/>
              <a:t>rasta</a:t>
            </a:r>
            <a:r>
              <a:rPr lang="en-US" dirty="0"/>
              <a:t> </a:t>
            </a:r>
            <a:r>
              <a:rPr lang="en-US" dirty="0" err="1"/>
              <a:t>društvenog</a:t>
            </a:r>
            <a:r>
              <a:rPr lang="en-US" dirty="0"/>
              <a:t> </a:t>
            </a:r>
            <a:r>
              <a:rPr lang="sr-Latn-ME" dirty="0" smtClean="0"/>
              <a:t> </a:t>
            </a:r>
            <a:r>
              <a:rPr lang="en-US" dirty="0" err="1" smtClean="0"/>
              <a:t>proizvoda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</a:t>
            </a:r>
            <a:r>
              <a:rPr lang="sr-Latn-ME" dirty="0" smtClean="0"/>
              <a:t> </a:t>
            </a:r>
            <a:r>
              <a:rPr lang="it-IT" dirty="0" smtClean="0"/>
              <a:t>taj </a:t>
            </a:r>
            <a:r>
              <a:rPr lang="it-IT" dirty="0"/>
              <a:t>način uočavamo da li finansijski instrumenti </a:t>
            </a:r>
            <a:r>
              <a:rPr lang="it-IT" dirty="0" smtClean="0"/>
              <a:t>prate </a:t>
            </a:r>
            <a:r>
              <a:rPr lang="it-IT" dirty="0"/>
              <a:t>po </a:t>
            </a:r>
            <a:r>
              <a:rPr lang="it-IT" dirty="0" smtClean="0"/>
              <a:t>visini </a:t>
            </a:r>
            <a:r>
              <a:rPr lang="it-IT" dirty="0"/>
              <a:t>kretanje </a:t>
            </a:r>
            <a:r>
              <a:rPr lang="it-IT" dirty="0" smtClean="0"/>
              <a:t>društvenog</a:t>
            </a:r>
            <a:r>
              <a:rPr lang="sr-Latn-ME" dirty="0" smtClean="0"/>
              <a:t> </a:t>
            </a:r>
            <a:r>
              <a:rPr lang="en-US" dirty="0" err="1" smtClean="0"/>
              <a:t>proizvoda</a:t>
            </a:r>
            <a:r>
              <a:rPr lang="en-US" dirty="0" smtClean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transakcije</a:t>
            </a:r>
            <a:r>
              <a:rPr lang="en-US" dirty="0"/>
              <a:t> u </a:t>
            </a:r>
            <a:r>
              <a:rPr lang="sr-Latn-ME" dirty="0" smtClean="0"/>
              <a:t>ekonomiji</a:t>
            </a:r>
            <a:r>
              <a:rPr lang="en-US" dirty="0" smtClean="0"/>
              <a:t>, </a:t>
            </a:r>
            <a:r>
              <a:rPr lang="en-US" dirty="0" err="1"/>
              <a:t>obično</a:t>
            </a:r>
            <a:r>
              <a:rPr lang="en-US" dirty="0"/>
              <a:t> u </a:t>
            </a:r>
            <a:r>
              <a:rPr lang="en-US" dirty="0" err="1"/>
              <a:t>toku</a:t>
            </a:r>
            <a:r>
              <a:rPr lang="en-US" dirty="0"/>
              <a:t> </a:t>
            </a:r>
            <a:r>
              <a:rPr lang="en-US" dirty="0" err="1"/>
              <a:t>jedne</a:t>
            </a:r>
            <a:r>
              <a:rPr lang="en-US" dirty="0"/>
              <a:t> </a:t>
            </a:r>
            <a:r>
              <a:rPr lang="en-US" dirty="0" err="1"/>
              <a:t>godine</a:t>
            </a:r>
            <a:r>
              <a:rPr lang="en-US" dirty="0"/>
              <a:t>).</a:t>
            </a:r>
          </a:p>
          <a:p>
            <a:pPr algn="just"/>
            <a:r>
              <a:rPr lang="pl-PL" dirty="0"/>
              <a:t>U analizi strukture finansijskih </a:t>
            </a:r>
            <a:r>
              <a:rPr lang="pl-PL" dirty="0" smtClean="0"/>
              <a:t>instrumenata, svi finansijski </a:t>
            </a:r>
            <a:r>
              <a:rPr lang="en-US" dirty="0" smtClean="0"/>
              <a:t>instrument</a:t>
            </a:r>
            <a:r>
              <a:rPr lang="sr-Latn-ME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mo</a:t>
            </a:r>
            <a:r>
              <a:rPr lang="sr-Latn-ME" dirty="0" smtClean="0"/>
              <a:t>gu se naći u</a:t>
            </a:r>
            <a:r>
              <a:rPr lang="en-US" dirty="0" smtClean="0"/>
              <a:t>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</a:t>
            </a:r>
            <a:r>
              <a:rPr lang="sr-Latn-ME" dirty="0" smtClean="0"/>
              <a:t>e sektore</a:t>
            </a:r>
            <a:r>
              <a:rPr lang="en-US" dirty="0" smtClean="0"/>
              <a:t>:</a:t>
            </a:r>
            <a:endParaRPr lang="en-US" dirty="0"/>
          </a:p>
          <a:p>
            <a:pPr marL="457200" lvl="1" indent="0">
              <a:buNone/>
            </a:pPr>
            <a:r>
              <a:rPr lang="en-US" sz="2800" dirty="0"/>
              <a:t>1. </a:t>
            </a:r>
            <a:r>
              <a:rPr lang="en-US" sz="2800" dirty="0" err="1" smtClean="0"/>
              <a:t>privredn</a:t>
            </a:r>
            <a:r>
              <a:rPr lang="sr-Latn-ME" sz="2800" dirty="0" smtClean="0"/>
              <a:t>a</a:t>
            </a:r>
            <a:r>
              <a:rPr lang="en-US" sz="2800" dirty="0" smtClean="0"/>
              <a:t> </a:t>
            </a:r>
            <a:r>
              <a:rPr lang="sr-Latn-ME" sz="2800" dirty="0" smtClean="0"/>
              <a:t>društva</a:t>
            </a:r>
            <a:r>
              <a:rPr lang="en-US" sz="2800" dirty="0" smtClean="0"/>
              <a:t>,</a:t>
            </a:r>
            <a:endParaRPr lang="en-US" sz="2800" dirty="0"/>
          </a:p>
          <a:p>
            <a:pPr marL="457200" lvl="1" indent="0">
              <a:buNone/>
            </a:pPr>
            <a:r>
              <a:rPr lang="en-US" sz="2800" dirty="0"/>
              <a:t>2. </a:t>
            </a:r>
            <a:r>
              <a:rPr lang="en-US" sz="2800" dirty="0" smtClean="0"/>
              <a:t> </a:t>
            </a:r>
            <a:r>
              <a:rPr lang="en-US" sz="2800" dirty="0" err="1" smtClean="0"/>
              <a:t>ostal</a:t>
            </a:r>
            <a:r>
              <a:rPr lang="sr-Latn-ME" sz="2800" dirty="0" smtClean="0"/>
              <a:t>e</a:t>
            </a:r>
            <a:r>
              <a:rPr lang="en-US" sz="2800" dirty="0" smtClean="0"/>
              <a:t> </a:t>
            </a:r>
            <a:r>
              <a:rPr lang="en-US" sz="2800" dirty="0" err="1" smtClean="0"/>
              <a:t>organizacij</a:t>
            </a:r>
            <a:r>
              <a:rPr lang="sr-Latn-ME" sz="2800" dirty="0" smtClean="0"/>
              <a:t>e</a:t>
            </a:r>
            <a:r>
              <a:rPr lang="en-US" sz="2800" dirty="0" smtClean="0"/>
              <a:t>,</a:t>
            </a:r>
            <a:endParaRPr lang="en-US" sz="2800" dirty="0"/>
          </a:p>
          <a:p>
            <a:pPr marL="457200" lvl="1" indent="0">
              <a:buNone/>
            </a:pPr>
            <a:r>
              <a:rPr lang="en-US" sz="2800" dirty="0"/>
              <a:t>3. </a:t>
            </a:r>
            <a:r>
              <a:rPr lang="en-US" sz="2800" dirty="0" err="1" smtClean="0"/>
              <a:t>stanovništv</a:t>
            </a:r>
            <a:r>
              <a:rPr lang="sr-Latn-ME" sz="2800" dirty="0" smtClean="0"/>
              <a:t>o</a:t>
            </a:r>
            <a:r>
              <a:rPr lang="en-US" sz="2800" dirty="0" smtClean="0"/>
              <a:t>,</a:t>
            </a:r>
            <a:endParaRPr lang="en-US" sz="2800" dirty="0"/>
          </a:p>
          <a:p>
            <a:pPr marL="457200" lvl="1" indent="0">
              <a:buNone/>
            </a:pPr>
            <a:r>
              <a:rPr lang="en-US" sz="2800" dirty="0"/>
              <a:t>4. </a:t>
            </a:r>
            <a:r>
              <a:rPr lang="en-US" sz="2800" dirty="0" smtClean="0"/>
              <a:t> </a:t>
            </a:r>
            <a:r>
              <a:rPr lang="en-US" sz="2800" dirty="0" err="1" smtClean="0"/>
              <a:t>držav</a:t>
            </a:r>
            <a:r>
              <a:rPr lang="sr-Latn-ME" sz="2800" dirty="0" smtClean="0"/>
              <a:t>a</a:t>
            </a:r>
            <a:r>
              <a:rPr lang="en-US" sz="2800" dirty="0" smtClean="0"/>
              <a:t>,</a:t>
            </a:r>
            <a:endParaRPr lang="en-US" sz="2800" dirty="0"/>
          </a:p>
          <a:p>
            <a:pPr marL="457200" lvl="1" indent="0">
              <a:buNone/>
            </a:pPr>
            <a:r>
              <a:rPr lang="en-US" sz="2800" dirty="0"/>
              <a:t>5. </a:t>
            </a:r>
            <a:r>
              <a:rPr lang="en-US" sz="2800" dirty="0" smtClean="0"/>
              <a:t> </a:t>
            </a:r>
            <a:r>
              <a:rPr lang="en-US" sz="2800" dirty="0" err="1" smtClean="0"/>
              <a:t>banak</a:t>
            </a:r>
            <a:r>
              <a:rPr lang="sr-Latn-ME" sz="2800" dirty="0" smtClean="0"/>
              <a:t>e</a:t>
            </a:r>
            <a:r>
              <a:rPr lang="en-US" sz="2800" dirty="0" smtClean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sr-Latn-ME" sz="2800" dirty="0" smtClean="0"/>
              <a:t>druge </a:t>
            </a:r>
            <a:r>
              <a:rPr lang="en-US" sz="2800" dirty="0" err="1" smtClean="0"/>
              <a:t>finansijsk</a:t>
            </a:r>
            <a:r>
              <a:rPr lang="sr-Latn-ME" sz="2800" dirty="0" smtClean="0"/>
              <a:t>e</a:t>
            </a:r>
            <a:r>
              <a:rPr lang="en-US" sz="2800" dirty="0" smtClean="0"/>
              <a:t> </a:t>
            </a:r>
            <a:r>
              <a:rPr lang="en-US" sz="2800" dirty="0" err="1" smtClean="0"/>
              <a:t>institucij</a:t>
            </a:r>
            <a:r>
              <a:rPr lang="sr-Latn-ME" sz="2800" dirty="0" smtClean="0"/>
              <a:t>e</a:t>
            </a:r>
            <a:r>
              <a:rPr lang="en-US" sz="2800" dirty="0" smtClean="0"/>
              <a:t>,</a:t>
            </a:r>
            <a:endParaRPr lang="sr-Latn-ME" sz="2800" dirty="0" smtClean="0"/>
          </a:p>
          <a:p>
            <a:pPr marL="457200" lvl="1" indent="0">
              <a:buNone/>
            </a:pPr>
            <a:r>
              <a:rPr lang="en-US" sz="2800" dirty="0"/>
              <a:t>6. </a:t>
            </a:r>
            <a:r>
              <a:rPr lang="en-US" sz="2800" dirty="0" smtClean="0"/>
              <a:t> </a:t>
            </a:r>
            <a:r>
              <a:rPr lang="en-US" sz="2800" dirty="0" err="1" smtClean="0"/>
              <a:t>inostranstv</a:t>
            </a:r>
            <a:r>
              <a:rPr lang="sr-Latn-ME" sz="2800" dirty="0" smtClean="0"/>
              <a:t>o</a:t>
            </a:r>
            <a:r>
              <a:rPr lang="en-US" sz="2800" dirty="0" smtClean="0"/>
              <a:t>.</a:t>
            </a:r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96511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66482"/>
            <a:ext cx="10515600" cy="5410481"/>
          </a:xfrm>
        </p:spPr>
        <p:txBody>
          <a:bodyPr>
            <a:normAutofit/>
          </a:bodyPr>
          <a:lstStyle/>
          <a:p>
            <a:pPr algn="just"/>
            <a:r>
              <a:rPr lang="sr-Latn-ME" dirty="0" smtClean="0"/>
              <a:t>P</a:t>
            </a:r>
            <a:r>
              <a:rPr lang="en-US" dirty="0" err="1" smtClean="0"/>
              <a:t>rivred</a:t>
            </a:r>
            <a:r>
              <a:rPr lang="sr-Latn-ME" dirty="0" smtClean="0"/>
              <a:t>na društva i</a:t>
            </a:r>
            <a:r>
              <a:rPr lang="en-US" dirty="0" smtClean="0"/>
              <a:t> </a:t>
            </a:r>
            <a:r>
              <a:rPr lang="en-US" dirty="0" err="1"/>
              <a:t>stanovništva</a:t>
            </a:r>
            <a:r>
              <a:rPr lang="en-US" dirty="0"/>
              <a:t> u </a:t>
            </a:r>
            <a:r>
              <a:rPr lang="en-US" dirty="0" err="1"/>
              <a:t>strukturi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 smtClean="0"/>
              <a:t>instrumenata</a:t>
            </a:r>
            <a:r>
              <a:rPr lang="sr-Latn-ME" dirty="0" smtClean="0"/>
              <a:t> </a:t>
            </a:r>
            <a:r>
              <a:rPr lang="pl-PL" dirty="0" smtClean="0"/>
              <a:t>pokazuju   dominantao </a:t>
            </a:r>
            <a:r>
              <a:rPr lang="pl-PL" dirty="0"/>
              <a:t>učešće. </a:t>
            </a:r>
            <a:endParaRPr lang="pl-PL" dirty="0" smtClean="0"/>
          </a:p>
          <a:p>
            <a:pPr algn="just"/>
            <a:r>
              <a:rPr lang="pl-PL" dirty="0" smtClean="0"/>
              <a:t>Kod </a:t>
            </a:r>
            <a:r>
              <a:rPr lang="pl-PL" dirty="0"/>
              <a:t>privrede to je vezano za </a:t>
            </a:r>
            <a:r>
              <a:rPr lang="pl-PL" dirty="0" smtClean="0"/>
              <a:t>potrebe </a:t>
            </a:r>
            <a:r>
              <a:rPr lang="en-US" dirty="0" err="1" smtClean="0"/>
              <a:t>finansijskog</a:t>
            </a:r>
            <a:r>
              <a:rPr lang="en-US" dirty="0" smtClean="0"/>
              <a:t> </a:t>
            </a:r>
            <a:r>
              <a:rPr lang="en-US" dirty="0" err="1" smtClean="0"/>
              <a:t>pos</a:t>
            </a:r>
            <a:r>
              <a:rPr lang="sr-Latn-ME" dirty="0" smtClean="0"/>
              <a:t>lovanja 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ME" dirty="0" smtClean="0"/>
              <a:t>obezbeđenja</a:t>
            </a:r>
            <a:r>
              <a:rPr lang="en-US" dirty="0" smtClean="0"/>
              <a:t> </a:t>
            </a:r>
            <a:r>
              <a:rPr lang="sr-Latn-ME" dirty="0" smtClean="0"/>
              <a:t>likvidnih sredstava kada treba, apo tom osnovu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akumulacije</a:t>
            </a:r>
            <a:r>
              <a:rPr lang="en-US" dirty="0"/>
              <a:t>, </a:t>
            </a:r>
            <a:r>
              <a:rPr lang="az-Cyrl-AZ" dirty="0"/>
              <a:t>а </a:t>
            </a:r>
            <a:r>
              <a:rPr lang="en-US" dirty="0" err="1" smtClean="0"/>
              <a:t>kod</a:t>
            </a:r>
            <a:r>
              <a:rPr lang="sr-Latn-ME" dirty="0" smtClean="0"/>
              <a:t> </a:t>
            </a:r>
            <a:r>
              <a:rPr lang="en-US" dirty="0" err="1" smtClean="0"/>
              <a:t>stanovništva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pojavu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viškova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posredstvom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 smtClean="0"/>
              <a:t>prelivaju</a:t>
            </a:r>
            <a:r>
              <a:rPr lang="sr-Latn-ME" dirty="0" smtClean="0"/>
              <a:t> </a:t>
            </a:r>
            <a:r>
              <a:rPr lang="pl-PL" dirty="0" smtClean="0"/>
              <a:t>kod deficitarnih subjekata, </a:t>
            </a:r>
            <a:r>
              <a:rPr lang="pl-PL" dirty="0"/>
              <a:t>odnosno zadržavaju u obliku gotovog novca (ili vrše </a:t>
            </a:r>
            <a:r>
              <a:rPr lang="pl-PL" dirty="0" smtClean="0"/>
              <a:t>realna </a:t>
            </a:r>
            <a:r>
              <a:rPr lang="en-US" dirty="0" err="1" smtClean="0"/>
              <a:t>ulaganja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 smtClean="0"/>
              <a:t>sektor</a:t>
            </a:r>
            <a:r>
              <a:rPr lang="sr-Latn-ME" dirty="0" smtClean="0"/>
              <a:t>u</a:t>
            </a:r>
            <a:r>
              <a:rPr lang="en-US" dirty="0" smtClean="0"/>
              <a:t>).</a:t>
            </a:r>
            <a:endParaRPr lang="en-US" dirty="0"/>
          </a:p>
          <a:p>
            <a:pPr algn="just"/>
            <a:r>
              <a:rPr lang="pl-PL" dirty="0"/>
              <a:t>Prema strukturi finansijskih instrumenata po vrstama, postoji </a:t>
            </a:r>
            <a:r>
              <a:rPr lang="pl-PL" dirty="0" smtClean="0"/>
              <a:t>mogućnost razvoja </a:t>
            </a:r>
            <a:r>
              <a:rPr lang="pl-PL" dirty="0"/>
              <a:t>multilateralnih ili bilateralnih odnosa. </a:t>
            </a:r>
            <a:endParaRPr lang="pl-P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2069168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39588"/>
            <a:ext cx="10515600" cy="5437375"/>
          </a:xfrm>
        </p:spPr>
        <p:txBody>
          <a:bodyPr/>
          <a:lstStyle/>
          <a:p>
            <a:pPr algn="just"/>
            <a:r>
              <a:rPr lang="pl-PL" dirty="0" smtClean="0"/>
              <a:t>Multilateralni </a:t>
            </a:r>
            <a:r>
              <a:rPr lang="pl-PL" dirty="0"/>
              <a:t>odnosi (obveznice, </a:t>
            </a:r>
            <a:r>
              <a:rPr lang="en-US" dirty="0" err="1"/>
              <a:t>blagajnički</a:t>
            </a:r>
            <a:r>
              <a:rPr lang="en-US" dirty="0"/>
              <a:t> </a:t>
            </a:r>
            <a:r>
              <a:rPr lang="en-US" dirty="0" err="1"/>
              <a:t>zapisi</a:t>
            </a:r>
            <a:r>
              <a:rPr lang="en-US" dirty="0"/>
              <a:t>, </a:t>
            </a:r>
            <a:r>
              <a:rPr lang="en-US" dirty="0" err="1"/>
              <a:t>certifikati</a:t>
            </a:r>
            <a:r>
              <a:rPr lang="en-US" dirty="0"/>
              <a:t> o </a:t>
            </a:r>
            <a:r>
              <a:rPr lang="en-US" dirty="0" err="1"/>
              <a:t>sredstvima</a:t>
            </a:r>
            <a:r>
              <a:rPr lang="en-US" dirty="0"/>
              <a:t>)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instrumenata</a:t>
            </a:r>
            <a:r>
              <a:rPr lang="sr-Latn-ME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sr-Latn-ME" dirty="0"/>
              <a:t> </a:t>
            </a:r>
            <a:r>
              <a:rPr lang="sr-Latn-ME" dirty="0" smtClean="0"/>
              <a:t>o</a:t>
            </a:r>
            <a:r>
              <a:rPr lang="en-US" dirty="0" err="1" smtClean="0"/>
              <a:t>dređuju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eluju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veću</a:t>
            </a:r>
            <a:r>
              <a:rPr lang="en-US" dirty="0"/>
              <a:t> </a:t>
            </a:r>
            <a:r>
              <a:rPr lang="en-US" dirty="0" err="1"/>
              <a:t>fluidnost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sr-Latn-ME" dirty="0"/>
              <a:t> </a:t>
            </a:r>
            <a:r>
              <a:rPr lang="en-US" dirty="0" err="1"/>
              <a:t>bilateralnih</a:t>
            </a:r>
            <a:r>
              <a:rPr lang="en-US" dirty="0"/>
              <a:t> </a:t>
            </a:r>
            <a:r>
              <a:rPr lang="en-US" dirty="0" err="1"/>
              <a:t>instrumenata</a:t>
            </a:r>
            <a:r>
              <a:rPr lang="en-US" dirty="0"/>
              <a:t> (</a:t>
            </a:r>
            <a:r>
              <a:rPr lang="en-US" dirty="0" err="1"/>
              <a:t>krediti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depoziti</a:t>
            </a:r>
            <a:r>
              <a:rPr lang="en-US" dirty="0"/>
              <a:t>) </a:t>
            </a:r>
            <a:r>
              <a:rPr lang="en-US" dirty="0" err="1"/>
              <a:t>dolaze</a:t>
            </a:r>
            <a:r>
              <a:rPr lang="en-US" dirty="0"/>
              <a:t> do </a:t>
            </a:r>
            <a:r>
              <a:rPr lang="en-US" dirty="0" err="1"/>
              <a:t>ograničavanja</a:t>
            </a:r>
            <a:r>
              <a:rPr lang="en-US" dirty="0"/>
              <a:t> </a:t>
            </a:r>
            <a:r>
              <a:rPr lang="en-US" dirty="0" err="1"/>
              <a:t>fluidnosti</a:t>
            </a:r>
            <a:r>
              <a:rPr lang="sr-Latn-ME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nefinansijskog</a:t>
            </a:r>
            <a:r>
              <a:rPr lang="en-US" dirty="0"/>
              <a:t> </a:t>
            </a:r>
            <a:r>
              <a:rPr lang="en-US" dirty="0" err="1"/>
              <a:t>sektora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uglavnom</a:t>
            </a:r>
            <a:r>
              <a:rPr lang="en-US" dirty="0"/>
              <a:t> </a:t>
            </a:r>
            <a:r>
              <a:rPr lang="en-US" dirty="0" err="1"/>
              <a:t>zastupljeni</a:t>
            </a:r>
            <a:r>
              <a:rPr lang="en-US" dirty="0"/>
              <a:t> </a:t>
            </a:r>
            <a:r>
              <a:rPr lang="en-US" dirty="0" err="1"/>
              <a:t>bilateralni</a:t>
            </a:r>
            <a:r>
              <a:rPr lang="sr-Latn-ME" dirty="0"/>
              <a:t> </a:t>
            </a:r>
            <a:r>
              <a:rPr lang="en-US" dirty="0" err="1"/>
              <a:t>instrumenti</a:t>
            </a:r>
            <a:r>
              <a:rPr lang="en-US" dirty="0"/>
              <a:t> (</a:t>
            </a:r>
            <a:r>
              <a:rPr lang="en-US" dirty="0" err="1"/>
              <a:t>krediti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prodaju</a:t>
            </a:r>
            <a:r>
              <a:rPr lang="en-US" dirty="0"/>
              <a:t> robe),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sektora</a:t>
            </a:r>
            <a:r>
              <a:rPr lang="en-US" dirty="0"/>
              <a:t> </a:t>
            </a:r>
            <a:r>
              <a:rPr lang="en-US" dirty="0" err="1"/>
              <a:t>stanovništva</a:t>
            </a:r>
            <a:r>
              <a:rPr lang="en-US" dirty="0"/>
              <a:t> - </a:t>
            </a:r>
            <a:r>
              <a:rPr lang="en-US" dirty="0" err="1"/>
              <a:t>gotov</a:t>
            </a:r>
            <a:r>
              <a:rPr lang="en-US" dirty="0"/>
              <a:t> </a:t>
            </a:r>
            <a:r>
              <a:rPr lang="en-US" dirty="0" err="1" smtClean="0"/>
              <a:t>novac</a:t>
            </a:r>
            <a:r>
              <a:rPr lang="en-US" dirty="0" smtClean="0"/>
              <a:t> </a:t>
            </a:r>
            <a:r>
              <a:rPr lang="en-US" dirty="0"/>
              <a:t>- </a:t>
            </a:r>
            <a:r>
              <a:rPr lang="en-US" dirty="0" err="1"/>
              <a:t>dominira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307381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26141"/>
            <a:ext cx="10515600" cy="5450822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Ročna struktura finansijskih instrumenata pokazuje strukturu </a:t>
            </a:r>
            <a:r>
              <a:rPr lang="pl-PL" dirty="0" smtClean="0"/>
              <a:t>prema </a:t>
            </a:r>
            <a:r>
              <a:rPr lang="en-US" dirty="0" err="1" smtClean="0"/>
              <a:t>vremenskoj</a:t>
            </a:r>
            <a:r>
              <a:rPr lang="en-US" dirty="0" smtClean="0"/>
              <a:t> </a:t>
            </a:r>
            <a:r>
              <a:rPr lang="en-US" dirty="0" err="1"/>
              <a:t>vezanosti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Instrumenti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smtClean="0"/>
              <a:t>d</a:t>
            </a:r>
            <a:r>
              <a:rPr lang="sr-Latn-ME" dirty="0" smtClean="0"/>
              <a:t>ij</a:t>
            </a:r>
            <a:r>
              <a:rPr lang="en-US" dirty="0" err="1" smtClean="0"/>
              <a:t>ele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:</a:t>
            </a:r>
            <a:r>
              <a:rPr lang="en-US" dirty="0" smtClean="0"/>
              <a:t> </a:t>
            </a:r>
            <a:r>
              <a:rPr lang="en-US" dirty="0" err="1"/>
              <a:t>kratkoročne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srednjoročne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dugoročne</a:t>
            </a:r>
            <a:r>
              <a:rPr lang="en-US" dirty="0"/>
              <a:t> 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Na </a:t>
            </a:r>
            <a:r>
              <a:rPr lang="sr-Latn-ME" dirty="0" smtClean="0"/>
              <a:t>na novčanom</a:t>
            </a:r>
            <a:r>
              <a:rPr lang="en-US" dirty="0" smtClean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cirkuliše</a:t>
            </a:r>
            <a:r>
              <a:rPr lang="en-US" dirty="0"/>
              <a:t> </a:t>
            </a:r>
            <a:r>
              <a:rPr lang="en-US" dirty="0" err="1"/>
              <a:t>novac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u </a:t>
            </a:r>
            <a:r>
              <a:rPr lang="sr-Latn-ME" dirty="0" smtClean="0"/>
              <a:t>tržišnoj ekonomiji </a:t>
            </a:r>
            <a:r>
              <a:rPr lang="en-US" dirty="0" smtClean="0"/>
              <a:t> </a:t>
            </a:r>
            <a:r>
              <a:rPr lang="en-US" dirty="0" err="1"/>
              <a:t>poprima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sr-Latn-ME" dirty="0"/>
              <a:t> </a:t>
            </a:r>
            <a:r>
              <a:rPr lang="en-US" dirty="0" err="1" smtClean="0"/>
              <a:t>kapitala</a:t>
            </a:r>
            <a:r>
              <a:rPr lang="sr-Latn-ME" dirty="0" smtClean="0"/>
              <a:t>.</a:t>
            </a:r>
            <a:r>
              <a:rPr lang="en-US" dirty="0" smtClean="0"/>
              <a:t> </a:t>
            </a:r>
            <a:endParaRPr lang="sr-Latn-ME" dirty="0"/>
          </a:p>
          <a:p>
            <a:pPr algn="just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8676779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99247"/>
            <a:ext cx="10515600" cy="5477716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On </a:t>
            </a:r>
            <a:r>
              <a:rPr lang="en-US" dirty="0"/>
              <a:t>se </a:t>
            </a:r>
            <a:r>
              <a:rPr lang="en-US" dirty="0" err="1"/>
              <a:t>nalazi</a:t>
            </a:r>
            <a:r>
              <a:rPr lang="en-US" dirty="0"/>
              <a:t> u </a:t>
            </a:r>
            <a:r>
              <a:rPr lang="en-US" dirty="0" err="1"/>
              <a:t>različitim</a:t>
            </a:r>
            <a:r>
              <a:rPr lang="en-US" dirty="0"/>
              <a:t> </a:t>
            </a:r>
            <a:r>
              <a:rPr lang="en-US" dirty="0" err="1"/>
              <a:t>oblicima</a:t>
            </a:r>
            <a:r>
              <a:rPr lang="en-US" dirty="0"/>
              <a:t> </a:t>
            </a:r>
            <a:r>
              <a:rPr lang="en-US" dirty="0" err="1"/>
              <a:t>monetarnih</a:t>
            </a:r>
            <a:r>
              <a:rPr lang="en-US" dirty="0"/>
              <a:t> </a:t>
            </a:r>
            <a:r>
              <a:rPr lang="en-US" dirty="0" err="1"/>
              <a:t>supstituta</a:t>
            </a:r>
            <a:r>
              <a:rPr lang="en-US" dirty="0"/>
              <a:t>,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 smtClean="0"/>
              <a:t>prema</a:t>
            </a:r>
            <a:r>
              <a:rPr lang="sr-Latn-ME" dirty="0" smtClean="0"/>
              <a:t> </a:t>
            </a:r>
            <a:r>
              <a:rPr lang="en-US" dirty="0" err="1" smtClean="0"/>
              <a:t>ročnosti</a:t>
            </a:r>
            <a:r>
              <a:rPr lang="en-US" dirty="0"/>
              <a:t>, </a:t>
            </a:r>
            <a:r>
              <a:rPr lang="en-US" dirty="0" err="1"/>
              <a:t>obliku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držaocima</a:t>
            </a:r>
            <a:r>
              <a:rPr lang="en-US" dirty="0"/>
              <a:t>.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to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instrumenti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Nosioci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viška</a:t>
            </a:r>
            <a:r>
              <a:rPr lang="en-US" dirty="0"/>
              <a:t> </a:t>
            </a:r>
            <a:r>
              <a:rPr lang="en-US" dirty="0" err="1"/>
              <a:t>vrše</a:t>
            </a:r>
            <a:r>
              <a:rPr lang="en-US" dirty="0"/>
              <a:t> </a:t>
            </a:r>
            <a:r>
              <a:rPr lang="en-US" dirty="0" err="1"/>
              <a:t>stalni</a:t>
            </a:r>
            <a:r>
              <a:rPr lang="en-US" dirty="0"/>
              <a:t> </a:t>
            </a:r>
            <a:r>
              <a:rPr lang="en-US" dirty="0" err="1"/>
              <a:t>proces</a:t>
            </a:r>
            <a:r>
              <a:rPr lang="en-US" dirty="0"/>
              <a:t> </a:t>
            </a:r>
            <a:r>
              <a:rPr lang="en-US" dirty="0" err="1"/>
              <a:t>transformacije</a:t>
            </a:r>
            <a:r>
              <a:rPr lang="en-US" dirty="0"/>
              <a:t> </a:t>
            </a:r>
            <a:r>
              <a:rPr lang="en-US" dirty="0" err="1"/>
              <a:t>svog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smtClean="0"/>
              <a:t>one </a:t>
            </a:r>
            <a:r>
              <a:rPr lang="en-US" dirty="0" err="1"/>
              <a:t>oblike</a:t>
            </a:r>
            <a:r>
              <a:rPr lang="en-US" dirty="0"/>
              <a:t> </a:t>
            </a:r>
            <a:r>
              <a:rPr lang="en-US" dirty="0" err="1"/>
              <a:t>instrumenata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najprihvatljiviji</a:t>
            </a:r>
            <a:r>
              <a:rPr lang="en-US" dirty="0"/>
              <a:t>, s </a:t>
            </a:r>
            <a:r>
              <a:rPr lang="en-US" dirty="0" err="1"/>
              <a:t>obzirom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sr-Latn-ME" dirty="0" smtClean="0"/>
              <a:t> l</a:t>
            </a:r>
            <a:r>
              <a:rPr lang="en-US" dirty="0" err="1" smtClean="0"/>
              <a:t>ikvidnost</a:t>
            </a:r>
            <a:r>
              <a:rPr lang="en-US" dirty="0"/>
              <a:t>, </a:t>
            </a:r>
            <a:r>
              <a:rPr lang="en-US" dirty="0" err="1"/>
              <a:t>kamatu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rizik</a:t>
            </a:r>
            <a:r>
              <a:rPr lang="en-US" dirty="0"/>
              <a:t>,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plasmana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Finansijska</a:t>
            </a:r>
            <a:r>
              <a:rPr lang="en-US" dirty="0"/>
              <a:t> </a:t>
            </a:r>
            <a:r>
              <a:rPr lang="en-US" dirty="0" err="1"/>
              <a:t>struktura</a:t>
            </a:r>
            <a:r>
              <a:rPr lang="en-US" dirty="0"/>
              <a:t> je </a:t>
            </a:r>
            <a:r>
              <a:rPr lang="en-US" dirty="0" err="1"/>
              <a:t>razvijenija</a:t>
            </a:r>
            <a:r>
              <a:rPr lang="en-US" dirty="0"/>
              <a:t>,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raspolaže</a:t>
            </a:r>
            <a:r>
              <a:rPr lang="en-US" dirty="0"/>
              <a:t> s </a:t>
            </a:r>
            <a:r>
              <a:rPr lang="en-US" dirty="0" err="1" smtClean="0"/>
              <a:t>više</a:t>
            </a:r>
            <a:r>
              <a:rPr lang="sr-Latn-ME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/>
              <a:t>instrumenata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je </a:t>
            </a:r>
            <a:r>
              <a:rPr lang="sr-Latn-ME" dirty="0" smtClean="0"/>
              <a:t>ekonomija</a:t>
            </a:r>
            <a:r>
              <a:rPr lang="en-US" dirty="0" smtClean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sr-Latn-ME" dirty="0" smtClean="0"/>
              <a:t>tržišna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7986202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39588"/>
            <a:ext cx="10515600" cy="5437375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/>
              <a:t>Da bi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/>
              <a:t>mogle</a:t>
            </a:r>
            <a:r>
              <a:rPr lang="en-US" dirty="0"/>
              <a:t> </a:t>
            </a:r>
            <a:r>
              <a:rPr lang="en-US" dirty="0" err="1"/>
              <a:t>vršiti</a:t>
            </a:r>
            <a:r>
              <a:rPr lang="en-US" dirty="0"/>
              <a:t> </a:t>
            </a:r>
            <a:r>
              <a:rPr lang="en-US" dirty="0" err="1"/>
              <a:t>efikasni</a:t>
            </a:r>
            <a:r>
              <a:rPr lang="en-US" dirty="0"/>
              <a:t> </a:t>
            </a:r>
            <a:r>
              <a:rPr lang="en-US" dirty="0" err="1"/>
              <a:t>proces</a:t>
            </a:r>
            <a:r>
              <a:rPr lang="en-US" dirty="0"/>
              <a:t> </a:t>
            </a:r>
            <a:r>
              <a:rPr lang="en-US" dirty="0" err="1" smtClean="0"/>
              <a:t>mobilizacije</a:t>
            </a:r>
            <a:r>
              <a:rPr lang="sr-Latn-ME" dirty="0" smtClean="0"/>
              <a:t> </a:t>
            </a:r>
            <a:r>
              <a:rPr lang="en-US" dirty="0" err="1" smtClean="0"/>
              <a:t>finansijskog</a:t>
            </a:r>
            <a:r>
              <a:rPr lang="en-US" dirty="0" smtClean="0"/>
              <a:t> </a:t>
            </a:r>
            <a:r>
              <a:rPr lang="en-US" dirty="0" err="1"/>
              <a:t>viška</a:t>
            </a:r>
            <a:r>
              <a:rPr lang="en-US" dirty="0"/>
              <a:t> u </a:t>
            </a:r>
            <a:r>
              <a:rPr lang="en-US" dirty="0" err="1"/>
              <a:t>jednoj</a:t>
            </a:r>
            <a:r>
              <a:rPr lang="en-US" dirty="0"/>
              <a:t> </a:t>
            </a:r>
            <a:r>
              <a:rPr lang="sr-Latn-ME" dirty="0" smtClean="0"/>
              <a:t>ekonomiji</a:t>
            </a:r>
            <a:r>
              <a:rPr lang="en-US" dirty="0" smtClean="0"/>
              <a:t>, </a:t>
            </a:r>
            <a:r>
              <a:rPr lang="en-US" dirty="0"/>
              <a:t>one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raspolagati</a:t>
            </a:r>
            <a:r>
              <a:rPr lang="en-US" dirty="0"/>
              <a:t> </a:t>
            </a:r>
            <a:r>
              <a:rPr lang="en-US" dirty="0" err="1"/>
              <a:t>značajnim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razvijenim</a:t>
            </a:r>
            <a:r>
              <a:rPr lang="sr-Latn-ME" dirty="0" smtClean="0"/>
              <a:t> </a:t>
            </a:r>
            <a:r>
              <a:rPr lang="en-US" dirty="0" err="1" smtClean="0"/>
              <a:t>oblicima</a:t>
            </a:r>
            <a:r>
              <a:rPr lang="en-US" dirty="0" smtClean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instrumenata</a:t>
            </a:r>
            <a:r>
              <a:rPr lang="en-US" dirty="0"/>
              <a:t> ne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mobilizacije</a:t>
            </a:r>
            <a:r>
              <a:rPr lang="en-US" dirty="0"/>
              <a:t>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transformacije</a:t>
            </a:r>
            <a:r>
              <a:rPr lang="sr-Latn-ME" dirty="0" smtClean="0"/>
              <a:t> </a:t>
            </a:r>
            <a:r>
              <a:rPr lang="pl-PL" dirty="0" smtClean="0"/>
              <a:t>jednih </a:t>
            </a:r>
            <a:r>
              <a:rPr lang="pl-PL" dirty="0"/>
              <a:t>u druge oblike instrumenata.</a:t>
            </a:r>
          </a:p>
          <a:p>
            <a:pPr algn="just"/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oblici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instrumenata</a:t>
            </a:r>
            <a:r>
              <a:rPr lang="en-US" dirty="0"/>
              <a:t> </a:t>
            </a:r>
            <a:r>
              <a:rPr lang="en-US" dirty="0" err="1"/>
              <a:t>cirkulišu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pl-PL" dirty="0" smtClean="0"/>
              <a:t>okvira </a:t>
            </a:r>
            <a:r>
              <a:rPr lang="pl-PL" dirty="0"/>
              <a:t>odnosa S-I = Na (Na - novčana akumulacija). </a:t>
            </a:r>
            <a:endParaRPr lang="pl-PL" dirty="0" smtClean="0"/>
          </a:p>
          <a:p>
            <a:pPr algn="just"/>
            <a:r>
              <a:rPr lang="pl-PL" dirty="0" smtClean="0"/>
              <a:t>Stoga </a:t>
            </a:r>
            <a:r>
              <a:rPr lang="pl-PL" dirty="0"/>
              <a:t>finansijski višak </a:t>
            </a:r>
            <a:r>
              <a:rPr lang="pl-PL" dirty="0" smtClean="0"/>
              <a:t>redovno </a:t>
            </a:r>
            <a:r>
              <a:rPr lang="en-US" dirty="0" err="1" smtClean="0"/>
              <a:t>završava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novčana</a:t>
            </a:r>
            <a:r>
              <a:rPr lang="en-US" dirty="0"/>
              <a:t> </a:t>
            </a:r>
            <a:r>
              <a:rPr lang="en-US" dirty="0" err="1"/>
              <a:t>akumulacija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 smtClean="0"/>
              <a:t>angažovana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realnim</a:t>
            </a:r>
            <a:r>
              <a:rPr lang="en-US" dirty="0"/>
              <a:t> </a:t>
            </a:r>
            <a:r>
              <a:rPr lang="en-US" dirty="0" err="1"/>
              <a:t>ulaganjima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u </a:t>
            </a:r>
            <a:r>
              <a:rPr lang="en-US" dirty="0" err="1"/>
              <a:t>likvidnoj</a:t>
            </a:r>
            <a:r>
              <a:rPr lang="en-US" dirty="0"/>
              <a:t> </a:t>
            </a:r>
            <a:r>
              <a:rPr lang="en-US" dirty="0" err="1"/>
              <a:t>aktivi</a:t>
            </a:r>
            <a:r>
              <a:rPr lang="en-US" dirty="0"/>
              <a:t> (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kejnzijanskoj</a:t>
            </a:r>
            <a:r>
              <a:rPr lang="en-US" dirty="0"/>
              <a:t> </a:t>
            </a:r>
            <a:r>
              <a:rPr lang="en-US" dirty="0" err="1"/>
              <a:t>teoriji</a:t>
            </a:r>
            <a:r>
              <a:rPr lang="en-US" dirty="0"/>
              <a:t> </a:t>
            </a:r>
            <a:r>
              <a:rPr lang="en-US" dirty="0" err="1"/>
              <a:t>poslužilo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dođe</a:t>
            </a:r>
            <a:r>
              <a:rPr lang="en-US" dirty="0" smtClean="0"/>
              <a:t> </a:t>
            </a:r>
            <a:r>
              <a:rPr lang="en-US" dirty="0"/>
              <a:t>do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poznate</a:t>
            </a:r>
            <a:r>
              <a:rPr lang="en-US" dirty="0"/>
              <a:t> “</a:t>
            </a:r>
            <a:r>
              <a:rPr lang="en-US" dirty="0" err="1"/>
              <a:t>preferencije</a:t>
            </a:r>
            <a:r>
              <a:rPr lang="en-US" dirty="0"/>
              <a:t> </a:t>
            </a:r>
            <a:r>
              <a:rPr lang="en-US" dirty="0" err="1"/>
              <a:t>likvidnosti</a:t>
            </a:r>
            <a:r>
              <a:rPr lang="en-US" dirty="0"/>
              <a:t>”). </a:t>
            </a:r>
            <a:endParaRPr lang="sr-Latn-ME" dirty="0" smtClean="0"/>
          </a:p>
          <a:p>
            <a:pPr algn="just"/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/>
              <a:t>privrede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osnovni</a:t>
            </a:r>
            <a:r>
              <a:rPr lang="sr-Latn-ME" dirty="0" smtClean="0"/>
              <a:t> </a:t>
            </a:r>
            <a:r>
              <a:rPr lang="en-US" dirty="0" err="1"/>
              <a:t>tražilac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,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negativnu</a:t>
            </a:r>
            <a:r>
              <a:rPr lang="en-US" dirty="0"/>
              <a:t> </a:t>
            </a:r>
            <a:r>
              <a:rPr lang="en-US" dirty="0" err="1"/>
              <a:t>finansijsku</a:t>
            </a:r>
            <a:r>
              <a:rPr lang="en-US" dirty="0"/>
              <a:t> </a:t>
            </a:r>
            <a:r>
              <a:rPr lang="en-US" dirty="0" err="1"/>
              <a:t>štednju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znači</a:t>
            </a:r>
            <a:r>
              <a:rPr lang="en-US" dirty="0"/>
              <a:t> da </a:t>
            </a:r>
            <a:r>
              <a:rPr lang="en-US" dirty="0" err="1"/>
              <a:t>ovaj</a:t>
            </a:r>
            <a:r>
              <a:rPr lang="sr-Latn-ME" dirty="0"/>
              <a:t>  s</a:t>
            </a:r>
            <a:r>
              <a:rPr lang="en-US" dirty="0" err="1"/>
              <a:t>ektor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sr-Latn-ME" dirty="0"/>
              <a:t> </a:t>
            </a:r>
            <a:r>
              <a:rPr lang="pt-BR" dirty="0"/>
              <a:t>deficitno finansiranje investicija (S</a:t>
            </a:r>
            <a:r>
              <a:rPr lang="sr-Latn-ME" dirty="0"/>
              <a:t>&lt;</a:t>
            </a:r>
            <a:r>
              <a:rPr lang="pt-BR" dirty="0"/>
              <a:t> I).</a:t>
            </a:r>
            <a:endParaRPr lang="sr-Latn-ME" dirty="0"/>
          </a:p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2597355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53035"/>
            <a:ext cx="10515600" cy="5423928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 smtClean="0"/>
              <a:t>Napominjemo </a:t>
            </a:r>
            <a:r>
              <a:rPr lang="pt-BR" dirty="0"/>
              <a:t>da on pored svoje </a:t>
            </a:r>
            <a:r>
              <a:rPr lang="pt-BR" dirty="0" smtClean="0"/>
              <a:t>akumulacije</a:t>
            </a:r>
            <a:r>
              <a:rPr lang="sr-Latn-ME" dirty="0" smtClean="0"/>
              <a:t> </a:t>
            </a:r>
            <a:r>
              <a:rPr lang="en-US" dirty="0" err="1" smtClean="0"/>
              <a:t>koristi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transferisanu</a:t>
            </a:r>
            <a:r>
              <a:rPr lang="en-US" dirty="0"/>
              <a:t> </a:t>
            </a:r>
            <a:r>
              <a:rPr lang="en-US" dirty="0" err="1"/>
              <a:t>akumulaciju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sektora</a:t>
            </a:r>
            <a:r>
              <a:rPr lang="en-US" dirty="0"/>
              <a:t>.</a:t>
            </a:r>
          </a:p>
          <a:p>
            <a:r>
              <a:rPr lang="en-US" dirty="0" err="1"/>
              <a:t>Novčana</a:t>
            </a:r>
            <a:r>
              <a:rPr lang="en-US" dirty="0"/>
              <a:t> </a:t>
            </a:r>
            <a:r>
              <a:rPr lang="en-US" dirty="0" err="1"/>
              <a:t>akumulacija</a:t>
            </a:r>
            <a:r>
              <a:rPr lang="en-US" dirty="0"/>
              <a:t> </a:t>
            </a:r>
            <a:r>
              <a:rPr lang="en-US" dirty="0" err="1"/>
              <a:t>sektora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je </a:t>
            </a:r>
            <a:r>
              <a:rPr lang="en-US" dirty="0" err="1"/>
              <a:t>plasirana</a:t>
            </a:r>
            <a:r>
              <a:rPr lang="en-US" dirty="0"/>
              <a:t> u tri </a:t>
            </a:r>
            <a:r>
              <a:rPr lang="en-US" dirty="0" err="1" smtClean="0"/>
              <a:t>nam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/>
              <a:t>:</a:t>
            </a:r>
          </a:p>
          <a:p>
            <a:pPr marL="457200" lvl="1" indent="0">
              <a:buNone/>
            </a:pPr>
            <a:r>
              <a:rPr lang="en-US" sz="3000" dirty="0"/>
              <a:t>1. </a:t>
            </a:r>
            <a:r>
              <a:rPr lang="en-US" sz="3000" dirty="0" err="1"/>
              <a:t>Povećanje</a:t>
            </a:r>
            <a:r>
              <a:rPr lang="en-US" sz="3000" dirty="0"/>
              <a:t> </a:t>
            </a:r>
            <a:r>
              <a:rPr lang="en-US" sz="3000" dirty="0" err="1"/>
              <a:t>realne</a:t>
            </a:r>
            <a:r>
              <a:rPr lang="en-US" sz="3000" dirty="0"/>
              <a:t> </a:t>
            </a:r>
            <a:r>
              <a:rPr lang="en-US" sz="3000" dirty="0" err="1"/>
              <a:t>aktive</a:t>
            </a:r>
            <a:r>
              <a:rPr lang="en-US" sz="3000" dirty="0"/>
              <a:t>,</a:t>
            </a:r>
          </a:p>
          <a:p>
            <a:pPr marL="457200" lvl="1" indent="0">
              <a:buNone/>
            </a:pPr>
            <a:r>
              <a:rPr lang="en-US" sz="3000" dirty="0"/>
              <a:t>2. </a:t>
            </a:r>
            <a:r>
              <a:rPr lang="en-US" sz="3000" dirty="0" err="1"/>
              <a:t>Povećanje</a:t>
            </a:r>
            <a:r>
              <a:rPr lang="en-US" sz="3000" dirty="0"/>
              <a:t> </a:t>
            </a:r>
            <a:r>
              <a:rPr lang="en-US" sz="3000" dirty="0" err="1"/>
              <a:t>finansijske</a:t>
            </a:r>
            <a:r>
              <a:rPr lang="en-US" sz="3000" dirty="0"/>
              <a:t> </a:t>
            </a:r>
            <a:r>
              <a:rPr lang="en-US" sz="3000" dirty="0" err="1"/>
              <a:t>aktive</a:t>
            </a:r>
            <a:r>
              <a:rPr lang="en-US" sz="3000" dirty="0"/>
              <a:t>,</a:t>
            </a:r>
          </a:p>
          <a:p>
            <a:pPr marL="457200" lvl="1" indent="0">
              <a:buNone/>
            </a:pPr>
            <a:r>
              <a:rPr lang="en-US" sz="3000" dirty="0"/>
              <a:t>3. </a:t>
            </a:r>
            <a:r>
              <a:rPr lang="en-US" sz="3000" dirty="0" err="1"/>
              <a:t>Smanjenje</a:t>
            </a:r>
            <a:r>
              <a:rPr lang="en-US" sz="3000" dirty="0"/>
              <a:t> </a:t>
            </a:r>
            <a:r>
              <a:rPr lang="en-US" sz="3000" dirty="0" err="1"/>
              <a:t>postojeće</a:t>
            </a:r>
            <a:r>
              <a:rPr lang="en-US" sz="3000" dirty="0"/>
              <a:t> </a:t>
            </a:r>
            <a:r>
              <a:rPr lang="en-US" sz="3000" dirty="0" err="1"/>
              <a:t>zaduženosti</a:t>
            </a:r>
            <a:r>
              <a:rPr lang="en-US" sz="3000" dirty="0"/>
              <a:t> </a:t>
            </a:r>
            <a:r>
              <a:rPr lang="en-US" sz="3000" dirty="0" err="1"/>
              <a:t>prema</a:t>
            </a:r>
            <a:r>
              <a:rPr lang="en-US" sz="3000" dirty="0"/>
              <a:t> </a:t>
            </a:r>
            <a:r>
              <a:rPr lang="en-US" sz="3000" dirty="0" err="1"/>
              <a:t>drugim</a:t>
            </a:r>
            <a:r>
              <a:rPr lang="en-US" sz="3000" dirty="0"/>
              <a:t> </a:t>
            </a:r>
            <a:r>
              <a:rPr lang="en-US" sz="3000" dirty="0" err="1"/>
              <a:t>sektorima</a:t>
            </a:r>
            <a:r>
              <a:rPr lang="en-US" sz="3000" dirty="0"/>
              <a:t>.</a:t>
            </a:r>
          </a:p>
          <a:p>
            <a:pPr algn="just"/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posmatramo</a:t>
            </a:r>
            <a:r>
              <a:rPr lang="en-US" dirty="0"/>
              <a:t>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realne</a:t>
            </a:r>
            <a:r>
              <a:rPr lang="en-US" dirty="0"/>
              <a:t> </a:t>
            </a:r>
            <a:r>
              <a:rPr lang="en-US" dirty="0" err="1"/>
              <a:t>aktive</a:t>
            </a:r>
            <a:r>
              <a:rPr lang="en-US" dirty="0"/>
              <a:t>, </a:t>
            </a:r>
            <a:r>
              <a:rPr lang="en-US" dirty="0" err="1"/>
              <a:t>onda</a:t>
            </a:r>
            <a:r>
              <a:rPr lang="en-US" dirty="0"/>
              <a:t> </a:t>
            </a:r>
            <a:r>
              <a:rPr lang="en-US" dirty="0" err="1"/>
              <a:t>ćemo</a:t>
            </a:r>
            <a:r>
              <a:rPr lang="en-US" dirty="0"/>
              <a:t> </a:t>
            </a:r>
            <a:r>
              <a:rPr lang="en-US" dirty="0" err="1"/>
              <a:t>uočiti</a:t>
            </a:r>
            <a:r>
              <a:rPr lang="en-US" dirty="0"/>
              <a:t> da se u </a:t>
            </a:r>
            <a:r>
              <a:rPr lang="en-US" dirty="0" err="1" smtClean="0"/>
              <a:t>makrosistemu</a:t>
            </a:r>
            <a:r>
              <a:rPr lang="sr-Latn-ME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sektora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formirati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tri </a:t>
            </a:r>
            <a:r>
              <a:rPr lang="en-US" dirty="0" err="1"/>
              <a:t>izvora</a:t>
            </a:r>
            <a:r>
              <a:rPr lang="en-US" dirty="0"/>
              <a:t>:</a:t>
            </a:r>
          </a:p>
          <a:p>
            <a:pPr marL="457200" lvl="1" indent="0">
              <a:buNone/>
            </a:pPr>
            <a:r>
              <a:rPr lang="en-US" sz="3000" dirty="0"/>
              <a:t>1. </a:t>
            </a:r>
            <a:r>
              <a:rPr lang="en-US" sz="3000" dirty="0" err="1"/>
              <a:t>Nove</a:t>
            </a:r>
            <a:r>
              <a:rPr lang="en-US" sz="3000" dirty="0"/>
              <a:t> </a:t>
            </a:r>
            <a:r>
              <a:rPr lang="en-US" sz="3000" dirty="0" err="1"/>
              <a:t>akumulacije</a:t>
            </a:r>
            <a:r>
              <a:rPr lang="en-US" sz="3000" dirty="0"/>
              <a:t>, </a:t>
            </a:r>
            <a:r>
              <a:rPr lang="en-US" sz="3000" dirty="0" err="1"/>
              <a:t>kroz</a:t>
            </a:r>
            <a:r>
              <a:rPr lang="en-US" sz="3000" dirty="0"/>
              <a:t> </a:t>
            </a:r>
            <a:r>
              <a:rPr lang="en-US" sz="3000" dirty="0" err="1" smtClean="0"/>
              <a:t>raspod</a:t>
            </a:r>
            <a:r>
              <a:rPr lang="sr-Latn-ME" sz="3000" dirty="0" smtClean="0"/>
              <a:t>j</a:t>
            </a:r>
            <a:r>
              <a:rPr lang="en-US" sz="3000" dirty="0" err="1" smtClean="0"/>
              <a:t>elu</a:t>
            </a:r>
            <a:r>
              <a:rPr lang="en-US" sz="3000" dirty="0" smtClean="0"/>
              <a:t> </a:t>
            </a:r>
            <a:r>
              <a:rPr lang="en-US" sz="3000" dirty="0" err="1"/>
              <a:t>nacionalnog</a:t>
            </a:r>
            <a:r>
              <a:rPr lang="en-US" sz="3000" dirty="0"/>
              <a:t> </a:t>
            </a:r>
            <a:r>
              <a:rPr lang="en-US" sz="3000" dirty="0" err="1"/>
              <a:t>dohotka</a:t>
            </a:r>
            <a:r>
              <a:rPr lang="en-US" sz="3000" dirty="0"/>
              <a:t> (S = Y - C );</a:t>
            </a:r>
          </a:p>
          <a:p>
            <a:pPr marL="457200" lvl="1" indent="0">
              <a:buNone/>
            </a:pPr>
            <a:r>
              <a:rPr lang="en-US" sz="3000" dirty="0"/>
              <a:t>2. </a:t>
            </a:r>
            <a:r>
              <a:rPr lang="en-US" sz="3000" dirty="0" err="1"/>
              <a:t>Smanjenjem</a:t>
            </a:r>
            <a:r>
              <a:rPr lang="en-US" sz="3000" dirty="0"/>
              <a:t> </a:t>
            </a:r>
            <a:r>
              <a:rPr lang="en-US" sz="3000" dirty="0" err="1"/>
              <a:t>finansijske</a:t>
            </a:r>
            <a:r>
              <a:rPr lang="en-US" sz="3000" dirty="0"/>
              <a:t> </a:t>
            </a:r>
            <a:r>
              <a:rPr lang="en-US" sz="3000" dirty="0" err="1"/>
              <a:t>aktive</a:t>
            </a:r>
            <a:r>
              <a:rPr lang="en-US" sz="3000" dirty="0"/>
              <a:t> </a:t>
            </a:r>
            <a:r>
              <a:rPr lang="en-US" sz="3000" dirty="0" err="1"/>
              <a:t>iz</a:t>
            </a:r>
            <a:r>
              <a:rPr lang="en-US" sz="3000" dirty="0"/>
              <a:t> </a:t>
            </a:r>
            <a:r>
              <a:rPr lang="en-US" sz="3000" dirty="0" err="1"/>
              <a:t>prethodnih</a:t>
            </a:r>
            <a:r>
              <a:rPr lang="en-US" sz="3000" dirty="0"/>
              <a:t> </a:t>
            </a:r>
            <a:r>
              <a:rPr lang="en-US" sz="3000" dirty="0" err="1"/>
              <a:t>perioda</a:t>
            </a:r>
            <a:r>
              <a:rPr lang="en-US" sz="3000" dirty="0"/>
              <a:t>, </a:t>
            </a:r>
            <a:r>
              <a:rPr lang="en-US" sz="3000" dirty="0" err="1"/>
              <a:t>i</a:t>
            </a:r>
            <a:endParaRPr lang="en-US" sz="3000" dirty="0"/>
          </a:p>
          <a:p>
            <a:pPr marL="457200" lvl="1" indent="0">
              <a:buNone/>
            </a:pPr>
            <a:r>
              <a:rPr lang="en-US" sz="3000" dirty="0"/>
              <a:t>3. </a:t>
            </a:r>
            <a:r>
              <a:rPr lang="en-US" sz="3000" dirty="0" err="1"/>
              <a:t>Povećanjem</a:t>
            </a:r>
            <a:r>
              <a:rPr lang="en-US" sz="3000" dirty="0"/>
              <a:t> </a:t>
            </a:r>
            <a:r>
              <a:rPr lang="en-US" sz="3000" dirty="0" err="1"/>
              <a:t>zaduženosti</a:t>
            </a:r>
            <a:r>
              <a:rPr lang="en-US" sz="3000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4184724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93376"/>
            <a:ext cx="10515600" cy="5383587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Priliv</a:t>
            </a:r>
            <a:r>
              <a:rPr lang="en-US" dirty="0"/>
              <a:t>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akumulacije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 smtClean="0"/>
              <a:t>raspod</a:t>
            </a:r>
            <a:r>
              <a:rPr lang="sr-Latn-ME" dirty="0" smtClean="0"/>
              <a:t>j</a:t>
            </a:r>
            <a:r>
              <a:rPr lang="en-US" dirty="0" err="1" smtClean="0"/>
              <a:t>ele</a:t>
            </a:r>
            <a:r>
              <a:rPr lang="en-US" dirty="0" smtClean="0"/>
              <a:t> </a:t>
            </a:r>
            <a:r>
              <a:rPr lang="en-US" dirty="0" err="1"/>
              <a:t>nacionalnog</a:t>
            </a:r>
            <a:r>
              <a:rPr lang="en-US" dirty="0"/>
              <a:t> </a:t>
            </a:r>
            <a:r>
              <a:rPr lang="en-US" dirty="0" err="1"/>
              <a:t>dohotka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 smtClean="0"/>
              <a:t>bude</a:t>
            </a:r>
            <a:r>
              <a:rPr lang="sr-Latn-ME" dirty="0" smtClean="0"/>
              <a:t> </a:t>
            </a:r>
            <a:r>
              <a:rPr lang="en-US" dirty="0" err="1" smtClean="0"/>
              <a:t>osnovni</a:t>
            </a:r>
            <a:r>
              <a:rPr lang="en-US" dirty="0" smtClean="0"/>
              <a:t> </a:t>
            </a:r>
            <a:r>
              <a:rPr lang="en-US" dirty="0" err="1"/>
              <a:t>izvor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reprodukcije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Međutim</a:t>
            </a:r>
            <a:r>
              <a:rPr lang="en-US" dirty="0"/>
              <a:t>, u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sektora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obično</a:t>
            </a:r>
            <a:r>
              <a:rPr lang="sr-Latn-ME" dirty="0" smtClean="0"/>
              <a:t> </a:t>
            </a:r>
            <a:r>
              <a:rPr lang="en-US" dirty="0" err="1" smtClean="0"/>
              <a:t>investicije</a:t>
            </a:r>
            <a:r>
              <a:rPr lang="en-US" dirty="0" smtClean="0"/>
              <a:t> </a:t>
            </a:r>
            <a:r>
              <a:rPr lang="en-US" dirty="0" err="1"/>
              <a:t>veće</a:t>
            </a:r>
            <a:r>
              <a:rPr lang="en-US" dirty="0"/>
              <a:t> od </a:t>
            </a:r>
            <a:r>
              <a:rPr lang="en-US" dirty="0" err="1"/>
              <a:t>štednje</a:t>
            </a:r>
            <a:r>
              <a:rPr lang="en-US" dirty="0"/>
              <a:t> (I &gt; S), </a:t>
            </a:r>
            <a:r>
              <a:rPr lang="en-US" dirty="0" err="1"/>
              <a:t>tako</a:t>
            </a:r>
            <a:r>
              <a:rPr lang="en-US" dirty="0"/>
              <a:t> da je </a:t>
            </a:r>
            <a:r>
              <a:rPr lang="en-US" dirty="0" err="1"/>
              <a:t>obim</a:t>
            </a:r>
            <a:r>
              <a:rPr lang="en-US" dirty="0"/>
              <a:t> </a:t>
            </a:r>
            <a:r>
              <a:rPr lang="en-US" dirty="0" err="1"/>
              <a:t>realnih</a:t>
            </a:r>
            <a:r>
              <a:rPr lang="en-US" dirty="0"/>
              <a:t> </a:t>
            </a:r>
            <a:r>
              <a:rPr lang="en-US" dirty="0" err="1"/>
              <a:t>investicija</a:t>
            </a:r>
            <a:r>
              <a:rPr lang="en-US" dirty="0"/>
              <a:t> </a:t>
            </a:r>
            <a:r>
              <a:rPr lang="en-US" dirty="0" err="1" smtClean="0"/>
              <a:t>veći</a:t>
            </a:r>
            <a:r>
              <a:rPr lang="sr-Latn-ME" dirty="0" smtClean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formirane</a:t>
            </a:r>
            <a:r>
              <a:rPr lang="en-US" dirty="0" smtClean="0"/>
              <a:t> </a:t>
            </a:r>
            <a:r>
              <a:rPr lang="en-US" dirty="0" err="1"/>
              <a:t>akumulacije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dolazi</a:t>
            </a:r>
            <a:r>
              <a:rPr lang="en-US" dirty="0"/>
              <a:t> do </a:t>
            </a:r>
            <a:r>
              <a:rPr lang="en-US" dirty="0" err="1"/>
              <a:t>deficitnog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Osnovni</a:t>
            </a:r>
            <a:r>
              <a:rPr lang="en-US" dirty="0" smtClean="0"/>
              <a:t> </a:t>
            </a:r>
            <a:r>
              <a:rPr lang="en-US" dirty="0" err="1" smtClean="0"/>
              <a:t>odnosi</a:t>
            </a:r>
            <a:r>
              <a:rPr lang="sr-Latn-ME" dirty="0" smtClean="0"/>
              <a:t> </a:t>
            </a:r>
            <a:r>
              <a:rPr lang="en-US" dirty="0" smtClean="0"/>
              <a:t>bi </a:t>
            </a:r>
            <a:r>
              <a:rPr lang="en-US" dirty="0" err="1"/>
              <a:t>bili</a:t>
            </a:r>
            <a:r>
              <a:rPr lang="en-US" dirty="0"/>
              <a:t>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edeći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S = I + Fa - </a:t>
            </a:r>
            <a:r>
              <a:rPr lang="en-US" dirty="0" err="1"/>
              <a:t>Fz</a:t>
            </a:r>
            <a:r>
              <a:rPr lang="en-US" dirty="0"/>
              <a:t> (</a:t>
            </a:r>
            <a:r>
              <a:rPr lang="en-US" dirty="0" err="1"/>
              <a:t>finansijska</a:t>
            </a:r>
            <a:r>
              <a:rPr lang="en-US" dirty="0"/>
              <a:t> </a:t>
            </a:r>
            <a:r>
              <a:rPr lang="en-US" dirty="0" err="1"/>
              <a:t>zaduženost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 </a:t>
            </a:r>
            <a:r>
              <a:rPr lang="en-US" dirty="0" err="1"/>
              <a:t>kreditima</a:t>
            </a:r>
            <a:r>
              <a:rPr lang="en-US" dirty="0"/>
              <a:t>).</a:t>
            </a:r>
          </a:p>
          <a:p>
            <a:r>
              <a:rPr lang="pl-PL" dirty="0"/>
              <a:t>Normalno je </a:t>
            </a:r>
            <a:r>
              <a:rPr lang="pl-PL" dirty="0" smtClean="0"/>
              <a:t>da </a:t>
            </a:r>
            <a:r>
              <a:rPr lang="pl-PL" dirty="0"/>
              <a:t>je I = S, makar i </a:t>
            </a:r>
            <a:r>
              <a:rPr lang="pl-PL" dirty="0" smtClean="0"/>
              <a:t>ex </a:t>
            </a:r>
            <a:r>
              <a:rPr lang="pl-PL" dirty="0"/>
              <a:t>post u privredi, to znači da dolazi </a:t>
            </a:r>
            <a:r>
              <a:rPr lang="pl-PL" dirty="0" smtClean="0"/>
              <a:t>do promjena </a:t>
            </a:r>
            <a:r>
              <a:rPr lang="pl-PL" dirty="0"/>
              <a:t>u odnosima S i I, kao i u finansijskom bilansu </a:t>
            </a:r>
            <a:r>
              <a:rPr lang="pl-PL" dirty="0" smtClean="0"/>
              <a:t>privrede (Fb): </a:t>
            </a:r>
          </a:p>
          <a:p>
            <a:pPr marL="0" indent="0">
              <a:buNone/>
            </a:pPr>
            <a:r>
              <a:rPr lang="en-US" dirty="0" smtClean="0"/>
              <a:t>S </a:t>
            </a:r>
            <a:r>
              <a:rPr lang="en-US" dirty="0"/>
              <a:t>= I + Fb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545555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1368" y="1068946"/>
            <a:ext cx="10542431" cy="5108017"/>
          </a:xfrm>
        </p:spPr>
        <p:txBody>
          <a:bodyPr/>
          <a:lstStyle/>
          <a:p>
            <a:pPr marL="0" indent="0">
              <a:buNone/>
            </a:pPr>
            <a:r>
              <a:rPr lang="sr-Latn-ME" dirty="0" smtClean="0"/>
              <a:t>3.</a:t>
            </a:r>
            <a:r>
              <a:rPr lang="en-US" dirty="0" err="1" smtClean="0"/>
              <a:t>Bankarski</a:t>
            </a:r>
            <a:r>
              <a:rPr lang="en-US" dirty="0" smtClean="0"/>
              <a:t> </a:t>
            </a:r>
            <a:r>
              <a:rPr lang="en-US" dirty="0" err="1"/>
              <a:t>sistem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4. </a:t>
            </a:r>
            <a:r>
              <a:rPr lang="en-US" dirty="0" err="1"/>
              <a:t>Monetarni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5. </a:t>
            </a:r>
            <a:r>
              <a:rPr lang="en-US" dirty="0" err="1"/>
              <a:t>Kreditni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6.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investicija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7. </a:t>
            </a:r>
            <a:r>
              <a:rPr lang="en-US" dirty="0" err="1"/>
              <a:t>Spoljnotrgovinski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devizni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 smtClean="0"/>
              <a:t>9</a:t>
            </a:r>
            <a:r>
              <a:rPr lang="en-US" dirty="0"/>
              <a:t>. </a:t>
            </a:r>
            <a:r>
              <a:rPr lang="en-US" dirty="0" err="1"/>
              <a:t>Informacioni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,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1983377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66482"/>
            <a:ext cx="10515600" cy="5410481"/>
          </a:xfrm>
        </p:spPr>
        <p:txBody>
          <a:bodyPr>
            <a:normAutofit/>
          </a:bodyPr>
          <a:lstStyle/>
          <a:p>
            <a:r>
              <a:rPr lang="pl-PL" dirty="0"/>
              <a:t>U makrosistemu finansiranja sada se formira odnos I = S + Fb. </a:t>
            </a:r>
            <a:endParaRPr lang="pl-PL" dirty="0" smtClean="0"/>
          </a:p>
          <a:p>
            <a:pPr algn="just"/>
            <a:r>
              <a:rPr lang="pl-PL" dirty="0" smtClean="0"/>
              <a:t>Ako je I&gt;S</a:t>
            </a:r>
            <a:r>
              <a:rPr lang="pl-PL" dirty="0"/>
              <a:t>, razlika se formira kroz transfer akumulacije iz </a:t>
            </a:r>
            <a:r>
              <a:rPr lang="pl-PL" dirty="0" smtClean="0"/>
              <a:t>drugih sektora </a:t>
            </a:r>
            <a:r>
              <a:rPr lang="pl-PL" dirty="0"/>
              <a:t>u </a:t>
            </a:r>
            <a:r>
              <a:rPr lang="pl-PL" dirty="0" smtClean="0"/>
              <a:t>okviru </a:t>
            </a:r>
            <a:r>
              <a:rPr lang="en-US" dirty="0" err="1" smtClean="0"/>
              <a:t>makroekonomskog</a:t>
            </a:r>
            <a:r>
              <a:rPr lang="en-US" dirty="0" smtClean="0"/>
              <a:t> </a:t>
            </a:r>
            <a:r>
              <a:rPr lang="en-US" dirty="0" err="1"/>
              <a:t>sistema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/>
              <a:t>je I&lt;S, transfer se </a:t>
            </a:r>
            <a:r>
              <a:rPr lang="en-US" dirty="0" err="1"/>
              <a:t>vrši</a:t>
            </a:r>
            <a:r>
              <a:rPr lang="en-US" dirty="0"/>
              <a:t> u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sektore</a:t>
            </a:r>
            <a:r>
              <a:rPr lang="en-US" dirty="0"/>
              <a:t>, s </a:t>
            </a:r>
            <a:r>
              <a:rPr lang="en-US" dirty="0" err="1" smtClean="0"/>
              <a:t>deficitarnim</a:t>
            </a:r>
            <a:r>
              <a:rPr lang="sr-Latn-ME" dirty="0" smtClean="0"/>
              <a:t> </a:t>
            </a:r>
            <a:r>
              <a:rPr lang="sv-SE" dirty="0" smtClean="0"/>
              <a:t>ćelijama </a:t>
            </a:r>
            <a:r>
              <a:rPr lang="sv-SE" dirty="0"/>
              <a:t>u okviru sektora, ali se uravnotežavanje vrši u okviru </a:t>
            </a:r>
            <a:r>
              <a:rPr lang="sv-SE" dirty="0" smtClean="0"/>
              <a:t>makroekonomskog</a:t>
            </a:r>
            <a:r>
              <a:rPr lang="sr-Latn-ME" dirty="0" smtClean="0"/>
              <a:t> </a:t>
            </a:r>
            <a:r>
              <a:rPr lang="en-US" dirty="0" err="1" smtClean="0"/>
              <a:t>sistema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Razlika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jaz</a:t>
            </a:r>
            <a:r>
              <a:rPr lang="en-US" dirty="0"/>
              <a:t>)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realnih</a:t>
            </a:r>
            <a:r>
              <a:rPr lang="en-US" dirty="0"/>
              <a:t> </a:t>
            </a:r>
            <a:r>
              <a:rPr lang="en-US" dirty="0" err="1"/>
              <a:t>investicija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pokriti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tri</a:t>
            </a:r>
            <a:r>
              <a:rPr lang="sr-Latn-ME" dirty="0" smtClean="0"/>
              <a:t> </a:t>
            </a:r>
            <a:r>
              <a:rPr lang="en-US" dirty="0" err="1" smtClean="0"/>
              <a:t>načina</a:t>
            </a:r>
            <a:r>
              <a:rPr lang="en-US" dirty="0"/>
              <a:t>:</a:t>
            </a:r>
          </a:p>
          <a:p>
            <a:pPr marL="457200" lvl="1" indent="0">
              <a:buNone/>
            </a:pPr>
            <a:r>
              <a:rPr lang="en-US" sz="2800" dirty="0"/>
              <a:t>1. </a:t>
            </a:r>
            <a:r>
              <a:rPr lang="en-US" sz="2800" dirty="0" smtClean="0"/>
              <a:t>Prom</a:t>
            </a:r>
            <a:r>
              <a:rPr lang="sr-Latn-ME" sz="2800" dirty="0" smtClean="0"/>
              <a:t>j</a:t>
            </a:r>
            <a:r>
              <a:rPr lang="en-US" sz="2800" dirty="0" err="1" smtClean="0"/>
              <a:t>enom</a:t>
            </a:r>
            <a:r>
              <a:rPr lang="en-US" sz="2800" dirty="0" smtClean="0"/>
              <a:t> </a:t>
            </a:r>
            <a:r>
              <a:rPr lang="en-US" sz="2800" dirty="0" err="1"/>
              <a:t>zaduženja</a:t>
            </a:r>
            <a:r>
              <a:rPr lang="en-US" sz="2800" dirty="0"/>
              <a:t> </a:t>
            </a:r>
            <a:r>
              <a:rPr lang="en-US" sz="2800" dirty="0" err="1"/>
              <a:t>prema</a:t>
            </a:r>
            <a:r>
              <a:rPr lang="en-US" sz="2800" dirty="0"/>
              <a:t> </a:t>
            </a:r>
            <a:r>
              <a:rPr lang="en-US" sz="2800" dirty="0" err="1"/>
              <a:t>finansijskim</a:t>
            </a:r>
            <a:r>
              <a:rPr lang="en-US" sz="2800" dirty="0"/>
              <a:t> </a:t>
            </a:r>
            <a:r>
              <a:rPr lang="en-US" sz="2800" dirty="0" err="1"/>
              <a:t>institucijama</a:t>
            </a:r>
            <a:r>
              <a:rPr lang="en-US" sz="2800" dirty="0"/>
              <a:t>;</a:t>
            </a:r>
          </a:p>
          <a:p>
            <a:pPr marL="457200" lvl="1" indent="0">
              <a:buNone/>
            </a:pPr>
            <a:r>
              <a:rPr lang="en-US" sz="2800" dirty="0"/>
              <a:t>2. </a:t>
            </a:r>
            <a:r>
              <a:rPr lang="en-US" sz="2800" dirty="0" err="1"/>
              <a:t>Međusobnim</a:t>
            </a:r>
            <a:r>
              <a:rPr lang="en-US" sz="2800" dirty="0"/>
              <a:t> </a:t>
            </a:r>
            <a:r>
              <a:rPr lang="en-US" sz="2800" dirty="0" err="1"/>
              <a:t>kreditiranje</a:t>
            </a:r>
            <a:r>
              <a:rPr lang="en-US" sz="2800" dirty="0"/>
              <a:t>, </a:t>
            </a:r>
            <a:r>
              <a:rPr lang="en-US" sz="2800" dirty="0" err="1"/>
              <a:t>odloženim</a:t>
            </a:r>
            <a:r>
              <a:rPr lang="en-US" sz="2800" dirty="0"/>
              <a:t> </a:t>
            </a:r>
            <a:r>
              <a:rPr lang="en-US" sz="2800" dirty="0" err="1"/>
              <a:t>plaćanjem</a:t>
            </a:r>
            <a:r>
              <a:rPr lang="en-US" sz="2800" dirty="0"/>
              <a:t>;</a:t>
            </a:r>
          </a:p>
          <a:p>
            <a:pPr marL="457200" lvl="1" indent="0">
              <a:buNone/>
            </a:pPr>
            <a:r>
              <a:rPr lang="pl-PL" sz="2800" dirty="0"/>
              <a:t>3. Zaduživanjem u inostranstvu (finansijski kredit).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0065487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26141"/>
            <a:ext cx="10515600" cy="5450822"/>
          </a:xfrm>
        </p:spPr>
        <p:txBody>
          <a:bodyPr>
            <a:normAutofit/>
          </a:bodyPr>
          <a:lstStyle/>
          <a:p>
            <a:pPr algn="just"/>
            <a:r>
              <a:rPr lang="nb-NO" dirty="0"/>
              <a:t>Sektor privrede mora “popunjavati” manjak sredstava novčane </a:t>
            </a:r>
            <a:r>
              <a:rPr lang="sr-Latn-ME" dirty="0" smtClean="0"/>
              <a:t> a</a:t>
            </a:r>
            <a:r>
              <a:rPr lang="nb-NO" dirty="0" smtClean="0"/>
              <a:t>kumulacije</a:t>
            </a:r>
            <a:r>
              <a:rPr lang="sr-Latn-ME" dirty="0" smtClean="0"/>
              <a:t> </a:t>
            </a:r>
            <a:r>
              <a:rPr lang="pl-PL" dirty="0" smtClean="0"/>
              <a:t>u </a:t>
            </a:r>
            <a:r>
              <a:rPr lang="pl-PL" dirty="0"/>
              <a:t>odnosu na svoje realne </a:t>
            </a:r>
            <a:r>
              <a:rPr lang="pl-PL" dirty="0" smtClean="0"/>
              <a:t>investicije.</a:t>
            </a:r>
          </a:p>
          <a:p>
            <a:pPr algn="just"/>
            <a:r>
              <a:rPr lang="pl-PL" dirty="0" smtClean="0"/>
              <a:t>Kroz ulaganja </a:t>
            </a:r>
            <a:r>
              <a:rPr lang="pl-PL" dirty="0"/>
              <a:t>u finansijske </a:t>
            </a:r>
            <a:r>
              <a:rPr lang="pl-PL" dirty="0" smtClean="0"/>
              <a:t>investicije </a:t>
            </a:r>
            <a:r>
              <a:rPr lang="en-US" dirty="0" smtClean="0"/>
              <a:t>(</a:t>
            </a:r>
            <a:r>
              <a:rPr lang="en-US" dirty="0" err="1"/>
              <a:t>aktivu</a:t>
            </a:r>
            <a:r>
              <a:rPr lang="en-US" dirty="0"/>
              <a:t>),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sr-Latn-ME" dirty="0" smtClean="0"/>
              <a:t>su</a:t>
            </a:r>
            <a:r>
              <a:rPr lang="en-US" dirty="0" smtClean="0"/>
              <a:t> </a:t>
            </a:r>
            <a:r>
              <a:rPr lang="en-US" dirty="0" err="1"/>
              <a:t>specifičan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investicija</a:t>
            </a:r>
            <a:r>
              <a:rPr lang="en-US" dirty="0"/>
              <a:t>, </a:t>
            </a:r>
            <a:r>
              <a:rPr lang="en-US" dirty="0" err="1" smtClean="0"/>
              <a:t>naravno</a:t>
            </a:r>
            <a:r>
              <a:rPr lang="sr-Latn-ME" dirty="0" smtClean="0"/>
              <a:t> uz</a:t>
            </a:r>
            <a:r>
              <a:rPr lang="en-US" dirty="0" smtClean="0"/>
              <a:t> </a:t>
            </a:r>
            <a:r>
              <a:rPr lang="en-US" dirty="0" err="1" smtClean="0"/>
              <a:t>efekt</a:t>
            </a:r>
            <a:r>
              <a:rPr lang="sr-Latn-ME" dirty="0" smtClean="0"/>
              <a:t>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sr-Latn-ME" dirty="0" smtClean="0"/>
              <a:t>profitu. </a:t>
            </a:r>
            <a:endParaRPr lang="en-US" dirty="0"/>
          </a:p>
          <a:p>
            <a:pPr algn="just"/>
            <a:r>
              <a:rPr lang="sr-Latn-ME" dirty="0" smtClean="0"/>
              <a:t>Neangažovana</a:t>
            </a:r>
            <a:r>
              <a:rPr lang="sv-SE" dirty="0" smtClean="0"/>
              <a:t> </a:t>
            </a:r>
            <a:r>
              <a:rPr lang="sv-SE" dirty="0"/>
              <a:t>sredstva se najvećim </a:t>
            </a:r>
            <a:r>
              <a:rPr lang="sv-SE" dirty="0" smtClean="0"/>
              <a:t>d</a:t>
            </a:r>
            <a:r>
              <a:rPr lang="sr-Latn-ME" dirty="0" smtClean="0"/>
              <a:t>ij</a:t>
            </a:r>
            <a:r>
              <a:rPr lang="sv-SE" dirty="0" smtClean="0"/>
              <a:t>elom </a:t>
            </a:r>
            <a:r>
              <a:rPr lang="sv-SE" dirty="0"/>
              <a:t>drže u bankarskom sistemu, </a:t>
            </a:r>
            <a:r>
              <a:rPr lang="sr-Latn-ME" dirty="0" smtClean="0"/>
              <a:t>i</a:t>
            </a:r>
            <a:r>
              <a:rPr lang="sv-SE" dirty="0" smtClean="0"/>
              <a:t>z </a:t>
            </a:r>
            <a:r>
              <a:rPr lang="sv-SE" dirty="0"/>
              <a:t>njega se </a:t>
            </a:r>
            <a:r>
              <a:rPr lang="sv-SE" dirty="0" smtClean="0"/>
              <a:t>vraćaju</a:t>
            </a:r>
            <a:r>
              <a:rPr lang="sr-Latn-ME" dirty="0" smtClean="0"/>
              <a:t> </a:t>
            </a:r>
            <a:r>
              <a:rPr lang="pl-PL" dirty="0" smtClean="0"/>
              <a:t>privredi </a:t>
            </a:r>
            <a:r>
              <a:rPr lang="pl-PL" dirty="0"/>
              <a:t>u obliku kredita iz potencijala banaka</a:t>
            </a:r>
            <a:r>
              <a:rPr lang="pl-PL" dirty="0" smtClean="0"/>
              <a:t>.</a:t>
            </a:r>
          </a:p>
          <a:p>
            <a:pPr algn="just"/>
            <a:r>
              <a:rPr lang="pl-PL" dirty="0" smtClean="0"/>
              <a:t> </a:t>
            </a:r>
            <a:r>
              <a:rPr lang="pl-PL" dirty="0"/>
              <a:t>S tim </a:t>
            </a:r>
            <a:r>
              <a:rPr lang="pl-PL" dirty="0" smtClean="0"/>
              <a:t>u vezi </a:t>
            </a:r>
            <a:r>
              <a:rPr lang="pl-PL" dirty="0"/>
              <a:t>je i </a:t>
            </a:r>
            <a:r>
              <a:rPr lang="pl-PL" dirty="0" smtClean="0"/>
              <a:t>dio </a:t>
            </a:r>
            <a:r>
              <a:rPr lang="pl-PL" dirty="0"/>
              <a:t>odgovora </a:t>
            </a:r>
            <a:r>
              <a:rPr lang="pl-PL" dirty="0" smtClean="0"/>
              <a:t>na </a:t>
            </a:r>
            <a:r>
              <a:rPr lang="sv-SE" dirty="0"/>
              <a:t>pitanje stalnog rasta sredstava banaka i kredita privrede kod </a:t>
            </a:r>
            <a:r>
              <a:rPr lang="sv-SE" dirty="0" smtClean="0"/>
              <a:t>banaka</a:t>
            </a:r>
            <a:r>
              <a:rPr lang="sr-Latn-ME" dirty="0" smtClean="0"/>
              <a:t>. </a:t>
            </a:r>
            <a:endParaRPr lang="en-US" dirty="0"/>
          </a:p>
          <a:p>
            <a:pPr algn="just"/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strukturi</a:t>
            </a:r>
            <a:r>
              <a:rPr lang="en-US" dirty="0"/>
              <a:t> </a:t>
            </a:r>
            <a:r>
              <a:rPr lang="en-US" dirty="0" err="1"/>
              <a:t>izvora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investicija</a:t>
            </a:r>
            <a:r>
              <a:rPr lang="en-US" dirty="0"/>
              <a:t> (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privrednog</a:t>
            </a:r>
            <a:r>
              <a:rPr lang="en-US" dirty="0"/>
              <a:t> </a:t>
            </a:r>
            <a:r>
              <a:rPr lang="en-US" dirty="0" err="1"/>
              <a:t>rasta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en-US" dirty="0" err="1" smtClean="0"/>
              <a:t>istovremeno</a:t>
            </a:r>
            <a:r>
              <a:rPr lang="en-US" dirty="0" smtClean="0"/>
              <a:t> </a:t>
            </a:r>
            <a:r>
              <a:rPr lang="en-US" dirty="0" err="1"/>
              <a:t>otvara</a:t>
            </a:r>
            <a:r>
              <a:rPr lang="en-US" dirty="0"/>
              <a:t> </a:t>
            </a:r>
            <a:r>
              <a:rPr lang="en-US" dirty="0" err="1"/>
              <a:t>neka</a:t>
            </a:r>
            <a:r>
              <a:rPr lang="en-US" dirty="0"/>
              <a:t> nova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teorijski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dati</a:t>
            </a:r>
            <a:r>
              <a:rPr lang="en-US" dirty="0"/>
              <a:t> </a:t>
            </a:r>
            <a:r>
              <a:rPr lang="en-US" dirty="0" err="1"/>
              <a:t>odgovor</a:t>
            </a:r>
            <a:r>
              <a:rPr lang="en-US" dirty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849026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45459"/>
            <a:ext cx="10515600" cy="5531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To </a:t>
            </a:r>
            <a:r>
              <a:rPr lang="en-US" dirty="0" err="1"/>
              <a:t>su</a:t>
            </a:r>
            <a:r>
              <a:rPr lang="en-US" dirty="0"/>
              <a:t>:</a:t>
            </a:r>
          </a:p>
          <a:p>
            <a:pPr algn="just"/>
            <a:r>
              <a:rPr lang="pl-PL" dirty="0"/>
              <a:t>Gde se nalazi i kolika je (i od čega zavisi) objektivna i optimalna </a:t>
            </a:r>
            <a:r>
              <a:rPr lang="pl-PL" dirty="0" smtClean="0"/>
              <a:t>granica </a:t>
            </a:r>
            <a:r>
              <a:rPr lang="en-US" dirty="0" err="1" smtClean="0"/>
              <a:t>zaduživanja</a:t>
            </a:r>
            <a:r>
              <a:rPr lang="en-US" dirty="0" smtClean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institucijama</a:t>
            </a:r>
            <a:r>
              <a:rPr lang="en-US" dirty="0"/>
              <a:t> u </a:t>
            </a:r>
            <a:r>
              <a:rPr lang="en-US" dirty="0" err="1"/>
              <a:t>zemlji</a:t>
            </a:r>
            <a:r>
              <a:rPr lang="en-US" dirty="0"/>
              <a:t>.</a:t>
            </a:r>
          </a:p>
          <a:p>
            <a:pPr algn="just"/>
            <a:r>
              <a:rPr lang="pl-PL" dirty="0"/>
              <a:t>Granica i oblici zaduživanja u inostranstvu, odnosno oblici i metode </a:t>
            </a:r>
            <a:r>
              <a:rPr lang="pl-PL" dirty="0" smtClean="0"/>
              <a:t>upotrebe inostranih </a:t>
            </a:r>
            <a:r>
              <a:rPr lang="pl-PL" dirty="0"/>
              <a:t>sredstava u procesu razvoja.</a:t>
            </a:r>
          </a:p>
          <a:p>
            <a:r>
              <a:rPr lang="pl-PL" dirty="0"/>
              <a:t>Visina, struktura i ponašanje investicija u odnosu na razvoj privrede u </a:t>
            </a:r>
            <a:r>
              <a:rPr lang="pl-PL" dirty="0" smtClean="0"/>
              <a:t>cjelini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rast</a:t>
            </a:r>
            <a:r>
              <a:rPr lang="en-US" dirty="0"/>
              <a:t> </a:t>
            </a:r>
            <a:r>
              <a:rPr lang="en-US" dirty="0" err="1"/>
              <a:t>društvenog</a:t>
            </a:r>
            <a:r>
              <a:rPr lang="en-US" dirty="0"/>
              <a:t> </a:t>
            </a:r>
            <a:r>
              <a:rPr lang="en-US" dirty="0" err="1"/>
              <a:t>proizvoda</a:t>
            </a:r>
            <a:r>
              <a:rPr lang="en-US" dirty="0"/>
              <a:t> (</a:t>
            </a:r>
            <a:r>
              <a:rPr lang="en-US" dirty="0" err="1"/>
              <a:t>proizvodna</a:t>
            </a:r>
            <a:r>
              <a:rPr lang="en-US" dirty="0"/>
              <a:t> </a:t>
            </a:r>
            <a:r>
              <a:rPr lang="en-US" dirty="0" err="1"/>
              <a:t>funkcija</a:t>
            </a:r>
            <a:r>
              <a:rPr lang="en-US" dirty="0"/>
              <a:t> </a:t>
            </a:r>
            <a:r>
              <a:rPr lang="en-US" dirty="0" err="1"/>
              <a:t>investicija</a:t>
            </a:r>
            <a:r>
              <a:rPr lang="en-US" dirty="0"/>
              <a:t>).</a:t>
            </a:r>
          </a:p>
          <a:p>
            <a:pPr algn="just"/>
            <a:r>
              <a:rPr lang="en-US" dirty="0" err="1"/>
              <a:t>Mogućnosti</a:t>
            </a:r>
            <a:r>
              <a:rPr lang="en-US" dirty="0"/>
              <a:t> </a:t>
            </a:r>
            <a:r>
              <a:rPr lang="en-US" dirty="0" err="1"/>
              <a:t>smanjivanja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većeg</a:t>
            </a:r>
            <a:r>
              <a:rPr lang="en-US" dirty="0"/>
              <a:t> </a:t>
            </a:r>
            <a:r>
              <a:rPr lang="en-US" dirty="0" err="1"/>
              <a:t>jaza</a:t>
            </a:r>
            <a:r>
              <a:rPr lang="en-US" dirty="0"/>
              <a:t> </a:t>
            </a:r>
            <a:r>
              <a:rPr lang="en-US" dirty="0" err="1"/>
              <a:t>realnih</a:t>
            </a:r>
            <a:r>
              <a:rPr lang="en-US" dirty="0"/>
              <a:t> </a:t>
            </a:r>
            <a:r>
              <a:rPr lang="en-US" dirty="0" err="1"/>
              <a:t>investicija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domaće</a:t>
            </a:r>
            <a:r>
              <a:rPr lang="sr-Latn-ME" dirty="0" smtClean="0"/>
              <a:t> </a:t>
            </a:r>
            <a:r>
              <a:rPr lang="en-US" dirty="0" err="1" smtClean="0"/>
              <a:t>akumulacije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usko</a:t>
            </a:r>
            <a:r>
              <a:rPr lang="en-US" dirty="0"/>
              <a:t> </a:t>
            </a:r>
            <a:r>
              <a:rPr lang="en-US" dirty="0" err="1"/>
              <a:t>vezano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veću</a:t>
            </a:r>
            <a:r>
              <a:rPr lang="en-US" dirty="0"/>
              <a:t> </a:t>
            </a:r>
            <a:r>
              <a:rPr lang="en-US" dirty="0" err="1"/>
              <a:t>stabilnost</a:t>
            </a:r>
            <a:r>
              <a:rPr lang="en-US" dirty="0"/>
              <a:t> </a:t>
            </a:r>
            <a:r>
              <a:rPr lang="en-US" dirty="0" err="1"/>
              <a:t>privrednog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, </a:t>
            </a:r>
            <a:r>
              <a:rPr lang="en-US" dirty="0" err="1" smtClean="0"/>
              <a:t>odnosno</a:t>
            </a:r>
            <a:r>
              <a:rPr lang="sr-Latn-ME" dirty="0" smtClean="0"/>
              <a:t> </a:t>
            </a:r>
            <a:r>
              <a:rPr lang="pl-PL" dirty="0" smtClean="0"/>
              <a:t>izmijenjen </a:t>
            </a:r>
            <a:r>
              <a:rPr lang="pl-PL" dirty="0"/>
              <a:t>sistem </a:t>
            </a:r>
            <a:r>
              <a:rPr lang="pl-PL" dirty="0" smtClean="0"/>
              <a:t>raspodjele </a:t>
            </a:r>
            <a:r>
              <a:rPr lang="pl-PL" dirty="0"/>
              <a:t>u korist akumulacije.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5903955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30306"/>
            <a:ext cx="10515600" cy="574665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r-Latn-ME" dirty="0" smtClean="0"/>
              <a:t>F</a:t>
            </a:r>
            <a:r>
              <a:rPr lang="en-US" dirty="0" err="1" smtClean="0"/>
              <a:t>inansijski</a:t>
            </a:r>
            <a:r>
              <a:rPr lang="en-US" dirty="0" smtClean="0"/>
              <a:t> </a:t>
            </a:r>
            <a:r>
              <a:rPr lang="en-US" dirty="0" err="1"/>
              <a:t>instrumenti</a:t>
            </a:r>
            <a:r>
              <a:rPr lang="en-US" dirty="0"/>
              <a:t> u </a:t>
            </a:r>
            <a:r>
              <a:rPr lang="en-US" dirty="0" err="1"/>
              <a:t>savremenom</a:t>
            </a:r>
            <a:r>
              <a:rPr lang="en-US" dirty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sistemu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preko </a:t>
            </a:r>
            <a:r>
              <a:rPr lang="pl-PL" dirty="0"/>
              <a:t>kojih on </a:t>
            </a:r>
            <a:r>
              <a:rPr lang="pl-PL" dirty="0" smtClean="0"/>
              <a:t>funkcioniše:</a:t>
            </a:r>
            <a:endParaRPr lang="pl-PL" dirty="0"/>
          </a:p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Novac</a:t>
            </a:r>
            <a:r>
              <a:rPr lang="en-US" dirty="0"/>
              <a:t> (</a:t>
            </a:r>
            <a:r>
              <a:rPr lang="en-US" dirty="0" err="1"/>
              <a:t>depozitni</a:t>
            </a:r>
            <a:r>
              <a:rPr lang="en-US" dirty="0"/>
              <a:t>, </a:t>
            </a:r>
            <a:r>
              <a:rPr lang="en-US" dirty="0" err="1"/>
              <a:t>gotov</a:t>
            </a:r>
            <a:r>
              <a:rPr lang="en-US" dirty="0"/>
              <a:t> </a:t>
            </a:r>
            <a:r>
              <a:rPr lang="en-US" dirty="0" err="1"/>
              <a:t>novac</a:t>
            </a:r>
            <a:r>
              <a:rPr lang="en-US" dirty="0"/>
              <a:t>, </a:t>
            </a:r>
            <a:r>
              <a:rPr lang="en-US" dirty="0" err="1" smtClean="0"/>
              <a:t>oročeni</a:t>
            </a:r>
            <a:r>
              <a:rPr lang="en-US" dirty="0" smtClean="0"/>
              <a:t>),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Čekovi</a:t>
            </a:r>
            <a:r>
              <a:rPr lang="en-US" dirty="0" smtClean="0"/>
              <a:t>,</a:t>
            </a:r>
            <a:r>
              <a:rPr lang="sr-Latn-ME" dirty="0" smtClean="0"/>
              <a:t> i </a:t>
            </a:r>
            <a:r>
              <a:rPr lang="en-US" dirty="0" smtClean="0"/>
              <a:t> </a:t>
            </a:r>
            <a:r>
              <a:rPr lang="sr-Latn-ME" dirty="0" smtClean="0"/>
              <a:t>mj</a:t>
            </a:r>
            <a:r>
              <a:rPr lang="en-US" dirty="0" err="1" smtClean="0"/>
              <a:t>enice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4. </a:t>
            </a:r>
            <a:r>
              <a:rPr lang="en-US" dirty="0" err="1" smtClean="0"/>
              <a:t>Akcije</a:t>
            </a:r>
            <a:r>
              <a:rPr lang="sr-Latn-ME" dirty="0" smtClean="0"/>
              <a:t> (dionice)</a:t>
            </a:r>
            <a:r>
              <a:rPr lang="en-US" dirty="0" smtClean="0"/>
              <a:t>,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5. </a:t>
            </a:r>
            <a:r>
              <a:rPr lang="en-US" dirty="0" err="1"/>
              <a:t>Obveznice</a:t>
            </a:r>
            <a:r>
              <a:rPr lang="en-US" dirty="0"/>
              <a:t> (</a:t>
            </a:r>
            <a:r>
              <a:rPr lang="en-US" dirty="0" err="1"/>
              <a:t>državne</a:t>
            </a:r>
            <a:r>
              <a:rPr lang="en-US" dirty="0"/>
              <a:t>, </a:t>
            </a:r>
            <a:r>
              <a:rPr lang="en-US" dirty="0" err="1"/>
              <a:t>banaka</a:t>
            </a:r>
            <a:r>
              <a:rPr lang="en-US" dirty="0"/>
              <a:t>, </a:t>
            </a:r>
            <a:r>
              <a:rPr lang="en-US" dirty="0" err="1"/>
              <a:t>fondova</a:t>
            </a:r>
            <a:r>
              <a:rPr lang="en-US" dirty="0"/>
              <a:t>),</a:t>
            </a:r>
          </a:p>
          <a:p>
            <a:pPr marL="0" indent="0">
              <a:buNone/>
            </a:pPr>
            <a:r>
              <a:rPr lang="sr-Latn-ME" dirty="0"/>
              <a:t>6</a:t>
            </a:r>
            <a:r>
              <a:rPr lang="en-US" dirty="0" smtClean="0"/>
              <a:t>. </a:t>
            </a:r>
            <a:r>
              <a:rPr lang="en-US" dirty="0" err="1"/>
              <a:t>Blagajnički</a:t>
            </a:r>
            <a:r>
              <a:rPr lang="en-US" dirty="0"/>
              <a:t> </a:t>
            </a:r>
            <a:r>
              <a:rPr lang="en-US" dirty="0" err="1"/>
              <a:t>zapisi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sr-Latn-ME" dirty="0"/>
              <a:t>7</a:t>
            </a:r>
            <a:r>
              <a:rPr lang="en-US" dirty="0" smtClean="0"/>
              <a:t>. </a:t>
            </a:r>
            <a:r>
              <a:rPr lang="en-US" dirty="0" err="1"/>
              <a:t>Komercijalni</a:t>
            </a:r>
            <a:r>
              <a:rPr lang="en-US" dirty="0"/>
              <a:t> </a:t>
            </a:r>
            <a:r>
              <a:rPr lang="en-US" dirty="0" err="1"/>
              <a:t>zapisi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sr-Latn-ME" dirty="0"/>
              <a:t>8</a:t>
            </a:r>
            <a:r>
              <a:rPr lang="en-US" dirty="0" smtClean="0"/>
              <a:t>. </a:t>
            </a:r>
            <a:r>
              <a:rPr lang="en-US" dirty="0" err="1"/>
              <a:t>Bankarska</a:t>
            </a:r>
            <a:r>
              <a:rPr lang="en-US" dirty="0"/>
              <a:t> </a:t>
            </a:r>
            <a:r>
              <a:rPr lang="en-US" dirty="0" err="1"/>
              <a:t>potvrda</a:t>
            </a:r>
            <a:r>
              <a:rPr lang="en-US" dirty="0"/>
              <a:t> o </a:t>
            </a:r>
            <a:r>
              <a:rPr lang="en-US" dirty="0" err="1"/>
              <a:t>depozitu</a:t>
            </a:r>
            <a:r>
              <a:rPr lang="en-US" dirty="0"/>
              <a:t> (</a:t>
            </a:r>
            <a:r>
              <a:rPr lang="en-US" dirty="0" err="1"/>
              <a:t>depozitni</a:t>
            </a:r>
            <a:r>
              <a:rPr lang="en-US" dirty="0"/>
              <a:t> </a:t>
            </a:r>
            <a:r>
              <a:rPr lang="en-US" dirty="0" err="1"/>
              <a:t>certifikat</a:t>
            </a:r>
            <a:r>
              <a:rPr lang="en-US" dirty="0"/>
              <a:t>),</a:t>
            </a:r>
          </a:p>
          <a:p>
            <a:pPr marL="0" indent="0">
              <a:buNone/>
            </a:pPr>
            <a:r>
              <a:rPr lang="sr-Latn-ME" dirty="0"/>
              <a:t>9</a:t>
            </a:r>
            <a:r>
              <a:rPr lang="en-US" dirty="0" smtClean="0"/>
              <a:t>. </a:t>
            </a:r>
            <a:r>
              <a:rPr lang="en-US" dirty="0" err="1"/>
              <a:t>Bankarski</a:t>
            </a:r>
            <a:r>
              <a:rPr lang="en-US" dirty="0"/>
              <a:t> </a:t>
            </a:r>
            <a:r>
              <a:rPr lang="en-US" dirty="0" err="1"/>
              <a:t>akcept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 smtClean="0"/>
              <a:t>1</a:t>
            </a:r>
            <a:r>
              <a:rPr lang="sr-Latn-ME" dirty="0" smtClean="0"/>
              <a:t>0</a:t>
            </a:r>
            <a:r>
              <a:rPr lang="en-US" dirty="0" smtClean="0"/>
              <a:t>. </a:t>
            </a:r>
            <a:r>
              <a:rPr lang="en-US" dirty="0" err="1"/>
              <a:t>Cesija</a:t>
            </a:r>
            <a:r>
              <a:rPr lang="en-US" dirty="0" smtClean="0"/>
              <a:t>,</a:t>
            </a:r>
            <a:r>
              <a:rPr lang="sr-Latn-ME" dirty="0" smtClean="0"/>
              <a:t> a</a:t>
            </a:r>
            <a:r>
              <a:rPr lang="en-US" dirty="0" err="1" smtClean="0"/>
              <a:t>signacija</a:t>
            </a:r>
            <a:r>
              <a:rPr lang="en-US" dirty="0" smtClean="0"/>
              <a:t>,</a:t>
            </a:r>
            <a:r>
              <a:rPr lang="sr-Latn-ME" dirty="0" smtClean="0"/>
              <a:t> k</a:t>
            </a:r>
            <a:r>
              <a:rPr lang="en-US" dirty="0" err="1" smtClean="0"/>
              <a:t>ompenzacija</a:t>
            </a:r>
            <a:r>
              <a:rPr lang="en-US" dirty="0" smtClean="0"/>
              <a:t>,</a:t>
            </a:r>
            <a:r>
              <a:rPr lang="sr-Latn-ME" dirty="0" smtClean="0"/>
              <a:t> o</a:t>
            </a:r>
            <a:r>
              <a:rPr lang="en-US" dirty="0" err="1" smtClean="0"/>
              <a:t>pcij</a:t>
            </a:r>
            <a:r>
              <a:rPr lang="sr-Latn-ME" dirty="0" smtClean="0"/>
              <a:t>a</a:t>
            </a:r>
            <a:r>
              <a:rPr lang="en-US" dirty="0" smtClean="0"/>
              <a:t>,</a:t>
            </a:r>
            <a:r>
              <a:rPr lang="sr-Latn-ME" dirty="0" smtClean="0"/>
              <a:t> f</a:t>
            </a:r>
            <a:r>
              <a:rPr lang="en-US" dirty="0" err="1" smtClean="0"/>
              <a:t>jučersi</a:t>
            </a:r>
            <a:r>
              <a:rPr lang="en-US" dirty="0" smtClean="0"/>
              <a:t>,</a:t>
            </a:r>
            <a:r>
              <a:rPr lang="sr-Latn-ME" dirty="0" smtClean="0"/>
              <a:t> f</a:t>
            </a:r>
            <a:r>
              <a:rPr lang="en-US" dirty="0" err="1" smtClean="0"/>
              <a:t>orvardsi</a:t>
            </a:r>
            <a:r>
              <a:rPr lang="sr-Latn-ME" dirty="0" smtClean="0"/>
              <a:t> i sl.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7878169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51329"/>
            <a:ext cx="10515600" cy="5625634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Dakle</a:t>
            </a:r>
            <a:r>
              <a:rPr lang="en-US" dirty="0"/>
              <a:t>,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vrlo</a:t>
            </a:r>
            <a:r>
              <a:rPr lang="en-US" dirty="0"/>
              <a:t> </a:t>
            </a:r>
            <a:r>
              <a:rPr lang="en-US" dirty="0" err="1"/>
              <a:t>razvijena</a:t>
            </a:r>
            <a:r>
              <a:rPr lang="en-US" dirty="0"/>
              <a:t> </a:t>
            </a:r>
            <a:r>
              <a:rPr lang="en-US" dirty="0" err="1"/>
              <a:t>finansijska</a:t>
            </a:r>
            <a:r>
              <a:rPr lang="en-US" dirty="0"/>
              <a:t> </a:t>
            </a:r>
            <a:r>
              <a:rPr lang="en-US" dirty="0" err="1"/>
              <a:t>infrastruktura</a:t>
            </a:r>
            <a:r>
              <a:rPr lang="en-US" dirty="0"/>
              <a:t>, </a:t>
            </a:r>
            <a:r>
              <a:rPr lang="en-US" dirty="0" err="1"/>
              <a:t>kojom</a:t>
            </a:r>
            <a:r>
              <a:rPr lang="en-US" dirty="0"/>
              <a:t> </a:t>
            </a:r>
            <a:r>
              <a:rPr lang="en-US" dirty="0" err="1" smtClean="0"/>
              <a:t>treba</a:t>
            </a:r>
            <a:r>
              <a:rPr lang="sr-Latn-ME" dirty="0" smtClean="0"/>
              <a:t> </a:t>
            </a:r>
            <a:r>
              <a:rPr lang="en-US" dirty="0" err="1" smtClean="0"/>
              <a:t>znati</a:t>
            </a:r>
            <a:r>
              <a:rPr lang="sr-Latn-ME" dirty="0" smtClean="0"/>
              <a:t> </a:t>
            </a:r>
            <a:r>
              <a:rPr lang="en-US" dirty="0" err="1" smtClean="0"/>
              <a:t>upravljati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koristiti</a:t>
            </a:r>
            <a:r>
              <a:rPr lang="en-US" dirty="0"/>
              <a:t> je.</a:t>
            </a:r>
          </a:p>
          <a:p>
            <a:pPr algn="just"/>
            <a:r>
              <a:rPr lang="pl-PL" dirty="0" smtClean="0"/>
              <a:t>U </a:t>
            </a:r>
            <a:r>
              <a:rPr lang="pl-PL" dirty="0"/>
              <a:t>finansijskom </a:t>
            </a:r>
            <a:r>
              <a:rPr lang="pl-PL" dirty="0" smtClean="0"/>
              <a:t>sistemu zemalja u tranziciji, </a:t>
            </a:r>
            <a:r>
              <a:rPr lang="pl-PL" dirty="0"/>
              <a:t>a time i u </a:t>
            </a:r>
            <a:r>
              <a:rPr lang="pl-PL" dirty="0" smtClean="0"/>
              <a:t>njihovom bankarskom </a:t>
            </a:r>
            <a:r>
              <a:rPr lang="pl-PL" dirty="0"/>
              <a:t>sistemu, ne </a:t>
            </a:r>
            <a:r>
              <a:rPr lang="pl-PL" dirty="0" smtClean="0"/>
              <a:t>funkcioniše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eli</a:t>
            </a:r>
            <a:r>
              <a:rPr lang="en-US" dirty="0" smtClean="0"/>
              <a:t> </a:t>
            </a:r>
            <a:r>
              <a:rPr lang="en-US" dirty="0" err="1"/>
              <a:t>niz</a:t>
            </a:r>
            <a:r>
              <a:rPr lang="en-US" dirty="0"/>
              <a:t> </a:t>
            </a:r>
            <a:r>
              <a:rPr lang="en-US" dirty="0" err="1"/>
              <a:t>modernih</a:t>
            </a:r>
            <a:r>
              <a:rPr lang="en-US" dirty="0"/>
              <a:t> </a:t>
            </a:r>
            <a:r>
              <a:rPr lang="en-US" dirty="0" err="1"/>
              <a:t>instrumenata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To se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svega</a:t>
            </a:r>
            <a:r>
              <a:rPr lang="en-US" dirty="0"/>
              <a:t> </a:t>
            </a:r>
            <a:r>
              <a:rPr lang="en-US" dirty="0" err="1" smtClean="0"/>
              <a:t>odnosi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finansijske derivate:</a:t>
            </a:r>
            <a:r>
              <a:rPr lang="en-US" dirty="0" smtClean="0"/>
              <a:t> </a:t>
            </a:r>
            <a:r>
              <a:rPr lang="en-US" dirty="0" err="1"/>
              <a:t>opcije</a:t>
            </a:r>
            <a:r>
              <a:rPr lang="en-US" dirty="0"/>
              <a:t>, </a:t>
            </a:r>
            <a:r>
              <a:rPr lang="en-US" dirty="0" err="1"/>
              <a:t>fjučerse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fo</a:t>
            </a:r>
            <a:r>
              <a:rPr lang="sr-Latn-ME" dirty="0" smtClean="0"/>
              <a:t>r</a:t>
            </a:r>
            <a:r>
              <a:rPr lang="en-US" dirty="0" err="1" smtClean="0"/>
              <a:t>vardse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Ovi</a:t>
            </a:r>
            <a:r>
              <a:rPr lang="en-US" dirty="0" smtClean="0"/>
              <a:t> </a:t>
            </a:r>
            <a:r>
              <a:rPr lang="en-US" dirty="0" err="1"/>
              <a:t>instrumenti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vrlo</a:t>
            </a:r>
            <a:r>
              <a:rPr lang="en-US" dirty="0"/>
              <a:t> </a:t>
            </a:r>
            <a:r>
              <a:rPr lang="en-US" dirty="0" err="1"/>
              <a:t>razvijeni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finansijskim</a:t>
            </a:r>
            <a:r>
              <a:rPr lang="en-US" dirty="0" smtClean="0"/>
              <a:t> </a:t>
            </a:r>
            <a:r>
              <a:rPr lang="en-US" dirty="0" err="1"/>
              <a:t>tržištima</a:t>
            </a:r>
            <a:r>
              <a:rPr lang="en-US" dirty="0"/>
              <a:t> </a:t>
            </a:r>
            <a:r>
              <a:rPr lang="en-US" dirty="0" err="1"/>
              <a:t>razvijenih</a:t>
            </a:r>
            <a:r>
              <a:rPr lang="en-US" dirty="0"/>
              <a:t> </a:t>
            </a:r>
            <a:r>
              <a:rPr lang="sr-Latn-ME" dirty="0" smtClean="0"/>
              <a:t>ekonomija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6414568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5110"/>
          </a:xfrm>
        </p:spPr>
        <p:txBody>
          <a:bodyPr>
            <a:normAutofit/>
          </a:bodyPr>
          <a:lstStyle/>
          <a:p>
            <a:r>
              <a:rPr lang="sr-Latn-ME" sz="3600" b="1" dirty="0" smtClean="0"/>
              <a:t>6. </a:t>
            </a:r>
            <a:r>
              <a:rPr lang="en-US" sz="3600" b="1" dirty="0" smtClean="0"/>
              <a:t>F</a:t>
            </a:r>
            <a:r>
              <a:rPr lang="sr-Latn-ME" sz="3600" b="1" dirty="0" smtClean="0"/>
              <a:t>inansijski tokovi </a:t>
            </a:r>
            <a:r>
              <a:rPr lang="en-US" sz="3600" b="1" dirty="0" smtClean="0"/>
              <a:t> </a:t>
            </a:r>
            <a:r>
              <a:rPr lang="sr-Latn-ME" sz="3600" b="1" dirty="0" smtClean="0"/>
              <a:t>u  sistemu reprodukcije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17812"/>
            <a:ext cx="10515600" cy="4859151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Finansijski</a:t>
            </a:r>
            <a:r>
              <a:rPr lang="en-US" dirty="0" smtClean="0"/>
              <a:t> </a:t>
            </a:r>
            <a:r>
              <a:rPr lang="en-US" dirty="0" err="1"/>
              <a:t>tokovi</a:t>
            </a:r>
            <a:r>
              <a:rPr lang="en-US" dirty="0"/>
              <a:t> u </a:t>
            </a:r>
            <a:r>
              <a:rPr lang="en-US" dirty="0" err="1"/>
              <a:t>osnovi</a:t>
            </a:r>
            <a:r>
              <a:rPr lang="en-US" dirty="0"/>
              <a:t>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/>
              <a:t>cirkulaciju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dohotka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akumulacije</a:t>
            </a:r>
            <a:r>
              <a:rPr lang="en-US" dirty="0"/>
              <a:t>, </a:t>
            </a:r>
            <a:r>
              <a:rPr lang="en-US" dirty="0" err="1"/>
              <a:t>štednje</a:t>
            </a:r>
            <a:r>
              <a:rPr lang="en-US" dirty="0"/>
              <a:t>) u </a:t>
            </a:r>
            <a:r>
              <a:rPr lang="en-US" dirty="0" err="1"/>
              <a:t>privredi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/>
              <a:t>Cirkulacija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odvijati</a:t>
            </a:r>
            <a:r>
              <a:rPr lang="en-US" dirty="0"/>
              <a:t>:</a:t>
            </a:r>
          </a:p>
          <a:p>
            <a:pPr marL="457200" lvl="1" indent="0">
              <a:buNone/>
            </a:pPr>
            <a:r>
              <a:rPr lang="pl-PL" sz="2800" dirty="0"/>
              <a:t>1. Od jednog do drugog subjekta unutar istog sektora.</a:t>
            </a:r>
          </a:p>
          <a:p>
            <a:pPr marL="457200" lvl="1" indent="0">
              <a:buNone/>
            </a:pPr>
            <a:r>
              <a:rPr lang="en-US" sz="2800" dirty="0"/>
              <a:t>2. </a:t>
            </a:r>
            <a:r>
              <a:rPr lang="en-US" sz="2800" dirty="0" err="1"/>
              <a:t>Između</a:t>
            </a:r>
            <a:r>
              <a:rPr lang="en-US" sz="2800" dirty="0"/>
              <a:t> </a:t>
            </a:r>
            <a:r>
              <a:rPr lang="en-US" sz="2800" dirty="0" err="1"/>
              <a:t>dva</a:t>
            </a:r>
            <a:r>
              <a:rPr lang="en-US" sz="2800" dirty="0"/>
              <a:t> </a:t>
            </a:r>
            <a:r>
              <a:rPr lang="en-US" sz="2800" dirty="0" err="1"/>
              <a:t>sektora</a:t>
            </a:r>
            <a:r>
              <a:rPr lang="en-US" sz="2800" dirty="0"/>
              <a:t>.</a:t>
            </a:r>
          </a:p>
          <a:p>
            <a:pPr marL="457200" lvl="1" indent="0" algn="just">
              <a:buNone/>
            </a:pPr>
            <a:r>
              <a:rPr lang="en-US" sz="2800" dirty="0"/>
              <a:t>3. </a:t>
            </a:r>
            <a:r>
              <a:rPr lang="en-US" sz="2800" dirty="0" err="1"/>
              <a:t>Između</a:t>
            </a:r>
            <a:r>
              <a:rPr lang="en-US" sz="2800" dirty="0"/>
              <a:t> </a:t>
            </a:r>
            <a:r>
              <a:rPr lang="en-US" sz="2800" dirty="0" err="1"/>
              <a:t>više</a:t>
            </a:r>
            <a:r>
              <a:rPr lang="en-US" sz="2800" dirty="0"/>
              <a:t> </a:t>
            </a:r>
            <a:r>
              <a:rPr lang="en-US" sz="2800" dirty="0" err="1"/>
              <a:t>sektora</a:t>
            </a:r>
            <a:r>
              <a:rPr lang="en-US" sz="2800" dirty="0"/>
              <a:t>, </a:t>
            </a:r>
            <a:r>
              <a:rPr lang="en-US" sz="2800" dirty="0" err="1"/>
              <a:t>pri</a:t>
            </a:r>
            <a:r>
              <a:rPr lang="en-US" sz="2800" dirty="0"/>
              <a:t> </a:t>
            </a:r>
            <a:r>
              <a:rPr lang="en-US" sz="2800" dirty="0" err="1"/>
              <a:t>čemu</a:t>
            </a:r>
            <a:r>
              <a:rPr lang="en-US" sz="2800" dirty="0"/>
              <a:t> </a:t>
            </a:r>
            <a:r>
              <a:rPr lang="en-US" sz="2800" dirty="0" err="1"/>
              <a:t>jedan</a:t>
            </a:r>
            <a:r>
              <a:rPr lang="en-US" sz="2800" dirty="0"/>
              <a:t> </a:t>
            </a:r>
            <a:r>
              <a:rPr lang="en-US" sz="2800" dirty="0" err="1"/>
              <a:t>postaje</a:t>
            </a:r>
            <a:r>
              <a:rPr lang="en-US" sz="2800" dirty="0"/>
              <a:t> </a:t>
            </a:r>
            <a:r>
              <a:rPr lang="en-US" sz="2800" dirty="0" err="1"/>
              <a:t>samo</a:t>
            </a:r>
            <a:r>
              <a:rPr lang="en-US" sz="2800" dirty="0"/>
              <a:t> “</a:t>
            </a:r>
            <a:r>
              <a:rPr lang="en-US" sz="2800" dirty="0" err="1"/>
              <a:t>prolazni</a:t>
            </a:r>
            <a:r>
              <a:rPr lang="en-US" sz="2800" dirty="0"/>
              <a:t>”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 smtClean="0"/>
              <a:t>transrnisioni</a:t>
            </a:r>
            <a:r>
              <a:rPr lang="sr-Latn-ME" sz="2800" dirty="0" smtClean="0"/>
              <a:t> </a:t>
            </a:r>
            <a:r>
              <a:rPr lang="en-US" sz="2800" dirty="0" err="1" smtClean="0"/>
              <a:t>mehanizam</a:t>
            </a:r>
            <a:r>
              <a:rPr lang="en-US" sz="2800" dirty="0" smtClean="0"/>
              <a:t> </a:t>
            </a:r>
            <a:r>
              <a:rPr lang="en-US" sz="2800" dirty="0" err="1" smtClean="0"/>
              <a:t>cirkulacije</a:t>
            </a:r>
            <a:r>
              <a:rPr lang="en-US" sz="2800" dirty="0" smtClean="0"/>
              <a:t>.</a:t>
            </a:r>
            <a:endParaRPr lang="sr-Latn-ME" sz="2800" dirty="0" smtClean="0"/>
          </a:p>
          <a:p>
            <a:pPr marL="0" indent="0" algn="just">
              <a:buNone/>
            </a:pPr>
            <a:r>
              <a:rPr lang="en-US" sz="3200" dirty="0" err="1" smtClean="0"/>
              <a:t>Finansijski</a:t>
            </a:r>
            <a:r>
              <a:rPr lang="en-US" sz="3200" dirty="0" smtClean="0"/>
              <a:t> </a:t>
            </a:r>
            <a:r>
              <a:rPr lang="en-US" sz="3200" dirty="0" err="1"/>
              <a:t>tokovi</a:t>
            </a:r>
            <a:r>
              <a:rPr lang="en-US" sz="3200" dirty="0"/>
              <a:t> </a:t>
            </a:r>
            <a:r>
              <a:rPr lang="en-US" sz="3200" dirty="0" err="1"/>
              <a:t>mogu</a:t>
            </a:r>
            <a:r>
              <a:rPr lang="en-US" sz="3200" dirty="0"/>
              <a:t> </a:t>
            </a:r>
            <a:r>
              <a:rPr lang="en-US" sz="3200" dirty="0" err="1"/>
              <a:t>imati</a:t>
            </a:r>
            <a:r>
              <a:rPr lang="en-US" sz="3200" dirty="0"/>
              <a:t> </a:t>
            </a:r>
            <a:r>
              <a:rPr lang="en-US" sz="3200" dirty="0" err="1"/>
              <a:t>dva</a:t>
            </a:r>
            <a:r>
              <a:rPr lang="en-US" sz="3200" dirty="0"/>
              <a:t> </a:t>
            </a:r>
            <a:r>
              <a:rPr lang="en-US" sz="3200" dirty="0" err="1"/>
              <a:t>oblika</a:t>
            </a:r>
            <a:r>
              <a:rPr lang="en-US" sz="3200" dirty="0"/>
              <a:t>:</a:t>
            </a:r>
          </a:p>
          <a:p>
            <a:pPr marL="457200" lvl="1" indent="0" algn="just">
              <a:buNone/>
            </a:pPr>
            <a:r>
              <a:rPr lang="en-US" sz="2800" dirty="0"/>
              <a:t>1. </a:t>
            </a:r>
            <a:r>
              <a:rPr lang="sr-Latn-ME" sz="2800" dirty="0" err="1"/>
              <a:t>D</a:t>
            </a:r>
            <a:r>
              <a:rPr lang="en-US" sz="2800" dirty="0" err="1" smtClean="0"/>
              <a:t>irektni</a:t>
            </a:r>
            <a:r>
              <a:rPr lang="en-US" sz="2800" dirty="0"/>
              <a:t>, </a:t>
            </a:r>
            <a:r>
              <a:rPr lang="en-US" sz="2800" dirty="0" err="1"/>
              <a:t>kada</a:t>
            </a:r>
            <a:r>
              <a:rPr lang="en-US" sz="2800" dirty="0"/>
              <a:t> se </a:t>
            </a:r>
            <a:r>
              <a:rPr lang="en-US" sz="2800" dirty="0" err="1"/>
              <a:t>sredstva</a:t>
            </a:r>
            <a:r>
              <a:rPr lang="en-US" sz="2800" dirty="0"/>
              <a:t> </a:t>
            </a:r>
            <a:r>
              <a:rPr lang="en-US" sz="2800" dirty="0" err="1"/>
              <a:t>prenose</a:t>
            </a:r>
            <a:r>
              <a:rPr lang="en-US" sz="2800" dirty="0"/>
              <a:t> </a:t>
            </a:r>
            <a:r>
              <a:rPr lang="en-US" sz="2800" dirty="0" err="1"/>
              <a:t>direktno</a:t>
            </a:r>
            <a:r>
              <a:rPr lang="en-US" sz="2800" dirty="0"/>
              <a:t> od </a:t>
            </a:r>
            <a:r>
              <a:rPr lang="en-US" sz="2800" dirty="0" err="1"/>
              <a:t>jednog</a:t>
            </a:r>
            <a:r>
              <a:rPr lang="en-US" sz="2800" dirty="0"/>
              <a:t> do </a:t>
            </a:r>
            <a:r>
              <a:rPr lang="en-US" sz="2800" dirty="0" err="1"/>
              <a:t>drugog</a:t>
            </a:r>
            <a:r>
              <a:rPr lang="en-US" sz="2800" dirty="0"/>
              <a:t> </a:t>
            </a:r>
            <a:r>
              <a:rPr lang="en-US" sz="2800" dirty="0" err="1"/>
              <a:t>subjekta</a:t>
            </a:r>
            <a:r>
              <a:rPr lang="en-US" sz="2800" dirty="0"/>
              <a:t>,</a:t>
            </a:r>
          </a:p>
          <a:p>
            <a:pPr marL="457200" lvl="1" indent="0" algn="just">
              <a:buNone/>
            </a:pPr>
            <a:r>
              <a:rPr lang="en-US" sz="2800" dirty="0" smtClean="0"/>
              <a:t>2</a:t>
            </a:r>
            <a:r>
              <a:rPr lang="en-US" sz="2800" dirty="0"/>
              <a:t>. </a:t>
            </a:r>
            <a:r>
              <a:rPr lang="sr-Latn-ME" sz="2800" dirty="0" err="1"/>
              <a:t>P</a:t>
            </a:r>
            <a:r>
              <a:rPr lang="en-US" sz="2800" dirty="0" err="1" smtClean="0"/>
              <a:t>osredni</a:t>
            </a:r>
            <a:r>
              <a:rPr lang="en-US" sz="2800" dirty="0"/>
              <a:t>, </a:t>
            </a:r>
            <a:r>
              <a:rPr lang="en-US" sz="2800" dirty="0" err="1"/>
              <a:t>kada</a:t>
            </a:r>
            <a:r>
              <a:rPr lang="en-US" sz="2800" dirty="0"/>
              <a:t> se </a:t>
            </a:r>
            <a:r>
              <a:rPr lang="en-US" sz="2800" dirty="0" err="1"/>
              <a:t>sredstva</a:t>
            </a:r>
            <a:r>
              <a:rPr lang="en-US" sz="2800" dirty="0"/>
              <a:t> </a:t>
            </a:r>
            <a:r>
              <a:rPr lang="en-US" sz="2800" dirty="0" err="1"/>
              <a:t>prenose</a:t>
            </a:r>
            <a:r>
              <a:rPr lang="en-US" sz="2800" dirty="0"/>
              <a:t> </a:t>
            </a:r>
            <a:r>
              <a:rPr lang="en-US" sz="2800" dirty="0" err="1"/>
              <a:t>posredstvom</a:t>
            </a:r>
            <a:r>
              <a:rPr lang="en-US" sz="2800" dirty="0"/>
              <a:t> </a:t>
            </a:r>
            <a:r>
              <a:rPr lang="en-US" sz="2800" dirty="0" err="1"/>
              <a:t>drugih</a:t>
            </a:r>
            <a:r>
              <a:rPr lang="en-US" sz="2800" dirty="0"/>
              <a:t> </a:t>
            </a:r>
            <a:r>
              <a:rPr lang="sr-Latn-ME" sz="2800" dirty="0" smtClean="0"/>
              <a:t>finansijskih </a:t>
            </a:r>
            <a:r>
              <a:rPr lang="en-US" sz="2800" dirty="0" err="1" smtClean="0"/>
              <a:t>subjekata</a:t>
            </a:r>
            <a:r>
              <a:rPr lang="pl-PL" sz="2800" dirty="0" smtClean="0"/>
              <a:t>.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3116915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26141"/>
            <a:ext cx="10515600" cy="5450822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Ako</a:t>
            </a:r>
            <a:r>
              <a:rPr lang="en-US" dirty="0"/>
              <a:t> se </a:t>
            </a:r>
            <a:r>
              <a:rPr lang="en-US" dirty="0" err="1"/>
              <a:t>odvoji</a:t>
            </a:r>
            <a:r>
              <a:rPr lang="en-US" dirty="0"/>
              <a:t> </a:t>
            </a:r>
            <a:r>
              <a:rPr lang="en-US" dirty="0" err="1"/>
              <a:t>reprodukciona</a:t>
            </a:r>
            <a:r>
              <a:rPr lang="en-US" dirty="0"/>
              <a:t> </a:t>
            </a:r>
            <a:r>
              <a:rPr lang="en-US" dirty="0" err="1"/>
              <a:t>potrošnja</a:t>
            </a:r>
            <a:r>
              <a:rPr lang="en-US" dirty="0"/>
              <a:t> </a:t>
            </a:r>
            <a:r>
              <a:rPr lang="en-US" dirty="0" err="1"/>
              <a:t>unutar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 smtClean="0"/>
              <a:t>subjekata</a:t>
            </a:r>
            <a:r>
              <a:rPr lang="sr-Latn-ME" dirty="0" smtClean="0"/>
              <a:t> - sektor privrede</a:t>
            </a:r>
            <a:r>
              <a:rPr lang="en-US" dirty="0" smtClean="0"/>
              <a:t>, od</a:t>
            </a:r>
            <a:r>
              <a:rPr lang="sr-Latn-ME" dirty="0" smtClean="0"/>
              <a:t> </a:t>
            </a:r>
            <a:r>
              <a:rPr lang="en-US" dirty="0" err="1" smtClean="0"/>
              <a:t>cirkulacije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dohotka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osnovna</a:t>
            </a:r>
            <a:r>
              <a:rPr lang="en-US" dirty="0"/>
              <a:t> </a:t>
            </a:r>
            <a:r>
              <a:rPr lang="en-US" dirty="0" err="1"/>
              <a:t>sektora</a:t>
            </a:r>
            <a:r>
              <a:rPr lang="en-US" dirty="0"/>
              <a:t> </a:t>
            </a:r>
            <a:r>
              <a:rPr lang="sr-Latn-ME" dirty="0" smtClean="0"/>
              <a:t>(</a:t>
            </a:r>
            <a:r>
              <a:rPr lang="en-US" dirty="0" err="1" smtClean="0"/>
              <a:t>stanovništvo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privred</a:t>
            </a:r>
            <a:r>
              <a:rPr lang="sr-Latn-ME" dirty="0" smtClean="0"/>
              <a:t>a)</a:t>
            </a:r>
            <a:r>
              <a:rPr lang="en-US" dirty="0" smtClean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uključivanje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sr-Latn-ME" dirty="0" smtClean="0"/>
              <a:t> i drugih finansijskih institucija,</a:t>
            </a:r>
            <a:r>
              <a:rPr lang="en-US" dirty="0" smtClean="0"/>
              <a:t> </a:t>
            </a:r>
            <a:r>
              <a:rPr lang="en-US" dirty="0" err="1"/>
              <a:t>dobija</a:t>
            </a:r>
            <a:r>
              <a:rPr lang="en-US" dirty="0"/>
              <a:t> se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edeća</a:t>
            </a:r>
            <a:r>
              <a:rPr lang="en-US" dirty="0" smtClean="0"/>
              <a:t> </a:t>
            </a:r>
            <a:r>
              <a:rPr lang="en-US" dirty="0" err="1" smtClean="0"/>
              <a:t>slika</a:t>
            </a:r>
            <a:r>
              <a:rPr lang="sr-Latn-ME" dirty="0" smtClean="0"/>
              <a:t> </a:t>
            </a:r>
            <a:r>
              <a:rPr lang="en-US" dirty="0" err="1" smtClean="0"/>
              <a:t>međusobne</a:t>
            </a:r>
            <a:r>
              <a:rPr lang="en-US" dirty="0" smtClean="0"/>
              <a:t> </a:t>
            </a:r>
            <a:r>
              <a:rPr lang="en-US" dirty="0" err="1"/>
              <a:t>povezanosti</a:t>
            </a:r>
            <a:r>
              <a:rPr lang="en-US" dirty="0"/>
              <a:t>:</a:t>
            </a:r>
          </a:p>
          <a:p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tokovi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klasifikovati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tri </a:t>
            </a:r>
            <a:r>
              <a:rPr lang="en-US" dirty="0" err="1"/>
              <a:t>osnovna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:</a:t>
            </a:r>
          </a:p>
          <a:p>
            <a:pPr marL="457200" lvl="1" indent="0">
              <a:buNone/>
            </a:pPr>
            <a:r>
              <a:rPr lang="en-US" sz="2800" dirty="0"/>
              <a:t>a) </a:t>
            </a:r>
            <a:r>
              <a:rPr lang="en-US" sz="2800" dirty="0" err="1"/>
              <a:t>Tržišni</a:t>
            </a:r>
            <a:r>
              <a:rPr lang="en-US" sz="2800" dirty="0"/>
              <a:t>,</a:t>
            </a:r>
          </a:p>
          <a:p>
            <a:pPr marL="457200" lvl="1" indent="0">
              <a:buNone/>
            </a:pPr>
            <a:r>
              <a:rPr lang="en-US" sz="2800" dirty="0"/>
              <a:t>b) </a:t>
            </a:r>
            <a:r>
              <a:rPr lang="en-US" sz="2800" dirty="0" err="1"/>
              <a:t>Fiskalni</a:t>
            </a:r>
            <a:r>
              <a:rPr lang="en-US" sz="2800" dirty="0"/>
              <a:t>, </a:t>
            </a:r>
          </a:p>
          <a:p>
            <a:pPr marL="457200" lvl="1" indent="0">
              <a:buNone/>
            </a:pPr>
            <a:r>
              <a:rPr lang="en-US" sz="2800" dirty="0"/>
              <a:t>c) </a:t>
            </a:r>
            <a:r>
              <a:rPr lang="en-US" sz="2800" dirty="0" err="1"/>
              <a:t>Regulativni</a:t>
            </a:r>
            <a:r>
              <a:rPr lang="en-US" sz="2800" dirty="0"/>
              <a:t> </a:t>
            </a:r>
            <a:r>
              <a:rPr lang="en-US" sz="2800" dirty="0" err="1"/>
              <a:t>tok</a:t>
            </a:r>
            <a:r>
              <a:rPr lang="en-US" sz="2800" dirty="0"/>
              <a:t>.</a:t>
            </a:r>
          </a:p>
          <a:p>
            <a:pPr algn="just"/>
            <a:r>
              <a:rPr lang="en-US" dirty="0" err="1"/>
              <a:t>Tržišni</a:t>
            </a:r>
            <a:r>
              <a:rPr lang="en-US" dirty="0"/>
              <a:t>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tokovi</a:t>
            </a:r>
            <a:r>
              <a:rPr lang="en-US" dirty="0"/>
              <a:t> se </a:t>
            </a:r>
            <a:r>
              <a:rPr lang="en-US" dirty="0" err="1"/>
              <a:t>javljaju</a:t>
            </a:r>
            <a:r>
              <a:rPr lang="en-US" dirty="0"/>
              <a:t> pod </a:t>
            </a:r>
            <a:r>
              <a:rPr lang="en-US" dirty="0" err="1"/>
              <a:t>osnovnim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elovanjem</a:t>
            </a:r>
            <a:r>
              <a:rPr lang="en-US" dirty="0" smtClean="0"/>
              <a:t> </a:t>
            </a:r>
            <a:r>
              <a:rPr lang="en-US" dirty="0" err="1" smtClean="0"/>
              <a:t>tržišnog</a:t>
            </a:r>
            <a:r>
              <a:rPr lang="sr-Latn-ME" dirty="0" smtClean="0"/>
              <a:t> </a:t>
            </a:r>
            <a:r>
              <a:rPr lang="en-US" dirty="0" err="1" smtClean="0"/>
              <a:t>mehanizma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ponašanja</a:t>
            </a:r>
            <a:r>
              <a:rPr lang="en-US" dirty="0"/>
              <a:t> </a:t>
            </a:r>
            <a:r>
              <a:rPr lang="en-US" dirty="0" err="1"/>
              <a:t>pojedinih</a:t>
            </a:r>
            <a:r>
              <a:rPr lang="en-US" dirty="0"/>
              <a:t> </a:t>
            </a:r>
            <a:r>
              <a:rPr lang="en-US" dirty="0" err="1"/>
              <a:t>subjekata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sektora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tom </a:t>
            </a:r>
            <a:r>
              <a:rPr lang="en-US" dirty="0" err="1"/>
              <a:t>specifičnom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205712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20472" y="34436"/>
            <a:ext cx="5711242" cy="610389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4951992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12694"/>
            <a:ext cx="10515600" cy="5464269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/>
              <a:t>U </a:t>
            </a:r>
            <a:r>
              <a:rPr lang="en-US" dirty="0" err="1"/>
              <a:t>analizi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tokova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efikasnosti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sr-Latn-ME" dirty="0" smtClean="0"/>
              <a:t>sistema</a:t>
            </a:r>
            <a:r>
              <a:rPr lang="en-US" dirty="0" smtClean="0"/>
              <a:t> u</a:t>
            </a:r>
            <a:r>
              <a:rPr lang="sr-Latn-ME" dirty="0" smtClean="0"/>
              <a:t> </a:t>
            </a:r>
            <a:r>
              <a:rPr lang="en-US" dirty="0" err="1" smtClean="0"/>
              <a:t>finansiranju</a:t>
            </a:r>
            <a:r>
              <a:rPr lang="en-US" dirty="0" smtClean="0"/>
              <a:t> </a:t>
            </a:r>
            <a:r>
              <a:rPr lang="en-US" dirty="0" err="1"/>
              <a:t>reprodukcije</a:t>
            </a:r>
            <a:r>
              <a:rPr lang="en-US" dirty="0"/>
              <a:t>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tokovi</a:t>
            </a:r>
            <a:r>
              <a:rPr lang="en-US" dirty="0" smtClean="0"/>
              <a:t>: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/>
              <a:t>a) </a:t>
            </a:r>
            <a:r>
              <a:rPr lang="en-US" dirty="0" err="1" smtClean="0"/>
              <a:t>Visina</a:t>
            </a:r>
            <a:r>
              <a:rPr lang="sr-Latn-ME" dirty="0" smtClean="0"/>
              <a:t> finanijskog suficita</a:t>
            </a:r>
            <a:r>
              <a:rPr lang="en-US" dirty="0" smtClean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sektorima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osnova</a:t>
            </a:r>
            <a:r>
              <a:rPr lang="en-US" dirty="0"/>
              <a:t> </a:t>
            </a:r>
            <a:r>
              <a:rPr lang="en-US" dirty="0" err="1" smtClean="0"/>
              <a:t>jačanja</a:t>
            </a:r>
            <a:r>
              <a:rPr lang="sr-Latn-ME" dirty="0" smtClean="0"/>
              <a:t> </a:t>
            </a:r>
            <a:r>
              <a:rPr lang="en-US" dirty="0" err="1" smtClean="0"/>
              <a:t>finansijskog</a:t>
            </a:r>
            <a:r>
              <a:rPr lang="en-US" dirty="0" smtClean="0"/>
              <a:t> </a:t>
            </a:r>
            <a:r>
              <a:rPr lang="en-US" dirty="0" err="1" smtClean="0"/>
              <a:t>mehanizma</a:t>
            </a:r>
            <a:r>
              <a:rPr lang="sr-Latn-ME" dirty="0" smtClean="0"/>
              <a:t> ponude na finansijskim tržištima</a:t>
            </a:r>
            <a:r>
              <a:rPr lang="en-US" dirty="0" smtClean="0"/>
              <a:t>;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b)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transakcije</a:t>
            </a:r>
            <a:r>
              <a:rPr lang="en-US" dirty="0"/>
              <a:t> </a:t>
            </a:r>
            <a:r>
              <a:rPr lang="en-US" dirty="0" err="1"/>
              <a:t>sektora</a:t>
            </a:r>
            <a:r>
              <a:rPr lang="en-US" dirty="0"/>
              <a:t>,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aktive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pasive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pl-PL" dirty="0"/>
              <a:t>c) R</a:t>
            </a:r>
            <a:r>
              <a:rPr lang="pl-PL" dirty="0" smtClean="0"/>
              <a:t>azvijena </a:t>
            </a:r>
            <a:r>
              <a:rPr lang="pl-PL" dirty="0"/>
              <a:t>posrednička uloga </a:t>
            </a:r>
            <a:r>
              <a:rPr lang="pl-PL" dirty="0" smtClean="0"/>
              <a:t>banaka i drugih finansijskih institucija  </a:t>
            </a:r>
            <a:r>
              <a:rPr lang="pl-PL" dirty="0"/>
              <a:t>u </a:t>
            </a:r>
            <a:r>
              <a:rPr lang="pl-PL" dirty="0" smtClean="0"/>
              <a:t>finansijskim tokovima </a:t>
            </a:r>
            <a:r>
              <a:rPr lang="pl-PL" dirty="0"/>
              <a:t>uz stalne napore da se optimalno postave u reprodukciji;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120179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24435"/>
            <a:ext cx="10515600" cy="5652528"/>
          </a:xfrm>
        </p:spPr>
        <p:txBody>
          <a:bodyPr>
            <a:normAutofit/>
          </a:bodyPr>
          <a:lstStyle/>
          <a:p>
            <a:pPr algn="just"/>
            <a:r>
              <a:rPr lang="pl-PL" dirty="0" smtClean="0"/>
              <a:t>Finansijski potencijal </a:t>
            </a:r>
            <a:r>
              <a:rPr lang="sr-Latn-ME" dirty="0" smtClean="0"/>
              <a:t>ekonomskih </a:t>
            </a:r>
            <a:r>
              <a:rPr lang="en-US" dirty="0" err="1" smtClean="0"/>
              <a:t>subjekata</a:t>
            </a:r>
            <a:r>
              <a:rPr lang="en-US" dirty="0" smtClean="0"/>
              <a:t> </a:t>
            </a:r>
            <a:r>
              <a:rPr lang="sr-Latn-ME" dirty="0" smtClean="0"/>
              <a:t>na tržištima</a:t>
            </a:r>
            <a:r>
              <a:rPr lang="en-US" dirty="0" smtClean="0"/>
              <a:t>, </a:t>
            </a:r>
            <a:r>
              <a:rPr lang="en-US" dirty="0" err="1" smtClean="0"/>
              <a:t>odnos</a:t>
            </a:r>
            <a:r>
              <a:rPr lang="sr-Latn-ME" dirty="0" smtClean="0"/>
              <a:t>no </a:t>
            </a:r>
            <a:r>
              <a:rPr lang="en-US" dirty="0" smtClean="0"/>
              <a:t> </a:t>
            </a:r>
            <a:r>
              <a:rPr lang="sr-Latn-ME" dirty="0" smtClean="0"/>
              <a:t>razvijenost </a:t>
            </a:r>
            <a:r>
              <a:rPr lang="en-US" dirty="0" err="1" smtClean="0"/>
              <a:t>ponude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 smtClean="0"/>
              <a:t>sredstava</a:t>
            </a:r>
            <a:r>
              <a:rPr lang="sr-Latn-ME" dirty="0" smtClean="0"/>
              <a:t> </a:t>
            </a:r>
            <a:r>
              <a:rPr lang="pl-PL" dirty="0" smtClean="0"/>
              <a:t>ukupno </a:t>
            </a:r>
            <a:r>
              <a:rPr lang="pl-PL" dirty="0"/>
              <a:t>u privredi i po pojedinim </a:t>
            </a:r>
            <a:r>
              <a:rPr lang="pl-PL" dirty="0" smtClean="0"/>
              <a:t>sektorima, utiče na kvalitet finansijskih tokova u procesu reprodukcije jedne ekonomije.</a:t>
            </a:r>
            <a:endParaRPr lang="pl-PL" dirty="0"/>
          </a:p>
          <a:p>
            <a:pPr algn="just"/>
            <a:r>
              <a:rPr lang="pl-PL" dirty="0" smtClean="0"/>
              <a:t>Fiskalni </a:t>
            </a:r>
            <a:r>
              <a:rPr lang="pl-PL" dirty="0"/>
              <a:t>tokovi vezani su za </a:t>
            </a:r>
            <a:r>
              <a:rPr lang="pl-PL" dirty="0" smtClean="0"/>
              <a:t>raspodjelu </a:t>
            </a:r>
            <a:r>
              <a:rPr lang="pl-PL" dirty="0"/>
              <a:t>i </a:t>
            </a:r>
            <a:r>
              <a:rPr lang="pl-PL" dirty="0" smtClean="0"/>
              <a:t>preraspodjelu </a:t>
            </a:r>
            <a:r>
              <a:rPr lang="pl-PL" dirty="0"/>
              <a:t>nacionalnog </a:t>
            </a:r>
            <a:r>
              <a:rPr lang="pl-PL" dirty="0" smtClean="0"/>
              <a:t>dohotka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njima</a:t>
            </a:r>
            <a:r>
              <a:rPr lang="en-US" dirty="0"/>
              <a:t> se </a:t>
            </a:r>
            <a:r>
              <a:rPr lang="en-US" dirty="0" err="1"/>
              <a:t>zasniva</a:t>
            </a:r>
            <a:r>
              <a:rPr lang="en-US" dirty="0"/>
              <a:t> </a:t>
            </a:r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err="1" smtClean="0"/>
              <a:t>državnih</a:t>
            </a:r>
            <a:r>
              <a:rPr lang="en-US" dirty="0" smtClean="0"/>
              <a:t>  </a:t>
            </a:r>
            <a:r>
              <a:rPr lang="en-US" dirty="0" err="1" smtClean="0"/>
              <a:t>institucija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en-US" dirty="0" err="1"/>
              <a:t>Fiskalni</a:t>
            </a:r>
            <a:r>
              <a:rPr lang="en-US" dirty="0"/>
              <a:t> </a:t>
            </a:r>
            <a:r>
              <a:rPr lang="en-US" dirty="0" err="1"/>
              <a:t>tokovi</a:t>
            </a:r>
            <a:r>
              <a:rPr lang="en-US" dirty="0"/>
              <a:t> (</a:t>
            </a:r>
            <a:r>
              <a:rPr lang="en-US" dirty="0" err="1"/>
              <a:t>porezi</a:t>
            </a:r>
            <a:r>
              <a:rPr lang="en-US" dirty="0"/>
              <a:t>, </a:t>
            </a:r>
            <a:r>
              <a:rPr lang="en-US" dirty="0" err="1"/>
              <a:t>doprinosi</a:t>
            </a:r>
            <a:r>
              <a:rPr lang="en-US" dirty="0"/>
              <a:t>, </a:t>
            </a:r>
            <a:r>
              <a:rPr lang="en-US" dirty="0" err="1"/>
              <a:t>carine</a:t>
            </a:r>
            <a:r>
              <a:rPr lang="en-US" dirty="0"/>
              <a:t>, </a:t>
            </a:r>
            <a:r>
              <a:rPr lang="en-US" dirty="0" err="1"/>
              <a:t>javni</a:t>
            </a:r>
            <a:r>
              <a:rPr lang="en-US" dirty="0"/>
              <a:t> dug </a:t>
            </a:r>
            <a:r>
              <a:rPr lang="en-US" dirty="0" err="1"/>
              <a:t>i</a:t>
            </a:r>
            <a:r>
              <a:rPr lang="en-US" dirty="0"/>
              <a:t> dr.),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učestvuju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društvenom</a:t>
            </a:r>
            <a:r>
              <a:rPr lang="en-US" dirty="0" smtClean="0"/>
              <a:t> </a:t>
            </a:r>
            <a:r>
              <a:rPr lang="en-US" dirty="0" err="1"/>
              <a:t>proizvodu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sr-Latn-ME" dirty="0" smtClean="0"/>
              <a:t>50</a:t>
            </a:r>
            <a:r>
              <a:rPr lang="en-US" dirty="0" smtClean="0"/>
              <a:t>%,</a:t>
            </a:r>
            <a:r>
              <a:rPr lang="sr-Latn-ME" dirty="0" smtClean="0"/>
              <a:t> </a:t>
            </a:r>
            <a:r>
              <a:rPr lang="en-US" dirty="0" smtClean="0"/>
              <a:t>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/>
              <a:t>odraz</a:t>
            </a:r>
            <a:r>
              <a:rPr lang="en-US" dirty="0"/>
              <a:t> </a:t>
            </a:r>
            <a:r>
              <a:rPr lang="en-US" dirty="0" err="1"/>
              <a:t>ingerencije</a:t>
            </a:r>
            <a:r>
              <a:rPr lang="en-US" dirty="0"/>
              <a:t> </a:t>
            </a:r>
            <a:r>
              <a:rPr lang="en-US" dirty="0" err="1"/>
              <a:t>države</a:t>
            </a:r>
            <a:r>
              <a:rPr lang="en-US" dirty="0"/>
              <a:t> u </a:t>
            </a:r>
            <a:r>
              <a:rPr lang="sr-Latn-ME" dirty="0" smtClean="0"/>
              <a:t>ekonomskom</a:t>
            </a:r>
            <a:r>
              <a:rPr lang="en-US" dirty="0" smtClean="0"/>
              <a:t> </a:t>
            </a:r>
            <a:r>
              <a:rPr lang="en-US" dirty="0" err="1"/>
              <a:t>razvoju</a:t>
            </a:r>
            <a:r>
              <a:rPr lang="en-US" dirty="0"/>
              <a:t>, bez </a:t>
            </a:r>
            <a:r>
              <a:rPr lang="en-US" dirty="0" err="1" smtClean="0"/>
              <a:t>obzira</a:t>
            </a:r>
            <a:r>
              <a:rPr lang="sr-Latn-ME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neposredno</a:t>
            </a:r>
            <a:r>
              <a:rPr lang="en-US" dirty="0"/>
              <a:t> “ne </a:t>
            </a:r>
            <a:r>
              <a:rPr lang="en-US" dirty="0" err="1"/>
              <a:t>meša</a:t>
            </a:r>
            <a:r>
              <a:rPr lang="en-US" dirty="0"/>
              <a:t>” u </a:t>
            </a:r>
            <a:r>
              <a:rPr lang="en-US" dirty="0" err="1"/>
              <a:t>privredne</a:t>
            </a:r>
            <a:r>
              <a:rPr lang="en-US" dirty="0"/>
              <a:t> </a:t>
            </a:r>
            <a:r>
              <a:rPr lang="en-US" dirty="0" err="1"/>
              <a:t>tokove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7985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0006" y="1146220"/>
            <a:ext cx="10503794" cy="5030743"/>
          </a:xfrm>
        </p:spPr>
        <p:txBody>
          <a:bodyPr/>
          <a:lstStyle/>
          <a:p>
            <a:r>
              <a:rPr lang="pl-PL" dirty="0"/>
              <a:t>Finansijski sistem igra jednu od ključnih uloga u odvijanju i </a:t>
            </a:r>
            <a:r>
              <a:rPr lang="pl-PL" dirty="0" smtClean="0"/>
              <a:t>regulisanju tokova </a:t>
            </a:r>
            <a:r>
              <a:rPr lang="pl-PL" dirty="0"/>
              <a:t>reprodukcije. </a:t>
            </a:r>
            <a:endParaRPr lang="pl-PL" dirty="0" smtClean="0"/>
          </a:p>
          <a:p>
            <a:pPr algn="just"/>
            <a:r>
              <a:rPr lang="pl-PL" dirty="0" smtClean="0"/>
              <a:t>Finansijski </a:t>
            </a:r>
            <a:r>
              <a:rPr lang="pl-PL" dirty="0"/>
              <a:t>sistem to potpunije ostvaraje ukoliko </a:t>
            </a:r>
            <a:r>
              <a:rPr lang="pl-PL" dirty="0" smtClean="0"/>
              <a:t>ima </a:t>
            </a:r>
            <a:r>
              <a:rPr lang="en-US" dirty="0" err="1" smtClean="0"/>
              <a:t>razvijenije</a:t>
            </a:r>
            <a:r>
              <a:rPr lang="sr-Latn-ME" dirty="0" smtClean="0"/>
              <a:t> </a:t>
            </a:r>
            <a:r>
              <a:rPr lang="en-US" dirty="0" err="1" smtClean="0"/>
              <a:t>finansijske</a:t>
            </a:r>
            <a:r>
              <a:rPr lang="en-US" dirty="0" smtClean="0"/>
              <a:t> </a:t>
            </a:r>
            <a:r>
              <a:rPr lang="en-US" dirty="0" err="1"/>
              <a:t>institucije</a:t>
            </a:r>
            <a:r>
              <a:rPr lang="en-US" dirty="0"/>
              <a:t>, </a:t>
            </a:r>
            <a:r>
              <a:rPr lang="en-US" dirty="0" err="1"/>
              <a:t>instrumente</a:t>
            </a:r>
            <a:r>
              <a:rPr lang="en-US" dirty="0"/>
              <a:t>, </a:t>
            </a:r>
            <a:r>
              <a:rPr lang="en-US" dirty="0" err="1"/>
              <a:t>tokove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mehanizme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procesu</a:t>
            </a:r>
            <a:r>
              <a:rPr lang="en-US" dirty="0" smtClean="0"/>
              <a:t> </a:t>
            </a:r>
            <a:r>
              <a:rPr lang="en-US" dirty="0" err="1" smtClean="0"/>
              <a:t>finansiranj</a:t>
            </a:r>
            <a:r>
              <a:rPr lang="sr-Latn-ME" dirty="0" smtClean="0"/>
              <a:t>a</a:t>
            </a:r>
            <a:r>
              <a:rPr lang="en-US" dirty="0" smtClean="0"/>
              <a:t> </a:t>
            </a:r>
            <a:r>
              <a:rPr lang="en-US" dirty="0" err="1"/>
              <a:t>nacionalne</a:t>
            </a:r>
            <a:r>
              <a:rPr lang="en-US" dirty="0"/>
              <a:t> </a:t>
            </a:r>
            <a:r>
              <a:rPr lang="en-US" dirty="0" err="1"/>
              <a:t>ekonomije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3742579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3718"/>
            <a:ext cx="10515600" cy="5343245"/>
          </a:xfrm>
        </p:spPr>
        <p:txBody>
          <a:bodyPr/>
          <a:lstStyle/>
          <a:p>
            <a:pPr algn="just"/>
            <a:r>
              <a:rPr lang="en-US" dirty="0"/>
              <a:t>To je </a:t>
            </a:r>
            <a:r>
              <a:rPr lang="en-US" dirty="0" err="1"/>
              <a:t>danas</a:t>
            </a:r>
            <a:r>
              <a:rPr lang="en-US" dirty="0"/>
              <a:t> </a:t>
            </a:r>
            <a:r>
              <a:rPr lang="en-US" dirty="0" err="1"/>
              <a:t>vrlo</a:t>
            </a:r>
            <a:r>
              <a:rPr lang="en-US" dirty="0"/>
              <a:t> </a:t>
            </a:r>
            <a:r>
              <a:rPr lang="en-US" dirty="0" err="1"/>
              <a:t>razvijena</a:t>
            </a:r>
            <a:r>
              <a:rPr lang="en-US" dirty="0"/>
              <a:t> </a:t>
            </a:r>
            <a:r>
              <a:rPr lang="en-US" dirty="0" err="1"/>
              <a:t>praksa</a:t>
            </a:r>
            <a:r>
              <a:rPr lang="en-US" dirty="0"/>
              <a:t> u</a:t>
            </a:r>
            <a:r>
              <a:rPr lang="sr-Latn-ME" dirty="0"/>
              <a:t> </a:t>
            </a:r>
            <a:r>
              <a:rPr lang="en-US" dirty="0" err="1" smtClean="0"/>
              <a:t>razvijenim</a:t>
            </a:r>
            <a:r>
              <a:rPr lang="sr-Latn-ME" dirty="0" smtClean="0"/>
              <a:t> tržišnim ekonomijama,  naročito danas kao posledica </a:t>
            </a:r>
            <a:r>
              <a:rPr lang="sr-Latn-ME" dirty="0"/>
              <a:t>V</a:t>
            </a:r>
            <a:r>
              <a:rPr lang="sr-Latn-ME" dirty="0" smtClean="0"/>
              <a:t>elike recesije početkom ovog vijeka. </a:t>
            </a:r>
            <a:r>
              <a:rPr lang="en-US" dirty="0" smtClean="0"/>
              <a:t> </a:t>
            </a:r>
            <a:endParaRPr lang="en-US" dirty="0"/>
          </a:p>
          <a:p>
            <a:pPr algn="just"/>
            <a:r>
              <a:rPr lang="pt-BR" dirty="0" smtClean="0"/>
              <a:t>Isključivanje</a:t>
            </a:r>
            <a:r>
              <a:rPr lang="sr-Latn-ME" dirty="0" smtClean="0"/>
              <a:t>m</a:t>
            </a:r>
            <a:r>
              <a:rPr lang="pt-BR" dirty="0" smtClean="0"/>
              <a:t> </a:t>
            </a:r>
            <a:r>
              <a:rPr lang="pt-BR" dirty="0"/>
              <a:t>države iz politike investicija, intervencija u privredi, emisije novca i</a:t>
            </a:r>
            <a:r>
              <a:rPr lang="sr-Latn-ME" dirty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  <a:r>
              <a:rPr lang="en-US" dirty="0" err="1"/>
              <a:t>ovi</a:t>
            </a:r>
            <a:r>
              <a:rPr lang="en-US" dirty="0"/>
              <a:t> </a:t>
            </a:r>
            <a:r>
              <a:rPr lang="en-US" dirty="0" err="1"/>
              <a:t>tokovi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postepeno</a:t>
            </a:r>
            <a:r>
              <a:rPr lang="en-US" dirty="0"/>
              <a:t> da </a:t>
            </a:r>
            <a:r>
              <a:rPr lang="en-US" dirty="0" err="1"/>
              <a:t>pokazuju</a:t>
            </a:r>
            <a:r>
              <a:rPr lang="en-US" dirty="0"/>
              <a:t> </a:t>
            </a:r>
            <a:r>
              <a:rPr lang="en-US" dirty="0" err="1"/>
              <a:t>tendenciju</a:t>
            </a:r>
            <a:r>
              <a:rPr lang="en-US" dirty="0"/>
              <a:t> </a:t>
            </a:r>
            <a:r>
              <a:rPr lang="en-US" dirty="0" err="1"/>
              <a:t>smanjivanja</a:t>
            </a:r>
            <a:r>
              <a:rPr lang="en-US" dirty="0"/>
              <a:t> u </a:t>
            </a:r>
            <a:r>
              <a:rPr lang="en-US" dirty="0" err="1"/>
              <a:t>pogledu</a:t>
            </a:r>
            <a:r>
              <a:rPr lang="sr-Latn-ME" dirty="0"/>
              <a:t> </a:t>
            </a:r>
            <a:r>
              <a:rPr lang="en-US" dirty="0" err="1"/>
              <a:t>uloge</a:t>
            </a:r>
            <a:r>
              <a:rPr lang="en-US" dirty="0"/>
              <a:t>, </a:t>
            </a:r>
            <a:r>
              <a:rPr lang="en-US" dirty="0" err="1"/>
              <a:t>značaja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elovanja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ukupnim</a:t>
            </a:r>
            <a:r>
              <a:rPr lang="en-US" dirty="0"/>
              <a:t>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 smtClean="0"/>
              <a:t>tokovima</a:t>
            </a:r>
            <a:r>
              <a:rPr lang="sr-Latn-ME" dirty="0" smtClean="0"/>
              <a:t>, a jačanju tržišta i tržišnih mehanizama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5197059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2458"/>
          </a:xfrm>
        </p:spPr>
        <p:txBody>
          <a:bodyPr/>
          <a:lstStyle/>
          <a:p>
            <a:r>
              <a:rPr lang="sr-Latn-ME" dirty="0" smtClean="0"/>
              <a:t>7. Finansijska ulaganja u sistemu reprodukcije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39403"/>
            <a:ext cx="10515600" cy="4837560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Finansiranje reprodukcije i stalni procesi pretvaranja realnog u </a:t>
            </a:r>
            <a:r>
              <a:rPr lang="pl-PL" dirty="0" smtClean="0"/>
              <a:t>novčani kapital,  pretvaranje </a:t>
            </a:r>
            <a:r>
              <a:rPr lang="pl-PL" dirty="0"/>
              <a:t>novca u realna dobra, odnosno realizacija robnih u </a:t>
            </a:r>
            <a:r>
              <a:rPr lang="pl-PL" dirty="0" smtClean="0"/>
              <a:t>novčane </a:t>
            </a:r>
            <a:r>
              <a:rPr lang="en-US" dirty="0" err="1" smtClean="0"/>
              <a:t>oblike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/>
              <a:t>- </a:t>
            </a:r>
            <a:r>
              <a:rPr lang="en-US" dirty="0" err="1" smtClean="0"/>
              <a:t>zaht</a:t>
            </a:r>
            <a:r>
              <a:rPr lang="sr-Latn-ME" dirty="0" smtClean="0"/>
              <a:t>ij</a:t>
            </a:r>
            <a:r>
              <a:rPr lang="en-US" dirty="0" err="1" smtClean="0"/>
              <a:t>eva</a:t>
            </a:r>
            <a:r>
              <a:rPr lang="en-US" dirty="0" smtClean="0"/>
              <a:t> </a:t>
            </a:r>
            <a:r>
              <a:rPr lang="en-US" dirty="0" err="1"/>
              <a:t>stalno</a:t>
            </a:r>
            <a:r>
              <a:rPr lang="en-US" dirty="0"/>
              <a:t> </a:t>
            </a:r>
            <a:r>
              <a:rPr lang="en-US" dirty="0" err="1"/>
              <a:t>postojanje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zadržavanje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elova</a:t>
            </a:r>
            <a:r>
              <a:rPr lang="en-US" dirty="0" smtClean="0"/>
              <a:t> </a:t>
            </a:r>
            <a:r>
              <a:rPr lang="en-US" dirty="0" err="1"/>
              <a:t>trenutno</a:t>
            </a:r>
            <a:r>
              <a:rPr lang="en-US" dirty="0"/>
              <a:t> </a:t>
            </a:r>
            <a:r>
              <a:rPr lang="en-US" dirty="0" err="1" smtClean="0"/>
              <a:t>realno</a:t>
            </a:r>
            <a:r>
              <a:rPr lang="sr-Latn-ME" dirty="0" smtClean="0"/>
              <a:t> </a:t>
            </a:r>
            <a:r>
              <a:rPr lang="pl-PL" dirty="0" smtClean="0"/>
              <a:t>neangažovanog </a:t>
            </a:r>
            <a:r>
              <a:rPr lang="pl-PL" dirty="0"/>
              <a:t>kapitala u reprodukciji u novčanom obliku, odnosno u </a:t>
            </a:r>
            <a:r>
              <a:rPr lang="pl-PL" dirty="0" smtClean="0"/>
              <a:t>drugim </a:t>
            </a:r>
            <a:r>
              <a:rPr lang="en-US" dirty="0" err="1" smtClean="0"/>
              <a:t>manje</a:t>
            </a:r>
            <a:r>
              <a:rPr lang="en-US" dirty="0" smtClean="0"/>
              <a:t> </a:t>
            </a:r>
            <a:r>
              <a:rPr lang="en-US" dirty="0" err="1"/>
              <a:t>likvidnim</a:t>
            </a:r>
            <a:r>
              <a:rPr lang="en-US" dirty="0"/>
              <a:t> </a:t>
            </a:r>
            <a:r>
              <a:rPr lang="en-US" dirty="0" err="1"/>
              <a:t>oblicima</a:t>
            </a:r>
            <a:r>
              <a:rPr lang="en-US" dirty="0"/>
              <a:t>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S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, </a:t>
            </a:r>
            <a:r>
              <a:rPr lang="en-US" dirty="0" err="1"/>
              <a:t>održavanje</a:t>
            </a:r>
            <a:r>
              <a:rPr lang="en-US" dirty="0"/>
              <a:t> </a:t>
            </a:r>
            <a:r>
              <a:rPr lang="en-US" dirty="0" err="1"/>
              <a:t>likvidnosti</a:t>
            </a:r>
            <a:r>
              <a:rPr lang="en-US" dirty="0"/>
              <a:t> </a:t>
            </a:r>
            <a:r>
              <a:rPr lang="en-US" dirty="0" err="1"/>
              <a:t>reprodukcije</a:t>
            </a:r>
            <a:r>
              <a:rPr lang="en-US" dirty="0"/>
              <a:t> </a:t>
            </a:r>
            <a:r>
              <a:rPr lang="en-US" dirty="0" err="1"/>
              <a:t>traži</a:t>
            </a:r>
            <a:r>
              <a:rPr lang="en-US" dirty="0"/>
              <a:t> </a:t>
            </a:r>
            <a:r>
              <a:rPr lang="en-US" dirty="0" err="1"/>
              <a:t>stalno</a:t>
            </a:r>
            <a:r>
              <a:rPr lang="en-US" dirty="0"/>
              <a:t> </a:t>
            </a:r>
            <a:r>
              <a:rPr lang="en-US" dirty="0" err="1" smtClean="0"/>
              <a:t>zadržavanje</a:t>
            </a:r>
            <a:r>
              <a:rPr lang="sr-Latn-ME" dirty="0" smtClean="0"/>
              <a:t> </a:t>
            </a:r>
            <a:r>
              <a:rPr lang="en-US" dirty="0" err="1" smtClean="0"/>
              <a:t>jednog</a:t>
            </a:r>
            <a:r>
              <a:rPr lang="en-US" dirty="0" smtClean="0"/>
              <a:t> d</a:t>
            </a:r>
            <a:r>
              <a:rPr lang="sr-Latn-ME" dirty="0" smtClean="0"/>
              <a:t>ij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ukupne</a:t>
            </a:r>
            <a:r>
              <a:rPr lang="en-US" dirty="0"/>
              <a:t> </a:t>
            </a:r>
            <a:r>
              <a:rPr lang="en-US" dirty="0" err="1"/>
              <a:t>reprodukcije</a:t>
            </a:r>
            <a:r>
              <a:rPr lang="en-US" dirty="0"/>
              <a:t> u </a:t>
            </a:r>
            <a:r>
              <a:rPr lang="en-US" dirty="0" err="1"/>
              <a:t>novčanom</a:t>
            </a:r>
            <a:r>
              <a:rPr lang="en-US" dirty="0"/>
              <a:t> (</a:t>
            </a:r>
            <a:r>
              <a:rPr lang="en-US" dirty="0" err="1"/>
              <a:t>likvidnom</a:t>
            </a:r>
            <a:r>
              <a:rPr lang="en-US" dirty="0"/>
              <a:t>) </a:t>
            </a:r>
            <a:r>
              <a:rPr lang="en-US" dirty="0" err="1"/>
              <a:t>obliku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7503949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0006"/>
            <a:ext cx="10515600" cy="5326957"/>
          </a:xfrm>
        </p:spPr>
        <p:txBody>
          <a:bodyPr/>
          <a:lstStyle/>
          <a:p>
            <a:pPr algn="just"/>
            <a:r>
              <a:rPr lang="en-US" dirty="0" err="1"/>
              <a:t>Stvaranje</a:t>
            </a:r>
            <a:r>
              <a:rPr lang="sr-Latn-ME" dirty="0"/>
              <a:t> </a:t>
            </a:r>
            <a:r>
              <a:rPr lang="en-US" dirty="0" err="1" smtClean="0"/>
              <a:t>kredita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privredi</a:t>
            </a:r>
            <a:r>
              <a:rPr lang="en-US" dirty="0"/>
              <a:t>, </a:t>
            </a:r>
            <a:r>
              <a:rPr lang="en-US" dirty="0" err="1"/>
              <a:t>zadržavanje</a:t>
            </a:r>
            <a:r>
              <a:rPr lang="en-US" dirty="0"/>
              <a:t> </a:t>
            </a:r>
            <a:r>
              <a:rPr lang="en-US" dirty="0" err="1"/>
              <a:t>različitih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u </a:t>
            </a:r>
            <a:r>
              <a:rPr lang="en-US" dirty="0" err="1"/>
              <a:t>bankarskom</a:t>
            </a:r>
            <a:r>
              <a:rPr lang="sr-Latn-ME" dirty="0"/>
              <a:t> </a:t>
            </a:r>
            <a:r>
              <a:rPr lang="en-US" dirty="0" err="1"/>
              <a:t>sistemu</a:t>
            </a:r>
            <a:r>
              <a:rPr lang="en-US" dirty="0"/>
              <a:t>, </a:t>
            </a:r>
            <a:r>
              <a:rPr lang="en-US" dirty="0" err="1"/>
              <a:t>štednih</a:t>
            </a:r>
            <a:r>
              <a:rPr lang="en-US" dirty="0"/>
              <a:t> </a:t>
            </a:r>
            <a:r>
              <a:rPr lang="en-US" dirty="0" err="1"/>
              <a:t>uloga</a:t>
            </a:r>
            <a:r>
              <a:rPr lang="en-US" dirty="0"/>
              <a:t> </a:t>
            </a:r>
            <a:r>
              <a:rPr lang="en-US" dirty="0" err="1"/>
              <a:t>stanovništva</a:t>
            </a:r>
            <a:r>
              <a:rPr lang="en-US" dirty="0"/>
              <a:t>, </a:t>
            </a:r>
            <a:r>
              <a:rPr lang="en-US" dirty="0" err="1"/>
              <a:t>stalni</a:t>
            </a:r>
            <a:r>
              <a:rPr lang="en-US" dirty="0"/>
              <a:t> </a:t>
            </a:r>
            <a:r>
              <a:rPr lang="en-US" dirty="0" err="1"/>
              <a:t>procesi</a:t>
            </a:r>
            <a:r>
              <a:rPr lang="en-US" dirty="0"/>
              <a:t> </a:t>
            </a:r>
            <a:r>
              <a:rPr lang="en-US" dirty="0" err="1"/>
              <a:t>stvaranja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povlačenja</a:t>
            </a:r>
            <a:r>
              <a:rPr lang="en-US" dirty="0"/>
              <a:t> (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sr-Latn-ME" dirty="0"/>
              <a:t> </a:t>
            </a:r>
            <a:r>
              <a:rPr lang="en-US" dirty="0" err="1"/>
              <a:t>stalno</a:t>
            </a:r>
            <a:r>
              <a:rPr lang="en-US" dirty="0"/>
              <a:t> </a:t>
            </a:r>
            <a:r>
              <a:rPr lang="en-US" dirty="0" err="1"/>
              <a:t>višem</a:t>
            </a:r>
            <a:r>
              <a:rPr lang="en-US" dirty="0"/>
              <a:t> </a:t>
            </a:r>
            <a:r>
              <a:rPr lang="en-US" dirty="0" err="1"/>
              <a:t>nivou</a:t>
            </a:r>
            <a:r>
              <a:rPr lang="en-US" dirty="0"/>
              <a:t>) </a:t>
            </a:r>
            <a:r>
              <a:rPr lang="en-US" dirty="0" err="1"/>
              <a:t>kratkoročnih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  <a:r>
              <a:rPr lang="en-US" dirty="0" err="1"/>
              <a:t>stvaranje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sr-Latn-ME" dirty="0"/>
              <a:t> </a:t>
            </a:r>
            <a:r>
              <a:rPr lang="pl-PL" dirty="0"/>
              <a:t>drugih finansijskih instrumenata - sve je to metod nastanka finansijskih ulaganja </a:t>
            </a:r>
            <a:r>
              <a:rPr lang="en-US" dirty="0" err="1"/>
              <a:t>različitih</a:t>
            </a:r>
            <a:r>
              <a:rPr lang="en-US" dirty="0"/>
              <a:t> </a:t>
            </a:r>
            <a:r>
              <a:rPr lang="en-US" dirty="0" err="1"/>
              <a:t>sektora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neophodnosti</a:t>
            </a:r>
            <a:r>
              <a:rPr lang="en-US" dirty="0"/>
              <a:t> </a:t>
            </a:r>
            <a:r>
              <a:rPr lang="en-US" dirty="0" err="1"/>
              <a:t>postojanja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instrumenata</a:t>
            </a:r>
            <a:r>
              <a:rPr lang="en-US" dirty="0"/>
              <a:t>, u </a:t>
            </a:r>
            <a:r>
              <a:rPr lang="en-US" dirty="0" err="1"/>
              <a:t>finansijskoj</a:t>
            </a:r>
            <a:r>
              <a:rPr lang="sr-Latn-ME" dirty="0"/>
              <a:t> </a:t>
            </a:r>
            <a:r>
              <a:rPr lang="en-US" dirty="0" err="1"/>
              <a:t>teoriji</a:t>
            </a:r>
            <a:r>
              <a:rPr lang="en-US" dirty="0"/>
              <a:t> se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zadržavanja</a:t>
            </a:r>
            <a:r>
              <a:rPr lang="en-US" dirty="0"/>
              <a:t>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naziva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sr-Latn-ME" dirty="0"/>
              <a:t> </a:t>
            </a:r>
            <a:r>
              <a:rPr lang="en-US" dirty="0" err="1"/>
              <a:t>investicije</a:t>
            </a:r>
            <a:r>
              <a:rPr lang="en-US" dirty="0"/>
              <a:t>. </a:t>
            </a:r>
            <a:endParaRPr lang="sr-Latn-ME" dirty="0"/>
          </a:p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1176811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75763"/>
            <a:ext cx="10515600" cy="5301200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Istina</a:t>
            </a:r>
            <a:r>
              <a:rPr lang="en-US" dirty="0"/>
              <a:t>, ne </a:t>
            </a:r>
            <a:r>
              <a:rPr lang="en-US" dirty="0" err="1"/>
              <a:t>radi</a:t>
            </a:r>
            <a:r>
              <a:rPr lang="en-US" dirty="0"/>
              <a:t> se o </a:t>
            </a:r>
            <a:r>
              <a:rPr lang="en-US" dirty="0" err="1"/>
              <a:t>klasičnom</a:t>
            </a:r>
            <a:r>
              <a:rPr lang="en-US" dirty="0"/>
              <a:t> </a:t>
            </a:r>
            <a:r>
              <a:rPr lang="en-US" dirty="0" err="1"/>
              <a:t>obliku</a:t>
            </a:r>
            <a:r>
              <a:rPr lang="en-US" dirty="0"/>
              <a:t> </a:t>
            </a:r>
            <a:r>
              <a:rPr lang="en-US" dirty="0" err="1"/>
              <a:t>investicija</a:t>
            </a:r>
            <a:r>
              <a:rPr lang="en-US" dirty="0"/>
              <a:t> (</a:t>
            </a:r>
            <a:r>
              <a:rPr lang="en-US" dirty="0" err="1"/>
              <a:t>realnih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), </a:t>
            </a:r>
            <a:r>
              <a:rPr lang="en-US" dirty="0" err="1" smtClean="0"/>
              <a:t>koje</a:t>
            </a:r>
            <a:r>
              <a:rPr lang="sr-Latn-ME" dirty="0" smtClean="0"/>
              <a:t> </a:t>
            </a:r>
            <a:r>
              <a:rPr lang="en-US" dirty="0" err="1" smtClean="0"/>
              <a:t>neposredno</a:t>
            </a:r>
            <a:r>
              <a:rPr lang="en-US" dirty="0" smtClean="0"/>
              <a:t> </a:t>
            </a:r>
            <a:r>
              <a:rPr lang="en-US" dirty="0" err="1"/>
              <a:t>stvaraju</a:t>
            </a:r>
            <a:r>
              <a:rPr lang="en-US" dirty="0"/>
              <a:t> </a:t>
            </a:r>
            <a:r>
              <a:rPr lang="en-US" dirty="0" err="1"/>
              <a:t>dohodak</a:t>
            </a:r>
            <a:r>
              <a:rPr lang="en-US" dirty="0"/>
              <a:t>, </a:t>
            </a:r>
            <a:r>
              <a:rPr lang="en-US" dirty="0" err="1"/>
              <a:t>već</a:t>
            </a:r>
            <a:r>
              <a:rPr lang="en-US" dirty="0"/>
              <a:t> o </a:t>
            </a:r>
            <a:r>
              <a:rPr lang="en-US" dirty="0" err="1"/>
              <a:t>nužnom</a:t>
            </a:r>
            <a:r>
              <a:rPr lang="en-US" dirty="0"/>
              <a:t> </a:t>
            </a:r>
            <a:r>
              <a:rPr lang="en-US" dirty="0" err="1"/>
              <a:t>elementu</a:t>
            </a:r>
            <a:r>
              <a:rPr lang="en-US" dirty="0"/>
              <a:t> </a:t>
            </a:r>
            <a:r>
              <a:rPr lang="en-US" dirty="0" err="1"/>
              <a:t>proširene</a:t>
            </a:r>
            <a:r>
              <a:rPr lang="en-US" dirty="0"/>
              <a:t> </a:t>
            </a:r>
            <a:r>
              <a:rPr lang="sr-Latn-ME" dirty="0" smtClean="0"/>
              <a:t> r</a:t>
            </a:r>
            <a:r>
              <a:rPr lang="en-US" dirty="0" err="1" smtClean="0"/>
              <a:t>eprodukcije</a:t>
            </a:r>
            <a:r>
              <a:rPr lang="en-US" dirty="0"/>
              <a:t>, </a:t>
            </a:r>
            <a:r>
              <a:rPr lang="en-US" dirty="0" smtClean="0"/>
              <a:t>bez</a:t>
            </a:r>
            <a:r>
              <a:rPr lang="sr-Latn-ME" dirty="0" smtClean="0"/>
              <a:t> </a:t>
            </a:r>
            <a:r>
              <a:rPr lang="pl-PL" dirty="0" smtClean="0"/>
              <a:t>kojeg </a:t>
            </a:r>
            <a:r>
              <a:rPr lang="pl-PL" dirty="0"/>
              <a:t>se ona ne bi mogla normalno odvijati.</a:t>
            </a:r>
          </a:p>
          <a:p>
            <a:pPr algn="just"/>
            <a:r>
              <a:rPr lang="en-US" dirty="0" err="1"/>
              <a:t>Visina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izražava</a:t>
            </a:r>
            <a:r>
              <a:rPr lang="en-US" dirty="0"/>
              <a:t> </a:t>
            </a:r>
            <a:r>
              <a:rPr lang="en-US" dirty="0" err="1"/>
              <a:t>veće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manje</a:t>
            </a:r>
            <a:r>
              <a:rPr lang="en-US" dirty="0"/>
              <a:t> </a:t>
            </a:r>
            <a:r>
              <a:rPr lang="en-US" dirty="0" err="1"/>
              <a:t>bogatstvo</a:t>
            </a:r>
            <a:r>
              <a:rPr lang="en-US" dirty="0"/>
              <a:t> </a:t>
            </a:r>
            <a:r>
              <a:rPr lang="en-US" dirty="0" err="1" smtClean="0"/>
              <a:t>raznih</a:t>
            </a:r>
            <a:r>
              <a:rPr lang="sr-Latn-ME" dirty="0" smtClean="0"/>
              <a:t> </a:t>
            </a:r>
            <a:r>
              <a:rPr lang="en-US" dirty="0" err="1" smtClean="0"/>
              <a:t>oblika</a:t>
            </a:r>
            <a:r>
              <a:rPr lang="en-US" dirty="0" smtClean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instrumenata</a:t>
            </a:r>
            <a:r>
              <a:rPr lang="en-US" dirty="0"/>
              <a:t>, </a:t>
            </a:r>
            <a:r>
              <a:rPr lang="en-US" dirty="0" err="1" smtClean="0"/>
              <a:t>brže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sporije</a:t>
            </a:r>
            <a:r>
              <a:rPr lang="en-US" dirty="0"/>
              <a:t> </a:t>
            </a:r>
            <a:r>
              <a:rPr lang="en-US" dirty="0" err="1" smtClean="0"/>
              <a:t>procese</a:t>
            </a:r>
            <a:r>
              <a:rPr lang="sr-Latn-ME" dirty="0" smtClean="0"/>
              <a:t> </a:t>
            </a:r>
            <a:r>
              <a:rPr lang="en-US" dirty="0" err="1" smtClean="0"/>
              <a:t>transformacije</a:t>
            </a:r>
            <a:r>
              <a:rPr lang="en-US" dirty="0" smtClean="0"/>
              <a:t> </a:t>
            </a:r>
            <a:r>
              <a:rPr lang="en-US" dirty="0" err="1"/>
              <a:t>pojedinih</a:t>
            </a:r>
            <a:r>
              <a:rPr lang="en-US" dirty="0"/>
              <a:t> </a:t>
            </a:r>
            <a:r>
              <a:rPr lang="en-US" dirty="0" err="1"/>
              <a:t>instrumenata</a:t>
            </a:r>
            <a:r>
              <a:rPr lang="en-US" dirty="0"/>
              <a:t> u </a:t>
            </a:r>
            <a:r>
              <a:rPr lang="en-US" dirty="0" err="1"/>
              <a:t>druge</a:t>
            </a:r>
            <a:r>
              <a:rPr lang="en-US" dirty="0"/>
              <a:t>, </a:t>
            </a:r>
            <a:r>
              <a:rPr lang="en-US" dirty="0" err="1"/>
              <a:t>blokiranje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deblokiranje</a:t>
            </a:r>
            <a:r>
              <a:rPr lang="en-US" dirty="0"/>
              <a:t> </a:t>
            </a:r>
            <a:r>
              <a:rPr lang="en-US" dirty="0" err="1" smtClean="0"/>
              <a:t>sredstava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privredi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ME" dirty="0" smtClean="0"/>
              <a:t> finansijskom </a:t>
            </a:r>
            <a:r>
              <a:rPr lang="en-US" dirty="0" err="1" smtClean="0"/>
              <a:t>sistemu</a:t>
            </a:r>
            <a:r>
              <a:rPr lang="en-US" dirty="0"/>
              <a:t>.</a:t>
            </a:r>
          </a:p>
          <a:p>
            <a:r>
              <a:rPr lang="en-US" dirty="0" err="1"/>
              <a:t>Finansijska</a:t>
            </a:r>
            <a:r>
              <a:rPr lang="en-US" dirty="0"/>
              <a:t> </a:t>
            </a:r>
            <a:r>
              <a:rPr lang="sr-Latn-ME" dirty="0" smtClean="0"/>
              <a:t>ul</a:t>
            </a:r>
            <a:r>
              <a:rPr lang="en-US" dirty="0" err="1" smtClean="0"/>
              <a:t>aganja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zbog</a:t>
            </a:r>
            <a:r>
              <a:rPr lang="en-US" dirty="0"/>
              <a:t> toga 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/>
              <a:t>tretiraju</a:t>
            </a:r>
            <a:r>
              <a:rPr lang="en-US" dirty="0"/>
              <a:t>:</a:t>
            </a:r>
          </a:p>
          <a:p>
            <a:pPr marL="457200" lvl="1" indent="0">
              <a:buNone/>
            </a:pPr>
            <a:r>
              <a:rPr lang="pl-PL" sz="2800" dirty="0"/>
              <a:t>a) kod nefinansijskih sektora, a posebno</a:t>
            </a:r>
          </a:p>
          <a:p>
            <a:pPr marL="457200" lvl="1" indent="0">
              <a:buNone/>
            </a:pPr>
            <a:r>
              <a:rPr lang="en-US" sz="2800" dirty="0"/>
              <a:t>b) </a:t>
            </a:r>
            <a:r>
              <a:rPr lang="en-US" sz="2800" dirty="0" err="1"/>
              <a:t>kod</a:t>
            </a:r>
            <a:r>
              <a:rPr lang="en-US" sz="2800" dirty="0"/>
              <a:t> </a:t>
            </a:r>
            <a:r>
              <a:rPr lang="en-US" sz="2800" dirty="0" err="1"/>
              <a:t>finansijskih</a:t>
            </a:r>
            <a:r>
              <a:rPr lang="en-US" sz="2800" dirty="0"/>
              <a:t> </a:t>
            </a:r>
            <a:r>
              <a:rPr lang="en-US" sz="2800" dirty="0" err="1"/>
              <a:t>sektora</a:t>
            </a:r>
            <a:r>
              <a:rPr lang="en-US" sz="2800" dirty="0"/>
              <a:t> </a:t>
            </a:r>
            <a:r>
              <a:rPr lang="sr-Latn-ME" sz="2800" dirty="0" smtClean="0"/>
              <a:t>ekonomije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63016907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b="1" dirty="0" smtClean="0"/>
              <a:t>8.Finansijska ulaganja po instrumentima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pPr algn="just"/>
            <a:r>
              <a:rPr lang="en-US" dirty="0" err="1" smtClean="0"/>
              <a:t>Finansijska</a:t>
            </a:r>
            <a:r>
              <a:rPr lang="en-US" dirty="0" smtClean="0"/>
              <a:t> </a:t>
            </a:r>
            <a:r>
              <a:rPr lang="en-US" dirty="0" err="1"/>
              <a:t>ulaganja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vrstama</a:t>
            </a:r>
            <a:r>
              <a:rPr lang="en-US" dirty="0"/>
              <a:t> </a:t>
            </a:r>
            <a:r>
              <a:rPr lang="en-US" dirty="0" err="1"/>
              <a:t>instrumenata</a:t>
            </a:r>
            <a:r>
              <a:rPr lang="en-US" dirty="0"/>
              <a:t> (a </a:t>
            </a:r>
            <a:r>
              <a:rPr lang="en-US" dirty="0" err="1"/>
              <a:t>zatim</a:t>
            </a:r>
            <a:r>
              <a:rPr lang="en-US" dirty="0"/>
              <a:t> </a:t>
            </a:r>
            <a:r>
              <a:rPr lang="en-US" dirty="0" err="1"/>
              <a:t>tih</a:t>
            </a:r>
            <a:r>
              <a:rPr lang="en-US" dirty="0"/>
              <a:t> </a:t>
            </a:r>
            <a:r>
              <a:rPr lang="en-US" dirty="0" err="1" smtClean="0"/>
              <a:t>instramenata</a:t>
            </a:r>
            <a:r>
              <a:rPr lang="sr-Latn-ME" dirty="0" smtClean="0"/>
              <a:t> </a:t>
            </a:r>
            <a:r>
              <a:rPr lang="pl-PL" dirty="0" smtClean="0"/>
              <a:t>po </a:t>
            </a:r>
            <a:r>
              <a:rPr lang="pl-PL" dirty="0"/>
              <a:t>sektorima) pokazuju nekoliko tokova koji se istovremeno odvijaju u </a:t>
            </a:r>
            <a:r>
              <a:rPr lang="pl-PL" dirty="0" smtClean="0"/>
              <a:t>procesu </a:t>
            </a:r>
            <a:r>
              <a:rPr lang="en-US" dirty="0" err="1" smtClean="0"/>
              <a:t>raspod</a:t>
            </a:r>
            <a:r>
              <a:rPr lang="sr-Latn-ME" dirty="0" smtClean="0"/>
              <a:t>j</a:t>
            </a:r>
            <a:r>
              <a:rPr lang="en-US" dirty="0" err="1" smtClean="0"/>
              <a:t>ele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preraspod</a:t>
            </a:r>
            <a:r>
              <a:rPr lang="sr-Latn-ME" dirty="0" smtClean="0"/>
              <a:t>j</a:t>
            </a:r>
            <a:r>
              <a:rPr lang="en-US" dirty="0" err="1" smtClean="0"/>
              <a:t>ele</a:t>
            </a:r>
            <a:r>
              <a:rPr lang="en-US" dirty="0" smtClean="0"/>
              <a:t>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dohodaka</a:t>
            </a:r>
            <a:r>
              <a:rPr lang="en-US" dirty="0"/>
              <a:t>, </a:t>
            </a:r>
            <a:r>
              <a:rPr lang="en-US" dirty="0" err="1"/>
              <a:t>stvaranja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poništavanja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pl-PL" dirty="0" smtClean="0"/>
              <a:t>procesu </a:t>
            </a:r>
            <a:r>
              <a:rPr lang="pl-PL" dirty="0"/>
              <a:t>transformacije jednog u drugi oblik finansijskog instrumenta</a:t>
            </a:r>
            <a:r>
              <a:rPr lang="pl-PL" dirty="0" smtClean="0"/>
              <a:t>.</a:t>
            </a:r>
          </a:p>
          <a:p>
            <a:pPr algn="just"/>
            <a:r>
              <a:rPr lang="en-US" dirty="0" smtClean="0"/>
              <a:t>Sa </a:t>
            </a:r>
            <a:r>
              <a:rPr lang="en-US" dirty="0" err="1"/>
              <a:t>gledišta</a:t>
            </a:r>
            <a:r>
              <a:rPr lang="en-US" dirty="0"/>
              <a:t> </a:t>
            </a:r>
            <a:r>
              <a:rPr lang="en-US" dirty="0" err="1"/>
              <a:t>monetarnog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instrumenti</a:t>
            </a:r>
            <a:r>
              <a:rPr lang="en-US" dirty="0"/>
              <a:t>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/>
              <a:t>oblike</a:t>
            </a:r>
            <a:r>
              <a:rPr lang="sr-Latn-ME" dirty="0"/>
              <a:t> </a:t>
            </a:r>
            <a:r>
              <a:rPr lang="en-US" dirty="0"/>
              <a:t>u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/>
              <a:t>drži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iskazuje</a:t>
            </a:r>
            <a:r>
              <a:rPr lang="en-US" dirty="0"/>
              <a:t> d</a:t>
            </a:r>
            <a:r>
              <a:rPr lang="sr-Latn-ME" dirty="0"/>
              <a:t>i</a:t>
            </a:r>
            <a:r>
              <a:rPr lang="en-US" dirty="0"/>
              <a:t>o </a:t>
            </a:r>
            <a:r>
              <a:rPr lang="en-US" dirty="0" err="1"/>
              <a:t>imovine</a:t>
            </a:r>
            <a:r>
              <a:rPr lang="en-US" dirty="0"/>
              <a:t>, </a:t>
            </a:r>
            <a:r>
              <a:rPr lang="en-US" dirty="0" err="1"/>
              <a:t>privrede</a:t>
            </a:r>
            <a:r>
              <a:rPr lang="en-US" dirty="0"/>
              <a:t>, </a:t>
            </a:r>
            <a:r>
              <a:rPr lang="sr-Latn-ME" dirty="0" smtClean="0"/>
              <a:t>države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ostalih</a:t>
            </a:r>
            <a:r>
              <a:rPr lang="en-US" dirty="0"/>
              <a:t> </a:t>
            </a:r>
            <a:r>
              <a:rPr lang="sr-Latn-ME" dirty="0"/>
              <a:t> </a:t>
            </a:r>
            <a:r>
              <a:rPr lang="pl-PL" dirty="0"/>
              <a:t>zajednica, ostalih organizacija, stanovništva i drugih </a:t>
            </a:r>
            <a:r>
              <a:rPr lang="pl-PL" dirty="0" smtClean="0"/>
              <a:t>sektora.</a:t>
            </a:r>
            <a:endParaRPr lang="pl-PL" dirty="0"/>
          </a:p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96231652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0158"/>
            <a:ext cx="10515600" cy="5236805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Finansijski</a:t>
            </a:r>
            <a:r>
              <a:rPr lang="en-US" dirty="0" smtClean="0"/>
              <a:t> </a:t>
            </a:r>
            <a:r>
              <a:rPr lang="en-US" dirty="0" err="1"/>
              <a:t>instrumenti</a:t>
            </a:r>
            <a:r>
              <a:rPr lang="en-US" dirty="0"/>
              <a:t>, </a:t>
            </a:r>
            <a:r>
              <a:rPr lang="en-US" dirty="0" err="1"/>
              <a:t>njihova</a:t>
            </a:r>
            <a:r>
              <a:rPr lang="en-US" dirty="0"/>
              <a:t> </a:t>
            </a:r>
            <a:r>
              <a:rPr lang="en-US" dirty="0" err="1"/>
              <a:t>brojnost</a:t>
            </a:r>
            <a:r>
              <a:rPr lang="en-US" dirty="0"/>
              <a:t>, </a:t>
            </a:r>
            <a:r>
              <a:rPr lang="en-US" dirty="0" err="1"/>
              <a:t>raznovrsnost</a:t>
            </a:r>
            <a:r>
              <a:rPr lang="en-US" dirty="0"/>
              <a:t>, </a:t>
            </a:r>
            <a:r>
              <a:rPr lang="en-US" dirty="0" err="1"/>
              <a:t>elastičnost</a:t>
            </a:r>
            <a:r>
              <a:rPr lang="en-US" dirty="0" smtClean="0"/>
              <a:t>,</a:t>
            </a:r>
            <a:r>
              <a:rPr lang="sr-Latn-ME" dirty="0" smtClean="0"/>
              <a:t>  f</a:t>
            </a:r>
            <a:r>
              <a:rPr lang="en-US" dirty="0" err="1" smtClean="0"/>
              <a:t>luidnost</a:t>
            </a:r>
            <a:r>
              <a:rPr lang="en-US" dirty="0" smtClean="0"/>
              <a:t>, </a:t>
            </a:r>
            <a:r>
              <a:rPr lang="en-US" dirty="0" err="1"/>
              <a:t>pokazuju</a:t>
            </a:r>
            <a:r>
              <a:rPr lang="en-US" dirty="0"/>
              <a:t> </a:t>
            </a:r>
            <a:r>
              <a:rPr lang="en-US" dirty="0" err="1"/>
              <a:t>istovremeno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razvijenost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efikasnost</a:t>
            </a:r>
            <a:r>
              <a:rPr lang="en-US" dirty="0"/>
              <a:t> </a:t>
            </a:r>
            <a:r>
              <a:rPr lang="en-US" dirty="0" err="1" smtClean="0"/>
              <a:t>finansijskog</a:t>
            </a:r>
            <a:r>
              <a:rPr lang="sr-Latn-ME" dirty="0" smtClean="0"/>
              <a:t> sistema (i tržišnog </a:t>
            </a:r>
            <a:r>
              <a:rPr lang="pl-PL" dirty="0" smtClean="0"/>
              <a:t>mehanizma) </a:t>
            </a:r>
            <a:r>
              <a:rPr lang="pl-PL" dirty="0"/>
              <a:t>jedne </a:t>
            </a:r>
            <a:r>
              <a:rPr lang="pl-PL" dirty="0" smtClean="0"/>
              <a:t>ekonomije, </a:t>
            </a:r>
            <a:r>
              <a:rPr lang="pl-PL" dirty="0"/>
              <a:t>a to je osnova i za veću ili manju efikasnost monetarne</a:t>
            </a:r>
            <a:r>
              <a:rPr lang="pl-PL" dirty="0" smtClean="0"/>
              <a:t>, fiskalne </a:t>
            </a:r>
            <a:r>
              <a:rPr lang="pl-PL" dirty="0"/>
              <a:t>i razvojne (stabilizacione) politike.</a:t>
            </a:r>
          </a:p>
          <a:p>
            <a:pPr algn="just"/>
            <a:r>
              <a:rPr lang="pl-PL" dirty="0"/>
              <a:t>Praćenje razvoja finansijskih </a:t>
            </a:r>
            <a:r>
              <a:rPr lang="pl-PL" dirty="0" smtClean="0"/>
              <a:t>instrumenata daje u </a:t>
            </a:r>
            <a:r>
              <a:rPr lang="en-US" dirty="0" err="1" smtClean="0"/>
              <a:t>izvesnom</a:t>
            </a:r>
            <a:r>
              <a:rPr lang="en-US" dirty="0" smtClean="0"/>
              <a:t> </a:t>
            </a:r>
            <a:r>
              <a:rPr lang="en-US" dirty="0" err="1"/>
              <a:t>smislu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odgovor</a:t>
            </a:r>
            <a:r>
              <a:rPr lang="en-US" dirty="0"/>
              <a:t> da li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instrumenata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visini</a:t>
            </a:r>
            <a:r>
              <a:rPr lang="en-US" dirty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oblicima</a:t>
            </a:r>
            <a:r>
              <a:rPr lang="en-US" dirty="0"/>
              <a:t> </a:t>
            </a:r>
            <a:r>
              <a:rPr lang="en-US" dirty="0" err="1"/>
              <a:t>prati</a:t>
            </a:r>
            <a:r>
              <a:rPr lang="en-US" dirty="0"/>
              <a:t>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 smtClean="0"/>
              <a:t>transakcija</a:t>
            </a:r>
            <a:r>
              <a:rPr lang="en-US" dirty="0" smtClean="0"/>
              <a:t>, 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/>
              <a:t>investicija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dohotka </a:t>
            </a:r>
            <a:r>
              <a:rPr lang="pl-PL" dirty="0"/>
              <a:t>i drugih oblika aktivnosti.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57318572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98490"/>
            <a:ext cx="10515600" cy="537847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instrumenti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vrstama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sektorima</a:t>
            </a:r>
            <a:r>
              <a:rPr lang="en-US" dirty="0"/>
              <a:t> </a:t>
            </a:r>
            <a:r>
              <a:rPr lang="en-US" dirty="0" err="1"/>
              <a:t>otkrivaju</a:t>
            </a:r>
            <a:r>
              <a:rPr lang="en-US" dirty="0"/>
              <a:t> </a:t>
            </a:r>
            <a:r>
              <a:rPr lang="en-US" dirty="0" err="1"/>
              <a:t>činjenicu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s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vrlo</a:t>
            </a:r>
            <a:r>
              <a:rPr lang="en-US" dirty="0" smtClean="0"/>
              <a:t> </a:t>
            </a:r>
            <a:r>
              <a:rPr lang="en-US" dirty="0" err="1"/>
              <a:t>malo</a:t>
            </a:r>
            <a:r>
              <a:rPr lang="en-US" dirty="0"/>
              <a:t> </a:t>
            </a:r>
            <a:r>
              <a:rPr lang="en-US" dirty="0" err="1"/>
              <a:t>zastupljeni</a:t>
            </a:r>
            <a:r>
              <a:rPr lang="en-US" dirty="0"/>
              <a:t> </a:t>
            </a:r>
            <a:r>
              <a:rPr lang="en-US" dirty="0" err="1"/>
              <a:t>multilateralni</a:t>
            </a:r>
            <a:r>
              <a:rPr lang="en-US" dirty="0"/>
              <a:t> </a:t>
            </a:r>
            <a:r>
              <a:rPr lang="en-US" dirty="0" err="1"/>
              <a:t>instrumenti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Obveznice</a:t>
            </a:r>
            <a:r>
              <a:rPr lang="en-US" dirty="0"/>
              <a:t>, </a:t>
            </a:r>
            <a:r>
              <a:rPr lang="en-US" dirty="0" err="1"/>
              <a:t>potvrde</a:t>
            </a:r>
            <a:r>
              <a:rPr lang="en-US" dirty="0"/>
              <a:t> o </a:t>
            </a:r>
            <a:r>
              <a:rPr lang="en-US" dirty="0" err="1" smtClean="0"/>
              <a:t>učešću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deponovanju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, </a:t>
            </a:r>
            <a:r>
              <a:rPr lang="en-US" dirty="0" err="1"/>
              <a:t>blagajnički</a:t>
            </a:r>
            <a:r>
              <a:rPr lang="en-US" dirty="0"/>
              <a:t> </a:t>
            </a:r>
            <a:r>
              <a:rPr lang="en-US" dirty="0" err="1"/>
              <a:t>zapisi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brojni</a:t>
            </a:r>
            <a:r>
              <a:rPr lang="en-US" dirty="0"/>
              <a:t> </a:t>
            </a:r>
            <a:r>
              <a:rPr lang="en-US" dirty="0" err="1"/>
              <a:t>mogući</a:t>
            </a:r>
            <a:r>
              <a:rPr lang="en-US" dirty="0"/>
              <a:t> </a:t>
            </a:r>
            <a:r>
              <a:rPr lang="en-US" dirty="0" err="1" smtClean="0"/>
              <a:t>prenosivi</a:t>
            </a:r>
            <a:r>
              <a:rPr lang="sr-Latn-ME" dirty="0" smtClean="0"/>
              <a:t> </a:t>
            </a:r>
            <a:r>
              <a:rPr lang="en-US" dirty="0" err="1" smtClean="0"/>
              <a:t>oblici</a:t>
            </a:r>
            <a:r>
              <a:rPr lang="en-US" dirty="0" smtClean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instrumenata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/>
              <a:t>budu</a:t>
            </a:r>
            <a:r>
              <a:rPr lang="en-US" dirty="0"/>
              <a:t> </a:t>
            </a:r>
            <a:r>
              <a:rPr lang="en-US" dirty="0" err="1" smtClean="0"/>
              <a:t>pred</a:t>
            </a:r>
            <a:r>
              <a:rPr lang="sr-Latn-ME" dirty="0" smtClean="0"/>
              <a:t>m</a:t>
            </a:r>
            <a:r>
              <a:rPr lang="en-US" dirty="0" smtClean="0"/>
              <a:t>et </a:t>
            </a:r>
            <a:r>
              <a:rPr lang="en-US" dirty="0" err="1"/>
              <a:t>kupovine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prodaje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sada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nerazvijeni</a:t>
            </a:r>
            <a:r>
              <a:rPr lang="en-US" dirty="0"/>
              <a:t> u </a:t>
            </a:r>
            <a:r>
              <a:rPr lang="sr-Latn-ME" dirty="0" smtClean="0"/>
              <a:t>tranzicionoj</a:t>
            </a:r>
            <a:r>
              <a:rPr lang="en-US" dirty="0" smtClean="0"/>
              <a:t> </a:t>
            </a:r>
            <a:r>
              <a:rPr lang="en-US" dirty="0" err="1"/>
              <a:t>privredi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 smtClean="0"/>
              <a:t>našem</a:t>
            </a:r>
            <a:r>
              <a:rPr lang="sr-Latn-ME" dirty="0" smtClean="0"/>
              <a:t> </a:t>
            </a:r>
            <a:r>
              <a:rPr lang="pl-PL" dirty="0" smtClean="0"/>
              <a:t>ekonomskom </a:t>
            </a:r>
            <a:r>
              <a:rPr lang="pl-PL" dirty="0"/>
              <a:t>sistemu. </a:t>
            </a:r>
            <a:endParaRPr lang="pl-PL" dirty="0" smtClean="0"/>
          </a:p>
          <a:p>
            <a:pPr algn="just"/>
            <a:r>
              <a:rPr lang="pl-PL" dirty="0" smtClean="0"/>
              <a:t>Dominiraju</a:t>
            </a:r>
            <a:r>
              <a:rPr lang="pl-PL" dirty="0"/>
              <a:t>, u stvari, bilateralni instrumenti, </a:t>
            </a:r>
            <a:r>
              <a:rPr lang="pl-PL" dirty="0" smtClean="0"/>
              <a:t>a </a:t>
            </a:r>
            <a:r>
              <a:rPr lang="en-US" dirty="0" err="1" smtClean="0"/>
              <a:t>posebno</a:t>
            </a:r>
            <a:r>
              <a:rPr lang="en-US" dirty="0" smtClean="0"/>
              <a:t>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depozit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0520683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8946"/>
            <a:ext cx="10515600" cy="5108017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Nepostojanje</a:t>
            </a:r>
            <a:r>
              <a:rPr lang="en-US" dirty="0"/>
              <a:t> </a:t>
            </a:r>
            <a:r>
              <a:rPr lang="en-US" dirty="0" err="1"/>
              <a:t>multilateralnih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 smtClean="0"/>
              <a:t>instrumenata</a:t>
            </a:r>
            <a:r>
              <a:rPr lang="en-US" dirty="0" smtClean="0"/>
              <a:t> </a:t>
            </a:r>
            <a:r>
              <a:rPr lang="en-US" dirty="0" err="1" smtClean="0"/>
              <a:t>predstavlja</a:t>
            </a:r>
            <a:r>
              <a:rPr lang="sr-Latn-ME" dirty="0" smtClean="0"/>
              <a:t> </a:t>
            </a:r>
            <a:r>
              <a:rPr lang="en-US" dirty="0" err="1" smtClean="0"/>
              <a:t>smetnju</a:t>
            </a:r>
            <a:r>
              <a:rPr lang="en-US" dirty="0" smtClean="0"/>
              <a:t> </a:t>
            </a:r>
            <a:r>
              <a:rPr lang="en-US" dirty="0" err="1"/>
              <a:t>efikasnosti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 smtClean="0"/>
              <a:t>mehanizma</a:t>
            </a:r>
            <a:r>
              <a:rPr lang="en-US" dirty="0" smtClean="0"/>
              <a:t>, 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situaciji</a:t>
            </a:r>
            <a:r>
              <a:rPr lang="en-US" dirty="0" smtClean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sr-Latn-ME" dirty="0" smtClean="0"/>
              <a:t>jača</a:t>
            </a:r>
            <a:r>
              <a:rPr lang="en-US" dirty="0" smtClean="0"/>
              <a:t> </a:t>
            </a:r>
            <a:r>
              <a:rPr lang="en-US" dirty="0" err="1"/>
              <a:t>uloga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, </a:t>
            </a:r>
            <a:r>
              <a:rPr lang="en-US" dirty="0" err="1"/>
              <a:t>kupovina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prodaja</a:t>
            </a:r>
            <a:r>
              <a:rPr lang="sr-Latn-ME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ednosnih</a:t>
            </a:r>
            <a:r>
              <a:rPr lang="en-US" dirty="0" smtClean="0"/>
              <a:t> </a:t>
            </a:r>
            <a:r>
              <a:rPr lang="en-US" dirty="0" err="1"/>
              <a:t>papira</a:t>
            </a:r>
            <a:r>
              <a:rPr lang="en-US" dirty="0"/>
              <a:t>, bez </a:t>
            </a:r>
            <a:r>
              <a:rPr lang="en-US" dirty="0" err="1"/>
              <a:t>obzira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njihov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, </a:t>
            </a:r>
            <a:r>
              <a:rPr lang="en-US" dirty="0" err="1" smtClean="0"/>
              <a:t>por</a:t>
            </a:r>
            <a:r>
              <a:rPr lang="sr-Latn-ME" dirty="0" smtClean="0"/>
              <a:t>ij</a:t>
            </a:r>
            <a:r>
              <a:rPr lang="en-US" dirty="0" err="1" smtClean="0"/>
              <a:t>eklo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sr-Latn-ME" dirty="0" smtClean="0"/>
              <a:t>i </a:t>
            </a:r>
            <a:r>
              <a:rPr lang="en-US" dirty="0" err="1" smtClean="0"/>
              <a:t>ekonomski</a:t>
            </a:r>
            <a:r>
              <a:rPr lang="sr-Latn-ME" dirty="0" smtClean="0"/>
              <a:t> </a:t>
            </a:r>
            <a:r>
              <a:rPr lang="en-US" dirty="0" err="1" smtClean="0"/>
              <a:t>osnov</a:t>
            </a:r>
            <a:r>
              <a:rPr lang="en-US" dirty="0" smtClean="0"/>
              <a:t> </a:t>
            </a:r>
            <a:r>
              <a:rPr lang="en-US" dirty="0" err="1" smtClean="0"/>
              <a:t>nastanka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Trebalo</a:t>
            </a:r>
            <a:r>
              <a:rPr lang="en-US" dirty="0" smtClean="0"/>
              <a:t> </a:t>
            </a:r>
            <a:r>
              <a:rPr lang="en-US" dirty="0"/>
              <a:t>bi, </a:t>
            </a:r>
            <a:r>
              <a:rPr lang="en-US" dirty="0" err="1"/>
              <a:t>međutim</a:t>
            </a:r>
            <a:r>
              <a:rPr lang="en-US" dirty="0"/>
              <a:t>, </a:t>
            </a:r>
            <a:r>
              <a:rPr lang="en-US" dirty="0" err="1"/>
              <a:t>mnogo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razvijati</a:t>
            </a:r>
            <a:r>
              <a:rPr lang="en-US" dirty="0"/>
              <a:t> </a:t>
            </a:r>
            <a:r>
              <a:rPr lang="en-US" dirty="0" err="1"/>
              <a:t>multilateralne</a:t>
            </a:r>
            <a:r>
              <a:rPr lang="en-US" dirty="0"/>
              <a:t> </a:t>
            </a:r>
            <a:r>
              <a:rPr lang="en-US" dirty="0" err="1" smtClean="0"/>
              <a:t>oblike</a:t>
            </a:r>
            <a:r>
              <a:rPr lang="sr-Latn-ME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/>
              <a:t>instrumenata</a:t>
            </a:r>
            <a:r>
              <a:rPr lang="en-US" dirty="0"/>
              <a:t> </a:t>
            </a:r>
            <a:r>
              <a:rPr lang="sr-Latn-ME" dirty="0" smtClean="0"/>
              <a:t>na tržištu. </a:t>
            </a:r>
            <a:endParaRPr lang="en-US" dirty="0"/>
          </a:p>
          <a:p>
            <a:pPr algn="just"/>
            <a:r>
              <a:rPr lang="en-US" dirty="0" err="1"/>
              <a:t>Ovi</a:t>
            </a:r>
            <a:r>
              <a:rPr lang="en-US" dirty="0"/>
              <a:t> </a:t>
            </a:r>
            <a:r>
              <a:rPr lang="en-US" dirty="0" err="1"/>
              <a:t>instrumenti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/>
              <a:t>prenosivi</a:t>
            </a:r>
            <a:r>
              <a:rPr lang="en-US" dirty="0"/>
              <a:t>, </a:t>
            </a:r>
            <a:r>
              <a:rPr lang="en-US" dirty="0" err="1"/>
              <a:t>nastaju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procesa</a:t>
            </a:r>
            <a:r>
              <a:rPr lang="en-US" dirty="0"/>
              <a:t> </a:t>
            </a:r>
            <a:r>
              <a:rPr lang="en-US" dirty="0" err="1"/>
              <a:t>oslobađanja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vezivanja</a:t>
            </a:r>
            <a:r>
              <a:rPr lang="sr-Latn-ME" dirty="0" smtClean="0"/>
              <a:t> </a:t>
            </a:r>
            <a:r>
              <a:rPr lang="en-US" dirty="0" err="1" smtClean="0"/>
              <a:t>novca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akumulacije</a:t>
            </a:r>
            <a:r>
              <a:rPr lang="en-US" dirty="0" smtClean="0"/>
              <a:t>, </a:t>
            </a:r>
            <a:r>
              <a:rPr lang="sv-SE" dirty="0" smtClean="0"/>
              <a:t>sve </a:t>
            </a:r>
            <a:r>
              <a:rPr lang="sv-SE" dirty="0"/>
              <a:t>izvan finansijskih posrednika (</a:t>
            </a:r>
            <a:r>
              <a:rPr lang="sv-SE" dirty="0" smtClean="0"/>
              <a:t>s</a:t>
            </a:r>
            <a:r>
              <a:rPr lang="sr-Latn-ME" dirty="0" smtClean="0"/>
              <a:t>ubjekata</a:t>
            </a:r>
            <a:r>
              <a:rPr lang="sv-SE" dirty="0" smtClean="0"/>
              <a:t>) </a:t>
            </a:r>
            <a:r>
              <a:rPr lang="sv-SE" dirty="0"/>
              <a:t>i kredita kao </a:t>
            </a:r>
            <a:r>
              <a:rPr lang="sv-SE" dirty="0" smtClean="0"/>
              <a:t>dominantnog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gotovo</a:t>
            </a:r>
            <a:r>
              <a:rPr lang="en-US" dirty="0"/>
              <a:t> </a:t>
            </a:r>
            <a:r>
              <a:rPr lang="en-US" dirty="0" err="1"/>
              <a:t>isključivog</a:t>
            </a:r>
            <a:r>
              <a:rPr lang="en-US" dirty="0"/>
              <a:t>)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 s </a:t>
            </a:r>
            <a:r>
              <a:rPr lang="en-US" dirty="0" err="1"/>
              <a:t>bankarskim</a:t>
            </a:r>
            <a:r>
              <a:rPr lang="en-US" dirty="0"/>
              <a:t> </a:t>
            </a:r>
            <a:r>
              <a:rPr lang="en-US" dirty="0" err="1"/>
              <a:t>sistemom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23504413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98490"/>
            <a:ext cx="10515600" cy="5378473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Kod sektora preduzeća dominantan oblik su krediti za prodaju robe (</a:t>
            </a:r>
            <a:r>
              <a:rPr lang="pl-PL" dirty="0" smtClean="0"/>
              <a:t>robni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/>
              <a:t>komercijalni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),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depoziti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bankarskog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, a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 smtClean="0"/>
              <a:t>sektora</a:t>
            </a:r>
            <a:r>
              <a:rPr lang="sr-Latn-ME" dirty="0" smtClean="0"/>
              <a:t> </a:t>
            </a:r>
            <a:r>
              <a:rPr lang="en-US" dirty="0" err="1" smtClean="0"/>
              <a:t>stanovništva</a:t>
            </a:r>
            <a:r>
              <a:rPr lang="en-US" dirty="0" smtClean="0"/>
              <a:t> </a:t>
            </a:r>
            <a:r>
              <a:rPr lang="en-US" dirty="0" err="1"/>
              <a:t>gotov</a:t>
            </a:r>
            <a:r>
              <a:rPr lang="en-US" dirty="0"/>
              <a:t> </a:t>
            </a:r>
            <a:r>
              <a:rPr lang="en-US" dirty="0" err="1"/>
              <a:t>novac</a:t>
            </a:r>
            <a:r>
              <a:rPr lang="en-US" dirty="0"/>
              <a:t> u </a:t>
            </a:r>
            <a:r>
              <a:rPr lang="en-US" dirty="0" err="1"/>
              <a:t>opticaju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štedni</a:t>
            </a:r>
            <a:r>
              <a:rPr lang="en-US" dirty="0"/>
              <a:t> </a:t>
            </a:r>
            <a:r>
              <a:rPr lang="en-US" dirty="0" err="1"/>
              <a:t>depoziti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Ovaj</a:t>
            </a:r>
            <a:r>
              <a:rPr lang="en-US" dirty="0" smtClean="0"/>
              <a:t>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err="1" smtClean="0"/>
              <a:t>osnovni</a:t>
            </a:r>
            <a:r>
              <a:rPr lang="en-US" dirty="0" smtClean="0"/>
              <a:t>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sr-Latn-ME" dirty="0" smtClean="0"/>
              <a:t>otrebe</a:t>
            </a:r>
            <a:r>
              <a:rPr lang="en-US" dirty="0" smtClean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, on </a:t>
            </a:r>
            <a:r>
              <a:rPr lang="en-US" dirty="0" err="1"/>
              <a:t>istovremeno</a:t>
            </a:r>
            <a:r>
              <a:rPr lang="en-US" dirty="0"/>
              <a:t> </a:t>
            </a:r>
            <a:r>
              <a:rPr lang="en-US" dirty="0" err="1"/>
              <a:t>pokazuje</a:t>
            </a:r>
            <a:r>
              <a:rPr lang="en-US" dirty="0"/>
              <a:t> </a:t>
            </a:r>
            <a:r>
              <a:rPr lang="en-US" dirty="0" err="1"/>
              <a:t>stalni</a:t>
            </a:r>
            <a:r>
              <a:rPr lang="en-US" dirty="0"/>
              <a:t> </a:t>
            </a:r>
            <a:r>
              <a:rPr lang="en-US" dirty="0" err="1" smtClean="0"/>
              <a:t>rast</a:t>
            </a:r>
            <a:r>
              <a:rPr lang="sr-Latn-ME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/>
              <a:t>ulaganja</a:t>
            </a:r>
            <a:r>
              <a:rPr lang="en-US" dirty="0"/>
              <a:t>, </a:t>
            </a:r>
            <a:r>
              <a:rPr lang="en-US" dirty="0" err="1"/>
              <a:t>mada</a:t>
            </a:r>
            <a:r>
              <a:rPr lang="en-US" dirty="0"/>
              <a:t> u </a:t>
            </a:r>
            <a:r>
              <a:rPr lang="en-US" dirty="0" err="1"/>
              <a:t>strukturi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 </a:t>
            </a:r>
            <a:r>
              <a:rPr lang="en-US" dirty="0" err="1"/>
              <a:t>dolazi</a:t>
            </a:r>
            <a:r>
              <a:rPr lang="en-US" dirty="0"/>
              <a:t> do </a:t>
            </a:r>
            <a:r>
              <a:rPr lang="en-US" dirty="0" err="1"/>
              <a:t>značajnih</a:t>
            </a:r>
            <a:r>
              <a:rPr lang="en-US" dirty="0"/>
              <a:t>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ena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Sve</a:t>
            </a:r>
            <a:r>
              <a:rPr lang="sr-Latn-ME" dirty="0" smtClean="0"/>
              <a:t> je</a:t>
            </a:r>
            <a:r>
              <a:rPr lang="en-US" dirty="0" smtClean="0"/>
              <a:t>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značaj</a:t>
            </a:r>
            <a:r>
              <a:rPr lang="en-US" dirty="0"/>
              <a:t> </a:t>
            </a:r>
            <a:r>
              <a:rPr lang="en-US" dirty="0" err="1"/>
              <a:t>sektora</a:t>
            </a:r>
            <a:r>
              <a:rPr lang="en-US" dirty="0"/>
              <a:t> </a:t>
            </a:r>
            <a:r>
              <a:rPr lang="en-US" dirty="0" err="1"/>
              <a:t>stanovništva</a:t>
            </a:r>
            <a:r>
              <a:rPr lang="en-US" dirty="0"/>
              <a:t> u </a:t>
            </a:r>
            <a:r>
              <a:rPr lang="en-US" dirty="0" err="1"/>
              <a:t>ukupnim</a:t>
            </a:r>
            <a:r>
              <a:rPr lang="en-US" dirty="0"/>
              <a:t>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sr-Latn-ME" dirty="0" smtClean="0"/>
              <a:t> u</a:t>
            </a:r>
            <a:r>
              <a:rPr lang="en-US" dirty="0" err="1" smtClean="0"/>
              <a:t>laganjima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kao </a:t>
            </a:r>
            <a:r>
              <a:rPr lang="pl-PL" dirty="0"/>
              <a:t>i rast kratkoročnih instrumenata u ostalim nefinansijskim sektorima (</a:t>
            </a:r>
            <a:r>
              <a:rPr lang="pl-PL" dirty="0" smtClean="0"/>
              <a:t>posebno </a:t>
            </a:r>
            <a:r>
              <a:rPr lang="en-US" dirty="0" err="1" smtClean="0"/>
              <a:t>sektora</a:t>
            </a:r>
            <a:r>
              <a:rPr lang="en-US" dirty="0" smtClean="0"/>
              <a:t> </a:t>
            </a:r>
            <a:r>
              <a:rPr lang="en-US" dirty="0" err="1"/>
              <a:t>privrede</a:t>
            </a:r>
            <a:r>
              <a:rPr lang="en-US" dirty="0"/>
              <a:t>), </a:t>
            </a:r>
            <a:r>
              <a:rPr lang="sr-Latn-ME" dirty="0" smtClean="0"/>
              <a:t>što </a:t>
            </a:r>
            <a:r>
              <a:rPr lang="en-US" dirty="0" err="1" smtClean="0"/>
              <a:t>dovod</a:t>
            </a:r>
            <a:r>
              <a:rPr lang="sr-Latn-ME" dirty="0" smtClean="0"/>
              <a:t>i</a:t>
            </a:r>
            <a:r>
              <a:rPr lang="en-US" dirty="0" smtClean="0"/>
              <a:t> </a:t>
            </a:r>
            <a:r>
              <a:rPr lang="en-US" dirty="0"/>
              <a:t>do </a:t>
            </a:r>
            <a:r>
              <a:rPr lang="en-US" dirty="0" err="1"/>
              <a:t>značajne</a:t>
            </a:r>
            <a:r>
              <a:rPr lang="en-US" dirty="0"/>
              <a:t>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ročne</a:t>
            </a:r>
            <a:r>
              <a:rPr lang="en-US" dirty="0"/>
              <a:t> </a:t>
            </a:r>
            <a:r>
              <a:rPr lang="en-US" dirty="0" err="1"/>
              <a:t>strukture</a:t>
            </a:r>
            <a:r>
              <a:rPr lang="en-US" dirty="0"/>
              <a:t> </a:t>
            </a:r>
            <a:r>
              <a:rPr lang="en-US" dirty="0" err="1"/>
              <a:t>instrumenata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01858887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59854"/>
            <a:ext cx="10515600" cy="5417109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Konačno</a:t>
            </a:r>
            <a:r>
              <a:rPr lang="en-US" dirty="0"/>
              <a:t>, u </a:t>
            </a:r>
            <a:r>
              <a:rPr lang="en-US" dirty="0" err="1"/>
              <a:t>izražavanju</a:t>
            </a:r>
            <a:r>
              <a:rPr lang="en-US" dirty="0"/>
              <a:t> stope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mogućnosti</a:t>
            </a:r>
            <a:r>
              <a:rPr lang="en-US" dirty="0"/>
              <a:t> </a:t>
            </a:r>
            <a:r>
              <a:rPr lang="en-US" dirty="0" err="1"/>
              <a:t>samofinansiranja</a:t>
            </a:r>
            <a:r>
              <a:rPr lang="en-US" dirty="0"/>
              <a:t> </a:t>
            </a:r>
            <a:r>
              <a:rPr lang="en-US" dirty="0" err="1" smtClean="0"/>
              <a:t>sektora</a:t>
            </a:r>
            <a:r>
              <a:rPr lang="sr-Latn-ME" dirty="0" smtClean="0"/>
              <a:t> </a:t>
            </a:r>
            <a:r>
              <a:rPr lang="en-US" dirty="0" err="1" smtClean="0"/>
              <a:t>preduzeća</a:t>
            </a:r>
            <a:r>
              <a:rPr lang="en-US" dirty="0" smtClean="0"/>
              <a:t> </a:t>
            </a:r>
            <a:r>
              <a:rPr lang="en-US" dirty="0" err="1"/>
              <a:t>obično</a:t>
            </a:r>
            <a:r>
              <a:rPr lang="en-US" dirty="0"/>
              <a:t> se </a:t>
            </a:r>
            <a:r>
              <a:rPr lang="en-US" dirty="0" err="1"/>
              <a:t>polazi</a:t>
            </a:r>
            <a:r>
              <a:rPr lang="en-US" dirty="0"/>
              <a:t> od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/>
              <a:t>bruto</a:t>
            </a:r>
            <a:r>
              <a:rPr lang="en-US" dirty="0"/>
              <a:t> </a:t>
            </a:r>
            <a:r>
              <a:rPr lang="en-US" dirty="0" err="1"/>
              <a:t>akumulacije</a:t>
            </a:r>
            <a:r>
              <a:rPr lang="en-US" dirty="0"/>
              <a:t> (</a:t>
            </a:r>
            <a:r>
              <a:rPr lang="en-US" dirty="0" err="1"/>
              <a:t>poslovni</a:t>
            </a:r>
            <a:r>
              <a:rPr lang="en-US" dirty="0"/>
              <a:t> fond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amortizacija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realnih</a:t>
            </a:r>
            <a:r>
              <a:rPr lang="en-US" dirty="0"/>
              <a:t> </a:t>
            </a:r>
            <a:r>
              <a:rPr lang="en-US" dirty="0" err="1"/>
              <a:t>investicija</a:t>
            </a:r>
            <a:r>
              <a:rPr lang="en-US" dirty="0"/>
              <a:t>, </a:t>
            </a:r>
            <a:r>
              <a:rPr lang="en-US" dirty="0" err="1"/>
              <a:t>uvećanih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finansijska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 smtClean="0"/>
              <a:t>obzirom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/>
              <a:t>to da se ova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velikim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ij</a:t>
            </a:r>
            <a:r>
              <a:rPr lang="en-US" dirty="0" err="1" smtClean="0"/>
              <a:t>elom</a:t>
            </a:r>
            <a:r>
              <a:rPr lang="en-US" dirty="0" smtClean="0"/>
              <a:t>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obrtnu</a:t>
            </a:r>
            <a:r>
              <a:rPr lang="en-US" dirty="0"/>
              <a:t> </a:t>
            </a:r>
            <a:r>
              <a:rPr lang="en-US" dirty="0" err="1"/>
              <a:t>sferu</a:t>
            </a:r>
            <a:r>
              <a:rPr lang="en-US" dirty="0"/>
              <a:t> </a:t>
            </a:r>
            <a:r>
              <a:rPr lang="en-US" dirty="0" err="1"/>
              <a:t>reprodukcije</a:t>
            </a:r>
            <a:r>
              <a:rPr lang="en-US" dirty="0"/>
              <a:t>,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tekući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dnevni</a:t>
            </a:r>
            <a:r>
              <a:rPr lang="en-US" dirty="0"/>
              <a:t>) </a:t>
            </a:r>
            <a:r>
              <a:rPr lang="en-US" dirty="0" err="1"/>
              <a:t>novac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transakcione</a:t>
            </a:r>
            <a:r>
              <a:rPr lang="en-US" dirty="0"/>
              <a:t> </a:t>
            </a:r>
            <a:r>
              <a:rPr lang="en-US" dirty="0" err="1"/>
              <a:t>potrebe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gotov</a:t>
            </a:r>
            <a:r>
              <a:rPr lang="en-US" dirty="0"/>
              <a:t> </a:t>
            </a:r>
            <a:r>
              <a:rPr lang="en-US" dirty="0" err="1"/>
              <a:t>novac</a:t>
            </a:r>
            <a:r>
              <a:rPr lang="en-US" dirty="0"/>
              <a:t> u </a:t>
            </a:r>
            <a:r>
              <a:rPr lang="en-US" dirty="0" err="1" smtClean="0"/>
              <a:t>opticaju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/>
              <a:t>sl.,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inače</a:t>
            </a:r>
            <a:r>
              <a:rPr lang="en-US" dirty="0"/>
              <a:t> </a:t>
            </a:r>
            <a:r>
              <a:rPr lang="en-US" dirty="0" err="1"/>
              <a:t>područje</a:t>
            </a:r>
            <a:r>
              <a:rPr lang="en-US" dirty="0"/>
              <a:t> </a:t>
            </a:r>
            <a:r>
              <a:rPr lang="en-US" dirty="0" err="1"/>
              <a:t>regulisanja</a:t>
            </a:r>
            <a:r>
              <a:rPr lang="en-US" dirty="0"/>
              <a:t> </a:t>
            </a:r>
            <a:r>
              <a:rPr lang="en-US" dirty="0" err="1"/>
              <a:t>monetarne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novčane</a:t>
            </a:r>
            <a:r>
              <a:rPr lang="en-US" dirty="0"/>
              <a:t> </a:t>
            </a:r>
            <a:r>
              <a:rPr lang="en-US" dirty="0" err="1"/>
              <a:t>mase</a:t>
            </a:r>
            <a:r>
              <a:rPr lang="en-US" dirty="0"/>
              <a:t>, </a:t>
            </a:r>
            <a:r>
              <a:rPr lang="en-US" dirty="0" err="1"/>
              <a:t>očito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/>
              <a:t>bi ova </a:t>
            </a:r>
            <a:r>
              <a:rPr lang="en-US" dirty="0" err="1"/>
              <a:t>sredstva</a:t>
            </a:r>
            <a:r>
              <a:rPr lang="en-US" dirty="0"/>
              <a:t> u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plasmanima</a:t>
            </a:r>
            <a:r>
              <a:rPr lang="en-US" dirty="0"/>
              <a:t> </a:t>
            </a:r>
            <a:r>
              <a:rPr lang="en-US" dirty="0" err="1"/>
              <a:t>trebalo</a:t>
            </a:r>
            <a:r>
              <a:rPr lang="en-US" dirty="0"/>
              <a:t> </a:t>
            </a:r>
            <a:r>
              <a:rPr lang="en-US" dirty="0" err="1"/>
              <a:t>separatisati</a:t>
            </a:r>
            <a:r>
              <a:rPr lang="en-US" dirty="0"/>
              <a:t> u tom </a:t>
            </a:r>
            <a:r>
              <a:rPr lang="en-US" dirty="0" err="1"/>
              <a:t>smislu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potiču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raspodele</a:t>
            </a:r>
            <a:r>
              <a:rPr lang="en-US" dirty="0"/>
              <a:t> </a:t>
            </a:r>
            <a:r>
              <a:rPr lang="en-US" dirty="0" err="1"/>
              <a:t>nacionalnog</a:t>
            </a:r>
            <a:r>
              <a:rPr lang="en-US" dirty="0"/>
              <a:t> </a:t>
            </a:r>
            <a:r>
              <a:rPr lang="en-US" dirty="0" err="1"/>
              <a:t>dohotka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akumulacije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sv-SE" dirty="0" smtClean="0"/>
              <a:t>predstavljaju </a:t>
            </a:r>
            <a:r>
              <a:rPr lang="sv-SE" dirty="0"/>
              <a:t>finansijska ulaganja koja se mogu “uključiti” u “bilans investicija” </a:t>
            </a:r>
            <a:r>
              <a:rPr lang="sv-SE" dirty="0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/>
              <a:t>pokrića</a:t>
            </a:r>
            <a:r>
              <a:rPr lang="en-US" dirty="0"/>
              <a:t> </a:t>
            </a:r>
            <a:r>
              <a:rPr lang="en-US" dirty="0" err="1"/>
              <a:t>investicija</a:t>
            </a:r>
            <a:r>
              <a:rPr lang="en-US" dirty="0"/>
              <a:t> u </a:t>
            </a:r>
            <a:r>
              <a:rPr lang="en-US" dirty="0" err="1"/>
              <a:t>privredi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025013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2729" y="0"/>
            <a:ext cx="11618259" cy="6721475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07382833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U </a:t>
            </a:r>
            <a:r>
              <a:rPr lang="en-US" dirty="0" err="1"/>
              <a:t>protivnom</a:t>
            </a:r>
            <a:r>
              <a:rPr lang="en-US" dirty="0"/>
              <a:t>,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err="1"/>
              <a:t>značajan</a:t>
            </a:r>
            <a:r>
              <a:rPr lang="en-US" dirty="0"/>
              <a:t> d</a:t>
            </a:r>
            <a:r>
              <a:rPr lang="sr-Latn-ME" dirty="0"/>
              <a:t>i</a:t>
            </a:r>
            <a:r>
              <a:rPr lang="en-US" dirty="0"/>
              <a:t>o </a:t>
            </a:r>
            <a:r>
              <a:rPr lang="en-US" dirty="0" err="1"/>
              <a:t>investicija</a:t>
            </a:r>
            <a:r>
              <a:rPr lang="en-US" dirty="0"/>
              <a:t> se</a:t>
            </a:r>
            <a:r>
              <a:rPr lang="sr-Latn-ME" dirty="0"/>
              <a:t> </a:t>
            </a:r>
            <a:r>
              <a:rPr lang="en-US" dirty="0" err="1"/>
              <a:t>fiktivno</a:t>
            </a:r>
            <a:r>
              <a:rPr lang="en-US" dirty="0"/>
              <a:t> </a:t>
            </a:r>
            <a:r>
              <a:rPr lang="en-US" dirty="0" err="1"/>
              <a:t>povećava</a:t>
            </a:r>
            <a:r>
              <a:rPr lang="en-US" dirty="0"/>
              <a:t>, a </a:t>
            </a:r>
            <a:r>
              <a:rPr lang="en-US" dirty="0" err="1"/>
              <a:t>veći</a:t>
            </a:r>
            <a:r>
              <a:rPr lang="en-US" dirty="0"/>
              <a:t> d</a:t>
            </a:r>
            <a:r>
              <a:rPr lang="sr-Latn-ME" dirty="0"/>
              <a:t>i</a:t>
            </a:r>
            <a:r>
              <a:rPr lang="en-US" dirty="0"/>
              <a:t>o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 se </a:t>
            </a:r>
            <a:r>
              <a:rPr lang="en-US" dirty="0" err="1"/>
              <a:t>isključuje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čisto</a:t>
            </a:r>
            <a:r>
              <a:rPr lang="en-US" dirty="0"/>
              <a:t> </a:t>
            </a:r>
            <a:r>
              <a:rPr lang="en-US" dirty="0" err="1"/>
              <a:t>monetarne</a:t>
            </a:r>
            <a:r>
              <a:rPr lang="sr-Latn-ME" dirty="0"/>
              <a:t> </a:t>
            </a:r>
            <a:r>
              <a:rPr lang="en-US" dirty="0" err="1"/>
              <a:t>sfere</a:t>
            </a:r>
            <a:r>
              <a:rPr lang="en-US" dirty="0"/>
              <a:t> </a:t>
            </a:r>
            <a:r>
              <a:rPr lang="en-US" dirty="0" err="1"/>
              <a:t>regulisanja</a:t>
            </a:r>
            <a:r>
              <a:rPr lang="en-US" dirty="0"/>
              <a:t>, </a:t>
            </a:r>
            <a:r>
              <a:rPr lang="en-US" dirty="0" err="1"/>
              <a:t>mada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je </a:t>
            </a:r>
            <a:r>
              <a:rPr lang="en-US" dirty="0" err="1"/>
              <a:t>upravo</a:t>
            </a:r>
            <a:r>
              <a:rPr lang="en-US" dirty="0"/>
              <a:t>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izvor</a:t>
            </a:r>
            <a:r>
              <a:rPr lang="en-US" dirty="0"/>
              <a:t> “</a:t>
            </a:r>
            <a:r>
              <a:rPr lang="en-US" dirty="0" err="1"/>
              <a:t>pokrića</a:t>
            </a:r>
            <a:r>
              <a:rPr lang="en-US" dirty="0" smtClean="0"/>
              <a:t>”</a:t>
            </a:r>
            <a:r>
              <a:rPr lang="sr-Latn-ME" dirty="0" smtClean="0"/>
              <a:t>(štampanje novca)</a:t>
            </a:r>
            <a:r>
              <a:rPr lang="en-US" dirty="0" smtClean="0"/>
              <a:t>, </a:t>
            </a:r>
            <a:r>
              <a:rPr lang="en-US" dirty="0"/>
              <a:t>a ne u </a:t>
            </a:r>
            <a:r>
              <a:rPr lang="en-US" dirty="0" err="1"/>
              <a:t>akumulaciji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pl-PL" dirty="0"/>
              <a:t>odnosno u sferi preraspodjele nacionalnog dohotka.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53599740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b="1" dirty="0"/>
              <a:t>9</a:t>
            </a:r>
            <a:r>
              <a:rPr lang="sr-Latn-ME" b="1" dirty="0" smtClean="0"/>
              <a:t>. Mehanizmi finansiranja reprodukcije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Postoje</a:t>
            </a:r>
            <a:r>
              <a:rPr lang="en-US" dirty="0" smtClean="0"/>
              <a:t> </a:t>
            </a:r>
            <a:r>
              <a:rPr lang="en-US" dirty="0"/>
              <a:t>tri </a:t>
            </a:r>
            <a:r>
              <a:rPr lang="en-US" dirty="0" err="1"/>
              <a:t>teorijski</a:t>
            </a:r>
            <a:r>
              <a:rPr lang="en-US" dirty="0"/>
              <a:t> </a:t>
            </a:r>
            <a:r>
              <a:rPr lang="en-US" dirty="0" err="1"/>
              <a:t>moguća</a:t>
            </a:r>
            <a:r>
              <a:rPr lang="en-US" dirty="0"/>
              <a:t> </a:t>
            </a:r>
            <a:r>
              <a:rPr lang="en-US" dirty="0" err="1"/>
              <a:t>koncepta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mehanizma</a:t>
            </a:r>
            <a:r>
              <a:rPr lang="en-US" dirty="0"/>
              <a:t> </a:t>
            </a:r>
            <a:r>
              <a:rPr lang="en-US" dirty="0" err="1" smtClean="0"/>
              <a:t>finansiranja</a:t>
            </a:r>
            <a:r>
              <a:rPr lang="sr-Latn-ME" dirty="0" smtClean="0"/>
              <a:t> </a:t>
            </a:r>
            <a:r>
              <a:rPr lang="en-US" dirty="0" err="1" smtClean="0"/>
              <a:t>reprodukcije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odnosno </a:t>
            </a:r>
            <a:r>
              <a:rPr lang="pl-PL" dirty="0"/>
              <a:t>načina na koje se ulivaju sredstva u reprodukciju:</a:t>
            </a:r>
          </a:p>
          <a:p>
            <a:pPr marL="514350" indent="-514350">
              <a:buAutoNum type="alphaLcParenR"/>
            </a:pPr>
            <a:r>
              <a:rPr lang="en-US" dirty="0" err="1" smtClean="0"/>
              <a:t>Samofinansiranje</a:t>
            </a:r>
            <a:r>
              <a:rPr lang="sr-Latn-ME" dirty="0" smtClean="0"/>
              <a:t> </a:t>
            </a:r>
          </a:p>
          <a:p>
            <a:pPr marL="0" indent="0">
              <a:buNone/>
            </a:pPr>
            <a:r>
              <a:rPr lang="en-US" dirty="0"/>
              <a:t>b)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sredstava</a:t>
            </a:r>
            <a:endParaRPr lang="sr-Latn-ME" dirty="0"/>
          </a:p>
          <a:p>
            <a:pPr marL="0" indent="0">
              <a:buNone/>
            </a:pPr>
            <a:r>
              <a:rPr lang="en-US" dirty="0"/>
              <a:t> - </a:t>
            </a:r>
            <a:r>
              <a:rPr lang="en-US" dirty="0" err="1"/>
              <a:t>domaće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sr-Latn-ME" dirty="0"/>
              <a:t>,</a:t>
            </a:r>
            <a:endParaRPr lang="en-US" dirty="0"/>
          </a:p>
          <a:p>
            <a:pPr marL="0" indent="0">
              <a:buNone/>
            </a:pPr>
            <a:r>
              <a:rPr lang="sr-Latn-ME" dirty="0"/>
              <a:t> </a:t>
            </a:r>
            <a:r>
              <a:rPr lang="en-US" dirty="0"/>
              <a:t>- </a:t>
            </a:r>
            <a:r>
              <a:rPr lang="en-US" dirty="0" err="1"/>
              <a:t>inostrano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.</a:t>
            </a:r>
          </a:p>
          <a:p>
            <a:pPr marL="514350" indent="-514350">
              <a:buAutoNum type="alphaLcParenR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71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33478276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c</a:t>
            </a:r>
            <a:r>
              <a:rPr lang="en-US" dirty="0"/>
              <a:t>) </a:t>
            </a:r>
            <a:r>
              <a:rPr lang="en-US" dirty="0" err="1"/>
              <a:t>Fiskalni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- </a:t>
            </a:r>
            <a:r>
              <a:rPr lang="en-US" dirty="0" err="1"/>
              <a:t>direktno</a:t>
            </a:r>
            <a:r>
              <a:rPr lang="en-US" dirty="0"/>
              <a:t> </a:t>
            </a:r>
            <a:r>
              <a:rPr lang="en-US" dirty="0" err="1"/>
              <a:t>finansiranje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- </a:t>
            </a:r>
            <a:r>
              <a:rPr lang="en-US" dirty="0" err="1"/>
              <a:t>indirektno</a:t>
            </a:r>
            <a:r>
              <a:rPr lang="en-US" dirty="0"/>
              <a:t> </a:t>
            </a:r>
            <a:r>
              <a:rPr lang="en-US" dirty="0" err="1"/>
              <a:t>finansiranje</a:t>
            </a:r>
            <a:endParaRPr lang="en-US" dirty="0"/>
          </a:p>
          <a:p>
            <a:pPr algn="just"/>
            <a:r>
              <a:rPr lang="en-US" dirty="0"/>
              <a:t>U </a:t>
            </a:r>
            <a:r>
              <a:rPr lang="en-US" dirty="0" err="1"/>
              <a:t>savremenim</a:t>
            </a:r>
            <a:r>
              <a:rPr lang="en-US" dirty="0"/>
              <a:t> </a:t>
            </a:r>
            <a:r>
              <a:rPr lang="sr-Latn-ME" dirty="0" smtClean="0"/>
              <a:t>ekonomijama</a:t>
            </a:r>
            <a:r>
              <a:rPr lang="en-US" dirty="0" smtClean="0"/>
              <a:t> </a:t>
            </a:r>
            <a:r>
              <a:rPr lang="en-US" dirty="0" err="1"/>
              <a:t>javljaju</a:t>
            </a:r>
            <a:r>
              <a:rPr lang="en-US" dirty="0"/>
              <a:t> se,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pravilu</a:t>
            </a:r>
            <a:r>
              <a:rPr lang="en-US" dirty="0"/>
              <a:t>, </a:t>
            </a:r>
            <a:r>
              <a:rPr lang="en-US" dirty="0" err="1"/>
              <a:t>istovremeno</a:t>
            </a:r>
            <a:r>
              <a:rPr lang="en-US" dirty="0"/>
              <a:t> </a:t>
            </a:r>
            <a:r>
              <a:rPr lang="en-US" dirty="0" err="1"/>
              <a:t>sva</a:t>
            </a:r>
            <a:r>
              <a:rPr lang="en-US" dirty="0"/>
              <a:t> </a:t>
            </a:r>
            <a:r>
              <a:rPr lang="en-US" dirty="0" smtClean="0"/>
              <a:t>tri</a:t>
            </a:r>
            <a:r>
              <a:rPr lang="sr-Latn-ME" dirty="0" smtClean="0"/>
              <a:t> </a:t>
            </a:r>
            <a:r>
              <a:rPr lang="en-US" dirty="0" err="1" smtClean="0"/>
              <a:t>mehanizma</a:t>
            </a:r>
            <a:r>
              <a:rPr lang="en-US" dirty="0"/>
              <a:t>, u </a:t>
            </a:r>
            <a:r>
              <a:rPr lang="en-US" dirty="0" err="1"/>
              <a:t>zavisnosti</a:t>
            </a:r>
            <a:r>
              <a:rPr lang="en-US" dirty="0"/>
              <a:t> od </a:t>
            </a:r>
            <a:r>
              <a:rPr lang="en-US" dirty="0" err="1"/>
              <a:t>strukture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tipa</a:t>
            </a:r>
            <a:r>
              <a:rPr lang="en-US" dirty="0"/>
              <a:t> </a:t>
            </a:r>
            <a:r>
              <a:rPr lang="en-US" dirty="0" err="1"/>
              <a:t>privrednog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, </a:t>
            </a:r>
            <a:r>
              <a:rPr lang="en-US" dirty="0" err="1" smtClean="0"/>
              <a:t>ekonomskih</a:t>
            </a:r>
            <a:r>
              <a:rPr lang="sr-Latn-ME" dirty="0" smtClean="0"/>
              <a:t> </a:t>
            </a:r>
            <a:r>
              <a:rPr lang="en-US" dirty="0" err="1" smtClean="0"/>
              <a:t>odnosa</a:t>
            </a:r>
            <a:r>
              <a:rPr lang="en-US" dirty="0"/>
              <a:t>, </a:t>
            </a:r>
            <a:r>
              <a:rPr lang="en-US" dirty="0" err="1"/>
              <a:t>položaja</a:t>
            </a:r>
            <a:r>
              <a:rPr lang="en-US" dirty="0"/>
              <a:t> </a:t>
            </a:r>
            <a:r>
              <a:rPr lang="en-US" dirty="0" err="1"/>
              <a:t>države</a:t>
            </a:r>
            <a:r>
              <a:rPr lang="en-US" dirty="0"/>
              <a:t> u </a:t>
            </a:r>
            <a:r>
              <a:rPr lang="en-US" dirty="0" err="1" smtClean="0"/>
              <a:t>reprodukciji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razvoja</a:t>
            </a:r>
            <a:r>
              <a:rPr lang="sr-Latn-ME" dirty="0" smtClean="0"/>
              <a:t> </a:t>
            </a:r>
            <a:r>
              <a:rPr lang="en-US" dirty="0" err="1" smtClean="0"/>
              <a:t>finansijskog</a:t>
            </a:r>
            <a:r>
              <a:rPr lang="en-US" dirty="0" smtClean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dr.,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err="1" smtClean="0"/>
              <a:t>razm</a:t>
            </a:r>
            <a:r>
              <a:rPr lang="sr-Latn-ME" dirty="0" smtClean="0"/>
              <a:t>j</a:t>
            </a:r>
            <a:r>
              <a:rPr lang="en-US" dirty="0" smtClean="0"/>
              <a:t>ere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njih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Statički</a:t>
            </a:r>
            <a:r>
              <a:rPr lang="en-US" dirty="0" smtClean="0"/>
              <a:t> </a:t>
            </a:r>
            <a:r>
              <a:rPr lang="en-US" dirty="0" err="1"/>
              <a:t>posmatrano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mikro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makro</a:t>
            </a:r>
            <a:r>
              <a:rPr lang="en-US" dirty="0"/>
              <a:t> </a:t>
            </a:r>
            <a:r>
              <a:rPr lang="en-US" dirty="0" err="1"/>
              <a:t>aspekt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reprodukcije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edeći</a:t>
            </a:r>
            <a:r>
              <a:rPr lang="en-US" dirty="0" smtClean="0"/>
              <a:t> </a:t>
            </a:r>
            <a:r>
              <a:rPr lang="en-US" dirty="0" err="1"/>
              <a:t>oblik</a:t>
            </a:r>
            <a:r>
              <a:rPr lang="en-US" dirty="0"/>
              <a:t>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72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84737973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21217"/>
            <a:ext cx="10515600" cy="545574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A. </a:t>
            </a:r>
            <a:r>
              <a:rPr lang="en-US" dirty="0" err="1"/>
              <a:t>Sektorski</a:t>
            </a:r>
            <a:r>
              <a:rPr lang="en-US" dirty="0"/>
              <a:t> (</a:t>
            </a:r>
            <a:r>
              <a:rPr lang="en-US" dirty="0" err="1"/>
              <a:t>mikro</a:t>
            </a:r>
            <a:r>
              <a:rPr lang="en-US" dirty="0"/>
              <a:t>) </a:t>
            </a:r>
            <a:r>
              <a:rPr lang="en-US" dirty="0" err="1"/>
              <a:t>aspekt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reprodukcije</a:t>
            </a:r>
            <a:endParaRPr lang="en-US" dirty="0"/>
          </a:p>
          <a:p>
            <a:pPr marL="457200" lvl="1" indent="0">
              <a:buNone/>
            </a:pPr>
            <a:r>
              <a:rPr lang="en-US" sz="2800" dirty="0"/>
              <a:t>a) </a:t>
            </a:r>
            <a:r>
              <a:rPr lang="en-US" sz="2800" dirty="0" err="1"/>
              <a:t>samofinansiranje</a:t>
            </a:r>
            <a:r>
              <a:rPr lang="en-US" sz="2800" dirty="0"/>
              <a:t> </a:t>
            </a:r>
            <a:r>
              <a:rPr lang="en-US" sz="2800" dirty="0" smtClean="0"/>
              <a:t>,</a:t>
            </a:r>
            <a:endParaRPr lang="en-US" sz="2800" dirty="0"/>
          </a:p>
          <a:p>
            <a:pPr marL="457200" lvl="1" indent="0">
              <a:buNone/>
            </a:pPr>
            <a:r>
              <a:rPr lang="en-US" sz="2800" dirty="0"/>
              <a:t>b) </a:t>
            </a:r>
            <a:r>
              <a:rPr lang="en-US" sz="2800" dirty="0" err="1"/>
              <a:t>eksterno</a:t>
            </a:r>
            <a:r>
              <a:rPr lang="en-US" sz="2800" dirty="0"/>
              <a:t> </a:t>
            </a:r>
            <a:r>
              <a:rPr lang="en-US" sz="2800" dirty="0" err="1" smtClean="0"/>
              <a:t>finansiranje</a:t>
            </a:r>
            <a:r>
              <a:rPr lang="en-US" sz="2800" dirty="0" smtClean="0"/>
              <a:t>, </a:t>
            </a:r>
            <a:r>
              <a:rPr lang="en-US" sz="2800" dirty="0" err="1"/>
              <a:t>ostvareno</a:t>
            </a:r>
            <a:r>
              <a:rPr lang="en-US" sz="2800" dirty="0"/>
              <a:t> </a:t>
            </a:r>
            <a:r>
              <a:rPr lang="en-US" sz="2800" dirty="0" err="1"/>
              <a:t>preko</a:t>
            </a:r>
            <a:r>
              <a:rPr lang="en-US" sz="2800" dirty="0"/>
              <a:t> </a:t>
            </a:r>
            <a:r>
              <a:rPr lang="en-US" sz="2800" dirty="0" err="1"/>
              <a:t>finansijskog</a:t>
            </a:r>
            <a:r>
              <a:rPr lang="en-US" sz="2800" dirty="0"/>
              <a:t> </a:t>
            </a:r>
            <a:r>
              <a:rPr lang="en-US" sz="2800" dirty="0" err="1"/>
              <a:t>tržišta</a:t>
            </a:r>
            <a:endParaRPr lang="en-US" sz="2800" dirty="0"/>
          </a:p>
          <a:p>
            <a:pPr marL="457200" lvl="1" indent="0">
              <a:buNone/>
            </a:pPr>
            <a:r>
              <a:rPr lang="en-US" sz="2800" dirty="0" err="1"/>
              <a:t>domaćih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inostranih</a:t>
            </a:r>
            <a:r>
              <a:rPr lang="en-US" sz="2800" dirty="0"/>
              <a:t> </a:t>
            </a:r>
            <a:r>
              <a:rPr lang="en-US" sz="2800" dirty="0" err="1"/>
              <a:t>sredstava</a:t>
            </a:r>
            <a:r>
              <a:rPr lang="en-US" sz="2800" dirty="0"/>
              <a:t>.</a:t>
            </a:r>
          </a:p>
          <a:p>
            <a:pPr marL="0" indent="0">
              <a:buNone/>
            </a:pPr>
            <a:r>
              <a:rPr lang="en-US" dirty="0"/>
              <a:t>B. </a:t>
            </a:r>
            <a:r>
              <a:rPr lang="en-US" dirty="0" err="1"/>
              <a:t>Makro</a:t>
            </a:r>
            <a:r>
              <a:rPr lang="en-US" dirty="0"/>
              <a:t> </a:t>
            </a:r>
            <a:r>
              <a:rPr lang="en-US" dirty="0" err="1"/>
              <a:t>aspekt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reprodukcije</a:t>
            </a:r>
            <a:endParaRPr lang="en-US" dirty="0"/>
          </a:p>
          <a:p>
            <a:pPr marL="457200" lvl="1" indent="0">
              <a:buNone/>
            </a:pPr>
            <a:r>
              <a:rPr lang="en-US" sz="2800" dirty="0"/>
              <a:t>a) </a:t>
            </a:r>
            <a:r>
              <a:rPr lang="en-US" sz="2800" dirty="0" err="1"/>
              <a:t>Samofinansiranje</a:t>
            </a:r>
            <a:r>
              <a:rPr lang="en-US" sz="2800" dirty="0"/>
              <a:t> </a:t>
            </a:r>
            <a:r>
              <a:rPr lang="en-US" sz="2800" dirty="0" smtClean="0"/>
              <a:t>,</a:t>
            </a:r>
            <a:endParaRPr lang="en-US" sz="2800" dirty="0"/>
          </a:p>
          <a:p>
            <a:pPr marL="457200" lvl="1" indent="0">
              <a:buNone/>
            </a:pPr>
            <a:r>
              <a:rPr lang="en-US" sz="2800" dirty="0"/>
              <a:t>b) </a:t>
            </a:r>
            <a:r>
              <a:rPr lang="en-US" sz="2800" dirty="0" err="1"/>
              <a:t>Tržište</a:t>
            </a:r>
            <a:r>
              <a:rPr lang="en-US" sz="2800" dirty="0"/>
              <a:t> </a:t>
            </a:r>
            <a:r>
              <a:rPr lang="en-US" sz="2800" dirty="0" err="1"/>
              <a:t>finansijskih</a:t>
            </a:r>
            <a:r>
              <a:rPr lang="en-US" sz="2800" dirty="0"/>
              <a:t> </a:t>
            </a:r>
            <a:r>
              <a:rPr lang="en-US" sz="2800" dirty="0" err="1"/>
              <a:t>sredstava</a:t>
            </a:r>
            <a:r>
              <a:rPr lang="en-US" sz="2800" dirty="0"/>
              <a:t> </a:t>
            </a:r>
            <a:r>
              <a:rPr lang="en-US" sz="2800" dirty="0" smtClean="0"/>
              <a:t>,</a:t>
            </a:r>
            <a:endParaRPr lang="en-US" sz="2800" dirty="0"/>
          </a:p>
          <a:p>
            <a:pPr marL="457200" lvl="1" indent="0">
              <a:buNone/>
            </a:pPr>
            <a:r>
              <a:rPr lang="en-US" sz="2800" dirty="0"/>
              <a:t>c) </a:t>
            </a:r>
            <a:r>
              <a:rPr lang="en-US" sz="2800" dirty="0" err="1"/>
              <a:t>Fiskalni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r>
              <a:rPr lang="en-US" sz="2800" dirty="0"/>
              <a:t> </a:t>
            </a:r>
            <a:r>
              <a:rPr lang="en-US" sz="2800" dirty="0" smtClean="0"/>
              <a:t>,</a:t>
            </a:r>
            <a:endParaRPr lang="en-US" sz="2800" dirty="0"/>
          </a:p>
          <a:p>
            <a:pPr marL="457200" lvl="1" indent="0">
              <a:buNone/>
            </a:pPr>
            <a:r>
              <a:rPr lang="en-US" sz="2800" dirty="0"/>
              <a:t>d) </a:t>
            </a:r>
            <a:r>
              <a:rPr lang="en-US" sz="2800" dirty="0" err="1"/>
              <a:t>Monetarni</a:t>
            </a:r>
            <a:r>
              <a:rPr lang="en-US" sz="2800" dirty="0"/>
              <a:t> </a:t>
            </a:r>
            <a:r>
              <a:rPr lang="en-US" sz="2800" dirty="0" err="1" smtClean="0"/>
              <a:t>sistem</a:t>
            </a:r>
            <a:r>
              <a:rPr lang="en-US" sz="2800" dirty="0" smtClean="0"/>
              <a:t>,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deficitno</a:t>
            </a:r>
            <a:r>
              <a:rPr lang="en-US" sz="2800" dirty="0"/>
              <a:t> </a:t>
            </a:r>
            <a:r>
              <a:rPr lang="en-US" sz="2800" dirty="0" err="1"/>
              <a:t>finansiranje</a:t>
            </a:r>
            <a:r>
              <a:rPr lang="en-US" sz="2800" dirty="0"/>
              <a:t> </a:t>
            </a:r>
            <a:r>
              <a:rPr lang="en-US" sz="2800" dirty="0" err="1"/>
              <a:t>emisijom</a:t>
            </a:r>
            <a:r>
              <a:rPr lang="en-US" sz="2800" dirty="0"/>
              <a:t> </a:t>
            </a:r>
            <a:r>
              <a:rPr lang="az-Cyrl-AZ" sz="2800" dirty="0"/>
              <a:t>ех </a:t>
            </a:r>
            <a:r>
              <a:rPr lang="en-US" sz="2800" dirty="0"/>
              <a:t>nihilo).</a:t>
            </a:r>
          </a:p>
          <a:p>
            <a:pPr algn="just"/>
            <a:r>
              <a:rPr lang="en-US" dirty="0" err="1"/>
              <a:t>Svaki</a:t>
            </a:r>
            <a:r>
              <a:rPr lang="en-US" dirty="0"/>
              <a:t> </a:t>
            </a:r>
            <a:r>
              <a:rPr lang="en-US" dirty="0" err="1"/>
              <a:t>privredni</a:t>
            </a:r>
            <a:r>
              <a:rPr lang="en-US" dirty="0"/>
              <a:t> </a:t>
            </a:r>
            <a:r>
              <a:rPr lang="en-US" dirty="0" err="1"/>
              <a:t>subjekt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, da bi </a:t>
            </a:r>
            <a:r>
              <a:rPr lang="en-US" dirty="0" err="1"/>
              <a:t>osigurao</a:t>
            </a:r>
            <a:r>
              <a:rPr lang="en-US" dirty="0"/>
              <a:t> </a:t>
            </a:r>
            <a:r>
              <a:rPr lang="en-US" dirty="0" err="1"/>
              <a:t>kontinuitet</a:t>
            </a:r>
            <a:r>
              <a:rPr lang="en-US" dirty="0"/>
              <a:t> </a:t>
            </a:r>
            <a:r>
              <a:rPr lang="en-US" dirty="0" err="1"/>
              <a:t>reprodukcije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t-BR" dirty="0" smtClean="0"/>
              <a:t>mora </a:t>
            </a:r>
            <a:r>
              <a:rPr lang="pt-BR" dirty="0"/>
              <a:t>paralelno s realnim investicijama osigurati i finansijska ulaganja (oročavanja</a:t>
            </a:r>
            <a:r>
              <a:rPr lang="pt-BR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ograničavanje</a:t>
            </a:r>
            <a:r>
              <a:rPr lang="en-US" dirty="0" smtClean="0"/>
              <a:t> </a:t>
            </a:r>
            <a:r>
              <a:rPr lang="en-US" dirty="0" err="1"/>
              <a:t>likvidnih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, </a:t>
            </a:r>
            <a:r>
              <a:rPr lang="en-US" dirty="0" err="1"/>
              <a:t>ulaganja</a:t>
            </a:r>
            <a:r>
              <a:rPr lang="en-US" dirty="0"/>
              <a:t> u </a:t>
            </a:r>
            <a:r>
              <a:rPr lang="en-US" dirty="0" err="1"/>
              <a:t>štednju</a:t>
            </a:r>
            <a:r>
              <a:rPr lang="en-US" dirty="0"/>
              <a:t>, </a:t>
            </a:r>
            <a:r>
              <a:rPr lang="en-US" dirty="0" err="1"/>
              <a:t>držanje</a:t>
            </a:r>
            <a:r>
              <a:rPr lang="en-US" dirty="0"/>
              <a:t> </a:t>
            </a:r>
            <a:r>
              <a:rPr lang="en-US" dirty="0" err="1"/>
              <a:t>gotovine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likvidnog</a:t>
            </a:r>
            <a:r>
              <a:rPr lang="sr-Latn-ME" dirty="0" smtClean="0"/>
              <a:t> </a:t>
            </a:r>
            <a:r>
              <a:rPr lang="en-US" dirty="0" err="1" smtClean="0"/>
              <a:t>oblika</a:t>
            </a:r>
            <a:r>
              <a:rPr lang="en-US" dirty="0" smtClean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dr.). 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73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36744612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56823"/>
            <a:ext cx="10515600" cy="5520140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To </a:t>
            </a:r>
            <a:r>
              <a:rPr lang="en-US" dirty="0" err="1"/>
              <a:t>dovodi</a:t>
            </a:r>
            <a:r>
              <a:rPr lang="en-US" dirty="0"/>
              <a:t> do </a:t>
            </a:r>
            <a:r>
              <a:rPr lang="en-US" dirty="0" err="1" smtClean="0"/>
              <a:t>povećanja</a:t>
            </a:r>
            <a:r>
              <a:rPr lang="en-US" dirty="0" smtClean="0"/>
              <a:t> </a:t>
            </a:r>
            <a:r>
              <a:rPr lang="en-US" dirty="0" err="1"/>
              <a:t>potrebne</a:t>
            </a:r>
            <a:r>
              <a:rPr lang="en-US" dirty="0"/>
              <a:t> </a:t>
            </a:r>
            <a:r>
              <a:rPr lang="en-US" dirty="0" err="1"/>
              <a:t>veće</a:t>
            </a:r>
            <a:r>
              <a:rPr lang="sr-Latn-ME" dirty="0"/>
              <a:t> </a:t>
            </a:r>
            <a:r>
              <a:rPr lang="pl-PL" dirty="0"/>
              <a:t>akumulacije od realnih ulaganja, a to znači redovno do odstupanja akumulacije i </a:t>
            </a:r>
            <a:r>
              <a:rPr lang="en-US" dirty="0" err="1"/>
              <a:t>ukupnih</a:t>
            </a:r>
            <a:r>
              <a:rPr lang="en-US" dirty="0"/>
              <a:t> </a:t>
            </a:r>
            <a:r>
              <a:rPr lang="en-US" dirty="0" err="1"/>
              <a:t>investicija</a:t>
            </a:r>
            <a:r>
              <a:rPr lang="en-US" dirty="0"/>
              <a:t>.</a:t>
            </a:r>
          </a:p>
          <a:p>
            <a:r>
              <a:rPr lang="en-US" dirty="0" err="1" smtClean="0"/>
              <a:t>Finansijska</a:t>
            </a:r>
            <a:r>
              <a:rPr lang="en-US" dirty="0" smtClean="0"/>
              <a:t> </a:t>
            </a:r>
            <a:r>
              <a:rPr lang="en-US" dirty="0" err="1"/>
              <a:t>sredstva</a:t>
            </a:r>
            <a:r>
              <a:rPr lang="en-US" dirty="0"/>
              <a:t> se u </a:t>
            </a:r>
            <a:r>
              <a:rPr lang="en-US" dirty="0" err="1"/>
              <a:t>reprodukcione</a:t>
            </a:r>
            <a:r>
              <a:rPr lang="en-US" dirty="0"/>
              <a:t> </a:t>
            </a:r>
            <a:r>
              <a:rPr lang="en-US" dirty="0" err="1"/>
              <a:t>procese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prelivati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sva</a:t>
            </a:r>
            <a:r>
              <a:rPr lang="en-US" dirty="0"/>
              <a:t> </a:t>
            </a:r>
            <a:r>
              <a:rPr lang="en-US" dirty="0" smtClean="0"/>
              <a:t>t</a:t>
            </a:r>
            <a:r>
              <a:rPr lang="sr-Latn-ME" dirty="0" smtClean="0"/>
              <a:t>r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navedena</a:t>
            </a:r>
            <a:r>
              <a:rPr lang="en-US" dirty="0" smtClean="0"/>
              <a:t> </a:t>
            </a:r>
            <a:r>
              <a:rPr lang="en-US" dirty="0" err="1"/>
              <a:t>kanala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U </a:t>
            </a:r>
            <a:r>
              <a:rPr lang="en-US" dirty="0" err="1" smtClean="0"/>
              <a:t>tržišno</a:t>
            </a:r>
            <a:r>
              <a:rPr lang="sr-Latn-ME" dirty="0"/>
              <a:t>j</a:t>
            </a:r>
            <a:r>
              <a:rPr lang="en-US" dirty="0" smtClean="0"/>
              <a:t> </a:t>
            </a:r>
            <a:r>
              <a:rPr lang="en-US" dirty="0" err="1"/>
              <a:t>privredi</a:t>
            </a:r>
            <a:r>
              <a:rPr lang="en-US" dirty="0"/>
              <a:t> </a:t>
            </a:r>
            <a:r>
              <a:rPr lang="en-US" dirty="0" err="1"/>
              <a:t>samofinansiranje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finansijsko</a:t>
            </a:r>
            <a:r>
              <a:rPr lang="en-US" dirty="0"/>
              <a:t> </a:t>
            </a:r>
            <a:r>
              <a:rPr lang="sr-Latn-ME" dirty="0" smtClean="0"/>
              <a:t>p</a:t>
            </a:r>
            <a:r>
              <a:rPr lang="en-US" dirty="0" err="1" smtClean="0"/>
              <a:t>osredovanje</a:t>
            </a:r>
            <a:r>
              <a:rPr lang="sr-Latn-ME" dirty="0" smtClean="0"/>
              <a:t> </a:t>
            </a:r>
            <a:r>
              <a:rPr lang="en-US" dirty="0" err="1" smtClean="0"/>
              <a:t>preko</a:t>
            </a:r>
            <a:r>
              <a:rPr lang="en-US" dirty="0" smtClean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prihvaćeni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oblici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odgovaraju</a:t>
            </a:r>
            <a:r>
              <a:rPr lang="en-US" dirty="0"/>
              <a:t> </a:t>
            </a:r>
            <a:r>
              <a:rPr lang="en-US" dirty="0" err="1"/>
              <a:t>datom</a:t>
            </a:r>
            <a:r>
              <a:rPr lang="en-US" dirty="0"/>
              <a:t> </a:t>
            </a:r>
            <a:r>
              <a:rPr lang="sr-Latn-ME" dirty="0" smtClean="0"/>
              <a:t>proizvodno </a:t>
            </a:r>
            <a:r>
              <a:rPr lang="en-US" dirty="0" smtClean="0"/>
              <a:t>-</a:t>
            </a:r>
            <a:r>
              <a:rPr lang="en-US" dirty="0" err="1"/>
              <a:t>ekonomskom</a:t>
            </a:r>
            <a:r>
              <a:rPr lang="en-US" dirty="0"/>
              <a:t> </a:t>
            </a:r>
            <a:r>
              <a:rPr lang="en-US" dirty="0" err="1"/>
              <a:t>odnosu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fiskalni</a:t>
            </a:r>
            <a:r>
              <a:rPr lang="en-US" dirty="0"/>
              <a:t> </a:t>
            </a:r>
            <a:r>
              <a:rPr lang="en-US" dirty="0" err="1"/>
              <a:t>mehanizam</a:t>
            </a:r>
            <a:r>
              <a:rPr lang="en-US" dirty="0"/>
              <a:t> se </a:t>
            </a:r>
            <a:r>
              <a:rPr lang="en-US" dirty="0" err="1"/>
              <a:t>postepeno</a:t>
            </a:r>
            <a:r>
              <a:rPr lang="en-US" dirty="0"/>
              <a:t> </a:t>
            </a:r>
            <a:r>
              <a:rPr lang="en-US" dirty="0" err="1"/>
              <a:t>svodi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smtClean="0"/>
              <a:t>minimum</a:t>
            </a:r>
            <a:r>
              <a:rPr lang="en-US" dirty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tendenciju</a:t>
            </a:r>
            <a:r>
              <a:rPr lang="en-US" dirty="0"/>
              <a:t> </a:t>
            </a:r>
            <a:r>
              <a:rPr lang="en-US" dirty="0" err="1"/>
              <a:t>potpunog</a:t>
            </a:r>
            <a:r>
              <a:rPr lang="en-US" dirty="0"/>
              <a:t> </a:t>
            </a:r>
            <a:r>
              <a:rPr lang="en-US" dirty="0" err="1"/>
              <a:t>nestajanja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74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60848498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34096"/>
            <a:ext cx="10515600" cy="5442867"/>
          </a:xfrm>
        </p:spPr>
        <p:txBody>
          <a:bodyPr/>
          <a:lstStyle/>
          <a:p>
            <a:pPr algn="just"/>
            <a:r>
              <a:rPr lang="en-US" dirty="0" err="1" smtClean="0"/>
              <a:t>Samofinansiranje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isključivi</a:t>
            </a:r>
            <a:r>
              <a:rPr lang="en-US" dirty="0"/>
              <a:t> </a:t>
            </a:r>
            <a:r>
              <a:rPr lang="en-US" dirty="0" err="1"/>
              <a:t>metod</a:t>
            </a:r>
            <a:r>
              <a:rPr lang="en-US" dirty="0"/>
              <a:t> </a:t>
            </a:r>
            <a:r>
              <a:rPr lang="en-US" dirty="0" err="1"/>
              <a:t>niti</a:t>
            </a:r>
            <a:r>
              <a:rPr lang="en-US" dirty="0"/>
              <a:t> je </a:t>
            </a:r>
            <a:r>
              <a:rPr lang="en-US" dirty="0" err="1" smtClean="0"/>
              <a:t>uv</a:t>
            </a:r>
            <a:r>
              <a:rPr lang="sr-Latn-ME" dirty="0" smtClean="0"/>
              <a:t>ij</a:t>
            </a:r>
            <a:r>
              <a:rPr lang="en-US" dirty="0" err="1" smtClean="0"/>
              <a:t>ek</a:t>
            </a:r>
            <a:r>
              <a:rPr lang="en-US" dirty="0" smtClean="0"/>
              <a:t> </a:t>
            </a:r>
            <a:r>
              <a:rPr lang="en-US" dirty="0" err="1"/>
              <a:t>najoptimalniji</a:t>
            </a:r>
            <a:r>
              <a:rPr lang="sr-Latn-ME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reprodukcije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err="1"/>
              <a:t>posredstvom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sr-Latn-ME" dirty="0"/>
              <a:t> </a:t>
            </a:r>
            <a:r>
              <a:rPr lang="en-US" dirty="0" err="1"/>
              <a:t>tržišta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niti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apsolutni</a:t>
            </a:r>
            <a:r>
              <a:rPr lang="en-US" dirty="0"/>
              <a:t> </a:t>
            </a:r>
            <a:r>
              <a:rPr lang="en-US" dirty="0" err="1"/>
              <a:t>prioritet</a:t>
            </a:r>
            <a:r>
              <a:rPr lang="en-US" dirty="0"/>
              <a:t>, </a:t>
            </a:r>
            <a:r>
              <a:rPr lang="en-US" dirty="0" err="1"/>
              <a:t>niti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sr-Latn-ME" dirty="0"/>
              <a:t> </a:t>
            </a:r>
            <a:r>
              <a:rPr lang="en-US" dirty="0" err="1"/>
              <a:t>dati</a:t>
            </a:r>
            <a:r>
              <a:rPr lang="en-US" dirty="0"/>
              <a:t> </a:t>
            </a:r>
            <a:r>
              <a:rPr lang="en-US" dirty="0" err="1" smtClean="0"/>
              <a:t>uv</a:t>
            </a:r>
            <a:r>
              <a:rPr lang="sr-Latn-ME" dirty="0" smtClean="0"/>
              <a:t>ij</a:t>
            </a:r>
            <a:r>
              <a:rPr lang="en-US" dirty="0" err="1" smtClean="0"/>
              <a:t>ek</a:t>
            </a:r>
            <a:r>
              <a:rPr lang="en-US" dirty="0" smtClean="0"/>
              <a:t> </a:t>
            </a:r>
            <a:r>
              <a:rPr lang="en-US" dirty="0" err="1"/>
              <a:t>optimalne</a:t>
            </a:r>
            <a:r>
              <a:rPr lang="en-US" dirty="0"/>
              <a:t> </a:t>
            </a:r>
            <a:r>
              <a:rPr lang="en-US" dirty="0" err="1"/>
              <a:t>efekte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Logika</a:t>
            </a:r>
            <a:r>
              <a:rPr lang="en-US" dirty="0"/>
              <a:t> je </a:t>
            </a:r>
            <a:r>
              <a:rPr lang="en-US" dirty="0" err="1"/>
              <a:t>tržišne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 da se </a:t>
            </a:r>
            <a:r>
              <a:rPr lang="en-US" dirty="0" err="1"/>
              <a:t>prihvati</a:t>
            </a:r>
            <a:r>
              <a:rPr lang="en-US" dirty="0"/>
              <a:t> </a:t>
            </a:r>
            <a:r>
              <a:rPr lang="en-US" dirty="0" err="1"/>
              <a:t>takav</a:t>
            </a:r>
            <a:r>
              <a:rPr lang="en-US" dirty="0"/>
              <a:t> </a:t>
            </a:r>
            <a:r>
              <a:rPr lang="en-US" dirty="0" err="1"/>
              <a:t>koncept</a:t>
            </a:r>
            <a:r>
              <a:rPr lang="sr-Latn-ME" dirty="0"/>
              <a:t> </a:t>
            </a:r>
            <a:r>
              <a:rPr lang="en-US" dirty="0" err="1"/>
              <a:t>raspoloživosti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pored </a:t>
            </a:r>
            <a:r>
              <a:rPr lang="en-US" dirty="0" err="1"/>
              <a:t>samofinansiranja</a:t>
            </a:r>
            <a:r>
              <a:rPr lang="en-US" dirty="0"/>
              <a:t> </a:t>
            </a:r>
            <a:r>
              <a:rPr lang="en-US" dirty="0" err="1"/>
              <a:t>obuhvataju</a:t>
            </a:r>
            <a:r>
              <a:rPr lang="en-US" dirty="0"/>
              <a:t> </a:t>
            </a:r>
            <a:r>
              <a:rPr lang="en-US" dirty="0" err="1"/>
              <a:t>još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finansijske</a:t>
            </a:r>
            <a:r>
              <a:rPr lang="sr-Latn-ME" dirty="0" smtClean="0"/>
              <a:t> </a:t>
            </a:r>
            <a:r>
              <a:rPr lang="en-US" dirty="0" err="1" smtClean="0"/>
              <a:t>tokove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osiguravaju</a:t>
            </a:r>
            <a:r>
              <a:rPr lang="en-US" dirty="0"/>
              <a:t> </a:t>
            </a:r>
            <a:r>
              <a:rPr lang="en-US" dirty="0" err="1"/>
              <a:t>posredstvom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Tek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 smtClean="0"/>
              <a:t>osnova</a:t>
            </a:r>
            <a:r>
              <a:rPr lang="sr-Latn-ME" dirty="0" smtClean="0"/>
              <a:t> </a:t>
            </a:r>
            <a:r>
              <a:rPr lang="en-US" dirty="0" smtClean="0"/>
              <a:t>ma</a:t>
            </a:r>
            <a:r>
              <a:rPr lang="pt-BR" dirty="0"/>
              <a:t>moguće je u sistemu decentralizovanog formiranja akumulacije, vlastitim fondovima</a:t>
            </a:r>
            <a:r>
              <a:rPr lang="sr-Latn-ME" dirty="0"/>
              <a:t> </a:t>
            </a:r>
            <a:r>
              <a:rPr lang="nn-NO" dirty="0"/>
              <a:t>i ekstemim finansiranjem zatvoriti krug finansiranja reprodukcije</a:t>
            </a:r>
            <a:r>
              <a:rPr lang="nn-NO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75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491008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2885"/>
            <a:ext cx="10515600" cy="5314078"/>
          </a:xfrm>
        </p:spPr>
        <p:txBody>
          <a:bodyPr/>
          <a:lstStyle/>
          <a:p>
            <a:pPr algn="just"/>
            <a:r>
              <a:rPr lang="en-US" dirty="0" err="1"/>
              <a:t>Samofinansiranje</a:t>
            </a:r>
            <a:r>
              <a:rPr lang="en-US" dirty="0"/>
              <a:t> (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autofinansiranje</a:t>
            </a:r>
            <a:r>
              <a:rPr lang="en-US" dirty="0"/>
              <a:t>),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metoda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 smtClean="0"/>
              <a:t>reprodukcije</a:t>
            </a:r>
            <a:r>
              <a:rPr lang="sr-Latn-ME" dirty="0" smtClean="0"/>
              <a:t> </a:t>
            </a:r>
            <a:r>
              <a:rPr lang="en-US" dirty="0" err="1" smtClean="0"/>
              <a:t>sektora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pojedinih</a:t>
            </a:r>
            <a:r>
              <a:rPr lang="en-US" dirty="0"/>
              <a:t> </a:t>
            </a:r>
            <a:r>
              <a:rPr lang="en-US" dirty="0" err="1"/>
              <a:t>subjekata</a:t>
            </a:r>
            <a:r>
              <a:rPr lang="en-US" dirty="0"/>
              <a:t>, je </a:t>
            </a:r>
            <a:r>
              <a:rPr lang="en-US" dirty="0" err="1"/>
              <a:t>metod</a:t>
            </a:r>
            <a:r>
              <a:rPr lang="en-US" dirty="0"/>
              <a:t> </a:t>
            </a:r>
            <a:r>
              <a:rPr lang="en-US" dirty="0" err="1"/>
              <a:t>kojem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osnovnom</a:t>
            </a:r>
            <a:r>
              <a:rPr lang="en-US" dirty="0"/>
              <a:t> </a:t>
            </a:r>
            <a:r>
              <a:rPr lang="en-US" dirty="0" err="1"/>
              <a:t>teže</a:t>
            </a:r>
            <a:r>
              <a:rPr lang="en-US" dirty="0"/>
              <a:t>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subjekti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Samofinansiranju</a:t>
            </a:r>
            <a:r>
              <a:rPr lang="en-US" dirty="0"/>
              <a:t> se </a:t>
            </a:r>
            <a:r>
              <a:rPr lang="en-US" dirty="0" err="1"/>
              <a:t>daje</a:t>
            </a:r>
            <a:r>
              <a:rPr lang="en-US" dirty="0"/>
              <a:t> </a:t>
            </a:r>
            <a:r>
              <a:rPr lang="en-US" dirty="0" err="1"/>
              <a:t>primat</a:t>
            </a:r>
            <a:r>
              <a:rPr lang="en-US" dirty="0"/>
              <a:t>, bez </a:t>
            </a:r>
            <a:r>
              <a:rPr lang="en-US" dirty="0" err="1"/>
              <a:t>obzira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oblike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prikupljanja</a:t>
            </a:r>
            <a:r>
              <a:rPr lang="en-US" dirty="0"/>
              <a:t> </a:t>
            </a:r>
            <a:r>
              <a:rPr lang="en-US" dirty="0" err="1" smtClean="0"/>
              <a:t>eksternih</a:t>
            </a:r>
            <a:r>
              <a:rPr lang="sr-Latn-ME" dirty="0" smtClean="0"/>
              <a:t> </a:t>
            </a:r>
            <a:r>
              <a:rPr lang="en-US" dirty="0" err="1" smtClean="0"/>
              <a:t>izvora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finansiranju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. To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odvijati</a:t>
            </a:r>
            <a:r>
              <a:rPr lang="en-US" dirty="0" smtClean="0"/>
              <a:t>:</a:t>
            </a:r>
            <a:endParaRPr lang="sr-Latn-ME" dirty="0" smtClean="0"/>
          </a:p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Neposredno</a:t>
            </a:r>
            <a:r>
              <a:rPr lang="en-US" dirty="0"/>
              <a:t>, </a:t>
            </a:r>
            <a:r>
              <a:rPr lang="en-US" dirty="0" err="1"/>
              <a:t>povezivanje</a:t>
            </a:r>
            <a:r>
              <a:rPr lang="en-US" dirty="0"/>
              <a:t> s </a:t>
            </a:r>
            <a:r>
              <a:rPr lang="en-US" dirty="0" err="1"/>
              <a:t>nosiocem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, </a:t>
            </a:r>
            <a:r>
              <a:rPr lang="en-US" dirty="0" err="1"/>
              <a:t>ili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2. </a:t>
            </a:r>
            <a:r>
              <a:rPr lang="en-US" dirty="0" err="1"/>
              <a:t>Posredno</a:t>
            </a:r>
            <a:r>
              <a:rPr lang="en-US" dirty="0"/>
              <a:t>,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bankarskog</a:t>
            </a:r>
            <a:r>
              <a:rPr lang="en-US" dirty="0"/>
              <a:t> </a:t>
            </a:r>
            <a:r>
              <a:rPr lang="en-US" dirty="0" err="1"/>
              <a:t>mehanizma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.</a:t>
            </a:r>
          </a:p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76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50246509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56823"/>
            <a:ext cx="10515600" cy="5520140"/>
          </a:xfrm>
        </p:spPr>
        <p:txBody>
          <a:bodyPr>
            <a:normAutofit/>
          </a:bodyPr>
          <a:lstStyle/>
          <a:p>
            <a:r>
              <a:rPr lang="en-US" dirty="0" err="1" smtClean="0"/>
              <a:t>Ovaj</a:t>
            </a:r>
            <a:r>
              <a:rPr lang="en-US" dirty="0" smtClean="0"/>
              <a:t> </a:t>
            </a:r>
            <a:r>
              <a:rPr lang="en-US" dirty="0" err="1"/>
              <a:t>metod</a:t>
            </a:r>
            <a:r>
              <a:rPr lang="en-US" dirty="0"/>
              <a:t> je </a:t>
            </a:r>
            <a:r>
              <a:rPr lang="en-US" dirty="0" err="1"/>
              <a:t>stabilniji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stvara</a:t>
            </a:r>
            <a:r>
              <a:rPr lang="en-US" dirty="0"/>
              <a:t> </a:t>
            </a:r>
            <a:r>
              <a:rPr lang="en-US" dirty="0" err="1" smtClean="0"/>
              <a:t>međuzavisnost</a:t>
            </a:r>
            <a:r>
              <a:rPr lang="en-US" dirty="0" smtClean="0"/>
              <a:t> </a:t>
            </a:r>
            <a:r>
              <a:rPr lang="en-US" dirty="0" err="1"/>
              <a:t>subjekata</a:t>
            </a:r>
            <a:r>
              <a:rPr lang="en-US" dirty="0"/>
              <a:t> od </a:t>
            </a:r>
            <a:r>
              <a:rPr lang="en-US" dirty="0" err="1" smtClean="0"/>
              <a:t>ekstemih</a:t>
            </a:r>
            <a:r>
              <a:rPr lang="sr-Latn-ME" dirty="0" smtClean="0"/>
              <a:t> </a:t>
            </a:r>
            <a:r>
              <a:rPr lang="en-US" dirty="0" err="1" smtClean="0"/>
              <a:t>izvora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poremećaja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da se </a:t>
            </a:r>
            <a:r>
              <a:rPr lang="en-US" dirty="0" err="1"/>
              <a:t>jave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Ali, </a:t>
            </a:r>
            <a:r>
              <a:rPr lang="en-US" dirty="0" err="1" smtClean="0"/>
              <a:t>kako</a:t>
            </a:r>
            <a:r>
              <a:rPr lang="sr-Latn-ME" dirty="0" smtClean="0"/>
              <a:t>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/>
              <a:t>moguće</a:t>
            </a:r>
            <a:r>
              <a:rPr lang="en-US" dirty="0"/>
              <a:t> </a:t>
            </a:r>
            <a:r>
              <a:rPr lang="en-US" dirty="0" err="1"/>
              <a:t>sprovesti</a:t>
            </a:r>
            <a:r>
              <a:rPr lang="en-US" dirty="0"/>
              <a:t> </a:t>
            </a:r>
            <a:r>
              <a:rPr lang="en-US" dirty="0" err="1"/>
              <a:t>stopostotni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samofinansiranja</a:t>
            </a:r>
            <a:r>
              <a:rPr lang="en-US" dirty="0"/>
              <a:t> </a:t>
            </a:r>
            <a:r>
              <a:rPr lang="en-US" dirty="0" err="1"/>
              <a:t>reprodukcije</a:t>
            </a:r>
            <a:r>
              <a:rPr lang="en-US" dirty="0"/>
              <a:t>, </a:t>
            </a:r>
            <a:r>
              <a:rPr lang="en-US" dirty="0" err="1" smtClean="0"/>
              <a:t>posebno</a:t>
            </a:r>
            <a:r>
              <a:rPr lang="sr-Latn-ME" dirty="0" smtClean="0"/>
              <a:t> </a:t>
            </a:r>
            <a:r>
              <a:rPr lang="en-US" dirty="0" err="1" smtClean="0"/>
              <a:t>privrednih</a:t>
            </a:r>
            <a:r>
              <a:rPr lang="en-US" dirty="0" smtClean="0"/>
              <a:t> </a:t>
            </a:r>
            <a:r>
              <a:rPr lang="en-US" dirty="0" err="1"/>
              <a:t>subjekata</a:t>
            </a:r>
            <a:r>
              <a:rPr lang="en-US" dirty="0"/>
              <a:t>, to je </a:t>
            </a:r>
            <a:r>
              <a:rPr lang="en-US" dirty="0" err="1"/>
              <a:t>neophodno</a:t>
            </a:r>
            <a:r>
              <a:rPr lang="en-US" dirty="0"/>
              <a:t> </a:t>
            </a:r>
            <a:r>
              <a:rPr lang="en-US" dirty="0" err="1"/>
              <a:t>postojanje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funkcionisanje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finansijskog</a:t>
            </a:r>
            <a:r>
              <a:rPr lang="sr-Latn-ME" dirty="0" smtClean="0"/>
              <a:t> </a:t>
            </a:r>
            <a:r>
              <a:rPr lang="en-US" dirty="0" err="1" smtClean="0"/>
              <a:t>tržišta</a:t>
            </a:r>
            <a:r>
              <a:rPr lang="en-US" dirty="0" smtClean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specifičnog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tižišta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reprodukcije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/>
              <a:t>toga </a:t>
            </a:r>
            <a:r>
              <a:rPr lang="en-US" dirty="0" err="1" smtClean="0"/>
              <a:t>ćemo</a:t>
            </a:r>
            <a:r>
              <a:rPr lang="sr-Latn-ME" dirty="0" smtClean="0"/>
              <a:t> </a:t>
            </a:r>
            <a:r>
              <a:rPr lang="en-US" dirty="0" err="1" smtClean="0"/>
              <a:t>razmotriti</a:t>
            </a:r>
            <a:r>
              <a:rPr lang="en-US" dirty="0" smtClean="0"/>
              <a:t> </a:t>
            </a:r>
            <a:r>
              <a:rPr lang="en-US" dirty="0" err="1"/>
              <a:t>proces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reprodukcije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finansijsko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 smtClean="0"/>
              <a:t>ponude</a:t>
            </a:r>
            <a:r>
              <a:rPr lang="sr-Latn-ME" dirty="0" smtClean="0"/>
              <a:t> </a:t>
            </a:r>
            <a:r>
              <a:rPr lang="pt-BR" dirty="0" smtClean="0"/>
              <a:t>i </a:t>
            </a:r>
            <a:r>
              <a:rPr lang="pt-BR" dirty="0"/>
              <a:t>tražnje sredstava, a zatim procese samofinansiranja.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77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77487327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43944"/>
            <a:ext cx="10515600" cy="5533019"/>
          </a:xfrm>
        </p:spPr>
        <p:txBody>
          <a:bodyPr>
            <a:normAutofit/>
          </a:bodyPr>
          <a:lstStyle/>
          <a:p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oblici</a:t>
            </a:r>
            <a:r>
              <a:rPr lang="en-US" dirty="0"/>
              <a:t> </a:t>
            </a:r>
            <a:r>
              <a:rPr lang="en-US" dirty="0" err="1"/>
              <a:t>eksternog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:</a:t>
            </a:r>
          </a:p>
          <a:p>
            <a:pPr marL="457200" lvl="1" indent="0">
              <a:buNone/>
            </a:pPr>
            <a:r>
              <a:rPr lang="en-US" sz="2800" dirty="0"/>
              <a:t>a) </a:t>
            </a:r>
            <a:r>
              <a:rPr lang="en-US" sz="2800" dirty="0" err="1"/>
              <a:t>Krediti</a:t>
            </a:r>
            <a:r>
              <a:rPr lang="en-US" sz="2800" dirty="0"/>
              <a:t> </a:t>
            </a:r>
            <a:r>
              <a:rPr lang="en-US" sz="2800" dirty="0" err="1"/>
              <a:t>domaćih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inostranih</a:t>
            </a:r>
            <a:r>
              <a:rPr lang="en-US" sz="2800" dirty="0"/>
              <a:t> </a:t>
            </a:r>
            <a:r>
              <a:rPr lang="en-US" sz="2800" dirty="0" err="1"/>
              <a:t>banaka</a:t>
            </a:r>
            <a:r>
              <a:rPr lang="en-US" sz="2800" dirty="0"/>
              <a:t>,</a:t>
            </a:r>
          </a:p>
          <a:p>
            <a:pPr marL="457200" lvl="1" indent="0">
              <a:buNone/>
            </a:pPr>
            <a:r>
              <a:rPr lang="en-US" sz="2800" dirty="0"/>
              <a:t>b) </a:t>
            </a:r>
            <a:r>
              <a:rPr lang="en-US" sz="2800" dirty="0" err="1"/>
              <a:t>Zajednička</a:t>
            </a:r>
            <a:r>
              <a:rPr lang="en-US" sz="2800" dirty="0"/>
              <a:t> </a:t>
            </a:r>
            <a:r>
              <a:rPr lang="en-US" sz="2800" dirty="0" err="1"/>
              <a:t>ulaganja</a:t>
            </a:r>
            <a:r>
              <a:rPr lang="en-US" sz="2800" dirty="0"/>
              <a:t>,</a:t>
            </a:r>
          </a:p>
          <a:p>
            <a:pPr marL="457200" lvl="1" indent="0">
              <a:buNone/>
            </a:pPr>
            <a:r>
              <a:rPr lang="en-US" sz="2800" dirty="0"/>
              <a:t>c) </a:t>
            </a:r>
            <a:r>
              <a:rPr lang="en-US" sz="2800" dirty="0" err="1"/>
              <a:t>Udruživanje</a:t>
            </a:r>
            <a:r>
              <a:rPr lang="en-US" sz="2800" dirty="0"/>
              <a:t> s </a:t>
            </a:r>
            <a:r>
              <a:rPr lang="en-US" sz="2800" dirty="0" err="1"/>
              <a:t>domaćim</a:t>
            </a:r>
            <a:r>
              <a:rPr lang="en-US" sz="2800" dirty="0"/>
              <a:t> </a:t>
            </a:r>
            <a:r>
              <a:rPr lang="en-US" sz="2800" dirty="0" err="1"/>
              <a:t>subjektima</a:t>
            </a:r>
            <a:r>
              <a:rPr lang="en-US" sz="2800" dirty="0"/>
              <a:t> </a:t>
            </a:r>
            <a:r>
              <a:rPr lang="en-US" sz="2800" dirty="0" err="1"/>
              <a:t>radi</a:t>
            </a:r>
            <a:r>
              <a:rPr lang="en-US" sz="2800" dirty="0"/>
              <a:t> </a:t>
            </a:r>
            <a:r>
              <a:rPr lang="en-US" sz="2800" dirty="0" err="1"/>
              <a:t>zajedničkih</a:t>
            </a:r>
            <a:r>
              <a:rPr lang="en-US" sz="2800" dirty="0"/>
              <a:t> </a:t>
            </a:r>
            <a:r>
              <a:rPr lang="en-US" sz="2800" dirty="0" err="1"/>
              <a:t>ulaganja</a:t>
            </a:r>
            <a:r>
              <a:rPr lang="en-US" sz="2800" dirty="0"/>
              <a:t>,</a:t>
            </a:r>
          </a:p>
          <a:p>
            <a:pPr marL="457200" lvl="1" indent="0">
              <a:buNone/>
            </a:pPr>
            <a:r>
              <a:rPr lang="en-US" sz="2800" dirty="0"/>
              <a:t>d) </a:t>
            </a:r>
            <a:r>
              <a:rPr lang="en-US" sz="2800" dirty="0" err="1"/>
              <a:t>Sredstava</a:t>
            </a:r>
            <a:r>
              <a:rPr lang="en-US" sz="2800" dirty="0"/>
              <a:t> </a:t>
            </a:r>
            <a:r>
              <a:rPr lang="sr-Latn-ME" sz="2800" dirty="0" smtClean="0"/>
              <a:t>budžeta države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/>
              <a:t>drugih</a:t>
            </a:r>
            <a:r>
              <a:rPr lang="en-US" sz="2800" dirty="0"/>
              <a:t> </a:t>
            </a:r>
            <a:r>
              <a:rPr lang="en-US" sz="2800" dirty="0" smtClean="0"/>
              <a:t> </a:t>
            </a:r>
            <a:r>
              <a:rPr lang="en-US" sz="2800" dirty="0" err="1"/>
              <a:t>zajednica</a:t>
            </a:r>
            <a:r>
              <a:rPr lang="en-US" sz="2800" dirty="0"/>
              <a:t>,</a:t>
            </a:r>
          </a:p>
          <a:p>
            <a:pPr marL="457200" lvl="1" indent="0">
              <a:buNone/>
            </a:pPr>
            <a:r>
              <a:rPr lang="pl-PL" sz="2800" dirty="0"/>
              <a:t>e) Ostala sredstva (krediti) drugih pravnih osoba.</a:t>
            </a:r>
          </a:p>
          <a:p>
            <a:pPr algn="just"/>
            <a:r>
              <a:rPr lang="sr-Latn-ME" dirty="0" smtClean="0"/>
              <a:t>Prisutna je</a:t>
            </a:r>
            <a:r>
              <a:rPr lang="en-US" dirty="0" smtClean="0"/>
              <a:t> </a:t>
            </a:r>
            <a:r>
              <a:rPr lang="en-US" dirty="0" err="1" smtClean="0"/>
              <a:t>pojav</a:t>
            </a:r>
            <a:r>
              <a:rPr lang="sr-Latn-ME" dirty="0" smtClean="0"/>
              <a:t>a</a:t>
            </a:r>
            <a:r>
              <a:rPr lang="en-US" dirty="0" smtClean="0"/>
              <a:t> </a:t>
            </a:r>
            <a:r>
              <a:rPr lang="en-US" dirty="0" err="1"/>
              <a:t>gotovo</a:t>
            </a:r>
            <a:r>
              <a:rPr lang="en-US" dirty="0"/>
              <a:t> </a:t>
            </a:r>
            <a:r>
              <a:rPr lang="en-US" dirty="0" err="1"/>
              <a:t>zakonitosti</a:t>
            </a:r>
            <a:r>
              <a:rPr lang="en-US" dirty="0"/>
              <a:t> </a:t>
            </a:r>
            <a:r>
              <a:rPr lang="en-US" dirty="0" err="1"/>
              <a:t>postojanja</a:t>
            </a:r>
            <a:r>
              <a:rPr lang="en-US" dirty="0"/>
              <a:t> </a:t>
            </a:r>
            <a:r>
              <a:rPr lang="en-US" dirty="0" err="1"/>
              <a:t>internog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eksternog</a:t>
            </a:r>
            <a:r>
              <a:rPr lang="en-US" dirty="0"/>
              <a:t> </a:t>
            </a:r>
            <a:r>
              <a:rPr lang="en-US" dirty="0" err="1" smtClean="0"/>
              <a:t>finansiranja</a:t>
            </a:r>
            <a:r>
              <a:rPr lang="sr-Latn-ME" dirty="0" smtClean="0"/>
              <a:t> </a:t>
            </a:r>
            <a:r>
              <a:rPr lang="en-US" dirty="0" err="1" smtClean="0"/>
              <a:t>investicija</a:t>
            </a:r>
            <a:r>
              <a:rPr lang="en-US" dirty="0" smtClean="0"/>
              <a:t> </a:t>
            </a:r>
            <a:r>
              <a:rPr lang="sr-Latn-ME" dirty="0" smtClean="0"/>
              <a:t>zbog</a:t>
            </a:r>
            <a:r>
              <a:rPr lang="en-US" dirty="0" smtClean="0"/>
              <a:t> </a:t>
            </a:r>
            <a:r>
              <a:rPr lang="en-US" dirty="0" err="1"/>
              <a:t>njihove</a:t>
            </a:r>
            <a:r>
              <a:rPr lang="en-US" dirty="0"/>
              <a:t>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err="1"/>
              <a:t>visine</a:t>
            </a:r>
            <a:r>
              <a:rPr lang="en-US" dirty="0"/>
              <a:t>, </a:t>
            </a:r>
            <a:r>
              <a:rPr lang="en-US" dirty="0" err="1"/>
              <a:t>ročne</a:t>
            </a:r>
            <a:r>
              <a:rPr lang="en-US" dirty="0"/>
              <a:t> </a:t>
            </a:r>
            <a:r>
              <a:rPr lang="en-US" dirty="0" err="1"/>
              <a:t>strakture</a:t>
            </a:r>
            <a:r>
              <a:rPr lang="en-US" dirty="0"/>
              <a:t>, </a:t>
            </a:r>
            <a:r>
              <a:rPr lang="en-US" dirty="0" err="1"/>
              <a:t>prelivanja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oslobadanja</a:t>
            </a:r>
            <a:r>
              <a:rPr lang="sr-Latn-ME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procesima</a:t>
            </a:r>
            <a:r>
              <a:rPr lang="en-US" dirty="0"/>
              <a:t> </a:t>
            </a:r>
            <a:r>
              <a:rPr lang="en-US" dirty="0" err="1" smtClean="0"/>
              <a:t>reprodukcije</a:t>
            </a:r>
            <a:r>
              <a:rPr lang="sr-Latn-ME" dirty="0" smtClean="0"/>
              <a:t>, što se odvija 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 smtClean="0"/>
              <a:t>tižišta</a:t>
            </a:r>
            <a:r>
              <a:rPr lang="sr-Latn-ME" smtClean="0"/>
              <a:t>.  </a:t>
            </a:r>
            <a:endParaRPr lang="sr-Latn-ME" dirty="0" smtClean="0"/>
          </a:p>
          <a:p>
            <a:pPr marL="0" indent="0" algn="just">
              <a:buNone/>
            </a:pPr>
            <a:r>
              <a:rPr lang="sr-Latn-ME" dirty="0" smtClean="0"/>
              <a:t>KRAJ                                                     HVALA!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78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470455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5762" y="1223493"/>
            <a:ext cx="10478037" cy="4953470"/>
          </a:xfrm>
        </p:spPr>
        <p:txBody>
          <a:bodyPr/>
          <a:lstStyle/>
          <a:p>
            <a:pPr algn="just"/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, </a:t>
            </a:r>
            <a:r>
              <a:rPr lang="en-US" dirty="0" err="1"/>
              <a:t>instrumenti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tokovi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početku</a:t>
            </a:r>
            <a:r>
              <a:rPr lang="en-US" dirty="0"/>
              <a:t> </a:t>
            </a:r>
            <a:r>
              <a:rPr lang="en-US" dirty="0" err="1"/>
              <a:t>prikazati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sledeći</a:t>
            </a:r>
            <a:r>
              <a:rPr lang="en-US" dirty="0" smtClean="0"/>
              <a:t> </a:t>
            </a:r>
            <a:r>
              <a:rPr lang="en-US" dirty="0" err="1"/>
              <a:t>način</a:t>
            </a:r>
            <a:r>
              <a:rPr lang="en-US" dirty="0"/>
              <a:t>:</a:t>
            </a:r>
          </a:p>
          <a:p>
            <a:pPr algn="just"/>
            <a:r>
              <a:rPr lang="pl-PL" dirty="0"/>
              <a:t>Finansijski sistem se sastoji od određenih podsistema, institucija </a:t>
            </a:r>
            <a:r>
              <a:rPr lang="pl-PL" dirty="0" smtClean="0"/>
              <a:t>i </a:t>
            </a:r>
            <a:r>
              <a:rPr lang="en-US" dirty="0" err="1" smtClean="0"/>
              <a:t>instrumenata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specifične</a:t>
            </a:r>
            <a:r>
              <a:rPr lang="en-US" dirty="0"/>
              <a:t> </a:t>
            </a:r>
            <a:r>
              <a:rPr lang="en-US" dirty="0" err="1"/>
              <a:t>njihove</a:t>
            </a:r>
            <a:r>
              <a:rPr lang="en-US" dirty="0"/>
              <a:t> </a:t>
            </a:r>
            <a:r>
              <a:rPr lang="en-US" dirty="0" err="1"/>
              <a:t>povezanosti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tokova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njihovoj</a:t>
            </a:r>
            <a:r>
              <a:rPr lang="en-US" dirty="0" smtClean="0"/>
              <a:t> </a:t>
            </a:r>
            <a:r>
              <a:rPr lang="en-US" dirty="0" err="1"/>
              <a:t>stalnoj</a:t>
            </a:r>
            <a:r>
              <a:rPr lang="en-US" dirty="0"/>
              <a:t> </a:t>
            </a:r>
            <a:r>
              <a:rPr lang="en-US" dirty="0" err="1"/>
              <a:t>međusobnoj</a:t>
            </a:r>
            <a:r>
              <a:rPr lang="en-US" dirty="0"/>
              <a:t> </a:t>
            </a:r>
            <a:r>
              <a:rPr lang="en-US" dirty="0" err="1" smtClean="0"/>
              <a:t>izm</a:t>
            </a:r>
            <a:r>
              <a:rPr lang="sr-Latn-ME" dirty="0" smtClean="0"/>
              <a:t>j</a:t>
            </a:r>
            <a:r>
              <a:rPr lang="en-US" dirty="0" err="1" smtClean="0"/>
              <a:t>eni</a:t>
            </a:r>
            <a:r>
              <a:rPr lang="en-US" dirty="0" smtClean="0"/>
              <a:t> </a:t>
            </a:r>
            <a:r>
              <a:rPr lang="en-US" dirty="0" err="1"/>
              <a:t>oblika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009482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1369" y="862885"/>
            <a:ext cx="10542431" cy="5314078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sistemom</a:t>
            </a:r>
            <a:r>
              <a:rPr lang="en-US" dirty="0"/>
              <a:t>, </a:t>
            </a:r>
            <a:r>
              <a:rPr lang="en-US" dirty="0" err="1"/>
              <a:t>odlučivanje</a:t>
            </a:r>
            <a:r>
              <a:rPr lang="en-US" dirty="0"/>
              <a:t> o </a:t>
            </a:r>
            <a:r>
              <a:rPr lang="en-US" dirty="0" err="1"/>
              <a:t>formiranju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usm</a:t>
            </a:r>
            <a:r>
              <a:rPr lang="sr-Latn-ME" dirty="0" smtClean="0"/>
              <a:t>j</a:t>
            </a:r>
            <a:r>
              <a:rPr lang="en-US" dirty="0" err="1" smtClean="0"/>
              <a:t>eravanju</a:t>
            </a:r>
            <a:r>
              <a:rPr lang="sr-Latn-ME" dirty="0" smtClean="0"/>
              <a:t> </a:t>
            </a:r>
            <a:r>
              <a:rPr lang="en-US" dirty="0" err="1" smtClean="0"/>
              <a:t>novca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akumulacije</a:t>
            </a:r>
            <a:r>
              <a:rPr lang="en-US" dirty="0"/>
              <a:t>, </a:t>
            </a:r>
            <a:r>
              <a:rPr lang="en-US" dirty="0" err="1"/>
              <a:t>prisvajanje</a:t>
            </a:r>
            <a:r>
              <a:rPr lang="en-US" dirty="0"/>
              <a:t> </a:t>
            </a:r>
            <a:r>
              <a:rPr lang="en-US" dirty="0" err="1"/>
              <a:t>reztiltata</a:t>
            </a:r>
            <a:r>
              <a:rPr lang="en-US" dirty="0"/>
              <a:t> </a:t>
            </a:r>
            <a:r>
              <a:rPr lang="en-US" dirty="0" err="1"/>
              <a:t>rada</a:t>
            </a:r>
            <a:r>
              <a:rPr lang="en-US" dirty="0"/>
              <a:t> </a:t>
            </a:r>
            <a:r>
              <a:rPr lang="en-US" dirty="0" err="1"/>
              <a:t>proširene</a:t>
            </a:r>
            <a:r>
              <a:rPr lang="en-US" dirty="0"/>
              <a:t> </a:t>
            </a:r>
            <a:r>
              <a:rPr lang="en-US" dirty="0" err="1"/>
              <a:t>reprodukcije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upravljanje</a:t>
            </a:r>
            <a:r>
              <a:rPr lang="sr-Latn-ME" dirty="0" smtClean="0"/>
              <a:t> </a:t>
            </a:r>
            <a:r>
              <a:rPr lang="en-US" dirty="0" err="1" smtClean="0"/>
              <a:t>svim</a:t>
            </a:r>
            <a:r>
              <a:rPr lang="en-US" dirty="0" smtClean="0"/>
              <a:t> </a:t>
            </a:r>
            <a:r>
              <a:rPr lang="en-US" dirty="0" err="1"/>
              <a:t>tokovima</a:t>
            </a:r>
            <a:r>
              <a:rPr lang="en-US" dirty="0"/>
              <a:t> </a:t>
            </a:r>
            <a:r>
              <a:rPr lang="en-US" dirty="0" err="1" smtClean="0"/>
              <a:t>reprodukcije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čine</a:t>
            </a:r>
            <a:r>
              <a:rPr lang="en-US" dirty="0"/>
              <a:t> </a:t>
            </a:r>
            <a:r>
              <a:rPr lang="en-US" dirty="0" err="1" smtClean="0"/>
              <a:t>ekonomsku</a:t>
            </a:r>
            <a:r>
              <a:rPr lang="en-US" dirty="0" smtClean="0"/>
              <a:t> </a:t>
            </a:r>
            <a:r>
              <a:rPr lang="en-US" dirty="0" err="1"/>
              <a:t>bazu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 smtClean="0"/>
              <a:t>osnovni</a:t>
            </a:r>
            <a:r>
              <a:rPr lang="sr-Latn-ME" dirty="0" smtClean="0"/>
              <a:t> </a:t>
            </a:r>
            <a:r>
              <a:rPr lang="en-US" dirty="0" err="1" smtClean="0"/>
              <a:t>karakter</a:t>
            </a:r>
            <a:r>
              <a:rPr lang="en-US" dirty="0" smtClean="0"/>
              <a:t> </a:t>
            </a:r>
            <a:r>
              <a:rPr lang="en-US" dirty="0" err="1"/>
              <a:t>sistema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Funkcionisanje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proširene</a:t>
            </a:r>
            <a:r>
              <a:rPr lang="en-US" dirty="0"/>
              <a:t> </a:t>
            </a:r>
            <a:r>
              <a:rPr lang="en-US" dirty="0" err="1"/>
              <a:t>reprodukcije</a:t>
            </a:r>
            <a:r>
              <a:rPr lang="en-US" dirty="0"/>
              <a:t> </a:t>
            </a:r>
            <a:r>
              <a:rPr lang="en-US" dirty="0" err="1"/>
              <a:t>znači</a:t>
            </a:r>
            <a:r>
              <a:rPr lang="en-US" dirty="0"/>
              <a:t>: </a:t>
            </a:r>
            <a:r>
              <a:rPr lang="en-US" b="1" dirty="0" err="1" smtClean="0"/>
              <a:t>prvo</a:t>
            </a:r>
            <a:r>
              <a:rPr lang="sr-Latn-ME" dirty="0"/>
              <a:t>:</a:t>
            </a:r>
            <a:r>
              <a:rPr lang="sr-Latn-ME" dirty="0" smtClean="0"/>
              <a:t> </a:t>
            </a:r>
            <a:r>
              <a:rPr lang="en-US" dirty="0" err="1" smtClean="0"/>
              <a:t>finansijske</a:t>
            </a:r>
            <a:r>
              <a:rPr lang="en-US" dirty="0" smtClean="0"/>
              <a:t> </a:t>
            </a:r>
            <a:r>
              <a:rPr lang="en-US" dirty="0" err="1"/>
              <a:t>izvore</a:t>
            </a:r>
            <a:r>
              <a:rPr lang="en-US" dirty="0"/>
              <a:t> </a:t>
            </a:r>
            <a:r>
              <a:rPr lang="en-US" dirty="0" err="1" smtClean="0"/>
              <a:t>odnosno</a:t>
            </a:r>
            <a:r>
              <a:rPr lang="sr-Latn-ME" dirty="0" smtClean="0"/>
              <a:t>:</a:t>
            </a:r>
            <a:r>
              <a:rPr lang="en-US" dirty="0" smtClean="0"/>
              <a:t> </a:t>
            </a:r>
            <a:r>
              <a:rPr lang="en-US" dirty="0"/>
              <a:t>(a) </a:t>
            </a:r>
            <a:r>
              <a:rPr lang="sr-Latn-ME" dirty="0" err="1"/>
              <a:t>s</a:t>
            </a:r>
            <a:r>
              <a:rPr lang="en-US" dirty="0" err="1" smtClean="0"/>
              <a:t>istem</a:t>
            </a:r>
            <a:r>
              <a:rPr lang="en-US" dirty="0" smtClean="0"/>
              <a:t> </a:t>
            </a:r>
            <a:r>
              <a:rPr lang="en-US" dirty="0" err="1"/>
              <a:t>domaće</a:t>
            </a:r>
            <a:r>
              <a:rPr lang="en-US" dirty="0"/>
              <a:t> </a:t>
            </a:r>
            <a:r>
              <a:rPr lang="en-US" dirty="0" err="1"/>
              <a:t>akumulacije</a:t>
            </a:r>
            <a:r>
              <a:rPr lang="en-US" dirty="0"/>
              <a:t>; (b) </a:t>
            </a:r>
            <a:r>
              <a:rPr lang="sr-Latn-ME" dirty="0" err="1"/>
              <a:t>u</a:t>
            </a:r>
            <a:r>
              <a:rPr lang="en-US" dirty="0" err="1" smtClean="0"/>
              <a:t>vozne</a:t>
            </a:r>
            <a:r>
              <a:rPr lang="en-US" dirty="0" smtClean="0"/>
              <a:t> </a:t>
            </a:r>
            <a:r>
              <a:rPr lang="en-US" dirty="0" err="1" smtClean="0"/>
              <a:t>akumulacije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/>
              <a:t>Su); (c) </a:t>
            </a:r>
            <a:r>
              <a:rPr lang="sr-Latn-ME" dirty="0" err="1"/>
              <a:t>d</a:t>
            </a:r>
            <a:r>
              <a:rPr lang="en-US" dirty="0" err="1" smtClean="0"/>
              <a:t>eficitni</a:t>
            </a:r>
            <a:r>
              <a:rPr lang="en-US" dirty="0" smtClean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(</a:t>
            </a:r>
            <a:r>
              <a:rPr lang="en-US" dirty="0" err="1"/>
              <a:t>kreiranje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az-Cyrl-AZ" dirty="0"/>
              <a:t>ех </a:t>
            </a:r>
            <a:r>
              <a:rPr lang="en-US" dirty="0" smtClean="0"/>
              <a:t>nihilo</a:t>
            </a:r>
            <a:r>
              <a:rPr lang="sr-Latn-ME" dirty="0" smtClean="0"/>
              <a:t>)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procesu</a:t>
            </a:r>
            <a:r>
              <a:rPr lang="en-US" dirty="0"/>
              <a:t> </a:t>
            </a:r>
            <a:r>
              <a:rPr lang="en-US" dirty="0" err="1" smtClean="0"/>
              <a:t>finansiranja</a:t>
            </a:r>
            <a:r>
              <a:rPr lang="sr-Latn-ME" dirty="0" smtClean="0"/>
              <a:t> </a:t>
            </a:r>
            <a:r>
              <a:rPr lang="en-US" dirty="0" err="1" smtClean="0"/>
              <a:t>reprodukcije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b="1" dirty="0" err="1" smtClean="0"/>
              <a:t>drugo</a:t>
            </a:r>
            <a:r>
              <a:rPr lang="sr-Latn-ME" dirty="0"/>
              <a:t>:</a:t>
            </a:r>
            <a:r>
              <a:rPr lang="en-US" dirty="0" smtClean="0"/>
              <a:t> 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izvori</a:t>
            </a:r>
            <a:r>
              <a:rPr lang="en-US" dirty="0"/>
              <a:t> </a:t>
            </a:r>
            <a:r>
              <a:rPr lang="sr-Latn-ME" dirty="0" smtClean="0"/>
              <a:t>se </a:t>
            </a:r>
            <a:r>
              <a:rPr lang="en-US" dirty="0" err="1" smtClean="0"/>
              <a:t>koriste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prenose</a:t>
            </a:r>
            <a:r>
              <a:rPr lang="en-US" dirty="0"/>
              <a:t> </a:t>
            </a:r>
            <a:r>
              <a:rPr lang="en-US" dirty="0" err="1" smtClean="0"/>
              <a:t>preko</a:t>
            </a:r>
            <a:r>
              <a:rPr lang="sr-Latn-ME" dirty="0" smtClean="0"/>
              <a:t> </a:t>
            </a:r>
            <a:r>
              <a:rPr lang="en-US" dirty="0" err="1" smtClean="0"/>
              <a:t>određenih</a:t>
            </a:r>
            <a:r>
              <a:rPr lang="en-US" dirty="0" smtClean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institucija</a:t>
            </a:r>
            <a:r>
              <a:rPr lang="en-US" dirty="0"/>
              <a:t>, </a:t>
            </a:r>
            <a:r>
              <a:rPr lang="en-US" dirty="0" err="1"/>
              <a:t>instrumenata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mehanizama</a:t>
            </a:r>
            <a:r>
              <a:rPr lang="en-US" dirty="0"/>
              <a:t> </a:t>
            </a:r>
            <a:r>
              <a:rPr lang="en-US" dirty="0" err="1"/>
              <a:t>cirkulacije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lokacije</a:t>
            </a:r>
            <a:r>
              <a:rPr lang="sr-Latn-ME" dirty="0"/>
              <a:t>,</a:t>
            </a:r>
            <a:r>
              <a:rPr lang="sr-Latn-ME" dirty="0" smtClean="0"/>
              <a:t> 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/>
              <a:t>ćemo</a:t>
            </a:r>
            <a:r>
              <a:rPr lang="en-US" dirty="0"/>
              <a:t> </a:t>
            </a:r>
            <a:r>
              <a:rPr lang="en-US" dirty="0" err="1"/>
              <a:t>izučavati</a:t>
            </a:r>
            <a:r>
              <a:rPr lang="en-US" dirty="0"/>
              <a:t> u </a:t>
            </a:r>
            <a:r>
              <a:rPr lang="en-US" dirty="0" err="1"/>
              <a:t>sklopu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u </a:t>
            </a:r>
            <a:r>
              <a:rPr lang="en-US" dirty="0" err="1"/>
              <a:t>širem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užem</a:t>
            </a:r>
            <a:r>
              <a:rPr lang="en-US" dirty="0"/>
              <a:t> </a:t>
            </a:r>
            <a:r>
              <a:rPr lang="en-US" dirty="0" err="1"/>
              <a:t>smislu</a:t>
            </a:r>
            <a:r>
              <a:rPr lang="en-US" dirty="0" smtClean="0"/>
              <a:t>.</a:t>
            </a:r>
            <a:endParaRPr lang="sr-Latn-ME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6680-1B39-4BCA-B9BC-EE81DA2B7EA8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9840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4435</TotalTime>
  <Words>6354</Words>
  <Application>Microsoft Office PowerPoint</Application>
  <PresentationFormat>Custom</PresentationFormat>
  <Paragraphs>398</Paragraphs>
  <Slides>78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78</vt:i4>
      </vt:variant>
    </vt:vector>
  </HeadingPairs>
  <TitlesOfParts>
    <vt:vector size="79" baseType="lpstr">
      <vt:lpstr>Office Theme</vt:lpstr>
      <vt:lpstr>Pravo finansijskih institucija</vt:lpstr>
      <vt:lpstr>Sadržaj </vt:lpstr>
      <vt:lpstr>1. Struktura i funkcije finansijskog sistema </vt:lpstr>
      <vt:lpstr>Slide 4</vt:lpstr>
      <vt:lpstr>Slide 5</vt:lpstr>
      <vt:lpstr>Slide 6</vt:lpstr>
      <vt:lpstr>Slide 7</vt:lpstr>
      <vt:lpstr>Slide 8</vt:lpstr>
      <vt:lpstr>Slide 9</vt:lpstr>
      <vt:lpstr>Slide 10</vt:lpstr>
      <vt:lpstr>2. Kvalitativni i kvantitativni elementi finansijskog sistema </vt:lpstr>
      <vt:lpstr>Slide 12</vt:lpstr>
      <vt:lpstr>Slide 13</vt:lpstr>
      <vt:lpstr>Slide 14</vt:lpstr>
      <vt:lpstr>Slide 15</vt:lpstr>
      <vt:lpstr>3.Štednja u finansijskom sistemu  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5. Finansijski instrumenti i finansijski sistem 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6. Finansijski tokovi  u  sistemu reprodukcije</vt:lpstr>
      <vt:lpstr>Slide 56</vt:lpstr>
      <vt:lpstr>Slide 57</vt:lpstr>
      <vt:lpstr>Slide 58</vt:lpstr>
      <vt:lpstr>Slide 59</vt:lpstr>
      <vt:lpstr>Slide 60</vt:lpstr>
      <vt:lpstr>7. Finansijska ulaganja u sistemu reprodukcije</vt:lpstr>
      <vt:lpstr>Slide 62</vt:lpstr>
      <vt:lpstr>Slide 63</vt:lpstr>
      <vt:lpstr>8.Finansijska ulaganja po instrumentima </vt:lpstr>
      <vt:lpstr>Slide 65</vt:lpstr>
      <vt:lpstr>Slide 66</vt:lpstr>
      <vt:lpstr>Slide 67</vt:lpstr>
      <vt:lpstr>Slide 68</vt:lpstr>
      <vt:lpstr>Slide 69</vt:lpstr>
      <vt:lpstr>Slide 70</vt:lpstr>
      <vt:lpstr>9. Mehanizmi finansiranja reprodukcije </vt:lpstr>
      <vt:lpstr>Slide 72</vt:lpstr>
      <vt:lpstr>Slide 73</vt:lpstr>
      <vt:lpstr>Slide 74</vt:lpstr>
      <vt:lpstr>Slide 75</vt:lpstr>
      <vt:lpstr>Slide 76</vt:lpstr>
      <vt:lpstr>Slide 77</vt:lpstr>
      <vt:lpstr>Slide 78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Pravo finansijskih institucija</dc:title>
  <dc:creator>Halil Kalac</dc:creator>
  <cp:lastModifiedBy>Windows User</cp:lastModifiedBy>
  <cp:revision>115</cp:revision>
  <dcterms:created xsi:type="dcterms:W3CDTF">2019-02-21T10:55:04Z</dcterms:created>
  <dcterms:modified xsi:type="dcterms:W3CDTF">2019-03-26T13:53:14Z</dcterms:modified>
</cp:coreProperties>
</file>