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330" r:id="rId3"/>
    <p:sldId id="257" r:id="rId4"/>
    <p:sldId id="294" r:id="rId5"/>
    <p:sldId id="258" r:id="rId6"/>
    <p:sldId id="293" r:id="rId7"/>
    <p:sldId id="259" r:id="rId8"/>
    <p:sldId id="292" r:id="rId9"/>
    <p:sldId id="322" r:id="rId10"/>
    <p:sldId id="323" r:id="rId11"/>
    <p:sldId id="324" r:id="rId12"/>
    <p:sldId id="296" r:id="rId13"/>
    <p:sldId id="341" r:id="rId14"/>
    <p:sldId id="307" r:id="rId15"/>
    <p:sldId id="308" r:id="rId16"/>
    <p:sldId id="342" r:id="rId17"/>
    <p:sldId id="309" r:id="rId18"/>
    <p:sldId id="311" r:id="rId19"/>
    <p:sldId id="312" r:id="rId20"/>
    <p:sldId id="313" r:id="rId21"/>
    <p:sldId id="315" r:id="rId22"/>
    <p:sldId id="321" r:id="rId23"/>
    <p:sldId id="343" r:id="rId24"/>
    <p:sldId id="317" r:id="rId25"/>
    <p:sldId id="348" r:id="rId26"/>
    <p:sldId id="319" r:id="rId27"/>
    <p:sldId id="331" r:id="rId28"/>
    <p:sldId id="320" r:id="rId29"/>
    <p:sldId id="327" r:id="rId30"/>
    <p:sldId id="325" r:id="rId31"/>
    <p:sldId id="350" r:id="rId32"/>
    <p:sldId id="335" r:id="rId33"/>
    <p:sldId id="336" r:id="rId34"/>
    <p:sldId id="337" r:id="rId35"/>
    <p:sldId id="338" r:id="rId36"/>
    <p:sldId id="339" r:id="rId37"/>
    <p:sldId id="340" r:id="rId38"/>
    <p:sldId id="261" r:id="rId39"/>
    <p:sldId id="291" r:id="rId40"/>
    <p:sldId id="262" r:id="rId41"/>
    <p:sldId id="290" r:id="rId42"/>
    <p:sldId id="263" r:id="rId43"/>
    <p:sldId id="332" r:id="rId44"/>
    <p:sldId id="265" r:id="rId45"/>
    <p:sldId id="334" r:id="rId46"/>
    <p:sldId id="266" r:id="rId47"/>
    <p:sldId id="271" r:id="rId48"/>
    <p:sldId id="282" r:id="rId49"/>
    <p:sldId id="295" r:id="rId50"/>
    <p:sldId id="273" r:id="rId51"/>
    <p:sldId id="285" r:id="rId52"/>
    <p:sldId id="274" r:id="rId53"/>
    <p:sldId id="283" r:id="rId54"/>
    <p:sldId id="275" r:id="rId55"/>
    <p:sldId id="284" r:id="rId56"/>
    <p:sldId id="276" r:id="rId57"/>
    <p:sldId id="277" r:id="rId58"/>
    <p:sldId id="333" r:id="rId59"/>
    <p:sldId id="279" r:id="rId60"/>
    <p:sldId id="280" r:id="rId61"/>
    <p:sldId id="281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2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1D16B-EF7E-4831-AB7F-CCC2848CF0C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E6CD6-51B4-4DEB-A12E-6B1F9A53D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4297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E6CD6-51B4-4DEB-A12E-6B1F9A53DE6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754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1A06-F508-4B24-AC03-92852698E11C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810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35F6C-E6F2-4E8A-8806-7F4B4C6AB9C5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089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E1AC-D658-44A5-9C31-EE39CD301ACF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253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3B2F-D088-4792-9DA3-69C8C7616BE7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869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0859-F814-4C22-B6AF-2F82A56D8BE5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572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A6E8-ECF5-4C2F-BB1B-F21CFD796F26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10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23CA-514E-4205-A482-F594FA1A22F7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728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2E99-B4B7-4B6D-80C2-5C858717D98D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6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488B-DA81-4ACE-A14C-D376C58CBC2A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70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3F44-BA3C-45C5-A36C-B009D5DDC580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319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41FD-D978-4C32-8DFB-B1F822FFE070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804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2F347-5C3D-4C42-A173-E29D9D52E9B2}" type="datetime1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52BD8-D7E4-438A-B498-06B16470EE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231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3600" dirty="0" smtClean="0"/>
              <a:t>FINANSIJSKA EKONOMIJA I FINANSIJSKI SISTEM  </a:t>
            </a:r>
          </a:p>
          <a:p>
            <a:r>
              <a:rPr lang="sr-Latn-ME" dirty="0" smtClean="0"/>
              <a:t>PROF. DR.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38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824248"/>
            <a:ext cx="10671220" cy="5352715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E</a:t>
            </a:r>
            <a:r>
              <a:rPr lang="en-US" dirty="0" err="1" smtClean="0"/>
              <a:t>konomski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je </a:t>
            </a:r>
            <a:r>
              <a:rPr lang="en-US" dirty="0" err="1" smtClean="0"/>
              <a:t>sistem</a:t>
            </a:r>
            <a:r>
              <a:rPr lang="sr-Latn-ME" dirty="0" smtClean="0"/>
              <a:t> (podsistem društvenog sistema)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proizvode</a:t>
            </a:r>
            <a:r>
              <a:rPr lang="en-US" dirty="0"/>
              <a:t>, </a:t>
            </a:r>
            <a:r>
              <a:rPr lang="en-US" dirty="0" err="1" smtClean="0"/>
              <a:t>razmjenjuju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troše</a:t>
            </a:r>
            <a:r>
              <a:rPr lang="en-US" dirty="0"/>
              <a:t> dobra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Ekonomski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sr-Latn-ME" dirty="0" smtClean="0"/>
              <a:t>kao veliki sistem,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lakšeg</a:t>
            </a:r>
            <a:r>
              <a:rPr lang="en-US" dirty="0"/>
              <a:t> </a:t>
            </a:r>
            <a:r>
              <a:rPr lang="en-US" dirty="0" err="1"/>
              <a:t>izučavanja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posmatranja</a:t>
            </a:r>
            <a:r>
              <a:rPr lang="sr-Latn-ME" dirty="0" smtClean="0"/>
              <a:t>,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jeli</a:t>
            </a:r>
            <a:r>
              <a:rPr lang="sr-Latn-ME" dirty="0" smtClean="0"/>
              <a:t> se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četiri</a:t>
            </a:r>
            <a:r>
              <a:rPr lang="sr-Latn-ME" dirty="0" smtClean="0"/>
              <a:t> </a:t>
            </a:r>
            <a:r>
              <a:rPr lang="pl-PL" dirty="0" smtClean="0"/>
              <a:t>međusobno </a:t>
            </a:r>
            <a:r>
              <a:rPr lang="pl-PL" dirty="0"/>
              <a:t>povezana sektora i to:</a:t>
            </a:r>
          </a:p>
          <a:p>
            <a:pPr marL="0" indent="0" algn="just">
              <a:buNone/>
            </a:pPr>
            <a:r>
              <a:rPr lang="sr-Latn-ME" dirty="0" smtClean="0"/>
              <a:t>	-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domaćinstava</a:t>
            </a:r>
            <a:r>
              <a:rPr lang="sr-Latn-ME" dirty="0" smtClean="0"/>
              <a:t>,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            -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sr-Latn-ME" dirty="0" smtClean="0"/>
              <a:t>privrednih društava,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             - javni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sr-Latn-ME" dirty="0" smtClean="0"/>
              <a:t>(</a:t>
            </a:r>
            <a:r>
              <a:rPr lang="en-US" dirty="0" err="1" smtClean="0"/>
              <a:t>država</a:t>
            </a:r>
            <a:r>
              <a:rPr lang="sr-Latn-ME" dirty="0" smtClean="0"/>
              <a:t>),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              - s</a:t>
            </a:r>
            <a:r>
              <a:rPr lang="en-US" dirty="0" err="1" smtClean="0"/>
              <a:t>ektor</a:t>
            </a:r>
            <a:r>
              <a:rPr lang="en-US" dirty="0" smtClean="0"/>
              <a:t> </a:t>
            </a:r>
            <a:r>
              <a:rPr lang="sr-Latn-ME" dirty="0" smtClean="0"/>
              <a:t>ekonomskih odnosa sa </a:t>
            </a:r>
            <a:r>
              <a:rPr lang="en-US" dirty="0" err="1" smtClean="0"/>
              <a:t>inostranstvo</a:t>
            </a:r>
            <a:r>
              <a:rPr lang="sr-Latn-ME" dirty="0" smtClean="0"/>
              <a:t>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173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54" y="605307"/>
            <a:ext cx="10593946" cy="55716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se </a:t>
            </a:r>
            <a:r>
              <a:rPr lang="en-US" dirty="0" err="1"/>
              <a:t>odvijaju</a:t>
            </a:r>
            <a:r>
              <a:rPr lang="en-US" dirty="0"/>
              <a:t> u </a:t>
            </a:r>
            <a:r>
              <a:rPr lang="en-US" dirty="0" err="1"/>
              <a:t>međusobnoj</a:t>
            </a:r>
            <a:r>
              <a:rPr lang="en-US" dirty="0"/>
              <a:t> </a:t>
            </a:r>
            <a:r>
              <a:rPr lang="en-US" dirty="0" err="1"/>
              <a:t>interakciji</a:t>
            </a:r>
            <a:r>
              <a:rPr lang="en-US" dirty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 ova</a:t>
            </a:r>
            <a:r>
              <a:rPr lang="sr-Latn-ME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teorijski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lice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zastupljeno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od ova </a:t>
            </a:r>
            <a:r>
              <a:rPr lang="en-US" dirty="0" err="1" smtClean="0"/>
              <a:t>četiri</a:t>
            </a:r>
            <a:r>
              <a:rPr lang="sr-Latn-ME" dirty="0" smtClean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P</a:t>
            </a:r>
            <a:r>
              <a:rPr lang="en-US" dirty="0" smtClean="0"/>
              <a:t>r</a:t>
            </a:r>
            <a:r>
              <a:rPr lang="sr-Latn-ME" dirty="0" smtClean="0"/>
              <a:t>imjer:</a:t>
            </a:r>
          </a:p>
          <a:p>
            <a:pPr algn="just"/>
            <a:r>
              <a:rPr lang="sr-Latn-ME" dirty="0" smtClean="0"/>
              <a:t>A</a:t>
            </a:r>
            <a:r>
              <a:rPr lang="en-US" dirty="0" err="1" smtClean="0"/>
              <a:t>ko</a:t>
            </a:r>
            <a:r>
              <a:rPr lang="en-US" dirty="0" smtClean="0"/>
              <a:t> 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u </a:t>
            </a:r>
            <a:r>
              <a:rPr lang="sr-Latn-ME" dirty="0" smtClean="0"/>
              <a:t>školi</a:t>
            </a:r>
            <a:r>
              <a:rPr lang="en-US" dirty="0" smtClean="0"/>
              <a:t>, </a:t>
            </a:r>
            <a:r>
              <a:rPr lang="en-US" dirty="0" err="1"/>
              <a:t>koja</a:t>
            </a:r>
            <a:r>
              <a:rPr lang="en-US" dirty="0"/>
              <a:t> je u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, on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poslu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sr-Latn-ME" dirty="0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sr-Latn-ME" dirty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K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primi</a:t>
            </a:r>
            <a:r>
              <a:rPr lang="en-US" dirty="0"/>
              <a:t> </a:t>
            </a:r>
            <a:r>
              <a:rPr lang="en-US" dirty="0" err="1"/>
              <a:t>platu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ode u </a:t>
            </a:r>
            <a:r>
              <a:rPr lang="en-US" dirty="0" err="1"/>
              <a:t>trgovinu</a:t>
            </a:r>
            <a:r>
              <a:rPr lang="en-US" dirty="0"/>
              <a:t> da </a:t>
            </a:r>
            <a:r>
              <a:rPr lang="en-US" dirty="0" err="1" smtClean="0"/>
              <a:t>nabavi</a:t>
            </a:r>
            <a:r>
              <a:rPr lang="sr-Latn-ME" dirty="0" smtClean="0"/>
              <a:t> </a:t>
            </a:r>
            <a:r>
              <a:rPr lang="en-US" dirty="0" smtClean="0"/>
              <a:t>h</a:t>
            </a:r>
            <a:r>
              <a:rPr lang="sr-Latn-ME" dirty="0" smtClean="0"/>
              <a:t>ranu</a:t>
            </a:r>
            <a:r>
              <a:rPr lang="en-US" dirty="0" smtClean="0"/>
              <a:t>, </a:t>
            </a:r>
            <a:r>
              <a:rPr lang="en-US" dirty="0" err="1"/>
              <a:t>kompjuter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slično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ona</a:t>
            </a:r>
            <a:r>
              <a:rPr lang="en-US" dirty="0"/>
              <a:t> je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 smtClean="0"/>
              <a:t>domaćinstva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A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otvori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malu</a:t>
            </a:r>
            <a:r>
              <a:rPr lang="en-US" dirty="0"/>
              <a:t> </a:t>
            </a:r>
            <a:r>
              <a:rPr lang="en-US" dirty="0" err="1" smtClean="0"/>
              <a:t>trgovačku</a:t>
            </a:r>
            <a:r>
              <a:rPr lang="sr-Latn-ME" dirty="0" smtClean="0"/>
              <a:t> </a:t>
            </a:r>
            <a:r>
              <a:rPr lang="pl-PL" dirty="0" smtClean="0"/>
              <a:t>radnju </a:t>
            </a:r>
            <a:r>
              <a:rPr lang="pl-PL" dirty="0"/>
              <a:t>u kojoj radi kada nije u </a:t>
            </a:r>
            <a:r>
              <a:rPr lang="pl-PL" dirty="0" smtClean="0"/>
              <a:t>školi </a:t>
            </a:r>
            <a:r>
              <a:rPr lang="pl-PL" dirty="0"/>
              <a:t>ona je dio sektora </a:t>
            </a:r>
            <a:r>
              <a:rPr lang="pl-PL" dirty="0" smtClean="0"/>
              <a:t>privrednih društava, </a:t>
            </a:r>
          </a:p>
          <a:p>
            <a:pPr algn="just"/>
            <a:r>
              <a:rPr lang="pl-PL" dirty="0" smtClean="0"/>
              <a:t>Ako </a:t>
            </a:r>
            <a:r>
              <a:rPr lang="pl-PL" dirty="0"/>
              <a:t>u nekom slučaju ta osoba </a:t>
            </a:r>
            <a:r>
              <a:rPr lang="pl-PL" dirty="0" smtClean="0"/>
              <a:t>od </a:t>
            </a:r>
            <a:r>
              <a:rPr lang="en-US" dirty="0" err="1" smtClean="0"/>
              <a:t>stranog</a:t>
            </a:r>
            <a:r>
              <a:rPr lang="en-US" dirty="0" smtClean="0"/>
              <a:t> </a:t>
            </a:r>
            <a:r>
              <a:rPr lang="en-US" dirty="0" err="1"/>
              <a:t>državljanina</a:t>
            </a:r>
            <a:r>
              <a:rPr lang="en-US" dirty="0"/>
              <a:t> </a:t>
            </a:r>
            <a:r>
              <a:rPr lang="en-US" dirty="0" err="1"/>
              <a:t>uveze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u </a:t>
            </a:r>
            <a:r>
              <a:rPr lang="en-US" dirty="0" err="1"/>
              <a:t>rezidentnu</a:t>
            </a:r>
            <a:r>
              <a:rPr lang="en-US" dirty="0"/>
              <a:t> </a:t>
            </a:r>
            <a:r>
              <a:rPr lang="en-US" dirty="0" err="1"/>
              <a:t>zemlju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 koji posluje sa inostranstvom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083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193183"/>
            <a:ext cx="10490915" cy="5983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900" dirty="0" smtClean="0"/>
              <a:t>3. </a:t>
            </a:r>
            <a:r>
              <a:rPr lang="en-US" sz="3900" dirty="0" err="1" smtClean="0"/>
              <a:t>Finansijski</a:t>
            </a:r>
            <a:r>
              <a:rPr lang="en-US" sz="3900" dirty="0" smtClean="0"/>
              <a:t> </a:t>
            </a:r>
            <a:r>
              <a:rPr lang="en-US" sz="3900" dirty="0" err="1" smtClean="0"/>
              <a:t>sistem</a:t>
            </a:r>
            <a:r>
              <a:rPr lang="sr-Latn-ME" sz="3900" dirty="0" smtClean="0"/>
              <a:t>,  struktura i funkcije</a:t>
            </a:r>
          </a:p>
          <a:p>
            <a:pPr algn="just"/>
            <a:endParaRPr lang="sr-Latn-ME" dirty="0" smtClean="0"/>
          </a:p>
          <a:p>
            <a:pPr algn="just"/>
            <a:r>
              <a:rPr lang="sr-Latn-ME" dirty="0" smtClean="0"/>
              <a:t>K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/>
              <a:t>integralni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sr-Latn-ME" dirty="0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sr-Latn-ME" dirty="0" smtClean="0"/>
              <a:t>finansijski sistem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ključnu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sr-Latn-ME" dirty="0" smtClean="0"/>
              <a:t> u procesu reprodukcije.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Njegova uloga je vrlo značajna </a:t>
            </a:r>
            <a:r>
              <a:rPr lang="en-US" dirty="0" smtClean="0"/>
              <a:t>u </a:t>
            </a:r>
            <a:r>
              <a:rPr lang="en-US" dirty="0" err="1"/>
              <a:t>povezivanju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investicija</a:t>
            </a:r>
            <a:r>
              <a:rPr lang="sr-Latn-ME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Stoga</a:t>
            </a:r>
            <a:r>
              <a:rPr lang="en-US" dirty="0"/>
              <a:t> je </a:t>
            </a:r>
            <a:r>
              <a:rPr lang="en-US" dirty="0" err="1"/>
              <a:t>nesporno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sr-Latn-ME" dirty="0" smtClean="0"/>
              <a:t>ekonomije, nesmetano odvijanja procesa reprodukcije 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mobilizacije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trnasfera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od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suficitarnih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deficitarnim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,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sredstvima</a:t>
            </a:r>
            <a:r>
              <a:rPr lang="en-US" dirty="0" smtClean="0"/>
              <a:t>, </a:t>
            </a:r>
            <a:r>
              <a:rPr lang="en-US" dirty="0" err="1" smtClean="0"/>
              <a:t>omogućava</a:t>
            </a:r>
            <a:r>
              <a:rPr lang="sr-Latn-ME" dirty="0" smtClean="0"/>
              <a:t> ...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361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798490"/>
            <a:ext cx="10478037" cy="537847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imanentnim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razm</a:t>
            </a:r>
            <a:r>
              <a:rPr lang="sr-Latn-ME" dirty="0"/>
              <a:t>j</a:t>
            </a:r>
            <a:r>
              <a:rPr lang="en-US" dirty="0" err="1"/>
              <a:t>enu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tehnoloških</a:t>
            </a:r>
            <a:r>
              <a:rPr lang="en-US" dirty="0"/>
              <a:t> </a:t>
            </a:r>
            <a:r>
              <a:rPr lang="en-US" dirty="0" err="1"/>
              <a:t>inovacija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primarnih</a:t>
            </a:r>
            <a:r>
              <a:rPr lang="en-US" dirty="0"/>
              <a:t> </a:t>
            </a:r>
            <a:r>
              <a:rPr lang="en-US" dirty="0" err="1"/>
              <a:t>determinanti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ekspanzija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podrazum</a:t>
            </a:r>
            <a:r>
              <a:rPr lang="sr-Latn-ME" dirty="0"/>
              <a:t>ij</a:t>
            </a:r>
            <a:r>
              <a:rPr lang="en-US" dirty="0" err="1"/>
              <a:t>eva</a:t>
            </a:r>
            <a:r>
              <a:rPr lang="en-US" dirty="0"/>
              <a:t> </a:t>
            </a:r>
            <a:r>
              <a:rPr lang="sr-Latn-ME" dirty="0" smtClean="0"/>
              <a:t>i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To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uvećanje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. </a:t>
            </a:r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2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975" y="682580"/>
            <a:ext cx="10606825" cy="5494383"/>
          </a:xfrm>
        </p:spPr>
        <p:txBody>
          <a:bodyPr>
            <a:noAutofit/>
          </a:bodyPr>
          <a:lstStyle/>
          <a:p>
            <a:pPr mar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inansijski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sistem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kao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sastavni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ekonomskog i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privrednog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sistema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sastoji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iz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više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elemenata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treba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omogući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nesmetan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tok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finanijskih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sredstava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jednoj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ekonomskoj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zajednici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sistem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posjeduje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više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karakteristika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posebno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treba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istaći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 </a:t>
            </a:r>
            <a:endParaRPr lang="en-US" dirty="0">
              <a:cs typeface="Times New Roman" pitchFamily="18" charset="0"/>
            </a:endParaRPr>
          </a:p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dinamičnost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endParaRPr lang="sr-Latn-CS" dirty="0">
              <a:cs typeface="Times New Roman" pitchFamily="18" charset="0"/>
            </a:endParaRPr>
          </a:p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o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tvorenost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endParaRPr lang="en-US" dirty="0">
              <a:cs typeface="Times New Roman" pitchFamily="18" charset="0"/>
            </a:endParaRPr>
          </a:p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k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ompleksnost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Postoji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više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faktora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utiču na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promjenu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sistema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 </a:t>
            </a: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rom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tržišnom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okruženju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endParaRPr lang="en-US" dirty="0">
              <a:cs typeface="Times New Roman" pitchFamily="18" charset="0"/>
            </a:endParaRPr>
          </a:p>
          <a:p>
            <a:pPr marL="35401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-p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rom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ene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preferencijama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korisnika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usluga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 		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institucija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 </a:t>
            </a:r>
            <a:endParaRPr lang="en-US" dirty="0">
              <a:cs typeface="Times New Roman" pitchFamily="18" charset="0"/>
            </a:endParaRPr>
          </a:p>
          <a:p>
            <a:pPr marL="35401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-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rom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ene u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ponud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usluga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posrednika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91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5" y="231820"/>
            <a:ext cx="10387885" cy="59451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sr-Latn-CS" sz="2400" dirty="0">
                <a:cs typeface="Times New Roman" pitchFamily="18" charset="0"/>
              </a:rPr>
              <a:t> </a:t>
            </a:r>
            <a:endParaRPr lang="sr-Latn-CS" sz="2400" dirty="0" smtClean="0">
              <a:cs typeface="Times New Roman" pitchFamily="18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s-ES" dirty="0" err="1" smtClean="0">
                <a:cs typeface="Times New Roman" pitchFamily="18" charset="0"/>
              </a:rPr>
              <a:t>Najvažniji</a:t>
            </a:r>
            <a:r>
              <a:rPr lang="es-ES" dirty="0" smtClean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elementi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finansijskog</a:t>
            </a:r>
            <a:r>
              <a:rPr lang="es-ES" dirty="0">
                <a:cs typeface="Times New Roman" pitchFamily="18" charset="0"/>
              </a:rPr>
              <a:t> sistema su</a:t>
            </a:r>
            <a:r>
              <a:rPr lang="es-ES" dirty="0" smtClean="0">
                <a:cs typeface="Times New Roman" pitchFamily="18" charset="0"/>
              </a:rPr>
              <a:t>:</a:t>
            </a:r>
            <a:r>
              <a:rPr lang="sr-Latn-ME" dirty="0" smtClean="0">
                <a:cs typeface="Times New Roman" pitchFamily="18" charset="0"/>
              </a:rPr>
              <a:t>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sr-Latn-ME" dirty="0" smtClean="0">
                <a:cs typeface="Times New Roman" pitchFamily="18" charset="0"/>
              </a:rPr>
              <a:t>	 - f</a:t>
            </a:r>
            <a:r>
              <a:rPr lang="es-ES" dirty="0" err="1">
                <a:cs typeface="Times New Roman" pitchFamily="18" charset="0"/>
              </a:rPr>
              <a:t>inansi</a:t>
            </a:r>
            <a:r>
              <a:rPr lang="sr-Latn-CS" dirty="0">
                <a:cs typeface="Times New Roman" pitchFamily="18" charset="0"/>
              </a:rPr>
              <a:t>j</a:t>
            </a:r>
            <a:r>
              <a:rPr lang="es-ES" dirty="0" err="1">
                <a:cs typeface="Times New Roman" pitchFamily="18" charset="0"/>
              </a:rPr>
              <a:t>ska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tržišta</a:t>
            </a:r>
            <a:r>
              <a:rPr lang="sr-Latn-CS" dirty="0" smtClean="0">
                <a:cs typeface="Times New Roman" pitchFamily="18" charset="0"/>
              </a:rPr>
              <a:t>,</a:t>
            </a:r>
          </a:p>
          <a:p>
            <a:pPr lvl="2" algn="just">
              <a:lnSpc>
                <a:spcPct val="100000"/>
              </a:lnSpc>
              <a:buFontTx/>
              <a:buChar char="-"/>
            </a:pPr>
            <a:r>
              <a:rPr lang="sr-Latn-ME" sz="2800" dirty="0" smtClean="0">
                <a:cs typeface="Times New Roman" pitchFamily="18" charset="0"/>
              </a:rPr>
              <a:t>f</a:t>
            </a:r>
            <a:r>
              <a:rPr lang="es-ES" sz="2800" dirty="0" err="1">
                <a:cs typeface="Times New Roman" pitchFamily="18" charset="0"/>
              </a:rPr>
              <a:t>inansi</a:t>
            </a:r>
            <a:r>
              <a:rPr lang="sr-Latn-CS" sz="2800" dirty="0">
                <a:cs typeface="Times New Roman" pitchFamily="18" charset="0"/>
              </a:rPr>
              <a:t>j</a:t>
            </a:r>
            <a:r>
              <a:rPr lang="es-ES" sz="2800" dirty="0" err="1">
                <a:cs typeface="Times New Roman" pitchFamily="18" charset="0"/>
              </a:rPr>
              <a:t>ske</a:t>
            </a:r>
            <a:r>
              <a:rPr lang="es-ES" sz="2800" dirty="0">
                <a:cs typeface="Times New Roman" pitchFamily="18" charset="0"/>
              </a:rPr>
              <a:t> </a:t>
            </a:r>
            <a:r>
              <a:rPr lang="es-ES" sz="2800" dirty="0" err="1">
                <a:cs typeface="Times New Roman" pitchFamily="18" charset="0"/>
              </a:rPr>
              <a:t>institucije</a:t>
            </a:r>
            <a:r>
              <a:rPr lang="es-ES" sz="2800" dirty="0">
                <a:cs typeface="Times New Roman" pitchFamily="18" charset="0"/>
              </a:rPr>
              <a:t> i </a:t>
            </a:r>
            <a:endParaRPr lang="sr-Latn-ME" sz="2800" dirty="0" smtClean="0">
              <a:cs typeface="Times New Roman" pitchFamily="18" charset="0"/>
            </a:endParaRPr>
          </a:p>
          <a:p>
            <a:pPr lvl="2" algn="just">
              <a:lnSpc>
                <a:spcPct val="100000"/>
              </a:lnSpc>
              <a:buFontTx/>
              <a:buChar char="-"/>
            </a:pPr>
            <a:r>
              <a:rPr lang="sr-Latn-ME" sz="2800" dirty="0" smtClean="0">
                <a:cs typeface="Times New Roman" pitchFamily="18" charset="0"/>
              </a:rPr>
              <a:t> f</a:t>
            </a:r>
            <a:r>
              <a:rPr lang="es-ES" sz="2800" dirty="0" err="1">
                <a:cs typeface="Times New Roman" pitchFamily="18" charset="0"/>
              </a:rPr>
              <a:t>inansi</a:t>
            </a:r>
            <a:r>
              <a:rPr lang="sr-Latn-CS" sz="2800" dirty="0">
                <a:cs typeface="Times New Roman" pitchFamily="18" charset="0"/>
              </a:rPr>
              <a:t>j</a:t>
            </a:r>
            <a:r>
              <a:rPr lang="es-ES" sz="2800" dirty="0" err="1">
                <a:cs typeface="Times New Roman" pitchFamily="18" charset="0"/>
              </a:rPr>
              <a:t>ski</a:t>
            </a:r>
            <a:r>
              <a:rPr lang="es-ES" sz="2800" dirty="0">
                <a:cs typeface="Times New Roman" pitchFamily="18" charset="0"/>
              </a:rPr>
              <a:t> </a:t>
            </a:r>
            <a:r>
              <a:rPr lang="es-ES" sz="2800" dirty="0" err="1" smtClean="0">
                <a:cs typeface="Times New Roman" pitchFamily="18" charset="0"/>
              </a:rPr>
              <a:t>istrumenti</a:t>
            </a:r>
            <a:r>
              <a:rPr lang="sr-Latn-ME" sz="2800" dirty="0" smtClean="0">
                <a:cs typeface="Times New Roman" pitchFamily="18" charset="0"/>
              </a:rPr>
              <a:t>.</a:t>
            </a:r>
          </a:p>
          <a:p>
            <a:pPr marL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su: </a:t>
            </a:r>
            <a:endParaRPr lang="en-US" dirty="0">
              <a:cs typeface="Times New Roman" pitchFamily="18" charset="0"/>
            </a:endParaRPr>
          </a:p>
          <a:p>
            <a:pPr marL="45085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50850" algn="l"/>
              </a:tabLst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s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ektor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stanovništva</a:t>
            </a: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793750" indent="-3429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50850" algn="l"/>
              </a:tabLst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ektor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privrednih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subjekata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793750" indent="-3429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50850" algn="l"/>
              </a:tabLst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avni sektor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</a:pPr>
            <a:r>
              <a:rPr lang="sr-Latn-CS" dirty="0">
                <a:ea typeface="Calibri" pitchFamily="34" charset="0"/>
                <a:cs typeface="Times New Roman" pitchFamily="18" charset="0"/>
              </a:rPr>
              <a:t>Tri </a:t>
            </a:r>
            <a:r>
              <a:rPr lang="sr-Latn-CS" dirty="0" smtClean="0">
                <a:ea typeface="Calibri" pitchFamily="34" charset="0"/>
                <a:cs typeface="Times New Roman" pitchFamily="18" charset="0"/>
              </a:rPr>
              <a:t>su toka 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odnosa između sektora stanovništva i privrednih </a:t>
            </a:r>
            <a:r>
              <a:rPr lang="sr-Latn-CS" dirty="0" smtClean="0">
                <a:ea typeface="Calibri" pitchFamily="34" charset="0"/>
                <a:cs typeface="Times New Roman" pitchFamily="18" charset="0"/>
              </a:rPr>
              <a:t>subjekata:</a:t>
            </a:r>
            <a:endParaRPr lang="sr-Latn-CS" dirty="0">
              <a:ea typeface="Calibri" pitchFamily="34" charset="0"/>
              <a:cs typeface="Times New Roman" pitchFamily="18" charset="0"/>
            </a:endParaRPr>
          </a:p>
          <a:p>
            <a:pPr marL="719138" indent="-268288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Stanovništvo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daje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određene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inpute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- rad,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zemlju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kapital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kako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dobilo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određene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outpute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za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</a:t>
            </a: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trošnju.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23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1120462"/>
            <a:ext cx="10490915" cy="5056501"/>
          </a:xfrm>
        </p:spPr>
        <p:txBody>
          <a:bodyPr/>
          <a:lstStyle/>
          <a:p>
            <a:pPr marL="719138" indent="-268288" algn="just">
              <a:lnSpc>
                <a:spcPct val="100000"/>
              </a:lnSpc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Faza</a:t>
            </a:r>
            <a:r>
              <a:rPr lang="es-ES" dirty="0">
                <a:cs typeface="Times New Roman" pitchFamily="18" charset="0"/>
              </a:rPr>
              <a:t> u </a:t>
            </a:r>
            <a:r>
              <a:rPr lang="es-ES" dirty="0" err="1">
                <a:cs typeface="Times New Roman" pitchFamily="18" charset="0"/>
              </a:rPr>
              <a:t>kojoj</a:t>
            </a:r>
            <a:r>
              <a:rPr lang="es-ES" dirty="0">
                <a:cs typeface="Times New Roman" pitchFamily="18" charset="0"/>
              </a:rPr>
              <a:t> se </a:t>
            </a:r>
            <a:r>
              <a:rPr lang="es-ES" dirty="0" err="1">
                <a:cs typeface="Times New Roman" pitchFamily="18" charset="0"/>
              </a:rPr>
              <a:t>pojavljuje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novac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kao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univerzalno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sredstvo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razm</a:t>
            </a:r>
            <a:r>
              <a:rPr lang="sr-Latn-CS" dirty="0">
                <a:cs typeface="Times New Roman" pitchFamily="18" charset="0"/>
              </a:rPr>
              <a:t>j</a:t>
            </a:r>
            <a:r>
              <a:rPr lang="es-ES" dirty="0">
                <a:cs typeface="Times New Roman" pitchFamily="18" charset="0"/>
              </a:rPr>
              <a:t>ene. </a:t>
            </a:r>
            <a:endParaRPr lang="sr-Latn-ME" dirty="0" smtClean="0">
              <a:cs typeface="Times New Roman" pitchFamily="18" charset="0"/>
            </a:endParaRPr>
          </a:p>
          <a:p>
            <a:pPr marL="719138" indent="-268288" algn="just">
              <a:lnSpc>
                <a:spcPct val="100000"/>
              </a:lnSpc>
              <a:tabLst>
                <a:tab pos="719138" algn="l"/>
              </a:tabLst>
            </a:pPr>
            <a:r>
              <a:rPr lang="es-ES" dirty="0" err="1" smtClean="0">
                <a:cs typeface="Times New Roman" pitchFamily="18" charset="0"/>
              </a:rPr>
              <a:t>Sektor</a:t>
            </a:r>
            <a:r>
              <a:rPr lang="es-ES" dirty="0" smtClean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stanovništva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 smtClean="0">
                <a:cs typeface="Times New Roman" pitchFamily="18" charset="0"/>
              </a:rPr>
              <a:t>radi</a:t>
            </a:r>
            <a:r>
              <a:rPr lang="sr-Latn-ME" dirty="0" smtClean="0">
                <a:cs typeface="Times New Roman" pitchFamily="18" charset="0"/>
              </a:rPr>
              <a:t>,</a:t>
            </a:r>
            <a:r>
              <a:rPr lang="es-ES" dirty="0" smtClean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ali</a:t>
            </a:r>
            <a:r>
              <a:rPr lang="es-ES" dirty="0">
                <a:cs typeface="Times New Roman" pitchFamily="18" charset="0"/>
              </a:rPr>
              <a:t> i </a:t>
            </a:r>
            <a:r>
              <a:rPr lang="es-ES" dirty="0" err="1">
                <a:cs typeface="Times New Roman" pitchFamily="18" charset="0"/>
              </a:rPr>
              <a:t>vrši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plaćanja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privrednim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subjektima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za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različite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outpute</a:t>
            </a:r>
            <a:r>
              <a:rPr lang="es-ES" dirty="0">
                <a:cs typeface="Times New Roman" pitchFamily="18" charset="0"/>
              </a:rPr>
              <a:t>.</a:t>
            </a:r>
            <a:r>
              <a:rPr lang="sr-Latn-ME" dirty="0">
                <a:cs typeface="Times New Roman" pitchFamily="18" charset="0"/>
              </a:rPr>
              <a:t> </a:t>
            </a:r>
          </a:p>
          <a:p>
            <a:pPr marL="719138" indent="-268288" algn="just">
              <a:lnSpc>
                <a:spcPct val="100000"/>
              </a:lnSpc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Faza</a:t>
            </a:r>
            <a:r>
              <a:rPr lang="es-ES" dirty="0">
                <a:cs typeface="Times New Roman" pitchFamily="18" charset="0"/>
              </a:rPr>
              <a:t> u </a:t>
            </a:r>
            <a:r>
              <a:rPr lang="es-ES" dirty="0" err="1">
                <a:cs typeface="Times New Roman" pitchFamily="18" charset="0"/>
              </a:rPr>
              <a:t>kojoj</a:t>
            </a:r>
            <a:r>
              <a:rPr lang="es-ES" dirty="0">
                <a:cs typeface="Times New Roman" pitchFamily="18" charset="0"/>
              </a:rPr>
              <a:t> se </a:t>
            </a:r>
            <a:r>
              <a:rPr lang="es-ES" dirty="0" err="1">
                <a:cs typeface="Times New Roman" pitchFamily="18" charset="0"/>
              </a:rPr>
              <a:t>pojavljuje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štednja</a:t>
            </a:r>
            <a:r>
              <a:rPr lang="es-ES" b="1" dirty="0">
                <a:cs typeface="Times New Roman" pitchFamily="18" charset="0"/>
              </a:rPr>
              <a:t> </a:t>
            </a:r>
            <a:r>
              <a:rPr lang="es-ES" dirty="0">
                <a:cs typeface="Times New Roman" pitchFamily="18" charset="0"/>
              </a:rPr>
              <a:t>u pos</a:t>
            </a:r>
            <a:r>
              <a:rPr lang="sr-Latn-CS" dirty="0">
                <a:cs typeface="Times New Roman" pitchFamily="18" charset="0"/>
              </a:rPr>
              <a:t>j</a:t>
            </a:r>
            <a:r>
              <a:rPr lang="es-ES" dirty="0" err="1">
                <a:cs typeface="Times New Roman" pitchFamily="18" charset="0"/>
              </a:rPr>
              <a:t>edu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sektora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stanovništva</a:t>
            </a:r>
            <a:r>
              <a:rPr lang="es-ES" dirty="0">
                <a:cs typeface="Times New Roman" pitchFamily="18" charset="0"/>
              </a:rPr>
              <a:t>, </a:t>
            </a:r>
            <a:r>
              <a:rPr lang="es-ES" dirty="0" err="1">
                <a:cs typeface="Times New Roman" pitchFamily="18" charset="0"/>
              </a:rPr>
              <a:t>kao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razlika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između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prihoda</a:t>
            </a:r>
            <a:r>
              <a:rPr lang="es-ES" dirty="0">
                <a:cs typeface="Times New Roman" pitchFamily="18" charset="0"/>
              </a:rPr>
              <a:t> i </a:t>
            </a:r>
            <a:r>
              <a:rPr lang="es-ES" dirty="0" err="1">
                <a:cs typeface="Times New Roman" pitchFamily="18" charset="0"/>
              </a:rPr>
              <a:t>tekuće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potrošnje</a:t>
            </a:r>
            <a:r>
              <a:rPr lang="es-ES" dirty="0" smtClean="0">
                <a:cs typeface="Times New Roman" pitchFamily="18" charset="0"/>
              </a:rPr>
              <a:t>.</a:t>
            </a:r>
            <a:endParaRPr lang="sr-Latn-ME" dirty="0" smtClean="0">
              <a:cs typeface="Times New Roman" pitchFamily="18" charset="0"/>
            </a:endParaRPr>
          </a:p>
          <a:p>
            <a:pPr marL="719138" indent="-268288" algn="just">
              <a:lnSpc>
                <a:spcPct val="100000"/>
              </a:lnSpc>
              <a:tabLst>
                <a:tab pos="719138" algn="l"/>
              </a:tabLst>
            </a:pPr>
            <a:r>
              <a:rPr lang="es-ES" dirty="0" smtClean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Sektor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stanovništva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odlučuje</a:t>
            </a:r>
            <a:r>
              <a:rPr lang="es-ES" dirty="0">
                <a:cs typeface="Times New Roman" pitchFamily="18" charset="0"/>
              </a:rPr>
              <a:t> da </a:t>
            </a:r>
            <a:r>
              <a:rPr lang="es-ES" dirty="0" err="1">
                <a:cs typeface="Times New Roman" pitchFamily="18" charset="0"/>
              </a:rPr>
              <a:t>ulaže</a:t>
            </a:r>
            <a:r>
              <a:rPr lang="es-ES" dirty="0">
                <a:cs typeface="Times New Roman" pitchFamily="18" charset="0"/>
              </a:rPr>
              <a:t> d</a:t>
            </a:r>
            <a:r>
              <a:rPr lang="sr-Latn-CS" dirty="0">
                <a:cs typeface="Times New Roman" pitchFamily="18" charset="0"/>
              </a:rPr>
              <a:t>i</a:t>
            </a:r>
            <a:r>
              <a:rPr lang="es-ES" dirty="0">
                <a:cs typeface="Times New Roman" pitchFamily="18" charset="0"/>
              </a:rPr>
              <a:t>o </a:t>
            </a:r>
            <a:r>
              <a:rPr lang="es-ES" dirty="0" err="1">
                <a:cs typeface="Times New Roman" pitchFamily="18" charset="0"/>
              </a:rPr>
              <a:t>tih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svojih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viškova</a:t>
            </a:r>
            <a:r>
              <a:rPr lang="es-ES" dirty="0">
                <a:cs typeface="Times New Roman" pitchFamily="18" charset="0"/>
              </a:rPr>
              <a:t>, </a:t>
            </a:r>
            <a:r>
              <a:rPr lang="es-ES" dirty="0" err="1">
                <a:cs typeface="Times New Roman" pitchFamily="18" charset="0"/>
              </a:rPr>
              <a:t>što</a:t>
            </a:r>
            <a:r>
              <a:rPr lang="es-ES" dirty="0">
                <a:cs typeface="Times New Roman" pitchFamily="18" charset="0"/>
              </a:rPr>
              <a:t> se </a:t>
            </a:r>
            <a:r>
              <a:rPr lang="es-ES" dirty="0" err="1">
                <a:cs typeface="Times New Roman" pitchFamily="18" charset="0"/>
              </a:rPr>
              <a:t>može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nazvati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pojmom</a:t>
            </a:r>
            <a:r>
              <a:rPr lang="es-ES" dirty="0">
                <a:cs typeface="Times New Roman" pitchFamily="18" charset="0"/>
              </a:rPr>
              <a:t> - </a:t>
            </a:r>
            <a:r>
              <a:rPr lang="es-ES" dirty="0" err="1">
                <a:cs typeface="Times New Roman" pitchFamily="18" charset="0"/>
              </a:rPr>
              <a:t>investiranje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uz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naplatu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budućih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prihoda</a:t>
            </a:r>
            <a:r>
              <a:rPr lang="es-ES" dirty="0">
                <a:cs typeface="Times New Roman" pitchFamily="18" charset="0"/>
              </a:rPr>
              <a:t>.</a:t>
            </a:r>
            <a:endParaRPr lang="sr-Latn-CS" dirty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129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278" y="682580"/>
            <a:ext cx="10426521" cy="549438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r-Latn-CS" dirty="0" smtClean="0">
                <a:cs typeface="Times New Roman" pitchFamily="18" charset="0"/>
              </a:rPr>
              <a:t>Osnovna </a:t>
            </a:r>
            <a:r>
              <a:rPr lang="sr-Latn-CS" dirty="0">
                <a:cs typeface="Times New Roman" pitchFamily="18" charset="0"/>
              </a:rPr>
              <a:t>uloga finansijskog sistema se ističe preko važnih </a:t>
            </a:r>
            <a:r>
              <a:rPr lang="sr-Latn-CS" dirty="0" smtClean="0">
                <a:cs typeface="Times New Roman" pitchFamily="18" charset="0"/>
              </a:rPr>
              <a:t>funkcija koje ima: </a:t>
            </a:r>
          </a:p>
          <a:p>
            <a:pPr marL="450850" indent="268288"/>
            <a:r>
              <a:rPr lang="sr-Latn-CS" dirty="0" smtClean="0">
                <a:cs typeface="Times New Roman" pitchFamily="18" charset="0"/>
              </a:rPr>
              <a:t>Kreiranje novca,</a:t>
            </a:r>
            <a:endParaRPr lang="en-US" dirty="0">
              <a:cs typeface="Times New Roman" pitchFamily="18" charset="0"/>
            </a:endParaRPr>
          </a:p>
          <a:p>
            <a:pPr marL="450850" indent="268288"/>
            <a:r>
              <a:rPr lang="sr-Latn-CS" dirty="0" smtClean="0">
                <a:cs typeface="Times New Roman" pitchFamily="18" charset="0"/>
              </a:rPr>
              <a:t>Likvidnosna </a:t>
            </a:r>
            <a:r>
              <a:rPr lang="sr-Latn-CS" dirty="0">
                <a:cs typeface="Times New Roman" pitchFamily="18" charset="0"/>
              </a:rPr>
              <a:t>funkcija,</a:t>
            </a:r>
            <a:endParaRPr lang="en-US" dirty="0">
              <a:cs typeface="Times New Roman" pitchFamily="18" charset="0"/>
            </a:endParaRPr>
          </a:p>
          <a:p>
            <a:pPr marL="450850" indent="268288"/>
            <a:r>
              <a:rPr lang="sr-Latn-CS" dirty="0">
                <a:cs typeface="Times New Roman" pitchFamily="18" charset="0"/>
              </a:rPr>
              <a:t>Kreditna funkcija</a:t>
            </a:r>
            <a:r>
              <a:rPr lang="sr-Latn-CS" dirty="0" smtClean="0">
                <a:cs typeface="Times New Roman" pitchFamily="18" charset="0"/>
              </a:rPr>
              <a:t>,</a:t>
            </a:r>
          </a:p>
          <a:p>
            <a:pPr marL="450850" indent="268288"/>
            <a:r>
              <a:rPr lang="sr-Latn-CS" dirty="0">
                <a:cs typeface="Times New Roman" pitchFamily="18" charset="0"/>
              </a:rPr>
              <a:t>Funkcija štednje,</a:t>
            </a:r>
          </a:p>
          <a:p>
            <a:pPr marL="450850" indent="268288"/>
            <a:r>
              <a:rPr lang="sr-Latn-CS" dirty="0" smtClean="0">
                <a:cs typeface="Times New Roman" pitchFamily="18" charset="0"/>
              </a:rPr>
              <a:t>Funkcija </a:t>
            </a:r>
            <a:r>
              <a:rPr lang="sr-Latn-CS" dirty="0">
                <a:cs typeface="Times New Roman" pitchFamily="18" charset="0"/>
              </a:rPr>
              <a:t>plaćanja,</a:t>
            </a:r>
            <a:endParaRPr lang="en-US" dirty="0">
              <a:cs typeface="Times New Roman" pitchFamily="18" charset="0"/>
            </a:endParaRPr>
          </a:p>
          <a:p>
            <a:pPr marL="450850" indent="268288"/>
            <a:r>
              <a:rPr lang="sr-Latn-CS" dirty="0">
                <a:cs typeface="Times New Roman" pitchFamily="18" charset="0"/>
              </a:rPr>
              <a:t>Funkcija zaštite od rizika,</a:t>
            </a:r>
            <a:endParaRPr lang="en-US" dirty="0">
              <a:cs typeface="Times New Roman" pitchFamily="18" charset="0"/>
            </a:endParaRPr>
          </a:p>
          <a:p>
            <a:pPr marL="450850" indent="268288"/>
            <a:r>
              <a:rPr lang="sr-Latn-CS" dirty="0">
                <a:cs typeface="Times New Roman" pitchFamily="18" charset="0"/>
              </a:rPr>
              <a:t>Makroekonomska funkcija,</a:t>
            </a:r>
            <a:endParaRPr lang="en-US" dirty="0">
              <a:cs typeface="Times New Roman" pitchFamily="18" charset="0"/>
            </a:endParaRPr>
          </a:p>
          <a:p>
            <a:pPr marL="450850" indent="268288"/>
            <a:r>
              <a:rPr lang="sr-Latn-CS" dirty="0" smtClean="0">
                <a:cs typeface="Times New Roman" pitchFamily="18" charset="0"/>
              </a:rPr>
              <a:t>Obezbjeđivanje </a:t>
            </a:r>
            <a:r>
              <a:rPr lang="sr-Latn-CS" dirty="0">
                <a:cs typeface="Times New Roman" pitchFamily="18" charset="0"/>
              </a:rPr>
              <a:t>informacija</a:t>
            </a:r>
            <a:r>
              <a:rPr lang="sr-Latn-CS" dirty="0" smtClean="0">
                <a:cs typeface="Times New Roman" pitchFamily="18" charset="0"/>
              </a:rPr>
              <a:t>,</a:t>
            </a:r>
          </a:p>
          <a:p>
            <a:pPr marL="450850" indent="0">
              <a:buNone/>
            </a:pPr>
            <a:endParaRPr lang="en-US" dirty="0">
              <a:cs typeface="Times New Roman" pitchFamily="18" charset="0"/>
            </a:endParaRPr>
          </a:p>
          <a:p>
            <a:pPr marL="450850" indent="268288"/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987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682580"/>
            <a:ext cx="10478037" cy="5494383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sr-Latn-C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dirty="0" smtClean="0">
                <a:ea typeface="Calibri" pitchFamily="34" charset="0"/>
                <a:cs typeface="Times New Roman" pitchFamily="18" charset="0"/>
              </a:rPr>
              <a:t>Postoji više vrsta 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finansijskog sistema, </a:t>
            </a:r>
            <a:r>
              <a:rPr lang="sr-Latn-CS" dirty="0" smtClean="0">
                <a:ea typeface="Calibri" pitchFamily="34" charset="0"/>
                <a:cs typeface="Times New Roman" pitchFamily="18" charset="0"/>
              </a:rPr>
              <a:t>koje mogu da se svodu 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na dvije grupe</a:t>
            </a:r>
            <a:r>
              <a:rPr lang="sr-Latn-CS" dirty="0">
                <a:cs typeface="Times New Roman" pitchFamily="18" charset="0"/>
              </a:rPr>
              <a:t>:</a:t>
            </a:r>
            <a:r>
              <a:rPr lang="en-US" dirty="0">
                <a:cs typeface="Times New Roman" pitchFamily="18" charset="0"/>
              </a:rPr>
              <a:t> </a:t>
            </a:r>
            <a:endParaRPr lang="sr-Latn-CS" dirty="0">
              <a:solidFill>
                <a:srgbClr val="000000"/>
              </a:solidFill>
              <a:cs typeface="Times New Roman" pitchFamily="18" charset="0"/>
            </a:endParaRPr>
          </a:p>
          <a:p>
            <a:pPr marL="450850" indent="268288" algn="just" fontAlgn="base">
              <a:spcBef>
                <a:spcPct val="0"/>
              </a:spcBef>
              <a:spcAft>
                <a:spcPct val="0"/>
              </a:spcAft>
            </a:pP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ržišno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orijentisane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tj.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gd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dominiraju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berze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hartije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vrednosti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</a:t>
            </a:r>
            <a:endParaRPr lang="en-US" dirty="0">
              <a:cs typeface="Times New Roman" pitchFamily="18" charset="0"/>
            </a:endParaRPr>
          </a:p>
          <a:p>
            <a:pPr marL="450850" indent="268288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Bankarsko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orijentisane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tamo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gde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dominiraju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banke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kao subjekti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45085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Latn-CS" dirty="0">
              <a:ea typeface="Calibri" pitchFamily="34" charset="0"/>
              <a:cs typeface="Times New Roman" pitchFamily="18" charset="0"/>
            </a:endParaRPr>
          </a:p>
          <a:p>
            <a:pPr marL="45085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CS" sz="3200" dirty="0" smtClean="0">
                <a:ea typeface="Calibri" pitchFamily="34" charset="0"/>
                <a:cs typeface="Times New Roman" pitchFamily="18" charset="0"/>
              </a:rPr>
              <a:t>Elementi finansiskog sistema</a:t>
            </a:r>
            <a:endParaRPr lang="sr-Latn-CS" sz="3200" dirty="0" smtClean="0">
              <a:cs typeface="Times New Roman" pitchFamily="18" charset="0"/>
            </a:endParaRPr>
          </a:p>
          <a:p>
            <a:pPr marL="719138" indent="-268288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sistem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sastoji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iz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osnovna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elementa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908050" lvl="1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a)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endParaRPr lang="sr-Latn-ME" sz="28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908050" lvl="1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b)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institucije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</a:t>
            </a:r>
            <a:endParaRPr lang="sr-Latn-ME" sz="28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908050" lvl="1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c)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instrumenti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ME" sz="28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719138" indent="-268288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Latn-CS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a) </a:t>
            </a:r>
            <a:r>
              <a:rPr lang="en-US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</a:t>
            </a: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de-DE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tržište</a:t>
            </a:r>
            <a:r>
              <a:rPr lang="sr-Latn-CS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sr-Latn-CS" sz="30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Latn-CS" sz="30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</a:t>
            </a: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ao </a:t>
            </a:r>
            <a:r>
              <a:rPr lang="de-DE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 svako </a:t>
            </a:r>
            <a:r>
              <a:rPr lang="sr-Latn-CS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drugo </a:t>
            </a: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tržište</a:t>
            </a:r>
            <a:r>
              <a:rPr lang="sr-Latn-M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to</a:t>
            </a: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</a:t>
            </a:r>
            <a:r>
              <a:rPr lang="sr-Latn-C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de-DE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javno m</a:t>
            </a:r>
            <a:r>
              <a:rPr lang="sr-Latn-CS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de-DE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esto </a:t>
            </a: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gd</a:t>
            </a:r>
            <a:r>
              <a:rPr lang="sr-Latn-M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de-DE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 </a:t>
            </a:r>
            <a:r>
              <a:rPr lang="de-DE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 proizvodi i usluge kupuju i prodaju, direktno, ili preko posrednika</a:t>
            </a:r>
            <a:r>
              <a:rPr lang="sr-Latn-CS" sz="30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en-US" sz="3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73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566670"/>
            <a:ext cx="10452279" cy="56102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CS" dirty="0" smtClean="0">
                <a:cs typeface="Times New Roman" pitchFamily="18" charset="0"/>
              </a:rPr>
              <a:t>S</a:t>
            </a:r>
            <a:r>
              <a:rPr lang="es-ES" dirty="0" err="1">
                <a:cs typeface="Times New Roman" pitchFamily="18" charset="0"/>
              </a:rPr>
              <a:t>avršeno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finansijsko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tržište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ne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postoji</a:t>
            </a:r>
            <a:r>
              <a:rPr lang="es-ES" dirty="0">
                <a:cs typeface="Times New Roman" pitchFamily="18" charset="0"/>
              </a:rPr>
              <a:t>, </a:t>
            </a:r>
            <a:r>
              <a:rPr lang="es-ES" dirty="0" err="1">
                <a:cs typeface="Times New Roman" pitchFamily="18" charset="0"/>
              </a:rPr>
              <a:t>pr</a:t>
            </a:r>
            <a:r>
              <a:rPr lang="sr-Latn-CS" dirty="0">
                <a:cs typeface="Times New Roman" pitchFamily="18" charset="0"/>
              </a:rPr>
              <a:t>ij</a:t>
            </a:r>
            <a:r>
              <a:rPr lang="es-ES" dirty="0">
                <a:cs typeface="Times New Roman" pitchFamily="18" charset="0"/>
              </a:rPr>
              <a:t>e </a:t>
            </a:r>
            <a:r>
              <a:rPr lang="es-ES" dirty="0" err="1">
                <a:cs typeface="Times New Roman" pitchFamily="18" charset="0"/>
              </a:rPr>
              <a:t>svega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sr-Latn-CS" dirty="0">
                <a:cs typeface="Times New Roman" pitchFamily="18" charset="0"/>
              </a:rPr>
              <a:t>zbog </a:t>
            </a:r>
            <a:r>
              <a:rPr lang="es-ES" dirty="0">
                <a:cs typeface="Times New Roman" pitchFamily="18" charset="0"/>
              </a:rPr>
              <a:t>d</a:t>
            </a:r>
            <a:r>
              <a:rPr lang="sr-Latn-CS" dirty="0">
                <a:cs typeface="Times New Roman" pitchFamily="18" charset="0"/>
              </a:rPr>
              <a:t>j</a:t>
            </a:r>
            <a:r>
              <a:rPr lang="es-ES" dirty="0" err="1">
                <a:cs typeface="Times New Roman" pitchFamily="18" charset="0"/>
              </a:rPr>
              <a:t>elovanja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većeg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broja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faktora</a:t>
            </a:r>
            <a:r>
              <a:rPr lang="es-ES" dirty="0">
                <a:cs typeface="Times New Roman" pitchFamily="18" charset="0"/>
              </a:rPr>
              <a:t>, </a:t>
            </a:r>
            <a:r>
              <a:rPr lang="es-ES" dirty="0" err="1">
                <a:cs typeface="Times New Roman" pitchFamily="18" charset="0"/>
              </a:rPr>
              <a:t>od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kojih</a:t>
            </a:r>
            <a:r>
              <a:rPr lang="es-ES" dirty="0">
                <a:cs typeface="Times New Roman" pitchFamily="18" charset="0"/>
              </a:rPr>
              <a:t> su </a:t>
            </a:r>
            <a:r>
              <a:rPr lang="es-ES" dirty="0" err="1">
                <a:cs typeface="Times New Roman" pitchFamily="18" charset="0"/>
              </a:rPr>
              <a:t>najvažniji</a:t>
            </a:r>
            <a:r>
              <a:rPr lang="es-ES" dirty="0">
                <a:cs typeface="Times New Roman" pitchFamily="18" charset="0"/>
              </a:rPr>
              <a:t>: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 smtClean="0">
                <a:cs typeface="Times New Roman" pitchFamily="18" charset="0"/>
              </a:rPr>
              <a:t>nejednaka</a:t>
            </a:r>
            <a:r>
              <a:rPr lang="es-ES" dirty="0" smtClean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raspod</a:t>
            </a:r>
            <a:r>
              <a:rPr lang="sr-Latn-CS" dirty="0">
                <a:cs typeface="Times New Roman" pitchFamily="18" charset="0"/>
              </a:rPr>
              <a:t>j</a:t>
            </a:r>
            <a:r>
              <a:rPr lang="es-ES" dirty="0" err="1">
                <a:cs typeface="Times New Roman" pitchFamily="18" charset="0"/>
              </a:rPr>
              <a:t>ela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informacija</a:t>
            </a:r>
            <a:r>
              <a:rPr lang="es-ES" dirty="0">
                <a:cs typeface="Times New Roman" pitchFamily="18" charset="0"/>
              </a:rPr>
              <a:t> - </a:t>
            </a:r>
            <a:r>
              <a:rPr lang="es-ES" dirty="0" err="1">
                <a:cs typeface="Times New Roman" pitchFamily="18" charset="0"/>
              </a:rPr>
              <a:t>informaciona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asimertija</a:t>
            </a:r>
            <a:r>
              <a:rPr lang="sr-Latn-CS" dirty="0">
                <a:cs typeface="Times New Roman" pitchFamily="18" charset="0"/>
              </a:rPr>
              <a:t>,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troškovi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pribavljanja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relevantnih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informacija</a:t>
            </a:r>
            <a:r>
              <a:rPr lang="es-ES" dirty="0">
                <a:cs typeface="Times New Roman" pitchFamily="18" charset="0"/>
              </a:rPr>
              <a:t>,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različita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administrativna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ograničenja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trgovine</a:t>
            </a:r>
            <a:r>
              <a:rPr lang="es-ES" dirty="0">
                <a:cs typeface="Times New Roman" pitchFamily="18" charset="0"/>
              </a:rPr>
              <a:t>,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različite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druge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regulativne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odredbe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koje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ograničavaju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slobodu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kupaca</a:t>
            </a:r>
            <a:r>
              <a:rPr lang="es-ES" dirty="0">
                <a:cs typeface="Times New Roman" pitchFamily="18" charset="0"/>
              </a:rPr>
              <a:t> i </a:t>
            </a:r>
            <a:r>
              <a:rPr lang="es-ES" dirty="0" err="1" smtClean="0">
                <a:cs typeface="Times New Roman" pitchFamily="18" charset="0"/>
              </a:rPr>
              <a:t>prodavaca</a:t>
            </a:r>
            <a:r>
              <a:rPr lang="sr-Latn-CS" dirty="0" smtClean="0">
                <a:cs typeface="Times New Roman" pitchFamily="18" charset="0"/>
              </a:rPr>
              <a:t>,</a:t>
            </a: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postojanje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provizija</a:t>
            </a:r>
            <a:r>
              <a:rPr lang="es-ES" dirty="0">
                <a:cs typeface="Times New Roman" pitchFamily="18" charset="0"/>
              </a:rPr>
              <a:t> i </a:t>
            </a:r>
            <a:r>
              <a:rPr lang="es-ES" dirty="0" err="1">
                <a:cs typeface="Times New Roman" pitchFamily="18" charset="0"/>
              </a:rPr>
              <a:t>naknada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posrednicima</a:t>
            </a:r>
            <a:r>
              <a:rPr lang="es-ES" dirty="0">
                <a:cs typeface="Times New Roman" pitchFamily="18" charset="0"/>
              </a:rPr>
              <a:t> (</a:t>
            </a:r>
            <a:r>
              <a:rPr lang="sr-Latn-CS" dirty="0">
                <a:cs typeface="Times New Roman" pitchFamily="18" charset="0"/>
              </a:rPr>
              <a:t>npr. </a:t>
            </a:r>
            <a:r>
              <a:rPr lang="es-ES" dirty="0" err="1">
                <a:cs typeface="Times New Roman" pitchFamily="18" charset="0"/>
              </a:rPr>
              <a:t>brokerima</a:t>
            </a:r>
            <a:r>
              <a:rPr lang="es-ES" dirty="0">
                <a:cs typeface="Times New Roman" pitchFamily="18" charset="0"/>
              </a:rPr>
              <a:t>),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postojanje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takozvanih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kotacionih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raspona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smtClean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kod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dilera</a:t>
            </a:r>
            <a:r>
              <a:rPr lang="es-ES" dirty="0">
                <a:cs typeface="Times New Roman" pitchFamily="18" charset="0"/>
              </a:rPr>
              <a:t>,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troškovi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kliringa</a:t>
            </a:r>
            <a:r>
              <a:rPr lang="es-ES" dirty="0">
                <a:cs typeface="Times New Roman" pitchFamily="18" charset="0"/>
              </a:rPr>
              <a:t>,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r>
              <a:rPr lang="es-ES" dirty="0" err="1">
                <a:cs typeface="Times New Roman" pitchFamily="18" charset="0"/>
              </a:rPr>
              <a:t>porezi</a:t>
            </a:r>
            <a:r>
              <a:rPr lang="es-ES" dirty="0">
                <a:cs typeface="Times New Roman" pitchFamily="18" charset="0"/>
              </a:rPr>
              <a:t> i </a:t>
            </a:r>
            <a:r>
              <a:rPr lang="es-ES" dirty="0" err="1">
                <a:cs typeface="Times New Roman" pitchFamily="18" charset="0"/>
              </a:rPr>
              <a:t>druge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 smtClean="0">
                <a:cs typeface="Times New Roman" pitchFamily="18" charset="0"/>
              </a:rPr>
              <a:t>dažbine</a:t>
            </a:r>
            <a:r>
              <a:rPr lang="sr-Latn-ME" dirty="0" smtClean="0">
                <a:cs typeface="Times New Roman" pitchFamily="18" charset="0"/>
              </a:rPr>
              <a:t>.</a:t>
            </a:r>
            <a:r>
              <a:rPr lang="es-ES" dirty="0" smtClean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719138" indent="-268288">
              <a:tabLst>
                <a:tab pos="719138" algn="l"/>
              </a:tabLst>
            </a:pPr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196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ME" dirty="0" smtClean="0"/>
              <a:t>Finansijska ekonomija,  nastanak i razvoj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Ekonomski sistem,  uloga i značaj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Finansijski sistem,  struktura i funkcije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Finansijski izvori u ekonomiji 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Osnove i priroda finansijskih odnosa u reprodukciji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Nacionalni dohodak, raspodjela i novčani tokovi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91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734" y="386366"/>
            <a:ext cx="10156065" cy="5790597"/>
          </a:xfrm>
        </p:spPr>
        <p:txBody>
          <a:bodyPr>
            <a:noAutofit/>
          </a:bodyPr>
          <a:lstStyle/>
          <a:p>
            <a:pPr marL="639763" indent="-45720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30238" algn="l"/>
              </a:tabLst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82563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539750" algn="l"/>
                <a:tab pos="630238" algn="l"/>
              </a:tabLst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b)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ski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instrumenti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elementi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skog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tržišta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3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39750" algn="l"/>
                <a:tab pos="630238" algn="l"/>
              </a:tabLs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instrumenti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predstavljaju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predmet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trgovanja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tržištima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39750" algn="l"/>
                <a:tab pos="630238" algn="l"/>
              </a:tabLs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Njihova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razvijenost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diversifikovanost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najbolji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indikatori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pokazatelji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stepena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razvijenosti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pojedinih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50850" algn="l"/>
                <a:tab pos="536575" algn="l"/>
                <a:tab pos="539750" algn="l"/>
                <a:tab pos="630238" algn="l"/>
              </a:tabLs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tržištima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transakcije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podrazum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evaju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istovremeno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kreiranje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aktive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pasive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50850" algn="l"/>
                <a:tab pos="536575" algn="l"/>
                <a:tab pos="539750" algn="l"/>
                <a:tab pos="630238" algn="l"/>
              </a:tabLst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 osnovu ovog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možemo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izvući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jednu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definicija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kojoj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kreiranje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transfer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takvih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oblika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aktive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pasive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konstituiše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tržište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50850" algn="l"/>
                <a:tab pos="536575" algn="l"/>
                <a:tab pos="539750" algn="l"/>
                <a:tab pos="630238" algn="l"/>
              </a:tabLst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373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2" y="669701"/>
            <a:ext cx="10465158" cy="5507262"/>
          </a:xfrm>
        </p:spPr>
        <p:txBody>
          <a:bodyPr>
            <a:normAutofit lnSpcReduction="10000"/>
          </a:bodyPr>
          <a:lstStyle/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630238" algn="l"/>
              </a:tabLs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Hartije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vrijednosti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predstavlja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najmnogobroniji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najzastupljniji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najrazvijeniji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oblik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aktive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ME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3" indent="-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630238" algn="l"/>
              </a:tabLs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Hartije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ednosti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možemo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pod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ijel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dv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velike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grupe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 </a:t>
            </a:r>
            <a:endParaRPr lang="sr-Latn-CS" dirty="0">
              <a:cs typeface="Times New Roman" pitchFamily="18" charset="0"/>
            </a:endParaRPr>
          </a:p>
          <a:p>
            <a:pPr marL="1176338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539750" algn="l"/>
                <a:tab pos="630238" algn="l"/>
              </a:tabLs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osnovne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endParaRPr lang="sr-Latn-ME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176338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539750" algn="l"/>
                <a:tab pos="630238" algn="l"/>
              </a:tabLst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izvedene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hartije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ednosti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-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takozvani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derivati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ME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Depozitni (ž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iralni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)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novac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više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funkcija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privredn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transakcijama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On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predstavlja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opšte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sredstvo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razm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ene,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vrši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funkciju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ere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ednosti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obavlja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funkciju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očuvanja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vr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ednosti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(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tezaurisano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blago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). 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fontAlgn="base"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Može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javiti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više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oblika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-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kao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kovani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novac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papirni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ili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žiralni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en-US" dirty="0"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Devize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devizni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kursevi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također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ski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instrumenti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aktiva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može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trgovati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posebnom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segmentu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skog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-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deviznom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tržištu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ea typeface="Calibri" pitchFamily="34" charset="0"/>
                <a:cs typeface="Times New Roman" pitchFamily="18" charset="0"/>
              </a:rPr>
              <a:t>Devize</a:t>
            </a:r>
            <a:r>
              <a:rPr lang="en-US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nisu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isto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što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valute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. </a:t>
            </a:r>
            <a:endParaRPr lang="sr-Latn-ME" dirty="0" smtClean="0"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dirty="0"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84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515155"/>
            <a:ext cx="10490915" cy="5661808"/>
          </a:xfrm>
        </p:spPr>
        <p:txBody>
          <a:bodyPr/>
          <a:lstStyle/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ea typeface="Calibri" pitchFamily="34" charset="0"/>
                <a:cs typeface="Times New Roman" pitchFamily="18" charset="0"/>
              </a:rPr>
              <a:t>Valute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predstavljaju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efektivni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strani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nova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c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(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kovani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ili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papirni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)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kojim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se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raspolaže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u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zemlji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različitoj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od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zemlje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njegovog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por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ij</a:t>
            </a:r>
            <a:r>
              <a:rPr lang="en-US" dirty="0" err="1">
                <a:ea typeface="Calibri" pitchFamily="34" charset="0"/>
                <a:cs typeface="Times New Roman" pitchFamily="18" charset="0"/>
              </a:rPr>
              <a:t>ekla</a:t>
            </a:r>
            <a:r>
              <a:rPr lang="en-US" dirty="0">
                <a:ea typeface="Calibri" pitchFamily="34" charset="0"/>
                <a:cs typeface="Times New Roman" pitchFamily="18" charset="0"/>
              </a:rPr>
              <a:t>. </a:t>
            </a:r>
            <a:endParaRPr lang="sr-Latn-CS" dirty="0"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>
                <a:ea typeface="Calibri" pitchFamily="34" charset="0"/>
                <a:cs typeface="Times New Roman" pitchFamily="18" charset="0"/>
              </a:rPr>
              <a:t>Devize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predstavljaju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sva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potraživanja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po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bilo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kom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osnovu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koja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glase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stranu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valutu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odnosno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istrumenti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plaćanja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između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zemalja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,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bez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obzira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način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raspolaganja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-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gotovina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mjenice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čekovi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sl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Predmet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trgovanja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deviznom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tržištu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mogu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biti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devize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ali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devizni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kursevi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.</a:t>
            </a:r>
            <a:endParaRPr lang="en-US" dirty="0">
              <a:cs typeface="Times New Roman" pitchFamily="18" charset="0"/>
            </a:endParaRPr>
          </a:p>
          <a:p>
            <a:pPr marL="639762" indent="-457200" algn="just" fontAlgn="base">
              <a:spcBef>
                <a:spcPct val="0"/>
              </a:spcBef>
              <a:spcAft>
                <a:spcPct val="0"/>
              </a:spcAft>
            </a:pPr>
            <a:r>
              <a:rPr lang="es-ES" dirty="0" err="1">
                <a:ea typeface="Calibri" pitchFamily="34" charset="0"/>
                <a:cs typeface="Times New Roman" pitchFamily="18" charset="0"/>
              </a:rPr>
              <a:t>Devizni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kurs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je c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ena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strane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valute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izra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ž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ena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u doma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ć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em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novcu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ili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c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ena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po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kojoj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se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jedna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nacionalna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valuta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razm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enjuje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za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drugu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valutu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. </a:t>
            </a:r>
            <a:endParaRPr lang="sr-Latn-ME" dirty="0" smtClean="0">
              <a:ea typeface="Calibri" pitchFamily="34" charset="0"/>
              <a:cs typeface="Times New Roman" pitchFamily="18" charset="0"/>
            </a:endParaRPr>
          </a:p>
          <a:p>
            <a:pPr marL="536575" indent="-354013" algn="just" fontAlgn="base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413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0614" y="283335"/>
            <a:ext cx="10143186" cy="5893628"/>
          </a:xfrm>
        </p:spPr>
        <p:txBody>
          <a:bodyPr/>
          <a:lstStyle/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8256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ea typeface="Calibri" pitchFamily="34" charset="0"/>
                <a:cs typeface="Times New Roman" pitchFamily="18" charset="0"/>
              </a:rPr>
              <a:t>c) </a:t>
            </a:r>
            <a:r>
              <a:rPr lang="es-ES" dirty="0" err="1" smtClean="0">
                <a:ea typeface="Calibri" pitchFamily="34" charset="0"/>
                <a:cs typeface="Times New Roman" pitchFamily="18" charset="0"/>
              </a:rPr>
              <a:t>Učesni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c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i u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skom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sistemu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i na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skom</a:t>
            </a:r>
            <a:r>
              <a:rPr lang="es-ES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ea typeface="Calibri" pitchFamily="34" charset="0"/>
                <a:cs typeface="Times New Roman" pitchFamily="18" charset="0"/>
              </a:rPr>
              <a:t>tržištu</a:t>
            </a:r>
            <a:endParaRPr lang="sr-Latn-CS" dirty="0"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Četiri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moguća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pristupa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grupisanju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svih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sistemu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Latn-ME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To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su: </a:t>
            </a:r>
            <a:endParaRPr lang="en-US" dirty="0">
              <a:cs typeface="Times New Roman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š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ire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uže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shvatanje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finansijskih učesnika,</a:t>
            </a:r>
            <a:endParaRPr lang="en-US" dirty="0">
              <a:cs typeface="Times New Roman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        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 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efinansijski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učesnici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        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- 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mitenti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investitori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       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  h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ed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ž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eri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špekulanti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ME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363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502276"/>
            <a:ext cx="10478037" cy="5674687"/>
          </a:xfrm>
        </p:spPr>
        <p:txBody>
          <a:bodyPr>
            <a:normAutofit/>
          </a:bodyPr>
          <a:lstStyle/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Prema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širem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shvatanju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sve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učesnike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tržistima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oguće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je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grupisati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četiri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sektora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 </a:t>
            </a:r>
            <a:endParaRPr lang="sr-Latn-ME" dirty="0">
              <a:cs typeface="Times New Roman" pitchFamily="18" charset="0"/>
            </a:endParaRPr>
          </a:p>
          <a:p>
            <a:pPr marL="1096962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javni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endParaRPr lang="sr-Latn-ME" sz="2800" dirty="0">
              <a:cs typeface="Times New Roman" pitchFamily="18" charset="0"/>
            </a:endParaRPr>
          </a:p>
          <a:p>
            <a:pPr marL="1096962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privrede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(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vanprivrede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)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endParaRPr lang="sr-Latn-ME" sz="2800" dirty="0">
              <a:cs typeface="Times New Roman" pitchFamily="18" charset="0"/>
            </a:endParaRPr>
          </a:p>
          <a:p>
            <a:pPr marL="1096962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stanovništva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endParaRPr lang="sr-Latn-ME" sz="2800" dirty="0">
              <a:cs typeface="Times New Roman" pitchFamily="18" charset="0"/>
            </a:endParaRPr>
          </a:p>
          <a:p>
            <a:pPr marL="1096962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subjekte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inostranstv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om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CS" sz="2800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557" y="3339619"/>
            <a:ext cx="5718219" cy="256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6536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953037"/>
            <a:ext cx="10529552" cy="5223926"/>
          </a:xfrm>
        </p:spPr>
        <p:txBody>
          <a:bodyPr/>
          <a:lstStyle/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že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shvatanje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na finansijskom tržištu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vezuje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za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one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subjekte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čije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je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postojanje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poslovanje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t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esno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povezano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samom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suštinom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tržista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užeg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aspekta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tržistima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čine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18256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-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institucije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endParaRPr lang="sr-Latn-ME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8256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- 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posrednici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8256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Latn-ME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639762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Latn-ME" dirty="0" smtClean="0">
                <a:solidFill>
                  <a:srgbClr val="000000"/>
                </a:solidFill>
                <a:cs typeface="Times New Roman" pitchFamily="18" charset="0"/>
              </a:rPr>
              <a:t>Učesnike na finansijskom tržištu možemo grupisati na:</a:t>
            </a:r>
          </a:p>
          <a:p>
            <a:pPr marL="18256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sr-Latn-ME" dirty="0" smtClean="0">
                <a:solidFill>
                  <a:srgbClr val="000000"/>
                </a:solidFill>
                <a:cs typeface="Times New Roman" pitchFamily="18" charset="0"/>
              </a:rPr>
              <a:t>- nefinansijske učesnike,</a:t>
            </a:r>
          </a:p>
          <a:p>
            <a:pPr marL="182562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cs typeface="Times New Roman" pitchFamily="18" charset="0"/>
              </a:rPr>
              <a:t>	- finansijske učesnike.</a:t>
            </a:r>
            <a:endParaRPr lang="es-ES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19043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128" y="386366"/>
            <a:ext cx="10516672" cy="5790597"/>
          </a:xfrm>
        </p:spPr>
        <p:txBody>
          <a:bodyPr>
            <a:noAutofit/>
          </a:bodyPr>
          <a:lstStyle/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Nefinansijski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učesnici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obavljaju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svoju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d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elatnost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ostvaruju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misiju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ciljeve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nisu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predominantno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povezani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sistemom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ili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poslovima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tržištu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inansijskim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učesnicima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primarna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d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elatnost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je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upravo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poslovanje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rad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tržištima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Grupisanja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klasifikacije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finansijskih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može se izvršiti i na slijedeći način: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lvl="1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1.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Centralna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banka</a:t>
            </a:r>
            <a:endParaRPr lang="sr-Latn-CS" sz="2800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lvl="1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2.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Depozitne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ske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institucije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(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banke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različiti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bli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ka</a:t>
            </a:r>
            <a:r>
              <a:rPr lang="es-ES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komercijalne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investicione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univerzalne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)</a:t>
            </a:r>
            <a:endParaRPr lang="sr-Latn-CS" sz="2800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39762" lvl="1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3.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Štedionice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sr-Latn-C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š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tedne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kreditne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asocija</a:t>
            </a:r>
            <a:r>
              <a:rPr lang="sr-Latn-ME" sz="28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c</a:t>
            </a:r>
            <a:r>
              <a:rPr lang="es-ES" sz="28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kreditne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unije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sl</a:t>
            </a:r>
            <a:r>
              <a:rPr lang="es-ES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en-US" sz="2800" dirty="0"/>
          </a:p>
          <a:p>
            <a:pPr lvl="1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sr-Latn-CS" sz="2800" i="1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305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875763"/>
            <a:ext cx="10529552" cy="5301200"/>
          </a:xfrm>
        </p:spPr>
        <p:txBody>
          <a:bodyPr>
            <a:normAutofit fontScale="92500" lnSpcReduction="10000"/>
          </a:bodyPr>
          <a:lstStyle/>
          <a:p>
            <a:pPr marL="1825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Nedepozitne institucije na finansijskom tržištu</a:t>
            </a:r>
          </a:p>
          <a:p>
            <a:pPr marL="1825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825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1.Investicione i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nstitucije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</a:t>
            </a:r>
            <a:endParaRPr lang="sr-Latn-CS" dirty="0"/>
          </a:p>
          <a:p>
            <a:pPr marL="8048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investicione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kompanije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dirty="0"/>
          </a:p>
          <a:p>
            <a:pPr marL="8048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Investicioni 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fondov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</a:p>
          <a:p>
            <a:pPr marL="1825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2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Ugovorne</a:t>
            </a:r>
            <a:r>
              <a:rPr lang="en-U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institucije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:</a:t>
            </a:r>
            <a:endParaRPr lang="en-US" dirty="0"/>
          </a:p>
          <a:p>
            <a:pPr marL="8048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o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siguravajuća</a:t>
            </a:r>
            <a:r>
              <a:rPr lang="en-U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dru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št</a:t>
            </a:r>
            <a:r>
              <a:rPr lang="en-U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va</a:t>
            </a:r>
            <a:endParaRPr lang="en-US" dirty="0"/>
          </a:p>
          <a:p>
            <a:pPr marL="804862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- p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enzioni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fondovi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354013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354013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3.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Hedž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ing fondovi </a:t>
            </a:r>
          </a:p>
          <a:p>
            <a:pPr marL="696913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Hedž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ing fondovi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subjekti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uključuju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poslove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prvenstvenim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ciljem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da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zaštite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od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rizika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1262062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s-E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919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4" y="643944"/>
            <a:ext cx="10387885" cy="5533019"/>
          </a:xfrm>
        </p:spPr>
        <p:txBody>
          <a:bodyPr>
            <a:noAutofit/>
          </a:bodyPr>
          <a:lstStyle/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Špekulanti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velika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grupa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učesnika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finansijskim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tržištima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96913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Njihova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osnovna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elatnost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 da 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ostvare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zaradu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na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bazi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prom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c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Povezanost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skog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realnog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privrede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354013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Latn-CS" dirty="0">
              <a:cs typeface="Times New Roman" pitchFamily="18" charset="0"/>
            </a:endParaRPr>
          </a:p>
          <a:p>
            <a:pPr marL="696913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Između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realnog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finansijskog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jednoj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ekonomiji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postoji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veoma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t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esna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veza. </a:t>
            </a:r>
            <a:endParaRPr lang="sr-Latn-ME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96913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Ona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dvosm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erna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ogleda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se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činjenici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da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nestabilnosti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u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jednoj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sferi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t</a:t>
            </a:r>
            <a:r>
              <a:rPr lang="sr-Latn-C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ij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esno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pogađaju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drugu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obrnuto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sr-Latn-CS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marL="696913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Latn-C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Četiri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osnovna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makro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sektora</a:t>
            </a:r>
            <a:r>
              <a:rPr lang="es-ES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(s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ektor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privrede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j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avni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sektor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 s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ektor</a:t>
            </a:r>
            <a:r>
              <a:rPr lang="es-ES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domaćinstva</a:t>
            </a:r>
            <a:r>
              <a:rPr lang="sr-Latn-ME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sektor odnosa sa inostranstvom) koji čine finansijski sistem, kako su povezani međusobnim odnosima ilustraovana su u slijedećim dijagramima.</a:t>
            </a:r>
            <a:endParaRPr lang="es-ES" dirty="0"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53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583" y="1094704"/>
            <a:ext cx="8166364" cy="508225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851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639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1.Finansijska ekonomija,   nastanak  i razvoj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sr-Latn-ME" sz="3200" dirty="0" smtClean="0"/>
              <a:t>Ekonomiju jedne zemlje čine privredni subjekti, domaćinstva i javni sektor,  koji funkcionišu u procesu reprodukcije. Ekonomiju čine i tržišta, institucije, instrumenti i normativna regulativa te zemlje.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3200" dirty="0" err="1" smtClean="0"/>
              <a:t>Proces</a:t>
            </a:r>
            <a:r>
              <a:rPr lang="en-US" sz="3200" dirty="0" smtClean="0"/>
              <a:t> </a:t>
            </a:r>
            <a:r>
              <a:rPr lang="sr-Latn-ME" sz="3200" dirty="0" smtClean="0"/>
              <a:t>funkcionisanja finansijskih</a:t>
            </a:r>
            <a:r>
              <a:rPr lang="en-US" sz="3200" dirty="0" smtClean="0"/>
              <a:t> </a:t>
            </a:r>
            <a:r>
              <a:rPr lang="en-US" sz="3200" dirty="0" err="1" smtClean="0"/>
              <a:t>sredstava</a:t>
            </a:r>
            <a:r>
              <a:rPr lang="sr-Latn-ME" sz="3200" dirty="0" smtClean="0"/>
              <a:t> u procesu reprodukcije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njihovo</a:t>
            </a:r>
            <a:r>
              <a:rPr lang="en-US" sz="3200" dirty="0"/>
              <a:t> </a:t>
            </a:r>
            <a:r>
              <a:rPr lang="en-US" sz="3200" dirty="0" err="1" smtClean="0"/>
              <a:t>organizovano</a:t>
            </a:r>
            <a:r>
              <a:rPr lang="sr-Latn-ME" sz="3200" dirty="0" smtClean="0"/>
              <a:t> </a:t>
            </a:r>
            <a:r>
              <a:rPr lang="en-US" sz="3200" dirty="0" err="1" smtClean="0"/>
              <a:t>trošenje</a:t>
            </a:r>
            <a:r>
              <a:rPr lang="en-US" sz="3200" dirty="0" smtClean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sr-Latn-ME" sz="3200" dirty="0" smtClean="0"/>
              <a:t>potrebe pomenutih sektora </a:t>
            </a:r>
            <a:r>
              <a:rPr lang="en-US" sz="3200" dirty="0" smtClean="0"/>
              <a:t>  </a:t>
            </a:r>
            <a:r>
              <a:rPr lang="sr-Latn-ME" sz="3200" dirty="0" smtClean="0"/>
              <a:t>i subjekata </a:t>
            </a:r>
            <a:r>
              <a:rPr lang="en-US" sz="3200" dirty="0" err="1" smtClean="0"/>
              <a:t>nazivamo</a:t>
            </a:r>
            <a:r>
              <a:rPr lang="sr-Latn-ME" sz="3200" dirty="0" smtClean="0"/>
              <a:t> </a:t>
            </a:r>
            <a:r>
              <a:rPr lang="en-US" sz="3200" dirty="0" err="1" smtClean="0"/>
              <a:t>finansijska</a:t>
            </a:r>
            <a:r>
              <a:rPr lang="en-US" sz="3200" dirty="0" smtClean="0"/>
              <a:t> </a:t>
            </a:r>
            <a:r>
              <a:rPr lang="sr-Latn-ME" sz="3200" dirty="0" smtClean="0"/>
              <a:t>ekonomija</a:t>
            </a:r>
            <a:r>
              <a:rPr lang="en-US" sz="3200" i="1" dirty="0" smtClean="0"/>
              <a:t>. </a:t>
            </a:r>
            <a:endParaRPr lang="sr-Latn-ME" sz="3200" i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sr-Latn-ME" sz="3200" dirty="0" smtClean="0"/>
              <a:t>Finansijska ekonomija</a:t>
            </a:r>
            <a:r>
              <a:rPr lang="en-US" sz="3200" dirty="0" smtClean="0"/>
              <a:t> </a:t>
            </a:r>
            <a:r>
              <a:rPr lang="en-US" sz="3200" dirty="0" err="1"/>
              <a:t>ima</a:t>
            </a:r>
            <a:r>
              <a:rPr lang="en-US" sz="3200" dirty="0"/>
              <a:t> </a:t>
            </a:r>
            <a:r>
              <a:rPr lang="en-US" sz="3200" dirty="0" err="1"/>
              <a:t>svoje</a:t>
            </a:r>
            <a:r>
              <a:rPr lang="en-US" sz="3200" dirty="0"/>
              <a:t> </a:t>
            </a:r>
            <a:r>
              <a:rPr lang="en-US" sz="3200" dirty="0" err="1"/>
              <a:t>instrumente</a:t>
            </a:r>
            <a:r>
              <a:rPr lang="en-US" sz="3200" dirty="0"/>
              <a:t>, </a:t>
            </a:r>
            <a:r>
              <a:rPr lang="en-US" sz="3200" dirty="0" err="1"/>
              <a:t>tehniku</a:t>
            </a:r>
            <a:r>
              <a:rPr lang="en-US" sz="3200" dirty="0"/>
              <a:t> </a:t>
            </a:r>
            <a:r>
              <a:rPr lang="sr-Latn-ME" sz="3200" dirty="0" smtClean="0"/>
              <a:t>pribavljanja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sr-Latn-ME" sz="3200" dirty="0" smtClean="0"/>
              <a:t> </a:t>
            </a:r>
            <a:r>
              <a:rPr lang="en-US" sz="3200" dirty="0" err="1" smtClean="0"/>
              <a:t>trošenja</a:t>
            </a:r>
            <a:r>
              <a:rPr lang="en-US" sz="3200" dirty="0" smtClean="0"/>
              <a:t> </a:t>
            </a:r>
            <a:r>
              <a:rPr lang="en-US" sz="3200" dirty="0" err="1" smtClean="0"/>
              <a:t>sredstava</a:t>
            </a:r>
            <a:r>
              <a:rPr lang="sr-Latn-ME" sz="3200" dirty="0" smtClean="0"/>
              <a:t> u reprodrkciji</a:t>
            </a:r>
            <a:r>
              <a:rPr lang="en-US" sz="3200" dirty="0" smtClean="0"/>
              <a:t>, </a:t>
            </a:r>
            <a:r>
              <a:rPr lang="en-US" sz="3200" dirty="0"/>
              <a:t>a </a:t>
            </a:r>
            <a:r>
              <a:rPr lang="en-US" sz="3200" dirty="0" err="1"/>
              <a:t>zatim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efekte</a:t>
            </a:r>
            <a:r>
              <a:rPr lang="en-US" sz="3200" dirty="0"/>
              <a:t> </a:t>
            </a:r>
            <a:r>
              <a:rPr lang="en-US" sz="3200" dirty="0" err="1"/>
              <a:t>koje</a:t>
            </a:r>
            <a:r>
              <a:rPr lang="en-US" sz="3200" dirty="0"/>
              <a:t> </a:t>
            </a:r>
            <a:r>
              <a:rPr lang="en-US" sz="3200" dirty="0" err="1" smtClean="0"/>
              <a:t>postiže</a:t>
            </a:r>
            <a:r>
              <a:rPr lang="sr-Latn-ME" sz="3200" dirty="0" smtClean="0"/>
              <a:t>. </a:t>
            </a:r>
            <a:r>
              <a:rPr lang="en-US" sz="3200" dirty="0" smtClean="0"/>
              <a:t>  </a:t>
            </a:r>
            <a:endParaRPr lang="sr-Latn-ME" sz="3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721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643944"/>
            <a:ext cx="10555310" cy="553301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Finansijski sistem je sistem koji djeluje u srcu (središtu) ekonomije jedne </a:t>
            </a:r>
            <a:r>
              <a:rPr lang="pl-PL" dirty="0" smtClean="0"/>
              <a:t>zemlje koji </a:t>
            </a:r>
            <a:r>
              <a:rPr lang="en-US" dirty="0" err="1" smtClean="0"/>
              <a:t>omogućava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monetarnog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opšte‐prihvaćenog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bržu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jednostavniju</a:t>
            </a:r>
            <a:r>
              <a:rPr lang="en-US" dirty="0"/>
              <a:t> </a:t>
            </a:r>
            <a:r>
              <a:rPr lang="en-US" dirty="0" err="1"/>
              <a:t>razmjenu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 smtClean="0"/>
              <a:t>proizvodnje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,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lakše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sigurnije</a:t>
            </a:r>
            <a:r>
              <a:rPr lang="sr-Latn-ME" dirty="0" smtClean="0"/>
              <a:t> </a:t>
            </a:r>
            <a:r>
              <a:rPr lang="en-US" dirty="0" err="1" smtClean="0"/>
              <a:t>preusmjeravanje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ključ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prvo</a:t>
            </a:r>
            <a:r>
              <a:rPr lang="en-US" dirty="0"/>
              <a:t> se </a:t>
            </a:r>
            <a:r>
              <a:rPr lang="en-US" dirty="0" err="1"/>
              <a:t>razvila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 smtClean="0"/>
              <a:t>funkcija</a:t>
            </a:r>
            <a:r>
              <a:rPr lang="sr-Latn-ME" dirty="0" smtClean="0"/>
              <a:t> </a:t>
            </a:r>
            <a:r>
              <a:rPr lang="en-US" dirty="0" err="1" smtClean="0"/>
              <a:t>katalizatora</a:t>
            </a:r>
            <a:r>
              <a:rPr lang="en-US" dirty="0" smtClean="0"/>
              <a:t> </a:t>
            </a:r>
            <a:r>
              <a:rPr lang="en-US" dirty="0" err="1" smtClean="0"/>
              <a:t>razmjene</a:t>
            </a:r>
            <a:r>
              <a:rPr lang="sr-Latn-ME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prvo</a:t>
            </a:r>
            <a:r>
              <a:rPr lang="en-US" dirty="0"/>
              <a:t> se </a:t>
            </a:r>
            <a:r>
              <a:rPr lang="en-US" dirty="0" err="1"/>
              <a:t>pojavio</a:t>
            </a:r>
            <a:r>
              <a:rPr lang="en-US" dirty="0"/>
              <a:t> </a:t>
            </a:r>
            <a:r>
              <a:rPr lang="en-US" dirty="0" err="1" smtClean="0"/>
              <a:t>novac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razvijale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preusmjeravanje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u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  <a:p>
            <a:r>
              <a:rPr lang="en-US" dirty="0" smtClean="0"/>
              <a:t> </a:t>
            </a:r>
            <a:r>
              <a:rPr lang="sr-Latn-ME" dirty="0" smtClean="0"/>
              <a:t>Sledeći dijagram ilustruje </a:t>
            </a:r>
            <a:r>
              <a:rPr lang="en-US" dirty="0" err="1" smtClean="0"/>
              <a:t>sektor</a:t>
            </a:r>
            <a:r>
              <a:rPr lang="sr-Latn-ME" dirty="0" smtClean="0"/>
              <a:t>e i njihove odnose u</a:t>
            </a:r>
            <a:r>
              <a:rPr lang="en-US" dirty="0" smtClean="0"/>
              <a:t> </a:t>
            </a:r>
            <a:r>
              <a:rPr lang="en-US" dirty="0" err="1" smtClean="0"/>
              <a:t>finansijsk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sr-Latn-ME" smtClean="0"/>
              <a:t>u.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787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9556" y="103031"/>
            <a:ext cx="10930171" cy="625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851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0649"/>
          </a:xfrm>
        </p:spPr>
        <p:txBody>
          <a:bodyPr/>
          <a:lstStyle/>
          <a:p>
            <a:r>
              <a:rPr lang="sr-Latn-ME" dirty="0" smtClean="0"/>
              <a:t>4. Izvori finansijskih sredstava u ekonomiji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5161"/>
            <a:ext cx="10515600" cy="4811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Osnovni finansijski izvori: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štednja</a:t>
            </a:r>
            <a:r>
              <a:rPr lang="sr-Latn-ME" dirty="0" smtClean="0"/>
              <a:t>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Inostrana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uvezena</a:t>
            </a:r>
            <a:r>
              <a:rPr lang="en-US" dirty="0"/>
              <a:t> </a:t>
            </a:r>
            <a:r>
              <a:rPr lang="en-US" dirty="0" err="1" smtClean="0"/>
              <a:t>akumulacija</a:t>
            </a:r>
            <a:r>
              <a:rPr lang="sr-Latn-ME" dirty="0" smtClean="0"/>
              <a:t>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Kreiranje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pl-PL" dirty="0" smtClean="0"/>
              <a:t>Iz raspodjele </a:t>
            </a:r>
            <a:r>
              <a:rPr lang="pl-PL" dirty="0"/>
              <a:t>nacionalnog dohotka (Y), </a:t>
            </a:r>
            <a:r>
              <a:rPr lang="pl-PL" dirty="0" smtClean="0"/>
              <a:t> nastaje samo prvi oblik koji je je osnovni i </a:t>
            </a:r>
            <a:r>
              <a:rPr lang="en-US" dirty="0" err="1" smtClean="0"/>
              <a:t>dominantan</a:t>
            </a:r>
            <a:r>
              <a:rPr lang="en-US" dirty="0" smtClean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 smtClean="0"/>
              <a:t>.</a:t>
            </a:r>
            <a:endParaRPr lang="en-US" b="1" dirty="0"/>
          </a:p>
          <a:p>
            <a:pPr marL="0" indent="0" algn="just">
              <a:buNone/>
            </a:pPr>
            <a:r>
              <a:rPr lang="sr-Latn-ME" dirty="0" smtClean="0"/>
              <a:t>Š</a:t>
            </a:r>
            <a:r>
              <a:rPr lang="en-US" dirty="0" err="1" smtClean="0"/>
              <a:t>tednj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akumulacij</a:t>
            </a:r>
            <a:r>
              <a:rPr lang="sr-Latn-ME" dirty="0" smtClean="0"/>
              <a:t>a</a:t>
            </a:r>
            <a:r>
              <a:rPr lang="en-US" dirty="0" smtClean="0"/>
              <a:t>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makroekonomsk</a:t>
            </a:r>
            <a:r>
              <a:rPr lang="sr-Latn-ME" dirty="0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agregat</a:t>
            </a:r>
            <a:r>
              <a:rPr lang="sr-Latn-ME" dirty="0" smtClean="0"/>
              <a:t>om</a:t>
            </a:r>
            <a:r>
              <a:rPr lang="en-US" dirty="0" smtClean="0"/>
              <a:t>,  </a:t>
            </a:r>
            <a:r>
              <a:rPr lang="en-US" dirty="0" err="1" smtClean="0"/>
              <a:t>javlja</a:t>
            </a:r>
            <a:r>
              <a:rPr lang="sr-Latn-ME" dirty="0" smtClean="0"/>
              <a:t> se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/>
              <a:t>modelima</a:t>
            </a:r>
            <a:r>
              <a:rPr lang="en-US" dirty="0"/>
              <a:t> </a:t>
            </a:r>
            <a:r>
              <a:rPr lang="en-US" dirty="0" err="1" smtClean="0"/>
              <a:t>rasta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svojstvu</a:t>
            </a:r>
            <a:r>
              <a:rPr lang="en-US" dirty="0"/>
              <a:t> </a:t>
            </a:r>
            <a:r>
              <a:rPr lang="en-US" dirty="0" err="1"/>
              <a:t>ključnog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dinamike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ravnoteže</a:t>
            </a:r>
            <a:r>
              <a:rPr lang="sr-Latn-ME" dirty="0" smtClean="0"/>
              <a:t> ekonomskog</a:t>
            </a:r>
            <a:r>
              <a:rPr lang="en-US" dirty="0" smtClean="0"/>
              <a:t> </a:t>
            </a:r>
            <a:r>
              <a:rPr lang="en-US" dirty="0" err="1"/>
              <a:t>rasta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12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631065"/>
            <a:ext cx="10478037" cy="55458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Š</a:t>
            </a:r>
            <a:r>
              <a:rPr lang="en-US" dirty="0" err="1" smtClean="0"/>
              <a:t>tednj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tretira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razlik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realizovanog</a:t>
            </a:r>
            <a:r>
              <a:rPr lang="en-US" dirty="0" smtClean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efektivnih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tekuću</a:t>
            </a:r>
            <a:r>
              <a:rPr lang="en-US" dirty="0"/>
              <a:t> </a:t>
            </a:r>
            <a:r>
              <a:rPr lang="en-US" dirty="0" err="1"/>
              <a:t>potrošnju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t-BR" dirty="0" smtClean="0"/>
              <a:t>odložen</a:t>
            </a:r>
            <a:r>
              <a:rPr lang="sr-Latn-ME" dirty="0" smtClean="0"/>
              <a:t>a</a:t>
            </a:r>
            <a:r>
              <a:rPr lang="pt-BR" dirty="0" smtClean="0"/>
              <a:t> potrošnj</a:t>
            </a:r>
            <a:r>
              <a:rPr lang="sr-Latn-ME" dirty="0" smtClean="0"/>
              <a:t>a</a:t>
            </a:r>
            <a:r>
              <a:rPr lang="pt-BR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P</a:t>
            </a:r>
            <a:r>
              <a:rPr lang="pt-BR" dirty="0" smtClean="0"/>
              <a:t>ostavlja </a:t>
            </a:r>
            <a:r>
              <a:rPr lang="sr-Latn-ME" dirty="0" smtClean="0"/>
              <a:t>se </a:t>
            </a:r>
            <a:r>
              <a:rPr lang="pt-BR" dirty="0" smtClean="0"/>
              <a:t>i </a:t>
            </a:r>
            <a:r>
              <a:rPr lang="pt-BR" dirty="0"/>
              <a:t>pitanje optimalizacije </a:t>
            </a:r>
            <a:r>
              <a:rPr lang="pt-BR" dirty="0" smtClean="0"/>
              <a:t>štednje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potrošnje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međusobnog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određenoj</a:t>
            </a:r>
            <a:r>
              <a:rPr lang="en-US" dirty="0"/>
              <a:t> </a:t>
            </a:r>
            <a:r>
              <a:rPr lang="en-US" dirty="0" err="1"/>
              <a:t>sekvenci</a:t>
            </a:r>
            <a:r>
              <a:rPr lang="en-US" dirty="0"/>
              <a:t> </a:t>
            </a:r>
            <a:r>
              <a:rPr lang="en-US" dirty="0" err="1" smtClean="0"/>
              <a:t>vremena</a:t>
            </a:r>
            <a:r>
              <a:rPr lang="sr-Latn-ME" dirty="0" smtClean="0"/>
              <a:t> </a:t>
            </a:r>
            <a:r>
              <a:rPr lang="en-US" dirty="0" err="1" smtClean="0"/>
              <a:t>dugoročnog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međusobni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ponašanje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se </a:t>
            </a:r>
            <a:r>
              <a:rPr lang="en-US" dirty="0" err="1"/>
              <a:t>posmatra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stabilnog</a:t>
            </a:r>
            <a:r>
              <a:rPr lang="en-US" dirty="0"/>
              <a:t> (</a:t>
            </a:r>
            <a:r>
              <a:rPr lang="en-US" dirty="0" err="1"/>
              <a:t>uravnoteženog</a:t>
            </a:r>
            <a:r>
              <a:rPr lang="en-US" dirty="0"/>
              <a:t>)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neuravnoteženog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 smtClean="0"/>
              <a:t>.</a:t>
            </a:r>
            <a:endParaRPr lang="en-US" b="1" dirty="0"/>
          </a:p>
          <a:p>
            <a:pPr marL="0" indent="0" algn="just">
              <a:buNone/>
            </a:pPr>
            <a:r>
              <a:rPr lang="sr-Latn-ME" dirty="0" smtClean="0"/>
              <a:t>O</a:t>
            </a:r>
            <a:r>
              <a:rPr lang="en-US" dirty="0" smtClean="0"/>
              <a:t>v</a:t>
            </a:r>
            <a:r>
              <a:rPr lang="sr-Latn-ME" dirty="0" smtClean="0"/>
              <a:t>ako </a:t>
            </a:r>
            <a:r>
              <a:rPr lang="en-US" dirty="0" smtClean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/>
              <a:t>poznati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   </a:t>
            </a:r>
            <a:r>
              <a:rPr lang="en-US" dirty="0" smtClean="0"/>
              <a:t>S </a:t>
            </a:r>
            <a:r>
              <a:rPr lang="en-US" dirty="0"/>
              <a:t>= Y - C</a:t>
            </a:r>
          </a:p>
          <a:p>
            <a:pPr marL="0" indent="0" algn="just">
              <a:buNone/>
            </a:pPr>
            <a:r>
              <a:rPr lang="pl-PL" dirty="0"/>
              <a:t>Novčana štednja je jednaka </a:t>
            </a:r>
            <a:r>
              <a:rPr lang="pl-PL" dirty="0" smtClean="0"/>
              <a:t>– nacinalni dohodak </a:t>
            </a:r>
            <a:r>
              <a:rPr lang="pl-PL" dirty="0"/>
              <a:t>minus potrošnja.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89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278" y="631065"/>
            <a:ext cx="10426521" cy="55458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N</a:t>
            </a:r>
            <a:r>
              <a:rPr lang="en-US" dirty="0" err="1" smtClean="0"/>
              <a:t>ovčana</a:t>
            </a:r>
            <a:r>
              <a:rPr lang="en-US" dirty="0" smtClean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razlik</a:t>
            </a:r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ukupnih</a:t>
            </a:r>
            <a:r>
              <a:rPr lang="en-US" dirty="0" smtClean="0"/>
              <a:t> </a:t>
            </a:r>
            <a:r>
              <a:rPr lang="en-US" dirty="0" err="1"/>
              <a:t>primanja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prodatu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 smtClean="0"/>
              <a:t>poslovanja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bez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amortizaciju</a:t>
            </a:r>
            <a:r>
              <a:rPr lang="en-US" dirty="0"/>
              <a:t>),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, </a:t>
            </a:r>
            <a:r>
              <a:rPr lang="en-US" dirty="0" err="1" smtClean="0"/>
              <a:t>poreze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zarade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pl-PL" dirty="0" smtClean="0"/>
              <a:t>kretanje </a:t>
            </a:r>
            <a:r>
              <a:rPr lang="pl-PL" dirty="0"/>
              <a:t>u njenom </a:t>
            </a:r>
            <a:r>
              <a:rPr lang="pl-PL" dirty="0" smtClean="0"/>
              <a:t>realnom dijelu </a:t>
            </a:r>
            <a:r>
              <a:rPr lang="pl-PL" dirty="0"/>
              <a:t>i </a:t>
            </a:r>
            <a:r>
              <a:rPr lang="pl-PL" dirty="0" smtClean="0"/>
              <a:t>finansijskih tokova.</a:t>
            </a:r>
          </a:p>
          <a:p>
            <a:pPr marL="0" indent="0" algn="just">
              <a:buNone/>
            </a:pPr>
            <a:r>
              <a:rPr lang="pl-PL" dirty="0" smtClean="0"/>
              <a:t> Na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sr-Latn-ME" dirty="0" smtClean="0"/>
              <a:t>utiču</a:t>
            </a:r>
            <a:r>
              <a:rPr lang="en-US" dirty="0" smtClean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pl-PL" dirty="0" smtClean="0"/>
              <a:t>nacionalnog </a:t>
            </a:r>
            <a:r>
              <a:rPr lang="pl-PL" dirty="0"/>
              <a:t>dohotka (Y), a to je, prema nekim autorima, </a:t>
            </a:r>
            <a:r>
              <a:rPr lang="pl-PL" dirty="0" smtClean="0"/>
              <a:t>više </a:t>
            </a:r>
            <a:r>
              <a:rPr lang="pl-PL" dirty="0"/>
              <a:t>autonomnih faktora, </a:t>
            </a:r>
            <a:r>
              <a:rPr lang="pl-PL" dirty="0" smtClean="0"/>
              <a:t>ali i </a:t>
            </a:r>
            <a:r>
              <a:rPr lang="pl-PL" dirty="0"/>
              <a:t>ponašanje potrošnje iz datog dohotka.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To </a:t>
            </a:r>
            <a:r>
              <a:rPr lang="pl-PL" dirty="0"/>
              <a:t>je poznati odnos:</a:t>
            </a:r>
          </a:p>
          <a:p>
            <a:pPr marL="0" indent="0" algn="just">
              <a:buNone/>
            </a:pPr>
            <a:r>
              <a:rPr lang="sr-Latn-ME" dirty="0" smtClean="0"/>
              <a:t>     </a:t>
            </a:r>
            <a:r>
              <a:rPr lang="en-US" dirty="0" smtClean="0"/>
              <a:t>Y</a:t>
            </a:r>
            <a:r>
              <a:rPr lang="en-US" dirty="0"/>
              <a:t>= C + 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647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6" y="528034"/>
            <a:ext cx="10400763" cy="564892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az-Cyrl-AZ" dirty="0"/>
              <a:t>ех </a:t>
            </a:r>
            <a:r>
              <a:rPr lang="en-US" dirty="0"/>
              <a:t>post </a:t>
            </a:r>
            <a:r>
              <a:rPr lang="en-US" dirty="0" err="1"/>
              <a:t>jednaki</a:t>
            </a:r>
            <a:r>
              <a:rPr lang="en-US" dirty="0"/>
              <a:t> (S = I), to se </a:t>
            </a:r>
            <a:r>
              <a:rPr lang="en-US" dirty="0" err="1"/>
              <a:t>identitet</a:t>
            </a:r>
            <a:r>
              <a:rPr lang="en-US" dirty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susreće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          </a:t>
            </a:r>
            <a:r>
              <a:rPr lang="en-US" dirty="0" smtClean="0"/>
              <a:t>Y</a:t>
            </a:r>
            <a:r>
              <a:rPr lang="en-US" dirty="0"/>
              <a:t>= C + I</a:t>
            </a:r>
          </a:p>
          <a:p>
            <a:pPr algn="just"/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dohotka</a:t>
            </a:r>
            <a:r>
              <a:rPr lang="en-US" dirty="0"/>
              <a:t> (Y) </a:t>
            </a:r>
            <a:r>
              <a:rPr lang="en-US" dirty="0" err="1"/>
              <a:t>nalaze</a:t>
            </a:r>
            <a:r>
              <a:rPr lang="en-US" dirty="0"/>
              <a:t> se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sfere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sr-Latn-ME" dirty="0" smtClean="0"/>
              <a:t>V</a:t>
            </a:r>
            <a:r>
              <a:rPr lang="en-US" dirty="0" err="1" smtClean="0"/>
              <a:t>iš</a:t>
            </a:r>
            <a:r>
              <a:rPr lang="sr-Latn-ME" dirty="0" smtClean="0"/>
              <a:t>a</a:t>
            </a:r>
            <a:r>
              <a:rPr lang="en-US" dirty="0" smtClean="0"/>
              <a:t>k </a:t>
            </a:r>
            <a:r>
              <a:rPr lang="en-US" dirty="0" err="1" smtClean="0"/>
              <a:t>štednje</a:t>
            </a:r>
            <a:r>
              <a:rPr lang="sr-Latn-ME" dirty="0"/>
              <a:t> </a:t>
            </a:r>
            <a:r>
              <a:rPr lang="sr-Latn-ME" dirty="0" smtClean="0"/>
              <a:t>se</a:t>
            </a:r>
            <a:r>
              <a:rPr lang="en-US" dirty="0" smtClean="0"/>
              <a:t> </a:t>
            </a:r>
            <a:r>
              <a:rPr lang="en-US" dirty="0" err="1"/>
              <a:t>prenoseći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manjkom</a:t>
            </a:r>
            <a:r>
              <a:rPr lang="en-US" dirty="0" smtClean="0"/>
              <a:t>, </a:t>
            </a:r>
            <a:r>
              <a:rPr lang="en-US" dirty="0" err="1" smtClean="0"/>
              <a:t>dovod</a:t>
            </a:r>
            <a:r>
              <a:rPr lang="sr-Latn-ME" dirty="0" smtClean="0"/>
              <a:t>i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smtClean="0"/>
              <a:t>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 smtClean="0"/>
              <a:t>izdvajanja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obrtne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 smtClean="0"/>
              <a:t>posle</a:t>
            </a:r>
            <a:r>
              <a:rPr lang="sr-Latn-ME" dirty="0" smtClean="0"/>
              <a:t> </a:t>
            </a:r>
            <a:r>
              <a:rPr lang="en-US" dirty="0" err="1" smtClean="0"/>
              <a:t>transformisanja</a:t>
            </a:r>
            <a:r>
              <a:rPr lang="en-US" dirty="0" smtClean="0"/>
              <a:t> </a:t>
            </a:r>
            <a:r>
              <a:rPr lang="sr-Latn-ME" dirty="0"/>
              <a:t>u</a:t>
            </a:r>
            <a:r>
              <a:rPr lang="az-Cyrl-AZ" dirty="0" smtClean="0"/>
              <a:t>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nosi</a:t>
            </a:r>
            <a:r>
              <a:rPr lang="sr-Latn-ME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/>
              <a:t>predznaka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 smtClean="0"/>
              <a:t>investicija</a:t>
            </a:r>
            <a:r>
              <a:rPr lang="en-US" dirty="0" smtClean="0"/>
              <a:t>, </a:t>
            </a:r>
            <a:r>
              <a:rPr lang="en-US" dirty="0"/>
              <a:t>on je </a:t>
            </a:r>
            <a:r>
              <a:rPr lang="en-US" dirty="0" err="1"/>
              <a:t>pozitivan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kod </a:t>
            </a:r>
            <a:r>
              <a:rPr lang="pl-PL" dirty="0"/>
              <a:t>sektora gde je štednja manja od investicija </a:t>
            </a:r>
            <a:r>
              <a:rPr lang="pl-PL" dirty="0" smtClean="0"/>
              <a:t> </a:t>
            </a:r>
            <a:r>
              <a:rPr lang="pl-PL" dirty="0"/>
              <a:t>on je negativan. </a:t>
            </a:r>
            <a:endParaRPr lang="pl-PL" dirty="0" smtClean="0"/>
          </a:p>
          <a:p>
            <a:pPr algn="just"/>
            <a:r>
              <a:rPr lang="pl-PL" dirty="0" smtClean="0"/>
              <a:t>Jasno je </a:t>
            </a:r>
            <a:r>
              <a:rPr lang="en-US" dirty="0" smtClean="0"/>
              <a:t>da </a:t>
            </a:r>
            <a:r>
              <a:rPr lang="en-US" dirty="0"/>
              <a:t>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sektori</a:t>
            </a:r>
            <a:r>
              <a:rPr lang="en-US" dirty="0"/>
              <a:t> s </a:t>
            </a:r>
            <a:r>
              <a:rPr lang="en-US" dirty="0" err="1"/>
              <a:t>viškom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</a:t>
            </a:r>
            <a:r>
              <a:rPr lang="en-US" dirty="0" err="1"/>
              <a:t>akumulacije</a:t>
            </a:r>
            <a:r>
              <a:rPr lang="en-US" dirty="0"/>
              <a:t>), </a:t>
            </a:r>
            <a:r>
              <a:rPr lang="en-US" dirty="0" err="1" smtClean="0"/>
              <a:t>nasuprot</a:t>
            </a:r>
            <a:r>
              <a:rPr lang="sr-Latn-ME" dirty="0" smtClean="0"/>
              <a:t> </a:t>
            </a:r>
            <a:r>
              <a:rPr lang="en-US" dirty="0" err="1" smtClean="0"/>
              <a:t>sektorima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manjkom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748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682580"/>
            <a:ext cx="10490915" cy="549438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je </a:t>
            </a:r>
            <a:r>
              <a:rPr lang="en-US" dirty="0" err="1"/>
              <a:t>uži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od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 smtClean="0"/>
              <a:t>bolje</a:t>
            </a:r>
            <a:r>
              <a:rPr lang="sr-Latn-ME" dirty="0" smtClean="0"/>
              <a:t> </a:t>
            </a:r>
            <a:r>
              <a:rPr lang="en-US" dirty="0" err="1" smtClean="0"/>
              <a:t>odražava</a:t>
            </a:r>
            <a:r>
              <a:rPr lang="en-US" dirty="0" smtClean="0"/>
              <a:t>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(</a:t>
            </a:r>
            <a:r>
              <a:rPr lang="en-US" dirty="0" err="1"/>
              <a:t>novčanu</a:t>
            </a:r>
            <a:r>
              <a:rPr lang="en-US" dirty="0"/>
              <a:t>)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pojedinog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u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investiranja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pozitivnu</a:t>
            </a:r>
            <a:r>
              <a:rPr lang="en-US" dirty="0" smtClean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 smtClean="0"/>
              <a:t>određenom</a:t>
            </a:r>
            <a:r>
              <a:rPr lang="sr-Latn-ME" dirty="0" smtClean="0"/>
              <a:t> </a:t>
            </a:r>
            <a:r>
              <a:rPr lang="en-US" dirty="0" err="1" smtClean="0"/>
              <a:t>periodu</a:t>
            </a:r>
            <a:r>
              <a:rPr lang="sr-Latn-ME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sr-Latn-ME" dirty="0" smtClean="0"/>
              <a:t>  </a:t>
            </a:r>
            <a:r>
              <a:rPr lang="en-US" dirty="0" smtClean="0"/>
              <a:t>FS </a:t>
            </a:r>
            <a:r>
              <a:rPr lang="en-US" dirty="0"/>
              <a:t>= AN </a:t>
            </a:r>
            <a:r>
              <a:rPr lang="en-US" dirty="0" smtClean="0"/>
              <a:t>– IR</a:t>
            </a:r>
            <a:endParaRPr lang="sr-Latn-ME" dirty="0" smtClean="0"/>
          </a:p>
          <a:p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(AN)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realnih </a:t>
            </a:r>
            <a:r>
              <a:rPr lang="pl-PL" dirty="0"/>
              <a:t>izdataka za investiranje (IR).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900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502276"/>
            <a:ext cx="10503794" cy="56746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se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 smtClean="0"/>
              <a:t>štednja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se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instramenata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raspolaganje</a:t>
            </a:r>
            <a:r>
              <a:rPr lang="en-US" dirty="0" smtClean="0"/>
              <a:t> </a:t>
            </a:r>
            <a:r>
              <a:rPr lang="en-US" dirty="0" err="1"/>
              <a:t>onim</a:t>
            </a:r>
            <a:r>
              <a:rPr lang="en-US" dirty="0"/>
              <a:t> </a:t>
            </a:r>
            <a:r>
              <a:rPr lang="en-US" dirty="0" err="1"/>
              <a:t>jedinicama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od </a:t>
            </a:r>
            <a:r>
              <a:rPr lang="en-US" dirty="0" err="1" smtClean="0"/>
              <a:t>sopstvene</a:t>
            </a:r>
            <a:r>
              <a:rPr lang="sr-Latn-ME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zadrži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nekom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cirkuliše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sr-Latn-ME" dirty="0" err="1"/>
              <a:t>g</a:t>
            </a:r>
            <a:r>
              <a:rPr lang="en-US" dirty="0" err="1" smtClean="0"/>
              <a:t>otov</a:t>
            </a:r>
            <a:r>
              <a:rPr lang="sr-Latn-ME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štednji</a:t>
            </a:r>
            <a:r>
              <a:rPr lang="en-US" dirty="0"/>
              <a:t> - </a:t>
            </a:r>
            <a:r>
              <a:rPr lang="en-US" dirty="0" err="1"/>
              <a:t>tezauriše</a:t>
            </a:r>
            <a:r>
              <a:rPr lang="en-US" dirty="0"/>
              <a:t>).</a:t>
            </a:r>
          </a:p>
          <a:p>
            <a:pPr algn="just"/>
            <a:r>
              <a:rPr lang="pl-PL" dirty="0"/>
              <a:t>To su </a:t>
            </a:r>
            <a:r>
              <a:rPr lang="pl-PL" dirty="0" smtClean="0"/>
              <a:t>prije </a:t>
            </a:r>
            <a:r>
              <a:rPr lang="pl-PL" dirty="0"/>
              <a:t>svega finansijske investicije, za razliku od realnih </a:t>
            </a:r>
            <a:r>
              <a:rPr lang="pl-PL" dirty="0" smtClean="0"/>
              <a:t>investicija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u </a:t>
            </a:r>
            <a:r>
              <a:rPr lang="en-US" dirty="0" err="1" smtClean="0"/>
              <a:t>privrednim</a:t>
            </a:r>
            <a:r>
              <a:rPr lang="sr-Latn-ME" dirty="0" smtClean="0"/>
              <a:t> </a:t>
            </a:r>
            <a:r>
              <a:rPr lang="en-US" dirty="0" err="1" smtClean="0"/>
              <a:t>tokovima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reprodukciju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, </a:t>
            </a:r>
            <a:r>
              <a:rPr lang="en-US" dirty="0" err="1"/>
              <a:t>fiskalnim</a:t>
            </a:r>
            <a:r>
              <a:rPr lang="en-US" dirty="0"/>
              <a:t> </a:t>
            </a:r>
            <a:r>
              <a:rPr lang="en-US" dirty="0" err="1"/>
              <a:t>mehanizmom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bankarskim </a:t>
            </a:r>
            <a:r>
              <a:rPr lang="pl-PL" dirty="0"/>
              <a:t>mehanizmom, samofinansiranjem i dr.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891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 fontScale="90000"/>
          </a:bodyPr>
          <a:lstStyle/>
          <a:p>
            <a:r>
              <a:rPr lang="sr-Latn-ME" dirty="0"/>
              <a:t>5</a:t>
            </a:r>
            <a:r>
              <a:rPr lang="en-US" dirty="0" smtClean="0"/>
              <a:t>. O</a:t>
            </a:r>
            <a:r>
              <a:rPr lang="sr-Latn-ME" dirty="0" smtClean="0"/>
              <a:t>snova i priroda finansijskih odnosa u reprodukciji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Finansijska ekonomija u punom smislu te riječi, nastaje </a:t>
            </a:r>
            <a:r>
              <a:rPr lang="en-US" dirty="0" smtClean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robne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opšteg</a:t>
            </a:r>
            <a:r>
              <a:rPr lang="en-US" dirty="0"/>
              <a:t> </a:t>
            </a:r>
            <a:r>
              <a:rPr lang="en-US" dirty="0" err="1" smtClean="0"/>
              <a:t>ekvivalenta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poznatom</a:t>
            </a:r>
            <a:r>
              <a:rPr lang="en-US" dirty="0"/>
              <a:t> </a:t>
            </a:r>
            <a:r>
              <a:rPr lang="en-US" dirty="0" err="1"/>
              <a:t>obrascu</a:t>
            </a:r>
            <a:r>
              <a:rPr lang="en-US" dirty="0"/>
              <a:t> N </a:t>
            </a:r>
            <a:r>
              <a:rPr lang="en-US" dirty="0" smtClean="0"/>
              <a:t>– R</a:t>
            </a:r>
            <a:r>
              <a:rPr lang="sr-Latn-ME" dirty="0" smtClean="0"/>
              <a:t> </a:t>
            </a:r>
            <a:r>
              <a:rPr lang="pl-PL" dirty="0" smtClean="0"/>
              <a:t>– </a:t>
            </a:r>
            <a:r>
              <a:rPr lang="pl-PL" dirty="0"/>
              <a:t>N1 odnosno R - N – </a:t>
            </a:r>
            <a:r>
              <a:rPr lang="pl-PL" dirty="0" smtClean="0"/>
              <a:t>R1.  </a:t>
            </a:r>
            <a:endParaRPr lang="pt-BR" dirty="0"/>
          </a:p>
          <a:p>
            <a:pPr algn="just"/>
            <a:r>
              <a:rPr lang="pl-PL" dirty="0" smtClean="0"/>
              <a:t>Početak </a:t>
            </a:r>
            <a:r>
              <a:rPr lang="pl-PL" dirty="0"/>
              <a:t>i kraj procesa reprodukcije je novac, odnosno novčani </a:t>
            </a:r>
            <a:r>
              <a:rPr lang="pl-PL" dirty="0" smtClean="0"/>
              <a:t>oblik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u </a:t>
            </a:r>
            <a:r>
              <a:rPr lang="en-US" dirty="0" err="1" smtClean="0"/>
              <a:t>odredenom</a:t>
            </a:r>
            <a:r>
              <a:rPr lang="sr-Latn-ME" dirty="0" smtClean="0"/>
              <a:t> </a:t>
            </a:r>
            <a:r>
              <a:rPr lang="en-US" dirty="0" err="1" smtClean="0"/>
              <a:t>trenutku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poprimaju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480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6" y="566670"/>
            <a:ext cx="10400763" cy="5610293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 </a:t>
            </a:r>
            <a:r>
              <a:rPr lang="en-US" dirty="0" err="1"/>
              <a:t>kružnog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sr-Latn-ME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u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, </a:t>
            </a:r>
            <a:r>
              <a:rPr lang="en-US" dirty="0" err="1"/>
              <a:t>uočava</a:t>
            </a:r>
            <a:r>
              <a:rPr lang="en-US" dirty="0"/>
              <a:t> se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toj</a:t>
            </a:r>
            <a:r>
              <a:rPr lang="en-US" dirty="0"/>
              <a:t>  </a:t>
            </a:r>
            <a:r>
              <a:rPr lang="en-US" dirty="0" err="1"/>
              <a:t>transformaciji</a:t>
            </a:r>
            <a:r>
              <a:rPr lang="en-US" dirty="0"/>
              <a:t> </a:t>
            </a:r>
            <a:r>
              <a:rPr lang="en-US" dirty="0" err="1"/>
              <a:t>robnog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novčani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Novac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čisto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fenomen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sasvim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društveni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je d</a:t>
            </a:r>
            <a:r>
              <a:rPr lang="sr-Latn-ME" dirty="0"/>
              <a:t>j</a:t>
            </a:r>
            <a:r>
              <a:rPr lang="en-US" dirty="0" err="1"/>
              <a:t>elovanje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ispoljavanje</a:t>
            </a:r>
            <a:r>
              <a:rPr lang="en-US" dirty="0"/>
              <a:t> </a:t>
            </a:r>
            <a:r>
              <a:rPr lang="en-US" dirty="0" err="1"/>
              <a:t>robne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sr-Latn-ME" dirty="0"/>
              <a:t>  </a:t>
            </a:r>
            <a:r>
              <a:rPr lang="sr-Latn-ME" dirty="0" smtClean="0"/>
              <a:t>g</a:t>
            </a:r>
            <a:r>
              <a:rPr lang="en-US" dirty="0" err="1" smtClean="0"/>
              <a:t>rganski</a:t>
            </a:r>
            <a:r>
              <a:rPr lang="en-US" dirty="0" smtClean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organski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time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sr-Latn-ME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801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0614" y="515155"/>
            <a:ext cx="10143186" cy="56618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ME" sz="3200" dirty="0" smtClean="0"/>
              <a:t>F</a:t>
            </a:r>
            <a:r>
              <a:rPr lang="en-US" sz="3200" dirty="0" err="1" smtClean="0"/>
              <a:t>inansije</a:t>
            </a:r>
            <a:r>
              <a:rPr lang="sr-Latn-ME" sz="3200" dirty="0" smtClean="0"/>
              <a:t> kao osnova finansijske ekonomije </a:t>
            </a:r>
            <a:r>
              <a:rPr lang="en-US" sz="3200" dirty="0" smtClean="0"/>
              <a:t> </a:t>
            </a:r>
            <a:r>
              <a:rPr lang="en-US" sz="3200" dirty="0" err="1"/>
              <a:t>su</a:t>
            </a:r>
            <a:r>
              <a:rPr lang="en-US" sz="3200" dirty="0"/>
              <a:t>  </a:t>
            </a:r>
            <a:r>
              <a:rPr lang="en-US" sz="3200" dirty="0" err="1"/>
              <a:t>sastavni</a:t>
            </a:r>
            <a:r>
              <a:rPr lang="en-US" sz="3200" dirty="0"/>
              <a:t> d</a:t>
            </a:r>
            <a:r>
              <a:rPr lang="sr-Latn-ME" sz="3200" dirty="0"/>
              <a:t>i</a:t>
            </a:r>
            <a:r>
              <a:rPr lang="en-US" sz="3200" dirty="0"/>
              <a:t>o </a:t>
            </a:r>
            <a:r>
              <a:rPr lang="en-US" sz="3200" dirty="0" err="1"/>
              <a:t>ukupne</a:t>
            </a:r>
            <a:r>
              <a:rPr lang="en-US" sz="3200" dirty="0"/>
              <a:t> </a:t>
            </a:r>
            <a:r>
              <a:rPr lang="en-US" sz="3200" dirty="0" err="1"/>
              <a:t>privrede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sr-Latn-ME" sz="3200" dirty="0"/>
              <a:t>ekonomije</a:t>
            </a:r>
            <a:r>
              <a:rPr lang="en-US" sz="3200" dirty="0"/>
              <a:t> </a:t>
            </a:r>
            <a:r>
              <a:rPr lang="en-US" sz="3200" dirty="0" err="1"/>
              <a:t>kao</a:t>
            </a:r>
            <a:r>
              <a:rPr lang="en-US" sz="3200" dirty="0"/>
              <a:t> c</a:t>
            </a:r>
            <a:r>
              <a:rPr lang="sr-Latn-ME" sz="3200" dirty="0"/>
              <a:t>j</a:t>
            </a:r>
            <a:r>
              <a:rPr lang="en-US" sz="3200" dirty="0" err="1"/>
              <a:t>elin</a:t>
            </a:r>
            <a:r>
              <a:rPr lang="sr-Latn-ME" sz="3200" dirty="0"/>
              <a:t>e</a:t>
            </a:r>
            <a:r>
              <a:rPr lang="en-US" sz="3200" dirty="0"/>
              <a:t>. </a:t>
            </a:r>
            <a:endParaRPr lang="sr-Latn-ME" sz="3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To se </a:t>
            </a:r>
            <a:r>
              <a:rPr lang="en-US" sz="3200" dirty="0" err="1"/>
              <a:t>može</a:t>
            </a:r>
            <a:r>
              <a:rPr lang="sr-Latn-ME" sz="3200" dirty="0"/>
              <a:t> </a:t>
            </a:r>
            <a:r>
              <a:rPr lang="en-US" sz="3200" dirty="0" err="1"/>
              <a:t>prikazati</a:t>
            </a:r>
            <a:r>
              <a:rPr lang="en-US" sz="3200" dirty="0"/>
              <a:t> k</a:t>
            </a:r>
            <a:r>
              <a:rPr lang="sr-Latn-ME" sz="3200" dirty="0"/>
              <a:t>roz</a:t>
            </a:r>
            <a:r>
              <a:rPr lang="en-US" sz="3200" dirty="0"/>
              <a:t> </a:t>
            </a:r>
            <a:r>
              <a:rPr lang="en-US" sz="3200" dirty="0" err="1"/>
              <a:t>sl</a:t>
            </a:r>
            <a:r>
              <a:rPr lang="sr-Latn-ME" sz="3200" dirty="0"/>
              <a:t>ij</a:t>
            </a:r>
            <a:r>
              <a:rPr lang="en-US" sz="3200" dirty="0" err="1"/>
              <a:t>edeći</a:t>
            </a:r>
            <a:r>
              <a:rPr lang="en-US" sz="3200" dirty="0"/>
              <a:t> </a:t>
            </a:r>
            <a:r>
              <a:rPr lang="en-US" sz="3200" dirty="0" err="1"/>
              <a:t>oblik</a:t>
            </a:r>
            <a:r>
              <a:rPr lang="en-US" sz="3200" dirty="0"/>
              <a:t> </a:t>
            </a:r>
            <a:r>
              <a:rPr lang="en-US" sz="3200" dirty="0" err="1"/>
              <a:t>povezanosti</a:t>
            </a:r>
            <a:r>
              <a:rPr lang="sr-Latn-ME" sz="3200" dirty="0"/>
              <a:t>: </a:t>
            </a:r>
            <a:endParaRPr lang="en-US" sz="3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1. </a:t>
            </a:r>
            <a:r>
              <a:rPr lang="en-US" sz="3200" dirty="0" err="1"/>
              <a:t>Javna</a:t>
            </a:r>
            <a:r>
              <a:rPr lang="en-US" sz="3200" dirty="0"/>
              <a:t> </a:t>
            </a:r>
            <a:r>
              <a:rPr lang="en-US" sz="3200" dirty="0" err="1"/>
              <a:t>privreda</a:t>
            </a:r>
            <a:r>
              <a:rPr lang="en-US" sz="3200" dirty="0"/>
              <a:t> </a:t>
            </a:r>
            <a:r>
              <a:rPr lang="sr-Latn-ME" sz="3200" dirty="0" smtClean="0"/>
              <a:t>i </a:t>
            </a:r>
            <a:r>
              <a:rPr lang="en-US" sz="3200" dirty="0" err="1" smtClean="0"/>
              <a:t>javne</a:t>
            </a:r>
            <a:r>
              <a:rPr lang="en-US" sz="3200" dirty="0" smtClean="0"/>
              <a:t> </a:t>
            </a:r>
            <a:r>
              <a:rPr lang="en-US" sz="3200" dirty="0" err="1" smtClean="0"/>
              <a:t>finansije</a:t>
            </a:r>
            <a:r>
              <a:rPr lang="en-US" sz="3200" dirty="0" smtClean="0"/>
              <a:t>,</a:t>
            </a:r>
            <a:endParaRPr lang="en-US" sz="3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2. </a:t>
            </a:r>
            <a:r>
              <a:rPr lang="en-US" sz="3200" dirty="0" err="1"/>
              <a:t>Privatna</a:t>
            </a:r>
            <a:r>
              <a:rPr lang="en-US" sz="3200" dirty="0"/>
              <a:t> </a:t>
            </a:r>
            <a:r>
              <a:rPr lang="en-US" sz="3200" dirty="0" err="1"/>
              <a:t>privreda</a:t>
            </a:r>
            <a:r>
              <a:rPr lang="en-US" sz="3200" dirty="0"/>
              <a:t> </a:t>
            </a:r>
            <a:r>
              <a:rPr lang="sr-Latn-ME" sz="3200" dirty="0" smtClean="0"/>
              <a:t>i </a:t>
            </a:r>
            <a:r>
              <a:rPr lang="en-US" sz="3200" dirty="0" err="1" smtClean="0"/>
              <a:t>privatne</a:t>
            </a:r>
            <a:r>
              <a:rPr lang="en-US" sz="3200" dirty="0" smtClean="0"/>
              <a:t> </a:t>
            </a:r>
            <a:r>
              <a:rPr lang="en-US" sz="3200" dirty="0" err="1" smtClean="0"/>
              <a:t>finansije</a:t>
            </a:r>
            <a:r>
              <a:rPr lang="en-US" sz="3200" dirty="0" smtClean="0"/>
              <a:t>,</a:t>
            </a:r>
            <a:endParaRPr lang="en-US" sz="3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3. </a:t>
            </a:r>
            <a:r>
              <a:rPr lang="en-US" sz="3200" dirty="0" err="1"/>
              <a:t>Međunarodna</a:t>
            </a:r>
            <a:r>
              <a:rPr lang="en-US" sz="3200" dirty="0"/>
              <a:t> </a:t>
            </a:r>
            <a:r>
              <a:rPr lang="en-US" sz="3200" dirty="0" err="1"/>
              <a:t>privreda</a:t>
            </a:r>
            <a:r>
              <a:rPr lang="en-US" sz="3200" dirty="0"/>
              <a:t> </a:t>
            </a:r>
            <a:r>
              <a:rPr lang="sr-Latn-ME" sz="3200" dirty="0" smtClean="0"/>
              <a:t>i </a:t>
            </a:r>
            <a:r>
              <a:rPr lang="en-US" sz="3200" dirty="0" err="1" smtClean="0"/>
              <a:t>međunarodne</a:t>
            </a:r>
            <a:r>
              <a:rPr lang="en-US" sz="3200" dirty="0" smtClean="0"/>
              <a:t> </a:t>
            </a:r>
            <a:r>
              <a:rPr lang="en-US" sz="3200" dirty="0" err="1"/>
              <a:t>finansije</a:t>
            </a:r>
            <a:endParaRPr lang="en-US" sz="3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/>
              <a:t>4. Ukupni </a:t>
            </a:r>
            <a:r>
              <a:rPr lang="pl-PL" sz="3200" dirty="0" smtClean="0"/>
              <a:t>finansijski i novčani odnosi </a:t>
            </a:r>
            <a:r>
              <a:rPr lang="pl-PL" sz="3200" dirty="0"/>
              <a:t>unutar </a:t>
            </a:r>
            <a:r>
              <a:rPr lang="pl-PL" sz="3200" dirty="0" smtClean="0"/>
              <a:t>cjelokupne privrede </a:t>
            </a:r>
            <a:r>
              <a:rPr lang="pl-PL" sz="3200" dirty="0"/>
              <a:t>i međunarodni ekonomski i platni </a:t>
            </a:r>
            <a:r>
              <a:rPr lang="pl-PL" sz="3200" dirty="0" smtClean="0"/>
              <a:t>odnosi   čine </a:t>
            </a:r>
            <a:r>
              <a:rPr lang="en-US" sz="3200" dirty="0" err="1" smtClean="0"/>
              <a:t>monetarne</a:t>
            </a:r>
            <a:r>
              <a:rPr lang="en-US" sz="3200" dirty="0" smtClean="0"/>
              <a:t> </a:t>
            </a:r>
            <a:r>
              <a:rPr lang="en-US" sz="3200" dirty="0" err="1"/>
              <a:t>finansije</a:t>
            </a:r>
            <a:r>
              <a:rPr lang="en-US" sz="32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767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631065"/>
            <a:ext cx="10555310" cy="55458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Priroda</a:t>
            </a:r>
            <a:r>
              <a:rPr lang="en-US" dirty="0" smtClean="0"/>
              <a:t> </a:t>
            </a:r>
            <a:r>
              <a:rPr lang="en-US" dirty="0" err="1" smtClean="0"/>
              <a:t>finansija</a:t>
            </a:r>
            <a:r>
              <a:rPr lang="en-US" dirty="0" smtClean="0"/>
              <a:t> je, </a:t>
            </a:r>
            <a:r>
              <a:rPr lang="en-US" dirty="0" err="1" smtClean="0"/>
              <a:t>dakle</a:t>
            </a:r>
            <a:r>
              <a:rPr lang="en-US" dirty="0" smtClean="0"/>
              <a:t>, </a:t>
            </a:r>
            <a:r>
              <a:rPr lang="en-US" dirty="0" err="1" smtClean="0"/>
              <a:t>novčana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monetarna.</a:t>
            </a:r>
          </a:p>
          <a:p>
            <a:pPr algn="just"/>
            <a:r>
              <a:rPr lang="pl-PL" dirty="0" smtClean="0"/>
              <a:t> Novac im je osnova, odnosno okosnica, na kojoj se razvijaju brojni finansijski odnosi. </a:t>
            </a:r>
          </a:p>
          <a:p>
            <a:pPr algn="just"/>
            <a:r>
              <a:rPr lang="pl-PL" dirty="0" smtClean="0"/>
              <a:t>Bez novca i novčanih odnosa u stvaranju i raspodjeli nacionalnog </a:t>
            </a:r>
            <a:r>
              <a:rPr lang="en-US" dirty="0" err="1" smtClean="0"/>
              <a:t>dohotka</a:t>
            </a:r>
            <a:r>
              <a:rPr lang="en-US" dirty="0" smtClean="0"/>
              <a:t> -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finansija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finansij</a:t>
            </a:r>
            <a:r>
              <a:rPr lang="sr-Latn-ME" dirty="0" smtClean="0"/>
              <a:t>ska ekonomija i proces finansiranja </a:t>
            </a:r>
            <a:r>
              <a:rPr lang="en-US" dirty="0" smtClean="0"/>
              <a:t> </a:t>
            </a:r>
            <a:r>
              <a:rPr lang="en-US" dirty="0" err="1" smtClean="0"/>
              <a:t>postojati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postojali</a:t>
            </a:r>
            <a:r>
              <a:rPr lang="en-US" dirty="0" smtClean="0"/>
              <a:t> </a:t>
            </a:r>
            <a:r>
              <a:rPr lang="en-US" dirty="0" err="1" smtClean="0"/>
              <a:t>robna</a:t>
            </a:r>
            <a:r>
              <a:rPr lang="en-US" dirty="0" smtClean="0"/>
              <a:t> </a:t>
            </a:r>
            <a:r>
              <a:rPr lang="en-US" dirty="0" err="1" smtClean="0"/>
              <a:t>proizvodnja</a:t>
            </a:r>
            <a:r>
              <a:rPr lang="en-US" dirty="0" smtClean="0"/>
              <a:t>,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posebna</a:t>
            </a:r>
            <a:r>
              <a:rPr lang="sr-Latn-ME" dirty="0" smtClean="0"/>
              <a:t> </a:t>
            </a:r>
            <a:r>
              <a:rPr lang="en-US" dirty="0" err="1" smtClean="0"/>
              <a:t>ekonomska</a:t>
            </a:r>
            <a:r>
              <a:rPr lang="en-US" dirty="0" smtClean="0"/>
              <a:t> </a:t>
            </a:r>
            <a:r>
              <a:rPr lang="en-US" dirty="0" err="1" smtClean="0"/>
              <a:t>kategorija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je, </a:t>
            </a:r>
            <a:r>
              <a:rPr lang="en-US" dirty="0" err="1" smtClean="0"/>
              <a:t>dakle</a:t>
            </a:r>
            <a:r>
              <a:rPr lang="en-US" dirty="0" smtClean="0"/>
              <a:t>, </a:t>
            </a:r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 smtClean="0"/>
              <a:t>preduslov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 smtClean="0"/>
              <a:t>njegovog</a:t>
            </a:r>
            <a:r>
              <a:rPr lang="en-US" dirty="0" smtClean="0"/>
              <a:t> </a:t>
            </a:r>
            <a:r>
              <a:rPr lang="en-US" dirty="0" err="1" smtClean="0"/>
              <a:t>subjekta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Finansije</a:t>
            </a:r>
            <a:r>
              <a:rPr lang="en-US" dirty="0" smtClean="0"/>
              <a:t> u </a:t>
            </a:r>
            <a:r>
              <a:rPr lang="en-US" dirty="0" err="1" smtClean="0"/>
              <a:t>savremenoj</a:t>
            </a:r>
            <a:r>
              <a:rPr lang="en-US" dirty="0" smtClean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, </a:t>
            </a:r>
            <a:r>
              <a:rPr lang="en-US" dirty="0" err="1" smtClean="0"/>
              <a:t>čime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 smtClean="0"/>
              <a:t>šire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, </a:t>
            </a:r>
            <a:r>
              <a:rPr lang="en-US" dirty="0" err="1" smtClean="0"/>
              <a:t>pošto</a:t>
            </a:r>
            <a:r>
              <a:rPr lang="en-US" dirty="0" smtClean="0"/>
              <a:t> u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 smtClean="0"/>
              <a:t>uključuju</a:t>
            </a:r>
            <a:r>
              <a:rPr lang="en-US" dirty="0" smtClean="0"/>
              <a:t> tri </a:t>
            </a:r>
            <a:r>
              <a:rPr lang="en-US" dirty="0" err="1" smtClean="0"/>
              <a:t>najuže</a:t>
            </a:r>
            <a:r>
              <a:rPr lang="sr-Latn-ME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područja</a:t>
            </a:r>
            <a:r>
              <a:rPr lang="en-US" dirty="0" smtClean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016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643944"/>
            <a:ext cx="10490915" cy="5533019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a) Monetarne finansije (novac, kredit, banke, berze i dr.), na kojima </a:t>
            </a:r>
            <a:r>
              <a:rPr lang="en-US" dirty="0" err="1"/>
              <a:t>počiva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 </a:t>
            </a:r>
            <a:r>
              <a:rPr lang="en-US" dirty="0" err="1"/>
              <a:t>finansija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sr-Latn-ME" dirty="0"/>
              <a:t>žavne</a:t>
            </a:r>
            <a:r>
              <a:rPr lang="en-US" dirty="0"/>
              <a:t> </a:t>
            </a:r>
            <a:r>
              <a:rPr lang="en-US" dirty="0" err="1"/>
              <a:t>finansije</a:t>
            </a:r>
            <a:r>
              <a:rPr lang="en-US" dirty="0"/>
              <a:t> </a:t>
            </a:r>
            <a:r>
              <a:rPr lang="sr-Latn-ME" dirty="0"/>
              <a:t> podrazumijevaju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trošenje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sr-Latn-ME" dirty="0"/>
              <a:t> i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sr-Latn-ME" dirty="0"/>
              <a:t> </a:t>
            </a:r>
            <a:r>
              <a:rPr lang="sv-SE" dirty="0"/>
              <a:t>aktivnosti javno-pravnih t</a:t>
            </a:r>
            <a:r>
              <a:rPr lang="sr-Latn-ME" dirty="0"/>
              <a:t>ij</a:t>
            </a:r>
            <a:r>
              <a:rPr lang="sv-SE" dirty="0"/>
              <a:t>ela i drugih kolektiviteta u privredi;</a:t>
            </a:r>
          </a:p>
          <a:p>
            <a:pPr marL="0" indent="0" algn="just">
              <a:buNone/>
            </a:pPr>
            <a:r>
              <a:rPr lang="en-US" dirty="0"/>
              <a:t>c)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finansije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monetarn</a:t>
            </a:r>
            <a:r>
              <a:rPr lang="sr-Latn-ME" dirty="0"/>
              <a:t>ih </a:t>
            </a:r>
            <a:r>
              <a:rPr lang="en-US" dirty="0"/>
              <a:t> </a:t>
            </a:r>
            <a:r>
              <a:rPr lang="en-US" dirty="0" err="1"/>
              <a:t>finansij</a:t>
            </a:r>
            <a:r>
              <a:rPr lang="sr-Latn-ME" dirty="0"/>
              <a:t>a 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 smtClean="0"/>
              <a:t>akumulacije</a:t>
            </a:r>
            <a:r>
              <a:rPr lang="sr-Latn-ME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748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631065"/>
            <a:ext cx="10490915" cy="55458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Međusobni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sr-Latn-ME" dirty="0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brojn</a:t>
            </a:r>
            <a:r>
              <a:rPr lang="sr-Latn-ME" dirty="0" smtClean="0"/>
              <a:t>i</a:t>
            </a:r>
            <a:r>
              <a:rPr lang="en-US" dirty="0" smtClean="0"/>
              <a:t>, </a:t>
            </a:r>
            <a:r>
              <a:rPr lang="sr-Latn-ME" dirty="0" smtClean="0"/>
              <a:t>kao i </a:t>
            </a:r>
            <a:r>
              <a:rPr lang="en-US" dirty="0" err="1" smtClean="0"/>
              <a:t>složena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privredu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navedenih</a:t>
            </a:r>
            <a:r>
              <a:rPr lang="en-US" dirty="0" smtClean="0"/>
              <a:t> </a:t>
            </a:r>
            <a:r>
              <a:rPr lang="en-US" dirty="0" err="1" smtClean="0"/>
              <a:t>podsistema</a:t>
            </a:r>
            <a:r>
              <a:rPr lang="en-US" dirty="0" smtClean="0"/>
              <a:t>  </a:t>
            </a:r>
            <a:r>
              <a:rPr lang="en-US" dirty="0" err="1" smtClean="0"/>
              <a:t>finansija</a:t>
            </a:r>
            <a:r>
              <a:rPr lang="sr-Latn-ME" dirty="0" smtClean="0"/>
              <a:t>.  </a:t>
            </a:r>
          </a:p>
          <a:p>
            <a:pPr algn="just"/>
            <a:r>
              <a:rPr lang="sr-Latn-ME" dirty="0" smtClean="0"/>
              <a:t>Ti odnosi</a:t>
            </a:r>
            <a:r>
              <a:rPr lang="en-US" dirty="0" smtClean="0"/>
              <a:t> </a:t>
            </a:r>
            <a:r>
              <a:rPr lang="en-US" dirty="0" err="1" smtClean="0"/>
              <a:t>vezan</a:t>
            </a:r>
            <a:r>
              <a:rPr lang="sr-Latn-ME" dirty="0" smtClean="0"/>
              <a:t>i su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problem </a:t>
            </a:r>
            <a:r>
              <a:rPr lang="en-US" dirty="0" err="1" smtClean="0"/>
              <a:t>novca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stvaranje</a:t>
            </a:r>
            <a:r>
              <a:rPr lang="en-US" dirty="0" smtClean="0"/>
              <a:t>, </a:t>
            </a:r>
            <a:r>
              <a:rPr lang="en-US" dirty="0" err="1" smtClean="0"/>
              <a:t>tokove</a:t>
            </a:r>
            <a:r>
              <a:rPr lang="en-US" dirty="0" smtClean="0"/>
              <a:t>, </a:t>
            </a:r>
            <a:r>
              <a:rPr lang="en-US" dirty="0" err="1" smtClean="0"/>
              <a:t>poništavanje</a:t>
            </a:r>
            <a:r>
              <a:rPr lang="en-US" dirty="0" smtClean="0"/>
              <a:t>, </a:t>
            </a:r>
            <a:r>
              <a:rPr lang="en-US" dirty="0" err="1" smtClean="0"/>
              <a:t>brojna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složena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u </a:t>
            </a:r>
            <a:r>
              <a:rPr lang="en-US" dirty="0" err="1" smtClean="0"/>
              <a:t>privredi</a:t>
            </a:r>
            <a:r>
              <a:rPr lang="en-US" dirty="0" smtClean="0"/>
              <a:t>, </a:t>
            </a:r>
            <a:r>
              <a:rPr lang="en-US" dirty="0" err="1" smtClean="0"/>
              <a:t>tokove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, 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njegovu</a:t>
            </a:r>
            <a:r>
              <a:rPr lang="sr-Latn-ME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elu</a:t>
            </a:r>
            <a:r>
              <a:rPr lang="sr-Latn-ME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preraspod</a:t>
            </a:r>
            <a:r>
              <a:rPr lang="sr-Latn-ME" dirty="0" smtClean="0"/>
              <a:t>j</a:t>
            </a:r>
            <a:r>
              <a:rPr lang="en-US" dirty="0" err="1" smtClean="0"/>
              <a:t>elu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Vezani su i za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instrumenta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subjekte</a:t>
            </a:r>
            <a:r>
              <a:rPr lang="en-US" dirty="0" smtClean="0"/>
              <a:t> </a:t>
            </a:r>
            <a:r>
              <a:rPr lang="en-US" dirty="0" err="1" smtClean="0"/>
              <a:t>njegovog</a:t>
            </a:r>
            <a:r>
              <a:rPr lang="en-US" dirty="0" smtClean="0"/>
              <a:t> </a:t>
            </a:r>
            <a:r>
              <a:rPr lang="en-US" dirty="0" err="1" smtClean="0"/>
              <a:t>trošenja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brojna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složena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u </a:t>
            </a:r>
            <a:r>
              <a:rPr lang="en-US" dirty="0" err="1" smtClean="0"/>
              <a:t>savremenoj</a:t>
            </a:r>
            <a:r>
              <a:rPr lang="en-US" dirty="0" smtClean="0"/>
              <a:t> </a:t>
            </a:r>
            <a:r>
              <a:rPr lang="en-US" dirty="0" err="1" smtClean="0"/>
              <a:t>privredi</a:t>
            </a:r>
            <a:r>
              <a:rPr lang="en-US" dirty="0" smtClean="0"/>
              <a:t>.</a:t>
            </a:r>
          </a:p>
          <a:p>
            <a:pPr algn="just"/>
            <a:r>
              <a:rPr lang="pl-PL" dirty="0" smtClean="0"/>
              <a:t>Sistem novčanih tokova, odnosno raspodjelu i preraspodjelu dohotka u </a:t>
            </a:r>
            <a:r>
              <a:rPr lang="en-US" dirty="0" err="1" smtClean="0"/>
              <a:t>privredi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uključivanje</a:t>
            </a:r>
            <a:r>
              <a:rPr lang="en-US" dirty="0" smtClean="0"/>
              <a:t> </a:t>
            </a:r>
            <a:r>
              <a:rPr lang="en-US" dirty="0" err="1" smtClean="0"/>
              <a:t>eksterne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,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prikazati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: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210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Cirkulacija novca i dohotka između sektora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7682" y="1825625"/>
            <a:ext cx="7216636" cy="435133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65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672" y="528034"/>
            <a:ext cx="10362127" cy="564892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se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sr-Latn-ME" dirty="0" smtClean="0"/>
              <a:t>subjekata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sr-Latn-ME" dirty="0" smtClean="0"/>
              <a:t> d</a:t>
            </a:r>
            <a:r>
              <a:rPr lang="en-US" dirty="0" err="1" smtClean="0"/>
              <a:t>rugi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kružnog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se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Kružno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kruga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sr-Latn-ME" dirty="0" smtClean="0"/>
              <a:t>subjekata </a:t>
            </a:r>
            <a:r>
              <a:rPr lang="en-US" dirty="0" smtClean="0"/>
              <a:t> </a:t>
            </a:r>
            <a:r>
              <a:rPr lang="en-US" dirty="0" err="1"/>
              <a:t>sastavni</a:t>
            </a:r>
            <a:r>
              <a:rPr lang="en-US" dirty="0"/>
              <a:t> je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Novčana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napuštaju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sr-Latn-ME" dirty="0" smtClean="0"/>
              <a:t>subjekata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odlivaju</a:t>
            </a:r>
            <a:r>
              <a:rPr lang="en-US" dirty="0"/>
              <a:t> se u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inostranstvo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74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468" y="661182"/>
            <a:ext cx="10425332" cy="5515781"/>
          </a:xfrm>
        </p:spPr>
        <p:txBody>
          <a:bodyPr/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 smtClean="0"/>
              <a:t>sektori</a:t>
            </a:r>
            <a:r>
              <a:rPr lang="en-US" dirty="0" smtClean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sr-Latn-ME" dirty="0"/>
              <a:t> </a:t>
            </a:r>
            <a:r>
              <a:rPr lang="en-US" dirty="0" err="1"/>
              <a:t>troše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,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, to se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 </a:t>
            </a:r>
            <a:r>
              <a:rPr lang="en-US" dirty="0" err="1"/>
              <a:t>preliven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njih</a:t>
            </a:r>
            <a:r>
              <a:rPr lang="en-US" dirty="0"/>
              <a:t>,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vraća</a:t>
            </a:r>
            <a:r>
              <a:rPr lang="en-US" dirty="0"/>
              <a:t> u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Time se </a:t>
            </a:r>
            <a:r>
              <a:rPr lang="en-US" dirty="0" err="1"/>
              <a:t>završava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ciklus</a:t>
            </a:r>
            <a:r>
              <a:rPr lang="sr-Latn-ME" dirty="0"/>
              <a:t> </a:t>
            </a:r>
            <a:r>
              <a:rPr lang="en-US" dirty="0" err="1"/>
              <a:t>kružnog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dohodaka</a:t>
            </a:r>
            <a:r>
              <a:rPr lang="en-US" dirty="0"/>
              <a:t> u </a:t>
            </a:r>
            <a:r>
              <a:rPr lang="en-US" dirty="0" err="1" smtClean="0"/>
              <a:t>privredi</a:t>
            </a:r>
            <a:r>
              <a:rPr lang="sr-Latn-ME" dirty="0" smtClean="0"/>
              <a:t>. 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kružnog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,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drugi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sr-Latn-ME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;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proširenoj</a:t>
            </a:r>
            <a:r>
              <a:rPr lang="en-US" dirty="0"/>
              <a:t> </a:t>
            </a:r>
            <a:r>
              <a:rPr lang="en-US" dirty="0" err="1"/>
              <a:t>društvenoj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sr-Latn-ME" dirty="0" smtClean="0"/>
              <a:t>r</a:t>
            </a:r>
            <a:r>
              <a:rPr lang="en-US" dirty="0" err="1" smtClean="0"/>
              <a:t>eprodukciji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Prethodna</a:t>
            </a:r>
            <a:r>
              <a:rPr lang="en-US" dirty="0"/>
              <a:t> </a:t>
            </a:r>
            <a:r>
              <a:rPr lang="en-US" dirty="0" err="1"/>
              <a:t>shema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otvorene</a:t>
            </a:r>
            <a:r>
              <a:rPr lang="sr-Latn-ME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18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7430" y="682580"/>
            <a:ext cx="10336369" cy="549438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, </a:t>
            </a:r>
            <a:r>
              <a:rPr lang="en-US" dirty="0" err="1"/>
              <a:t>vidimo</a:t>
            </a:r>
            <a:r>
              <a:rPr lang="en-US" dirty="0"/>
              <a:t>, </a:t>
            </a:r>
            <a:r>
              <a:rPr lang="en-US" dirty="0" err="1"/>
              <a:t>vezan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raspodelu</a:t>
            </a:r>
            <a:r>
              <a:rPr lang="en-US" dirty="0"/>
              <a:t>, </a:t>
            </a:r>
            <a:r>
              <a:rPr lang="en-US" dirty="0" err="1" smtClean="0"/>
              <a:t>preraspod</a:t>
            </a:r>
            <a:r>
              <a:rPr lang="sr-Latn-ME" dirty="0" smtClean="0"/>
              <a:t>j</a:t>
            </a:r>
            <a:r>
              <a:rPr lang="en-US" dirty="0" err="1" smtClean="0"/>
              <a:t>elu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trošenje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 smtClean="0"/>
              <a:t>dohotka</a:t>
            </a:r>
            <a:r>
              <a:rPr lang="sr-Latn-ME" dirty="0" smtClean="0"/>
              <a:t>. 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Dakle</a:t>
            </a:r>
            <a:r>
              <a:rPr lang="en-US" dirty="0"/>
              <a:t>, </a:t>
            </a:r>
            <a:r>
              <a:rPr lang="en-US" dirty="0" err="1"/>
              <a:t>jasno</a:t>
            </a:r>
            <a:r>
              <a:rPr lang="en-US" dirty="0"/>
              <a:t> se </a:t>
            </a:r>
            <a:r>
              <a:rPr lang="en-US" dirty="0" err="1"/>
              <a:t>vidi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međuzavisni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- da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nemoguće</a:t>
            </a:r>
            <a:r>
              <a:rPr lang="en-US" dirty="0"/>
              <a:t> </a:t>
            </a:r>
            <a:r>
              <a:rPr lang="en-US" dirty="0" err="1"/>
              <a:t>odvojiti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/>
              <a:t>odvojeno</a:t>
            </a:r>
            <a:r>
              <a:rPr lang="en-US" dirty="0"/>
              <a:t> </a:t>
            </a:r>
            <a:r>
              <a:rPr lang="en-US" dirty="0" err="1"/>
              <a:t>izučavati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bez </a:t>
            </a:r>
            <a:r>
              <a:rPr lang="en-US" dirty="0" err="1"/>
              <a:t>poznavanja</a:t>
            </a:r>
            <a:r>
              <a:rPr lang="en-US" dirty="0"/>
              <a:t> </a:t>
            </a:r>
            <a:r>
              <a:rPr lang="en-US" dirty="0" err="1" smtClean="0"/>
              <a:t>brojnih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složenih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uzajamnog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/>
              <a:t>,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shvatiti</a:t>
            </a:r>
            <a:r>
              <a:rPr lang="en-US" dirty="0"/>
              <a:t> </a:t>
            </a:r>
            <a:r>
              <a:rPr lang="en-US" dirty="0" err="1"/>
              <a:t>suštinu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finansija</a:t>
            </a:r>
            <a:r>
              <a:rPr lang="sr-Latn-ME" dirty="0"/>
              <a:t> </a:t>
            </a:r>
            <a:r>
              <a:rPr lang="sr-Latn-ME" dirty="0" smtClean="0"/>
              <a:t>i finansijske ekonomije.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001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8520"/>
          </a:xfrm>
        </p:spPr>
        <p:txBody>
          <a:bodyPr>
            <a:noAutofit/>
          </a:bodyPr>
          <a:lstStyle/>
          <a:p>
            <a:r>
              <a:rPr lang="pl-PL" sz="4000" b="1" dirty="0"/>
              <a:t>6</a:t>
            </a:r>
            <a:r>
              <a:rPr lang="pl-PL" sz="4000" b="1" dirty="0" smtClean="0"/>
              <a:t>. Nacionalni dohodak, raspodjela i novčani tokovi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646"/>
            <a:ext cx="10515600" cy="48633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U f</a:t>
            </a:r>
            <a:r>
              <a:rPr lang="en-US" dirty="0" err="1" smtClean="0"/>
              <a:t>inansij</a:t>
            </a:r>
            <a:r>
              <a:rPr lang="sr-Latn-ME" dirty="0" smtClean="0"/>
              <a:t>skim sistemima prisutni su </a:t>
            </a:r>
            <a:r>
              <a:rPr lang="en-US" dirty="0" err="1" smtClean="0"/>
              <a:t>novčan</a:t>
            </a:r>
            <a:r>
              <a:rPr lang="sr-Latn-ME" dirty="0" smtClean="0"/>
              <a:t>i tokovi i o</a:t>
            </a:r>
            <a:r>
              <a:rPr lang="en-US" dirty="0" err="1" smtClean="0"/>
              <a:t>dnos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razvili</a:t>
            </a:r>
            <a:r>
              <a:rPr lang="en-US" dirty="0"/>
              <a:t> se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err="1" smtClean="0"/>
              <a:t>pojavom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funkcionisanjem</a:t>
            </a:r>
            <a:r>
              <a:rPr lang="en-US" dirty="0"/>
              <a:t> </a:t>
            </a:r>
            <a:r>
              <a:rPr lang="en-US" dirty="0" err="1"/>
              <a:t>robno-novčanih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organima</a:t>
            </a:r>
            <a:r>
              <a:rPr lang="sr-Latn-ME" dirty="0" smtClean="0"/>
              <a:t> </a:t>
            </a:r>
            <a:r>
              <a:rPr lang="en-US" dirty="0" err="1" smtClean="0"/>
              <a:t>društven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nadgradnje</a:t>
            </a:r>
            <a:r>
              <a:rPr lang="en-US" dirty="0"/>
              <a:t>. </a:t>
            </a:r>
            <a:r>
              <a:rPr lang="sr-Latn-ME" dirty="0" smtClean="0"/>
              <a:t>To su vrlo </a:t>
            </a:r>
            <a:r>
              <a:rPr lang="en-US" dirty="0" smtClean="0"/>
              <a:t> </a:t>
            </a:r>
            <a:r>
              <a:rPr lang="en-US" dirty="0" err="1"/>
              <a:t>složeni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dvojnog</a:t>
            </a:r>
            <a:r>
              <a:rPr lang="sr-Latn-ME" dirty="0" smtClean="0"/>
              <a:t> </a:t>
            </a:r>
            <a:r>
              <a:rPr lang="pl-PL" dirty="0" smtClean="0"/>
              <a:t>karaktera</a:t>
            </a:r>
            <a:r>
              <a:rPr lang="pl-PL" dirty="0"/>
              <a:t>, jer s jedne strane, predstavljaju materijalne odnose i tokove koje </a:t>
            </a:r>
            <a:r>
              <a:rPr lang="pl-PL" dirty="0" smtClean="0"/>
              <a:t>materijalna sredstava </a:t>
            </a:r>
            <a:r>
              <a:rPr lang="pl-PL" dirty="0"/>
              <a:t>dobijaju u tokovima reprodukcije (novčana strana reprodukcije je </a:t>
            </a:r>
            <a:r>
              <a:rPr lang="pl-PL" dirty="0" smtClean="0"/>
              <a:t>samo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materijalnih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).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 smtClean="0"/>
              <a:t>odnosi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obeležja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pl-PL" dirty="0" smtClean="0"/>
              <a:t>raspodjele </a:t>
            </a:r>
            <a:r>
              <a:rPr lang="pl-PL" dirty="0"/>
              <a:t>dohotka i novčanim odnosima uopšte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214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188" y="721217"/>
            <a:ext cx="10310611" cy="5455746"/>
          </a:xfrm>
        </p:spPr>
        <p:txBody>
          <a:bodyPr/>
          <a:lstStyle/>
          <a:p>
            <a:pPr marL="0" indent="0" algn="just">
              <a:buNone/>
            </a:pP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Obe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dijalektičku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elinu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društven</a:t>
            </a:r>
            <a:r>
              <a:rPr lang="sr-Latn-ME" dirty="0" smtClean="0"/>
              <a:t>ih i </a:t>
            </a:r>
            <a:r>
              <a:rPr lang="en-US" dirty="0" err="1" smtClean="0"/>
              <a:t>ekonomskih</a:t>
            </a:r>
            <a:r>
              <a:rPr lang="sr-Latn-ME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pl-PL" dirty="0" smtClean="0"/>
              <a:t>finansije obuhvataju novčana </a:t>
            </a:r>
            <a:r>
              <a:rPr lang="pl-PL" dirty="0"/>
              <a:t>sredstva koja se nalaze u rukama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troše</a:t>
            </a:r>
            <a:r>
              <a:rPr lang="en-US" dirty="0"/>
              <a:t>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, to je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društven</a:t>
            </a:r>
            <a:r>
              <a:rPr lang="sr-Latn-ME" dirty="0" smtClean="0"/>
              <a:t>ih i </a:t>
            </a:r>
            <a:r>
              <a:rPr lang="en-US" dirty="0" err="1" smtClean="0"/>
              <a:t>ekonomsk</a:t>
            </a:r>
            <a:r>
              <a:rPr lang="sr-Latn-ME" dirty="0" smtClean="0"/>
              <a:t>ih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,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trošenje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sr-Latn-ME" dirty="0"/>
              <a:t> </a:t>
            </a:r>
            <a:r>
              <a:rPr lang="en-US" dirty="0" err="1"/>
              <a:t>dijalektičko</a:t>
            </a:r>
            <a:r>
              <a:rPr lang="en-US" dirty="0"/>
              <a:t> </a:t>
            </a:r>
            <a:r>
              <a:rPr lang="en-US" dirty="0" err="1"/>
              <a:t>jedinstvo</a:t>
            </a:r>
            <a:r>
              <a:rPr lang="en-US" dirty="0"/>
              <a:t>,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karakterom</a:t>
            </a:r>
            <a:r>
              <a:rPr lang="en-US" dirty="0"/>
              <a:t> </a:t>
            </a:r>
            <a:r>
              <a:rPr lang="en-US" dirty="0" err="1" smtClean="0"/>
              <a:t>društveno</a:t>
            </a:r>
            <a:r>
              <a:rPr lang="sr-Latn-ME" dirty="0" smtClean="0"/>
              <a:t>g i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734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2" y="746975"/>
            <a:ext cx="10465158" cy="5429988"/>
          </a:xfrm>
        </p:spPr>
        <p:txBody>
          <a:bodyPr/>
          <a:lstStyle/>
          <a:p>
            <a:pPr algn="just"/>
            <a:r>
              <a:rPr lang="nb-NO" dirty="0"/>
              <a:t>To d</a:t>
            </a:r>
            <a:r>
              <a:rPr lang="sr-Latn-ME" dirty="0"/>
              <a:t>j</a:t>
            </a:r>
            <a:r>
              <a:rPr lang="nb-NO" dirty="0"/>
              <a:t>elovanje se ostvaruje upravo kroz sistem </a:t>
            </a:r>
            <a:r>
              <a:rPr lang="nb-NO" dirty="0" smtClean="0"/>
              <a:t>raspod</a:t>
            </a:r>
            <a:r>
              <a:rPr lang="sr-Latn-ME" dirty="0" smtClean="0"/>
              <a:t>j</a:t>
            </a:r>
            <a:r>
              <a:rPr lang="nb-NO" dirty="0" smtClean="0"/>
              <a:t>ele</a:t>
            </a:r>
            <a:r>
              <a:rPr lang="sr-Latn-ME" dirty="0" smtClean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r>
              <a:rPr lang="en-US" dirty="0" err="1"/>
              <a:t>Raspodeljujući</a:t>
            </a:r>
            <a:r>
              <a:rPr lang="sr-Latn-ME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dohotke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, </a:t>
            </a:r>
            <a:r>
              <a:rPr lang="en-US" dirty="0" err="1" smtClean="0"/>
              <a:t>finansije</a:t>
            </a:r>
            <a:r>
              <a:rPr lang="sr-Latn-ME" dirty="0" smtClean="0"/>
              <a:t> </a:t>
            </a:r>
            <a:r>
              <a:rPr lang="en-US" dirty="0" err="1"/>
              <a:t>ostvaraju</a:t>
            </a:r>
            <a:r>
              <a:rPr lang="sr-Latn-ME" dirty="0"/>
              <a:t> </a:t>
            </a:r>
            <a:r>
              <a:rPr lang="en-US" dirty="0" err="1"/>
              <a:t>bitne</a:t>
            </a:r>
            <a:r>
              <a:rPr lang="sr-Latn-ME" dirty="0"/>
              <a:t> </a:t>
            </a:r>
            <a:r>
              <a:rPr lang="en-US" dirty="0" err="1"/>
              <a:t>pretpostavke</a:t>
            </a:r>
            <a:r>
              <a:rPr lang="en-US" dirty="0"/>
              <a:t> </a:t>
            </a:r>
            <a:r>
              <a:rPr lang="en-US" dirty="0" err="1"/>
              <a:t>raspod</a:t>
            </a:r>
            <a:r>
              <a:rPr lang="sr-Latn-ME" dirty="0"/>
              <a:t>j</a:t>
            </a:r>
            <a:r>
              <a:rPr lang="en-US" dirty="0" err="1"/>
              <a:t>ele</a:t>
            </a:r>
            <a:r>
              <a:rPr lang="en-US" dirty="0"/>
              <a:t> c</a:t>
            </a:r>
            <a:r>
              <a:rPr lang="sr-Latn-ME" dirty="0"/>
              <a:t>j</a:t>
            </a:r>
            <a:r>
              <a:rPr lang="en-US" dirty="0" err="1"/>
              <a:t>elokupnog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sr-Latn-ME" dirty="0"/>
              <a:t> </a:t>
            </a:r>
            <a:r>
              <a:rPr lang="en-US" dirty="0" err="1"/>
              <a:t>dohotka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tom </a:t>
            </a:r>
            <a:r>
              <a:rPr lang="en-US" dirty="0" err="1"/>
              <a:t>pravcu</a:t>
            </a:r>
            <a:r>
              <a:rPr lang="en-US" dirty="0"/>
              <a:t> one </a:t>
            </a:r>
            <a:r>
              <a:rPr lang="en-US" dirty="0" err="1"/>
              <a:t>mogu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ubrzavanje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usporavanje</a:t>
            </a:r>
            <a:r>
              <a:rPr lang="en-US" dirty="0"/>
              <a:t> </a:t>
            </a:r>
            <a:r>
              <a:rPr lang="en-US" dirty="0" err="1"/>
              <a:t>tempa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proizvodnju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potrošnju</a:t>
            </a:r>
            <a:r>
              <a:rPr lang="en-US" dirty="0"/>
              <a:t>, </a:t>
            </a:r>
            <a:r>
              <a:rPr lang="en-US" dirty="0" err="1"/>
              <a:t>ponašanje</a:t>
            </a:r>
            <a:r>
              <a:rPr lang="sr-Latn-ME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uvoz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izvoz</a:t>
            </a:r>
            <a:r>
              <a:rPr lang="en-US" dirty="0"/>
              <a:t>, </a:t>
            </a:r>
            <a:r>
              <a:rPr lang="en-US" dirty="0" err="1"/>
              <a:t>platno-bilansnu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,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c</a:t>
            </a:r>
            <a:r>
              <a:rPr lang="sr-Latn-ME" dirty="0"/>
              <a:t>j</a:t>
            </a:r>
            <a:r>
              <a:rPr lang="en-US" dirty="0" err="1"/>
              <a:t>elini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73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6" y="540913"/>
            <a:ext cx="10619704" cy="563605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sr-Latn-ME" dirty="0" smtClean="0"/>
              <a:t>Monetarna ekonomija i m</a:t>
            </a:r>
            <a:r>
              <a:rPr lang="en-US" dirty="0" err="1" smtClean="0"/>
              <a:t>onetarne</a:t>
            </a:r>
            <a:r>
              <a:rPr lang="en-US" dirty="0" smtClean="0"/>
              <a:t> </a:t>
            </a:r>
            <a:r>
              <a:rPr lang="en-US" dirty="0" err="1" smtClean="0"/>
              <a:t>finansije</a:t>
            </a:r>
            <a:r>
              <a:rPr lang="en-US" dirty="0" smtClean="0"/>
              <a:t> se </a:t>
            </a:r>
            <a:r>
              <a:rPr lang="en-US" dirty="0" err="1" smtClean="0"/>
              <a:t>interpoliraju</a:t>
            </a:r>
            <a:r>
              <a:rPr lang="en-US" dirty="0" smtClean="0"/>
              <a:t> u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,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sektore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omotač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koga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pl-PL" dirty="0" smtClean="0"/>
              <a:t>odvijaju određeni  finansijski odnosi i djelovanja u procesu reprodukcije, i razvijaju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>
              <a:lnSpc>
                <a:spcPct val="120000"/>
              </a:lnSpc>
            </a:pP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finansije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“</a:t>
            </a:r>
            <a:r>
              <a:rPr lang="en-US" dirty="0" err="1" smtClean="0"/>
              <a:t>užih</a:t>
            </a:r>
            <a:r>
              <a:rPr lang="en-US" dirty="0" smtClean="0"/>
              <a:t>”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konkretnijih</a:t>
            </a:r>
            <a:r>
              <a:rPr lang="en-US" dirty="0" smtClean="0"/>
              <a:t>”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sr-Latn-ME" dirty="0" smtClean="0"/>
              <a:t>novčanih i finansijskih </a:t>
            </a:r>
            <a:r>
              <a:rPr lang="en-US" dirty="0" err="1" smtClean="0"/>
              <a:t>aktivnosti</a:t>
            </a:r>
            <a:r>
              <a:rPr lang="sr-Latn-ME" dirty="0" smtClean="0"/>
              <a:t> u procesu reprodukcije, 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</a:p>
          <a:p>
            <a:pPr algn="just">
              <a:lnSpc>
                <a:spcPct val="120000"/>
              </a:lnSpc>
            </a:pPr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 smtClean="0"/>
              <a:t>privreda</a:t>
            </a:r>
            <a:r>
              <a:rPr lang="en-US" dirty="0" smtClean="0"/>
              <a:t>, </a:t>
            </a: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nacionalnog</a:t>
            </a:r>
            <a:r>
              <a:rPr lang="sr-Latn-ME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,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potrebnih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ostvarivanje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469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2" y="412124"/>
            <a:ext cx="10465158" cy="57648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Nacionalni</a:t>
            </a:r>
            <a:r>
              <a:rPr lang="en-US" dirty="0" smtClean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svega</a:t>
            </a:r>
            <a:r>
              <a:rPr lang="en-US" dirty="0"/>
              <a:t>, </a:t>
            </a:r>
            <a:r>
              <a:rPr lang="en-US" dirty="0" err="1"/>
              <a:t>agregat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najviše</a:t>
            </a:r>
            <a:r>
              <a:rPr lang="en-US" dirty="0"/>
              <a:t>, </a:t>
            </a:r>
            <a:r>
              <a:rPr lang="en-US" dirty="0" err="1"/>
              <a:t>odražavaju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preduzetih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instr</a:t>
            </a:r>
            <a:r>
              <a:rPr lang="sr-Latn-ME" dirty="0" smtClean="0"/>
              <a:t>u</a:t>
            </a:r>
            <a:r>
              <a:rPr lang="en-US" dirty="0" err="1" smtClean="0"/>
              <a:t>menata</a:t>
            </a:r>
            <a:r>
              <a:rPr lang="sr-Latn-ME" dirty="0" smtClean="0"/>
              <a:t> </a:t>
            </a:r>
            <a:r>
              <a:rPr lang="en-US" dirty="0" err="1" smtClean="0"/>
              <a:t>monetarnih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/>
              <a:t> (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porez</a:t>
            </a:r>
            <a:r>
              <a:rPr lang="en-US" dirty="0"/>
              <a:t>,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rashodi</a:t>
            </a:r>
            <a:r>
              <a:rPr lang="en-US" dirty="0"/>
              <a:t>, </a:t>
            </a:r>
            <a:r>
              <a:rPr lang="en-US" dirty="0" err="1"/>
              <a:t>javni</a:t>
            </a:r>
            <a:r>
              <a:rPr lang="en-US" dirty="0"/>
              <a:t> dug, </a:t>
            </a:r>
            <a:r>
              <a:rPr lang="en-US" dirty="0" err="1"/>
              <a:t>budžet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dr.).</a:t>
            </a:r>
          </a:p>
          <a:p>
            <a:pPr algn="just"/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 smtClean="0"/>
              <a:t>osnovne</a:t>
            </a:r>
            <a:r>
              <a:rPr lang="sr-Latn-ME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/>
              <a:t>agregatne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: </a:t>
            </a:r>
            <a:r>
              <a:rPr lang="en-US" dirty="0" err="1"/>
              <a:t>ličnu</a:t>
            </a:r>
            <a:r>
              <a:rPr lang="en-US" dirty="0"/>
              <a:t> </a:t>
            </a:r>
            <a:r>
              <a:rPr lang="en-US" dirty="0" err="1"/>
              <a:t>potrošnju</a:t>
            </a:r>
            <a:r>
              <a:rPr lang="en-US" dirty="0"/>
              <a:t> (C),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 smtClean="0"/>
              <a:t>investicij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/>
              <a:t>(I)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opšt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potrošnj</a:t>
            </a:r>
            <a:r>
              <a:rPr lang="sr-Latn-ME" dirty="0" smtClean="0"/>
              <a:t>u </a:t>
            </a:r>
            <a:r>
              <a:rPr lang="en-US" dirty="0" smtClean="0"/>
              <a:t>(</a:t>
            </a:r>
            <a:r>
              <a:rPr lang="en-US" dirty="0"/>
              <a:t>G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764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0" y="502276"/>
            <a:ext cx="10323490" cy="56746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 “</a:t>
            </a:r>
            <a:r>
              <a:rPr lang="en-US" dirty="0" err="1"/>
              <a:t>davanja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,,</a:t>
            </a:r>
            <a:r>
              <a:rPr lang="en-US" dirty="0" err="1" smtClean="0"/>
              <a:t>oduzimanja</a:t>
            </a:r>
            <a:r>
              <a:rPr lang="sr-Latn-ME" dirty="0" smtClean="0"/>
              <a:t>“</a:t>
            </a:r>
            <a:r>
              <a:rPr lang="en-US" dirty="0" smtClean="0"/>
              <a:t>, </a:t>
            </a:r>
            <a:r>
              <a:rPr lang="en-US" dirty="0" err="1"/>
              <a:t>odnosno</a:t>
            </a:r>
            <a:r>
              <a:rPr lang="sr-Latn-ME" dirty="0"/>
              <a:t>  dj</a:t>
            </a:r>
            <a:r>
              <a:rPr lang="en-US" dirty="0" err="1"/>
              <a:t>elovanjem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nacionalni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se r</a:t>
            </a:r>
            <a:r>
              <a:rPr lang="sr-Latn-ME" dirty="0"/>
              <a:t>j</a:t>
            </a:r>
            <a:r>
              <a:rPr lang="en-US" dirty="0" err="1"/>
              <a:t>ešavajuće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sr-Latn-ME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raspod</a:t>
            </a:r>
            <a:r>
              <a:rPr lang="sr-Latn-ME" dirty="0"/>
              <a:t>j</a:t>
            </a:r>
            <a:r>
              <a:rPr lang="en-US" dirty="0" err="1"/>
              <a:t>elu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/>
              <a:t>intervencionizmom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,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radovi</a:t>
            </a:r>
            <a:r>
              <a:rPr lang="en-US" dirty="0"/>
              <a:t>, </a:t>
            </a:r>
            <a:r>
              <a:rPr lang="en-US" dirty="0" err="1"/>
              <a:t>rashodi</a:t>
            </a:r>
            <a:r>
              <a:rPr lang="en-US" dirty="0"/>
              <a:t>, </a:t>
            </a:r>
            <a:r>
              <a:rPr lang="en-US" dirty="0" err="1"/>
              <a:t>nacionalizacija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državna</a:t>
            </a:r>
            <a:r>
              <a:rPr lang="en-US" dirty="0" smtClean="0"/>
              <a:t> </a:t>
            </a:r>
            <a:r>
              <a:rPr lang="en-US" dirty="0" err="1"/>
              <a:t>participacija</a:t>
            </a:r>
            <a:r>
              <a:rPr lang="en-US" dirty="0"/>
              <a:t>, </a:t>
            </a:r>
            <a:r>
              <a:rPr lang="en-US" dirty="0" err="1"/>
              <a:t>uvoz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izvoz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kreditno-monetarna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, </a:t>
            </a:r>
            <a:r>
              <a:rPr lang="en-US" dirty="0" err="1"/>
              <a:t>subvencije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međudržavni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nabavke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carine</a:t>
            </a:r>
            <a:r>
              <a:rPr lang="en-US" dirty="0"/>
              <a:t>,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dr.</a:t>
            </a:r>
            <a:r>
              <a:rPr lang="sr-Latn-ME" dirty="0" smtClean="0"/>
              <a:t>, </a:t>
            </a:r>
            <a:r>
              <a:rPr lang="en-US" dirty="0" smtClean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orijentisani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najtežih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, </a:t>
            </a:r>
            <a:r>
              <a:rPr lang="en-US" dirty="0" err="1"/>
              <a:t>nastalih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naraslih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protivrečnostima</a:t>
            </a:r>
            <a:r>
              <a:rPr lang="en-US" dirty="0"/>
              <a:t> </a:t>
            </a:r>
            <a:r>
              <a:rPr lang="en-US" dirty="0" err="1" smtClean="0"/>
              <a:t>savremen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sr-Latn-ME" dirty="0" smtClean="0"/>
              <a:t>ekonomije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nezaposlenost</a:t>
            </a:r>
            <a:r>
              <a:rPr lang="en-US" dirty="0"/>
              <a:t>, </a:t>
            </a:r>
            <a:r>
              <a:rPr lang="en-US" dirty="0" err="1"/>
              <a:t>inflacija</a:t>
            </a:r>
            <a:r>
              <a:rPr lang="en-US" dirty="0"/>
              <a:t>, </a:t>
            </a:r>
            <a:r>
              <a:rPr lang="en-US" dirty="0" err="1" smtClean="0"/>
              <a:t>depresivna</a:t>
            </a:r>
            <a:r>
              <a:rPr lang="sr-Latn-ME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 err="1"/>
              <a:t>ciklusa</a:t>
            </a:r>
            <a:r>
              <a:rPr lang="en-US" dirty="0"/>
              <a:t>, 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, </a:t>
            </a:r>
            <a:r>
              <a:rPr lang="en-US" dirty="0" err="1"/>
              <a:t>reprodukcija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997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32" y="579549"/>
            <a:ext cx="10581068" cy="559741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Moderne</a:t>
            </a:r>
            <a:r>
              <a:rPr lang="en-US" dirty="0"/>
              <a:t> </a:t>
            </a:r>
            <a:r>
              <a:rPr lang="en-US" dirty="0" err="1"/>
              <a:t>finansije</a:t>
            </a:r>
            <a:r>
              <a:rPr lang="en-US" dirty="0"/>
              <a:t> </a:t>
            </a:r>
            <a:r>
              <a:rPr lang="en-US" dirty="0" err="1"/>
              <a:t>pretvorile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u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naučno</a:t>
            </a:r>
            <a:r>
              <a:rPr lang="en-US" dirty="0"/>
              <a:t> </a:t>
            </a:r>
            <a:r>
              <a:rPr lang="en-US" dirty="0" err="1"/>
              <a:t>područje</a:t>
            </a:r>
            <a:r>
              <a:rPr lang="en-US" dirty="0"/>
              <a:t>, s </a:t>
            </a:r>
            <a:r>
              <a:rPr lang="en-US" dirty="0" err="1" smtClean="0"/>
              <a:t>nizom</a:t>
            </a:r>
            <a:r>
              <a:rPr lang="sr-Latn-ME" dirty="0" smtClean="0"/>
              <a:t> </a:t>
            </a:r>
            <a:r>
              <a:rPr lang="pt-BR" dirty="0" smtClean="0"/>
              <a:t>instrumenata</a:t>
            </a:r>
            <a:r>
              <a:rPr lang="pt-BR" dirty="0"/>
              <a:t>, institucija i </a:t>
            </a:r>
            <a:r>
              <a:rPr lang="pt-BR" dirty="0" smtClean="0"/>
              <a:t>m</a:t>
            </a:r>
            <a:r>
              <a:rPr lang="sr-Latn-ME" dirty="0" smtClean="0"/>
              <a:t>j</a:t>
            </a:r>
            <a:r>
              <a:rPr lang="pt-BR" dirty="0" smtClean="0"/>
              <a:t>era </a:t>
            </a:r>
            <a:r>
              <a:rPr lang="pt-BR" dirty="0"/>
              <a:t>s mogućnostima vitalnog </a:t>
            </a:r>
            <a:r>
              <a:rPr lang="pt-BR" dirty="0" smtClean="0"/>
              <a:t>d</a:t>
            </a:r>
            <a:r>
              <a:rPr lang="sr-Latn-ME" dirty="0" smtClean="0"/>
              <a:t>j</a:t>
            </a:r>
            <a:r>
              <a:rPr lang="pt-BR" dirty="0" smtClean="0"/>
              <a:t>elovanja </a:t>
            </a:r>
            <a:r>
              <a:rPr lang="pt-BR" dirty="0"/>
              <a:t>na monetarno</a:t>
            </a:r>
            <a:r>
              <a:rPr lang="pt-BR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razvojno</a:t>
            </a:r>
            <a:r>
              <a:rPr lang="pl-PL" dirty="0"/>
              <a:t>, političko i socijalno područje.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postao i njihov osnovni zadatak </a:t>
            </a:r>
            <a:r>
              <a:rPr lang="pl-PL" dirty="0" smtClean="0"/>
              <a:t>– u </a:t>
            </a:r>
            <a:r>
              <a:rPr lang="en-US" dirty="0" err="1" smtClean="0"/>
              <a:t>sklopu</a:t>
            </a:r>
            <a:r>
              <a:rPr lang="en-US" dirty="0" smtClean="0"/>
              <a:t> </a:t>
            </a:r>
            <a:r>
              <a:rPr lang="en-US" dirty="0" err="1"/>
              <a:t>aktivnih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,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,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,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formiranja</a:t>
            </a:r>
            <a:r>
              <a:rPr lang="en-US" dirty="0"/>
              <a:t>,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raspodelu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trošenje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finalne</a:t>
            </a:r>
            <a:r>
              <a:rPr lang="sr-Latn-ME" dirty="0"/>
              <a:t> </a:t>
            </a:r>
            <a:r>
              <a:rPr lang="en-US" dirty="0" err="1"/>
              <a:t>potrošnje</a:t>
            </a:r>
            <a:r>
              <a:rPr lang="en-US" dirty="0"/>
              <a:t> (</a:t>
            </a:r>
            <a:r>
              <a:rPr lang="en-US" dirty="0" err="1"/>
              <a:t>lične</a:t>
            </a:r>
            <a:r>
              <a:rPr lang="en-US" dirty="0"/>
              <a:t>, </a:t>
            </a:r>
            <a:r>
              <a:rPr lang="en-US" dirty="0" err="1"/>
              <a:t>investicone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)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sr-Latn-ME" dirty="0"/>
              <a:t>su u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ME" dirty="0"/>
              <a:t>ij</a:t>
            </a:r>
            <a:r>
              <a:rPr lang="en-US" dirty="0" err="1"/>
              <a:t>edećoj</a:t>
            </a:r>
            <a:r>
              <a:rPr lang="en-US" dirty="0"/>
              <a:t> </a:t>
            </a:r>
            <a:r>
              <a:rPr lang="sr-Latn-ME" dirty="0"/>
              <a:t> formuli: Y= C + I + G 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183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127" y="785611"/>
            <a:ext cx="10516673" cy="539135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Uključivanjem</a:t>
            </a:r>
            <a:r>
              <a:rPr lang="en-US" dirty="0" smtClean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eksterne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pt-BR" dirty="0" smtClean="0"/>
              <a:t>s </a:t>
            </a:r>
            <a:r>
              <a:rPr lang="pt-BR" dirty="0"/>
              <a:t>inostranstvom, dobija se poznata jednačina Y = C + I + G (X - M), čime </a:t>
            </a:r>
            <a:r>
              <a:rPr lang="pt-BR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međunarodni </a:t>
            </a:r>
            <a:r>
              <a:rPr lang="pl-PL" dirty="0"/>
              <a:t>finansijski odnosi (pomoći, pokloni, zajmovi, kamate i dr.) </a:t>
            </a:r>
            <a:r>
              <a:rPr lang="pl-PL" dirty="0" smtClean="0"/>
              <a:t>uključuju </a:t>
            </a:r>
            <a:r>
              <a:rPr lang="nn-NO" dirty="0" smtClean="0"/>
              <a:t>u </a:t>
            </a:r>
            <a:r>
              <a:rPr lang="nn-NO" dirty="0"/>
              <a:t>domaće tokove stvaranja i trošenja nacionalnog dohotka. </a:t>
            </a:r>
            <a:endParaRPr lang="sr-Latn-ME" dirty="0" smtClean="0"/>
          </a:p>
          <a:p>
            <a:pPr algn="just"/>
            <a:r>
              <a:rPr lang="nn-NO" dirty="0" smtClean="0"/>
              <a:t>Time </a:t>
            </a:r>
            <a:r>
              <a:rPr lang="nn-NO" dirty="0"/>
              <a:t>se dakle i </a:t>
            </a:r>
            <a:r>
              <a:rPr lang="nn-NO" dirty="0" smtClean="0"/>
              <a:t>javna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bitnih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,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trošenju</a:t>
            </a:r>
            <a:r>
              <a:rPr lang="sr-Latn-ME" dirty="0" smtClean="0"/>
              <a:t> </a:t>
            </a:r>
            <a:r>
              <a:rPr lang="en-US" dirty="0" err="1" smtClean="0"/>
              <a:t>nacionalnog</a:t>
            </a:r>
            <a:r>
              <a:rPr lang="en-US" dirty="0" smtClean="0"/>
              <a:t> </a:t>
            </a:r>
            <a:r>
              <a:rPr lang="en-US" dirty="0" err="1"/>
              <a:t>dohotka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498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592428"/>
            <a:ext cx="10503794" cy="558453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Područje</a:t>
            </a:r>
            <a:r>
              <a:rPr lang="en-US" dirty="0" smtClean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donedavno</a:t>
            </a:r>
            <a:r>
              <a:rPr lang="en-US" dirty="0"/>
              <a:t> </a:t>
            </a:r>
            <a:r>
              <a:rPr lang="en-US" dirty="0" err="1"/>
              <a:t>tvrdilo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ograničeno</a:t>
            </a:r>
            <a:r>
              <a:rPr lang="en-US" dirty="0" smtClean="0"/>
              <a:t> </a:t>
            </a:r>
            <a:r>
              <a:rPr lang="en-US" dirty="0" err="1"/>
              <a:t>visinom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ponašanjem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 smtClean="0"/>
              <a:t>dostiže</a:t>
            </a:r>
            <a:r>
              <a:rPr lang="en-US" dirty="0" smtClean="0"/>
              <a:t>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 smtClean="0"/>
              <a:t>nacionalnog</a:t>
            </a:r>
            <a:r>
              <a:rPr lang="sr-Latn-ME" dirty="0" smtClean="0"/>
              <a:t> </a:t>
            </a:r>
            <a:r>
              <a:rPr lang="en-US" dirty="0" err="1" smtClean="0"/>
              <a:t>dohotka</a:t>
            </a:r>
            <a:r>
              <a:rPr lang="en-US" dirty="0"/>
              <a:t>),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dug u </a:t>
            </a:r>
            <a:r>
              <a:rPr lang="en-US" dirty="0" err="1"/>
              <a:t>inostranstvu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priliv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inostranstva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err="1" smtClean="0"/>
              <a:t>razvijaju</a:t>
            </a:r>
            <a:r>
              <a:rPr lang="en-US" dirty="0" smtClean="0"/>
              <a:t> </a:t>
            </a:r>
            <a:r>
              <a:rPr lang="en-US" dirty="0" err="1"/>
              <a:t>deficitni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. </a:t>
            </a:r>
            <a:r>
              <a:rPr lang="nb-NO" dirty="0" smtClean="0"/>
              <a:t> </a:t>
            </a:r>
            <a:endParaRPr lang="sr-Latn-ME" dirty="0" smtClean="0"/>
          </a:p>
          <a:p>
            <a:pPr algn="just"/>
            <a:r>
              <a:rPr lang="nb-NO" dirty="0" smtClean="0"/>
              <a:t>Time </a:t>
            </a:r>
            <a:r>
              <a:rPr lang="nb-NO" dirty="0"/>
              <a:t>se i domen i </a:t>
            </a:r>
            <a:r>
              <a:rPr lang="nb-NO" dirty="0" smtClean="0"/>
              <a:t>d</a:t>
            </a:r>
            <a:r>
              <a:rPr lang="sr-Latn-ME" dirty="0" smtClean="0"/>
              <a:t>j</a:t>
            </a:r>
            <a:r>
              <a:rPr lang="nb-NO" dirty="0" smtClean="0"/>
              <a:t>elovanje </a:t>
            </a:r>
            <a:r>
              <a:rPr lang="nb-NO" dirty="0"/>
              <a:t>javnih </a:t>
            </a:r>
            <a:r>
              <a:rPr lang="nb-NO" dirty="0" smtClean="0"/>
              <a:t>finansija</a:t>
            </a:r>
            <a:r>
              <a:rPr lang="sr-Latn-ME" dirty="0" smtClean="0"/>
              <a:t> </a:t>
            </a:r>
            <a:r>
              <a:rPr lang="pl-PL" dirty="0" smtClean="0"/>
              <a:t>ogromno </a:t>
            </a:r>
            <a:r>
              <a:rPr lang="pl-PL" dirty="0"/>
              <a:t>proširuju i prelaze granice koje im stvara nacionalni dohodak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Istina</a:t>
            </a:r>
            <a:r>
              <a:rPr lang="pl-PL" dirty="0" smtClean="0"/>
              <a:t>, nacionalni </a:t>
            </a:r>
            <a:r>
              <a:rPr lang="pl-PL" dirty="0"/>
              <a:t>dohodak i dalje ostaje osnovni agregat preko koga se ispoljavaju i </a:t>
            </a:r>
            <a:r>
              <a:rPr lang="pl-PL" dirty="0" smtClean="0"/>
              <a:t>na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osećaju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fiskalne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369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927279"/>
            <a:ext cx="10478037" cy="524968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intervencionizmom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,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radovi</a:t>
            </a:r>
            <a:r>
              <a:rPr lang="en-US" dirty="0"/>
              <a:t>, </a:t>
            </a:r>
            <a:r>
              <a:rPr lang="en-US" dirty="0" err="1"/>
              <a:t>rashodi</a:t>
            </a:r>
            <a:r>
              <a:rPr lang="en-US" dirty="0"/>
              <a:t>, </a:t>
            </a:r>
            <a:r>
              <a:rPr lang="en-US" dirty="0" err="1" smtClean="0"/>
              <a:t>nacionalizacija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državna</a:t>
            </a:r>
            <a:r>
              <a:rPr lang="en-US" dirty="0" smtClean="0"/>
              <a:t> </a:t>
            </a:r>
            <a:r>
              <a:rPr lang="en-US" dirty="0" err="1"/>
              <a:t>participacija</a:t>
            </a:r>
            <a:r>
              <a:rPr lang="en-US" dirty="0"/>
              <a:t>, </a:t>
            </a:r>
            <a:r>
              <a:rPr lang="en-US" dirty="0" err="1"/>
              <a:t>uvoz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izvoz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kreditno-monetarna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, </a:t>
            </a:r>
            <a:r>
              <a:rPr lang="en-US" dirty="0" err="1"/>
              <a:t>subvencije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međudržavni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nabavke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carine</a:t>
            </a:r>
            <a:r>
              <a:rPr lang="en-US" dirty="0"/>
              <a:t>,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dr</a:t>
            </a:r>
            <a:r>
              <a:rPr lang="en-US" dirty="0"/>
              <a:t>.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orijentisani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najtežih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, </a:t>
            </a:r>
            <a:r>
              <a:rPr lang="en-US" dirty="0" err="1"/>
              <a:t>nastalih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naraslih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protivrečnostima</a:t>
            </a:r>
            <a:r>
              <a:rPr lang="en-US" dirty="0"/>
              <a:t> </a:t>
            </a:r>
            <a:r>
              <a:rPr lang="en-US" dirty="0" err="1" smtClean="0"/>
              <a:t>savreme</a:t>
            </a:r>
            <a:r>
              <a:rPr lang="sr-Latn-ME" dirty="0" smtClean="0"/>
              <a:t>nih</a:t>
            </a:r>
            <a:r>
              <a:rPr lang="en-US" dirty="0" smtClean="0"/>
              <a:t> </a:t>
            </a:r>
            <a:r>
              <a:rPr lang="sr-Latn-ME" dirty="0" smtClean="0"/>
              <a:t>ekonomija. </a:t>
            </a:r>
          </a:p>
          <a:p>
            <a:pPr algn="just"/>
            <a:r>
              <a:rPr lang="en-US" dirty="0" err="1"/>
              <a:t>Monetarni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fiskalni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</a:t>
            </a:r>
            <a:r>
              <a:rPr lang="sr-Latn-ME" dirty="0"/>
              <a:t>j</a:t>
            </a:r>
            <a:r>
              <a:rPr lang="en-US" dirty="0" err="1"/>
              <a:t>elina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ME" dirty="0"/>
              <a:t>ij</a:t>
            </a:r>
            <a:r>
              <a:rPr lang="en-US" dirty="0" err="1"/>
              <a:t>ede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sr-Latn-ME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manifestovanje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/>
              <a:t>raspod</a:t>
            </a:r>
            <a:r>
              <a:rPr lang="sr-Latn-ME" dirty="0"/>
              <a:t>j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p</a:t>
            </a:r>
            <a:r>
              <a:rPr lang="en-US" dirty="0" err="1"/>
              <a:t>otrošnje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884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528034"/>
            <a:ext cx="10503794" cy="5648929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S</a:t>
            </a:r>
            <a:r>
              <a:rPr lang="en-US" dirty="0" err="1" smtClean="0"/>
              <a:t>avremeni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, s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budžet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budžetska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 smtClean="0"/>
              <a:t>postaju</a:t>
            </a:r>
            <a:r>
              <a:rPr lang="sr-Latn-ME" dirty="0" smtClean="0"/>
              <a:t>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instrument </a:t>
            </a:r>
            <a:r>
              <a:rPr lang="en-US" dirty="0" err="1"/>
              <a:t>stabilizacione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Fiskalna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pretvara</a:t>
            </a:r>
            <a:r>
              <a:rPr lang="en-US" dirty="0"/>
              <a:t> se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dopunskog</a:t>
            </a:r>
            <a:r>
              <a:rPr lang="en-US" dirty="0"/>
              <a:t>, </a:t>
            </a:r>
            <a:r>
              <a:rPr lang="en-US" dirty="0" err="1"/>
              <a:t>korektivnog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u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područje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kojeg</a:t>
            </a:r>
            <a:r>
              <a:rPr lang="sr-Latn-ME" dirty="0" smtClean="0"/>
              <a:t> </a:t>
            </a:r>
            <a:r>
              <a:rPr lang="en-US" dirty="0" smtClean="0"/>
              <a:t>se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ekspanziju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Sada</a:t>
            </a:r>
            <a:r>
              <a:rPr lang="en-US" dirty="0" smtClean="0"/>
              <a:t> </a:t>
            </a:r>
            <a:r>
              <a:rPr lang="en-US" dirty="0" err="1"/>
              <a:t>razvijane</a:t>
            </a:r>
            <a:r>
              <a:rPr lang="en-US" dirty="0"/>
              <a:t> </a:t>
            </a:r>
            <a:r>
              <a:rPr lang="en-US" dirty="0" err="1"/>
              <a:t>funkcionalne</a:t>
            </a:r>
            <a:r>
              <a:rPr lang="en-US" dirty="0"/>
              <a:t> </a:t>
            </a:r>
            <a:r>
              <a:rPr lang="en-US" dirty="0" err="1"/>
              <a:t>finansije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znatno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stavljanja</a:t>
            </a:r>
            <a:r>
              <a:rPr lang="en-US" dirty="0"/>
              <a:t> u </a:t>
            </a:r>
            <a:r>
              <a:rPr lang="en-US" dirty="0" err="1" smtClean="0"/>
              <a:t>funkciju</a:t>
            </a:r>
            <a:r>
              <a:rPr lang="sr-Latn-ME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Fiskalnom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savremena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je u </a:t>
            </a:r>
            <a:r>
              <a:rPr lang="en-US" dirty="0" err="1" smtClean="0"/>
              <a:t>stanju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325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489397"/>
            <a:ext cx="10478037" cy="5687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elu</a:t>
            </a:r>
            <a:r>
              <a:rPr lang="en-US" dirty="0" smtClean="0"/>
              <a:t> </a:t>
            </a:r>
            <a:r>
              <a:rPr lang="en-US" dirty="0" err="1" smtClean="0"/>
              <a:t>nacionalnog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l-PL" dirty="0" smtClean="0"/>
              <a:t>2. Formiranje štednje i kapitala za razvoj ;</a:t>
            </a:r>
          </a:p>
          <a:p>
            <a:pPr marL="0" indent="0">
              <a:buNone/>
            </a:pPr>
            <a:r>
              <a:rPr lang="pl-PL" dirty="0" smtClean="0"/>
              <a:t>3. Ponašanje potrošnje (ukupne i u strakturi);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zaposlenosti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l-PL" dirty="0" smtClean="0"/>
              <a:t>5. Odnose u spoljnoj trgovini i platnom bilansu;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sektore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 </a:t>
            </a:r>
            <a:r>
              <a:rPr lang="en-US" dirty="0" err="1" smtClean="0"/>
              <a:t>zahvata</a:t>
            </a:r>
            <a:r>
              <a:rPr lang="en-US" dirty="0" smtClean="0"/>
              <a:t> </a:t>
            </a:r>
            <a:r>
              <a:rPr lang="en-US" dirty="0" err="1" smtClean="0"/>
              <a:t>javnim</a:t>
            </a:r>
            <a:r>
              <a:rPr lang="en-US" dirty="0" smtClean="0"/>
              <a:t> </a:t>
            </a:r>
            <a:r>
              <a:rPr lang="en-US" dirty="0" err="1" smtClean="0"/>
              <a:t>prihodima</a:t>
            </a:r>
            <a:r>
              <a:rPr lang="sr-Latn-ME" dirty="0"/>
              <a:t> </a:t>
            </a:r>
            <a:r>
              <a:rPr lang="sr-Latn-ME" dirty="0" smtClean="0"/>
              <a:t>često</a:t>
            </a:r>
            <a:r>
              <a:rPr lang="en-US" dirty="0" smtClean="0"/>
              <a:t> 40 - </a:t>
            </a:r>
            <a:r>
              <a:rPr lang="sr-Latn-ME" dirty="0" smtClean="0"/>
              <a:t>60</a:t>
            </a:r>
            <a:r>
              <a:rPr lang="en-US" dirty="0" smtClean="0"/>
              <a:t>%</a:t>
            </a:r>
            <a:r>
              <a:rPr lang="sr-Latn-ME" dirty="0" smtClean="0"/>
              <a:t> </a:t>
            </a:r>
            <a:r>
              <a:rPr lang="en-US" dirty="0" err="1" smtClean="0"/>
              <a:t>nacionalnog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en-US" dirty="0" smtClean="0"/>
              <a:t>, a </a:t>
            </a:r>
            <a:r>
              <a:rPr lang="en-US" dirty="0" err="1" smtClean="0"/>
              <a:t>javnim</a:t>
            </a:r>
            <a:r>
              <a:rPr lang="en-US" dirty="0" smtClean="0"/>
              <a:t> </a:t>
            </a:r>
            <a:r>
              <a:rPr lang="en-US" dirty="0" err="1" smtClean="0"/>
              <a:t>rashodima</a:t>
            </a:r>
            <a:r>
              <a:rPr lang="en-US" dirty="0" smtClean="0"/>
              <a:t> </a:t>
            </a:r>
            <a:r>
              <a:rPr lang="en-US" dirty="0" err="1" smtClean="0"/>
              <a:t>dostiže</a:t>
            </a:r>
            <a:r>
              <a:rPr lang="en-US" dirty="0" smtClean="0"/>
              <a:t> </a:t>
            </a:r>
            <a:r>
              <a:rPr lang="sr-Latn-ME" dirty="0" smtClean="0"/>
              <a:t>preko </a:t>
            </a:r>
            <a:r>
              <a:rPr lang="en-US" dirty="0" smtClean="0"/>
              <a:t>40% </a:t>
            </a:r>
            <a:r>
              <a:rPr lang="en-US" dirty="0" err="1" smtClean="0"/>
              <a:t>učešća</a:t>
            </a:r>
            <a:r>
              <a:rPr lang="en-US" dirty="0" smtClean="0"/>
              <a:t> u </a:t>
            </a:r>
            <a:r>
              <a:rPr lang="en-US" dirty="0" err="1" smtClean="0"/>
              <a:t>društvenom</a:t>
            </a:r>
            <a:r>
              <a:rPr lang="sr-Latn-ME" dirty="0" smtClean="0"/>
              <a:t> </a:t>
            </a:r>
            <a:r>
              <a:rPr lang="pt-BR" dirty="0" smtClean="0"/>
              <a:t>proizvodu, javnim investicijama 45-50</a:t>
            </a:r>
            <a:r>
              <a:rPr lang="sr-Latn-ME" dirty="0" smtClean="0"/>
              <a:t>%</a:t>
            </a:r>
            <a:r>
              <a:rPr lang="pt-BR" dirty="0" smtClean="0"/>
              <a:t> u bruto investicijama privrede. </a:t>
            </a:r>
            <a:endParaRPr lang="sr-Latn-ME" dirty="0" smtClean="0"/>
          </a:p>
          <a:p>
            <a:pPr marL="0" indent="0" algn="just">
              <a:buNone/>
            </a:pPr>
            <a:r>
              <a:rPr lang="pt-BR" dirty="0" smtClean="0"/>
              <a:t>Država</a:t>
            </a:r>
            <a:r>
              <a:rPr lang="sr-Latn-ME" dirty="0" smtClean="0"/>
              <a:t> </a:t>
            </a:r>
            <a:r>
              <a:rPr lang="sv-SE" dirty="0" smtClean="0"/>
              <a:t>time postaje sve snažniji faktor, koji kroz prim</a:t>
            </a:r>
            <a:r>
              <a:rPr lang="sr-Latn-ME" dirty="0" smtClean="0"/>
              <a:t>j</a:t>
            </a:r>
            <a:r>
              <a:rPr lang="sv-SE" dirty="0" smtClean="0"/>
              <a:t>enu određenih m</a:t>
            </a:r>
            <a:r>
              <a:rPr lang="sr-Latn-ME" dirty="0" smtClean="0"/>
              <a:t>j</a:t>
            </a:r>
            <a:r>
              <a:rPr lang="sv-SE" dirty="0" smtClean="0"/>
              <a:t>era monetarne i</a:t>
            </a:r>
            <a:r>
              <a:rPr lang="sr-Latn-ME" dirty="0" smtClean="0"/>
              <a:t> </a:t>
            </a:r>
            <a:r>
              <a:rPr lang="nb-NO" dirty="0" smtClean="0"/>
              <a:t>fiskalne politike može, iz osnova, m</a:t>
            </a:r>
            <a:r>
              <a:rPr lang="sr-Latn-ME" dirty="0" smtClean="0"/>
              <a:t>ij</a:t>
            </a:r>
            <a:r>
              <a:rPr lang="nb-NO" dirty="0" smtClean="0"/>
              <a:t>enjati stanje i ponašanje c</a:t>
            </a:r>
            <a:r>
              <a:rPr lang="sr-Latn-ME" dirty="0" smtClean="0"/>
              <a:t>j</a:t>
            </a:r>
            <a:r>
              <a:rPr lang="nb-NO" dirty="0" smtClean="0"/>
              <a:t>elokupne privrede.</a:t>
            </a:r>
          </a:p>
          <a:p>
            <a:pPr marL="0" indent="0" algn="just">
              <a:buNone/>
            </a:pPr>
            <a:r>
              <a:rPr lang="en-US" dirty="0" err="1" smtClean="0"/>
              <a:t>Širina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 smtClean="0"/>
              <a:t>finansija</a:t>
            </a:r>
            <a:r>
              <a:rPr lang="en-US" dirty="0" smtClean="0"/>
              <a:t> </a:t>
            </a:r>
            <a:r>
              <a:rPr lang="en-US" dirty="0" err="1" smtClean="0"/>
              <a:t>mogla</a:t>
            </a:r>
            <a:r>
              <a:rPr lang="en-US" dirty="0" smtClean="0"/>
              <a:t> se </a:t>
            </a:r>
            <a:r>
              <a:rPr lang="en-US" dirty="0" err="1" smtClean="0"/>
              <a:t>šematski</a:t>
            </a:r>
            <a:r>
              <a:rPr lang="en-US" dirty="0" smtClean="0"/>
              <a:t> </a:t>
            </a:r>
            <a:r>
              <a:rPr lang="en-US" dirty="0" err="1" smtClean="0"/>
              <a:t>prikazati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062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Djelovanje finansijskog sistema u ekonomskom sistemu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7065" y="1825625"/>
            <a:ext cx="7157870" cy="435133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422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515155"/>
            <a:ext cx="10555310" cy="5661808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Početkom novog vijeka r</a:t>
            </a:r>
            <a:r>
              <a:rPr lang="en-US" dirty="0" err="1" smtClean="0"/>
              <a:t>adikalno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enili</a:t>
            </a:r>
            <a:r>
              <a:rPr lang="en-US" dirty="0" smtClean="0"/>
              <a:t> </a:t>
            </a:r>
            <a:r>
              <a:rPr lang="en-US" dirty="0" err="1"/>
              <a:t>pojmovi</a:t>
            </a:r>
            <a:r>
              <a:rPr lang="en-US" dirty="0"/>
              <a:t> o </a:t>
            </a:r>
            <a:r>
              <a:rPr lang="en-US" dirty="0" err="1" smtClean="0"/>
              <a:t>karakter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javnih</a:t>
            </a:r>
            <a:r>
              <a:rPr lang="en-US" dirty="0" smtClean="0"/>
              <a:t> </a:t>
            </a:r>
            <a:r>
              <a:rPr lang="en-US" dirty="0" err="1"/>
              <a:t>rashoda</a:t>
            </a:r>
            <a:r>
              <a:rPr lang="en-US" dirty="0"/>
              <a:t>, </a:t>
            </a:r>
            <a:r>
              <a:rPr lang="en-US" dirty="0" err="1"/>
              <a:t>oporezivanja</a:t>
            </a:r>
            <a:r>
              <a:rPr lang="en-US" dirty="0"/>
              <a:t>,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</a:t>
            </a:r>
            <a:r>
              <a:rPr lang="en-US" dirty="0" err="1"/>
              <a:t>budžeta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budžetske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budžetske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No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javila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nova </a:t>
            </a:r>
            <a:r>
              <a:rPr lang="en-US" dirty="0" err="1"/>
              <a:t>kvaliteta</a:t>
            </a:r>
            <a:r>
              <a:rPr lang="en-US" dirty="0"/>
              <a:t>: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Prerastanje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/>
              <a:t> s </a:t>
            </a:r>
            <a:r>
              <a:rPr lang="en-US" dirty="0" err="1"/>
              <a:t>čisto</a:t>
            </a:r>
            <a:r>
              <a:rPr lang="en-US" dirty="0"/>
              <a:t> </a:t>
            </a:r>
            <a:r>
              <a:rPr lang="en-US" dirty="0" err="1"/>
              <a:t>distributivnih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produkcione</a:t>
            </a:r>
            <a:r>
              <a:rPr lang="en-US" dirty="0"/>
              <a:t> </a:t>
            </a:r>
            <a:r>
              <a:rPr lang="en-US" dirty="0" err="1" smtClean="0"/>
              <a:t>efekte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uočljivije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Konačno</a:t>
            </a:r>
            <a:r>
              <a:rPr lang="en-US" dirty="0"/>
              <a:t>, u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veća</a:t>
            </a:r>
            <a:r>
              <a:rPr lang="en-US" dirty="0" smtClean="0"/>
              <a:t> </a:t>
            </a:r>
            <a:r>
              <a:rPr lang="en-US" dirty="0" err="1"/>
              <a:t>orijentacija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Novi</a:t>
            </a:r>
            <a:r>
              <a:rPr lang="sr-Latn-ME" dirty="0" smtClean="0"/>
              <a:t> </a:t>
            </a:r>
            <a:r>
              <a:rPr lang="en-US" dirty="0" err="1" smtClean="0"/>
              <a:t>ciljevi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 smtClean="0"/>
              <a:t>optimalne</a:t>
            </a:r>
            <a:r>
              <a:rPr lang="sr-Latn-ME" dirty="0" smtClean="0"/>
              <a:t> </a:t>
            </a:r>
            <a:r>
              <a:rPr lang="pl-PL" dirty="0" smtClean="0"/>
              <a:t>stope </a:t>
            </a:r>
            <a:r>
              <a:rPr lang="pl-PL" dirty="0"/>
              <a:t>rasta, punu zaposlenosti, ravnotežu platnog bilansa, kao i </a:t>
            </a:r>
            <a:r>
              <a:rPr lang="pl-PL" dirty="0" smtClean="0"/>
              <a:t>finansijsku </a:t>
            </a:r>
            <a:r>
              <a:rPr lang="en-US" dirty="0" err="1" smtClean="0"/>
              <a:t>stabilnost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478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824" y="631065"/>
            <a:ext cx="10271975" cy="5545898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sr-Latn-ME" dirty="0" smtClean="0"/>
              <a:t>T</a:t>
            </a:r>
            <a:r>
              <a:rPr lang="en-US" dirty="0" err="1" smtClean="0"/>
              <a:t>rošenje</a:t>
            </a:r>
            <a:r>
              <a:rPr lang="en-US" dirty="0" smtClean="0"/>
              <a:t> </a:t>
            </a:r>
            <a:r>
              <a:rPr lang="en-US" dirty="0" err="1"/>
              <a:t>prikupljenih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javnoj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 smtClean="0"/>
              <a:t>vezano</a:t>
            </a:r>
            <a:r>
              <a:rPr lang="sr-Latn-ME" dirty="0" smtClean="0"/>
              <a:t> 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sr-Latn-ME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(</a:t>
            </a:r>
            <a:r>
              <a:rPr lang="en-US" dirty="0" err="1"/>
              <a:t>školstvo</a:t>
            </a:r>
            <a:r>
              <a:rPr lang="en-US" dirty="0"/>
              <a:t>, </a:t>
            </a:r>
            <a:r>
              <a:rPr lang="en-US" dirty="0" err="1"/>
              <a:t>zdravstvo</a:t>
            </a:r>
            <a:r>
              <a:rPr lang="en-US" dirty="0"/>
              <a:t>, </a:t>
            </a:r>
            <a:r>
              <a:rPr lang="en-US" dirty="0" err="1"/>
              <a:t>osiguranje</a:t>
            </a:r>
            <a:r>
              <a:rPr lang="en-US" dirty="0"/>
              <a:t>, </a:t>
            </a:r>
            <a:r>
              <a:rPr lang="en-US" dirty="0" err="1"/>
              <a:t>sudstvo</a:t>
            </a:r>
            <a:r>
              <a:rPr lang="en-US" dirty="0"/>
              <a:t>, </a:t>
            </a:r>
            <a:r>
              <a:rPr lang="en-US" dirty="0" err="1"/>
              <a:t>vojska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rentabilitet</a:t>
            </a:r>
            <a:r>
              <a:rPr lang="en-US" dirty="0"/>
              <a:t> </a:t>
            </a:r>
            <a:r>
              <a:rPr lang="en-US" dirty="0" err="1" smtClean="0"/>
              <a:t>ulaganja</a:t>
            </a:r>
            <a:r>
              <a:rPr lang="sr-Latn-ME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en-US" dirty="0"/>
              <a:t> S </a:t>
            </a:r>
            <a:r>
              <a:rPr lang="en-US" dirty="0" err="1"/>
              <a:t>druge</a:t>
            </a:r>
            <a:r>
              <a:rPr lang="sr-Latn-ME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privatna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sr-Latn-ME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.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 </a:t>
            </a:r>
            <a:r>
              <a:rPr lang="sr-Latn-ME" dirty="0" err="1"/>
              <a:t>K</a:t>
            </a:r>
            <a:r>
              <a:rPr lang="en-US" dirty="0" smtClean="0"/>
              <a:t>od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u </a:t>
            </a:r>
            <a:r>
              <a:rPr lang="en-US" dirty="0" err="1"/>
              <a:t>privatnom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, </a:t>
            </a:r>
            <a:r>
              <a:rPr lang="en-US" dirty="0" err="1"/>
              <a:t>trošenje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sr-Latn-ME" dirty="0"/>
              <a:t> </a:t>
            </a:r>
            <a:r>
              <a:rPr lang="en-US" dirty="0" err="1"/>
              <a:t>vezano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principe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ostvarivanj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 smtClean="0"/>
              <a:t>materijalno</a:t>
            </a:r>
            <a:r>
              <a:rPr lang="sr-Latn-ME" dirty="0" smtClean="0"/>
              <a:t>-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/>
              <a:t>rezultata</a:t>
            </a:r>
            <a:r>
              <a:rPr lang="en-US" dirty="0"/>
              <a:t> (</a:t>
            </a:r>
            <a:r>
              <a:rPr lang="en-US" dirty="0" err="1"/>
              <a:t>proizvodnja</a:t>
            </a:r>
            <a:r>
              <a:rPr lang="en-US" dirty="0"/>
              <a:t> robe, </a:t>
            </a:r>
            <a:r>
              <a:rPr lang="en-US" dirty="0" err="1"/>
              <a:t>usluga</a:t>
            </a:r>
            <a:r>
              <a:rPr lang="en-US" dirty="0"/>
              <a:t>, </a:t>
            </a:r>
            <a:r>
              <a:rPr lang="en-US" dirty="0" err="1"/>
              <a:t>izvoz</a:t>
            </a:r>
            <a:r>
              <a:rPr lang="en-US" dirty="0"/>
              <a:t>, </a:t>
            </a:r>
            <a:r>
              <a:rPr lang="en-US" dirty="0" err="1"/>
              <a:t>uvoz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 u </a:t>
            </a:r>
            <a:r>
              <a:rPr lang="en-US" dirty="0" err="1"/>
              <a:t>procesu</a:t>
            </a:r>
            <a:r>
              <a:rPr lang="sr-Latn-ME" dirty="0"/>
              <a:t> </a:t>
            </a:r>
            <a:r>
              <a:rPr lang="en-US" dirty="0" err="1"/>
              <a:t>proširene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074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127" y="734096"/>
            <a:ext cx="10516673" cy="5442867"/>
          </a:xfrm>
        </p:spPr>
        <p:txBody>
          <a:bodyPr>
            <a:normAutofit/>
          </a:bodyPr>
          <a:lstStyle/>
          <a:p>
            <a:pPr algn="just"/>
            <a:r>
              <a:rPr lang="sv-SE" dirty="0" smtClean="0"/>
              <a:t>Savremena finansijska teorija nalaže kombinovanu prim</a:t>
            </a:r>
            <a:r>
              <a:rPr lang="sr-Latn-ME" dirty="0" smtClean="0"/>
              <a:t>j</a:t>
            </a:r>
            <a:r>
              <a:rPr lang="sv-SE" dirty="0" smtClean="0"/>
              <a:t>enu m</a:t>
            </a:r>
            <a:r>
              <a:rPr lang="sr-Latn-ME" dirty="0" smtClean="0"/>
              <a:t>j</a:t>
            </a:r>
            <a:r>
              <a:rPr lang="sv-SE" dirty="0" smtClean="0"/>
              <a:t>era fiskalne</a:t>
            </a:r>
            <a:r>
              <a:rPr lang="sr-Latn-ME" dirty="0" smtClean="0"/>
              <a:t> </a:t>
            </a:r>
            <a:r>
              <a:rPr lang="pl-PL" dirty="0" smtClean="0"/>
              <a:t>i monetarne politike. </a:t>
            </a:r>
          </a:p>
          <a:p>
            <a:pPr algn="just"/>
            <a:r>
              <a:rPr lang="pl-PL" dirty="0" smtClean="0"/>
              <a:t>To, na kraju, postaje predmet potpunijeg i šireg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 smtClean="0"/>
              <a:t>međuzavisnosti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u </a:t>
            </a:r>
            <a:r>
              <a:rPr lang="en-US" dirty="0" err="1" smtClean="0"/>
              <a:t>koordinaciji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fiskalne</a:t>
            </a:r>
            <a:r>
              <a:rPr lang="en-US" dirty="0" smtClean="0"/>
              <a:t> (</a:t>
            </a:r>
            <a:r>
              <a:rPr lang="en-US" dirty="0" err="1" smtClean="0"/>
              <a:t>finansijske</a:t>
            </a:r>
            <a:r>
              <a:rPr lang="en-US" dirty="0" smtClean="0"/>
              <a:t>) </a:t>
            </a:r>
            <a:r>
              <a:rPr lang="en-US" dirty="0" err="1" smtClean="0"/>
              <a:t>politike</a:t>
            </a:r>
            <a:r>
              <a:rPr lang="en-US" dirty="0" smtClean="0"/>
              <a:t>.</a:t>
            </a:r>
          </a:p>
          <a:p>
            <a:pPr algn="just"/>
            <a:r>
              <a:rPr lang="pt-BR" dirty="0" smtClean="0"/>
              <a:t>Time se sve više </a:t>
            </a:r>
            <a:r>
              <a:rPr lang="sr-Latn-ME" dirty="0" smtClean="0"/>
              <a:t>dešava</a:t>
            </a:r>
            <a:r>
              <a:rPr lang="pt-BR" dirty="0" smtClean="0"/>
              <a:t> to da preko</a:t>
            </a:r>
            <a:r>
              <a:rPr lang="sr-Latn-ME" dirty="0" smtClean="0"/>
              <a:t> </a:t>
            </a:r>
            <a:r>
              <a:rPr lang="en-US" dirty="0" err="1" smtClean="0"/>
              <a:t>odgovarajućih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fiskalne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sr-Latn-ME" dirty="0" smtClean="0"/>
              <a:t> r</a:t>
            </a:r>
            <a:r>
              <a:rPr lang="en-US" dirty="0" err="1" smtClean="0"/>
              <a:t>egulator</a:t>
            </a:r>
            <a:r>
              <a:rPr lang="sr-Latn-ME" dirty="0" smtClean="0"/>
              <a:t> </a:t>
            </a:r>
            <a:r>
              <a:rPr lang="en-US" dirty="0" err="1" smtClean="0"/>
              <a:t>osnovnih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tokova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socijalne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Nefiskalni</a:t>
            </a:r>
            <a:r>
              <a:rPr lang="en-US" dirty="0" smtClean="0"/>
              <a:t>,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socijaln</a:t>
            </a:r>
            <a:r>
              <a:rPr lang="sr-Latn-ME" dirty="0" smtClean="0"/>
              <a:t>i </a:t>
            </a:r>
            <a:r>
              <a:rPr lang="pl-PL" dirty="0" smtClean="0"/>
              <a:t>ciljevi izbijaju u prvi plan, za razliku od ranijih čisto fiskalnih ciljeva.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33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HVALA NA PAŽNJI 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93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296214"/>
            <a:ext cx="10490915" cy="588074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Kako javna privreda u tržišnim ekonomijama dolazi do potrebnih sredstava, stvorenih </a:t>
            </a:r>
            <a:r>
              <a:rPr lang="en-US" dirty="0" err="1"/>
              <a:t>uglavnom</a:t>
            </a:r>
            <a:r>
              <a:rPr lang="en-US" dirty="0"/>
              <a:t> u </a:t>
            </a:r>
            <a:r>
              <a:rPr lang="en-US" dirty="0" err="1"/>
              <a:t>privatnom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to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neraskidivo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s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privredom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čini </a:t>
            </a:r>
            <a:r>
              <a:rPr lang="pl-PL" dirty="0"/>
              <a:t>danas  cjelinu s njom.</a:t>
            </a:r>
          </a:p>
          <a:p>
            <a:pPr algn="just"/>
            <a:r>
              <a:rPr lang="en-US" dirty="0" err="1" smtClean="0"/>
              <a:t>Modernu</a:t>
            </a:r>
            <a:r>
              <a:rPr lang="en-US" dirty="0" smtClean="0"/>
              <a:t> </a:t>
            </a:r>
            <a:r>
              <a:rPr lang="sr-Latn-ME" dirty="0" smtClean="0"/>
              <a:t>tržišnu</a:t>
            </a:r>
            <a:r>
              <a:rPr lang="en-US" dirty="0" smtClean="0"/>
              <a:t> </a:t>
            </a:r>
            <a:r>
              <a:rPr lang="en-US" dirty="0" err="1" smtClean="0"/>
              <a:t>privredu</a:t>
            </a:r>
            <a:r>
              <a:rPr lang="en-US" dirty="0" smtClean="0"/>
              <a:t> </a:t>
            </a:r>
            <a:r>
              <a:rPr lang="en-US" dirty="0" err="1" smtClean="0"/>
              <a:t>karakteriše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razvijeniji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državno</a:t>
            </a:r>
            <a:r>
              <a:rPr lang="sr-Latn-ME" dirty="0" smtClean="0"/>
              <a:t>-</a:t>
            </a:r>
            <a:r>
              <a:rPr lang="en-US" dirty="0" err="1" smtClean="0"/>
              <a:t>monopolističkog</a:t>
            </a:r>
            <a:r>
              <a:rPr lang="sr-Latn-ME" dirty="0" smtClean="0"/>
              <a:t> </a:t>
            </a:r>
            <a:r>
              <a:rPr lang="pl-PL" dirty="0" smtClean="0"/>
              <a:t>regulisanja  privrednih i finansijskih odnosa. </a:t>
            </a:r>
          </a:p>
          <a:p>
            <a:pPr algn="just"/>
            <a:r>
              <a:rPr lang="pl-PL" dirty="0" smtClean="0"/>
              <a:t>U liberalnom kapitalizmu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u </a:t>
            </a:r>
            <a:r>
              <a:rPr lang="en-US" dirty="0" err="1" smtClean="0"/>
              <a:t>privredi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 smtClean="0"/>
              <a:t>neutralna</a:t>
            </a:r>
            <a:r>
              <a:rPr lang="en-US" dirty="0" smtClean="0"/>
              <a:t> (</a:t>
            </a:r>
            <a:r>
              <a:rPr lang="en-US" dirty="0" err="1" smtClean="0"/>
              <a:t>regulisanje</a:t>
            </a:r>
            <a:r>
              <a:rPr lang="en-US" dirty="0" smtClean="0"/>
              <a:t> </a:t>
            </a:r>
            <a:r>
              <a:rPr lang="en-US" dirty="0" err="1" smtClean="0"/>
              <a:t>opticaja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čuvar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, </a:t>
            </a:r>
            <a:r>
              <a:rPr lang="en-US" dirty="0" err="1" smtClean="0"/>
              <a:t>mira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poretka</a:t>
            </a:r>
            <a:r>
              <a:rPr lang="en-US" dirty="0" smtClean="0"/>
              <a:t>, </a:t>
            </a:r>
            <a:r>
              <a:rPr lang="en-US" dirty="0" err="1" smtClean="0"/>
              <a:t>borba</a:t>
            </a:r>
            <a:r>
              <a:rPr lang="en-US" dirty="0" smtClean="0"/>
              <a:t> </a:t>
            </a:r>
            <a:r>
              <a:rPr lang="en-US" dirty="0" err="1" smtClean="0"/>
              <a:t>protiv</a:t>
            </a:r>
            <a:r>
              <a:rPr lang="en-US" dirty="0" smtClean="0"/>
              <a:t> </a:t>
            </a:r>
            <a:r>
              <a:rPr lang="en-US" dirty="0" err="1" smtClean="0"/>
              <a:t>monopola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sl.)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D</a:t>
            </a:r>
            <a:r>
              <a:rPr lang="en-US" dirty="0" err="1" smtClean="0"/>
              <a:t>anas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zahvata</a:t>
            </a:r>
            <a:r>
              <a:rPr lang="en-US" dirty="0" smtClean="0"/>
              <a:t> </a:t>
            </a:r>
            <a:r>
              <a:rPr lang="en-US" dirty="0" err="1" smtClean="0"/>
              <a:t>nacionalni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 smtClean="0"/>
              <a:t>proizvod</a:t>
            </a:r>
            <a:r>
              <a:rPr lang="sr-Latn-ME" dirty="0" smtClean="0"/>
              <a:t>n</a:t>
            </a:r>
            <a:r>
              <a:rPr lang="en-US" dirty="0" smtClean="0"/>
              <a:t>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hvate</a:t>
            </a:r>
            <a:r>
              <a:rPr lang="en-US" dirty="0" smtClean="0"/>
              <a:t> u </a:t>
            </a:r>
            <a:r>
              <a:rPr lang="en-US" dirty="0" err="1" smtClean="0"/>
              <a:t>privredi</a:t>
            </a:r>
            <a:r>
              <a:rPr lang="en-US" i="1" dirty="0" smtClean="0"/>
              <a:t>. </a:t>
            </a:r>
            <a:endParaRPr lang="sr-Latn-ME" i="1" dirty="0" smtClean="0"/>
          </a:p>
          <a:p>
            <a:pPr algn="just"/>
            <a:r>
              <a:rPr lang="sr-Latn-ME" dirty="0" smtClean="0"/>
              <a:t>Država u</a:t>
            </a:r>
            <a:r>
              <a:rPr lang="en-US" dirty="0" smtClean="0"/>
              <a:t> tom</a:t>
            </a:r>
            <a:r>
              <a:rPr lang="sr-Latn-ME" dirty="0" smtClean="0"/>
              <a:t> </a:t>
            </a:r>
            <a:r>
              <a:rPr lang="en-US" dirty="0" err="1" smtClean="0"/>
              <a:t>pravcu</a:t>
            </a:r>
            <a:r>
              <a:rPr lang="en-US" dirty="0" smtClean="0"/>
              <a:t> </a:t>
            </a:r>
            <a:r>
              <a:rPr lang="sr-Latn-ME" dirty="0" smtClean="0"/>
              <a:t>, često puta,</a:t>
            </a:r>
            <a:r>
              <a:rPr lang="en-US" dirty="0" smtClean="0"/>
              <a:t>  </a:t>
            </a:r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sr-Latn-ME" dirty="0" smtClean="0"/>
              <a:t>,,</a:t>
            </a:r>
            <a:r>
              <a:rPr lang="en-US" dirty="0" err="1" smtClean="0"/>
              <a:t>podredi</a:t>
            </a:r>
            <a:r>
              <a:rPr lang="sr-Latn-ME" dirty="0" smtClean="0"/>
              <a:t>“</a:t>
            </a:r>
            <a:r>
              <a:rPr lang="en-US" dirty="0" smtClean="0"/>
              <a:t> </a:t>
            </a:r>
            <a:r>
              <a:rPr lang="en-US" dirty="0" err="1" smtClean="0"/>
              <a:t>centralnu</a:t>
            </a:r>
            <a:r>
              <a:rPr lang="en-US" dirty="0" smtClean="0"/>
              <a:t> </a:t>
            </a:r>
            <a:r>
              <a:rPr lang="en-US" dirty="0" err="1" smtClean="0"/>
              <a:t>banku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“ </a:t>
            </a:r>
            <a:r>
              <a:rPr lang="en-US" dirty="0" err="1" smtClean="0"/>
              <a:t>zloupotrebljava</a:t>
            </a:r>
            <a:r>
              <a:rPr lang="en-US" dirty="0" smtClean="0"/>
              <a:t> “ </a:t>
            </a:r>
            <a:r>
              <a:rPr lang="en-US" dirty="0" err="1" smtClean="0"/>
              <a:t>novac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,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odlučujući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sektore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života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Snažno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razvio</a:t>
            </a:r>
            <a:r>
              <a:rPr lang="en-US" dirty="0" smtClean="0"/>
              <a:t> </a:t>
            </a:r>
            <a:r>
              <a:rPr lang="en-US" dirty="0" err="1" smtClean="0"/>
              <a:t>državni</a:t>
            </a:r>
            <a:r>
              <a:rPr lang="en-US" dirty="0" smtClean="0"/>
              <a:t> </a:t>
            </a:r>
            <a:r>
              <a:rPr lang="en-US" dirty="0" err="1" smtClean="0"/>
              <a:t>intervencionizam</a:t>
            </a:r>
            <a:r>
              <a:rPr lang="en-US" dirty="0" smtClean="0"/>
              <a:t> u </a:t>
            </a:r>
            <a:r>
              <a:rPr lang="en-US" dirty="0" err="1" smtClean="0"/>
              <a:t>privredi</a:t>
            </a:r>
            <a:r>
              <a:rPr lang="en-US" dirty="0" smtClean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52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682580"/>
            <a:ext cx="10478037" cy="5494383"/>
          </a:xfrm>
        </p:spPr>
        <p:txBody>
          <a:bodyPr/>
          <a:lstStyle/>
          <a:p>
            <a:pPr algn="just"/>
            <a:r>
              <a:rPr lang="en-US" dirty="0"/>
              <a:t>Time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učestvuje</a:t>
            </a:r>
            <a:r>
              <a:rPr lang="en-US" dirty="0"/>
              <a:t> ne </a:t>
            </a:r>
            <a:r>
              <a:rPr lang="en-US" dirty="0" err="1" smtClean="0"/>
              <a:t>samo</a:t>
            </a:r>
            <a:r>
              <a:rPr lang="en-US" dirty="0" smtClean="0"/>
              <a:t> u </a:t>
            </a:r>
            <a:r>
              <a:rPr lang="en-US" dirty="0" err="1"/>
              <a:t>raspod</a:t>
            </a:r>
            <a:r>
              <a:rPr lang="sr-Latn-ME" dirty="0"/>
              <a:t>j</a:t>
            </a:r>
            <a:r>
              <a:rPr lang="en-US" dirty="0" err="1"/>
              <a:t>eli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preraspod</a:t>
            </a:r>
            <a:r>
              <a:rPr lang="sr-Latn-ME" dirty="0"/>
              <a:t>j</a:t>
            </a:r>
            <a:r>
              <a:rPr lang="en-US" dirty="0" err="1"/>
              <a:t>eli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 smtClean="0"/>
              <a:t>uvozu, </a:t>
            </a:r>
            <a:r>
              <a:rPr lang="pl-PL" dirty="0"/>
              <a:t>izvozu </a:t>
            </a:r>
            <a:r>
              <a:rPr lang="pl-PL" dirty="0" smtClean="0"/>
              <a:t>roba.</a:t>
            </a:r>
            <a:endParaRPr lang="pl-PL" dirty="0"/>
          </a:p>
          <a:p>
            <a:pPr algn="just"/>
            <a:r>
              <a:rPr lang="en-US" dirty="0"/>
              <a:t>Danas u </a:t>
            </a:r>
            <a:r>
              <a:rPr lang="sr-Latn-ME" dirty="0"/>
              <a:t>tržišnoj ekonomiji i</a:t>
            </a:r>
            <a:r>
              <a:rPr lang="en-US" dirty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sr-Latn-ME" dirty="0"/>
              <a:t> </a:t>
            </a:r>
            <a:r>
              <a:rPr lang="en-US" dirty="0" err="1"/>
              <a:t>proizvodne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(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r>
              <a:rPr lang="en-US" dirty="0" err="1"/>
              <a:t>intervenicja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en-US" dirty="0" err="1"/>
              <a:t>tako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razvijaju</a:t>
            </a:r>
            <a:r>
              <a:rPr lang="en-US" dirty="0"/>
              <a:t> u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pravcima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organski</a:t>
            </a:r>
            <a:r>
              <a:rPr lang="en-US" dirty="0"/>
              <a:t> se </a:t>
            </a:r>
            <a:r>
              <a:rPr lang="en-US" dirty="0" err="1"/>
              <a:t>spajajući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 smtClean="0"/>
              <a:t>M</a:t>
            </a:r>
            <a:r>
              <a:rPr lang="en-US" dirty="0" err="1" smtClean="0"/>
              <a:t>eđutim</a:t>
            </a:r>
            <a:r>
              <a:rPr lang="en-US" dirty="0"/>
              <a:t>,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sr-Latn-ME" dirty="0" smtClean="0"/>
              <a:t>danas </a:t>
            </a:r>
            <a:r>
              <a:rPr lang="en-US" dirty="0" err="1" smtClean="0"/>
              <a:t>javnu</a:t>
            </a:r>
            <a:r>
              <a:rPr lang="en-US" dirty="0" smtClean="0"/>
              <a:t> </a:t>
            </a:r>
            <a:r>
              <a:rPr lang="en-US" dirty="0" err="1"/>
              <a:t>privredu</a:t>
            </a:r>
            <a:r>
              <a:rPr lang="sr-Latn-ME" dirty="0"/>
              <a:t> </a:t>
            </a:r>
            <a:r>
              <a:rPr lang="sr-Latn-ME" dirty="0" smtClean="0"/>
              <a:t>ne </a:t>
            </a:r>
            <a:r>
              <a:rPr lang="en-US" dirty="0" err="1" smtClean="0"/>
              <a:t>posmatra</a:t>
            </a:r>
            <a:r>
              <a:rPr lang="en-US" dirty="0" smtClean="0"/>
              <a:t> 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izvlačenja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(</a:t>
            </a:r>
            <a:r>
              <a:rPr lang="en-US" dirty="0" err="1"/>
              <a:t>porezi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takse</a:t>
            </a:r>
            <a:r>
              <a:rPr lang="en-US" dirty="0"/>
              <a:t>, </a:t>
            </a:r>
            <a:r>
              <a:rPr lang="en-US" dirty="0" err="1"/>
              <a:t>carine</a:t>
            </a:r>
            <a:r>
              <a:rPr lang="en-US" dirty="0"/>
              <a:t>,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čisto</a:t>
            </a:r>
            <a:r>
              <a:rPr lang="en-US" dirty="0"/>
              <a:t> </a:t>
            </a:r>
            <a:r>
              <a:rPr lang="en-US" dirty="0" err="1"/>
              <a:t>neproizvodno</a:t>
            </a:r>
            <a:r>
              <a:rPr lang="en-US" dirty="0"/>
              <a:t> </a:t>
            </a:r>
            <a:r>
              <a:rPr lang="en-US" dirty="0" err="1"/>
              <a:t>trošenje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123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/>
          <a:lstStyle/>
          <a:p>
            <a:r>
              <a:rPr lang="sr-Latn-ME" dirty="0" smtClean="0"/>
              <a:t>2. Ekonomski sistem, uloga i značaj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9"/>
            <a:ext cx="10535992" cy="51981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Ekonomski </a:t>
            </a:r>
            <a:r>
              <a:rPr lang="pl-PL" dirty="0" smtClean="0"/>
              <a:t>sistem </a:t>
            </a:r>
            <a:r>
              <a:rPr lang="pl-PL" dirty="0"/>
              <a:t>jedne </a:t>
            </a:r>
            <a:r>
              <a:rPr lang="pl-PL" dirty="0" smtClean="0"/>
              <a:t>zemlje </a:t>
            </a:r>
            <a:r>
              <a:rPr lang="pl-PL" dirty="0"/>
              <a:t>predstavlja sistem u </a:t>
            </a:r>
            <a:r>
              <a:rPr lang="pl-PL" dirty="0" smtClean="0"/>
              <a:t>kome </a:t>
            </a:r>
            <a:r>
              <a:rPr lang="en-US" dirty="0" err="1" smtClean="0"/>
              <a:t>dolazi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razmjene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proizvode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troše</a:t>
            </a:r>
            <a:r>
              <a:rPr lang="en-US" dirty="0"/>
              <a:t> dobra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, </a:t>
            </a:r>
            <a:r>
              <a:rPr lang="en-US" dirty="0" err="1" smtClean="0"/>
              <a:t>razvrstavaju</a:t>
            </a:r>
            <a:r>
              <a:rPr lang="sr-Latn-ME" dirty="0" smtClean="0"/>
              <a:t> se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/>
              <a:t>sektore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definisanja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tumačenja</a:t>
            </a:r>
            <a:r>
              <a:rPr lang="en-US" dirty="0"/>
              <a:t>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funkcioniše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subjekat</a:t>
            </a:r>
            <a:r>
              <a:rPr lang="en-US" dirty="0"/>
              <a:t> se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nalaziti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toga </a:t>
            </a:r>
            <a:r>
              <a:rPr lang="en-US" dirty="0" err="1"/>
              <a:t>koja</a:t>
            </a:r>
            <a:r>
              <a:rPr lang="en-US" dirty="0"/>
              <a:t> se od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 smtClean="0"/>
              <a:t>uloga</a:t>
            </a:r>
            <a:r>
              <a:rPr lang="sr-Latn-ME" dirty="0" smtClean="0"/>
              <a:t> </a:t>
            </a:r>
            <a:r>
              <a:rPr lang="en-US" dirty="0" err="1" smtClean="0"/>
              <a:t>posmatra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kompletirala</a:t>
            </a:r>
            <a:r>
              <a:rPr lang="en-US" dirty="0"/>
              <a:t> 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en-US" dirty="0" err="1" smtClean="0"/>
              <a:t>tokova</a:t>
            </a:r>
            <a:r>
              <a:rPr lang="sr-Latn-ME" dirty="0" smtClean="0"/>
              <a:t> ekonomskog i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to je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finansije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/>
              <a:t>proizvodnja</a:t>
            </a:r>
            <a:r>
              <a:rPr lang="en-US" dirty="0"/>
              <a:t>, </a:t>
            </a:r>
            <a:r>
              <a:rPr lang="en-US" dirty="0" err="1"/>
              <a:t>razmjena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potrošnja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 je </a:t>
            </a:r>
            <a:r>
              <a:rPr lang="en-US" dirty="0" err="1"/>
              <a:t>nezamisliva</a:t>
            </a:r>
            <a:r>
              <a:rPr lang="en-US" dirty="0"/>
              <a:t> bez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52BD8-D7E4-438A-B498-06B16470EE0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199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5038</Words>
  <Application>Microsoft Office PowerPoint</Application>
  <PresentationFormat>Custom</PresentationFormat>
  <Paragraphs>372</Paragraphs>
  <Slides>61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PRAVO FINANSIJSKIH INSTITUCIJA</vt:lpstr>
      <vt:lpstr>Sadržaj </vt:lpstr>
      <vt:lpstr>1.Finansijska ekonomija,   nastanak  i razvoj</vt:lpstr>
      <vt:lpstr>Slide 4</vt:lpstr>
      <vt:lpstr>Slide 5</vt:lpstr>
      <vt:lpstr>Slide 6</vt:lpstr>
      <vt:lpstr>Slide 7</vt:lpstr>
      <vt:lpstr>Slide 8</vt:lpstr>
      <vt:lpstr>2. Ekonomski sistem, uloga i značaj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4. Izvori finansijskih sredstava u ekonomiji</vt:lpstr>
      <vt:lpstr>Slide 33</vt:lpstr>
      <vt:lpstr>Slide 34</vt:lpstr>
      <vt:lpstr>Slide 35</vt:lpstr>
      <vt:lpstr>Slide 36</vt:lpstr>
      <vt:lpstr>Slide 37</vt:lpstr>
      <vt:lpstr>5. Osnova i priroda finansijskih odnosa u reprodukciji </vt:lpstr>
      <vt:lpstr>Slide 39</vt:lpstr>
      <vt:lpstr>Slide 40</vt:lpstr>
      <vt:lpstr>Slide 41</vt:lpstr>
      <vt:lpstr>Slide 42</vt:lpstr>
      <vt:lpstr>Cirkulacija novca i dohotka između sektora</vt:lpstr>
      <vt:lpstr>Slide 44</vt:lpstr>
      <vt:lpstr>Slide 45</vt:lpstr>
      <vt:lpstr>Slide 46</vt:lpstr>
      <vt:lpstr>6. Nacionalni dohodak, raspodjela i novčani tokovi 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Djelovanje finansijskog sistema u ekonomskom sistemu</vt:lpstr>
      <vt:lpstr>Slide 59</vt:lpstr>
      <vt:lpstr>Slide 60</vt:lpstr>
      <vt:lpstr>Slide 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111</cp:revision>
  <dcterms:created xsi:type="dcterms:W3CDTF">2019-02-20T23:48:30Z</dcterms:created>
  <dcterms:modified xsi:type="dcterms:W3CDTF">2019-03-12T06:47:52Z</dcterms:modified>
</cp:coreProperties>
</file>