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1086" y="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F493644-7632-4F71-8305-BFCDED266926}" type="datetimeFigureOut">
              <a:rPr lang="en-US" smtClean="0"/>
              <a:pPr/>
              <a:t>1/3/2020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F493644-7632-4F71-8305-BFCDED266926}" type="datetimeFigureOut">
              <a:rPr lang="en-US" smtClean="0"/>
              <a:pPr/>
              <a:t>1/3/2020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F493644-7632-4F71-8305-BFCDED266926}" type="datetimeFigureOut">
              <a:rPr lang="en-US" smtClean="0"/>
              <a:pPr/>
              <a:t>1/3/2020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F493644-7632-4F71-8305-BFCDED266926}" type="datetimeFigureOut">
              <a:rPr lang="en-US" smtClean="0"/>
              <a:pPr/>
              <a:t>1/3/2020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752601"/>
            <a:ext cx="8458200" cy="1676400"/>
          </a:xfrm>
        </p:spPr>
        <p:txBody>
          <a:bodyPr>
            <a:normAutofit/>
          </a:bodyPr>
          <a:lstStyle/>
          <a:p>
            <a:pPr algn="ctr"/>
            <a:r>
              <a:rPr lang="hr-H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b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MEĐUNARODNO FINANSIJSKO PRAVO</a:t>
            </a:r>
            <a:b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autor-prof.dr.Babić Mate&amp;Ante, izdanje Zagreb 2000 g.</a:t>
            </a: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8305800" cy="2729462"/>
          </a:xfrm>
        </p:spPr>
        <p:txBody>
          <a:bodyPr>
            <a:normAutofit/>
          </a:bodyPr>
          <a:lstStyle/>
          <a:p>
            <a:r>
              <a:rPr lang="bs-Latn-B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Predavači:</a:t>
            </a:r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Prof.dr. Halil Kalač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ekonomskopravnoj naučnoj oblasti</a:t>
            </a:r>
          </a:p>
          <a:p>
            <a:endParaRPr lang="bs-Latn-BA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4" name="Picture 3" descr="UNT logo NOVI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95700" y="5486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VJEŽBE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15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UVOD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109728" indent="0">
              <a:buNone/>
            </a:pPr>
            <a:r>
              <a:rPr lang="bs-Latn-BA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 Međunarodno finansijsko pravo ima za cilj:</a:t>
            </a:r>
          </a:p>
          <a:p>
            <a:pPr marL="109728" indent="0">
              <a:buNone/>
            </a:pPr>
            <a:endParaRPr lang="bs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međunarodno-finansijsko pravnim odnosima, tokovima i principima na kojima počiva,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međunarodno-finansijskim subjektima, odnosno institucijama međunarodnog finansijskog prava i integracijama regionalnog i međunarodnog karaktera,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međunarodno monetarnim sistemom.</a:t>
            </a:r>
          </a:p>
          <a:p>
            <a:pPr>
              <a:buFont typeface="Arial" panose="020B0604020202020204" pitchFamily="34" charset="0"/>
              <a:buChar char="•"/>
            </a:pPr>
            <a:endParaRPr lang="bs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bs-Latn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,,studenti stiču znanja o međunarodnim finansijama“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JAVNI DUG BIH</a:t>
            </a:r>
            <a:r>
              <a:rPr lang="sr-Latn-ME" dirty="0" smtClean="0"/>
              <a:t/>
            </a:r>
            <a:br>
              <a:rPr lang="sr-Latn-ME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U BiH i njenim entitetima i distriktu prisutan je vanjski i unutrašnji dug. Analiziraću vanjski i unutrašnji dug na dan 31.12.2017. godine.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ME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Vanjski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dug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31.12.2017.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iznosi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7.851,99 mil KM2 , 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obuhvata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vanjski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dug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iznosu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7.718,78 mil KM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alociran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Federaciju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Bosne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Hercegovine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tekstu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Federacija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Republiku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Srpsku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Brčko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distrikt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tekstu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Distrikt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Institucije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Bosne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Hercegovine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tekstu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Institucije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vanjski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dug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entiteta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Distrikta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iznosu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133,21 mil KM,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JAVNI DUG BIH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aključno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31.12.2017.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ugovoreno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vanjskih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ukupnom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iznosu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14.142,08 mil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KM6,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čega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angažovano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11.510,96 mil KM,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2.631,12 mil KM7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raspoloživo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angažovanje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skladu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realizacijom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odobrenih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projekata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utvrđenom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dinamikom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angažovanja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ugovorenih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odobrenih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aranžmana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 2017.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angažovano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516,60 mil KM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odobrenih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ukupnog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iznosa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povučenih sredstava 41,97% se odnosi na EIB, 18,08% na KfW, na WBIDA kredite 11,74%, OPEC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9,76%,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ostali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kreditori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učestvuju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18,45% (EBRD, CEB, WBIBRD,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Vlada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Japana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KWT, SFD,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IFAD).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JAVNI DUG BIH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i="1" dirty="0" smtClean="0"/>
              <a:t> </a:t>
            </a:r>
            <a:r>
              <a:rPr lang="en-US" sz="2200" b="1" i="1" dirty="0" err="1" smtClean="0">
                <a:latin typeface="Times New Roman" pitchFamily="18" charset="0"/>
                <a:cs typeface="Times New Roman" pitchFamily="18" charset="0"/>
              </a:rPr>
              <a:t>Struktura</a:t>
            </a:r>
            <a:r>
              <a:rPr lang="en-US" sz="2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latin typeface="Times New Roman" pitchFamily="18" charset="0"/>
                <a:cs typeface="Times New Roman" pitchFamily="18" charset="0"/>
              </a:rPr>
              <a:t>vanjske</a:t>
            </a:r>
            <a:r>
              <a:rPr lang="en-US" sz="2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latin typeface="Times New Roman" pitchFamily="18" charset="0"/>
                <a:cs typeface="Times New Roman" pitchFamily="18" charset="0"/>
              </a:rPr>
              <a:t>zaduženosti</a:t>
            </a:r>
            <a:r>
              <a:rPr lang="en-US" sz="2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sz="2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latin typeface="Times New Roman" pitchFamily="18" charset="0"/>
                <a:cs typeface="Times New Roman" pitchFamily="18" charset="0"/>
              </a:rPr>
              <a:t>periodu</a:t>
            </a:r>
            <a:r>
              <a:rPr lang="en-US" sz="2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latin typeface="Times New Roman" pitchFamily="18" charset="0"/>
                <a:cs typeface="Times New Roman" pitchFamily="18" charset="0"/>
              </a:rPr>
              <a:t>nastanka</a:t>
            </a:r>
            <a:r>
              <a:rPr lang="en-US" sz="2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latin typeface="Times New Roman" pitchFamily="18" charset="0"/>
                <a:cs typeface="Times New Roman" pitchFamily="18" charset="0"/>
              </a:rPr>
              <a:t>obaveze</a:t>
            </a:r>
            <a:r>
              <a:rPr lang="en-US" sz="2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latin typeface="Times New Roman" pitchFamily="18" charset="0"/>
                <a:cs typeface="Times New Roman" pitchFamily="18" charset="0"/>
              </a:rPr>
              <a:t>kreditorima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Učešće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„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starog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vanjske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zaduženosti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31.12.2017.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14,64%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iskazuje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tendenciju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smanjenja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obzirom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učešće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2016.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iznosilo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16,15%, a 2015.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17,89%.</a:t>
            </a:r>
            <a:endParaRPr lang="sr-Latn-ME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„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 dug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nasljeđeni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komercijalni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dugovi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Pariškom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klubu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Londonskom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klubu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zajmovi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IBRD-a.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okviru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„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najveću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procentualnu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zastupljenost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dugovi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međunarodnim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institucijama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Svjetska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– IDA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IBRD, EIB, MMF, EBRD,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Evropska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komisija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JAVNI DUG BIH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i="1" dirty="0" smtClean="0"/>
              <a:t> </a:t>
            </a:r>
            <a:r>
              <a:rPr lang="en-US" sz="2200" b="1" i="1" dirty="0" err="1" smtClean="0">
                <a:latin typeface="Times New Roman" pitchFamily="18" charset="0"/>
                <a:cs typeface="Times New Roman" pitchFamily="18" charset="0"/>
              </a:rPr>
              <a:t>Vanjska</a:t>
            </a:r>
            <a:r>
              <a:rPr lang="en-US" sz="2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latin typeface="Times New Roman" pitchFamily="18" charset="0"/>
                <a:cs typeface="Times New Roman" pitchFamily="18" charset="0"/>
              </a:rPr>
              <a:t>zaduženost</a:t>
            </a:r>
            <a:r>
              <a:rPr lang="en-US" sz="2200" b="1" i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200" b="1" i="1" dirty="0" err="1" smtClean="0">
                <a:latin typeface="Times New Roman" pitchFamily="18" charset="0"/>
                <a:cs typeface="Times New Roman" pitchFamily="18" charset="0"/>
              </a:rPr>
              <a:t>novi</a:t>
            </a:r>
            <a:r>
              <a:rPr lang="en-US" sz="2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latin typeface="Times New Roman" pitchFamily="18" charset="0"/>
                <a:cs typeface="Times New Roman" pitchFamily="18" charset="0"/>
              </a:rPr>
              <a:t>krediti</a:t>
            </a:r>
            <a:r>
              <a:rPr lang="en-US" sz="2200" b="1" i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200" b="1" i="1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sz="2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latin typeface="Times New Roman" pitchFamily="18" charset="0"/>
                <a:cs typeface="Times New Roman" pitchFamily="18" charset="0"/>
              </a:rPr>
              <a:t>sektorima</a:t>
            </a:r>
            <a:r>
              <a:rPr lang="en-US" sz="2200" b="1" i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200" b="1" i="1" dirty="0" err="1" smtClean="0">
                <a:latin typeface="Times New Roman" pitchFamily="18" charset="0"/>
                <a:cs typeface="Times New Roman" pitchFamily="18" charset="0"/>
              </a:rPr>
              <a:t>namjeni</a:t>
            </a:r>
            <a:r>
              <a:rPr lang="en-US" sz="2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latin typeface="Times New Roman" pitchFamily="18" charset="0"/>
                <a:cs typeface="Times New Roman" pitchFamily="18" charset="0"/>
              </a:rPr>
              <a:t>korištenja</a:t>
            </a:r>
            <a:r>
              <a:rPr lang="en-US" sz="2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latin typeface="Times New Roman" pitchFamily="18" charset="0"/>
                <a:cs typeface="Times New Roman" pitchFamily="18" charset="0"/>
              </a:rPr>
              <a:t>kredita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Namjena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posmatra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kroz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zaduživanje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sektore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podršku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infrastrukturnim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projektima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projektima za podršku javnog sektora i privredne djelatnosti.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ukupnom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vanjske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zaduženosti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60,67%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kredite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usmjerene za realizaciju infrastrukturnih projekata, 14,98% na kredite namijenjene javnom sektoru, dok se 24,35% odnosi na kredite namijenjene za privredne djelatnosti.</a:t>
            </a:r>
          </a:p>
          <a:p>
            <a:pPr algn="just"/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Od ukupno povučenih sredstava u 2017. godini 92,66% se odnosi na infrastrukturne projekte, 5,72% na javni sektor, dok se 1,62% odnosi na projekte usmjerene na privredne djelatnosti.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JAVNI DUG BIH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i="1" dirty="0" smtClean="0"/>
              <a:t> </a:t>
            </a:r>
            <a:r>
              <a:rPr lang="en-US" sz="2200" b="1" i="1" dirty="0" err="1" smtClean="0">
                <a:latin typeface="Times New Roman" pitchFamily="18" charset="0"/>
                <a:cs typeface="Times New Roman" pitchFamily="18" charset="0"/>
              </a:rPr>
              <a:t>Servisiranje</a:t>
            </a:r>
            <a:r>
              <a:rPr lang="en-US" sz="2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latin typeface="Times New Roman" pitchFamily="18" charset="0"/>
                <a:cs typeface="Times New Roman" pitchFamily="18" charset="0"/>
              </a:rPr>
              <a:t>vanjskog</a:t>
            </a:r>
            <a:r>
              <a:rPr lang="en-US" sz="2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latin typeface="Times New Roman" pitchFamily="18" charset="0"/>
                <a:cs typeface="Times New Roman" pitchFamily="18" charset="0"/>
              </a:rPr>
              <a:t>državnog</a:t>
            </a:r>
            <a:r>
              <a:rPr lang="en-US" sz="2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latin typeface="Times New Roman" pitchFamily="18" charset="0"/>
                <a:cs typeface="Times New Roman" pitchFamily="18" charset="0"/>
              </a:rPr>
              <a:t>duga</a:t>
            </a:r>
            <a:r>
              <a:rPr lang="en-US" sz="2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latin typeface="Times New Roman" pitchFamily="18" charset="0"/>
                <a:cs typeface="Times New Roman" pitchFamily="18" charset="0"/>
              </a:rPr>
              <a:t>tokom</a:t>
            </a:r>
            <a:r>
              <a:rPr lang="en-US" sz="2200" b="1" i="1" dirty="0" smtClean="0">
                <a:latin typeface="Times New Roman" pitchFamily="18" charset="0"/>
                <a:cs typeface="Times New Roman" pitchFamily="18" charset="0"/>
              </a:rPr>
              <a:t> 2017. </a:t>
            </a:r>
            <a:r>
              <a:rPr lang="en-US" sz="2200" b="1" i="1" dirty="0" err="1" smtClean="0">
                <a:latin typeface="Times New Roman" pitchFamily="18" charset="0"/>
                <a:cs typeface="Times New Roman" pitchFamily="18" charset="0"/>
              </a:rPr>
              <a:t>godine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periodu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01.01.-31.12.2017.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dospjele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vanjskom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servisirane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redovno, u ukupnom iznosu od 983,26 mil KM12, od čega se na otplatu glavnice odnosi 864,62 mil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87,93%,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otplatu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kamate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servisnih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troškova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118,64 mil KM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12,07%.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mulilateralne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kreditore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80,98%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ukupno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servisiranih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vanjskom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državnom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dugu, dok se na bilateralne kreditore odnosi 19,02%.</a:t>
            </a:r>
          </a:p>
          <a:p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 Struktura servisiranih obaveza po vanjskom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kreditorima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prikazana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sljedećem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grafikonu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ukupno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servisiranom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iznosu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Federacija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učestvovala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632,38 mil KM (64,31%),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Republika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Srpska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341,59 mil KM (34,74%),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Distrikt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4,57 mil KM (0,47%),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Institucije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4,71 mil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KM (0,48%).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JAVNI DUG BIH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i="1" dirty="0" smtClean="0"/>
              <a:t> </a:t>
            </a:r>
            <a:r>
              <a:rPr lang="en-US" sz="2200" b="1" i="1" dirty="0" err="1" smtClean="0">
                <a:latin typeface="Times New Roman" pitchFamily="18" charset="0"/>
                <a:cs typeface="Times New Roman" pitchFamily="18" charset="0"/>
              </a:rPr>
              <a:t>Kreditni</a:t>
            </a:r>
            <a:r>
              <a:rPr lang="en-US" sz="2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latin typeface="Times New Roman" pitchFamily="18" charset="0"/>
                <a:cs typeface="Times New Roman" pitchFamily="18" charset="0"/>
              </a:rPr>
              <a:t>uslovi</a:t>
            </a:r>
            <a:r>
              <a:rPr lang="en-US" sz="2200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b="1" i="1" dirty="0" err="1" smtClean="0">
                <a:latin typeface="Times New Roman" pitchFamily="18" charset="0"/>
                <a:cs typeface="Times New Roman" pitchFamily="18" charset="0"/>
              </a:rPr>
              <a:t>kamatna</a:t>
            </a:r>
            <a:r>
              <a:rPr lang="en-US" sz="2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latin typeface="Times New Roman" pitchFamily="18" charset="0"/>
                <a:cs typeface="Times New Roman" pitchFamily="18" charset="0"/>
              </a:rPr>
              <a:t>valutna</a:t>
            </a:r>
            <a:r>
              <a:rPr lang="en-US" sz="2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latin typeface="Times New Roman" pitchFamily="18" charset="0"/>
                <a:cs typeface="Times New Roman" pitchFamily="18" charset="0"/>
              </a:rPr>
              <a:t>struktura</a:t>
            </a:r>
            <a:r>
              <a:rPr lang="en-US" sz="2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latin typeface="Times New Roman" pitchFamily="18" charset="0"/>
                <a:cs typeface="Times New Roman" pitchFamily="18" charset="0"/>
              </a:rPr>
              <a:t>kredita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Prosječna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kamatna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stopa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vanjski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dug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relativno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velikoj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mjeri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rezultat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vanjskog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koncesionalnog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zaduživanja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referentnih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kamatnih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stopa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Prosječna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kamatna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stopa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vanjski dug u 2017. godini iznosi 1,41% i ista se nije značajnije promijenila u odnosu na 2016. godinu.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ukupno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ugovorenih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91,46%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tri gore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navedene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duga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zastupljene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92,57%.</a:t>
            </a:r>
          </a:p>
          <a:p>
            <a:r>
              <a:rPr lang="sv-SE" dirty="0" smtClean="0">
                <a:latin typeface="Times New Roman" pitchFamily="18" charset="0"/>
                <a:cs typeface="Times New Roman" pitchFamily="18" charset="0"/>
              </a:rPr>
              <a:t>Kada je u pitanju valutna struktura izvršenog servisa vanjskog duga BiH u posmatranom periodu,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glavnina dospjelih obaveza ili 83,86% je isplaćena u EUR, 12,22% u USD, dok je 3,92% realizovano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bilateralnih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sporazuma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nekim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zemalja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Pariškog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kluba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 </a:t>
            </a:r>
            <a:endParaRPr lang="sr-Latn-ME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Približno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polovinu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isplaćenih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EUR (46,79%),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isplate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prema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MMF-u 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obzirom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obračunate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SDR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isplaćene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EUR.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JAVNI DUG BIH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i="1" dirty="0" smtClean="0"/>
              <a:t> </a:t>
            </a:r>
            <a:r>
              <a:rPr lang="en-US" sz="2200" b="1" i="1" dirty="0" err="1" smtClean="0">
                <a:latin typeface="Times New Roman" pitchFamily="18" charset="0"/>
                <a:cs typeface="Times New Roman" pitchFamily="18" charset="0"/>
              </a:rPr>
              <a:t>Pokazatelji</a:t>
            </a:r>
            <a:r>
              <a:rPr lang="en-US" sz="2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latin typeface="Times New Roman" pitchFamily="18" charset="0"/>
                <a:cs typeface="Times New Roman" pitchFamily="18" charset="0"/>
              </a:rPr>
              <a:t>izloženosti</a:t>
            </a:r>
            <a:r>
              <a:rPr lang="en-US" sz="2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latin typeface="Times New Roman" pitchFamily="18" charset="0"/>
                <a:cs typeface="Times New Roman" pitchFamily="18" charset="0"/>
              </a:rPr>
              <a:t>vanjskog</a:t>
            </a:r>
            <a:r>
              <a:rPr lang="en-US" sz="2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latin typeface="Times New Roman" pitchFamily="18" charset="0"/>
                <a:cs typeface="Times New Roman" pitchFamily="18" charset="0"/>
              </a:rPr>
              <a:t>duga</a:t>
            </a:r>
            <a:r>
              <a:rPr lang="en-US" sz="2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latin typeface="Times New Roman" pitchFamily="18" charset="0"/>
                <a:cs typeface="Times New Roman" pitchFamily="18" charset="0"/>
              </a:rPr>
              <a:t>rizicima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Pored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visine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struktura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predstavlja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razloga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nastanka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kriza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nestabilnosti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zbog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čega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portfolio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vanjskog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posmatrati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kroz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njegovu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izloženost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rizicima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sr-Latn-ME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Stoga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ostalog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svrha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analize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strukture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vanjskog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duga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identifikacija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izloženosti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postojećeg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portfolija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vanjskog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riziku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riziku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kamatne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stope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riziku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refinansiranja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sr-Latn-ME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Rizik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refinansiranja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prikazuje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ročnu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strukturu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procenat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dospijeva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naplatu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kratkom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roku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rizik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kamatne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stope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izloženost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promjenama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kamatnih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stopa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rizik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stepen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v-SE" dirty="0" smtClean="0">
                <a:latin typeface="Times New Roman" pitchFamily="18" charset="0"/>
                <a:cs typeface="Times New Roman" pitchFamily="18" charset="0"/>
              </a:rPr>
              <a:t>izloženosti strukture ukupnog duga promjenama valutnih kurseva onih valuta koje se nalaze u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portfoliju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refiksiranje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vanjskog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prosječno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4,6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sr-Latn-ME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Učešće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vanjskog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refiksira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unutar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46,2%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ukupnog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portfolija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vanjskog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rezultat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činjenice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nešto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polovine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portfolija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vanjskog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ugovoreno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varijabilnom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kamatnom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stopom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(43,0%).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396</TotalTime>
  <Words>965</Words>
  <Application>Microsoft Office PowerPoint</Application>
  <PresentationFormat>On-screen Show (4:3)</PresentationFormat>
  <Paragraphs>51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Urban</vt:lpstr>
      <vt:lpstr>PRAVNI FAKULTET  MEĐUNARODNO FINANSIJSKO PRAVO autor-prof.dr.Babić Mate&amp;Ante, izdanje Zagreb 2000 g.</vt:lpstr>
      <vt:lpstr>                          VJEŽBE 15 UVOD</vt:lpstr>
      <vt:lpstr>JAVNI DUG BIH </vt:lpstr>
      <vt:lpstr>JAVNI DUG BIH</vt:lpstr>
      <vt:lpstr>JAVNI DUG BIH  Struktura vanjske zaduženosti po periodu nastanka obaveze i kreditorima</vt:lpstr>
      <vt:lpstr>JAVNI DUG BIH  Vanjska zaduženost (novi krediti) po sektorima/namjeni korištenja kredita</vt:lpstr>
      <vt:lpstr>JAVNI DUG BIH  Servisiranje vanjskog državnog duga tokom 2017. godine</vt:lpstr>
      <vt:lpstr>JAVNI DUG BIH  Kreditni uslovi, kamatna i valutna struktura kredita</vt:lpstr>
      <vt:lpstr>JAVNI DUG BIH  Pokazatelji izloženosti vanjskog duga rizicima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Windows User</cp:lastModifiedBy>
  <cp:revision>112</cp:revision>
  <dcterms:created xsi:type="dcterms:W3CDTF">2018-10-12T06:19:13Z</dcterms:created>
  <dcterms:modified xsi:type="dcterms:W3CDTF">2020-01-03T13:47:43Z</dcterms:modified>
</cp:coreProperties>
</file>