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3" r:id="rId3"/>
    <p:sldId id="328" r:id="rId4"/>
    <p:sldId id="304" r:id="rId5"/>
    <p:sldId id="305" r:id="rId6"/>
    <p:sldId id="306" r:id="rId7"/>
    <p:sldId id="307" r:id="rId8"/>
    <p:sldId id="314" r:id="rId9"/>
    <p:sldId id="308" r:id="rId10"/>
    <p:sldId id="315" r:id="rId11"/>
    <p:sldId id="309" r:id="rId12"/>
    <p:sldId id="310" r:id="rId13"/>
    <p:sldId id="318" r:id="rId14"/>
    <p:sldId id="317" r:id="rId15"/>
    <p:sldId id="311" r:id="rId16"/>
    <p:sldId id="316" r:id="rId17"/>
    <p:sldId id="312" r:id="rId18"/>
    <p:sldId id="313" r:id="rId19"/>
    <p:sldId id="319" r:id="rId20"/>
    <p:sldId id="320" r:id="rId21"/>
    <p:sldId id="257" r:id="rId22"/>
    <p:sldId id="258" r:id="rId23"/>
    <p:sldId id="321" r:id="rId24"/>
    <p:sldId id="281" r:id="rId25"/>
    <p:sldId id="322" r:id="rId26"/>
    <p:sldId id="280" r:id="rId27"/>
    <p:sldId id="288" r:id="rId28"/>
    <p:sldId id="259" r:id="rId29"/>
    <p:sldId id="260" r:id="rId30"/>
    <p:sldId id="261" r:id="rId31"/>
    <p:sldId id="298" r:id="rId32"/>
    <p:sldId id="262" r:id="rId33"/>
    <p:sldId id="263" r:id="rId34"/>
    <p:sldId id="323" r:id="rId35"/>
    <p:sldId id="282" r:id="rId36"/>
    <p:sldId id="264" r:id="rId37"/>
    <p:sldId id="265" r:id="rId38"/>
    <p:sldId id="324" r:id="rId39"/>
    <p:sldId id="283" r:id="rId40"/>
    <p:sldId id="266" r:id="rId41"/>
    <p:sldId id="325" r:id="rId42"/>
    <p:sldId id="299" r:id="rId43"/>
    <p:sldId id="267" r:id="rId44"/>
    <p:sldId id="268" r:id="rId45"/>
    <p:sldId id="297" r:id="rId46"/>
    <p:sldId id="269" r:id="rId47"/>
    <p:sldId id="289" r:id="rId48"/>
    <p:sldId id="292" r:id="rId49"/>
    <p:sldId id="326" r:id="rId50"/>
    <p:sldId id="270" r:id="rId51"/>
    <p:sldId id="293" r:id="rId52"/>
    <p:sldId id="271" r:id="rId53"/>
    <p:sldId id="272" r:id="rId54"/>
    <p:sldId id="294" r:id="rId55"/>
    <p:sldId id="273" r:id="rId56"/>
    <p:sldId id="274" r:id="rId57"/>
    <p:sldId id="286" r:id="rId58"/>
    <p:sldId id="295" r:id="rId59"/>
    <p:sldId id="276" r:id="rId60"/>
    <p:sldId id="327" r:id="rId61"/>
    <p:sldId id="285" r:id="rId62"/>
    <p:sldId id="287" r:id="rId63"/>
    <p:sldId id="291" r:id="rId64"/>
    <p:sldId id="290" r:id="rId65"/>
    <p:sldId id="296" r:id="rId66"/>
    <p:sldId id="277" r:id="rId6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36196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84639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73854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1877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417166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232151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50893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80874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36032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137547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pPr/>
              <a:t>30.12.2018.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311518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7D5D70-AF30-4DDF-BCC1-F39D4C6DC142}" type="datetimeFigureOut">
              <a:rPr lang="sr-Latn-ME" smtClean="0"/>
              <a:pPr/>
              <a:t>30.12.2018.</a:t>
            </a:fld>
            <a:endParaRPr lang="sr-Latn-M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62129D-9835-428A-BEC2-77322D5F512B}" type="slidenum">
              <a:rPr lang="sr-Latn-ME" smtClean="0"/>
              <a:pPr/>
              <a:t>‹#›</a:t>
            </a:fld>
            <a:endParaRPr lang="sr-Latn-ME"/>
          </a:p>
        </p:txBody>
      </p:sp>
    </p:spTree>
    <p:extLst>
      <p:ext uri="{BB962C8B-B14F-4D97-AF65-F5344CB8AC3E}">
        <p14:creationId xmlns:p14="http://schemas.microsoft.com/office/powerpoint/2010/main" xmlns="" val="404520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ME" dirty="0" smtClean="0"/>
              <a:t>MEĐUNARODNO FINANSIJSKO PRAVO</a:t>
            </a:r>
            <a:endParaRPr lang="sr-Latn-ME" dirty="0"/>
          </a:p>
        </p:txBody>
      </p:sp>
      <p:sp>
        <p:nvSpPr>
          <p:cNvPr id="3" name="Subtitle 2"/>
          <p:cNvSpPr>
            <a:spLocks noGrp="1"/>
          </p:cNvSpPr>
          <p:nvPr>
            <p:ph type="subTitle" idx="1"/>
          </p:nvPr>
        </p:nvSpPr>
        <p:spPr>
          <a:xfrm>
            <a:off x="827584" y="3602038"/>
            <a:ext cx="7173416" cy="2347242"/>
          </a:xfrm>
        </p:spPr>
        <p:txBody>
          <a:bodyPr>
            <a:noAutofit/>
          </a:bodyPr>
          <a:lstStyle/>
          <a:p>
            <a:r>
              <a:rPr lang="sr-Latn-ME" sz="2800" dirty="0" smtClean="0"/>
              <a:t>POKAZATELJI ZADUŽENOSTI ZEMLJE </a:t>
            </a:r>
          </a:p>
          <a:p>
            <a:r>
              <a:rPr lang="sr-Latn-ME" sz="2800" dirty="0" smtClean="0"/>
              <a:t>ZADUŽENOST  ZEMALJA</a:t>
            </a:r>
          </a:p>
          <a:p>
            <a:r>
              <a:rPr lang="sr-Latn-ME" sz="2800" dirty="0" smtClean="0"/>
              <a:t>SREDNJE I ISTOČNE EUROPE</a:t>
            </a:r>
          </a:p>
          <a:p>
            <a:r>
              <a:rPr lang="sr-Latn-ME" sz="2800" dirty="0" smtClean="0"/>
              <a:t>Prof. Dr Halil Kalač</a:t>
            </a:r>
            <a:endParaRPr lang="sr-Latn-ME" sz="2800" dirty="0"/>
          </a:p>
        </p:txBody>
      </p:sp>
    </p:spTree>
    <p:extLst>
      <p:ext uri="{BB962C8B-B14F-4D97-AF65-F5344CB8AC3E}">
        <p14:creationId xmlns:p14="http://schemas.microsoft.com/office/powerpoint/2010/main" xmlns="" val="65643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75798" cy="5556275"/>
          </a:xfrm>
        </p:spPr>
        <p:txBody>
          <a:bodyPr>
            <a:normAutofit/>
          </a:bodyPr>
          <a:lstStyle/>
          <a:p>
            <a:pPr algn="just"/>
            <a:r>
              <a:rPr lang="sr-Latn-ME" sz="3200" dirty="0"/>
              <a:t>Odnos duga prema domaćem proizvodu raste ako je kamata  na dug veća  od stope rasta i ako je tekući  bilans  plaćanja u deficitu.</a:t>
            </a:r>
          </a:p>
          <a:p>
            <a:pPr marL="0" indent="0" algn="just">
              <a:buNone/>
            </a:pPr>
            <a:r>
              <a:rPr lang="sr-Latn-ME" sz="3200" dirty="0" smtClean="0"/>
              <a:t>2.Odnos </a:t>
            </a:r>
            <a:r>
              <a:rPr lang="sr-Latn-ME" sz="3200" dirty="0"/>
              <a:t>ukupnog inostranog  duga prema izvozu robe i usluga, pokazuje zaduženost </a:t>
            </a:r>
            <a:r>
              <a:rPr lang="sr-Latn-ME" sz="3200" dirty="0" smtClean="0"/>
              <a:t>po jedinici </a:t>
            </a:r>
            <a:r>
              <a:rPr lang="sr-Latn-ME" sz="3200" dirty="0"/>
              <a:t>izvoza robe i usluga, pa predstavlja dobar pokazatelj sadašnje sposobnosti otplate duga.</a:t>
            </a:r>
          </a:p>
          <a:p>
            <a:pPr algn="just"/>
            <a:r>
              <a:rPr lang="sr-Latn-ME" sz="3200" dirty="0"/>
              <a:t> Važan je stoga što izvoz predstavlja izvor prihoda iz kojih se moraju namiriti obveze</a:t>
            </a:r>
          </a:p>
          <a:p>
            <a:endParaRPr lang="sr-Latn-ME" dirty="0"/>
          </a:p>
        </p:txBody>
      </p:sp>
    </p:spTree>
    <p:extLst>
      <p:ext uri="{BB962C8B-B14F-4D97-AF65-F5344CB8AC3E}">
        <p14:creationId xmlns:p14="http://schemas.microsoft.com/office/powerpoint/2010/main" xmlns="" val="4314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normAutofit/>
          </a:bodyPr>
          <a:lstStyle/>
          <a:p>
            <a:pPr marL="0" indent="0" algn="just">
              <a:buNone/>
            </a:pPr>
            <a:r>
              <a:rPr lang="pl-PL" sz="3200" dirty="0" smtClean="0"/>
              <a:t>Prednost </a:t>
            </a:r>
            <a:r>
              <a:rPr lang="pl-PL" sz="3200" dirty="0"/>
              <a:t>ovog pokazatelja je ta da je manje promjenjiv </a:t>
            </a:r>
            <a:r>
              <a:rPr lang="pl-PL" sz="3200" dirty="0" smtClean="0"/>
              <a:t>od </a:t>
            </a:r>
            <a:r>
              <a:rPr lang="sr-Latn-ME" sz="3200" dirty="0" smtClean="0"/>
              <a:t>prvog </a:t>
            </a:r>
            <a:r>
              <a:rPr lang="sr-Latn-ME" sz="3200" dirty="0"/>
              <a:t>pokazatelja u </a:t>
            </a:r>
            <a:r>
              <a:rPr lang="sr-Latn-ME" sz="3200" dirty="0" smtClean="0"/>
              <a:t>slučaju </a:t>
            </a:r>
            <a:r>
              <a:rPr lang="sr-Latn-ME" sz="3200" dirty="0"/>
              <a:t>promjena realnog deviznog </a:t>
            </a:r>
            <a:r>
              <a:rPr lang="sr-Latn-ME" sz="3200" dirty="0" smtClean="0"/>
              <a:t>tečaja </a:t>
            </a:r>
            <a:r>
              <a:rPr lang="sr-Latn-ME" sz="3200" dirty="0"/>
              <a:t>i </a:t>
            </a:r>
            <a:r>
              <a:rPr lang="sr-Latn-ME" sz="3200" dirty="0" smtClean="0"/>
              <a:t>omogućuje donošenja značajnih </a:t>
            </a:r>
            <a:r>
              <a:rPr lang="sr-Latn-ME" sz="3200" dirty="0"/>
              <a:t>zakljuaka o trendovima</a:t>
            </a:r>
            <a:r>
              <a:rPr lang="sr-Latn-ME" sz="3200" dirty="0" smtClean="0"/>
              <a:t>.</a:t>
            </a:r>
          </a:p>
          <a:p>
            <a:pPr marL="0" indent="0" algn="just">
              <a:buNone/>
            </a:pPr>
            <a:r>
              <a:rPr lang="sr-Latn-ME" sz="3200" b="1" dirty="0" smtClean="0"/>
              <a:t> </a:t>
            </a:r>
            <a:r>
              <a:rPr lang="sr-Latn-ME" sz="3200" b="1" dirty="0"/>
              <a:t>Pokazatelji </a:t>
            </a:r>
            <a:r>
              <a:rPr lang="sr-Latn-ME" sz="3200" b="1" dirty="0" smtClean="0"/>
              <a:t>toka </a:t>
            </a:r>
            <a:r>
              <a:rPr lang="sr-Latn-ME" sz="3200" b="1" dirty="0"/>
              <a:t>zaduženosti</a:t>
            </a:r>
          </a:p>
          <a:p>
            <a:pPr marL="0" indent="0" algn="just">
              <a:buNone/>
            </a:pPr>
            <a:r>
              <a:rPr lang="sr-Latn-ME" sz="3200" dirty="0" smtClean="0"/>
              <a:t>Osim </a:t>
            </a:r>
            <a:r>
              <a:rPr lang="sr-Latn-ME" sz="3200" dirty="0"/>
              <a:t>samog stanja vrlo je </a:t>
            </a:r>
            <a:r>
              <a:rPr lang="sr-Latn-ME" sz="3200" dirty="0" smtClean="0"/>
              <a:t>značajno </a:t>
            </a:r>
            <a:r>
              <a:rPr lang="sr-Latn-ME" sz="3200" dirty="0"/>
              <a:t>sagledati </a:t>
            </a:r>
            <a:r>
              <a:rPr lang="sr-Latn-ME" sz="3200" dirty="0" smtClean="0"/>
              <a:t>kako će teći  buduća </a:t>
            </a:r>
            <a:r>
              <a:rPr lang="sr-Latn-ME" sz="3200" dirty="0"/>
              <a:t>otplata duga, </a:t>
            </a:r>
            <a:r>
              <a:rPr lang="sr-Latn-ME" sz="3200" dirty="0" smtClean="0"/>
              <a:t>koliko ć</a:t>
            </a:r>
            <a:r>
              <a:rPr lang="pl-PL" sz="3200" dirty="0" smtClean="0"/>
              <a:t>e </a:t>
            </a:r>
            <a:r>
              <a:rPr lang="pl-PL" sz="3200" dirty="0"/>
              <a:t>ona opteretiti </a:t>
            </a:r>
            <a:r>
              <a:rPr lang="pl-PL" sz="3200" dirty="0" smtClean="0"/>
              <a:t>ekonomske </a:t>
            </a:r>
            <a:r>
              <a:rPr lang="pl-PL" sz="3200" dirty="0"/>
              <a:t>rezultate u </a:t>
            </a:r>
            <a:r>
              <a:rPr lang="pl-PL" sz="3200" dirty="0" smtClean="0"/>
              <a:t>budućem </a:t>
            </a:r>
            <a:r>
              <a:rPr lang="pl-PL" sz="3200" dirty="0"/>
              <a:t>razdoblju. </a:t>
            </a:r>
            <a:endParaRPr lang="pl-PL" sz="3200" dirty="0" smtClean="0"/>
          </a:p>
          <a:p>
            <a:pPr marL="0" indent="0" algn="just">
              <a:buNone/>
            </a:pPr>
            <a:r>
              <a:rPr lang="pl-PL" sz="3200" dirty="0" smtClean="0"/>
              <a:t>To </a:t>
            </a:r>
            <a:r>
              <a:rPr lang="pl-PL" sz="3200" dirty="0"/>
              <a:t>pokazuju sljedei indikatori</a:t>
            </a:r>
            <a:r>
              <a:rPr lang="pl-PL" sz="3200" dirty="0" smtClean="0"/>
              <a:t>:</a:t>
            </a:r>
            <a:endParaRPr lang="pl-PL" sz="3200" dirty="0"/>
          </a:p>
        </p:txBody>
      </p:sp>
    </p:spTree>
    <p:extLst>
      <p:ext uri="{BB962C8B-B14F-4D97-AF65-F5344CB8AC3E}">
        <p14:creationId xmlns:p14="http://schemas.microsoft.com/office/powerpoint/2010/main" xmlns="" val="5072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831782" cy="5556275"/>
          </a:xfrm>
        </p:spPr>
        <p:txBody>
          <a:bodyPr>
            <a:normAutofit/>
          </a:bodyPr>
          <a:lstStyle/>
          <a:p>
            <a:pPr marL="0" indent="0" algn="just">
              <a:buNone/>
            </a:pPr>
            <a:r>
              <a:rPr lang="pl-PL" sz="3200" b="1" dirty="0" smtClean="0"/>
              <a:t>a. Odnos otplate duga prema izvozu robe i usluga </a:t>
            </a:r>
          </a:p>
          <a:p>
            <a:pPr marL="0" indent="0" algn="just">
              <a:buNone/>
            </a:pPr>
            <a:r>
              <a:rPr lang="pl-PL" sz="3200" dirty="0" smtClean="0"/>
              <a:t>Pokazuje koliki dio prihoda od izvoza robe </a:t>
            </a:r>
            <a:r>
              <a:rPr lang="sr-Latn-ME" sz="3200" dirty="0" smtClean="0"/>
              <a:t>i usluga treba izdvojiti za otplatu duga. </a:t>
            </a:r>
          </a:p>
          <a:p>
            <a:pPr marL="0" indent="0" algn="just">
              <a:buNone/>
            </a:pPr>
            <a:r>
              <a:rPr lang="sr-Latn-ME" sz="3200" dirty="0" smtClean="0"/>
              <a:t>Ovaj se odnos najviše uzima kao pokazatelj opterećenosti dugom. </a:t>
            </a:r>
          </a:p>
          <a:p>
            <a:pPr marL="0" indent="0" algn="just">
              <a:buNone/>
            </a:pPr>
            <a:r>
              <a:rPr lang="sr-Latn-ME" sz="3200" dirty="0" smtClean="0"/>
              <a:t>Otplata duga mjeri se stvarnim plaćanjem, u trenutku plaćanja, a ne u trenutku dospijeća, nastanka prava ili obveze. </a:t>
            </a:r>
          </a:p>
          <a:p>
            <a:pPr marL="0" indent="0">
              <a:buNone/>
            </a:pPr>
            <a:endParaRPr lang="sr-Latn-ME" dirty="0"/>
          </a:p>
        </p:txBody>
      </p:sp>
    </p:spTree>
    <p:extLst>
      <p:ext uri="{BB962C8B-B14F-4D97-AF65-F5344CB8AC3E}">
        <p14:creationId xmlns:p14="http://schemas.microsoft.com/office/powerpoint/2010/main" xmlns="" val="6454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7903790" cy="5700291"/>
          </a:xfrm>
        </p:spPr>
        <p:txBody>
          <a:bodyPr>
            <a:normAutofit/>
          </a:bodyPr>
          <a:lstStyle/>
          <a:p>
            <a:pPr marL="0" indent="0" algn="just">
              <a:buNone/>
            </a:pPr>
            <a:r>
              <a:rPr lang="sr-Latn-ME" sz="3200" dirty="0" smtClean="0"/>
              <a:t>Kod zemalja gdje su neto transferi iz inostranstva veliki, boljim pokazateljem otplate duga smatra se odnos otplate duga prema tekućim deviznim prihodima. </a:t>
            </a:r>
          </a:p>
          <a:p>
            <a:pPr marL="0" indent="0" algn="just">
              <a:buNone/>
            </a:pPr>
            <a:r>
              <a:rPr lang="sr-Latn-ME" sz="3200" dirty="0" smtClean="0"/>
              <a:t>Uzima se da je prihvatljiv odnos otplate duga prema tekućim </a:t>
            </a:r>
            <a:r>
              <a:rPr lang="pl-PL" sz="3200" dirty="0" smtClean="0"/>
              <a:t>deviznim prihodima manji od 10%. Ukoliko je taj odnos veći od 20% javljaju se realne </a:t>
            </a:r>
            <a:r>
              <a:rPr lang="sr-Latn-ME" sz="3200" dirty="0" smtClean="0"/>
              <a:t>opasnosti od problema likvidnosti.</a:t>
            </a:r>
          </a:p>
          <a:p>
            <a:endParaRPr lang="en-US" sz="3200" dirty="0"/>
          </a:p>
        </p:txBody>
      </p:sp>
    </p:spTree>
    <p:extLst>
      <p:ext uri="{BB962C8B-B14F-4D97-AF65-F5344CB8AC3E}">
        <p14:creationId xmlns:p14="http://schemas.microsoft.com/office/powerpoint/2010/main" xmlns="" val="147579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759774" cy="5916315"/>
          </a:xfrm>
        </p:spPr>
        <p:txBody>
          <a:bodyPr/>
          <a:lstStyle/>
          <a:p>
            <a:pPr marL="0" indent="0" algn="just">
              <a:buNone/>
            </a:pPr>
            <a:r>
              <a:rPr lang="pl-PL" sz="3200" b="1" dirty="0" smtClean="0"/>
              <a:t>b. Odnos godišnje obveze po kamatama prema izvozu </a:t>
            </a:r>
          </a:p>
          <a:p>
            <a:pPr marL="0" indent="0" algn="just">
              <a:buNone/>
            </a:pPr>
            <a:r>
              <a:rPr lang="pl-PL" sz="3200" dirty="0" smtClean="0"/>
              <a:t>Pokazuje koliki dio prihoda od izvoza </a:t>
            </a:r>
            <a:r>
              <a:rPr lang="sr-Latn-ME" sz="3200" dirty="0" smtClean="0"/>
              <a:t>robe i usluga treba izdvojiti za plaćanje kamata na zajmove. </a:t>
            </a:r>
          </a:p>
          <a:p>
            <a:pPr marL="0" indent="0" algn="just">
              <a:buNone/>
            </a:pPr>
            <a:r>
              <a:rPr lang="sr-Latn-ME" sz="3200" dirty="0" smtClean="0"/>
              <a:t>Ovaj se pokazatelj često uzima kod jako zaduženih zemalja koje reprogramiraju svoje dugove, jer se kamate obično ne  reprogramiraju. </a:t>
            </a:r>
          </a:p>
          <a:p>
            <a:pPr marL="0" indent="0" algn="just">
              <a:buNone/>
            </a:pPr>
            <a:r>
              <a:rPr lang="sr-Latn-ME" sz="3200" dirty="0" smtClean="0"/>
              <a:t>Da bi se ovaj odnos smanjivao, nužno je da stopa rasta izvoza bude veća od kamatne stope na zajmove.</a:t>
            </a:r>
          </a:p>
          <a:p>
            <a:endParaRPr lang="en-US" dirty="0"/>
          </a:p>
        </p:txBody>
      </p:sp>
    </p:spTree>
    <p:extLst>
      <p:ext uri="{BB962C8B-B14F-4D97-AF65-F5344CB8AC3E}">
        <p14:creationId xmlns:p14="http://schemas.microsoft.com/office/powerpoint/2010/main" xmlns="" val="336261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normAutofit fontScale="90000"/>
          </a:bodyPr>
          <a:lstStyle/>
          <a:p>
            <a:r>
              <a:rPr lang="pl-PL" dirty="0" smtClean="0"/>
              <a:t/>
            </a:r>
            <a:br>
              <a:rPr lang="pl-PL" dirty="0" smtClean="0"/>
            </a:br>
            <a:r>
              <a:rPr lang="pl-PL" sz="4000" b="1" dirty="0" smtClean="0"/>
              <a:t>Ostali </a:t>
            </a:r>
            <a:r>
              <a:rPr lang="pl-PL" sz="4000" b="1" dirty="0"/>
              <a:t>pokazatelji inostrane  zaduženosti</a:t>
            </a:r>
            <a:r>
              <a:rPr lang="pl-PL" dirty="0"/>
              <a:t/>
            </a:r>
            <a:br>
              <a:rPr lang="pl-PL" dirty="0"/>
            </a:br>
            <a:endParaRPr lang="sr-Latn-ME" dirty="0"/>
          </a:p>
        </p:txBody>
      </p:sp>
      <p:sp>
        <p:nvSpPr>
          <p:cNvPr id="3" name="Content Placeholder 2"/>
          <p:cNvSpPr>
            <a:spLocks noGrp="1"/>
          </p:cNvSpPr>
          <p:nvPr>
            <p:ph idx="1"/>
          </p:nvPr>
        </p:nvSpPr>
        <p:spPr>
          <a:xfrm>
            <a:off x="628650" y="1196753"/>
            <a:ext cx="7886700" cy="4980210"/>
          </a:xfrm>
        </p:spPr>
        <p:txBody>
          <a:bodyPr>
            <a:normAutofit/>
          </a:bodyPr>
          <a:lstStyle/>
          <a:p>
            <a:pPr marL="0" indent="0" algn="just">
              <a:buNone/>
            </a:pPr>
            <a:r>
              <a:rPr lang="sr-Latn-ME" sz="3200" dirty="0" smtClean="0"/>
              <a:t>Pored </a:t>
            </a:r>
            <a:r>
              <a:rPr lang="sr-Latn-ME" sz="3200" dirty="0"/>
              <a:t>navedenih pokazatelja stanja i </a:t>
            </a:r>
            <a:r>
              <a:rPr lang="sr-Latn-ME" sz="3200" dirty="0" smtClean="0"/>
              <a:t>toka </a:t>
            </a:r>
            <a:r>
              <a:rPr lang="sr-Latn-ME" sz="3200" dirty="0"/>
              <a:t>zaduženosti, u analizama se </a:t>
            </a:r>
            <a:r>
              <a:rPr lang="sr-Latn-ME" sz="3200" dirty="0" smtClean="0"/>
              <a:t>često izračunavaju </a:t>
            </a:r>
            <a:r>
              <a:rPr lang="sr-Latn-ME" sz="3200" dirty="0"/>
              <a:t>i drugi pokazatelji kao što </a:t>
            </a:r>
            <a:r>
              <a:rPr lang="sr-Latn-ME" sz="3200" dirty="0" smtClean="0"/>
              <a:t>su: </a:t>
            </a:r>
            <a:r>
              <a:rPr lang="sr-Latn-ME" sz="3200" dirty="0"/>
              <a:t>odnos štednje i investicija prema BDP-u, </a:t>
            </a:r>
            <a:r>
              <a:rPr lang="sr-Latn-ME" sz="3200" dirty="0" smtClean="0"/>
              <a:t>te direktne</a:t>
            </a:r>
            <a:r>
              <a:rPr lang="it-IT" sz="3200" dirty="0" smtClean="0"/>
              <a:t> </a:t>
            </a:r>
            <a:r>
              <a:rPr lang="it-IT" sz="3200" dirty="0"/>
              <a:t>strane investicije kao postotak </a:t>
            </a:r>
            <a:r>
              <a:rPr lang="it-IT" sz="3200" dirty="0" smtClean="0"/>
              <a:t>BDP-a</a:t>
            </a:r>
            <a:r>
              <a:rPr lang="sr-Latn-ME" sz="3200" dirty="0" smtClean="0"/>
              <a:t>.</a:t>
            </a:r>
            <a:r>
              <a:rPr lang="it-IT" sz="3200" dirty="0" smtClean="0"/>
              <a:t> </a:t>
            </a:r>
            <a:endParaRPr lang="sr-Latn-ME" sz="3200" dirty="0" smtClean="0"/>
          </a:p>
          <a:p>
            <a:pPr marL="0" indent="0" algn="just">
              <a:buNone/>
            </a:pPr>
            <a:r>
              <a:rPr lang="sr-Latn-ME" sz="3200" b="1" dirty="0" smtClean="0"/>
              <a:t>Odnos </a:t>
            </a:r>
            <a:r>
              <a:rPr lang="sr-Latn-ME" sz="3200" b="1" dirty="0"/>
              <a:t>štednje i investicija prema BDP-u </a:t>
            </a:r>
            <a:endParaRPr lang="sr-Latn-ME" sz="3200" b="1" dirty="0" smtClean="0"/>
          </a:p>
          <a:p>
            <a:pPr marL="0" indent="0" algn="just">
              <a:buNone/>
            </a:pPr>
            <a:r>
              <a:rPr lang="sr-Latn-ME" sz="3200" dirty="0" smtClean="0"/>
              <a:t>Značajan </a:t>
            </a:r>
            <a:r>
              <a:rPr lang="sr-Latn-ME" sz="3200" dirty="0"/>
              <a:t>je u situaciji porasta </a:t>
            </a:r>
            <a:r>
              <a:rPr lang="sr-Latn-ME" sz="3200" dirty="0" smtClean="0"/>
              <a:t>inostranog  </a:t>
            </a:r>
            <a:r>
              <a:rPr lang="sr-Latn-ME" sz="3200" dirty="0"/>
              <a:t>duga.</a:t>
            </a:r>
          </a:p>
          <a:p>
            <a:pPr marL="0" indent="0" algn="just">
              <a:buNone/>
            </a:pPr>
            <a:r>
              <a:rPr lang="sr-Latn-ME" sz="3200" dirty="0"/>
              <a:t>Tada se </a:t>
            </a:r>
            <a:r>
              <a:rPr lang="sr-Latn-ME" sz="3200" dirty="0" smtClean="0"/>
              <a:t>posmatra </a:t>
            </a:r>
            <a:r>
              <a:rPr lang="sr-Latn-ME" sz="3200" dirty="0"/>
              <a:t>razvoj štednje i investicija u odnosu na bruto </a:t>
            </a:r>
            <a:r>
              <a:rPr lang="sr-Latn-ME" sz="3200" dirty="0" smtClean="0"/>
              <a:t>domaći </a:t>
            </a:r>
            <a:r>
              <a:rPr lang="sr-Latn-ME" sz="3200" dirty="0"/>
              <a:t>proizvod.</a:t>
            </a:r>
          </a:p>
          <a:p>
            <a:pPr marL="0" indent="0">
              <a:buNone/>
            </a:pPr>
            <a:endParaRPr lang="sr-Latn-ME" dirty="0" smtClean="0"/>
          </a:p>
        </p:txBody>
      </p:sp>
    </p:spTree>
    <p:extLst>
      <p:ext uri="{BB962C8B-B14F-4D97-AF65-F5344CB8AC3E}">
        <p14:creationId xmlns:p14="http://schemas.microsoft.com/office/powerpoint/2010/main" xmlns="" val="416715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03790" cy="5556275"/>
          </a:xfrm>
        </p:spPr>
        <p:txBody>
          <a:bodyPr>
            <a:normAutofit lnSpcReduction="10000"/>
          </a:bodyPr>
          <a:lstStyle/>
          <a:p>
            <a:pPr algn="just"/>
            <a:r>
              <a:rPr lang="vi-VN" sz="2800" dirty="0"/>
              <a:t>Konvencionalno se prihvata da ako ukupni inostrani  dug raste zbog porasta investicija to je bolje nego kada je dug posljedica pada štednje</a:t>
            </a:r>
            <a:r>
              <a:rPr lang="vi-VN" sz="2800" dirty="0" smtClean="0"/>
              <a:t>.</a:t>
            </a:r>
            <a:endParaRPr lang="sr-Latn-ME" sz="2800" dirty="0" smtClean="0"/>
          </a:p>
          <a:p>
            <a:pPr algn="just"/>
            <a:r>
              <a:rPr lang="vi-VN" sz="2800" dirty="0" smtClean="0"/>
              <a:t> </a:t>
            </a:r>
            <a:r>
              <a:rPr lang="vi-VN" sz="2800" dirty="0"/>
              <a:t>U tom smislu, porast duga uzrokovan rastom investicija znak je ekonomskog oporavka. </a:t>
            </a:r>
            <a:endParaRPr lang="sr-Latn-ME" sz="2800" dirty="0" smtClean="0"/>
          </a:p>
          <a:p>
            <a:pPr algn="just"/>
            <a:r>
              <a:rPr lang="vi-VN" sz="2800" dirty="0" smtClean="0"/>
              <a:t>No</a:t>
            </a:r>
            <a:r>
              <a:rPr lang="vi-VN" sz="2800" dirty="0"/>
              <a:t>, porast inostranog  duga većinom je odraz deficita na tekućem računu. </a:t>
            </a:r>
            <a:endParaRPr lang="sr-Latn-ME" sz="2800" dirty="0" smtClean="0"/>
          </a:p>
          <a:p>
            <a:pPr algn="just"/>
            <a:r>
              <a:rPr lang="vi-VN" sz="2800" dirty="0" smtClean="0"/>
              <a:t>Iako </a:t>
            </a:r>
            <a:r>
              <a:rPr lang="vi-VN" sz="2800" dirty="0"/>
              <a:t>je važno je li deficit posljedica rasta investicija ili pada štednje, njegova </a:t>
            </a:r>
            <a:r>
              <a:rPr lang="vi-VN" sz="2800" dirty="0" smtClean="0"/>
              <a:t>je</a:t>
            </a:r>
            <a:r>
              <a:rPr lang="sr-Latn-ME" sz="2800" dirty="0" smtClean="0"/>
              <a:t> </a:t>
            </a:r>
            <a:r>
              <a:rPr lang="vi-VN" sz="2800" dirty="0" smtClean="0"/>
              <a:t>visina  </a:t>
            </a:r>
            <a:r>
              <a:rPr lang="vi-VN" sz="2800" dirty="0"/>
              <a:t>važna za održivost duga. </a:t>
            </a:r>
            <a:endParaRPr lang="sr-Latn-ME" sz="2800" dirty="0" smtClean="0"/>
          </a:p>
          <a:p>
            <a:pPr algn="just"/>
            <a:r>
              <a:rPr lang="vi-VN" sz="2800" dirty="0" smtClean="0"/>
              <a:t>Međutim</a:t>
            </a:r>
            <a:r>
              <a:rPr lang="vi-VN" sz="2800" dirty="0"/>
              <a:t>, neprestano visoki deficit </a:t>
            </a:r>
            <a:r>
              <a:rPr lang="vi-VN" sz="2800" dirty="0" smtClean="0"/>
              <a:t>na</a:t>
            </a:r>
            <a:r>
              <a:rPr lang="sr-Latn-ME" sz="2800" dirty="0" smtClean="0"/>
              <a:t> </a:t>
            </a:r>
            <a:r>
              <a:rPr lang="vi-VN" sz="2800" dirty="0" smtClean="0"/>
              <a:t>tekućem </a:t>
            </a:r>
            <a:r>
              <a:rPr lang="vi-VN" sz="2800" dirty="0"/>
              <a:t>računu predstavljat će problem bez obzira na njegove uzroke. </a:t>
            </a:r>
            <a:endParaRPr lang="sr-Latn-ME" sz="2800" dirty="0"/>
          </a:p>
        </p:txBody>
      </p:sp>
    </p:spTree>
    <p:extLst>
      <p:ext uri="{BB962C8B-B14F-4D97-AF65-F5344CB8AC3E}">
        <p14:creationId xmlns:p14="http://schemas.microsoft.com/office/powerpoint/2010/main" xmlns="" val="308029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975798" cy="5412259"/>
          </a:xfrm>
        </p:spPr>
        <p:txBody>
          <a:bodyPr>
            <a:noAutofit/>
          </a:bodyPr>
          <a:lstStyle/>
          <a:p>
            <a:pPr marL="0" indent="0" algn="just">
              <a:buNone/>
            </a:pPr>
            <a:r>
              <a:rPr lang="sr-Latn-ME" sz="3200" dirty="0" smtClean="0"/>
              <a:t>Održivost inostranog  duga neće postati problem ako je deficit na tekućem računu posljedica povećanja investicija koje će pospješiti proizvodnju koja će potom dovesti do pada deficita na tekućem računu.</a:t>
            </a:r>
          </a:p>
          <a:p>
            <a:pPr marL="0" indent="0" algn="just">
              <a:buNone/>
            </a:pPr>
            <a:r>
              <a:rPr lang="sr-Latn-ME" sz="3200" b="1" dirty="0" smtClean="0"/>
              <a:t>Direktna strana ulaganja (FDI) kao postotak BDP-a. </a:t>
            </a:r>
          </a:p>
          <a:p>
            <a:pPr marL="0" indent="0" algn="just">
              <a:buNone/>
            </a:pPr>
            <a:r>
              <a:rPr lang="sr-Latn-ME" sz="3200" dirty="0" smtClean="0"/>
              <a:t>Niz zaduženijih zemalja uspjelo je smanjiti svoj inostrani  dug ili ga barem stabilizovati  korištenjem prihoda od direktnih stranih ulaganja za otplatu svoga duga ili za finansiranje deficita na tekućim računima. FDI u isto vrijeme donose dodatni kapital za razvoj kao i transfer tehnologije i znanja. </a:t>
            </a:r>
          </a:p>
        </p:txBody>
      </p:sp>
    </p:spTree>
    <p:extLst>
      <p:ext uri="{BB962C8B-B14F-4D97-AF65-F5344CB8AC3E}">
        <p14:creationId xmlns:p14="http://schemas.microsoft.com/office/powerpoint/2010/main" xmlns="" val="40266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831782" cy="5772299"/>
          </a:xfrm>
        </p:spPr>
        <p:txBody>
          <a:bodyPr>
            <a:normAutofit/>
          </a:bodyPr>
          <a:lstStyle/>
          <a:p>
            <a:pPr marL="0" indent="0" algn="just">
              <a:buNone/>
            </a:pPr>
            <a:r>
              <a:rPr lang="sr-Latn-ME" sz="3200" dirty="0" smtClean="0"/>
              <a:t>Stoga bi trebalo stvoriti povoljne uslove  za njihovo privlačenje, a to znači prije svega efikasan pravni sistem  koji štiti vlasnička prava, makroekonomska stabilnost, transparentnost monetarne i fiskalne politike u dužem razdoblju, efikasnost sistema plaćanja itd. </a:t>
            </a:r>
          </a:p>
          <a:p>
            <a:pPr marL="0" indent="0" algn="just">
              <a:buNone/>
            </a:pPr>
            <a:r>
              <a:rPr lang="sr-Latn-ME" sz="3200" dirty="0" smtClean="0"/>
              <a:t>Povoljna investiciona klima podrazumijeva i jednak status domaćih i stranih partnera, razne poreske olakšice pri investiranju, uvoz opreme bez carine i dr.</a:t>
            </a:r>
          </a:p>
          <a:p>
            <a:pPr marL="0" indent="0">
              <a:buNone/>
            </a:pPr>
            <a:endParaRPr lang="sr-Latn-ME" sz="3200" dirty="0" smtClean="0"/>
          </a:p>
          <a:p>
            <a:pPr marL="0" indent="0">
              <a:buNone/>
            </a:pPr>
            <a:endParaRPr lang="sr-Latn-ME" sz="3200" dirty="0" smtClean="0"/>
          </a:p>
          <a:p>
            <a:endParaRPr lang="sr-Latn-ME" dirty="0"/>
          </a:p>
        </p:txBody>
      </p:sp>
    </p:spTree>
    <p:extLst>
      <p:ext uri="{BB962C8B-B14F-4D97-AF65-F5344CB8AC3E}">
        <p14:creationId xmlns:p14="http://schemas.microsoft.com/office/powerpoint/2010/main" xmlns="" val="261140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lstStyle/>
          <a:p>
            <a:pPr marL="0" indent="0" algn="just">
              <a:buNone/>
            </a:pPr>
            <a:r>
              <a:rPr lang="sr-Latn-ME" sz="3600" dirty="0" smtClean="0"/>
              <a:t>Teorijskim pristupom ukazani su najznačajni pokazatelji inostrane  zaduženosti.  </a:t>
            </a:r>
          </a:p>
          <a:p>
            <a:pPr marL="0" indent="0" algn="just">
              <a:buNone/>
            </a:pPr>
            <a:r>
              <a:rPr lang="sr-Latn-ME" sz="3600" dirty="0" smtClean="0"/>
              <a:t>Ovi će nam indikatori pokazatelja zaduženosti svake pojedine zemlje pomoći  utvrditi koje su od posmatranih zemalja najviše odnosno najmanje zadužene.</a:t>
            </a:r>
          </a:p>
          <a:p>
            <a:endParaRPr lang="en-US" dirty="0"/>
          </a:p>
        </p:txBody>
      </p:sp>
    </p:spTree>
    <p:extLst>
      <p:ext uri="{BB962C8B-B14F-4D97-AF65-F5344CB8AC3E}">
        <p14:creationId xmlns:p14="http://schemas.microsoft.com/office/powerpoint/2010/main" xmlns="" val="6849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7975798" cy="5268243"/>
          </a:xfrm>
        </p:spPr>
        <p:txBody>
          <a:bodyPr>
            <a:normAutofit fontScale="92500"/>
          </a:bodyPr>
          <a:lstStyle/>
          <a:p>
            <a:pPr marL="0" indent="0" algn="just">
              <a:buNone/>
            </a:pPr>
            <a:r>
              <a:rPr lang="sr-Latn-ME" sz="3900" dirty="0" smtClean="0"/>
              <a:t>UVOD</a:t>
            </a:r>
          </a:p>
          <a:p>
            <a:pPr marL="0" indent="0" algn="just">
              <a:buNone/>
            </a:pPr>
            <a:r>
              <a:rPr lang="sr-Latn-ME" dirty="0" smtClean="0"/>
              <a:t> </a:t>
            </a:r>
            <a:r>
              <a:rPr lang="sr-Latn-ME" sz="3800" dirty="0" smtClean="0"/>
              <a:t>Inostrana zaduženost je posljedica višegodišnjih neravnoteža u bilansima tekuih transakcija zemalja u tranziciji, danas predstavlja najveću opasnost  za te zemlje.  </a:t>
            </a:r>
          </a:p>
          <a:p>
            <a:pPr marL="0" indent="0" algn="just">
              <a:buNone/>
            </a:pPr>
            <a:r>
              <a:rPr lang="sr-Latn-ME" sz="3800" dirty="0" smtClean="0"/>
              <a:t>Povećanje zaduženosti zemalja u tranziciji javlja se kao normalna posljedica njihovog ekonomskog razvoja.</a:t>
            </a:r>
          </a:p>
          <a:p>
            <a:pPr marL="0" indent="0" algn="just">
              <a:buNone/>
            </a:pPr>
            <a:r>
              <a:rPr lang="sr-Latn-ME" sz="3800" dirty="0" smtClean="0"/>
              <a:t> </a:t>
            </a:r>
            <a:endParaRPr lang="sr-Latn-ME" sz="3800" dirty="0"/>
          </a:p>
        </p:txBody>
      </p:sp>
    </p:spTree>
    <p:extLst>
      <p:ext uri="{BB962C8B-B14F-4D97-AF65-F5344CB8AC3E}">
        <p14:creationId xmlns:p14="http://schemas.microsoft.com/office/powerpoint/2010/main" xmlns="" val="122961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667271"/>
          </a:xfrm>
        </p:spPr>
        <p:txBody>
          <a:bodyPr/>
          <a:lstStyle/>
          <a:p>
            <a:pPr marL="0" indent="0">
              <a:buNone/>
            </a:pPr>
            <a:r>
              <a:rPr lang="sr-Latn-ME" sz="2400" dirty="0" smtClean="0"/>
              <a:t>ZADUŽENOST ZEMALJA SREDNJE I ISTOČNE EVROPE </a:t>
            </a:r>
            <a:endParaRPr lang="en-US" dirty="0"/>
          </a:p>
        </p:txBody>
      </p:sp>
    </p:spTree>
    <p:extLst>
      <p:ext uri="{BB962C8B-B14F-4D97-AF65-F5344CB8AC3E}">
        <p14:creationId xmlns:p14="http://schemas.microsoft.com/office/powerpoint/2010/main" xmlns="" val="259566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Autofit/>
          </a:bodyPr>
          <a:lstStyle/>
          <a:p>
            <a:pPr marL="0" indent="0" algn="just">
              <a:buNone/>
            </a:pPr>
            <a:r>
              <a:rPr lang="sr-Latn-ME" sz="3200" dirty="0" smtClean="0"/>
              <a:t>U nastavku biće dat </a:t>
            </a:r>
            <a:r>
              <a:rPr lang="vi-VN" sz="3200" dirty="0" smtClean="0"/>
              <a:t>  </a:t>
            </a:r>
            <a:r>
              <a:rPr lang="vi-VN" sz="3200" dirty="0"/>
              <a:t>pregled zaduživanja  zemalja srednje i istočne </a:t>
            </a:r>
            <a:r>
              <a:rPr lang="vi-VN" sz="3200" dirty="0" smtClean="0"/>
              <a:t>Europe</a:t>
            </a:r>
            <a:r>
              <a:rPr lang="sr-Latn-ME" sz="3200" dirty="0" smtClean="0"/>
              <a:t> </a:t>
            </a:r>
            <a:r>
              <a:rPr lang="vi-VN" sz="3200" dirty="0" smtClean="0"/>
              <a:t>te </a:t>
            </a:r>
            <a:r>
              <a:rPr lang="vi-VN" sz="3200" dirty="0"/>
              <a:t>utvrditi granice održivog zaduživanja tih zemalja pomoću odabranih pokazatelja ino</a:t>
            </a:r>
            <a:r>
              <a:rPr lang="sr-Latn-ME" sz="3200" dirty="0">
                <a:latin typeface="Arial" panose="020B0604020202020204" pitchFamily="34" charset="0"/>
                <a:cs typeface="Arial" panose="020B0604020202020204" pitchFamily="34" charset="0"/>
              </a:rPr>
              <a:t>strane</a:t>
            </a:r>
            <a:r>
              <a:rPr lang="vi-VN" sz="3200" dirty="0"/>
              <a:t> zaduženosti.</a:t>
            </a:r>
          </a:p>
          <a:p>
            <a:pPr marL="0" indent="0" algn="just">
              <a:buNone/>
            </a:pPr>
            <a:r>
              <a:rPr lang="sr-Latn-ME" sz="3200" dirty="0" smtClean="0"/>
              <a:t>A</a:t>
            </a:r>
            <a:r>
              <a:rPr lang="vi-VN" sz="3200" dirty="0" smtClean="0"/>
              <a:t>nalizom su obuhvaćene sljedeće zemlje: Bugarska, Češka, Mađarska, Rumunjska,</a:t>
            </a:r>
            <a:r>
              <a:rPr lang="sr-Latn-ME" sz="3200" dirty="0" smtClean="0"/>
              <a:t> </a:t>
            </a:r>
            <a:r>
              <a:rPr lang="vi-VN" sz="3200" dirty="0" smtClean="0"/>
              <a:t>Slovačka</a:t>
            </a:r>
            <a:r>
              <a:rPr lang="sr-Latn-ME" sz="3200" dirty="0" smtClean="0"/>
              <a:t>, Hrvatska </a:t>
            </a:r>
            <a:r>
              <a:rPr lang="vi-VN" sz="3200" dirty="0" smtClean="0"/>
              <a:t> i Slovenija.</a:t>
            </a:r>
            <a:endParaRPr lang="sr-Latn-ME" sz="3200" dirty="0" smtClean="0"/>
          </a:p>
          <a:p>
            <a:pPr marL="0" indent="0" algn="just">
              <a:buNone/>
            </a:pPr>
            <a:r>
              <a:rPr lang="vi-VN" sz="3200" dirty="0"/>
              <a:t>Zaduženost tranzicijskih zemalja posljedica je njihove veće potrošnje od proizvodnje i štednje </a:t>
            </a:r>
            <a:endParaRPr lang="sr-Latn-ME" sz="3200" dirty="0" smtClean="0"/>
          </a:p>
        </p:txBody>
      </p:sp>
    </p:spTree>
    <p:extLst>
      <p:ext uri="{BB962C8B-B14F-4D97-AF65-F5344CB8AC3E}">
        <p14:creationId xmlns:p14="http://schemas.microsoft.com/office/powerpoint/2010/main" xmlns="" val="242693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normAutofit fontScale="90000"/>
          </a:bodyPr>
          <a:lstStyle/>
          <a:p>
            <a:r>
              <a:rPr lang="sr-Latn-ME" dirty="0" smtClean="0"/>
              <a:t/>
            </a:r>
            <a:br>
              <a:rPr lang="sr-Latn-ME" dirty="0" smtClean="0"/>
            </a:br>
            <a:r>
              <a:rPr lang="sr-Latn-ME" dirty="0" smtClean="0"/>
              <a:t>UVOD</a:t>
            </a:r>
            <a:r>
              <a:rPr lang="sr-Latn-ME" dirty="0"/>
              <a:t/>
            </a:r>
            <a:br>
              <a:rPr lang="sr-Latn-ME" dirty="0"/>
            </a:br>
            <a:endParaRPr lang="sr-Latn-ME" dirty="0"/>
          </a:p>
        </p:txBody>
      </p:sp>
      <p:sp>
        <p:nvSpPr>
          <p:cNvPr id="3" name="Content Placeholder 2"/>
          <p:cNvSpPr>
            <a:spLocks noGrp="1"/>
          </p:cNvSpPr>
          <p:nvPr>
            <p:ph idx="1"/>
          </p:nvPr>
        </p:nvSpPr>
        <p:spPr>
          <a:xfrm>
            <a:off x="628650" y="1052738"/>
            <a:ext cx="7886700" cy="5124226"/>
          </a:xfrm>
        </p:spPr>
        <p:txBody>
          <a:bodyPr>
            <a:noAutofit/>
          </a:bodyPr>
          <a:lstStyle/>
          <a:p>
            <a:pPr marL="0" indent="0" algn="just">
              <a:buNone/>
            </a:pPr>
            <a:r>
              <a:rPr lang="sr-Latn-ME" sz="3200" dirty="0" smtClean="0"/>
              <a:t>Jedan </a:t>
            </a:r>
            <a:r>
              <a:rPr lang="sr-Latn-ME" sz="3200" dirty="0"/>
              <a:t>od središnjih svjetskih problema već više od </a:t>
            </a:r>
            <a:r>
              <a:rPr lang="sr-Latn-ME" sz="3200" dirty="0" smtClean="0"/>
              <a:t>dvije  decenije </a:t>
            </a:r>
            <a:r>
              <a:rPr lang="sr-Latn-ME" sz="3200" dirty="0"/>
              <a:t>je svakako i dužnički problem. </a:t>
            </a:r>
            <a:endParaRPr lang="sr-Latn-ME" sz="3200" dirty="0" smtClean="0"/>
          </a:p>
          <a:p>
            <a:pPr marL="0" indent="0" algn="just">
              <a:buNone/>
            </a:pPr>
            <a:r>
              <a:rPr lang="sr-Latn-ME" sz="3200" dirty="0" smtClean="0"/>
              <a:t>Od 1980-ih </a:t>
            </a:r>
            <a:r>
              <a:rPr lang="sr-Latn-ME" sz="3200" dirty="0"/>
              <a:t>godina dužnička kriza </a:t>
            </a:r>
            <a:r>
              <a:rPr lang="sr-Latn-ME" sz="3200" dirty="0" smtClean="0"/>
              <a:t> </a:t>
            </a:r>
            <a:r>
              <a:rPr lang="sr-Latn-ME" sz="3200" dirty="0"/>
              <a:t>uzela </a:t>
            </a:r>
            <a:r>
              <a:rPr lang="sr-Latn-ME" sz="3200" dirty="0" smtClean="0"/>
              <a:t>je </a:t>
            </a:r>
            <a:r>
              <a:rPr lang="sr-Latn-ME" sz="3200" dirty="0"/>
              <a:t>maha, o čemu govori i činjenica da su uz tranzicijske zemlje</a:t>
            </a:r>
            <a:r>
              <a:rPr lang="sr-Latn-ME" sz="3200" dirty="0" smtClean="0"/>
              <a:t>, </a:t>
            </a:r>
            <a:r>
              <a:rPr lang="vi-VN" sz="3200" dirty="0" smtClean="0"/>
              <a:t>dužničkoj </a:t>
            </a:r>
            <a:r>
              <a:rPr lang="vi-VN" sz="3200" dirty="0"/>
              <a:t>krizi sve više izložene i one razvijenije. </a:t>
            </a:r>
            <a:endParaRPr lang="sr-Latn-ME" sz="3200" dirty="0" smtClean="0"/>
          </a:p>
        </p:txBody>
      </p:sp>
    </p:spTree>
    <p:extLst>
      <p:ext uri="{BB962C8B-B14F-4D97-AF65-F5344CB8AC3E}">
        <p14:creationId xmlns:p14="http://schemas.microsoft.com/office/powerpoint/2010/main" xmlns="" val="377101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03790" cy="5268243"/>
          </a:xfrm>
        </p:spPr>
        <p:txBody>
          <a:bodyPr/>
          <a:lstStyle/>
          <a:p>
            <a:pPr marL="0" indent="0" algn="just">
              <a:buNone/>
            </a:pPr>
            <a:r>
              <a:rPr lang="vi-VN" sz="3200" dirty="0" smtClean="0"/>
              <a:t>Međutim, i dalje najveći problem odnosi se na skupinu</a:t>
            </a:r>
            <a:r>
              <a:rPr lang="sr-Latn-ME" sz="3200" dirty="0" smtClean="0"/>
              <a:t> zaduženih zemalja u razvoju, koje teško izvršavaju svoje kreditne obveze. </a:t>
            </a:r>
          </a:p>
          <a:p>
            <a:pPr marL="0" indent="0" algn="just">
              <a:buNone/>
            </a:pPr>
            <a:r>
              <a:rPr lang="sr-Latn-ME" sz="3200" dirty="0" smtClean="0"/>
              <a:t>Posljedica sve veće zaduženosti zemalja u razvoju je posljedica njihovog privrednog razvoja, budući da zemlje u razvoju, kako bi oživjele svoju privredu, formiraju razvojnu politiku temeljenu na bržem rastu domaće potrošnje od proizvodnje, što onda dovodi do porasta inostrane zaduženosti. </a:t>
            </a:r>
          </a:p>
          <a:p>
            <a:endParaRPr lang="en-US" dirty="0"/>
          </a:p>
        </p:txBody>
      </p:sp>
    </p:spTree>
    <p:extLst>
      <p:ext uri="{BB962C8B-B14F-4D97-AF65-F5344CB8AC3E}">
        <p14:creationId xmlns:p14="http://schemas.microsoft.com/office/powerpoint/2010/main" xmlns="" val="53865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759774" cy="5268243"/>
          </a:xfrm>
        </p:spPr>
        <p:txBody>
          <a:bodyPr>
            <a:noAutofit/>
          </a:bodyPr>
          <a:lstStyle/>
          <a:p>
            <a:pPr marL="0" indent="0" algn="just">
              <a:buNone/>
            </a:pPr>
            <a:r>
              <a:rPr lang="vi-VN" sz="2800" dirty="0"/>
              <a:t>Ono </a:t>
            </a:r>
            <a:r>
              <a:rPr lang="vi-VN" sz="2800" dirty="0">
                <a:latin typeface="Arial" panose="020B0604020202020204" pitchFamily="34" charset="0"/>
                <a:cs typeface="Arial" panose="020B0604020202020204" pitchFamily="34" charset="0"/>
              </a:rPr>
              <a:t>što</a:t>
            </a:r>
            <a:r>
              <a:rPr lang="vi-VN" sz="2800" dirty="0"/>
              <a:t> </a:t>
            </a:r>
            <a:r>
              <a:rPr lang="sr-Latn-ME" sz="2800" dirty="0" smtClean="0"/>
              <a:t>posebno</a:t>
            </a:r>
            <a:r>
              <a:rPr lang="vi-VN" sz="2800" dirty="0" smtClean="0"/>
              <a:t> </a:t>
            </a:r>
            <a:r>
              <a:rPr lang="vi-VN" sz="2800" dirty="0"/>
              <a:t>zabrinjava je činjenica da </a:t>
            </a:r>
            <a:r>
              <a:rPr lang="vi-VN" sz="2800" dirty="0" smtClean="0"/>
              <a:t>ino</a:t>
            </a:r>
            <a:r>
              <a:rPr lang="sr-Latn-ME" sz="2800" dirty="0" smtClean="0"/>
              <a:t>strana </a:t>
            </a:r>
            <a:r>
              <a:rPr lang="vi-VN" sz="2800" dirty="0" smtClean="0"/>
              <a:t>zaduženost</a:t>
            </a:r>
            <a:r>
              <a:rPr lang="vi-VN" sz="2800" dirty="0"/>
              <a:t>, kao posljedica višegodišnje neravnoteže u tekućim </a:t>
            </a:r>
            <a:r>
              <a:rPr lang="vi-VN" sz="2800" dirty="0" smtClean="0"/>
              <a:t>bilan</a:t>
            </a:r>
            <a:r>
              <a:rPr lang="sr-Latn-ME" sz="2800" dirty="0" smtClean="0"/>
              <a:t>si</a:t>
            </a:r>
            <a:r>
              <a:rPr lang="vi-VN" sz="2800" dirty="0" smtClean="0"/>
              <a:t>ma </a:t>
            </a:r>
            <a:r>
              <a:rPr lang="vi-VN" sz="2800" dirty="0"/>
              <a:t>plaćanja zemalja u razvoju</a:t>
            </a:r>
            <a:r>
              <a:rPr lang="vi-VN" sz="2800" dirty="0" smtClean="0"/>
              <a:t>,</a:t>
            </a:r>
            <a:r>
              <a:rPr lang="sr-Latn-ME" sz="2800" dirty="0" smtClean="0"/>
              <a:t> </a:t>
            </a:r>
            <a:r>
              <a:rPr lang="vi-VN" sz="2800" dirty="0" smtClean="0"/>
              <a:t>danas </a:t>
            </a:r>
            <a:r>
              <a:rPr lang="vi-VN" sz="2800" dirty="0"/>
              <a:t>predstavlja najveću opasnost cjelokupnom svjetskom financijskom i ekonomskom </a:t>
            </a:r>
            <a:r>
              <a:rPr lang="vi-VN" sz="2800" dirty="0" smtClean="0"/>
              <a:t>s</a:t>
            </a:r>
            <a:r>
              <a:rPr lang="sr-Latn-ME" sz="2800" dirty="0" smtClean="0"/>
              <a:t>istemu</a:t>
            </a:r>
            <a:r>
              <a:rPr lang="vi-VN" sz="2800" dirty="0" smtClean="0"/>
              <a:t>.</a:t>
            </a:r>
            <a:endParaRPr lang="vi-VN" sz="2800" dirty="0"/>
          </a:p>
          <a:p>
            <a:pPr marL="0" indent="0" algn="just">
              <a:buNone/>
            </a:pPr>
            <a:r>
              <a:rPr lang="vi-VN" sz="2800" dirty="0" smtClean="0"/>
              <a:t>Pr</a:t>
            </a:r>
            <a:r>
              <a:rPr lang="sr-Latn-ME" sz="2800" dirty="0" smtClean="0"/>
              <a:t>edmet</a:t>
            </a:r>
            <a:r>
              <a:rPr lang="vi-VN" sz="2800" dirty="0" smtClean="0"/>
              <a:t>  </a:t>
            </a:r>
            <a:r>
              <a:rPr lang="vi-VN" sz="2800" dirty="0"/>
              <a:t>ovog </a:t>
            </a:r>
            <a:r>
              <a:rPr lang="sr-Latn-ME" sz="2800" dirty="0" smtClean="0"/>
              <a:t>predavanja</a:t>
            </a:r>
            <a:r>
              <a:rPr lang="vi-VN" sz="2800" dirty="0" smtClean="0"/>
              <a:t>  </a:t>
            </a:r>
            <a:r>
              <a:rPr lang="sr-Latn-ME" sz="2800" dirty="0" smtClean="0"/>
              <a:t>j</a:t>
            </a:r>
            <a:r>
              <a:rPr lang="vi-VN" sz="2800" dirty="0" smtClean="0"/>
              <a:t>e  zaduživanj</a:t>
            </a:r>
            <a:r>
              <a:rPr lang="sr-Latn-ME" sz="2800" dirty="0"/>
              <a:t>e</a:t>
            </a:r>
            <a:r>
              <a:rPr lang="vi-VN" sz="2800" dirty="0" smtClean="0"/>
              <a:t> </a:t>
            </a:r>
            <a:r>
              <a:rPr lang="vi-VN" sz="2800" dirty="0"/>
              <a:t>zemalja srednje i istočne Europe</a:t>
            </a:r>
            <a:r>
              <a:rPr lang="vi-VN" sz="2800" dirty="0" smtClean="0"/>
              <a:t>.</a:t>
            </a:r>
            <a:endParaRPr lang="vi-VN" sz="2800" dirty="0"/>
          </a:p>
        </p:txBody>
      </p:sp>
    </p:spTree>
    <p:extLst>
      <p:ext uri="{BB962C8B-B14F-4D97-AF65-F5344CB8AC3E}">
        <p14:creationId xmlns:p14="http://schemas.microsoft.com/office/powerpoint/2010/main" xmlns="" val="137728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rmAutofit/>
          </a:bodyPr>
          <a:lstStyle/>
          <a:p>
            <a:pPr marL="0" indent="0" algn="just">
              <a:buNone/>
            </a:pPr>
            <a:r>
              <a:rPr lang="vi-VN" sz="3600" dirty="0" smtClean="0"/>
              <a:t>Zabrinjavajuće je to da većina tih zemalja bilježi konstantan porast zaduženosti</a:t>
            </a:r>
            <a:r>
              <a:rPr lang="sr-Latn-ME" sz="3600" dirty="0" smtClean="0"/>
              <a:t>,</a:t>
            </a:r>
            <a:r>
              <a:rPr lang="vi-VN" sz="3600" dirty="0" smtClean="0"/>
              <a:t> bez ikakve naznake da bi se</a:t>
            </a:r>
            <a:r>
              <a:rPr lang="sr-Latn-ME" sz="3600" dirty="0" smtClean="0"/>
              <a:t> </a:t>
            </a:r>
            <a:r>
              <a:rPr lang="vi-VN" sz="3600" dirty="0" smtClean="0"/>
              <a:t>to u budućnosti moglo promijeniti.</a:t>
            </a:r>
            <a:endParaRPr lang="sr-Latn-ME" sz="3600" dirty="0" smtClean="0"/>
          </a:p>
          <a:p>
            <a:pPr marL="0" indent="0" algn="just">
              <a:buNone/>
            </a:pPr>
            <a:r>
              <a:rPr lang="vi-VN" sz="3600" dirty="0" smtClean="0"/>
              <a:t>  </a:t>
            </a:r>
            <a:r>
              <a:rPr lang="sr-Latn-ME" sz="3600" dirty="0" smtClean="0"/>
              <a:t>Z</a:t>
            </a:r>
            <a:r>
              <a:rPr lang="vi-VN" sz="3600" dirty="0" smtClean="0"/>
              <a:t>aduživanja zemalja srednje i</a:t>
            </a:r>
            <a:r>
              <a:rPr lang="sr-Latn-ME" sz="3600" dirty="0" smtClean="0"/>
              <a:t> </a:t>
            </a:r>
            <a:r>
              <a:rPr lang="vi-VN" sz="3600" dirty="0" smtClean="0"/>
              <a:t>istočne Europe, </a:t>
            </a:r>
            <a:r>
              <a:rPr lang="sr-Latn-ME" sz="3600" dirty="0" smtClean="0"/>
              <a:t>uzrokovali su  brojni </a:t>
            </a:r>
            <a:r>
              <a:rPr lang="vi-VN" sz="3600" dirty="0" smtClean="0"/>
              <a:t> razlozi</a:t>
            </a:r>
            <a:r>
              <a:rPr lang="sr-Latn-ME" sz="3600" dirty="0" smtClean="0"/>
              <a:t>,</a:t>
            </a:r>
            <a:r>
              <a:rPr lang="vi-VN" sz="3600" dirty="0" smtClean="0"/>
              <a:t> koji su doveli do takvog stanja</a:t>
            </a:r>
            <a:r>
              <a:rPr lang="sr-Latn-ME" sz="3600" dirty="0" smtClean="0"/>
              <a:t>.</a:t>
            </a:r>
            <a:endParaRPr lang="sr-Latn-ME" sz="3600" dirty="0"/>
          </a:p>
        </p:txBody>
      </p:sp>
    </p:spTree>
    <p:extLst>
      <p:ext uri="{BB962C8B-B14F-4D97-AF65-F5344CB8AC3E}">
        <p14:creationId xmlns:p14="http://schemas.microsoft.com/office/powerpoint/2010/main" xmlns="" val="172271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normAutofit fontScale="90000"/>
          </a:bodyPr>
          <a:lstStyle/>
          <a:p>
            <a:r>
              <a:rPr lang="sr-Latn-ME" dirty="0" smtClean="0"/>
              <a:t/>
            </a:r>
            <a:br>
              <a:rPr lang="sr-Latn-ME" dirty="0" smtClean="0"/>
            </a:br>
            <a:r>
              <a:rPr lang="sr-Latn-ME" dirty="0" smtClean="0"/>
              <a:t>ANALIZA </a:t>
            </a:r>
            <a:r>
              <a:rPr lang="sr-Latn-ME" dirty="0"/>
              <a:t>ZADUŽENOSTI ZEMALJA SREDNJE I ISTOČNE EUROPE</a:t>
            </a:r>
            <a:br>
              <a:rPr lang="sr-Latn-ME" dirty="0"/>
            </a:br>
            <a:endParaRPr lang="sr-Latn-ME" dirty="0"/>
          </a:p>
        </p:txBody>
      </p:sp>
      <p:sp>
        <p:nvSpPr>
          <p:cNvPr id="3" name="Content Placeholder 2"/>
          <p:cNvSpPr>
            <a:spLocks noGrp="1"/>
          </p:cNvSpPr>
          <p:nvPr>
            <p:ph idx="1"/>
          </p:nvPr>
        </p:nvSpPr>
        <p:spPr>
          <a:xfrm>
            <a:off x="628650" y="1412776"/>
            <a:ext cx="7886700" cy="4764187"/>
          </a:xfrm>
        </p:spPr>
        <p:txBody>
          <a:bodyPr>
            <a:normAutofit/>
          </a:bodyPr>
          <a:lstStyle/>
          <a:p>
            <a:pPr marL="0" indent="0" algn="just">
              <a:buNone/>
            </a:pPr>
            <a:r>
              <a:rPr lang="vi-VN" sz="2800" dirty="0" smtClean="0"/>
              <a:t>Optimistična </a:t>
            </a:r>
            <a:r>
              <a:rPr lang="vi-VN" sz="2800" dirty="0"/>
              <a:t>očekivanja u bivšim socijalističkim zemljama, kako će brzom tranzicijom oživjeti </a:t>
            </a:r>
            <a:r>
              <a:rPr lang="vi-VN" sz="2800" dirty="0" smtClean="0"/>
              <a:t>svoj</a:t>
            </a:r>
            <a:r>
              <a:rPr lang="sr-Latn-ME" sz="2800" dirty="0" smtClean="0"/>
              <a:t>e ekonomije</a:t>
            </a:r>
            <a:r>
              <a:rPr lang="vi-VN" sz="2800" dirty="0" smtClean="0"/>
              <a:t>, </a:t>
            </a:r>
            <a:r>
              <a:rPr lang="vi-VN" sz="2800" dirty="0"/>
              <a:t>pokazala su se nerealnima. </a:t>
            </a:r>
            <a:endParaRPr lang="sr-Latn-ME" sz="2800" dirty="0" smtClean="0"/>
          </a:p>
          <a:p>
            <a:pPr marL="0" indent="0" algn="just">
              <a:buNone/>
            </a:pPr>
            <a:r>
              <a:rPr lang="vi-VN" sz="2800" dirty="0" smtClean="0"/>
              <a:t>Došlo </a:t>
            </a:r>
            <a:r>
              <a:rPr lang="vi-VN" sz="2800" dirty="0"/>
              <a:t>je do pada proizvodnje, rasta nezaposlenosti i </a:t>
            </a:r>
            <a:r>
              <a:rPr lang="vi-VN" sz="2800" dirty="0" smtClean="0"/>
              <a:t>sve</a:t>
            </a:r>
            <a:r>
              <a:rPr lang="sr-Latn-ME" sz="2800" dirty="0" smtClean="0"/>
              <a:t> </a:t>
            </a:r>
            <a:r>
              <a:rPr lang="vi-VN" sz="2800" dirty="0" smtClean="0"/>
              <a:t>izraženijih </a:t>
            </a:r>
            <a:r>
              <a:rPr lang="vi-VN" sz="2800" dirty="0"/>
              <a:t>socijalnih tenzija</a:t>
            </a:r>
            <a:r>
              <a:rPr lang="vi-VN" sz="2800" dirty="0" smtClean="0"/>
              <a:t>.</a:t>
            </a:r>
            <a:endParaRPr lang="sr-Latn-ME" sz="2800" dirty="0" smtClean="0"/>
          </a:p>
          <a:p>
            <a:pPr marL="0" indent="0" algn="just">
              <a:buNone/>
            </a:pPr>
            <a:r>
              <a:rPr lang="vi-VN" sz="2800" dirty="0" smtClean="0"/>
              <a:t> </a:t>
            </a:r>
            <a:r>
              <a:rPr lang="vi-VN" sz="2800" dirty="0"/>
              <a:t>Sve zemlje u razvoju, ali i one razvijene, teško pogađa problem zaduženosti</a:t>
            </a:r>
            <a:r>
              <a:rPr lang="vi-VN" sz="2800" dirty="0" smtClean="0"/>
              <a:t>,</a:t>
            </a:r>
            <a:r>
              <a:rPr lang="sr-Latn-ME" sz="2800" dirty="0" smtClean="0"/>
              <a:t> </a:t>
            </a:r>
            <a:r>
              <a:rPr lang="vi-VN" sz="2800" dirty="0" smtClean="0"/>
              <a:t>stoga </a:t>
            </a:r>
            <a:r>
              <a:rPr lang="vi-VN" sz="2800" dirty="0"/>
              <a:t>treba biti oprezan kada je u pitanju </a:t>
            </a:r>
            <a:r>
              <a:rPr lang="sr-Latn-ME" sz="2800" dirty="0" smtClean="0"/>
              <a:t>visina</a:t>
            </a:r>
            <a:r>
              <a:rPr lang="vi-VN" sz="2800" dirty="0" smtClean="0"/>
              <a:t> </a:t>
            </a:r>
            <a:r>
              <a:rPr lang="vi-VN" sz="2800" dirty="0"/>
              <a:t>zaduživanja i mogućnost servisiranja duga te </a:t>
            </a:r>
            <a:r>
              <a:rPr lang="sr-Latn-ME" sz="2800" dirty="0" smtClean="0"/>
              <a:t>efektivnost </a:t>
            </a:r>
            <a:r>
              <a:rPr lang="vi-VN" sz="2800" dirty="0" smtClean="0"/>
              <a:t>investiranje ino</a:t>
            </a:r>
            <a:r>
              <a:rPr lang="sr-Latn-ME" sz="2800" dirty="0" smtClean="0"/>
              <a:t>stranih </a:t>
            </a:r>
            <a:r>
              <a:rPr lang="vi-VN" sz="2800" dirty="0" smtClean="0"/>
              <a:t> </a:t>
            </a:r>
            <a:r>
              <a:rPr lang="vi-VN" sz="2800" dirty="0"/>
              <a:t>sredstava.</a:t>
            </a:r>
          </a:p>
          <a:p>
            <a:pPr marL="0" indent="0">
              <a:buNone/>
            </a:pPr>
            <a:endParaRPr lang="sr-Latn-ME" dirty="0"/>
          </a:p>
        </p:txBody>
      </p:sp>
    </p:spTree>
    <p:extLst>
      <p:ext uri="{BB962C8B-B14F-4D97-AF65-F5344CB8AC3E}">
        <p14:creationId xmlns:p14="http://schemas.microsoft.com/office/powerpoint/2010/main" xmlns="" val="245316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marL="0" indent="0" algn="just">
              <a:buNone/>
            </a:pPr>
            <a:r>
              <a:rPr lang="vi-VN" sz="2800" dirty="0"/>
              <a:t>Razlozi nastanka zaduženosti u p</a:t>
            </a:r>
            <a:r>
              <a:rPr lang="sr-Latn-ME" sz="2800" dirty="0"/>
              <a:t>osmatranim </a:t>
            </a:r>
            <a:r>
              <a:rPr lang="vi-VN" sz="2800" dirty="0"/>
              <a:t> tranzicijskim zemljama srednje i istočne Europe nisu isti kao i</a:t>
            </a:r>
            <a:r>
              <a:rPr lang="sr-Latn-ME" sz="2800" dirty="0"/>
              <a:t> </a:t>
            </a:r>
            <a:r>
              <a:rPr lang="vi-VN" sz="2800" dirty="0"/>
              <a:t>u razvijenim zemljama.</a:t>
            </a:r>
            <a:endParaRPr lang="sr-Latn-ME" sz="2800" dirty="0"/>
          </a:p>
          <a:p>
            <a:pPr marL="0" indent="0" algn="just">
              <a:buNone/>
            </a:pPr>
            <a:r>
              <a:rPr lang="vi-VN" sz="2800" dirty="0"/>
              <a:t> Obveze plaćanja tzv. stare devizne štednje, sanacije velikih banaka, ali </a:t>
            </a:r>
            <a:r>
              <a:rPr lang="vi-VN" sz="2800" dirty="0" smtClean="0"/>
              <a:t>i</a:t>
            </a:r>
            <a:r>
              <a:rPr lang="sr-Latn-ME" sz="2800" dirty="0" smtClean="0"/>
              <a:t> </a:t>
            </a:r>
            <a:r>
              <a:rPr lang="vi-VN" sz="2800" dirty="0" smtClean="0"/>
              <a:t>preuzimanje </a:t>
            </a:r>
            <a:r>
              <a:rPr lang="vi-VN" sz="2800" dirty="0"/>
              <a:t>ino</a:t>
            </a:r>
            <a:r>
              <a:rPr lang="sr-Latn-ME" sz="2800" dirty="0"/>
              <a:t>stranog </a:t>
            </a:r>
            <a:r>
              <a:rPr lang="vi-VN" sz="2800" dirty="0"/>
              <a:t> duga bivšeg socijalističkog režima, samo su neki od </a:t>
            </a:r>
            <a:r>
              <a:rPr lang="sr-Latn-ME" sz="2800" dirty="0"/>
              <a:t>činilaca</a:t>
            </a:r>
            <a:r>
              <a:rPr lang="vi-VN" sz="2800" dirty="0"/>
              <a:t> koji su uzrok</a:t>
            </a:r>
            <a:r>
              <a:rPr lang="sr-Latn-ME" sz="2800" dirty="0"/>
              <a:t> </a:t>
            </a:r>
            <a:r>
              <a:rPr lang="vi-VN" sz="2800" dirty="0"/>
              <a:t>rastućih obveza zemlje. </a:t>
            </a:r>
            <a:endParaRPr lang="sr-Latn-ME" sz="2800" dirty="0"/>
          </a:p>
          <a:p>
            <a:pPr marL="0" indent="0" algn="just">
              <a:buNone/>
            </a:pPr>
            <a:r>
              <a:rPr lang="vi-VN" sz="2800" dirty="0"/>
              <a:t>Takva potraživanja nije bilo moguće platiti tekućim prihodima pa je zaduživanje</a:t>
            </a:r>
            <a:r>
              <a:rPr lang="sr-Latn-ME" sz="2800" dirty="0"/>
              <a:t> </a:t>
            </a:r>
            <a:r>
              <a:rPr lang="vi-VN" sz="2800" dirty="0"/>
              <a:t>bilo neophodno </a:t>
            </a:r>
            <a:endParaRPr lang="sr-Latn-ME" sz="2800" dirty="0"/>
          </a:p>
          <a:p>
            <a:pPr marL="0" indent="0">
              <a:buNone/>
            </a:pPr>
            <a:endParaRPr lang="sr-Latn-ME" dirty="0"/>
          </a:p>
        </p:txBody>
      </p:sp>
    </p:spTree>
    <p:extLst>
      <p:ext uri="{BB962C8B-B14F-4D97-AF65-F5344CB8AC3E}">
        <p14:creationId xmlns:p14="http://schemas.microsoft.com/office/powerpoint/2010/main" xmlns="" val="74894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just">
              <a:buNone/>
            </a:pPr>
            <a:r>
              <a:rPr lang="sr-Latn-ME" sz="2800" dirty="0" smtClean="0"/>
              <a:t>1.</a:t>
            </a:r>
            <a:r>
              <a:rPr lang="vi-VN" sz="2800" dirty="0" smtClean="0"/>
              <a:t>Ukupni ino</a:t>
            </a:r>
            <a:r>
              <a:rPr lang="sr-Latn-ME" sz="2800" dirty="0" smtClean="0"/>
              <a:t>strani </a:t>
            </a:r>
            <a:r>
              <a:rPr lang="vi-VN" sz="2800" dirty="0" smtClean="0"/>
              <a:t> dug i ino</a:t>
            </a:r>
            <a:r>
              <a:rPr lang="sr-Latn-ME" sz="2800" dirty="0" smtClean="0"/>
              <a:t>strani </a:t>
            </a:r>
            <a:r>
              <a:rPr lang="vi-VN" sz="2800" dirty="0" smtClean="0"/>
              <a:t> dug per capita odabranih zemalja</a:t>
            </a:r>
          </a:p>
          <a:p>
            <a:pPr algn="just"/>
            <a:r>
              <a:rPr lang="vi-VN" sz="2800" dirty="0" smtClean="0"/>
              <a:t>U nastavku je prikazana tab</a:t>
            </a:r>
            <a:r>
              <a:rPr lang="sr-Latn-ME" sz="2800" dirty="0" smtClean="0"/>
              <a:t>ela</a:t>
            </a:r>
            <a:r>
              <a:rPr lang="vi-VN" sz="2800" dirty="0" smtClean="0"/>
              <a:t> 1. koja sadrži podatke o ino</a:t>
            </a:r>
            <a:r>
              <a:rPr lang="sr-Latn-ME" sz="2800" dirty="0" smtClean="0"/>
              <a:t>stranom </a:t>
            </a:r>
            <a:r>
              <a:rPr lang="vi-VN" sz="2800" dirty="0" smtClean="0"/>
              <a:t> dugu odabranih zemalja srednje i</a:t>
            </a:r>
            <a:r>
              <a:rPr lang="sr-Latn-ME" sz="2800" dirty="0" smtClean="0"/>
              <a:t> </a:t>
            </a:r>
            <a:r>
              <a:rPr lang="vi-VN" sz="2800" dirty="0" smtClean="0"/>
              <a:t>istočne Europe, u milijunima USD. </a:t>
            </a:r>
            <a:endParaRPr lang="sr-Latn-ME" sz="2800" dirty="0" smtClean="0"/>
          </a:p>
          <a:p>
            <a:pPr algn="just"/>
            <a:r>
              <a:rPr lang="vi-VN" sz="2800" dirty="0" smtClean="0"/>
              <a:t>Analizom su obuhvaćene sljedeće zemlje: Bugarska, Hrvatska, Češka,</a:t>
            </a:r>
            <a:r>
              <a:rPr lang="sr-Latn-ME" sz="2800" dirty="0" smtClean="0"/>
              <a:t> </a:t>
            </a:r>
            <a:r>
              <a:rPr lang="vi-VN" sz="2800" dirty="0" smtClean="0"/>
              <a:t>Mađarska, Poljska, Rumun</a:t>
            </a:r>
            <a:r>
              <a:rPr lang="sr-Latn-ME" sz="2800" dirty="0" smtClean="0"/>
              <a:t>i</a:t>
            </a:r>
            <a:r>
              <a:rPr lang="vi-VN" sz="2800" dirty="0" smtClean="0"/>
              <a:t>ja, Slovačka i Slovenija.</a:t>
            </a:r>
            <a:endParaRPr lang="sr-Latn-ME" sz="2800" dirty="0"/>
          </a:p>
        </p:txBody>
      </p:sp>
    </p:spTree>
    <p:extLst>
      <p:ext uri="{BB962C8B-B14F-4D97-AF65-F5344CB8AC3E}">
        <p14:creationId xmlns:p14="http://schemas.microsoft.com/office/powerpoint/2010/main" xmlns="" val="425778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Tab 1 - Ukupni inostrani </a:t>
            </a:r>
            <a:r>
              <a:rPr lang="pl-PL" dirty="0"/>
              <a:t>dug u razdoblju od 2000. do 2004. godine u mlrd. USD</a:t>
            </a:r>
            <a:endParaRPr lang="sr-Latn-M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04887" y="1916832"/>
            <a:ext cx="7134225" cy="36003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585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03790" cy="5340251"/>
          </a:xfrm>
        </p:spPr>
        <p:txBody>
          <a:bodyPr/>
          <a:lstStyle/>
          <a:p>
            <a:pPr marL="0" indent="0" algn="just">
              <a:buNone/>
            </a:pPr>
            <a:r>
              <a:rPr lang="sr-Latn-ME" sz="3200" dirty="0"/>
              <a:t>Kako bi što prije oživjele svoju privredu, zemlje u tranziciji </a:t>
            </a:r>
            <a:r>
              <a:rPr lang="sr-Latn-ME" sz="3200" dirty="0" smtClean="0"/>
              <a:t>formulišu </a:t>
            </a:r>
            <a:r>
              <a:rPr lang="sr-Latn-ME" sz="3200" dirty="0"/>
              <a:t>aktivnu razvojnu politiku koju </a:t>
            </a:r>
            <a:r>
              <a:rPr lang="sr-Latn-ME" sz="3200" dirty="0" smtClean="0"/>
              <a:t>karakteriše </a:t>
            </a:r>
            <a:r>
              <a:rPr lang="sr-Latn-ME" sz="3200" dirty="0"/>
              <a:t>brži rast domaće potrošnje od proizvodnje (neravnoteža domaće agregatne ponude i potražnje) što rezultira porastom zaduženja u inozemstvu.</a:t>
            </a:r>
          </a:p>
          <a:p>
            <a:pPr marL="0" indent="0" algn="just">
              <a:buNone/>
            </a:pPr>
            <a:r>
              <a:rPr lang="sr-Latn-ME" sz="3200" dirty="0"/>
              <a:t> Zato kažemo da je porast zaduženja u inostranstvu i zavisnost od inostrane akumulacije u finansiranju investicija zajednika karakteristika gotovo svih zemalja u tranziciji.</a:t>
            </a:r>
          </a:p>
          <a:p>
            <a:endParaRPr lang="en-US" dirty="0"/>
          </a:p>
        </p:txBody>
      </p:sp>
    </p:spTree>
    <p:extLst>
      <p:ext uri="{BB962C8B-B14F-4D97-AF65-F5344CB8AC3E}">
        <p14:creationId xmlns:p14="http://schemas.microsoft.com/office/powerpoint/2010/main" xmlns="" val="294839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03790" cy="5556275"/>
          </a:xfrm>
        </p:spPr>
        <p:txBody>
          <a:bodyPr>
            <a:normAutofit/>
          </a:bodyPr>
          <a:lstStyle/>
          <a:p>
            <a:pPr algn="just"/>
            <a:r>
              <a:rPr lang="vi-VN" sz="2800" dirty="0"/>
              <a:t>Između </a:t>
            </a:r>
            <a:r>
              <a:rPr lang="vi-VN" sz="2800" dirty="0" smtClean="0"/>
              <a:t>p</a:t>
            </a:r>
            <a:r>
              <a:rPr lang="sr-Latn-ME" sz="2800" dirty="0" smtClean="0"/>
              <a:t>os</a:t>
            </a:r>
            <a:r>
              <a:rPr lang="vi-VN" sz="2800" dirty="0" smtClean="0"/>
              <a:t>matranih </a:t>
            </a:r>
            <a:r>
              <a:rPr lang="vi-VN" sz="2800" dirty="0"/>
              <a:t>zemalja, najveću apsolutnu vrijednost </a:t>
            </a:r>
            <a:r>
              <a:rPr lang="vi-VN" sz="2800" dirty="0" smtClean="0"/>
              <a:t>ino</a:t>
            </a:r>
            <a:r>
              <a:rPr lang="sr-Latn-ME" sz="2800" dirty="0" smtClean="0"/>
              <a:t>stranog du</a:t>
            </a:r>
            <a:r>
              <a:rPr lang="vi-VN" sz="2800" dirty="0" smtClean="0"/>
              <a:t>ga </a:t>
            </a:r>
            <a:r>
              <a:rPr lang="vi-VN" sz="2800" dirty="0"/>
              <a:t>imaju Poljska (69.463 mil. </a:t>
            </a:r>
            <a:r>
              <a:rPr lang="pl-PL" sz="2800" dirty="0" smtClean="0"/>
              <a:t>USD </a:t>
            </a:r>
            <a:r>
              <a:rPr lang="pl-PL" sz="2800" dirty="0"/>
              <a:t>krajem 2000., tj. 243.477 mil. USD krajem 2008.) i Mađarska (30.308 mil. USD krajem 2000</a:t>
            </a:r>
            <a:r>
              <a:rPr lang="pl-PL" sz="2800" dirty="0" smtClean="0"/>
              <a:t>., </a:t>
            </a:r>
            <a:r>
              <a:rPr lang="sr-Latn-ME" sz="2800" dirty="0" smtClean="0"/>
              <a:t>odnosno </a:t>
            </a:r>
            <a:r>
              <a:rPr lang="sr-Latn-ME" sz="2800" dirty="0"/>
              <a:t>215.265 mil. USD krajem 2008. godine). Slijede </a:t>
            </a:r>
            <a:r>
              <a:rPr lang="sr-Latn-ME" sz="2800" dirty="0" smtClean="0"/>
              <a:t>Rumunija</a:t>
            </a:r>
            <a:r>
              <a:rPr lang="sr-Latn-ME" sz="2800" dirty="0"/>
              <a:t>, Češka, Hrvatska i Slovenija, dok </a:t>
            </a:r>
            <a:r>
              <a:rPr lang="sr-Latn-ME" sz="2800" dirty="0" smtClean="0"/>
              <a:t>je najniža </a:t>
            </a:r>
            <a:r>
              <a:rPr lang="sr-Latn-ME" sz="2800" dirty="0"/>
              <a:t>vrijednost inozemnog duga krajem 2008. godine zabilježena kod Bugarske i iznosi 51.456 mil</a:t>
            </a:r>
            <a:r>
              <a:rPr lang="sr-Latn-ME" sz="2800" dirty="0" smtClean="0"/>
              <a:t>. USD</a:t>
            </a:r>
            <a:r>
              <a:rPr lang="sr-Latn-ME" sz="2800" dirty="0"/>
              <a:t>.</a:t>
            </a:r>
          </a:p>
          <a:p>
            <a:pPr algn="just"/>
            <a:r>
              <a:rPr lang="pl-PL" sz="3200" dirty="0"/>
              <a:t>Ukupna zaduženost raste u razdoblju od 2000. do 2008. godine u svim </a:t>
            </a:r>
            <a:r>
              <a:rPr lang="pl-PL" sz="3200" dirty="0" smtClean="0"/>
              <a:t>posmatranim </a:t>
            </a:r>
            <a:r>
              <a:rPr lang="pl-PL" sz="3200" dirty="0"/>
              <a:t>zemljama</a:t>
            </a:r>
            <a:r>
              <a:rPr lang="pl-PL" sz="3200" dirty="0" smtClean="0"/>
              <a:t>.</a:t>
            </a:r>
          </a:p>
        </p:txBody>
      </p:sp>
    </p:spTree>
    <p:extLst>
      <p:ext uri="{BB962C8B-B14F-4D97-AF65-F5344CB8AC3E}">
        <p14:creationId xmlns:p14="http://schemas.microsoft.com/office/powerpoint/2010/main" xmlns="" val="16367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normAutofit lnSpcReduction="10000"/>
          </a:bodyPr>
          <a:lstStyle/>
          <a:p>
            <a:pPr algn="just"/>
            <a:r>
              <a:rPr lang="pl-PL" dirty="0"/>
              <a:t> </a:t>
            </a:r>
            <a:r>
              <a:rPr lang="pl-PL" sz="2800" dirty="0"/>
              <a:t>Najveći </a:t>
            </a:r>
            <a:r>
              <a:rPr lang="sr-Latn-ME" sz="2800" dirty="0"/>
              <a:t>porast ukupnog </a:t>
            </a:r>
            <a:r>
              <a:rPr lang="sr-Latn-ME" sz="2800" dirty="0" smtClean="0"/>
              <a:t>inostranog  </a:t>
            </a:r>
            <a:r>
              <a:rPr lang="sr-Latn-ME" sz="2800" dirty="0"/>
              <a:t>duga zabilježen je kod </a:t>
            </a:r>
            <a:r>
              <a:rPr lang="sr-Latn-ME" sz="2800" dirty="0" smtClean="0"/>
              <a:t>Rumunije </a:t>
            </a:r>
            <a:r>
              <a:rPr lang="sr-Latn-ME" sz="2800" dirty="0"/>
              <a:t>(775% u odnosu na 2000. godinu, odnosno, </a:t>
            </a:r>
            <a:r>
              <a:rPr lang="nn-NO" sz="2800" dirty="0"/>
              <a:t>povećanje sa 11.069 mil. USD u 2000. godini na 96.876 mil. USD), slijede Mađarska (610%), </a:t>
            </a:r>
            <a:r>
              <a:rPr lang="nn-NO" sz="2800" dirty="0" smtClean="0"/>
              <a:t>Slovenija</a:t>
            </a:r>
            <a:r>
              <a:rPr lang="sr-Latn-ME" sz="2800" dirty="0" smtClean="0"/>
              <a:t> (</a:t>
            </a:r>
            <a:r>
              <a:rPr lang="sr-Latn-ME" sz="2800" dirty="0"/>
              <a:t>519%), Hrvatska (404%), Slovačka (386%) te Bugarska (383%). </a:t>
            </a:r>
            <a:endParaRPr lang="sr-Latn-ME" sz="2800" dirty="0" smtClean="0"/>
          </a:p>
          <a:p>
            <a:pPr algn="just"/>
            <a:r>
              <a:rPr lang="sr-Latn-ME" sz="2800" dirty="0" smtClean="0"/>
              <a:t>Najmanji </a:t>
            </a:r>
            <a:r>
              <a:rPr lang="sr-Latn-ME" sz="2800" dirty="0"/>
              <a:t>rast ukupnog </a:t>
            </a:r>
            <a:r>
              <a:rPr lang="sr-Latn-ME" sz="2800" dirty="0" smtClean="0"/>
              <a:t>inostranog </a:t>
            </a:r>
            <a:r>
              <a:rPr lang="vi-VN" sz="2800" dirty="0"/>
              <a:t>zaduženja zabilježen je kod Poljske (251%). Međutim, valja uzeti u obzir da apsolutne vrijednosti ukupnog</a:t>
            </a:r>
            <a:r>
              <a:rPr lang="sr-Latn-ME" sz="2800" dirty="0"/>
              <a:t> </a:t>
            </a:r>
            <a:r>
              <a:rPr lang="sr-Latn-ME" sz="2800" dirty="0" smtClean="0"/>
              <a:t>inostranog  </a:t>
            </a:r>
            <a:r>
              <a:rPr lang="sr-Latn-ME" sz="2800" dirty="0"/>
              <a:t>duga ne govore mnogo jer je logično da će veća zemlja imati i veći inozemni dug. Stoga je bolji pokazatelj iznos </a:t>
            </a:r>
            <a:r>
              <a:rPr lang="sr-Latn-ME" sz="2800" dirty="0" smtClean="0"/>
              <a:t>inostranog  </a:t>
            </a:r>
            <a:r>
              <a:rPr lang="sr-Latn-ME" sz="2800" dirty="0"/>
              <a:t>duga po glavi stanovnika, tj. </a:t>
            </a:r>
            <a:r>
              <a:rPr lang="sr-Latn-ME" sz="2800" dirty="0" smtClean="0"/>
              <a:t>Inostrani  </a:t>
            </a:r>
            <a:r>
              <a:rPr lang="sr-Latn-ME" sz="2800" dirty="0"/>
              <a:t>dug </a:t>
            </a:r>
            <a:r>
              <a:rPr lang="sr-Latn-ME" sz="2800" i="1" dirty="0"/>
              <a:t>per capita </a:t>
            </a:r>
            <a:r>
              <a:rPr lang="sr-Latn-ME" sz="2800" dirty="0"/>
              <a:t>koji je prikazan grafikonom 1.</a:t>
            </a:r>
          </a:p>
          <a:p>
            <a:endParaRPr lang="sr-Latn-ME" dirty="0"/>
          </a:p>
        </p:txBody>
      </p:sp>
    </p:spTree>
    <p:extLst>
      <p:ext uri="{BB962C8B-B14F-4D97-AF65-F5344CB8AC3E}">
        <p14:creationId xmlns:p14="http://schemas.microsoft.com/office/powerpoint/2010/main" xmlns="" val="409684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Graf 1 – ukupni inostrani dug per capita u 2000 i 2008.g. </a:t>
            </a:r>
            <a:r>
              <a:rPr lang="sr-Latn-ME" dirty="0"/>
              <a:t>u</a:t>
            </a:r>
            <a:r>
              <a:rPr lang="sr-Latn-ME" dirty="0" smtClean="0"/>
              <a:t> USD</a:t>
            </a:r>
            <a:endParaRPr lang="sr-Latn-M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90612" y="1412776"/>
            <a:ext cx="6962775" cy="40601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464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
              <a:buNone/>
            </a:pPr>
            <a:r>
              <a:rPr lang="sr-Latn-ME" sz="2800" dirty="0"/>
              <a:t>Iz grafikona 1. se može uočiti da je Slovenija u </a:t>
            </a:r>
            <a:r>
              <a:rPr lang="sr-Latn-ME" sz="2800" dirty="0" smtClean="0"/>
              <a:t>posmatranim </a:t>
            </a:r>
            <a:r>
              <a:rPr lang="sr-Latn-ME" sz="2800" dirty="0"/>
              <a:t>godinama imala najveći ukupni </a:t>
            </a:r>
            <a:r>
              <a:rPr lang="sr-Latn-ME" sz="2800" dirty="0" smtClean="0"/>
              <a:t>inostrani dug </a:t>
            </a:r>
            <a:r>
              <a:rPr lang="pl-PL" sz="2800" i="1" dirty="0" smtClean="0"/>
              <a:t>per </a:t>
            </a:r>
            <a:r>
              <a:rPr lang="pl-PL" sz="2800" i="1" dirty="0"/>
              <a:t>capita </a:t>
            </a:r>
            <a:r>
              <a:rPr lang="pl-PL" sz="2800" dirty="0"/>
              <a:t>(4.498,4 USD u 2000., odnosno 27.804,0 USD u 2008. godini), slijedi Mađarska (2.971,9 USD </a:t>
            </a:r>
            <a:r>
              <a:rPr lang="pl-PL" sz="2800" dirty="0" smtClean="0"/>
              <a:t>u 2000</a:t>
            </a:r>
            <a:r>
              <a:rPr lang="pl-PL" sz="2800" dirty="0"/>
              <a:t>., odnosno 21.107,9 USD u 2008. godini). Hrvatska je na trećem mjestu zaduženosti u odnosu na </a:t>
            </a:r>
            <a:r>
              <a:rPr lang="pl-PL" sz="2800" dirty="0" smtClean="0"/>
              <a:t>broj stanovnika </a:t>
            </a:r>
            <a:r>
              <a:rPr lang="pl-PL" sz="2800" dirty="0"/>
              <a:t>(2.447,6 USD u 2000., odnosno 12.342,4 USD u 2008. godini), dok je najmanje </a:t>
            </a:r>
            <a:r>
              <a:rPr lang="pl-PL" sz="2800" dirty="0" smtClean="0"/>
              <a:t>zadužena </a:t>
            </a:r>
            <a:r>
              <a:rPr lang="sr-Latn-ME" sz="2800" dirty="0" smtClean="0"/>
              <a:t>zemlja </a:t>
            </a:r>
            <a:r>
              <a:rPr lang="sr-Latn-ME" sz="2800" dirty="0"/>
              <a:t>prema ovoj analizi </a:t>
            </a:r>
            <a:r>
              <a:rPr lang="sr-Latn-ME" sz="2800" dirty="0" smtClean="0"/>
              <a:t>Rumunija </a:t>
            </a:r>
            <a:r>
              <a:rPr lang="sr-Latn-ME" sz="2800" dirty="0"/>
              <a:t>(510,5 USD u 2000., odnosno 4.468,2 USD u 2008. godini</a:t>
            </a:r>
            <a:r>
              <a:rPr lang="sr-Latn-ME" sz="2800" dirty="0" smtClean="0"/>
              <a:t>).</a:t>
            </a:r>
            <a:endParaRPr lang="sr-Latn-ME" sz="2800" dirty="0"/>
          </a:p>
        </p:txBody>
      </p:sp>
    </p:spTree>
    <p:extLst>
      <p:ext uri="{BB962C8B-B14F-4D97-AF65-F5344CB8AC3E}">
        <p14:creationId xmlns:p14="http://schemas.microsoft.com/office/powerpoint/2010/main" xmlns="" val="51152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7903790" cy="5628283"/>
          </a:xfrm>
        </p:spPr>
        <p:txBody>
          <a:bodyPr/>
          <a:lstStyle/>
          <a:p>
            <a:pPr marL="0" indent="0" algn="just">
              <a:buNone/>
            </a:pPr>
            <a:r>
              <a:rPr lang="sr-Latn-ME" sz="2800" dirty="0" smtClean="0"/>
              <a:t>Ukupni inostrani dug </a:t>
            </a:r>
            <a:r>
              <a:rPr lang="sr-Latn-ME" sz="2800" i="1" dirty="0" smtClean="0"/>
              <a:t>per capita </a:t>
            </a:r>
            <a:r>
              <a:rPr lang="sr-Latn-ME" sz="2800" dirty="0" smtClean="0"/>
              <a:t>u promatranom razdoblju se znatno povećao u svim zemljama, a najveći porast u odnosu na 2000. godinu ostvaren je u Rumuniji gdje je ukupni inostrani dug </a:t>
            </a:r>
            <a:r>
              <a:rPr lang="sr-Latn-ME" sz="2800" i="1" dirty="0" smtClean="0"/>
              <a:t>per capita </a:t>
            </a:r>
            <a:r>
              <a:rPr lang="vi-VN" sz="2800" dirty="0" smtClean="0"/>
              <a:t>porastao za 775% u 2008. godini. </a:t>
            </a:r>
            <a:endParaRPr lang="sr-Latn-ME" sz="2800" dirty="0" smtClean="0"/>
          </a:p>
          <a:p>
            <a:pPr marL="0" indent="0" algn="just">
              <a:buNone/>
            </a:pPr>
            <a:r>
              <a:rPr lang="vi-VN" sz="2800" dirty="0" smtClean="0"/>
              <a:t>Slijedi Mađarska čiji je ukupni ino</a:t>
            </a:r>
            <a:r>
              <a:rPr lang="sr-Latn-ME" sz="2800" dirty="0" smtClean="0"/>
              <a:t>strani </a:t>
            </a:r>
            <a:r>
              <a:rPr lang="vi-VN" sz="2800" dirty="0" smtClean="0"/>
              <a:t> dug po broju stanovnika 2008.</a:t>
            </a:r>
            <a:r>
              <a:rPr lang="sr-Latn-ME" sz="2800" dirty="0" smtClean="0"/>
              <a:t> godine 6 puta veći u odnosu na 2000. te Slovenija u kojoj je inostrani  dug </a:t>
            </a:r>
            <a:r>
              <a:rPr lang="sr-Latn-ME" sz="2800" i="1" dirty="0" smtClean="0"/>
              <a:t>per capita </a:t>
            </a:r>
            <a:r>
              <a:rPr lang="sr-Latn-ME" sz="2800" dirty="0" smtClean="0"/>
              <a:t>porastao 5 puta. </a:t>
            </a:r>
          </a:p>
          <a:p>
            <a:pPr marL="0" indent="0" algn="just">
              <a:buNone/>
            </a:pPr>
            <a:r>
              <a:rPr lang="sr-Latn-ME" sz="2800" dirty="0" smtClean="0"/>
              <a:t>U Hrvatskoj je ostvaren porast od 404%, dok je najmanji porast ukupnog inostranog  duga po broju </a:t>
            </a:r>
            <a:r>
              <a:rPr lang="pl-PL" sz="2800" dirty="0" smtClean="0"/>
              <a:t>stanovniku u 2008. u odnosu na 2000. godinu ostvaren u Češkoj (272%) i Poljskoj (251%).</a:t>
            </a:r>
          </a:p>
          <a:p>
            <a:endParaRPr lang="en-US" dirty="0"/>
          </a:p>
        </p:txBody>
      </p:sp>
    </p:spTree>
    <p:extLst>
      <p:ext uri="{BB962C8B-B14F-4D97-AF65-F5344CB8AC3E}">
        <p14:creationId xmlns:p14="http://schemas.microsoft.com/office/powerpoint/2010/main" xmlns="" val="127403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just">
              <a:buNone/>
            </a:pPr>
            <a:r>
              <a:rPr lang="sr-Latn-ME" sz="3200" b="1" dirty="0" smtClean="0"/>
              <a:t>Odabrani </a:t>
            </a:r>
            <a:r>
              <a:rPr lang="sr-Latn-ME" sz="3200" b="1" dirty="0"/>
              <a:t>pokazatelji </a:t>
            </a:r>
            <a:r>
              <a:rPr lang="sr-Latn-ME" sz="3200" b="1" dirty="0" smtClean="0"/>
              <a:t>inostrane  </a:t>
            </a:r>
            <a:r>
              <a:rPr lang="sr-Latn-ME" sz="3200" b="1" dirty="0"/>
              <a:t>zaduženosti</a:t>
            </a:r>
          </a:p>
          <a:p>
            <a:pPr marL="0" indent="0" algn="just">
              <a:buNone/>
            </a:pPr>
            <a:r>
              <a:rPr lang="sr-Latn-ME" sz="3200" dirty="0"/>
              <a:t>Apsolutne vrijednosti ukupnog </a:t>
            </a:r>
            <a:r>
              <a:rPr lang="sr-Latn-ME" sz="3200" dirty="0" smtClean="0"/>
              <a:t>inostranog  </a:t>
            </a:r>
            <a:r>
              <a:rPr lang="sr-Latn-ME" sz="3200" dirty="0"/>
              <a:t>duga ne daju odgovor o mogućnosti servisiranja </a:t>
            </a:r>
            <a:r>
              <a:rPr lang="sr-Latn-ME" sz="3200" dirty="0" smtClean="0"/>
              <a:t>postojećeg duga</a:t>
            </a:r>
            <a:r>
              <a:rPr lang="sr-Latn-ME" sz="3200" dirty="0"/>
              <a:t>, stoga je potrebno analizirati pokazatelje zaduženosti da bi se dobio odgovor na to pitanje</a:t>
            </a:r>
            <a:r>
              <a:rPr lang="sr-Latn-ME" sz="3200" dirty="0" smtClean="0"/>
              <a:t>.</a:t>
            </a:r>
          </a:p>
          <a:p>
            <a:pPr marL="0" indent="0" algn="just">
              <a:buNone/>
            </a:pPr>
            <a:r>
              <a:rPr lang="pl-PL" sz="3200" b="1" dirty="0" smtClean="0"/>
              <a:t>Ukupni </a:t>
            </a:r>
            <a:r>
              <a:rPr lang="pl-PL" sz="3200" b="1" dirty="0"/>
              <a:t>inostrani  dug u postotku BDP-a</a:t>
            </a:r>
            <a:endParaRPr lang="sr-Latn-ME" sz="3200" b="1" dirty="0"/>
          </a:p>
          <a:p>
            <a:pPr marL="0" indent="0" algn="just">
              <a:buNone/>
            </a:pPr>
            <a:r>
              <a:rPr lang="sr-Latn-ME" sz="3200" dirty="0" smtClean="0"/>
              <a:t>Tabela  </a:t>
            </a:r>
            <a:r>
              <a:rPr lang="sr-Latn-ME" sz="3200" dirty="0"/>
              <a:t>2. prikazuje odnos ukupnog </a:t>
            </a:r>
            <a:r>
              <a:rPr lang="sr-Latn-ME" sz="3200" dirty="0" smtClean="0"/>
              <a:t>inostranog duga </a:t>
            </a:r>
            <a:r>
              <a:rPr lang="sr-Latn-ME" sz="3200" dirty="0"/>
              <a:t>i BDP-a (D/BDP) u </a:t>
            </a:r>
            <a:r>
              <a:rPr lang="sr-Latn-ME" sz="3200" dirty="0" smtClean="0"/>
              <a:t>posmatranim </a:t>
            </a:r>
            <a:r>
              <a:rPr lang="sr-Latn-ME" sz="3200" dirty="0"/>
              <a:t>zemljama </a:t>
            </a:r>
            <a:r>
              <a:rPr lang="sr-Latn-ME" sz="3200" dirty="0" smtClean="0"/>
              <a:t>u razdoblju </a:t>
            </a:r>
            <a:r>
              <a:rPr lang="sr-Latn-ME" sz="3200" dirty="0"/>
              <a:t>od 2003. do 2008. godine.</a:t>
            </a:r>
          </a:p>
          <a:p>
            <a:pPr marL="0" indent="0">
              <a:buNone/>
            </a:pPr>
            <a:endParaRPr lang="sr-Latn-ME" dirty="0"/>
          </a:p>
        </p:txBody>
      </p:sp>
    </p:spTree>
    <p:extLst>
      <p:ext uri="{BB962C8B-B14F-4D97-AF65-F5344CB8AC3E}">
        <p14:creationId xmlns:p14="http://schemas.microsoft.com/office/powerpoint/2010/main" xmlns="" val="384249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smtClean="0"/>
              <a:t>Tab 2 - </a:t>
            </a:r>
            <a:r>
              <a:rPr lang="pl-PL" sz="3200" dirty="0" smtClean="0"/>
              <a:t>Ukupni inostrani  dug u postotku BDP-a za razdoblje od 2003. do 2008. godine</a:t>
            </a:r>
            <a:endParaRPr lang="sr-Latn-ME"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62075" y="1556792"/>
            <a:ext cx="6419850" cy="3706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506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endParaRPr lang="sr-Latn-ME" dirty="0" smtClean="0"/>
          </a:p>
          <a:p>
            <a:pPr marL="0" indent="0" algn="just">
              <a:buNone/>
            </a:pPr>
            <a:r>
              <a:rPr lang="vi-VN" dirty="0" smtClean="0"/>
              <a:t>Na temelju analize pokazatelja D/BDP može se zaključiti da su 2003. odine najzaduženije zemlje bile</a:t>
            </a:r>
            <a:r>
              <a:rPr lang="sr-Latn-ME" dirty="0" smtClean="0"/>
              <a:t> </a:t>
            </a:r>
            <a:r>
              <a:rPr lang="vi-VN" dirty="0" smtClean="0"/>
              <a:t>Bugarska, u kojoj je na ukupni ino</a:t>
            </a:r>
            <a:r>
              <a:rPr lang="sr-Latn-ME" dirty="0" smtClean="0"/>
              <a:t>strani </a:t>
            </a:r>
            <a:r>
              <a:rPr lang="vi-VN" dirty="0" smtClean="0"/>
              <a:t> dug otpadalo 67,2% BDP-a, i Hrvatska s 66,3% udjela ino</a:t>
            </a:r>
            <a:r>
              <a:rPr lang="sr-Latn-ME" dirty="0" smtClean="0"/>
              <a:t>stranog  </a:t>
            </a:r>
            <a:r>
              <a:rPr lang="vi-VN" dirty="0" smtClean="0"/>
              <a:t>duga u BDP-u.</a:t>
            </a:r>
            <a:endParaRPr lang="sr-Latn-ME" dirty="0" smtClean="0"/>
          </a:p>
          <a:p>
            <a:pPr marL="0" indent="0" algn="just">
              <a:buNone/>
            </a:pPr>
            <a:r>
              <a:rPr lang="vi-VN" dirty="0" smtClean="0"/>
              <a:t> Slijede Mađarska (61,6%), Slovenija (52,7%), Poljska (49,5%). Najmanje zadužene zemlje</a:t>
            </a:r>
            <a:r>
              <a:rPr lang="sr-Latn-ME" dirty="0" smtClean="0"/>
              <a:t> </a:t>
            </a:r>
            <a:r>
              <a:rPr lang="vi-VN" dirty="0" smtClean="0"/>
              <a:t>prema ovom pokazatelju su Slovačka (39,5%), Češka (37,9%) i Rumun</a:t>
            </a:r>
            <a:r>
              <a:rPr lang="sr-Latn-ME" dirty="0" smtClean="0"/>
              <a:t>i</a:t>
            </a:r>
            <a:r>
              <a:rPr lang="vi-VN" dirty="0" smtClean="0"/>
              <a:t>ja (37,6%).</a:t>
            </a:r>
          </a:p>
          <a:p>
            <a:pPr marL="0" indent="0" algn="just">
              <a:buNone/>
            </a:pPr>
            <a:r>
              <a:rPr lang="vi-VN" dirty="0" smtClean="0"/>
              <a:t>U 2008. godini najzaduženija zemlja je Mađarska sa 114,4% u</a:t>
            </a:r>
            <a:r>
              <a:rPr lang="sr-Latn-ME" dirty="0" smtClean="0"/>
              <a:t>češća</a:t>
            </a:r>
            <a:r>
              <a:rPr lang="vi-VN" dirty="0" smtClean="0"/>
              <a:t> ino</a:t>
            </a:r>
            <a:r>
              <a:rPr lang="sr-Latn-ME" dirty="0" smtClean="0"/>
              <a:t>stranog </a:t>
            </a:r>
            <a:r>
              <a:rPr lang="vi-VN" dirty="0" smtClean="0"/>
              <a:t> duga u BDP-u. Slijede</a:t>
            </a:r>
            <a:r>
              <a:rPr lang="sr-Latn-ME" dirty="0" smtClean="0"/>
              <a:t> </a:t>
            </a:r>
            <a:r>
              <a:rPr lang="vi-VN" dirty="0" smtClean="0"/>
              <a:t>Slovenija (105,7%) i Bugarska (103,5%). Najmanje zadužena zemlja je Poljska (46,2%) te ponovno Češka</a:t>
            </a:r>
            <a:r>
              <a:rPr lang="sr-Latn-ME" dirty="0" smtClean="0"/>
              <a:t> </a:t>
            </a:r>
            <a:r>
              <a:rPr lang="vi-VN" dirty="0" smtClean="0"/>
              <a:t>sa 38,5%.</a:t>
            </a:r>
          </a:p>
        </p:txBody>
      </p:sp>
    </p:spTree>
    <p:extLst>
      <p:ext uri="{BB962C8B-B14F-4D97-AF65-F5344CB8AC3E}">
        <p14:creationId xmlns:p14="http://schemas.microsoft.com/office/powerpoint/2010/main" xmlns="" val="2666487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lstStyle/>
          <a:p>
            <a:pPr marL="0" indent="0" algn="just">
              <a:buNone/>
            </a:pPr>
            <a:r>
              <a:rPr lang="vi-VN" dirty="0" smtClean="0"/>
              <a:t>Ukoliko se po</a:t>
            </a:r>
            <a:r>
              <a:rPr lang="sr-Latn-ME" dirty="0" smtClean="0"/>
              <a:t>s</a:t>
            </a:r>
            <a:r>
              <a:rPr lang="vi-VN" dirty="0" smtClean="0"/>
              <a:t>matra porast zaduženosti u odnosu na BDP u 2003. i 2008. godini, najveći porast ima</a:t>
            </a:r>
            <a:r>
              <a:rPr lang="sr-Latn-ME" dirty="0" smtClean="0"/>
              <a:t> </a:t>
            </a:r>
            <a:r>
              <a:rPr lang="vi-VN" dirty="0" smtClean="0"/>
              <a:t>Slovenija (čak 101% u odnosu na 2003. godinu, tj. sa 52,7% u 2003. na 105,7% u 2008. godini), a slijede</a:t>
            </a:r>
            <a:r>
              <a:rPr lang="sr-Latn-ME" dirty="0" smtClean="0"/>
              <a:t> </a:t>
            </a:r>
            <a:r>
              <a:rPr lang="vi-VN" dirty="0" smtClean="0"/>
              <a:t>Mađarska (86,0%) i Bugarska (54,0%). </a:t>
            </a:r>
            <a:endParaRPr lang="sr-Latn-ME" dirty="0" smtClean="0"/>
          </a:p>
          <a:p>
            <a:pPr marL="0" indent="0" algn="just">
              <a:buNone/>
            </a:pPr>
            <a:r>
              <a:rPr lang="vi-VN" dirty="0" smtClean="0"/>
              <a:t>Prema ovom pokazatelju, samo je Poljska smanjila svoj dug za oko</a:t>
            </a:r>
            <a:r>
              <a:rPr lang="sr-Latn-ME" dirty="0" smtClean="0"/>
              <a:t> </a:t>
            </a:r>
            <a:r>
              <a:rPr lang="vi-VN" dirty="0" smtClean="0"/>
              <a:t>7% (sa 49,5% u 2003. na 46,2% u 2008. godini).</a:t>
            </a:r>
          </a:p>
          <a:p>
            <a:pPr marL="0" indent="0" algn="just">
              <a:buNone/>
            </a:pPr>
            <a:r>
              <a:rPr lang="vi-VN" dirty="0" smtClean="0"/>
              <a:t>Prema kriteriju Svjetske banke, u manje zadužene zemlje u 2008. godini ubrajaju se Češka i Poljska budući</a:t>
            </a:r>
            <a:r>
              <a:rPr lang="sr-Latn-ME" dirty="0" smtClean="0"/>
              <a:t> </a:t>
            </a:r>
            <a:r>
              <a:rPr lang="vi-VN" dirty="0" smtClean="0"/>
              <a:t>da je u tim zemljama D/BDP &lt; 48%.</a:t>
            </a:r>
          </a:p>
          <a:p>
            <a:pPr marL="0" indent="0" algn="just">
              <a:buNone/>
            </a:pPr>
            <a:r>
              <a:rPr lang="vi-VN" dirty="0" smtClean="0"/>
              <a:t>U nastavku slijedi grafikon 2. koji prikazuje odnos ukupnog ino</a:t>
            </a:r>
            <a:r>
              <a:rPr lang="sr-Latn-ME" dirty="0" smtClean="0"/>
              <a:t>stranog </a:t>
            </a:r>
            <a:r>
              <a:rPr lang="vi-VN" dirty="0" smtClean="0"/>
              <a:t>duga i bruto domaćeg proizvoda </a:t>
            </a:r>
            <a:endParaRPr lang="sr-Latn-ME" dirty="0" smtClean="0"/>
          </a:p>
          <a:p>
            <a:pPr algn="just"/>
            <a:endParaRPr lang="en-US" dirty="0"/>
          </a:p>
        </p:txBody>
      </p:sp>
    </p:spTree>
    <p:extLst>
      <p:ext uri="{BB962C8B-B14F-4D97-AF65-F5344CB8AC3E}">
        <p14:creationId xmlns:p14="http://schemas.microsoft.com/office/powerpoint/2010/main" xmlns="" val="308763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b="1" dirty="0"/>
              <a:t>Grafikon 2. </a:t>
            </a:r>
            <a:r>
              <a:rPr lang="sr-Latn-ME" b="1" dirty="0" smtClean="0"/>
              <a:t>- </a:t>
            </a:r>
            <a:r>
              <a:rPr lang="sr-Latn-ME" dirty="0" smtClean="0"/>
              <a:t>Odnos </a:t>
            </a:r>
            <a:r>
              <a:rPr lang="sr-Latn-ME" dirty="0"/>
              <a:t>ukupnog </a:t>
            </a:r>
            <a:r>
              <a:rPr lang="sr-Latn-ME" dirty="0" smtClean="0"/>
              <a:t>inostranog  </a:t>
            </a:r>
            <a:r>
              <a:rPr lang="sr-Latn-ME" dirty="0"/>
              <a:t>duga i BDP-a u 2009. godini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054134" y="2339990"/>
            <a:ext cx="5035732" cy="332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98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903790" cy="5124227"/>
          </a:xfrm>
        </p:spPr>
        <p:txBody>
          <a:bodyPr>
            <a:noAutofit/>
          </a:bodyPr>
          <a:lstStyle/>
          <a:p>
            <a:pPr marL="0" indent="0" algn="just">
              <a:buNone/>
            </a:pPr>
            <a:r>
              <a:rPr lang="sr-Latn-ME" sz="3200" dirty="0" smtClean="0"/>
              <a:t>Zbog niske kapitalne opremljenosti, niska je i produktivnost rada u tim zemljama.</a:t>
            </a:r>
          </a:p>
          <a:p>
            <a:pPr marL="0" indent="0" algn="just">
              <a:buNone/>
            </a:pPr>
            <a:r>
              <a:rPr lang="sr-Latn-ME" sz="3200" dirty="0" smtClean="0"/>
              <a:t> Zbog rasta osobne i investicijske potrošnje raste sklonost uvozu. Investicije u infrastrukturu, koje u procesu privrednog razvoja imaju prioritet, kapitalno su intenzivne i zbog toga izrazito uvozno zavisne. </a:t>
            </a:r>
          </a:p>
          <a:p>
            <a:pPr marL="0" indent="0" algn="just">
              <a:buNone/>
            </a:pPr>
            <a:r>
              <a:rPr lang="sr-Latn-ME" sz="3200" dirty="0" smtClean="0"/>
              <a:t>Takve investicije nemaju direktan efekat na povećanje izvoza, a indirektni učinci vidljivi su  tek nakon određenog vremena.</a:t>
            </a:r>
          </a:p>
          <a:p>
            <a:pPr marL="0" indent="0" algn="just">
              <a:buNone/>
            </a:pPr>
            <a:r>
              <a:rPr lang="sr-Latn-ME" sz="3200" dirty="0" smtClean="0"/>
              <a:t>Proces zaduživanja poprimio je velike razmjere i u zemljama Zapadnog Balkana. </a:t>
            </a:r>
          </a:p>
        </p:txBody>
      </p:sp>
    </p:spTree>
    <p:extLst>
      <p:ext uri="{BB962C8B-B14F-4D97-AF65-F5344CB8AC3E}">
        <p14:creationId xmlns:p14="http://schemas.microsoft.com/office/powerpoint/2010/main" xmlns="" val="3100946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Autofit/>
          </a:bodyPr>
          <a:lstStyle/>
          <a:p>
            <a:pPr marL="0" indent="0">
              <a:buNone/>
            </a:pPr>
            <a:endParaRPr lang="sr-Latn-ME" sz="1600" b="1" dirty="0" smtClean="0"/>
          </a:p>
          <a:p>
            <a:pPr marL="0" indent="0">
              <a:buNone/>
            </a:pPr>
            <a:endParaRPr lang="sr-Latn-ME" sz="1600" b="1" dirty="0"/>
          </a:p>
          <a:p>
            <a:pPr marL="0" indent="0" algn="just">
              <a:buNone/>
            </a:pPr>
            <a:r>
              <a:rPr lang="vi-VN" sz="2800" b="1" dirty="0" smtClean="0"/>
              <a:t>Godine 2009. i dalje najzaduženija zemlja </a:t>
            </a:r>
            <a:r>
              <a:rPr lang="vi-VN" sz="2800" dirty="0" smtClean="0"/>
              <a:t>je Mađarska u kojoj na ukupni ino</a:t>
            </a:r>
            <a:r>
              <a:rPr lang="sr-Latn-ME" sz="2800" dirty="0" smtClean="0"/>
              <a:t>strani </a:t>
            </a:r>
            <a:r>
              <a:rPr lang="vi-VN" sz="2800" dirty="0" smtClean="0"/>
              <a:t> dug otpada čak 139,6%</a:t>
            </a:r>
            <a:r>
              <a:rPr lang="sr-Latn-ME" sz="2800" dirty="0" smtClean="0"/>
              <a:t> </a:t>
            </a:r>
            <a:r>
              <a:rPr lang="vi-VN" sz="2800" dirty="0" smtClean="0"/>
              <a:t>BDP-a, a najmanje zadužena Češka sa 43,7% BDP-a koja je te godine, prema kriteriju Svjetske banke,</a:t>
            </a:r>
            <a:r>
              <a:rPr lang="sr-Latn-ME" sz="2800" dirty="0" smtClean="0"/>
              <a:t> </a:t>
            </a:r>
            <a:r>
              <a:rPr lang="vi-VN" sz="2800" dirty="0" smtClean="0"/>
              <a:t>jedina manje zadužena zemlja. </a:t>
            </a:r>
            <a:endParaRPr lang="sr-Latn-ME" sz="2800" dirty="0" smtClean="0"/>
          </a:p>
          <a:p>
            <a:pPr marL="0" indent="0" algn="just">
              <a:buNone/>
            </a:pPr>
            <a:r>
              <a:rPr lang="vi-VN" sz="2800" b="1" dirty="0" smtClean="0"/>
              <a:t>U srednje zadužene zemlje </a:t>
            </a:r>
            <a:r>
              <a:rPr lang="vi-VN" sz="2800" dirty="0" smtClean="0"/>
              <a:t>ubraja se Poljska, Rumun</a:t>
            </a:r>
            <a:r>
              <a:rPr lang="sr-Latn-ME" sz="2800" dirty="0" smtClean="0"/>
              <a:t>i</a:t>
            </a:r>
            <a:r>
              <a:rPr lang="vi-VN" sz="2800" dirty="0" smtClean="0"/>
              <a:t>ja i Slovačka jer je</a:t>
            </a:r>
            <a:r>
              <a:rPr lang="sr-Latn-ME" sz="2800" dirty="0" smtClean="0"/>
              <a:t> </a:t>
            </a:r>
            <a:r>
              <a:rPr lang="vi-VN" sz="2800" dirty="0" smtClean="0"/>
              <a:t>odnos ukupnog ino</a:t>
            </a:r>
            <a:r>
              <a:rPr lang="sr-Latn-ME" sz="2800" dirty="0" smtClean="0"/>
              <a:t>stranog </a:t>
            </a:r>
            <a:r>
              <a:rPr lang="vi-VN" sz="2800" dirty="0" smtClean="0"/>
              <a:t> duga i bruto domaćeg proizvoda manji od 80%.</a:t>
            </a:r>
            <a:endParaRPr lang="sr-Latn-ME" sz="2800" dirty="0" smtClean="0"/>
          </a:p>
          <a:p>
            <a:pPr marL="0" indent="0" algn="just">
              <a:buNone/>
            </a:pPr>
            <a:r>
              <a:rPr lang="vi-VN" sz="2800" dirty="0" smtClean="0"/>
              <a:t> Republika Hrvatska, Bugarska,</a:t>
            </a:r>
            <a:r>
              <a:rPr lang="sr-Latn-ME" sz="2800" dirty="0" smtClean="0"/>
              <a:t> </a:t>
            </a:r>
            <a:r>
              <a:rPr lang="vi-VN" sz="2800" dirty="0" smtClean="0"/>
              <a:t>Slovenija i Mađarska klasifi</a:t>
            </a:r>
            <a:r>
              <a:rPr lang="sr-Latn-ME" sz="2800" dirty="0" smtClean="0"/>
              <a:t>kuju </a:t>
            </a:r>
            <a:r>
              <a:rPr lang="vi-VN" sz="2800" dirty="0" smtClean="0"/>
              <a:t> se kao visoko zadužene zemlje u 2009. godini. </a:t>
            </a:r>
            <a:endParaRPr lang="sr-Latn-ME" sz="2800" dirty="0" smtClean="0"/>
          </a:p>
        </p:txBody>
      </p:sp>
    </p:spTree>
    <p:extLst>
      <p:ext uri="{BB962C8B-B14F-4D97-AF65-F5344CB8AC3E}">
        <p14:creationId xmlns:p14="http://schemas.microsoft.com/office/powerpoint/2010/main" xmlns="" val="275873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7831782" cy="5412259"/>
          </a:xfrm>
        </p:spPr>
        <p:txBody>
          <a:bodyPr>
            <a:normAutofit/>
          </a:bodyPr>
          <a:lstStyle/>
          <a:p>
            <a:pPr marL="0" indent="0" algn="just">
              <a:buNone/>
            </a:pPr>
            <a:r>
              <a:rPr lang="vi-VN" sz="2400" dirty="0" smtClean="0"/>
              <a:t>Važno je napomenuti da</a:t>
            </a:r>
            <a:r>
              <a:rPr lang="sr-Latn-ME" sz="2400" dirty="0" smtClean="0"/>
              <a:t> </a:t>
            </a:r>
            <a:r>
              <a:rPr lang="vi-VN" sz="2400" dirty="0" smtClean="0"/>
              <a:t>iako Slovenija ima udio ino</a:t>
            </a:r>
            <a:r>
              <a:rPr lang="sr-Latn-ME" sz="2400" dirty="0" smtClean="0"/>
              <a:t>stranog </a:t>
            </a:r>
            <a:r>
              <a:rPr lang="vi-VN" sz="2400" dirty="0" smtClean="0"/>
              <a:t> duga u BDP-u veći nego RH, ona se nalazi u Eurozoni i zoni valutnog</a:t>
            </a:r>
            <a:r>
              <a:rPr lang="sr-Latn-ME" sz="2400" dirty="0" smtClean="0"/>
              <a:t> </a:t>
            </a:r>
            <a:r>
              <a:rPr lang="vi-VN" sz="2400" dirty="0" smtClean="0"/>
              <a:t>područja u kojoj joj je ino</a:t>
            </a:r>
            <a:r>
              <a:rPr lang="sr-Latn-ME" sz="2400" dirty="0" smtClean="0"/>
              <a:t>strani </a:t>
            </a:r>
            <a:r>
              <a:rPr lang="vi-VN" sz="2400" dirty="0" smtClean="0"/>
              <a:t> dug pa je stoga u boljoj poziciji od Hrvatske.</a:t>
            </a:r>
          </a:p>
          <a:p>
            <a:pPr marL="0" indent="0" algn="just">
              <a:buNone/>
            </a:pPr>
            <a:r>
              <a:rPr lang="vi-VN" sz="2800" b="1" dirty="0" smtClean="0"/>
              <a:t>O</a:t>
            </a:r>
            <a:r>
              <a:rPr lang="sr-Latn-ME" sz="2800" b="1" dirty="0" smtClean="0"/>
              <a:t>dnos</a:t>
            </a:r>
            <a:r>
              <a:rPr lang="vi-VN" sz="2800" b="1" dirty="0" smtClean="0"/>
              <a:t> ino</a:t>
            </a:r>
            <a:r>
              <a:rPr lang="sr-Latn-ME" sz="2800" b="1" dirty="0" smtClean="0"/>
              <a:t>stranog </a:t>
            </a:r>
            <a:r>
              <a:rPr lang="vi-VN" sz="2800" b="1" dirty="0" smtClean="0"/>
              <a:t> duga i BDP-a je pokazatelj koji se najčešće koristi prilikom procjene ino</a:t>
            </a:r>
            <a:r>
              <a:rPr lang="sr-Latn-ME" sz="2800" b="1" dirty="0" smtClean="0"/>
              <a:t>strane  </a:t>
            </a:r>
            <a:r>
              <a:rPr lang="vi-VN" sz="2800" b="1" dirty="0" smtClean="0"/>
              <a:t>zaduženosti. </a:t>
            </a:r>
            <a:endParaRPr lang="sr-Latn-ME" sz="2800" b="1" dirty="0" smtClean="0"/>
          </a:p>
          <a:p>
            <a:pPr marL="0" indent="0" algn="just">
              <a:buNone/>
            </a:pPr>
            <a:r>
              <a:rPr lang="vi-VN" sz="2400" dirty="0" smtClean="0"/>
              <a:t>No, nije dobar indikator za predviđanje budućih finan</a:t>
            </a:r>
            <a:r>
              <a:rPr lang="sr-Latn-ME" sz="2400" dirty="0" smtClean="0"/>
              <a:t>s</a:t>
            </a:r>
            <a:r>
              <a:rPr lang="vi-VN" sz="2400" dirty="0" smtClean="0"/>
              <a:t>ijskih kriza.</a:t>
            </a:r>
            <a:r>
              <a:rPr lang="sr-Latn-ME" sz="2400" dirty="0" smtClean="0"/>
              <a:t> </a:t>
            </a:r>
            <a:r>
              <a:rPr lang="vi-VN" sz="2400" dirty="0" smtClean="0"/>
              <a:t> Neke zemlje Južne</a:t>
            </a:r>
            <a:r>
              <a:rPr lang="sr-Latn-ME" sz="2400" dirty="0" smtClean="0"/>
              <a:t> </a:t>
            </a:r>
            <a:r>
              <a:rPr lang="vi-VN" sz="2400" dirty="0" smtClean="0"/>
              <a:t>Amerike i Jugoistočne Azije ulazile su u financijske krize s relativno malim udjelom </a:t>
            </a:r>
            <a:r>
              <a:rPr lang="sr-Latn-ME" sz="2400" dirty="0" smtClean="0"/>
              <a:t> i</a:t>
            </a:r>
            <a:r>
              <a:rPr lang="vi-VN" sz="2400" dirty="0" smtClean="0"/>
              <a:t>no</a:t>
            </a:r>
            <a:r>
              <a:rPr lang="sr-Latn-ME" sz="2400" dirty="0" smtClean="0"/>
              <a:t>stranog </a:t>
            </a:r>
            <a:r>
              <a:rPr lang="vi-VN" sz="2400" dirty="0" smtClean="0"/>
              <a:t> duga u</a:t>
            </a:r>
            <a:r>
              <a:rPr lang="sr-Latn-ME" sz="2400" dirty="0" smtClean="0"/>
              <a:t> </a:t>
            </a:r>
            <a:r>
              <a:rPr lang="vi-VN" sz="2400" dirty="0" smtClean="0"/>
              <a:t>BDP-u, dok su druge zemlje (uključene u global</a:t>
            </a:r>
            <a:r>
              <a:rPr lang="sr-Latn-ME" sz="2400" dirty="0" smtClean="0"/>
              <a:t>ne </a:t>
            </a:r>
            <a:r>
              <a:rPr lang="vi-VN" sz="2400" dirty="0" smtClean="0"/>
              <a:t> procese) imale visoke stope </a:t>
            </a:r>
            <a:r>
              <a:rPr lang="sr-Latn-ME" sz="2400" dirty="0" smtClean="0"/>
              <a:t>privrednog</a:t>
            </a:r>
            <a:r>
              <a:rPr lang="vi-VN" sz="2400" dirty="0" smtClean="0"/>
              <a:t> rasta</a:t>
            </a:r>
            <a:r>
              <a:rPr lang="sr-Latn-ME" sz="2400" dirty="0" smtClean="0"/>
              <a:t>, </a:t>
            </a:r>
            <a:r>
              <a:rPr lang="vi-VN" sz="2400" dirty="0" smtClean="0"/>
              <a:t>unatoč visokom u</a:t>
            </a:r>
            <a:r>
              <a:rPr lang="sr-Latn-ME" sz="2400" dirty="0" smtClean="0"/>
              <a:t>češću</a:t>
            </a:r>
            <a:r>
              <a:rPr lang="vi-VN" sz="2400" dirty="0" smtClean="0"/>
              <a:t> ino</a:t>
            </a:r>
            <a:r>
              <a:rPr lang="sr-Latn-ME" sz="2400" dirty="0" smtClean="0"/>
              <a:t>stranog </a:t>
            </a:r>
            <a:r>
              <a:rPr lang="vi-VN" sz="2400" dirty="0" smtClean="0"/>
              <a:t> duga u BDP-u </a:t>
            </a:r>
            <a:r>
              <a:rPr lang="sr-Latn-ME" sz="2400" dirty="0" smtClean="0"/>
              <a:t>.</a:t>
            </a:r>
          </a:p>
          <a:p>
            <a:pPr algn="just"/>
            <a:endParaRPr lang="en-US" dirty="0"/>
          </a:p>
        </p:txBody>
      </p:sp>
    </p:spTree>
    <p:extLst>
      <p:ext uri="{BB962C8B-B14F-4D97-AF65-F5344CB8AC3E}">
        <p14:creationId xmlns:p14="http://schemas.microsoft.com/office/powerpoint/2010/main" xmlns="" val="1796780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Autofit/>
          </a:bodyPr>
          <a:lstStyle/>
          <a:p>
            <a:r>
              <a:rPr lang="pl-PL" sz="3600" b="1" dirty="0" smtClean="0"/>
              <a:t>Ukupni </a:t>
            </a:r>
            <a:r>
              <a:rPr lang="pl-PL" sz="3600" b="1" dirty="0"/>
              <a:t>inostrani  dug u postotku izvoza roba i usluga </a:t>
            </a:r>
            <a:endParaRPr lang="sr-Latn-ME" sz="3600" b="1" dirty="0"/>
          </a:p>
        </p:txBody>
      </p:sp>
      <p:sp>
        <p:nvSpPr>
          <p:cNvPr id="3" name="Content Placeholder 2"/>
          <p:cNvSpPr>
            <a:spLocks noGrp="1"/>
          </p:cNvSpPr>
          <p:nvPr>
            <p:ph idx="1"/>
          </p:nvPr>
        </p:nvSpPr>
        <p:spPr>
          <a:xfrm>
            <a:off x="628650" y="1340769"/>
            <a:ext cx="7886700" cy="4836194"/>
          </a:xfrm>
        </p:spPr>
        <p:txBody>
          <a:bodyPr>
            <a:normAutofit lnSpcReduction="10000"/>
          </a:bodyPr>
          <a:lstStyle/>
          <a:p>
            <a:pPr algn="just"/>
            <a:r>
              <a:rPr lang="sr-Latn-ME" sz="3200" dirty="0"/>
              <a:t>U skladu s navedenim u nastavku je prikazana tabela 3. s drugim važnim pokazateljem stanja inostrane  zaduženosti, a radi se o učešću inozemnog duga u postotku izvoza roba i usluga. </a:t>
            </a:r>
            <a:endParaRPr lang="sr-Latn-ME" sz="3200" dirty="0" smtClean="0"/>
          </a:p>
          <a:p>
            <a:pPr algn="just"/>
            <a:r>
              <a:rPr lang="sr-Latn-ME" sz="3200" dirty="0" smtClean="0"/>
              <a:t>Činjenica </a:t>
            </a:r>
            <a:r>
              <a:rPr lang="sr-Latn-ME" sz="3200" dirty="0"/>
              <a:t>je da zaduživanje nije problem ukoliko zemlje ostvaruju visoke prihode putem izvoza roba i usluga, no situacija je najčešće obratna; zemlje se zadužuju budući da ne mogu pokrivati obveze koje proizlaze iz prevelikog uvoza.</a:t>
            </a:r>
          </a:p>
          <a:p>
            <a:endParaRPr lang="sr-Latn-ME" dirty="0"/>
          </a:p>
        </p:txBody>
      </p:sp>
    </p:spTree>
    <p:extLst>
      <p:ext uri="{BB962C8B-B14F-4D97-AF65-F5344CB8AC3E}">
        <p14:creationId xmlns:p14="http://schemas.microsoft.com/office/powerpoint/2010/main" xmlns="" val="1866263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Tabela </a:t>
            </a:r>
            <a:r>
              <a:rPr lang="pl-PL" dirty="0"/>
              <a:t>3. Ukupni </a:t>
            </a:r>
            <a:r>
              <a:rPr lang="pl-PL" dirty="0" smtClean="0"/>
              <a:t>inostrani  </a:t>
            </a:r>
            <a:r>
              <a:rPr lang="pl-PL" dirty="0"/>
              <a:t>dug u postotku izvoza roba i usluga za razdoblje od 2003.-2008. godine</a:t>
            </a:r>
            <a:endParaRPr lang="sr-Latn-M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95412" y="2060849"/>
            <a:ext cx="6353175" cy="31977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1466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Autofit/>
          </a:bodyPr>
          <a:lstStyle/>
          <a:p>
            <a:pPr marL="0" indent="0" algn="just">
              <a:buNone/>
            </a:pPr>
            <a:r>
              <a:rPr lang="sr-Latn-ME" sz="2400" dirty="0"/>
              <a:t>Prema pokazatelju odnosa ukupnog </a:t>
            </a:r>
            <a:r>
              <a:rPr lang="sr-Latn-ME" sz="2400" dirty="0" smtClean="0"/>
              <a:t>inostranog  </a:t>
            </a:r>
            <a:r>
              <a:rPr lang="sr-Latn-ME" sz="2400" dirty="0"/>
              <a:t>duga i izvoza roba i usluga, najzaduženija zemlja 2003. </a:t>
            </a:r>
            <a:r>
              <a:rPr lang="sr-Latn-ME" sz="2400" dirty="0" smtClean="0"/>
              <a:t>godine </a:t>
            </a:r>
            <a:r>
              <a:rPr lang="sr-Latn-ME" sz="2400" dirty="0"/>
              <a:t>bila je upravo Hrvatska, u kojoj je ukupni </a:t>
            </a:r>
            <a:r>
              <a:rPr lang="sr-Latn-ME" sz="2400" dirty="0" smtClean="0"/>
              <a:t>inostrani  </a:t>
            </a:r>
            <a:r>
              <a:rPr lang="sr-Latn-ME" sz="2400" dirty="0"/>
              <a:t>dug činio 151,3% izvoza roba i usluga</a:t>
            </a:r>
            <a:r>
              <a:rPr lang="sr-Latn-ME" sz="2400" dirty="0" smtClean="0"/>
              <a:t>.</a:t>
            </a:r>
          </a:p>
          <a:p>
            <a:pPr marL="0" indent="0" algn="just">
              <a:buNone/>
            </a:pPr>
            <a:r>
              <a:rPr lang="sr-Latn-ME" sz="2400" dirty="0" smtClean="0"/>
              <a:t> Slijede Poljska </a:t>
            </a:r>
            <a:r>
              <a:rPr lang="sr-Latn-ME" sz="2400" dirty="0"/>
              <a:t>(148,6%) i Bugarska (133,8%), dok su najmanje vrijednosti zabilježene kod Češke (71,7%) </a:t>
            </a:r>
            <a:r>
              <a:rPr lang="sr-Latn-ME" sz="2400" dirty="0" smtClean="0"/>
              <a:t>i Slovačke </a:t>
            </a:r>
            <a:r>
              <a:rPr lang="sr-Latn-ME" sz="2400" dirty="0"/>
              <a:t>(72,0%)</a:t>
            </a:r>
          </a:p>
          <a:p>
            <a:pPr marL="0" indent="0" algn="just">
              <a:buNone/>
            </a:pPr>
            <a:r>
              <a:rPr lang="sr-Latn-ME" sz="2400" dirty="0"/>
              <a:t>U posljednjoj analiziranoj godini situacija se nije znatno promijenila te je Hrvatska i dalje </a:t>
            </a:r>
            <a:r>
              <a:rPr lang="sr-Latn-ME" sz="2400" dirty="0" smtClean="0"/>
              <a:t>najzaduženija </a:t>
            </a:r>
            <a:r>
              <a:rPr lang="pl-PL" sz="2400" dirty="0" smtClean="0"/>
              <a:t>zemlja </a:t>
            </a:r>
            <a:r>
              <a:rPr lang="pl-PL" sz="2400" dirty="0"/>
              <a:t>prema pokazatelju D/X koji iznosi čak 197,2%, a Češka je i dalje najmanje zadužena s 56,8</a:t>
            </a:r>
            <a:r>
              <a:rPr lang="pl-PL" sz="2400" dirty="0" smtClean="0"/>
              <a:t>% </a:t>
            </a:r>
            <a:r>
              <a:rPr lang="sr-Latn-ME" sz="2400" dirty="0" smtClean="0"/>
              <a:t>ukupnog </a:t>
            </a:r>
            <a:r>
              <a:rPr lang="sr-Latn-ME" sz="2400" dirty="0"/>
              <a:t>inozemnog duga u izvozu roba i usluga.</a:t>
            </a:r>
          </a:p>
          <a:p>
            <a:pPr marL="0" indent="0" algn="just">
              <a:buNone/>
            </a:pPr>
            <a:r>
              <a:rPr lang="pl-PL" sz="2400" dirty="0"/>
              <a:t>Ukoliko se </a:t>
            </a:r>
            <a:r>
              <a:rPr lang="pl-PL" sz="2400" dirty="0" smtClean="0"/>
              <a:t>posmatra </a:t>
            </a:r>
            <a:r>
              <a:rPr lang="pl-PL" sz="2400" dirty="0"/>
              <a:t>porast zaduženosti u odnosu na izvoz roba i usluga u 2003. i 2008. godini, </a:t>
            </a:r>
            <a:r>
              <a:rPr lang="pl-PL" sz="2400" dirty="0" smtClean="0"/>
              <a:t>najveći porast </a:t>
            </a:r>
            <a:r>
              <a:rPr lang="pl-PL" sz="2400" dirty="0"/>
              <a:t>bilježi </a:t>
            </a:r>
            <a:r>
              <a:rPr lang="pl-PL" sz="2400" dirty="0" smtClean="0"/>
              <a:t>Rumunija </a:t>
            </a:r>
            <a:r>
              <a:rPr lang="pl-PL" sz="2400" dirty="0"/>
              <a:t>(75% u odnosu na 2003. godinu, tj. 108,5% u 2003., a 190,0% u 2008. godini</a:t>
            </a:r>
            <a:r>
              <a:rPr lang="pl-PL" sz="2400" dirty="0" smtClean="0"/>
              <a:t>).</a:t>
            </a:r>
            <a:endParaRPr lang="pl-PL" sz="2400" dirty="0"/>
          </a:p>
        </p:txBody>
      </p:sp>
    </p:spTree>
    <p:extLst>
      <p:ext uri="{BB962C8B-B14F-4D97-AF65-F5344CB8AC3E}">
        <p14:creationId xmlns:p14="http://schemas.microsoft.com/office/powerpoint/2010/main" xmlns="" val="202594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047806" cy="5484267"/>
          </a:xfrm>
        </p:spPr>
        <p:txBody>
          <a:bodyPr>
            <a:noAutofit/>
          </a:bodyPr>
          <a:lstStyle/>
          <a:p>
            <a:pPr marL="0" indent="0" algn="just">
              <a:buNone/>
            </a:pPr>
            <a:r>
              <a:rPr lang="vi-VN" sz="2800" dirty="0"/>
              <a:t>Slijede Slovenija (64,0%) i Mađarska (41,0%). Kao i kod prethodnog pokazatelja stanja zaduženosti</a:t>
            </a:r>
            <a:r>
              <a:rPr lang="vi-VN" sz="2800" dirty="0" smtClean="0"/>
              <a:t>,</a:t>
            </a:r>
            <a:r>
              <a:rPr lang="sr-Latn-ME" sz="2800" dirty="0" smtClean="0"/>
              <a:t> </a:t>
            </a:r>
            <a:r>
              <a:rPr lang="pl-PL" sz="2800" dirty="0" smtClean="0"/>
              <a:t>Poljska </a:t>
            </a:r>
            <a:r>
              <a:rPr lang="pl-PL" sz="2800" dirty="0"/>
              <a:t>je u 2008. godini uspjela smanjiti i udio </a:t>
            </a:r>
            <a:r>
              <a:rPr lang="pl-PL" sz="2800" dirty="0" smtClean="0"/>
              <a:t>inostranog  </a:t>
            </a:r>
            <a:r>
              <a:rPr lang="pl-PL" sz="2800" dirty="0"/>
              <a:t>duga u postotku izvoza roba i usluga za 31% </a:t>
            </a:r>
            <a:r>
              <a:rPr lang="pl-PL" sz="2800" dirty="0" smtClean="0"/>
              <a:t>u odnosu </a:t>
            </a:r>
            <a:r>
              <a:rPr lang="pl-PL" sz="2800" dirty="0"/>
              <a:t>na 2003. godinu (s 148,6% u 2003. na 113,8% u 2008</a:t>
            </a:r>
            <a:r>
              <a:rPr lang="pl-PL" sz="2800" dirty="0" smtClean="0"/>
              <a:t>.).</a:t>
            </a:r>
          </a:p>
          <a:p>
            <a:pPr marL="0" indent="0" algn="just">
              <a:buNone/>
            </a:pPr>
            <a:r>
              <a:rPr lang="pl-PL" sz="2800" dirty="0" smtClean="0"/>
              <a:t> </a:t>
            </a:r>
            <a:r>
              <a:rPr lang="pl-PL" sz="2800" dirty="0"/>
              <a:t>Uz Poljsku, i Češka i Slovačka </a:t>
            </a:r>
            <a:r>
              <a:rPr lang="pl-PL" sz="2800" dirty="0" smtClean="0"/>
              <a:t>bilježe smanjenje </a:t>
            </a:r>
            <a:r>
              <a:rPr lang="pl-PL" sz="2800" dirty="0"/>
              <a:t>ovog pokazatelja u 2008. u odnosu na 2003. godinu, Češka za 26%, a Slovačka za oko 7%.</a:t>
            </a:r>
          </a:p>
          <a:p>
            <a:pPr marL="0" indent="0" algn="just">
              <a:buNone/>
            </a:pPr>
            <a:r>
              <a:rPr lang="sr-Latn-ME" sz="2800" dirty="0"/>
              <a:t>Prema kriteriju Svjetske banke u manje zadužene zemlje u 2008. godini ubrajaju se Češka, Slovačka </a:t>
            </a:r>
            <a:r>
              <a:rPr lang="sr-Latn-ME" sz="2800" dirty="0" smtClean="0"/>
              <a:t>i Poljska </a:t>
            </a:r>
            <a:r>
              <a:rPr lang="sr-Latn-ME" sz="2800" dirty="0"/>
              <a:t>jer je u tim zemljama D/X &lt; 132%, a sve ostale </a:t>
            </a:r>
            <a:r>
              <a:rPr lang="sr-Latn-ME" sz="2800" dirty="0" smtClean="0"/>
              <a:t>posmatrane </a:t>
            </a:r>
            <a:r>
              <a:rPr lang="sr-Latn-ME" sz="2800" dirty="0"/>
              <a:t>zemlje klasificiraju se u srednje</a:t>
            </a:r>
          </a:p>
          <a:p>
            <a:pPr algn="just"/>
            <a:endParaRPr lang="sr-Latn-ME" sz="2800" dirty="0"/>
          </a:p>
        </p:txBody>
      </p:sp>
    </p:spTree>
    <p:extLst>
      <p:ext uri="{BB962C8B-B14F-4D97-AF65-F5344CB8AC3E}">
        <p14:creationId xmlns:p14="http://schemas.microsoft.com/office/powerpoint/2010/main" xmlns="" val="743397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sr-Latn-ME" sz="3600" dirty="0" smtClean="0"/>
              <a:t>zadužene budući da je udio inostranog  duga u izvozu roba i usluga manji od 220%. </a:t>
            </a:r>
          </a:p>
          <a:p>
            <a:pPr algn="just"/>
            <a:r>
              <a:rPr lang="sr-Latn-ME" sz="3600" dirty="0" smtClean="0"/>
              <a:t>Slijedi grafikon 3. koji prikazuje odnos  kupnog inostranog  duga i izvoza roba i usluga u 2009. godini za posmatrane zemlje srednje i istočne Europe.</a:t>
            </a:r>
          </a:p>
        </p:txBody>
      </p:sp>
    </p:spTree>
    <p:extLst>
      <p:ext uri="{BB962C8B-B14F-4D97-AF65-F5344CB8AC3E}">
        <p14:creationId xmlns:p14="http://schemas.microsoft.com/office/powerpoint/2010/main" xmlns="" val="176660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a:t>Grafikon 3. Odnos ukupnog inozemnog duga i izvoza roba i usluga u 2009. godini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157412" y="2320131"/>
            <a:ext cx="4829175" cy="336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9472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vi-VN" sz="2800" dirty="0"/>
              <a:t>U 2009. godini između analiziranih zemalja Hrvatska zauzima prvo mjesto prema </a:t>
            </a:r>
            <a:r>
              <a:rPr lang="sr-Latn-ME" sz="2800" dirty="0" smtClean="0"/>
              <a:t>visini</a:t>
            </a:r>
            <a:r>
              <a:rPr lang="vi-VN" sz="2800" dirty="0" smtClean="0"/>
              <a:t> </a:t>
            </a:r>
            <a:r>
              <a:rPr lang="vi-VN" sz="2800" dirty="0"/>
              <a:t>ukupnog </a:t>
            </a:r>
            <a:r>
              <a:rPr lang="vi-VN" sz="2800" dirty="0" smtClean="0"/>
              <a:t>ino</a:t>
            </a:r>
            <a:r>
              <a:rPr lang="sr-Latn-ME" sz="2800" dirty="0" smtClean="0"/>
              <a:t>stranog </a:t>
            </a:r>
            <a:r>
              <a:rPr lang="vi-VN" sz="2800" dirty="0" smtClean="0"/>
              <a:t> </a:t>
            </a:r>
            <a:r>
              <a:rPr lang="vi-VN" sz="2800" dirty="0"/>
              <a:t>duga u izvozu roba i usluga (266,9%). U Bugarskoj ukupni </a:t>
            </a:r>
            <a:r>
              <a:rPr lang="vi-VN" sz="2800" dirty="0" smtClean="0"/>
              <a:t>ino</a:t>
            </a:r>
            <a:r>
              <a:rPr lang="sr-Latn-ME" sz="2800" dirty="0" smtClean="0"/>
              <a:t>strani </a:t>
            </a:r>
            <a:r>
              <a:rPr lang="vi-VN" sz="2800" dirty="0" smtClean="0"/>
              <a:t> </a:t>
            </a:r>
            <a:r>
              <a:rPr lang="vi-VN" sz="2800" dirty="0"/>
              <a:t>dug čini 226,3% </a:t>
            </a:r>
            <a:r>
              <a:rPr lang="vi-VN" sz="2800" dirty="0" smtClean="0"/>
              <a:t>izvoza</a:t>
            </a:r>
            <a:r>
              <a:rPr lang="sr-Latn-ME" sz="2800" dirty="0" smtClean="0"/>
              <a:t> </a:t>
            </a:r>
            <a:r>
              <a:rPr lang="vi-VN" sz="2800" dirty="0" smtClean="0"/>
              <a:t>roba </a:t>
            </a:r>
            <a:r>
              <a:rPr lang="vi-VN" sz="2800" dirty="0"/>
              <a:t>i usluga. </a:t>
            </a:r>
            <a:endParaRPr lang="sr-Latn-ME" sz="2800" dirty="0" smtClean="0"/>
          </a:p>
          <a:p>
            <a:pPr algn="just"/>
            <a:r>
              <a:rPr lang="vi-VN" sz="2800" dirty="0" smtClean="0"/>
              <a:t>Zabrinjavajuća </a:t>
            </a:r>
            <a:r>
              <a:rPr lang="vi-VN" sz="2800" dirty="0"/>
              <a:t>je činjenica da su te dvije zemlje prema kriteriju Svjetske banke prešle </a:t>
            </a:r>
            <a:r>
              <a:rPr lang="vi-VN" sz="2800" dirty="0" smtClean="0"/>
              <a:t>iz</a:t>
            </a:r>
            <a:r>
              <a:rPr lang="sr-Latn-ME" sz="2800" dirty="0" smtClean="0"/>
              <a:t> </a:t>
            </a:r>
            <a:r>
              <a:rPr lang="vi-VN" sz="2800" dirty="0" smtClean="0"/>
              <a:t>srednje </a:t>
            </a:r>
            <a:r>
              <a:rPr lang="vi-VN" sz="2800" dirty="0"/>
              <a:t>zaduženih u visoko zadužene jer je u 2009. godini taj pokazatelj veći od 220%. </a:t>
            </a:r>
            <a:endParaRPr lang="sr-Latn-ME" sz="2800" dirty="0" smtClean="0"/>
          </a:p>
          <a:p>
            <a:pPr algn="just"/>
            <a:endParaRPr lang="sr-Latn-ME" sz="2800" dirty="0"/>
          </a:p>
        </p:txBody>
      </p:sp>
    </p:spTree>
    <p:extLst>
      <p:ext uri="{BB962C8B-B14F-4D97-AF65-F5344CB8AC3E}">
        <p14:creationId xmlns:p14="http://schemas.microsoft.com/office/powerpoint/2010/main" xmlns="" val="394470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7975798" cy="5124227"/>
          </a:xfrm>
        </p:spPr>
        <p:txBody>
          <a:bodyPr/>
          <a:lstStyle/>
          <a:p>
            <a:pPr algn="just"/>
            <a:r>
              <a:rPr lang="vi-VN" sz="2800" dirty="0" smtClean="0"/>
              <a:t>U srednje zadužene</a:t>
            </a:r>
            <a:r>
              <a:rPr lang="sr-Latn-ME" sz="2800" dirty="0" smtClean="0"/>
              <a:t> </a:t>
            </a:r>
            <a:r>
              <a:rPr lang="vi-VN" sz="2800" dirty="0" smtClean="0"/>
              <a:t>zemlje ubraja se Rumun</a:t>
            </a:r>
            <a:r>
              <a:rPr lang="sr-Latn-ME" sz="2800" dirty="0" smtClean="0"/>
              <a:t>i</a:t>
            </a:r>
            <a:r>
              <a:rPr lang="vi-VN" sz="2800" dirty="0" smtClean="0"/>
              <a:t>ja (217,7%), Slovenija (195,5%), Mađarska (181,3%) i Poljska (160,5%).</a:t>
            </a:r>
            <a:endParaRPr lang="sr-Latn-ME" sz="2800" dirty="0" smtClean="0"/>
          </a:p>
          <a:p>
            <a:pPr algn="just"/>
            <a:r>
              <a:rPr lang="vi-VN" sz="2800" dirty="0" smtClean="0"/>
              <a:t> Češka</a:t>
            </a:r>
            <a:r>
              <a:rPr lang="sr-Latn-ME" sz="2800" dirty="0" smtClean="0"/>
              <a:t> </a:t>
            </a:r>
            <a:r>
              <a:rPr lang="vi-VN" sz="2800" dirty="0" smtClean="0"/>
              <a:t>je i dalje najmanje zadužena zemlja sa 63,1%, a u tu skupinu u 2009. godini ubraja se još samo Slovačka sa</a:t>
            </a:r>
            <a:r>
              <a:rPr lang="sr-Latn-ME" sz="2800" dirty="0" smtClean="0"/>
              <a:t> </a:t>
            </a:r>
            <a:r>
              <a:rPr lang="vi-VN" sz="2800" dirty="0" smtClean="0"/>
              <a:t>107,9%.</a:t>
            </a:r>
          </a:p>
          <a:p>
            <a:endParaRPr lang="en-US" dirty="0"/>
          </a:p>
        </p:txBody>
      </p:sp>
    </p:spTree>
    <p:extLst>
      <p:ext uri="{BB962C8B-B14F-4D97-AF65-F5344CB8AC3E}">
        <p14:creationId xmlns:p14="http://schemas.microsoft.com/office/powerpoint/2010/main" xmlns="" val="83504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903790" cy="5196235"/>
          </a:xfrm>
        </p:spPr>
        <p:txBody>
          <a:bodyPr>
            <a:noAutofit/>
          </a:bodyPr>
          <a:lstStyle/>
          <a:p>
            <a:pPr marL="0" indent="0" algn="just">
              <a:buNone/>
            </a:pPr>
            <a:r>
              <a:rPr lang="sr-Latn-ME" sz="3200" dirty="0"/>
              <a:t>Svaka posjeta </a:t>
            </a:r>
            <a:r>
              <a:rPr lang="sr-Latn-ME" sz="3200" dirty="0" smtClean="0"/>
              <a:t>MMF-ovih </a:t>
            </a:r>
            <a:r>
              <a:rPr lang="sr-Latn-ME" sz="3200" dirty="0"/>
              <a:t>strunjaka regionu  propraćen je naznakama novih zaduživanja, ali i «smjernicama» kako voditi ekonomsku politiku i svakoj zemlji. </a:t>
            </a:r>
          </a:p>
          <a:p>
            <a:pPr marL="0" indent="0" algn="just">
              <a:buNone/>
            </a:pPr>
            <a:r>
              <a:rPr lang="sr-Latn-ME" sz="3200" dirty="0"/>
              <a:t>Spoljni dug u kontinuiranom je u brzom porastu pa se </a:t>
            </a:r>
            <a:r>
              <a:rPr lang="sr-Latn-ME" sz="3200" dirty="0" smtClean="0"/>
              <a:t>logično </a:t>
            </a:r>
            <a:r>
              <a:rPr lang="sr-Latn-ME" sz="3200" dirty="0"/>
              <a:t>nameće pitanje o prezaduženosti ovih zemalja. </a:t>
            </a:r>
          </a:p>
          <a:p>
            <a:pPr marL="0" indent="0" algn="just">
              <a:buNone/>
            </a:pPr>
            <a:r>
              <a:rPr lang="sr-Latn-ME" sz="3200" dirty="0"/>
              <a:t>Odgovor na ovo pitanje nije jednostavan ni brz jer je potrebno obuhvatiti mnogo podataka u analizu, od same visine spoljnjeg duga, preko strukture do godišnjih obveza po dugovima. </a:t>
            </a:r>
          </a:p>
          <a:p>
            <a:pPr marL="0" indent="0" algn="just">
              <a:buNone/>
            </a:pPr>
            <a:r>
              <a:rPr lang="sr-Latn-ME" sz="3200" dirty="0" smtClean="0"/>
              <a:t>Rastući spoljni dug, ukoliko nije popraćen odgovarajućim rastom bruto domaćeg GDP proizvoda i izvoza, uveliko će opteretiti ekonomiju u godinama kada će na naplatu doći najviši iznosi. </a:t>
            </a:r>
          </a:p>
        </p:txBody>
      </p:sp>
    </p:spTree>
    <p:extLst>
      <p:ext uri="{BB962C8B-B14F-4D97-AF65-F5344CB8AC3E}">
        <p14:creationId xmlns:p14="http://schemas.microsoft.com/office/powerpoint/2010/main" xmlns="" val="757909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Autofit/>
          </a:bodyPr>
          <a:lstStyle/>
          <a:p>
            <a:pPr marL="0" indent="0" algn="just">
              <a:buNone/>
            </a:pPr>
            <a:r>
              <a:rPr lang="sr-Latn-ME" sz="2800" b="1" dirty="0" smtClean="0"/>
              <a:t> </a:t>
            </a:r>
            <a:r>
              <a:rPr lang="sr-Latn-ME" sz="2800" b="1" dirty="0"/>
              <a:t>Utjecaj </a:t>
            </a:r>
            <a:r>
              <a:rPr lang="sr-Latn-ME" sz="2800" b="1" dirty="0" smtClean="0"/>
              <a:t>inostranih  direktnih </a:t>
            </a:r>
            <a:r>
              <a:rPr lang="sr-Latn-ME" sz="2800" b="1" dirty="0"/>
              <a:t>ulaganja na zaduženost </a:t>
            </a:r>
            <a:r>
              <a:rPr lang="sr-Latn-ME" sz="2800" b="1" dirty="0" smtClean="0"/>
              <a:t>posmatranih </a:t>
            </a:r>
            <a:r>
              <a:rPr lang="sr-Latn-ME" sz="2800" b="1" dirty="0"/>
              <a:t>zemalja</a:t>
            </a:r>
          </a:p>
          <a:p>
            <a:pPr marL="0" indent="0" algn="just">
              <a:buNone/>
            </a:pPr>
            <a:r>
              <a:rPr lang="sr-Latn-ME" sz="2800" dirty="0"/>
              <a:t>Jedna od najčešće spominjanih opcija za rješavanje povrata dugova jesu </a:t>
            </a:r>
            <a:r>
              <a:rPr lang="sr-Latn-ME" sz="2800" dirty="0" smtClean="0"/>
              <a:t>inostrana  direktna </a:t>
            </a:r>
            <a:r>
              <a:rPr lang="sr-Latn-ME" sz="2800" dirty="0"/>
              <a:t>ulaganja (engl</a:t>
            </a:r>
            <a:r>
              <a:rPr lang="sr-Latn-ME" sz="2800" dirty="0" smtClean="0"/>
              <a:t>. </a:t>
            </a:r>
            <a:r>
              <a:rPr lang="sr-Latn-ME" sz="2800" i="1" dirty="0" smtClean="0"/>
              <a:t>foreign </a:t>
            </a:r>
            <a:r>
              <a:rPr lang="sr-Latn-ME" sz="2800" i="1" dirty="0"/>
              <a:t>direct investment </a:t>
            </a:r>
            <a:r>
              <a:rPr lang="sr-Latn-ME" sz="2800" dirty="0"/>
              <a:t>– FDI). FDI se mogu </a:t>
            </a:r>
            <a:r>
              <a:rPr lang="sr-Latn-ME" sz="2800" dirty="0" smtClean="0"/>
              <a:t>posmatrati </a:t>
            </a:r>
            <a:r>
              <a:rPr lang="sr-Latn-ME" sz="2800" dirty="0"/>
              <a:t>kao izvor svježeg </a:t>
            </a:r>
            <a:r>
              <a:rPr lang="sr-Latn-ME" sz="2800" dirty="0" smtClean="0"/>
              <a:t>inostranog  </a:t>
            </a:r>
            <a:r>
              <a:rPr lang="sr-Latn-ME" sz="2800" dirty="0"/>
              <a:t>kapitala koji </a:t>
            </a:r>
            <a:r>
              <a:rPr lang="sr-Latn-ME" sz="2800" dirty="0" smtClean="0"/>
              <a:t>služi za </a:t>
            </a:r>
            <a:r>
              <a:rPr lang="sr-Latn-ME" sz="2800" dirty="0"/>
              <a:t>pokrivanje deficita tekućeg računa, kao način povećanja domaćih ulaganja te kao izvor utjecaja </a:t>
            </a:r>
            <a:r>
              <a:rPr lang="sr-Latn-ME" sz="2800" dirty="0" smtClean="0"/>
              <a:t>na bilans </a:t>
            </a:r>
            <a:r>
              <a:rPr lang="sr-Latn-ME" sz="2800" dirty="0"/>
              <a:t>dohotka koja je dio tekućeg računa. </a:t>
            </a:r>
            <a:endParaRPr lang="sr-Latn-ME" sz="2800" dirty="0" smtClean="0"/>
          </a:p>
          <a:p>
            <a:pPr marL="0" indent="0" algn="just">
              <a:buNone/>
            </a:pPr>
            <a:r>
              <a:rPr lang="sr-Latn-ME" sz="2800" dirty="0" smtClean="0"/>
              <a:t>Prilivi </a:t>
            </a:r>
            <a:r>
              <a:rPr lang="sr-Latn-ME" sz="2800" dirty="0"/>
              <a:t>FDI koji su veći od deficita tekućeg računa, poslužit </a:t>
            </a:r>
            <a:r>
              <a:rPr lang="sr-Latn-ME" sz="2800" dirty="0" smtClean="0"/>
              <a:t>će za </a:t>
            </a:r>
            <a:r>
              <a:rPr lang="sr-Latn-ME" sz="2800" dirty="0"/>
              <a:t>pokrivanje </a:t>
            </a:r>
            <a:r>
              <a:rPr lang="sr-Latn-ME" sz="2800" dirty="0" smtClean="0"/>
              <a:t>spoljneg </a:t>
            </a:r>
            <a:r>
              <a:rPr lang="sr-Latn-ME" sz="2800" dirty="0"/>
              <a:t>duga, doprinijeti će akumulaciji rezervi, i u konačnici, poboljšanju rejtinga </a:t>
            </a:r>
            <a:r>
              <a:rPr lang="sr-Latn-ME" sz="2800" dirty="0" smtClean="0"/>
              <a:t>zemlje </a:t>
            </a:r>
            <a:r>
              <a:rPr lang="en-US" sz="2800" dirty="0" err="1" smtClean="0"/>
              <a:t>primateljice</a:t>
            </a:r>
            <a:r>
              <a:rPr lang="en-US" sz="2800" dirty="0" smtClean="0"/>
              <a:t> </a:t>
            </a:r>
            <a:r>
              <a:rPr lang="en-US" sz="2800" dirty="0"/>
              <a:t>(</a:t>
            </a:r>
            <a:r>
              <a:rPr lang="en-US" sz="2800" i="1" dirty="0"/>
              <a:t>online </a:t>
            </a:r>
            <a:r>
              <a:rPr lang="en-US" sz="2800" dirty="0" err="1"/>
              <a:t>izvor</a:t>
            </a:r>
            <a:r>
              <a:rPr lang="en-US" sz="2800" dirty="0"/>
              <a:t>: Foreign direct investments effects on balance of payments, 2003.). </a:t>
            </a:r>
            <a:endParaRPr lang="sr-Latn-ME" sz="2800" dirty="0" smtClean="0"/>
          </a:p>
        </p:txBody>
      </p:sp>
    </p:spTree>
    <p:extLst>
      <p:ext uri="{BB962C8B-B14F-4D97-AF65-F5344CB8AC3E}">
        <p14:creationId xmlns:p14="http://schemas.microsoft.com/office/powerpoint/2010/main" xmlns="" val="2642016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759774" cy="5556275"/>
          </a:xfrm>
        </p:spPr>
        <p:txBody>
          <a:bodyPr>
            <a:noAutofit/>
          </a:bodyPr>
          <a:lstStyle/>
          <a:p>
            <a:pPr marL="0" indent="0" algn="just">
              <a:buNone/>
            </a:pPr>
            <a:r>
              <a:rPr lang="en-US" sz="2800" dirty="0"/>
              <a:t>U </a:t>
            </a:r>
            <a:r>
              <a:rPr lang="en-US" sz="2800" dirty="0" err="1"/>
              <a:t>zemljama</a:t>
            </a:r>
            <a:r>
              <a:rPr lang="en-US" sz="2800" dirty="0"/>
              <a:t> u</a:t>
            </a:r>
            <a:r>
              <a:rPr lang="sr-Latn-ME" sz="2800" dirty="0"/>
              <a:t> kojima se ekonomski </a:t>
            </a:r>
            <a:r>
              <a:rPr lang="sr-Latn-ME" sz="2800" dirty="0" smtClean="0"/>
              <a:t>uslovi </a:t>
            </a:r>
            <a:r>
              <a:rPr lang="sr-Latn-ME" sz="2800" dirty="0"/>
              <a:t>smatraju otežanima, osobito u odabranim zemljama u razvoju, prisustvo </a:t>
            </a:r>
            <a:r>
              <a:rPr lang="vi-VN" sz="2800" dirty="0" smtClean="0"/>
              <a:t>ino</a:t>
            </a:r>
            <a:r>
              <a:rPr lang="sr-Latn-ME" sz="2800" dirty="0" smtClean="0"/>
              <a:t>stranih </a:t>
            </a:r>
            <a:r>
              <a:rPr lang="vi-VN" sz="2800" dirty="0" smtClean="0"/>
              <a:t> </a:t>
            </a:r>
            <a:r>
              <a:rPr lang="vi-VN" sz="2800" dirty="0"/>
              <a:t>poduzeća i projekata je najsigurniji način za </a:t>
            </a:r>
            <a:r>
              <a:rPr lang="vi-VN" sz="2800" dirty="0" smtClean="0"/>
              <a:t>dobi</a:t>
            </a:r>
            <a:r>
              <a:rPr lang="sr-Latn-ME" sz="2800" dirty="0" smtClean="0"/>
              <a:t>j</a:t>
            </a:r>
            <a:r>
              <a:rPr lang="vi-VN" sz="2800" dirty="0" smtClean="0"/>
              <a:t>anje finan</a:t>
            </a:r>
            <a:r>
              <a:rPr lang="sr-Latn-ME" sz="2800" dirty="0" smtClean="0"/>
              <a:t>s</a:t>
            </a:r>
            <a:r>
              <a:rPr lang="vi-VN" sz="2800" dirty="0" smtClean="0"/>
              <a:t>ijske </a:t>
            </a:r>
            <a:r>
              <a:rPr lang="vi-VN" sz="2800" dirty="0"/>
              <a:t>podrške međunarodnih</a:t>
            </a:r>
            <a:r>
              <a:rPr lang="sr-Latn-ME" sz="2800" dirty="0"/>
              <a:t> </a:t>
            </a:r>
            <a:r>
              <a:rPr lang="sr-Latn-ME" sz="2800" dirty="0" smtClean="0"/>
              <a:t>finansijskih </a:t>
            </a:r>
            <a:r>
              <a:rPr lang="sr-Latn-ME" sz="2800" dirty="0"/>
              <a:t>institucija.</a:t>
            </a:r>
          </a:p>
          <a:p>
            <a:pPr marL="0" indent="0" algn="just">
              <a:buNone/>
            </a:pPr>
            <a:r>
              <a:rPr lang="sr-Latn-ME" sz="2800" dirty="0"/>
              <a:t>Motivi zemalja primatelja </a:t>
            </a:r>
            <a:r>
              <a:rPr lang="sr-Latn-ME" sz="2800" dirty="0" smtClean="0"/>
              <a:t>direktnih stranih  </a:t>
            </a:r>
            <a:r>
              <a:rPr lang="sr-Latn-ME" sz="2800" dirty="0"/>
              <a:t>ulaganja su društvene koristi koje će se u njima ostvariti, a koje se ogledaju u transferu tehnologije, znanja i vještina i njihova prelijevanja, te pozitivnom utjecaju istih na </a:t>
            </a:r>
            <a:r>
              <a:rPr lang="sr-Latn-ME" sz="2800" dirty="0" smtClean="0"/>
              <a:t>privredni </a:t>
            </a:r>
            <a:r>
              <a:rPr lang="sr-Latn-ME" sz="2800" dirty="0"/>
              <a:t>rast, </a:t>
            </a:r>
            <a:r>
              <a:rPr lang="sr-Latn-ME" sz="2800" dirty="0" smtClean="0"/>
              <a:t>spoljnu </a:t>
            </a:r>
            <a:r>
              <a:rPr lang="sr-Latn-ME" sz="2800" dirty="0"/>
              <a:t>trgovinu, zaposlenost, investicije i zaštitu </a:t>
            </a:r>
            <a:r>
              <a:rPr lang="sr-Latn-ME" sz="2800" dirty="0" smtClean="0"/>
              <a:t>okoline </a:t>
            </a:r>
            <a:r>
              <a:rPr lang="sr-Latn-ME" sz="2800" dirty="0"/>
              <a:t>u zemlji domaćinu. </a:t>
            </a:r>
            <a:r>
              <a:rPr lang="sr-Latn-ME" sz="2800" dirty="0" smtClean="0"/>
              <a:t>Grafikon </a:t>
            </a:r>
            <a:r>
              <a:rPr lang="sr-Latn-ME" sz="2800" dirty="0"/>
              <a:t>4. prikazuje </a:t>
            </a:r>
            <a:r>
              <a:rPr lang="sr-Latn-ME" sz="2800" dirty="0" smtClean="0"/>
              <a:t>priliv direktnih stranih  </a:t>
            </a:r>
            <a:r>
              <a:rPr lang="sr-Latn-ME" sz="2800" dirty="0"/>
              <a:t>ulaganja u </a:t>
            </a:r>
            <a:r>
              <a:rPr lang="sr-Latn-ME" sz="2800" dirty="0" smtClean="0"/>
              <a:t>posmatrane </a:t>
            </a:r>
            <a:r>
              <a:rPr lang="sr-Latn-ME" sz="2800" dirty="0"/>
              <a:t>zemlje od 1998. do 2008. godine.</a:t>
            </a:r>
          </a:p>
          <a:p>
            <a:pPr algn="just"/>
            <a:endParaRPr lang="sr-Latn-ME" sz="2800" dirty="0"/>
          </a:p>
        </p:txBody>
      </p:sp>
    </p:spTree>
    <p:extLst>
      <p:ext uri="{BB962C8B-B14F-4D97-AF65-F5344CB8AC3E}">
        <p14:creationId xmlns:p14="http://schemas.microsoft.com/office/powerpoint/2010/main" xmlns="" val="1617671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a:t>Grafikon 4. FDI od 1998. do 2008., u mil. EUR</a:t>
            </a:r>
            <a:endParaRPr lang="sr-Latn-ME"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590797" y="2425341"/>
            <a:ext cx="5962405" cy="3151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1821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92696"/>
            <a:ext cx="7759774" cy="5484267"/>
          </a:xfrm>
        </p:spPr>
        <p:txBody>
          <a:bodyPr>
            <a:normAutofit/>
          </a:bodyPr>
          <a:lstStyle/>
          <a:p>
            <a:pPr marL="0" indent="0" algn="just">
              <a:buNone/>
            </a:pPr>
            <a:r>
              <a:rPr lang="sr-Latn-ME" sz="2400" dirty="0"/>
              <a:t>Vidljivo je da je </a:t>
            </a:r>
            <a:r>
              <a:rPr lang="sr-Latn-ME" sz="2400" dirty="0" smtClean="0"/>
              <a:t>tokom  </a:t>
            </a:r>
            <a:r>
              <a:rPr lang="sr-Latn-ME" sz="2400" dirty="0"/>
              <a:t>cijelog </a:t>
            </a:r>
            <a:r>
              <a:rPr lang="sr-Latn-ME" sz="2400" dirty="0" smtClean="0"/>
              <a:t>posmatranog </a:t>
            </a:r>
            <a:r>
              <a:rPr lang="sr-Latn-ME" sz="2400" dirty="0"/>
              <a:t>razdoblja Poljska privukla najviše </a:t>
            </a:r>
            <a:r>
              <a:rPr lang="sr-Latn-ME" sz="2400" dirty="0" smtClean="0"/>
              <a:t>inostranih  direktnih </a:t>
            </a:r>
            <a:r>
              <a:rPr lang="vi-VN" sz="2400" dirty="0" smtClean="0"/>
              <a:t>ulaganja</a:t>
            </a:r>
            <a:r>
              <a:rPr lang="vi-VN" sz="2400" dirty="0"/>
              <a:t>, a potom slijede Češka i Mađarska. Upravo su te tri države ostvarile izuzetno velik napredak </a:t>
            </a:r>
            <a:r>
              <a:rPr lang="vi-VN" sz="2400" dirty="0" smtClean="0"/>
              <a:t>u</a:t>
            </a:r>
            <a:r>
              <a:rPr lang="sr-Latn-ME" sz="2400" dirty="0" smtClean="0"/>
              <a:t> procesu </a:t>
            </a:r>
            <a:r>
              <a:rPr lang="sr-Latn-ME" sz="2400" dirty="0"/>
              <a:t>tranzicije. Godine 1998. najveći </a:t>
            </a:r>
            <a:r>
              <a:rPr lang="sr-Latn-ME" sz="2400" dirty="0" smtClean="0"/>
              <a:t>priliv </a:t>
            </a:r>
            <a:r>
              <a:rPr lang="sr-Latn-ME" sz="2400" dirty="0"/>
              <a:t>ima Poljska (5.676,0 mil. EUR), dok je najmanji </a:t>
            </a:r>
            <a:r>
              <a:rPr lang="sr-Latn-ME" sz="2400" dirty="0" smtClean="0"/>
              <a:t>priljev FDI-a </a:t>
            </a:r>
            <a:r>
              <a:rPr lang="sr-Latn-ME" sz="2400" dirty="0"/>
              <a:t>ostvarila Slovenija, svega 194,3 mil. EUR. </a:t>
            </a:r>
            <a:endParaRPr lang="sr-Latn-ME" sz="2400" dirty="0" smtClean="0"/>
          </a:p>
          <a:p>
            <a:pPr marL="0" indent="0" algn="just">
              <a:buNone/>
            </a:pPr>
            <a:r>
              <a:rPr lang="sr-Latn-ME" sz="2400" dirty="0" smtClean="0"/>
              <a:t>Tranzicija </a:t>
            </a:r>
            <a:r>
              <a:rPr lang="sr-Latn-ME" sz="2400" dirty="0"/>
              <a:t>Slovenije odstupala je od tranzicije </a:t>
            </a:r>
            <a:r>
              <a:rPr lang="sr-Latn-ME" sz="2400" dirty="0" smtClean="0"/>
              <a:t>ostalih zemalja</a:t>
            </a:r>
            <a:r>
              <a:rPr lang="sr-Latn-ME" sz="2400" dirty="0"/>
              <a:t>. Naime, njezin odnos prema reformi bio je poprilično konzervativan te je inflaciju </a:t>
            </a:r>
            <a:r>
              <a:rPr lang="sr-Latn-ME" sz="2400" dirty="0" smtClean="0"/>
              <a:t>tolerisala  u znatno </a:t>
            </a:r>
            <a:r>
              <a:rPr lang="sr-Latn-ME" sz="2400" dirty="0"/>
              <a:t>većoj mjeri nego što je to bilo prihvatljivo. </a:t>
            </a:r>
            <a:endParaRPr lang="sr-Latn-ME" sz="2400" dirty="0" smtClean="0"/>
          </a:p>
          <a:p>
            <a:pPr marL="0" indent="0" algn="just">
              <a:buNone/>
            </a:pPr>
            <a:r>
              <a:rPr lang="sr-Latn-ME" sz="2400" dirty="0" smtClean="0"/>
              <a:t>Može </a:t>
            </a:r>
            <a:r>
              <a:rPr lang="sr-Latn-ME" sz="2400" dirty="0"/>
              <a:t>se reći da je </a:t>
            </a:r>
            <a:r>
              <a:rPr lang="sr-Latn-ME" sz="2400" dirty="0" smtClean="0"/>
              <a:t>uloga inostranog  </a:t>
            </a:r>
            <a:r>
              <a:rPr lang="sr-Latn-ME" sz="2400" dirty="0"/>
              <a:t>kapitala u tranzicijskim zemljama rasla proporcionalno brzini kojom su one </a:t>
            </a:r>
            <a:r>
              <a:rPr lang="sr-Latn-ME" sz="2400" dirty="0" smtClean="0"/>
              <a:t>ostvarile </a:t>
            </a:r>
            <a:r>
              <a:rPr lang="vi-VN" sz="2400" dirty="0" smtClean="0"/>
              <a:t>transformaciju </a:t>
            </a:r>
            <a:r>
              <a:rPr lang="vi-VN" sz="2400" dirty="0"/>
              <a:t>i reformu prema </a:t>
            </a:r>
            <a:r>
              <a:rPr lang="vi-VN" sz="2400" dirty="0" smtClean="0"/>
              <a:t>tržišno</a:t>
            </a:r>
            <a:r>
              <a:rPr lang="sr-Latn-ME" sz="2400" dirty="0" smtClean="0"/>
              <a:t> ekonomiji </a:t>
            </a:r>
            <a:r>
              <a:rPr lang="vi-VN" sz="2400" dirty="0" smtClean="0"/>
              <a:t> </a:t>
            </a:r>
            <a:r>
              <a:rPr lang="vi-VN" sz="2400" dirty="0"/>
              <a:t>te postizale određeni </a:t>
            </a:r>
            <a:r>
              <a:rPr lang="vi-VN" sz="2400" dirty="0" smtClean="0"/>
              <a:t>s</a:t>
            </a:r>
            <a:r>
              <a:rPr lang="sr-Latn-ME" sz="2400" dirty="0" smtClean="0"/>
              <a:t>epen </a:t>
            </a:r>
            <a:r>
              <a:rPr lang="vi-VN" sz="2400" dirty="0" smtClean="0"/>
              <a:t> ekonomske</a:t>
            </a:r>
            <a:r>
              <a:rPr lang="sr-Latn-ME" sz="2400" dirty="0" smtClean="0"/>
              <a:t> stabilizacije </a:t>
            </a:r>
            <a:r>
              <a:rPr lang="sr-Latn-ME" sz="2400" dirty="0"/>
              <a:t>i rasta</a:t>
            </a:r>
            <a:r>
              <a:rPr lang="sr-Latn-ME" sz="2400" dirty="0" smtClean="0"/>
              <a:t>.</a:t>
            </a:r>
            <a:endParaRPr lang="sr-Latn-ME" sz="2400" dirty="0"/>
          </a:p>
        </p:txBody>
      </p:sp>
    </p:spTree>
    <p:extLst>
      <p:ext uri="{BB962C8B-B14F-4D97-AF65-F5344CB8AC3E}">
        <p14:creationId xmlns:p14="http://schemas.microsoft.com/office/powerpoint/2010/main" xmlns="" val="3412618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marL="0" indent="0" algn="just">
              <a:buNone/>
            </a:pPr>
            <a:r>
              <a:rPr lang="pl-PL" sz="2400" dirty="0"/>
              <a:t>U 2007. godini dosegnuta je rekordna razina FDI u promatranim zemljama, no već u 2008. godini bilježi </a:t>
            </a:r>
            <a:r>
              <a:rPr lang="pl-PL" sz="2400" dirty="0" smtClean="0"/>
              <a:t>se </a:t>
            </a:r>
            <a:r>
              <a:rPr lang="sr-Latn-ME" sz="2400" dirty="0" smtClean="0"/>
              <a:t>pad </a:t>
            </a:r>
            <a:r>
              <a:rPr lang="sr-Latn-ME" sz="2400" dirty="0"/>
              <a:t>(izuzev Hrvatske i Slovačke) ili stagnacija što je posljedica pritisaka globalne financijske i </a:t>
            </a:r>
            <a:r>
              <a:rPr lang="sr-Latn-ME" sz="2400" dirty="0" smtClean="0"/>
              <a:t>ekonomske </a:t>
            </a:r>
            <a:r>
              <a:rPr lang="vi-VN" sz="2400" dirty="0" smtClean="0"/>
              <a:t>krize</a:t>
            </a:r>
            <a:r>
              <a:rPr lang="vi-VN" sz="2400" dirty="0"/>
              <a:t>.</a:t>
            </a:r>
            <a:endParaRPr lang="sr-Latn-ME" sz="2400" dirty="0"/>
          </a:p>
          <a:p>
            <a:pPr marL="0" indent="0" algn="just">
              <a:buNone/>
            </a:pPr>
            <a:r>
              <a:rPr lang="vi-VN" sz="2400" dirty="0"/>
              <a:t> Uspoređujući Hrvatsku s </a:t>
            </a:r>
            <a:r>
              <a:rPr lang="vi-VN" sz="2400" dirty="0" smtClean="0"/>
              <a:t>po</a:t>
            </a:r>
            <a:r>
              <a:rPr lang="sr-Latn-ME" sz="2400" dirty="0" smtClean="0"/>
              <a:t>s</a:t>
            </a:r>
            <a:r>
              <a:rPr lang="vi-VN" sz="2400" dirty="0" smtClean="0"/>
              <a:t>matranim </a:t>
            </a:r>
            <a:r>
              <a:rPr lang="vi-VN" sz="2400" dirty="0"/>
              <a:t>zemljama uočava se da je u posljednjih par godina </a:t>
            </a:r>
            <a:r>
              <a:rPr lang="vi-VN" sz="2400" dirty="0" smtClean="0"/>
              <a:t>prije</a:t>
            </a:r>
            <a:r>
              <a:rPr lang="sr-Latn-ME" sz="2400" dirty="0" smtClean="0"/>
              <a:t> </a:t>
            </a:r>
            <a:r>
              <a:rPr lang="vi-VN" sz="2400" dirty="0" smtClean="0"/>
              <a:t>globalne </a:t>
            </a:r>
            <a:r>
              <a:rPr lang="vi-VN" sz="2400" dirty="0"/>
              <a:t>krize bilježila sve veći </a:t>
            </a:r>
            <a:r>
              <a:rPr lang="vi-VN" sz="2400" dirty="0" smtClean="0"/>
              <a:t>pril</a:t>
            </a:r>
            <a:r>
              <a:rPr lang="sr-Latn-ME" sz="2400" dirty="0" smtClean="0"/>
              <a:t>i</a:t>
            </a:r>
            <a:r>
              <a:rPr lang="vi-VN" sz="2400" dirty="0" smtClean="0"/>
              <a:t>v </a:t>
            </a:r>
            <a:r>
              <a:rPr lang="vi-VN" sz="2400" dirty="0"/>
              <a:t>FDI, no također se može zaključiti da FDI </a:t>
            </a:r>
            <a:r>
              <a:rPr lang="vi-VN" sz="2400" dirty="0" smtClean="0"/>
              <a:t>nisu</a:t>
            </a:r>
            <a:r>
              <a:rPr lang="sr-Latn-ME" sz="2400" dirty="0" smtClean="0"/>
              <a:t> dale </a:t>
            </a:r>
            <a:r>
              <a:rPr lang="vi-VN" sz="2400" dirty="0" smtClean="0"/>
              <a:t> željen</a:t>
            </a:r>
            <a:r>
              <a:rPr lang="sr-Latn-ME" sz="2400" dirty="0" smtClean="0"/>
              <a:t>e efekte, </a:t>
            </a:r>
            <a:r>
              <a:rPr lang="sr-Latn-ME" sz="2400" dirty="0"/>
              <a:t>uglavnom stoga što nisu bile usmjerene u proizvodne, izvozno </a:t>
            </a:r>
            <a:r>
              <a:rPr lang="sr-Latn-ME" sz="2400" dirty="0" smtClean="0"/>
              <a:t>orijentisane  </a:t>
            </a:r>
            <a:r>
              <a:rPr lang="sr-Latn-ME" sz="2400" dirty="0"/>
              <a:t>sektore.</a:t>
            </a:r>
          </a:p>
          <a:p>
            <a:pPr marL="0" indent="0" algn="just">
              <a:buNone/>
            </a:pPr>
            <a:r>
              <a:rPr lang="sr-Latn-ME" sz="2400" dirty="0"/>
              <a:t>S obzirom da se </a:t>
            </a:r>
            <a:r>
              <a:rPr lang="sr-Latn-ME" sz="2400" dirty="0" smtClean="0"/>
              <a:t>posmatrane </a:t>
            </a:r>
            <a:r>
              <a:rPr lang="sr-Latn-ME" sz="2400" dirty="0"/>
              <a:t>tranzicijske zemlje razlikuju po veličini, potrebno je usporediti investicije </a:t>
            </a:r>
            <a:r>
              <a:rPr lang="sr-Latn-ME" sz="2400" dirty="0" smtClean="0"/>
              <a:t>u tim </a:t>
            </a:r>
            <a:r>
              <a:rPr lang="sr-Latn-ME" sz="2400" dirty="0"/>
              <a:t>zemljama sa </a:t>
            </a:r>
            <a:r>
              <a:rPr lang="sr-Latn-ME" sz="2400" dirty="0" smtClean="0"/>
              <a:t>stanovišta  </a:t>
            </a:r>
            <a:r>
              <a:rPr lang="sr-Latn-ME" sz="2400" dirty="0"/>
              <a:t>FDI po glavi stanovnika što je prikazano grafikonom 5.</a:t>
            </a:r>
          </a:p>
          <a:p>
            <a:pPr algn="just"/>
            <a:endParaRPr lang="sr-Latn-ME" sz="2400" dirty="0"/>
          </a:p>
        </p:txBody>
      </p:sp>
    </p:spTree>
    <p:extLst>
      <p:ext uri="{BB962C8B-B14F-4D97-AF65-F5344CB8AC3E}">
        <p14:creationId xmlns:p14="http://schemas.microsoft.com/office/powerpoint/2010/main" xmlns="" val="2661614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a:t>Grafikon 5. </a:t>
            </a:r>
            <a:r>
              <a:rPr lang="sr-Latn-ME" sz="3200" dirty="0" smtClean="0"/>
              <a:t>Inostrana direktna  </a:t>
            </a:r>
            <a:r>
              <a:rPr lang="sr-Latn-ME" sz="3200" dirty="0"/>
              <a:t>ulaganja per capita od 1993. do 2009. godine, u eurima</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182330" y="2644816"/>
            <a:ext cx="6779340" cy="271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689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rmAutofit/>
          </a:bodyPr>
          <a:lstStyle/>
          <a:p>
            <a:pPr algn="just"/>
            <a:r>
              <a:rPr lang="sr-Latn-ME" sz="2800" dirty="0" smtClean="0"/>
              <a:t>Vidljivo </a:t>
            </a:r>
            <a:r>
              <a:rPr lang="sr-Latn-ME" sz="2800" dirty="0"/>
              <a:t>je da je </a:t>
            </a:r>
            <a:r>
              <a:rPr lang="sr-Latn-ME" sz="2800" dirty="0" smtClean="0"/>
              <a:t>najveći iznos  </a:t>
            </a:r>
            <a:r>
              <a:rPr lang="sr-Latn-ME" sz="2800" dirty="0"/>
              <a:t>FDI </a:t>
            </a:r>
            <a:r>
              <a:rPr lang="sr-Latn-ME" sz="2800" i="1" dirty="0"/>
              <a:t>per capita </a:t>
            </a:r>
            <a:r>
              <a:rPr lang="sr-Latn-ME" sz="2800" dirty="0"/>
              <a:t>zabilježena u Češkoj (6.693,3 €), a zatim </a:t>
            </a:r>
            <a:r>
              <a:rPr lang="sr-Latn-ME" sz="2800" dirty="0" smtClean="0"/>
              <a:t>slijede </a:t>
            </a:r>
            <a:r>
              <a:rPr lang="vi-VN" sz="2800" dirty="0" smtClean="0"/>
              <a:t>Mađarska</a:t>
            </a:r>
            <a:r>
              <a:rPr lang="vi-VN" sz="2800" dirty="0"/>
              <a:t>, Hrvatska, Bugarska i Slovačka, dok Slovenija i Poljska imaju znatno manji </a:t>
            </a:r>
            <a:r>
              <a:rPr lang="vi-VN" sz="2800" dirty="0" smtClean="0"/>
              <a:t>pril</a:t>
            </a:r>
            <a:r>
              <a:rPr lang="sr-Latn-ME" sz="2800" dirty="0" smtClean="0"/>
              <a:t>i</a:t>
            </a:r>
            <a:r>
              <a:rPr lang="vi-VN" sz="2800" dirty="0" smtClean="0"/>
              <a:t>v </a:t>
            </a:r>
            <a:r>
              <a:rPr lang="vi-VN" sz="2800" dirty="0"/>
              <a:t>investicija </a:t>
            </a:r>
            <a:r>
              <a:rPr lang="vi-VN" sz="2800" dirty="0" smtClean="0"/>
              <a:t>po</a:t>
            </a:r>
            <a:r>
              <a:rPr lang="sr-Latn-ME" sz="2800" dirty="0" smtClean="0"/>
              <a:t> stanovniku.</a:t>
            </a:r>
          </a:p>
          <a:p>
            <a:pPr algn="just"/>
            <a:r>
              <a:rPr lang="sr-Latn-ME" sz="2800" dirty="0" smtClean="0"/>
              <a:t> </a:t>
            </a:r>
            <a:r>
              <a:rPr lang="sr-Latn-ME" sz="2800" dirty="0"/>
              <a:t>Najmanji priljev ima </a:t>
            </a:r>
            <a:r>
              <a:rPr lang="sr-Latn-ME" sz="2800" dirty="0" smtClean="0"/>
              <a:t>Rumunija </a:t>
            </a:r>
            <a:r>
              <a:rPr lang="sr-Latn-ME" sz="2800" dirty="0"/>
              <a:t>(2.371,8 € FDI pc). Prema pokazatelju FDI </a:t>
            </a:r>
            <a:r>
              <a:rPr lang="sr-Latn-ME" sz="2800" i="1" dirty="0"/>
              <a:t>per </a:t>
            </a:r>
            <a:r>
              <a:rPr lang="sr-Latn-ME" sz="2800" i="1" dirty="0" smtClean="0"/>
              <a:t>capita  </a:t>
            </a:r>
            <a:r>
              <a:rPr lang="sr-Latn-ME" sz="2800" dirty="0" smtClean="0"/>
              <a:t>Republika </a:t>
            </a:r>
            <a:r>
              <a:rPr lang="sr-Latn-ME" sz="2800" dirty="0"/>
              <a:t>Hrvatska zauzima treće mjesto.</a:t>
            </a:r>
          </a:p>
          <a:p>
            <a:pPr algn="just"/>
            <a:r>
              <a:rPr lang="sr-Latn-ME" sz="2800" dirty="0"/>
              <a:t>Slijedi tablica 4. s pokazateljem zaduženosti koji prikazuje omjer izravnih inozemnih ulaganja i bruto</a:t>
            </a:r>
          </a:p>
          <a:p>
            <a:pPr marL="0" indent="0" algn="just">
              <a:buNone/>
            </a:pPr>
            <a:r>
              <a:rPr lang="sr-Latn-ME" sz="2800" dirty="0" smtClean="0"/>
              <a:t> domaćeg </a:t>
            </a:r>
            <a:r>
              <a:rPr lang="sr-Latn-ME" sz="2800" dirty="0"/>
              <a:t>proizvoda.</a:t>
            </a:r>
          </a:p>
        </p:txBody>
      </p:sp>
    </p:spTree>
    <p:extLst>
      <p:ext uri="{BB962C8B-B14F-4D97-AF65-F5344CB8AC3E}">
        <p14:creationId xmlns:p14="http://schemas.microsoft.com/office/powerpoint/2010/main" xmlns="" val="1970803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Tab 4 - direktna strana ualaganja kao postotak BDP </a:t>
            </a:r>
            <a:endParaRPr lang="sr-Latn-M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28650" y="2505402"/>
            <a:ext cx="7886700" cy="2991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5190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903790" cy="5196235"/>
          </a:xfrm>
        </p:spPr>
        <p:txBody>
          <a:bodyPr>
            <a:normAutofit/>
          </a:bodyPr>
          <a:lstStyle/>
          <a:p>
            <a:pPr algn="just"/>
            <a:r>
              <a:rPr lang="vi-VN" sz="2800" dirty="0"/>
              <a:t>Najveći pokazatelj zaduženosti </a:t>
            </a:r>
            <a:r>
              <a:rPr lang="sr-Latn-ME" sz="2800" dirty="0" smtClean="0"/>
              <a:t>udio</a:t>
            </a:r>
            <a:r>
              <a:rPr lang="vi-VN" sz="2800" dirty="0" smtClean="0"/>
              <a:t> ino</a:t>
            </a:r>
            <a:r>
              <a:rPr lang="sr-Latn-ME" sz="2800" dirty="0" smtClean="0"/>
              <a:t>stranih direktnih </a:t>
            </a:r>
            <a:r>
              <a:rPr lang="vi-VN" sz="2800" dirty="0" smtClean="0"/>
              <a:t> </a:t>
            </a:r>
            <a:r>
              <a:rPr lang="vi-VN" sz="2800" dirty="0"/>
              <a:t>ulaganja i BDP-a u 2009. godini ima Mađarska (184,31%) i Bugarska (100,62%). </a:t>
            </a:r>
            <a:endParaRPr lang="sr-Latn-ME" sz="2800" dirty="0" smtClean="0"/>
          </a:p>
          <a:p>
            <a:pPr algn="just"/>
            <a:r>
              <a:rPr lang="vi-VN" sz="2800" dirty="0" smtClean="0"/>
              <a:t>U </a:t>
            </a:r>
            <a:r>
              <a:rPr lang="vi-VN" sz="2800" dirty="0"/>
              <a:t>ostalim zemljama taj </a:t>
            </a:r>
            <a:r>
              <a:rPr lang="sr-Latn-ME" sz="2800" dirty="0" smtClean="0"/>
              <a:t>udio</a:t>
            </a:r>
            <a:r>
              <a:rPr lang="vi-VN" sz="2800" dirty="0" smtClean="0"/>
              <a:t> </a:t>
            </a:r>
            <a:r>
              <a:rPr lang="vi-VN" sz="2800" dirty="0"/>
              <a:t>je gotovo dvostruko niži. </a:t>
            </a:r>
            <a:endParaRPr lang="sr-Latn-ME" sz="2800" dirty="0" smtClean="0"/>
          </a:p>
          <a:p>
            <a:pPr algn="just"/>
            <a:r>
              <a:rPr lang="vi-VN" sz="2800" dirty="0" smtClean="0"/>
              <a:t>U </a:t>
            </a:r>
            <a:r>
              <a:rPr lang="vi-VN" sz="2800" dirty="0"/>
              <a:t>Hrvatskoj udio </a:t>
            </a:r>
            <a:r>
              <a:rPr lang="vi-VN" sz="2800" dirty="0" smtClean="0"/>
              <a:t>ino</a:t>
            </a:r>
            <a:r>
              <a:rPr lang="sr-Latn-ME" sz="2800" dirty="0" smtClean="0"/>
              <a:t>stranih direktnih </a:t>
            </a:r>
            <a:r>
              <a:rPr lang="vi-VN" sz="2800" dirty="0" smtClean="0"/>
              <a:t> </a:t>
            </a:r>
            <a:r>
              <a:rPr lang="vi-VN" sz="2800" dirty="0"/>
              <a:t>ulaganja u BDP-u iznosi 50,66%, a najmanji udio bilježi Slovenija, svega 30,94%.</a:t>
            </a:r>
          </a:p>
          <a:p>
            <a:pPr algn="just"/>
            <a:endParaRPr lang="sr-Latn-ME" sz="2800" dirty="0"/>
          </a:p>
        </p:txBody>
      </p:sp>
    </p:spTree>
    <p:extLst>
      <p:ext uri="{BB962C8B-B14F-4D97-AF65-F5344CB8AC3E}">
        <p14:creationId xmlns:p14="http://schemas.microsoft.com/office/powerpoint/2010/main" xmlns="" val="2825947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just">
              <a:buNone/>
            </a:pPr>
            <a:r>
              <a:rPr lang="pl-PL" sz="3200" b="1" dirty="0" smtClean="0"/>
              <a:t>Utjecaj inostranog </a:t>
            </a:r>
            <a:r>
              <a:rPr lang="pl-PL" sz="3200" b="1" dirty="0"/>
              <a:t>duga na kreditni rejting</a:t>
            </a:r>
          </a:p>
          <a:p>
            <a:pPr marL="0" indent="0" algn="just">
              <a:buNone/>
            </a:pPr>
            <a:r>
              <a:rPr lang="sr-Latn-ME" sz="3200" dirty="0"/>
              <a:t>Visina kreditnog rejtinga u zemljama u razvoju važan je pokazatelj sposobnosti servisiranja </a:t>
            </a:r>
            <a:r>
              <a:rPr lang="sr-Latn-ME" sz="3200" dirty="0" smtClean="0"/>
              <a:t>finansijskih  obveza </a:t>
            </a:r>
            <a:r>
              <a:rPr lang="sr-Latn-ME" sz="3200" dirty="0"/>
              <a:t>pojedine zemlje</a:t>
            </a:r>
            <a:r>
              <a:rPr lang="sr-Latn-ME" sz="3200" dirty="0" smtClean="0"/>
              <a:t>.</a:t>
            </a:r>
          </a:p>
          <a:p>
            <a:pPr marL="0" indent="0" algn="just">
              <a:buNone/>
            </a:pPr>
            <a:r>
              <a:rPr lang="sr-Latn-ME" sz="3200" dirty="0" smtClean="0"/>
              <a:t> </a:t>
            </a:r>
            <a:r>
              <a:rPr lang="sr-Latn-ME" sz="3200" dirty="0"/>
              <a:t>Kreditni rejting podrazumijeva sintezu svega što jednu zemlju čini podobnom </a:t>
            </a:r>
            <a:r>
              <a:rPr lang="sr-Latn-ME" sz="3200" dirty="0" smtClean="0"/>
              <a:t>za dužnika</a:t>
            </a:r>
            <a:r>
              <a:rPr lang="sr-Latn-ME" sz="3200" dirty="0"/>
              <a:t>: kreditna sposobnost, dobar ugled, solidna pozicija na tržištu, sposobnost plaćanja i spremnost </a:t>
            </a:r>
            <a:r>
              <a:rPr lang="sr-Latn-ME" sz="3200" dirty="0" smtClean="0"/>
              <a:t>da vrati </a:t>
            </a:r>
            <a:r>
              <a:rPr lang="sr-Latn-ME" sz="3200" dirty="0"/>
              <a:t>dug. </a:t>
            </a:r>
            <a:endParaRPr lang="sr-Latn-ME" sz="3200" dirty="0" smtClean="0"/>
          </a:p>
        </p:txBody>
      </p:sp>
    </p:spTree>
    <p:extLst>
      <p:ext uri="{BB962C8B-B14F-4D97-AF65-F5344CB8AC3E}">
        <p14:creationId xmlns:p14="http://schemas.microsoft.com/office/powerpoint/2010/main" xmlns="" val="50144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7975798" cy="5052219"/>
          </a:xfrm>
        </p:spPr>
        <p:txBody>
          <a:bodyPr>
            <a:normAutofit/>
          </a:bodyPr>
          <a:lstStyle/>
          <a:p>
            <a:pPr marL="0" indent="0" algn="just">
              <a:buNone/>
            </a:pPr>
            <a:r>
              <a:rPr lang="sr-Latn-ME" sz="3200" dirty="0" smtClean="0"/>
              <a:t>Posebno ćemo prikazati i analizirati pokazatelji stanja i toka zaduženosti za navedene zemlje, te će se na osnovu dobijenih rezultata moći bolje sagledati položaj ZSIE u pogledu zaduženosti. </a:t>
            </a:r>
          </a:p>
          <a:p>
            <a:pPr marL="0" indent="0" algn="just">
              <a:buNone/>
            </a:pPr>
            <a:r>
              <a:rPr lang="sr-Latn-ME" sz="3200" dirty="0" smtClean="0"/>
              <a:t>Na temelju rezultata komparacija izvest će se  zakljuci o indikatorima  zaduženosti i opasnostima koje im u tom pogledu prijete.</a:t>
            </a:r>
          </a:p>
          <a:p>
            <a:pPr marL="0" indent="0" algn="just">
              <a:buNone/>
            </a:pPr>
            <a:endParaRPr lang="sr-Latn-ME" sz="3200" dirty="0" smtClean="0"/>
          </a:p>
          <a:p>
            <a:pPr algn="just"/>
            <a:endParaRPr lang="sr-Latn-ME" sz="3200" dirty="0"/>
          </a:p>
        </p:txBody>
      </p:sp>
    </p:spTree>
    <p:extLst>
      <p:ext uri="{BB962C8B-B14F-4D97-AF65-F5344CB8AC3E}">
        <p14:creationId xmlns:p14="http://schemas.microsoft.com/office/powerpoint/2010/main" xmlns="" val="3460990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03790" cy="5340251"/>
          </a:xfrm>
        </p:spPr>
        <p:txBody>
          <a:bodyPr>
            <a:normAutofit/>
          </a:bodyPr>
          <a:lstStyle/>
          <a:p>
            <a:pPr marL="0" indent="0" algn="just">
              <a:buNone/>
            </a:pPr>
            <a:r>
              <a:rPr lang="sr-Latn-ME" sz="3200" dirty="0" smtClean="0"/>
              <a:t>Viši kreditni rejting znači manji rizik, a time i veći broj investitora. </a:t>
            </a:r>
          </a:p>
          <a:p>
            <a:pPr marL="0" indent="0" algn="just">
              <a:buNone/>
            </a:pPr>
            <a:r>
              <a:rPr lang="sr-Latn-ME" sz="3200" dirty="0" smtClean="0"/>
              <a:t>Na kreditni rejting pojedine zemlje važan utjecaj ima i visina inostrane zaduženosti. </a:t>
            </a:r>
          </a:p>
          <a:p>
            <a:pPr marL="0" indent="0" algn="just">
              <a:buNone/>
            </a:pPr>
            <a:r>
              <a:rPr lang="sr-Latn-ME" sz="3200" dirty="0" smtClean="0"/>
              <a:t>U nastavku slijedi tablica 5. koja prikazuje utjecaj inozemnog duga na kreditni rejting odabranih zemalja srednje i istočne Europe krajem 2008. godine, prema agenciji Standard &amp; Poor's.</a:t>
            </a:r>
          </a:p>
          <a:p>
            <a:pPr algn="just"/>
            <a:endParaRPr lang="en-US" sz="3200" dirty="0"/>
          </a:p>
        </p:txBody>
      </p:sp>
    </p:spTree>
    <p:extLst>
      <p:ext uri="{BB962C8B-B14F-4D97-AF65-F5344CB8AC3E}">
        <p14:creationId xmlns:p14="http://schemas.microsoft.com/office/powerpoint/2010/main" xmlns="" val="2106280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a:t>Tablica 5. Kreditni rejting odabranih zemalja krajem 2008. godine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28650" y="2131723"/>
            <a:ext cx="7886700" cy="3739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2809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7975798" cy="5268243"/>
          </a:xfrm>
        </p:spPr>
        <p:txBody>
          <a:bodyPr>
            <a:normAutofit/>
          </a:bodyPr>
          <a:lstStyle/>
          <a:p>
            <a:pPr marL="0" indent="0" algn="just">
              <a:buNone/>
            </a:pPr>
            <a:r>
              <a:rPr lang="vi-VN" sz="2800" dirty="0"/>
              <a:t>Iz </a:t>
            </a:r>
            <a:r>
              <a:rPr lang="vi-VN" sz="2800" dirty="0" smtClean="0"/>
              <a:t>tab</a:t>
            </a:r>
            <a:r>
              <a:rPr lang="sr-Latn-ME" sz="2800" dirty="0" smtClean="0"/>
              <a:t>eli </a:t>
            </a:r>
            <a:r>
              <a:rPr lang="vi-VN" sz="2800" dirty="0" smtClean="0"/>
              <a:t> </a:t>
            </a:r>
            <a:r>
              <a:rPr lang="vi-VN" sz="2800" dirty="0"/>
              <a:t>5. vidljivo je da je najviši kreditni rejting prema agenciji Standard &amp; Poor's ostvaren u Sloveniji </a:t>
            </a:r>
            <a:r>
              <a:rPr lang="vi-VN" sz="2800" dirty="0" smtClean="0"/>
              <a:t>i</a:t>
            </a:r>
            <a:r>
              <a:rPr lang="sr-Latn-ME" sz="2800" dirty="0" smtClean="0"/>
              <a:t> </a:t>
            </a:r>
            <a:r>
              <a:rPr lang="vi-VN" sz="2800" dirty="0" smtClean="0"/>
              <a:t>Češkoj </a:t>
            </a:r>
            <a:r>
              <a:rPr lang="vi-VN" sz="2800" dirty="0"/>
              <a:t>kojima je dana ocjena 'AA', te u Slovačkoj i Poljskoj, s ocjenom 'A+' odnosno 'A-'. Ukoliko </a:t>
            </a:r>
            <a:r>
              <a:rPr lang="vi-VN" sz="2800" dirty="0" smtClean="0"/>
              <a:t>se</a:t>
            </a:r>
            <a:r>
              <a:rPr lang="sr-Latn-ME" sz="2800" dirty="0" smtClean="0"/>
              <a:t> </a:t>
            </a:r>
            <a:r>
              <a:rPr lang="vi-VN" sz="2800" dirty="0" smtClean="0"/>
              <a:t>po</a:t>
            </a:r>
            <a:r>
              <a:rPr lang="sr-Latn-ME" sz="2800" dirty="0" smtClean="0"/>
              <a:t>s</a:t>
            </a:r>
            <a:r>
              <a:rPr lang="vi-VN" sz="2800" dirty="0" smtClean="0"/>
              <a:t>matra </a:t>
            </a:r>
            <a:r>
              <a:rPr lang="vi-VN" sz="2800" dirty="0"/>
              <a:t>povezanost </a:t>
            </a:r>
            <a:r>
              <a:rPr lang="vi-VN" sz="2800" dirty="0" smtClean="0"/>
              <a:t>ino</a:t>
            </a:r>
            <a:r>
              <a:rPr lang="sr-Latn-ME" sz="2800" dirty="0" smtClean="0"/>
              <a:t>stranog </a:t>
            </a:r>
            <a:r>
              <a:rPr lang="vi-VN" sz="2800" dirty="0" smtClean="0"/>
              <a:t> </a:t>
            </a:r>
            <a:r>
              <a:rPr lang="vi-VN" sz="2800" dirty="0"/>
              <a:t>duga i kreditnog rejtinga može se vidjeti da je od </a:t>
            </a:r>
            <a:r>
              <a:rPr lang="vi-VN" sz="2800" dirty="0" smtClean="0"/>
              <a:t>po</a:t>
            </a:r>
            <a:r>
              <a:rPr lang="sr-Latn-ME" sz="2800" dirty="0" smtClean="0"/>
              <a:t>s</a:t>
            </a:r>
            <a:r>
              <a:rPr lang="vi-VN" sz="2800" dirty="0" smtClean="0"/>
              <a:t>matranih</a:t>
            </a:r>
            <a:r>
              <a:rPr lang="vi-VN" sz="2800" dirty="0"/>
              <a:t>, </a:t>
            </a:r>
            <a:r>
              <a:rPr lang="vi-VN" sz="2800" dirty="0" smtClean="0"/>
              <a:t>razvijenijih</a:t>
            </a:r>
            <a:r>
              <a:rPr lang="sr-Latn-ME" sz="2800" dirty="0" smtClean="0"/>
              <a:t> </a:t>
            </a:r>
            <a:r>
              <a:rPr lang="vi-VN" sz="2800" dirty="0" smtClean="0"/>
              <a:t>zemalja </a:t>
            </a:r>
            <a:r>
              <a:rPr lang="vi-VN" sz="2800" dirty="0"/>
              <a:t>najzaduženija Mađarska koja ujedno ima i najniži rejting 'BBB-'. </a:t>
            </a:r>
            <a:endParaRPr lang="sr-Latn-ME" sz="2800" dirty="0" smtClean="0"/>
          </a:p>
          <a:p>
            <a:pPr marL="0" indent="0" algn="just">
              <a:buNone/>
            </a:pPr>
            <a:r>
              <a:rPr lang="vi-VN" sz="2800" dirty="0" smtClean="0"/>
              <a:t>U </a:t>
            </a:r>
            <a:r>
              <a:rPr lang="sr-Latn-ME" sz="2800" dirty="0" smtClean="0"/>
              <a:t>decembru</a:t>
            </a:r>
            <a:r>
              <a:rPr lang="vi-VN" sz="2800" dirty="0" smtClean="0"/>
              <a:t> </a:t>
            </a:r>
            <a:r>
              <a:rPr lang="vi-VN" sz="2800" dirty="0"/>
              <a:t>2010. godine ta </a:t>
            </a:r>
            <a:r>
              <a:rPr lang="vi-VN" sz="2800" dirty="0" smtClean="0"/>
              <a:t>je</a:t>
            </a:r>
            <a:r>
              <a:rPr lang="sr-Latn-ME" sz="2800" dirty="0" smtClean="0"/>
              <a:t> </a:t>
            </a:r>
            <a:r>
              <a:rPr lang="vi-VN" sz="2800" dirty="0" smtClean="0"/>
              <a:t>agencija </a:t>
            </a:r>
            <a:r>
              <a:rPr lang="vi-VN" sz="2800" dirty="0"/>
              <a:t>potvrdila Mađarskoj kreditni rejting 'BBB-' i negativnu prognozu budući da vladini planovi </a:t>
            </a:r>
            <a:r>
              <a:rPr lang="vi-VN" sz="2800" dirty="0" smtClean="0"/>
              <a:t>ne</a:t>
            </a:r>
            <a:r>
              <a:rPr lang="sr-Latn-ME" sz="2800" dirty="0" smtClean="0"/>
              <a:t> </a:t>
            </a:r>
            <a:r>
              <a:rPr lang="vi-VN" sz="2800" dirty="0" smtClean="0"/>
              <a:t>nude </a:t>
            </a:r>
            <a:r>
              <a:rPr lang="vi-VN" sz="2800" dirty="0"/>
              <a:t>rješenje za poboljšanje strukturnog deficita. </a:t>
            </a:r>
            <a:endParaRPr lang="sr-Latn-ME" sz="2800" dirty="0" smtClean="0"/>
          </a:p>
        </p:txBody>
      </p:sp>
    </p:spTree>
    <p:extLst>
      <p:ext uri="{BB962C8B-B14F-4D97-AF65-F5344CB8AC3E}">
        <p14:creationId xmlns:p14="http://schemas.microsoft.com/office/powerpoint/2010/main" xmlns="" val="2760210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algn="just"/>
            <a:r>
              <a:rPr lang="vi-VN" sz="2400" dirty="0"/>
              <a:t>Republika Češka s 37,9% </a:t>
            </a:r>
            <a:r>
              <a:rPr lang="vi-VN" sz="2400" dirty="0" smtClean="0"/>
              <a:t>ino</a:t>
            </a:r>
            <a:r>
              <a:rPr lang="sr-Latn-ME" sz="2400" dirty="0" smtClean="0"/>
              <a:t>stranog </a:t>
            </a:r>
            <a:r>
              <a:rPr lang="vi-VN" sz="2400" dirty="0" smtClean="0"/>
              <a:t> </a:t>
            </a:r>
            <a:r>
              <a:rPr lang="vi-VN" sz="2400" dirty="0"/>
              <a:t>duga u BDP-u kao i viskom </a:t>
            </a:r>
            <a:r>
              <a:rPr lang="sr-Latn-ME" sz="2400" dirty="0" smtClean="0"/>
              <a:t>nivoom direktnih stranih </a:t>
            </a:r>
            <a:r>
              <a:rPr lang="vi-VN" sz="2400" dirty="0" smtClean="0"/>
              <a:t> </a:t>
            </a:r>
            <a:r>
              <a:rPr lang="vi-VN" sz="2400" dirty="0"/>
              <a:t>ulaganja spada među najstabilnije i najuspješnije nove </a:t>
            </a:r>
            <a:r>
              <a:rPr lang="vi-VN" sz="2400" dirty="0" smtClean="0"/>
              <a:t>članice</a:t>
            </a:r>
            <a:r>
              <a:rPr lang="sr-Latn-ME" sz="2400" dirty="0" smtClean="0"/>
              <a:t> </a:t>
            </a:r>
            <a:r>
              <a:rPr lang="vi-VN" sz="2400" dirty="0" smtClean="0"/>
              <a:t>Europske </a:t>
            </a:r>
            <a:r>
              <a:rPr lang="vi-VN" sz="2400" dirty="0"/>
              <a:t>unije te ne čudi činjenica da ima i najbolju ocjenu kreditnog rejtinga. </a:t>
            </a:r>
          </a:p>
          <a:p>
            <a:pPr algn="just"/>
            <a:r>
              <a:rPr lang="vi-VN" sz="2400" dirty="0"/>
              <a:t>Usprkos visokom </a:t>
            </a:r>
            <a:r>
              <a:rPr lang="sr-Latn-ME" sz="2400" dirty="0" smtClean="0"/>
              <a:t>udjelu</a:t>
            </a:r>
            <a:r>
              <a:rPr lang="vi-VN" sz="2400" dirty="0" smtClean="0"/>
              <a:t> </a:t>
            </a:r>
            <a:r>
              <a:rPr lang="vi-VN" sz="2400" dirty="0"/>
              <a:t>inozemnog duga </a:t>
            </a:r>
            <a:r>
              <a:rPr lang="sr-Latn-ME" sz="2400" dirty="0" smtClean="0"/>
              <a:t>u</a:t>
            </a:r>
            <a:r>
              <a:rPr lang="vi-VN" sz="2400" dirty="0" smtClean="0"/>
              <a:t> </a:t>
            </a:r>
            <a:r>
              <a:rPr lang="vi-VN" sz="2400" dirty="0"/>
              <a:t>BDP-a, snažna pozicija Slovenije u smislu kreditnog rejtinga odražava njezine zdrave srednjoročne i dugoročne ekonomske perspektive i relativno velika kontrola vlade nad fiskalnim računima</a:t>
            </a:r>
          </a:p>
          <a:p>
            <a:pPr algn="just"/>
            <a:r>
              <a:rPr lang="vi-VN" sz="2400" dirty="0" smtClean="0"/>
              <a:t>Zanimljivo </a:t>
            </a:r>
            <a:r>
              <a:rPr lang="vi-VN" sz="2400" dirty="0"/>
              <a:t>je da je Slovačka jedina zemlja kojoj je unatoč financijskoj krizi u 2008. godini agencija S&amp;P povećala kreditni rejting. </a:t>
            </a:r>
          </a:p>
          <a:p>
            <a:endParaRPr lang="vi-VN" dirty="0"/>
          </a:p>
          <a:p>
            <a:endParaRPr lang="sr-Latn-ME" dirty="0"/>
          </a:p>
        </p:txBody>
      </p:sp>
    </p:spTree>
    <p:extLst>
      <p:ext uri="{BB962C8B-B14F-4D97-AF65-F5344CB8AC3E}">
        <p14:creationId xmlns:p14="http://schemas.microsoft.com/office/powerpoint/2010/main" xmlns="" val="2756243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047806" cy="5700291"/>
          </a:xfrm>
        </p:spPr>
        <p:txBody>
          <a:bodyPr>
            <a:normAutofit/>
          </a:bodyPr>
          <a:lstStyle/>
          <a:p>
            <a:pPr algn="just"/>
            <a:r>
              <a:rPr lang="sr-Latn-ME" sz="2800" dirty="0"/>
              <a:t>Ulaskom u Europsku monetarnu uniju, odnosno prihvaćanjem eura kao valute, Slovačka je izbjegla mnoge zamke </a:t>
            </a:r>
            <a:r>
              <a:rPr lang="sr-Latn-ME" sz="2800" dirty="0" smtClean="0"/>
              <a:t>u koje </a:t>
            </a:r>
            <a:r>
              <a:rPr lang="sr-Latn-ME" sz="2800" dirty="0"/>
              <a:t>su upale njezini susjedi u regiji te je zahvaljujući napretku u konkurentnosti povećana </a:t>
            </a:r>
            <a:r>
              <a:rPr lang="sr-Latn-ME" sz="2800" dirty="0" smtClean="0"/>
              <a:t>ocjena investicijskog </a:t>
            </a:r>
            <a:r>
              <a:rPr lang="sr-Latn-ME" sz="2800" dirty="0"/>
              <a:t>rejtinga s 'A' na 'A+'.</a:t>
            </a:r>
          </a:p>
          <a:p>
            <a:pPr algn="just"/>
            <a:r>
              <a:rPr lang="sr-Latn-ME" sz="2800" dirty="0"/>
              <a:t>Prema podacima HNB-a (2005.), ocjena </a:t>
            </a:r>
            <a:r>
              <a:rPr lang="sr-Latn-ME" sz="2800" dirty="0" smtClean="0"/>
              <a:t>investicionog  </a:t>
            </a:r>
            <a:r>
              <a:rPr lang="sr-Latn-ME" sz="2800" dirty="0"/>
              <a:t>rejtinga za Hrvatsku u </a:t>
            </a:r>
            <a:r>
              <a:rPr lang="sr-Latn-ME" sz="2800" dirty="0" smtClean="0"/>
              <a:t>maju </a:t>
            </a:r>
            <a:r>
              <a:rPr lang="sr-Latn-ME" sz="2800" dirty="0"/>
              <a:t>2004. godine je </a:t>
            </a:r>
            <a:r>
              <a:rPr lang="sr-Latn-ME" sz="2800" dirty="0" smtClean="0"/>
              <a:t>'BBB-’ da </a:t>
            </a:r>
            <a:r>
              <a:rPr lang="sr-Latn-ME" sz="2800" dirty="0"/>
              <a:t>bi se u </a:t>
            </a:r>
            <a:r>
              <a:rPr lang="sr-Latn-ME" sz="2800" dirty="0" smtClean="0"/>
              <a:t>decembru </a:t>
            </a:r>
            <a:r>
              <a:rPr lang="sr-Latn-ME" sz="2800" dirty="0"/>
              <a:t>iste godine poboljšala na 'BBB' i ostala na snazi sve do današnjeg dana. </a:t>
            </a:r>
            <a:endParaRPr lang="sr-Latn-ME" sz="2800" dirty="0" smtClean="0"/>
          </a:p>
          <a:p>
            <a:pPr algn="just"/>
            <a:r>
              <a:rPr lang="sr-Latn-ME" sz="2800" dirty="0" smtClean="0"/>
              <a:t>Iako </a:t>
            </a:r>
            <a:r>
              <a:rPr lang="sr-Latn-ME" sz="2800" dirty="0"/>
              <a:t>se </a:t>
            </a:r>
            <a:r>
              <a:rPr lang="sr-Latn-ME" sz="2800" dirty="0" smtClean="0"/>
              <a:t>u razdoblju </a:t>
            </a:r>
            <a:r>
              <a:rPr lang="sr-Latn-ME" sz="2800" dirty="0"/>
              <a:t>od 2004. do 2009. godine nominalna vrijednost ukupnog bruto </a:t>
            </a:r>
            <a:r>
              <a:rPr lang="sr-Latn-ME" sz="2800" dirty="0" smtClean="0"/>
              <a:t>inostranog  </a:t>
            </a:r>
            <a:r>
              <a:rPr lang="sr-Latn-ME" sz="2800" dirty="0"/>
              <a:t>duga povećala te </a:t>
            </a:r>
            <a:r>
              <a:rPr lang="sr-Latn-ME" sz="2800" dirty="0" smtClean="0"/>
              <a:t>se pogoršala </a:t>
            </a:r>
            <a:r>
              <a:rPr lang="sr-Latn-ME" sz="2800" dirty="0"/>
              <a:t>vrijednost pokazatelja D/BDP i D/X, </a:t>
            </a:r>
            <a:r>
              <a:rPr lang="sr-Latn-ME" sz="2800" dirty="0" smtClean="0"/>
              <a:t> nije došlo </a:t>
            </a:r>
            <a:r>
              <a:rPr lang="sr-Latn-ME" sz="2800" dirty="0"/>
              <a:t>do pogoršanja ocjene kreditnog rejtinga. </a:t>
            </a:r>
          </a:p>
        </p:txBody>
      </p:sp>
    </p:spTree>
    <p:extLst>
      <p:ext uri="{BB962C8B-B14F-4D97-AF65-F5344CB8AC3E}">
        <p14:creationId xmlns:p14="http://schemas.microsoft.com/office/powerpoint/2010/main" xmlns="" val="119289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7975798" cy="5628283"/>
          </a:xfrm>
        </p:spPr>
        <p:txBody>
          <a:bodyPr>
            <a:normAutofit/>
          </a:bodyPr>
          <a:lstStyle/>
          <a:p>
            <a:pPr algn="just"/>
            <a:r>
              <a:rPr lang="sr-Latn-ME" sz="2800" dirty="0"/>
              <a:t>Tome je </a:t>
            </a:r>
            <a:r>
              <a:rPr lang="sr-Latn-ME" sz="2800" dirty="0" smtClean="0"/>
              <a:t>vjerovatno </a:t>
            </a:r>
            <a:r>
              <a:rPr lang="sr-Latn-ME" sz="2800" dirty="0"/>
              <a:t>pridonijela činjenica da je Hrvatska započela predpristupne pregovore za pridruživanje Europskoj Uniji, što na neki način objašnjava porast </a:t>
            </a:r>
            <a:r>
              <a:rPr lang="sr-Latn-ME" sz="2800" dirty="0" smtClean="0"/>
              <a:t>direktnih stranih ulaganja </a:t>
            </a:r>
            <a:r>
              <a:rPr lang="sr-Latn-ME" sz="2800" dirty="0"/>
              <a:t>u Hrvatsku i intenziviranje trgovine s EU</a:t>
            </a:r>
            <a:r>
              <a:rPr lang="sr-Latn-ME" sz="2800" dirty="0" smtClean="0"/>
              <a:t>.</a:t>
            </a:r>
          </a:p>
          <a:p>
            <a:pPr algn="just"/>
            <a:r>
              <a:rPr lang="sr-Latn-ME" sz="2800" dirty="0" smtClean="0"/>
              <a:t> </a:t>
            </a:r>
            <a:r>
              <a:rPr lang="sr-Latn-ME" sz="2800" dirty="0"/>
              <a:t>Na taj bi se način mogla osigurati dugoročna sredstva za podmirenje dužničkih obveza prema kreditorima.</a:t>
            </a:r>
          </a:p>
          <a:p>
            <a:pPr algn="just"/>
            <a:r>
              <a:rPr lang="sr-Latn-ME" sz="2800" b="1" dirty="0"/>
              <a:t>Može se zaključiti kako </a:t>
            </a:r>
            <a:r>
              <a:rPr lang="sr-Latn-ME" sz="2800" b="1" dirty="0" smtClean="0"/>
              <a:t>visina inostrane  </a:t>
            </a:r>
            <a:r>
              <a:rPr lang="sr-Latn-ME" sz="2800" b="1" dirty="0"/>
              <a:t>zaduženosti zasigurno ima utjecaj na formiranje ocjene kreditnog rejtinga pojedine zemlje, ali nije glavni </a:t>
            </a:r>
            <a:r>
              <a:rPr lang="sr-Latn-ME" sz="2800" b="1" dirty="0" smtClean="0"/>
              <a:t>činilac pogoršanja </a:t>
            </a:r>
            <a:r>
              <a:rPr lang="sr-Latn-ME" sz="2800" b="1" dirty="0"/>
              <a:t>ili poboljšanja te ocjene.</a:t>
            </a:r>
          </a:p>
          <a:p>
            <a:pPr algn="just"/>
            <a:endParaRPr lang="sr-Latn-ME" sz="2800" dirty="0"/>
          </a:p>
          <a:p>
            <a:endParaRPr lang="sr-Latn-ME" dirty="0"/>
          </a:p>
        </p:txBody>
      </p:sp>
    </p:spTree>
    <p:extLst>
      <p:ext uri="{BB962C8B-B14F-4D97-AF65-F5344CB8AC3E}">
        <p14:creationId xmlns:p14="http://schemas.microsoft.com/office/powerpoint/2010/main" xmlns="" val="2599203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smtClean="0"/>
              <a:t>		</a:t>
            </a:r>
          </a:p>
          <a:p>
            <a:pPr marL="0" indent="0">
              <a:buNone/>
            </a:pPr>
            <a:endParaRPr lang="sr-Latn-ME" dirty="0"/>
          </a:p>
          <a:p>
            <a:pPr marL="0" indent="0">
              <a:buNone/>
            </a:pPr>
            <a:r>
              <a:rPr lang="sr-Latn-ME" dirty="0" smtClean="0"/>
              <a:t>			HVALA NA PAŽNJI!</a:t>
            </a:r>
            <a:endParaRPr lang="sr-Latn-ME" dirty="0"/>
          </a:p>
          <a:p>
            <a:pPr marL="0" indent="0">
              <a:buNone/>
            </a:pPr>
            <a:endParaRPr lang="sr-Latn-ME" dirty="0"/>
          </a:p>
        </p:txBody>
      </p:sp>
    </p:spTree>
    <p:extLst>
      <p:ext uri="{BB962C8B-B14F-4D97-AF65-F5344CB8AC3E}">
        <p14:creationId xmlns:p14="http://schemas.microsoft.com/office/powerpoint/2010/main" xmlns="" val="148996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r>
              <a:rPr lang="sr-Latn-ME" dirty="0" smtClean="0"/>
              <a:t> </a:t>
            </a:r>
            <a:br>
              <a:rPr lang="sr-Latn-ME" dirty="0" smtClean="0"/>
            </a:br>
            <a:r>
              <a:rPr lang="sr-Latn-ME" sz="4000" dirty="0" smtClean="0"/>
              <a:t>POKAZATELJI INOSTRANE ZADUŽENOSTI ZEMLJE</a:t>
            </a:r>
            <a:r>
              <a:rPr lang="sr-Latn-ME" dirty="0" smtClean="0"/>
              <a:t/>
            </a:r>
            <a:br>
              <a:rPr lang="sr-Latn-ME" dirty="0" smtClean="0"/>
            </a:br>
            <a:endParaRPr lang="sr-Latn-ME" dirty="0"/>
          </a:p>
        </p:txBody>
      </p:sp>
      <p:sp>
        <p:nvSpPr>
          <p:cNvPr id="3" name="Content Placeholder 2"/>
          <p:cNvSpPr>
            <a:spLocks noGrp="1"/>
          </p:cNvSpPr>
          <p:nvPr>
            <p:ph idx="1"/>
          </p:nvPr>
        </p:nvSpPr>
        <p:spPr>
          <a:xfrm>
            <a:off x="628650" y="1340768"/>
            <a:ext cx="7886700" cy="4836195"/>
          </a:xfrm>
        </p:spPr>
        <p:txBody>
          <a:bodyPr>
            <a:noAutofit/>
          </a:bodyPr>
          <a:lstStyle/>
          <a:p>
            <a:pPr marL="0" indent="0" algn="just">
              <a:buNone/>
            </a:pPr>
            <a:r>
              <a:rPr lang="sr-Latn-ME" sz="3200" dirty="0" smtClean="0"/>
              <a:t>Zaduženje nastaje zbog većih investicija od štednje u nacionalnoj ekonomiji, no ono nastaje i zbog povećane tekuće potrošnje. </a:t>
            </a:r>
          </a:p>
          <a:p>
            <a:pPr marL="0" indent="0" algn="just">
              <a:buNone/>
            </a:pPr>
            <a:r>
              <a:rPr lang="sr-Latn-ME" sz="3200" dirty="0" smtClean="0"/>
              <a:t>Prilikom zaduživanja važno je poštivati načelo racionalnosti, a to je da efikasnost investicija mora biti jednaka prosječnoj kamatnoj stopi na ta sredstva.</a:t>
            </a:r>
          </a:p>
          <a:p>
            <a:pPr marL="0" indent="0" algn="just">
              <a:buNone/>
            </a:pPr>
            <a:r>
              <a:rPr lang="sr-Latn-ME" sz="3200" dirty="0" smtClean="0"/>
              <a:t> To znači da ako se spoljni zajmovi neefikasno utroše (npr. povećanje potrošnje) i ne budu rezultirali u porastu proizvodnje, mogu se pojaviti problemi otplate dugova.</a:t>
            </a:r>
          </a:p>
        </p:txBody>
      </p:sp>
    </p:spTree>
    <p:extLst>
      <p:ext uri="{BB962C8B-B14F-4D97-AF65-F5344CB8AC3E}">
        <p14:creationId xmlns:p14="http://schemas.microsoft.com/office/powerpoint/2010/main" xmlns="" val="23681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6"/>
            <a:ext cx="7831782" cy="5484267"/>
          </a:xfrm>
        </p:spPr>
        <p:txBody>
          <a:bodyPr>
            <a:normAutofit lnSpcReduction="10000"/>
          </a:bodyPr>
          <a:lstStyle/>
          <a:p>
            <a:pPr algn="just"/>
            <a:r>
              <a:rPr lang="vi-VN" sz="3200" dirty="0"/>
              <a:t>Postoji veliki broj pokazatelja inostrane zaduženosti koje navode razni izvori i autori, međutim kao najvažniji i ujedno najviše zastupljeni pokazatelji u mnogim analizama i komparacijama zaduženosti zemalja navode se pokazatelji koji su detaljnije obrađeni u ovom predavanju.</a:t>
            </a:r>
          </a:p>
          <a:p>
            <a:pPr algn="just"/>
            <a:r>
              <a:rPr lang="vi-VN" sz="3200" dirty="0"/>
              <a:t> Pokazatelje inostrane zaduženosti neke zemlje možemo podijeliti </a:t>
            </a:r>
            <a:r>
              <a:rPr lang="vi-VN" sz="3200" dirty="0" smtClean="0"/>
              <a:t>na</a:t>
            </a:r>
            <a:r>
              <a:rPr lang="sr-Latn-ME" sz="3200" dirty="0" smtClean="0"/>
              <a:t>:</a:t>
            </a:r>
          </a:p>
          <a:p>
            <a:pPr marL="0" indent="0" algn="just">
              <a:buNone/>
            </a:pPr>
            <a:r>
              <a:rPr lang="sr-Latn-ME" sz="3200" dirty="0"/>
              <a:t>	</a:t>
            </a:r>
            <a:r>
              <a:rPr lang="sr-Latn-ME" sz="3200" dirty="0" smtClean="0"/>
              <a:t>- </a:t>
            </a:r>
            <a:r>
              <a:rPr lang="vi-VN" sz="3200" dirty="0" smtClean="0"/>
              <a:t> </a:t>
            </a:r>
            <a:r>
              <a:rPr lang="vi-VN" sz="3200" dirty="0"/>
              <a:t>pokazatelje stanja </a:t>
            </a:r>
            <a:r>
              <a:rPr lang="vi-VN" sz="3200" dirty="0" smtClean="0"/>
              <a:t>i</a:t>
            </a:r>
            <a:endParaRPr lang="sr-Latn-ME" sz="3200" dirty="0" smtClean="0"/>
          </a:p>
          <a:p>
            <a:pPr marL="0" indent="0" algn="just">
              <a:buNone/>
            </a:pPr>
            <a:r>
              <a:rPr lang="sr-Latn-ME" sz="3200" dirty="0"/>
              <a:t>	</a:t>
            </a:r>
            <a:r>
              <a:rPr lang="sr-Latn-ME" sz="3200" dirty="0" smtClean="0"/>
              <a:t>- </a:t>
            </a:r>
            <a:r>
              <a:rPr lang="vi-VN" sz="3200" dirty="0" smtClean="0"/>
              <a:t> </a:t>
            </a:r>
            <a:r>
              <a:rPr lang="vi-VN" sz="3200" dirty="0"/>
              <a:t>pokazatelje toka zaduženosti </a:t>
            </a:r>
            <a:endParaRPr lang="sr-Latn-ME" sz="3200" dirty="0" smtClean="0"/>
          </a:p>
          <a:p>
            <a:pPr marL="0" indent="0" algn="just">
              <a:buNone/>
            </a:pPr>
            <a:r>
              <a:rPr lang="vi-VN" sz="3200" dirty="0" smtClean="0"/>
              <a:t>(</a:t>
            </a:r>
            <a:r>
              <a:rPr lang="vi-VN" sz="3200" dirty="0"/>
              <a:t>Babić, 1996., 380 - 384; MMF, 2000).</a:t>
            </a:r>
          </a:p>
          <a:p>
            <a:endParaRPr lang="sr-Latn-ME" dirty="0"/>
          </a:p>
        </p:txBody>
      </p:sp>
    </p:spTree>
    <p:extLst>
      <p:ext uri="{BB962C8B-B14F-4D97-AF65-F5344CB8AC3E}">
        <p14:creationId xmlns:p14="http://schemas.microsoft.com/office/powerpoint/2010/main" xmlns="" val="302358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normAutofit fontScale="90000"/>
          </a:bodyPr>
          <a:lstStyle/>
          <a:p>
            <a:r>
              <a:rPr lang="sr-Latn-ME" sz="4400" b="1" dirty="0" smtClean="0"/>
              <a:t/>
            </a:r>
            <a:br>
              <a:rPr lang="sr-Latn-ME" sz="4400" b="1" dirty="0" smtClean="0"/>
            </a:br>
            <a:r>
              <a:rPr lang="sr-Latn-ME" sz="4400" b="1" dirty="0" smtClean="0"/>
              <a:t>Pokazatelji </a:t>
            </a:r>
            <a:r>
              <a:rPr lang="sr-Latn-ME" sz="4400" b="1" dirty="0"/>
              <a:t>stanja zaduženosti</a:t>
            </a:r>
            <a:r>
              <a:rPr lang="sr-Latn-ME" dirty="0"/>
              <a:t/>
            </a:r>
            <a:br>
              <a:rPr lang="sr-Latn-ME" dirty="0"/>
            </a:br>
            <a:endParaRPr lang="sr-Latn-ME" dirty="0"/>
          </a:p>
        </p:txBody>
      </p:sp>
      <p:sp>
        <p:nvSpPr>
          <p:cNvPr id="3" name="Content Placeholder 2"/>
          <p:cNvSpPr>
            <a:spLocks noGrp="1"/>
          </p:cNvSpPr>
          <p:nvPr>
            <p:ph idx="1"/>
          </p:nvPr>
        </p:nvSpPr>
        <p:spPr>
          <a:xfrm>
            <a:off x="457200" y="1196752"/>
            <a:ext cx="8229600" cy="4929411"/>
          </a:xfrm>
        </p:spPr>
        <p:txBody>
          <a:bodyPr>
            <a:noAutofit/>
          </a:bodyPr>
          <a:lstStyle/>
          <a:p>
            <a:pPr marL="0" indent="0" algn="just">
              <a:buNone/>
            </a:pPr>
            <a:r>
              <a:rPr lang="sr-Latn-ME" sz="3200" dirty="0" smtClean="0"/>
              <a:t>Najvažniji pokazatelji stanja inostrane  zaduženosti koji se uzimaju kod ocjene stupnja</a:t>
            </a:r>
          </a:p>
          <a:p>
            <a:pPr marL="0" indent="0" algn="just">
              <a:buNone/>
            </a:pPr>
            <a:r>
              <a:rPr lang="sr-Latn-ME" sz="3200" dirty="0" smtClean="0"/>
              <a:t>zaduženosti neke zemlje su:</a:t>
            </a:r>
          </a:p>
          <a:p>
            <a:pPr marL="0" indent="0" algn="just">
              <a:buNone/>
            </a:pPr>
            <a:r>
              <a:rPr lang="sr-Latn-ME" sz="3200" dirty="0" smtClean="0"/>
              <a:t>1. Odnos ukupnog inostranog duga prema BDP-u, pokazuje odnos ukupnog inostranog duga u odnosu na bruto domaći proizvod pa njegov porast ukazuje na opasnost od nesolventnosti zemlje. </a:t>
            </a:r>
          </a:p>
          <a:p>
            <a:pPr marL="0" indent="0" algn="just">
              <a:buNone/>
            </a:pPr>
            <a:r>
              <a:rPr lang="sr-Latn-ME" sz="3200" dirty="0" smtClean="0"/>
              <a:t>Uzima se da odnos veći od 30% ukazuje na relativno veći rizik od pojavljivanja problema nesolventnosti. </a:t>
            </a:r>
          </a:p>
          <a:p>
            <a:pPr marL="0" indent="0" algn="just">
              <a:buNone/>
            </a:pPr>
            <a:endParaRPr lang="sr-Latn-ME" sz="3200" dirty="0"/>
          </a:p>
        </p:txBody>
      </p:sp>
    </p:spTree>
    <p:extLst>
      <p:ext uri="{BB962C8B-B14F-4D97-AF65-F5344CB8AC3E}">
        <p14:creationId xmlns:p14="http://schemas.microsoft.com/office/powerpoint/2010/main" xmlns="" val="36546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TotalTime>
  <Words>4424</Words>
  <Application>Microsoft Office PowerPoint</Application>
  <PresentationFormat>On-screen Show (4:3)</PresentationFormat>
  <Paragraphs>185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MEĐUNARODNO FINANSIJSKO PRAVO</vt:lpstr>
      <vt:lpstr>Slide 2</vt:lpstr>
      <vt:lpstr>Slide 3</vt:lpstr>
      <vt:lpstr>Slide 4</vt:lpstr>
      <vt:lpstr>Slide 5</vt:lpstr>
      <vt:lpstr>Slide 6</vt:lpstr>
      <vt:lpstr>  POKAZATELJI INOSTRANE ZADUŽENOSTI ZEMLJE </vt:lpstr>
      <vt:lpstr>Slide 8</vt:lpstr>
      <vt:lpstr> Pokazatelji stanja zaduženosti </vt:lpstr>
      <vt:lpstr>Slide 10</vt:lpstr>
      <vt:lpstr>Slide 11</vt:lpstr>
      <vt:lpstr>Slide 12</vt:lpstr>
      <vt:lpstr>Slide 13</vt:lpstr>
      <vt:lpstr>Slide 14</vt:lpstr>
      <vt:lpstr> Ostali pokazatelji inostrane  zaduženosti </vt:lpstr>
      <vt:lpstr>Slide 16</vt:lpstr>
      <vt:lpstr>Slide 17</vt:lpstr>
      <vt:lpstr>Slide 18</vt:lpstr>
      <vt:lpstr>Slide 19</vt:lpstr>
      <vt:lpstr>Slide 20</vt:lpstr>
      <vt:lpstr>Slide 21</vt:lpstr>
      <vt:lpstr> UVOD </vt:lpstr>
      <vt:lpstr>Slide 23</vt:lpstr>
      <vt:lpstr>Slide 24</vt:lpstr>
      <vt:lpstr>Slide 25</vt:lpstr>
      <vt:lpstr> ANALIZA ZADUŽENOSTI ZEMALJA SREDNJE I ISTOČNE EUROPE </vt:lpstr>
      <vt:lpstr>Slide 27</vt:lpstr>
      <vt:lpstr>Slide 28</vt:lpstr>
      <vt:lpstr>Tab 1 - Ukupni inostrani dug u razdoblju od 2000. do 2004. godine u mlrd. USD</vt:lpstr>
      <vt:lpstr>Slide 30</vt:lpstr>
      <vt:lpstr>Slide 31</vt:lpstr>
      <vt:lpstr>Graf 1 – ukupni inostrani dug per capita u 2000 i 2008.g. u USD</vt:lpstr>
      <vt:lpstr>Slide 33</vt:lpstr>
      <vt:lpstr>Slide 34</vt:lpstr>
      <vt:lpstr>Slide 35</vt:lpstr>
      <vt:lpstr>Tab 2 - Ukupni inostrani  dug u postotku BDP-a za razdoblje od 2003. do 2008. godine</vt:lpstr>
      <vt:lpstr>Slide 37</vt:lpstr>
      <vt:lpstr>Slide 38</vt:lpstr>
      <vt:lpstr>Grafikon 2. - Odnos ukupnog inostranog  duga i BDP-a u 2009. godini</vt:lpstr>
      <vt:lpstr>Slide 40</vt:lpstr>
      <vt:lpstr>Slide 41</vt:lpstr>
      <vt:lpstr>Ukupni inostrani  dug u postotku izvoza roba i usluga </vt:lpstr>
      <vt:lpstr>Tabela 3. Ukupni inostrani  dug u postotku izvoza roba i usluga za razdoblje od 2003.-2008. godine</vt:lpstr>
      <vt:lpstr>Slide 44</vt:lpstr>
      <vt:lpstr>Slide 45</vt:lpstr>
      <vt:lpstr>Slide 46</vt:lpstr>
      <vt:lpstr>Grafikon 3. Odnos ukupnog inozemnog duga i izvoza roba i usluga u 2009. godini</vt:lpstr>
      <vt:lpstr>Slide 48</vt:lpstr>
      <vt:lpstr>Slide 49</vt:lpstr>
      <vt:lpstr>Slide 50</vt:lpstr>
      <vt:lpstr>Slide 51</vt:lpstr>
      <vt:lpstr>Grafikon 4. FDI od 1998. do 2008., u mil. EUR</vt:lpstr>
      <vt:lpstr>Slide 53</vt:lpstr>
      <vt:lpstr>Slide 54</vt:lpstr>
      <vt:lpstr>Grafikon 5. Inostrana direktna  ulaganja per capita od 1993. do 2009. godine, u eurima</vt:lpstr>
      <vt:lpstr>Slide 56</vt:lpstr>
      <vt:lpstr>Tab 4 - direktna strana ualaganja kao postotak BDP </vt:lpstr>
      <vt:lpstr>Slide 58</vt:lpstr>
      <vt:lpstr>Slide 59</vt:lpstr>
      <vt:lpstr>Slide 60</vt:lpstr>
      <vt:lpstr>Tablica 5. Kreditni rejting odabranih zemalja krajem 2008. godine</vt:lpstr>
      <vt:lpstr>Slide 62</vt:lpstr>
      <vt:lpstr>Slide 63</vt:lpstr>
      <vt:lpstr>Slide 64</vt:lpstr>
      <vt:lpstr>Slide 65</vt:lpstr>
      <vt:lpstr>Slide 66</vt:lpstr>
    </vt:vector>
  </TitlesOfParts>
  <Company>Centralna banka Crne Gore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Halil Kalac</dc:creator>
  <cp:lastModifiedBy>Windows User</cp:lastModifiedBy>
  <cp:revision>46</cp:revision>
  <dcterms:created xsi:type="dcterms:W3CDTF">2014-12-02T14:28:29Z</dcterms:created>
  <dcterms:modified xsi:type="dcterms:W3CDTF">2018-12-30T09:56:53Z</dcterms:modified>
</cp:coreProperties>
</file>