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</a:t>
            </a:r>
            <a:r>
              <a:rPr lang="hr-HR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naučnoj </a:t>
            </a:r>
            <a:r>
              <a:rPr lang="hr-HR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2016.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9,416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milijardi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nominalno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4,8%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prethodnu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godinu39,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bio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sigurno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usljed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nižeg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prethodnu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uslijed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berzanskih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podacima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BHAS‐a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došlo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2,6%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prethodnu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Najznačajnija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smanjenja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zabilježena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naftnih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derivatai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15%,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%, električne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opreme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hemikalija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5%.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PLATNI BILANS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Deficit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2016.godinu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1,3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milijardi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zabilježile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godišnji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2,5%.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deficit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raspoloživim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podacima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deficit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2016.godinu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4,3% BDP‐a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projekcija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DEP‐a,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pristup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1%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prethodnu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PLATNI BILANS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dijelom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porasta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2,8%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došlo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usljed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(2,7%)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(2,9%).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Usljed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smanjenja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došlo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umanjenja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približno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prethodne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došlo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porasta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5,6% u 2016.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godini</a:t>
            </a:r>
            <a:r>
              <a:rPr lang="en-US" dirty="0" smtClean="0"/>
              <a:t> 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PLATNI BILANS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neto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prilivi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približno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prošle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smanjenje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0,5% ).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2016.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došlo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1,3%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smanjenih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beneficija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2,4%.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nastavile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zabilježile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četiri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kvartala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intervalu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1,7‐4,6%).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zabilježile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2,5%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godišnjem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Tekući</a:t>
            </a:r>
            <a:r>
              <a:rPr lang="en-US" dirty="0" smtClean="0"/>
              <a:t> </a:t>
            </a:r>
            <a:r>
              <a:rPr lang="en-US" dirty="0" err="1" smtClean="0"/>
              <a:t>odlivi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inostranstva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2016. </a:t>
            </a:r>
            <a:r>
              <a:rPr lang="en-US" dirty="0" err="1" smtClean="0"/>
              <a:t>godini</a:t>
            </a:r>
            <a:r>
              <a:rPr lang="en-US" dirty="0" smtClean="0"/>
              <a:t> </a:t>
            </a:r>
            <a:r>
              <a:rPr lang="en-US" dirty="0" err="1" smtClean="0"/>
              <a:t>zabilježili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3,7% </a:t>
            </a:r>
          </a:p>
          <a:p>
            <a:r>
              <a:rPr lang="en-US" dirty="0" smtClean="0"/>
              <a:t>Do </a:t>
            </a:r>
            <a:r>
              <a:rPr lang="en-US" dirty="0" err="1" smtClean="0"/>
              <a:t>ovoga</a:t>
            </a:r>
            <a:r>
              <a:rPr lang="en-US" dirty="0" smtClean="0"/>
              <a:t> je </a:t>
            </a:r>
            <a:r>
              <a:rPr lang="en-US" dirty="0" err="1" smtClean="0"/>
              <a:t>prevashodno</a:t>
            </a:r>
            <a:r>
              <a:rPr lang="en-US" dirty="0" smtClean="0"/>
              <a:t> </a:t>
            </a:r>
            <a:r>
              <a:rPr lang="en-US" dirty="0" err="1" smtClean="0"/>
              <a:t>došlo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nefinansijskog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gdje</a:t>
            </a:r>
            <a:r>
              <a:rPr lang="en-US" dirty="0" smtClean="0"/>
              <a:t> je </a:t>
            </a:r>
            <a:r>
              <a:rPr lang="en-US" dirty="0" err="1" smtClean="0"/>
              <a:t>zabilježeno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odliva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skoro</a:t>
            </a:r>
            <a:r>
              <a:rPr lang="en-US" dirty="0" smtClean="0"/>
              <a:t> 53%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direktnih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portfolio </a:t>
            </a:r>
            <a:r>
              <a:rPr lang="en-US" dirty="0" err="1" smtClean="0"/>
              <a:t>investicija</a:t>
            </a:r>
            <a:r>
              <a:rPr lang="en-US" dirty="0" smtClean="0"/>
              <a:t> (u 2016. </a:t>
            </a:r>
            <a:r>
              <a:rPr lang="en-US" dirty="0" err="1" smtClean="0"/>
              <a:t>godini</a:t>
            </a:r>
            <a:r>
              <a:rPr lang="en-US" dirty="0" smtClean="0"/>
              <a:t> </a:t>
            </a:r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 smtClean="0"/>
              <a:t>odlivi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bili</a:t>
            </a:r>
            <a:r>
              <a:rPr lang="en-US" dirty="0" smtClean="0"/>
              <a:t> 115 </a:t>
            </a:r>
            <a:r>
              <a:rPr lang="en-US" dirty="0" err="1" smtClean="0"/>
              <a:t>miliona</a:t>
            </a:r>
            <a:r>
              <a:rPr lang="en-US" dirty="0" smtClean="0"/>
              <a:t> KM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2015. </a:t>
            </a:r>
            <a:r>
              <a:rPr lang="en-US" dirty="0" err="1" smtClean="0"/>
              <a:t>iznosili</a:t>
            </a:r>
            <a:r>
              <a:rPr lang="en-US" dirty="0" smtClean="0"/>
              <a:t> 244 </a:t>
            </a:r>
            <a:r>
              <a:rPr lang="en-US" dirty="0" err="1" smtClean="0"/>
              <a:t>miliona</a:t>
            </a:r>
            <a:r>
              <a:rPr lang="en-US" dirty="0" smtClean="0"/>
              <a:t> KM).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8229600" cy="1066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PLATNI BILANS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pkoncepta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robnaoj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području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determiniše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pokrivenost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registracije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Posljedic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prebivališta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području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prebivališta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bivšeg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internacionalni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standardi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statistiku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carina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zasnivaju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umjesto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nužno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poklapaju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vlasništvu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PLATNI BILANS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realizovalo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povlačenjem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291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milion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2015.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povlačenje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578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miliona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63%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preostali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dijelom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kratkoročnih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ulaganja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ulaganja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427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miliona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dijelom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527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miliona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zaduživanjem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otplata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455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miliona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učestvovali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40%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višegodišnjeg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prosjeka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periodu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2007‐2015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prosjek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27%).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Vanjskotrgovinska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2016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Nastvljen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trend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vanjskotrgovinske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Poboljšanje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vanjskotrgovinskih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indikatora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smanjenje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pokrivenost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nominalne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usljed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nastavljen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trend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BH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vanjskotrgovinskoj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karakteristike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vanjskotrgovinske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bile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smanjenje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vanjskotrgovinskog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pokrivenost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prošlu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Vanjskotrgovinska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Ključne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determinante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vanjskotrgovinske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2016.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bile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jačanje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partnerima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industrijske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nizak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329</TotalTime>
  <Words>893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PRAVNI FAKULTET  MEĐUNARODNO FINANSIJSKO PRAVO autor-prof.dr.Babić Mate&amp;Ante, izdanje Zagreb 2000 g.</vt:lpstr>
      <vt:lpstr>                          VJEŽBE 7 UVOD</vt:lpstr>
      <vt:lpstr>PLATNI BILANS BiH  </vt:lpstr>
      <vt:lpstr>PLATNI BILANS BiH</vt:lpstr>
      <vt:lpstr>PLATNI BILANS BiH</vt:lpstr>
      <vt:lpstr>PLATNI BILANS BiH</vt:lpstr>
      <vt:lpstr>PLATNI BILANS BiH</vt:lpstr>
      <vt:lpstr>Vanjskotrgovinska razmjena u BiH u 2016  </vt:lpstr>
      <vt:lpstr>Vanjskotrgovinska razmjena u BiH u 2016</vt:lpstr>
      <vt:lpstr>Kretanje izvoza roba u 2016. godini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89</cp:revision>
  <dcterms:created xsi:type="dcterms:W3CDTF">2018-10-12T06:19:13Z</dcterms:created>
  <dcterms:modified xsi:type="dcterms:W3CDTF">2019-11-16T13:08:38Z</dcterms:modified>
</cp:coreProperties>
</file>