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493644-7632-4F71-8305-BFCDED266926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493644-7632-4F71-8305-BFCDED266926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458200" cy="1676400"/>
          </a:xfrm>
        </p:spPr>
        <p:txBody>
          <a:bodyPr>
            <a:normAutofit/>
          </a:bodyPr>
          <a:lstStyle/>
          <a:p>
            <a:pPr algn="ctr"/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 FINANSIJSKO PRAVO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autor-prof.dr.Babić Mate&amp;Ante, izdanje Zagreb 2000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05800" cy="2729462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Međunarodno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međunarodno-finansijsko pravnim odnosima, tokovima i principima na kojima počiva,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međunarodno-finansijskim subjektima, odnosno institucijama međunarodnog finansijskog prava i integracijama regionalnog i međunarodnog karaktera,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 monetarnim sistemom.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međunarodnim finansijama“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Zemlje u tranziciji i jugoistočna Evropa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hr-HR" dirty="0" smtClean="0"/>
              <a:t>Prilivi SDI u evropskim tranziciskim zemljama predstavljaju manje od 25% ukupnih investicija,iako u nekim slučajevima vrijednost ovoga pokazatelja dostiže 30% (Albanija), ili čak 130% (Crna Gora). </a:t>
            </a:r>
          </a:p>
          <a:p>
            <a:endParaRPr lang="hr-HR" dirty="0" smtClean="0"/>
          </a:p>
          <a:p>
            <a:r>
              <a:rPr lang="hr-HR" dirty="0" smtClean="0"/>
              <a:t>Tranzicijske zemlje uopšte su i dalje neto - korisnici SDI (FDI). </a:t>
            </a:r>
          </a:p>
          <a:p>
            <a:pPr marL="109728" indent="0">
              <a:buNone/>
            </a:pPr>
            <a:endParaRPr lang="hr-HR" dirty="0" smtClean="0"/>
          </a:p>
          <a:p>
            <a:r>
              <a:rPr lang="hr-HR" dirty="0" smtClean="0"/>
              <a:t>Strane investicije u vidu kredita ili drugih oblika su važne za rast nerazvijenih zemalja. Učešća u kapitalu mogu biti indirektna ili direktna. </a:t>
            </a:r>
          </a:p>
          <a:p>
            <a:pPr marL="109728" indent="0">
              <a:buNone/>
            </a:pPr>
            <a:endParaRPr lang="hr-HR" dirty="0" smtClean="0"/>
          </a:p>
          <a:p>
            <a:r>
              <a:rPr lang="hr-HR" dirty="0" smtClean="0"/>
              <a:t>Indirektna učešća u kapitalu se nazivaju portfolio investicijama, a direktna učešća se nazivaju stranim direktnim investicijama(SDI).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Zemlje u tranziciji i jugoistočna Evropa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Često je vrlo bitan uticaji političke stabilnosti i korupcije na SDI-e, a zatim i uticaj SDI-a na</a:t>
            </a:r>
            <a:br>
              <a:rPr lang="hr-HR" dirty="0" smtClean="0"/>
            </a:br>
            <a:r>
              <a:rPr lang="hr-HR" dirty="0" smtClean="0"/>
              <a:t>ekonomski rast (rast BDP-a). Te pojave su prisutne u zemljama koje ulaze u sastav Zapadnog Balkana ( Srbija, BiH, Crna Gora, Kosovo, Albanija, Makedonija). </a:t>
            </a:r>
          </a:p>
          <a:p>
            <a:r>
              <a:rPr lang="hr-HR" dirty="0" smtClean="0"/>
              <a:t>Osnovna ideja je da efekti SDI-a na ekonomski rast</a:t>
            </a:r>
            <a:br>
              <a:rPr lang="hr-HR" dirty="0" smtClean="0"/>
            </a:br>
            <a:r>
              <a:rPr lang="hr-HR" dirty="0" smtClean="0"/>
              <a:t>zavise od postojećih ili naknadno razvijenih internih uslova zemlje primaoca (ekonomski,politički,</a:t>
            </a:r>
            <a:r>
              <a:rPr lang="en-US" dirty="0" smtClean="0"/>
              <a:t> </a:t>
            </a:r>
            <a:r>
              <a:rPr lang="hr-HR" dirty="0" smtClean="0"/>
              <a:t>socijalni, kulturni).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Zemlje u tranziciji i jugoistočna Evropa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 smtClean="0"/>
              <a:t>Tržišta u razvoju, gde je i ekonomsko i političko okruženje još uvek nedovoljno stabilno, posebno su osetljiva na politički rizik,koji je van kontrole investitora.</a:t>
            </a:r>
          </a:p>
          <a:p>
            <a:pPr marL="109728" indent="0">
              <a:buNone/>
            </a:pPr>
            <a:r>
              <a:rPr lang="hr-HR" dirty="0" smtClean="0"/>
              <a:t> </a:t>
            </a:r>
          </a:p>
          <a:p>
            <a:r>
              <a:rPr lang="hr-HR" dirty="0" smtClean="0"/>
              <a:t>Naime, postoji niz faktora koji mogu da povećavaju ili smanje uticaj ovog rizika: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česte promene u regulaciji, 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nestabilnosti valute, 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visoki nivoi korupcije, 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slabe državne institucije, 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nereformisan finansijski sistem, 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razlike u pravnim i regulatornim režimima, 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kao i restriktivna priroda tržišta rada. </a:t>
            </a:r>
          </a:p>
          <a:p>
            <a:pPr marL="109728" indent="0">
              <a:buNone/>
            </a:pPr>
            <a:endParaRPr lang="hr-HR" dirty="0" smtClean="0"/>
          </a:p>
          <a:p>
            <a:pPr marL="109728" indent="0" algn="ctr">
              <a:buNone/>
            </a:pPr>
            <a:r>
              <a:rPr lang="hr-HR" i="1" u="sng" dirty="0" smtClean="0"/>
              <a:t>Viši politički rizik privlači manje SDI-a !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SDI -</a:t>
            </a:r>
            <a:r>
              <a:rPr lang="hr-HR" b="1" dirty="0" smtClean="0"/>
              <a:t> Bosna i Hercegovina (BiH)</a:t>
            </a:r>
            <a:r>
              <a:rPr lang="hr-HR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endParaRPr lang="en-US" smtClean="0"/>
          </a:p>
          <a:p>
            <a:pPr marL="109728" indent="0">
              <a:buNone/>
            </a:pPr>
            <a:r>
              <a:rPr lang="bs-Latn-BA" smtClean="0"/>
              <a:t>Pitanje </a:t>
            </a:r>
            <a:r>
              <a:rPr lang="bs-Latn-BA" dirty="0" smtClean="0"/>
              <a:t>za sve studente:</a:t>
            </a:r>
          </a:p>
          <a:p>
            <a:pPr marL="109728" indent="0">
              <a:buNone/>
            </a:pPr>
            <a:endParaRPr lang="bs-Latn-BA" dirty="0" smtClean="0"/>
          </a:p>
          <a:p>
            <a:pPr marL="109728" indent="0">
              <a:buNone/>
            </a:pPr>
            <a:endParaRPr lang="bs-Latn-BA" dirty="0" smtClean="0"/>
          </a:p>
          <a:p>
            <a:pPr marL="109728" indent="0">
              <a:buNone/>
            </a:pPr>
            <a:endParaRPr lang="bs-Latn-BA" dirty="0" smtClean="0"/>
          </a:p>
          <a:p>
            <a:pPr marL="109728" indent="0">
              <a:buNone/>
            </a:pPr>
            <a:r>
              <a:rPr lang="bs-Latn-BA" dirty="0" smtClean="0"/>
              <a:t>-ISTRAŽITI SDI za Bosnu i Hercegovinu za 2016/2017 g do sljedećeg predavanja</a:t>
            </a:r>
            <a:r>
              <a:rPr lang="en-US" dirty="0" smtClean="0"/>
              <a:t>/</a:t>
            </a:r>
            <a:r>
              <a:rPr lang="en-US" dirty="0" err="1" smtClean="0"/>
              <a:t>vježbi</a:t>
            </a:r>
            <a:r>
              <a:rPr lang="bs-Latn-BA" dirty="0" smtClean="0"/>
              <a:t>?</a:t>
            </a:r>
            <a:endParaRPr lang="hr-HR" dirty="0" smtClean="0"/>
          </a:p>
          <a:p>
            <a:pPr marL="109728" indent="0">
              <a:buNone/>
            </a:pPr>
            <a:endParaRPr lang="hr-HR" dirty="0" smtClean="0"/>
          </a:p>
          <a:p>
            <a:pPr marL="109728" indent="0">
              <a:buNone/>
            </a:pPr>
            <a:endParaRPr lang="hr-HR" dirty="0" smtClean="0"/>
          </a:p>
          <a:p>
            <a:pPr marL="109728" indent="0">
              <a:buNone/>
            </a:pPr>
            <a:endParaRPr lang="hr-HR" dirty="0" smtClean="0"/>
          </a:p>
          <a:p>
            <a:pPr marL="109728" indent="0" algn="ctr">
              <a:buNone/>
            </a:pPr>
            <a:r>
              <a:rPr lang="hr-HR" b="1" i="1" u="sng" dirty="0" smtClean="0">
                <a:solidFill>
                  <a:srgbClr val="FF0000"/>
                </a:solidFill>
              </a:rPr>
              <a:t>Prema podacima Centralne banke BiH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142</TotalTime>
  <Words>319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PRAVNI FAKULTET  MEĐUNARODNO FINANSIJSKO PRAVO autor-prof.dr.Babić Mate&amp;Ante, izdanje Zagreb 2000 g.</vt:lpstr>
      <vt:lpstr>                          VJEŽBE 3 UVOD</vt:lpstr>
      <vt:lpstr>Zemlje u tranziciji i jugoistočna Evropa</vt:lpstr>
      <vt:lpstr>Zemlje u tranziciji i jugoistočna Evropa</vt:lpstr>
      <vt:lpstr>Zemlje u tranziciji i jugoistočna Evropa</vt:lpstr>
      <vt:lpstr>SDI - Bosna i Hercegovina (BiH) 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42</cp:revision>
  <dcterms:created xsi:type="dcterms:W3CDTF">2018-10-12T06:19:13Z</dcterms:created>
  <dcterms:modified xsi:type="dcterms:W3CDTF">2019-10-19T07:00:43Z</dcterms:modified>
</cp:coreProperties>
</file>