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4687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7547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781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633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648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173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419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288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945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028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433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66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549275"/>
            <a:ext cx="7772400" cy="5327650"/>
          </a:xfrm>
        </p:spPr>
        <p:txBody>
          <a:bodyPr/>
          <a:lstStyle/>
          <a:p>
            <a:pPr eaLnBrk="1" hangingPunct="1"/>
            <a:r>
              <a:rPr lang="sr-Latn-CS" altLang="en-US" b="1" smtClean="0"/>
              <a:t>MEĐUNARODNO FINANSIJSKO PRAVO</a:t>
            </a:r>
            <a:br>
              <a:rPr lang="sr-Latn-CS" altLang="en-US" b="1" smtClean="0"/>
            </a:br>
            <a:r>
              <a:rPr lang="sr-Latn-CS" altLang="en-US" b="1" smtClean="0"/>
              <a:t/>
            </a:r>
            <a:br>
              <a:rPr lang="sr-Latn-CS" altLang="en-US" b="1" smtClean="0"/>
            </a:br>
            <a:r>
              <a:rPr lang="sr-Latn-CS" altLang="en-US" b="1" smtClean="0"/>
              <a:t>Prof. dr. Halil Kalač</a:t>
            </a:r>
            <a:endParaRPr lang="en-US" altLang="en-US" b="1" smtClean="0"/>
          </a:p>
        </p:txBody>
      </p:sp>
    </p:spTree>
    <p:extLst>
      <p:ext uri="{BB962C8B-B14F-4D97-AF65-F5344CB8AC3E}">
        <p14:creationId xmlns:p14="http://schemas.microsoft.com/office/powerpoint/2010/main" xmlns="" val="440837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1981200" y="981075"/>
            <a:ext cx="8229600" cy="51450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err="1"/>
              <a:t>Zemlja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uvoznica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sr-Latn-CS" altLang="en-US" sz="2800" dirty="0"/>
              <a:t>,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kojoj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potražnja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veća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njegove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ponude</a:t>
            </a:r>
            <a:r>
              <a:rPr lang="sr-Latn-CS" altLang="en-US" sz="2800" dirty="0"/>
              <a:t>,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koristi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uvoza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jer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će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uvozom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povećati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njegova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ponuda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cijena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kamatna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stopa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što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čini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rentabilnim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posljedično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utječe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povećanje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investicija</a:t>
            </a:r>
            <a:r>
              <a:rPr lang="en-US" altLang="en-US" sz="2800" dirty="0"/>
              <a:t>. </a:t>
            </a:r>
            <a:endParaRPr lang="sr-Latn-CS" altLang="en-US" sz="2800" dirty="0"/>
          </a:p>
          <a:p>
            <a:pPr eaLnBrk="1" hangingPunct="1"/>
            <a:r>
              <a:rPr lang="en-US" altLang="en-US" sz="2800" dirty="0" err="1"/>
              <a:t>Povećanje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multiplikatora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ut</a:t>
            </a:r>
            <a:r>
              <a:rPr lang="sr-Latn-ME" altLang="en-US" sz="2800" dirty="0"/>
              <a:t>ič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povećanje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domaćeg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dohotka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potrošnje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štednje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dr.</a:t>
            </a:r>
            <a:endParaRPr lang="sr-Latn-CS" altLang="en-US" sz="2800" dirty="0"/>
          </a:p>
          <a:p>
            <a:pPr eaLnBrk="1" hangingPunct="1"/>
            <a:endParaRPr lang="sr-Latn-C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34982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 taj način ubrzava se i moguća stopa ekonomskog rasta zemlje.</a:t>
            </a:r>
            <a:endParaRPr lang="sr-Latn-CS" altLang="en-US" smtClean="0"/>
          </a:p>
          <a:p>
            <a:pPr eaLnBrk="1" hangingPunct="1"/>
            <a:r>
              <a:rPr lang="en-US" altLang="en-US" smtClean="0"/>
              <a:t> Za zemlje u razvoju i tranzicijske zemlje, međunarodna kretanja kapitala, pa tako i strana ulaganja, od posebne su važnosti jer predstavljaju važan izvor sredstava potrebnih za rast i razvoj. 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812762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800" dirty="0" err="1"/>
              <a:t>Glavni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investitori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međunarodnog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sr-Latn-ME" altLang="en-US" sz="2800" dirty="0"/>
              <a:t>:</a:t>
            </a:r>
          </a:p>
          <a:p>
            <a:pPr eaLnBrk="1" hangingPunct="1">
              <a:buFontTx/>
              <a:buChar char="-"/>
            </a:pPr>
            <a:r>
              <a:rPr lang="en-US" altLang="en-US" sz="2800" dirty="0" err="1"/>
              <a:t>multinacionalne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kompanije</a:t>
            </a:r>
            <a:r>
              <a:rPr lang="en-US" altLang="en-US" sz="2800" dirty="0"/>
              <a:t>, </a:t>
            </a:r>
            <a:endParaRPr lang="sr-Latn-ME" altLang="en-US" sz="2800" dirty="0"/>
          </a:p>
          <a:p>
            <a:pPr eaLnBrk="1" hangingPunct="1">
              <a:buFontTx/>
              <a:buChar char="-"/>
            </a:pPr>
            <a:r>
              <a:rPr lang="en-US" altLang="en-US" sz="2800" dirty="0" err="1"/>
              <a:t>komercijalne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banke</a:t>
            </a:r>
            <a:r>
              <a:rPr lang="en-US" altLang="en-US" sz="2800" dirty="0"/>
              <a:t>, </a:t>
            </a:r>
            <a:endParaRPr lang="sr-Latn-ME" altLang="en-US" sz="2800" dirty="0"/>
          </a:p>
          <a:p>
            <a:pPr eaLnBrk="1" hangingPunct="1">
              <a:buFontTx/>
              <a:buChar char="-"/>
            </a:pPr>
            <a:r>
              <a:rPr lang="en-US" altLang="en-US" sz="2800" dirty="0" err="1"/>
              <a:t>države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institucionalni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fondovi</a:t>
            </a:r>
            <a:r>
              <a:rPr lang="en-US" altLang="en-US" sz="2800" dirty="0"/>
              <a:t>. </a:t>
            </a:r>
          </a:p>
          <a:p>
            <a:pPr eaLnBrk="1" hangingPunct="1"/>
            <a:r>
              <a:rPr lang="en-US" altLang="en-US" sz="2800" dirty="0" err="1"/>
              <a:t>Prema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davaocu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izvozniku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),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dijeli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sr-Latn-ME" altLang="en-US" sz="2800" dirty="0"/>
              <a:t>:</a:t>
            </a:r>
          </a:p>
          <a:p>
            <a:pPr eaLnBrk="1" hangingPunct="1">
              <a:buFontTx/>
              <a:buChar char="-"/>
            </a:pPr>
            <a:r>
              <a:rPr lang="en-US" altLang="en-US" sz="2800" dirty="0" err="1" smtClean="0"/>
              <a:t>privatni</a:t>
            </a:r>
            <a:r>
              <a:rPr lang="en-US" altLang="en-US" sz="2800" dirty="0" smtClean="0"/>
              <a:t> </a:t>
            </a:r>
            <a:r>
              <a:rPr lang="sr-Latn-ME" altLang="en-US" sz="2800" dirty="0" smtClean="0"/>
              <a:t>i</a:t>
            </a:r>
          </a:p>
          <a:p>
            <a:pPr marL="0" indent="0" eaLnBrk="1" hangingPunct="1">
              <a:buNone/>
            </a:pPr>
            <a:r>
              <a:rPr lang="sr-Latn-ME" altLang="en-US" sz="2800" dirty="0" smtClean="0"/>
              <a:t>-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javni</a:t>
            </a:r>
            <a:r>
              <a:rPr lang="en-US" altLang="en-US" sz="2800" dirty="0"/>
              <a:t>.</a:t>
            </a:r>
            <a:endParaRPr lang="sr-Latn-CS" altLang="en-US" sz="2800" dirty="0"/>
          </a:p>
          <a:p>
            <a:pPr eaLnBrk="1" hangingPunct="1"/>
            <a:r>
              <a:rPr lang="en-US" altLang="en-US" sz="2800" dirty="0" err="1"/>
              <a:t>Privatni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plasiraju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multinacionalne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kompanije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banke</a:t>
            </a:r>
            <a:r>
              <a:rPr lang="en-US" altLang="en-US" sz="2800" dirty="0"/>
              <a:t>, a </a:t>
            </a:r>
            <a:r>
              <a:rPr lang="en-US" altLang="en-US" sz="2800" dirty="0" err="1"/>
              <a:t>javni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države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državni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fondovi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međunarodne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financijske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institucije</a:t>
            </a:r>
            <a:r>
              <a:rPr lang="en-US" altLang="en-US" sz="2800" dirty="0"/>
              <a:t>. </a:t>
            </a:r>
            <a:endParaRPr lang="sr-Latn-CS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3956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Op</a:t>
            </a:r>
            <a:r>
              <a:rPr lang="sr-Latn-CS" altLang="en-US" dirty="0" smtClean="0"/>
              <a:t>št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je </a:t>
            </a:r>
            <a:r>
              <a:rPr lang="en-US" altLang="en-US" dirty="0" err="1" smtClean="0"/>
              <a:t>stav</a:t>
            </a:r>
            <a:r>
              <a:rPr lang="en-US" altLang="en-US" dirty="0" smtClean="0"/>
              <a:t> da se </a:t>
            </a:r>
            <a:r>
              <a:rPr lang="en-US" altLang="en-US" dirty="0" err="1" smtClean="0"/>
              <a:t>privatni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plasira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prema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ekonomskim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interesima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motivima</a:t>
            </a:r>
            <a:r>
              <a:rPr lang="en-US" altLang="en-US" dirty="0" smtClean="0"/>
              <a:t>, a </a:t>
            </a:r>
            <a:r>
              <a:rPr lang="en-US" altLang="en-US" dirty="0" err="1" smtClean="0"/>
              <a:t>javni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osnovu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širih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društvenih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socijalnih</a:t>
            </a:r>
            <a:r>
              <a:rPr lang="en-US" altLang="en-US" dirty="0" smtClean="0"/>
              <a:t>), </a:t>
            </a:r>
            <a:r>
              <a:rPr lang="en-US" altLang="en-US" dirty="0" err="1" smtClean="0"/>
              <a:t>kao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političkih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interesa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/>
              <a:t>Međunarodni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tokovi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prema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ročnosti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dijele</a:t>
            </a:r>
            <a:r>
              <a:rPr lang="en-US" altLang="en-US" dirty="0" smtClean="0"/>
              <a:t> </a:t>
            </a:r>
            <a:r>
              <a:rPr lang="sr-Latn-CS" altLang="en-US" dirty="0" smtClean="0"/>
              <a:t>se </a:t>
            </a:r>
            <a:r>
              <a:rPr lang="en-US" altLang="en-US" dirty="0" err="1" smtClean="0"/>
              <a:t>na</a:t>
            </a:r>
            <a:r>
              <a:rPr lang="sr-Latn-ME" altLang="en-US" dirty="0" smtClean="0"/>
              <a:t>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sr-Latn-ME" altLang="en-US" dirty="0" smtClean="0"/>
              <a:t>-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kretanje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kratkoročnog</a:t>
            </a:r>
            <a:r>
              <a:rPr lang="en-US" altLang="en-US" dirty="0" smtClean="0"/>
              <a:t>, </a:t>
            </a:r>
            <a:endParaRPr lang="sr-Latn-ME" altLang="en-US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sr-Latn-ME" altLang="en-US" dirty="0" smtClean="0"/>
              <a:t>-</a:t>
            </a:r>
            <a:r>
              <a:rPr lang="en-US" altLang="en-US" dirty="0" err="1" smtClean="0"/>
              <a:t>srednjoročnog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endParaRPr lang="sr-Latn-ME" altLang="en-US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sr-Latn-ME" altLang="en-US" dirty="0" smtClean="0"/>
              <a:t>-</a:t>
            </a:r>
            <a:r>
              <a:rPr lang="en-US" altLang="en-US" dirty="0" err="1" smtClean="0"/>
              <a:t>dugoročnog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44473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 err="1"/>
              <a:t>Međunarodni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monetarni</a:t>
            </a:r>
            <a:r>
              <a:rPr lang="en-US" altLang="en-US" sz="2800" dirty="0"/>
              <a:t> fond</a:t>
            </a:r>
            <a:r>
              <a:rPr lang="sr-Latn-CS" altLang="en-US" sz="2800" dirty="0"/>
              <a:t> (MMF)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defini</a:t>
            </a:r>
            <a:r>
              <a:rPr lang="sr-Latn-CS" altLang="en-US" sz="2800" dirty="0"/>
              <a:t>še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t</a:t>
            </a:r>
            <a:r>
              <a:rPr lang="sr-Latn-CS" altLang="en-US" sz="2800" dirty="0"/>
              <a:t>o</a:t>
            </a:r>
            <a:r>
              <a:rPr lang="en-US" altLang="en-US" sz="2800" dirty="0" err="1"/>
              <a:t>kove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sr-Latn-ME" altLang="en-US" dirty="0" smtClean="0"/>
              <a:t>slijedećim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kategorija</a:t>
            </a:r>
            <a:r>
              <a:rPr lang="sr-Latn-ME" altLang="en-US" sz="2800" dirty="0" smtClean="0"/>
              <a:t>ma</a:t>
            </a:r>
            <a:r>
              <a:rPr lang="en-US" altLang="en-US" sz="2800" dirty="0" smtClean="0"/>
              <a:t>: </a:t>
            </a:r>
            <a:endParaRPr lang="sr-Latn-C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(</a:t>
            </a:r>
            <a:r>
              <a:rPr lang="en-US" altLang="en-US" sz="2800" dirty="0" err="1"/>
              <a:t>strane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direktne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investicije</a:t>
            </a:r>
            <a:r>
              <a:rPr lang="en-US" altLang="en-US" sz="2800" dirty="0"/>
              <a:t>,</a:t>
            </a:r>
            <a:endParaRPr lang="sr-Latn-C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 portfolio </a:t>
            </a:r>
            <a:r>
              <a:rPr lang="en-US" altLang="en-US" sz="2800" dirty="0" err="1"/>
              <a:t>investicije</a:t>
            </a:r>
            <a:r>
              <a:rPr lang="en-US" altLang="en-US" sz="2800" dirty="0"/>
              <a:t>, </a:t>
            </a:r>
            <a:endParaRPr lang="sr-Latn-C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err="1"/>
              <a:t>ostale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investicije</a:t>
            </a:r>
            <a:r>
              <a:rPr lang="en-US" altLang="en-US" sz="2800" dirty="0"/>
              <a:t>, </a:t>
            </a:r>
            <a:endParaRPr lang="sr-Latn-ME" alt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err="1" smtClean="0"/>
              <a:t>korištenje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kredita</a:t>
            </a:r>
            <a:r>
              <a:rPr lang="en-US" altLang="en-US" sz="2800" dirty="0"/>
              <a:t> MMF-a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vanredno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finan</a:t>
            </a:r>
            <a:r>
              <a:rPr lang="sr-Latn-ME" altLang="en-US" sz="2800" dirty="0"/>
              <a:t>s</a:t>
            </a:r>
            <a:r>
              <a:rPr lang="en-US" altLang="en-US" sz="2800" dirty="0" err="1"/>
              <a:t>iranje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što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obuhva</a:t>
            </a:r>
            <a:r>
              <a:rPr lang="sr-Latn-CS" altLang="en-US" sz="2800" dirty="0"/>
              <a:t>t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akumulaciju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neplaćenih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potraživanja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opraštanje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dugova</a:t>
            </a:r>
            <a:r>
              <a:rPr lang="en-US" altLang="en-US" sz="2800" dirty="0"/>
              <a:t>. </a:t>
            </a:r>
            <a:endParaRPr lang="sr-Latn-CS" altLang="en-US" sz="2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err="1"/>
              <a:t>Ostale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podrazumijevaju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trgovačke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depozite</a:t>
            </a:r>
            <a:r>
              <a:rPr lang="en-US" altLang="en-US" sz="2800" dirty="0"/>
              <a:t>. </a:t>
            </a:r>
            <a:endParaRPr lang="sr-Latn-CS" alt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n-US" altLang="en-US" sz="2800" dirty="0" err="1"/>
              <a:t>Glavni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oblik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ino</a:t>
            </a:r>
            <a:r>
              <a:rPr lang="sr-Latn-CS" altLang="en-US" sz="2800" dirty="0"/>
              <a:t>stra</a:t>
            </a:r>
            <a:r>
              <a:rPr lang="en-US" altLang="en-US" sz="2800" dirty="0"/>
              <a:t>nog </a:t>
            </a:r>
            <a:r>
              <a:rPr lang="en-US" altLang="en-US" sz="2800" dirty="0" err="1"/>
              <a:t>ulaganja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svijetu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sr-Latn-CS" altLang="en-US" sz="2800" dirty="0"/>
              <a:t> </a:t>
            </a:r>
            <a:r>
              <a:rPr lang="sr-Latn-CS" altLang="en-US" sz="2800" dirty="0" smtClean="0"/>
              <a:t>SDI </a:t>
            </a:r>
            <a:r>
              <a:rPr lang="sr-Latn-CS" altLang="en-US" sz="2800" dirty="0"/>
              <a:t>(</a:t>
            </a:r>
            <a:r>
              <a:rPr lang="en-US" altLang="en-US" sz="2800" dirty="0"/>
              <a:t>FDI</a:t>
            </a:r>
            <a:r>
              <a:rPr lang="sr-Latn-CS" altLang="en-US" sz="2800" dirty="0"/>
              <a:t>)</a:t>
            </a:r>
            <a:r>
              <a:rPr lang="en-US" altLang="en-US" sz="2800" dirty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07193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000" b="1" dirty="0" err="1"/>
              <a:t>Glavni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neto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izvoznici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uvoznici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kapitala</a:t>
            </a:r>
            <a:r>
              <a:rPr lang="en-US" altLang="en-US" sz="4000" b="1" dirty="0"/>
              <a:t> </a:t>
            </a:r>
            <a:r>
              <a:rPr lang="en-US" altLang="en-US" sz="4000" b="1" dirty="0" smtClean="0"/>
              <a:t>2012</a:t>
            </a:r>
            <a:r>
              <a:rPr lang="sr-Latn-ME" altLang="en-US" sz="4000" b="1" dirty="0" smtClean="0"/>
              <a:t>.</a:t>
            </a:r>
            <a:endParaRPr lang="en-US" altLang="en-US" sz="4000" b="1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734096"/>
            <a:ext cx="10515600" cy="5803229"/>
          </a:xfrm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    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17412" name="Picture 4" descr="mne20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63976" y="1196976"/>
            <a:ext cx="4214813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216275" y="6537325"/>
            <a:ext cx="50688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Data source: Global Financial Stability Report Statistical appendix, october 2013</a:t>
            </a:r>
            <a:r>
              <a:rPr lang="en-US" altLang="en-US" sz="1800" b="1">
                <a:latin typeface="Arial" panose="020B0604020202020204" pitchFamily="34" charset="0"/>
              </a:rPr>
              <a:t> </a:t>
            </a:r>
            <a:r>
              <a:rPr lang="en-US" altLang="en-US" sz="1800">
                <a:latin typeface="Arial" panose="020B0604020202020204" pitchFamily="34" charset="0"/>
              </a:rPr>
              <a:t/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 b="1"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958965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sr-Latn-CS" altLang="en-US" dirty="0" smtClean="0"/>
              <a:t>I</a:t>
            </a:r>
            <a:r>
              <a:rPr lang="en-US" altLang="en-US" dirty="0" smtClean="0"/>
              <a:t>z </a:t>
            </a:r>
            <a:r>
              <a:rPr lang="en-US" altLang="en-US" dirty="0" err="1" smtClean="0"/>
              <a:t>ove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faktografije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vidi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sr-Latn-CS" altLang="en-US" dirty="0" smtClean="0"/>
              <a:t>USA</a:t>
            </a:r>
            <a:r>
              <a:rPr lang="en-US" altLang="en-US" dirty="0" smtClean="0"/>
              <a:t> bile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jesu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neuporedivo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najveći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neto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uvoznik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</a:t>
            </a:r>
            <a:r>
              <a:rPr lang="sr-Latn-CS" altLang="en-US" dirty="0" smtClean="0"/>
              <a:t>,</a:t>
            </a:r>
            <a:r>
              <a:rPr lang="en-US" altLang="en-US" dirty="0" smtClean="0"/>
              <a:t> </a:t>
            </a:r>
            <a:r>
              <a:rPr lang="sr-Latn-CS" altLang="en-US" dirty="0" smtClean="0"/>
              <a:t>a</a:t>
            </a:r>
            <a:r>
              <a:rPr lang="en-US" altLang="en-US" dirty="0" smtClean="0"/>
              <a:t>li, u 2012. je to </a:t>
            </a:r>
            <a:r>
              <a:rPr lang="en-US" altLang="en-US" dirty="0" err="1" smtClean="0"/>
              <a:t>drastično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smanjeno</a:t>
            </a:r>
            <a:r>
              <a:rPr lang="sr-Latn-ME" altLang="en-US" dirty="0" smtClean="0"/>
              <a:t> u odnosu na raniji period</a:t>
            </a:r>
            <a:r>
              <a:rPr lang="en-US" altLang="en-US" dirty="0" smtClean="0"/>
              <a:t>.</a:t>
            </a:r>
            <a:endParaRPr lang="sr-Latn-CS" altLang="en-US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US" altLang="en-US" dirty="0" smtClean="0"/>
              <a:t> S </a:t>
            </a:r>
            <a:r>
              <a:rPr lang="en-US" altLang="en-US" dirty="0" err="1" smtClean="0"/>
              <a:t>tim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vezi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treba</a:t>
            </a:r>
            <a:r>
              <a:rPr lang="en-US" altLang="en-US" dirty="0" smtClean="0"/>
              <a:t> pods</a:t>
            </a:r>
            <a:r>
              <a:rPr lang="sr-Latn-CS" altLang="en-US" dirty="0" smtClean="0"/>
              <a:t>j</a:t>
            </a:r>
            <a:r>
              <a:rPr lang="en-US" altLang="en-US" dirty="0" err="1" smtClean="0"/>
              <a:t>etiti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opštepoznatu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činjenicu</a:t>
            </a:r>
            <a:r>
              <a:rPr lang="en-US" altLang="en-US" dirty="0" smtClean="0"/>
              <a:t> da je, u </a:t>
            </a:r>
            <a:r>
              <a:rPr lang="en-US" altLang="en-US" dirty="0" err="1" smtClean="0"/>
              <a:t>velikoj</a:t>
            </a:r>
            <a:r>
              <a:rPr lang="en-US" altLang="en-US" dirty="0" smtClean="0"/>
              <a:t> m</a:t>
            </a:r>
            <a:r>
              <a:rPr lang="sr-Latn-CS" altLang="en-US" dirty="0" smtClean="0"/>
              <a:t>j</a:t>
            </a:r>
            <a:r>
              <a:rPr lang="en-US" altLang="en-US" dirty="0" err="1" smtClean="0"/>
              <a:t>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zbog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prekom</a:t>
            </a:r>
            <a:r>
              <a:rPr lang="sr-Latn-CS" altLang="en-US" dirty="0" smtClean="0"/>
              <a:t>j</a:t>
            </a:r>
            <a:r>
              <a:rPr lang="en-US" altLang="en-US" dirty="0" err="1" smtClean="0"/>
              <a:t>ernog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uvoza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stranog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baš</a:t>
            </a:r>
            <a:r>
              <a:rPr lang="en-US" altLang="en-US" dirty="0" smtClean="0"/>
              <a:t> u </a:t>
            </a:r>
            <a:r>
              <a:rPr lang="sr-Latn-CS" altLang="en-US" dirty="0" smtClean="0"/>
              <a:t>USA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izbila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ekonomska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kriza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marL="609600" indent="-609600">
              <a:lnSpc>
                <a:spcPct val="90000"/>
              </a:lnSpc>
              <a:buFontTx/>
              <a:buAutoNum type="arabicParenBoth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79561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Tx/>
              <a:buAutoNum type="arabicParenBoth"/>
            </a:pPr>
            <a:r>
              <a:rPr lang="en-US" altLang="en-US" sz="2800" dirty="0" err="1"/>
              <a:t>Vidimo</a:t>
            </a:r>
            <a:r>
              <a:rPr lang="en-US" altLang="en-US" sz="2800" dirty="0"/>
              <a:t> da je pod </a:t>
            </a:r>
            <a:r>
              <a:rPr lang="en-US" altLang="en-US" sz="2800" dirty="0" err="1"/>
              <a:t>pritiskom</a:t>
            </a:r>
            <a:r>
              <a:rPr lang="en-US" altLang="en-US" sz="2800" dirty="0"/>
              <a:t> </a:t>
            </a:r>
            <a:r>
              <a:rPr lang="sr-Latn-CS" altLang="en-US" sz="2800" dirty="0"/>
              <a:t>ekonomske krize </a:t>
            </a:r>
            <a:r>
              <a:rPr lang="en-US" altLang="en-US" sz="2800" dirty="0" err="1"/>
              <a:t>došlo</a:t>
            </a:r>
            <a:r>
              <a:rPr lang="en-US" altLang="en-US" sz="2800" dirty="0"/>
              <a:t> do </a:t>
            </a:r>
            <a:r>
              <a:rPr lang="en-US" altLang="en-US" sz="2800" dirty="0" err="1"/>
              <a:t>pomenutog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dramatičnog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smanjenja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uvoza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sr-Latn-CS" altLang="en-US" sz="2800" dirty="0"/>
              <a:t>USA</a:t>
            </a:r>
            <a:r>
              <a:rPr lang="en-US" altLang="en-US" sz="2800" dirty="0"/>
              <a:t>;</a:t>
            </a:r>
            <a:r>
              <a:rPr lang="en-US" altLang="en-US" sz="2800" b="1" dirty="0"/>
              <a:t>  </a:t>
            </a:r>
            <a:endParaRPr lang="en-US" altLang="en-US" sz="28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800" dirty="0"/>
              <a:t>(2)</a:t>
            </a:r>
            <a:r>
              <a:rPr lang="en-US" altLang="en-US" sz="2800" b="1" dirty="0"/>
              <a:t>  </a:t>
            </a:r>
            <a:r>
              <a:rPr lang="en-US" altLang="en-US" sz="2800" dirty="0" err="1"/>
              <a:t>Iako</a:t>
            </a:r>
            <a:r>
              <a:rPr lang="en-US" altLang="en-US" sz="2800" dirty="0"/>
              <a:t> je r</a:t>
            </a:r>
            <a:r>
              <a:rPr lang="sr-Latn-CS" altLang="en-US" sz="2800" dirty="0"/>
              <a:t>ij</a:t>
            </a:r>
            <a:r>
              <a:rPr lang="en-US" altLang="en-US" sz="2800" dirty="0" err="1"/>
              <a:t>eč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znatno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manjim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razm</a:t>
            </a:r>
            <a:r>
              <a:rPr lang="sr-Latn-CS" altLang="en-US" sz="2800" dirty="0"/>
              <a:t>j</a:t>
            </a:r>
            <a:r>
              <a:rPr lang="en-US" altLang="en-US" sz="2800" dirty="0" err="1"/>
              <a:t>erama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zbog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dramatičnih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pogoršanja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pozicije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treba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istaći</a:t>
            </a:r>
            <a:r>
              <a:rPr lang="en-US" altLang="en-US" sz="2800" b="1" dirty="0"/>
              <a:t>  </a:t>
            </a:r>
            <a:r>
              <a:rPr lang="en-US" altLang="en-US" sz="2800" dirty="0" err="1"/>
              <a:t>nekoliko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zemalja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sr-Latn-ME" altLang="en-US" sz="2800" dirty="0"/>
              <a:t>na početku 21 vijeka</a:t>
            </a:r>
            <a:r>
              <a:rPr lang="en-US" altLang="en-US" sz="2800" dirty="0"/>
              <a:t> bile </a:t>
            </a:r>
            <a:r>
              <a:rPr lang="en-US" altLang="en-US" sz="2800" dirty="0" err="1"/>
              <a:t>među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najvećim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izvoznicima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kapatala</a:t>
            </a:r>
            <a:r>
              <a:rPr lang="en-US" altLang="en-US" sz="2800" dirty="0"/>
              <a:t>, u 2012 to </a:t>
            </a:r>
            <a:r>
              <a:rPr lang="en-US" altLang="en-US" sz="2800" dirty="0" err="1"/>
              <a:t>više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nisu</a:t>
            </a:r>
            <a:r>
              <a:rPr lang="en-US" altLang="en-US" sz="2800" b="1" dirty="0"/>
              <a:t>  </a:t>
            </a:r>
            <a:r>
              <a:rPr lang="en-US" altLang="en-US" sz="2800" dirty="0"/>
              <a:t>(</a:t>
            </a:r>
            <a:r>
              <a:rPr lang="en-US" altLang="en-US" sz="2800" dirty="0" err="1"/>
              <a:t>Belgija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Hong Kong </a:t>
            </a:r>
            <a:r>
              <a:rPr lang="en-US" altLang="en-US" sz="2800" dirty="0" smtClean="0"/>
              <a:t>); </a:t>
            </a:r>
            <a:r>
              <a:rPr lang="en-US" altLang="en-US" sz="2800" dirty="0" err="1"/>
              <a:t>neke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čak</a:t>
            </a:r>
            <a:r>
              <a:rPr lang="en-US" altLang="en-US" sz="2800" dirty="0"/>
              <a:t> pale u </a:t>
            </a:r>
            <a:r>
              <a:rPr lang="en-US" altLang="en-US" sz="2800" dirty="0" err="1"/>
              <a:t>grupaciju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najvećih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uvoznika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Francuska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Kanada</a:t>
            </a:r>
            <a:r>
              <a:rPr lang="en-US" altLang="en-US" sz="2800" dirty="0"/>
              <a:t>);</a:t>
            </a:r>
            <a:r>
              <a:rPr lang="en-US" altLang="en-US" sz="2800" b="1" dirty="0"/>
              <a:t>  </a:t>
            </a:r>
            <a:endParaRPr lang="en-US" altLang="en-US" sz="2800" dirty="0"/>
          </a:p>
          <a:p>
            <a:pPr marL="609600" indent="-609600">
              <a:lnSpc>
                <a:spcPct val="80000"/>
              </a:lnSpc>
              <a:buNone/>
            </a:pPr>
            <a:r>
              <a:rPr lang="en-US" altLang="en-US" sz="2800" dirty="0"/>
              <a:t/>
            </a:r>
            <a:br>
              <a:rPr lang="en-US" altLang="en-US" sz="2800" dirty="0"/>
            </a:b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50561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(3) Iz </a:t>
            </a:r>
            <a:r>
              <a:rPr lang="sr-Latn-CS" altLang="en-US" sz="2800"/>
              <a:t>grafikona</a:t>
            </a:r>
            <a:r>
              <a:rPr lang="en-US" altLang="en-US" sz="2800"/>
              <a:t> se vidi da je sa nekim zemljama sasvim obrnut slučaj: u 2012 se javljaju u grupaciji najvećih neto izvoznice kapitala, a </a:t>
            </a:r>
            <a:r>
              <a:rPr lang="sr-Latn-ME" altLang="en-US" sz="2800"/>
              <a:t> na početku vijeka</a:t>
            </a:r>
            <a:r>
              <a:rPr lang="en-US" altLang="en-US" sz="2800"/>
              <a:t> nisu bile: Saudi Arabia, Kuwait, Netherland, United Arab Enirates, Quatar;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(4) Slični fenomeni se javljaju i u grupaciji najvećih neto uvoznika kapit</a:t>
            </a:r>
            <a:r>
              <a:rPr lang="sr-Latn-CS" altLang="en-US" sz="2800"/>
              <a:t>l</a:t>
            </a:r>
            <a:r>
              <a:rPr lang="en-US" altLang="en-US" sz="2800"/>
              <a:t>a: Spain, Mexico, Italy, Portugal su </a:t>
            </a:r>
            <a:r>
              <a:rPr lang="sr-Latn-ME" altLang="en-US" sz="2800"/>
              <a:t>na početku 21 vijeka</a:t>
            </a:r>
            <a:r>
              <a:rPr lang="en-US" altLang="en-US" sz="2800"/>
              <a:t> bile u ovoj grupaciji, a u 2012. to više nisu. </a:t>
            </a:r>
            <a:endParaRPr lang="sr-Latn-CS" altLang="en-US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/>
            </a:r>
            <a:br>
              <a:rPr lang="en-US" altLang="en-US" sz="2800"/>
            </a:b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xmlns="" val="4227146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 err="1"/>
              <a:t>Obrnuto</a:t>
            </a:r>
            <a:r>
              <a:rPr lang="en-US" altLang="en-US" sz="2800" dirty="0"/>
              <a:t>, </a:t>
            </a:r>
            <a:r>
              <a:rPr lang="en-US" altLang="en-US" sz="2800" b="1" dirty="0"/>
              <a:t> </a:t>
            </a:r>
            <a:r>
              <a:rPr lang="en-US" altLang="en-US" sz="2800" dirty="0"/>
              <a:t>India </a:t>
            </a:r>
            <a:r>
              <a:rPr lang="en-US" altLang="en-US" sz="2800" b="1" dirty="0"/>
              <a:t> </a:t>
            </a:r>
            <a:r>
              <a:rPr lang="en-US" altLang="en-US" sz="2800" dirty="0" err="1"/>
              <a:t>nije</a:t>
            </a:r>
            <a:r>
              <a:rPr lang="en-US" altLang="en-US" sz="2800" dirty="0"/>
              <a:t>  </a:t>
            </a:r>
            <a:r>
              <a:rPr lang="en-US" altLang="en-US" sz="2800" dirty="0" err="1"/>
              <a:t>bila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među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najvećim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uvoznicima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dok</a:t>
            </a:r>
            <a:r>
              <a:rPr lang="en-US" altLang="en-US" sz="2800" dirty="0"/>
              <a:t> u 2012 </a:t>
            </a:r>
            <a:r>
              <a:rPr lang="en-US" altLang="en-US" sz="2800" dirty="0" err="1"/>
              <a:t>jeste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to u </a:t>
            </a:r>
            <a:r>
              <a:rPr lang="en-US" altLang="en-US" sz="2800" dirty="0" err="1"/>
              <a:t>značajnim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procent</a:t>
            </a:r>
            <a:r>
              <a:rPr lang="sr-Latn-CS" altLang="en-US" sz="2800" dirty="0"/>
              <a:t>u</a:t>
            </a:r>
            <a:r>
              <a:rPr lang="en-US" altLang="en-US" sz="2800" dirty="0"/>
              <a:t>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(5) </a:t>
            </a:r>
            <a:r>
              <a:rPr lang="en-US" altLang="en-US" sz="2800" b="1" dirty="0"/>
              <a:t> </a:t>
            </a:r>
            <a:r>
              <a:rPr lang="en-US" altLang="en-US" sz="2800" dirty="0" err="1"/>
              <a:t>Nekoliko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zemalja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dalje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grupaciji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najvećih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izvoznica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kapiata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znatno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izmenjenim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procentima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učešća</a:t>
            </a:r>
            <a:r>
              <a:rPr lang="en-US" altLang="en-US" sz="2800" dirty="0"/>
              <a:t>: </a:t>
            </a:r>
            <a:endParaRPr lang="sr-Latn-CS" altLang="en-US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To se, </a:t>
            </a:r>
            <a:r>
              <a:rPr lang="en-US" altLang="en-US" sz="2800" dirty="0" err="1"/>
              <a:t>pr</a:t>
            </a:r>
            <a:r>
              <a:rPr lang="sr-Latn-CS" altLang="en-US" sz="2800" dirty="0"/>
              <a:t>ij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svega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odnosi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Japan (</a:t>
            </a:r>
            <a:r>
              <a:rPr lang="en-US" altLang="en-US" sz="2800" dirty="0" err="1"/>
              <a:t>ogroman</a:t>
            </a:r>
            <a:r>
              <a:rPr lang="en-US" altLang="en-US" sz="2800" dirty="0"/>
              <a:t> pad </a:t>
            </a:r>
            <a:r>
              <a:rPr lang="en-US" altLang="en-US" sz="2800" dirty="0" err="1"/>
              <a:t>učešća</a:t>
            </a:r>
            <a:r>
              <a:rPr lang="en-US" altLang="en-US" sz="2800" dirty="0"/>
              <a:t>), </a:t>
            </a:r>
            <a:r>
              <a:rPr lang="en-US" altLang="en-US" sz="2800" dirty="0" err="1"/>
              <a:t>zatim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Nemačku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Kinu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Saudijsku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Arabiu</a:t>
            </a:r>
            <a:r>
              <a:rPr lang="en-US" altLang="en-US" sz="2800" dirty="0"/>
              <a:t>; </a:t>
            </a:r>
            <a:r>
              <a:rPr lang="en-US" altLang="en-US" sz="2800" dirty="0" err="1"/>
              <a:t>ove</a:t>
            </a:r>
            <a:r>
              <a:rPr lang="en-US" altLang="en-US" sz="2800" dirty="0"/>
              <a:t> tri </a:t>
            </a:r>
            <a:r>
              <a:rPr lang="en-US" altLang="en-US" sz="2800" dirty="0" err="1"/>
              <a:t>poslednje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postale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najveći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izoznici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pojedinačno</a:t>
            </a:r>
            <a:r>
              <a:rPr lang="en-US" altLang="en-US" sz="2800" dirty="0"/>
              <a:t> ne </a:t>
            </a:r>
            <a:r>
              <a:rPr lang="en-US" altLang="en-US" sz="2800" dirty="0" err="1"/>
              <a:t>tako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ub</a:t>
            </a:r>
            <a:r>
              <a:rPr lang="sr-Latn-CS" altLang="en-US" sz="2800" dirty="0"/>
              <a:t>j</a:t>
            </a:r>
            <a:r>
              <a:rPr lang="en-US" altLang="en-US" sz="2800" dirty="0" err="1"/>
              <a:t>edljivo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što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drugoj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strani</a:t>
            </a:r>
            <a:r>
              <a:rPr lang="en-US" altLang="en-US" sz="2800" dirty="0"/>
              <a:t>, </a:t>
            </a:r>
            <a:r>
              <a:rPr lang="sr-Latn-CS" altLang="en-US" sz="2800" dirty="0"/>
              <a:t>USA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najveći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neto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uvoznik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kapita</a:t>
            </a:r>
            <a:r>
              <a:rPr lang="sr-Latn-ME" altLang="en-US" sz="2800" dirty="0" smtClean="0"/>
              <a:t>la</a:t>
            </a:r>
            <a:r>
              <a:rPr lang="en-US" altLang="en-US" sz="2800" dirty="0" smtClean="0"/>
              <a:t>.</a:t>
            </a:r>
            <a:endParaRPr lang="en-US" altLang="en-US" sz="2800" dirty="0"/>
          </a:p>
          <a:p>
            <a:pPr eaLnBrk="1" hangingPunct="1">
              <a:lnSpc>
                <a:spcPct val="8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0694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sr-Latn-CS" altLang="en-US" b="1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en-US" b="1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en-US" b="1" dirty="0" smtClean="0"/>
              <a:t>		</a:t>
            </a:r>
            <a:r>
              <a:rPr lang="en-US" altLang="en-US" sz="3600" b="1" dirty="0"/>
              <a:t>MEĐUNARODNO KRETANJE</a:t>
            </a:r>
            <a:br>
              <a:rPr lang="en-US" altLang="en-US" sz="3600" b="1" dirty="0"/>
            </a:br>
            <a:r>
              <a:rPr lang="en-US" altLang="en-US" sz="3600" b="1" dirty="0"/>
              <a:t>KAPITALA</a:t>
            </a:r>
            <a:endParaRPr lang="sr-Latn-CS" altLang="en-US" sz="3600" b="1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en-US" sz="3600" b="1" dirty="0" smtClean="0"/>
              <a:t>predavanje  - prvi dio</a:t>
            </a:r>
            <a:endParaRPr lang="en-US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901382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3200" b="1" dirty="0"/>
              <a:t>KARAKTERISTIKE MEĐUNARODNOG KRETANJA KAPITALA</a:t>
            </a:r>
            <a:r>
              <a:rPr lang="en-US" altLang="en-US" sz="3200" dirty="0"/>
              <a:t/>
            </a:r>
            <a:br>
              <a:rPr lang="en-US" altLang="en-US" sz="3200" dirty="0"/>
            </a:br>
            <a:endParaRPr lang="en-US" altLang="en-US" sz="32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Međunarodno kretanje kapitala predstavlja transfer kupovne snage iz jedne zemlje u drugu, u novčanom vidu, u vidu roba i usluga te imovine</a:t>
            </a:r>
            <a:r>
              <a:rPr lang="sr-Latn-CS" altLang="en-US" smtClean="0"/>
              <a:t>,</a:t>
            </a:r>
            <a:r>
              <a:rPr lang="en-US" altLang="en-US" smtClean="0"/>
              <a:t> u cilju finan</a:t>
            </a:r>
            <a:r>
              <a:rPr lang="sr-Latn-CS" altLang="en-US" smtClean="0"/>
              <a:t>s</a:t>
            </a:r>
            <a:r>
              <a:rPr lang="en-US" altLang="en-US" smtClean="0"/>
              <a:t>iranja i investiranja. </a:t>
            </a:r>
            <a:endParaRPr lang="sr-Latn-C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Po pravilu </a:t>
            </a:r>
            <a:r>
              <a:rPr lang="sr-Latn-CS" altLang="en-US" smtClean="0"/>
              <a:t>to </a:t>
            </a:r>
            <a:r>
              <a:rPr lang="en-US" altLang="en-US" smtClean="0"/>
              <a:t>izaziva porast kupovne snage u zemlji uvoznici kapitala a smanjenje kupovne snage u zemlji izvoznici kapitala. </a:t>
            </a:r>
            <a:endParaRPr lang="sr-Latn-C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319872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Današnju globalnu svjetsku privredu nemoguće je zamisliti bez međunarodne trgovine koja počiva na međunarodnoj razmjeni i specijalizaciji. </a:t>
            </a:r>
            <a:endParaRPr lang="sr-Latn-C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Da bi postojala specijalizacija, mora postojati podjela rada. </a:t>
            </a:r>
            <a:endParaRPr lang="sr-Latn-C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Specijalizacija povećava pro</a:t>
            </a:r>
            <a:r>
              <a:rPr lang="sr-Latn-CS" altLang="en-US" smtClean="0"/>
              <a:t>duktivnost </a:t>
            </a:r>
            <a:r>
              <a:rPr lang="en-US" altLang="en-US" smtClean="0"/>
              <a:t> rada, čime se snižavaju proizvodni troškovi i cijene samih proizvoda. </a:t>
            </a:r>
            <a:endParaRPr lang="sr-Latn-C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2849371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Udio </a:t>
            </a:r>
            <a:r>
              <a:rPr lang="sr-Latn-CS" altLang="en-US" smtClean="0"/>
              <a:t>spoljne</a:t>
            </a:r>
            <a:r>
              <a:rPr lang="en-US" altLang="en-US" smtClean="0"/>
              <a:t> trgovine robom i uslugama u domaćem proizvodu mjeri otvorenost neke privrede. </a:t>
            </a:r>
            <a:endParaRPr lang="sr-Latn-CS" altLang="en-US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Što je privreda otvorenija, to su veće</a:t>
            </a:r>
            <a:r>
              <a:rPr lang="sr-Latn-CS" altLang="en-US" smtClean="0"/>
              <a:t> </a:t>
            </a:r>
            <a:r>
              <a:rPr lang="en-US" altLang="en-US" smtClean="0"/>
              <a:t>njene koristi od međunarodne razmjene, ali je i veća izloženost te privrede poremećajima koji nastaju u svjetsko</a:t>
            </a:r>
            <a:r>
              <a:rPr lang="sr-Latn-CS" altLang="en-US" smtClean="0"/>
              <a:t>j privredi </a:t>
            </a:r>
            <a:r>
              <a:rPr lang="en-US" altLang="en-US" smtClean="0"/>
              <a:t>i veća su ograničenja njenoj ekonomskoj politici.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2Babić, M., Babić, A.: </a:t>
            </a:r>
            <a:r>
              <a:rPr lang="en-US" altLang="en-US" sz="1600" b="1"/>
              <a:t>”Međunarodna ekonomija”</a:t>
            </a:r>
            <a:r>
              <a:rPr lang="en-US" altLang="en-US" sz="1600"/>
              <a:t>, Mate d.o.o., Zagreb, 2000., str. 181. 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470158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Otvorena privreda povezana je s privredom ino</a:t>
            </a:r>
            <a:r>
              <a:rPr lang="sr-Latn-CS" altLang="en-US" smtClean="0"/>
              <a:t>stranstva </a:t>
            </a:r>
            <a:r>
              <a:rPr lang="en-US" altLang="en-US" smtClean="0"/>
              <a:t> kroz tri grupe veza</a:t>
            </a:r>
            <a:r>
              <a:rPr lang="sr-Latn-CS" altLang="en-US" smtClean="0"/>
              <a:t>:</a:t>
            </a:r>
            <a:r>
              <a:rPr lang="en-US" altLang="en-US" smtClean="0"/>
              <a:t>  </a:t>
            </a:r>
          </a:p>
          <a:p>
            <a:pPr eaLnBrk="1" hangingPunct="1"/>
            <a:r>
              <a:rPr lang="en-US" altLang="en-US" smtClean="0"/>
              <a:t>Kroz međunarodnu razmjenu roba i usluga </a:t>
            </a:r>
          </a:p>
          <a:p>
            <a:pPr eaLnBrk="1" hangingPunct="1"/>
            <a:r>
              <a:rPr lang="en-US" altLang="en-US" smtClean="0"/>
              <a:t>Kroz međunarodnu mobilnost proizvodnih faktora </a:t>
            </a:r>
          </a:p>
          <a:p>
            <a:pPr eaLnBrk="1" hangingPunct="1"/>
            <a:r>
              <a:rPr lang="en-US" altLang="en-US" smtClean="0"/>
              <a:t> Kroz međunarodnu razmjenu nacionalnih valuta. </a:t>
            </a:r>
          </a:p>
          <a:p>
            <a:pPr eaLnBrk="1" hangingPunct="1"/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xmlns="" val="2492377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Pod međunarodnim kretanjem proizvodnih faktora podrazumijevamo prijenos tehnologije, kretanje radne snage i kretanje kapitala.</a:t>
            </a:r>
            <a:endParaRPr lang="sr-Latn-ME" altLang="en-US" smtClean="0"/>
          </a:p>
          <a:p>
            <a:pPr eaLnBrk="1" hangingPunct="1"/>
            <a:r>
              <a:rPr lang="en-US" altLang="en-US" smtClean="0"/>
              <a:t> Međunarodno kretanje kapitala predstavlja transfer realnih i finan</a:t>
            </a:r>
            <a:r>
              <a:rPr lang="sr-Latn-CS" altLang="en-US" smtClean="0"/>
              <a:t>s</a:t>
            </a:r>
            <a:r>
              <a:rPr lang="en-US" altLang="en-US" smtClean="0"/>
              <a:t>ijskih sredstava među različitim zemljama. </a:t>
            </a:r>
            <a:endParaRPr lang="sr-Latn-C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3480950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Međunarodni financijski tokovi u prošlosti su pratili međunarodna kretanja robe i usluga, dakle, bili su u</a:t>
            </a:r>
            <a:r>
              <a:rPr lang="sr-Latn-CS" altLang="en-US" smtClean="0"/>
              <a:t>slovljeni</a:t>
            </a:r>
            <a:r>
              <a:rPr lang="en-US" altLang="en-US" smtClean="0"/>
              <a:t> finan</a:t>
            </a:r>
            <a:r>
              <a:rPr lang="sr-Latn-CS" altLang="en-US" smtClean="0"/>
              <a:t>s</a:t>
            </a:r>
            <a:r>
              <a:rPr lang="en-US" altLang="en-US" smtClean="0"/>
              <a:t>iranjem međunarodne razmjene. </a:t>
            </a:r>
            <a:endParaRPr lang="sr-Latn-CS" altLang="en-US" smtClean="0"/>
          </a:p>
          <a:p>
            <a:pPr eaLnBrk="1" hangingPunct="1"/>
            <a:r>
              <a:rPr lang="en-US" altLang="en-US" smtClean="0"/>
              <a:t>Međutim, posljednjih nekoliko desetljeća uočen je mnogo veći rast finan</a:t>
            </a:r>
            <a:r>
              <a:rPr lang="sr-Latn-CS" altLang="en-US" smtClean="0"/>
              <a:t>s</a:t>
            </a:r>
            <a:r>
              <a:rPr lang="en-US" altLang="en-US" smtClean="0"/>
              <a:t>ijskih transakcija u odnosu na trgovinske transakcije robe i usluga</a:t>
            </a:r>
            <a:r>
              <a:rPr lang="sr-Latn-CS" altLang="en-US" smtClean="0"/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627563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Međunarodno kretanje kapitala načelno se može odvijati u četiri smjera: </a:t>
            </a:r>
          </a:p>
          <a:p>
            <a:pPr eaLnBrk="1" hangingPunct="1"/>
            <a:r>
              <a:rPr lang="en-US" altLang="en-US" smtClean="0"/>
              <a:t> razvijeni→razvijeni </a:t>
            </a:r>
          </a:p>
          <a:p>
            <a:pPr eaLnBrk="1" hangingPunct="1"/>
            <a:r>
              <a:rPr lang="en-US" altLang="en-US" smtClean="0"/>
              <a:t> razvijeni→nerazvijeni </a:t>
            </a:r>
          </a:p>
          <a:p>
            <a:pPr eaLnBrk="1" hangingPunct="1"/>
            <a:r>
              <a:rPr lang="en-US" altLang="en-US" smtClean="0"/>
              <a:t> nerazvijeni→nerazvijeni </a:t>
            </a:r>
          </a:p>
          <a:p>
            <a:pPr eaLnBrk="1" hangingPunct="1"/>
            <a:r>
              <a:rPr lang="en-US" altLang="en-US" smtClean="0"/>
              <a:t> nerazvijeni→razvijeni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Empirijski se dokazuje da je najveće kretanje kapitala iz razvijenih u razvijene. </a:t>
            </a:r>
            <a:endParaRPr lang="sr-Latn-C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890447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b="1"/>
              <a:t>M</a:t>
            </a:r>
            <a:r>
              <a:rPr lang="sr-Latn-CS" altLang="en-US" sz="3200" b="1"/>
              <a:t>EĐUNARODNO TRŽIŠTE</a:t>
            </a:r>
            <a:r>
              <a:rPr lang="en-US" altLang="en-US" sz="3200" b="1"/>
              <a:t> KAPITALA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Za međunarodno kretanje kapitala</a:t>
            </a:r>
            <a:r>
              <a:rPr lang="sr-Latn-ME" altLang="en-US" smtClean="0"/>
              <a:t> </a:t>
            </a:r>
            <a:r>
              <a:rPr lang="en-US" altLang="en-US" smtClean="0"/>
              <a:t>posebno je važno </a:t>
            </a:r>
            <a:r>
              <a:rPr lang="en-US" altLang="en-US" b="1" smtClean="0"/>
              <a:t>međunarodno tržište</a:t>
            </a:r>
            <a:r>
              <a:rPr lang="sr-Latn-ME" altLang="en-US" b="1" smtClean="0"/>
              <a:t> </a:t>
            </a:r>
            <a:r>
              <a:rPr lang="en-US" altLang="en-US" b="1" smtClean="0"/>
              <a:t>kapitala </a:t>
            </a:r>
            <a:r>
              <a:rPr lang="en-US" altLang="en-US" smtClean="0"/>
              <a:t>koje se može definisati  kao skup</a:t>
            </a:r>
            <a:r>
              <a:rPr lang="sr-Latn-ME" altLang="en-US" smtClean="0"/>
              <a:t> </a:t>
            </a:r>
            <a:r>
              <a:rPr lang="en-US" altLang="en-US" smtClean="0"/>
              <a:t>odnosa stranih lica povodom ponude i</a:t>
            </a:r>
            <a:r>
              <a:rPr lang="sr-Latn-ME" altLang="en-US" smtClean="0"/>
              <a:t> </a:t>
            </a:r>
            <a:r>
              <a:rPr lang="en-US" altLang="en-US" smtClean="0"/>
              <a:t>potražnje srednjoročnih i dugoročnih</a:t>
            </a:r>
            <a:r>
              <a:rPr lang="sr-Latn-ME" altLang="en-US" smtClean="0"/>
              <a:t> </a:t>
            </a:r>
            <a:r>
              <a:rPr lang="en-US" altLang="en-US" smtClean="0"/>
              <a:t>finan</a:t>
            </a:r>
            <a:r>
              <a:rPr lang="sr-Latn-CS" altLang="en-US" smtClean="0"/>
              <a:t>s</a:t>
            </a:r>
            <a:r>
              <a:rPr lang="en-US" altLang="en-US" smtClean="0"/>
              <a:t>ijskih sredstava</a:t>
            </a:r>
          </a:p>
        </p:txBody>
      </p:sp>
    </p:spTree>
    <p:extLst>
      <p:ext uri="{BB962C8B-B14F-4D97-AF65-F5344CB8AC3E}">
        <p14:creationId xmlns:p14="http://schemas.microsoft.com/office/powerpoint/2010/main" xmlns="" val="2439995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Kapital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ovom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može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pribaviti</a:t>
            </a:r>
            <a:r>
              <a:rPr lang="en-US" altLang="en-US" dirty="0" smtClean="0"/>
              <a:t>,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između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ostalog</a:t>
            </a:r>
            <a:r>
              <a:rPr lang="en-US" altLang="en-US" dirty="0" smtClean="0"/>
              <a:t>, emit</a:t>
            </a:r>
            <a:r>
              <a:rPr lang="sr-Latn-CS" altLang="en-US" dirty="0" smtClean="0"/>
              <a:t>ovanjem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obveznice</a:t>
            </a:r>
            <a:r>
              <a:rPr lang="en-US" altLang="en-US" dirty="0" smtClean="0"/>
              <a:t> 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emit</a:t>
            </a:r>
            <a:r>
              <a:rPr lang="sr-Latn-CS" altLang="en-US" dirty="0" smtClean="0"/>
              <a:t>ovanjem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dionice</a:t>
            </a:r>
            <a:r>
              <a:rPr lang="sr-Latn-C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drug</a:t>
            </a:r>
            <a:r>
              <a:rPr lang="sr-Latn-CS" altLang="en-US" dirty="0" smtClean="0"/>
              <a:t>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vrijednosn</a:t>
            </a:r>
            <a:r>
              <a:rPr lang="sr-Latn-CS" altLang="en-US" dirty="0" smtClean="0"/>
              <a:t>ih 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papir</a:t>
            </a:r>
            <a:r>
              <a:rPr lang="sr-Latn-CS" altLang="en-US" dirty="0" smtClean="0"/>
              <a:t>a 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pravom</a:t>
            </a:r>
            <a:r>
              <a:rPr lang="sr-Latn-CS" altLang="en-US" dirty="0" smtClean="0"/>
              <a:t> </a:t>
            </a:r>
            <a:r>
              <a:rPr lang="en-US" altLang="en-US" dirty="0" err="1" smtClean="0"/>
              <a:t>učešća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dobiti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tzv</a:t>
            </a:r>
            <a:r>
              <a:rPr lang="en-US" altLang="en-US" dirty="0" smtClean="0"/>
              <a:t>. "</a:t>
            </a:r>
            <a:r>
              <a:rPr lang="en-US" altLang="en-US" dirty="0" err="1" smtClean="0"/>
              <a:t>dionički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vlasnički</a:t>
            </a:r>
            <a:r>
              <a:rPr lang="sr-Latn-CS" altLang="en-US" dirty="0" smtClean="0"/>
              <a:t>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xmlns="" val="1121956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Međunarodno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je </a:t>
            </a:r>
            <a:r>
              <a:rPr lang="en-US" altLang="en-US" dirty="0" err="1" smtClean="0"/>
              <a:t>dio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međunarodnog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financijskog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tržišta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koje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obuhvata</a:t>
            </a:r>
            <a:r>
              <a:rPr lang="en-US" altLang="en-US" dirty="0" smtClean="0"/>
              <a:t> pored toga </a:t>
            </a:r>
            <a:r>
              <a:rPr lang="en-US" altLang="en-US" dirty="0" err="1" smtClean="0"/>
              <a:t>još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međunarodno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tj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kome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odvija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ponuda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potražnja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kratkoročnog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sr-Latn-ME" altLang="en-US" dirty="0" smtClean="0"/>
              <a:t>, i devizno tržište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27360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P</a:t>
            </a:r>
            <a:r>
              <a:rPr lang="sr-Latn-CS" altLang="en-US" sz="3200" b="1"/>
              <a:t>OJAM MEĐUNARODNOG KRETANJA KAPITALA</a:t>
            </a:r>
            <a:endParaRPr lang="en-US" altLang="en-US" sz="3200" b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 smtClean="0"/>
              <a:t>Pod </a:t>
            </a:r>
            <a:r>
              <a:rPr lang="en-US" altLang="en-US" dirty="0" err="1" smtClean="0"/>
              <a:t>međunarodnim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kretanjem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podrazumijevamo</a:t>
            </a:r>
            <a:r>
              <a:rPr lang="en-US" altLang="en-US" dirty="0" smtClean="0"/>
              <a:t> transfer </a:t>
            </a:r>
            <a:r>
              <a:rPr lang="en-US" altLang="en-US" dirty="0" err="1" smtClean="0"/>
              <a:t>realnih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finansijskih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sredstava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između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subjekata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različitih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zemalja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odloženim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kontratransferom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određeni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vremenski</a:t>
            </a:r>
            <a:r>
              <a:rPr lang="en-US" altLang="en-US" dirty="0" smtClean="0"/>
              <a:t> period, a u </a:t>
            </a:r>
            <a:r>
              <a:rPr lang="en-US" altLang="en-US" dirty="0" err="1" smtClean="0"/>
              <a:t>cilju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ostvarivanja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određenih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ekonomskih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političkih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interesa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učesnika</a:t>
            </a:r>
            <a:r>
              <a:rPr lang="en-US" altLang="en-US" dirty="0" smtClean="0"/>
              <a:t> u tom </a:t>
            </a:r>
            <a:r>
              <a:rPr lang="en-US" altLang="en-US" dirty="0" err="1" smtClean="0"/>
              <a:t>transferu</a:t>
            </a:r>
            <a:r>
              <a:rPr lang="sr-Latn-CS" altLang="en-US" i="1" dirty="0" smtClean="0"/>
              <a:t>.</a:t>
            </a:r>
            <a:endParaRPr lang="en-US" altLang="en-US" i="1" dirty="0" smtClean="0"/>
          </a:p>
          <a:p>
            <a:r>
              <a:rPr lang="sr-Latn-ME" altLang="en-US" dirty="0"/>
              <a:t>Međunarodno kretanje kapitala p</a:t>
            </a:r>
            <a:r>
              <a:rPr lang="en-US" altLang="en-US" dirty="0" err="1"/>
              <a:t>odrazumijeva</a:t>
            </a:r>
            <a:r>
              <a:rPr lang="en-US" altLang="en-US" dirty="0"/>
              <a:t> transfer </a:t>
            </a:r>
            <a:r>
              <a:rPr lang="en-US" altLang="en-US" dirty="0" err="1"/>
              <a:t>realnih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finan</a:t>
            </a:r>
            <a:r>
              <a:rPr lang="sr-Latn-CS" altLang="en-US" dirty="0"/>
              <a:t>s</a:t>
            </a:r>
            <a:r>
              <a:rPr lang="en-US" altLang="en-US" dirty="0" err="1"/>
              <a:t>ijskih</a:t>
            </a:r>
            <a:r>
              <a:rPr lang="en-US" altLang="en-US" dirty="0"/>
              <a:t> </a:t>
            </a:r>
            <a:r>
              <a:rPr lang="en-US" altLang="en-US" dirty="0" err="1"/>
              <a:t>sredstava</a:t>
            </a:r>
            <a:r>
              <a:rPr lang="en-US" altLang="en-US" dirty="0"/>
              <a:t>, </a:t>
            </a:r>
            <a:r>
              <a:rPr lang="en-US" altLang="en-US" dirty="0" err="1"/>
              <a:t>institucija</a:t>
            </a:r>
            <a:r>
              <a:rPr lang="en-US" altLang="en-US" dirty="0"/>
              <a:t>, </a:t>
            </a:r>
            <a:r>
              <a:rPr lang="en-US" altLang="en-US" dirty="0" err="1"/>
              <a:t>poduzeća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rezidenata</a:t>
            </a:r>
            <a:r>
              <a:rPr lang="en-US" altLang="en-US" dirty="0"/>
              <a:t> </a:t>
            </a:r>
            <a:r>
              <a:rPr lang="en-US" altLang="en-US" dirty="0" err="1"/>
              <a:t>iz</a:t>
            </a:r>
            <a:r>
              <a:rPr lang="en-US" altLang="en-US" dirty="0"/>
              <a:t> </a:t>
            </a:r>
            <a:r>
              <a:rPr lang="en-US" altLang="en-US" dirty="0" err="1"/>
              <a:t>različitih</a:t>
            </a:r>
            <a:r>
              <a:rPr lang="en-US" altLang="en-US" dirty="0"/>
              <a:t> </a:t>
            </a:r>
            <a:r>
              <a:rPr lang="en-US" altLang="en-US" dirty="0" err="1"/>
              <a:t>zemalja</a:t>
            </a:r>
            <a:r>
              <a:rPr lang="en-US" altLang="en-US" dirty="0"/>
              <a:t>, u </a:t>
            </a:r>
            <a:r>
              <a:rPr lang="en-US" altLang="en-US" dirty="0" err="1"/>
              <a:t>cilju</a:t>
            </a:r>
            <a:r>
              <a:rPr lang="en-US" altLang="en-US" dirty="0"/>
              <a:t> </a:t>
            </a:r>
            <a:r>
              <a:rPr lang="en-US" altLang="en-US" dirty="0" err="1"/>
              <a:t>zadovoljenja</a:t>
            </a:r>
            <a:r>
              <a:rPr lang="en-US" altLang="en-US" dirty="0"/>
              <a:t> </a:t>
            </a:r>
            <a:r>
              <a:rPr lang="en-US" altLang="en-US" dirty="0" err="1"/>
              <a:t>ekonomskih</a:t>
            </a:r>
            <a:r>
              <a:rPr lang="en-US" altLang="en-US" dirty="0"/>
              <a:t> </a:t>
            </a:r>
            <a:r>
              <a:rPr lang="en-US" altLang="en-US" dirty="0" err="1"/>
              <a:t>interesa</a:t>
            </a:r>
            <a:r>
              <a:rPr lang="en-US" altLang="en-US" dirty="0"/>
              <a:t> </a:t>
            </a:r>
            <a:r>
              <a:rPr lang="en-US" altLang="en-US" dirty="0" err="1"/>
              <a:t>sudionika</a:t>
            </a:r>
            <a:r>
              <a:rPr lang="en-US" altLang="en-US" dirty="0"/>
              <a:t> u </a:t>
            </a:r>
            <a:r>
              <a:rPr lang="en-US" altLang="en-US" dirty="0" err="1"/>
              <a:t>transferu</a:t>
            </a:r>
            <a:r>
              <a:rPr lang="en-US" altLang="en-US" dirty="0"/>
              <a:t>.</a:t>
            </a:r>
            <a:endParaRPr lang="sr-Latn-CS" altLang="en-US" dirty="0"/>
          </a:p>
          <a:p>
            <a:pPr eaLnBrk="1" hangingPunct="1">
              <a:lnSpc>
                <a:spcPct val="90000"/>
              </a:lnSpc>
            </a:pPr>
            <a:endParaRPr lang="en-US" altLang="en-US" i="1" dirty="0" smtClean="0"/>
          </a:p>
          <a:p>
            <a:pPr eaLnBrk="1" hangingPunct="1">
              <a:lnSpc>
                <a:spcPct val="90000"/>
              </a:lnSpc>
            </a:pPr>
            <a:endParaRPr lang="en-US" altLang="en-US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949629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Najveći dio međunarodnog kretanja</a:t>
            </a:r>
            <a:r>
              <a:rPr lang="sr-Latn-ME" altLang="en-US" smtClean="0"/>
              <a:t>  </a:t>
            </a:r>
            <a:r>
              <a:rPr lang="en-US" altLang="en-US" smtClean="0"/>
              <a:t>kapitala odvija se između razvijenih</a:t>
            </a:r>
            <a:r>
              <a:rPr lang="sr-Latn-ME" altLang="en-US" smtClean="0"/>
              <a:t> </a:t>
            </a:r>
            <a:r>
              <a:rPr lang="en-US" altLang="en-US" smtClean="0"/>
              <a:t>zemalja, odnosno subjekata iz ovih</a:t>
            </a:r>
            <a:r>
              <a:rPr lang="sr-Latn-ME" altLang="en-US" smtClean="0"/>
              <a:t> </a:t>
            </a:r>
            <a:r>
              <a:rPr lang="en-US" altLang="en-US" smtClean="0"/>
              <a:t>zemalja, koje su glavni davaoci (izvoznici)</a:t>
            </a:r>
            <a:r>
              <a:rPr lang="sr-Latn-ME" altLang="en-US" smtClean="0"/>
              <a:t> </a:t>
            </a:r>
            <a:r>
              <a:rPr lang="en-US" altLang="en-US" smtClean="0"/>
              <a:t>i korisnici (uvoznici) kapitala u svjetskim</a:t>
            </a:r>
            <a:r>
              <a:rPr lang="sr-Latn-ME" altLang="en-US" smtClean="0"/>
              <a:t> </a:t>
            </a:r>
            <a:r>
              <a:rPr lang="en-US" altLang="en-US" smtClean="0"/>
              <a:t>razmjerima. </a:t>
            </a:r>
          </a:p>
        </p:txBody>
      </p:sp>
    </p:spTree>
    <p:extLst>
      <p:ext uri="{BB962C8B-B14F-4D97-AF65-F5344CB8AC3E}">
        <p14:creationId xmlns:p14="http://schemas.microsoft.com/office/powerpoint/2010/main" xmlns="" val="40176216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/>
              <a:t>Zemlje u razvoju i zemlje u tranziciji su se (izuzev jednog broja zemalja izvoznika nafte) uglavnom pojavljivale kao korisnici kapitala, a manje kao davaoci kapitala, mada se neke od njih, u posljednje vrijeme </a:t>
            </a:r>
            <a:r>
              <a:rPr lang="sr-Latn-ME" altLang="en-US" sz="2800"/>
              <a:t> </a:t>
            </a:r>
            <a:r>
              <a:rPr lang="en-US" altLang="en-US" sz="2800"/>
              <a:t>pogotovo sa</a:t>
            </a:r>
            <a:r>
              <a:rPr lang="sr-Latn-CS" altLang="en-US" sz="2800"/>
              <a:t> </a:t>
            </a:r>
            <a:r>
              <a:rPr lang="en-US" altLang="en-US" sz="2800"/>
              <a:t>porastom cijena nafte i nekih sirovina, kao i sa poboljšanjem </a:t>
            </a:r>
            <a:r>
              <a:rPr lang="sr-Latn-CS" altLang="en-US" sz="2800"/>
              <a:t>spoljno</a:t>
            </a:r>
            <a:r>
              <a:rPr lang="en-US" altLang="en-US" sz="2800"/>
              <a:t>trgovinske i platnobilan</a:t>
            </a:r>
            <a:r>
              <a:rPr lang="sr-Latn-CS" altLang="en-US" sz="2800"/>
              <a:t>sne </a:t>
            </a:r>
            <a:r>
              <a:rPr lang="en-US" altLang="en-US" sz="2800"/>
              <a:t> situacije), u određenoj mjeri pojavljuju i kao relativno značajni davaoci</a:t>
            </a:r>
            <a:r>
              <a:rPr lang="sr-Latn-CS" altLang="en-US" sz="2800"/>
              <a:t> </a:t>
            </a:r>
            <a:r>
              <a:rPr lang="en-US" altLang="en-US" sz="2800"/>
              <a:t>(izvoznici) kapitala</a:t>
            </a:r>
          </a:p>
        </p:txBody>
      </p:sp>
    </p:spTree>
    <p:extLst>
      <p:ext uri="{BB962C8B-B14F-4D97-AF65-F5344CB8AC3E}">
        <p14:creationId xmlns:p14="http://schemas.microsoft.com/office/powerpoint/2010/main" xmlns="" val="3040389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 sz="3200" b="1"/>
              <a:t>OBLICI MEĐUNARODNOG KRETANJA KAPITALA</a:t>
            </a:r>
            <a:endParaRPr lang="en-US" altLang="en-US" sz="3200" b="1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Kapital se može po</a:t>
            </a:r>
            <a:r>
              <a:rPr lang="sr-Latn-ME" altLang="en-US" smtClean="0"/>
              <a:t>s</a:t>
            </a:r>
            <a:r>
              <a:rPr lang="en-US" altLang="en-US" smtClean="0"/>
              <a:t>matrati na dva načina,</a:t>
            </a:r>
            <a:r>
              <a:rPr lang="sr-Latn-ME" altLang="en-US" smtClean="0"/>
              <a:t> </a:t>
            </a:r>
            <a:r>
              <a:rPr lang="en-US" altLang="en-US" smtClean="0"/>
              <a:t>s obzirom na to da možemo govoriti o</a:t>
            </a:r>
            <a:r>
              <a:rPr lang="sr-Latn-CS" altLang="en-US" smtClean="0"/>
              <a:t> </a:t>
            </a:r>
            <a:r>
              <a:rPr lang="en-US" altLang="en-US" smtClean="0"/>
              <a:t>vrijednosti kapitala</a:t>
            </a:r>
            <a:r>
              <a:rPr lang="sr-Latn-ME" altLang="en-US" smtClean="0"/>
              <a:t> (finansijski)</a:t>
            </a:r>
            <a:r>
              <a:rPr lang="en-US" altLang="en-US" smtClean="0"/>
              <a:t> i o realnim (fizičkim)</a:t>
            </a:r>
            <a:r>
              <a:rPr lang="sr-Latn-CS" altLang="en-US" smtClean="0"/>
              <a:t> </a:t>
            </a:r>
            <a:r>
              <a:rPr lang="en-US" altLang="en-US" smtClean="0"/>
              <a:t>kapitalnim dobrima</a:t>
            </a:r>
            <a:r>
              <a:rPr lang="sr-Latn-CS" altLang="en-US" smtClean="0"/>
              <a:t>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Uglavnom se smatra da se riječ kapital u</a:t>
            </a:r>
            <a:r>
              <a:rPr lang="sr-Latn-CS" altLang="en-US" smtClean="0"/>
              <a:t> e</a:t>
            </a:r>
            <a:r>
              <a:rPr lang="en-US" altLang="en-US" smtClean="0"/>
              <a:t>konomiji odnosi na realni kapital tj.</a:t>
            </a:r>
            <a:r>
              <a:rPr lang="sr-Latn-ME" altLang="en-US" smtClean="0"/>
              <a:t> </a:t>
            </a:r>
            <a:r>
              <a:rPr lang="en-US" altLang="en-US" smtClean="0"/>
              <a:t>fizička dobra (prije svega kapitalna dobra</a:t>
            </a:r>
            <a:r>
              <a:rPr lang="sr-Latn-ME" altLang="en-US" smtClean="0"/>
              <a:t> </a:t>
            </a:r>
            <a:r>
              <a:rPr lang="en-US" altLang="en-US" smtClean="0"/>
              <a:t>koja se koriste kao inputi za dalju</a:t>
            </a:r>
            <a:r>
              <a:rPr lang="sr-Latn-ME" altLang="en-US" smtClean="0"/>
              <a:t> </a:t>
            </a:r>
            <a:r>
              <a:rPr lang="en-US" altLang="en-US" smtClean="0"/>
              <a:t>proizvodnju)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216510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en-US" smtClean="0"/>
              <a:t>R</a:t>
            </a:r>
            <a:r>
              <a:rPr lang="en-US" altLang="en-US" smtClean="0"/>
              <a:t>iječ kapital u svakodnevnom govoru</a:t>
            </a:r>
            <a:r>
              <a:rPr lang="sr-Latn-ME" altLang="en-US" smtClean="0"/>
              <a:t> </a:t>
            </a:r>
            <a:r>
              <a:rPr lang="en-US" altLang="en-US" smtClean="0"/>
              <a:t>znači novčani kapital tj. iznos novca koji</a:t>
            </a:r>
            <a:r>
              <a:rPr lang="sr-Latn-ME" altLang="en-US" smtClean="0"/>
              <a:t> </a:t>
            </a:r>
            <a:r>
              <a:rPr lang="en-US" altLang="en-US" smtClean="0"/>
              <a:t>je rezultat prethodne štednje</a:t>
            </a:r>
            <a:r>
              <a:rPr lang="sr-Latn-CS" altLang="en-US" smtClean="0"/>
              <a:t>.</a:t>
            </a:r>
            <a:endParaRPr lang="en-US" altLang="en-US" smtClean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Međunarodno kretanje kapitala uključuje</a:t>
            </a:r>
            <a:r>
              <a:rPr lang="sr-Latn-ME" altLang="en-US" smtClean="0"/>
              <a:t> </a:t>
            </a:r>
            <a:r>
              <a:rPr lang="en-US" altLang="en-US" smtClean="0"/>
              <a:t>element vremena i element prostora</a:t>
            </a:r>
          </a:p>
        </p:txBody>
      </p:sp>
    </p:spTree>
    <p:extLst>
      <p:ext uri="{BB962C8B-B14F-4D97-AF65-F5344CB8AC3E}">
        <p14:creationId xmlns:p14="http://schemas.microsoft.com/office/powerpoint/2010/main" xmlns="" val="42558882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Element vremena dolazi do izražaja u</a:t>
            </a:r>
            <a:r>
              <a:rPr lang="sr-Latn-ME" altLang="en-US" smtClean="0"/>
              <a:t> </a:t>
            </a:r>
            <a:r>
              <a:rPr lang="en-US" altLang="en-US" smtClean="0"/>
              <a:t>razmjeni imovinskih naslova (titulusa)</a:t>
            </a:r>
            <a:r>
              <a:rPr lang="sr-Latn-ME" altLang="en-US" smtClean="0"/>
              <a:t> </a:t>
            </a:r>
            <a:r>
              <a:rPr lang="en-US" altLang="en-US" smtClean="0"/>
              <a:t>različitog st</a:t>
            </a:r>
            <a:r>
              <a:rPr lang="sr-Latn-CS" altLang="en-US" smtClean="0"/>
              <a:t>epena </a:t>
            </a:r>
            <a:r>
              <a:rPr lang="en-US" altLang="en-US" smtClean="0"/>
              <a:t> likvidnosti</a:t>
            </a:r>
            <a:r>
              <a:rPr lang="sr-Latn-CS" altLang="en-US" smtClean="0"/>
              <a:t>, </a:t>
            </a:r>
            <a:r>
              <a:rPr lang="en-US" altLang="en-US" smtClean="0"/>
              <a:t>daje se novac u razmjenu za obveznicu</a:t>
            </a:r>
            <a:r>
              <a:rPr lang="sr-Latn-CS" altLang="en-US" smtClean="0"/>
              <a:t> </a:t>
            </a:r>
            <a:r>
              <a:rPr lang="en-US" altLang="en-US" smtClean="0"/>
              <a:t>koja će kasnije dospjeti ili za vrijednosni</a:t>
            </a:r>
            <a:r>
              <a:rPr lang="sr-Latn-CS" altLang="en-US" smtClean="0"/>
              <a:t> </a:t>
            </a:r>
            <a:r>
              <a:rPr lang="en-US" altLang="en-US" smtClean="0"/>
              <a:t>papir koji će se moći naplatiti o roku.</a:t>
            </a:r>
          </a:p>
        </p:txBody>
      </p:sp>
    </p:spTree>
    <p:extLst>
      <p:ext uri="{BB962C8B-B14F-4D97-AF65-F5344CB8AC3E}">
        <p14:creationId xmlns:p14="http://schemas.microsoft.com/office/powerpoint/2010/main" xmlns="" val="2831879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Element prostora dolazi do izražaja u</a:t>
            </a:r>
            <a:r>
              <a:rPr lang="sr-Latn-ME" altLang="en-US" smtClean="0"/>
              <a:t> </a:t>
            </a:r>
            <a:r>
              <a:rPr lang="en-US" altLang="en-US" smtClean="0"/>
              <a:t>transferu kupovne snage između</a:t>
            </a:r>
            <a:r>
              <a:rPr lang="sr-Latn-ME" altLang="en-US" smtClean="0"/>
              <a:t> </a:t>
            </a:r>
            <a:r>
              <a:rPr lang="en-US" altLang="en-US" smtClean="0"/>
              <a:t>rezidenata različitih zemalja, dakle u</a:t>
            </a:r>
            <a:r>
              <a:rPr lang="sr-Latn-ME" altLang="en-US" smtClean="0"/>
              <a:t> </a:t>
            </a:r>
            <a:r>
              <a:rPr lang="en-US" altLang="en-US" smtClean="0"/>
              <a:t>kretanju zajmovnih fondova iz jedne zemlje u drugu.</a:t>
            </a:r>
            <a:r>
              <a:rPr lang="sr-Latn-ME" altLang="en-US" smtClean="0"/>
              <a:t>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370443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Kretanje kapitala između subjekata</a:t>
            </a:r>
            <a:r>
              <a:rPr lang="sr-Latn-ME" altLang="en-US" smtClean="0"/>
              <a:t> </a:t>
            </a:r>
            <a:r>
              <a:rPr lang="en-US" altLang="en-US" smtClean="0"/>
              <a:t>različitih zemalja vrši se u raznim oblicima</a:t>
            </a:r>
            <a:r>
              <a:rPr lang="sr-Latn-ME" altLang="en-US" smtClean="0"/>
              <a:t> </a:t>
            </a:r>
            <a:r>
              <a:rPr lang="en-US" altLang="en-US" smtClean="0"/>
              <a:t>a podjelu tokova kapitala na pojedine vrste</a:t>
            </a:r>
            <a:r>
              <a:rPr lang="sr-Latn-ME" altLang="en-US" smtClean="0"/>
              <a:t> </a:t>
            </a:r>
            <a:r>
              <a:rPr lang="en-US" altLang="en-US" smtClean="0"/>
              <a:t>i oblike možemo vršiti prema različitim</a:t>
            </a:r>
            <a:r>
              <a:rPr lang="sr-Latn-ME" altLang="en-US" smtClean="0"/>
              <a:t> </a:t>
            </a:r>
            <a:r>
              <a:rPr lang="en-US" altLang="en-US" smtClean="0"/>
              <a:t>kriterijima, zavisno o tome koji se</a:t>
            </a:r>
            <a:r>
              <a:rPr lang="sr-Latn-ME" altLang="en-US" smtClean="0"/>
              <a:t> </a:t>
            </a:r>
            <a:r>
              <a:rPr lang="en-US" altLang="en-US" smtClean="0"/>
              <a:t>klasifikacijski kriterij izabere.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Postoje uglavnom tri kriterij</a:t>
            </a:r>
            <a:r>
              <a:rPr lang="sr-Latn-CS" altLang="en-US" smtClean="0"/>
              <a:t>um</a:t>
            </a:r>
            <a:r>
              <a:rPr lang="en-US" altLang="en-US" smtClean="0"/>
              <a:t>a za ovu</a:t>
            </a:r>
            <a:r>
              <a:rPr lang="sr-Latn-ME" altLang="en-US" smtClean="0"/>
              <a:t> </a:t>
            </a:r>
            <a:r>
              <a:rPr lang="en-US" altLang="en-US" smtClean="0"/>
              <a:t>klasifikaciju:</a:t>
            </a:r>
          </a:p>
        </p:txBody>
      </p:sp>
    </p:spTree>
    <p:extLst>
      <p:ext uri="{BB962C8B-B14F-4D97-AF65-F5344CB8AC3E}">
        <p14:creationId xmlns:p14="http://schemas.microsoft.com/office/powerpoint/2010/main" xmlns="" val="11466864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kriterij izvora kapitala,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funkcionalni kriterij</a:t>
            </a:r>
            <a:r>
              <a:rPr lang="sr-Latn-ME" altLang="en-US" sz="2800"/>
              <a:t> </a:t>
            </a:r>
            <a:r>
              <a:rPr lang="en-US" altLang="en-US" sz="2800"/>
              <a:t> i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vremenski kriterij.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Prvi kriterij prema kojemu možemo</a:t>
            </a:r>
            <a:r>
              <a:rPr lang="sr-Latn-ME" altLang="en-US" sz="2800"/>
              <a:t> </a:t>
            </a:r>
            <a:r>
              <a:rPr lang="en-US" altLang="en-US" sz="2800"/>
              <a:t>podijeliti međunarodne tokove kapitala je</a:t>
            </a:r>
            <a:r>
              <a:rPr lang="sr-Latn-ME" altLang="en-US" sz="2800"/>
              <a:t> </a:t>
            </a:r>
            <a:r>
              <a:rPr lang="en-US" altLang="en-US" sz="2800"/>
              <a:t>prema izvorima iz kojih potiču sredstva, i</a:t>
            </a:r>
            <a:r>
              <a:rPr lang="sr-Latn-ME" altLang="en-US" sz="2800"/>
              <a:t> </a:t>
            </a:r>
            <a:r>
              <a:rPr lang="sr-Latn-CS" altLang="en-US" sz="2800"/>
              <a:t>t</a:t>
            </a:r>
            <a:r>
              <a:rPr lang="en-US" altLang="en-US" sz="2800"/>
              <a:t>u razlikujemo dva osnovna oblika</a:t>
            </a:r>
            <a:r>
              <a:rPr lang="sr-Latn-ME" altLang="en-US" sz="2800"/>
              <a:t> </a:t>
            </a:r>
            <a:r>
              <a:rPr lang="en-US" altLang="en-US" sz="2800"/>
              <a:t>međunarodnog kretanja kapitala i to: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• međunarodno kretanje privatnog kapitala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  međunarodno kretanje javnog kapitala</a:t>
            </a:r>
          </a:p>
        </p:txBody>
      </p:sp>
    </p:spTree>
    <p:extLst>
      <p:ext uri="{BB962C8B-B14F-4D97-AF65-F5344CB8AC3E}">
        <p14:creationId xmlns:p14="http://schemas.microsoft.com/office/powerpoint/2010/main" xmlns="" val="2622413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err="1"/>
              <a:t>Privatni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–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pojedinaca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privatnih</a:t>
            </a:r>
            <a:r>
              <a:rPr lang="en-US" altLang="en-US" sz="2800" dirty="0"/>
              <a:t> </a:t>
            </a:r>
            <a:r>
              <a:rPr lang="sr-Latn-ME" altLang="en-US" sz="2800" dirty="0"/>
              <a:t> </a:t>
            </a:r>
            <a:r>
              <a:rPr lang="en-US" altLang="en-US" sz="2800" dirty="0" err="1"/>
              <a:t>oduzeća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dioničkih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društava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komercijalnih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banaka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slični</a:t>
            </a:r>
            <a:r>
              <a:rPr lang="sr-Latn-ME" altLang="en-US" sz="2800" dirty="0" smtClean="0"/>
              <a:t>h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organizacija</a:t>
            </a:r>
            <a:r>
              <a:rPr lang="sr-Latn-CS" altLang="en-US" sz="2800" dirty="0"/>
              <a:t>,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privatnim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on se </a:t>
            </a:r>
            <a:r>
              <a:rPr lang="en-US" altLang="en-US" sz="2800" dirty="0" err="1"/>
              <a:t>kreće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prvenstveno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obliku</a:t>
            </a:r>
            <a:r>
              <a:rPr lang="sr-Latn-CS" altLang="en-US" sz="2800" dirty="0"/>
              <a:t>: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direktnih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investicija</a:t>
            </a:r>
            <a:r>
              <a:rPr lang="en-US" altLang="en-US" sz="2800" dirty="0"/>
              <a:t>,</a:t>
            </a:r>
          </a:p>
          <a:p>
            <a:pPr eaLnBrk="1" hangingPunct="1"/>
            <a:r>
              <a:rPr lang="en-US" altLang="en-US" sz="2800" dirty="0"/>
              <a:t>portfolio </a:t>
            </a:r>
            <a:r>
              <a:rPr lang="en-US" altLang="en-US" sz="2800" dirty="0" err="1"/>
              <a:t>investicija</a:t>
            </a:r>
            <a:r>
              <a:rPr lang="en-US" altLang="en-US" sz="2800" dirty="0"/>
              <a:t>, </a:t>
            </a:r>
          </a:p>
          <a:p>
            <a:pPr eaLnBrk="1" hangingPunct="1"/>
            <a:r>
              <a:rPr lang="en-US" altLang="en-US" sz="2800" dirty="0" err="1"/>
              <a:t>kredita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zajmova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i</a:t>
            </a:r>
            <a:endParaRPr lang="en-US" altLang="en-US" sz="2800" dirty="0"/>
          </a:p>
          <a:p>
            <a:pPr eaLnBrk="1" hangingPunct="1"/>
            <a:r>
              <a:rPr lang="en-US" altLang="en-US" sz="2800" dirty="0" err="1"/>
              <a:t>depozita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9505981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Javni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 – </a:t>
            </a:r>
            <a:r>
              <a:rPr lang="en-US" altLang="en-US" dirty="0" err="1" smtClean="0"/>
              <a:t>kapital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dolazi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državnih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institucija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centralnih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banaka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sličnih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izvora</a:t>
            </a:r>
            <a:r>
              <a:rPr lang="en-US" altLang="en-US" dirty="0" smtClean="0"/>
              <a:t> - </a:t>
            </a:r>
            <a:r>
              <a:rPr lang="en-US" altLang="en-US" dirty="0" err="1" smtClean="0"/>
              <a:t>kreće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prvenstveno</a:t>
            </a:r>
            <a:r>
              <a:rPr lang="en-US" altLang="en-US" dirty="0" smtClean="0"/>
              <a:t> u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obliku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bilateralnih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zajmova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kredita</a:t>
            </a:r>
            <a:r>
              <a:rPr lang="en-US" altLang="en-US" dirty="0" smtClean="0"/>
              <a:t>,</a:t>
            </a:r>
            <a:r>
              <a:rPr lang="sr-Latn-ME" altLang="en-US" dirty="0" smtClean="0"/>
              <a:t> </a:t>
            </a:r>
            <a:r>
              <a:rPr lang="en-US" altLang="en-US" dirty="0" smtClean="0"/>
              <a:t>portfolio </a:t>
            </a:r>
            <a:r>
              <a:rPr lang="en-US" altLang="en-US" dirty="0" err="1" smtClean="0"/>
              <a:t>investicija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formi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bespovratne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ekonomske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pomoći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8771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>
          <a:xfrm>
            <a:off x="2063750" y="1700213"/>
            <a:ext cx="8229600" cy="4525962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Kretanje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između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zemalja</a:t>
            </a:r>
            <a:r>
              <a:rPr lang="en-US" altLang="en-US" dirty="0" smtClean="0"/>
              <a:t> je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dvosmjerno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čemu</a:t>
            </a:r>
            <a:r>
              <a:rPr lang="en-US" altLang="en-US" dirty="0" smtClean="0"/>
              <a:t> se u </a:t>
            </a:r>
            <a:r>
              <a:rPr lang="en-US" altLang="en-US" dirty="0" err="1" smtClean="0"/>
              <a:t>jednom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slučaju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subjekti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rezidenti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određene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zemlje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pojavljuju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davaoci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sr-Latn-ME" altLang="en-US" dirty="0" smtClean="0"/>
              <a:t>,</a:t>
            </a:r>
            <a:r>
              <a:rPr lang="en-US" altLang="en-US" dirty="0" smtClean="0"/>
              <a:t> </a:t>
            </a:r>
            <a:r>
              <a:rPr lang="sr-Latn-ME" altLang="en-US" dirty="0" smtClean="0"/>
              <a:t> </a:t>
            </a:r>
            <a:r>
              <a:rPr lang="en-US" altLang="en-US" dirty="0" smtClean="0"/>
              <a:t>a </a:t>
            </a:r>
            <a:r>
              <a:rPr lang="en-US" altLang="en-US" dirty="0" err="1" smtClean="0"/>
              <a:t>drugi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korisnici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953170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Posebna vrsta javnog kapitala su zajmovi međunarodnih organizacija, kao što su</a:t>
            </a:r>
            <a:r>
              <a:rPr lang="sr-Latn-ME" altLang="en-US" sz="2800"/>
              <a:t> </a:t>
            </a:r>
            <a:r>
              <a:rPr lang="en-US" altLang="en-US" sz="2800"/>
              <a:t>IBRD, IMF, </a:t>
            </a:r>
            <a:r>
              <a:rPr lang="sr-Latn-ME" altLang="en-US" sz="2800"/>
              <a:t>GRUP WORD BANK</a:t>
            </a:r>
            <a:r>
              <a:rPr lang="en-US" altLang="en-US" sz="2800"/>
              <a:t>, EBRD i drugih</a:t>
            </a:r>
            <a:r>
              <a:rPr lang="sr-Latn-CS" altLang="en-US" sz="2800"/>
              <a:t> </a:t>
            </a:r>
            <a:r>
              <a:rPr lang="en-US" altLang="en-US" sz="2800"/>
              <a:t>sličnih </a:t>
            </a:r>
            <a:r>
              <a:rPr lang="sr-Latn-CS" altLang="en-US" sz="2800"/>
              <a:t>i</a:t>
            </a:r>
            <a:r>
              <a:rPr lang="en-US" altLang="en-US" sz="2800"/>
              <a:t>nstitucija.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Funkcionalni kriterij ili kriterij motiva,</a:t>
            </a:r>
            <a:r>
              <a:rPr lang="sr-Latn-CS" altLang="en-US" sz="2800"/>
              <a:t> </a:t>
            </a:r>
            <a:r>
              <a:rPr lang="en-US" altLang="en-US" sz="2800"/>
              <a:t>ako se uzme kao kriterij klasifikacije kretanja kapitala, dovodi do</a:t>
            </a:r>
            <a:r>
              <a:rPr lang="sr-Latn-ME" altLang="en-US" sz="2800"/>
              <a:t> </a:t>
            </a:r>
            <a:r>
              <a:rPr lang="en-US" altLang="en-US" sz="2800"/>
              <a:t>pojave dv</a:t>
            </a:r>
            <a:r>
              <a:rPr lang="sr-Latn-CS" altLang="en-US" sz="2800"/>
              <a:t>a</a:t>
            </a:r>
            <a:r>
              <a:rPr lang="en-US" altLang="en-US" sz="2800"/>
              <a:t>ju osnovnih grupa međunarodnog kretanja kapitala: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• autonomna kretanja kapitala i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• inducirana (izravnavajuća) kretanja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kapitala.</a:t>
            </a:r>
          </a:p>
        </p:txBody>
      </p:sp>
    </p:spTree>
    <p:extLst>
      <p:ext uri="{BB962C8B-B14F-4D97-AF65-F5344CB8AC3E}">
        <p14:creationId xmlns:p14="http://schemas.microsoft.com/office/powerpoint/2010/main" xmlns="" val="22239688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Ako do međunarodnog kretanja kapitala</a:t>
            </a:r>
            <a:r>
              <a:rPr lang="sr-Latn-ME" altLang="en-US" smtClean="0"/>
              <a:t> </a:t>
            </a:r>
            <a:r>
              <a:rPr lang="en-US" altLang="en-US" smtClean="0"/>
              <a:t>dolazi zbog ekonomskih interesa</a:t>
            </a:r>
            <a:r>
              <a:rPr lang="sr-Latn-ME" altLang="en-US" smtClean="0"/>
              <a:t> </a:t>
            </a:r>
            <a:r>
              <a:rPr lang="en-US" altLang="en-US" smtClean="0"/>
              <a:t>neposrednih aktera (poslovnih banaka,</a:t>
            </a:r>
            <a:r>
              <a:rPr lang="sr-Latn-ME" altLang="en-US" smtClean="0"/>
              <a:t> </a:t>
            </a:r>
            <a:r>
              <a:rPr lang="en-US" altLang="en-US" smtClean="0"/>
              <a:t>poduzeća, pojedinaca), bez obzira na</a:t>
            </a:r>
            <a:r>
              <a:rPr lang="sr-Latn-ME" altLang="en-US" smtClean="0"/>
              <a:t> </a:t>
            </a:r>
            <a:r>
              <a:rPr lang="en-US" altLang="en-US" smtClean="0"/>
              <a:t>stanje platnog  bilansa - riječ je 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autonomnim transakcijama kapitala</a:t>
            </a:r>
          </a:p>
        </p:txBody>
      </p:sp>
    </p:spTree>
    <p:extLst>
      <p:ext uri="{BB962C8B-B14F-4D97-AF65-F5344CB8AC3E}">
        <p14:creationId xmlns:p14="http://schemas.microsoft.com/office/powerpoint/2010/main" xmlns="" val="13265638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Ukoliko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pak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državni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organi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direktno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angažiraju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osiguranju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priliva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u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zemlju</a:t>
            </a:r>
            <a:r>
              <a:rPr lang="en-US" altLang="en-US" dirty="0" smtClean="0"/>
              <a:t> da bi se </a:t>
            </a:r>
            <a:r>
              <a:rPr lang="en-US" altLang="en-US" dirty="0" err="1" smtClean="0"/>
              <a:t>osiguralo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pokriće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deficita</a:t>
            </a:r>
            <a:r>
              <a:rPr lang="sr-Latn-ME" altLang="en-US" dirty="0" smtClean="0"/>
              <a:t> </a:t>
            </a:r>
            <a:r>
              <a:rPr lang="sr-Latn-ME" altLang="en-US" dirty="0"/>
              <a:t>p</a:t>
            </a:r>
            <a:r>
              <a:rPr lang="en-US" altLang="en-US" dirty="0" err="1" smtClean="0"/>
              <a:t>latn</a:t>
            </a:r>
            <a:r>
              <a:rPr lang="sr-Latn-CS" altLang="en-US" dirty="0" smtClean="0"/>
              <a:t>og bilansa </a:t>
            </a:r>
            <a:r>
              <a:rPr lang="en-US" altLang="en-US" dirty="0" smtClean="0"/>
              <a:t> - </a:t>
            </a:r>
            <a:r>
              <a:rPr lang="en-US" altLang="en-US" dirty="0" err="1" smtClean="0"/>
              <a:t>radi</a:t>
            </a:r>
            <a:r>
              <a:rPr lang="en-US" altLang="en-US" dirty="0" smtClean="0"/>
              <a:t> se o </a:t>
            </a:r>
            <a:r>
              <a:rPr lang="en-US" altLang="en-US" dirty="0" err="1" smtClean="0"/>
              <a:t>induciranom</a:t>
            </a:r>
            <a:r>
              <a:rPr lang="sr-Latn-ME" altLang="en-US" dirty="0" smtClean="0"/>
              <a:t> 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poravnavajućem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kretanju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8816958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Kapital se može izvoziti u novčanom</a:t>
            </a:r>
            <a:r>
              <a:rPr lang="sr-Latn-ME" altLang="en-US" smtClean="0"/>
              <a:t> </a:t>
            </a:r>
            <a:r>
              <a:rPr lang="en-US" altLang="en-US" smtClean="0"/>
              <a:t>obliku (prijenos financijskih sredstava,</a:t>
            </a:r>
            <a:r>
              <a:rPr lang="sr-Latn-ME" altLang="en-US" smtClean="0"/>
              <a:t> </a:t>
            </a:r>
            <a:r>
              <a:rPr lang="en-US" altLang="en-US" smtClean="0"/>
              <a:t>odobravanje financijskih kredita) i u vidu</a:t>
            </a:r>
            <a:r>
              <a:rPr lang="sr-Latn-ME" altLang="en-US" smtClean="0"/>
              <a:t> </a:t>
            </a:r>
            <a:r>
              <a:rPr lang="en-US" altLang="en-US" smtClean="0"/>
              <a:t>realnog transfera (izvoz mašina, opreme,</a:t>
            </a:r>
            <a:r>
              <a:rPr lang="sr-Latn-ME" altLang="en-US" smtClean="0"/>
              <a:t> </a:t>
            </a:r>
            <a:r>
              <a:rPr lang="en-US" altLang="en-US" smtClean="0"/>
              <a:t>reprodukcijskog materijala, ustupanje</a:t>
            </a:r>
            <a:r>
              <a:rPr lang="sr-Latn-ME" altLang="en-US" smtClean="0"/>
              <a:t> </a:t>
            </a:r>
            <a:r>
              <a:rPr lang="en-US" altLang="en-US" smtClean="0"/>
              <a:t>prava industrijskog vlasništva).</a:t>
            </a:r>
          </a:p>
        </p:txBody>
      </p:sp>
    </p:spTree>
    <p:extLst>
      <p:ext uri="{BB962C8B-B14F-4D97-AF65-F5344CB8AC3E}">
        <p14:creationId xmlns:p14="http://schemas.microsoft.com/office/powerpoint/2010/main" xmlns="" val="5867002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 sz="3200" b="1"/>
              <a:t>MOTIVI MEĐUNARODNOG KRETANJA KAPITALA</a:t>
            </a:r>
            <a:endParaRPr lang="en-US" altLang="en-US" sz="3200" b="1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err="1"/>
              <a:t>Motivi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međunarodnog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kretanja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sr-Latn-ME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oblika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kome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ulaže</a:t>
            </a:r>
            <a:r>
              <a:rPr lang="en-US" altLang="en-US" sz="2800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err="1"/>
              <a:t>Različiti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motivi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primjer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određuju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privatne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odnosu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javne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tokove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err="1"/>
              <a:t>Postoje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razlike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između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pojedinih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vidova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privatnog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javnog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s </a:t>
            </a:r>
            <a:r>
              <a:rPr lang="en-US" altLang="en-US" sz="2800" dirty="0" err="1"/>
              <a:t>tim</a:t>
            </a:r>
            <a:r>
              <a:rPr lang="en-US" altLang="en-US" sz="2800" dirty="0"/>
              <a:t> da se, u </a:t>
            </a:r>
            <a:r>
              <a:rPr lang="en-US" altLang="en-US" sz="2800" dirty="0" err="1"/>
              <a:t>principu</a:t>
            </a:r>
            <a:r>
              <a:rPr lang="en-US" altLang="en-US" sz="2800" dirty="0"/>
              <a:t>, </a:t>
            </a:r>
            <a:r>
              <a:rPr lang="en-US" altLang="en-US" sz="2800" dirty="0" err="1" smtClean="0"/>
              <a:t>privatni</a:t>
            </a:r>
            <a:r>
              <a:rPr lang="sr-Latn-ME" altLang="en-US" sz="2800" dirty="0" smtClean="0"/>
              <a:t> </a:t>
            </a:r>
            <a:r>
              <a:rPr lang="en-US" altLang="en-US" sz="2800" dirty="0" err="1" smtClean="0"/>
              <a:t>kapital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kreće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ekonomskim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motivima</a:t>
            </a:r>
            <a:r>
              <a:rPr lang="en-US" altLang="en-US" sz="2800" dirty="0"/>
              <a:t>, a </a:t>
            </a:r>
            <a:r>
              <a:rPr lang="en-US" altLang="en-US" sz="2800" dirty="0" err="1"/>
              <a:t>javni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osnovu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širih</a:t>
            </a:r>
            <a:r>
              <a:rPr lang="sr-Latn-CS" altLang="en-US" sz="2800" dirty="0"/>
              <a:t> </a:t>
            </a:r>
            <a:r>
              <a:rPr lang="en-US" altLang="en-US" sz="2800" dirty="0" err="1"/>
              <a:t>društveno-političkih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interesa</a:t>
            </a:r>
            <a:r>
              <a:rPr lang="en-US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390847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Kapital odlazi iz jedne zemlje u drugu</a:t>
            </a:r>
            <a:r>
              <a:rPr lang="sr-Latn-ME" altLang="en-US" smtClean="0"/>
              <a:t> </a:t>
            </a:r>
            <a:r>
              <a:rPr lang="en-US" altLang="en-US" smtClean="0"/>
              <a:t>da bi se tamo oplodio,  da bi osigurao prihod koji ostaje na raspolaganju</a:t>
            </a:r>
            <a:r>
              <a:rPr lang="sr-Latn-ME" altLang="en-US" smtClean="0"/>
              <a:t> </a:t>
            </a:r>
            <a:r>
              <a:rPr lang="en-US" altLang="en-US" smtClean="0"/>
              <a:t>vlasniku kapitala.</a:t>
            </a:r>
          </a:p>
        </p:txBody>
      </p:sp>
    </p:spTree>
    <p:extLst>
      <p:ext uri="{BB962C8B-B14F-4D97-AF65-F5344CB8AC3E}">
        <p14:creationId xmlns:p14="http://schemas.microsoft.com/office/powerpoint/2010/main" xmlns="" val="15000275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Ostvarenje većeg profita</a:t>
            </a:r>
            <a:r>
              <a:rPr lang="en-US" altLang="en-US" sz="2800" b="1"/>
              <a:t> </a:t>
            </a:r>
            <a:r>
              <a:rPr lang="en-US" altLang="en-US" sz="2800"/>
              <a:t>ili nekog drugog</a:t>
            </a:r>
            <a:r>
              <a:rPr lang="sr-Latn-ME" altLang="en-US" sz="2800"/>
              <a:t> </a:t>
            </a:r>
            <a:r>
              <a:rPr lang="en-US" altLang="en-US" sz="2800"/>
              <a:t>oblika prihoda od uloženog kapitala (kamata,</a:t>
            </a:r>
            <a:r>
              <a:rPr lang="sr-Latn-ME" altLang="en-US" sz="2800"/>
              <a:t> </a:t>
            </a:r>
            <a:r>
              <a:rPr lang="en-US" altLang="en-US" sz="2800"/>
              <a:t>dividenda) je osnovni motiv izvoza kapitala. </a:t>
            </a:r>
            <a:endParaRPr lang="sr-Latn-CS" altLang="en-US" sz="280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To,</a:t>
            </a:r>
            <a:r>
              <a:rPr lang="sr-Latn-CS" altLang="en-US" sz="2800"/>
              <a:t> </a:t>
            </a:r>
            <a:r>
              <a:rPr lang="en-US" altLang="en-US" sz="2800"/>
              <a:t>međutim, ne znači da svaki konkretan plasman</a:t>
            </a:r>
            <a:r>
              <a:rPr lang="sr-Latn-CS" altLang="en-US" sz="2800"/>
              <a:t> </a:t>
            </a:r>
            <a:r>
              <a:rPr lang="en-US" altLang="en-US" sz="2800"/>
              <a:t>kapitala u inostranstvu donosi veći profit nego u</a:t>
            </a:r>
            <a:r>
              <a:rPr lang="sr-Latn-CS" altLang="en-US" sz="2800"/>
              <a:t> </a:t>
            </a:r>
            <a:r>
              <a:rPr lang="en-US" altLang="en-US" sz="2800"/>
              <a:t>zemlji. </a:t>
            </a:r>
            <a:endParaRPr lang="sr-Latn-CS" altLang="en-US" sz="280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Često je potrebno izvoz kapitala</a:t>
            </a:r>
            <a:r>
              <a:rPr lang="sr-Latn-CS" altLang="en-US" sz="2800"/>
              <a:t> </a:t>
            </a:r>
            <a:r>
              <a:rPr lang="en-US" altLang="en-US" sz="2800"/>
              <a:t>po</a:t>
            </a:r>
            <a:r>
              <a:rPr lang="sr-Latn-CS" altLang="en-US" sz="2800"/>
              <a:t>s</a:t>
            </a:r>
            <a:r>
              <a:rPr lang="en-US" altLang="en-US" sz="2800"/>
              <a:t>matrati ne izol</a:t>
            </a:r>
            <a:r>
              <a:rPr lang="sr-Latn-CS" altLang="en-US" sz="2800"/>
              <a:t>ovano</a:t>
            </a:r>
            <a:r>
              <a:rPr lang="en-US" altLang="en-US" sz="2800"/>
              <a:t>, već sa stanovišta</a:t>
            </a:r>
            <a:r>
              <a:rPr lang="sr-Latn-CS" altLang="en-US" sz="2800"/>
              <a:t> </a:t>
            </a:r>
            <a:r>
              <a:rPr lang="en-US" altLang="en-US" sz="2800"/>
              <a:t>njegovih efekata na poslovanje cijele firme, čak i</a:t>
            </a:r>
            <a:r>
              <a:rPr lang="sr-Latn-CS" altLang="en-US" sz="2800"/>
              <a:t> </a:t>
            </a:r>
            <a:r>
              <a:rPr lang="en-US" altLang="en-US" sz="2800"/>
              <a:t>cijele nacionalne privrede - i to na dugi rok.</a:t>
            </a:r>
          </a:p>
        </p:txBody>
      </p:sp>
    </p:spTree>
    <p:extLst>
      <p:ext uri="{BB962C8B-B14F-4D97-AF65-F5344CB8AC3E}">
        <p14:creationId xmlns:p14="http://schemas.microsoft.com/office/powerpoint/2010/main" xmlns="" val="16319602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Mada se međusobno prepliću, uslovno bi</a:t>
            </a:r>
            <a:r>
              <a:rPr lang="sr-Latn-ME" altLang="en-US" smtClean="0"/>
              <a:t> </a:t>
            </a:r>
            <a:r>
              <a:rPr lang="en-US" altLang="en-US" smtClean="0"/>
              <a:t>se mogli naznačiti slijedeći motivi </a:t>
            </a:r>
            <a:r>
              <a:rPr lang="en-US" altLang="en-US" i="1" smtClean="0"/>
              <a:t>izvoza</a:t>
            </a:r>
            <a:r>
              <a:rPr lang="sr-Latn-ME" altLang="en-US" i="1" smtClean="0"/>
              <a:t> </a:t>
            </a:r>
            <a:r>
              <a:rPr lang="en-US" altLang="en-US" i="1" smtClean="0"/>
              <a:t>kapitala</a:t>
            </a:r>
            <a:r>
              <a:rPr lang="en-US" altLang="en-US" smtClean="0"/>
              <a:t>:</a:t>
            </a:r>
          </a:p>
          <a:p>
            <a:pPr algn="just" eaLnBrk="1" hangingPunct="1"/>
            <a:r>
              <a:rPr lang="en-US" altLang="en-US" smtClean="0"/>
              <a:t> prihod</a:t>
            </a:r>
            <a:r>
              <a:rPr lang="en-US" altLang="en-US" b="1" smtClean="0"/>
              <a:t> </a:t>
            </a:r>
            <a:r>
              <a:rPr lang="en-US" altLang="en-US" smtClean="0"/>
              <a:t>od uloženog kapitala (kamata, dividenda) je osnovni motiv izvoza kapitala. </a:t>
            </a:r>
          </a:p>
          <a:p>
            <a:pPr eaLnBrk="1" hangingPunct="1"/>
            <a:r>
              <a:rPr lang="en-US" altLang="en-US" smtClean="0"/>
              <a:t>ostali motivi su najčešće posredni, koji su u funkciji glavnog;</a:t>
            </a:r>
          </a:p>
        </p:txBody>
      </p:sp>
    </p:spTree>
    <p:extLst>
      <p:ext uri="{BB962C8B-B14F-4D97-AF65-F5344CB8AC3E}">
        <p14:creationId xmlns:p14="http://schemas.microsoft.com/office/powerpoint/2010/main" xmlns="" val="35963376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Motiv korištenja bogatijih i jeftinijih</a:t>
            </a:r>
            <a:r>
              <a:rPr lang="sr-Latn-ME" altLang="en-US" smtClean="0"/>
              <a:t> </a:t>
            </a:r>
            <a:r>
              <a:rPr lang="en-US" altLang="en-US" smtClean="0"/>
              <a:t>resursa u ino</a:t>
            </a:r>
            <a:r>
              <a:rPr lang="sr-Latn-CS" altLang="en-US" smtClean="0"/>
              <a:t>stranstvu</a:t>
            </a:r>
            <a:r>
              <a:rPr lang="en-US" altLang="en-US" smtClean="0"/>
              <a:t> u odnosu na one kojima raspolaže zemlja izvoznika kapitala, kao što je jeftinija radna snaga, često je razlog zbog kojeg kapital odlazi iz zemlje, naročito kada se radi o radno intenzivnim vrstama proizvodnje;</a:t>
            </a:r>
          </a:p>
        </p:txBody>
      </p:sp>
    </p:spTree>
    <p:extLst>
      <p:ext uri="{BB962C8B-B14F-4D97-AF65-F5344CB8AC3E}">
        <p14:creationId xmlns:p14="http://schemas.microsoft.com/office/powerpoint/2010/main" xmlns="" val="30841713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err="1"/>
              <a:t>Niže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cijene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sirovina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energije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pojedinim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zemljama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privlače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strani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sr-Latn-ME" altLang="en-US" sz="2800" dirty="0"/>
              <a:t>.</a:t>
            </a:r>
            <a:r>
              <a:rPr lang="en-US" altLang="en-US" sz="2800" dirty="0"/>
              <a:t> </a:t>
            </a:r>
            <a:endParaRPr lang="sr-Latn-ME" altLang="en-US" sz="2800" dirty="0" smtClean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 smtClean="0"/>
              <a:t>Pored </a:t>
            </a:r>
            <a:r>
              <a:rPr lang="en-US" altLang="en-US" sz="2800" dirty="0" err="1"/>
              <a:t>troškova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osvajanje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tržišta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određene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zemlje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vrlo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čest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motiv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zbog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veličine</a:t>
            </a:r>
            <a:r>
              <a:rPr lang="en-US" altLang="en-US" sz="2800" dirty="0"/>
              <a:t> tog </a:t>
            </a:r>
            <a:r>
              <a:rPr lang="en-US" altLang="en-US" sz="2800" dirty="0" err="1"/>
              <a:t>tržišta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mogućnosti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plasmana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čemu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koriste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lokalni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snabdijevanja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smanjuju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transportni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drugi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troškovi</a:t>
            </a:r>
            <a:r>
              <a:rPr lang="en-US" altLang="en-US" sz="2800" dirty="0"/>
              <a:t>, a </a:t>
            </a:r>
            <a:r>
              <a:rPr lang="en-US" altLang="en-US" sz="2800" dirty="0" err="1"/>
              <a:t>ujedno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koristi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zaštićeni</a:t>
            </a:r>
            <a:r>
              <a:rPr lang="sr-Latn-ME" altLang="en-US" sz="2800" dirty="0"/>
              <a:t> </a:t>
            </a:r>
            <a:r>
              <a:rPr lang="en-US" altLang="en-US" sz="2800" dirty="0"/>
              <a:t>status </a:t>
            </a:r>
            <a:r>
              <a:rPr lang="en-US" altLang="en-US" sz="2800" dirty="0" err="1"/>
              <a:t>domaće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okviru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carinskog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sistema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zemlje</a:t>
            </a:r>
            <a:r>
              <a:rPr lang="en-US" altLang="en-US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839675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1992313" y="1628776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 smtClean="0"/>
              <a:t>Danas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praktično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zemlje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svijeta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bogate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siromašne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istodobno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uvoznice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izvoznice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2777808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Do izvoza kapitala može doći zbog želje (i potrebe) da se </a:t>
            </a:r>
            <a:r>
              <a:rPr lang="en-US" altLang="en-US" b="1" smtClean="0"/>
              <a:t>kompletira </a:t>
            </a:r>
            <a:r>
              <a:rPr lang="en-US" altLang="en-US" smtClean="0"/>
              <a:t>proizvodni proces kako bi proizvodnja bila manje zavisna od spoljnih  faktora, od neizvjesnosti na tržištu i poremećaja u izvorima snabdijevanja (valjaonica aluminijuma želi da ima i svoj rudnik, rafinerija svoj izvor nafte i sl.)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30634232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Često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izvozom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otvaraju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novi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pogoni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inostranstvu</a:t>
            </a:r>
            <a:r>
              <a:rPr lang="en-US" altLang="en-US" dirty="0" smtClean="0"/>
              <a:t> da bi se </a:t>
            </a:r>
            <a:r>
              <a:rPr lang="en-US" altLang="en-US" dirty="0" err="1" smtClean="0"/>
              <a:t>proširilo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tržište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prodaju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svojih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proizvoda</a:t>
            </a:r>
            <a:r>
              <a:rPr lang="en-US" altLang="en-US" dirty="0" smtClean="0"/>
              <a:t>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Na </a:t>
            </a:r>
            <a:r>
              <a:rPr lang="en-US" altLang="en-US" dirty="0" err="1" smtClean="0"/>
              <a:t>ovaj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način</a:t>
            </a:r>
            <a:r>
              <a:rPr lang="en-US" altLang="en-US" dirty="0" smtClean="0"/>
              <a:t> je </a:t>
            </a:r>
            <a:r>
              <a:rPr lang="en-US" altLang="en-US" dirty="0" err="1" smtClean="0"/>
              <a:t>moguće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proizvodnju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bolje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prilagoditi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zahtjevima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potrebama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ukusu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lokalnih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potrošača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041094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Zbog karakteristika pojedinih proizvoda ili zbog</a:t>
            </a:r>
            <a:r>
              <a:rPr lang="sr-Latn-ME" altLang="en-US" sz="2800"/>
              <a:t> </a:t>
            </a:r>
            <a:r>
              <a:rPr lang="en-US" altLang="en-US" sz="2800" b="1"/>
              <a:t>visokih transportnih troškova</a:t>
            </a:r>
            <a:r>
              <a:rPr lang="en-US" altLang="en-US" sz="2800"/>
              <a:t>, u nekim</a:t>
            </a:r>
            <a:r>
              <a:rPr lang="sr-Latn-ME" altLang="en-US" sz="2800"/>
              <a:t> </a:t>
            </a:r>
            <a:r>
              <a:rPr lang="en-US" altLang="en-US" sz="2800"/>
              <a:t>slučajevima se i ne postavlja dilema: klasičan</a:t>
            </a:r>
            <a:r>
              <a:rPr lang="sr-Latn-ME" altLang="en-US" sz="2800"/>
              <a:t> </a:t>
            </a:r>
            <a:r>
              <a:rPr lang="en-US" altLang="en-US" sz="2800"/>
              <a:t>izvoz robe i izvoz kapitala kojim će se </a:t>
            </a:r>
            <a:r>
              <a:rPr lang="en-US" altLang="en-US" sz="2800" b="1"/>
              <a:t>sagraditi</a:t>
            </a:r>
            <a:r>
              <a:rPr lang="sr-Latn-ME" altLang="en-US" sz="2800" b="1"/>
              <a:t> </a:t>
            </a:r>
            <a:r>
              <a:rPr lang="en-US" altLang="en-US" sz="2800" b="1"/>
              <a:t>pogon za proizvodnju na licu mjesta </a:t>
            </a:r>
            <a:r>
              <a:rPr lang="en-US" altLang="en-US" sz="2800"/>
              <a:t>u zemlji</a:t>
            </a:r>
            <a:r>
              <a:rPr lang="sr-Latn-ME" altLang="en-US" sz="2800"/>
              <a:t> </a:t>
            </a:r>
            <a:r>
              <a:rPr lang="en-US" altLang="en-US" sz="2800"/>
              <a:t>plasmana (npr. sladoled ili Coca- Cola).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Ovdje je proširenje tržišta uslovljeno  baš izvozom</a:t>
            </a:r>
            <a:r>
              <a:rPr lang="sr-Latn-ME" altLang="en-US" sz="2800"/>
              <a:t> </a:t>
            </a:r>
            <a:r>
              <a:rPr lang="en-US" altLang="en-US" sz="2800"/>
              <a:t>kapitala. Povećanje proizvodnje omogućava</a:t>
            </a:r>
            <a:r>
              <a:rPr lang="sr-Latn-ME" altLang="en-US" sz="2800"/>
              <a:t> </a:t>
            </a:r>
            <a:r>
              <a:rPr lang="en-US" altLang="en-US" sz="2800" b="1" i="1"/>
              <a:t>snižavanje troškova no jedinici proizvoda</a:t>
            </a:r>
            <a:r>
              <a:rPr lang="en-US" altLang="en-US" sz="2800"/>
              <a:t>,</a:t>
            </a:r>
            <a:r>
              <a:rPr lang="sr-Latn-ME" altLang="en-US" sz="2800"/>
              <a:t> </a:t>
            </a:r>
            <a:r>
              <a:rPr lang="en-US" altLang="en-US" sz="2800"/>
              <a:t>omogućava korištenje ekonomije obima</a:t>
            </a:r>
          </a:p>
        </p:txBody>
      </p:sp>
    </p:spTree>
    <p:extLst>
      <p:ext uri="{BB962C8B-B14F-4D97-AF65-F5344CB8AC3E}">
        <p14:creationId xmlns:p14="http://schemas.microsoft.com/office/powerpoint/2010/main" xmlns="" val="11598116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/>
              <a:t>Potreba da se </a:t>
            </a:r>
            <a:r>
              <a:rPr lang="en-US" altLang="en-US" b="1" smtClean="0"/>
              <a:t>poveća plasman kapitalnih dobara </a:t>
            </a:r>
            <a:r>
              <a:rPr lang="en-US" altLang="en-US" smtClean="0"/>
              <a:t>(mašina, opreme, brodova) dovodi do toga da se odobravaju krediti stranim kupcima - što predstavlja oblik izvoza kapitala. </a:t>
            </a:r>
            <a:endParaRPr lang="sr-Latn-ME" altLang="en-US" smtClean="0"/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ME" altLang="en-US" smtClean="0"/>
              <a:t>  </a:t>
            </a:r>
            <a:r>
              <a:rPr lang="en-US" altLang="en-US" smtClean="0"/>
              <a:t>Za odobravanje ove vrste kredita zainteresirani su ne samo konkretni proizvođači, već i njihove vlade jer  povećani izvoz ima pozitivne efekte na</a:t>
            </a:r>
            <a:r>
              <a:rPr lang="sr-Latn-ME" altLang="en-US" smtClean="0"/>
              <a:t> </a:t>
            </a:r>
            <a:r>
              <a:rPr lang="en-US" altLang="en-US" smtClean="0"/>
              <a:t>cijelu nacionalnu privredu</a:t>
            </a:r>
            <a:r>
              <a:rPr lang="sr-Latn-ME" altLang="en-US" smtClean="0"/>
              <a:t>.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6771665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Da bi se izbjeglo plaćanje carina i drugih</a:t>
            </a:r>
            <a:r>
              <a:rPr lang="sr-Latn-ME" altLang="en-US" sz="2800"/>
              <a:t> </a:t>
            </a:r>
            <a:r>
              <a:rPr lang="en-US" altLang="en-US" sz="2800"/>
              <a:t>uvoznih dažbina, strani proizvođači često</a:t>
            </a:r>
            <a:r>
              <a:rPr lang="sr-Latn-ME" altLang="en-US" sz="2800"/>
              <a:t> </a:t>
            </a:r>
            <a:r>
              <a:rPr lang="en-US" altLang="en-US" sz="2800"/>
              <a:t>baš kroz izvoz kapitala grade fabrike</a:t>
            </a:r>
            <a:r>
              <a:rPr lang="sr-Latn-ME" altLang="en-US" sz="2800"/>
              <a:t> </a:t>
            </a:r>
            <a:r>
              <a:rPr lang="en-US" altLang="en-US" sz="2800" b="1"/>
              <a:t>unutar </a:t>
            </a:r>
            <a:r>
              <a:rPr lang="en-US" altLang="en-US" sz="2800"/>
              <a:t>"</a:t>
            </a:r>
            <a:r>
              <a:rPr lang="en-US" altLang="en-US" sz="2800" b="1"/>
              <a:t>carinskog zida</a:t>
            </a:r>
            <a:r>
              <a:rPr lang="en-US" altLang="en-US" sz="2800"/>
              <a:t>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Motiv izvoza kapitala može biti i želja da</a:t>
            </a:r>
            <a:r>
              <a:rPr lang="sr-Latn-ME" altLang="en-US" sz="2800"/>
              <a:t> </a:t>
            </a:r>
            <a:r>
              <a:rPr lang="en-US" altLang="en-US" sz="2800"/>
              <a:t>se osigura </a:t>
            </a:r>
            <a:r>
              <a:rPr lang="en-US" altLang="en-US" sz="2800" b="1"/>
              <a:t>politički utjecaj </a:t>
            </a:r>
            <a:r>
              <a:rPr lang="en-US" altLang="en-US" sz="2800"/>
              <a:t>u nekoj zemlji.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Ovaj motiv je uglavnom karakterističan za</a:t>
            </a:r>
            <a:r>
              <a:rPr lang="sr-Latn-ME" altLang="en-US" sz="2800"/>
              <a:t> </a:t>
            </a:r>
            <a:r>
              <a:rPr lang="en-US" altLang="en-US" sz="2800"/>
              <a:t>plasman kapitala iz javnih izvora, mada</a:t>
            </a:r>
            <a:r>
              <a:rPr lang="sr-Latn-ME" altLang="en-US" sz="2800"/>
              <a:t> </a:t>
            </a:r>
            <a:r>
              <a:rPr lang="en-US" altLang="en-US" sz="2800"/>
              <a:t>ponekada može biti prisutan i kod izvoza</a:t>
            </a:r>
            <a:r>
              <a:rPr lang="sr-Latn-ME" altLang="en-US" sz="2800"/>
              <a:t> </a:t>
            </a:r>
            <a:r>
              <a:rPr lang="en-US" altLang="en-US" sz="2800"/>
              <a:t>privatnog kapitala.</a:t>
            </a:r>
          </a:p>
        </p:txBody>
      </p:sp>
    </p:spTree>
    <p:extLst>
      <p:ext uri="{BB962C8B-B14F-4D97-AF65-F5344CB8AC3E}">
        <p14:creationId xmlns:p14="http://schemas.microsoft.com/office/powerpoint/2010/main" xmlns="" val="41883175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err="1" smtClean="0"/>
              <a:t>Inače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investicije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javnog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dobrim</a:t>
            </a:r>
            <a:r>
              <a:rPr lang="sr-Latn-ME" altLang="en-US" dirty="0" smtClean="0"/>
              <a:t> </a:t>
            </a:r>
            <a:r>
              <a:rPr lang="en-US" altLang="en-US" dirty="0" err="1" smtClean="0"/>
              <a:t>dijelom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usmjerene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to da se </a:t>
            </a:r>
            <a:r>
              <a:rPr lang="en-US" altLang="en-US" dirty="0" err="1" smtClean="0"/>
              <a:t>olakšaju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investicije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privatnog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• </a:t>
            </a:r>
            <a:r>
              <a:rPr lang="en-US" altLang="en-US" b="1" dirty="0" err="1" smtClean="0"/>
              <a:t>Motiv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međunarodnih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razvojnih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institucija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kod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plasmana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je </a:t>
            </a:r>
            <a:r>
              <a:rPr lang="en-US" altLang="en-US" b="1" dirty="0" err="1" smtClean="0"/>
              <a:t>unapređenje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privrednog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b="1" dirty="0" err="1" smtClean="0"/>
              <a:t>društvenog</a:t>
            </a:r>
            <a:r>
              <a:rPr lang="en-US" altLang="en-US" b="1" dirty="0" smtClean="0"/>
              <a:t> </a:t>
            </a:r>
            <a:r>
              <a:rPr lang="en-US" altLang="en-US" dirty="0" err="1" smtClean="0"/>
              <a:t>razvoja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zemlje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korisnika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da se </a:t>
            </a:r>
            <a:r>
              <a:rPr lang="en-US" altLang="en-US" dirty="0" err="1" smtClean="0"/>
              <a:t>doprinese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skladnijem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razvoju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svjetske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privrede</a:t>
            </a:r>
            <a:r>
              <a:rPr lang="en-US" altLang="en-US" dirty="0" smtClean="0"/>
              <a:t>.</a:t>
            </a:r>
            <a:endParaRPr lang="sr-Latn-ME" altLang="en-US" dirty="0" smtClean="0"/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ME" altLang="en-US" dirty="0"/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ME" altLang="en-US" smtClean="0"/>
              <a:t> HVALA!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09878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1919536" y="836713"/>
            <a:ext cx="8291264" cy="5289451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 sz="3200" dirty="0" err="1"/>
              <a:t>Nijedna</a:t>
            </a:r>
            <a:r>
              <a:rPr lang="en-US" altLang="en-US" sz="3200" dirty="0"/>
              <a:t> s</a:t>
            </a:r>
            <a:r>
              <a:rPr lang="sr-Latn-ME" altLang="en-US" sz="3200" dirty="0"/>
              <a:t>a</a:t>
            </a:r>
            <a:r>
              <a:rPr lang="en-US" altLang="en-US" sz="3200" dirty="0" err="1"/>
              <a:t>vremena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privreda</a:t>
            </a:r>
            <a:r>
              <a:rPr lang="en-US" altLang="en-US" sz="3200" dirty="0"/>
              <a:t> ne </a:t>
            </a:r>
            <a:r>
              <a:rPr lang="en-US" altLang="en-US" sz="3200" dirty="0" err="1"/>
              <a:t>može</a:t>
            </a:r>
            <a:r>
              <a:rPr lang="en-US" altLang="en-US" sz="3200" dirty="0"/>
              <a:t> se </a:t>
            </a:r>
            <a:r>
              <a:rPr lang="en-US" altLang="en-US" sz="3200" dirty="0" err="1"/>
              <a:t>izolovati</a:t>
            </a:r>
            <a:r>
              <a:rPr lang="en-US" altLang="en-US" sz="3200" dirty="0"/>
              <a:t> od </a:t>
            </a:r>
            <a:r>
              <a:rPr lang="en-US" altLang="en-US" sz="3200" dirty="0" err="1"/>
              <a:t>potrebe</a:t>
            </a:r>
            <a:r>
              <a:rPr lang="en-US" altLang="en-US" sz="3200" dirty="0"/>
              <a:t> da </a:t>
            </a:r>
            <a:r>
              <a:rPr lang="en-US" altLang="en-US" sz="3200" dirty="0" err="1"/>
              <a:t>izvozi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uvozi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kapital</a:t>
            </a:r>
            <a:r>
              <a:rPr lang="en-US" altLang="en-US" sz="3200" dirty="0"/>
              <a:t>, bez </a:t>
            </a:r>
            <a:r>
              <a:rPr lang="en-US" altLang="en-US" sz="3200" dirty="0" err="1"/>
              <a:t>obzira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na</a:t>
            </a:r>
            <a:r>
              <a:rPr lang="en-US" altLang="en-US" sz="3200" dirty="0"/>
              <a:t> to da li, </a:t>
            </a:r>
            <a:r>
              <a:rPr lang="en-US" altLang="en-US" sz="3200" dirty="0" err="1"/>
              <a:t>ukupno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gledano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ima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neto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suficit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ili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neto</a:t>
            </a:r>
            <a:r>
              <a:rPr lang="en-US" altLang="en-US" sz="3200" dirty="0"/>
              <a:t> deficit u </a:t>
            </a:r>
            <a:r>
              <a:rPr lang="en-US" altLang="en-US" sz="3200" dirty="0" err="1"/>
              <a:t>kapitalu</a:t>
            </a:r>
            <a:r>
              <a:rPr lang="sr-Latn-ME" altLang="en-US" sz="3200" dirty="0"/>
              <a:t>. </a:t>
            </a:r>
            <a:r>
              <a:rPr lang="en-US" altLang="en-US" sz="3200" dirty="0"/>
              <a:t> </a:t>
            </a:r>
            <a:endParaRPr lang="sr-Latn-CS" altLang="en-US" sz="32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3200" dirty="0" err="1"/>
              <a:t>Najveći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dio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međunarodnog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kretanja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kapitala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odvija</a:t>
            </a:r>
            <a:r>
              <a:rPr lang="en-US" altLang="en-US" sz="3200" dirty="0"/>
              <a:t> se </a:t>
            </a:r>
            <a:r>
              <a:rPr lang="en-US" altLang="en-US" sz="3200" dirty="0" err="1"/>
              <a:t>između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razvijenih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zemalja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odnosno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subjekata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iz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ovih</a:t>
            </a:r>
            <a:r>
              <a:rPr lang="en-US" altLang="en-US" sz="3200" dirty="0"/>
              <a:t> </a:t>
            </a:r>
            <a:r>
              <a:rPr lang="en-US" altLang="en-US" sz="3200" dirty="0" err="1"/>
              <a:t>zemalja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koje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glavni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davaoci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korisnici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kapitala</a:t>
            </a:r>
            <a:r>
              <a:rPr lang="en-US" altLang="en-US" sz="3200" dirty="0"/>
              <a:t> u </a:t>
            </a:r>
            <a:r>
              <a:rPr lang="en-US" altLang="en-US" sz="3200" dirty="0" err="1"/>
              <a:t>svjetskim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razmjerima</a:t>
            </a:r>
            <a:r>
              <a:rPr lang="en-US" alt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62831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Privrede u razvoju (zemlje u razvoju i zemlje u tranziciji) se kao grupacija uglavnom pojavljuju kao korisnici kapitala, a mnogo manje kao davaoci  kapitala, iako se neke od njih, u posljednje vrijeme, u određenoj mjeri, pojavljuju i kao relativno značajni davaoci  kapitala. 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81749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en-US" dirty="0" smtClean="0"/>
              <a:t>Sa </a:t>
            </a:r>
            <a:r>
              <a:rPr lang="en-US" altLang="en-US" dirty="0" err="1" smtClean="0"/>
              <a:t>makroekonomskog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aspekta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osnovni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uzrok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međunarodnih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kretanja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kapitala</a:t>
            </a:r>
            <a:r>
              <a:rPr lang="en-US" altLang="en-US" dirty="0" smtClean="0"/>
              <a:t> je </a:t>
            </a:r>
            <a:r>
              <a:rPr lang="en-US" altLang="en-US" dirty="0" err="1" smtClean="0"/>
              <a:t>nejednakost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između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investicija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pojedinim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zemljama</a:t>
            </a:r>
            <a:r>
              <a:rPr lang="en-US" altLang="en-US" dirty="0" smtClean="0"/>
              <a:t>. </a:t>
            </a:r>
            <a:endParaRPr lang="sr-Latn-CS" altLang="en-US" dirty="0" smtClean="0"/>
          </a:p>
          <a:p>
            <a:pPr eaLnBrk="1" hangingPunct="1"/>
            <a:endParaRPr lang="sr-Latn-C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480562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 smtClean="0"/>
              <a:t>To </a:t>
            </a:r>
            <a:r>
              <a:rPr lang="en-US" altLang="en-US" dirty="0" err="1" smtClean="0"/>
              <a:t>znači</a:t>
            </a:r>
            <a:r>
              <a:rPr lang="en-US" altLang="en-US" dirty="0" smtClean="0"/>
              <a:t> da </a:t>
            </a:r>
            <a:r>
              <a:rPr lang="en-US" altLang="en-US" dirty="0" err="1" smtClean="0"/>
              <a:t>zemlje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imaju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investicije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veće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štednje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posu</a:t>
            </a:r>
            <a:r>
              <a:rPr lang="sr-Latn-CS" altLang="en-US" dirty="0" smtClean="0"/>
              <a:t>đ</a:t>
            </a:r>
            <a:r>
              <a:rPr lang="en-US" altLang="en-US" dirty="0" err="1" smtClean="0"/>
              <a:t>uju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štednju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drugih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zemalja</a:t>
            </a:r>
            <a:r>
              <a:rPr lang="sr-Latn-CS" altLang="en-US" dirty="0" smtClean="0"/>
              <a:t>,</a:t>
            </a:r>
            <a:r>
              <a:rPr lang="en-US" altLang="en-US" dirty="0" smtClean="0"/>
              <a:t> da bi </a:t>
            </a:r>
            <a:r>
              <a:rPr lang="en-US" altLang="en-US" dirty="0" err="1" smtClean="0"/>
              <a:t>finan</a:t>
            </a:r>
            <a:r>
              <a:rPr lang="sr-Latn-CS" altLang="en-US" dirty="0" smtClean="0"/>
              <a:t>s</a:t>
            </a:r>
            <a:r>
              <a:rPr lang="en-US" altLang="en-US" dirty="0" err="1" smtClean="0"/>
              <a:t>irale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vlastite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investicije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obrnuto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zemlja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veću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štednju</a:t>
            </a:r>
            <a:r>
              <a:rPr lang="en-US" altLang="en-US" dirty="0" smtClean="0"/>
              <a:t> od </a:t>
            </a:r>
            <a:r>
              <a:rPr lang="en-US" altLang="en-US" dirty="0" err="1" smtClean="0"/>
              <a:t>investicija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taj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višak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štednje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mogu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investirati</a:t>
            </a:r>
            <a:r>
              <a:rPr lang="en-US" altLang="en-US" dirty="0" smtClean="0"/>
              <a:t> u </a:t>
            </a:r>
            <a:r>
              <a:rPr lang="en-US" altLang="en-US" dirty="0" err="1" smtClean="0"/>
              <a:t>inostranstvu</a:t>
            </a:r>
            <a:r>
              <a:rPr lang="en-US" altLang="en-US" dirty="0" smtClean="0"/>
              <a:t>. 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893899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2475</Words>
  <Application>Microsoft Office PowerPoint</Application>
  <PresentationFormat>Custom</PresentationFormat>
  <Paragraphs>144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MEĐUNARODNO FINANSIJSKO PRAVO  Prof. dr. Halil Kalač</vt:lpstr>
      <vt:lpstr>Slide 2</vt:lpstr>
      <vt:lpstr>POJAM MEĐUNARODNOG KRETANJA KAPITALA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Glavni neto izvoznici i uvoznici kapitala 2012.</vt:lpstr>
      <vt:lpstr>Slide 16</vt:lpstr>
      <vt:lpstr>Slide 17</vt:lpstr>
      <vt:lpstr>Slide 18</vt:lpstr>
      <vt:lpstr>Slide 19</vt:lpstr>
      <vt:lpstr>KARAKTERISTIKE MEĐUNARODNOG KRETANJA KAPITALA </vt:lpstr>
      <vt:lpstr>Slide 21</vt:lpstr>
      <vt:lpstr>Slide 22</vt:lpstr>
      <vt:lpstr>Slide 23</vt:lpstr>
      <vt:lpstr>Slide 24</vt:lpstr>
      <vt:lpstr>Slide 25</vt:lpstr>
      <vt:lpstr>Slide 26</vt:lpstr>
      <vt:lpstr>MEĐUNARODNO TRŽIŠTE KAPITALA</vt:lpstr>
      <vt:lpstr>Slide 28</vt:lpstr>
      <vt:lpstr>Slide 29</vt:lpstr>
      <vt:lpstr>Slide 30</vt:lpstr>
      <vt:lpstr>Slide 31</vt:lpstr>
      <vt:lpstr>OBLICI MEĐUNARODNOG KRETANJA KAPITALA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MOTIVI MEĐUNARODNOG KRETANJA KAPITALA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FINANSIJSKO PRAVO  Prof. dr. Halil Kalač</dc:title>
  <dc:creator>Halil Kalac</dc:creator>
  <cp:lastModifiedBy>Windows User</cp:lastModifiedBy>
  <cp:revision>12</cp:revision>
  <dcterms:created xsi:type="dcterms:W3CDTF">2018-10-16T13:54:08Z</dcterms:created>
  <dcterms:modified xsi:type="dcterms:W3CDTF">2018-11-04T20:52:48Z</dcterms:modified>
</cp:coreProperties>
</file>