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37" r:id="rId50"/>
    <p:sldId id="338" r:id="rId51"/>
    <p:sldId id="339" r:id="rId52"/>
    <p:sldId id="340" r:id="rId53"/>
    <p:sldId id="341" r:id="rId54"/>
    <p:sldId id="342" r:id="rId55"/>
    <p:sldId id="343" r:id="rId56"/>
    <p:sldId id="344" r:id="rId57"/>
    <p:sldId id="345" r:id="rId58"/>
    <p:sldId id="367" r:id="rId59"/>
    <p:sldId id="346" r:id="rId60"/>
    <p:sldId id="347" r:id="rId61"/>
    <p:sldId id="365" r:id="rId62"/>
    <p:sldId id="366" r:id="rId63"/>
    <p:sldId id="348" r:id="rId64"/>
    <p:sldId id="349" r:id="rId65"/>
    <p:sldId id="350" r:id="rId66"/>
    <p:sldId id="351" r:id="rId67"/>
    <p:sldId id="352" r:id="rId68"/>
    <p:sldId id="353" r:id="rId69"/>
    <p:sldId id="354" r:id="rId70"/>
    <p:sldId id="355" r:id="rId71"/>
    <p:sldId id="356" r:id="rId72"/>
    <p:sldId id="357" r:id="rId73"/>
    <p:sldId id="327" r:id="rId74"/>
    <p:sldId id="358" r:id="rId75"/>
    <p:sldId id="359" r:id="rId76"/>
    <p:sldId id="360" r:id="rId77"/>
    <p:sldId id="368" r:id="rId78"/>
    <p:sldId id="362" r:id="rId79"/>
    <p:sldId id="363" r:id="rId80"/>
    <p:sldId id="364" r:id="rId8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1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8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2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1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4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6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6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1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FEA4-B69C-4DB8-9D7E-6CFE80677A9E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8D9F2-2EFF-49F3-B273-50C118BC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9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ME" sz="3600" dirty="0"/>
              <a:t>FINANSIJSKI INSTRUMENTI  NA FINANSIJSKOM </a:t>
            </a:r>
            <a:r>
              <a:rPr lang="sr-Latn-ME" sz="3600" dirty="0" smtClean="0"/>
              <a:t>TRŽIŠTU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39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Mogu </a:t>
            </a:r>
            <a:r>
              <a:rPr lang="pl-PL" dirty="0"/>
              <a:t>biti i iznad </a:t>
            </a:r>
            <a:r>
              <a:rPr lang="pl-PL" dirty="0" smtClean="0"/>
              <a:t>navedenog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registarciju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 smtClean="0"/>
              <a:t>nadležnih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Prvoklasne</a:t>
            </a:r>
            <a:r>
              <a:rPr lang="en-US" dirty="0" smtClean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prvorazrednim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preformansama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 smtClean="0"/>
              <a:t>depozitne</a:t>
            </a:r>
            <a:r>
              <a:rPr lang="sr-Latn-ME" dirty="0" smtClean="0"/>
              <a:t> </a:t>
            </a:r>
            <a:r>
              <a:rPr lang="en-US" dirty="0" err="1" smtClean="0"/>
              <a:t>certifikate</a:t>
            </a:r>
            <a:r>
              <a:rPr lang="en-US" dirty="0" smtClean="0"/>
              <a:t> </a:t>
            </a:r>
            <a:r>
              <a:rPr lang="en-US" dirty="0"/>
              <a:t>(CDs),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zastupljenosti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dolaze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 smtClean="0"/>
              <a:t>komercijalni</a:t>
            </a:r>
            <a:r>
              <a:rPr lang="sr-Latn-ME" dirty="0" smtClean="0"/>
              <a:t> </a:t>
            </a:r>
            <a:r>
              <a:rPr lang="it-IT" dirty="0" smtClean="0"/>
              <a:t>papiri </a:t>
            </a:r>
            <a:r>
              <a:rPr lang="it-IT" dirty="0"/>
              <a:t>su perfektno utživi, supstitubilni i sa vrlo sličnim stopama prinosa. </a:t>
            </a:r>
            <a:endParaRPr lang="sr-Latn-ME" dirty="0" smtClean="0"/>
          </a:p>
          <a:p>
            <a:pPr algn="just"/>
            <a:r>
              <a:rPr lang="it-IT" dirty="0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vlasnici</a:t>
            </a:r>
            <a:r>
              <a:rPr lang="en-US" dirty="0"/>
              <a:t> (</a:t>
            </a:r>
            <a:r>
              <a:rPr lang="en-US" dirty="0" err="1"/>
              <a:t>kupci</a:t>
            </a:r>
            <a:r>
              <a:rPr lang="en-US" dirty="0"/>
              <a:t>)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privučeni</a:t>
            </a:r>
            <a:r>
              <a:rPr lang="en-US" dirty="0"/>
              <a:t> </a:t>
            </a:r>
            <a:r>
              <a:rPr lang="en-US" dirty="0" err="1"/>
              <a:t>atraktivnošću</a:t>
            </a:r>
            <a:r>
              <a:rPr lang="en-US" dirty="0"/>
              <a:t>, </a:t>
            </a:r>
            <a:r>
              <a:rPr lang="en-US" dirty="0" err="1"/>
              <a:t>sigurnošću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likvidnošću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87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 smtClean="0"/>
              <a:t>godine</a:t>
            </a:r>
            <a:r>
              <a:rPr lang="sr-Latn-ME" dirty="0" smtClean="0"/>
              <a:t> </a:t>
            </a:r>
            <a:r>
              <a:rPr lang="en-US" dirty="0" smtClean="0"/>
              <a:t>dana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transferibilnosti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Reč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kapitalnim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mobilišu</a:t>
            </a:r>
            <a:r>
              <a:rPr lang="en-US" dirty="0"/>
              <a:t> </a:t>
            </a:r>
            <a:r>
              <a:rPr lang="en-US" dirty="0" err="1" smtClean="0"/>
              <a:t>kvalitetne</a:t>
            </a:r>
            <a:r>
              <a:rPr lang="sr-Latn-ME" dirty="0" smtClean="0"/>
              <a:t> </a:t>
            </a:r>
            <a:r>
              <a:rPr lang="en-US" dirty="0" err="1" smtClean="0"/>
              <a:t>akumulativne</a:t>
            </a:r>
            <a:r>
              <a:rPr lang="en-US" dirty="0" smtClean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razvojnih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očekivanog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 smtClean="0"/>
              <a:t>čega</a:t>
            </a:r>
            <a:r>
              <a:rPr lang="sr-Latn-ME" dirty="0" smtClean="0"/>
              <a:t> </a:t>
            </a:r>
            <a:r>
              <a:rPr lang="en-US" dirty="0" err="1" smtClean="0"/>
              <a:t>finansirani</a:t>
            </a:r>
            <a:r>
              <a:rPr lang="en-US" dirty="0" smtClean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obveznicama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projektima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denominacijama</a:t>
            </a:r>
            <a:r>
              <a:rPr lang="en-US" dirty="0"/>
              <a:t> od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 </a:t>
            </a:r>
            <a:r>
              <a:rPr lang="en-US" dirty="0" err="1"/>
              <a:t>dolara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se, </a:t>
            </a:r>
            <a:r>
              <a:rPr lang="en-US" dirty="0" err="1" smtClean="0"/>
              <a:t>najčešće</a:t>
            </a:r>
            <a:r>
              <a:rPr lang="sr-Latn-ME" dirty="0" smtClean="0"/>
              <a:t> </a:t>
            </a:r>
            <a:r>
              <a:rPr lang="pl-PL" dirty="0" smtClean="0"/>
              <a:t>prodaju </a:t>
            </a:r>
            <a:r>
              <a:rPr lang="pl-PL" dirty="0"/>
              <a:t>u blokovima od 100.000 dolara. </a:t>
            </a:r>
            <a:endParaRPr lang="pl-PL" dirty="0" smtClean="0"/>
          </a:p>
          <a:p>
            <a:pPr algn="just"/>
            <a:r>
              <a:rPr lang="pl-PL" dirty="0" smtClean="0"/>
              <a:t>Primarna </a:t>
            </a:r>
            <a:r>
              <a:rPr lang="pl-PL" dirty="0"/>
              <a:t>prodaja obveznica </a:t>
            </a:r>
            <a:r>
              <a:rPr lang="pl-PL" dirty="0" smtClean="0"/>
              <a:t>preduzeća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ide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govori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057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registrovana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kontrolisana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Krupni</a:t>
            </a:r>
            <a:r>
              <a:rPr lang="en-US" dirty="0" smtClean="0"/>
              <a:t> </a:t>
            </a:r>
            <a:r>
              <a:rPr lang="en-US" dirty="0" err="1"/>
              <a:t>apsorber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it-IT" dirty="0" smtClean="0"/>
              <a:t>penzioni </a:t>
            </a:r>
            <a:r>
              <a:rPr lang="it-IT" dirty="0"/>
              <a:t>fondovi, osiguravajuće ustanove, banke i stanovništvo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)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razliku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(“</a:t>
            </a:r>
            <a:r>
              <a:rPr lang="en-US" dirty="0" smtClean="0"/>
              <a:t>stock</a:t>
            </a:r>
            <a:r>
              <a:rPr lang="sr-Latn-ME" dirty="0" smtClean="0"/>
              <a:t> </a:t>
            </a:r>
            <a:r>
              <a:rPr lang="en-US" dirty="0" smtClean="0"/>
              <a:t>market</a:t>
            </a:r>
            <a:r>
              <a:rPr lang="en-US" dirty="0"/>
              <a:t>”),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(“bond market”).</a:t>
            </a:r>
          </a:p>
          <a:p>
            <a:pPr algn="just"/>
            <a:r>
              <a:rPr lang="en-US" dirty="0"/>
              <a:t>Oba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o </a:t>
            </a:r>
            <a:r>
              <a:rPr lang="en-US" dirty="0" err="1"/>
              <a:t>učešćima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vlastita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 smtClean="0"/>
              <a:t>iznad</a:t>
            </a:r>
            <a:r>
              <a:rPr lang="sr-Latn-ME" dirty="0" smtClean="0"/>
              <a:t> </a:t>
            </a:r>
            <a:r>
              <a:rPr lang="en-US" dirty="0" err="1" smtClean="0"/>
              <a:t>formiranih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(</a:t>
            </a:r>
            <a:r>
              <a:rPr lang="en-US" dirty="0" err="1"/>
              <a:t>pasive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81285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reprezentuju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 smtClean="0"/>
              <a:t>štediše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u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 smtClean="0"/>
              <a:t>likvidnost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aspekata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 smtClean="0"/>
              <a:t>rizične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buduće</a:t>
            </a:r>
            <a:r>
              <a:rPr lang="en-US" dirty="0"/>
              <a:t> da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uslovna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eventualno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vo</a:t>
            </a:r>
            <a:r>
              <a:rPr lang="en-US" dirty="0" smtClean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nstalirana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ostvaraju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 smtClean="0"/>
              <a:t>formiran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rasformiranja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računati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preostane</a:t>
            </a:r>
            <a:r>
              <a:rPr lang="en-US" dirty="0"/>
              <a:t> </a:t>
            </a:r>
            <a:r>
              <a:rPr lang="en-US" dirty="0" err="1" smtClean="0"/>
              <a:t>imovine</a:t>
            </a:r>
            <a:r>
              <a:rPr lang="sr-Latn-ME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podmirenja</a:t>
            </a:r>
            <a:r>
              <a:rPr lang="en-US" dirty="0"/>
              <a:t> </a:t>
            </a:r>
            <a:r>
              <a:rPr lang="en-US" dirty="0" err="1"/>
              <a:t>prečih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58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</a:t>
            </a:r>
            <a:r>
              <a:rPr lang="en-US" dirty="0" err="1"/>
              <a:t>bezuslovna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fiksni</a:t>
            </a:r>
            <a:r>
              <a:rPr lang="en-US" dirty="0"/>
              <a:t> </a:t>
            </a:r>
            <a:r>
              <a:rPr lang="en-US" dirty="0" err="1" smtClean="0"/>
              <a:t>prinos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povraćaj</a:t>
            </a:r>
            <a:r>
              <a:rPr lang="en-US" dirty="0" smtClean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/>
              <a:t>, </a:t>
            </a:r>
            <a:r>
              <a:rPr lang="en-US" dirty="0" err="1"/>
              <a:t>dotle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 smtClean="0"/>
              <a:t>rezidualna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gvozdenim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pl-PL" dirty="0" smtClean="0"/>
              <a:t>drugi </a:t>
            </a:r>
            <a:r>
              <a:rPr lang="pl-PL" dirty="0"/>
              <a:t>imaju prioritet u </a:t>
            </a:r>
            <a:r>
              <a:rPr lang="pl-PL" dirty="0" smtClean="0"/>
              <a:t>redoslijedu </a:t>
            </a:r>
            <a:r>
              <a:rPr lang="pl-PL" dirty="0"/>
              <a:t>plaćanja u odnosu na obaveze prema akcionarima.</a:t>
            </a:r>
          </a:p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u </a:t>
            </a:r>
            <a:r>
              <a:rPr lang="en-US" dirty="0" err="1" smtClean="0"/>
              <a:t>ogućnostima</a:t>
            </a:r>
            <a:r>
              <a:rPr lang="sr-Latn-ME" dirty="0" smtClean="0"/>
              <a:t> </a:t>
            </a:r>
            <a:r>
              <a:rPr lang="it-IT" dirty="0" smtClean="0"/>
              <a:t>raspod</a:t>
            </a:r>
            <a:r>
              <a:rPr lang="sr-Latn-ME" dirty="0" smtClean="0"/>
              <a:t>j</a:t>
            </a:r>
            <a:r>
              <a:rPr lang="it-IT" dirty="0" smtClean="0"/>
              <a:t>ele </a:t>
            </a:r>
            <a:r>
              <a:rPr lang="it-IT" dirty="0"/>
              <a:t>povećanog obima dobiti u uslovima rasta profitabilnosti preduzeća </a:t>
            </a:r>
            <a:r>
              <a:rPr lang="it-IT" dirty="0" smtClean="0"/>
              <a:t>i/ili</a:t>
            </a:r>
            <a:r>
              <a:rPr lang="sr-Latn-ME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visok</a:t>
            </a:r>
            <a:r>
              <a:rPr lang="sr-Latn-ME" dirty="0" smtClean="0"/>
              <a:t>og</a:t>
            </a:r>
            <a:r>
              <a:rPr lang="en-US" dirty="0" smtClean="0"/>
              <a:t> </a:t>
            </a:r>
            <a:r>
              <a:rPr lang="en-US" dirty="0" err="1"/>
              <a:t>stopen</a:t>
            </a:r>
            <a:r>
              <a:rPr lang="en-US" dirty="0"/>
              <a:t> </a:t>
            </a:r>
            <a:r>
              <a:rPr lang="en-US" dirty="0" err="1"/>
              <a:t>rentabiliteta</a:t>
            </a:r>
            <a:r>
              <a:rPr lang="en-US" dirty="0"/>
              <a:t> </a:t>
            </a:r>
            <a:r>
              <a:rPr lang="en-US" dirty="0" err="1"/>
              <a:t>deoničari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 smtClean="0"/>
              <a:t>prinose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01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sr-Latn-ME" dirty="0"/>
              <a:t> </a:t>
            </a:r>
            <a:r>
              <a:rPr lang="en-US" dirty="0" err="1"/>
              <a:t>fiksnih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pl-PL" dirty="0" smtClean="0"/>
          </a:p>
          <a:p>
            <a:pPr algn="just"/>
            <a:r>
              <a:rPr lang="pl-PL" dirty="0" smtClean="0"/>
              <a:t>Dionice </a:t>
            </a:r>
            <a:r>
              <a:rPr lang="pl-PL" dirty="0"/>
              <a:t>nose znatno veće margine razlika u odnosu na obveznice investitora.</a:t>
            </a:r>
          </a:p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dvostruki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/>
              <a:t>: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 smtClean="0"/>
              <a:t>neplaćanja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(</a:t>
            </a:r>
            <a:r>
              <a:rPr lang="en-US" dirty="0" err="1"/>
              <a:t>prinosa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nepredviđenog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dividendnih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bankrotstva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Iskustva</a:t>
            </a:r>
            <a:r>
              <a:rPr lang="en-US" dirty="0" smtClean="0"/>
              <a:t> </a:t>
            </a:r>
            <a:r>
              <a:rPr lang="en-US" dirty="0" err="1"/>
              <a:t>pokazuju</a:t>
            </a:r>
            <a:r>
              <a:rPr lang="en-US" dirty="0"/>
              <a:t> da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procenjivati</a:t>
            </a:r>
            <a:r>
              <a:rPr lang="sr-Latn-ME" dirty="0" smtClean="0"/>
              <a:t> </a:t>
            </a:r>
            <a:r>
              <a:rPr lang="en-US" dirty="0" err="1" smtClean="0"/>
              <a:t>linije</a:t>
            </a:r>
            <a:r>
              <a:rPr lang="en-US" dirty="0" smtClean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/>
              <a:t>dividendni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ozbiljan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pl-PL" dirty="0" smtClean="0"/>
              <a:t>akcije </a:t>
            </a:r>
            <a:r>
              <a:rPr lang="pl-PL" dirty="0"/>
              <a:t>znatno rizičnije hartije od </a:t>
            </a:r>
            <a:r>
              <a:rPr lang="pl-PL" dirty="0" smtClean="0"/>
              <a:t>vrijednosti </a:t>
            </a:r>
            <a:r>
              <a:rPr lang="pl-PL" dirty="0"/>
              <a:t>u odnosu na obveznice. </a:t>
            </a:r>
            <a:endParaRPr lang="pl-PL" dirty="0" smtClean="0"/>
          </a:p>
          <a:p>
            <a:pPr algn="just"/>
            <a:r>
              <a:rPr lang="pl-PL" dirty="0" smtClean="0"/>
              <a:t>Vlada pravilo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rizičnih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Kapitalni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rapidnog</a:t>
            </a:r>
            <a:r>
              <a:rPr lang="en-US" dirty="0" smtClean="0"/>
              <a:t> </a:t>
            </a:r>
            <a:r>
              <a:rPr lang="en-US" dirty="0" err="1"/>
              <a:t>opadanja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 smtClean="0"/>
              <a:t>likvidacije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4355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Akcionarski mehanizmi finansiranja i investiranja omogućavaju </a:t>
            </a:r>
            <a:r>
              <a:rPr lang="pt-BR" dirty="0" smtClean="0"/>
              <a:t>suptilno</a:t>
            </a:r>
            <a:r>
              <a:rPr lang="sr-Latn-ME" dirty="0" smtClean="0"/>
              <a:t> </a:t>
            </a:r>
            <a:r>
              <a:rPr lang="pt-BR" dirty="0" smtClean="0"/>
              <a:t>povezivanje </a:t>
            </a:r>
            <a:r>
              <a:rPr lang="pt-BR" dirty="0"/>
              <a:t>rada i kapitala, </a:t>
            </a:r>
            <a:r>
              <a:rPr lang="pt-BR" dirty="0" smtClean="0"/>
              <a:t>pod</a:t>
            </a:r>
            <a:r>
              <a:rPr lang="sr-Latn-ME" dirty="0" smtClean="0"/>
              <a:t>j</a:t>
            </a:r>
            <a:r>
              <a:rPr lang="pt-BR" dirty="0" smtClean="0"/>
              <a:t>elu </a:t>
            </a:r>
            <a:r>
              <a:rPr lang="pt-BR" dirty="0"/>
              <a:t>vlasništva imovine preduzeća </a:t>
            </a:r>
            <a:r>
              <a:rPr lang="pt-BR" dirty="0" smtClean="0"/>
              <a:t>na</a:t>
            </a:r>
            <a:r>
              <a:rPr lang="sr-Latn-ME" dirty="0" smtClean="0"/>
              <a:t> </a:t>
            </a:r>
            <a:r>
              <a:rPr lang="pt-BR" dirty="0" smtClean="0"/>
              <a:t>mnoštvo</a:t>
            </a:r>
            <a:r>
              <a:rPr lang="sr-Latn-ME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egzaktno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obim</a:t>
            </a:r>
            <a:r>
              <a:rPr lang="sr-Latn-ME" dirty="0" smtClean="0"/>
              <a:t> </a:t>
            </a:r>
            <a:r>
              <a:rPr lang="en-US" dirty="0" err="1" smtClean="0"/>
              <a:t>uloženih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zadovoljavajuće</a:t>
            </a:r>
            <a:r>
              <a:rPr lang="sr-Latn-ME" dirty="0" smtClean="0"/>
              <a:t> </a:t>
            </a:r>
            <a:r>
              <a:rPr lang="en-US" dirty="0" err="1" smtClean="0"/>
              <a:t>rentabilnosti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suptilna</a:t>
            </a:r>
            <a:r>
              <a:rPr lang="en-US" dirty="0"/>
              <a:t> </a:t>
            </a:r>
            <a:r>
              <a:rPr lang="en-US" dirty="0" err="1"/>
              <a:t>difuzija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participacije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Institucionalizuje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obrazac</a:t>
            </a:r>
            <a:r>
              <a:rPr lang="en-US" dirty="0"/>
              <a:t> </a:t>
            </a:r>
            <a:r>
              <a:rPr lang="en-US" dirty="0" err="1" smtClean="0"/>
              <a:t>ograničenog</a:t>
            </a:r>
            <a:r>
              <a:rPr lang="sr-Latn-ME" dirty="0" smtClean="0"/>
              <a:t> </a:t>
            </a:r>
            <a:r>
              <a:rPr lang="en-US" dirty="0" err="1" smtClean="0"/>
              <a:t>obima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olakšano</a:t>
            </a:r>
            <a:r>
              <a:rPr lang="en-US" dirty="0"/>
              <a:t> </a:t>
            </a:r>
            <a:r>
              <a:rPr lang="en-US" dirty="0" err="1"/>
              <a:t>apsorbovanje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likvidacije</a:t>
            </a:r>
            <a:r>
              <a:rPr lang="en-US" dirty="0" smtClean="0"/>
              <a:t> </a:t>
            </a:r>
            <a:r>
              <a:rPr lang="en-US" dirty="0" err="1"/>
              <a:t>korporacijskog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Najširi</a:t>
            </a:r>
            <a:r>
              <a:rPr lang="en-US" dirty="0" smtClean="0"/>
              <a:t> </a:t>
            </a:r>
            <a:r>
              <a:rPr lang="en-US" dirty="0" err="1"/>
              <a:t>krugovi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postati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ravnom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obi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sr-Latn-ME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preduzećem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565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Svako</a:t>
            </a:r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pl-PL" dirty="0" smtClean="0"/>
              <a:t>stalno </a:t>
            </a:r>
            <a:r>
              <a:rPr lang="pl-PL" dirty="0" smtClean="0"/>
              <a:t>odmjeravanje </a:t>
            </a:r>
            <a:r>
              <a:rPr lang="pl-PL" dirty="0"/>
              <a:t>prednosti i nedostatka (rizika) ulaganja u akcije i obveznice</a:t>
            </a:r>
            <a:r>
              <a:rPr lang="pl-PL" dirty="0" smtClean="0"/>
              <a:t>, </a:t>
            </a:r>
            <a:r>
              <a:rPr lang="en-US" dirty="0" err="1" smtClean="0"/>
              <a:t>neprekidno</a:t>
            </a:r>
            <a:r>
              <a:rPr lang="en-US" dirty="0" smtClean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kompetitivnosti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novije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etno</a:t>
            </a:r>
            <a:r>
              <a:rPr lang="en-US" dirty="0" smtClean="0"/>
              <a:t> </a:t>
            </a:r>
            <a:r>
              <a:rPr lang="en-US" dirty="0" err="1"/>
              <a:t>konvergiranje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kapitalnog</a:t>
            </a:r>
            <a:r>
              <a:rPr lang="en-US" dirty="0"/>
              <a:t> </a:t>
            </a:r>
            <a:r>
              <a:rPr lang="en-US" dirty="0" err="1" smtClean="0"/>
              <a:t>investiranja</a:t>
            </a:r>
            <a:r>
              <a:rPr lang="sr-Latn-ME" dirty="0" smtClean="0"/>
              <a:t> </a:t>
            </a:r>
            <a:r>
              <a:rPr lang="en-US" dirty="0" err="1" smtClean="0"/>
              <a:t>subjekata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Teorijska</a:t>
            </a:r>
            <a:r>
              <a:rPr lang="en-US" dirty="0" smtClean="0"/>
              <a:t> </a:t>
            </a:r>
            <a:r>
              <a:rPr lang="en-US" dirty="0" err="1"/>
              <a:t>saznanja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stogodišnja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ukazuje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racionalnost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dobro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izgrađenih</a:t>
            </a:r>
            <a:r>
              <a:rPr lang="en-US" dirty="0"/>
              <a:t> </a:t>
            </a:r>
            <a:r>
              <a:rPr lang="en-US" dirty="0" err="1" smtClean="0"/>
              <a:t>nadzornih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kontrolnih</a:t>
            </a:r>
            <a:r>
              <a:rPr lang="en-US" dirty="0"/>
              <a:t>) </a:t>
            </a:r>
            <a:r>
              <a:rPr lang="en-US" dirty="0" err="1"/>
              <a:t>ustanova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uvođenja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smtClean="0"/>
              <a:t> </a:t>
            </a:r>
            <a:r>
              <a:rPr lang="en-US" dirty="0" err="1" smtClean="0"/>
              <a:t>privredi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42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7910"/>
          </a:xfrm>
        </p:spPr>
        <p:txBody>
          <a:bodyPr>
            <a:normAutofit fontScale="90000"/>
          </a:bodyPr>
          <a:lstStyle/>
          <a:p>
            <a:r>
              <a:rPr lang="sr-Latn-ME" sz="4000" dirty="0" smtClean="0">
                <a:latin typeface="+mn-lt"/>
              </a:rPr>
              <a:t/>
            </a:r>
            <a:br>
              <a:rPr lang="sr-Latn-ME" sz="4000" dirty="0" smtClean="0">
                <a:latin typeface="+mn-lt"/>
              </a:rPr>
            </a:br>
            <a:r>
              <a:rPr lang="sr-Latn-ME" sz="4000" dirty="0" smtClean="0">
                <a:latin typeface="+mn-lt"/>
              </a:rPr>
              <a:t>2</a:t>
            </a:r>
            <a:r>
              <a:rPr lang="sr-Latn-ME" sz="4000" dirty="0" smtClean="0">
                <a:latin typeface="+mn-lt"/>
              </a:rPr>
              <a:t>. </a:t>
            </a:r>
            <a:r>
              <a:rPr lang="en-US" sz="4000" dirty="0" smtClean="0">
                <a:latin typeface="+mn-lt"/>
              </a:rPr>
              <a:t>PRINOSI I C</a:t>
            </a:r>
            <a:r>
              <a:rPr lang="sr-Latn-ME" sz="4000" dirty="0" smtClean="0">
                <a:latin typeface="+mn-lt"/>
              </a:rPr>
              <a:t>IJ</a:t>
            </a:r>
            <a:r>
              <a:rPr lang="en-US" sz="4000" dirty="0" smtClean="0">
                <a:latin typeface="+mn-lt"/>
              </a:rPr>
              <a:t>ENE HARTIJA OD VR</a:t>
            </a:r>
            <a:r>
              <a:rPr lang="sr-Latn-ME" sz="4000" dirty="0" smtClean="0">
                <a:latin typeface="+mn-lt"/>
              </a:rPr>
              <a:t>IJ</a:t>
            </a:r>
            <a:r>
              <a:rPr lang="en-US" sz="4000" dirty="0" smtClean="0">
                <a:latin typeface="+mn-lt"/>
              </a:rPr>
              <a:t>EDNOSTI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kupona</a:t>
            </a:r>
            <a:r>
              <a:rPr lang="en-US" dirty="0" smtClean="0"/>
              <a:t> </a:t>
            </a:r>
            <a:r>
              <a:rPr lang="en-US" dirty="0"/>
              <a:t>(coupon rate),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Prva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denominovanoj</a:t>
            </a:r>
            <a:r>
              <a:rPr lang="en-US" dirty="0"/>
              <a:t> </a:t>
            </a:r>
            <a:r>
              <a:rPr lang="en-US" dirty="0" err="1"/>
              <a:t>obveznici</a:t>
            </a:r>
            <a:r>
              <a:rPr lang="en-US" dirty="0"/>
              <a:t> (“par </a:t>
            </a:r>
            <a:r>
              <a:rPr lang="en-US" dirty="0" err="1"/>
              <a:t>vaule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1.000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ugovorena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/>
              <a:t>5%,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 </a:t>
            </a:r>
            <a:r>
              <a:rPr lang="en-US" dirty="0" err="1"/>
              <a:t>iznositi</a:t>
            </a:r>
            <a:r>
              <a:rPr lang="en-US" dirty="0"/>
              <a:t> 50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Tekući</a:t>
            </a:r>
            <a:r>
              <a:rPr lang="sr-Latn-ME" dirty="0" smtClean="0"/>
              <a:t> </a:t>
            </a:r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ije</a:t>
            </a:r>
            <a:r>
              <a:rPr lang="en-US" dirty="0" err="1" smtClean="0"/>
              <a:t>ljenjem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indeksom</a:t>
            </a:r>
            <a:r>
              <a:rPr lang="en-US" dirty="0"/>
              <a:t> </a:t>
            </a:r>
            <a:r>
              <a:rPr lang="en-US" dirty="0" err="1" smtClean="0"/>
              <a:t>tržišnih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Egzaktni</a:t>
            </a:r>
            <a:r>
              <a:rPr lang="en-US" dirty="0" smtClean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koncepata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indikatorom</a:t>
            </a:r>
            <a:r>
              <a:rPr lang="en-US" dirty="0"/>
              <a:t> </a:t>
            </a:r>
            <a:r>
              <a:rPr lang="en-US" dirty="0" err="1" smtClean="0"/>
              <a:t>prihvatljivosti</a:t>
            </a:r>
            <a:r>
              <a:rPr lang="sr-Latn-ME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inverzne</a:t>
            </a:r>
            <a:r>
              <a:rPr lang="sr-Latn-ME" dirty="0" smtClean="0"/>
              <a:t> </a:t>
            </a:r>
            <a:r>
              <a:rPr lang="en-US" dirty="0" err="1" smtClean="0"/>
              <a:t>kategorije</a:t>
            </a:r>
            <a:r>
              <a:rPr lang="en-US" dirty="0"/>
              <a:t>: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1177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nastupi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ediće</a:t>
            </a:r>
            <a:r>
              <a:rPr lang="en-US" dirty="0" smtClean="0"/>
              <a:t> </a:t>
            </a:r>
            <a:r>
              <a:rPr lang="en-US" dirty="0"/>
              <a:t>pad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smanjivanje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investiranja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divergentnog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kamata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Tipična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en-US" dirty="0" smtClean="0"/>
              <a:t>tri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: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(“face of par </a:t>
            </a:r>
            <a:r>
              <a:rPr lang="en-US" dirty="0" err="1"/>
              <a:t>vaule</a:t>
            </a:r>
            <a:r>
              <a:rPr lang="en-US" dirty="0"/>
              <a:t>”),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smtClean="0"/>
              <a:t>(“</a:t>
            </a:r>
            <a:r>
              <a:rPr lang="en-US" dirty="0"/>
              <a:t>maturity of redemption date”)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(“</a:t>
            </a:r>
            <a:r>
              <a:rPr lang="en-US" dirty="0" smtClean="0"/>
              <a:t>coupon</a:t>
            </a:r>
            <a:r>
              <a:rPr lang="sr-Latn-ME" dirty="0" smtClean="0"/>
              <a:t> </a:t>
            </a:r>
            <a:r>
              <a:rPr lang="en-US" dirty="0" smtClean="0"/>
              <a:t>rate</a:t>
            </a:r>
            <a:r>
              <a:rPr lang="en-US" dirty="0"/>
              <a:t>”). </a:t>
            </a:r>
            <a:endParaRPr lang="sr-Latn-ME" dirty="0" smtClean="0"/>
          </a:p>
          <a:p>
            <a:pPr algn="just"/>
            <a:r>
              <a:rPr lang="en-US" dirty="0" err="1" smtClean="0"/>
              <a:t>Izdavaoci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(</a:t>
            </a:r>
            <a:r>
              <a:rPr lang="en-US" dirty="0" err="1"/>
              <a:t>debitori</a:t>
            </a:r>
            <a:r>
              <a:rPr lang="en-US" dirty="0"/>
              <a:t>)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jednakih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pl-PL" dirty="0" smtClean="0"/>
              <a:t>iznosa </a:t>
            </a:r>
            <a:r>
              <a:rPr lang="pl-PL" dirty="0"/>
              <a:t>i otkupa obveznice u roku </a:t>
            </a:r>
            <a:r>
              <a:rPr lang="pl-PL" dirty="0" smtClean="0"/>
              <a:t>dospijeća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pl-PL" dirty="0"/>
              <a:t>holdere je bitna totalna stopa prinosa</a:t>
            </a:r>
            <a:r>
              <a:rPr lang="pl-PL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pokazatelj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oportuniteta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je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spremnost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da plate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.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8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Latn-ME" dirty="0" smtClean="0"/>
              <a:t>KLASIFAKACIJA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PRINOSI I CIJENE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RIZICI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PLASMANI BANAKA U HARTIJE OD VRIJEDNOSTI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4.1. HOV KOJE ULAZE U SASTAV INVESTICIONOG PORTFOLIJA BANAKA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4.2. TIPOVI RIZIKA INVESTICIONOG PORTFOLIJA BANAKA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4.3. KAMATNE STOPE I CIJENE OBVEZNICA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4.4. KAMATNE STOPE I ROČNOST OBVEZNICA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2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Međuzavisnost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ilustrovati</a:t>
            </a:r>
            <a:r>
              <a:rPr lang="sr-Latn-ME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edećim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je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nominalnom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od 1.000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stopom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od 10%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Godišnje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100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finalno</a:t>
            </a:r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metodom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odstupati</a:t>
            </a:r>
            <a:r>
              <a:rPr lang="en-US" dirty="0"/>
              <a:t> od </a:t>
            </a:r>
            <a:r>
              <a:rPr lang="en-US" dirty="0" err="1"/>
              <a:t>ugovorene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pravca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edećom</a:t>
            </a:r>
            <a:r>
              <a:rPr lang="en-US" dirty="0" smtClean="0"/>
              <a:t> </a:t>
            </a:r>
            <a:r>
              <a:rPr lang="en-US" dirty="0" err="1"/>
              <a:t>relacijom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nn-NO" dirty="0"/>
              <a:t>PV B = 100/(1 + i) + 100/(1 + i</a:t>
            </a:r>
            <a:r>
              <a:rPr lang="nn-NO" dirty="0" smtClean="0"/>
              <a:t>)</a:t>
            </a:r>
            <a:r>
              <a:rPr lang="nn-NO" b="1" dirty="0" smtClean="0"/>
              <a:t> </a:t>
            </a:r>
            <a:r>
              <a:rPr lang="nn-NO" dirty="0"/>
              <a:t>+ 1000/(1+ i</a:t>
            </a:r>
            <a:r>
              <a:rPr lang="nn-NO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164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Prva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desnoj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poslednji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finalnog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Pokazuje</a:t>
            </a:r>
            <a:r>
              <a:rPr lang="en-US" dirty="0"/>
              <a:t> se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(</a:t>
            </a:r>
            <a:r>
              <a:rPr lang="en-US" dirty="0" err="1"/>
              <a:t>kuponske</a:t>
            </a:r>
            <a:r>
              <a:rPr lang="en-US" dirty="0"/>
              <a:t>)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sadašnja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</a:t>
            </a:r>
            <a:r>
              <a:rPr lang="sr-Latn-ME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/>
              <a:t>jedinica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ravna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njena</a:t>
            </a:r>
            <a:r>
              <a:rPr lang="sr-Latn-ME" dirty="0" smtClean="0"/>
              <a:t> </a:t>
            </a:r>
            <a:r>
              <a:rPr lang="en-US" dirty="0" err="1"/>
              <a:t>realizacija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“at par” </a:t>
            </a:r>
            <a:r>
              <a:rPr lang="en-US" dirty="0" err="1"/>
              <a:t>ili</a:t>
            </a:r>
            <a:r>
              <a:rPr lang="en-US" dirty="0"/>
              <a:t> “face value”.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16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12</a:t>
            </a:r>
            <a:r>
              <a:rPr lang="en-US" dirty="0"/>
              <a:t>%, </a:t>
            </a:r>
            <a:r>
              <a:rPr lang="en-US" dirty="0" err="1"/>
              <a:t>sadašnja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pašće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966,20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faktički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“below par”. </a:t>
            </a:r>
            <a:endParaRPr lang="sr-Latn-ME" dirty="0" smtClean="0"/>
          </a:p>
          <a:p>
            <a:pPr algn="just"/>
            <a:r>
              <a:rPr lang="en-US" dirty="0" err="1" smtClean="0"/>
              <a:t>Depresirana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 smtClean="0"/>
              <a:t>nastaće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smanjenih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holdera</a:t>
            </a:r>
            <a:r>
              <a:rPr lang="en-US" dirty="0"/>
              <a:t>)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fiksnoj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isplatilo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 u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 smtClean="0"/>
              <a:t>izjednačava</a:t>
            </a:r>
            <a:r>
              <a:rPr lang="sr-Latn-ME" dirty="0" smtClean="0"/>
              <a:t> </a:t>
            </a:r>
            <a:r>
              <a:rPr lang="en-US" dirty="0" err="1" smtClean="0"/>
              <a:t>alternativne</a:t>
            </a:r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959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izražavaju</a:t>
            </a:r>
            <a:r>
              <a:rPr lang="en-US" dirty="0"/>
              <a:t> u </a:t>
            </a:r>
            <a:r>
              <a:rPr lang="en-US" dirty="0" err="1"/>
              <a:t>procentima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navede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od 95,55%, 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značiti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ME" dirty="0" smtClean="0"/>
              <a:t> o</a:t>
            </a:r>
            <a:r>
              <a:rPr lang="en-US" dirty="0" err="1" smtClean="0"/>
              <a:t>bveznica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955.50</a:t>
            </a:r>
            <a:r>
              <a:rPr lang="sr-Latn-ME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100 </a:t>
            </a:r>
            <a:r>
              <a:rPr lang="en-US" dirty="0" err="1"/>
              <a:t>procentnom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smtClean="0"/>
              <a:t>par</a:t>
            </a:r>
            <a:r>
              <a:rPr lang="sr-Latn-ME" dirty="0" smtClean="0"/>
              <a:t> </a:t>
            </a:r>
            <a:r>
              <a:rPr lang="en-US" dirty="0" smtClean="0"/>
              <a:t>value</a:t>
            </a:r>
            <a:r>
              <a:rPr lang="en-US" dirty="0"/>
              <a:t>”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ravnu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nominalno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tabelarne</a:t>
            </a:r>
            <a:r>
              <a:rPr lang="en-US" dirty="0"/>
              <a:t> </a:t>
            </a:r>
            <a:r>
              <a:rPr lang="en-US" dirty="0" err="1"/>
              <a:t>preglede</a:t>
            </a:r>
            <a:r>
              <a:rPr lang="en-US" dirty="0"/>
              <a:t> </a:t>
            </a:r>
            <a:r>
              <a:rPr lang="en-US" dirty="0" err="1" smtClean="0"/>
              <a:t>povezanosti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sr-Latn-ME" dirty="0" smtClean="0"/>
              <a:t> s</a:t>
            </a:r>
            <a:r>
              <a:rPr lang="en-US" dirty="0" smtClean="0"/>
              <a:t>tope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naznačene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faktički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sagledava</a:t>
            </a:r>
            <a:r>
              <a:rPr lang="en-US" dirty="0"/>
              <a:t> se </a:t>
            </a:r>
            <a:r>
              <a:rPr lang="en-US" dirty="0" err="1" smtClean="0"/>
              <a:t>oportunost</a:t>
            </a:r>
            <a:r>
              <a:rPr lang="sr-Latn-ME" dirty="0" smtClean="0"/>
              <a:t> </a:t>
            </a:r>
            <a:r>
              <a:rPr lang="en-US" dirty="0" err="1" smtClean="0"/>
              <a:t>investiranja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68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Generalna</a:t>
            </a:r>
            <a:r>
              <a:rPr lang="en-US" dirty="0"/>
              <a:t> </a:t>
            </a:r>
            <a:r>
              <a:rPr lang="en-US" dirty="0" err="1"/>
              <a:t>odlika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 smtClean="0"/>
              <a:t>razlikovati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fiksirane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Realizacija</a:t>
            </a:r>
            <a:r>
              <a:rPr lang="en-US" dirty="0" smtClean="0"/>
              <a:t> </a:t>
            </a:r>
            <a:r>
              <a:rPr lang="en-US" dirty="0" err="1"/>
              <a:t>efektivnih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tranzitnom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je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RET</a:t>
            </a:r>
            <a:r>
              <a:rPr lang="sr-Latn-ME" dirty="0" smtClean="0"/>
              <a:t> </a:t>
            </a:r>
            <a:r>
              <a:rPr lang="en-US" dirty="0" smtClean="0"/>
              <a:t>=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C+Pt+1-Pt)/Pt</a:t>
            </a:r>
          </a:p>
          <a:p>
            <a:pPr marL="0" indent="0" algn="just">
              <a:buNone/>
            </a:pP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je :</a:t>
            </a:r>
          </a:p>
          <a:p>
            <a:pPr marL="0" indent="0" algn="just">
              <a:buNone/>
            </a:pPr>
            <a:r>
              <a:rPr lang="en-US" dirty="0"/>
              <a:t>RET -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t do t +</a:t>
            </a:r>
            <a:r>
              <a:rPr lang="en-US" dirty="0" smtClean="0"/>
              <a:t>1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Pt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t</a:t>
            </a:r>
          </a:p>
          <a:p>
            <a:pPr marL="0" indent="0" algn="just">
              <a:buNone/>
            </a:pPr>
            <a:r>
              <a:rPr lang="en-US" dirty="0"/>
              <a:t>Pt+1 -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t +1</a:t>
            </a:r>
          </a:p>
          <a:p>
            <a:pPr marL="0" indent="0" algn="just">
              <a:buNone/>
            </a:pPr>
            <a:r>
              <a:rPr lang="en-US" dirty="0"/>
              <a:t>C -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obveznice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37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Gornja relacija pokazuje oportunitet ulaganja u obveznice u </a:t>
            </a:r>
            <a:r>
              <a:rPr lang="pl-PL" dirty="0" smtClean="0"/>
              <a:t>tranzitnim </a:t>
            </a:r>
            <a:r>
              <a:rPr lang="en-US" dirty="0" err="1" smtClean="0"/>
              <a:t>periodima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period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t se </a:t>
            </a:r>
            <a:r>
              <a:rPr lang="en-US" dirty="0" err="1" smtClean="0"/>
              <a:t>kupuju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u </a:t>
            </a:r>
            <a:r>
              <a:rPr lang="en-US" dirty="0" err="1"/>
              <a:t>periodu</a:t>
            </a:r>
            <a:r>
              <a:rPr lang="en-US" dirty="0"/>
              <a:t> t +1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sagledava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Gornja</a:t>
            </a:r>
            <a:r>
              <a:rPr lang="en-US" dirty="0" smtClean="0"/>
              <a:t> </a:t>
            </a:r>
            <a:r>
              <a:rPr lang="en-US" dirty="0" err="1"/>
              <a:t>relacija</a:t>
            </a:r>
            <a:r>
              <a:rPr lang="en-US" dirty="0"/>
              <a:t> se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/>
              <a:t>dualno</a:t>
            </a:r>
            <a:r>
              <a:rPr lang="en-US" dirty="0"/>
              <a:t>;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donosa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 (C)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(Pt):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gubitak</a:t>
            </a:r>
            <a:r>
              <a:rPr lang="en-US" dirty="0"/>
              <a:t>)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varijacija</a:t>
            </a:r>
            <a:r>
              <a:rPr lang="en-US" dirty="0" smtClean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inicijalnim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g</a:t>
            </a:r>
            <a:r>
              <a:rPr lang="sr-Latn-ME" dirty="0" smtClean="0"/>
              <a:t> </a:t>
            </a:r>
            <a:r>
              <a:rPr lang="en-US" dirty="0" smtClean="0"/>
              <a:t> =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Pt+l</a:t>
            </a:r>
            <a:r>
              <a:rPr lang="en-US" dirty="0"/>
              <a:t> – Pt/Pt</a:t>
            </a:r>
          </a:p>
          <a:p>
            <a:pPr algn="just"/>
            <a:r>
              <a:rPr lang="sv-SE" dirty="0"/>
              <a:t>Usled toga se relacija RET može iskazati i na </a:t>
            </a:r>
            <a:r>
              <a:rPr lang="sv-SE" dirty="0" smtClean="0"/>
              <a:t>sl</a:t>
            </a:r>
            <a:r>
              <a:rPr lang="sr-Latn-ME" dirty="0" smtClean="0"/>
              <a:t>ij</a:t>
            </a:r>
            <a:r>
              <a:rPr lang="sv-SE" dirty="0" smtClean="0"/>
              <a:t>edeći </a:t>
            </a:r>
            <a:r>
              <a:rPr lang="sv-SE" dirty="0"/>
              <a:t>način:</a:t>
            </a:r>
          </a:p>
          <a:p>
            <a:pPr marL="0" indent="0" algn="just">
              <a:buNone/>
            </a:pPr>
            <a:r>
              <a:rPr lang="en-US" dirty="0"/>
              <a:t>RET = </a:t>
            </a:r>
            <a:r>
              <a:rPr lang="en-US" dirty="0" err="1"/>
              <a:t>ic</a:t>
            </a:r>
            <a:r>
              <a:rPr lang="en-US" dirty="0"/>
              <a:t> + g</a:t>
            </a:r>
          </a:p>
        </p:txBody>
      </p:sp>
    </p:spTree>
    <p:extLst>
      <p:ext uri="{BB962C8B-B14F-4D97-AF65-F5344CB8AC3E}">
        <p14:creationId xmlns:p14="http://schemas.microsoft.com/office/powerpoint/2010/main" val="709461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ic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(“current yield”), a g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 je </a:t>
            </a:r>
            <a:r>
              <a:rPr lang="en-US" dirty="0" err="1" smtClean="0"/>
              <a:t>determinisan</a:t>
            </a:r>
            <a:r>
              <a:rPr lang="sr-Latn-ME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r>
              <a:rPr lang="en-US" dirty="0" err="1"/>
              <a:t>fiksiranih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fluktuacijama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nominalnim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sagledavanja</a:t>
            </a:r>
            <a:r>
              <a:rPr lang="en-US" dirty="0"/>
              <a:t> </a:t>
            </a:r>
            <a:r>
              <a:rPr lang="en-US" dirty="0" err="1"/>
              <a:t>osetljivih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zaključuje</a:t>
            </a:r>
            <a:r>
              <a:rPr lang="en-US" dirty="0"/>
              <a:t> se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oscilatorne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dugoročnih</a:t>
            </a:r>
            <a:r>
              <a:rPr lang="sr-Latn-ME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err="1"/>
              <a:t>izjednačena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inicijalnim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/>
              <a:t>očekivati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se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 err="1"/>
              <a:t>izjednačava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periodom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79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Porast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obara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s-ES" dirty="0" err="1" smtClean="0"/>
              <a:t>investicija</a:t>
            </a:r>
            <a:r>
              <a:rPr lang="es-ES" dirty="0" smtClean="0"/>
              <a:t> </a:t>
            </a:r>
            <a:r>
              <a:rPr lang="es-ES" dirty="0"/>
              <a:t>u </a:t>
            </a:r>
            <a:r>
              <a:rPr lang="es-ES" dirty="0" err="1"/>
              <a:t>obveznice</a:t>
            </a:r>
            <a:r>
              <a:rPr lang="es-ES" dirty="0"/>
              <a:t>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 smtClean="0"/>
              <a:t>dosp</a:t>
            </a:r>
            <a:r>
              <a:rPr lang="sr-Latn-ME" dirty="0" smtClean="0"/>
              <a:t>ij</a:t>
            </a:r>
            <a:r>
              <a:rPr lang="es-ES" dirty="0" err="1" smtClean="0"/>
              <a:t>ećem</a:t>
            </a:r>
            <a:r>
              <a:rPr lang="es-ES" dirty="0" smtClean="0"/>
              <a:t> </a:t>
            </a:r>
            <a:r>
              <a:rPr lang="es-ES" dirty="0" err="1"/>
              <a:t>iznad</a:t>
            </a:r>
            <a:r>
              <a:rPr lang="es-ES" dirty="0"/>
              <a:t> </a:t>
            </a:r>
            <a:r>
              <a:rPr lang="es-ES" dirty="0" err="1"/>
              <a:t>perioda</a:t>
            </a:r>
            <a:r>
              <a:rPr lang="es-ES" dirty="0"/>
              <a:t> </a:t>
            </a:r>
            <a:r>
              <a:rPr lang="es-ES" dirty="0" err="1" smtClean="0"/>
              <a:t>držanja</a:t>
            </a:r>
            <a:r>
              <a:rPr lang="es-ES" dirty="0" smtClean="0"/>
              <a:t>.</a:t>
            </a:r>
            <a:endParaRPr lang="es-ES" b="1" dirty="0"/>
          </a:p>
          <a:p>
            <a:pPr algn="just"/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t-BR" dirty="0" smtClean="0"/>
              <a:t>akcije </a:t>
            </a:r>
            <a:r>
              <a:rPr lang="pt-BR" dirty="0"/>
              <a:t>nose u formi dividendi, s tim što akcije nemaju rokove </a:t>
            </a:r>
            <a:r>
              <a:rPr lang="pt-BR" dirty="0" smtClean="0"/>
              <a:t>dosp</a:t>
            </a:r>
            <a:r>
              <a:rPr lang="sr-Latn-ME" dirty="0" smtClean="0"/>
              <a:t>ij</a:t>
            </a:r>
            <a:r>
              <a:rPr lang="pt-BR" dirty="0" smtClean="0"/>
              <a:t>evanja </a:t>
            </a:r>
            <a:r>
              <a:rPr lang="pt-BR" dirty="0"/>
              <a:t>i što </a:t>
            </a:r>
            <a:r>
              <a:rPr lang="pt-BR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: a) </a:t>
            </a:r>
            <a:r>
              <a:rPr lang="en-US" dirty="0" err="1"/>
              <a:t>nominalna</a:t>
            </a:r>
            <a:r>
              <a:rPr lang="en-US" dirty="0"/>
              <a:t>, b) </a:t>
            </a:r>
            <a:r>
              <a:rPr lang="en-US" dirty="0" err="1"/>
              <a:t>bilansna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c)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kursna</a:t>
            </a:r>
            <a:r>
              <a:rPr lang="en-US" dirty="0"/>
              <a:t> (“intrinsic value”).</a:t>
            </a:r>
          </a:p>
          <a:p>
            <a:pPr algn="just"/>
            <a:r>
              <a:rPr lang="pl-PL" dirty="0"/>
              <a:t>Nominalna </a:t>
            </a:r>
            <a:r>
              <a:rPr lang="pl-PL" dirty="0" smtClean="0"/>
              <a:t>vrijednost </a:t>
            </a:r>
            <a:r>
              <a:rPr lang="pl-PL" dirty="0"/>
              <a:t>je zakonom utvrđena ili pak na osnovu </a:t>
            </a:r>
            <a:r>
              <a:rPr lang="pl-PL" dirty="0" smtClean="0"/>
              <a:t>podjele </a:t>
            </a:r>
            <a:r>
              <a:rPr lang="pl-PL" dirty="0" smtClean="0"/>
              <a:t>početnog akcionog </a:t>
            </a:r>
            <a:r>
              <a:rPr lang="pl-PL" dirty="0"/>
              <a:t>kapitala na odgovarajući broj akcija.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96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U Nemačkoj je zakonom </a:t>
            </a:r>
            <a:r>
              <a:rPr lang="pl-PL" dirty="0" smtClean="0"/>
              <a:t>određena najmanja </a:t>
            </a:r>
            <a:r>
              <a:rPr lang="pl-PL" dirty="0" smtClean="0"/>
              <a:t>vrijednost </a:t>
            </a:r>
            <a:r>
              <a:rPr lang="pl-PL" dirty="0"/>
              <a:t>od 50 maraka, dok se u anglosaksonskim zemljama </a:t>
            </a:r>
            <a:r>
              <a:rPr lang="pl-PL" dirty="0" smtClean="0"/>
              <a:t>nominalna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početnog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Bilansna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bazi</a:t>
            </a:r>
            <a:r>
              <a:rPr lang="sr-Latn-ME" dirty="0" smtClean="0"/>
              <a:t> </a:t>
            </a:r>
            <a:r>
              <a:rPr lang="en-US" dirty="0" err="1" smtClean="0"/>
              <a:t>dodavanja</a:t>
            </a:r>
            <a:r>
              <a:rPr lang="en-US" dirty="0" smtClean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proporcije</a:t>
            </a:r>
            <a:r>
              <a:rPr lang="en-US" dirty="0"/>
              <a:t> </a:t>
            </a:r>
            <a:r>
              <a:rPr lang="en-US" dirty="0" err="1"/>
              <a:t>rezervnih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rezervne</a:t>
            </a:r>
            <a:r>
              <a:rPr lang="sr-Latn-ME" dirty="0" smtClean="0"/>
              <a:t> </a:t>
            </a:r>
            <a:r>
              <a:rPr lang="en-US" dirty="0" err="1" smtClean="0"/>
              <a:t>fondove</a:t>
            </a:r>
            <a:r>
              <a:rPr lang="en-US" dirty="0"/>
              <a:t>: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rezervnih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tad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bilansna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dvostruko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Širi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 smtClean="0"/>
              <a:t>osno</a:t>
            </a:r>
            <a:r>
              <a:rPr lang="sr-Latn-ME" dirty="0" smtClean="0"/>
              <a:t>v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+ </a:t>
            </a:r>
            <a:r>
              <a:rPr lang="en-US" dirty="0" err="1"/>
              <a:t>rezervni</a:t>
            </a:r>
            <a:r>
              <a:rPr lang="en-US" dirty="0"/>
              <a:t> fond </a:t>
            </a:r>
            <a:r>
              <a:rPr lang="en-US" dirty="0" smtClean="0"/>
              <a:t>+</a:t>
            </a:r>
            <a:r>
              <a:rPr lang="sr-Latn-ME" dirty="0" smtClean="0"/>
              <a:t> </a:t>
            </a:r>
            <a:r>
              <a:rPr lang="en-US" dirty="0" err="1" smtClean="0"/>
              <a:t>neraspodeljeni</a:t>
            </a:r>
            <a:r>
              <a:rPr lang="en-US" dirty="0" smtClean="0"/>
              <a:t> </a:t>
            </a:r>
            <a:r>
              <a:rPr lang="en-US" dirty="0"/>
              <a:t>profit + </a:t>
            </a:r>
            <a:r>
              <a:rPr lang="en-US" dirty="0" err="1"/>
              <a:t>ostala</a:t>
            </a:r>
            <a:r>
              <a:rPr lang="en-US" dirty="0"/>
              <a:t>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ukupnim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bi se dobila njihova bilansna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</a:t>
            </a:r>
            <a:r>
              <a:rPr lang="it-IT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10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Najvažnija je tržišna “odnosno kursna </a:t>
            </a:r>
            <a:r>
              <a:rPr lang="pl-PL" dirty="0" smtClean="0"/>
              <a:t>vrijednost </a:t>
            </a:r>
            <a:r>
              <a:rPr lang="pl-PL" dirty="0"/>
              <a:t>akcija, koja se dobija </a:t>
            </a:r>
            <a:r>
              <a:rPr lang="pl-PL" dirty="0" smtClean="0"/>
              <a:t>na </a:t>
            </a:r>
            <a:r>
              <a:rPr lang="it-IT" dirty="0" smtClean="0"/>
              <a:t>bazi </a:t>
            </a:r>
            <a:r>
              <a:rPr lang="it-IT" dirty="0"/>
              <a:t>sadašnje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 </a:t>
            </a:r>
            <a:r>
              <a:rPr lang="it-IT" dirty="0"/>
              <a:t>anticipiranih prinosa (dividendi). </a:t>
            </a:r>
            <a:endParaRPr lang="sr-Latn-ME" dirty="0" smtClean="0"/>
          </a:p>
          <a:p>
            <a:pPr algn="just"/>
            <a:r>
              <a:rPr lang="it-IT" dirty="0" smtClean="0"/>
              <a:t>Ova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 </a:t>
            </a:r>
            <a:r>
              <a:rPr lang="it-IT" dirty="0"/>
              <a:t>se </a:t>
            </a:r>
            <a:r>
              <a:rPr lang="it-IT" dirty="0" smtClean="0"/>
              <a:t>smatra</a:t>
            </a:r>
            <a:r>
              <a:rPr lang="sr-Latn-ME" dirty="0" smtClean="0"/>
              <a:t> </a:t>
            </a:r>
            <a:r>
              <a:rPr lang="en-US" dirty="0" err="1" smtClean="0"/>
              <a:t>fundamentalnom</a:t>
            </a:r>
            <a:r>
              <a:rPr lang="en-US" dirty="0"/>
              <a:t>”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unutrašnjom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korisnosti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“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unutrašnju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uložen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(</a:t>
            </a:r>
            <a:r>
              <a:rPr lang="en-US" dirty="0" err="1"/>
              <a:t>dividendu</a:t>
            </a:r>
            <a:r>
              <a:rPr lang="en-US" dirty="0"/>
              <a:t>) ne bi </a:t>
            </a:r>
            <a:r>
              <a:rPr lang="en-US" dirty="0" err="1" smtClean="0"/>
              <a:t>imao</a:t>
            </a:r>
            <a:r>
              <a:rPr lang="sr-Latn-ME" dirty="0" smtClean="0"/>
              <a:t> </a:t>
            </a:r>
            <a:r>
              <a:rPr lang="en-US" dirty="0" err="1" smtClean="0"/>
              <a:t>nikakvu</a:t>
            </a:r>
            <a:r>
              <a:rPr lang="en-US" dirty="0" smtClean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konceptu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špekulanata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sr-Latn-ME" dirty="0" smtClean="0"/>
              <a:t> </a:t>
            </a:r>
            <a:r>
              <a:rPr lang="pl-PL" dirty="0" smtClean="0"/>
              <a:t>ili </a:t>
            </a:r>
            <a:r>
              <a:rPr lang="pl-PL" dirty="0"/>
              <a:t>prinosa.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4948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63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1. </a:t>
            </a:r>
            <a:r>
              <a:rPr lang="en-US" sz="3600" dirty="0" smtClean="0">
                <a:latin typeface="+mn-lt"/>
              </a:rPr>
              <a:t>KLASIFIKACIJA HARTIJA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U </a:t>
            </a:r>
            <a:r>
              <a:rPr lang="pl-PL" dirty="0"/>
              <a:t>elementarnoj klasifikaciji hartija od </a:t>
            </a:r>
            <a:r>
              <a:rPr lang="pl-PL" dirty="0" smtClean="0"/>
              <a:t>vrijednosti </a:t>
            </a:r>
            <a:r>
              <a:rPr lang="pl-PL" dirty="0"/>
              <a:t>poznata je </a:t>
            </a:r>
            <a:r>
              <a:rPr lang="pl-PL" dirty="0" smtClean="0"/>
              <a:t>njihova sistematizacija </a:t>
            </a:r>
            <a:r>
              <a:rPr lang="pl-PL" dirty="0"/>
              <a:t>na </a:t>
            </a:r>
            <a:r>
              <a:rPr lang="pl-PL" dirty="0" smtClean="0"/>
              <a:t>kreditne </a:t>
            </a:r>
            <a:r>
              <a:rPr lang="pl-PL" dirty="0"/>
              <a:t>hartije od </a:t>
            </a:r>
            <a:r>
              <a:rPr lang="pl-PL" dirty="0" smtClean="0"/>
              <a:t>vrijednosti </a:t>
            </a:r>
            <a:r>
              <a:rPr lang="pl-PL" dirty="0"/>
              <a:t>i na transferabilne hartije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grupe</a:t>
            </a:r>
            <a:r>
              <a:rPr lang="en-US" dirty="0"/>
              <a:t>: </a:t>
            </a:r>
            <a:r>
              <a:rPr lang="en-US" dirty="0" err="1"/>
              <a:t>netransferabilne</a:t>
            </a:r>
            <a:r>
              <a:rPr lang="en-US" dirty="0"/>
              <a:t> (“</a:t>
            </a:r>
            <a:r>
              <a:rPr lang="en-US" dirty="0" smtClean="0"/>
              <a:t>non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negotianble</a:t>
            </a:r>
            <a:r>
              <a:rPr lang="en-US" dirty="0"/>
              <a:t>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transferabilne</a:t>
            </a:r>
            <a:r>
              <a:rPr lang="en-US" dirty="0"/>
              <a:t> (“negotiable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Prva </a:t>
            </a:r>
            <a:r>
              <a:rPr lang="en-US" dirty="0" err="1"/>
              <a:t>uhartija</a:t>
            </a:r>
            <a:r>
              <a:rPr lang="en-US" dirty="0"/>
              <a:t> je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odnosi </a:t>
            </a:r>
            <a:r>
              <a:rPr lang="pl-PL" dirty="0"/>
              <a:t>se na uspostavljanje bilaterarnih kreditnih odnosa po osnovama kupoprodaje</a:t>
            </a:r>
            <a:r>
              <a:rPr lang="pl-PL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/>
              <a:t>robe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Reprezentativna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evanja</a:t>
            </a:r>
            <a:r>
              <a:rPr lang="en-US" dirty="0" smtClean="0"/>
              <a:t> </a:t>
            </a:r>
            <a:r>
              <a:rPr lang="en-US" dirty="0" err="1"/>
              <a:t>preneti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čega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pokrivena</a:t>
            </a:r>
            <a:r>
              <a:rPr lang="en-US" dirty="0"/>
              <a:t> </a:t>
            </a:r>
            <a:r>
              <a:rPr lang="en-US" dirty="0" err="1"/>
              <a:t>regulativnim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u </a:t>
            </a:r>
            <a:r>
              <a:rPr lang="en-US" dirty="0" err="1"/>
              <a:t>kupoprodaji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990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Špekulanti ulažu u one aktive koje se mogu u kratkom roku prodati na </a:t>
            </a:r>
            <a:r>
              <a:rPr lang="en-US" dirty="0" err="1"/>
              <a:t>tržištu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špekulanti</a:t>
            </a:r>
            <a:r>
              <a:rPr lang="sr-Latn-ME" dirty="0"/>
              <a:t> </a:t>
            </a:r>
            <a:r>
              <a:rPr lang="pl-PL" dirty="0"/>
              <a:t>kupuju aktive sa izgledima na brze prodaje.</a:t>
            </a:r>
            <a:endParaRPr lang="en-US" dirty="0"/>
          </a:p>
          <a:p>
            <a:pPr algn="just"/>
            <a:r>
              <a:rPr lang="pl-PL" dirty="0" smtClean="0"/>
              <a:t>Najveći </a:t>
            </a:r>
            <a:r>
              <a:rPr lang="pl-PL" dirty="0"/>
              <a:t>broj akcionara je </a:t>
            </a:r>
            <a:r>
              <a:rPr lang="pl-PL" dirty="0" smtClean="0"/>
              <a:t>zainteresovan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anticipiranih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relevantne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inverzna</a:t>
            </a:r>
            <a:r>
              <a:rPr lang="en-US" dirty="0"/>
              <a:t> </a:t>
            </a: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prinosa</a:t>
            </a:r>
            <a:r>
              <a:rPr lang="en-US" dirty="0"/>
              <a:t> (</a:t>
            </a:r>
            <a:r>
              <a:rPr lang="en-US" dirty="0" err="1"/>
              <a:t>dividendi</a:t>
            </a:r>
            <a:r>
              <a:rPr lang="en-US" dirty="0"/>
              <a:t>),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funkcionalnu</a:t>
            </a:r>
            <a:r>
              <a:rPr lang="en-US" dirty="0"/>
              <a:t> </a:t>
            </a:r>
            <a:r>
              <a:rPr lang="en-US" dirty="0" err="1" smtClean="0"/>
              <a:t>determinisanost</a:t>
            </a:r>
            <a:r>
              <a:rPr lang="sr-Latn-ME" dirty="0" smtClean="0"/>
              <a:t> </a:t>
            </a:r>
            <a:r>
              <a:rPr lang="pl-PL" dirty="0" smtClean="0"/>
              <a:t>cijene </a:t>
            </a:r>
            <a:r>
              <a:rPr lang="pl-PL" dirty="0"/>
              <a:t>akcija. </a:t>
            </a:r>
            <a:endParaRPr lang="pl-PL" dirty="0" smtClean="0"/>
          </a:p>
          <a:p>
            <a:pPr algn="just"/>
            <a:r>
              <a:rPr lang="pl-PL" dirty="0" smtClean="0"/>
              <a:t>Osnovna </a:t>
            </a:r>
            <a:r>
              <a:rPr lang="pl-PL" dirty="0"/>
              <a:t>relacija koja pokazuje formiranje </a:t>
            </a:r>
            <a:r>
              <a:rPr lang="pl-PL" dirty="0" smtClean="0"/>
              <a:t>cijena </a:t>
            </a:r>
            <a:r>
              <a:rPr lang="pl-PL" dirty="0"/>
              <a:t>akcija je </a:t>
            </a:r>
            <a:r>
              <a:rPr lang="pl-PL" dirty="0" smtClean="0"/>
              <a:t>slijedeća</a:t>
            </a:r>
            <a:r>
              <a:rPr lang="pl-PL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575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174" y="2421228"/>
            <a:ext cx="7774879" cy="232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56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definitivnim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odnosima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ponuđenih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anticipirane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željene</a:t>
            </a:r>
            <a:r>
              <a:rPr lang="en-US" dirty="0"/>
              <a:t> stope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it-IT" dirty="0" smtClean="0"/>
              <a:t>investitora</a:t>
            </a:r>
            <a:r>
              <a:rPr lang="it-IT" dirty="0"/>
              <a:t>. </a:t>
            </a:r>
            <a:endParaRPr lang="sr-Latn-ME" dirty="0" smtClean="0"/>
          </a:p>
          <a:p>
            <a:pPr algn="just"/>
            <a:r>
              <a:rPr lang="it-IT" dirty="0" smtClean="0"/>
              <a:t>Ako </a:t>
            </a:r>
            <a:r>
              <a:rPr lang="it-IT" dirty="0"/>
              <a:t>je ponuđeni iznos dividende po </a:t>
            </a:r>
            <a:r>
              <a:rPr lang="it-IT" dirty="0" smtClean="0"/>
              <a:t>d</a:t>
            </a:r>
            <a:r>
              <a:rPr lang="sr-Latn-ME" dirty="0" smtClean="0"/>
              <a:t>i</a:t>
            </a:r>
            <a:r>
              <a:rPr lang="it-IT" dirty="0" smtClean="0"/>
              <a:t>onici </a:t>
            </a:r>
            <a:r>
              <a:rPr lang="it-IT" dirty="0"/>
              <a:t>5 novčanih jedinica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it-IT" dirty="0" smtClean="0"/>
              <a:t>anticipirana </a:t>
            </a:r>
            <a:r>
              <a:rPr lang="it-IT" dirty="0"/>
              <a:t>stopa prinosa investitora 10%, tada će </a:t>
            </a:r>
            <a:r>
              <a:rPr lang="it-IT" dirty="0" smtClean="0"/>
              <a:t>c</a:t>
            </a:r>
            <a:r>
              <a:rPr lang="sr-Latn-ME" dirty="0" smtClean="0"/>
              <a:t>ij</a:t>
            </a:r>
            <a:r>
              <a:rPr lang="it-IT" dirty="0" smtClean="0"/>
              <a:t>ena d</a:t>
            </a:r>
            <a:r>
              <a:rPr lang="sr-Latn-ME" dirty="0" smtClean="0"/>
              <a:t>i</a:t>
            </a:r>
            <a:r>
              <a:rPr lang="it-IT" dirty="0" smtClean="0"/>
              <a:t>onice </a:t>
            </a:r>
            <a:r>
              <a:rPr lang="it-IT" dirty="0"/>
              <a:t>biti:</a:t>
            </a:r>
          </a:p>
          <a:p>
            <a:pPr marL="0" indent="0">
              <a:buNone/>
            </a:pPr>
            <a:r>
              <a:rPr lang="en-US" dirty="0"/>
              <a:t>P= D/r = 5/0,10 = 50</a:t>
            </a:r>
          </a:p>
        </p:txBody>
      </p:sp>
    </p:spTree>
    <p:extLst>
      <p:ext uri="{BB962C8B-B14F-4D97-AF65-F5344CB8AC3E}">
        <p14:creationId xmlns:p14="http://schemas.microsoft.com/office/powerpoint/2010/main" val="2904630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Fundamentalna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unutrašnja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identične</a:t>
            </a:r>
            <a:r>
              <a:rPr lang="en-US" dirty="0" smtClean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bi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bile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fundamentalnih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kratke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/>
              <a:t>momenata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evaluaciju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fundamentalna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evaluacijom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parametar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određen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edećim</a:t>
            </a:r>
            <a:r>
              <a:rPr lang="en-US" dirty="0" smtClean="0"/>
              <a:t> </a:t>
            </a:r>
            <a:r>
              <a:rPr lang="en-US" dirty="0" err="1"/>
              <a:t>faktorima</a:t>
            </a:r>
            <a:r>
              <a:rPr lang="en-US" dirty="0"/>
              <a:t>: </a:t>
            </a:r>
            <a:r>
              <a:rPr lang="en-US" dirty="0" err="1"/>
              <a:t>likvidnošću</a:t>
            </a:r>
            <a:r>
              <a:rPr lang="en-US" dirty="0"/>
              <a:t>, </a:t>
            </a:r>
            <a:r>
              <a:rPr lang="en-US" dirty="0" err="1"/>
              <a:t>transakcionim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obom</a:t>
            </a:r>
            <a:r>
              <a:rPr lang="en-US" dirty="0"/>
              <a:t>, </a:t>
            </a:r>
            <a:r>
              <a:rPr lang="en-US" dirty="0" err="1"/>
              <a:t>porezima</a:t>
            </a:r>
            <a:r>
              <a:rPr lang="en-US" dirty="0"/>
              <a:t>, </a:t>
            </a:r>
            <a:r>
              <a:rPr lang="en-US" dirty="0" err="1"/>
              <a:t>neplaćanjima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zaštićenost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 smtClean="0"/>
              <a:t>uticaj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56458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Kotiranje</a:t>
            </a:r>
            <a:r>
              <a:rPr lang="en-US" dirty="0"/>
              <a:t> (price quotation, price quote)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registrovanje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sr-Latn-ME" dirty="0" smtClean="0"/>
              <a:t> </a:t>
            </a:r>
            <a:r>
              <a:rPr lang="es-ES" dirty="0" err="1" smtClean="0"/>
              <a:t>čiju</a:t>
            </a:r>
            <a:r>
              <a:rPr lang="es-ES" dirty="0" smtClean="0"/>
              <a:t> </a:t>
            </a:r>
            <a:r>
              <a:rPr lang="es-ES" dirty="0" err="1"/>
              <a:t>najširu</a:t>
            </a:r>
            <a:r>
              <a:rPr lang="es-ES" dirty="0"/>
              <a:t> </a:t>
            </a:r>
            <a:r>
              <a:rPr lang="es-ES" dirty="0" err="1"/>
              <a:t>listu</a:t>
            </a:r>
            <a:r>
              <a:rPr lang="es-ES" dirty="0"/>
              <a:t> </a:t>
            </a:r>
            <a:r>
              <a:rPr lang="es-ES" dirty="0" err="1" smtClean="0"/>
              <a:t>prezent</a:t>
            </a:r>
            <a:r>
              <a:rPr lang="sr-Latn-ME" dirty="0" smtClean="0"/>
              <a:t>ovanja daje</a:t>
            </a:r>
            <a:r>
              <a:rPr lang="es-ES" dirty="0" smtClean="0"/>
              <a:t> </a:t>
            </a:r>
            <a:r>
              <a:rPr lang="es-ES" dirty="0"/>
              <a:t>New York Stock Exchange. </a:t>
            </a:r>
            <a:endParaRPr lang="sr-Latn-ME" dirty="0" smtClean="0"/>
          </a:p>
          <a:p>
            <a:pPr algn="just"/>
            <a:r>
              <a:rPr lang="es-ES" dirty="0" smtClean="0"/>
              <a:t>U </a:t>
            </a:r>
            <a:r>
              <a:rPr lang="es-ES" dirty="0" err="1"/>
              <a:t>pitanju</a:t>
            </a:r>
            <a:r>
              <a:rPr lang="es-ES" dirty="0"/>
              <a:t> su </a:t>
            </a:r>
            <a:r>
              <a:rPr lang="es-ES" dirty="0" smtClean="0"/>
              <a:t>dv</a:t>
            </a:r>
            <a:r>
              <a:rPr lang="sr-Latn-ME" dirty="0" smtClean="0"/>
              <a:t>ij</a:t>
            </a:r>
            <a:r>
              <a:rPr lang="es-ES" dirty="0" smtClean="0"/>
              <a:t>e </a:t>
            </a:r>
            <a:r>
              <a:rPr lang="es-ES" dirty="0" err="1" smtClean="0"/>
              <a:t>serije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ponuđenih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(bid - asked prices 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serija</a:t>
            </a:r>
            <a:r>
              <a:rPr lang="sr-Latn-ME" dirty="0" smtClean="0"/>
              <a:t> </a:t>
            </a:r>
            <a:r>
              <a:rPr lang="en-US" dirty="0" err="1" smtClean="0"/>
              <a:t>zaključenih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colsin</a:t>
            </a:r>
            <a:r>
              <a:rPr lang="en-US" dirty="0"/>
              <a:t> prices).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/>
              <a:t>Bid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tražene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kupiti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Performansnost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specijalnim</a:t>
            </a:r>
            <a:r>
              <a:rPr lang="en-US" dirty="0"/>
              <a:t> </a:t>
            </a:r>
            <a:r>
              <a:rPr lang="en-US" dirty="0" err="1"/>
              <a:t>indeksom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Najpoznatiji</a:t>
            </a:r>
            <a:r>
              <a:rPr lang="en-US" dirty="0" smtClean="0"/>
              <a:t> </a:t>
            </a:r>
            <a:r>
              <a:rPr lang="en-US" dirty="0" err="1" smtClean="0"/>
              <a:t>tržišni</a:t>
            </a:r>
            <a:r>
              <a:rPr lang="sr-Latn-ME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/>
              <a:t>persformansnosti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jeste</a:t>
            </a:r>
            <a:r>
              <a:rPr lang="en-US" dirty="0"/>
              <a:t> Dow Jones,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indikatore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30</a:t>
            </a:r>
            <a:r>
              <a:rPr lang="sr-Latn-ME" dirty="0" smtClean="0"/>
              <a:t> </a:t>
            </a:r>
            <a:r>
              <a:rPr lang="en-US" dirty="0" err="1" smtClean="0"/>
              <a:t>najvećih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SDA.</a:t>
            </a:r>
          </a:p>
        </p:txBody>
      </p:sp>
    </p:spTree>
    <p:extLst>
      <p:ext uri="{BB962C8B-B14F-4D97-AF65-F5344CB8AC3E}">
        <p14:creationId xmlns:p14="http://schemas.microsoft.com/office/powerpoint/2010/main" val="33222446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reprezentativniji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smtClean="0"/>
              <a:t>Standard </a:t>
            </a:r>
            <a:r>
              <a:rPr lang="en-US" dirty="0"/>
              <a:t>and Poor’s, pod </a:t>
            </a:r>
            <a:r>
              <a:rPr lang="en-US" dirty="0" err="1"/>
              <a:t>nazivom</a:t>
            </a:r>
            <a:r>
              <a:rPr lang="en-US" dirty="0"/>
              <a:t> index 500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kompozitni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respektivnim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: NYSE (New York Stock Exchange) </a:t>
            </a:r>
            <a:r>
              <a:rPr lang="en-US" dirty="0" err="1"/>
              <a:t>i</a:t>
            </a:r>
            <a:r>
              <a:rPr lang="en-US" dirty="0"/>
              <a:t> ASM (</a:t>
            </a:r>
            <a:r>
              <a:rPr lang="en-US" dirty="0" smtClean="0"/>
              <a:t>American</a:t>
            </a:r>
            <a:r>
              <a:rPr lang="sr-Latn-ME" dirty="0" smtClean="0"/>
              <a:t> </a:t>
            </a:r>
            <a:r>
              <a:rPr lang="en-US" dirty="0" smtClean="0"/>
              <a:t>Stock </a:t>
            </a:r>
            <a:r>
              <a:rPr lang="en-US" dirty="0"/>
              <a:t>Exchange Market). </a:t>
            </a:r>
            <a:endParaRPr lang="sr-Latn-ME" dirty="0" smtClean="0"/>
          </a:p>
          <a:p>
            <a:pPr algn="just"/>
            <a:r>
              <a:rPr lang="en-US" dirty="0" err="1" smtClean="0"/>
              <a:t>Evaluacija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baziraće</a:t>
            </a:r>
            <a:r>
              <a:rPr lang="sr-Latn-ME" dirty="0" smtClean="0"/>
              <a:t> </a:t>
            </a:r>
            <a:r>
              <a:rPr lang="pt-BR" dirty="0" smtClean="0"/>
              <a:t>se </a:t>
            </a:r>
            <a:r>
              <a:rPr lang="pt-BR" dirty="0"/>
              <a:t>na: a) očekivanim prinosima </a:t>
            </a:r>
            <a:r>
              <a:rPr lang="pt-BR" dirty="0" smtClean="0"/>
              <a:t>d</a:t>
            </a:r>
            <a:r>
              <a:rPr lang="sr-Latn-ME" dirty="0" smtClean="0"/>
              <a:t>i</a:t>
            </a:r>
            <a:r>
              <a:rPr lang="pt-BR" dirty="0" smtClean="0"/>
              <a:t>onica </a:t>
            </a:r>
            <a:r>
              <a:rPr lang="pt-BR" dirty="0"/>
              <a:t>u bilo kome periodu posmatranja ; b</a:t>
            </a:r>
            <a:r>
              <a:rPr lang="pt-BR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očekivanoj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relevantnog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; c) </a:t>
            </a:r>
            <a:r>
              <a:rPr lang="en-US" dirty="0" err="1"/>
              <a:t>odgovarajućoj</a:t>
            </a:r>
            <a:r>
              <a:rPr lang="en-US" dirty="0"/>
              <a:t> </a:t>
            </a:r>
            <a:r>
              <a:rPr lang="en-US" dirty="0" err="1"/>
              <a:t>diskontnoj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sintetizuje</a:t>
            </a:r>
            <a:r>
              <a:rPr lang="en-US" dirty="0" smtClean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formiraće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u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esnoj</a:t>
            </a:r>
            <a:r>
              <a:rPr lang="en-US" dirty="0" smtClean="0"/>
              <a:t> </a:t>
            </a:r>
            <a:r>
              <a:rPr lang="en-US" dirty="0" err="1"/>
              <a:t>korelaciji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odgovorajućim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932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elemetni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 err="1"/>
              <a:t>onica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nova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pPr algn="just"/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oticaj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pretače</a:t>
            </a:r>
            <a:r>
              <a:rPr lang="en-US" dirty="0"/>
              <a:t> u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aktuelnih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Dugotrajni</a:t>
            </a:r>
            <a:r>
              <a:rPr lang="sr-Latn-ME" dirty="0" smtClean="0"/>
              <a:t> </a:t>
            </a:r>
            <a:r>
              <a:rPr lang="en-US" dirty="0" err="1" smtClean="0"/>
              <a:t>inflacioni</a:t>
            </a:r>
            <a:r>
              <a:rPr lang="en-US" dirty="0" smtClean="0"/>
              <a:t> </a:t>
            </a:r>
            <a:r>
              <a:rPr lang="en-US" dirty="0" err="1"/>
              <a:t>ciklusi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povećavati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postaju</a:t>
            </a:r>
            <a:r>
              <a:rPr lang="sr-Latn-ME" dirty="0" smtClean="0"/>
              <a:t> </a:t>
            </a:r>
            <a:r>
              <a:rPr lang="en-US" dirty="0" err="1" smtClean="0"/>
              <a:t>privlačnija</a:t>
            </a:r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Drastična</a:t>
            </a:r>
            <a:r>
              <a:rPr lang="en-US" dirty="0" smtClean="0"/>
              <a:t> </a:t>
            </a:r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dubljih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potresa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 smtClean="0"/>
              <a:t>jakih</a:t>
            </a:r>
            <a:r>
              <a:rPr lang="sr-Latn-ME" dirty="0" smtClean="0"/>
              <a:t> </a:t>
            </a:r>
            <a:r>
              <a:rPr lang="en-US" dirty="0" err="1" smtClean="0"/>
              <a:t>špekulantskih</a:t>
            </a:r>
            <a:r>
              <a:rPr lang="en-US" dirty="0" smtClean="0"/>
              <a:t> </a:t>
            </a:r>
            <a:r>
              <a:rPr lang="en-US" dirty="0" err="1"/>
              <a:t>operacija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najave</a:t>
            </a:r>
            <a:r>
              <a:rPr lang="en-US" dirty="0"/>
              <a:t> </a:t>
            </a:r>
            <a:r>
              <a:rPr lang="en-US" dirty="0" err="1"/>
              <a:t>mogućnih</a:t>
            </a:r>
            <a:r>
              <a:rPr lang="en-US" dirty="0"/>
              <a:t> </a:t>
            </a:r>
            <a:r>
              <a:rPr lang="en-US" dirty="0" err="1"/>
              <a:t>kriznih</a:t>
            </a:r>
            <a:r>
              <a:rPr lang="en-US" dirty="0"/>
              <a:t> </a:t>
            </a:r>
            <a:r>
              <a:rPr lang="en-US" dirty="0" err="1"/>
              <a:t>tendencija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9694505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Dugoročni</a:t>
            </a:r>
            <a:r>
              <a:rPr lang="sr-Latn-ME" dirty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stabilniji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u </a:t>
            </a:r>
            <a:r>
              <a:rPr lang="en-US" dirty="0" err="1"/>
              <a:t>sl</a:t>
            </a:r>
            <a:r>
              <a:rPr lang="sr-Latn-ME" dirty="0"/>
              <a:t>ij</a:t>
            </a:r>
            <a:r>
              <a:rPr lang="en-US" dirty="0" err="1"/>
              <a:t>edećim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sr-Latn-ME" dirty="0"/>
              <a:t> </a:t>
            </a:r>
            <a:r>
              <a:rPr lang="en-US" dirty="0" err="1"/>
              <a:t>faktorima</a:t>
            </a:r>
            <a:r>
              <a:rPr lang="en-US" dirty="0"/>
              <a:t>: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/>
              <a:t>društvenom</a:t>
            </a:r>
            <a:r>
              <a:rPr lang="en-US" dirty="0"/>
              <a:t> </a:t>
            </a:r>
            <a:r>
              <a:rPr lang="en-US" dirty="0" err="1"/>
              <a:t>proizvodu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Dugoročni</a:t>
            </a:r>
            <a:r>
              <a:rPr lang="en-US" dirty="0" smtClean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 smtClean="0"/>
              <a:t>formiranja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ekonomijama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indikatore</a:t>
            </a:r>
            <a:r>
              <a:rPr lang="sr-Latn-ME" dirty="0" smtClean="0"/>
              <a:t> </a:t>
            </a:r>
            <a:r>
              <a:rPr lang="en-US" dirty="0" err="1" smtClean="0"/>
              <a:t>formiranja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inflacija</a:t>
            </a:r>
            <a:r>
              <a:rPr lang="en-US" dirty="0"/>
              <a:t>,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povećavanja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 smtClean="0"/>
              <a:t>tržišnih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Diskontni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 se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na finansijske instrumente tržišta kapitala (obveznice i </a:t>
            </a:r>
            <a:r>
              <a:rPr lang="pl-PL" dirty="0" smtClean="0"/>
              <a:t>dionice</a:t>
            </a:r>
            <a:r>
              <a:rPr lang="pl-PL" dirty="0"/>
              <a:t>).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8805205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diskontne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ubrajaju</a:t>
            </a:r>
            <a:r>
              <a:rPr lang="en-US" dirty="0"/>
              <a:t> se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(“</a:t>
            </a:r>
            <a:r>
              <a:rPr lang="en-US" dirty="0" smtClean="0"/>
              <a:t>treasury</a:t>
            </a:r>
            <a:r>
              <a:rPr lang="sr-Latn-ME" dirty="0" smtClean="0"/>
              <a:t> </a:t>
            </a:r>
            <a:r>
              <a:rPr lang="en-US" dirty="0" smtClean="0"/>
              <a:t>bills</a:t>
            </a:r>
            <a:r>
              <a:rPr lang="en-US" dirty="0"/>
              <a:t>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kratkih</a:t>
            </a:r>
            <a:r>
              <a:rPr lang="en-US" dirty="0"/>
              <a:t> </a:t>
            </a:r>
            <a:r>
              <a:rPr lang="en-US" dirty="0" err="1" smtClean="0"/>
              <a:t>rokova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utrživosti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rado</a:t>
            </a:r>
            <a:r>
              <a:rPr lang="sr-Latn-ME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portfelje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nose</a:t>
            </a:r>
            <a:r>
              <a:rPr lang="sr-Latn-ME" dirty="0" smtClean="0"/>
              <a:t> </a:t>
            </a:r>
            <a:r>
              <a:rPr lang="en-US" dirty="0" err="1" smtClean="0"/>
              <a:t>zavidan</a:t>
            </a:r>
            <a:r>
              <a:rPr lang="en-US" dirty="0" smtClean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pouzdanosti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transferibilnosti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3-12 </a:t>
            </a:r>
            <a:r>
              <a:rPr lang="pl-PL" dirty="0" smtClean="0"/>
              <a:t>mjeseci</a:t>
            </a:r>
            <a:r>
              <a:rPr lang="pl-PL" dirty="0"/>
              <a:t>, a privredne </a:t>
            </a:r>
            <a:r>
              <a:rPr lang="pl-PL" dirty="0" smtClean="0"/>
              <a:t>mjenice </a:t>
            </a:r>
            <a:r>
              <a:rPr lang="pl-PL" dirty="0"/>
              <a:t>do 90 dana. </a:t>
            </a:r>
            <a:endParaRPr lang="pl-PL" dirty="0" smtClean="0"/>
          </a:p>
          <a:p>
            <a:pPr algn="just"/>
            <a:r>
              <a:rPr lang="pl-PL" dirty="0" smtClean="0"/>
              <a:t>Na </a:t>
            </a:r>
            <a:r>
              <a:rPr lang="pl-PL" dirty="0"/>
              <a:t>sekudarnom finansijskom </a:t>
            </a:r>
            <a:r>
              <a:rPr lang="pl-PL" dirty="0" smtClean="0"/>
              <a:t>tržištu </a:t>
            </a:r>
            <a:r>
              <a:rPr lang="en-US" dirty="0" err="1" smtClean="0"/>
              <a:t>kruži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okvir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masivan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026249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/>
              <a:t>SAD u 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Britaniji</a:t>
            </a:r>
            <a:r>
              <a:rPr lang="en-US" dirty="0" smtClean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računi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kontinentalne</a:t>
            </a:r>
            <a:r>
              <a:rPr lang="en-US" dirty="0"/>
              <a:t> </a:t>
            </a:r>
            <a:r>
              <a:rPr lang="en-US" dirty="0" err="1"/>
              <a:t>Zapadne</a:t>
            </a:r>
            <a:r>
              <a:rPr lang="en-US" dirty="0"/>
              <a:t> </a:t>
            </a:r>
            <a:r>
              <a:rPr lang="en-US" dirty="0" err="1"/>
              <a:t>Evrope</a:t>
            </a:r>
            <a:r>
              <a:rPr lang="en-US" dirty="0"/>
              <a:t> </a:t>
            </a:r>
            <a:r>
              <a:rPr lang="en-US" dirty="0" err="1"/>
              <a:t>preovlađuju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enice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robnog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centralno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determinisanju</a:t>
            </a:r>
            <a:r>
              <a:rPr lang="sr-Latn-ME" dirty="0" smtClean="0"/>
              <a:t> </a:t>
            </a:r>
            <a:r>
              <a:rPr lang="en-US" dirty="0" err="1" smtClean="0"/>
              <a:t>trendova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objašnjava</a:t>
            </a:r>
            <a:r>
              <a:rPr lang="en-US" dirty="0"/>
              <a:t> </a:t>
            </a:r>
            <a:r>
              <a:rPr lang="en-US" dirty="0" err="1" smtClean="0"/>
              <a:t>pivoklasnim</a:t>
            </a:r>
            <a:r>
              <a:rPr lang="sr-Latn-ME" dirty="0" smtClean="0"/>
              <a:t> </a:t>
            </a:r>
            <a:r>
              <a:rPr lang="en-US" dirty="0" err="1" smtClean="0"/>
              <a:t>kvalitetom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kvantitativnim</a:t>
            </a:r>
            <a:r>
              <a:rPr lang="en-US" dirty="0"/>
              <a:t> </a:t>
            </a:r>
            <a:r>
              <a:rPr lang="en-US" dirty="0" err="1"/>
              <a:t>ponderom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umanjenoj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,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diskontnim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instrumentima</a:t>
            </a:r>
            <a:r>
              <a:rPr lang="en-US" dirty="0"/>
              <a:t>, a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je </a:t>
            </a:r>
            <a:r>
              <a:rPr lang="en-US" dirty="0" err="1"/>
              <a:t>inplicitno</a:t>
            </a:r>
            <a:r>
              <a:rPr lang="en-US" dirty="0"/>
              <a:t> </a:t>
            </a:r>
            <a:r>
              <a:rPr lang="en-US" dirty="0" err="1"/>
              <a:t>izražen</a:t>
            </a:r>
            <a:r>
              <a:rPr lang="en-US" dirty="0"/>
              <a:t> u </a:t>
            </a:r>
            <a:r>
              <a:rPr lang="en-US" dirty="0" err="1"/>
              <a:t>razlici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 smtClean="0"/>
              <a:t>kupovne</a:t>
            </a:r>
            <a:r>
              <a:rPr lang="sr-Latn-ME" dirty="0" smtClean="0"/>
              <a:t> </a:t>
            </a:r>
            <a:r>
              <a:rPr lang="pl-PL" dirty="0" smtClean="0"/>
              <a:t>cijene </a:t>
            </a:r>
            <a:r>
              <a:rPr lang="pl-PL" dirty="0"/>
              <a:t>i više otkupne </a:t>
            </a:r>
            <a:r>
              <a:rPr lang="pl-PL" dirty="0" smtClean="0"/>
              <a:t>cijene </a:t>
            </a:r>
            <a:r>
              <a:rPr lang="pl-PL" dirty="0"/>
              <a:t>o roku </a:t>
            </a:r>
            <a:r>
              <a:rPr lang="pl-PL" dirty="0" smtClean="0"/>
              <a:t>dospijeća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1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Osnovni</a:t>
            </a:r>
            <a:r>
              <a:rPr lang="sr-Latn-ME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diktiraju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bilateralne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Transferibilni</a:t>
            </a:r>
            <a:r>
              <a:rPr lang="sr-Latn-ME" dirty="0" smtClean="0"/>
              <a:t> </a:t>
            </a:r>
            <a:r>
              <a:rPr lang="en-US" dirty="0" err="1" smtClean="0"/>
              <a:t>kreeditni</a:t>
            </a:r>
            <a:r>
              <a:rPr lang="en-US" dirty="0" smtClean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bezuslovne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univerzalne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debitori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apsolutnu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u </a:t>
            </a:r>
            <a:r>
              <a:rPr lang="en-US" dirty="0" err="1" smtClean="0"/>
              <a:t>ugovorenom</a:t>
            </a:r>
            <a:r>
              <a:rPr lang="sr-Latn-ME" dirty="0" smtClean="0"/>
              <a:t> </a:t>
            </a:r>
            <a:r>
              <a:rPr lang="en-US" dirty="0" err="1" smtClean="0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legalnoj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bezuslovne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 smtClean="0"/>
              <a:t>punog</a:t>
            </a:r>
            <a:r>
              <a:rPr lang="sr-Latn-ME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Univerzalnost</a:t>
            </a:r>
            <a:r>
              <a:rPr lang="en-US" dirty="0"/>
              <a:t>,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transferibilnost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bezuslovnost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edili</a:t>
            </a:r>
            <a:r>
              <a:rPr lang="en-US" dirty="0" smtClean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en-US" dirty="0" err="1"/>
              <a:t>najširu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 smtClean="0"/>
              <a:t>razvijenijih</a:t>
            </a:r>
            <a:r>
              <a:rPr lang="sr-Latn-ME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4444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nb-NO" dirty="0" smtClean="0"/>
              <a:t>Ukoliko </a:t>
            </a:r>
            <a:r>
              <a:rPr lang="nb-NO" dirty="0"/>
              <a:t>banke (holderi) preprodaju </a:t>
            </a:r>
            <a:r>
              <a:rPr lang="nb-NO" dirty="0" smtClean="0"/>
              <a:t>diskontne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ugovorenog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kupovne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otkupne</a:t>
            </a:r>
            <a:r>
              <a:rPr lang="en-US" dirty="0"/>
              <a:t> (</a:t>
            </a:r>
            <a:r>
              <a:rPr lang="en-US" dirty="0" err="1"/>
              <a:t>nominalne</a:t>
            </a:r>
            <a:r>
              <a:rPr lang="en-US" dirty="0"/>
              <a:t>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normalnim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Svaka</a:t>
            </a:r>
            <a:r>
              <a:rPr lang="sr-Latn-ME" dirty="0" smtClean="0"/>
              <a:t> </a:t>
            </a:r>
            <a:r>
              <a:rPr lang="en-US" dirty="0" smtClean="0"/>
              <a:t>nova </a:t>
            </a:r>
            <a:r>
              <a:rPr lang="en-US" dirty="0" err="1"/>
              <a:t>prodajna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formiraće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, a </a:t>
            </a:r>
            <a:r>
              <a:rPr lang="en-US" dirty="0" err="1"/>
              <a:t>smanjivaće</a:t>
            </a:r>
            <a:r>
              <a:rPr lang="en-US" dirty="0"/>
              <a:t> se </a:t>
            </a:r>
            <a:r>
              <a:rPr lang="en-US" dirty="0" err="1" smtClean="0"/>
              <a:t>nivo</a:t>
            </a:r>
            <a:r>
              <a:rPr lang="sr-Latn-ME" dirty="0" smtClean="0"/>
              <a:t> </a:t>
            </a:r>
            <a:r>
              <a:rPr lang="en-US" dirty="0" err="1" smtClean="0"/>
              <a:t>kamatnog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novnog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protekom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it-IT" dirty="0" smtClean="0"/>
              <a:t>će </a:t>
            </a:r>
            <a:r>
              <a:rPr lang="it-IT" dirty="0"/>
              <a:t>odrediti stope prinosa različitih holdera papira (investitora).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543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v-SE" dirty="0" smtClean="0"/>
              <a:t>C</a:t>
            </a:r>
            <a:r>
              <a:rPr lang="sr-Latn-ME" dirty="0" smtClean="0"/>
              <a:t>ij</a:t>
            </a:r>
            <a:r>
              <a:rPr lang="sv-SE" dirty="0" smtClean="0"/>
              <a:t>ena </a:t>
            </a:r>
            <a:r>
              <a:rPr lang="sv-SE" dirty="0"/>
              <a:t>i prinosi diskontnih </a:t>
            </a:r>
            <a:r>
              <a:rPr lang="sv-SE" dirty="0" smtClean="0"/>
              <a:t>vr</a:t>
            </a:r>
            <a:r>
              <a:rPr lang="sr-Latn-ME" dirty="0" smtClean="0"/>
              <a:t>ij</a:t>
            </a:r>
            <a:r>
              <a:rPr lang="sv-SE" dirty="0" smtClean="0"/>
              <a:t>ednosnih </a:t>
            </a:r>
            <a:r>
              <a:rPr lang="sv-SE" dirty="0"/>
              <a:t>hartija izračunavaju se na bazi </a:t>
            </a:r>
            <a:r>
              <a:rPr lang="sv-SE" dirty="0" smtClean="0"/>
              <a:t>sl</a:t>
            </a:r>
            <a:r>
              <a:rPr lang="sr-Latn-ME" dirty="0" smtClean="0"/>
              <a:t>ij</a:t>
            </a:r>
            <a:r>
              <a:rPr lang="sv-SE" dirty="0" smtClean="0"/>
              <a:t>edećih</a:t>
            </a:r>
            <a:r>
              <a:rPr lang="sr-Latn-ME" dirty="0" smtClean="0"/>
              <a:t> </a:t>
            </a:r>
            <a:r>
              <a:rPr lang="en-US" dirty="0" err="1" smtClean="0"/>
              <a:t>varijabli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V - </a:t>
            </a:r>
            <a:r>
              <a:rPr lang="pl-PL" dirty="0" smtClean="0"/>
              <a:t>vrijednost </a:t>
            </a:r>
            <a:r>
              <a:rPr lang="pl-PL" dirty="0"/>
              <a:t>na dan </a:t>
            </a:r>
            <a:r>
              <a:rPr lang="pl-PL" dirty="0" smtClean="0"/>
              <a:t>dospijeća </a:t>
            </a:r>
            <a:r>
              <a:rPr lang="pl-PL" dirty="0"/>
              <a:t>(“par value” ili nominalna )</a:t>
            </a:r>
          </a:p>
          <a:p>
            <a:pPr marL="0" indent="0" algn="just">
              <a:buNone/>
            </a:pPr>
            <a:r>
              <a:rPr lang="pt-BR" dirty="0"/>
              <a:t>n - broj dana do </a:t>
            </a:r>
            <a:r>
              <a:rPr lang="pt-BR" dirty="0" smtClean="0"/>
              <a:t>dosp</a:t>
            </a:r>
            <a:r>
              <a:rPr lang="sr-Latn-ME" dirty="0" smtClean="0"/>
              <a:t>ij</a:t>
            </a:r>
            <a:r>
              <a:rPr lang="pt-BR" dirty="0" smtClean="0"/>
              <a:t>eća </a:t>
            </a:r>
            <a:r>
              <a:rPr lang="pt-BR" dirty="0"/>
              <a:t>hartije</a:t>
            </a:r>
          </a:p>
          <a:p>
            <a:pPr marL="0" indent="0" algn="just">
              <a:buNone/>
            </a:pPr>
            <a:r>
              <a:rPr lang="pl-PL" dirty="0"/>
              <a:t>d - bazični diskontni prinos u procentnim poenima</a:t>
            </a:r>
          </a:p>
          <a:p>
            <a:pPr marL="0" indent="0" algn="just">
              <a:buNone/>
            </a:pPr>
            <a:r>
              <a:rPr lang="pl-PL" dirty="0"/>
              <a:t>D - diskontni iznos u novčanim jedinicama</a:t>
            </a:r>
          </a:p>
          <a:p>
            <a:pPr marL="0" indent="0" algn="just">
              <a:buNone/>
            </a:pPr>
            <a:r>
              <a:rPr lang="en-US" dirty="0"/>
              <a:t>P -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i - stopa prinosa holdera (investicioni prinos).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26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apoenska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a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obračuna</a:t>
            </a:r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bazična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brojkom</a:t>
            </a:r>
            <a:r>
              <a:rPr lang="en-US" dirty="0"/>
              <a:t> 100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diskontnog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(</a:t>
            </a:r>
            <a:r>
              <a:rPr lang="en-US" dirty="0" err="1"/>
              <a:t>kupovne</a:t>
            </a:r>
            <a:r>
              <a:rPr lang="en-US" dirty="0"/>
              <a:t>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portfelje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bazične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niže</a:t>
            </a:r>
            <a:r>
              <a:rPr lang="sr-Latn-ME" dirty="0" smtClean="0"/>
              <a:t> </a:t>
            </a:r>
            <a:r>
              <a:rPr lang="pl-PL" dirty="0" smtClean="0"/>
              <a:t>tržišne </a:t>
            </a:r>
            <a:r>
              <a:rPr lang="pl-PL" dirty="0" smtClean="0"/>
              <a:t>cijene </a:t>
            </a:r>
            <a:r>
              <a:rPr lang="pl-PL" dirty="0"/>
              <a:t>u odnosu na </a:t>
            </a:r>
            <a:r>
              <a:rPr lang="pl-PL" dirty="0" smtClean="0"/>
              <a:t>vrijednost </a:t>
            </a:r>
            <a:r>
              <a:rPr lang="pl-PL" dirty="0"/>
              <a:t>hartija. </a:t>
            </a:r>
            <a:endParaRPr lang="pl-PL" dirty="0" smtClean="0"/>
          </a:p>
          <a:p>
            <a:pPr algn="just"/>
            <a:r>
              <a:rPr lang="pl-PL" dirty="0" smtClean="0"/>
              <a:t>Jednim </a:t>
            </a:r>
            <a:r>
              <a:rPr lang="pl-PL" dirty="0" smtClean="0"/>
              <a:t>dijelom </a:t>
            </a:r>
            <a:r>
              <a:rPr lang="pl-PL" dirty="0"/>
              <a:t>je veća stopa prinosa </a:t>
            </a:r>
            <a:r>
              <a:rPr lang="pl-PL" dirty="0" smtClean="0"/>
              <a:t>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uobičajenom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 smtClean="0"/>
              <a:t>osnovice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365 dana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759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,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 smtClean="0"/>
              <a:t>organizovanosti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,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(</a:t>
            </a:r>
            <a:r>
              <a:rPr lang="en-US" dirty="0" err="1"/>
              <a:t>dilera</a:t>
            </a:r>
            <a:r>
              <a:rPr lang="en-US" dirty="0"/>
              <a:t>), </a:t>
            </a:r>
            <a:r>
              <a:rPr lang="en-US" dirty="0" err="1"/>
              <a:t>kompetitivnosti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ponuđenih</a:t>
            </a:r>
            <a:r>
              <a:rPr lang="en-US" dirty="0"/>
              <a:t> (“bid”)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(“asked”)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maržom</a:t>
            </a:r>
            <a:r>
              <a:rPr lang="en-US" dirty="0" smtClean="0"/>
              <a:t> </a:t>
            </a:r>
            <a:r>
              <a:rPr lang="en-US" dirty="0"/>
              <a:t>(“spread”),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/>
              <a:t> (</a:t>
            </a:r>
            <a:r>
              <a:rPr lang="en-US" dirty="0" err="1"/>
              <a:t>dilera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kompetitivnosti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to je 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/>
              <a:t>margina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transakcijama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1833799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RIZIK HARTIJA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Ulaganja </a:t>
            </a:r>
            <a:r>
              <a:rPr lang="pl-PL" dirty="0"/>
              <a:t>u hartije od </a:t>
            </a:r>
            <a:r>
              <a:rPr lang="pl-PL" dirty="0" smtClean="0"/>
              <a:t>vrijednosti </a:t>
            </a:r>
            <a:r>
              <a:rPr lang="pl-PL" dirty="0"/>
              <a:t>po definiciji </a:t>
            </a:r>
            <a:r>
              <a:rPr lang="pl-PL" dirty="0" smtClean="0"/>
              <a:t>podrazumijevaju </a:t>
            </a:r>
            <a:r>
              <a:rPr lang="pl-PL" dirty="0"/>
              <a:t>rizik </a:t>
            </a:r>
            <a:r>
              <a:rPr lang="pl-PL" dirty="0" smtClean="0"/>
              <a:t>kao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erljivu</a:t>
            </a:r>
            <a:r>
              <a:rPr lang="en-US" dirty="0" smtClean="0"/>
              <a:t> v</a:t>
            </a:r>
            <a:r>
              <a:rPr lang="sr-Latn-ME" dirty="0" smtClean="0"/>
              <a:t>j</a:t>
            </a:r>
            <a:r>
              <a:rPr lang="en-US" dirty="0" err="1" smtClean="0"/>
              <a:t>erovatnoću</a:t>
            </a:r>
            <a:r>
              <a:rPr lang="en-US" dirty="0" smtClean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/</a:t>
            </a:r>
            <a:r>
              <a:rPr lang="en-US" dirty="0" err="1"/>
              <a:t>gubitka</a:t>
            </a:r>
            <a:r>
              <a:rPr lang="en-US" dirty="0"/>
              <a:t> u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sv-SE" dirty="0" smtClean="0"/>
              <a:t>vr</a:t>
            </a:r>
            <a:r>
              <a:rPr lang="sr-Latn-ME" dirty="0" smtClean="0"/>
              <a:t>ij</a:t>
            </a:r>
            <a:r>
              <a:rPr lang="sv-SE" dirty="0" smtClean="0"/>
              <a:t>ednosti</a:t>
            </a:r>
            <a:r>
              <a:rPr lang="sv-SE" dirty="0"/>
              <a:t>. </a:t>
            </a:r>
            <a:endParaRPr lang="sr-Latn-ME" dirty="0" smtClean="0"/>
          </a:p>
          <a:p>
            <a:pPr algn="just"/>
            <a:r>
              <a:rPr lang="sv-SE" dirty="0" smtClean="0"/>
              <a:t>U </a:t>
            </a:r>
            <a:r>
              <a:rPr lang="sv-SE" dirty="0"/>
              <a:t>principu, rizik se javlja ili u vidu nesistematskog rizika (</a:t>
            </a:r>
            <a:r>
              <a:rPr lang="sv-SE" dirty="0" smtClean="0"/>
              <a:t>unsystematic</a:t>
            </a:r>
            <a:r>
              <a:rPr lang="sr-Latn-ME" dirty="0" smtClean="0"/>
              <a:t> </a:t>
            </a:r>
            <a:r>
              <a:rPr lang="en-US" dirty="0" smtClean="0"/>
              <a:t>risk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minimizira</a:t>
            </a:r>
            <a:r>
              <a:rPr lang="en-US" dirty="0"/>
              <a:t> </a:t>
            </a:r>
            <a:r>
              <a:rPr lang="en-US" dirty="0" err="1"/>
              <a:t>divesifikacijom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 smtClean="0"/>
              <a:t>vidu</a:t>
            </a:r>
            <a:r>
              <a:rPr lang="sr-Latn-ME" dirty="0" smtClean="0"/>
              <a:t> </a:t>
            </a:r>
            <a:r>
              <a:rPr lang="en-US" dirty="0" err="1" smtClean="0"/>
              <a:t>tržišnog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(market risk), </a:t>
            </a:r>
            <a:r>
              <a:rPr lang="en-US" dirty="0" err="1"/>
              <a:t>koji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eći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diversifikacije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93455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U 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/>
              <a:t>pribegavanje</a:t>
            </a:r>
            <a:r>
              <a:rPr lang="en-US" dirty="0"/>
              <a:t>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minimiziranja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difersifikacijom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kombinuju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diversifikovanog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maksimalnim</a:t>
            </a:r>
            <a:r>
              <a:rPr lang="en-US" dirty="0"/>
              <a:t> </a:t>
            </a:r>
            <a:r>
              <a:rPr lang="en-US" dirty="0" err="1"/>
              <a:t>prinosom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 smtClean="0"/>
              <a:t>nivo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Beta </a:t>
            </a:r>
            <a:r>
              <a:rPr lang="en-US" dirty="0" err="1"/>
              <a:t>koeficijent</a:t>
            </a:r>
            <a:r>
              <a:rPr lang="en-US" dirty="0"/>
              <a:t>, u 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otstupanje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relativnu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/>
              <a:t>osetljivosti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prinosu</a:t>
            </a:r>
            <a:r>
              <a:rPr lang="en-US" dirty="0"/>
              <a:t> </a:t>
            </a:r>
            <a:r>
              <a:rPr lang="en-US" dirty="0" err="1"/>
              <a:t>tržišnog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se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ne</a:t>
            </a:r>
            <a:r>
              <a:rPr lang="sr-Latn-ME" dirty="0"/>
              <a:t>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8355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Redukcija</a:t>
            </a:r>
            <a:r>
              <a:rPr lang="en-US" dirty="0" smtClean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svota</a:t>
            </a:r>
            <a:r>
              <a:rPr lang="en-US" dirty="0"/>
              <a:t> se </a:t>
            </a:r>
            <a:r>
              <a:rPr lang="en-US" dirty="0" err="1"/>
              <a:t>obalja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poolinga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z</a:t>
            </a:r>
            <a:r>
              <a:rPr lang="en-US" dirty="0" err="1" smtClean="0"/>
              <a:t>inga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Pooling (</a:t>
            </a:r>
            <a:r>
              <a:rPr lang="en-US" dirty="0" err="1"/>
              <a:t>udruživanje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pokrivanje</a:t>
            </a:r>
            <a:r>
              <a:rPr lang="en-US" dirty="0"/>
              <a:t>)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minimiziranje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udružuju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da bi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investiment</a:t>
            </a:r>
            <a:r>
              <a:rPr lang="sr-Latn-ME" dirty="0" smtClean="0"/>
              <a:t> </a:t>
            </a:r>
            <a:r>
              <a:rPr lang="en-US" dirty="0" err="1" smtClean="0"/>
              <a:t>trasts-ovi</a:t>
            </a:r>
            <a:r>
              <a:rPr lang="en-US" dirty="0" smtClean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snosili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err="1" smtClean="0"/>
              <a:t>investitor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portfoliu</a:t>
            </a:r>
            <a:r>
              <a:rPr lang="en-US" dirty="0"/>
              <a:t>,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isplativa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smanjen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prosečnog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sr-Latn-ME" dirty="0" smtClean="0"/>
              <a:t> </a:t>
            </a:r>
            <a:r>
              <a:rPr lang="en-US" dirty="0" err="1" smtClean="0"/>
              <a:t>umanjenja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investiranjem</a:t>
            </a:r>
            <a:r>
              <a:rPr lang="en-US" dirty="0"/>
              <a:t> u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je </a:t>
            </a:r>
            <a:r>
              <a:rPr lang="en-US" dirty="0" err="1"/>
              <a:t>diversifikacija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portfolio </a:t>
            </a:r>
            <a:r>
              <a:rPr lang="en-US" dirty="0" err="1" smtClean="0"/>
              <a:t>teorije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poolinga</a:t>
            </a:r>
            <a:r>
              <a:rPr lang="en-US" dirty="0"/>
              <a:t>, </a:t>
            </a:r>
            <a:r>
              <a:rPr lang="en-US" dirty="0" smtClean="0"/>
              <a:t>he</a:t>
            </a:r>
            <a:r>
              <a:rPr lang="sr-Latn-ME" dirty="0" smtClean="0"/>
              <a:t>dž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snose</a:t>
            </a:r>
            <a:r>
              <a:rPr lang="sr-Latn-ME" dirty="0" smtClean="0"/>
              <a:t> </a:t>
            </a:r>
            <a:r>
              <a:rPr lang="en-US" dirty="0" err="1" smtClean="0"/>
              <a:t>apsolutno</a:t>
            </a:r>
            <a:r>
              <a:rPr lang="en-US" dirty="0" smtClean="0"/>
              <a:t> </a:t>
            </a:r>
            <a:r>
              <a:rPr lang="en-US" dirty="0" err="1"/>
              <a:t>suprotne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082988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Rizici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) se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izuju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špekulanata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Špekulanti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da </a:t>
            </a:r>
            <a:r>
              <a:rPr lang="en-US" dirty="0" err="1"/>
              <a:t>prihvate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uslovilo</a:t>
            </a:r>
            <a:r>
              <a:rPr lang="sr-Latn-ME" dirty="0" smtClean="0"/>
              <a:t> </a:t>
            </a:r>
            <a:r>
              <a:rPr lang="en-US" dirty="0" err="1" smtClean="0"/>
              <a:t>diversifikaciju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redukciju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(1) spot </a:t>
            </a:r>
            <a:r>
              <a:rPr lang="en-US" dirty="0" err="1"/>
              <a:t>ugovora</a:t>
            </a:r>
            <a:r>
              <a:rPr lang="en-US" dirty="0"/>
              <a:t>, (2) </a:t>
            </a:r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(forward contracts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3) swaps, (4) futures </a:t>
            </a:r>
            <a:r>
              <a:rPr lang="en-US" dirty="0" err="1"/>
              <a:t>i</a:t>
            </a:r>
            <a:r>
              <a:rPr lang="en-US" dirty="0"/>
              <a:t> (5) options. </a:t>
            </a:r>
            <a:endParaRPr lang="sr-Latn-ME" dirty="0" smtClean="0"/>
          </a:p>
          <a:p>
            <a:pPr algn="just"/>
            <a:r>
              <a:rPr lang="en-US" dirty="0" smtClean="0"/>
              <a:t>Spot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daje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/>
              <a:t>rok</a:t>
            </a:r>
            <a:r>
              <a:rPr lang="en-US" dirty="0"/>
              <a:t> (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Terminske</a:t>
            </a:r>
            <a:r>
              <a:rPr lang="en-US" dirty="0" smtClean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početi</a:t>
            </a:r>
            <a:r>
              <a:rPr lang="en-US" dirty="0"/>
              <a:t> da </a:t>
            </a:r>
            <a:r>
              <a:rPr lang="en-US" dirty="0" err="1"/>
              <a:t>teče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fiksiranog</a:t>
            </a:r>
            <a:r>
              <a:rPr lang="en-US" dirty="0"/>
              <a:t> </a:t>
            </a:r>
            <a:r>
              <a:rPr lang="en-US" dirty="0" err="1"/>
              <a:t>budućeg</a:t>
            </a:r>
            <a:r>
              <a:rPr lang="en-US" dirty="0"/>
              <a:t> dana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 smtClean="0"/>
              <a:t>stopom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ugovorenim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9478411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Swop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predstvalja</a:t>
            </a:r>
            <a:r>
              <a:rPr lang="en-US" dirty="0"/>
              <a:t> </a:t>
            </a:r>
            <a:r>
              <a:rPr lang="en-US" dirty="0" err="1"/>
              <a:t>sporazum</a:t>
            </a:r>
            <a:r>
              <a:rPr lang="en-US" dirty="0"/>
              <a:t> dv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strane</a:t>
            </a:r>
            <a:r>
              <a:rPr lang="en-US" dirty="0"/>
              <a:t> da </a:t>
            </a:r>
            <a:r>
              <a:rPr lang="en-US" dirty="0" err="1"/>
              <a:t>razm</a:t>
            </a:r>
            <a:r>
              <a:rPr lang="sr-Latn-ME" dirty="0"/>
              <a:t>j</a:t>
            </a:r>
            <a:r>
              <a:rPr lang="en-US" dirty="0" err="1"/>
              <a:t>ene</a:t>
            </a:r>
            <a:r>
              <a:rPr lang="sr-Latn-ME" dirty="0"/>
              <a:t> </a:t>
            </a:r>
            <a:r>
              <a:rPr lang="en-US" dirty="0"/>
              <a:t>cash flows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najčešći</a:t>
            </a:r>
            <a:r>
              <a:rPr lang="en-US" dirty="0"/>
              <a:t> swap. </a:t>
            </a:r>
            <a:endParaRPr lang="sr-Latn-ME" dirty="0" smtClean="0"/>
          </a:p>
          <a:p>
            <a:pPr algn="just"/>
            <a:r>
              <a:rPr lang="en-US" dirty="0" smtClean="0"/>
              <a:t>Futures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tangiraju</a:t>
            </a:r>
            <a:r>
              <a:rPr lang="en-US" dirty="0"/>
              <a:t> </a:t>
            </a:r>
            <a:r>
              <a:rPr lang="en-US" dirty="0" err="1"/>
              <a:t>izvršenje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neispunjenja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stranaka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suštini</a:t>
            </a:r>
            <a:r>
              <a:rPr lang="en-US" dirty="0"/>
              <a:t>,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sporazum</a:t>
            </a:r>
            <a:r>
              <a:rPr lang="en-US" dirty="0"/>
              <a:t> u </a:t>
            </a:r>
            <a:r>
              <a:rPr lang="en-US" dirty="0" err="1" smtClean="0"/>
              <a:t>kupovini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prodaji</a:t>
            </a:r>
            <a:r>
              <a:rPr lang="en-US" dirty="0"/>
              <a:t>) </a:t>
            </a:r>
            <a:r>
              <a:rPr lang="en-US" dirty="0" err="1"/>
              <a:t>standardizovanog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fiksnog</a:t>
            </a:r>
            <a:r>
              <a:rPr lang="en-US" dirty="0"/>
              <a:t> dana pod </a:t>
            </a:r>
            <a:r>
              <a:rPr lang="en-US" dirty="0" err="1" smtClean="0"/>
              <a:t>ugovorenim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/>
              <a:t>, </a:t>
            </a:r>
            <a:r>
              <a:rPr lang="en-US" dirty="0" err="1"/>
              <a:t>opcioni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ugovornoj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da </a:t>
            </a:r>
            <a:r>
              <a:rPr lang="en-US" dirty="0" err="1" smtClean="0"/>
              <a:t>određenog</a:t>
            </a:r>
            <a:r>
              <a:rPr lang="sr-Latn-ME" dirty="0" smtClean="0"/>
              <a:t> </a:t>
            </a:r>
            <a:r>
              <a:rPr lang="pl-PL" dirty="0" smtClean="0"/>
              <a:t>dana </a:t>
            </a:r>
            <a:r>
              <a:rPr lang="pl-PL" dirty="0"/>
              <a:t>u budućnosti kupi (proda) standardizovanu robu po ugovornoj </a:t>
            </a:r>
            <a:r>
              <a:rPr lang="pl-PL" dirty="0" smtClean="0"/>
              <a:t>cijeni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036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4. PLASMANI BANAKA U HARTIJE OD VRIJEDNOSTI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kreditne</a:t>
            </a:r>
            <a:r>
              <a:rPr lang="en-US" dirty="0" smtClean="0"/>
              <a:t> </a:t>
            </a:r>
            <a:r>
              <a:rPr lang="en-US" dirty="0" err="1" smtClean="0"/>
              <a:t>plasmane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Ulaganjem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one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portfolio.</a:t>
            </a:r>
            <a:endParaRPr lang="sr-Latn-ME" dirty="0" smtClean="0"/>
          </a:p>
          <a:p>
            <a:pPr algn="just"/>
            <a:r>
              <a:rPr lang="en-US" dirty="0" smtClean="0"/>
              <a:t> Portfolio </a:t>
            </a:r>
            <a:r>
              <a:rPr lang="en-US" dirty="0" err="1" smtClean="0"/>
              <a:t>menadžeri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 smtClean="0"/>
              <a:t>politikom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proporciji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 </a:t>
            </a:r>
            <a:r>
              <a:rPr lang="en-US" dirty="0" err="1" smtClean="0"/>
              <a:t>pravilu</a:t>
            </a:r>
            <a:r>
              <a:rPr lang="en-US" dirty="0" smtClean="0"/>
              <a:t>, u </a:t>
            </a:r>
            <a:r>
              <a:rPr lang="en-US" dirty="0" err="1" smtClean="0"/>
              <a:t>ukupnim</a:t>
            </a:r>
            <a:r>
              <a:rPr lang="en-US" dirty="0" smtClean="0"/>
              <a:t> </a:t>
            </a:r>
            <a:r>
              <a:rPr lang="en-US" dirty="0" err="1" smtClean="0"/>
              <a:t>plasmanima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smtClean="0"/>
              <a:t>od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prvenstveno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err="1" smtClean="0"/>
              <a:t>činjenica</a:t>
            </a:r>
            <a:r>
              <a:rPr lang="en-US" dirty="0" smtClean="0"/>
              <a:t> da </a:t>
            </a:r>
            <a:r>
              <a:rPr lang="en-US" dirty="0" err="1" smtClean="0"/>
              <a:t>krediti</a:t>
            </a:r>
            <a:r>
              <a:rPr lang="en-US" dirty="0" smtClean="0"/>
              <a:t> nose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5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transferibilnih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kreiraju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privatni</a:t>
            </a:r>
            <a:r>
              <a:rPr lang="en-US" dirty="0" smtClean="0"/>
              <a:t> </a:t>
            </a:r>
            <a:r>
              <a:rPr lang="en-US" dirty="0" err="1"/>
              <a:t>sektori</a:t>
            </a:r>
            <a:r>
              <a:rPr lang="en-US" dirty="0"/>
              <a:t>, </a:t>
            </a:r>
            <a:r>
              <a:rPr lang="en-US" dirty="0" err="1"/>
              <a:t>prepoznatljive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/>
              <a:t>(1)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blagajne</a:t>
            </a:r>
            <a:r>
              <a:rPr lang="en-US" dirty="0"/>
              <a:t> (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bilans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godine</a:t>
            </a:r>
            <a:r>
              <a:rPr lang="en-US" dirty="0"/>
              <a:t> dana,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notes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od 1-10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bonds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preko</a:t>
            </a:r>
            <a:r>
              <a:rPr lang="en-US" dirty="0"/>
              <a:t> 5 </a:t>
            </a:r>
            <a:r>
              <a:rPr lang="en-US" dirty="0" err="1"/>
              <a:t>godina</a:t>
            </a:r>
            <a:r>
              <a:rPr lang="en-US" dirty="0"/>
              <a:t>), (2)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federalne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certifikati</a:t>
            </a:r>
            <a:r>
              <a:rPr lang="en-US" dirty="0"/>
              <a:t>), (3)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(</a:t>
            </a:r>
            <a:r>
              <a:rPr lang="en-US" dirty="0" err="1"/>
              <a:t>serijalne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(4)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komercionalni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/>
              <a:t>(“treasury bills”)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sr-Latn-ME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trezora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najvišim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garantovanja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minimalnim</a:t>
            </a:r>
            <a:r>
              <a:rPr lang="en-US" dirty="0"/>
              <a:t> </a:t>
            </a:r>
            <a:r>
              <a:rPr lang="en-US" dirty="0" err="1"/>
              <a:t>donjim</a:t>
            </a:r>
            <a:r>
              <a:rPr lang="en-US" dirty="0"/>
              <a:t> </a:t>
            </a:r>
            <a:r>
              <a:rPr lang="en-US" dirty="0" err="1"/>
              <a:t>iznosima</a:t>
            </a:r>
            <a:r>
              <a:rPr lang="sr-Latn-ME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(SAD : 10.000 </a:t>
            </a:r>
            <a:r>
              <a:rPr lang="en-US" dirty="0" err="1"/>
              <a:t>dolara</a:t>
            </a:r>
            <a:r>
              <a:rPr lang="en-US" dirty="0"/>
              <a:t>).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21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Plasmani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raznim</a:t>
            </a:r>
            <a:r>
              <a:rPr lang="en-US" dirty="0" smtClean="0"/>
              <a:t> </a:t>
            </a:r>
            <a:r>
              <a:rPr lang="en-US" dirty="0" err="1" smtClean="0"/>
              <a:t>osnovama</a:t>
            </a:r>
            <a:r>
              <a:rPr lang="en-US" dirty="0" smtClean="0"/>
              <a:t> </a:t>
            </a:r>
            <a:r>
              <a:rPr lang="en-US" dirty="0" err="1" smtClean="0"/>
              <a:t>razlikuju</a:t>
            </a:r>
            <a:r>
              <a:rPr lang="en-US" dirty="0" smtClean="0"/>
              <a:t> od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, </a:t>
            </a:r>
            <a:r>
              <a:rPr lang="en-US" dirty="0" err="1" smtClean="0"/>
              <a:t>krediti</a:t>
            </a:r>
            <a:r>
              <a:rPr lang="en-US" dirty="0" smtClean="0"/>
              <a:t> se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odvija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inicijativu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(u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dužih</a:t>
            </a:r>
            <a:r>
              <a:rPr lang="en-US" dirty="0" smtClean="0"/>
              <a:t> </a:t>
            </a:r>
            <a:r>
              <a:rPr lang="en-US" dirty="0" err="1" smtClean="0"/>
              <a:t>rokova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izgrađuju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vid </a:t>
            </a:r>
            <a:r>
              <a:rPr lang="en-US" dirty="0" err="1" smtClean="0"/>
              <a:t>ličnog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partnerskog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personalni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Pored toga,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nelikvidnu</a:t>
            </a:r>
            <a:r>
              <a:rPr lang="en-US" dirty="0" smtClean="0"/>
              <a:t> </a:t>
            </a:r>
            <a:r>
              <a:rPr lang="en-US" dirty="0" err="1" smtClean="0"/>
              <a:t>aktivu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do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dospeća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103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ciljevi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000" dirty="0" err="1" smtClean="0"/>
              <a:t>obezb</a:t>
            </a:r>
            <a:r>
              <a:rPr lang="sr-Latn-ME" sz="3000" dirty="0" smtClean="0"/>
              <a:t>j</a:t>
            </a:r>
            <a:r>
              <a:rPr lang="en-US" sz="3000" dirty="0" err="1" smtClean="0"/>
              <a:t>eđivanje</a:t>
            </a:r>
            <a:r>
              <a:rPr lang="en-US" sz="3000" dirty="0" smtClean="0"/>
              <a:t> </a:t>
            </a:r>
            <a:r>
              <a:rPr lang="en-US" sz="3000" dirty="0" err="1" smtClean="0"/>
              <a:t>likvidnosti</a:t>
            </a:r>
            <a:r>
              <a:rPr lang="en-US" sz="3000" dirty="0" smtClean="0"/>
              <a:t>, </a:t>
            </a:r>
          </a:p>
          <a:p>
            <a:pPr lvl="1" algn="just"/>
            <a:r>
              <a:rPr lang="en-US" sz="3000" dirty="0" err="1" smtClean="0"/>
              <a:t>generisanje</a:t>
            </a:r>
            <a:r>
              <a:rPr lang="en-US" sz="3000" dirty="0" smtClean="0"/>
              <a:t> </a:t>
            </a:r>
            <a:r>
              <a:rPr lang="en-US" sz="3000" dirty="0" err="1" smtClean="0"/>
              <a:t>prinosa</a:t>
            </a:r>
            <a:r>
              <a:rPr lang="en-US" sz="3000" dirty="0" smtClean="0"/>
              <a:t>,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kontrola</a:t>
            </a:r>
            <a:r>
              <a:rPr lang="en-US" sz="3000" dirty="0" smtClean="0"/>
              <a:t> </a:t>
            </a:r>
            <a:r>
              <a:rPr lang="en-US" sz="3000" dirty="0" err="1" smtClean="0"/>
              <a:t>kamatnog</a:t>
            </a:r>
            <a:r>
              <a:rPr lang="en-US" sz="3000" dirty="0" smtClean="0"/>
              <a:t> </a:t>
            </a:r>
            <a:r>
              <a:rPr lang="en-US" sz="3000" dirty="0" err="1" smtClean="0"/>
              <a:t>rizika</a:t>
            </a:r>
            <a:r>
              <a:rPr lang="en-US" sz="3000" dirty="0" smtClean="0"/>
              <a:t>. </a:t>
            </a:r>
          </a:p>
          <a:p>
            <a:pPr algn="just"/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ne nose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da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visokokvalitetnih</a:t>
            </a:r>
            <a:r>
              <a:rPr lang="en-US" dirty="0" smtClean="0"/>
              <a:t> (</a:t>
            </a:r>
            <a:r>
              <a:rPr lang="en-US" dirty="0" err="1" smtClean="0"/>
              <a:t>državnih</a:t>
            </a:r>
            <a:r>
              <a:rPr lang="en-US" dirty="0" smtClean="0"/>
              <a:t>)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sekundarne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visokokvalitetne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održe</a:t>
            </a:r>
            <a:r>
              <a:rPr lang="en-US" dirty="0" smtClean="0"/>
              <a:t> </a:t>
            </a:r>
            <a:r>
              <a:rPr lang="en-US" dirty="0" err="1" smtClean="0"/>
              <a:t>likvidnost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iznenadnih</a:t>
            </a:r>
            <a:r>
              <a:rPr lang="en-US" dirty="0" smtClean="0"/>
              <a:t> </a:t>
            </a:r>
            <a:r>
              <a:rPr lang="en-US" dirty="0" err="1" smtClean="0"/>
              <a:t>odliva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508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 smtClean="0"/>
              <a:t>držanja</a:t>
            </a:r>
            <a:r>
              <a:rPr lang="en-US" dirty="0" smtClean="0"/>
              <a:t> </a:t>
            </a:r>
            <a:r>
              <a:rPr lang="en-US" dirty="0" err="1" smtClean="0"/>
              <a:t>sekundarnih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je u tome </a:t>
            </a:r>
            <a:r>
              <a:rPr lang="en-US" dirty="0" err="1" smtClean="0"/>
              <a:t>što</a:t>
            </a:r>
            <a:r>
              <a:rPr lang="en-US" dirty="0" smtClean="0"/>
              <a:t> one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primarnih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stvaraju</a:t>
            </a:r>
            <a:r>
              <a:rPr lang="en-US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u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en-US" dirty="0" err="1" smtClean="0"/>
              <a:t>generisanja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, </a:t>
            </a:r>
            <a:r>
              <a:rPr lang="en-US" dirty="0" err="1" smtClean="0"/>
              <a:t>najčešće</a:t>
            </a:r>
            <a:r>
              <a:rPr lang="en-US" dirty="0" smtClean="0"/>
              <a:t> se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srednjeročne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se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dubina</a:t>
            </a:r>
            <a:r>
              <a:rPr lang="en-US" dirty="0" smtClean="0"/>
              <a:t> </a:t>
            </a:r>
            <a:r>
              <a:rPr lang="en-US" dirty="0" err="1" smtClean="0"/>
              <a:t>sekundarnog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manja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istaći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da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dužničkih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regulisanje</a:t>
            </a:r>
            <a:r>
              <a:rPr lang="en-US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 smtClean="0"/>
              <a:t>kamatnom</a:t>
            </a:r>
            <a:r>
              <a:rPr lang="en-US" dirty="0" smtClean="0"/>
              <a:t> </a:t>
            </a:r>
            <a:r>
              <a:rPr lang="en-US" dirty="0" err="1" smtClean="0"/>
              <a:t>riziku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421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.1. HARTIJE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 KOJE ULAZE U SASTAV INVESTICIONOG PORTFOLIA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u </a:t>
            </a:r>
            <a:r>
              <a:rPr lang="en-US" dirty="0" err="1" smtClean="0"/>
              <a:t>investicionom</a:t>
            </a:r>
            <a:r>
              <a:rPr lang="en-US" dirty="0" smtClean="0"/>
              <a:t> </a:t>
            </a:r>
            <a:r>
              <a:rPr lang="en-US" dirty="0" err="1" smtClean="0"/>
              <a:t>portfoliu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kriterijuma</a:t>
            </a:r>
            <a:r>
              <a:rPr lang="en-US" dirty="0" smtClean="0"/>
              <a:t>: 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2800" dirty="0" err="1" smtClean="0"/>
              <a:t>akcije</a:t>
            </a:r>
            <a:r>
              <a:rPr lang="en-US" sz="2800" dirty="0" smtClean="0"/>
              <a:t>- </a:t>
            </a:r>
            <a:r>
              <a:rPr lang="en-US" sz="2800" dirty="0" err="1" smtClean="0"/>
              <a:t>vlasničke</a:t>
            </a:r>
            <a:r>
              <a:rPr lang="en-US" sz="2800" dirty="0" smtClean="0"/>
              <a:t>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- </a:t>
            </a:r>
            <a:r>
              <a:rPr lang="en-US" sz="2800" dirty="0" err="1" smtClean="0"/>
              <a:t>dužničke</a:t>
            </a:r>
            <a:r>
              <a:rPr lang="en-US" sz="2800" dirty="0" smtClean="0"/>
              <a:t>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058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roku</a:t>
            </a:r>
            <a:r>
              <a:rPr lang="en-US" sz="11200" dirty="0" smtClean="0"/>
              <a:t> </a:t>
            </a:r>
            <a:r>
              <a:rPr lang="en-US" sz="11200" dirty="0" err="1" smtClean="0"/>
              <a:t>dosp</a:t>
            </a:r>
            <a:r>
              <a:rPr lang="sr-Latn-ME" sz="11200" dirty="0" smtClean="0"/>
              <a:t>ij</a:t>
            </a:r>
            <a:r>
              <a:rPr lang="en-US" sz="11200" dirty="0" err="1" smtClean="0"/>
              <a:t>eća</a:t>
            </a:r>
            <a:r>
              <a:rPr lang="en-US" sz="11200" dirty="0" smtClean="0"/>
              <a:t>: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kratkoročne</a:t>
            </a:r>
            <a:r>
              <a:rPr lang="sr-Latn-ME" sz="10800" dirty="0" smtClean="0"/>
              <a:t>  </a:t>
            </a:r>
            <a:r>
              <a:rPr lang="en-US" sz="10800" dirty="0" smtClean="0"/>
              <a:t>- </a:t>
            </a:r>
            <a:r>
              <a:rPr lang="en-US" sz="10800" dirty="0" smtClean="0"/>
              <a:t>do 1 </a:t>
            </a:r>
            <a:r>
              <a:rPr lang="en-US" sz="10800" dirty="0" err="1" smtClean="0"/>
              <a:t>godine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srednjeročne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smtClean="0"/>
              <a:t>od 1 do 10 </a:t>
            </a:r>
            <a:r>
              <a:rPr lang="en-US" sz="10800" dirty="0" err="1" smtClean="0"/>
              <a:t>godina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dugoročne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preko</a:t>
            </a:r>
            <a:r>
              <a:rPr lang="en-US" sz="10800" dirty="0" smtClean="0"/>
              <a:t> 10 </a:t>
            </a:r>
            <a:r>
              <a:rPr lang="en-US" sz="10800" dirty="0" err="1" smtClean="0"/>
              <a:t>godina</a:t>
            </a:r>
            <a:r>
              <a:rPr lang="en-US" sz="10800" dirty="0" smtClean="0"/>
              <a:t>. </a:t>
            </a:r>
          </a:p>
          <a:p>
            <a:pPr marL="0" indent="0" algn="just">
              <a:buNone/>
            </a:pPr>
            <a:r>
              <a:rPr lang="en-US" sz="11200" dirty="0" smtClean="0"/>
              <a:t>3) </a:t>
            </a: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emitentu</a:t>
            </a:r>
            <a:r>
              <a:rPr lang="en-US" sz="11200" dirty="0" smtClean="0"/>
              <a:t>: </a:t>
            </a:r>
          </a:p>
          <a:p>
            <a:pPr lvl="1" algn="just"/>
            <a:r>
              <a:rPr lang="en-US" sz="10800" dirty="0" err="1" smtClean="0"/>
              <a:t>Državne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države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municipalne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lokalnih</a:t>
            </a:r>
            <a:r>
              <a:rPr lang="en-US" sz="10800" dirty="0" smtClean="0"/>
              <a:t> </a:t>
            </a:r>
            <a:r>
              <a:rPr lang="en-US" sz="10800" dirty="0" err="1" smtClean="0"/>
              <a:t>vlasti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korporativne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preduzeća</a:t>
            </a:r>
            <a:r>
              <a:rPr lang="en-US" sz="10800" dirty="0" smtClean="0"/>
              <a:t>. </a:t>
            </a:r>
          </a:p>
          <a:p>
            <a:pPr marL="0" indent="0" algn="just">
              <a:buNone/>
            </a:pPr>
            <a:r>
              <a:rPr lang="en-US" sz="11200" dirty="0" smtClean="0"/>
              <a:t>4) </a:t>
            </a: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načinu</a:t>
            </a:r>
            <a:r>
              <a:rPr lang="en-US" sz="11200" dirty="0" smtClean="0"/>
              <a:t> </a:t>
            </a:r>
            <a:r>
              <a:rPr lang="en-US" sz="11200" dirty="0" err="1" smtClean="0"/>
              <a:t>obračuna</a:t>
            </a:r>
            <a:r>
              <a:rPr lang="en-US" sz="11200" dirty="0" smtClean="0"/>
              <a:t> </a:t>
            </a:r>
            <a:r>
              <a:rPr lang="en-US" sz="11200" dirty="0" err="1" smtClean="0"/>
              <a:t>kamatne</a:t>
            </a:r>
            <a:r>
              <a:rPr lang="en-US" sz="11200" dirty="0" smtClean="0"/>
              <a:t> stope: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beskuponske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kamatna</a:t>
            </a:r>
            <a:r>
              <a:rPr lang="en-US" sz="10800" dirty="0" smtClean="0"/>
              <a:t> </a:t>
            </a:r>
            <a:r>
              <a:rPr lang="en-US" sz="10800" dirty="0" err="1" smtClean="0"/>
              <a:t>stopa</a:t>
            </a:r>
            <a:r>
              <a:rPr lang="en-US" sz="10800" dirty="0" smtClean="0"/>
              <a:t> se </a:t>
            </a:r>
            <a:r>
              <a:rPr lang="en-US" sz="10800" dirty="0" err="1" smtClean="0"/>
              <a:t>pojavljuje</a:t>
            </a:r>
            <a:r>
              <a:rPr lang="en-US" sz="10800" dirty="0" smtClean="0"/>
              <a:t> u </a:t>
            </a:r>
            <a:r>
              <a:rPr lang="en-US" sz="10800" dirty="0" err="1" smtClean="0"/>
              <a:t>vidu</a:t>
            </a:r>
            <a:r>
              <a:rPr lang="en-US" sz="10800" dirty="0" smtClean="0"/>
              <a:t> </a:t>
            </a:r>
            <a:r>
              <a:rPr lang="en-US" sz="10800" dirty="0" err="1" smtClean="0"/>
              <a:t>diskontne</a:t>
            </a:r>
            <a:r>
              <a:rPr lang="en-US" sz="10800" dirty="0" smtClean="0"/>
              <a:t> stope,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kuponske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imaju</a:t>
            </a:r>
            <a:r>
              <a:rPr lang="en-US" sz="10800" dirty="0" smtClean="0"/>
              <a:t> </a:t>
            </a:r>
            <a:r>
              <a:rPr lang="en-US" sz="10800" dirty="0" err="1" smtClean="0"/>
              <a:t>kuponsku</a:t>
            </a:r>
            <a:r>
              <a:rPr lang="en-US" sz="10800" dirty="0" smtClean="0"/>
              <a:t> </a:t>
            </a:r>
            <a:r>
              <a:rPr lang="en-US" sz="10800" dirty="0" err="1" smtClean="0"/>
              <a:t>kamatnu</a:t>
            </a:r>
            <a:r>
              <a:rPr lang="en-US" sz="10800" dirty="0" smtClean="0"/>
              <a:t> </a:t>
            </a:r>
            <a:r>
              <a:rPr lang="en-US" sz="10800" dirty="0" err="1" smtClean="0"/>
              <a:t>stopu</a:t>
            </a:r>
            <a:r>
              <a:rPr lang="en-US" sz="10800" dirty="0" smtClean="0"/>
              <a:t> </a:t>
            </a:r>
            <a:r>
              <a:rPr lang="en-US" sz="10800" dirty="0" err="1" smtClean="0"/>
              <a:t>koja</a:t>
            </a:r>
            <a:r>
              <a:rPr lang="en-US" sz="10800" dirty="0" smtClean="0"/>
              <a:t> se </a:t>
            </a:r>
            <a:r>
              <a:rPr lang="en-US" sz="10800" dirty="0" err="1" smtClean="0"/>
              <a:t>obračunava</a:t>
            </a:r>
            <a:r>
              <a:rPr lang="en-US" sz="10800" dirty="0" smtClean="0"/>
              <a:t> </a:t>
            </a:r>
            <a:r>
              <a:rPr lang="en-US" sz="10800" dirty="0" err="1" smtClean="0"/>
              <a:t>na</a:t>
            </a:r>
            <a:r>
              <a:rPr lang="en-US" sz="10800" dirty="0" smtClean="0"/>
              <a:t> </a:t>
            </a:r>
            <a:r>
              <a:rPr lang="en-US" sz="10800" dirty="0" err="1" smtClean="0"/>
              <a:t>nominalnu</a:t>
            </a:r>
            <a:r>
              <a:rPr lang="en-US" sz="10800" dirty="0" smtClean="0"/>
              <a:t> </a:t>
            </a:r>
            <a:r>
              <a:rPr lang="en-US" sz="10800" dirty="0" err="1" smtClean="0"/>
              <a:t>vr</a:t>
            </a:r>
            <a:r>
              <a:rPr lang="sr-Latn-ME" sz="10800" dirty="0" smtClean="0"/>
              <a:t>ij</a:t>
            </a:r>
            <a:r>
              <a:rPr lang="en-US" sz="10800" dirty="0" err="1" smtClean="0"/>
              <a:t>ednost</a:t>
            </a:r>
            <a:r>
              <a:rPr lang="en-US" sz="10800" dirty="0" smtClean="0"/>
              <a:t> </a:t>
            </a:r>
            <a:r>
              <a:rPr lang="en-US" sz="10800" dirty="0" err="1" smtClean="0"/>
              <a:t>obveznica</a:t>
            </a:r>
            <a:r>
              <a:rPr lang="en-US" sz="10800" dirty="0" smtClean="0"/>
              <a:t>. </a:t>
            </a:r>
          </a:p>
          <a:p>
            <a:endParaRPr lang="en-US" sz="11200" dirty="0" smtClean="0"/>
          </a:p>
          <a:p>
            <a:endParaRPr lang="en-US" sz="11200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5105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ekonomijama</a:t>
            </a:r>
            <a:r>
              <a:rPr lang="en-US" dirty="0" smtClean="0"/>
              <a:t>,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investicionom</a:t>
            </a:r>
            <a:r>
              <a:rPr lang="en-US" dirty="0" smtClean="0"/>
              <a:t> </a:t>
            </a:r>
            <a:r>
              <a:rPr lang="en-US" dirty="0" err="1" smtClean="0"/>
              <a:t>portfoliu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</a:t>
            </a:r>
            <a:r>
              <a:rPr lang="en-US" dirty="0" err="1" smtClean="0"/>
              <a:t>znatne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blagajnički</a:t>
            </a:r>
            <a:r>
              <a:rPr lang="en-US" dirty="0" smtClean="0"/>
              <a:t> </a:t>
            </a:r>
            <a:r>
              <a:rPr lang="en-US" dirty="0" err="1" smtClean="0"/>
              <a:t>zapisi</a:t>
            </a:r>
            <a:r>
              <a:rPr lang="en-US" dirty="0" smtClean="0"/>
              <a:t> (treasury bills), </a:t>
            </a:r>
            <a:r>
              <a:rPr lang="en-US" dirty="0" err="1" smtClean="0"/>
              <a:t>srednjeročne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(treasury notes)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(treasury bonds).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 smtClean="0"/>
              <a:t>dospeća</a:t>
            </a:r>
            <a:r>
              <a:rPr lang="en-US" dirty="0" smtClean="0"/>
              <a:t>,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se </a:t>
            </a:r>
            <a:r>
              <a:rPr lang="en-US" dirty="0" err="1" smtClean="0"/>
              <a:t>razlikuju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obračuna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formalno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(zero-coupon instruments),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diskontovanim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se </a:t>
            </a:r>
            <a:r>
              <a:rPr lang="en-US" dirty="0" err="1" smtClean="0"/>
              <a:t>pojavljuje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diskontne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otkupljuje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6385135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, </a:t>
            </a:r>
            <a:r>
              <a:rPr lang="en-US" dirty="0" err="1"/>
              <a:t>srednjeročne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kuponsku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Primarna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aukcionih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odvijaju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rasporedu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državnih</a:t>
            </a:r>
            <a:r>
              <a:rPr lang="en-US" dirty="0" smtClean="0"/>
              <a:t>,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municipalne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lokalne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Prevashodni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je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budžestke</a:t>
            </a:r>
            <a:r>
              <a:rPr lang="en-US" dirty="0" smtClean="0"/>
              <a:t> </a:t>
            </a:r>
            <a:r>
              <a:rPr lang="en-US" dirty="0" err="1" smtClean="0"/>
              <a:t>potrošnje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investicionih</a:t>
            </a:r>
            <a:r>
              <a:rPr lang="en-US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Servisiranje</a:t>
            </a:r>
            <a:r>
              <a:rPr lang="en-US" dirty="0" smtClean="0"/>
              <a:t> </a:t>
            </a:r>
            <a:r>
              <a:rPr lang="en-US" dirty="0" err="1" smtClean="0"/>
              <a:t>dugova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municipalnih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(u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)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finansirano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lokalnog</a:t>
            </a:r>
            <a:r>
              <a:rPr lang="en-US" dirty="0" smtClean="0"/>
              <a:t> </a:t>
            </a:r>
            <a:r>
              <a:rPr lang="en-US" dirty="0" err="1" smtClean="0"/>
              <a:t>budžeta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emitovane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3933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Najznačajniji</a:t>
            </a:r>
            <a:r>
              <a:rPr lang="en-US" dirty="0" smtClean="0"/>
              <a:t> segment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emitovane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(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nose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od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pa </a:t>
            </a:r>
            <a:r>
              <a:rPr lang="en-US" dirty="0" err="1" smtClean="0"/>
              <a:t>samim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veću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</a:t>
            </a:r>
            <a:r>
              <a:rPr lang="sr-Latn-ME" dirty="0" smtClean="0"/>
              <a:t>j</a:t>
            </a:r>
            <a:r>
              <a:rPr lang="en-US" dirty="0" err="1" smtClean="0"/>
              <a:t>ihov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varira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err="1" smtClean="0"/>
              <a:t>rejtinga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otplate</a:t>
            </a:r>
            <a:r>
              <a:rPr lang="en-US" dirty="0" smtClean="0"/>
              <a:t>, nose </a:t>
            </a:r>
            <a:r>
              <a:rPr lang="en-US" dirty="0" err="1" smtClean="0"/>
              <a:t>fiksnu</a:t>
            </a:r>
            <a:r>
              <a:rPr lang="en-US" dirty="0" smtClean="0"/>
              <a:t> (</a:t>
            </a:r>
            <a:r>
              <a:rPr lang="en-US" dirty="0" err="1" smtClean="0"/>
              <a:t>kuponsku</a:t>
            </a:r>
            <a:r>
              <a:rPr lang="en-US" dirty="0" smtClean="0"/>
              <a:t>)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tržišna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varira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preostalo</a:t>
            </a:r>
            <a:r>
              <a:rPr lang="en-US" dirty="0" smtClean="0"/>
              <a:t> do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36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dužničke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,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zarade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čija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ostvare</a:t>
            </a:r>
            <a:r>
              <a:rPr lang="en-US" dirty="0" smtClean="0"/>
              <a:t> </a:t>
            </a:r>
            <a:r>
              <a:rPr lang="en-US" dirty="0" err="1" smtClean="0"/>
              <a:t>zaradu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viša</a:t>
            </a:r>
            <a:r>
              <a:rPr lang="en-US" dirty="0" smtClean="0"/>
              <a:t> od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kupili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osciluje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očekivanim</a:t>
            </a:r>
            <a:r>
              <a:rPr lang="en-US" dirty="0" smtClean="0"/>
              <a:t> </a:t>
            </a:r>
            <a:r>
              <a:rPr lang="en-US" dirty="0" err="1" smtClean="0"/>
              <a:t>stopama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195312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4</a:t>
            </a:r>
            <a:r>
              <a:rPr lang="en-US" sz="3600" dirty="0" smtClean="0"/>
              <a:t>.2. TIPOVI RIZIKA INVESTICIONOG PORTFOLIA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portfolio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 </a:t>
            </a:r>
            <a:r>
              <a:rPr lang="en-US" sz="2800" dirty="0" err="1" smtClean="0"/>
              <a:t>kreditni</a:t>
            </a:r>
            <a:r>
              <a:rPr lang="en-US" sz="2800" dirty="0" smtClean="0"/>
              <a:t> </a:t>
            </a:r>
            <a:r>
              <a:rPr lang="en-US" sz="2800" dirty="0" err="1" smtClean="0"/>
              <a:t>rizik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kamatni</a:t>
            </a:r>
            <a:r>
              <a:rPr lang="en-US" sz="2800" dirty="0" smtClean="0"/>
              <a:t> </a:t>
            </a:r>
            <a:r>
              <a:rPr lang="en-US" sz="2800" dirty="0" err="1" smtClean="0"/>
              <a:t>rizik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 smtClean="0"/>
              <a:t>inflacije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 smtClean="0"/>
              <a:t>likvidnosti</a:t>
            </a:r>
            <a:r>
              <a:rPr lang="en-US" sz="28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4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Ne </a:t>
            </a:r>
            <a:r>
              <a:rPr lang="en-US" dirty="0"/>
              <a:t>nose </a:t>
            </a:r>
            <a:r>
              <a:rPr lang="en-US" dirty="0" err="1"/>
              <a:t>eksplicitnu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realizuju </a:t>
            </a:r>
            <a:r>
              <a:rPr lang="pl-PL" dirty="0"/>
              <a:t>po nižim </a:t>
            </a:r>
            <a:r>
              <a:rPr lang="pl-PL" dirty="0" smtClean="0"/>
              <a:t>cijenama </a:t>
            </a:r>
            <a:r>
              <a:rPr lang="pl-PL" dirty="0"/>
              <a:t>u odnosu na nominalnu </a:t>
            </a:r>
            <a:r>
              <a:rPr lang="pl-PL" dirty="0" smtClean="0"/>
              <a:t>vrijednost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Tako </a:t>
            </a:r>
            <a:r>
              <a:rPr lang="pl-PL" dirty="0"/>
              <a:t>se hartije </a:t>
            </a:r>
            <a:r>
              <a:rPr lang="pl-PL" dirty="0" smtClean="0"/>
              <a:t>sa nominalnim </a:t>
            </a:r>
            <a:r>
              <a:rPr lang="pl-PL" dirty="0" smtClean="0"/>
              <a:t>vrijednostima </a:t>
            </a:r>
            <a:r>
              <a:rPr lang="pl-PL" dirty="0"/>
              <a:t>od 10.000 dolara i </a:t>
            </a:r>
            <a:r>
              <a:rPr lang="pl-PL" dirty="0" smtClean="0"/>
              <a:t>dospijećem </a:t>
            </a:r>
            <a:r>
              <a:rPr lang="pl-PL" dirty="0"/>
              <a:t>od 12 </a:t>
            </a:r>
            <a:r>
              <a:rPr lang="pl-PL" dirty="0" smtClean="0"/>
              <a:t>mjeseci </a:t>
            </a:r>
            <a:r>
              <a:rPr lang="pl-PL" dirty="0"/>
              <a:t>prodaju </a:t>
            </a:r>
            <a:r>
              <a:rPr lang="pl-PL" dirty="0" smtClean="0"/>
              <a:t>po </a:t>
            </a:r>
            <a:r>
              <a:rPr lang="pl-PL" dirty="0" smtClean="0"/>
              <a:t>cijeni </a:t>
            </a:r>
            <a:r>
              <a:rPr lang="pl-PL" dirty="0"/>
              <a:t>od 9.000 dolara, na osnovu čega razlika od 1.000 dolara predstavlja </a:t>
            </a:r>
            <a:r>
              <a:rPr lang="pl-PL" dirty="0" smtClean="0"/>
              <a:t>kamatni </a:t>
            </a:r>
            <a:r>
              <a:rPr lang="en-US" dirty="0" err="1" smtClean="0"/>
              <a:t>prinos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 smtClean="0"/>
              <a:t>Blagajničk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zapisi</a:t>
            </a:r>
            <a:r>
              <a:rPr lang="en-US" dirty="0" smtClean="0"/>
              <a:t> </a:t>
            </a:r>
            <a:r>
              <a:rPr lang="en-US" dirty="0"/>
              <a:t>(“treasury notes”)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naznačenu</a:t>
            </a:r>
            <a:r>
              <a:rPr lang="en-US" dirty="0"/>
              <a:t> </a:t>
            </a:r>
            <a:r>
              <a:rPr lang="en-US" dirty="0" err="1" smtClean="0"/>
              <a:t>kamatu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kupon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ugovorni</a:t>
            </a:r>
            <a:r>
              <a:rPr lang="en-US" dirty="0"/>
              <a:t> element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plaća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Izdaju</a:t>
            </a:r>
            <a:r>
              <a:rPr lang="en-US" dirty="0"/>
              <a:t> se u </a:t>
            </a:r>
            <a:r>
              <a:rPr lang="en-US" dirty="0" err="1"/>
              <a:t>čekovnoj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registarskoj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izdavača</a:t>
            </a:r>
            <a:r>
              <a:rPr lang="en-US" dirty="0" smtClean="0"/>
              <a:t>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smtClean="0"/>
              <a:t>l</a:t>
            </a:r>
            <a:r>
              <a:rPr lang="sr-Latn-ME" dirty="0" smtClean="0"/>
              <a:t>j</a:t>
            </a:r>
            <a:r>
              <a:rPr lang="en-US" dirty="0" err="1" smtClean="0"/>
              <a:t>eži</a:t>
            </a:r>
            <a:r>
              <a:rPr lang="en-US" dirty="0" smtClean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smtClean="0"/>
              <a:t>l</a:t>
            </a:r>
            <a:r>
              <a:rPr lang="sr-Latn-ME" dirty="0" smtClean="0"/>
              <a:t>j</a:t>
            </a:r>
            <a:r>
              <a:rPr lang="en-US" dirty="0" err="1" smtClean="0"/>
              <a:t>eže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en-US" dirty="0" err="1" smtClean="0"/>
              <a:t>aktuelnog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752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erovatnoću</a:t>
            </a:r>
            <a:r>
              <a:rPr lang="en-US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naplaćene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praktično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korporativnih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rejting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procenjuju</a:t>
            </a:r>
            <a:r>
              <a:rPr lang="en-US" dirty="0" smtClean="0"/>
              <a:t> </a:t>
            </a:r>
            <a:r>
              <a:rPr lang="en-US" dirty="0" err="1" smtClean="0"/>
              <a:t>rejting</a:t>
            </a:r>
            <a:r>
              <a:rPr lang="en-US" dirty="0" smtClean="0"/>
              <a:t> </a:t>
            </a:r>
            <a:r>
              <a:rPr lang="en-US" dirty="0" err="1" smtClean="0"/>
              <a:t>agencije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to </a:t>
            </a:r>
            <a:r>
              <a:rPr lang="en-US" dirty="0" err="1" smtClean="0"/>
              <a:t>specijalizovane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990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kreditni rej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09" y="553792"/>
            <a:ext cx="9259028" cy="562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7650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rodna slik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676" y="527394"/>
            <a:ext cx="9620518" cy="605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9316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formulisanjem</a:t>
            </a:r>
            <a:r>
              <a:rPr lang="en-US" dirty="0" smtClean="0"/>
              <a:t>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preciziraju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prihvatljiv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shodno</a:t>
            </a:r>
            <a:r>
              <a:rPr lang="en-US" dirty="0" smtClean="0"/>
              <a:t> tome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različitog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investiraju</a:t>
            </a:r>
            <a:r>
              <a:rPr lang="en-US" dirty="0" smtClean="0"/>
              <a:t> u </a:t>
            </a:r>
            <a:r>
              <a:rPr lang="en-US" dirty="0" err="1" smtClean="0"/>
              <a:t>kvalitetne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proističe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oscilovanje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je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je </a:t>
            </a:r>
            <a:r>
              <a:rPr lang="en-US" dirty="0" err="1" smtClean="0"/>
              <a:t>izložen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izazove</a:t>
            </a:r>
            <a:r>
              <a:rPr lang="en-US" dirty="0" smtClean="0"/>
              <a:t> </a:t>
            </a:r>
            <a:r>
              <a:rPr lang="en-US" dirty="0" err="1" smtClean="0"/>
              <a:t>značajne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226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se </a:t>
            </a:r>
            <a:r>
              <a:rPr lang="en-US" dirty="0" err="1" smtClean="0"/>
              <a:t>manifestuje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neočekivano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uzeta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formiranja</a:t>
            </a:r>
            <a:r>
              <a:rPr lang="en-US" dirty="0" smtClean="0"/>
              <a:t> </a:t>
            </a:r>
            <a:r>
              <a:rPr lang="en-US" dirty="0" err="1" smtClean="0"/>
              <a:t>nominalnih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Visoka</a:t>
            </a:r>
            <a:r>
              <a:rPr lang="en-US" dirty="0" smtClean="0"/>
              <a:t> </a:t>
            </a:r>
            <a:r>
              <a:rPr lang="en-US" dirty="0" err="1" smtClean="0"/>
              <a:t>inflacija</a:t>
            </a:r>
            <a:r>
              <a:rPr lang="en-US" dirty="0" smtClean="0"/>
              <a:t> </a:t>
            </a:r>
            <a:r>
              <a:rPr lang="en-US" dirty="0" err="1" smtClean="0"/>
              <a:t>obara</a:t>
            </a:r>
            <a:r>
              <a:rPr lang="en-US" dirty="0" smtClean="0"/>
              <a:t> </a:t>
            </a:r>
            <a:r>
              <a:rPr lang="en-US" dirty="0" err="1" smtClean="0"/>
              <a:t>realnu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izazove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da se </a:t>
            </a:r>
            <a:r>
              <a:rPr lang="en-US" dirty="0" err="1" smtClean="0"/>
              <a:t>prodaju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je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izražen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slabijeg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655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 smtClean="0"/>
              <a:t>vrstama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,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efikasnosti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optimalnim</a:t>
            </a:r>
            <a:r>
              <a:rPr lang="en-US" dirty="0" smtClean="0"/>
              <a:t> </a:t>
            </a:r>
            <a:r>
              <a:rPr lang="en-US" dirty="0" err="1" smtClean="0"/>
              <a:t>odnosom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diverzifikovanje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, </a:t>
            </a:r>
            <a:r>
              <a:rPr lang="en-US" dirty="0" err="1" smtClean="0"/>
              <a:t>kombinovanje</a:t>
            </a:r>
            <a:r>
              <a:rPr lang="en-US" dirty="0" smtClean="0"/>
              <a:t> </a:t>
            </a:r>
            <a:r>
              <a:rPr lang="en-US" dirty="0" err="1" smtClean="0"/>
              <a:t>ročne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, </a:t>
            </a:r>
            <a:r>
              <a:rPr lang="en-US" dirty="0" err="1" smtClean="0"/>
              <a:t>odabir</a:t>
            </a:r>
            <a:r>
              <a:rPr lang="en-US" dirty="0" smtClean="0"/>
              <a:t> </a:t>
            </a:r>
            <a:r>
              <a:rPr lang="en-US" dirty="0" err="1" smtClean="0"/>
              <a:t>pravog</a:t>
            </a:r>
            <a:r>
              <a:rPr lang="en-US" dirty="0" smtClean="0"/>
              <a:t> momenta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/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699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.3. KAMATNE STOPE I C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ENE OBVEZNICA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shvatanje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funkcionisanja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oscilacija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inverzan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boljeg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ij</a:t>
            </a:r>
            <a:r>
              <a:rPr lang="en-US" dirty="0" err="1" smtClean="0"/>
              <a:t>evanja</a:t>
            </a:r>
            <a:r>
              <a:rPr lang="en-US" dirty="0" smtClean="0"/>
              <a:t> </a:t>
            </a:r>
            <a:r>
              <a:rPr lang="en-US" dirty="0" smtClean="0"/>
              <a:t>tog </a:t>
            </a:r>
            <a:r>
              <a:rPr lang="en-US" dirty="0" err="1" smtClean="0"/>
              <a:t>odnosa</a:t>
            </a:r>
            <a:r>
              <a:rPr lang="en-US" dirty="0" smtClean="0"/>
              <a:t>, </a:t>
            </a:r>
            <a:r>
              <a:rPr lang="en-US" dirty="0" err="1" smtClean="0"/>
              <a:t>analiziraćemo</a:t>
            </a:r>
            <a:r>
              <a:rPr lang="en-US" dirty="0" smtClean="0"/>
              <a:t> </a:t>
            </a:r>
            <a:r>
              <a:rPr lang="en-US" dirty="0" err="1" smtClean="0"/>
              <a:t>formulu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izračunavanje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beskuponskih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: </a:t>
            </a:r>
          </a:p>
          <a:p>
            <a:pPr algn="just"/>
            <a:r>
              <a:rPr lang="en-US" dirty="0" smtClean="0"/>
              <a:t>CIJENA OBVEZNICE = NOMINALNA VRIJEDNOST</a:t>
            </a:r>
            <a:r>
              <a:rPr lang="sr-Latn-ME" dirty="0" smtClean="0"/>
              <a:t> </a:t>
            </a:r>
            <a:r>
              <a:rPr lang="en-US" dirty="0" smtClean="0"/>
              <a:t>/ ( 1 + 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dospijeća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9372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Primenom</a:t>
            </a:r>
            <a:r>
              <a:rPr lang="en-US" dirty="0" smtClean="0"/>
              <a:t> </a:t>
            </a:r>
            <a:r>
              <a:rPr lang="sr-Latn-ME" dirty="0" smtClean="0"/>
              <a:t>prethodne </a:t>
            </a:r>
            <a:r>
              <a:rPr lang="en-US" dirty="0" err="1" smtClean="0"/>
              <a:t>formule</a:t>
            </a:r>
            <a:r>
              <a:rPr lang="en-US" dirty="0" smtClean="0"/>
              <a:t> </a:t>
            </a:r>
            <a:r>
              <a:rPr lang="en-US" dirty="0" err="1" smtClean="0"/>
              <a:t>izračunava</a:t>
            </a:r>
            <a:r>
              <a:rPr lang="en-US" dirty="0" smtClean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formalnu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diskontnim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isplaćuje</a:t>
            </a:r>
            <a:r>
              <a:rPr lang="en-US" dirty="0" smtClean="0"/>
              <a:t> </a:t>
            </a:r>
            <a:r>
              <a:rPr lang="en-US" dirty="0" err="1" smtClean="0"/>
              <a:t>investitoru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otkupa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kupac</a:t>
            </a:r>
            <a:r>
              <a:rPr lang="en-US" dirty="0" smtClean="0"/>
              <a:t> </a:t>
            </a:r>
            <a:r>
              <a:rPr lang="en-US" dirty="0" err="1" smtClean="0"/>
              <a:t>plati</a:t>
            </a:r>
            <a:r>
              <a:rPr lang="en-US" dirty="0" smtClean="0"/>
              <a:t> 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emitent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isplaćuje</a:t>
            </a:r>
            <a:r>
              <a:rPr lang="en-US" dirty="0" smtClean="0"/>
              <a:t> </a:t>
            </a:r>
            <a:r>
              <a:rPr lang="en-US" dirty="0" err="1" smtClean="0"/>
              <a:t>kupcu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),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kamatom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držanja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145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 smtClean="0"/>
              <a:t>izrazi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, </a:t>
            </a:r>
            <a:r>
              <a:rPr lang="en-US" dirty="0" err="1" smtClean="0"/>
              <a:t>dobija</a:t>
            </a:r>
            <a:r>
              <a:rPr lang="en-US" dirty="0" smtClean="0"/>
              <a:t> se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naučnim</a:t>
            </a:r>
            <a:r>
              <a:rPr lang="en-US" dirty="0" smtClean="0"/>
              <a:t> </a:t>
            </a:r>
            <a:r>
              <a:rPr lang="en-US" dirty="0" err="1" smtClean="0"/>
              <a:t>istraživanjima</a:t>
            </a:r>
            <a:r>
              <a:rPr lang="en-US" dirty="0" smtClean="0"/>
              <a:t>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aproksimativnom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kupljena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dana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radi</a:t>
            </a:r>
            <a:r>
              <a:rPr lang="en-US" dirty="0" smtClean="0"/>
              <a:t> se o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godišnje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a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kupljena</a:t>
            </a:r>
            <a:r>
              <a:rPr lang="en-US" dirty="0" smtClean="0"/>
              <a:t> 6 </a:t>
            </a:r>
            <a:r>
              <a:rPr lang="en-US" dirty="0" smtClean="0"/>
              <a:t>m</a:t>
            </a:r>
            <a:r>
              <a:rPr lang="sr-Latn-ME" dirty="0" smtClean="0"/>
              <a:t>jij</a:t>
            </a:r>
            <a:r>
              <a:rPr lang="en-US" dirty="0" err="1" smtClean="0"/>
              <a:t>eseci</a:t>
            </a:r>
            <a:r>
              <a:rPr lang="en-US" dirty="0" smtClean="0"/>
              <a:t> </a:t>
            </a:r>
            <a:r>
              <a:rPr lang="en-US" dirty="0" smtClean="0"/>
              <a:t>pre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reč</a:t>
            </a:r>
            <a:r>
              <a:rPr lang="en-US" dirty="0" smtClean="0"/>
              <a:t> je o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šestomesečne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itd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Analizom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prethodne</a:t>
            </a:r>
            <a:r>
              <a:rPr lang="en-US" dirty="0" smtClean="0"/>
              <a:t> </a:t>
            </a:r>
            <a:r>
              <a:rPr lang="en-US" dirty="0" err="1" smtClean="0"/>
              <a:t>formule</a:t>
            </a:r>
            <a:r>
              <a:rPr lang="en-US" dirty="0" smtClean="0"/>
              <a:t>,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zaključiti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kupovna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beskuponskih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(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) </a:t>
            </a:r>
            <a:r>
              <a:rPr lang="en-US" dirty="0" err="1" smtClean="0"/>
              <a:t>obrnuto</a:t>
            </a:r>
            <a:r>
              <a:rPr lang="en-US" dirty="0" smtClean="0"/>
              <a:t> </a:t>
            </a:r>
            <a:r>
              <a:rPr lang="en-US" dirty="0" err="1" smtClean="0"/>
              <a:t>korelisane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da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ukazuje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242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se u </a:t>
            </a:r>
            <a:r>
              <a:rPr lang="en-US" dirty="0" err="1" smtClean="0"/>
              <a:t>razmatranje</a:t>
            </a:r>
            <a:r>
              <a:rPr lang="en-US" dirty="0" smtClean="0"/>
              <a:t> </a:t>
            </a:r>
            <a:r>
              <a:rPr lang="en-US" dirty="0" err="1" smtClean="0"/>
              <a:t>uzme</a:t>
            </a:r>
            <a:r>
              <a:rPr lang="en-US" dirty="0" smtClean="0"/>
              <a:t> formula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izračunavanje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analiza</a:t>
            </a:r>
            <a:r>
              <a:rPr lang="en-US" dirty="0" smtClean="0"/>
              <a:t> je </a:t>
            </a:r>
            <a:r>
              <a:rPr lang="en-US" dirty="0" err="1" smtClean="0"/>
              <a:t>dosta</a:t>
            </a:r>
            <a:r>
              <a:rPr lang="en-US" dirty="0" smtClean="0"/>
              <a:t> </a:t>
            </a:r>
            <a:r>
              <a:rPr lang="en-US" dirty="0" err="1" smtClean="0"/>
              <a:t>kompleksnija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periodičnih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mora </a:t>
            </a:r>
            <a:r>
              <a:rPr lang="en-US" dirty="0" err="1" smtClean="0"/>
              <a:t>uzeti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vremensk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Taj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da se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prilivi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</a:t>
            </a:r>
            <a:r>
              <a:rPr lang="en-US" dirty="0" err="1" smtClean="0"/>
              <a:t>kuponske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), </a:t>
            </a:r>
            <a:r>
              <a:rPr lang="en-US" dirty="0" err="1" smtClean="0"/>
              <a:t>diskontovanjem</a:t>
            </a:r>
            <a:r>
              <a:rPr lang="en-US" dirty="0" smtClean="0"/>
              <a:t> </a:t>
            </a:r>
            <a:r>
              <a:rPr lang="en-US" dirty="0" err="1" smtClean="0"/>
              <a:t>vrate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nulti</a:t>
            </a:r>
            <a:r>
              <a:rPr lang="en-US" dirty="0" smtClean="0"/>
              <a:t> </a:t>
            </a:r>
            <a:r>
              <a:rPr lang="en-US" dirty="0" err="1" smtClean="0"/>
              <a:t>momenat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diskontnu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izjednačava</a:t>
            </a:r>
            <a:r>
              <a:rPr lang="en-US" dirty="0" smtClean="0"/>
              <a:t> </a:t>
            </a:r>
            <a:r>
              <a:rPr lang="en-US" dirty="0" err="1" smtClean="0"/>
              <a:t>kupovnu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sadašnjom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priliva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09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Minimalna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jedinične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SAD je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</a:t>
            </a:r>
            <a:r>
              <a:rPr lang="sr-Latn-ME" dirty="0" smtClean="0"/>
              <a:t> </a:t>
            </a:r>
            <a:r>
              <a:rPr lang="en-US" dirty="0" err="1" smtClean="0"/>
              <a:t>dolara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dotle</a:t>
            </a:r>
            <a:r>
              <a:rPr lang="sr-Latn-ME" dirty="0" smtClean="0"/>
              <a:t> </a:t>
            </a:r>
            <a:r>
              <a:rPr lang="en-US" dirty="0" err="1" smtClean="0"/>
              <a:t>blagajničk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zapisi (note)</a:t>
            </a:r>
            <a:r>
              <a:rPr lang="en-US" dirty="0" smtClean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od 5 </a:t>
            </a:r>
            <a:r>
              <a:rPr lang="en-US" dirty="0" err="1" smtClean="0"/>
              <a:t>godina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instrument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 smtClean="0"/>
              <a:t>kamatnu</a:t>
            </a:r>
            <a:r>
              <a:rPr lang="sr-Latn-ME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je </a:t>
            </a:r>
            <a:r>
              <a:rPr lang="en-US" dirty="0" err="1" smtClean="0"/>
              <a:t>limitirana</a:t>
            </a:r>
            <a:r>
              <a:rPr lang="sr-Latn-ME" dirty="0" smtClean="0"/>
              <a:t> </a:t>
            </a:r>
            <a:r>
              <a:rPr lang="en-US" dirty="0" err="1" smtClean="0"/>
              <a:t>gornja</a:t>
            </a:r>
            <a:r>
              <a:rPr lang="en-US" dirty="0" smtClean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Jedinična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(“par values”) u SAD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500 </a:t>
            </a:r>
            <a:r>
              <a:rPr lang="en-US" dirty="0" err="1"/>
              <a:t>dolara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9516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Veoma</a:t>
            </a:r>
            <a:r>
              <a:rPr lang="en-US" dirty="0" smtClean="0"/>
              <a:t> je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kuponske</a:t>
            </a:r>
            <a:r>
              <a:rPr lang="en-US" dirty="0" smtClean="0"/>
              <a:t> stope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Kuponske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ugovorenu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primenjuje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smtClean="0"/>
              <a:t>2.000 EUR, a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200 EUR </a:t>
            </a:r>
            <a:r>
              <a:rPr lang="en-US" dirty="0" err="1" smtClean="0"/>
              <a:t>godišnje</a:t>
            </a:r>
            <a:r>
              <a:rPr lang="en-US" dirty="0" smtClean="0"/>
              <a:t>, to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10%.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0203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err="1"/>
              <a:t>G</a:t>
            </a:r>
            <a:r>
              <a:rPr lang="en-US" dirty="0" smtClean="0"/>
              <a:t>de je: </a:t>
            </a:r>
          </a:p>
          <a:p>
            <a:pPr marL="457200" lvl="1" indent="0" algn="just">
              <a:buNone/>
            </a:pPr>
            <a:r>
              <a:rPr lang="en-US" sz="2800" dirty="0" smtClean="0"/>
              <a:t>P - </a:t>
            </a:r>
            <a:r>
              <a:rPr lang="en-US" sz="2800" dirty="0" err="1" smtClean="0"/>
              <a:t>očekivani</a:t>
            </a:r>
            <a:r>
              <a:rPr lang="en-US" sz="2800" dirty="0" smtClean="0"/>
              <a:t> </a:t>
            </a:r>
            <a:r>
              <a:rPr lang="en-US" sz="2800" dirty="0" err="1" smtClean="0"/>
              <a:t>godišnji</a:t>
            </a:r>
            <a:r>
              <a:rPr lang="en-US" sz="2800" dirty="0" smtClean="0"/>
              <a:t> </a:t>
            </a:r>
            <a:r>
              <a:rPr lang="en-US" sz="2800" dirty="0" err="1" smtClean="0"/>
              <a:t>priliv</a:t>
            </a:r>
            <a:r>
              <a:rPr lang="en-US" sz="2800" dirty="0" smtClean="0"/>
              <a:t> od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(</a:t>
            </a:r>
            <a:r>
              <a:rPr lang="en-US" sz="2800" dirty="0" err="1" smtClean="0"/>
              <a:t>uključuje</a:t>
            </a:r>
            <a:r>
              <a:rPr lang="en-US" sz="2800" dirty="0" smtClean="0"/>
              <a:t> </a:t>
            </a:r>
            <a:r>
              <a:rPr lang="en-US" sz="2800" dirty="0" err="1" smtClean="0"/>
              <a:t>kuponske</a:t>
            </a:r>
            <a:r>
              <a:rPr lang="en-US" sz="2800" dirty="0" smtClean="0"/>
              <a:t> </a:t>
            </a:r>
            <a:r>
              <a:rPr lang="en-US" sz="2800" dirty="0" err="1" smtClean="0"/>
              <a:t>isplate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isplatu</a:t>
            </a:r>
            <a:r>
              <a:rPr lang="en-US" sz="2800" dirty="0" smtClean="0"/>
              <a:t> </a:t>
            </a:r>
            <a:r>
              <a:rPr lang="en-US" sz="2800" dirty="0" err="1" smtClean="0"/>
              <a:t>nominalne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ednosti-poslednji</a:t>
            </a:r>
            <a:r>
              <a:rPr lang="en-US" sz="2800" dirty="0" smtClean="0"/>
              <a:t> </a:t>
            </a:r>
            <a:r>
              <a:rPr lang="en-US" sz="2800" dirty="0" err="1" smtClean="0"/>
              <a:t>član</a:t>
            </a:r>
            <a:r>
              <a:rPr lang="en-US" sz="2800" dirty="0" smtClean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jednačine</a:t>
            </a:r>
            <a:r>
              <a:rPr lang="en-US" sz="2800" dirty="0" smtClean="0"/>
              <a:t>), </a:t>
            </a:r>
          </a:p>
          <a:p>
            <a:pPr marL="457200" lvl="1" indent="0" algn="just">
              <a:buNone/>
            </a:pPr>
            <a:r>
              <a:rPr lang="en-US" sz="2800" dirty="0" smtClean="0"/>
              <a:t>Ks - </a:t>
            </a:r>
            <a:r>
              <a:rPr lang="en-US" sz="2800" dirty="0" err="1" smtClean="0"/>
              <a:t>prinos</a:t>
            </a:r>
            <a:r>
              <a:rPr lang="en-US" sz="2800" dirty="0" smtClean="0"/>
              <a:t> do </a:t>
            </a:r>
            <a:r>
              <a:rPr lang="en-US" sz="2800" dirty="0" err="1" smtClean="0"/>
              <a:t>dosp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eća</a:t>
            </a:r>
            <a:r>
              <a:rPr lang="en-US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aproksimacija</a:t>
            </a:r>
            <a:r>
              <a:rPr lang="en-US" sz="2800" dirty="0" smtClean="0"/>
              <a:t> </a:t>
            </a:r>
            <a:r>
              <a:rPr lang="en-US" sz="2800" dirty="0" err="1" smtClean="0"/>
              <a:t>tržišne</a:t>
            </a:r>
            <a:r>
              <a:rPr lang="en-US" sz="2800" dirty="0" smtClean="0"/>
              <a:t>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stope), </a:t>
            </a:r>
          </a:p>
          <a:p>
            <a:pPr algn="just"/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erilo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kupljena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jednaka</a:t>
            </a:r>
            <a:r>
              <a:rPr lang="en-US" dirty="0" smtClean="0"/>
              <a:t> </a:t>
            </a:r>
            <a:r>
              <a:rPr lang="en-US" dirty="0" err="1" smtClean="0"/>
              <a:t>paritetu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u </a:t>
            </a:r>
            <a:r>
              <a:rPr lang="en-US" dirty="0" err="1" smtClean="0"/>
              <a:t>praksi</a:t>
            </a:r>
            <a:r>
              <a:rPr lang="en-US" dirty="0" smtClean="0"/>
              <a:t> se to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etko</a:t>
            </a:r>
            <a:r>
              <a:rPr lang="en-US" dirty="0" smtClean="0"/>
              <a:t> </a:t>
            </a:r>
            <a:r>
              <a:rPr lang="en-US" dirty="0" err="1" smtClean="0"/>
              <a:t>dešava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variraju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83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en-US" dirty="0" smtClean="0"/>
              <a:t> </a:t>
            </a:r>
            <a:r>
              <a:rPr lang="en-US" dirty="0" err="1" smtClean="0"/>
              <a:t>važna</a:t>
            </a:r>
            <a:r>
              <a:rPr lang="en-US" dirty="0" smtClean="0"/>
              <a:t> </a:t>
            </a:r>
            <a:r>
              <a:rPr lang="en-US" dirty="0" err="1" smtClean="0"/>
              <a:t>karakteristika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je da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pokazuju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,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ekonomijama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sprovode</a:t>
            </a:r>
            <a:r>
              <a:rPr lang="en-US" dirty="0" smtClean="0"/>
              <a:t> </a:t>
            </a:r>
            <a:r>
              <a:rPr lang="en-US" dirty="0" err="1" smtClean="0"/>
              <a:t>monetarnu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(</a:t>
            </a:r>
            <a:r>
              <a:rPr lang="en-US" dirty="0" err="1" smtClean="0"/>
              <a:t>operacije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otvorenom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To </a:t>
            </a:r>
            <a:r>
              <a:rPr lang="en-US" dirty="0" err="1" smtClean="0"/>
              <a:t>znači</a:t>
            </a:r>
            <a:r>
              <a:rPr lang="en-US" dirty="0" smtClean="0"/>
              <a:t> da je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 err="1" smtClean="0"/>
              <a:t>veliki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rezultira</a:t>
            </a:r>
            <a:r>
              <a:rPr lang="en-US" dirty="0" smtClean="0"/>
              <a:t> </a:t>
            </a:r>
            <a:r>
              <a:rPr lang="en-US" dirty="0" err="1" smtClean="0"/>
              <a:t>većim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češćim</a:t>
            </a:r>
            <a:r>
              <a:rPr lang="en-US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ekspanzije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rasta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</a:t>
            </a:r>
            <a:r>
              <a:rPr lang="en-US" dirty="0" err="1" smtClean="0"/>
              <a:t>kratkoročke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pokazuju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u </a:t>
            </a:r>
            <a:r>
              <a:rPr lang="en-US" dirty="0" err="1" smtClean="0"/>
              <a:t>recesionoj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privrednosg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err="1" smtClean="0"/>
              <a:t>leže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pad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755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2743" y="1636164"/>
            <a:ext cx="7843233" cy="511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958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napomenuti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da je </a:t>
            </a:r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 smtClean="0"/>
              <a:t>manjim</a:t>
            </a:r>
            <a:r>
              <a:rPr lang="en-US" dirty="0" smtClean="0"/>
              <a:t> </a:t>
            </a:r>
            <a:r>
              <a:rPr lang="en-US" dirty="0" err="1" smtClean="0"/>
              <a:t>oscilacijama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volatilnija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kraćim</a:t>
            </a:r>
            <a:r>
              <a:rPr lang="en-US" dirty="0" smtClean="0"/>
              <a:t>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razlog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to je </a:t>
            </a:r>
            <a:r>
              <a:rPr lang="en-US" dirty="0" err="1" smtClean="0"/>
              <a:t>činjenica</a:t>
            </a:r>
            <a:r>
              <a:rPr lang="en-US" dirty="0" smtClean="0"/>
              <a:t> da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, </a:t>
            </a:r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sadašnje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se </a:t>
            </a:r>
            <a:r>
              <a:rPr lang="en-US" dirty="0" err="1" smtClean="0"/>
              <a:t>kompenzuje</a:t>
            </a:r>
            <a:r>
              <a:rPr lang="en-US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 smtClean="0"/>
              <a:t>viših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one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kraćim</a:t>
            </a:r>
            <a:r>
              <a:rPr lang="en-US" dirty="0" smtClean="0"/>
              <a:t>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7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.4. KAMATNE STOPE I ROČNOST OBVEZNICA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analiziranje</a:t>
            </a:r>
            <a:r>
              <a:rPr lang="en-US" dirty="0" smtClean="0"/>
              <a:t> </a:t>
            </a:r>
            <a:r>
              <a:rPr lang="en-US" dirty="0" err="1" smtClean="0"/>
              <a:t>krive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visine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u </a:t>
            </a:r>
            <a:r>
              <a:rPr lang="en-US" dirty="0" err="1" smtClean="0"/>
              <a:t>određenom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Kriva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ima</a:t>
            </a:r>
            <a:r>
              <a:rPr lang="en-US" dirty="0" smtClean="0"/>
              <a:t> tri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uzlaznim</a:t>
            </a:r>
            <a:r>
              <a:rPr lang="en-US" sz="2800" dirty="0" smtClean="0"/>
              <a:t> </a:t>
            </a:r>
            <a:r>
              <a:rPr lang="en-US" sz="2800" dirty="0" err="1" smtClean="0"/>
              <a:t>nagibom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viša</a:t>
            </a:r>
            <a:r>
              <a:rPr lang="en-US" sz="2800" dirty="0" smtClean="0"/>
              <a:t> u </a:t>
            </a:r>
            <a:r>
              <a:rPr lang="en-US" sz="2800" dirty="0" err="1" smtClean="0"/>
              <a:t>odnosu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kamatnu</a:t>
            </a:r>
            <a:r>
              <a:rPr lang="en-US" sz="2800" dirty="0" smtClean="0"/>
              <a:t> </a:t>
            </a:r>
            <a:r>
              <a:rPr lang="en-US" sz="2800" dirty="0" err="1" smtClean="0"/>
              <a:t>stopu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silaznim</a:t>
            </a:r>
            <a:r>
              <a:rPr lang="en-US" sz="2800" dirty="0" smtClean="0"/>
              <a:t> </a:t>
            </a:r>
            <a:r>
              <a:rPr lang="en-US" sz="2800" dirty="0" err="1" smtClean="0"/>
              <a:t>nagibom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viša</a:t>
            </a:r>
            <a:r>
              <a:rPr lang="en-US" sz="2800" dirty="0" smtClean="0"/>
              <a:t> od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horizontalna</a:t>
            </a:r>
            <a:r>
              <a:rPr lang="en-US" sz="2800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izjednačena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97552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objašnjavaju</a:t>
            </a:r>
            <a:r>
              <a:rPr lang="en-US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ročnoj</a:t>
            </a:r>
            <a:r>
              <a:rPr lang="en-US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(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nagiba</a:t>
            </a:r>
            <a:r>
              <a:rPr lang="en-US" dirty="0" smtClean="0"/>
              <a:t> </a:t>
            </a:r>
            <a:r>
              <a:rPr lang="en-US" dirty="0" err="1" smtClean="0"/>
              <a:t>krive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)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 smtClean="0"/>
          </a:p>
          <a:p>
            <a:pPr marL="457200" lvl="1" indent="0" algn="just"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očekivanja</a:t>
            </a:r>
            <a:r>
              <a:rPr lang="en-US" sz="2800" dirty="0" smtClean="0"/>
              <a:t>, </a:t>
            </a:r>
          </a:p>
          <a:p>
            <a:pPr marL="457200" lvl="1" indent="0" algn="just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segmentiranih</a:t>
            </a:r>
            <a:r>
              <a:rPr lang="en-US" sz="2800" dirty="0" smtClean="0"/>
              <a:t> </a:t>
            </a:r>
            <a:r>
              <a:rPr lang="en-US" sz="2800" dirty="0" err="1" smtClean="0"/>
              <a:t>tržišta</a:t>
            </a:r>
            <a:r>
              <a:rPr lang="en-US" sz="2800" dirty="0" smtClean="0"/>
              <a:t>, </a:t>
            </a:r>
          </a:p>
          <a:p>
            <a:pPr marL="457200" lvl="1" indent="0" algn="just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kompozitna</a:t>
            </a:r>
            <a:r>
              <a:rPr lang="en-US" sz="2800" dirty="0" smtClean="0"/>
              <a:t>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preferencijalnih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plasmana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(expectations theory)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pretpostavke</a:t>
            </a:r>
            <a:r>
              <a:rPr lang="en-US" dirty="0" smtClean="0"/>
              <a:t> da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enovni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segmente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512010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savršeni</a:t>
            </a:r>
            <a:r>
              <a:rPr lang="en-US" dirty="0"/>
              <a:t> </a:t>
            </a:r>
            <a:r>
              <a:rPr lang="en-US" dirty="0" err="1"/>
              <a:t>supstituti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ročnost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dugoročnu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, </a:t>
            </a:r>
            <a:r>
              <a:rPr lang="en-US" dirty="0" err="1"/>
              <a:t>trebalo</a:t>
            </a:r>
            <a:r>
              <a:rPr lang="en-US" dirty="0"/>
              <a:t> bi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da je </a:t>
            </a:r>
            <a:r>
              <a:rPr lang="en-US" dirty="0" err="1"/>
              <a:t>kupio</a:t>
            </a:r>
            <a:r>
              <a:rPr lang="en-US" dirty="0"/>
              <a:t> </a:t>
            </a:r>
            <a:r>
              <a:rPr lang="en-US" dirty="0" err="1"/>
              <a:t>seriju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Odstupanja</a:t>
            </a:r>
            <a:r>
              <a:rPr lang="en-US" dirty="0"/>
              <a:t> od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se </a:t>
            </a:r>
            <a:r>
              <a:rPr lang="en-US" dirty="0" err="1"/>
              <a:t>eliminišu</a:t>
            </a:r>
            <a:r>
              <a:rPr lang="en-US" dirty="0"/>
              <a:t> </a:t>
            </a:r>
            <a:r>
              <a:rPr lang="en-US" dirty="0" err="1"/>
              <a:t>arbitražnim</a:t>
            </a:r>
            <a:r>
              <a:rPr lang="en-US" dirty="0"/>
              <a:t> </a:t>
            </a:r>
            <a:r>
              <a:rPr lang="en-US" dirty="0" err="1"/>
              <a:t>operacijama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, </a:t>
            </a:r>
            <a:r>
              <a:rPr lang="en-US" dirty="0" err="1"/>
              <a:t>rastuća</a:t>
            </a:r>
            <a:r>
              <a:rPr lang="en-US" dirty="0"/>
              <a:t> </a:t>
            </a:r>
            <a:r>
              <a:rPr lang="en-US" dirty="0" err="1"/>
              <a:t>kriva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ta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želji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profit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kupovati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2678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(segmented-market theory)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pretpostavke</a:t>
            </a:r>
            <a:r>
              <a:rPr lang="en-US" dirty="0" smtClean="0"/>
              <a:t> da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savršeno</a:t>
            </a:r>
            <a:r>
              <a:rPr lang="en-US" dirty="0" smtClean="0"/>
              <a:t> </a:t>
            </a:r>
            <a:r>
              <a:rPr lang="en-US" dirty="0" err="1" smtClean="0"/>
              <a:t>integrisano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da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segmenata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tipovi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segment u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se </a:t>
            </a:r>
            <a:r>
              <a:rPr lang="en-US" dirty="0" err="1" smtClean="0"/>
              <a:t>vezuju</a:t>
            </a:r>
            <a:r>
              <a:rPr lang="en-US" dirty="0" smtClean="0"/>
              <a:t> </a:t>
            </a:r>
            <a:r>
              <a:rPr lang="en-US" dirty="0" err="1" smtClean="0"/>
              <a:t>osiguravajuće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prirode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investiraju</a:t>
            </a:r>
            <a:r>
              <a:rPr lang="en-US" dirty="0" smtClean="0"/>
              <a:t> u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segment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karakteristične</a:t>
            </a:r>
            <a:r>
              <a:rPr lang="en-US" dirty="0" smtClean="0"/>
              <a:t>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ročnog</a:t>
            </a:r>
            <a:r>
              <a:rPr lang="en-US" dirty="0" smtClean="0"/>
              <a:t> </a:t>
            </a:r>
            <a:r>
              <a:rPr lang="en-US" dirty="0" err="1" smtClean="0"/>
              <a:t>debalansa</a:t>
            </a:r>
            <a:r>
              <a:rPr lang="en-US" dirty="0" smtClean="0"/>
              <a:t> </a:t>
            </a:r>
            <a:r>
              <a:rPr lang="en-US" dirty="0" err="1" smtClean="0"/>
              <a:t>bilansa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težnji</a:t>
            </a:r>
            <a:r>
              <a:rPr lang="en-US" dirty="0" smtClean="0"/>
              <a:t> 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stvaranju</a:t>
            </a:r>
            <a:r>
              <a:rPr lang="en-US" dirty="0" smtClean="0"/>
              <a:t> </a:t>
            </a:r>
            <a:r>
              <a:rPr lang="en-US" dirty="0" err="1" smtClean="0"/>
              <a:t>sekundarnih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646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stava</a:t>
            </a:r>
            <a:r>
              <a:rPr lang="en-US" dirty="0" smtClean="0"/>
              <a:t> da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segmenta</a:t>
            </a:r>
            <a:r>
              <a:rPr lang="en-US" dirty="0" smtClean="0"/>
              <a:t>, </a:t>
            </a:r>
            <a:r>
              <a:rPr lang="en-US" dirty="0" err="1" smtClean="0"/>
              <a:t>dovodi</a:t>
            </a:r>
            <a:r>
              <a:rPr lang="en-US" dirty="0" smtClean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kratkoročnim</a:t>
            </a:r>
            <a:r>
              <a:rPr lang="en-US" dirty="0" smtClean="0"/>
              <a:t>, </a:t>
            </a:r>
            <a:r>
              <a:rPr lang="en-US" dirty="0" err="1" smtClean="0"/>
              <a:t>srednjeronim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en-US" dirty="0" smtClean="0"/>
              <a:t> </a:t>
            </a:r>
            <a:r>
              <a:rPr lang="en-US" dirty="0" err="1" smtClean="0"/>
              <a:t>obveznicama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doće</a:t>
            </a:r>
            <a:r>
              <a:rPr lang="en-US" dirty="0" smtClean="0"/>
              <a:t> do </a:t>
            </a:r>
            <a:r>
              <a:rPr lang="en-US" dirty="0" err="1" smtClean="0"/>
              <a:t>značajnog</a:t>
            </a:r>
            <a:r>
              <a:rPr lang="en-US" dirty="0" smtClean="0"/>
              <a:t> </a:t>
            </a:r>
            <a:r>
              <a:rPr lang="en-US" dirty="0" err="1" smtClean="0"/>
              <a:t>priliva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u </a:t>
            </a:r>
            <a:r>
              <a:rPr lang="en-US" dirty="0" err="1" smtClean="0"/>
              <a:t>osiguravajuće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, </a:t>
            </a:r>
            <a:r>
              <a:rPr lang="en-US" dirty="0" err="1" smtClean="0"/>
              <a:t>doći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rasta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en-US" dirty="0" smtClean="0"/>
              <a:t> </a:t>
            </a:r>
            <a:r>
              <a:rPr lang="en-US" dirty="0" err="1" smtClean="0"/>
              <a:t>obveznicama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izvesti</a:t>
            </a:r>
            <a:r>
              <a:rPr lang="en-US" dirty="0" smtClean="0"/>
              <a:t> </a:t>
            </a:r>
            <a:r>
              <a:rPr lang="en-US" dirty="0" err="1" smtClean="0"/>
              <a:t>zaključak</a:t>
            </a:r>
            <a:r>
              <a:rPr lang="en-US" dirty="0" smtClean="0"/>
              <a:t> da je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u </a:t>
            </a:r>
            <a:r>
              <a:rPr lang="en-US" dirty="0" err="1" smtClean="0"/>
              <a:t>različim</a:t>
            </a:r>
            <a:r>
              <a:rPr lang="en-US" dirty="0" smtClean="0"/>
              <a:t> </a:t>
            </a:r>
            <a:r>
              <a:rPr lang="en-US" dirty="0" err="1" smtClean="0"/>
              <a:t>segmentima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dominantno</a:t>
            </a:r>
            <a:r>
              <a:rPr lang="en-US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 smtClean="0"/>
              <a:t>ročnu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,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 err="1" smtClean="0"/>
              <a:t>empirijsku</a:t>
            </a:r>
            <a:r>
              <a:rPr lang="en-US" dirty="0" smtClean="0"/>
              <a:t> </a:t>
            </a:r>
            <a:r>
              <a:rPr lang="en-US" dirty="0" err="1" smtClean="0"/>
              <a:t>činjenicu</a:t>
            </a:r>
            <a:r>
              <a:rPr lang="en-US" dirty="0" smtClean="0"/>
              <a:t> da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teže</a:t>
            </a:r>
            <a:r>
              <a:rPr lang="en-US" dirty="0" smtClean="0"/>
              <a:t> da se </a:t>
            </a:r>
            <a:r>
              <a:rPr lang="en-US" dirty="0" err="1" smtClean="0"/>
              <a:t>kreću</a:t>
            </a:r>
            <a:r>
              <a:rPr lang="en-US" dirty="0" smtClean="0"/>
              <a:t> </a:t>
            </a:r>
            <a:r>
              <a:rPr lang="en-US" dirty="0" err="1" smtClean="0"/>
              <a:t>zajedno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nedostatak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3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sr-Latn-ME" dirty="0"/>
              <a:t>j</a:t>
            </a:r>
            <a:r>
              <a:rPr lang="en-US" dirty="0" err="1"/>
              <a:t>eduju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err="1"/>
              <a:t>otkupljivosti</a:t>
            </a:r>
            <a:r>
              <a:rPr lang="en-US" dirty="0"/>
              <a:t> (“callable”)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sr-Latn-ME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blagajne</a:t>
            </a:r>
            <a:r>
              <a:rPr lang="en-US" dirty="0"/>
              <a:t> da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momentima</a:t>
            </a:r>
            <a:r>
              <a:rPr lang="en-US" dirty="0"/>
              <a:t> </a:t>
            </a:r>
            <a:r>
              <a:rPr lang="en-US" dirty="0" err="1"/>
              <a:t>zatraže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 </a:t>
            </a:r>
            <a:r>
              <a:rPr lang="pl-PL" dirty="0"/>
              <a:t>vrijednostima koje su nominalno naznačene</a:t>
            </a:r>
            <a:endParaRPr lang="sr-Latn-ME" dirty="0" smtClean="0"/>
          </a:p>
          <a:p>
            <a:pPr algn="just"/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tipove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posebnih</a:t>
            </a:r>
            <a:r>
              <a:rPr lang="sr-Latn-ME" dirty="0" smtClean="0"/>
              <a:t> </a:t>
            </a:r>
            <a:r>
              <a:rPr lang="en-US" dirty="0" err="1" smtClean="0"/>
              <a:t>finansijskih-državnih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poludržavnih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agencije</a:t>
            </a:r>
            <a:r>
              <a:rPr lang="en-US" dirty="0"/>
              <a:t> u </a:t>
            </a:r>
            <a:r>
              <a:rPr lang="en-US" dirty="0" err="1" smtClean="0"/>
              <a:t>ugovorenim</a:t>
            </a:r>
            <a:r>
              <a:rPr lang="sr-Latn-ME" dirty="0" smtClean="0"/>
              <a:t>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Izdavaoci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kreditiranje</a:t>
            </a:r>
            <a:r>
              <a:rPr lang="sr-Latn-ME" dirty="0" smtClean="0"/>
              <a:t> </a:t>
            </a:r>
            <a:r>
              <a:rPr lang="en-US" dirty="0" err="1" smtClean="0"/>
              <a:t>izvoza</a:t>
            </a:r>
            <a:r>
              <a:rPr lang="en-US" dirty="0"/>
              <a:t>,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izgradnje</a:t>
            </a:r>
            <a:r>
              <a:rPr lang="en-US" dirty="0"/>
              <a:t>, </a:t>
            </a:r>
            <a:r>
              <a:rPr lang="en-US" dirty="0" err="1"/>
              <a:t>poljoprivrede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382898087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Kompozitna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preferencijalnih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(preferred habitat theory)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teorije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naglašava</a:t>
            </a:r>
            <a:r>
              <a:rPr lang="en-US" dirty="0" smtClean="0"/>
              <a:t> da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specifičnih</a:t>
            </a:r>
            <a:r>
              <a:rPr lang="en-US" dirty="0" smtClean="0"/>
              <a:t> portfolio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karakteristika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visine</a:t>
            </a:r>
            <a:r>
              <a:rPr lang="en-US" dirty="0" smtClean="0"/>
              <a:t> stope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, </a:t>
            </a:r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ročne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Taj </a:t>
            </a:r>
            <a:r>
              <a:rPr lang="en-US" dirty="0" err="1" smtClean="0"/>
              <a:t>značaj</a:t>
            </a:r>
            <a:r>
              <a:rPr lang="en-US" dirty="0" smtClean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en-US" dirty="0" smtClean="0"/>
              <a:t> </a:t>
            </a:r>
            <a:r>
              <a:rPr lang="en-US" dirty="0" err="1" smtClean="0"/>
              <a:t>ogleda</a:t>
            </a:r>
            <a:r>
              <a:rPr lang="en-US" dirty="0" smtClean="0"/>
              <a:t> u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centralnim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 da </a:t>
            </a:r>
            <a:r>
              <a:rPr lang="en-US" dirty="0" err="1" smtClean="0"/>
              <a:t>kreiraju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implementiraju</a:t>
            </a:r>
            <a:r>
              <a:rPr lang="en-US" dirty="0" smtClean="0"/>
              <a:t> </a:t>
            </a:r>
            <a:r>
              <a:rPr lang="en-US" dirty="0" err="1" smtClean="0"/>
              <a:t>adekvatnu</a:t>
            </a:r>
            <a:r>
              <a:rPr lang="en-US" dirty="0" smtClean="0"/>
              <a:t> </a:t>
            </a:r>
            <a:r>
              <a:rPr lang="en-US" dirty="0" err="1" smtClean="0"/>
              <a:t>monetarnu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, </a:t>
            </a:r>
            <a:r>
              <a:rPr lang="en-US" dirty="0" err="1" smtClean="0"/>
              <a:t>zatim</a:t>
            </a:r>
            <a:r>
              <a:rPr lang="en-US" dirty="0" smtClean="0"/>
              <a:t> u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da </a:t>
            </a:r>
            <a:r>
              <a:rPr lang="en-US" dirty="0" err="1" smtClean="0"/>
              <a:t>sagledaju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privremeno</a:t>
            </a:r>
            <a:r>
              <a:rPr lang="en-US" dirty="0" smtClean="0"/>
              <a:t> </a:t>
            </a:r>
            <a:r>
              <a:rPr lang="en-US" dirty="0" err="1" smtClean="0"/>
              <a:t>prec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potc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pružanju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da </a:t>
            </a:r>
            <a:r>
              <a:rPr lang="en-US" dirty="0" err="1" smtClean="0"/>
              <a:t>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buduće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25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administrativnih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vrste</a:t>
            </a:r>
            <a:r>
              <a:rPr lang="sr-Latn-ME" dirty="0" smtClean="0"/>
              <a:t> </a:t>
            </a:r>
            <a:r>
              <a:rPr lang="en-US" dirty="0" err="1" smtClean="0"/>
              <a:t>povlašćenih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oslobođeni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izdavane</a:t>
            </a:r>
            <a:r>
              <a:rPr lang="en-US" dirty="0"/>
              <a:t> u </a:t>
            </a:r>
            <a:r>
              <a:rPr lang="en-US" dirty="0" err="1"/>
              <a:t>standardnoj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serijalnoj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serije</a:t>
            </a:r>
            <a:r>
              <a:rPr lang="en-US" dirty="0" smtClean="0"/>
              <a:t> </a:t>
            </a:r>
            <a:r>
              <a:rPr lang="en-US" dirty="0" err="1"/>
              <a:t>projektuju</a:t>
            </a:r>
            <a:r>
              <a:rPr lang="en-US" dirty="0"/>
              <a:t> 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ntervalima</a:t>
            </a:r>
            <a:r>
              <a:rPr lang="en-US" dirty="0"/>
              <a:t>,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dana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hartije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aranžmanima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specijalnim</a:t>
            </a:r>
            <a:r>
              <a:rPr lang="sr-Latn-ME" dirty="0" smtClean="0"/>
              <a:t> </a:t>
            </a:r>
            <a:r>
              <a:rPr lang="pl-PL" dirty="0" smtClean="0"/>
              <a:t>finansijskim </a:t>
            </a:r>
            <a:r>
              <a:rPr lang="pl-PL" dirty="0"/>
              <a:t>organizacijama, investicionim i komercijalnim bankama koje </a:t>
            </a:r>
            <a:r>
              <a:rPr lang="pl-PL" dirty="0" smtClean="0"/>
              <a:t>realizuju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Komercijalni papiri spadaju u kratkoročne i neosigurane vrijednosne hartije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279</a:t>
            </a:r>
            <a:r>
              <a:rPr lang="sr-Latn-ME" dirty="0"/>
              <a:t> </a:t>
            </a:r>
            <a:r>
              <a:rPr lang="pl-PL" dirty="0"/>
              <a:t>dana, a iznosi denominacije u SAD </a:t>
            </a:r>
            <a:r>
              <a:rPr lang="pl-PL" dirty="0" smtClean="0"/>
              <a:t>1.000 </a:t>
            </a:r>
            <a:r>
              <a:rPr lang="pl-PL" dirty="0"/>
              <a:t>i više dolara.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7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7777</Words>
  <Application>Microsoft Office PowerPoint</Application>
  <PresentationFormat>Widescreen</PresentationFormat>
  <Paragraphs>370</Paragraphs>
  <Slides>80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4" baseType="lpstr">
      <vt:lpstr>Arial</vt:lpstr>
      <vt:lpstr>Calibri</vt:lpstr>
      <vt:lpstr>Calibri Light</vt:lpstr>
      <vt:lpstr>Office Theme</vt:lpstr>
      <vt:lpstr>PRAVO FINANSIJSKIH INSTITUCIJA</vt:lpstr>
      <vt:lpstr>Sadržaj </vt:lpstr>
      <vt:lpstr>1. KLASIFIKACIJA HARTIJA OD VRIJEDNOSTI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2. PRINOSI I CIJENE HARTIJA OD VRIJEDNOSTI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RIZIK HARTIJA OD VRIJEDNOSTI</vt:lpstr>
      <vt:lpstr>PowerPoint Presentation</vt:lpstr>
      <vt:lpstr>PowerPoint Presentation</vt:lpstr>
      <vt:lpstr>PowerPoint Presentation</vt:lpstr>
      <vt:lpstr>PowerPoint Presentation</vt:lpstr>
      <vt:lpstr>4. PLASMANI BANAKA U HARTIJE OD VRIJEDNOSTI </vt:lpstr>
      <vt:lpstr>PowerPoint Presentation</vt:lpstr>
      <vt:lpstr>PowerPoint Presentation</vt:lpstr>
      <vt:lpstr>PowerPoint Presentation</vt:lpstr>
      <vt:lpstr>4.1. HARTIJE OD VRIJEDNOSTI KOJE ULAZE U SASTAV INVESTICIONOG PORTFOLIA BANAKA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4.2. TIPOVI RIZIKA INVESTICIONOG PORTFOLIA BANAKA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4.3. KAMATNE STOPE I CIJENE OBVEZNICA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4.4. KAMATNE STOPE I ROČNOST OBVEZNICA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57</cp:revision>
  <dcterms:created xsi:type="dcterms:W3CDTF">2019-05-14T09:18:18Z</dcterms:created>
  <dcterms:modified xsi:type="dcterms:W3CDTF">2019-05-21T19:09:13Z</dcterms:modified>
</cp:coreProperties>
</file>