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53" r:id="rId64"/>
    <p:sldId id="320" r:id="rId65"/>
    <p:sldId id="354" r:id="rId66"/>
    <p:sldId id="321" r:id="rId67"/>
    <p:sldId id="322" r:id="rId68"/>
    <p:sldId id="323" r:id="rId69"/>
    <p:sldId id="355" r:id="rId70"/>
    <p:sldId id="324" r:id="rId71"/>
    <p:sldId id="326" r:id="rId72"/>
    <p:sldId id="327" r:id="rId73"/>
    <p:sldId id="330" r:id="rId74"/>
    <p:sldId id="356" r:id="rId75"/>
    <p:sldId id="328" r:id="rId76"/>
    <p:sldId id="331" r:id="rId77"/>
    <p:sldId id="357" r:id="rId78"/>
    <p:sldId id="329" r:id="rId79"/>
    <p:sldId id="358" r:id="rId80"/>
    <p:sldId id="332" r:id="rId81"/>
    <p:sldId id="359" r:id="rId82"/>
    <p:sldId id="333" r:id="rId83"/>
    <p:sldId id="360" r:id="rId84"/>
    <p:sldId id="334" r:id="rId85"/>
    <p:sldId id="335" r:id="rId86"/>
    <p:sldId id="336" r:id="rId87"/>
    <p:sldId id="337" r:id="rId88"/>
    <p:sldId id="338" r:id="rId89"/>
    <p:sldId id="361" r:id="rId90"/>
    <p:sldId id="339" r:id="rId91"/>
    <p:sldId id="362" r:id="rId92"/>
    <p:sldId id="340" r:id="rId93"/>
    <p:sldId id="363" r:id="rId94"/>
    <p:sldId id="341" r:id="rId95"/>
    <p:sldId id="364" r:id="rId96"/>
    <p:sldId id="342" r:id="rId97"/>
    <p:sldId id="365" r:id="rId98"/>
    <p:sldId id="343" r:id="rId99"/>
    <p:sldId id="344" r:id="rId100"/>
    <p:sldId id="345" r:id="rId101"/>
    <p:sldId id="366" r:id="rId102"/>
    <p:sldId id="346" r:id="rId103"/>
    <p:sldId id="347" r:id="rId104"/>
    <p:sldId id="367" r:id="rId105"/>
    <p:sldId id="348" r:id="rId106"/>
    <p:sldId id="351" r:id="rId107"/>
    <p:sldId id="349" r:id="rId108"/>
    <p:sldId id="352" r:id="rId10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2E0B-4647-4678-A2F5-CCEEBFAABD5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1DAF-4FAB-458D-B34E-0A1302BAA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291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2E0B-4647-4678-A2F5-CCEEBFAABD5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1DAF-4FAB-458D-B34E-0A1302BAA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135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2E0B-4647-4678-A2F5-CCEEBFAABD5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1DAF-4FAB-458D-B34E-0A1302BAA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8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2E0B-4647-4678-A2F5-CCEEBFAABD5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1DAF-4FAB-458D-B34E-0A1302BAA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2636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2E0B-4647-4678-A2F5-CCEEBFAABD5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1DAF-4FAB-458D-B34E-0A1302BAA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735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2E0B-4647-4678-A2F5-CCEEBFAABD5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1DAF-4FAB-458D-B34E-0A1302BAA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447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2E0B-4647-4678-A2F5-CCEEBFAABD5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1DAF-4FAB-458D-B34E-0A1302BAA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978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2E0B-4647-4678-A2F5-CCEEBFAABD5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1DAF-4FAB-458D-B34E-0A1302BAA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2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2E0B-4647-4678-A2F5-CCEEBFAABD5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1DAF-4FAB-458D-B34E-0A1302BAA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938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2E0B-4647-4678-A2F5-CCEEBFAABD5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1DAF-4FAB-458D-B34E-0A1302BAA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51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2E0B-4647-4678-A2F5-CCEEBFAABD5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1DAF-4FAB-458D-B34E-0A1302BAA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2336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D2E0B-4647-4678-A2F5-CCEEBFAABD58}" type="datetimeFigureOut">
              <a:rPr lang="en-US" smtClean="0"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91DAF-4FAB-458D-B34E-0A1302BAA3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59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ME" sz="4000" dirty="0" smtClean="0"/>
              <a:t>DEPOZITNE FINANSIJSKE </a:t>
            </a:r>
            <a:r>
              <a:rPr lang="sr-Latn-ME" sz="4000" dirty="0" smtClean="0"/>
              <a:t>INSTITUCIJE</a:t>
            </a:r>
            <a:endParaRPr lang="sr-Latn-ME" sz="4000" dirty="0"/>
          </a:p>
          <a:p>
            <a:r>
              <a:rPr lang="sr-Latn-ME" sz="4000" dirty="0" smtClean="0"/>
              <a:t>Prof. Dr Halil Kalač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417998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/>
          <a:lstStyle/>
          <a:p>
            <a:pPr algn="just"/>
            <a:r>
              <a:rPr lang="en-US" dirty="0" err="1" smtClean="0"/>
              <a:t>Razgraničenjem</a:t>
            </a:r>
            <a:r>
              <a:rPr lang="en-US" dirty="0" smtClean="0"/>
              <a:t> </a:t>
            </a:r>
            <a:r>
              <a:rPr lang="en-US" dirty="0" err="1" smtClean="0"/>
              <a:t>komercijalnog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investicionog</a:t>
            </a:r>
            <a:r>
              <a:rPr lang="en-US" dirty="0" smtClean="0"/>
              <a:t> </a:t>
            </a:r>
            <a:r>
              <a:rPr lang="en-US" dirty="0" err="1" smtClean="0"/>
              <a:t>bankarstva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teritorijalnim</a:t>
            </a:r>
            <a:r>
              <a:rPr lang="en-US" dirty="0" smtClean="0"/>
              <a:t> </a:t>
            </a:r>
            <a:r>
              <a:rPr lang="en-US" dirty="0" err="1" smtClean="0"/>
              <a:t>ograničenjem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u SAD je </a:t>
            </a:r>
            <a:r>
              <a:rPr lang="en-US" dirty="0" err="1" smtClean="0"/>
              <a:t>stvorena</a:t>
            </a:r>
            <a:r>
              <a:rPr lang="en-US" dirty="0" smtClean="0"/>
              <a:t> </a:t>
            </a:r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 smtClean="0"/>
              <a:t>bankarskog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izuzetno</a:t>
            </a:r>
            <a:r>
              <a:rPr lang="en-US" dirty="0" smtClean="0"/>
              <a:t> </a:t>
            </a:r>
            <a:r>
              <a:rPr lang="en-US" dirty="0" err="1" smtClean="0"/>
              <a:t>decentralizovanom</a:t>
            </a:r>
            <a:r>
              <a:rPr lang="en-US" dirty="0" smtClean="0"/>
              <a:t> </a:t>
            </a:r>
            <a:r>
              <a:rPr lang="en-US" dirty="0" err="1" smtClean="0"/>
              <a:t>mrežom</a:t>
            </a:r>
            <a:r>
              <a:rPr lang="en-US" dirty="0" smtClean="0"/>
              <a:t> </a:t>
            </a:r>
            <a:r>
              <a:rPr lang="en-US" dirty="0" err="1" smtClean="0"/>
              <a:t>komercijalnih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  <a:r>
              <a:rPr lang="en-US" dirty="0" err="1" smtClean="0"/>
              <a:t>koja</a:t>
            </a:r>
            <a:r>
              <a:rPr lang="en-US" dirty="0" smtClean="0"/>
              <a:t> je </a:t>
            </a:r>
            <a:r>
              <a:rPr lang="en-US" dirty="0" err="1" smtClean="0"/>
              <a:t>bila</a:t>
            </a:r>
            <a:r>
              <a:rPr lang="en-US" dirty="0" smtClean="0"/>
              <a:t> u </a:t>
            </a:r>
            <a:r>
              <a:rPr lang="en-US" dirty="0" err="1" smtClean="0"/>
              <a:t>kontrabalansu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jedinstvenim</a:t>
            </a:r>
            <a:r>
              <a:rPr lang="en-US" dirty="0" smtClean="0"/>
              <a:t> </a:t>
            </a:r>
            <a:r>
              <a:rPr lang="en-US" dirty="0" err="1" smtClean="0"/>
              <a:t>tržištem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(„Glass-Steagall Act“).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Investicione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vršile</a:t>
            </a:r>
            <a:r>
              <a:rPr lang="en-US" dirty="0" smtClean="0"/>
              <a:t> </a:t>
            </a:r>
            <a:r>
              <a:rPr lang="en-US" dirty="0" err="1" smtClean="0"/>
              <a:t>pripremu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emisiju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 </a:t>
            </a:r>
            <a:r>
              <a:rPr lang="en-US" dirty="0" err="1" smtClean="0"/>
              <a:t>Velike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počele</a:t>
            </a:r>
            <a:r>
              <a:rPr lang="en-US" dirty="0" smtClean="0"/>
              <a:t> da se </a:t>
            </a:r>
            <a:r>
              <a:rPr lang="en-US" dirty="0" err="1" smtClean="0"/>
              <a:t>finansiraju</a:t>
            </a:r>
            <a:r>
              <a:rPr lang="en-US" dirty="0" smtClean="0"/>
              <a:t> </a:t>
            </a:r>
            <a:r>
              <a:rPr lang="en-US" dirty="0" err="1" smtClean="0"/>
              <a:t>pretežno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Berze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preuzimale</a:t>
            </a:r>
            <a:r>
              <a:rPr lang="en-US" dirty="0" smtClean="0"/>
              <a:t> </a:t>
            </a:r>
            <a:r>
              <a:rPr lang="en-US" dirty="0" err="1" smtClean="0"/>
              <a:t>kontrolu</a:t>
            </a:r>
            <a:r>
              <a:rPr lang="en-US" dirty="0" smtClean="0"/>
              <a:t> </a:t>
            </a:r>
            <a:r>
              <a:rPr lang="en-US" dirty="0" err="1" smtClean="0"/>
              <a:t>nad</a:t>
            </a:r>
            <a:r>
              <a:rPr lang="en-US" dirty="0" smtClean="0"/>
              <a:t> </a:t>
            </a:r>
            <a:r>
              <a:rPr lang="en-US" dirty="0" err="1" smtClean="0"/>
              <a:t>njima</a:t>
            </a:r>
            <a:r>
              <a:rPr lang="en-US" dirty="0" smtClean="0"/>
              <a:t>, </a:t>
            </a:r>
            <a:r>
              <a:rPr lang="en-US" dirty="0" err="1" smtClean="0"/>
              <a:t>koristeći</a:t>
            </a:r>
            <a:r>
              <a:rPr lang="en-US" dirty="0" smtClean="0"/>
              <a:t> </a:t>
            </a:r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 smtClean="0"/>
              <a:t>zam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vlasničke</a:t>
            </a:r>
            <a:r>
              <a:rPr lang="en-US" dirty="0" smtClean="0"/>
              <a:t> </a:t>
            </a:r>
            <a:r>
              <a:rPr lang="en-US" dirty="0" err="1" smtClean="0"/>
              <a:t>strukture</a:t>
            </a:r>
            <a:r>
              <a:rPr lang="en-US" dirty="0" smtClean="0"/>
              <a:t> </a:t>
            </a:r>
            <a:r>
              <a:rPr lang="en-US" dirty="0" err="1" smtClean="0"/>
              <a:t>kupovinom</a:t>
            </a:r>
            <a:r>
              <a:rPr lang="en-US" dirty="0" smtClean="0"/>
              <a:t> </a:t>
            </a:r>
            <a:r>
              <a:rPr lang="en-US" dirty="0" err="1" smtClean="0"/>
              <a:t>većinskog</a:t>
            </a:r>
            <a:r>
              <a:rPr lang="en-US" dirty="0" smtClean="0"/>
              <a:t> </a:t>
            </a:r>
            <a:r>
              <a:rPr lang="en-US" dirty="0" err="1" smtClean="0"/>
              <a:t>paketa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433412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5000"/>
            <a:ext cx="10515600" cy="55419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dugog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/>
              <a:t>otplate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da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preciznije</a:t>
            </a:r>
            <a:r>
              <a:rPr lang="en-US" dirty="0"/>
              <a:t> </a:t>
            </a:r>
            <a:r>
              <a:rPr lang="en-US" dirty="0" err="1"/>
              <a:t>utvrde</a:t>
            </a:r>
            <a:r>
              <a:rPr lang="en-US" dirty="0"/>
              <a:t> </a:t>
            </a:r>
            <a:r>
              <a:rPr lang="en-US" dirty="0" err="1"/>
              <a:t>kreditnu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potencijalnih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smtClean="0"/>
              <a:t>proc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boniteta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,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hipotekarnih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varira</a:t>
            </a:r>
            <a:r>
              <a:rPr lang="en-US" dirty="0"/>
              <a:t> u </a:t>
            </a:r>
            <a:r>
              <a:rPr lang="en-US" dirty="0" err="1"/>
              <a:t>zavisnosti</a:t>
            </a:r>
            <a:r>
              <a:rPr lang="en-US" dirty="0"/>
              <a:t> od faze </a:t>
            </a:r>
            <a:r>
              <a:rPr lang="en-US" dirty="0" err="1"/>
              <a:t>ekonomskog</a:t>
            </a:r>
            <a:r>
              <a:rPr lang="en-US" dirty="0"/>
              <a:t> </a:t>
            </a:r>
            <a:r>
              <a:rPr lang="en-US" dirty="0" err="1"/>
              <a:t>ciklusa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fazi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,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hipotekarnim</a:t>
            </a:r>
            <a:r>
              <a:rPr lang="en-US" dirty="0"/>
              <a:t> </a:t>
            </a:r>
            <a:r>
              <a:rPr lang="en-US" dirty="0" err="1"/>
              <a:t>kreditima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do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</a:t>
            </a:r>
            <a:r>
              <a:rPr lang="en-US" dirty="0" err="1"/>
              <a:t>potencijalnih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čiji</a:t>
            </a:r>
            <a:r>
              <a:rPr lang="en-US" dirty="0"/>
              <a:t> je </a:t>
            </a:r>
            <a:r>
              <a:rPr lang="en-US" dirty="0" err="1"/>
              <a:t>bonitet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zadovoljavajućem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u </a:t>
            </a:r>
            <a:r>
              <a:rPr lang="en-US" dirty="0" err="1"/>
              <a:t>fazi</a:t>
            </a:r>
            <a:r>
              <a:rPr lang="en-US" dirty="0"/>
              <a:t> </a:t>
            </a:r>
            <a:r>
              <a:rPr lang="en-US" dirty="0" err="1"/>
              <a:t>recesije</a:t>
            </a:r>
            <a:r>
              <a:rPr lang="en-US" dirty="0"/>
              <a:t> se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u </a:t>
            </a:r>
            <a:r>
              <a:rPr lang="en-US" dirty="0" err="1"/>
              <a:t>stanju</a:t>
            </a:r>
            <a:r>
              <a:rPr lang="en-US" dirty="0"/>
              <a:t> da </a:t>
            </a:r>
            <a:r>
              <a:rPr lang="en-US" dirty="0" err="1"/>
              <a:t>izvršavaju</a:t>
            </a:r>
            <a:r>
              <a:rPr lang="en-US" dirty="0"/>
              <a:t> </a:t>
            </a:r>
            <a:r>
              <a:rPr lang="en-US" dirty="0" err="1"/>
              <a:t>ugovorne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237041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96900"/>
            <a:ext cx="10515600" cy="558006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 U tom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preuzimaju</a:t>
            </a:r>
            <a:r>
              <a:rPr lang="en-US" dirty="0"/>
              <a:t> </a:t>
            </a:r>
            <a:r>
              <a:rPr lang="en-US" dirty="0" err="1"/>
              <a:t>nepokretnosti</a:t>
            </a:r>
            <a:r>
              <a:rPr lang="en-US" dirty="0"/>
              <a:t> od </a:t>
            </a:r>
            <a:r>
              <a:rPr lang="en-US" dirty="0" err="1"/>
              <a:t>dužnika</a:t>
            </a:r>
            <a:r>
              <a:rPr lang="en-US" dirty="0"/>
              <a:t> (</a:t>
            </a:r>
            <a:r>
              <a:rPr lang="en-US" dirty="0" err="1"/>
              <a:t>aktiviraju</a:t>
            </a:r>
            <a:r>
              <a:rPr lang="en-US" dirty="0"/>
              <a:t> </a:t>
            </a:r>
            <a:r>
              <a:rPr lang="en-US" dirty="0" err="1"/>
              <a:t>hipoteku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teže</a:t>
            </a:r>
            <a:r>
              <a:rPr lang="en-US" dirty="0"/>
              <a:t> da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povratile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nekretnina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tržštu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u </a:t>
            </a:r>
            <a:r>
              <a:rPr lang="en-US" dirty="0" err="1"/>
              <a:t>fazi</a:t>
            </a:r>
            <a:r>
              <a:rPr lang="en-US" dirty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hipotekarnog</a:t>
            </a:r>
            <a:r>
              <a:rPr lang="en-US" dirty="0"/>
              <a:t> </a:t>
            </a:r>
            <a:r>
              <a:rPr lang="en-US" dirty="0" err="1"/>
              <a:t>zajma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nekretnine</a:t>
            </a:r>
            <a:r>
              <a:rPr lang="en-US" dirty="0"/>
              <a:t>, u </a:t>
            </a:r>
            <a:r>
              <a:rPr lang="en-US" dirty="0" err="1" smtClean="0"/>
              <a:t>srazm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obezbeđuje</a:t>
            </a:r>
            <a:r>
              <a:rPr lang="en-US" dirty="0"/>
              <a:t> </a:t>
            </a:r>
            <a:r>
              <a:rPr lang="en-US" dirty="0" err="1"/>
              <a:t>povraćaj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nekretnine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depresiranim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enama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Hipotekarni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dugog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nelikvidnu</a:t>
            </a:r>
            <a:r>
              <a:rPr lang="en-US" dirty="0"/>
              <a:t> </a:t>
            </a:r>
            <a:r>
              <a:rPr lang="en-US" dirty="0" err="1"/>
              <a:t>aktivu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se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 smtClean="0"/>
              <a:t>opred</a:t>
            </a:r>
            <a:r>
              <a:rPr lang="sr-Latn-ME" dirty="0" smtClean="0"/>
              <a:t>j</a:t>
            </a:r>
            <a:r>
              <a:rPr lang="en-US" dirty="0" err="1" smtClean="0"/>
              <a:t>eljuju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sekjuritizacije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 smtClean="0"/>
              <a:t>izm</a:t>
            </a:r>
            <a:r>
              <a:rPr lang="sr-Latn-ME" dirty="0" smtClean="0"/>
              <a:t>j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/>
              <a:t>hipotekarne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bilansa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povećaju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aktive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9507193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4000" dirty="0">
                <a:latin typeface="+mn-lt"/>
              </a:rPr>
              <a:t>8</a:t>
            </a:r>
            <a:r>
              <a:rPr lang="en-US" sz="4000" dirty="0" smtClean="0">
                <a:latin typeface="+mn-lt"/>
              </a:rPr>
              <a:t>.</a:t>
            </a:r>
            <a:r>
              <a:rPr lang="sr-Latn-ME" sz="4000" dirty="0" smtClean="0">
                <a:latin typeface="+mn-lt"/>
              </a:rPr>
              <a:t>3</a:t>
            </a:r>
            <a:r>
              <a:rPr lang="en-US" sz="4000" dirty="0" smtClean="0">
                <a:latin typeface="+mn-lt"/>
              </a:rPr>
              <a:t>. </a:t>
            </a:r>
            <a:r>
              <a:rPr lang="en-US" sz="4000" dirty="0">
                <a:latin typeface="+mn-lt"/>
              </a:rPr>
              <a:t>OBLICI OBEZBEĐENJA BANKARSKIH KREDITA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9500"/>
            <a:ext cx="10515600" cy="50974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Ugovori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kreditnim</a:t>
            </a:r>
            <a:r>
              <a:rPr lang="en-US" dirty="0"/>
              <a:t> </a:t>
            </a:r>
            <a:r>
              <a:rPr lang="en-US" dirty="0" err="1"/>
              <a:t>plasmanima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u </a:t>
            </a:r>
            <a:r>
              <a:rPr lang="en-US" dirty="0" err="1"/>
              <a:t>najvećem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slučajeva</a:t>
            </a:r>
            <a:r>
              <a:rPr lang="en-US" dirty="0"/>
              <a:t> 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en-US" dirty="0" err="1"/>
              <a:t>klauzule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definišu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eđenja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/>
              <a:t>aktiviraju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eđenja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dužnici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u </a:t>
            </a:r>
            <a:r>
              <a:rPr lang="en-US" dirty="0" err="1"/>
              <a:t>mogućnosti</a:t>
            </a:r>
            <a:r>
              <a:rPr lang="en-US" dirty="0"/>
              <a:t> da </a:t>
            </a:r>
            <a:r>
              <a:rPr lang="en-US" dirty="0" err="1"/>
              <a:t>vrate</a:t>
            </a:r>
            <a:r>
              <a:rPr lang="en-US" dirty="0"/>
              <a:t> dug </a:t>
            </a:r>
            <a:r>
              <a:rPr lang="en-US" dirty="0" err="1"/>
              <a:t>banci</a:t>
            </a:r>
            <a:r>
              <a:rPr lang="en-US" dirty="0"/>
              <a:t> u </a:t>
            </a:r>
            <a:r>
              <a:rPr lang="en-US" dirty="0" err="1"/>
              <a:t>predviđenom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savremenoj</a:t>
            </a:r>
            <a:r>
              <a:rPr lang="en-US" dirty="0"/>
              <a:t> </a:t>
            </a:r>
            <a:r>
              <a:rPr lang="en-US" dirty="0" err="1"/>
              <a:t>bankarskoj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se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 smtClean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eđenja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garancija</a:t>
            </a:r>
            <a:r>
              <a:rPr lang="en-US" dirty="0"/>
              <a:t> (</a:t>
            </a:r>
            <a:r>
              <a:rPr lang="en-US" dirty="0" err="1"/>
              <a:t>jemstvo</a:t>
            </a:r>
            <a:r>
              <a:rPr lang="en-US" dirty="0"/>
              <a:t>),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ustupanje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zalaganje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zaloga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pokretne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, </a:t>
            </a:r>
            <a:r>
              <a:rPr lang="en-US" dirty="0" err="1"/>
              <a:t>robu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4) </a:t>
            </a:r>
            <a:r>
              <a:rPr lang="en-US" dirty="0" err="1"/>
              <a:t>prenos</a:t>
            </a:r>
            <a:r>
              <a:rPr lang="en-US" dirty="0"/>
              <a:t> u </a:t>
            </a:r>
            <a:r>
              <a:rPr lang="en-US" dirty="0" err="1"/>
              <a:t>fiducijarnu</a:t>
            </a:r>
            <a:r>
              <a:rPr lang="en-US" dirty="0"/>
              <a:t> </a:t>
            </a:r>
            <a:r>
              <a:rPr lang="en-US" dirty="0" err="1"/>
              <a:t>svojinu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5) </a:t>
            </a:r>
            <a:r>
              <a:rPr lang="en-US" dirty="0" err="1"/>
              <a:t>hipoteka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Garancija</a:t>
            </a:r>
            <a:r>
              <a:rPr lang="en-US" dirty="0"/>
              <a:t> (</a:t>
            </a:r>
            <a:r>
              <a:rPr lang="en-US" dirty="0" err="1"/>
              <a:t>jemstvo</a:t>
            </a:r>
            <a:r>
              <a:rPr lang="en-US" dirty="0"/>
              <a:t>) je </a:t>
            </a:r>
            <a:r>
              <a:rPr lang="en-US" dirty="0" err="1"/>
              <a:t>sredstvo</a:t>
            </a:r>
            <a:r>
              <a:rPr lang="en-US" dirty="0"/>
              <a:t> </a:t>
            </a:r>
            <a:r>
              <a:rPr lang="en-US" dirty="0" err="1"/>
              <a:t>obezbeđenja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previše</a:t>
            </a:r>
            <a:r>
              <a:rPr lang="en-US" dirty="0"/>
              <a:t> </a:t>
            </a:r>
            <a:r>
              <a:rPr lang="en-US" dirty="0" err="1"/>
              <a:t>visok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Ugovorom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jemstvu</a:t>
            </a:r>
            <a:r>
              <a:rPr lang="en-US" dirty="0"/>
              <a:t> se </a:t>
            </a:r>
            <a:r>
              <a:rPr lang="en-US" dirty="0" err="1"/>
              <a:t>neko</a:t>
            </a:r>
            <a:r>
              <a:rPr lang="en-US" dirty="0"/>
              <a:t> lice (</a:t>
            </a:r>
            <a:r>
              <a:rPr lang="en-US" dirty="0" err="1"/>
              <a:t>jemac</a:t>
            </a:r>
            <a:r>
              <a:rPr lang="en-US" dirty="0"/>
              <a:t>) </a:t>
            </a:r>
            <a:r>
              <a:rPr lang="en-US" dirty="0" err="1"/>
              <a:t>obavezuje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194615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7700"/>
            <a:ext cx="10515600" cy="55292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poveriocu</a:t>
            </a:r>
            <a:r>
              <a:rPr lang="en-US" dirty="0"/>
              <a:t> </a:t>
            </a:r>
            <a:r>
              <a:rPr lang="en-US" dirty="0" err="1"/>
              <a:t>nekog</a:t>
            </a:r>
            <a:r>
              <a:rPr lang="en-US" dirty="0"/>
              <a:t> </a:t>
            </a:r>
            <a:r>
              <a:rPr lang="en-US" dirty="0" err="1"/>
              <a:t>trećeg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(</a:t>
            </a:r>
            <a:r>
              <a:rPr lang="en-US" dirty="0" err="1"/>
              <a:t>glavnog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) da </a:t>
            </a:r>
            <a:r>
              <a:rPr lang="en-US" dirty="0" err="1"/>
              <a:t>će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neizvršenja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glavnog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, on </a:t>
            </a:r>
            <a:r>
              <a:rPr lang="en-US" dirty="0" smtClean="0"/>
              <a:t>um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njega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dug. </a:t>
            </a:r>
            <a:endParaRPr lang="sr-Latn-ME" dirty="0" smtClean="0"/>
          </a:p>
          <a:p>
            <a:pPr algn="just"/>
            <a:r>
              <a:rPr lang="en-US" dirty="0" err="1" smtClean="0"/>
              <a:t>Jemstvo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kašnjenja</a:t>
            </a:r>
            <a:r>
              <a:rPr lang="en-US" dirty="0"/>
              <a:t> </a:t>
            </a:r>
            <a:r>
              <a:rPr lang="en-US" dirty="0" err="1"/>
              <a:t>otplate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supsidijarno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solidarno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supsidijarnog</a:t>
            </a:r>
            <a:r>
              <a:rPr lang="en-US" dirty="0"/>
              <a:t> </a:t>
            </a:r>
            <a:r>
              <a:rPr lang="en-US" dirty="0" err="1"/>
              <a:t>jemstva</a:t>
            </a:r>
            <a:r>
              <a:rPr lang="en-US" dirty="0"/>
              <a:t>, </a:t>
            </a:r>
            <a:r>
              <a:rPr lang="en-US" dirty="0" err="1"/>
              <a:t>poverilac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 u </a:t>
            </a:r>
            <a:r>
              <a:rPr lang="en-US" dirty="0" err="1"/>
              <a:t>otplati</a:t>
            </a:r>
            <a:r>
              <a:rPr lang="en-US" dirty="0"/>
              <a:t> </a:t>
            </a:r>
            <a:r>
              <a:rPr lang="en-US" dirty="0" err="1"/>
              <a:t>prvo</a:t>
            </a:r>
            <a:r>
              <a:rPr lang="en-US" dirty="0"/>
              <a:t> mora da </a:t>
            </a:r>
            <a:r>
              <a:rPr lang="en-US" dirty="0" err="1"/>
              <a:t>pokuša</a:t>
            </a:r>
            <a:r>
              <a:rPr lang="en-US" dirty="0"/>
              <a:t> da </a:t>
            </a:r>
            <a:r>
              <a:rPr lang="en-US" dirty="0" err="1"/>
              <a:t>naplati</a:t>
            </a:r>
            <a:r>
              <a:rPr lang="en-US" dirty="0"/>
              <a:t> </a:t>
            </a:r>
            <a:r>
              <a:rPr lang="en-US" dirty="0" err="1"/>
              <a:t>zaostala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podnošenjem</a:t>
            </a:r>
            <a:r>
              <a:rPr lang="en-US" dirty="0"/>
              <a:t> </a:t>
            </a:r>
            <a:r>
              <a:rPr lang="en-US" dirty="0" err="1"/>
              <a:t>tužbe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glavnog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slučaju</a:t>
            </a:r>
            <a:r>
              <a:rPr lang="en-US" dirty="0"/>
              <a:t> da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ne </a:t>
            </a:r>
            <a:r>
              <a:rPr lang="en-US" dirty="0" err="1" smtClean="0"/>
              <a:t>usp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/>
              <a:t>da </a:t>
            </a:r>
            <a:r>
              <a:rPr lang="en-US" dirty="0" err="1"/>
              <a:t>naplati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 </a:t>
            </a:r>
            <a:r>
              <a:rPr lang="en-US" dirty="0" err="1"/>
              <a:t>obraća</a:t>
            </a:r>
            <a:r>
              <a:rPr lang="en-US" dirty="0"/>
              <a:t> se </a:t>
            </a:r>
            <a:r>
              <a:rPr lang="en-US" dirty="0" err="1"/>
              <a:t>supsidijarnom</a:t>
            </a:r>
            <a:r>
              <a:rPr lang="en-US" dirty="0"/>
              <a:t> </a:t>
            </a:r>
            <a:r>
              <a:rPr lang="en-US" dirty="0" err="1"/>
              <a:t>jemcu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jemstvu</a:t>
            </a:r>
            <a:r>
              <a:rPr lang="en-US" dirty="0"/>
              <a:t> </a:t>
            </a:r>
            <a:r>
              <a:rPr lang="en-US" dirty="0" err="1"/>
              <a:t>isplatio</a:t>
            </a:r>
            <a:r>
              <a:rPr lang="en-US" dirty="0"/>
              <a:t> dug.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3063568407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8700"/>
            <a:ext cx="10515600" cy="5148263"/>
          </a:xfrm>
        </p:spPr>
        <p:txBody>
          <a:bodyPr/>
          <a:lstStyle/>
          <a:p>
            <a:pPr algn="just"/>
            <a:r>
              <a:rPr lang="en-US" dirty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solidarnog</a:t>
            </a:r>
            <a:r>
              <a:rPr lang="en-US" dirty="0"/>
              <a:t> </a:t>
            </a:r>
            <a:r>
              <a:rPr lang="en-US" dirty="0" err="1"/>
              <a:t>jemstva</a:t>
            </a:r>
            <a:r>
              <a:rPr lang="en-US" dirty="0"/>
              <a:t>, </a:t>
            </a:r>
            <a:r>
              <a:rPr lang="en-US" dirty="0" err="1"/>
              <a:t>zaostali</a:t>
            </a:r>
            <a:r>
              <a:rPr lang="en-US" dirty="0"/>
              <a:t> dug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naplaćen</a:t>
            </a:r>
            <a:r>
              <a:rPr lang="en-US" dirty="0"/>
              <a:t> od </a:t>
            </a:r>
            <a:r>
              <a:rPr lang="en-US" dirty="0" err="1"/>
              <a:t>jemca</a:t>
            </a:r>
            <a:r>
              <a:rPr lang="en-US" dirty="0"/>
              <a:t> </a:t>
            </a:r>
            <a:r>
              <a:rPr lang="en-US" dirty="0" err="1"/>
              <a:t>automatski</a:t>
            </a:r>
            <a:r>
              <a:rPr lang="en-US" dirty="0"/>
              <a:t>, bez </a:t>
            </a:r>
            <a:r>
              <a:rPr lang="en-US" dirty="0" err="1"/>
              <a:t>prethodnog</a:t>
            </a:r>
            <a:r>
              <a:rPr lang="en-US" dirty="0"/>
              <a:t> </a:t>
            </a:r>
            <a:r>
              <a:rPr lang="en-US" dirty="0" err="1"/>
              <a:t>podnošenja</a:t>
            </a:r>
            <a:r>
              <a:rPr lang="en-US" dirty="0"/>
              <a:t> </a:t>
            </a:r>
            <a:r>
              <a:rPr lang="en-US" dirty="0" err="1"/>
              <a:t>tužbe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glavnog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Solidarno</a:t>
            </a:r>
            <a:r>
              <a:rPr lang="en-US" dirty="0"/>
              <a:t> </a:t>
            </a:r>
            <a:r>
              <a:rPr lang="en-US" dirty="0" err="1"/>
              <a:t>jemstvo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ugovoriti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jemac</a:t>
            </a:r>
            <a:r>
              <a:rPr lang="en-US" dirty="0"/>
              <a:t> </a:t>
            </a:r>
            <a:r>
              <a:rPr lang="en-US" dirty="0" err="1"/>
              <a:t>odgovara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d</a:t>
            </a:r>
            <a:r>
              <a:rPr lang="sr-Latn-ME" dirty="0"/>
              <a:t>i</a:t>
            </a:r>
            <a:r>
              <a:rPr lang="en-US" dirty="0"/>
              <a:t>o </a:t>
            </a:r>
            <a:r>
              <a:rPr lang="en-US" dirty="0" err="1"/>
              <a:t>potraživanja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praksi</a:t>
            </a:r>
            <a:r>
              <a:rPr lang="en-US" dirty="0"/>
              <a:t> se </a:t>
            </a:r>
            <a:r>
              <a:rPr lang="en-US" dirty="0" err="1"/>
              <a:t>svako</a:t>
            </a:r>
            <a:r>
              <a:rPr lang="en-US" dirty="0"/>
              <a:t> </a:t>
            </a:r>
            <a:r>
              <a:rPr lang="en-US" dirty="0" err="1"/>
              <a:t>jemstvo</a:t>
            </a:r>
            <a:r>
              <a:rPr lang="en-US" dirty="0"/>
              <a:t>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solidarnim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striktno</a:t>
            </a:r>
            <a:r>
              <a:rPr lang="en-US" dirty="0"/>
              <a:t> </a:t>
            </a:r>
            <a:r>
              <a:rPr lang="en-US" dirty="0" err="1"/>
              <a:t>ugovoreno</a:t>
            </a:r>
            <a:r>
              <a:rPr lang="en-US" dirty="0"/>
              <a:t> da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supsidijarnom</a:t>
            </a:r>
            <a:r>
              <a:rPr lang="en-US" dirty="0"/>
              <a:t> </a:t>
            </a:r>
            <a:r>
              <a:rPr lang="en-US" dirty="0" err="1"/>
              <a:t>jemstvu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Sledeći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obezbeđenja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od </a:t>
            </a:r>
            <a:r>
              <a:rPr lang="en-US" dirty="0" err="1"/>
              <a:t>rizičnih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je </a:t>
            </a:r>
            <a:r>
              <a:rPr lang="en-US" dirty="0" err="1"/>
              <a:t>ustupanje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zalaganje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da </a:t>
            </a:r>
            <a:r>
              <a:rPr lang="en-US" dirty="0" err="1"/>
              <a:t>zalogodavac</a:t>
            </a:r>
            <a:r>
              <a:rPr lang="en-US" dirty="0"/>
              <a:t> (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) </a:t>
            </a:r>
            <a:r>
              <a:rPr lang="en-US" dirty="0" err="1"/>
              <a:t>predaje</a:t>
            </a:r>
            <a:r>
              <a:rPr lang="en-US" dirty="0"/>
              <a:t> </a:t>
            </a:r>
            <a:r>
              <a:rPr lang="en-US" dirty="0" err="1"/>
              <a:t>zalogoprimcu</a:t>
            </a:r>
            <a:r>
              <a:rPr lang="en-US" dirty="0"/>
              <a:t> (</a:t>
            </a:r>
            <a:r>
              <a:rPr lang="en-US" dirty="0" err="1"/>
              <a:t>banci</a:t>
            </a:r>
            <a:r>
              <a:rPr lang="en-US" dirty="0"/>
              <a:t>) </a:t>
            </a:r>
            <a:r>
              <a:rPr lang="en-US" dirty="0" err="1"/>
              <a:t>dokument</a:t>
            </a:r>
            <a:r>
              <a:rPr lang="en-US" dirty="0"/>
              <a:t> o </a:t>
            </a:r>
            <a:r>
              <a:rPr lang="en-US" dirty="0" err="1"/>
              <a:t>založnom</a:t>
            </a:r>
            <a:r>
              <a:rPr lang="en-US" dirty="0"/>
              <a:t> </a:t>
            </a:r>
            <a:r>
              <a:rPr lang="en-US" dirty="0" err="1"/>
              <a:t>potraživanju</a:t>
            </a:r>
            <a:r>
              <a:rPr lang="en-US" dirty="0"/>
              <a:t>.</a:t>
            </a:r>
            <a:endParaRPr lang="sr-Latn-ME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349405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7700"/>
            <a:ext cx="10515600" cy="55292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založno</a:t>
            </a:r>
            <a:r>
              <a:rPr lang="en-US" dirty="0"/>
              <a:t> </a:t>
            </a:r>
            <a:r>
              <a:rPr lang="en-US" dirty="0" err="1"/>
              <a:t>potraživanje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, </a:t>
            </a:r>
            <a:r>
              <a:rPr lang="en-US" dirty="0" err="1"/>
              <a:t>banka</a:t>
            </a:r>
            <a:r>
              <a:rPr lang="en-US" dirty="0"/>
              <a:t> (</a:t>
            </a:r>
            <a:r>
              <a:rPr lang="en-US" dirty="0" err="1"/>
              <a:t>zalogoprimac</a:t>
            </a:r>
            <a:r>
              <a:rPr lang="en-US" dirty="0"/>
              <a:t>) je u </a:t>
            </a:r>
            <a:r>
              <a:rPr lang="en-US" dirty="0" err="1"/>
              <a:t>obavezi</a:t>
            </a:r>
            <a:r>
              <a:rPr lang="en-US" dirty="0"/>
              <a:t> da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naplaćuje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podmiri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založno</a:t>
            </a:r>
            <a:r>
              <a:rPr lang="en-US" dirty="0"/>
              <a:t> </a:t>
            </a:r>
            <a:r>
              <a:rPr lang="en-US" dirty="0" err="1"/>
              <a:t>potraživanje</a:t>
            </a:r>
            <a:r>
              <a:rPr lang="en-US" dirty="0"/>
              <a:t> </a:t>
            </a:r>
            <a:r>
              <a:rPr lang="en-US" dirty="0" err="1"/>
              <a:t>dospe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naplatu</a:t>
            </a:r>
            <a:r>
              <a:rPr lang="en-US" dirty="0"/>
              <a:t>, </a:t>
            </a:r>
            <a:r>
              <a:rPr lang="en-US" dirty="0" err="1"/>
              <a:t>banka</a:t>
            </a:r>
            <a:r>
              <a:rPr lang="en-US" dirty="0"/>
              <a:t> je u </a:t>
            </a:r>
            <a:r>
              <a:rPr lang="en-US" dirty="0" err="1"/>
              <a:t>obavezi</a:t>
            </a:r>
            <a:r>
              <a:rPr lang="en-US" dirty="0"/>
              <a:t> da </a:t>
            </a:r>
            <a:r>
              <a:rPr lang="en-US" dirty="0" err="1"/>
              <a:t>naplati</a:t>
            </a:r>
            <a:r>
              <a:rPr lang="en-US" dirty="0"/>
              <a:t> to </a:t>
            </a:r>
            <a:r>
              <a:rPr lang="en-US" dirty="0" err="1"/>
              <a:t>potraživanje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nakon</a:t>
            </a:r>
            <a:r>
              <a:rPr lang="en-US" dirty="0"/>
              <a:t> toga </a:t>
            </a:r>
            <a:r>
              <a:rPr lang="en-US" dirty="0" err="1"/>
              <a:t>postupi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dogovorom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sklopila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zalogodavcem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/>
              <a:t>sredstvo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eđenja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koristi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da </a:t>
            </a:r>
            <a:r>
              <a:rPr lang="en-US" dirty="0" err="1"/>
              <a:t>ponudi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u </a:t>
            </a:r>
            <a:r>
              <a:rPr lang="en-US" dirty="0" err="1"/>
              <a:t>zalogu</a:t>
            </a:r>
            <a:r>
              <a:rPr lang="en-US" dirty="0"/>
              <a:t> </a:t>
            </a:r>
            <a:r>
              <a:rPr lang="en-US" dirty="0" err="1"/>
              <a:t>ništa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praksi</a:t>
            </a:r>
            <a:r>
              <a:rPr lang="en-US" dirty="0"/>
              <a:t> je to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smtClean="0"/>
              <a:t>r</a:t>
            </a:r>
            <a:r>
              <a:rPr lang="sr-Latn-ME" dirty="0" smtClean="0"/>
              <a:t>ij</a:t>
            </a:r>
            <a:r>
              <a:rPr lang="en-US" dirty="0" err="1" smtClean="0"/>
              <a:t>edak</a:t>
            </a:r>
            <a:r>
              <a:rPr lang="en-US" dirty="0" smtClean="0"/>
              <a:t> </a:t>
            </a:r>
            <a:r>
              <a:rPr lang="en-US" dirty="0" err="1"/>
              <a:t>slučaj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691758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900"/>
            <a:ext cx="10515600" cy="5326063"/>
          </a:xfrm>
        </p:spPr>
        <p:txBody>
          <a:bodyPr/>
          <a:lstStyle/>
          <a:p>
            <a:pPr algn="just"/>
            <a:r>
              <a:rPr lang="en-US" dirty="0" err="1"/>
              <a:t>Kada</a:t>
            </a:r>
            <a:r>
              <a:rPr lang="en-US" dirty="0"/>
              <a:t> je u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zaloga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pokretne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robu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nerado</a:t>
            </a:r>
            <a:r>
              <a:rPr lang="en-US" dirty="0"/>
              <a:t> </a:t>
            </a:r>
            <a:r>
              <a:rPr lang="en-US" dirty="0" err="1"/>
              <a:t>prihvataju</a:t>
            </a:r>
            <a:r>
              <a:rPr lang="en-US" dirty="0"/>
              <a:t>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vrstu</a:t>
            </a:r>
            <a:r>
              <a:rPr lang="en-US" dirty="0"/>
              <a:t> </a:t>
            </a:r>
            <a:r>
              <a:rPr lang="en-US" dirty="0" err="1"/>
              <a:t>zaloge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u </a:t>
            </a:r>
            <a:r>
              <a:rPr lang="en-US" dirty="0" err="1"/>
              <a:t>najvećem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slučajeva</a:t>
            </a:r>
            <a:r>
              <a:rPr lang="en-US" dirty="0"/>
              <a:t> ne </a:t>
            </a:r>
            <a:r>
              <a:rPr lang="en-US" dirty="0" err="1"/>
              <a:t>raspolažu</a:t>
            </a:r>
            <a:r>
              <a:rPr lang="en-US" dirty="0"/>
              <a:t> </a:t>
            </a:r>
            <a:r>
              <a:rPr lang="en-US" dirty="0" err="1"/>
              <a:t>adekvatnim</a:t>
            </a:r>
            <a:r>
              <a:rPr lang="en-US" dirty="0"/>
              <a:t> </a:t>
            </a:r>
            <a:r>
              <a:rPr lang="en-US" dirty="0" err="1" smtClean="0"/>
              <a:t>sm</a:t>
            </a:r>
            <a:r>
              <a:rPr lang="sr-Latn-ME" dirty="0" smtClean="0"/>
              <a:t>j</a:t>
            </a:r>
            <a:r>
              <a:rPr lang="en-US" dirty="0" err="1" smtClean="0"/>
              <a:t>eštajnim</a:t>
            </a:r>
            <a:r>
              <a:rPr lang="en-US" dirty="0" smtClean="0"/>
              <a:t> </a:t>
            </a:r>
            <a:r>
              <a:rPr lang="en-US" dirty="0" err="1"/>
              <a:t>prostorom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uređajima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skladišenje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čuvanje</a:t>
            </a:r>
            <a:r>
              <a:rPr lang="en-US" dirty="0"/>
              <a:t> robe (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u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kvarljiva</a:t>
            </a:r>
            <a:r>
              <a:rPr lang="en-US" dirty="0"/>
              <a:t> </a:t>
            </a:r>
            <a:r>
              <a:rPr lang="en-US" dirty="0" err="1"/>
              <a:t>roba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smtClean="0"/>
              <a:t>um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pokretnih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robe, </a:t>
            </a:r>
            <a:r>
              <a:rPr lang="en-US" dirty="0" err="1"/>
              <a:t>radije</a:t>
            </a:r>
            <a:r>
              <a:rPr lang="en-US" dirty="0"/>
              <a:t> </a:t>
            </a:r>
            <a:r>
              <a:rPr lang="en-US" dirty="0" err="1"/>
              <a:t>primaju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raspolaganja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robom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tovarni</a:t>
            </a:r>
            <a:r>
              <a:rPr lang="en-US" dirty="0"/>
              <a:t> list, </a:t>
            </a:r>
            <a:r>
              <a:rPr lang="en-US" dirty="0" err="1"/>
              <a:t>skladišnica</a:t>
            </a:r>
            <a:r>
              <a:rPr lang="en-US" dirty="0"/>
              <a:t>, </a:t>
            </a:r>
            <a:r>
              <a:rPr lang="en-US" dirty="0" err="1"/>
              <a:t>konosman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75575306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2800"/>
            <a:ext cx="10515600" cy="53641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Prenos</a:t>
            </a:r>
            <a:r>
              <a:rPr lang="en-US" dirty="0"/>
              <a:t> u </a:t>
            </a:r>
            <a:r>
              <a:rPr lang="en-US" dirty="0" err="1"/>
              <a:t>fiducijarnu</a:t>
            </a:r>
            <a:r>
              <a:rPr lang="en-US" dirty="0"/>
              <a:t> </a:t>
            </a:r>
            <a:r>
              <a:rPr lang="en-US" dirty="0" err="1"/>
              <a:t>svojinu</a:t>
            </a:r>
            <a:r>
              <a:rPr lang="en-US" dirty="0"/>
              <a:t> se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</a:t>
            </a:r>
            <a:r>
              <a:rPr lang="en-US" dirty="0" err="1"/>
              <a:t>obezbeđenja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dobijanja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zalaže</a:t>
            </a:r>
            <a:r>
              <a:rPr lang="en-US" dirty="0"/>
              <a:t>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osnovno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(</a:t>
            </a:r>
            <a:r>
              <a:rPr lang="en-US" dirty="0" err="1"/>
              <a:t>mašine</a:t>
            </a:r>
            <a:r>
              <a:rPr lang="en-US" dirty="0"/>
              <a:t>, </a:t>
            </a:r>
            <a:r>
              <a:rPr lang="en-US" dirty="0" err="1"/>
              <a:t>opremu</a:t>
            </a:r>
            <a:r>
              <a:rPr lang="en-US" dirty="0"/>
              <a:t>, </a:t>
            </a:r>
            <a:r>
              <a:rPr lang="en-US" dirty="0" err="1"/>
              <a:t>itd</a:t>
            </a:r>
            <a:r>
              <a:rPr lang="en-US" dirty="0"/>
              <a:t>.). </a:t>
            </a:r>
            <a:endParaRPr lang="sr-Latn-ME" dirty="0" smtClean="0"/>
          </a:p>
          <a:p>
            <a:pPr algn="just"/>
            <a:r>
              <a:rPr lang="en-US" dirty="0" err="1" smtClean="0"/>
              <a:t>Suština</a:t>
            </a:r>
            <a:r>
              <a:rPr lang="en-US" dirty="0" smtClean="0"/>
              <a:t> </a:t>
            </a:r>
            <a:r>
              <a:rPr lang="en-US" dirty="0"/>
              <a:t>je da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ugovorom</a:t>
            </a:r>
            <a:r>
              <a:rPr lang="en-US" dirty="0"/>
              <a:t> </a:t>
            </a:r>
            <a:r>
              <a:rPr lang="en-US" dirty="0" err="1"/>
              <a:t>prenosi</a:t>
            </a:r>
            <a:r>
              <a:rPr lang="en-US" dirty="0"/>
              <a:t> </a:t>
            </a:r>
            <a:r>
              <a:rPr lang="en-US" dirty="0" err="1"/>
              <a:t>osnovno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banku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mu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ugovorom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upotrebu</a:t>
            </a:r>
            <a:r>
              <a:rPr lang="en-US" dirty="0"/>
              <a:t> to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vreme</a:t>
            </a:r>
            <a:r>
              <a:rPr lang="en-US" dirty="0"/>
              <a:t> </a:t>
            </a:r>
            <a:r>
              <a:rPr lang="en-US" dirty="0" err="1"/>
              <a:t>trajanja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stiče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fiducijarne</a:t>
            </a:r>
            <a:r>
              <a:rPr lang="en-US" dirty="0"/>
              <a:t> </a:t>
            </a:r>
            <a:r>
              <a:rPr lang="en-US" dirty="0" err="1"/>
              <a:t>svojine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zadržava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ograničenje</a:t>
            </a:r>
            <a:r>
              <a:rPr lang="en-US" dirty="0"/>
              <a:t> da </a:t>
            </a:r>
            <a:r>
              <a:rPr lang="en-US" dirty="0" err="1"/>
              <a:t>ga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otuđiti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/>
              <a:t> ne </a:t>
            </a:r>
            <a:r>
              <a:rPr lang="en-US" dirty="0" err="1"/>
              <a:t>otplati</a:t>
            </a:r>
            <a:r>
              <a:rPr lang="en-US" dirty="0"/>
              <a:t> dug. </a:t>
            </a:r>
            <a:endParaRPr lang="sr-Latn-ME" dirty="0" smtClean="0"/>
          </a:p>
          <a:p>
            <a:pPr algn="just"/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/>
              <a:t>vraćanja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prestaje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/>
              <a:t>fiducijarnoj</a:t>
            </a:r>
            <a:r>
              <a:rPr lang="en-US" dirty="0"/>
              <a:t> </a:t>
            </a:r>
            <a:r>
              <a:rPr lang="en-US" dirty="0" err="1"/>
              <a:t>svojini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ponovo</a:t>
            </a:r>
            <a:r>
              <a:rPr lang="en-US" dirty="0"/>
              <a:t> </a:t>
            </a:r>
            <a:r>
              <a:rPr lang="en-US" dirty="0" err="1"/>
              <a:t>stiče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punog</a:t>
            </a:r>
            <a:r>
              <a:rPr lang="en-US" dirty="0"/>
              <a:t> </a:t>
            </a:r>
            <a:r>
              <a:rPr lang="en-US" dirty="0" err="1"/>
              <a:t>raspolaganja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osnovnim</a:t>
            </a:r>
            <a:r>
              <a:rPr lang="en-US" dirty="0"/>
              <a:t> </a:t>
            </a:r>
            <a:r>
              <a:rPr lang="en-US" dirty="0" err="1"/>
              <a:t>sredstvom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275126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565"/>
            <a:ext cx="10515600" cy="555839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Hipoteka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</a:t>
            </a:r>
            <a:r>
              <a:rPr lang="en-US" dirty="0" err="1"/>
              <a:t>obezbeđenja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založno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nekretnine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Hipoteka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obezbeđuje</a:t>
            </a:r>
            <a:r>
              <a:rPr lang="en-US" dirty="0"/>
              <a:t> </a:t>
            </a:r>
            <a:r>
              <a:rPr lang="en-US" dirty="0" err="1"/>
              <a:t>potpisivanjem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davaoca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primaoca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Davanje</a:t>
            </a:r>
            <a:r>
              <a:rPr lang="en-US" dirty="0" smtClean="0"/>
              <a:t> </a:t>
            </a:r>
            <a:r>
              <a:rPr lang="en-US" dirty="0" err="1"/>
              <a:t>hipoteke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zaloge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nekretninu</a:t>
            </a:r>
            <a:r>
              <a:rPr lang="en-US" dirty="0"/>
              <a:t> </a:t>
            </a:r>
            <a:r>
              <a:rPr lang="en-US" dirty="0" err="1"/>
              <a:t>uknjiži</a:t>
            </a:r>
            <a:r>
              <a:rPr lang="en-US" dirty="0"/>
              <a:t> u </a:t>
            </a:r>
            <a:r>
              <a:rPr lang="en-US" dirty="0" err="1"/>
              <a:t>zemljišne</a:t>
            </a:r>
            <a:r>
              <a:rPr lang="en-US" dirty="0"/>
              <a:t> </a:t>
            </a:r>
            <a:r>
              <a:rPr lang="en-US" dirty="0" err="1"/>
              <a:t>knjige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hipoteke</a:t>
            </a:r>
            <a:r>
              <a:rPr lang="en-US" dirty="0"/>
              <a:t> se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davanja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smtClean="0"/>
              <a:t>proc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nekretnine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se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odobrava</a:t>
            </a:r>
            <a:r>
              <a:rPr lang="en-US" dirty="0"/>
              <a:t> u </a:t>
            </a:r>
            <a:r>
              <a:rPr lang="en-US" dirty="0" err="1"/>
              <a:t>manjem</a:t>
            </a:r>
            <a:r>
              <a:rPr lang="en-US" dirty="0"/>
              <a:t> </a:t>
            </a:r>
            <a:r>
              <a:rPr lang="en-US" dirty="0" err="1"/>
              <a:t>iznosu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njenu</a:t>
            </a:r>
            <a:r>
              <a:rPr lang="en-US" dirty="0"/>
              <a:t> </a:t>
            </a:r>
            <a:r>
              <a:rPr lang="en-US" dirty="0" err="1"/>
              <a:t>procenjenu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Hipotekarna</a:t>
            </a:r>
            <a:r>
              <a:rPr lang="en-US" dirty="0" smtClean="0"/>
              <a:t> </a:t>
            </a:r>
            <a:r>
              <a:rPr lang="en-US" dirty="0" err="1"/>
              <a:t>zaloga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pogodnost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nekretnine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on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neometano</a:t>
            </a:r>
            <a:r>
              <a:rPr lang="en-US" dirty="0"/>
              <a:t> da je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uredno</a:t>
            </a:r>
            <a:r>
              <a:rPr lang="en-US" dirty="0"/>
              <a:t> </a:t>
            </a:r>
            <a:r>
              <a:rPr lang="en-US" dirty="0" err="1"/>
              <a:t>otplaćuje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Sa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poverioca</a:t>
            </a:r>
            <a:r>
              <a:rPr lang="en-US" dirty="0"/>
              <a:t> </a:t>
            </a:r>
            <a:r>
              <a:rPr lang="en-US" dirty="0" err="1"/>
              <a:t>hipoteka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zaloga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najsigurnijih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eđenja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prodati</a:t>
            </a:r>
            <a:r>
              <a:rPr lang="en-US" dirty="0"/>
              <a:t> u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sr-Latn-ME" dirty="0" smtClean="0"/>
              <a:t>HVALA!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639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Sa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, </a:t>
            </a:r>
            <a:r>
              <a:rPr lang="en-US" dirty="0" err="1" smtClean="0"/>
              <a:t>tradicionalne</a:t>
            </a:r>
            <a:r>
              <a:rPr lang="en-US" dirty="0" smtClean="0"/>
              <a:t> </a:t>
            </a:r>
            <a:r>
              <a:rPr lang="en-US" dirty="0" err="1" smtClean="0"/>
              <a:t>depozitno-kreditne</a:t>
            </a:r>
            <a:r>
              <a:rPr lang="en-US" dirty="0" smtClean="0"/>
              <a:t> </a:t>
            </a:r>
            <a:r>
              <a:rPr lang="en-US" dirty="0" err="1" smtClean="0"/>
              <a:t>usluge</a:t>
            </a:r>
            <a:r>
              <a:rPr lang="en-US" dirty="0" smtClean="0"/>
              <a:t> </a:t>
            </a:r>
            <a:r>
              <a:rPr lang="en-US" dirty="0" err="1" smtClean="0"/>
              <a:t>koristila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pretežno</a:t>
            </a:r>
            <a:r>
              <a:rPr lang="en-US" dirty="0" smtClean="0"/>
              <a:t> mala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srednja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, </a:t>
            </a:r>
            <a:r>
              <a:rPr lang="en-US" dirty="0" err="1" smtClean="0"/>
              <a:t>jer</a:t>
            </a:r>
            <a:r>
              <a:rPr lang="en-US" dirty="0" smtClean="0"/>
              <a:t> se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kotirala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berzi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Regulisanje</a:t>
            </a:r>
            <a:r>
              <a:rPr lang="en-US" dirty="0" smtClean="0"/>
              <a:t> </a:t>
            </a:r>
            <a:r>
              <a:rPr lang="en-US" dirty="0" err="1" smtClean="0"/>
              <a:t>maksimalne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je </a:t>
            </a:r>
            <a:r>
              <a:rPr lang="en-US" dirty="0" err="1" smtClean="0"/>
              <a:t>bankama</a:t>
            </a:r>
            <a:r>
              <a:rPr lang="en-US" dirty="0" smtClean="0"/>
              <a:t> </a:t>
            </a:r>
            <a:r>
              <a:rPr lang="en-US" dirty="0" err="1" smtClean="0"/>
              <a:t>išlo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ruku</a:t>
            </a:r>
            <a:r>
              <a:rPr lang="en-US" dirty="0" smtClean="0"/>
              <a:t>, </a:t>
            </a:r>
            <a:r>
              <a:rPr lang="en-US" dirty="0" err="1" smtClean="0"/>
              <a:t>sve</a:t>
            </a:r>
            <a:r>
              <a:rPr lang="en-US" dirty="0" smtClean="0"/>
              <a:t> do </a:t>
            </a:r>
            <a:r>
              <a:rPr lang="en-US" dirty="0" err="1" smtClean="0"/>
              <a:t>velikog</a:t>
            </a:r>
            <a:r>
              <a:rPr lang="en-US" dirty="0" smtClean="0"/>
              <a:t> </a:t>
            </a:r>
            <a:r>
              <a:rPr lang="en-US" dirty="0" err="1" smtClean="0"/>
              <a:t>inflatornog</a:t>
            </a:r>
            <a:r>
              <a:rPr lang="en-US" dirty="0" smtClean="0"/>
              <a:t> </a:t>
            </a:r>
            <a:r>
              <a:rPr lang="en-US" dirty="0" err="1" smtClean="0"/>
              <a:t>talasa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u SAD </a:t>
            </a:r>
            <a:r>
              <a:rPr lang="en-US" dirty="0" err="1" smtClean="0"/>
              <a:t>dogodio</a:t>
            </a:r>
            <a:r>
              <a:rPr lang="en-US" dirty="0" smtClean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60-tih </a:t>
            </a:r>
            <a:r>
              <a:rPr lang="en-US" dirty="0" err="1" smtClean="0"/>
              <a:t>godina</a:t>
            </a:r>
            <a:r>
              <a:rPr lang="en-US" dirty="0" smtClean="0"/>
              <a:t> </a:t>
            </a:r>
            <a:r>
              <a:rPr lang="en-US" dirty="0" err="1" smtClean="0"/>
              <a:t>prošlog</a:t>
            </a:r>
            <a:r>
              <a:rPr lang="en-US" dirty="0" smtClean="0"/>
              <a:t> </a:t>
            </a:r>
            <a:r>
              <a:rPr lang="en-US" dirty="0" err="1" smtClean="0"/>
              <a:t>veka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 smtClean="0"/>
              <a:t>inflacije</a:t>
            </a:r>
            <a:r>
              <a:rPr lang="en-US" dirty="0" smtClean="0"/>
              <a:t> je </a:t>
            </a:r>
            <a:r>
              <a:rPr lang="en-US" dirty="0" err="1" smtClean="0"/>
              <a:t>rezultirao</a:t>
            </a:r>
            <a:r>
              <a:rPr lang="en-US" dirty="0" smtClean="0"/>
              <a:t> </a:t>
            </a:r>
            <a:r>
              <a:rPr lang="en-US" dirty="0" err="1" smtClean="0"/>
              <a:t>povlačenjem</a:t>
            </a:r>
            <a:r>
              <a:rPr lang="en-US" dirty="0" smtClean="0"/>
              <a:t> 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razloga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se </a:t>
            </a:r>
            <a:r>
              <a:rPr lang="en-US" dirty="0" err="1" smtClean="0"/>
              <a:t>investitori</a:t>
            </a:r>
            <a:r>
              <a:rPr lang="en-US" dirty="0" smtClean="0"/>
              <a:t> </a:t>
            </a:r>
            <a:r>
              <a:rPr lang="en-US" dirty="0" err="1" smtClean="0"/>
              <a:t>preorijentisali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donosila</a:t>
            </a:r>
            <a:r>
              <a:rPr lang="en-US" dirty="0" smtClean="0"/>
              <a:t> </a:t>
            </a:r>
            <a:r>
              <a:rPr lang="en-US" dirty="0" err="1" smtClean="0"/>
              <a:t>veće</a:t>
            </a:r>
            <a:r>
              <a:rPr lang="en-US" dirty="0" smtClean="0"/>
              <a:t> </a:t>
            </a:r>
            <a:r>
              <a:rPr lang="en-US" dirty="0" err="1" smtClean="0"/>
              <a:t>prinose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je </a:t>
            </a:r>
            <a:r>
              <a:rPr lang="en-US" dirty="0" err="1" smtClean="0"/>
              <a:t>dovelo</a:t>
            </a:r>
            <a:r>
              <a:rPr lang="en-US" dirty="0" smtClean="0"/>
              <a:t> do </a:t>
            </a:r>
            <a:r>
              <a:rPr lang="en-US" dirty="0" err="1" smtClean="0"/>
              <a:t>postepenog</a:t>
            </a:r>
            <a:r>
              <a:rPr lang="en-US" dirty="0" smtClean="0"/>
              <a:t> </a:t>
            </a:r>
            <a:r>
              <a:rPr lang="en-US" dirty="0" err="1" smtClean="0"/>
              <a:t>ukidanja</a:t>
            </a:r>
            <a:r>
              <a:rPr lang="en-US" dirty="0" smtClean="0"/>
              <a:t> </a:t>
            </a:r>
            <a:r>
              <a:rPr lang="en-US" dirty="0" err="1" smtClean="0"/>
              <a:t>propisa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se </a:t>
            </a:r>
            <a:r>
              <a:rPr lang="en-US" dirty="0" err="1" smtClean="0"/>
              <a:t>odnosili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maksimizaciju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depozite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do </a:t>
            </a:r>
            <a:r>
              <a:rPr lang="en-US" dirty="0" err="1" smtClean="0"/>
              <a:t>ukidanja</a:t>
            </a:r>
            <a:r>
              <a:rPr lang="en-US" dirty="0" smtClean="0"/>
              <a:t> </a:t>
            </a:r>
            <a:r>
              <a:rPr lang="en-US" dirty="0" err="1" smtClean="0"/>
              <a:t>propisa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se </a:t>
            </a:r>
            <a:r>
              <a:rPr lang="en-US" dirty="0" err="1" smtClean="0"/>
              <a:t>odnosili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eravanje</a:t>
            </a:r>
            <a:r>
              <a:rPr lang="en-US" dirty="0" smtClean="0"/>
              <a:t> 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plasmana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Konačno</a:t>
            </a:r>
            <a:r>
              <a:rPr lang="en-US" dirty="0" smtClean="0"/>
              <a:t>, </a:t>
            </a:r>
            <a:r>
              <a:rPr lang="en-US" dirty="0" err="1" smtClean="0"/>
              <a:t>krajem</a:t>
            </a:r>
            <a:r>
              <a:rPr lang="en-US" dirty="0" smtClean="0"/>
              <a:t> 90-tih </a:t>
            </a:r>
            <a:r>
              <a:rPr lang="en-US" dirty="0" err="1" smtClean="0"/>
              <a:t>godina</a:t>
            </a:r>
            <a:r>
              <a:rPr lang="en-US" dirty="0" smtClean="0"/>
              <a:t> </a:t>
            </a:r>
            <a:r>
              <a:rPr lang="en-US" dirty="0" err="1" smtClean="0"/>
              <a:t>dolazi</a:t>
            </a:r>
            <a:r>
              <a:rPr lang="en-US" dirty="0" smtClean="0"/>
              <a:t> do </a:t>
            </a:r>
            <a:r>
              <a:rPr lang="en-US" dirty="0" err="1" smtClean="0"/>
              <a:t>ukidanja</a:t>
            </a:r>
            <a:r>
              <a:rPr lang="en-US" dirty="0" smtClean="0"/>
              <a:t> „Glass-Steagall“ </a:t>
            </a:r>
            <a:r>
              <a:rPr lang="en-US" dirty="0" err="1" smtClean="0"/>
              <a:t>akta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je bio </a:t>
            </a:r>
            <a:r>
              <a:rPr lang="en-US" dirty="0" err="1" smtClean="0"/>
              <a:t>preduslov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stavaranje</a:t>
            </a:r>
            <a:r>
              <a:rPr lang="en-US" dirty="0" smtClean="0"/>
              <a:t> </a:t>
            </a:r>
            <a:r>
              <a:rPr lang="en-US" dirty="0" err="1" smtClean="0"/>
              <a:t>savremenih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da se </a:t>
            </a:r>
            <a:r>
              <a:rPr lang="en-US" dirty="0" err="1" smtClean="0"/>
              <a:t>angažuju</a:t>
            </a:r>
            <a:r>
              <a:rPr lang="en-US" dirty="0" smtClean="0"/>
              <a:t> u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oblicima</a:t>
            </a:r>
            <a:r>
              <a:rPr lang="en-US" dirty="0" smtClean="0"/>
              <a:t> </a:t>
            </a:r>
            <a:r>
              <a:rPr lang="en-US" dirty="0" err="1" smtClean="0"/>
              <a:t>finanijskih</a:t>
            </a:r>
            <a:r>
              <a:rPr lang="en-US" dirty="0" smtClean="0"/>
              <a:t> </a:t>
            </a:r>
            <a:r>
              <a:rPr lang="en-US" dirty="0" err="1" smtClean="0"/>
              <a:t>aktivnosti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659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92428"/>
            <a:ext cx="10515600" cy="558453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Smanjenje</a:t>
            </a:r>
            <a:r>
              <a:rPr lang="en-US" dirty="0" smtClean="0"/>
              <a:t> </a:t>
            </a:r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 smtClean="0"/>
              <a:t>regulacije</a:t>
            </a:r>
            <a:r>
              <a:rPr lang="en-US" dirty="0" smtClean="0"/>
              <a:t> je </a:t>
            </a:r>
            <a:r>
              <a:rPr lang="en-US" dirty="0" err="1" smtClean="0"/>
              <a:t>doprinelo</a:t>
            </a:r>
            <a:r>
              <a:rPr lang="en-US" dirty="0" smtClean="0"/>
              <a:t> </a:t>
            </a:r>
            <a:r>
              <a:rPr lang="en-US" dirty="0" err="1" smtClean="0"/>
              <a:t>razvoju</a:t>
            </a:r>
            <a:r>
              <a:rPr lang="en-US" dirty="0" smtClean="0"/>
              <a:t> </a:t>
            </a:r>
            <a:r>
              <a:rPr lang="en-US" dirty="0" err="1" smtClean="0"/>
              <a:t>pune</a:t>
            </a:r>
            <a:r>
              <a:rPr lang="en-US" dirty="0" smtClean="0"/>
              <a:t> </a:t>
            </a:r>
            <a:r>
              <a:rPr lang="en-US" dirty="0" err="1" smtClean="0"/>
              <a:t>konkurencije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ostalih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Povećano</a:t>
            </a:r>
            <a:r>
              <a:rPr lang="en-US" dirty="0" smtClean="0"/>
              <a:t> </a:t>
            </a:r>
            <a:r>
              <a:rPr lang="en-US" dirty="0" err="1" smtClean="0"/>
              <a:t>rivalstvo</a:t>
            </a:r>
            <a:r>
              <a:rPr lang="en-US" dirty="0" smtClean="0"/>
              <a:t> je </a:t>
            </a:r>
            <a:r>
              <a:rPr lang="en-US" dirty="0" err="1" smtClean="0"/>
              <a:t>imalo</a:t>
            </a:r>
            <a:r>
              <a:rPr lang="en-US" dirty="0" smtClean="0"/>
              <a:t> </a:t>
            </a:r>
            <a:r>
              <a:rPr lang="en-US" dirty="0" err="1" smtClean="0"/>
              <a:t>najveći</a:t>
            </a:r>
            <a:r>
              <a:rPr lang="en-US" dirty="0" smtClean="0"/>
              <a:t> </a:t>
            </a:r>
            <a:r>
              <a:rPr lang="en-US" dirty="0" err="1" smtClean="0"/>
              <a:t>uticaj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pad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proširivanje</a:t>
            </a:r>
            <a:r>
              <a:rPr lang="en-US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 smtClean="0"/>
              <a:t>bankarskih</a:t>
            </a:r>
            <a:r>
              <a:rPr lang="en-US" dirty="0" smtClean="0"/>
              <a:t> </a:t>
            </a:r>
            <a:r>
              <a:rPr lang="en-US" dirty="0" err="1" smtClean="0"/>
              <a:t>proizvoda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usluga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Obaranje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marži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smanjenje</a:t>
            </a:r>
            <a:r>
              <a:rPr lang="en-US" dirty="0" smtClean="0"/>
              <a:t> </a:t>
            </a:r>
            <a:r>
              <a:rPr lang="en-US" dirty="0" err="1" smtClean="0"/>
              <a:t>profitabilnosti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uticali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da </a:t>
            </a:r>
            <a:r>
              <a:rPr lang="en-US" dirty="0" err="1" smtClean="0"/>
              <a:t>prošire</a:t>
            </a:r>
            <a:r>
              <a:rPr lang="en-US" dirty="0" smtClean="0"/>
              <a:t> </a:t>
            </a:r>
            <a:r>
              <a:rPr lang="en-US" dirty="0" err="1" smtClean="0"/>
              <a:t>paletu</a:t>
            </a:r>
            <a:r>
              <a:rPr lang="en-US" dirty="0" smtClean="0"/>
              <a:t> </a:t>
            </a:r>
            <a:r>
              <a:rPr lang="en-US" dirty="0" err="1" smtClean="0"/>
              <a:t>proizvoda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usluga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vode</a:t>
            </a:r>
            <a:r>
              <a:rPr lang="en-US" dirty="0" smtClean="0"/>
              <a:t> </a:t>
            </a:r>
            <a:r>
              <a:rPr lang="en-US" dirty="0" err="1" smtClean="0"/>
              <a:t>računa</a:t>
            </a:r>
            <a:r>
              <a:rPr lang="en-US" dirty="0" smtClean="0"/>
              <a:t> o </a:t>
            </a:r>
            <a:r>
              <a:rPr lang="en-US" dirty="0" err="1" smtClean="0"/>
              <a:t>potrebama</a:t>
            </a:r>
            <a:r>
              <a:rPr lang="en-US" dirty="0" smtClean="0"/>
              <a:t> </a:t>
            </a:r>
            <a:r>
              <a:rPr lang="en-US" dirty="0" err="1" smtClean="0"/>
              <a:t>različitih</a:t>
            </a:r>
            <a:r>
              <a:rPr lang="en-US" dirty="0" smtClean="0"/>
              <a:t> </a:t>
            </a:r>
            <a:r>
              <a:rPr lang="en-US" dirty="0" err="1" smtClean="0"/>
              <a:t>segmanata</a:t>
            </a:r>
            <a:r>
              <a:rPr lang="en-US" dirty="0" smtClean="0"/>
              <a:t> </a:t>
            </a:r>
            <a:r>
              <a:rPr lang="en-US" dirty="0" err="1" smtClean="0"/>
              <a:t>potencijalnih</a:t>
            </a:r>
            <a:r>
              <a:rPr lang="en-US" dirty="0" smtClean="0"/>
              <a:t> </a:t>
            </a:r>
            <a:r>
              <a:rPr lang="en-US" dirty="0" err="1" smtClean="0"/>
              <a:t>korisnika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Došlo</a:t>
            </a:r>
            <a:r>
              <a:rPr lang="en-US" dirty="0" smtClean="0"/>
              <a:t> je do </a:t>
            </a:r>
            <a:r>
              <a:rPr lang="en-US" dirty="0" err="1" smtClean="0"/>
              <a:t>poboljšanja</a:t>
            </a:r>
            <a:r>
              <a:rPr lang="en-US" dirty="0" smtClean="0"/>
              <a:t> </a:t>
            </a:r>
            <a:r>
              <a:rPr lang="en-US" dirty="0" err="1" smtClean="0"/>
              <a:t>kvaliteta</a:t>
            </a:r>
            <a:r>
              <a:rPr lang="en-US" dirty="0" smtClean="0"/>
              <a:t> </a:t>
            </a:r>
            <a:r>
              <a:rPr lang="en-US" dirty="0" err="1" smtClean="0"/>
              <a:t>usluga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do </a:t>
            </a:r>
            <a:r>
              <a:rPr lang="en-US" dirty="0" err="1" smtClean="0"/>
              <a:t>približavanja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 </a:t>
            </a:r>
            <a:r>
              <a:rPr lang="en-US" dirty="0" err="1" smtClean="0"/>
              <a:t>korisnicima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tom </a:t>
            </a:r>
            <a:r>
              <a:rPr lang="en-US" dirty="0" err="1" smtClean="0"/>
              <a:t>smislu</a:t>
            </a:r>
            <a:r>
              <a:rPr lang="en-US" dirty="0" smtClean="0"/>
              <a:t>, </a:t>
            </a:r>
            <a:r>
              <a:rPr lang="en-US" dirty="0" err="1" smtClean="0"/>
              <a:t>otpočela</a:t>
            </a:r>
            <a:r>
              <a:rPr lang="en-US" dirty="0" smtClean="0"/>
              <a:t> je </a:t>
            </a:r>
            <a:r>
              <a:rPr lang="en-US" dirty="0" err="1" smtClean="0"/>
              <a:t>rekonstrukcija</a:t>
            </a:r>
            <a:r>
              <a:rPr lang="en-US" dirty="0" smtClean="0"/>
              <a:t> </a:t>
            </a:r>
            <a:r>
              <a:rPr lang="en-US" dirty="0" err="1" smtClean="0"/>
              <a:t>distributivne</a:t>
            </a:r>
            <a:r>
              <a:rPr lang="en-US" dirty="0" smtClean="0"/>
              <a:t> </a:t>
            </a:r>
            <a:r>
              <a:rPr lang="en-US" dirty="0" err="1" smtClean="0"/>
              <a:t>mreže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ciljem</a:t>
            </a:r>
            <a:r>
              <a:rPr lang="en-US" dirty="0" smtClean="0"/>
              <a:t> </a:t>
            </a:r>
            <a:r>
              <a:rPr lang="en-US" dirty="0" err="1" smtClean="0"/>
              <a:t>stvaranja</a:t>
            </a:r>
            <a:r>
              <a:rPr lang="en-US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 smtClean="0"/>
              <a:t>kompjutersih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telekomunikacionih</a:t>
            </a:r>
            <a:r>
              <a:rPr lang="en-US" dirty="0" smtClean="0"/>
              <a:t> </a:t>
            </a:r>
            <a:r>
              <a:rPr lang="en-US" dirty="0" err="1" smtClean="0"/>
              <a:t>veza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klijentima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Danas </a:t>
            </a:r>
            <a:r>
              <a:rPr lang="en-US" dirty="0" err="1" smtClean="0"/>
              <a:t>savremeni</a:t>
            </a:r>
            <a:r>
              <a:rPr lang="en-US" dirty="0" smtClean="0"/>
              <a:t> </a:t>
            </a:r>
            <a:r>
              <a:rPr lang="en-US" dirty="0" err="1" smtClean="0"/>
              <a:t>kompjuters</a:t>
            </a:r>
            <a:r>
              <a:rPr lang="sr-Latn-ME" dirty="0" smtClean="0"/>
              <a:t>k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informacioni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tehničku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obradu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prenos</a:t>
            </a:r>
            <a:r>
              <a:rPr lang="en-US" dirty="0" smtClean="0"/>
              <a:t> </a:t>
            </a:r>
            <a:r>
              <a:rPr lang="en-US" dirty="0" err="1" smtClean="0"/>
              <a:t>podataka</a:t>
            </a:r>
            <a:r>
              <a:rPr lang="en-US" dirty="0" smtClean="0"/>
              <a:t> u </a:t>
            </a:r>
            <a:r>
              <a:rPr lang="en-US" dirty="0" err="1" smtClean="0"/>
              <a:t>savremenom</a:t>
            </a:r>
            <a:r>
              <a:rPr lang="en-US" dirty="0" smtClean="0"/>
              <a:t> </a:t>
            </a:r>
            <a:r>
              <a:rPr lang="en-US" dirty="0" err="1" smtClean="0"/>
              <a:t>bankarstvu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2430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 err="1" smtClean="0"/>
              <a:t>Implementacija</a:t>
            </a:r>
            <a:r>
              <a:rPr lang="en-US" dirty="0" smtClean="0"/>
              <a:t> </a:t>
            </a:r>
            <a:r>
              <a:rPr lang="en-US" dirty="0" err="1" smtClean="0"/>
              <a:t>savremene</a:t>
            </a:r>
            <a:r>
              <a:rPr lang="en-US" dirty="0" smtClean="0"/>
              <a:t> </a:t>
            </a:r>
            <a:r>
              <a:rPr lang="en-US" dirty="0" err="1" smtClean="0"/>
              <a:t>računarske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informacione</a:t>
            </a:r>
            <a:r>
              <a:rPr lang="en-US" dirty="0" smtClean="0"/>
              <a:t> </a:t>
            </a:r>
            <a:r>
              <a:rPr lang="en-US" dirty="0" err="1" smtClean="0"/>
              <a:t>tehnologije</a:t>
            </a:r>
            <a:r>
              <a:rPr lang="en-US" dirty="0" smtClean="0"/>
              <a:t> u </a:t>
            </a:r>
            <a:r>
              <a:rPr lang="en-US" dirty="0" err="1" smtClean="0"/>
              <a:t>bankarsko</a:t>
            </a:r>
            <a:r>
              <a:rPr lang="en-US" dirty="0" smtClean="0"/>
              <a:t> </a:t>
            </a:r>
            <a:r>
              <a:rPr lang="en-US" dirty="0" err="1" smtClean="0"/>
              <a:t>poslovanje</a:t>
            </a:r>
            <a:r>
              <a:rPr lang="en-US" dirty="0" smtClean="0"/>
              <a:t> je </a:t>
            </a:r>
            <a:r>
              <a:rPr lang="en-US" dirty="0" err="1" smtClean="0"/>
              <a:t>uticala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elektronskog</a:t>
            </a:r>
            <a:r>
              <a:rPr lang="en-US" dirty="0" smtClean="0"/>
              <a:t> </a:t>
            </a:r>
            <a:r>
              <a:rPr lang="en-US" dirty="0" err="1" smtClean="0"/>
              <a:t>banakrstva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 smtClean="0"/>
              <a:t>brzog</a:t>
            </a:r>
            <a:r>
              <a:rPr lang="en-US" dirty="0" smtClean="0"/>
              <a:t> </a:t>
            </a:r>
            <a:r>
              <a:rPr lang="en-US" dirty="0" err="1" smtClean="0"/>
              <a:t>prenosa</a:t>
            </a:r>
            <a:r>
              <a:rPr lang="en-US" dirty="0" smtClean="0"/>
              <a:t> </a:t>
            </a:r>
            <a:r>
              <a:rPr lang="en-US" dirty="0" err="1" smtClean="0"/>
              <a:t>podataka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transfera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relacijama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klijentima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bankama</a:t>
            </a:r>
            <a:r>
              <a:rPr lang="en-US" dirty="0" smtClean="0"/>
              <a:t>, </a:t>
            </a:r>
            <a:r>
              <a:rPr lang="en-US" dirty="0" err="1" smtClean="0"/>
              <a:t>rezultirala</a:t>
            </a:r>
            <a:r>
              <a:rPr lang="en-US" dirty="0" smtClean="0"/>
              <a:t> je </a:t>
            </a:r>
            <a:r>
              <a:rPr lang="en-US" dirty="0" err="1" smtClean="0"/>
              <a:t>značajnim</a:t>
            </a:r>
            <a:r>
              <a:rPr lang="en-US" dirty="0" smtClean="0"/>
              <a:t> prom</a:t>
            </a:r>
            <a:r>
              <a:rPr lang="sr-Latn-ME" dirty="0" smtClean="0"/>
              <a:t>j</a:t>
            </a:r>
            <a:r>
              <a:rPr lang="en-US" dirty="0" err="1" smtClean="0"/>
              <a:t>enama</a:t>
            </a:r>
            <a:r>
              <a:rPr lang="en-US" dirty="0" smtClean="0"/>
              <a:t> u </a:t>
            </a:r>
            <a:r>
              <a:rPr lang="en-US" dirty="0" err="1" smtClean="0"/>
              <a:t>tehnološkim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organizacionim</a:t>
            </a:r>
            <a:r>
              <a:rPr lang="en-US" dirty="0" smtClean="0"/>
              <a:t> </a:t>
            </a:r>
            <a:r>
              <a:rPr lang="en-US" dirty="0" err="1" smtClean="0"/>
              <a:t>aspektima</a:t>
            </a:r>
            <a:r>
              <a:rPr lang="en-US" dirty="0" smtClean="0"/>
              <a:t> </a:t>
            </a:r>
            <a:r>
              <a:rPr lang="en-US" dirty="0" err="1" smtClean="0"/>
              <a:t>bankarskog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Razvojem</a:t>
            </a:r>
            <a:r>
              <a:rPr lang="en-US" dirty="0" smtClean="0"/>
              <a:t> </a:t>
            </a:r>
            <a:r>
              <a:rPr lang="en-US" dirty="0" err="1" smtClean="0"/>
              <a:t>elektronskog</a:t>
            </a:r>
            <a:r>
              <a:rPr lang="en-US" dirty="0" smtClean="0"/>
              <a:t> </a:t>
            </a:r>
            <a:r>
              <a:rPr lang="en-US" dirty="0" err="1" smtClean="0"/>
              <a:t>bankarstva</a:t>
            </a:r>
            <a:r>
              <a:rPr lang="en-US" dirty="0" smtClean="0"/>
              <a:t>, </a:t>
            </a:r>
            <a:r>
              <a:rPr lang="en-US" dirty="0" err="1" smtClean="0"/>
              <a:t>efikasnost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je </a:t>
            </a:r>
            <a:r>
              <a:rPr lang="en-US" dirty="0" err="1" smtClean="0"/>
              <a:t>podignuta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viši</a:t>
            </a:r>
            <a:r>
              <a:rPr lang="en-US" dirty="0" smtClean="0"/>
              <a:t> </a:t>
            </a:r>
            <a:r>
              <a:rPr lang="en-US" dirty="0" err="1" smtClean="0"/>
              <a:t>nivo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savremene</a:t>
            </a:r>
            <a:r>
              <a:rPr lang="en-US" dirty="0" smtClean="0"/>
              <a:t> </a:t>
            </a:r>
            <a:r>
              <a:rPr lang="en-US" dirty="0" err="1" smtClean="0"/>
              <a:t>računarske</a:t>
            </a:r>
            <a:r>
              <a:rPr lang="en-US" dirty="0" smtClean="0"/>
              <a:t> </a:t>
            </a:r>
            <a:r>
              <a:rPr lang="en-US" dirty="0" err="1" smtClean="0"/>
              <a:t>tehnologije</a:t>
            </a:r>
            <a:r>
              <a:rPr lang="en-US" dirty="0" smtClean="0"/>
              <a:t> </a:t>
            </a:r>
            <a:r>
              <a:rPr lang="en-US" dirty="0" err="1" smtClean="0"/>
              <a:t>omogućila</a:t>
            </a:r>
            <a:r>
              <a:rPr lang="en-US" dirty="0" smtClean="0"/>
              <a:t> je </a:t>
            </a:r>
            <a:r>
              <a:rPr lang="en-US" dirty="0" err="1" smtClean="0"/>
              <a:t>bankama</a:t>
            </a:r>
            <a:r>
              <a:rPr lang="en-US" dirty="0" smtClean="0"/>
              <a:t> </a:t>
            </a:r>
            <a:r>
              <a:rPr lang="en-US" dirty="0" err="1" smtClean="0"/>
              <a:t>brzu</a:t>
            </a:r>
            <a:r>
              <a:rPr lang="en-US" dirty="0" smtClean="0"/>
              <a:t> </a:t>
            </a:r>
            <a:r>
              <a:rPr lang="en-US" dirty="0" err="1" smtClean="0"/>
              <a:t>evaluaciju</a:t>
            </a:r>
            <a:r>
              <a:rPr lang="en-US" dirty="0" smtClean="0"/>
              <a:t> </a:t>
            </a:r>
            <a:r>
              <a:rPr lang="en-US" dirty="0" err="1" smtClean="0"/>
              <a:t>kreditnih</a:t>
            </a:r>
            <a:r>
              <a:rPr lang="en-US" dirty="0" smtClean="0"/>
              <a:t> </a:t>
            </a:r>
            <a:r>
              <a:rPr lang="en-US" dirty="0" err="1" smtClean="0"/>
              <a:t>zahteva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Takođe</a:t>
            </a:r>
            <a:r>
              <a:rPr lang="en-US" dirty="0" smtClean="0"/>
              <a:t>, </a:t>
            </a:r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 smtClean="0"/>
              <a:t>direktne</a:t>
            </a:r>
            <a:r>
              <a:rPr lang="en-US" dirty="0" smtClean="0"/>
              <a:t> </a:t>
            </a:r>
            <a:r>
              <a:rPr lang="en-US" dirty="0" err="1" smtClean="0"/>
              <a:t>komunikacije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klijentima</a:t>
            </a:r>
            <a:r>
              <a:rPr lang="en-US" dirty="0" smtClean="0"/>
              <a:t> je </a:t>
            </a:r>
            <a:r>
              <a:rPr lang="en-US" dirty="0" err="1" smtClean="0"/>
              <a:t>drastično</a:t>
            </a:r>
            <a:r>
              <a:rPr lang="en-US" dirty="0" smtClean="0"/>
              <a:t> </a:t>
            </a:r>
            <a:r>
              <a:rPr lang="en-US" dirty="0" err="1" smtClean="0"/>
              <a:t>smanjila</a:t>
            </a:r>
            <a:r>
              <a:rPr lang="en-US" dirty="0" smtClean="0"/>
              <a:t> </a:t>
            </a:r>
            <a:r>
              <a:rPr lang="en-US" dirty="0" err="1" smtClean="0"/>
              <a:t>potrebu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brojem</a:t>
            </a:r>
            <a:r>
              <a:rPr lang="en-US" dirty="0" smtClean="0"/>
              <a:t> </a:t>
            </a:r>
            <a:r>
              <a:rPr lang="en-US" dirty="0" err="1" smtClean="0"/>
              <a:t>filijala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brojem</a:t>
            </a:r>
            <a:r>
              <a:rPr lang="en-US" dirty="0" smtClean="0"/>
              <a:t> </a:t>
            </a:r>
            <a:r>
              <a:rPr lang="en-US" dirty="0" err="1" smtClean="0"/>
              <a:t>zaposlenih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je </a:t>
            </a:r>
            <a:r>
              <a:rPr lang="en-US" dirty="0" err="1" smtClean="0"/>
              <a:t>dovelo</a:t>
            </a:r>
            <a:r>
              <a:rPr lang="en-US" dirty="0" smtClean="0"/>
              <a:t> do </a:t>
            </a:r>
            <a:r>
              <a:rPr lang="en-US" dirty="0" err="1" smtClean="0"/>
              <a:t>smanjenja</a:t>
            </a:r>
            <a:r>
              <a:rPr lang="en-US" dirty="0" smtClean="0"/>
              <a:t> </a:t>
            </a:r>
            <a:r>
              <a:rPr lang="en-US" dirty="0" err="1" smtClean="0"/>
              <a:t>operativnih</a:t>
            </a:r>
            <a:r>
              <a:rPr lang="en-US" dirty="0" smtClean="0"/>
              <a:t> </a:t>
            </a:r>
            <a:r>
              <a:rPr lang="en-US" dirty="0" err="1" smtClean="0"/>
              <a:t>troškova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97937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,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informacione</a:t>
            </a:r>
            <a:r>
              <a:rPr lang="en-US" dirty="0" smtClean="0"/>
              <a:t> </a:t>
            </a:r>
            <a:r>
              <a:rPr lang="en-US" dirty="0" err="1" smtClean="0"/>
              <a:t>tehnologije</a:t>
            </a:r>
            <a:r>
              <a:rPr lang="en-US" dirty="0" smtClean="0"/>
              <a:t> ne </a:t>
            </a:r>
            <a:r>
              <a:rPr lang="en-US" dirty="0" err="1" smtClean="0"/>
              <a:t>ostvaruje</a:t>
            </a:r>
            <a:r>
              <a:rPr lang="en-US" dirty="0" smtClean="0"/>
              <a:t> </a:t>
            </a:r>
            <a:r>
              <a:rPr lang="en-US" dirty="0" err="1" smtClean="0"/>
              <a:t>isključivo</a:t>
            </a:r>
            <a:r>
              <a:rPr lang="en-US" dirty="0" smtClean="0"/>
              <a:t> </a:t>
            </a:r>
            <a:r>
              <a:rPr lang="en-US" dirty="0" err="1" smtClean="0"/>
              <a:t>pozitivane</a:t>
            </a:r>
            <a:r>
              <a:rPr lang="en-US" dirty="0" smtClean="0"/>
              <a:t> </a:t>
            </a:r>
            <a:r>
              <a:rPr lang="en-US" dirty="0" err="1" smtClean="0"/>
              <a:t>efekte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bankarskog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Savremena</a:t>
            </a:r>
            <a:r>
              <a:rPr lang="en-US" dirty="0" smtClean="0"/>
              <a:t> </a:t>
            </a:r>
            <a:r>
              <a:rPr lang="en-US" dirty="0" err="1" smtClean="0"/>
              <a:t>informaciona</a:t>
            </a:r>
            <a:r>
              <a:rPr lang="en-US" dirty="0" smtClean="0"/>
              <a:t> </a:t>
            </a:r>
            <a:r>
              <a:rPr lang="en-US" dirty="0" err="1" smtClean="0"/>
              <a:t>tehnologija</a:t>
            </a:r>
            <a:r>
              <a:rPr lang="en-US" dirty="0" smtClean="0"/>
              <a:t> </a:t>
            </a:r>
            <a:r>
              <a:rPr lang="en-US" dirty="0" err="1" smtClean="0"/>
              <a:t>daje</a:t>
            </a:r>
            <a:r>
              <a:rPr lang="en-US" dirty="0" smtClean="0"/>
              <a:t> </a:t>
            </a:r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 smtClean="0"/>
              <a:t>jakim</a:t>
            </a:r>
            <a:r>
              <a:rPr lang="en-US" dirty="0" smtClean="0"/>
              <a:t> </a:t>
            </a:r>
            <a:r>
              <a:rPr lang="en-US" dirty="0" err="1" smtClean="0"/>
              <a:t>nefinansijskim</a:t>
            </a:r>
            <a:r>
              <a:rPr lang="en-US" dirty="0" smtClean="0"/>
              <a:t> </a:t>
            </a:r>
            <a:r>
              <a:rPr lang="en-US" dirty="0" err="1" smtClean="0"/>
              <a:t>kompanijama</a:t>
            </a:r>
            <a:r>
              <a:rPr lang="en-US" dirty="0" smtClean="0"/>
              <a:t> da </a:t>
            </a:r>
            <a:r>
              <a:rPr lang="en-US" dirty="0" err="1" smtClean="0"/>
              <a:t>pružaju</a:t>
            </a:r>
            <a:r>
              <a:rPr lang="en-US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 smtClean="0"/>
              <a:t>usluge</a:t>
            </a:r>
            <a:r>
              <a:rPr lang="en-US" dirty="0" smtClean="0"/>
              <a:t> </a:t>
            </a:r>
            <a:r>
              <a:rPr lang="en-US" dirty="0" err="1" smtClean="0"/>
              <a:t>svojim</a:t>
            </a:r>
            <a:r>
              <a:rPr lang="en-US" dirty="0" smtClean="0"/>
              <a:t> </a:t>
            </a:r>
            <a:r>
              <a:rPr lang="en-US" dirty="0" err="1" smtClean="0"/>
              <a:t>kupcima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je </a:t>
            </a:r>
            <a:r>
              <a:rPr lang="en-US" dirty="0" err="1" smtClean="0"/>
              <a:t>najčešće</a:t>
            </a:r>
            <a:r>
              <a:rPr lang="en-US" dirty="0" smtClean="0"/>
              <a:t> </a:t>
            </a:r>
            <a:r>
              <a:rPr lang="en-US" dirty="0" err="1" smtClean="0"/>
              <a:t>slučaj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velikim</a:t>
            </a:r>
            <a:r>
              <a:rPr lang="en-US" dirty="0" smtClean="0"/>
              <a:t> </a:t>
            </a:r>
            <a:r>
              <a:rPr lang="en-US" dirty="0" err="1" smtClean="0"/>
              <a:t>industrijskim</a:t>
            </a:r>
            <a:r>
              <a:rPr lang="en-US" dirty="0" smtClean="0"/>
              <a:t> </a:t>
            </a:r>
            <a:r>
              <a:rPr lang="en-US" dirty="0" err="1" smtClean="0"/>
              <a:t>kompanijama</a:t>
            </a:r>
            <a:r>
              <a:rPr lang="en-US" dirty="0" smtClean="0"/>
              <a:t>,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 err="1" smtClean="0"/>
              <a:t>svojih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 </a:t>
            </a:r>
            <a:r>
              <a:rPr lang="en-US" dirty="0" err="1" smtClean="0"/>
              <a:t>pružaju</a:t>
            </a:r>
            <a:r>
              <a:rPr lang="en-US" dirty="0" smtClean="0"/>
              <a:t> </a:t>
            </a:r>
            <a:r>
              <a:rPr lang="en-US" dirty="0" err="1" smtClean="0"/>
              <a:t>kupcima</a:t>
            </a:r>
            <a:r>
              <a:rPr lang="en-US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 smtClean="0"/>
              <a:t>usluge</a:t>
            </a:r>
            <a:r>
              <a:rPr lang="en-US" dirty="0" smtClean="0"/>
              <a:t>, </a:t>
            </a:r>
            <a:r>
              <a:rPr lang="en-US" dirty="0" err="1" smtClean="0"/>
              <a:t>zaobilazeći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taj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 smtClean="0"/>
              <a:t>posrednike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toga, </a:t>
            </a:r>
            <a:r>
              <a:rPr lang="en-US" dirty="0" err="1" smtClean="0"/>
              <a:t>razvijeni</a:t>
            </a:r>
            <a:r>
              <a:rPr lang="en-US" dirty="0" smtClean="0"/>
              <a:t> </a:t>
            </a:r>
            <a:r>
              <a:rPr lang="en-US" dirty="0" err="1" smtClean="0"/>
              <a:t>računarski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informacioni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 </a:t>
            </a:r>
            <a:r>
              <a:rPr lang="en-US" dirty="0" err="1" smtClean="0"/>
              <a:t>danas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jedan</a:t>
            </a:r>
            <a:r>
              <a:rPr lang="en-US" dirty="0" smtClean="0"/>
              <a:t> od </a:t>
            </a:r>
            <a:r>
              <a:rPr lang="en-US" dirty="0" err="1" smtClean="0"/>
              <a:t>osnovnih</a:t>
            </a:r>
            <a:r>
              <a:rPr lang="en-US" dirty="0" smtClean="0"/>
              <a:t> </a:t>
            </a:r>
            <a:r>
              <a:rPr lang="en-US" dirty="0" err="1" smtClean="0"/>
              <a:t>preduslova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održanje</a:t>
            </a:r>
            <a:r>
              <a:rPr lang="en-US" dirty="0" smtClean="0"/>
              <a:t> </a:t>
            </a:r>
            <a:r>
              <a:rPr lang="en-US" dirty="0" err="1" smtClean="0"/>
              <a:t>konkurentnosti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, </a:t>
            </a:r>
            <a:r>
              <a:rPr lang="en-US" dirty="0" err="1" smtClean="0"/>
              <a:t>praćenje</a:t>
            </a:r>
            <a:r>
              <a:rPr lang="en-US" dirty="0" smtClean="0"/>
              <a:t> </a:t>
            </a:r>
            <a:r>
              <a:rPr lang="en-US" dirty="0" err="1" smtClean="0"/>
              <a:t>savremenih</a:t>
            </a:r>
            <a:r>
              <a:rPr lang="en-US" dirty="0" smtClean="0"/>
              <a:t> </a:t>
            </a:r>
            <a:r>
              <a:rPr lang="en-US" dirty="0" err="1" smtClean="0"/>
              <a:t>tehnoloških</a:t>
            </a:r>
            <a:r>
              <a:rPr lang="en-US" dirty="0" smtClean="0"/>
              <a:t> </a:t>
            </a:r>
            <a:r>
              <a:rPr lang="en-US" dirty="0" err="1" smtClean="0"/>
              <a:t>trendova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implementacija</a:t>
            </a:r>
            <a:r>
              <a:rPr lang="en-US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 smtClean="0"/>
              <a:t>tehnoloških</a:t>
            </a:r>
            <a:r>
              <a:rPr lang="en-US" dirty="0" smtClean="0"/>
              <a:t> </a:t>
            </a:r>
            <a:r>
              <a:rPr lang="en-US" dirty="0" err="1" smtClean="0"/>
              <a:t>rešenja</a:t>
            </a:r>
            <a:r>
              <a:rPr lang="en-US" dirty="0" smtClean="0"/>
              <a:t>, </a:t>
            </a:r>
            <a:r>
              <a:rPr lang="en-US" dirty="0" err="1" smtClean="0"/>
              <a:t>izlažu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velikim</a:t>
            </a:r>
            <a:r>
              <a:rPr lang="en-US" dirty="0" smtClean="0"/>
              <a:t> </a:t>
            </a:r>
            <a:r>
              <a:rPr lang="en-US" dirty="0" err="1" smtClean="0"/>
              <a:t>troškovima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Praksa</a:t>
            </a:r>
            <a:r>
              <a:rPr lang="en-US" dirty="0" smtClean="0"/>
              <a:t> </a:t>
            </a:r>
            <a:r>
              <a:rPr lang="en-US" dirty="0" err="1" smtClean="0"/>
              <a:t>pokazuje</a:t>
            </a:r>
            <a:r>
              <a:rPr lang="en-US" dirty="0" smtClean="0"/>
              <a:t> da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 smtClean="0"/>
              <a:t>dovoljno</a:t>
            </a:r>
            <a:r>
              <a:rPr lang="en-US" dirty="0" smtClean="0"/>
              <a:t> </a:t>
            </a:r>
            <a:r>
              <a:rPr lang="en-US" dirty="0" err="1" smtClean="0"/>
              <a:t>jake</a:t>
            </a:r>
            <a:r>
              <a:rPr lang="en-US" dirty="0" smtClean="0"/>
              <a:t> da </a:t>
            </a:r>
            <a:r>
              <a:rPr lang="en-US" dirty="0" err="1" smtClean="0"/>
              <a:t>blagovremeno</a:t>
            </a:r>
            <a:r>
              <a:rPr lang="en-US" dirty="0" smtClean="0"/>
              <a:t> </a:t>
            </a:r>
            <a:r>
              <a:rPr lang="en-US" dirty="0" err="1" smtClean="0"/>
              <a:t>implementiraju</a:t>
            </a:r>
            <a:r>
              <a:rPr lang="en-US" dirty="0" smtClean="0"/>
              <a:t> </a:t>
            </a:r>
            <a:r>
              <a:rPr lang="en-US" dirty="0" err="1" smtClean="0"/>
              <a:t>savremena</a:t>
            </a:r>
            <a:r>
              <a:rPr lang="en-US" dirty="0" smtClean="0"/>
              <a:t> </a:t>
            </a:r>
            <a:r>
              <a:rPr lang="en-US" dirty="0" err="1" smtClean="0"/>
              <a:t>tehnološka</a:t>
            </a:r>
            <a:r>
              <a:rPr lang="en-US" dirty="0" smtClean="0"/>
              <a:t> </a:t>
            </a:r>
            <a:r>
              <a:rPr lang="en-US" dirty="0" err="1" smtClean="0"/>
              <a:t>rešanja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oblasti</a:t>
            </a:r>
            <a:r>
              <a:rPr lang="en-US" dirty="0" smtClean="0"/>
              <a:t> </a:t>
            </a:r>
            <a:r>
              <a:rPr lang="en-US" dirty="0" err="1" smtClean="0"/>
              <a:t>računarskih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informacionih</a:t>
            </a:r>
            <a:r>
              <a:rPr lang="en-US" dirty="0" smtClean="0"/>
              <a:t> </a:t>
            </a:r>
            <a:r>
              <a:rPr lang="en-US" dirty="0" err="1" smtClean="0"/>
              <a:t>tehnologija</a:t>
            </a:r>
            <a:r>
              <a:rPr lang="en-US" dirty="0" smtClean="0"/>
              <a:t>, </a:t>
            </a:r>
            <a:r>
              <a:rPr lang="en-US" dirty="0" err="1" smtClean="0"/>
              <a:t>veoma</a:t>
            </a:r>
            <a:r>
              <a:rPr lang="en-US" dirty="0" smtClean="0"/>
              <a:t> </a:t>
            </a:r>
            <a:r>
              <a:rPr lang="en-US" dirty="0" err="1" smtClean="0"/>
              <a:t>brzo</a:t>
            </a:r>
            <a:r>
              <a:rPr lang="en-US" dirty="0" smtClean="0"/>
              <a:t> </a:t>
            </a:r>
            <a:r>
              <a:rPr lang="en-US" dirty="0" err="1" smtClean="0"/>
              <a:t>gube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konkurentnosti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nestaju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5887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Treći</a:t>
            </a:r>
            <a:r>
              <a:rPr lang="en-US" dirty="0" smtClean="0"/>
              <a:t> </a:t>
            </a:r>
            <a:r>
              <a:rPr lang="en-US" dirty="0" err="1" smtClean="0"/>
              <a:t>značajan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je </a:t>
            </a:r>
            <a:r>
              <a:rPr lang="en-US" dirty="0" err="1" smtClean="0"/>
              <a:t>uticao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savremenog</a:t>
            </a:r>
            <a:r>
              <a:rPr lang="en-US" dirty="0" smtClean="0"/>
              <a:t> </a:t>
            </a:r>
            <a:r>
              <a:rPr lang="en-US" dirty="0" err="1" smtClean="0"/>
              <a:t>bankarstva</a:t>
            </a:r>
            <a:r>
              <a:rPr lang="en-US" dirty="0" smtClean="0"/>
              <a:t> je </a:t>
            </a:r>
            <a:r>
              <a:rPr lang="en-US" dirty="0" err="1" smtClean="0"/>
              <a:t>proces</a:t>
            </a:r>
            <a:r>
              <a:rPr lang="en-US" dirty="0" smtClean="0"/>
              <a:t> </a:t>
            </a:r>
            <a:r>
              <a:rPr lang="en-US" dirty="0" err="1" smtClean="0"/>
              <a:t>globalizacije</a:t>
            </a:r>
            <a:r>
              <a:rPr lang="en-US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u </a:t>
            </a:r>
            <a:r>
              <a:rPr lang="en-US" dirty="0" err="1" smtClean="0"/>
              <a:t>najširem</a:t>
            </a:r>
            <a:r>
              <a:rPr lang="en-US" dirty="0" smtClean="0"/>
              <a:t> </a:t>
            </a:r>
            <a:r>
              <a:rPr lang="en-US" dirty="0" err="1" smtClean="0"/>
              <a:t>smislu</a:t>
            </a:r>
            <a:r>
              <a:rPr lang="en-US" dirty="0" smtClean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 smtClean="0"/>
              <a:t>slobodan</a:t>
            </a:r>
            <a:r>
              <a:rPr lang="en-US" dirty="0" smtClean="0"/>
              <a:t> </a:t>
            </a:r>
            <a:r>
              <a:rPr lang="en-US" dirty="0" err="1" smtClean="0"/>
              <a:t>protok</a:t>
            </a:r>
            <a:r>
              <a:rPr lang="en-US" dirty="0" smtClean="0"/>
              <a:t> </a:t>
            </a:r>
            <a:r>
              <a:rPr lang="en-US" dirty="0" err="1" smtClean="0"/>
              <a:t>roba</a:t>
            </a:r>
            <a:r>
              <a:rPr lang="en-US" dirty="0" smtClean="0"/>
              <a:t>, </a:t>
            </a:r>
            <a:r>
              <a:rPr lang="en-US" dirty="0" err="1" smtClean="0"/>
              <a:t>ljudi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je </a:t>
            </a:r>
            <a:r>
              <a:rPr lang="en-US" dirty="0" err="1" smtClean="0"/>
              <a:t>bankarstvo</a:t>
            </a:r>
            <a:r>
              <a:rPr lang="en-US" dirty="0" smtClean="0"/>
              <a:t> u </a:t>
            </a:r>
            <a:r>
              <a:rPr lang="en-US" dirty="0" err="1" smtClean="0"/>
              <a:t>pitanju</a:t>
            </a:r>
            <a:r>
              <a:rPr lang="en-US" dirty="0" smtClean="0"/>
              <a:t>, </a:t>
            </a:r>
            <a:r>
              <a:rPr lang="en-US" dirty="0" err="1" smtClean="0"/>
              <a:t>procesi</a:t>
            </a:r>
            <a:r>
              <a:rPr lang="en-US" dirty="0" smtClean="0"/>
              <a:t> </a:t>
            </a:r>
            <a:r>
              <a:rPr lang="en-US" dirty="0" err="1" smtClean="0"/>
              <a:t>globalizacije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deregulacije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doprin</a:t>
            </a:r>
            <a:r>
              <a:rPr lang="sr-Latn-ME" dirty="0" smtClean="0"/>
              <a:t>ij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 smtClean="0"/>
              <a:t>stvaranju</a:t>
            </a:r>
            <a:r>
              <a:rPr lang="en-US" dirty="0" smtClean="0"/>
              <a:t> </a:t>
            </a:r>
            <a:r>
              <a:rPr lang="en-US" dirty="0" err="1" smtClean="0"/>
              <a:t>multinacionalnih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danas</a:t>
            </a:r>
            <a:r>
              <a:rPr lang="en-US" dirty="0" smtClean="0"/>
              <a:t> </a:t>
            </a:r>
            <a:r>
              <a:rPr lang="en-US" dirty="0" err="1" smtClean="0"/>
              <a:t>daju</a:t>
            </a:r>
            <a:r>
              <a:rPr lang="en-US" dirty="0" smtClean="0"/>
              <a:t> </a:t>
            </a:r>
            <a:r>
              <a:rPr lang="en-US" dirty="0" err="1" smtClean="0"/>
              <a:t>značajan</a:t>
            </a:r>
            <a:r>
              <a:rPr lang="en-US" dirty="0" smtClean="0"/>
              <a:t> </a:t>
            </a:r>
            <a:r>
              <a:rPr lang="en-US" dirty="0" err="1" smtClean="0"/>
              <a:t>doprinos</a:t>
            </a:r>
            <a:r>
              <a:rPr lang="en-US" dirty="0" smtClean="0"/>
              <a:t> </a:t>
            </a:r>
            <a:r>
              <a:rPr lang="en-US" dirty="0" err="1" smtClean="0"/>
              <a:t>integraciji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Multinacionalne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proširuju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poslovanje</a:t>
            </a:r>
            <a:r>
              <a:rPr lang="en-US" dirty="0" smtClean="0"/>
              <a:t> u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države</a:t>
            </a:r>
            <a:r>
              <a:rPr lang="en-US" dirty="0" smtClean="0"/>
              <a:t> </a:t>
            </a:r>
            <a:r>
              <a:rPr lang="en-US" dirty="0" err="1" smtClean="0"/>
              <a:t>izgradnjom</a:t>
            </a:r>
            <a:r>
              <a:rPr lang="en-US" dirty="0" smtClean="0"/>
              <a:t> </a:t>
            </a:r>
            <a:r>
              <a:rPr lang="en-US" dirty="0" err="1" smtClean="0"/>
              <a:t>mreža</a:t>
            </a:r>
            <a:r>
              <a:rPr lang="en-US" dirty="0" smtClean="0"/>
              <a:t> </a:t>
            </a:r>
            <a:r>
              <a:rPr lang="en-US" dirty="0" err="1" smtClean="0"/>
              <a:t>filijala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njihovoj</a:t>
            </a:r>
            <a:r>
              <a:rPr lang="en-US" dirty="0" smtClean="0"/>
              <a:t> </a:t>
            </a:r>
            <a:r>
              <a:rPr lang="en-US" dirty="0" err="1" smtClean="0"/>
              <a:t>teritoriji</a:t>
            </a:r>
            <a:r>
              <a:rPr lang="en-US" dirty="0" smtClean="0"/>
              <a:t>, </a:t>
            </a:r>
            <a:r>
              <a:rPr lang="en-US" dirty="0" err="1" smtClean="0"/>
              <a:t>kupovinom</a:t>
            </a:r>
            <a:r>
              <a:rPr lang="en-US" dirty="0" smtClean="0"/>
              <a:t> </a:t>
            </a:r>
            <a:r>
              <a:rPr lang="en-US" dirty="0" err="1" smtClean="0"/>
              <a:t>manjinskog</a:t>
            </a:r>
            <a:r>
              <a:rPr lang="en-US" dirty="0" smtClean="0"/>
              <a:t> </a:t>
            </a:r>
            <a:r>
              <a:rPr lang="en-US" dirty="0" err="1" smtClean="0"/>
              <a:t>paketa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,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akvizicije</a:t>
            </a:r>
            <a:r>
              <a:rPr lang="en-US" dirty="0" smtClean="0"/>
              <a:t> (</a:t>
            </a:r>
            <a:r>
              <a:rPr lang="en-US" dirty="0" err="1" smtClean="0"/>
              <a:t>kupovine</a:t>
            </a:r>
            <a:r>
              <a:rPr lang="en-US" dirty="0" smtClean="0"/>
              <a:t>) </a:t>
            </a:r>
            <a:r>
              <a:rPr lang="en-US" dirty="0" err="1" smtClean="0"/>
              <a:t>lokalnih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Uslov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proširenje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u </a:t>
            </a:r>
            <a:r>
              <a:rPr lang="en-US" dirty="0" err="1" smtClean="0"/>
              <a:t>drugu</a:t>
            </a:r>
            <a:r>
              <a:rPr lang="en-US" dirty="0" smtClean="0"/>
              <a:t> </a:t>
            </a:r>
            <a:r>
              <a:rPr lang="en-US" dirty="0" err="1" smtClean="0"/>
              <a:t>državu</a:t>
            </a:r>
            <a:r>
              <a:rPr lang="en-US" dirty="0" smtClean="0"/>
              <a:t> je </a:t>
            </a:r>
            <a:r>
              <a:rPr lang="en-US" dirty="0" err="1" smtClean="0"/>
              <a:t>dobijanje</a:t>
            </a:r>
            <a:r>
              <a:rPr lang="en-US" dirty="0" smtClean="0"/>
              <a:t> </a:t>
            </a:r>
            <a:r>
              <a:rPr lang="en-US" dirty="0" err="1" smtClean="0"/>
              <a:t>odgovarajuće</a:t>
            </a:r>
            <a:r>
              <a:rPr lang="en-US" dirty="0" smtClean="0"/>
              <a:t> </a:t>
            </a:r>
            <a:r>
              <a:rPr lang="en-US" dirty="0" err="1" smtClean="0"/>
              <a:t>licence</a:t>
            </a:r>
            <a:r>
              <a:rPr lang="en-US" dirty="0" smtClean="0"/>
              <a:t> od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centralne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države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Globalizacija</a:t>
            </a:r>
            <a:r>
              <a:rPr lang="en-US" dirty="0" smtClean="0"/>
              <a:t> </a:t>
            </a:r>
            <a:r>
              <a:rPr lang="en-US" dirty="0" err="1" smtClean="0"/>
              <a:t>bankarskog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je </a:t>
            </a:r>
            <a:r>
              <a:rPr lang="en-US" dirty="0" err="1" smtClean="0"/>
              <a:t>najrazvijenija</a:t>
            </a:r>
            <a:r>
              <a:rPr lang="en-US" dirty="0" smtClean="0"/>
              <a:t> u </a:t>
            </a:r>
            <a:r>
              <a:rPr lang="en-US" dirty="0" err="1" smtClean="0"/>
              <a:t>oblasti</a:t>
            </a:r>
            <a:r>
              <a:rPr lang="en-US" dirty="0" smtClean="0"/>
              <a:t> </a:t>
            </a:r>
            <a:r>
              <a:rPr lang="en-US" dirty="0" err="1" smtClean="0"/>
              <a:t>investicionog</a:t>
            </a:r>
            <a:r>
              <a:rPr lang="en-US" dirty="0" smtClean="0"/>
              <a:t> </a:t>
            </a:r>
            <a:r>
              <a:rPr lang="en-US" dirty="0" err="1" smtClean="0"/>
              <a:t>bankarstva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komercijalne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dalje</a:t>
            </a:r>
            <a:r>
              <a:rPr lang="en-US" dirty="0" smtClean="0"/>
              <a:t> </a:t>
            </a:r>
            <a:r>
              <a:rPr lang="en-US" dirty="0" err="1" smtClean="0"/>
              <a:t>fokusirane</a:t>
            </a:r>
            <a:r>
              <a:rPr lang="en-US" dirty="0" smtClean="0"/>
              <a:t> </a:t>
            </a:r>
            <a:r>
              <a:rPr lang="en-US" dirty="0" err="1" smtClean="0"/>
              <a:t>pretežno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lokalna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konkurencije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lokalnim</a:t>
            </a:r>
            <a:r>
              <a:rPr lang="en-US" dirty="0" smtClean="0"/>
              <a:t> </a:t>
            </a:r>
            <a:r>
              <a:rPr lang="en-US" dirty="0" err="1" smtClean="0"/>
              <a:t>tržištima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posledica</a:t>
            </a:r>
            <a:r>
              <a:rPr lang="en-US" dirty="0" smtClean="0"/>
              <a:t> </a:t>
            </a:r>
            <a:r>
              <a:rPr lang="en-US" dirty="0" err="1" smtClean="0"/>
              <a:t>širenja</a:t>
            </a:r>
            <a:r>
              <a:rPr lang="en-US" dirty="0" smtClean="0"/>
              <a:t> </a:t>
            </a:r>
            <a:r>
              <a:rPr lang="en-US" dirty="0" err="1" smtClean="0"/>
              <a:t>multinacionalnih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  <a:r>
              <a:rPr lang="en-US" dirty="0" err="1" smtClean="0"/>
              <a:t>ugrožava</a:t>
            </a:r>
            <a:r>
              <a:rPr lang="en-US" dirty="0" smtClean="0"/>
              <a:t> </a:t>
            </a:r>
            <a:r>
              <a:rPr lang="en-US" dirty="0" err="1" smtClean="0"/>
              <a:t>opstanak</a:t>
            </a:r>
            <a:r>
              <a:rPr lang="en-US" dirty="0" smtClean="0"/>
              <a:t> </a:t>
            </a:r>
            <a:r>
              <a:rPr lang="en-US" dirty="0" err="1" smtClean="0"/>
              <a:t>manjih</a:t>
            </a:r>
            <a:r>
              <a:rPr lang="en-US" dirty="0" smtClean="0"/>
              <a:t> </a:t>
            </a:r>
            <a:r>
              <a:rPr lang="en-US" dirty="0" err="1" smtClean="0"/>
              <a:t>lokalnih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fuzija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akvizicija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bivaju</a:t>
            </a:r>
            <a:r>
              <a:rPr lang="en-US" dirty="0" smtClean="0"/>
              <a:t> </a:t>
            </a:r>
            <a:r>
              <a:rPr lang="en-US" dirty="0" err="1" smtClean="0"/>
              <a:t>asimilirane</a:t>
            </a:r>
            <a:r>
              <a:rPr lang="en-US" dirty="0" smtClean="0"/>
              <a:t> od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pomenutih</a:t>
            </a:r>
            <a:r>
              <a:rPr lang="en-US" dirty="0" smtClean="0"/>
              <a:t> </a:t>
            </a:r>
            <a:r>
              <a:rPr lang="en-US" dirty="0" err="1" smtClean="0"/>
              <a:t>multinacionalnih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9732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3.OSNOVNE </a:t>
            </a:r>
            <a:r>
              <a:rPr lang="en-US" sz="3600" dirty="0">
                <a:latin typeface="+mn-lt"/>
              </a:rPr>
              <a:t>KARAKTERISTIKE DEPOZITA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Ugovor</a:t>
            </a:r>
            <a:r>
              <a:rPr lang="en-US" dirty="0" smtClean="0"/>
              <a:t> o </a:t>
            </a:r>
            <a:r>
              <a:rPr lang="en-US" dirty="0" err="1" smtClean="0"/>
              <a:t>novčanom</a:t>
            </a:r>
            <a:r>
              <a:rPr lang="en-US" dirty="0" smtClean="0"/>
              <a:t> </a:t>
            </a:r>
            <a:r>
              <a:rPr lang="en-US" dirty="0" err="1" smtClean="0"/>
              <a:t>depozitu</a:t>
            </a:r>
            <a:r>
              <a:rPr lang="en-US" dirty="0" smtClean="0"/>
              <a:t> </a:t>
            </a:r>
            <a:r>
              <a:rPr lang="en-US" dirty="0" err="1" smtClean="0"/>
              <a:t>spada</a:t>
            </a:r>
            <a:r>
              <a:rPr lang="en-US" dirty="0" smtClean="0"/>
              <a:t> u </a:t>
            </a:r>
            <a:r>
              <a:rPr lang="en-US" dirty="0" err="1" smtClean="0"/>
              <a:t>osnovne</a:t>
            </a:r>
            <a:r>
              <a:rPr lang="en-US" dirty="0" smtClean="0"/>
              <a:t> </a:t>
            </a:r>
            <a:r>
              <a:rPr lang="en-US" dirty="0" err="1" smtClean="0"/>
              <a:t>bankarske</a:t>
            </a:r>
            <a:r>
              <a:rPr lang="en-US" dirty="0" smtClean="0"/>
              <a:t> </a:t>
            </a:r>
            <a:r>
              <a:rPr lang="en-US" dirty="0" err="1" smtClean="0"/>
              <a:t>poslove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Ovim</a:t>
            </a:r>
            <a:r>
              <a:rPr lang="en-US" dirty="0" smtClean="0"/>
              <a:t> </a:t>
            </a:r>
            <a:r>
              <a:rPr lang="en-US" dirty="0" err="1" smtClean="0"/>
              <a:t>ugovorom</a:t>
            </a:r>
            <a:r>
              <a:rPr lang="en-US" dirty="0" smtClean="0"/>
              <a:t> se deponent </a:t>
            </a:r>
            <a:r>
              <a:rPr lang="en-US" dirty="0" err="1" smtClean="0"/>
              <a:t>obavezuje</a:t>
            </a:r>
            <a:r>
              <a:rPr lang="en-US" dirty="0" smtClean="0"/>
              <a:t> da </a:t>
            </a:r>
            <a:r>
              <a:rPr lang="en-US" dirty="0" err="1" smtClean="0"/>
              <a:t>položi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novčani</a:t>
            </a:r>
            <a:r>
              <a:rPr lang="en-US" dirty="0" smtClean="0"/>
              <a:t> </a:t>
            </a:r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 smtClean="0"/>
              <a:t>kojim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da </a:t>
            </a:r>
            <a:r>
              <a:rPr lang="en-US" dirty="0" err="1" smtClean="0"/>
              <a:t>raspolaže</a:t>
            </a:r>
            <a:r>
              <a:rPr lang="en-US" dirty="0" smtClean="0"/>
              <a:t>,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obavezu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da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uslovima</a:t>
            </a:r>
            <a:r>
              <a:rPr lang="en-US" dirty="0" smtClean="0"/>
              <a:t> </a:t>
            </a:r>
            <a:r>
              <a:rPr lang="en-US" dirty="0" err="1" smtClean="0"/>
              <a:t>zaključenog</a:t>
            </a:r>
            <a:r>
              <a:rPr lang="en-US" dirty="0" smtClean="0"/>
              <a:t> </a:t>
            </a:r>
            <a:r>
              <a:rPr lang="en-US" dirty="0" err="1" smtClean="0"/>
              <a:t>ugovora</a:t>
            </a:r>
            <a:r>
              <a:rPr lang="en-US" dirty="0" smtClean="0"/>
              <a:t> </a:t>
            </a:r>
            <a:r>
              <a:rPr lang="en-US" dirty="0" err="1" smtClean="0"/>
              <a:t>vrati</a:t>
            </a:r>
            <a:r>
              <a:rPr lang="en-US" dirty="0" smtClean="0"/>
              <a:t> </a:t>
            </a:r>
            <a:r>
              <a:rPr lang="en-US" dirty="0" err="1" smtClean="0"/>
              <a:t>deponentu</a:t>
            </a:r>
            <a:r>
              <a:rPr lang="en-US" dirty="0" smtClean="0"/>
              <a:t> </a:t>
            </a:r>
            <a:r>
              <a:rPr lang="en-US" dirty="0" err="1" smtClean="0"/>
              <a:t>položeni</a:t>
            </a:r>
            <a:r>
              <a:rPr lang="en-US" dirty="0" smtClean="0"/>
              <a:t> </a:t>
            </a:r>
            <a:r>
              <a:rPr lang="en-US" dirty="0" err="1" smtClean="0"/>
              <a:t>novac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Potpisivanjem</a:t>
            </a:r>
            <a:r>
              <a:rPr lang="en-US" dirty="0" smtClean="0"/>
              <a:t> </a:t>
            </a:r>
            <a:r>
              <a:rPr lang="en-US" dirty="0" err="1" smtClean="0"/>
              <a:t>ugovora</a:t>
            </a:r>
            <a:r>
              <a:rPr lang="en-US" dirty="0" smtClean="0"/>
              <a:t> o </a:t>
            </a:r>
            <a:r>
              <a:rPr lang="en-US" dirty="0" err="1" smtClean="0"/>
              <a:t>depozitu</a:t>
            </a:r>
            <a:r>
              <a:rPr lang="en-US" dirty="0" smtClean="0"/>
              <a:t>, deponent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</a:t>
            </a:r>
            <a:r>
              <a:rPr lang="en-US" dirty="0" err="1" smtClean="0"/>
              <a:t>preuzimaju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sebe</a:t>
            </a:r>
            <a:r>
              <a:rPr lang="en-US" dirty="0" smtClean="0"/>
              <a:t> </a:t>
            </a:r>
            <a:r>
              <a:rPr lang="en-US" dirty="0" err="1" smtClean="0"/>
              <a:t>određene</a:t>
            </a:r>
            <a:r>
              <a:rPr lang="en-US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/>
              <a:t>Deponent je u </a:t>
            </a:r>
            <a:r>
              <a:rPr lang="en-US" dirty="0" err="1" smtClean="0"/>
              <a:t>obavezi</a:t>
            </a:r>
            <a:r>
              <a:rPr lang="en-US" dirty="0" smtClean="0"/>
              <a:t>: </a:t>
            </a:r>
          </a:p>
          <a:p>
            <a:pPr lvl="1" algn="just"/>
            <a:r>
              <a:rPr lang="en-US" sz="2800" dirty="0" smtClean="0"/>
              <a:t>da u </a:t>
            </a:r>
            <a:r>
              <a:rPr lang="en-US" sz="2800" dirty="0" err="1" smtClean="0"/>
              <a:t>ugovoreno</a:t>
            </a:r>
            <a:r>
              <a:rPr lang="en-US" sz="2800" dirty="0" smtClean="0"/>
              <a:t>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eme</a:t>
            </a:r>
            <a:r>
              <a:rPr lang="en-US" sz="2800" dirty="0" smtClean="0"/>
              <a:t> </a:t>
            </a:r>
            <a:r>
              <a:rPr lang="en-US" sz="2800" dirty="0" err="1" smtClean="0"/>
              <a:t>položi</a:t>
            </a:r>
            <a:r>
              <a:rPr lang="en-US" sz="2800" dirty="0" smtClean="0"/>
              <a:t> </a:t>
            </a:r>
            <a:r>
              <a:rPr lang="en-US" sz="2800" dirty="0" err="1" smtClean="0"/>
              <a:t>banci</a:t>
            </a:r>
            <a:r>
              <a:rPr lang="en-US" sz="2800" dirty="0" smtClean="0"/>
              <a:t> </a:t>
            </a:r>
            <a:r>
              <a:rPr lang="en-US" sz="2800" dirty="0" err="1" smtClean="0"/>
              <a:t>ugovoreni</a:t>
            </a:r>
            <a:r>
              <a:rPr lang="en-US" sz="2800" dirty="0" smtClean="0"/>
              <a:t> </a:t>
            </a:r>
            <a:r>
              <a:rPr lang="en-US" sz="2800" dirty="0" err="1" smtClean="0"/>
              <a:t>novčani</a:t>
            </a:r>
            <a:r>
              <a:rPr lang="en-US" sz="2800" dirty="0" smtClean="0"/>
              <a:t> </a:t>
            </a:r>
            <a:r>
              <a:rPr lang="en-US" sz="2800" dirty="0" err="1" smtClean="0"/>
              <a:t>iznos</a:t>
            </a:r>
            <a:r>
              <a:rPr lang="en-US" sz="2800" dirty="0" smtClean="0"/>
              <a:t>,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</a:p>
          <a:p>
            <a:pPr lvl="1" algn="just"/>
            <a:r>
              <a:rPr lang="en-US" sz="2800" dirty="0" smtClean="0"/>
              <a:t> da </a:t>
            </a:r>
            <a:r>
              <a:rPr lang="en-US" sz="2800" dirty="0" err="1" smtClean="0"/>
              <a:t>za</a:t>
            </a:r>
            <a:r>
              <a:rPr lang="en-US" sz="2800" dirty="0" smtClean="0"/>
              <a:t>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eme</a:t>
            </a:r>
            <a:r>
              <a:rPr lang="en-US" sz="2800" dirty="0" smtClean="0"/>
              <a:t> </a:t>
            </a:r>
            <a:r>
              <a:rPr lang="en-US" sz="2800" dirty="0" err="1" smtClean="0"/>
              <a:t>trajanja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depozita</a:t>
            </a:r>
            <a:r>
              <a:rPr lang="en-US" sz="2800" dirty="0" smtClean="0"/>
              <a:t> </a:t>
            </a:r>
            <a:r>
              <a:rPr lang="en-US" sz="2800" dirty="0" err="1" smtClean="0"/>
              <a:t>otkloni</a:t>
            </a:r>
            <a:r>
              <a:rPr lang="en-US" sz="2800" dirty="0" smtClean="0"/>
              <a:t> </a:t>
            </a:r>
            <a:r>
              <a:rPr lang="en-US" sz="2800" dirty="0" err="1" smtClean="0"/>
              <a:t>dugovni</a:t>
            </a:r>
            <a:r>
              <a:rPr lang="en-US" sz="2800" dirty="0" smtClean="0"/>
              <a:t> </a:t>
            </a:r>
            <a:r>
              <a:rPr lang="en-US" sz="2800" dirty="0" err="1" smtClean="0"/>
              <a:t>saldo</a:t>
            </a:r>
            <a:r>
              <a:rPr lang="en-US" sz="2800" dirty="0" smtClean="0"/>
              <a:t>, </a:t>
            </a:r>
            <a:r>
              <a:rPr lang="en-US" sz="2800" dirty="0" err="1" smtClean="0"/>
              <a:t>ukoliko</a:t>
            </a:r>
            <a:r>
              <a:rPr lang="en-US" sz="2800" dirty="0" smtClean="0"/>
              <a:t> se </a:t>
            </a:r>
            <a:r>
              <a:rPr lang="en-US" sz="2800" dirty="0" err="1" smtClean="0"/>
              <a:t>pojavi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depozitnom</a:t>
            </a:r>
            <a:r>
              <a:rPr lang="en-US" sz="2800" dirty="0" smtClean="0"/>
              <a:t> </a:t>
            </a:r>
            <a:r>
              <a:rPr lang="en-US" sz="2800" dirty="0" err="1" smtClean="0"/>
              <a:t>računu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061808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/>
          <a:lstStyle/>
          <a:p>
            <a:pPr algn="just"/>
            <a:r>
              <a:rPr lang="en-US" dirty="0" smtClean="0"/>
              <a:t>Sa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, </a:t>
            </a:r>
            <a:r>
              <a:rPr lang="en-US" dirty="0" err="1" smtClean="0"/>
              <a:t>obaveze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depozitara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</a:p>
          <a:p>
            <a:pPr lvl="1" algn="just"/>
            <a:r>
              <a:rPr lang="en-US" sz="2800" dirty="0" smtClean="0"/>
              <a:t>da </a:t>
            </a:r>
            <a:r>
              <a:rPr lang="en-US" sz="2800" dirty="0" err="1" smtClean="0"/>
              <a:t>drži</a:t>
            </a:r>
            <a:r>
              <a:rPr lang="en-US" sz="2800" dirty="0" smtClean="0"/>
              <a:t> </a:t>
            </a:r>
            <a:r>
              <a:rPr lang="en-US" sz="2800" dirty="0" err="1" smtClean="0"/>
              <a:t>deponovana</a:t>
            </a:r>
            <a:r>
              <a:rPr lang="en-US" sz="2800" dirty="0" smtClean="0"/>
              <a:t> </a:t>
            </a:r>
            <a:r>
              <a:rPr lang="en-US" sz="2800" dirty="0" err="1" smtClean="0"/>
              <a:t>sredstva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računu</a:t>
            </a:r>
            <a:r>
              <a:rPr lang="en-US" sz="2800" dirty="0" smtClean="0"/>
              <a:t> </a:t>
            </a:r>
            <a:r>
              <a:rPr lang="en-US" sz="2800" dirty="0" err="1" smtClean="0"/>
              <a:t>deponenta</a:t>
            </a:r>
            <a:r>
              <a:rPr lang="en-US" sz="2800" dirty="0" smtClean="0"/>
              <a:t>, </a:t>
            </a:r>
          </a:p>
          <a:p>
            <a:pPr lvl="1" algn="just"/>
            <a:r>
              <a:rPr lang="en-US" sz="2800" dirty="0" smtClean="0"/>
              <a:t>da </a:t>
            </a:r>
            <a:r>
              <a:rPr lang="en-US" sz="2800" dirty="0" err="1" smtClean="0"/>
              <a:t>po</a:t>
            </a:r>
            <a:r>
              <a:rPr lang="en-US" sz="2800" dirty="0" smtClean="0"/>
              <a:t> </a:t>
            </a:r>
            <a:r>
              <a:rPr lang="en-US" sz="2800" dirty="0" err="1" smtClean="0"/>
              <a:t>nalogu</a:t>
            </a:r>
            <a:r>
              <a:rPr lang="en-US" sz="2800" dirty="0" smtClean="0"/>
              <a:t> </a:t>
            </a:r>
            <a:r>
              <a:rPr lang="en-US" sz="2800" dirty="0" err="1" smtClean="0"/>
              <a:t>deponenta</a:t>
            </a:r>
            <a:r>
              <a:rPr lang="en-US" sz="2800" dirty="0" smtClean="0"/>
              <a:t>, a u </a:t>
            </a:r>
            <a:r>
              <a:rPr lang="en-US" sz="2800" dirty="0" err="1" smtClean="0"/>
              <a:t>granicama</a:t>
            </a:r>
            <a:r>
              <a:rPr lang="en-US" sz="2800" dirty="0" smtClean="0"/>
              <a:t> </a:t>
            </a:r>
            <a:r>
              <a:rPr lang="en-US" sz="2800" dirty="0" err="1" smtClean="0"/>
              <a:t>raspoloživih</a:t>
            </a:r>
            <a:r>
              <a:rPr lang="en-US" sz="2800" dirty="0" smtClean="0"/>
              <a:t> </a:t>
            </a:r>
            <a:r>
              <a:rPr lang="en-US" sz="2800" dirty="0" err="1" smtClean="0"/>
              <a:t>sredstava</a:t>
            </a:r>
            <a:r>
              <a:rPr lang="en-US" sz="2800" dirty="0" smtClean="0"/>
              <a:t>, </a:t>
            </a:r>
            <a:r>
              <a:rPr lang="en-US" sz="2800" dirty="0" err="1" smtClean="0"/>
              <a:t>vrši</a:t>
            </a:r>
            <a:r>
              <a:rPr lang="en-US" sz="2800" dirty="0" smtClean="0"/>
              <a:t> </a:t>
            </a:r>
            <a:r>
              <a:rPr lang="en-US" sz="2800" dirty="0" err="1" smtClean="0"/>
              <a:t>isplate</a:t>
            </a:r>
            <a:r>
              <a:rPr lang="en-US" sz="2800" dirty="0" smtClean="0"/>
              <a:t> </a:t>
            </a:r>
            <a:r>
              <a:rPr lang="en-US" sz="2800" dirty="0" err="1" smtClean="0"/>
              <a:t>sa</a:t>
            </a:r>
            <a:r>
              <a:rPr lang="en-US" sz="2800" dirty="0" smtClean="0"/>
              <a:t> </a:t>
            </a:r>
            <a:r>
              <a:rPr lang="en-US" sz="2800" dirty="0" err="1" smtClean="0"/>
              <a:t>računa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depozita</a:t>
            </a:r>
            <a:r>
              <a:rPr lang="en-US" sz="2800" dirty="0" smtClean="0"/>
              <a:t>, </a:t>
            </a:r>
          </a:p>
          <a:p>
            <a:pPr lvl="1" algn="just"/>
            <a:r>
              <a:rPr lang="en-US" sz="2800" dirty="0" smtClean="0"/>
              <a:t>da </a:t>
            </a:r>
            <a:r>
              <a:rPr lang="en-US" sz="2800" dirty="0" err="1" smtClean="0"/>
              <a:t>evidentira</a:t>
            </a:r>
            <a:r>
              <a:rPr lang="en-US" sz="2800" dirty="0" smtClean="0"/>
              <a:t> </a:t>
            </a:r>
            <a:r>
              <a:rPr lang="en-US" sz="2800" dirty="0" err="1" smtClean="0"/>
              <a:t>sva</a:t>
            </a:r>
            <a:r>
              <a:rPr lang="en-US" sz="2800" dirty="0" smtClean="0"/>
              <a:t> </a:t>
            </a:r>
            <a:r>
              <a:rPr lang="en-US" sz="2800" dirty="0" err="1" smtClean="0"/>
              <a:t>dugovanja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potraživanja</a:t>
            </a:r>
            <a:r>
              <a:rPr lang="en-US" sz="2800" dirty="0" smtClean="0"/>
              <a:t> u </a:t>
            </a:r>
            <a:r>
              <a:rPr lang="en-US" sz="2800" dirty="0" err="1" smtClean="0"/>
              <a:t>korist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teret</a:t>
            </a:r>
            <a:r>
              <a:rPr lang="en-US" sz="2800" dirty="0" smtClean="0"/>
              <a:t> </a:t>
            </a:r>
            <a:r>
              <a:rPr lang="en-US" sz="2800" dirty="0" err="1" smtClean="0"/>
              <a:t>otvorenog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depozitnog</a:t>
            </a:r>
            <a:r>
              <a:rPr lang="en-US" sz="2800" dirty="0" smtClean="0"/>
              <a:t> </a:t>
            </a:r>
            <a:r>
              <a:rPr lang="en-US" sz="2800" dirty="0" err="1" smtClean="0"/>
              <a:t>računa</a:t>
            </a:r>
            <a:r>
              <a:rPr lang="en-US" sz="2800" dirty="0" smtClean="0"/>
              <a:t>, </a:t>
            </a:r>
          </a:p>
          <a:p>
            <a:pPr lvl="1" algn="just"/>
            <a:r>
              <a:rPr lang="en-US" sz="2800" dirty="0" smtClean="0"/>
              <a:t>da </a:t>
            </a:r>
            <a:r>
              <a:rPr lang="en-US" sz="2800" dirty="0" err="1" smtClean="0"/>
              <a:t>redovno</a:t>
            </a:r>
            <a:r>
              <a:rPr lang="en-US" sz="2800" dirty="0" smtClean="0"/>
              <a:t> </a:t>
            </a:r>
            <a:r>
              <a:rPr lang="en-US" sz="2800" dirty="0" err="1" smtClean="0"/>
              <a:t>izveštava</a:t>
            </a:r>
            <a:r>
              <a:rPr lang="en-US" sz="2800" dirty="0" smtClean="0"/>
              <a:t> </a:t>
            </a:r>
            <a:r>
              <a:rPr lang="en-US" sz="2800" dirty="0" err="1" smtClean="0"/>
              <a:t>deponenta</a:t>
            </a:r>
            <a:r>
              <a:rPr lang="en-US" sz="2800" dirty="0" smtClean="0"/>
              <a:t> o </a:t>
            </a:r>
            <a:r>
              <a:rPr lang="en-US" sz="2800" dirty="0" err="1" smtClean="0"/>
              <a:t>stanju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njegovom</a:t>
            </a:r>
            <a:r>
              <a:rPr lang="en-US" sz="2800" dirty="0" smtClean="0"/>
              <a:t> </a:t>
            </a:r>
            <a:r>
              <a:rPr lang="en-US" sz="2800" dirty="0" err="1" smtClean="0"/>
              <a:t>računu</a:t>
            </a:r>
            <a:r>
              <a:rPr lang="en-US" sz="2800" dirty="0" smtClean="0"/>
              <a:t>,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</a:p>
          <a:p>
            <a:pPr lvl="1" algn="just"/>
            <a:r>
              <a:rPr lang="en-US" sz="2800" dirty="0" smtClean="0"/>
              <a:t>da </a:t>
            </a:r>
            <a:r>
              <a:rPr lang="en-US" sz="2800" dirty="0" err="1" smtClean="0"/>
              <a:t>plaća</a:t>
            </a:r>
            <a:r>
              <a:rPr lang="en-US" sz="2800" dirty="0" smtClean="0"/>
              <a:t> </a:t>
            </a:r>
            <a:r>
              <a:rPr lang="en-US" sz="2800" dirty="0" err="1" smtClean="0"/>
              <a:t>deponentu</a:t>
            </a:r>
            <a:r>
              <a:rPr lang="en-US" sz="2800" dirty="0" smtClean="0"/>
              <a:t> </a:t>
            </a:r>
            <a:r>
              <a:rPr lang="en-US" sz="2800" dirty="0" err="1" smtClean="0"/>
              <a:t>ugovorenu</a:t>
            </a:r>
            <a:r>
              <a:rPr lang="en-US" sz="2800" dirty="0" smtClean="0"/>
              <a:t> </a:t>
            </a:r>
            <a:r>
              <a:rPr lang="en-US" sz="2800" dirty="0" err="1" smtClean="0"/>
              <a:t>kamatu</a:t>
            </a:r>
            <a:r>
              <a:rPr lang="en-US" sz="2800" dirty="0" smtClean="0"/>
              <a:t> </a:t>
            </a:r>
            <a:r>
              <a:rPr lang="en-US" sz="2800" dirty="0" err="1" smtClean="0"/>
              <a:t>za</a:t>
            </a:r>
            <a:r>
              <a:rPr lang="en-US" sz="2800" dirty="0" smtClean="0"/>
              <a:t> </a:t>
            </a:r>
            <a:r>
              <a:rPr lang="en-US" sz="2800" dirty="0" err="1" smtClean="0"/>
              <a:t>iznos</a:t>
            </a:r>
            <a:r>
              <a:rPr lang="en-US" sz="2800" dirty="0" smtClean="0"/>
              <a:t> </a:t>
            </a:r>
            <a:r>
              <a:rPr lang="en-US" sz="2800" dirty="0" err="1" smtClean="0"/>
              <a:t>deponovanih</a:t>
            </a:r>
            <a:r>
              <a:rPr lang="en-US" sz="2800" dirty="0" smtClean="0"/>
              <a:t> </a:t>
            </a:r>
            <a:r>
              <a:rPr lang="en-US" sz="2800" dirty="0" err="1" smtClean="0"/>
              <a:t>novčanih</a:t>
            </a:r>
            <a:r>
              <a:rPr lang="en-US" sz="2800" dirty="0" smtClean="0"/>
              <a:t> </a:t>
            </a:r>
            <a:r>
              <a:rPr lang="en-US" sz="2800" dirty="0" err="1" smtClean="0"/>
              <a:t>sredstava</a:t>
            </a:r>
            <a:r>
              <a:rPr lang="en-US" sz="2800" dirty="0" smtClean="0"/>
              <a:t>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955068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/>
          <a:lstStyle/>
          <a:p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vrsti</a:t>
            </a:r>
            <a:r>
              <a:rPr lang="en-US" dirty="0" smtClean="0"/>
              <a:t>, </a:t>
            </a:r>
            <a:r>
              <a:rPr lang="en-US" dirty="0" err="1" smtClean="0"/>
              <a:t>novčani</a:t>
            </a:r>
            <a:r>
              <a:rPr lang="en-US" dirty="0" smtClean="0"/>
              <a:t> </a:t>
            </a:r>
            <a:r>
              <a:rPr lang="en-US" dirty="0" err="1" smtClean="0"/>
              <a:t>depoziti</a:t>
            </a:r>
            <a:r>
              <a:rPr lang="en-US" dirty="0" smtClean="0"/>
              <a:t> se </a:t>
            </a:r>
            <a:r>
              <a:rPr lang="en-US" dirty="0" err="1" smtClean="0"/>
              <a:t>mogu</a:t>
            </a:r>
            <a:r>
              <a:rPr lang="en-US" dirty="0" smtClean="0"/>
              <a:t> pod</a:t>
            </a:r>
            <a:r>
              <a:rPr lang="sr-Latn-ME" dirty="0" smtClean="0"/>
              <a:t>ij</a:t>
            </a:r>
            <a:r>
              <a:rPr lang="en-US" dirty="0" err="1" smtClean="0"/>
              <a:t>eliti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: </a:t>
            </a:r>
          </a:p>
          <a:p>
            <a:pPr marL="457200" lvl="1" indent="0">
              <a:buNone/>
            </a:pPr>
            <a:r>
              <a:rPr lang="en-US" sz="2800" dirty="0" smtClean="0"/>
              <a:t>1) </a:t>
            </a:r>
            <a:r>
              <a:rPr lang="sr-Latn-ME" sz="2800" dirty="0"/>
              <a:t>d</a:t>
            </a:r>
            <a:r>
              <a:rPr lang="sr-Latn-ME" sz="2800" dirty="0" smtClean="0"/>
              <a:t>epozite u domaćoj valuti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devizni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depoziti</a:t>
            </a:r>
            <a:r>
              <a:rPr lang="en-US" sz="2800" dirty="0" smtClean="0"/>
              <a:t>, </a:t>
            </a:r>
          </a:p>
          <a:p>
            <a:pPr marL="457200" lvl="1" indent="0">
              <a:buNone/>
            </a:pPr>
            <a:r>
              <a:rPr lang="en-US" sz="2800" dirty="0" smtClean="0"/>
              <a:t>2) </a:t>
            </a:r>
            <a:r>
              <a:rPr lang="en-US" sz="2800" dirty="0" err="1" smtClean="0"/>
              <a:t>depoziti</a:t>
            </a:r>
            <a:r>
              <a:rPr lang="en-US" sz="2800" dirty="0" smtClean="0"/>
              <a:t> </a:t>
            </a:r>
            <a:r>
              <a:rPr lang="en-US" sz="2800" dirty="0" err="1" smtClean="0"/>
              <a:t>po</a:t>
            </a:r>
            <a:r>
              <a:rPr lang="en-US" sz="2800" dirty="0" smtClean="0"/>
              <a:t> </a:t>
            </a:r>
            <a:r>
              <a:rPr lang="en-US" sz="2800" dirty="0" err="1" smtClean="0"/>
              <a:t>viđenju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oročeni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depoziti</a:t>
            </a:r>
            <a:r>
              <a:rPr lang="en-US" sz="2800" dirty="0" smtClean="0"/>
              <a:t>, </a:t>
            </a:r>
          </a:p>
          <a:p>
            <a:pPr marL="457200" lvl="1" indent="0">
              <a:buNone/>
            </a:pPr>
            <a:r>
              <a:rPr lang="en-US" sz="2800" dirty="0" smtClean="0"/>
              <a:t>3) </a:t>
            </a:r>
            <a:r>
              <a:rPr lang="en-US" sz="2800" dirty="0" err="1" smtClean="0"/>
              <a:t>nam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enski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nenam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enski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depoziti</a:t>
            </a:r>
            <a:r>
              <a:rPr lang="en-US" sz="2800" dirty="0" smtClean="0"/>
              <a:t>, </a:t>
            </a:r>
          </a:p>
          <a:p>
            <a:pPr marL="457200" lvl="1" indent="0">
              <a:buNone/>
            </a:pPr>
            <a:r>
              <a:rPr lang="en-US" sz="2800" dirty="0" smtClean="0"/>
              <a:t>4) </a:t>
            </a:r>
            <a:r>
              <a:rPr lang="en-US" sz="2800" dirty="0" err="1" smtClean="0"/>
              <a:t>dati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uzeti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depoziti</a:t>
            </a:r>
            <a:r>
              <a:rPr lang="en-US" sz="2800" dirty="0" smtClean="0"/>
              <a:t>, </a:t>
            </a:r>
          </a:p>
          <a:p>
            <a:pPr marL="457200" lvl="1" indent="0">
              <a:buNone/>
            </a:pPr>
            <a:r>
              <a:rPr lang="en-US" sz="2800" dirty="0" smtClean="0"/>
              <a:t>5) </a:t>
            </a:r>
            <a:r>
              <a:rPr lang="en-US" sz="2800" dirty="0" err="1" smtClean="0"/>
              <a:t>kamatonosni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beskamatni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depoziti</a:t>
            </a:r>
            <a:r>
              <a:rPr lang="en-US" sz="2800" dirty="0" smtClean="0"/>
              <a:t>, </a:t>
            </a:r>
            <a:r>
              <a:rPr lang="en-US" sz="2800" dirty="0" err="1" smtClean="0"/>
              <a:t>itd</a:t>
            </a:r>
            <a:r>
              <a:rPr lang="en-US" sz="2800" dirty="0" smtClean="0"/>
              <a:t> </a:t>
            </a:r>
          </a:p>
          <a:p>
            <a:endParaRPr lang="en-US" dirty="0" smtClean="0"/>
          </a:p>
          <a:p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kriterijumu</a:t>
            </a:r>
            <a:r>
              <a:rPr lang="en-US" dirty="0" smtClean="0"/>
              <a:t> </a:t>
            </a:r>
            <a:r>
              <a:rPr lang="en-US" dirty="0" err="1" smtClean="0"/>
              <a:t>ročnosti</a:t>
            </a:r>
            <a:r>
              <a:rPr lang="en-US" dirty="0" smtClean="0"/>
              <a:t>, </a:t>
            </a:r>
            <a:r>
              <a:rPr lang="en-US" dirty="0" err="1" smtClean="0"/>
              <a:t>novčani</a:t>
            </a:r>
            <a:r>
              <a:rPr lang="en-US" dirty="0" smtClean="0"/>
              <a:t> </a:t>
            </a:r>
            <a:r>
              <a:rPr lang="en-US" dirty="0" err="1" smtClean="0"/>
              <a:t>depoziti</a:t>
            </a:r>
            <a:r>
              <a:rPr lang="en-US" dirty="0" smtClean="0"/>
              <a:t> se </a:t>
            </a:r>
            <a:r>
              <a:rPr lang="en-US" dirty="0" err="1" smtClean="0"/>
              <a:t>mogu</a:t>
            </a:r>
            <a:r>
              <a:rPr lang="en-US" dirty="0" smtClean="0"/>
              <a:t> pod</a:t>
            </a:r>
            <a:r>
              <a:rPr lang="sr-Latn-ME" dirty="0" smtClean="0"/>
              <a:t>ij</a:t>
            </a:r>
            <a:r>
              <a:rPr lang="en-US" dirty="0" err="1" smtClean="0"/>
              <a:t>eliti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0068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08338"/>
            <a:ext cx="10515600" cy="54686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  </a:t>
            </a:r>
            <a:r>
              <a:rPr lang="en-US" dirty="0" err="1" smtClean="0"/>
              <a:t>kratkoročne</a:t>
            </a:r>
            <a:r>
              <a:rPr lang="en-US" dirty="0" smtClean="0"/>
              <a:t>: </a:t>
            </a:r>
          </a:p>
          <a:p>
            <a:pPr lvl="1"/>
            <a:r>
              <a:rPr lang="en-US" sz="2800" dirty="0" err="1" smtClean="0"/>
              <a:t>depozitni</a:t>
            </a:r>
            <a:r>
              <a:rPr lang="en-US" sz="2800" dirty="0" smtClean="0"/>
              <a:t> </a:t>
            </a:r>
            <a:r>
              <a:rPr lang="en-US" sz="2800" dirty="0" err="1" smtClean="0"/>
              <a:t>novac</a:t>
            </a:r>
            <a:r>
              <a:rPr lang="en-US" sz="2800" dirty="0" smtClean="0"/>
              <a:t>, </a:t>
            </a:r>
          </a:p>
          <a:p>
            <a:pPr lvl="1"/>
            <a:r>
              <a:rPr lang="en-US" sz="2800" dirty="0" err="1" smtClean="0"/>
              <a:t>depoziti</a:t>
            </a:r>
            <a:r>
              <a:rPr lang="en-US" sz="2800" dirty="0" smtClean="0"/>
              <a:t> </a:t>
            </a:r>
            <a:r>
              <a:rPr lang="en-US" sz="2800" dirty="0" err="1" smtClean="0"/>
              <a:t>po</a:t>
            </a:r>
            <a:r>
              <a:rPr lang="en-US" sz="2800" dirty="0" smtClean="0"/>
              <a:t> </a:t>
            </a:r>
            <a:r>
              <a:rPr lang="en-US" sz="2800" dirty="0" err="1" smtClean="0"/>
              <a:t>viđenju</a:t>
            </a:r>
            <a:r>
              <a:rPr lang="en-US" sz="2800" dirty="0" smtClean="0"/>
              <a:t> u </a:t>
            </a:r>
            <a:r>
              <a:rPr lang="en-US" sz="2800" dirty="0" err="1" smtClean="0"/>
              <a:t>devizama</a:t>
            </a:r>
            <a:r>
              <a:rPr lang="en-US" sz="2800" dirty="0" smtClean="0"/>
              <a:t>, </a:t>
            </a:r>
          </a:p>
          <a:p>
            <a:pPr lvl="1"/>
            <a:r>
              <a:rPr lang="en-US" sz="2800" dirty="0" err="1" smtClean="0"/>
              <a:t>ostali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depoziti</a:t>
            </a:r>
            <a:r>
              <a:rPr lang="en-US" sz="2800" dirty="0" smtClean="0"/>
              <a:t> </a:t>
            </a:r>
            <a:r>
              <a:rPr lang="en-US" sz="2800" dirty="0" err="1" smtClean="0"/>
              <a:t>po</a:t>
            </a:r>
            <a:r>
              <a:rPr lang="en-US" sz="2800" dirty="0" smtClean="0"/>
              <a:t> </a:t>
            </a:r>
            <a:r>
              <a:rPr lang="en-US" sz="2800" dirty="0" err="1" smtClean="0"/>
              <a:t>viđenju</a:t>
            </a:r>
            <a:r>
              <a:rPr lang="en-US" sz="2800" dirty="0" smtClean="0"/>
              <a:t>, </a:t>
            </a:r>
          </a:p>
          <a:p>
            <a:pPr lvl="1"/>
            <a:r>
              <a:rPr lang="en-US" sz="2800" dirty="0" err="1" smtClean="0"/>
              <a:t>ograničeni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depoziti</a:t>
            </a:r>
            <a:r>
              <a:rPr lang="en-US" sz="2800" dirty="0" smtClean="0"/>
              <a:t>, </a:t>
            </a:r>
          </a:p>
          <a:p>
            <a:pPr lvl="1"/>
            <a:r>
              <a:rPr lang="en-US" sz="2800" dirty="0" err="1" smtClean="0"/>
              <a:t>oročeni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depoziti</a:t>
            </a:r>
            <a:r>
              <a:rPr lang="en-US" sz="2800" dirty="0" smtClean="0"/>
              <a:t> u d</a:t>
            </a:r>
            <a:r>
              <a:rPr lang="sr-Latn-ME" sz="2800" dirty="0" smtClean="0"/>
              <a:t>omaćoj valuti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devizama</a:t>
            </a:r>
            <a:r>
              <a:rPr lang="en-US" sz="2800" dirty="0" smtClean="0"/>
              <a:t> do </a:t>
            </a:r>
            <a:r>
              <a:rPr lang="en-US" sz="2800" dirty="0" err="1" smtClean="0"/>
              <a:t>jedne</a:t>
            </a:r>
            <a:r>
              <a:rPr lang="en-US" sz="2800" dirty="0" smtClean="0"/>
              <a:t> </a:t>
            </a:r>
            <a:r>
              <a:rPr lang="en-US" sz="2800" dirty="0" err="1" smtClean="0"/>
              <a:t>godine</a:t>
            </a:r>
            <a:r>
              <a:rPr lang="en-US" sz="2800" dirty="0" smtClean="0"/>
              <a:t>, </a:t>
            </a:r>
            <a:r>
              <a:rPr lang="en-US" sz="2800" dirty="0" err="1" smtClean="0"/>
              <a:t>itd</a:t>
            </a:r>
            <a:r>
              <a:rPr lang="en-US" sz="2800" dirty="0" smtClean="0"/>
              <a:t>.</a:t>
            </a:r>
            <a:endParaRPr lang="sr-Latn-ME" sz="2800" dirty="0" smtClean="0"/>
          </a:p>
          <a:p>
            <a:pPr marL="457200" lvl="1" indent="0">
              <a:buNone/>
            </a:pPr>
            <a:r>
              <a:rPr lang="en-US" sz="2800" dirty="0" err="1" smtClean="0"/>
              <a:t>dugoročne</a:t>
            </a:r>
            <a:r>
              <a:rPr lang="en-US" sz="2800" dirty="0" smtClean="0"/>
              <a:t>: </a:t>
            </a:r>
          </a:p>
          <a:p>
            <a:pPr lvl="1"/>
            <a:r>
              <a:rPr lang="en-US" sz="2800" dirty="0" err="1" smtClean="0"/>
              <a:t>dugoročni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depoziti</a:t>
            </a:r>
            <a:r>
              <a:rPr lang="en-US" sz="2800" dirty="0" smtClean="0"/>
              <a:t> u d</a:t>
            </a:r>
            <a:r>
              <a:rPr lang="sr-Latn-ME" sz="2800" dirty="0" smtClean="0"/>
              <a:t>omaćoj valuti</a:t>
            </a:r>
            <a:r>
              <a:rPr lang="en-US" sz="2800" dirty="0" smtClean="0"/>
              <a:t>, </a:t>
            </a:r>
          </a:p>
          <a:p>
            <a:pPr lvl="1"/>
            <a:r>
              <a:rPr lang="en-US" sz="2800" dirty="0" err="1" smtClean="0"/>
              <a:t>dugoročni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depoziti</a:t>
            </a:r>
            <a:r>
              <a:rPr lang="en-US" sz="2800" dirty="0" smtClean="0"/>
              <a:t> u </a:t>
            </a:r>
            <a:r>
              <a:rPr lang="en-US" sz="2800" dirty="0" err="1" smtClean="0"/>
              <a:t>devizama</a:t>
            </a:r>
            <a:r>
              <a:rPr lang="en-US" sz="2800" dirty="0" smtClean="0"/>
              <a:t>, </a:t>
            </a:r>
          </a:p>
          <a:p>
            <a:pPr lvl="1"/>
            <a:r>
              <a:rPr lang="en-US" sz="2800" dirty="0" err="1" smtClean="0"/>
              <a:t>depoziti</a:t>
            </a:r>
            <a:r>
              <a:rPr lang="en-US" sz="2800" dirty="0" smtClean="0"/>
              <a:t> </a:t>
            </a:r>
            <a:r>
              <a:rPr lang="en-US" sz="2800" dirty="0" err="1" smtClean="0"/>
              <a:t>za</a:t>
            </a:r>
            <a:r>
              <a:rPr lang="en-US" sz="2800" dirty="0" smtClean="0"/>
              <a:t> </a:t>
            </a:r>
            <a:r>
              <a:rPr lang="sr-Latn-ME" sz="2800" dirty="0" smtClean="0"/>
              <a:t>određenu namjenu</a:t>
            </a:r>
            <a:r>
              <a:rPr lang="en-US" sz="2800" dirty="0" smtClean="0"/>
              <a:t>, </a:t>
            </a:r>
            <a:r>
              <a:rPr lang="en-US" sz="2800" dirty="0" err="1" smtClean="0"/>
              <a:t>itd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21137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1. KARAKTERISTIKE BANKE KAO FINANSIJSKE INSTITUCIJE</a:t>
            </a:r>
          </a:p>
          <a:p>
            <a:pPr marL="0" indent="0">
              <a:buNone/>
            </a:pPr>
            <a:r>
              <a:rPr lang="sr-Latn-ME" dirty="0" smtClean="0"/>
              <a:t>2. FAKTORI SAVREMENIH TRENDOVA U BANKARSTVU</a:t>
            </a:r>
          </a:p>
          <a:p>
            <a:pPr marL="0" indent="0">
              <a:buNone/>
            </a:pPr>
            <a:r>
              <a:rPr lang="sr-Latn-ME" dirty="0" smtClean="0"/>
              <a:t>3. OSNOVNE KARAKTERISTIKE DEPOZITA</a:t>
            </a:r>
          </a:p>
          <a:p>
            <a:pPr marL="0" indent="0">
              <a:buNone/>
            </a:pPr>
            <a:r>
              <a:rPr lang="sr-Latn-ME" dirty="0" smtClean="0"/>
              <a:t>3.1. TRANSAKCIONI DEPOZITI </a:t>
            </a:r>
          </a:p>
          <a:p>
            <a:pPr marL="0" indent="0">
              <a:buNone/>
            </a:pPr>
            <a:r>
              <a:rPr lang="sr-Latn-ME" dirty="0" smtClean="0"/>
              <a:t>3.2. ŠTEDNI OROČENI DEPOZITI</a:t>
            </a:r>
          </a:p>
          <a:p>
            <a:pPr marL="0" indent="0">
              <a:buNone/>
            </a:pPr>
            <a:r>
              <a:rPr lang="sr-Latn-ME" dirty="0" smtClean="0"/>
              <a:t>4.  DETERMINANTE DEPOZITNOG POTENCIJALA BANAKA</a:t>
            </a:r>
          </a:p>
          <a:p>
            <a:pPr marL="0" indent="0">
              <a:buNone/>
            </a:pPr>
            <a:r>
              <a:rPr lang="sr-Latn-ME" dirty="0"/>
              <a:t>5</a:t>
            </a:r>
            <a:r>
              <a:rPr lang="sr-Latn-ME" dirty="0" smtClean="0"/>
              <a:t>. NEDEPOZITNI IZVORI SREDSTAVA</a:t>
            </a:r>
          </a:p>
          <a:p>
            <a:pPr marL="0" indent="0">
              <a:buNone/>
            </a:pPr>
            <a:r>
              <a:rPr lang="sr-Latn-ME" dirty="0"/>
              <a:t>6</a:t>
            </a:r>
            <a:r>
              <a:rPr lang="sr-Latn-ME" dirty="0" smtClean="0"/>
              <a:t>. ZAŠTITA DEPOZITA</a:t>
            </a:r>
          </a:p>
          <a:p>
            <a:pPr marL="0" indent="0">
              <a:buNone/>
            </a:pPr>
            <a:r>
              <a:rPr lang="sr-Latn-ME" dirty="0"/>
              <a:t>7</a:t>
            </a:r>
            <a:r>
              <a:rPr lang="sr-Latn-ME" dirty="0" smtClean="0"/>
              <a:t>. POSLOVI ŠTEDNJE U BANKAMA</a:t>
            </a:r>
          </a:p>
          <a:p>
            <a:pPr marL="0" indent="0">
              <a:buNone/>
            </a:pPr>
            <a:r>
              <a:rPr lang="sr-Latn-ME" dirty="0"/>
              <a:t>8</a:t>
            </a:r>
            <a:r>
              <a:rPr lang="sr-Latn-ME" dirty="0" smtClean="0"/>
              <a:t>. DEFINICIJA UGOVORA O KREDITU</a:t>
            </a:r>
          </a:p>
          <a:p>
            <a:pPr marL="0" indent="0">
              <a:buNone/>
            </a:pPr>
            <a:r>
              <a:rPr lang="sr-Latn-ME" dirty="0"/>
              <a:t>8</a:t>
            </a:r>
            <a:r>
              <a:rPr lang="sr-Latn-ME" dirty="0" smtClean="0"/>
              <a:t>.1. KREDITIRANJE PRIVREDE</a:t>
            </a:r>
          </a:p>
          <a:p>
            <a:pPr marL="0" indent="0">
              <a:buNone/>
            </a:pPr>
            <a:r>
              <a:rPr lang="sr-Latn-ME" dirty="0"/>
              <a:t>8</a:t>
            </a:r>
            <a:r>
              <a:rPr lang="sr-Latn-ME" dirty="0" smtClean="0"/>
              <a:t>.2. KREDITIRANJE STANOVNIŠTVA</a:t>
            </a:r>
          </a:p>
          <a:p>
            <a:pPr marL="0" indent="0">
              <a:buNone/>
            </a:pPr>
            <a:r>
              <a:rPr lang="sr-Latn-ME" dirty="0"/>
              <a:t>8</a:t>
            </a:r>
            <a:r>
              <a:rPr lang="sr-Latn-ME" dirty="0" smtClean="0"/>
              <a:t>.3. OBLICI OBEZBJEĐENJA BANKARSKIH KREDITA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2430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/>
          <a:lstStyle/>
          <a:p>
            <a:pPr algn="just"/>
            <a:r>
              <a:rPr lang="en-US" dirty="0" err="1" smtClean="0"/>
              <a:t>Važno</a:t>
            </a:r>
            <a:r>
              <a:rPr lang="en-US" dirty="0" smtClean="0"/>
              <a:t> je </a:t>
            </a:r>
            <a:r>
              <a:rPr lang="en-US" dirty="0" err="1" smtClean="0"/>
              <a:t>istaći</a:t>
            </a:r>
            <a:r>
              <a:rPr lang="en-US" dirty="0" smtClean="0"/>
              <a:t> da pored </a:t>
            </a:r>
            <a:r>
              <a:rPr lang="en-US" dirty="0" err="1" smtClean="0"/>
              <a:t>novčanih</a:t>
            </a:r>
            <a:r>
              <a:rPr lang="en-US" dirty="0" smtClean="0"/>
              <a:t>, </a:t>
            </a:r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da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nenovčani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 smtClean="0"/>
              <a:t>Ugovor</a:t>
            </a:r>
            <a:r>
              <a:rPr lang="en-US" dirty="0" smtClean="0"/>
              <a:t> o </a:t>
            </a:r>
            <a:r>
              <a:rPr lang="en-US" dirty="0" err="1" smtClean="0"/>
              <a:t>nenovčanom</a:t>
            </a:r>
            <a:r>
              <a:rPr lang="en-US" dirty="0" smtClean="0"/>
              <a:t> </a:t>
            </a:r>
            <a:r>
              <a:rPr lang="en-US" dirty="0" err="1" smtClean="0"/>
              <a:t>depozitu</a:t>
            </a:r>
            <a:r>
              <a:rPr lang="en-US" dirty="0" smtClean="0"/>
              <a:t> je </a:t>
            </a:r>
            <a:r>
              <a:rPr lang="en-US" dirty="0" err="1" smtClean="0"/>
              <a:t>ugovor</a:t>
            </a:r>
            <a:r>
              <a:rPr lang="en-US" dirty="0" smtClean="0"/>
              <a:t> </a:t>
            </a:r>
            <a:r>
              <a:rPr lang="en-US" dirty="0" err="1" smtClean="0"/>
              <a:t>kojim</a:t>
            </a:r>
            <a:r>
              <a:rPr lang="en-US" dirty="0" smtClean="0"/>
              <a:t> se </a:t>
            </a:r>
            <a:r>
              <a:rPr lang="en-US" dirty="0" err="1" smtClean="0"/>
              <a:t>banci</a:t>
            </a:r>
            <a:r>
              <a:rPr lang="en-US" dirty="0" smtClean="0"/>
              <a:t> </a:t>
            </a:r>
            <a:r>
              <a:rPr lang="en-US" dirty="0" err="1" smtClean="0"/>
              <a:t>stavljaju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čuvanje</a:t>
            </a:r>
            <a:r>
              <a:rPr lang="en-US" dirty="0" smtClean="0"/>
              <a:t> </a:t>
            </a:r>
            <a:r>
              <a:rPr lang="en-US" dirty="0" err="1" smtClean="0"/>
              <a:t>pokretne</a:t>
            </a:r>
            <a:r>
              <a:rPr lang="en-US" dirty="0" smtClean="0"/>
              <a:t> </a:t>
            </a:r>
            <a:r>
              <a:rPr lang="en-US" dirty="0" err="1" smtClean="0"/>
              <a:t>stvari</a:t>
            </a:r>
            <a:r>
              <a:rPr lang="en-US" dirty="0" smtClean="0"/>
              <a:t>,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plaćanje</a:t>
            </a:r>
            <a:r>
              <a:rPr lang="en-US" dirty="0" smtClean="0"/>
              <a:t> </a:t>
            </a:r>
            <a:r>
              <a:rPr lang="en-US" dirty="0" err="1" smtClean="0"/>
              <a:t>naknade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Banka je </a:t>
            </a:r>
            <a:r>
              <a:rPr lang="en-US" dirty="0" err="1" smtClean="0"/>
              <a:t>dužna</a:t>
            </a:r>
            <a:r>
              <a:rPr lang="en-US" dirty="0" smtClean="0"/>
              <a:t> da </a:t>
            </a:r>
            <a:r>
              <a:rPr lang="en-US" dirty="0" err="1" smtClean="0"/>
              <a:t>čuva</a:t>
            </a:r>
            <a:r>
              <a:rPr lang="en-US" dirty="0" smtClean="0"/>
              <a:t> </a:t>
            </a:r>
            <a:r>
              <a:rPr lang="en-US" dirty="0" err="1" smtClean="0"/>
              <a:t>deponovane</a:t>
            </a:r>
            <a:r>
              <a:rPr lang="en-US" dirty="0" smtClean="0"/>
              <a:t> </a:t>
            </a:r>
            <a:r>
              <a:rPr lang="en-US" dirty="0" err="1" smtClean="0"/>
              <a:t>stvari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ih</a:t>
            </a:r>
            <a:r>
              <a:rPr lang="en-US" dirty="0" smtClean="0"/>
              <a:t>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ugovorom</a:t>
            </a:r>
            <a:r>
              <a:rPr lang="en-US" dirty="0" smtClean="0"/>
              <a:t> </a:t>
            </a:r>
            <a:r>
              <a:rPr lang="en-US" dirty="0" err="1" smtClean="0"/>
              <a:t>stavi</a:t>
            </a:r>
            <a:r>
              <a:rPr lang="en-US" dirty="0" smtClean="0"/>
              <a:t> </a:t>
            </a:r>
            <a:r>
              <a:rPr lang="en-US" dirty="0" err="1" smtClean="0"/>
              <a:t>deponontu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raspolaganje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Predmet</a:t>
            </a:r>
            <a:r>
              <a:rPr lang="en-US" dirty="0" smtClean="0"/>
              <a:t> </a:t>
            </a:r>
            <a:r>
              <a:rPr lang="en-US" dirty="0" err="1" smtClean="0"/>
              <a:t>deponovanja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najčešće</a:t>
            </a:r>
            <a:r>
              <a:rPr lang="en-US" dirty="0" smtClean="0"/>
              <a:t> </a:t>
            </a:r>
            <a:r>
              <a:rPr lang="en-US" dirty="0" err="1" smtClean="0"/>
              <a:t>umetnički</a:t>
            </a:r>
            <a:r>
              <a:rPr lang="en-US" dirty="0" smtClean="0"/>
              <a:t> </a:t>
            </a:r>
            <a:r>
              <a:rPr lang="en-US" dirty="0" err="1" smtClean="0"/>
              <a:t>predmeti</a:t>
            </a:r>
            <a:r>
              <a:rPr lang="en-US" dirty="0" smtClean="0"/>
              <a:t>, </a:t>
            </a:r>
            <a:r>
              <a:rPr lang="en-US" dirty="0" err="1" smtClean="0"/>
              <a:t>različiti</a:t>
            </a:r>
            <a:r>
              <a:rPr lang="en-US" dirty="0" smtClean="0"/>
              <a:t> </a:t>
            </a:r>
            <a:r>
              <a:rPr lang="en-US" dirty="0" err="1" smtClean="0"/>
              <a:t>oblici</a:t>
            </a:r>
            <a:r>
              <a:rPr lang="en-US" dirty="0" smtClean="0"/>
              <a:t> </a:t>
            </a:r>
            <a:r>
              <a:rPr lang="en-US" dirty="0" err="1" smtClean="0"/>
              <a:t>dragocenosti</a:t>
            </a:r>
            <a:r>
              <a:rPr lang="en-US" dirty="0" smtClean="0"/>
              <a:t>,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vrednosti</a:t>
            </a:r>
            <a:r>
              <a:rPr lang="en-US" dirty="0" smtClean="0"/>
              <a:t>, </a:t>
            </a:r>
            <a:r>
              <a:rPr lang="en-US" dirty="0" err="1" smtClean="0"/>
              <a:t>dokumenti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drugo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4646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7534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sr-Latn-ME" dirty="0" smtClean="0"/>
              <a:t/>
            </a:r>
            <a:br>
              <a:rPr lang="sr-Latn-ME" dirty="0" smtClean="0"/>
            </a:br>
            <a:r>
              <a:rPr lang="en-US" sz="4000" dirty="0" smtClean="0">
                <a:latin typeface="+mn-lt"/>
              </a:rPr>
              <a:t>3.</a:t>
            </a:r>
            <a:r>
              <a:rPr lang="sr-Latn-ME" sz="4000" dirty="0" smtClean="0">
                <a:latin typeface="+mn-lt"/>
              </a:rPr>
              <a:t>1</a:t>
            </a:r>
            <a:r>
              <a:rPr lang="en-US" sz="4000" dirty="0" smtClean="0">
                <a:latin typeface="+mn-lt"/>
              </a:rPr>
              <a:t>. </a:t>
            </a:r>
            <a:r>
              <a:rPr lang="en-US" sz="4000" dirty="0">
                <a:latin typeface="+mn-lt"/>
              </a:rPr>
              <a:t>TRANSAKCIONI DEPOZITI (DEPOZITI PO VIĐENJU)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8494"/>
            <a:ext cx="10515600" cy="4778469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nosioci</a:t>
            </a:r>
            <a:r>
              <a:rPr lang="en-US" dirty="0" smtClean="0"/>
              <a:t> </a:t>
            </a:r>
            <a:r>
              <a:rPr lang="en-US" dirty="0" err="1" smtClean="0"/>
              <a:t>platnog</a:t>
            </a:r>
            <a:r>
              <a:rPr lang="en-US" dirty="0" smtClean="0"/>
              <a:t> </a:t>
            </a:r>
            <a:r>
              <a:rPr lang="en-US" dirty="0" err="1" smtClean="0"/>
              <a:t>prometa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njih</a:t>
            </a:r>
            <a:r>
              <a:rPr lang="en-US" dirty="0" smtClean="0"/>
              <a:t> </a:t>
            </a:r>
            <a:r>
              <a:rPr lang="sr-Latn-ME" dirty="0" smtClean="0"/>
              <a:t> se </a:t>
            </a:r>
            <a:r>
              <a:rPr lang="en-US" dirty="0" err="1" smtClean="0"/>
              <a:t>nalaze</a:t>
            </a:r>
            <a:r>
              <a:rPr lang="en-US" dirty="0" smtClean="0"/>
              <a:t> </a:t>
            </a:r>
            <a:r>
              <a:rPr lang="en-US" dirty="0" err="1" smtClean="0"/>
              <a:t>transakcioni</a:t>
            </a:r>
            <a:r>
              <a:rPr lang="en-US" dirty="0" smtClean="0"/>
              <a:t> </a:t>
            </a:r>
            <a:r>
              <a:rPr lang="en-US" dirty="0" err="1" smtClean="0"/>
              <a:t>računi</a:t>
            </a:r>
            <a:r>
              <a:rPr lang="en-US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privrednih</a:t>
            </a:r>
            <a:r>
              <a:rPr lang="en-US" dirty="0" smtClean="0"/>
              <a:t> </a:t>
            </a:r>
            <a:r>
              <a:rPr lang="en-US" dirty="0" err="1" smtClean="0"/>
              <a:t>subjekata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 smtClean="0"/>
              <a:t>transakcionim</a:t>
            </a:r>
            <a:r>
              <a:rPr lang="en-US" dirty="0" smtClean="0"/>
              <a:t> </a:t>
            </a:r>
            <a:r>
              <a:rPr lang="en-US" dirty="0" err="1" smtClean="0"/>
              <a:t>računima</a:t>
            </a:r>
            <a:r>
              <a:rPr lang="en-US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 smtClean="0"/>
              <a:t>nazivaju</a:t>
            </a:r>
            <a:r>
              <a:rPr lang="en-US" dirty="0" smtClean="0"/>
              <a:t> </a:t>
            </a:r>
            <a:r>
              <a:rPr lang="en-US" dirty="0" err="1" smtClean="0"/>
              <a:t>tekući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žiro</a:t>
            </a:r>
            <a:r>
              <a:rPr lang="en-US" dirty="0" smtClean="0"/>
              <a:t> </a:t>
            </a:r>
            <a:r>
              <a:rPr lang="en-US" dirty="0" err="1" smtClean="0"/>
              <a:t>računi</a:t>
            </a:r>
            <a:r>
              <a:rPr lang="en-US" dirty="0" smtClean="0"/>
              <a:t>, </a:t>
            </a:r>
            <a:r>
              <a:rPr lang="en-US" dirty="0" err="1" smtClean="0"/>
              <a:t>nalazi</a:t>
            </a:r>
            <a:r>
              <a:rPr lang="en-US" dirty="0" smtClean="0"/>
              <a:t> se </a:t>
            </a:r>
            <a:r>
              <a:rPr lang="en-US" dirty="0" err="1" smtClean="0"/>
              <a:t>transakcioni</a:t>
            </a:r>
            <a:r>
              <a:rPr lang="en-US" dirty="0" smtClean="0"/>
              <a:t> </a:t>
            </a:r>
            <a:r>
              <a:rPr lang="en-US" dirty="0" err="1" smtClean="0"/>
              <a:t>novac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viđenju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viđenju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deponovana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deponenti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neograničenog</a:t>
            </a:r>
            <a:r>
              <a:rPr lang="en-US" dirty="0" smtClean="0"/>
              <a:t> </a:t>
            </a:r>
            <a:r>
              <a:rPr lang="en-US" dirty="0" err="1" smtClean="0"/>
              <a:t>raspolaganja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oni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najjeftinije</a:t>
            </a:r>
            <a:r>
              <a:rPr lang="en-US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najnestabilnije</a:t>
            </a:r>
            <a:r>
              <a:rPr lang="en-US" dirty="0" smtClean="0"/>
              <a:t> </a:t>
            </a:r>
            <a:r>
              <a:rPr lang="en-US" dirty="0" err="1" smtClean="0"/>
              <a:t>izvore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,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činjenice</a:t>
            </a:r>
            <a:r>
              <a:rPr lang="en-US" dirty="0" smtClean="0"/>
              <a:t> da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vlasnici</a:t>
            </a:r>
            <a:r>
              <a:rPr lang="en-US" dirty="0" smtClean="0"/>
              <a:t> </a:t>
            </a:r>
            <a:r>
              <a:rPr lang="en-US" dirty="0" err="1" smtClean="0"/>
              <a:t>računa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podizati</a:t>
            </a:r>
            <a:r>
              <a:rPr lang="en-US" dirty="0" smtClean="0"/>
              <a:t> bez </a:t>
            </a:r>
            <a:r>
              <a:rPr lang="en-US" dirty="0" err="1" smtClean="0"/>
              <a:t>ograničenja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bez </a:t>
            </a:r>
            <a:r>
              <a:rPr lang="en-US" dirty="0" err="1" smtClean="0"/>
              <a:t>najave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toga, </a:t>
            </a:r>
            <a:r>
              <a:rPr lang="en-US" dirty="0" err="1" smtClean="0"/>
              <a:t>važno</a:t>
            </a:r>
            <a:r>
              <a:rPr lang="en-US" dirty="0" smtClean="0"/>
              <a:t> je </a:t>
            </a:r>
            <a:r>
              <a:rPr lang="en-US" dirty="0" err="1" smtClean="0"/>
              <a:t>napomenuti</a:t>
            </a:r>
            <a:r>
              <a:rPr lang="en-US" dirty="0" smtClean="0"/>
              <a:t> da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viđenju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bezgotovinskog</a:t>
            </a:r>
            <a:r>
              <a:rPr lang="en-US" dirty="0" smtClean="0"/>
              <a:t> </a:t>
            </a:r>
            <a:r>
              <a:rPr lang="en-US" dirty="0" err="1" smtClean="0"/>
              <a:t>plaćanja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najznačajniji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 smtClean="0"/>
              <a:t>novčane</a:t>
            </a:r>
            <a:r>
              <a:rPr lang="en-US" dirty="0" smtClean="0"/>
              <a:t> </a:t>
            </a:r>
            <a:r>
              <a:rPr lang="en-US" dirty="0" err="1" smtClean="0"/>
              <a:t>mase</a:t>
            </a:r>
            <a:r>
              <a:rPr lang="en-US" dirty="0" smtClean="0"/>
              <a:t> u </a:t>
            </a:r>
            <a:r>
              <a:rPr lang="en-US" dirty="0" err="1" smtClean="0"/>
              <a:t>svakom</a:t>
            </a:r>
            <a:r>
              <a:rPr lang="en-US" dirty="0" smtClean="0"/>
              <a:t> </a:t>
            </a:r>
            <a:r>
              <a:rPr lang="en-US" dirty="0" err="1" smtClean="0"/>
              <a:t>monetarnom</a:t>
            </a:r>
            <a:r>
              <a:rPr lang="en-US" dirty="0" smtClean="0"/>
              <a:t> </a:t>
            </a:r>
            <a:r>
              <a:rPr lang="en-US" dirty="0" err="1" smtClean="0"/>
              <a:t>sistemu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Posredstvom</a:t>
            </a:r>
            <a:r>
              <a:rPr lang="en-US" dirty="0" smtClean="0"/>
              <a:t> </a:t>
            </a:r>
            <a:r>
              <a:rPr lang="en-US" dirty="0" err="1" smtClean="0"/>
              <a:t>instrumenata</a:t>
            </a:r>
            <a:r>
              <a:rPr lang="en-US" dirty="0" smtClean="0"/>
              <a:t> </a:t>
            </a:r>
            <a:r>
              <a:rPr lang="en-US" dirty="0" err="1" smtClean="0"/>
              <a:t>monetarne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, </a:t>
            </a:r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eluje</a:t>
            </a:r>
            <a:r>
              <a:rPr lang="en-US" dirty="0" smtClean="0"/>
              <a:t> </a:t>
            </a:r>
            <a:r>
              <a:rPr lang="en-US" dirty="0" err="1" smtClean="0"/>
              <a:t>upravo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transakcioni</a:t>
            </a:r>
            <a:r>
              <a:rPr lang="en-US" dirty="0" smtClean="0"/>
              <a:t> </a:t>
            </a:r>
            <a:r>
              <a:rPr lang="en-US" dirty="0" err="1" smtClean="0"/>
              <a:t>depozitni</a:t>
            </a:r>
            <a:r>
              <a:rPr lang="en-US" dirty="0" smtClean="0"/>
              <a:t> </a:t>
            </a:r>
            <a:r>
              <a:rPr lang="en-US" dirty="0" err="1" smtClean="0"/>
              <a:t>potencijal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 smtClean="0"/>
              <a:t>kredite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odobravaju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bazi</a:t>
            </a:r>
            <a:r>
              <a:rPr lang="en-US" dirty="0" smtClean="0"/>
              <a:t> </a:t>
            </a:r>
            <a:r>
              <a:rPr lang="en-US" dirty="0" err="1" smtClean="0"/>
              <a:t>tih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19405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viđenju</a:t>
            </a:r>
            <a:r>
              <a:rPr lang="en-US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privrede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najveći</a:t>
            </a:r>
            <a:r>
              <a:rPr lang="en-US" dirty="0" smtClean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i</a:t>
            </a:r>
            <a:r>
              <a:rPr lang="en-US" dirty="0" smtClean="0"/>
              <a:t>o u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 smtClean="0"/>
              <a:t>potencijalu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U </a:t>
            </a:r>
            <a:r>
              <a:rPr lang="en-US" dirty="0" err="1" smtClean="0"/>
              <a:t>okviru</a:t>
            </a:r>
            <a:r>
              <a:rPr lang="en-US" dirty="0" smtClean="0"/>
              <a:t> </a:t>
            </a:r>
            <a:r>
              <a:rPr lang="en-US" dirty="0" err="1" smtClean="0"/>
              <a:t>tradicionalnog</a:t>
            </a:r>
            <a:r>
              <a:rPr lang="en-US" dirty="0" smtClean="0"/>
              <a:t> </a:t>
            </a:r>
            <a:r>
              <a:rPr lang="en-US" dirty="0" err="1" smtClean="0"/>
              <a:t>bankarskog</a:t>
            </a:r>
            <a:r>
              <a:rPr lang="en-US" dirty="0" smtClean="0"/>
              <a:t> </a:t>
            </a:r>
            <a:r>
              <a:rPr lang="en-US" dirty="0" err="1" smtClean="0"/>
              <a:t>koncepta</a:t>
            </a:r>
            <a:r>
              <a:rPr lang="en-US" dirty="0" smtClean="0"/>
              <a:t>, </a:t>
            </a:r>
            <a:r>
              <a:rPr lang="en-US" dirty="0" err="1" smtClean="0"/>
              <a:t>oni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najjeftinije</a:t>
            </a:r>
            <a:r>
              <a:rPr lang="en-US" dirty="0" smtClean="0"/>
              <a:t> </a:t>
            </a:r>
            <a:r>
              <a:rPr lang="en-US" dirty="0" err="1" smtClean="0"/>
              <a:t>izvore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se </a:t>
            </a:r>
            <a:r>
              <a:rPr lang="en-US" dirty="0" err="1" smtClean="0"/>
              <a:t>konstantno</a:t>
            </a:r>
            <a:r>
              <a:rPr lang="en-US" dirty="0" smtClean="0"/>
              <a:t> </a:t>
            </a:r>
            <a:r>
              <a:rPr lang="en-US" dirty="0" err="1" smtClean="0"/>
              <a:t>trude</a:t>
            </a:r>
            <a:r>
              <a:rPr lang="en-US" dirty="0" smtClean="0"/>
              <a:t> da </a:t>
            </a:r>
            <a:r>
              <a:rPr lang="en-US" dirty="0" err="1" smtClean="0"/>
              <a:t>povećavaju</a:t>
            </a:r>
            <a:r>
              <a:rPr lang="en-US" dirty="0" smtClean="0"/>
              <a:t> </a:t>
            </a:r>
            <a:r>
              <a:rPr lang="en-US" dirty="0" err="1" smtClean="0"/>
              <a:t>njihov</a:t>
            </a:r>
            <a:r>
              <a:rPr lang="en-US" dirty="0" smtClean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i</a:t>
            </a:r>
            <a:r>
              <a:rPr lang="en-US" dirty="0" smtClean="0"/>
              <a:t>o u </a:t>
            </a:r>
            <a:r>
              <a:rPr lang="en-US" dirty="0" err="1" smtClean="0"/>
              <a:t>strukturi</a:t>
            </a:r>
            <a:r>
              <a:rPr lang="en-US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potencijala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Međutim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 </a:t>
            </a:r>
            <a:r>
              <a:rPr lang="en-US" dirty="0" err="1" smtClean="0"/>
              <a:t>suficitarnih</a:t>
            </a:r>
            <a:r>
              <a:rPr lang="en-US" dirty="0" smtClean="0"/>
              <a:t> </a:t>
            </a:r>
            <a:r>
              <a:rPr lang="en-US" dirty="0" err="1" smtClean="0"/>
              <a:t>novčanih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privrede</a:t>
            </a:r>
            <a:r>
              <a:rPr lang="en-US" dirty="0" smtClean="0"/>
              <a:t> u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duboko</a:t>
            </a:r>
            <a:r>
              <a:rPr lang="en-US" dirty="0" smtClean="0"/>
              <a:t> </a:t>
            </a:r>
            <a:r>
              <a:rPr lang="en-US" dirty="0" err="1" smtClean="0"/>
              <a:t>sekundarno</a:t>
            </a:r>
            <a:r>
              <a:rPr lang="en-US" dirty="0" smtClean="0"/>
              <a:t> </a:t>
            </a:r>
            <a:r>
              <a:rPr lang="en-US" dirty="0" err="1" smtClean="0"/>
              <a:t>tržište</a:t>
            </a:r>
            <a:r>
              <a:rPr lang="en-US" dirty="0" smtClean="0"/>
              <a:t>, </a:t>
            </a:r>
            <a:r>
              <a:rPr lang="en-US" dirty="0" err="1" smtClean="0"/>
              <a:t>rezultirali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trendom</a:t>
            </a:r>
            <a:r>
              <a:rPr lang="en-US" dirty="0" smtClean="0"/>
              <a:t> </a:t>
            </a:r>
            <a:r>
              <a:rPr lang="en-US" dirty="0" err="1" smtClean="0"/>
              <a:t>smanjenja</a:t>
            </a:r>
            <a:r>
              <a:rPr lang="en-US" dirty="0" smtClean="0"/>
              <a:t> </a:t>
            </a:r>
            <a:r>
              <a:rPr lang="en-US" dirty="0" err="1" smtClean="0"/>
              <a:t>učešća</a:t>
            </a:r>
            <a:r>
              <a:rPr lang="en-US" dirty="0" smtClean="0"/>
              <a:t> </a:t>
            </a:r>
            <a:r>
              <a:rPr lang="en-US" dirty="0" err="1" smtClean="0"/>
              <a:t>transakcionih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u </a:t>
            </a:r>
            <a:r>
              <a:rPr lang="en-US" dirty="0" err="1" smtClean="0"/>
              <a:t>ukupnom</a:t>
            </a:r>
            <a:r>
              <a:rPr lang="en-US" dirty="0" smtClean="0"/>
              <a:t> </a:t>
            </a:r>
            <a:r>
              <a:rPr lang="en-US" dirty="0" err="1" smtClean="0"/>
              <a:t>depozitnom</a:t>
            </a:r>
            <a:r>
              <a:rPr lang="en-US" dirty="0" smtClean="0"/>
              <a:t> </a:t>
            </a:r>
            <a:r>
              <a:rPr lang="en-US" dirty="0" err="1" smtClean="0"/>
              <a:t>potencijalu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bi </a:t>
            </a:r>
            <a:r>
              <a:rPr lang="en-US" dirty="0" err="1" smtClean="0"/>
              <a:t>sprečile</a:t>
            </a:r>
            <a:r>
              <a:rPr lang="en-US" dirty="0" smtClean="0"/>
              <a:t> </a:t>
            </a:r>
            <a:r>
              <a:rPr lang="en-US" dirty="0" err="1" smtClean="0"/>
              <a:t>osipanje</a:t>
            </a:r>
            <a:r>
              <a:rPr lang="en-US" dirty="0" smtClean="0"/>
              <a:t> </a:t>
            </a:r>
            <a:r>
              <a:rPr lang="en-US" dirty="0" err="1" smtClean="0"/>
              <a:t>baze</a:t>
            </a:r>
            <a:r>
              <a:rPr lang="en-US" dirty="0" smtClean="0"/>
              <a:t> </a:t>
            </a:r>
            <a:r>
              <a:rPr lang="en-US" dirty="0" err="1" smtClean="0"/>
              <a:t>transakcionih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, </a:t>
            </a:r>
            <a:r>
              <a:rPr lang="en-US" dirty="0" err="1" smtClean="0"/>
              <a:t>banke</a:t>
            </a:r>
            <a:r>
              <a:rPr lang="en-US" dirty="0" smtClean="0"/>
              <a:t> u </a:t>
            </a:r>
            <a:r>
              <a:rPr lang="en-US" dirty="0" err="1" smtClean="0"/>
              <a:t>okviru</a:t>
            </a:r>
            <a:r>
              <a:rPr lang="en-US" dirty="0" smtClean="0"/>
              <a:t> </a:t>
            </a:r>
            <a:r>
              <a:rPr lang="en-US" dirty="0" err="1" smtClean="0"/>
              <a:t>savremenih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plaćaju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njih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stope,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konkurentnije</a:t>
            </a:r>
            <a:r>
              <a:rPr lang="en-US" dirty="0" smtClean="0"/>
              <a:t> </a:t>
            </a:r>
            <a:r>
              <a:rPr lang="en-US" dirty="0" err="1" smtClean="0"/>
              <a:t>kamatnim</a:t>
            </a:r>
            <a:r>
              <a:rPr lang="en-US" dirty="0" smtClean="0"/>
              <a:t> </a:t>
            </a:r>
            <a:r>
              <a:rPr lang="en-US" dirty="0" err="1" smtClean="0"/>
              <a:t>stopama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vrednosti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Nivo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depozite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viđenju</a:t>
            </a:r>
            <a:r>
              <a:rPr lang="en-US" dirty="0" smtClean="0"/>
              <a:t>, </a:t>
            </a:r>
            <a:r>
              <a:rPr lang="en-US" dirty="0" err="1" smtClean="0"/>
              <a:t>zavisi</a:t>
            </a:r>
            <a:r>
              <a:rPr lang="en-US" dirty="0" smtClean="0"/>
              <a:t> od </a:t>
            </a:r>
            <a:r>
              <a:rPr lang="en-US" dirty="0" err="1" smtClean="0"/>
              <a:t>faktora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32961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lvl="1" algn="just"/>
            <a:r>
              <a:rPr lang="en-US" sz="2800" dirty="0" smtClean="0"/>
              <a:t>prom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ene</a:t>
            </a:r>
            <a:r>
              <a:rPr lang="en-US" sz="2800" dirty="0" smtClean="0"/>
              <a:t> </a:t>
            </a:r>
            <a:r>
              <a:rPr lang="en-US" sz="2800" dirty="0" err="1" smtClean="0"/>
              <a:t>kamatne</a:t>
            </a:r>
            <a:r>
              <a:rPr lang="en-US" sz="2800" dirty="0" smtClean="0"/>
              <a:t> stope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kredite</a:t>
            </a:r>
            <a:r>
              <a:rPr lang="en-US" sz="2800" dirty="0" smtClean="0"/>
              <a:t>, </a:t>
            </a:r>
          </a:p>
          <a:p>
            <a:pPr lvl="1" algn="just"/>
            <a:r>
              <a:rPr lang="en-US" sz="2800" dirty="0" smtClean="0"/>
              <a:t> prom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ene</a:t>
            </a:r>
            <a:r>
              <a:rPr lang="en-US" sz="2800" dirty="0" smtClean="0"/>
              <a:t> </a:t>
            </a:r>
            <a:r>
              <a:rPr lang="en-US" sz="2800" dirty="0" err="1" smtClean="0"/>
              <a:t>prinosa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plasmane</a:t>
            </a:r>
            <a:r>
              <a:rPr lang="en-US" sz="2800" dirty="0" smtClean="0"/>
              <a:t> u </a:t>
            </a:r>
            <a:r>
              <a:rPr lang="en-US" sz="2800" dirty="0" err="1" smtClean="0"/>
              <a:t>hartije</a:t>
            </a:r>
            <a:r>
              <a:rPr lang="en-US" sz="2800" dirty="0" smtClean="0"/>
              <a:t> od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ednosti</a:t>
            </a:r>
            <a:r>
              <a:rPr lang="en-US" sz="2800" dirty="0" smtClean="0"/>
              <a:t>, </a:t>
            </a:r>
          </a:p>
          <a:p>
            <a:pPr lvl="1" algn="just"/>
            <a:r>
              <a:rPr lang="en-US" sz="2800" dirty="0" smtClean="0"/>
              <a:t> prom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ene</a:t>
            </a:r>
            <a:r>
              <a:rPr lang="en-US" sz="2800" dirty="0" smtClean="0"/>
              <a:t> stope </a:t>
            </a:r>
            <a:r>
              <a:rPr lang="en-US" sz="2800" dirty="0" err="1" smtClean="0"/>
              <a:t>obavezne</a:t>
            </a:r>
            <a:r>
              <a:rPr lang="en-US" sz="2800" dirty="0" smtClean="0"/>
              <a:t> </a:t>
            </a:r>
            <a:r>
              <a:rPr lang="en-US" sz="2800" dirty="0" err="1" smtClean="0"/>
              <a:t>rezerve</a:t>
            </a:r>
            <a:r>
              <a:rPr lang="en-US" sz="2800" dirty="0" smtClean="0"/>
              <a:t>,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</a:p>
          <a:p>
            <a:pPr lvl="1" algn="just"/>
            <a:r>
              <a:rPr lang="en-US" sz="2800" dirty="0" smtClean="0"/>
              <a:t> prom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ene</a:t>
            </a:r>
            <a:r>
              <a:rPr lang="en-US" sz="2800" dirty="0" smtClean="0"/>
              <a:t> </a:t>
            </a:r>
            <a:r>
              <a:rPr lang="en-US" sz="2800" dirty="0" err="1" smtClean="0"/>
              <a:t>transakcionih</a:t>
            </a:r>
            <a:r>
              <a:rPr lang="en-US" sz="2800" dirty="0" smtClean="0"/>
              <a:t> </a:t>
            </a:r>
            <a:r>
              <a:rPr lang="en-US" sz="2800" dirty="0" err="1" smtClean="0"/>
              <a:t>troškova</a:t>
            </a:r>
            <a:r>
              <a:rPr lang="en-US" sz="2800" dirty="0" smtClean="0"/>
              <a:t> </a:t>
            </a:r>
            <a:r>
              <a:rPr lang="en-US" sz="2800" dirty="0" err="1" smtClean="0"/>
              <a:t>banke</a:t>
            </a:r>
            <a:r>
              <a:rPr lang="en-US" sz="2800" dirty="0" smtClean="0"/>
              <a:t>. </a:t>
            </a:r>
          </a:p>
          <a:p>
            <a:pPr algn="just"/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 da </a:t>
            </a:r>
            <a:r>
              <a:rPr lang="en-US" dirty="0" err="1" smtClean="0"/>
              <a:t>vode</a:t>
            </a:r>
            <a:r>
              <a:rPr lang="en-US" dirty="0" smtClean="0"/>
              <a:t> </a:t>
            </a:r>
            <a:r>
              <a:rPr lang="en-US" dirty="0" err="1" smtClean="0"/>
              <a:t>računa</a:t>
            </a:r>
            <a:r>
              <a:rPr lang="en-US" dirty="0" smtClean="0"/>
              <a:t> o </a:t>
            </a:r>
            <a:r>
              <a:rPr lang="en-US" dirty="0" err="1" smtClean="0"/>
              <a:t>razlici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aktivne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pasivne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stope,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razloga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ta </a:t>
            </a:r>
            <a:r>
              <a:rPr lang="en-US" dirty="0" err="1" smtClean="0"/>
              <a:t>razlika</a:t>
            </a:r>
            <a:r>
              <a:rPr lang="en-US" dirty="0" smtClean="0"/>
              <a:t> (</a:t>
            </a:r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 smtClean="0"/>
              <a:t>marža</a:t>
            </a:r>
            <a:r>
              <a:rPr lang="en-US" dirty="0" smtClean="0"/>
              <a:t>) u </a:t>
            </a:r>
            <a:r>
              <a:rPr lang="en-US" dirty="0" err="1" smtClean="0"/>
              <a:t>visokom</a:t>
            </a:r>
            <a:r>
              <a:rPr lang="en-US" dirty="0" smtClean="0"/>
              <a:t> </a:t>
            </a:r>
            <a:r>
              <a:rPr lang="en-US" dirty="0" err="1" smtClean="0"/>
              <a:t>procentu</a:t>
            </a:r>
            <a:r>
              <a:rPr lang="en-US" dirty="0" smtClean="0"/>
              <a:t> </a:t>
            </a:r>
            <a:r>
              <a:rPr lang="en-US" dirty="0" err="1" smtClean="0"/>
              <a:t>determiniše</a:t>
            </a:r>
            <a:r>
              <a:rPr lang="en-US" dirty="0" smtClean="0"/>
              <a:t> </a:t>
            </a:r>
            <a:r>
              <a:rPr lang="en-US" dirty="0" err="1" smtClean="0"/>
              <a:t>njihovu</a:t>
            </a:r>
            <a:r>
              <a:rPr lang="en-US" dirty="0" smtClean="0"/>
              <a:t> </a:t>
            </a:r>
            <a:r>
              <a:rPr lang="en-US" dirty="0" err="1" smtClean="0"/>
              <a:t>profitabilnost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 err="1" smtClean="0"/>
              <a:t>visina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kredite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direktan</a:t>
            </a:r>
            <a:r>
              <a:rPr lang="en-US" dirty="0" smtClean="0"/>
              <a:t> </a:t>
            </a:r>
            <a:r>
              <a:rPr lang="en-US" dirty="0" err="1" smtClean="0"/>
              <a:t>uticaj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visinu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 </a:t>
            </a:r>
            <a:r>
              <a:rPr lang="en-US" dirty="0" err="1" smtClean="0"/>
              <a:t>koju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plaćaju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depozite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viđenju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 err="1" smtClean="0"/>
              <a:t>kreditnog</a:t>
            </a:r>
            <a:r>
              <a:rPr lang="en-US" dirty="0" smtClean="0"/>
              <a:t> </a:t>
            </a:r>
            <a:r>
              <a:rPr lang="en-US" dirty="0" err="1" smtClean="0"/>
              <a:t>portfolia</a:t>
            </a:r>
            <a:r>
              <a:rPr lang="en-US" dirty="0" smtClean="0"/>
              <a:t>, </a:t>
            </a:r>
            <a:r>
              <a:rPr lang="en-US" dirty="0" err="1" smtClean="0"/>
              <a:t>banke</a:t>
            </a:r>
            <a:r>
              <a:rPr lang="en-US" dirty="0" smtClean="0"/>
              <a:t> u </a:t>
            </a:r>
            <a:r>
              <a:rPr lang="en-US" dirty="0" err="1" smtClean="0"/>
              <a:t>strukturi</a:t>
            </a:r>
            <a:r>
              <a:rPr lang="en-US" dirty="0" smtClean="0"/>
              <a:t> </a:t>
            </a:r>
            <a:r>
              <a:rPr lang="en-US" dirty="0" err="1" smtClean="0"/>
              <a:t>aktive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investicioni</a:t>
            </a:r>
            <a:r>
              <a:rPr lang="en-US" dirty="0" smtClean="0"/>
              <a:t> portfolio,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 u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030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Smanjenje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investicioni</a:t>
            </a:r>
            <a:r>
              <a:rPr lang="en-US" dirty="0" smtClean="0"/>
              <a:t> portfolio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ostalog</a:t>
            </a:r>
            <a:r>
              <a:rPr lang="en-US" dirty="0" smtClean="0"/>
              <a:t> </a:t>
            </a:r>
            <a:r>
              <a:rPr lang="en-US" dirty="0" err="1" smtClean="0"/>
              <a:t>utiče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smanjenje</a:t>
            </a:r>
            <a:r>
              <a:rPr lang="en-US" dirty="0" smtClean="0"/>
              <a:t> </a:t>
            </a:r>
            <a:r>
              <a:rPr lang="en-US" dirty="0" err="1" smtClean="0"/>
              <a:t>pasivnih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uključuje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kamatnu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depozite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Sledeći</a:t>
            </a:r>
            <a:r>
              <a:rPr lang="en-US" dirty="0" smtClean="0"/>
              <a:t> </a:t>
            </a:r>
            <a:r>
              <a:rPr lang="en-US" dirty="0" err="1" smtClean="0"/>
              <a:t>značajan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determiniše</a:t>
            </a:r>
            <a:r>
              <a:rPr lang="en-US" dirty="0" smtClean="0"/>
              <a:t> </a:t>
            </a:r>
            <a:r>
              <a:rPr lang="en-US" dirty="0" err="1" smtClean="0"/>
              <a:t>nivo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transakcione</a:t>
            </a:r>
            <a:r>
              <a:rPr lang="en-US" dirty="0" smtClean="0"/>
              <a:t> </a:t>
            </a:r>
            <a:r>
              <a:rPr lang="en-US" dirty="0" err="1" smtClean="0"/>
              <a:t>depozite</a:t>
            </a:r>
            <a:r>
              <a:rPr lang="en-US" dirty="0" smtClean="0"/>
              <a:t>, </a:t>
            </a:r>
            <a:r>
              <a:rPr lang="en-US" dirty="0" err="1" smtClean="0"/>
              <a:t>jeste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obavezne</a:t>
            </a:r>
            <a:r>
              <a:rPr lang="en-US" dirty="0" smtClean="0"/>
              <a:t> </a:t>
            </a:r>
            <a:r>
              <a:rPr lang="en-US" dirty="0" err="1" smtClean="0"/>
              <a:t>rezerve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 smtClean="0"/>
              <a:t>ove</a:t>
            </a:r>
            <a:r>
              <a:rPr lang="en-US" dirty="0" smtClean="0"/>
              <a:t> stope </a:t>
            </a:r>
            <a:r>
              <a:rPr lang="en-US" dirty="0" err="1" smtClean="0"/>
              <a:t>direktno</a:t>
            </a:r>
            <a:r>
              <a:rPr lang="en-US" dirty="0" smtClean="0"/>
              <a:t> </a:t>
            </a:r>
            <a:r>
              <a:rPr lang="en-US" dirty="0" err="1" smtClean="0"/>
              <a:t>smanjuje</a:t>
            </a:r>
            <a:r>
              <a:rPr lang="en-US" dirty="0" smtClean="0"/>
              <a:t> </a:t>
            </a:r>
            <a:r>
              <a:rPr lang="en-US" dirty="0" err="1" smtClean="0"/>
              <a:t>kreditni</a:t>
            </a:r>
            <a:r>
              <a:rPr lang="en-US" dirty="0" smtClean="0"/>
              <a:t> </a:t>
            </a:r>
            <a:r>
              <a:rPr lang="en-US" dirty="0" err="1" smtClean="0"/>
              <a:t>potencijal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čega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podižu</a:t>
            </a:r>
            <a:r>
              <a:rPr lang="en-US" dirty="0" smtClean="0"/>
              <a:t> </a:t>
            </a:r>
            <a:r>
              <a:rPr lang="en-US" dirty="0" err="1" smtClean="0"/>
              <a:t>pasivnu</a:t>
            </a:r>
            <a:r>
              <a:rPr lang="en-US" dirty="0" smtClean="0"/>
              <a:t> </a:t>
            </a:r>
            <a:r>
              <a:rPr lang="en-US" dirty="0" err="1" smtClean="0"/>
              <a:t>kamatnu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 u </a:t>
            </a:r>
            <a:r>
              <a:rPr lang="en-US" dirty="0" err="1" smtClean="0"/>
              <a:t>cilju</a:t>
            </a:r>
            <a:r>
              <a:rPr lang="en-US" dirty="0" smtClean="0"/>
              <a:t> </a:t>
            </a:r>
            <a:r>
              <a:rPr lang="en-US" dirty="0" err="1" smtClean="0"/>
              <a:t>privlačenja</a:t>
            </a:r>
            <a:r>
              <a:rPr lang="en-US" dirty="0" smtClean="0"/>
              <a:t> </a:t>
            </a:r>
            <a:r>
              <a:rPr lang="en-US" dirty="0" err="1" smtClean="0"/>
              <a:t>dodatnih</a:t>
            </a:r>
            <a:r>
              <a:rPr lang="en-US" dirty="0" smtClean="0"/>
              <a:t> </a:t>
            </a:r>
            <a:r>
              <a:rPr lang="en-US" dirty="0" err="1" smtClean="0"/>
              <a:t>depozitnih</a:t>
            </a:r>
            <a:r>
              <a:rPr lang="en-US" dirty="0" smtClean="0"/>
              <a:t> </a:t>
            </a:r>
            <a:r>
              <a:rPr lang="en-US" dirty="0" err="1" smtClean="0"/>
              <a:t>izvora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Na </a:t>
            </a:r>
            <a:r>
              <a:rPr lang="en-US" dirty="0" err="1" smtClean="0"/>
              <a:t>kraju</a:t>
            </a:r>
            <a:r>
              <a:rPr lang="en-US" dirty="0" smtClean="0"/>
              <a:t>,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nivo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plaćaju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depozite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viđenju</a:t>
            </a:r>
            <a:r>
              <a:rPr lang="en-US" dirty="0" smtClean="0"/>
              <a:t> </a:t>
            </a:r>
            <a:r>
              <a:rPr lang="en-US" dirty="0" err="1" smtClean="0"/>
              <a:t>utiču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transakcioni</a:t>
            </a:r>
            <a:r>
              <a:rPr lang="en-US" dirty="0" smtClean="0"/>
              <a:t> </a:t>
            </a:r>
            <a:r>
              <a:rPr lang="en-US" dirty="0" err="1" smtClean="0"/>
              <a:t>troškovi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 to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da </a:t>
            </a:r>
            <a:r>
              <a:rPr lang="en-US" dirty="0" err="1" smtClean="0"/>
              <a:t>njihov</a:t>
            </a:r>
            <a:r>
              <a:rPr lang="en-US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 smtClean="0"/>
              <a:t>podstiče</a:t>
            </a:r>
            <a:r>
              <a:rPr lang="en-US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 smtClean="0"/>
              <a:t>aktivnih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smanjenje</a:t>
            </a:r>
            <a:r>
              <a:rPr lang="en-US" dirty="0" smtClean="0"/>
              <a:t> </a:t>
            </a:r>
            <a:r>
              <a:rPr lang="en-US" dirty="0" err="1" smtClean="0"/>
              <a:t>pasivnih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9479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0299"/>
          </a:xfrm>
        </p:spPr>
        <p:txBody>
          <a:bodyPr>
            <a:normAutofit fontScale="90000"/>
          </a:bodyPr>
          <a:lstStyle/>
          <a:p>
            <a:r>
              <a:rPr lang="sr-Latn-ME" sz="3600" dirty="0" smtClean="0">
                <a:latin typeface="+mn-lt"/>
              </a:rPr>
              <a:t/>
            </a:r>
            <a:br>
              <a:rPr lang="sr-Latn-ME" sz="3600" dirty="0" smtClean="0">
                <a:latin typeface="+mn-lt"/>
              </a:rPr>
            </a:br>
            <a:r>
              <a:rPr lang="en-US" sz="3600" dirty="0" smtClean="0">
                <a:latin typeface="+mn-lt"/>
              </a:rPr>
              <a:t>3.</a:t>
            </a:r>
            <a:r>
              <a:rPr lang="sr-Latn-ME" sz="3600" dirty="0" smtClean="0">
                <a:latin typeface="+mn-lt"/>
              </a:rPr>
              <a:t>2</a:t>
            </a:r>
            <a:r>
              <a:rPr lang="en-US" sz="3600" dirty="0" smtClean="0">
                <a:latin typeface="+mn-lt"/>
              </a:rPr>
              <a:t>. </a:t>
            </a:r>
            <a:r>
              <a:rPr lang="en-US" sz="3600" dirty="0">
                <a:latin typeface="+mn-lt"/>
              </a:rPr>
              <a:t>ŠTEDNI I OROČENI DEPOZITI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Razlika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štednih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oročenih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je u tome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štedni</a:t>
            </a:r>
            <a:r>
              <a:rPr lang="en-US" dirty="0" smtClean="0"/>
              <a:t> </a:t>
            </a:r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 smtClean="0"/>
              <a:t>nemaju</a:t>
            </a:r>
            <a:r>
              <a:rPr lang="en-US" dirty="0" smtClean="0"/>
              <a:t> </a:t>
            </a:r>
            <a:r>
              <a:rPr lang="en-US" dirty="0" err="1" smtClean="0"/>
              <a:t>rok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oročenih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</a:t>
            </a:r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 err="1" smtClean="0"/>
              <a:t>rokovi</a:t>
            </a:r>
            <a:r>
              <a:rPr lang="en-US" dirty="0" smtClean="0"/>
              <a:t> </a:t>
            </a:r>
            <a:r>
              <a:rPr lang="en-US" dirty="0" err="1" smtClean="0"/>
              <a:t>precizno</a:t>
            </a:r>
            <a:r>
              <a:rPr lang="en-US" dirty="0" smtClean="0"/>
              <a:t> </a:t>
            </a:r>
            <a:r>
              <a:rPr lang="en-US" dirty="0" err="1" smtClean="0"/>
              <a:t>definisani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Štedni</a:t>
            </a:r>
            <a:r>
              <a:rPr lang="en-US" dirty="0" smtClean="0"/>
              <a:t> </a:t>
            </a:r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viđenju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štednim</a:t>
            </a:r>
            <a:r>
              <a:rPr lang="en-US" dirty="0" smtClean="0"/>
              <a:t> </a:t>
            </a:r>
            <a:r>
              <a:rPr lang="en-US" dirty="0" err="1" smtClean="0"/>
              <a:t>računima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njihovo</a:t>
            </a:r>
            <a:r>
              <a:rPr lang="en-US" dirty="0" smtClean="0"/>
              <a:t> </a:t>
            </a:r>
            <a:r>
              <a:rPr lang="en-US" dirty="0" err="1" smtClean="0"/>
              <a:t>povlačenje</a:t>
            </a:r>
            <a:r>
              <a:rPr lang="en-US" dirty="0" smtClean="0"/>
              <a:t> mora da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najavljeno</a:t>
            </a:r>
            <a:r>
              <a:rPr lang="en-US" dirty="0" smtClean="0"/>
              <a:t> od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deponenta</a:t>
            </a:r>
            <a:r>
              <a:rPr lang="en-US" dirty="0" smtClean="0"/>
              <a:t>, </a:t>
            </a:r>
            <a:r>
              <a:rPr lang="en-US" dirty="0" err="1" smtClean="0"/>
              <a:t>nekoliko</a:t>
            </a:r>
            <a:r>
              <a:rPr lang="en-US" dirty="0" smtClean="0"/>
              <a:t> dana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planiranog</a:t>
            </a:r>
            <a:r>
              <a:rPr lang="en-US" dirty="0" smtClean="0"/>
              <a:t> </a:t>
            </a:r>
            <a:r>
              <a:rPr lang="en-US" dirty="0" err="1" smtClean="0"/>
              <a:t>povlačenja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činjenice</a:t>
            </a:r>
            <a:r>
              <a:rPr lang="en-US" dirty="0" smtClean="0"/>
              <a:t> da </a:t>
            </a:r>
            <a:r>
              <a:rPr lang="en-US" dirty="0" err="1" smtClean="0"/>
              <a:t>štedni</a:t>
            </a:r>
            <a:r>
              <a:rPr lang="en-US" dirty="0" smtClean="0"/>
              <a:t> </a:t>
            </a:r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da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povučeni</a:t>
            </a:r>
            <a:r>
              <a:rPr lang="en-US" dirty="0" smtClean="0"/>
              <a:t> u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trenutku</a:t>
            </a:r>
            <a:r>
              <a:rPr lang="en-US" dirty="0" smtClean="0"/>
              <a:t> (</a:t>
            </a:r>
            <a:r>
              <a:rPr lang="en-US" dirty="0" err="1" smtClean="0"/>
              <a:t>imajući</a:t>
            </a:r>
            <a:r>
              <a:rPr lang="en-US" dirty="0" smtClean="0"/>
              <a:t> u </a:t>
            </a:r>
            <a:r>
              <a:rPr lang="en-US" dirty="0" err="1" smtClean="0"/>
              <a:t>vidu</a:t>
            </a:r>
            <a:r>
              <a:rPr lang="en-US" dirty="0" smtClean="0"/>
              <a:t> </a:t>
            </a:r>
            <a:r>
              <a:rPr lang="en-US" dirty="0" err="1" smtClean="0"/>
              <a:t>najavu</a:t>
            </a:r>
            <a:r>
              <a:rPr lang="en-US" dirty="0" smtClean="0"/>
              <a:t>), </a:t>
            </a:r>
            <a:r>
              <a:rPr lang="en-US" dirty="0" err="1" smtClean="0"/>
              <a:t>kamata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njih</a:t>
            </a:r>
            <a:r>
              <a:rPr lang="en-US" dirty="0" smtClean="0"/>
              <a:t> </a:t>
            </a:r>
            <a:r>
              <a:rPr lang="en-US" dirty="0" err="1" smtClean="0"/>
              <a:t>obračunava</a:t>
            </a:r>
            <a:r>
              <a:rPr lang="en-US" dirty="0" smtClean="0"/>
              <a:t> je </a:t>
            </a:r>
            <a:r>
              <a:rPr lang="en-US" dirty="0" err="1" smtClean="0"/>
              <a:t>niža</a:t>
            </a:r>
            <a:r>
              <a:rPr lang="en-US" dirty="0" smtClean="0"/>
              <a:t> 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kamatu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obračunava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oročene</a:t>
            </a:r>
            <a:r>
              <a:rPr lang="en-US" dirty="0" smtClean="0"/>
              <a:t> </a:t>
            </a:r>
            <a:r>
              <a:rPr lang="en-US" dirty="0" err="1" smtClean="0"/>
              <a:t>depozite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, </a:t>
            </a:r>
            <a:r>
              <a:rPr lang="en-US" dirty="0" err="1" smtClean="0"/>
              <a:t>uprkos</a:t>
            </a:r>
            <a:r>
              <a:rPr lang="en-US" dirty="0" smtClean="0"/>
              <a:t> tome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štedni</a:t>
            </a:r>
            <a:r>
              <a:rPr lang="en-US" dirty="0" smtClean="0"/>
              <a:t> </a:t>
            </a:r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raspolaganju</a:t>
            </a:r>
            <a:r>
              <a:rPr lang="en-US" dirty="0" smtClean="0"/>
              <a:t> </a:t>
            </a:r>
            <a:r>
              <a:rPr lang="en-US" dirty="0" err="1" smtClean="0"/>
              <a:t>deponentima</a:t>
            </a:r>
            <a:r>
              <a:rPr lang="en-US" dirty="0" smtClean="0"/>
              <a:t> u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trenutku</a:t>
            </a:r>
            <a:r>
              <a:rPr lang="en-US" dirty="0" smtClean="0"/>
              <a:t>,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 se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njih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ređe</a:t>
            </a:r>
            <a:r>
              <a:rPr lang="en-US" dirty="0" smtClean="0"/>
              <a:t> </a:t>
            </a:r>
            <a:r>
              <a:rPr lang="en-US" dirty="0" err="1" smtClean="0"/>
              <a:t>opredeljuje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okreće</a:t>
            </a:r>
            <a:r>
              <a:rPr lang="en-US" dirty="0" smtClean="0"/>
              <a:t> se </a:t>
            </a:r>
            <a:r>
              <a:rPr lang="en-US" dirty="0" err="1" smtClean="0"/>
              <a:t>oročenoj</a:t>
            </a:r>
            <a:r>
              <a:rPr lang="en-US" dirty="0" smtClean="0"/>
              <a:t> </a:t>
            </a:r>
            <a:r>
              <a:rPr lang="en-US" dirty="0" err="1" smtClean="0"/>
              <a:t>štednji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razliku</a:t>
            </a:r>
            <a:r>
              <a:rPr lang="en-US" dirty="0" smtClean="0"/>
              <a:t> od </a:t>
            </a:r>
            <a:r>
              <a:rPr lang="en-US" dirty="0" err="1" smtClean="0"/>
              <a:t>štednih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, </a:t>
            </a:r>
            <a:r>
              <a:rPr lang="en-US" dirty="0" err="1" smtClean="0"/>
              <a:t>oročeni</a:t>
            </a:r>
            <a:r>
              <a:rPr lang="en-US" dirty="0" smtClean="0"/>
              <a:t> </a:t>
            </a:r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čiji</a:t>
            </a:r>
            <a:r>
              <a:rPr lang="en-US" dirty="0" smtClean="0"/>
              <a:t> je </a:t>
            </a:r>
            <a:r>
              <a:rPr lang="en-US" dirty="0" err="1" smtClean="0"/>
              <a:t>rok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 smtClean="0"/>
              <a:t>precizno</a:t>
            </a:r>
            <a:r>
              <a:rPr lang="en-US" dirty="0" smtClean="0"/>
              <a:t> </a:t>
            </a:r>
            <a:r>
              <a:rPr lang="en-US" dirty="0" err="1" smtClean="0"/>
              <a:t>definisan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3786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Ova </a:t>
            </a:r>
            <a:r>
              <a:rPr lang="en-US" dirty="0" err="1" smtClean="0"/>
              <a:t>vrsta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</a:t>
            </a:r>
            <a:r>
              <a:rPr lang="en-US" dirty="0" err="1" smtClean="0"/>
              <a:t>nosi</a:t>
            </a:r>
            <a:r>
              <a:rPr lang="en-US" dirty="0" smtClean="0"/>
              <a:t> </a:t>
            </a:r>
            <a:r>
              <a:rPr lang="en-US" dirty="0" err="1" smtClean="0"/>
              <a:t>veću</a:t>
            </a:r>
            <a:r>
              <a:rPr lang="en-US" dirty="0" smtClean="0"/>
              <a:t> </a:t>
            </a:r>
            <a:r>
              <a:rPr lang="en-US" dirty="0" err="1" smtClean="0"/>
              <a:t>kamatu</a:t>
            </a:r>
            <a:r>
              <a:rPr lang="en-US" dirty="0" smtClean="0"/>
              <a:t> 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depozite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viđenju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štedne</a:t>
            </a:r>
            <a:r>
              <a:rPr lang="en-US" dirty="0" smtClean="0"/>
              <a:t> </a:t>
            </a:r>
            <a:r>
              <a:rPr lang="en-US" dirty="0" err="1" smtClean="0"/>
              <a:t>depozite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povlačenja</a:t>
            </a:r>
            <a:r>
              <a:rPr lang="en-US" dirty="0" smtClean="0"/>
              <a:t> </a:t>
            </a:r>
            <a:r>
              <a:rPr lang="en-US" dirty="0" err="1" smtClean="0"/>
              <a:t>oročenih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roka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, </a:t>
            </a:r>
            <a:r>
              <a:rPr lang="en-US" dirty="0" err="1" smtClean="0"/>
              <a:t>banka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povučena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najčešće</a:t>
            </a:r>
            <a:r>
              <a:rPr lang="en-US" dirty="0" smtClean="0"/>
              <a:t> </a:t>
            </a:r>
            <a:r>
              <a:rPr lang="en-US" dirty="0" err="1" smtClean="0"/>
              <a:t>obračunava</a:t>
            </a:r>
            <a:r>
              <a:rPr lang="en-US" dirty="0" smtClean="0"/>
              <a:t> </a:t>
            </a:r>
            <a:r>
              <a:rPr lang="en-US" dirty="0" err="1" smtClean="0"/>
              <a:t>kamatu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depozite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viđenju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Držanje</a:t>
            </a:r>
            <a:r>
              <a:rPr lang="en-US" dirty="0" smtClean="0"/>
              <a:t> </a:t>
            </a:r>
            <a:r>
              <a:rPr lang="en-US" dirty="0" err="1" smtClean="0"/>
              <a:t>oročenih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</a:t>
            </a:r>
            <a:r>
              <a:rPr lang="en-US" dirty="0" err="1" smtClean="0"/>
              <a:t>smanjuje</a:t>
            </a:r>
            <a:r>
              <a:rPr lang="en-US" dirty="0" smtClean="0"/>
              <a:t> </a:t>
            </a:r>
            <a:r>
              <a:rPr lang="en-US" dirty="0" err="1" smtClean="0"/>
              <a:t>ročni</a:t>
            </a:r>
            <a:r>
              <a:rPr lang="en-US" dirty="0" smtClean="0"/>
              <a:t> </a:t>
            </a:r>
            <a:r>
              <a:rPr lang="en-US" dirty="0" err="1" smtClean="0"/>
              <a:t>debalans</a:t>
            </a:r>
            <a:r>
              <a:rPr lang="en-US" dirty="0" smtClean="0"/>
              <a:t> </a:t>
            </a:r>
            <a:r>
              <a:rPr lang="en-US" dirty="0" err="1" smtClean="0"/>
              <a:t>bilansnih</a:t>
            </a:r>
            <a:r>
              <a:rPr lang="en-US" dirty="0" smtClean="0"/>
              <a:t> </a:t>
            </a:r>
            <a:r>
              <a:rPr lang="en-US" dirty="0" err="1" smtClean="0"/>
              <a:t>strana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utiče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porast</a:t>
            </a:r>
            <a:r>
              <a:rPr lang="en-US" dirty="0" smtClean="0"/>
              <a:t> </a:t>
            </a:r>
            <a:r>
              <a:rPr lang="en-US" dirty="0" err="1" smtClean="0"/>
              <a:t>kreditnog</a:t>
            </a:r>
            <a:r>
              <a:rPr lang="en-US" dirty="0" smtClean="0"/>
              <a:t> </a:t>
            </a:r>
            <a:r>
              <a:rPr lang="en-US" dirty="0" err="1" smtClean="0"/>
              <a:t>potencijala</a:t>
            </a:r>
            <a:r>
              <a:rPr lang="en-US" dirty="0" smtClean="0"/>
              <a:t>, </a:t>
            </a:r>
            <a:r>
              <a:rPr lang="en-US" dirty="0" err="1" smtClean="0"/>
              <a:t>jer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ovu</a:t>
            </a:r>
            <a:r>
              <a:rPr lang="en-US" dirty="0" smtClean="0"/>
              <a:t> </a:t>
            </a:r>
            <a:r>
              <a:rPr lang="en-US" dirty="0" err="1" smtClean="0"/>
              <a:t>vrstu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primenjuje</a:t>
            </a:r>
            <a:r>
              <a:rPr lang="en-US" dirty="0" smtClean="0"/>
              <a:t> </a:t>
            </a:r>
            <a:r>
              <a:rPr lang="en-US" dirty="0" err="1" smtClean="0"/>
              <a:t>niža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obavezne</a:t>
            </a:r>
            <a:r>
              <a:rPr lang="en-US" dirty="0" smtClean="0"/>
              <a:t> </a:t>
            </a:r>
            <a:r>
              <a:rPr lang="en-US" dirty="0" err="1" smtClean="0"/>
              <a:t>rezerve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smatraju</a:t>
            </a:r>
            <a:r>
              <a:rPr lang="en-US" dirty="0" smtClean="0"/>
              <a:t> </a:t>
            </a:r>
            <a:r>
              <a:rPr lang="en-US" dirty="0" err="1" smtClean="0"/>
              <a:t>izuzetno</a:t>
            </a:r>
            <a:r>
              <a:rPr lang="en-US" dirty="0" smtClean="0"/>
              <a:t> </a:t>
            </a:r>
            <a:r>
              <a:rPr lang="en-US" dirty="0" err="1" smtClean="0"/>
              <a:t>važnim</a:t>
            </a:r>
            <a:r>
              <a:rPr lang="en-US" dirty="0" smtClean="0"/>
              <a:t> </a:t>
            </a:r>
            <a:r>
              <a:rPr lang="en-US" dirty="0" err="1" smtClean="0"/>
              <a:t>izvorima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,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finanijskih</a:t>
            </a:r>
            <a:r>
              <a:rPr lang="en-US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pruža</a:t>
            </a:r>
            <a:r>
              <a:rPr lang="en-US" dirty="0" smtClean="0"/>
              <a:t> </a:t>
            </a:r>
            <a:r>
              <a:rPr lang="en-US" dirty="0" err="1" smtClean="0"/>
              <a:t>štedišama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širi</a:t>
            </a:r>
            <a:r>
              <a:rPr lang="en-US" dirty="0" smtClean="0"/>
              <a:t> </a:t>
            </a:r>
            <a:r>
              <a:rPr lang="en-US" dirty="0" err="1" smtClean="0"/>
              <a:t>spektar</a:t>
            </a:r>
            <a:r>
              <a:rPr lang="en-US" dirty="0" smtClean="0"/>
              <a:t> </a:t>
            </a:r>
            <a:r>
              <a:rPr lang="en-US" dirty="0" err="1" smtClean="0"/>
              <a:t>mogućnosti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 </a:t>
            </a:r>
            <a:r>
              <a:rPr lang="en-US" dirty="0" err="1" smtClean="0"/>
              <a:t>novčanih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 smtClean="0"/>
              <a:t>ostvarivanja</a:t>
            </a:r>
            <a:r>
              <a:rPr lang="en-US" dirty="0" smtClean="0"/>
              <a:t> </a:t>
            </a:r>
            <a:r>
              <a:rPr lang="en-US" dirty="0" err="1" smtClean="0"/>
              <a:t>većih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uložena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, </a:t>
            </a:r>
            <a:r>
              <a:rPr lang="en-US" dirty="0" err="1" smtClean="0"/>
              <a:t>dovela</a:t>
            </a:r>
            <a:r>
              <a:rPr lang="en-US" dirty="0" smtClean="0"/>
              <a:t> je do </a:t>
            </a:r>
            <a:r>
              <a:rPr lang="en-US" dirty="0" err="1" smtClean="0"/>
              <a:t>prelivanja</a:t>
            </a:r>
            <a:r>
              <a:rPr lang="en-US" dirty="0" smtClean="0"/>
              <a:t> 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bankarskih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u </a:t>
            </a:r>
            <a:r>
              <a:rPr lang="en-US" dirty="0" err="1" smtClean="0"/>
              <a:t>investicione</a:t>
            </a:r>
            <a:r>
              <a:rPr lang="en-US" dirty="0" smtClean="0"/>
              <a:t> </a:t>
            </a:r>
            <a:r>
              <a:rPr lang="en-US" dirty="0" err="1" smtClean="0"/>
              <a:t>fondove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cilju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depozitne</a:t>
            </a:r>
            <a:r>
              <a:rPr lang="en-US" dirty="0" smtClean="0"/>
              <a:t> </a:t>
            </a:r>
            <a:r>
              <a:rPr lang="en-US" dirty="0" err="1" smtClean="0"/>
              <a:t>baze</a:t>
            </a:r>
            <a:r>
              <a:rPr lang="en-US" dirty="0" smtClean="0"/>
              <a:t>,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pribegle</a:t>
            </a:r>
            <a:r>
              <a:rPr lang="en-US" dirty="0" smtClean="0"/>
              <a:t> </a:t>
            </a:r>
            <a:r>
              <a:rPr lang="en-US" dirty="0" err="1" smtClean="0"/>
              <a:t>mnogim</a:t>
            </a:r>
            <a:r>
              <a:rPr lang="en-US" dirty="0" smtClean="0"/>
              <a:t> </a:t>
            </a:r>
            <a:r>
              <a:rPr lang="en-US" dirty="0" err="1" smtClean="0"/>
              <a:t>inovacijama</a:t>
            </a:r>
            <a:r>
              <a:rPr lang="en-US" dirty="0" smtClean="0"/>
              <a:t> od </a:t>
            </a:r>
            <a:r>
              <a:rPr lang="en-US" dirty="0" err="1" smtClean="0"/>
              <a:t>kojih</a:t>
            </a:r>
            <a:r>
              <a:rPr lang="en-US" dirty="0" smtClean="0"/>
              <a:t> je </a:t>
            </a:r>
            <a:r>
              <a:rPr lang="en-US" dirty="0" err="1" smtClean="0"/>
              <a:t>emitovanje</a:t>
            </a:r>
            <a:r>
              <a:rPr lang="en-US" dirty="0" smtClean="0"/>
              <a:t> </a:t>
            </a:r>
            <a:r>
              <a:rPr lang="en-US" dirty="0" err="1" smtClean="0"/>
              <a:t>depozitnih</a:t>
            </a:r>
            <a:r>
              <a:rPr lang="en-US" dirty="0" smtClean="0"/>
              <a:t> </a:t>
            </a:r>
            <a:r>
              <a:rPr lang="en-US" dirty="0" err="1" smtClean="0"/>
              <a:t>certifikata</a:t>
            </a:r>
            <a:r>
              <a:rPr lang="en-US" dirty="0" smtClean="0"/>
              <a:t> </a:t>
            </a:r>
            <a:r>
              <a:rPr lang="en-US" dirty="0" err="1" smtClean="0"/>
              <a:t>jedna</a:t>
            </a:r>
            <a:r>
              <a:rPr lang="en-US" dirty="0" smtClean="0"/>
              <a:t> od </a:t>
            </a:r>
            <a:r>
              <a:rPr lang="en-US" dirty="0" err="1" smtClean="0"/>
              <a:t>najvažnijih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8309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/>
          <a:lstStyle/>
          <a:p>
            <a:pPr algn="just"/>
            <a:r>
              <a:rPr lang="en-US" dirty="0" err="1" smtClean="0"/>
              <a:t>depozitni</a:t>
            </a:r>
            <a:r>
              <a:rPr lang="en-US" dirty="0" smtClean="0"/>
              <a:t> </a:t>
            </a:r>
            <a:r>
              <a:rPr lang="en-US" dirty="0" err="1" smtClean="0"/>
              <a:t>certifikati</a:t>
            </a:r>
            <a:r>
              <a:rPr lang="en-US" dirty="0" smtClean="0"/>
              <a:t> </a:t>
            </a:r>
            <a:r>
              <a:rPr lang="en-US" dirty="0" err="1" smtClean="0"/>
              <a:t>emituju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maksimalnom</a:t>
            </a:r>
            <a:r>
              <a:rPr lang="en-US" dirty="0" smtClean="0"/>
              <a:t> </a:t>
            </a:r>
            <a:r>
              <a:rPr lang="en-US" dirty="0" err="1" smtClean="0"/>
              <a:t>denominacijom</a:t>
            </a:r>
            <a:r>
              <a:rPr lang="en-US" dirty="0" smtClean="0"/>
              <a:t> od 100.000 </a:t>
            </a:r>
            <a:r>
              <a:rPr lang="en-US" dirty="0" err="1" smtClean="0"/>
              <a:t>dolara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se </a:t>
            </a:r>
            <a:r>
              <a:rPr lang="en-US" dirty="0" err="1" smtClean="0"/>
              <a:t>prenosivi</a:t>
            </a:r>
            <a:r>
              <a:rPr lang="en-US" dirty="0" smtClean="0"/>
              <a:t> </a:t>
            </a:r>
            <a:r>
              <a:rPr lang="en-US" dirty="0" err="1" smtClean="0"/>
              <a:t>izdaju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denominacijama</a:t>
            </a:r>
            <a:r>
              <a:rPr lang="en-US" dirty="0" smtClean="0"/>
              <a:t> od 100.000 </a:t>
            </a:r>
            <a:r>
              <a:rPr lang="en-US" dirty="0" err="1" smtClean="0"/>
              <a:t>dolara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Veoma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atraktivni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investitore</a:t>
            </a:r>
            <a:r>
              <a:rPr lang="en-US" dirty="0" smtClean="0"/>
              <a:t>, </a:t>
            </a:r>
            <a:r>
              <a:rPr lang="en-US" dirty="0" err="1" smtClean="0"/>
              <a:t>jer</a:t>
            </a:r>
            <a:r>
              <a:rPr lang="en-US" dirty="0" smtClean="0"/>
              <a:t> se u </a:t>
            </a:r>
            <a:r>
              <a:rPr lang="en-US" dirty="0" err="1" smtClean="0"/>
              <a:t>najvećem</a:t>
            </a:r>
            <a:r>
              <a:rPr lang="en-US" dirty="0" smtClean="0"/>
              <a:t> </a:t>
            </a:r>
            <a:r>
              <a:rPr lang="en-US" dirty="0" err="1" smtClean="0"/>
              <a:t>broju</a:t>
            </a:r>
            <a:r>
              <a:rPr lang="en-US" dirty="0" smtClean="0"/>
              <a:t> </a:t>
            </a:r>
            <a:r>
              <a:rPr lang="en-US" dirty="0" err="1" smtClean="0"/>
              <a:t>slučajeva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lako</a:t>
            </a:r>
            <a:r>
              <a:rPr lang="en-US" dirty="0" smtClean="0"/>
              <a:t> </a:t>
            </a:r>
            <a:r>
              <a:rPr lang="en-US" dirty="0" err="1" smtClean="0"/>
              <a:t>prodati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sekundarnom</a:t>
            </a:r>
            <a:r>
              <a:rPr lang="en-US" dirty="0" smtClean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toga, </a:t>
            </a:r>
            <a:r>
              <a:rPr lang="en-US" dirty="0" err="1" smtClean="0"/>
              <a:t>emisija</a:t>
            </a:r>
            <a:r>
              <a:rPr lang="en-US" dirty="0" smtClean="0"/>
              <a:t> </a:t>
            </a:r>
            <a:r>
              <a:rPr lang="en-US" dirty="0" err="1" smtClean="0"/>
              <a:t>depozitnih</a:t>
            </a:r>
            <a:r>
              <a:rPr lang="en-US" dirty="0" smtClean="0"/>
              <a:t> </a:t>
            </a:r>
            <a:r>
              <a:rPr lang="en-US" dirty="0" err="1" smtClean="0"/>
              <a:t>certifikata</a:t>
            </a:r>
            <a:r>
              <a:rPr lang="en-US" dirty="0" smtClean="0"/>
              <a:t> je </a:t>
            </a:r>
            <a:r>
              <a:rPr lang="en-US" dirty="0" err="1" smtClean="0"/>
              <a:t>pogodno</a:t>
            </a:r>
            <a:r>
              <a:rPr lang="en-US" dirty="0" smtClean="0"/>
              <a:t> </a:t>
            </a:r>
            <a:r>
              <a:rPr lang="en-US" dirty="0" err="1" smtClean="0"/>
              <a:t>sredstvo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procese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aktivom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pasivom</a:t>
            </a:r>
            <a:r>
              <a:rPr lang="en-US" dirty="0" smtClean="0"/>
              <a:t>, </a:t>
            </a:r>
            <a:r>
              <a:rPr lang="en-US" dirty="0" err="1" smtClean="0"/>
              <a:t>zato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da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emituju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ročnom</a:t>
            </a:r>
            <a:r>
              <a:rPr lang="en-US" dirty="0" smtClean="0"/>
              <a:t> </a:t>
            </a:r>
            <a:r>
              <a:rPr lang="en-US" dirty="0" err="1" smtClean="0"/>
              <a:t>strukturom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najviše</a:t>
            </a:r>
            <a:r>
              <a:rPr lang="en-US" dirty="0" smtClean="0"/>
              <a:t> </a:t>
            </a:r>
            <a:r>
              <a:rPr lang="en-US" dirty="0" err="1" smtClean="0"/>
              <a:t>odgovara</a:t>
            </a:r>
            <a:r>
              <a:rPr lang="sr-Latn-ME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7034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>
                <a:latin typeface="+mn-lt"/>
              </a:rPr>
              <a:t>4</a:t>
            </a:r>
            <a:r>
              <a:rPr lang="en-US" sz="3600" dirty="0" smtClean="0">
                <a:latin typeface="+mn-lt"/>
              </a:rPr>
              <a:t>. </a:t>
            </a:r>
            <a:r>
              <a:rPr lang="en-US" sz="3600" dirty="0">
                <a:latin typeface="+mn-lt"/>
              </a:rPr>
              <a:t>DETERMINANTE DEPOZITNOG POTENCIJALA BANAKA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Faktori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utiču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depozitni</a:t>
            </a:r>
            <a:r>
              <a:rPr lang="en-US" dirty="0" smtClean="0"/>
              <a:t> </a:t>
            </a:r>
            <a:r>
              <a:rPr lang="en-US" dirty="0" err="1" smtClean="0"/>
              <a:t>potencijal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da se </a:t>
            </a:r>
            <a:r>
              <a:rPr lang="en-US" dirty="0" err="1" smtClean="0"/>
              <a:t>posmatraju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nivou</a:t>
            </a:r>
            <a:r>
              <a:rPr lang="en-US" dirty="0" smtClean="0"/>
              <a:t> </a:t>
            </a:r>
            <a:r>
              <a:rPr lang="en-US" dirty="0" err="1" smtClean="0"/>
              <a:t>bankarskog</a:t>
            </a:r>
            <a:r>
              <a:rPr lang="en-US" dirty="0" smtClean="0"/>
              <a:t> </a:t>
            </a:r>
            <a:r>
              <a:rPr lang="en-US" dirty="0" err="1" smtClean="0"/>
              <a:t>sektora</a:t>
            </a:r>
            <a:r>
              <a:rPr lang="en-US" dirty="0" smtClean="0"/>
              <a:t> (</a:t>
            </a:r>
            <a:r>
              <a:rPr lang="en-US" dirty="0" err="1" smtClean="0"/>
              <a:t>makronivo</a:t>
            </a:r>
            <a:r>
              <a:rPr lang="en-US" dirty="0" smtClean="0"/>
              <a:t>)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nivou</a:t>
            </a:r>
            <a:r>
              <a:rPr lang="en-US" dirty="0" smtClean="0"/>
              <a:t> </a:t>
            </a:r>
            <a:r>
              <a:rPr lang="en-US" dirty="0" err="1" smtClean="0"/>
              <a:t>pojedinačnih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(</a:t>
            </a:r>
            <a:r>
              <a:rPr lang="en-US" dirty="0" err="1" smtClean="0"/>
              <a:t>mikronivo</a:t>
            </a:r>
            <a:r>
              <a:rPr lang="en-US" dirty="0" smtClean="0"/>
              <a:t>). </a:t>
            </a:r>
          </a:p>
          <a:p>
            <a:pPr algn="just"/>
            <a:r>
              <a:rPr lang="en-US" dirty="0" err="1" smtClean="0"/>
              <a:t>Depozitni</a:t>
            </a:r>
            <a:r>
              <a:rPr lang="en-US" dirty="0" smtClean="0"/>
              <a:t> </a:t>
            </a:r>
            <a:r>
              <a:rPr lang="en-US" dirty="0" err="1" smtClean="0"/>
              <a:t>potencijal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nivou</a:t>
            </a:r>
            <a:r>
              <a:rPr lang="en-US" dirty="0" smtClean="0"/>
              <a:t> </a:t>
            </a:r>
            <a:r>
              <a:rPr lang="en-US" dirty="0" err="1" smtClean="0"/>
              <a:t>bankarskog</a:t>
            </a:r>
            <a:r>
              <a:rPr lang="en-US" dirty="0" smtClean="0"/>
              <a:t> </a:t>
            </a:r>
            <a:r>
              <a:rPr lang="en-US" dirty="0" err="1" smtClean="0"/>
              <a:t>sektora</a:t>
            </a:r>
            <a:r>
              <a:rPr lang="en-US" dirty="0" smtClean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svega</a:t>
            </a:r>
            <a:r>
              <a:rPr lang="en-US" dirty="0" smtClean="0"/>
              <a:t> </a:t>
            </a:r>
            <a:r>
              <a:rPr lang="en-US" dirty="0" err="1" smtClean="0"/>
              <a:t>zavisi</a:t>
            </a:r>
            <a:r>
              <a:rPr lang="en-US" dirty="0" smtClean="0"/>
              <a:t> od faze </a:t>
            </a:r>
            <a:r>
              <a:rPr lang="en-US" dirty="0" err="1" smtClean="0"/>
              <a:t>privrednog</a:t>
            </a:r>
            <a:r>
              <a:rPr lang="en-US" dirty="0" smtClean="0"/>
              <a:t> </a:t>
            </a:r>
            <a:r>
              <a:rPr lang="en-US" dirty="0" err="1" smtClean="0"/>
              <a:t>ciklusa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je </a:t>
            </a:r>
            <a:r>
              <a:rPr lang="en-US" dirty="0" err="1" smtClean="0"/>
              <a:t>privreda</a:t>
            </a:r>
            <a:r>
              <a:rPr lang="en-US" dirty="0" smtClean="0"/>
              <a:t> u </a:t>
            </a:r>
            <a:r>
              <a:rPr lang="en-US" dirty="0" err="1" smtClean="0"/>
              <a:t>uzlaznoj</a:t>
            </a:r>
            <a:r>
              <a:rPr lang="en-US" dirty="0" smtClean="0"/>
              <a:t> </a:t>
            </a:r>
            <a:r>
              <a:rPr lang="en-US" dirty="0" err="1" smtClean="0"/>
              <a:t>fazi</a:t>
            </a:r>
            <a:r>
              <a:rPr lang="en-US" dirty="0" smtClean="0"/>
              <a:t>, </a:t>
            </a:r>
            <a:r>
              <a:rPr lang="en-US" dirty="0" err="1" smtClean="0"/>
              <a:t>dolazi</a:t>
            </a:r>
            <a:r>
              <a:rPr lang="en-US" dirty="0" smtClean="0"/>
              <a:t> do </a:t>
            </a:r>
            <a:r>
              <a:rPr lang="en-US" dirty="0" err="1" smtClean="0"/>
              <a:t>opšeg</a:t>
            </a:r>
            <a:r>
              <a:rPr lang="en-US" dirty="0" smtClean="0"/>
              <a:t> </a:t>
            </a:r>
            <a:r>
              <a:rPr lang="en-US" dirty="0" err="1" smtClean="0"/>
              <a:t>prosperiteta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se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ostalog</a:t>
            </a:r>
            <a:r>
              <a:rPr lang="en-US" dirty="0" smtClean="0"/>
              <a:t> </a:t>
            </a:r>
            <a:r>
              <a:rPr lang="en-US" dirty="0" err="1" smtClean="0"/>
              <a:t>reflektuje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 smtClean="0"/>
              <a:t>depozitnog</a:t>
            </a:r>
            <a:r>
              <a:rPr lang="en-US" dirty="0" smtClean="0"/>
              <a:t> </a:t>
            </a:r>
            <a:r>
              <a:rPr lang="en-US" dirty="0" err="1" smtClean="0"/>
              <a:t>potencijala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Sa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, u </a:t>
            </a:r>
            <a:r>
              <a:rPr lang="en-US" dirty="0" err="1" smtClean="0"/>
              <a:t>silaznoj</a:t>
            </a:r>
            <a:r>
              <a:rPr lang="en-US" dirty="0" smtClean="0"/>
              <a:t> </a:t>
            </a:r>
            <a:r>
              <a:rPr lang="en-US" dirty="0" err="1" smtClean="0"/>
              <a:t>fazi</a:t>
            </a:r>
            <a:r>
              <a:rPr lang="en-US" dirty="0" smtClean="0"/>
              <a:t> </a:t>
            </a:r>
            <a:r>
              <a:rPr lang="en-US" dirty="0" err="1" smtClean="0"/>
              <a:t>privrednog</a:t>
            </a:r>
            <a:r>
              <a:rPr lang="en-US" dirty="0" smtClean="0"/>
              <a:t> </a:t>
            </a:r>
            <a:r>
              <a:rPr lang="en-US" dirty="0" err="1" smtClean="0"/>
              <a:t>ciklusa</a:t>
            </a:r>
            <a:r>
              <a:rPr lang="en-US" dirty="0" smtClean="0"/>
              <a:t> </a:t>
            </a:r>
            <a:r>
              <a:rPr lang="en-US" dirty="0" err="1" smtClean="0"/>
              <a:t>dolazi</a:t>
            </a:r>
            <a:r>
              <a:rPr lang="en-US" dirty="0" smtClean="0"/>
              <a:t> do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privredne</a:t>
            </a:r>
            <a:r>
              <a:rPr lang="en-US" dirty="0" smtClean="0"/>
              <a:t> </a:t>
            </a:r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prihoda</a:t>
            </a:r>
            <a:r>
              <a:rPr lang="en-US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se </a:t>
            </a:r>
            <a:r>
              <a:rPr lang="en-US" dirty="0" err="1" smtClean="0"/>
              <a:t>odražava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pad </a:t>
            </a:r>
            <a:r>
              <a:rPr lang="en-US" dirty="0" err="1" smtClean="0"/>
              <a:t>depozitnog</a:t>
            </a:r>
            <a:r>
              <a:rPr lang="en-US" dirty="0" smtClean="0"/>
              <a:t> </a:t>
            </a:r>
            <a:r>
              <a:rPr lang="en-US" dirty="0" err="1" smtClean="0"/>
              <a:t>potencijala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toga, </a:t>
            </a:r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 smtClean="0"/>
              <a:t>značajni</a:t>
            </a:r>
            <a:r>
              <a:rPr lang="en-US" dirty="0" smtClean="0"/>
              <a:t> </a:t>
            </a:r>
            <a:r>
              <a:rPr lang="en-US" dirty="0" err="1" smtClean="0"/>
              <a:t>faktori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utiču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nivo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</a:t>
            </a:r>
            <a:r>
              <a:rPr lang="en-US" dirty="0" err="1" smtClean="0"/>
              <a:t>bankarskog</a:t>
            </a:r>
            <a:r>
              <a:rPr lang="en-US" dirty="0" smtClean="0"/>
              <a:t> </a:t>
            </a:r>
            <a:r>
              <a:rPr lang="en-US" dirty="0" err="1" smtClean="0"/>
              <a:t>sektora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 smtClean="0"/>
              <a:t>su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8646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r>
              <a:rPr lang="en-US" dirty="0" err="1" smtClean="0"/>
              <a:t>agregatna</a:t>
            </a:r>
            <a:r>
              <a:rPr lang="en-US" dirty="0" smtClean="0"/>
              <a:t> </a:t>
            </a:r>
            <a:r>
              <a:rPr lang="en-US" dirty="0" err="1" smtClean="0"/>
              <a:t>štednja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stepen</a:t>
            </a:r>
            <a:r>
              <a:rPr lang="en-US" dirty="0" smtClean="0"/>
              <a:t> </a:t>
            </a:r>
            <a:r>
              <a:rPr lang="en-US" dirty="0" err="1" smtClean="0"/>
              <a:t>razvijenosti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integrisanosti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inflacije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monetarno-kreditna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centralne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ponuda</a:t>
            </a:r>
            <a:r>
              <a:rPr lang="en-US" dirty="0" smtClean="0"/>
              <a:t> </a:t>
            </a:r>
            <a:r>
              <a:rPr lang="en-US" dirty="0" err="1" smtClean="0"/>
              <a:t>nebankarskih</a:t>
            </a:r>
            <a:r>
              <a:rPr lang="en-US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spoljnotrgovinski</a:t>
            </a:r>
            <a:r>
              <a:rPr lang="en-US" dirty="0" smtClean="0"/>
              <a:t> </a:t>
            </a:r>
            <a:r>
              <a:rPr lang="en-US" dirty="0" err="1" smtClean="0"/>
              <a:t>promet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stepen</a:t>
            </a:r>
            <a:r>
              <a:rPr lang="en-US" dirty="0" smtClean="0"/>
              <a:t> </a:t>
            </a:r>
            <a:r>
              <a:rPr lang="en-US" dirty="0" err="1" smtClean="0"/>
              <a:t>obrazovanosti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nformisanosti</a:t>
            </a:r>
            <a:r>
              <a:rPr lang="en-US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, </a:t>
            </a:r>
            <a:r>
              <a:rPr lang="en-US" dirty="0" err="1" smtClean="0"/>
              <a:t>itd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1579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1. </a:t>
            </a:r>
            <a:r>
              <a:rPr lang="en-US" sz="3600" dirty="0">
                <a:latin typeface="+mn-lt"/>
              </a:rPr>
              <a:t>KARAKTERISTIKE BANAKA KAO FINANSIJSKIH INSTITUCIJA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Od </a:t>
            </a:r>
            <a:r>
              <a:rPr lang="en-US" dirty="0" err="1" smtClean="0"/>
              <a:t>svog</a:t>
            </a:r>
            <a:r>
              <a:rPr lang="en-US" dirty="0" smtClean="0"/>
              <a:t> </a:t>
            </a:r>
            <a:r>
              <a:rPr lang="en-US" dirty="0" err="1" smtClean="0"/>
              <a:t>nastanka</a:t>
            </a:r>
            <a:r>
              <a:rPr lang="en-US" dirty="0" smtClean="0"/>
              <a:t>,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bile </a:t>
            </a:r>
            <a:r>
              <a:rPr lang="en-US" dirty="0" err="1" smtClean="0"/>
              <a:t>glavni</a:t>
            </a:r>
            <a:r>
              <a:rPr lang="en-US" dirty="0" smtClean="0"/>
              <a:t> </a:t>
            </a:r>
            <a:r>
              <a:rPr lang="en-US" dirty="0" err="1" smtClean="0"/>
              <a:t>nosioci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poslova</a:t>
            </a:r>
            <a:r>
              <a:rPr lang="en-US" dirty="0" smtClean="0"/>
              <a:t> </a:t>
            </a:r>
            <a:r>
              <a:rPr lang="en-US" dirty="0" err="1" smtClean="0"/>
              <a:t>vezanih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štednju</a:t>
            </a:r>
            <a:r>
              <a:rPr lang="en-US" dirty="0" smtClean="0"/>
              <a:t>, </a:t>
            </a:r>
            <a:r>
              <a:rPr lang="en-US" dirty="0" err="1" smtClean="0"/>
              <a:t>investiranje</a:t>
            </a:r>
            <a:r>
              <a:rPr lang="en-US" dirty="0" smtClean="0"/>
              <a:t>, </a:t>
            </a:r>
            <a:r>
              <a:rPr lang="en-US" dirty="0" err="1" smtClean="0"/>
              <a:t>izvršavanje</a:t>
            </a:r>
            <a:r>
              <a:rPr lang="en-US" dirty="0" smtClean="0"/>
              <a:t> </a:t>
            </a:r>
            <a:r>
              <a:rPr lang="en-US" dirty="0" err="1" smtClean="0"/>
              <a:t>plaćanja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odobravanje</a:t>
            </a:r>
            <a:r>
              <a:rPr lang="en-US" dirty="0" smtClean="0"/>
              <a:t> </a:t>
            </a:r>
            <a:r>
              <a:rPr lang="en-US" dirty="0" err="1" smtClean="0"/>
              <a:t>zajmova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Međutim</a:t>
            </a:r>
            <a:r>
              <a:rPr lang="en-US" dirty="0" smtClean="0"/>
              <a:t>, u </a:t>
            </a:r>
            <a:r>
              <a:rPr lang="en-US" dirty="0" err="1" smtClean="0"/>
              <a:t>poslednjih</a:t>
            </a:r>
            <a:r>
              <a:rPr lang="en-US" dirty="0" smtClean="0"/>
              <a:t> </a:t>
            </a:r>
            <a:r>
              <a:rPr lang="en-US" dirty="0" err="1" smtClean="0"/>
              <a:t>nekoliko</a:t>
            </a:r>
            <a:r>
              <a:rPr lang="en-US" dirty="0" smtClean="0"/>
              <a:t> </a:t>
            </a:r>
            <a:r>
              <a:rPr lang="en-US" dirty="0" err="1" smtClean="0"/>
              <a:t>decenija</a:t>
            </a:r>
            <a:r>
              <a:rPr lang="en-US" dirty="0" smtClean="0"/>
              <a:t> je </a:t>
            </a:r>
            <a:r>
              <a:rPr lang="en-US" dirty="0" err="1" smtClean="0"/>
              <a:t>došlo</a:t>
            </a:r>
            <a:r>
              <a:rPr lang="en-US" dirty="0" smtClean="0"/>
              <a:t> do </a:t>
            </a:r>
            <a:r>
              <a:rPr lang="en-US" dirty="0" err="1" smtClean="0"/>
              <a:t>razvoja</a:t>
            </a:r>
            <a:r>
              <a:rPr lang="en-US" dirty="0" smtClean="0"/>
              <a:t> </a:t>
            </a:r>
            <a:r>
              <a:rPr lang="en-US" dirty="0" err="1" smtClean="0"/>
              <a:t>nebankarskih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, </a:t>
            </a:r>
            <a:r>
              <a:rPr lang="en-US" dirty="0" err="1" smtClean="0"/>
              <a:t>čije</a:t>
            </a:r>
            <a:r>
              <a:rPr lang="en-US" dirty="0" smtClean="0"/>
              <a:t> </a:t>
            </a:r>
            <a:r>
              <a:rPr lang="en-US" dirty="0" err="1" smtClean="0"/>
              <a:t>poslovanje</a:t>
            </a:r>
            <a:r>
              <a:rPr lang="en-US" dirty="0" smtClean="0"/>
              <a:t> </a:t>
            </a:r>
            <a:r>
              <a:rPr lang="en-US" dirty="0" err="1" smtClean="0"/>
              <a:t>zauzima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veći</a:t>
            </a:r>
            <a:r>
              <a:rPr lang="en-US" dirty="0" smtClean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i</a:t>
            </a:r>
            <a:r>
              <a:rPr lang="en-US" dirty="0" smtClean="0"/>
              <a:t>o u </a:t>
            </a:r>
            <a:r>
              <a:rPr lang="en-US" dirty="0" err="1" smtClean="0"/>
              <a:t>ukupnim</a:t>
            </a:r>
            <a:r>
              <a:rPr lang="en-US" dirty="0" smtClean="0"/>
              <a:t> </a:t>
            </a:r>
            <a:r>
              <a:rPr lang="en-US" dirty="0" err="1" smtClean="0"/>
              <a:t>finansijskim</a:t>
            </a:r>
            <a:r>
              <a:rPr lang="en-US" dirty="0" smtClean="0"/>
              <a:t> </a:t>
            </a:r>
            <a:r>
              <a:rPr lang="en-US" dirty="0" err="1" smtClean="0"/>
              <a:t>poslovima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Danas je u </a:t>
            </a:r>
            <a:r>
              <a:rPr lang="en-US" dirty="0" err="1" smtClean="0"/>
              <a:t>praksi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slučaj</a:t>
            </a:r>
            <a:r>
              <a:rPr lang="en-US" dirty="0" smtClean="0"/>
              <a:t> da </a:t>
            </a:r>
            <a:r>
              <a:rPr lang="en-US" dirty="0" err="1" smtClean="0"/>
              <a:t>finansijkse</a:t>
            </a:r>
            <a:r>
              <a:rPr lang="en-US" dirty="0" smtClean="0"/>
              <a:t> </a:t>
            </a:r>
            <a:r>
              <a:rPr lang="en-US" dirty="0" err="1" smtClean="0"/>
              <a:t>institucije</a:t>
            </a:r>
            <a:r>
              <a:rPr lang="en-US" dirty="0" smtClean="0"/>
              <a:t> </a:t>
            </a:r>
            <a:r>
              <a:rPr lang="en-US" dirty="0" err="1" smtClean="0"/>
              <a:t>različitog</a:t>
            </a:r>
            <a:r>
              <a:rPr lang="en-US" dirty="0" smtClean="0"/>
              <a:t> </a:t>
            </a:r>
            <a:r>
              <a:rPr lang="en-US" dirty="0" err="1" smtClean="0"/>
              <a:t>tipa</a:t>
            </a:r>
            <a:r>
              <a:rPr lang="en-US" dirty="0" smtClean="0"/>
              <a:t> </a:t>
            </a:r>
            <a:r>
              <a:rPr lang="en-US" dirty="0" err="1" smtClean="0"/>
              <a:t>svojim</a:t>
            </a:r>
            <a:r>
              <a:rPr lang="en-US" dirty="0" smtClean="0"/>
              <a:t> </a:t>
            </a:r>
            <a:r>
              <a:rPr lang="en-US" dirty="0" err="1" smtClean="0"/>
              <a:t>klijentima</a:t>
            </a:r>
            <a:r>
              <a:rPr lang="en-US" dirty="0" smtClean="0"/>
              <a:t> nude </a:t>
            </a:r>
            <a:r>
              <a:rPr lang="en-US" dirty="0" err="1" smtClean="0"/>
              <a:t>slične</a:t>
            </a:r>
            <a:r>
              <a:rPr lang="en-US" dirty="0" smtClean="0"/>
              <a:t>, a </a:t>
            </a:r>
            <a:r>
              <a:rPr lang="en-US" dirty="0" err="1" smtClean="0"/>
              <a:t>vrlo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iste</a:t>
            </a:r>
            <a:r>
              <a:rPr lang="en-US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 smtClean="0"/>
              <a:t>proizvode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usluge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Uprkos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preklapanjima</a:t>
            </a:r>
            <a:r>
              <a:rPr lang="en-US" dirty="0" smtClean="0"/>
              <a:t>, </a:t>
            </a:r>
            <a:r>
              <a:rPr lang="en-US" dirty="0" err="1" smtClean="0"/>
              <a:t>činjenica</a:t>
            </a:r>
            <a:r>
              <a:rPr lang="en-US" dirty="0" smtClean="0"/>
              <a:t> je da </a:t>
            </a:r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poslovi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tipični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čine</a:t>
            </a:r>
            <a:r>
              <a:rPr lang="en-US" dirty="0" smtClean="0"/>
              <a:t> </a:t>
            </a:r>
            <a:r>
              <a:rPr lang="en-US" dirty="0" err="1" smtClean="0"/>
              <a:t>jedinstvenim</a:t>
            </a:r>
            <a:r>
              <a:rPr lang="en-US" dirty="0" smtClean="0"/>
              <a:t> </a:t>
            </a:r>
            <a:r>
              <a:rPr lang="en-US" dirty="0" err="1" smtClean="0"/>
              <a:t>institucijama</a:t>
            </a:r>
            <a:r>
              <a:rPr lang="en-US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Osnovne</a:t>
            </a:r>
            <a:r>
              <a:rPr lang="en-US" dirty="0" smtClean="0"/>
              <a:t> </a:t>
            </a:r>
            <a:r>
              <a:rPr lang="en-US" dirty="0" err="1" smtClean="0"/>
              <a:t>karakteristike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6892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08338"/>
            <a:ext cx="10515600" cy="546862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Depozitni</a:t>
            </a:r>
            <a:r>
              <a:rPr lang="en-US" dirty="0" smtClean="0"/>
              <a:t> </a:t>
            </a:r>
            <a:r>
              <a:rPr lang="en-US" dirty="0" err="1" smtClean="0"/>
              <a:t>potencijal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nivou</a:t>
            </a:r>
            <a:r>
              <a:rPr lang="en-US" dirty="0" smtClean="0"/>
              <a:t> </a:t>
            </a:r>
            <a:r>
              <a:rPr lang="en-US" dirty="0" err="1" smtClean="0"/>
              <a:t>pojedinačnih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rezultat</a:t>
            </a:r>
            <a:r>
              <a:rPr lang="en-US" dirty="0" smtClean="0"/>
              <a:t> </a:t>
            </a:r>
            <a:r>
              <a:rPr lang="en-US" dirty="0" err="1" smtClean="0"/>
              <a:t>sprovođenja</a:t>
            </a:r>
            <a:r>
              <a:rPr lang="en-US" dirty="0" smtClean="0"/>
              <a:t> </a:t>
            </a:r>
            <a:r>
              <a:rPr lang="en-US" dirty="0" err="1" smtClean="0"/>
              <a:t>strategije</a:t>
            </a:r>
            <a:r>
              <a:rPr lang="en-US" dirty="0" smtClean="0"/>
              <a:t> </a:t>
            </a:r>
            <a:r>
              <a:rPr lang="en-US" dirty="0" err="1" smtClean="0"/>
              <a:t>predviđanja</a:t>
            </a:r>
            <a:r>
              <a:rPr lang="en-US" dirty="0" smtClean="0"/>
              <a:t> </a:t>
            </a:r>
            <a:r>
              <a:rPr lang="en-US" dirty="0" err="1" smtClean="0"/>
              <a:t>događaja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mobilizacije</a:t>
            </a:r>
            <a:r>
              <a:rPr lang="en-US" dirty="0" smtClean="0"/>
              <a:t> </a:t>
            </a:r>
            <a:r>
              <a:rPr lang="en-US" dirty="0" err="1" smtClean="0"/>
              <a:t>potrebnog</a:t>
            </a:r>
            <a:r>
              <a:rPr lang="en-US" dirty="0" smtClean="0"/>
              <a:t> </a:t>
            </a:r>
            <a:r>
              <a:rPr lang="en-US" dirty="0" err="1" smtClean="0"/>
              <a:t>nivoa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svakom</a:t>
            </a:r>
            <a:r>
              <a:rPr lang="en-US" dirty="0" smtClean="0"/>
              <a:t> </a:t>
            </a:r>
            <a:r>
              <a:rPr lang="en-US" dirty="0" err="1" smtClean="0"/>
              <a:t>slučaju</a:t>
            </a:r>
            <a:r>
              <a:rPr lang="en-US" dirty="0" smtClean="0"/>
              <a:t>,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teže</a:t>
            </a:r>
            <a:r>
              <a:rPr lang="en-US" dirty="0" smtClean="0"/>
              <a:t> </a:t>
            </a:r>
            <a:r>
              <a:rPr lang="en-US" dirty="0" err="1" smtClean="0"/>
              <a:t>uvećanju</a:t>
            </a:r>
            <a:r>
              <a:rPr lang="en-US" dirty="0" smtClean="0"/>
              <a:t> </a:t>
            </a:r>
            <a:r>
              <a:rPr lang="en-US" dirty="0" err="1" smtClean="0"/>
              <a:t>stabilne</a:t>
            </a:r>
            <a:r>
              <a:rPr lang="en-US" dirty="0" smtClean="0"/>
              <a:t> </a:t>
            </a:r>
            <a:r>
              <a:rPr lang="en-US" dirty="0" err="1" smtClean="0"/>
              <a:t>depozitne</a:t>
            </a:r>
            <a:r>
              <a:rPr lang="en-US" dirty="0" smtClean="0"/>
              <a:t> </a:t>
            </a:r>
            <a:r>
              <a:rPr lang="en-US" dirty="0" err="1" smtClean="0"/>
              <a:t>baze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neće</a:t>
            </a:r>
            <a:r>
              <a:rPr lang="en-US" dirty="0" smtClean="0"/>
              <a:t> </a:t>
            </a:r>
            <a:r>
              <a:rPr lang="en-US" dirty="0" err="1" smtClean="0"/>
              <a:t>ispoljavati</a:t>
            </a:r>
            <a:r>
              <a:rPr lang="en-US" dirty="0" smtClean="0"/>
              <a:t> </a:t>
            </a:r>
            <a:r>
              <a:rPr lang="en-US" dirty="0" err="1" smtClean="0"/>
              <a:t>osetljivost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Takođe</a:t>
            </a:r>
            <a:r>
              <a:rPr lang="en-US" dirty="0" smtClean="0"/>
              <a:t>,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žele</a:t>
            </a:r>
            <a:r>
              <a:rPr lang="en-US" dirty="0" smtClean="0"/>
              <a:t> da u </a:t>
            </a:r>
            <a:r>
              <a:rPr lang="en-US" dirty="0" err="1" smtClean="0"/>
              <a:t>strukturi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najveći</a:t>
            </a:r>
            <a:r>
              <a:rPr lang="en-US" dirty="0" smtClean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 smtClean="0"/>
              <a:t>depozita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viđenju</a:t>
            </a:r>
            <a:r>
              <a:rPr lang="en-US" dirty="0" smtClean="0"/>
              <a:t>,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razloga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to </a:t>
            </a:r>
            <a:r>
              <a:rPr lang="en-US" dirty="0" err="1" smtClean="0"/>
              <a:t>najjeftiniji</a:t>
            </a:r>
            <a:r>
              <a:rPr lang="en-US" dirty="0" smtClean="0"/>
              <a:t> </a:t>
            </a:r>
            <a:r>
              <a:rPr lang="en-US" dirty="0" err="1" smtClean="0"/>
              <a:t>izvori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kojoj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usp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en-US" dirty="0" smtClean="0"/>
              <a:t> da </a:t>
            </a:r>
            <a:r>
              <a:rPr lang="en-US" dirty="0" err="1" smtClean="0"/>
              <a:t>ostvare</a:t>
            </a:r>
            <a:r>
              <a:rPr lang="en-US" dirty="0" smtClean="0"/>
              <a:t> </a:t>
            </a:r>
            <a:r>
              <a:rPr lang="en-US" dirty="0" err="1" smtClean="0"/>
              <a:t>navedene</a:t>
            </a:r>
            <a:r>
              <a:rPr lang="en-US" dirty="0" smtClean="0"/>
              <a:t> </a:t>
            </a:r>
            <a:r>
              <a:rPr lang="en-US" dirty="0" err="1" smtClean="0"/>
              <a:t>ciljeve</a:t>
            </a:r>
            <a:r>
              <a:rPr lang="en-US" dirty="0" smtClean="0"/>
              <a:t>, </a:t>
            </a:r>
            <a:r>
              <a:rPr lang="en-US" dirty="0" err="1" smtClean="0"/>
              <a:t>zavisi</a:t>
            </a:r>
            <a:r>
              <a:rPr lang="en-US" dirty="0" smtClean="0"/>
              <a:t> od </a:t>
            </a:r>
            <a:r>
              <a:rPr lang="en-US" dirty="0" err="1" smtClean="0"/>
              <a:t>faktora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</a:p>
          <a:p>
            <a:pPr lvl="1" algn="just"/>
            <a:r>
              <a:rPr lang="en-US" sz="3100" dirty="0" err="1" smtClean="0"/>
              <a:t>izbor</a:t>
            </a:r>
            <a:r>
              <a:rPr lang="en-US" sz="3100" dirty="0" smtClean="0"/>
              <a:t> </a:t>
            </a:r>
            <a:r>
              <a:rPr lang="en-US" sz="3100" dirty="0" err="1" smtClean="0"/>
              <a:t>strategije</a:t>
            </a:r>
            <a:r>
              <a:rPr lang="en-US" sz="3100" dirty="0" smtClean="0"/>
              <a:t> </a:t>
            </a:r>
            <a:r>
              <a:rPr lang="en-US" sz="3100" dirty="0" err="1" smtClean="0"/>
              <a:t>i</a:t>
            </a:r>
            <a:r>
              <a:rPr lang="en-US" sz="3100" dirty="0" smtClean="0"/>
              <a:t> </a:t>
            </a:r>
            <a:r>
              <a:rPr lang="en-US" sz="3100" dirty="0" err="1" smtClean="0"/>
              <a:t>poslovne</a:t>
            </a:r>
            <a:r>
              <a:rPr lang="en-US" sz="3100" dirty="0" smtClean="0"/>
              <a:t> </a:t>
            </a:r>
            <a:r>
              <a:rPr lang="en-US" sz="3100" dirty="0" err="1" smtClean="0"/>
              <a:t>politike</a:t>
            </a:r>
            <a:r>
              <a:rPr lang="en-US" sz="3100" dirty="0" smtClean="0"/>
              <a:t> </a:t>
            </a:r>
            <a:r>
              <a:rPr lang="en-US" sz="3100" dirty="0" err="1" smtClean="0"/>
              <a:t>banke</a:t>
            </a:r>
            <a:r>
              <a:rPr lang="en-US" sz="3100" dirty="0" smtClean="0"/>
              <a:t>, </a:t>
            </a:r>
          </a:p>
          <a:p>
            <a:pPr lvl="1" algn="just"/>
            <a:r>
              <a:rPr lang="en-US" sz="3100" dirty="0" err="1" smtClean="0"/>
              <a:t>tražnja</a:t>
            </a:r>
            <a:r>
              <a:rPr lang="en-US" sz="3100" dirty="0" smtClean="0"/>
              <a:t> </a:t>
            </a:r>
            <a:r>
              <a:rPr lang="en-US" sz="3100" dirty="0" err="1" smtClean="0"/>
              <a:t>klijenata</a:t>
            </a:r>
            <a:r>
              <a:rPr lang="en-US" sz="3100" dirty="0" smtClean="0"/>
              <a:t> </a:t>
            </a:r>
            <a:r>
              <a:rPr lang="en-US" sz="3100" dirty="0" err="1" smtClean="0"/>
              <a:t>za</a:t>
            </a:r>
            <a:r>
              <a:rPr lang="en-US" sz="3100" dirty="0" smtClean="0"/>
              <a:t> </a:t>
            </a:r>
            <a:r>
              <a:rPr lang="en-US" sz="3100" dirty="0" err="1" smtClean="0"/>
              <a:t>otvaranjem</a:t>
            </a:r>
            <a:r>
              <a:rPr lang="en-US" sz="3100" dirty="0" smtClean="0"/>
              <a:t> </a:t>
            </a:r>
            <a:r>
              <a:rPr lang="en-US" sz="3100" dirty="0" err="1" smtClean="0"/>
              <a:t>pojedinih</a:t>
            </a:r>
            <a:r>
              <a:rPr lang="en-US" sz="3100" dirty="0" smtClean="0"/>
              <a:t> </a:t>
            </a:r>
            <a:r>
              <a:rPr lang="en-US" sz="3100" dirty="0" err="1" smtClean="0"/>
              <a:t>vrsta</a:t>
            </a:r>
            <a:r>
              <a:rPr lang="en-US" sz="3100" dirty="0" smtClean="0"/>
              <a:t> </a:t>
            </a:r>
            <a:r>
              <a:rPr lang="en-US" sz="3100" dirty="0" err="1" smtClean="0"/>
              <a:t>depozitnih</a:t>
            </a:r>
            <a:r>
              <a:rPr lang="en-US" sz="3100" dirty="0" smtClean="0"/>
              <a:t> </a:t>
            </a:r>
            <a:r>
              <a:rPr lang="en-US" sz="3100" dirty="0" err="1" smtClean="0"/>
              <a:t>računa</a:t>
            </a:r>
            <a:r>
              <a:rPr lang="en-US" sz="3100" dirty="0" smtClean="0"/>
              <a:t>, </a:t>
            </a:r>
          </a:p>
          <a:p>
            <a:pPr lvl="1" algn="just"/>
            <a:r>
              <a:rPr lang="en-US" sz="3100" dirty="0" smtClean="0"/>
              <a:t> profit </a:t>
            </a:r>
            <a:r>
              <a:rPr lang="en-US" sz="3100" dirty="0" err="1" smtClean="0"/>
              <a:t>ostvaren</a:t>
            </a:r>
            <a:r>
              <a:rPr lang="en-US" sz="3100" dirty="0" smtClean="0"/>
              <a:t> </a:t>
            </a:r>
            <a:r>
              <a:rPr lang="en-US" sz="3100" dirty="0" err="1" smtClean="0"/>
              <a:t>po</a:t>
            </a:r>
            <a:r>
              <a:rPr lang="en-US" sz="3100" dirty="0" smtClean="0"/>
              <a:t> </a:t>
            </a:r>
            <a:r>
              <a:rPr lang="en-US" sz="3100" dirty="0" err="1" smtClean="0"/>
              <a:t>osnovu</a:t>
            </a:r>
            <a:r>
              <a:rPr lang="en-US" sz="3100" dirty="0" smtClean="0"/>
              <a:t> </a:t>
            </a:r>
            <a:r>
              <a:rPr lang="en-US" sz="3100" dirty="0" err="1" smtClean="0"/>
              <a:t>određenih</a:t>
            </a:r>
            <a:r>
              <a:rPr lang="en-US" sz="3100" dirty="0" smtClean="0"/>
              <a:t> </a:t>
            </a:r>
            <a:r>
              <a:rPr lang="en-US" sz="3100" dirty="0" err="1" smtClean="0"/>
              <a:t>bankarskih</a:t>
            </a:r>
            <a:r>
              <a:rPr lang="en-US" sz="3100" dirty="0" smtClean="0"/>
              <a:t> </a:t>
            </a:r>
            <a:r>
              <a:rPr lang="en-US" sz="3100" dirty="0" err="1" smtClean="0"/>
              <a:t>proizvoda</a:t>
            </a:r>
            <a:r>
              <a:rPr lang="en-US" sz="3100" dirty="0" smtClean="0"/>
              <a:t> </a:t>
            </a:r>
            <a:r>
              <a:rPr lang="en-US" sz="3100" dirty="0" err="1" smtClean="0"/>
              <a:t>i</a:t>
            </a:r>
            <a:r>
              <a:rPr lang="en-US" sz="3100" dirty="0" smtClean="0"/>
              <a:t> </a:t>
            </a:r>
            <a:r>
              <a:rPr lang="en-US" sz="3100" dirty="0" err="1" smtClean="0"/>
              <a:t>usluga</a:t>
            </a:r>
            <a:r>
              <a:rPr lang="en-US" sz="3100" dirty="0" smtClean="0"/>
              <a:t>, </a:t>
            </a:r>
          </a:p>
          <a:p>
            <a:pPr lvl="1" algn="just"/>
            <a:r>
              <a:rPr lang="en-US" sz="3100" dirty="0" err="1" smtClean="0"/>
              <a:t>lokacije</a:t>
            </a:r>
            <a:r>
              <a:rPr lang="en-US" sz="3100" dirty="0" smtClean="0"/>
              <a:t> </a:t>
            </a:r>
            <a:r>
              <a:rPr lang="en-US" sz="3100" dirty="0" err="1" smtClean="0"/>
              <a:t>banke</a:t>
            </a:r>
            <a:r>
              <a:rPr lang="en-US" sz="3100" dirty="0" smtClean="0"/>
              <a:t> </a:t>
            </a:r>
            <a:r>
              <a:rPr lang="en-US" sz="3100" dirty="0" err="1" smtClean="0"/>
              <a:t>i</a:t>
            </a:r>
            <a:r>
              <a:rPr lang="en-US" sz="3100" dirty="0" smtClean="0"/>
              <a:t> </a:t>
            </a:r>
            <a:r>
              <a:rPr lang="en-US" sz="3100" dirty="0" err="1" smtClean="0"/>
              <a:t>njenih</a:t>
            </a:r>
            <a:r>
              <a:rPr lang="en-US" sz="3100" dirty="0" smtClean="0"/>
              <a:t> </a:t>
            </a:r>
            <a:r>
              <a:rPr lang="en-US" sz="3100" dirty="0" err="1" smtClean="0"/>
              <a:t>poslovnih</a:t>
            </a:r>
            <a:r>
              <a:rPr lang="en-US" sz="3100" dirty="0" smtClean="0"/>
              <a:t> </a:t>
            </a:r>
            <a:r>
              <a:rPr lang="en-US" sz="3100" dirty="0" err="1" smtClean="0"/>
              <a:t>jedinica</a:t>
            </a:r>
            <a:r>
              <a:rPr lang="en-US" sz="3100" dirty="0" smtClean="0"/>
              <a:t> (</a:t>
            </a:r>
            <a:r>
              <a:rPr lang="en-US" sz="3100" dirty="0" err="1" smtClean="0"/>
              <a:t>ekonomski</a:t>
            </a:r>
            <a:r>
              <a:rPr lang="en-US" sz="3100" dirty="0" smtClean="0"/>
              <a:t> </a:t>
            </a:r>
            <a:r>
              <a:rPr lang="en-US" sz="3100" dirty="0" err="1" smtClean="0"/>
              <a:t>potencijal</a:t>
            </a:r>
            <a:r>
              <a:rPr lang="en-US" sz="3100" dirty="0" smtClean="0"/>
              <a:t> </a:t>
            </a:r>
            <a:r>
              <a:rPr lang="en-US" sz="3100" dirty="0" err="1" smtClean="0"/>
              <a:t>regiona</a:t>
            </a:r>
            <a:r>
              <a:rPr lang="en-US" sz="3100" dirty="0" smtClean="0"/>
              <a:t>), </a:t>
            </a:r>
          </a:p>
          <a:p>
            <a:pPr lvl="1" algn="just"/>
            <a:r>
              <a:rPr lang="en-US" sz="3100" dirty="0" err="1" smtClean="0"/>
              <a:t>ud</a:t>
            </a:r>
            <a:r>
              <a:rPr lang="sr-Latn-ME" sz="3100" dirty="0" smtClean="0"/>
              <a:t>i</a:t>
            </a:r>
            <a:r>
              <a:rPr lang="en-US" sz="3100" dirty="0" smtClean="0"/>
              <a:t>o </a:t>
            </a:r>
            <a:r>
              <a:rPr lang="en-US" sz="3100" dirty="0" err="1" smtClean="0"/>
              <a:t>banke</a:t>
            </a:r>
            <a:r>
              <a:rPr lang="en-US" sz="3100" dirty="0" smtClean="0"/>
              <a:t> </a:t>
            </a:r>
            <a:r>
              <a:rPr lang="en-US" sz="3100" dirty="0" err="1" smtClean="0"/>
              <a:t>na</a:t>
            </a:r>
            <a:r>
              <a:rPr lang="en-US" sz="3100" dirty="0" smtClean="0"/>
              <a:t> </a:t>
            </a:r>
            <a:r>
              <a:rPr lang="en-US" sz="3100" dirty="0" err="1" smtClean="0"/>
              <a:t>tržištu</a:t>
            </a:r>
            <a:r>
              <a:rPr lang="en-US" sz="3100" dirty="0" smtClean="0"/>
              <a:t> </a:t>
            </a:r>
            <a:r>
              <a:rPr lang="en-US" sz="3100" dirty="0" err="1" smtClean="0"/>
              <a:t>bankarskih</a:t>
            </a:r>
            <a:r>
              <a:rPr lang="en-US" sz="3100" dirty="0" smtClean="0"/>
              <a:t> </a:t>
            </a:r>
            <a:r>
              <a:rPr lang="en-US" sz="3100" dirty="0" err="1" smtClean="0"/>
              <a:t>usluga</a:t>
            </a:r>
            <a:r>
              <a:rPr lang="en-US" sz="3100" dirty="0" smtClean="0"/>
              <a:t>, </a:t>
            </a:r>
          </a:p>
          <a:p>
            <a:pPr lvl="1" algn="just"/>
            <a:r>
              <a:rPr lang="en-US" sz="3100" dirty="0" smtClean="0"/>
              <a:t> </a:t>
            </a:r>
            <a:r>
              <a:rPr lang="en-US" sz="3100" dirty="0" err="1" smtClean="0"/>
              <a:t>kvalitet</a:t>
            </a:r>
            <a:r>
              <a:rPr lang="en-US" sz="3100" dirty="0" smtClean="0"/>
              <a:t> </a:t>
            </a:r>
            <a:r>
              <a:rPr lang="en-US" sz="3100" dirty="0" err="1" smtClean="0"/>
              <a:t>kadrova</a:t>
            </a:r>
            <a:r>
              <a:rPr lang="en-US" sz="3100" dirty="0" smtClean="0"/>
              <a:t> </a:t>
            </a:r>
            <a:r>
              <a:rPr lang="en-US" sz="3100" dirty="0" err="1" smtClean="0"/>
              <a:t>banke</a:t>
            </a:r>
            <a:r>
              <a:rPr lang="en-US" sz="3100" dirty="0" smtClean="0"/>
              <a:t> </a:t>
            </a:r>
            <a:r>
              <a:rPr lang="en-US" sz="3100" dirty="0" err="1" smtClean="0"/>
              <a:t>i</a:t>
            </a:r>
            <a:r>
              <a:rPr lang="en-US" sz="3100" dirty="0" smtClean="0"/>
              <a:t> </a:t>
            </a:r>
            <a:r>
              <a:rPr lang="en-US" sz="3100" dirty="0" err="1" smtClean="0"/>
              <a:t>profesionalnost</a:t>
            </a:r>
            <a:r>
              <a:rPr lang="en-US" sz="3100" dirty="0" smtClean="0"/>
              <a:t> u </a:t>
            </a:r>
            <a:r>
              <a:rPr lang="en-US" sz="3100" dirty="0" err="1" smtClean="0"/>
              <a:t>radu</a:t>
            </a:r>
            <a:r>
              <a:rPr lang="en-US" sz="3100" dirty="0" smtClean="0"/>
              <a:t>, </a:t>
            </a:r>
            <a:r>
              <a:rPr lang="en-US" sz="3100" dirty="0" err="1" smtClean="0"/>
              <a:t>itd</a:t>
            </a:r>
            <a:r>
              <a:rPr lang="en-US" sz="3100" dirty="0" smtClean="0"/>
              <a:t>. </a:t>
            </a:r>
          </a:p>
          <a:p>
            <a:pPr lvl="1"/>
            <a:endParaRPr lang="en-US" sz="31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0285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/>
          <a:lstStyle/>
          <a:p>
            <a:pPr algn="just"/>
            <a:r>
              <a:rPr lang="en-US" dirty="0" err="1" smtClean="0"/>
              <a:t>Uzimajući</a:t>
            </a:r>
            <a:r>
              <a:rPr lang="en-US" dirty="0" smtClean="0"/>
              <a:t> u </a:t>
            </a:r>
            <a:r>
              <a:rPr lang="en-US" dirty="0" err="1" smtClean="0"/>
              <a:t>obzir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navedene</a:t>
            </a:r>
            <a:r>
              <a:rPr lang="en-US" dirty="0" smtClean="0"/>
              <a:t> </a:t>
            </a:r>
            <a:r>
              <a:rPr lang="en-US" dirty="0" err="1" smtClean="0"/>
              <a:t>faktore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determinišu</a:t>
            </a:r>
            <a:r>
              <a:rPr lang="en-US" dirty="0" smtClean="0"/>
              <a:t> </a:t>
            </a:r>
            <a:r>
              <a:rPr lang="en-US" dirty="0" err="1" smtClean="0"/>
              <a:t>depozitni</a:t>
            </a:r>
            <a:r>
              <a:rPr lang="en-US" dirty="0" smtClean="0"/>
              <a:t> </a:t>
            </a:r>
            <a:r>
              <a:rPr lang="en-US" dirty="0" err="1" smtClean="0"/>
              <a:t>potencijal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makro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mikro</a:t>
            </a:r>
            <a:r>
              <a:rPr lang="en-US" dirty="0" smtClean="0"/>
              <a:t> </a:t>
            </a:r>
            <a:r>
              <a:rPr lang="en-US" dirty="0" err="1" smtClean="0"/>
              <a:t>nivou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najvažniji</a:t>
            </a:r>
            <a:r>
              <a:rPr lang="en-US" dirty="0" smtClean="0"/>
              <a:t> se </a:t>
            </a:r>
            <a:r>
              <a:rPr lang="en-US" dirty="0" err="1" smtClean="0"/>
              <a:t>izdvajaju</a:t>
            </a:r>
            <a:r>
              <a:rPr lang="en-US" dirty="0" smtClean="0"/>
              <a:t> </a:t>
            </a:r>
            <a:r>
              <a:rPr lang="en-US" dirty="0" err="1" smtClean="0"/>
              <a:t>kretanje</a:t>
            </a:r>
            <a:r>
              <a:rPr lang="en-US" dirty="0" smtClean="0"/>
              <a:t> </a:t>
            </a:r>
            <a:r>
              <a:rPr lang="en-US" dirty="0" err="1" smtClean="0"/>
              <a:t>dohodka</a:t>
            </a:r>
            <a:r>
              <a:rPr lang="en-US" dirty="0" smtClean="0"/>
              <a:t> </a:t>
            </a:r>
            <a:r>
              <a:rPr lang="en-US" dirty="0" err="1" smtClean="0"/>
              <a:t>sektora</a:t>
            </a:r>
            <a:r>
              <a:rPr lang="en-US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izbor</a:t>
            </a:r>
            <a:r>
              <a:rPr lang="en-US" dirty="0" smtClean="0"/>
              <a:t> </a:t>
            </a:r>
            <a:r>
              <a:rPr lang="en-US" dirty="0" err="1" smtClean="0"/>
              <a:t>adekvatnih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plaćaju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depozite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1205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9854"/>
            <a:ext cx="10515600" cy="5417109"/>
          </a:xfrm>
        </p:spPr>
        <p:txBody>
          <a:bodyPr/>
          <a:lstStyle/>
          <a:p>
            <a:pPr algn="just"/>
            <a:r>
              <a:rPr lang="en-US" dirty="0" smtClean="0"/>
              <a:t> </a:t>
            </a:r>
            <a:r>
              <a:rPr lang="en-US" dirty="0" err="1" smtClean="0"/>
              <a:t>Osnova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formiranje</a:t>
            </a:r>
            <a:r>
              <a:rPr lang="en-US" dirty="0" smtClean="0"/>
              <a:t> </a:t>
            </a:r>
            <a:r>
              <a:rPr lang="en-US" dirty="0" err="1" smtClean="0"/>
              <a:t>dodatnog</a:t>
            </a:r>
            <a:r>
              <a:rPr lang="en-US" dirty="0" smtClean="0"/>
              <a:t> </a:t>
            </a:r>
            <a:r>
              <a:rPr lang="en-US" dirty="0" err="1" smtClean="0"/>
              <a:t>depozitnog</a:t>
            </a:r>
            <a:r>
              <a:rPr lang="en-US" dirty="0" smtClean="0"/>
              <a:t> </a:t>
            </a:r>
            <a:r>
              <a:rPr lang="en-US" dirty="0" err="1" smtClean="0"/>
              <a:t>potencijala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je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dohodka</a:t>
            </a:r>
            <a:r>
              <a:rPr lang="en-US" dirty="0" smtClean="0"/>
              <a:t> u </a:t>
            </a:r>
            <a:r>
              <a:rPr lang="en-US" dirty="0" err="1" smtClean="0"/>
              <a:t>sektoru</a:t>
            </a:r>
            <a:r>
              <a:rPr lang="en-US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 je </a:t>
            </a:r>
            <a:r>
              <a:rPr lang="en-US" dirty="0" err="1" smtClean="0"/>
              <a:t>primarni</a:t>
            </a:r>
            <a:r>
              <a:rPr lang="en-US" dirty="0" smtClean="0"/>
              <a:t> </a:t>
            </a:r>
            <a:r>
              <a:rPr lang="en-US" dirty="0" err="1" smtClean="0"/>
              <a:t>izvor</a:t>
            </a:r>
            <a:r>
              <a:rPr lang="en-US" dirty="0" smtClean="0"/>
              <a:t> </a:t>
            </a:r>
            <a:r>
              <a:rPr lang="en-US" dirty="0" err="1" smtClean="0"/>
              <a:t>neto</a:t>
            </a:r>
            <a:r>
              <a:rPr lang="en-US" dirty="0" smtClean="0"/>
              <a:t> </a:t>
            </a:r>
            <a:r>
              <a:rPr lang="en-US" dirty="0" err="1" smtClean="0"/>
              <a:t>akumulacije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u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 smtClean="0"/>
              <a:t>sistemu</a:t>
            </a:r>
            <a:r>
              <a:rPr lang="en-US" dirty="0" smtClean="0"/>
              <a:t>,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razloga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privrede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država</a:t>
            </a:r>
            <a:r>
              <a:rPr lang="en-US" dirty="0" smtClean="0"/>
              <a:t> </a:t>
            </a:r>
            <a:r>
              <a:rPr lang="en-US" dirty="0" err="1" smtClean="0"/>
              <a:t>teže</a:t>
            </a:r>
            <a:r>
              <a:rPr lang="en-US" dirty="0" smtClean="0"/>
              <a:t> da </a:t>
            </a:r>
            <a:r>
              <a:rPr lang="en-US" dirty="0" err="1" smtClean="0"/>
              <a:t>formiraju</a:t>
            </a:r>
            <a:r>
              <a:rPr lang="en-US" dirty="0" smtClean="0"/>
              <a:t> </a:t>
            </a:r>
            <a:r>
              <a:rPr lang="en-US" dirty="0" err="1" smtClean="0"/>
              <a:t>veća</a:t>
            </a:r>
            <a:r>
              <a:rPr lang="en-US" dirty="0" smtClean="0"/>
              <a:t> </a:t>
            </a:r>
            <a:r>
              <a:rPr lang="en-US" dirty="0" err="1" smtClean="0"/>
              <a:t>zaduženja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ponudu</a:t>
            </a:r>
            <a:r>
              <a:rPr lang="en-US" dirty="0" smtClean="0"/>
              <a:t> </a:t>
            </a:r>
            <a:r>
              <a:rPr lang="en-US" dirty="0" err="1" smtClean="0"/>
              <a:t>akumulacije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 smtClean="0"/>
              <a:t>osnovu</a:t>
            </a:r>
            <a:r>
              <a:rPr lang="en-US" dirty="0" smtClean="0"/>
              <a:t> toga se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konstatovati</a:t>
            </a:r>
            <a:r>
              <a:rPr lang="en-US" dirty="0" smtClean="0"/>
              <a:t> da </a:t>
            </a:r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 smtClean="0"/>
              <a:t>nominalnog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realnog</a:t>
            </a:r>
            <a:r>
              <a:rPr lang="en-US" dirty="0" smtClean="0"/>
              <a:t> </a:t>
            </a:r>
            <a:r>
              <a:rPr lang="en-US" dirty="0" err="1" smtClean="0"/>
              <a:t>dohodka</a:t>
            </a:r>
            <a:r>
              <a:rPr lang="en-US" dirty="0" smtClean="0"/>
              <a:t> </a:t>
            </a:r>
            <a:r>
              <a:rPr lang="en-US" dirty="0" err="1" smtClean="0"/>
              <a:t>sektora</a:t>
            </a:r>
            <a:r>
              <a:rPr lang="en-US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jedan</a:t>
            </a:r>
            <a:r>
              <a:rPr lang="en-US" dirty="0" smtClean="0"/>
              <a:t> od </a:t>
            </a:r>
            <a:r>
              <a:rPr lang="en-US" dirty="0" err="1" smtClean="0"/>
              <a:t>glavnih</a:t>
            </a:r>
            <a:r>
              <a:rPr lang="en-US" dirty="0" smtClean="0"/>
              <a:t> </a:t>
            </a:r>
            <a:r>
              <a:rPr lang="en-US" dirty="0" err="1" smtClean="0"/>
              <a:t>preduslova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formiranje</a:t>
            </a:r>
            <a:r>
              <a:rPr lang="en-US" dirty="0" smtClean="0"/>
              <a:t> </a:t>
            </a:r>
            <a:r>
              <a:rPr lang="en-US" dirty="0" err="1" smtClean="0"/>
              <a:t>dodatnog</a:t>
            </a:r>
            <a:r>
              <a:rPr lang="en-US" dirty="0" smtClean="0"/>
              <a:t> </a:t>
            </a:r>
            <a:r>
              <a:rPr lang="en-US" dirty="0" err="1" smtClean="0"/>
              <a:t>depozitnog</a:t>
            </a:r>
            <a:r>
              <a:rPr lang="en-US" dirty="0" smtClean="0"/>
              <a:t> </a:t>
            </a:r>
            <a:r>
              <a:rPr lang="en-US" dirty="0" err="1" smtClean="0"/>
              <a:t>potencijala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0751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tiče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depozitnog</a:t>
            </a:r>
            <a:r>
              <a:rPr lang="en-US" dirty="0"/>
              <a:t> </a:t>
            </a:r>
            <a:r>
              <a:rPr lang="en-US" dirty="0" err="1"/>
              <a:t>potencijala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je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adekvatne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viša</a:t>
            </a:r>
            <a:r>
              <a:rPr lang="en-US" dirty="0"/>
              <a:t> od stope </a:t>
            </a:r>
            <a:r>
              <a:rPr lang="en-US" dirty="0" err="1"/>
              <a:t>inflacije</a:t>
            </a:r>
            <a:r>
              <a:rPr lang="en-US" dirty="0"/>
              <a:t> (</a:t>
            </a:r>
            <a:r>
              <a:rPr lang="en-US" dirty="0" err="1"/>
              <a:t>pozitivna</a:t>
            </a:r>
            <a:r>
              <a:rPr lang="en-US" dirty="0"/>
              <a:t> </a:t>
            </a:r>
            <a:r>
              <a:rPr lang="en-US" dirty="0" err="1"/>
              <a:t>realna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), </a:t>
            </a:r>
            <a:r>
              <a:rPr lang="en-US" dirty="0" err="1"/>
              <a:t>postavlja</a:t>
            </a:r>
            <a:r>
              <a:rPr lang="en-US" dirty="0"/>
              <a:t> se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koliko</a:t>
            </a:r>
            <a:r>
              <a:rPr lang="en-US" dirty="0"/>
              <a:t> </a:t>
            </a:r>
            <a:r>
              <a:rPr lang="en-US" dirty="0" err="1"/>
              <a:t>procentnih</a:t>
            </a:r>
            <a:r>
              <a:rPr lang="en-US" dirty="0"/>
              <a:t> </a:t>
            </a:r>
            <a:r>
              <a:rPr lang="en-US" dirty="0" err="1"/>
              <a:t>poena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iznosi</a:t>
            </a:r>
            <a:r>
              <a:rPr lang="en-US" dirty="0"/>
              <a:t> da bi se </a:t>
            </a:r>
            <a:r>
              <a:rPr lang="en-US" dirty="0" err="1"/>
              <a:t>smatrala</a:t>
            </a:r>
            <a:r>
              <a:rPr lang="en-US" dirty="0"/>
              <a:t> </a:t>
            </a:r>
            <a:r>
              <a:rPr lang="en-US" dirty="0" err="1"/>
              <a:t>ravnotežnom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Sa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realna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visoka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stanovništvo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privreda</a:t>
            </a:r>
            <a:r>
              <a:rPr lang="en-US" dirty="0"/>
              <a:t> </a:t>
            </a:r>
            <a:r>
              <a:rPr lang="en-US" dirty="0" err="1"/>
              <a:t>bili</a:t>
            </a:r>
            <a:r>
              <a:rPr lang="en-US" dirty="0"/>
              <a:t> </a:t>
            </a:r>
            <a:r>
              <a:rPr lang="en-US" dirty="0" err="1"/>
              <a:t>zainteresovani</a:t>
            </a:r>
            <a:r>
              <a:rPr lang="en-US" dirty="0"/>
              <a:t> da </a:t>
            </a:r>
            <a:r>
              <a:rPr lang="en-US" dirty="0" err="1"/>
              <a:t>ulažu</a:t>
            </a:r>
            <a:r>
              <a:rPr lang="en-US" dirty="0"/>
              <a:t> </a:t>
            </a:r>
            <a:r>
              <a:rPr lang="en-US" dirty="0" err="1"/>
              <a:t>suficitarna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Sa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da </a:t>
            </a:r>
            <a:r>
              <a:rPr lang="en-US" dirty="0" err="1"/>
              <a:t>vode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da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ne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suviše</a:t>
            </a:r>
            <a:r>
              <a:rPr lang="en-US" dirty="0"/>
              <a:t> </a:t>
            </a:r>
            <a:r>
              <a:rPr lang="en-US" dirty="0" err="1"/>
              <a:t>visok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visoka</a:t>
            </a:r>
            <a:r>
              <a:rPr lang="en-US" dirty="0"/>
              <a:t> </a:t>
            </a:r>
            <a:r>
              <a:rPr lang="en-US" dirty="0" err="1"/>
              <a:t>pasivna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implicira</a:t>
            </a:r>
            <a:r>
              <a:rPr lang="en-US" dirty="0"/>
              <a:t> </a:t>
            </a:r>
            <a:r>
              <a:rPr lang="en-US" dirty="0" err="1"/>
              <a:t>visoku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plasmane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usklađena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objektivnim</a:t>
            </a:r>
            <a:r>
              <a:rPr lang="en-US" dirty="0"/>
              <a:t> </a:t>
            </a:r>
            <a:r>
              <a:rPr lang="en-US" dirty="0" err="1"/>
              <a:t>mogućnostima</a:t>
            </a:r>
            <a:r>
              <a:rPr lang="en-US" dirty="0"/>
              <a:t> </a:t>
            </a:r>
            <a:r>
              <a:rPr lang="en-US" dirty="0" err="1"/>
              <a:t>većeg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privrede</a:t>
            </a:r>
            <a:r>
              <a:rPr lang="en-US" dirty="0"/>
              <a:t> da </a:t>
            </a:r>
            <a:r>
              <a:rPr lang="en-US" dirty="0" err="1"/>
              <a:t>ostvari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veću</a:t>
            </a:r>
            <a:r>
              <a:rPr lang="en-US" dirty="0"/>
              <a:t> od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dug.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001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9854"/>
            <a:ext cx="10515600" cy="5417109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edeće</a:t>
            </a:r>
            <a:r>
              <a:rPr lang="en-US" dirty="0" smtClean="0"/>
              <a:t>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je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izbora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fiksne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varijabilne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Kretanje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očekivanim</a:t>
            </a:r>
            <a:r>
              <a:rPr lang="en-US" dirty="0"/>
              <a:t> </a:t>
            </a:r>
            <a:r>
              <a:rPr lang="en-US" dirty="0" err="1"/>
              <a:t>kretanjem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 u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oročenja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/>
              <a:t>se u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oročenja</a:t>
            </a:r>
            <a:r>
              <a:rPr lang="en-US" dirty="0"/>
              <a:t> </a:t>
            </a:r>
            <a:r>
              <a:rPr lang="en-US" dirty="0" err="1"/>
              <a:t>očekuje</a:t>
            </a:r>
            <a:r>
              <a:rPr lang="en-US" dirty="0"/>
              <a:t> </a:t>
            </a:r>
            <a:r>
              <a:rPr lang="en-US" dirty="0" err="1"/>
              <a:t>stabilna</a:t>
            </a:r>
            <a:r>
              <a:rPr lang="en-US" dirty="0"/>
              <a:t> </a:t>
            </a:r>
            <a:r>
              <a:rPr lang="en-US" dirty="0" err="1"/>
              <a:t>inflacija</a:t>
            </a:r>
            <a:r>
              <a:rPr lang="en-US" dirty="0"/>
              <a:t>, </a:t>
            </a:r>
            <a:r>
              <a:rPr lang="en-US" dirty="0" err="1"/>
              <a:t>prednost</a:t>
            </a:r>
            <a:r>
              <a:rPr lang="en-US" dirty="0"/>
              <a:t> bi </a:t>
            </a:r>
            <a:r>
              <a:rPr lang="en-US" dirty="0" err="1"/>
              <a:t>trebalo</a:t>
            </a:r>
            <a:r>
              <a:rPr lang="en-US" dirty="0"/>
              <a:t> 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fiksne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je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 u </a:t>
            </a:r>
            <a:r>
              <a:rPr lang="en-US" dirty="0" err="1"/>
              <a:t>zemlji</a:t>
            </a:r>
            <a:r>
              <a:rPr lang="en-US" dirty="0"/>
              <a:t> </a:t>
            </a:r>
            <a:r>
              <a:rPr lang="en-US" dirty="0" err="1"/>
              <a:t>visoka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izrazito</a:t>
            </a:r>
            <a:r>
              <a:rPr lang="en-US" dirty="0"/>
              <a:t> </a:t>
            </a:r>
            <a:r>
              <a:rPr lang="en-US" dirty="0" err="1"/>
              <a:t>nestabilna</a:t>
            </a:r>
            <a:r>
              <a:rPr lang="en-US" dirty="0"/>
              <a:t>, </a:t>
            </a:r>
            <a:r>
              <a:rPr lang="en-US" dirty="0" err="1"/>
              <a:t>prednost</a:t>
            </a:r>
            <a:r>
              <a:rPr lang="en-US" dirty="0"/>
              <a:t> bi </a:t>
            </a:r>
            <a:r>
              <a:rPr lang="en-US" dirty="0" err="1"/>
              <a:t>trebalo</a:t>
            </a:r>
            <a:r>
              <a:rPr lang="en-US" dirty="0"/>
              <a:t> 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varijabilne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stope. </a:t>
            </a:r>
            <a:endParaRPr lang="sr-Latn-ME" dirty="0" smtClean="0"/>
          </a:p>
          <a:p>
            <a:pPr algn="just"/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/>
              <a:t>oročeni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duže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varijabilnu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duži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izvesnosti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4666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smtClean="0"/>
              <a:t>r</a:t>
            </a:r>
            <a:r>
              <a:rPr lang="sr-Latn-ME" dirty="0" smtClean="0"/>
              <a:t>ij</a:t>
            </a:r>
            <a:r>
              <a:rPr lang="en-US" dirty="0" err="1" smtClean="0"/>
              <a:t>eč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određivanju</a:t>
            </a:r>
            <a:r>
              <a:rPr lang="en-US" dirty="0"/>
              <a:t> </a:t>
            </a:r>
            <a:r>
              <a:rPr lang="en-US" dirty="0" err="1"/>
              <a:t>optimalne</a:t>
            </a:r>
            <a:r>
              <a:rPr lang="en-US" dirty="0"/>
              <a:t>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 smtClean="0"/>
              <a:t>raz</a:t>
            </a:r>
            <a:r>
              <a:rPr lang="sr-Latn-ME" dirty="0" smtClean="0"/>
              <a:t>m</a:t>
            </a:r>
            <a:r>
              <a:rPr lang="en-US" dirty="0" err="1" smtClean="0"/>
              <a:t>otre</a:t>
            </a:r>
            <a:r>
              <a:rPr lang="en-US" dirty="0" smtClean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valutne</a:t>
            </a:r>
            <a:r>
              <a:rPr lang="en-US" dirty="0"/>
              <a:t> </a:t>
            </a:r>
            <a:r>
              <a:rPr lang="en-US" dirty="0" err="1"/>
              <a:t>klauzule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u </a:t>
            </a:r>
            <a:r>
              <a:rPr lang="sr-Latn-ME" dirty="0" smtClean="0"/>
              <a:t>stranoj</a:t>
            </a:r>
            <a:r>
              <a:rPr lang="en-US" dirty="0" smtClean="0"/>
              <a:t> </a:t>
            </a:r>
            <a:r>
              <a:rPr lang="en-US" dirty="0" err="1"/>
              <a:t>valuti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zemljama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niži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valutne</a:t>
            </a:r>
            <a:r>
              <a:rPr lang="en-US" dirty="0"/>
              <a:t> </a:t>
            </a:r>
            <a:r>
              <a:rPr lang="en-US" dirty="0" err="1"/>
              <a:t>stabilnosti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primaju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isplaćuju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u </a:t>
            </a:r>
            <a:r>
              <a:rPr lang="en-US" dirty="0" err="1"/>
              <a:t>domaćoj</a:t>
            </a:r>
            <a:r>
              <a:rPr lang="en-US" dirty="0"/>
              <a:t> </a:t>
            </a:r>
            <a:r>
              <a:rPr lang="en-US" dirty="0" err="1"/>
              <a:t>valuti</a:t>
            </a:r>
            <a:r>
              <a:rPr lang="en-US" dirty="0"/>
              <a:t>, </a:t>
            </a:r>
            <a:r>
              <a:rPr lang="en-US" dirty="0" err="1"/>
              <a:t>vezivanjem</a:t>
            </a:r>
            <a:r>
              <a:rPr lang="en-US" dirty="0"/>
              <a:t>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vrednost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valute</a:t>
            </a:r>
            <a:r>
              <a:rPr lang="en-US" dirty="0"/>
              <a:t> (EUR, USD, CHF,...) </a:t>
            </a:r>
            <a:r>
              <a:rPr lang="en-US" dirty="0" err="1"/>
              <a:t>čuvaju</a:t>
            </a:r>
            <a:r>
              <a:rPr lang="en-US" dirty="0"/>
              <a:t> </a:t>
            </a:r>
            <a:r>
              <a:rPr lang="en-US" dirty="0" err="1"/>
              <a:t>kupovnu</a:t>
            </a:r>
            <a:r>
              <a:rPr lang="en-US" dirty="0"/>
              <a:t> </a:t>
            </a:r>
            <a:r>
              <a:rPr lang="en-US" dirty="0" err="1"/>
              <a:t>snagu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valutne</a:t>
            </a:r>
            <a:r>
              <a:rPr lang="en-US" dirty="0"/>
              <a:t> </a:t>
            </a:r>
            <a:r>
              <a:rPr lang="en-US" dirty="0" err="1"/>
              <a:t>klauzule</a:t>
            </a:r>
            <a:r>
              <a:rPr lang="en-US" dirty="0"/>
              <a:t> </a:t>
            </a:r>
            <a:r>
              <a:rPr lang="en-US" dirty="0" err="1"/>
              <a:t>stvara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</a:t>
            </a:r>
            <a:r>
              <a:rPr lang="en-US" dirty="0" err="1"/>
              <a:t>prilagođavaju</a:t>
            </a:r>
            <a:r>
              <a:rPr lang="en-US" dirty="0"/>
              <a:t> </a:t>
            </a:r>
            <a:r>
              <a:rPr lang="en-US" dirty="0" err="1"/>
              <a:t>aktivne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kretanjima</a:t>
            </a:r>
            <a:r>
              <a:rPr lang="en-US" dirty="0"/>
              <a:t> </a:t>
            </a:r>
            <a:r>
              <a:rPr lang="en-US" dirty="0" err="1"/>
              <a:t>deviznog</a:t>
            </a:r>
            <a:r>
              <a:rPr lang="en-US" dirty="0"/>
              <a:t> </a:t>
            </a:r>
            <a:r>
              <a:rPr lang="en-US" dirty="0" err="1"/>
              <a:t>kursa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održale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maržu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željenom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bi to </a:t>
            </a:r>
            <a:r>
              <a:rPr lang="en-US" dirty="0" err="1"/>
              <a:t>izbegle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u </a:t>
            </a:r>
            <a:r>
              <a:rPr lang="en-US" dirty="0" err="1"/>
              <a:t>mnogim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značajan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depozitnog</a:t>
            </a:r>
            <a:r>
              <a:rPr lang="en-US" dirty="0"/>
              <a:t> </a:t>
            </a:r>
            <a:r>
              <a:rPr lang="en-US" dirty="0" err="1"/>
              <a:t>potencijala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u </a:t>
            </a:r>
            <a:r>
              <a:rPr lang="en-US" dirty="0" err="1"/>
              <a:t>deviznom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9748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>
                <a:latin typeface="+mn-lt"/>
              </a:rPr>
              <a:t>5</a:t>
            </a:r>
            <a:r>
              <a:rPr lang="en-US" sz="3600" dirty="0" smtClean="0">
                <a:latin typeface="+mn-lt"/>
              </a:rPr>
              <a:t>. </a:t>
            </a:r>
            <a:r>
              <a:rPr lang="en-US" sz="3600" dirty="0">
                <a:latin typeface="+mn-lt"/>
              </a:rPr>
              <a:t>NEDEPOZITNI IZVORI SREDSTAVA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0918"/>
            <a:ext cx="10515600" cy="4786045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Pored </a:t>
            </a:r>
            <a:r>
              <a:rPr lang="en-US" dirty="0" err="1"/>
              <a:t>depozitnih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savremenih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nedepozitne</a:t>
            </a:r>
            <a:r>
              <a:rPr lang="en-US" dirty="0"/>
              <a:t> </a:t>
            </a:r>
            <a:r>
              <a:rPr lang="en-US" dirty="0" err="1"/>
              <a:t>izvore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Potrebu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dodatnim</a:t>
            </a:r>
            <a:r>
              <a:rPr lang="en-US" dirty="0"/>
              <a:t> </a:t>
            </a:r>
            <a:r>
              <a:rPr lang="en-US" dirty="0" err="1"/>
              <a:t>nedepozitnim</a:t>
            </a:r>
            <a:r>
              <a:rPr lang="en-US" dirty="0"/>
              <a:t> </a:t>
            </a:r>
            <a:r>
              <a:rPr lang="en-US" dirty="0" err="1"/>
              <a:t>izvorima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one u </a:t>
            </a:r>
            <a:r>
              <a:rPr lang="en-US" dirty="0" err="1"/>
              <a:t>mogućnosti</a:t>
            </a:r>
            <a:r>
              <a:rPr lang="en-US" dirty="0"/>
              <a:t> da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ekonomiju</a:t>
            </a:r>
            <a:r>
              <a:rPr lang="en-US" dirty="0"/>
              <a:t> </a:t>
            </a:r>
            <a:r>
              <a:rPr lang="en-US" dirty="0" err="1"/>
              <a:t>obima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snage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,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obezbede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nedepozitne</a:t>
            </a:r>
            <a:r>
              <a:rPr lang="en-US" dirty="0"/>
              <a:t> </a:t>
            </a:r>
            <a:r>
              <a:rPr lang="en-US" dirty="0" err="1"/>
              <a:t>izvore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nižim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enama</a:t>
            </a:r>
            <a:r>
              <a:rPr lang="en-US" dirty="0"/>
              <a:t>,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/>
              <a:t>tog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orijentisane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lokalna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tradicionalnu</a:t>
            </a:r>
            <a:r>
              <a:rPr lang="en-US" dirty="0"/>
              <a:t> </a:t>
            </a:r>
            <a:r>
              <a:rPr lang="en-US" dirty="0" err="1"/>
              <a:t>depozitno-kreditnu</a:t>
            </a:r>
            <a:r>
              <a:rPr lang="en-US" dirty="0"/>
              <a:t> </a:t>
            </a:r>
            <a:r>
              <a:rPr lang="en-US" dirty="0" err="1"/>
              <a:t>aktivnost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dodatne</a:t>
            </a:r>
            <a:r>
              <a:rPr lang="en-US" dirty="0"/>
              <a:t>, </a:t>
            </a:r>
            <a:r>
              <a:rPr lang="en-US" dirty="0" err="1"/>
              <a:t>nedepozitne</a:t>
            </a:r>
            <a:r>
              <a:rPr lang="en-US" dirty="0"/>
              <a:t> </a:t>
            </a:r>
            <a:r>
              <a:rPr lang="en-US" dirty="0" err="1"/>
              <a:t>izvore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spadaju</a:t>
            </a:r>
            <a:r>
              <a:rPr lang="en-US" dirty="0"/>
              <a:t>: </a:t>
            </a:r>
          </a:p>
          <a:p>
            <a:pPr algn="just"/>
            <a:r>
              <a:rPr lang="en-US" dirty="0"/>
              <a:t>1)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uzimaju</a:t>
            </a:r>
            <a:r>
              <a:rPr lang="en-US" dirty="0"/>
              <a:t> od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35359651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emituju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depozitni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najveći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/>
              <a:t>u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potencijala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globalnom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je </a:t>
            </a:r>
            <a:r>
              <a:rPr lang="en-US" dirty="0" err="1"/>
              <a:t>primetan</a:t>
            </a:r>
            <a:r>
              <a:rPr lang="en-US" dirty="0"/>
              <a:t> trend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smtClean="0"/>
              <a:t>la </a:t>
            </a:r>
            <a:r>
              <a:rPr lang="en-US" dirty="0" err="1"/>
              <a:t>nedepozitnih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Da </a:t>
            </a:r>
            <a:r>
              <a:rPr lang="en-US" dirty="0"/>
              <a:t>li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odlučiti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pribavljanje</a:t>
            </a:r>
            <a:r>
              <a:rPr lang="en-US" dirty="0"/>
              <a:t> </a:t>
            </a:r>
            <a:r>
              <a:rPr lang="en-US" dirty="0" err="1"/>
              <a:t>dodatnih</a:t>
            </a:r>
            <a:r>
              <a:rPr lang="en-US" dirty="0"/>
              <a:t> </a:t>
            </a:r>
            <a:r>
              <a:rPr lang="en-US" dirty="0" err="1"/>
              <a:t>nedepozitnih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  <a:endParaRPr lang="en-US" dirty="0"/>
          </a:p>
          <a:p>
            <a:pPr lvl="1" algn="just"/>
            <a:r>
              <a:rPr lang="en-US" sz="2800" dirty="0" err="1" smtClean="0"/>
              <a:t>veličina</a:t>
            </a:r>
            <a:r>
              <a:rPr lang="en-US" sz="2800" dirty="0" smtClean="0"/>
              <a:t> </a:t>
            </a:r>
            <a:r>
              <a:rPr lang="en-US" sz="2800" dirty="0" err="1"/>
              <a:t>banke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smtClean="0"/>
              <a:t> </a:t>
            </a:r>
            <a:r>
              <a:rPr lang="en-US" sz="2800" dirty="0" err="1"/>
              <a:t>opšta</a:t>
            </a:r>
            <a:r>
              <a:rPr lang="en-US" sz="2800" dirty="0"/>
              <a:t> </a:t>
            </a:r>
            <a:r>
              <a:rPr lang="en-US" sz="2800" dirty="0" err="1"/>
              <a:t>privredna</a:t>
            </a:r>
            <a:r>
              <a:rPr lang="en-US" sz="2800" dirty="0"/>
              <a:t> </a:t>
            </a:r>
            <a:r>
              <a:rPr lang="en-US" sz="2800" dirty="0" err="1"/>
              <a:t>situacija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err="1" smtClean="0"/>
              <a:t>tražnja</a:t>
            </a:r>
            <a:r>
              <a:rPr lang="en-US" sz="2800" dirty="0" smtClean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kreditima</a:t>
            </a:r>
            <a:r>
              <a:rPr lang="en-US" sz="2800" dirty="0"/>
              <a:t> </a:t>
            </a:r>
            <a:r>
              <a:rPr lang="en-US" sz="2800" dirty="0" err="1"/>
              <a:t>banaka</a:t>
            </a:r>
            <a:r>
              <a:rPr lang="en-US" sz="2800" dirty="0"/>
              <a:t> od </a:t>
            </a:r>
            <a:r>
              <a:rPr lang="en-US" sz="2800" dirty="0" err="1"/>
              <a:t>strane</a:t>
            </a:r>
            <a:r>
              <a:rPr lang="en-US" sz="2800" dirty="0"/>
              <a:t> </a:t>
            </a:r>
            <a:r>
              <a:rPr lang="en-US" sz="2800" dirty="0" err="1"/>
              <a:t>sektora</a:t>
            </a:r>
            <a:r>
              <a:rPr lang="en-US" sz="2800" dirty="0"/>
              <a:t> </a:t>
            </a:r>
            <a:r>
              <a:rPr lang="en-US" sz="2800" dirty="0" err="1"/>
              <a:t>privrede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stanovništva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err="1" smtClean="0"/>
              <a:t>odnosi</a:t>
            </a:r>
            <a:r>
              <a:rPr lang="en-US" sz="2800" dirty="0" smtClean="0"/>
              <a:t> </a:t>
            </a:r>
            <a:r>
              <a:rPr lang="en-US" sz="2800" dirty="0" err="1"/>
              <a:t>kamatnih</a:t>
            </a:r>
            <a:r>
              <a:rPr lang="en-US" sz="2800" dirty="0"/>
              <a:t> </a:t>
            </a:r>
            <a:r>
              <a:rPr lang="en-US" sz="2800" dirty="0" err="1"/>
              <a:t>stopa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finansijskom</a:t>
            </a:r>
            <a:r>
              <a:rPr lang="en-US" sz="2800" dirty="0"/>
              <a:t> </a:t>
            </a:r>
            <a:r>
              <a:rPr lang="en-US" sz="2800" dirty="0" err="1"/>
              <a:t>tržištu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mogućnosti</a:t>
            </a:r>
            <a:r>
              <a:rPr lang="en-US" sz="2800" dirty="0"/>
              <a:t> </a:t>
            </a:r>
            <a:r>
              <a:rPr lang="en-US" sz="2800" dirty="0" err="1"/>
              <a:t>prihvatanja</a:t>
            </a:r>
            <a:r>
              <a:rPr lang="en-US" sz="2800" dirty="0"/>
              <a:t> </a:t>
            </a:r>
            <a:r>
              <a:rPr lang="en-US" sz="2800" dirty="0" err="1"/>
              <a:t>povećanja</a:t>
            </a:r>
            <a:r>
              <a:rPr lang="en-US" sz="2800" dirty="0"/>
              <a:t> </a:t>
            </a:r>
            <a:r>
              <a:rPr lang="en-US" sz="2800" dirty="0" err="1"/>
              <a:t>troškova</a:t>
            </a:r>
            <a:r>
              <a:rPr lang="en-US" sz="2800" dirty="0"/>
              <a:t> </a:t>
            </a:r>
            <a:r>
              <a:rPr lang="en-US" sz="2800" dirty="0" err="1"/>
              <a:t>kreditiranja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err="1" smtClean="0"/>
              <a:t>rizik</a:t>
            </a:r>
            <a:r>
              <a:rPr lang="en-US" sz="2800" dirty="0" smtClean="0"/>
              <a:t> </a:t>
            </a:r>
            <a:r>
              <a:rPr lang="en-US" sz="2800" dirty="0" err="1"/>
              <a:t>zaduživanja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finansijskom</a:t>
            </a:r>
            <a:r>
              <a:rPr lang="en-US" sz="2800" dirty="0"/>
              <a:t> </a:t>
            </a:r>
            <a:r>
              <a:rPr lang="en-US" sz="2800" dirty="0" err="1"/>
              <a:t>tržištu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err="1" smtClean="0"/>
              <a:t>dinamika</a:t>
            </a:r>
            <a:r>
              <a:rPr lang="en-US" sz="2800" dirty="0" smtClean="0"/>
              <a:t> </a:t>
            </a:r>
            <a:r>
              <a:rPr lang="en-US" sz="2800" dirty="0" err="1"/>
              <a:t>priliva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odliva</a:t>
            </a:r>
            <a:r>
              <a:rPr lang="en-US" sz="2800" dirty="0"/>
              <a:t> u </a:t>
            </a:r>
            <a:r>
              <a:rPr lang="en-US" sz="2800" dirty="0" err="1"/>
              <a:t>bilansu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err="1" smtClean="0"/>
              <a:t>monetarno-kreditna</a:t>
            </a:r>
            <a:r>
              <a:rPr lang="en-US" sz="2800" dirty="0" smtClean="0"/>
              <a:t> </a:t>
            </a:r>
            <a:r>
              <a:rPr lang="en-US" sz="2800" dirty="0" err="1"/>
              <a:t>politika</a:t>
            </a:r>
            <a:r>
              <a:rPr lang="en-US" sz="2800" dirty="0"/>
              <a:t> </a:t>
            </a:r>
            <a:r>
              <a:rPr lang="en-US" sz="2800" dirty="0" err="1"/>
              <a:t>centralne</a:t>
            </a:r>
            <a:r>
              <a:rPr lang="en-US" sz="2800" dirty="0"/>
              <a:t> bake, </a:t>
            </a:r>
            <a:r>
              <a:rPr lang="en-US" sz="2800" dirty="0" err="1"/>
              <a:t>itd</a:t>
            </a:r>
            <a:r>
              <a:rPr lang="en-US" sz="2800" dirty="0"/>
              <a:t>. </a:t>
            </a:r>
          </a:p>
          <a:p>
            <a:pPr lvl="1"/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59310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>
                <a:latin typeface="+mn-lt"/>
              </a:rPr>
              <a:t>6</a:t>
            </a:r>
            <a:r>
              <a:rPr lang="en-US" sz="3600" dirty="0" smtClean="0">
                <a:latin typeface="+mn-lt"/>
              </a:rPr>
              <a:t>. </a:t>
            </a:r>
            <a:r>
              <a:rPr lang="en-US" sz="3600" dirty="0">
                <a:latin typeface="+mn-lt"/>
              </a:rPr>
              <a:t>ZAŠTITA (OSIGURANJE) DEPOZITA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Pitanje</a:t>
            </a:r>
            <a:r>
              <a:rPr lang="en-US" dirty="0" smtClean="0"/>
              <a:t> </a:t>
            </a:r>
            <a:r>
              <a:rPr lang="en-US" dirty="0" err="1"/>
              <a:t>zaštite</a:t>
            </a:r>
            <a:r>
              <a:rPr lang="en-US" dirty="0"/>
              <a:t> (</a:t>
            </a:r>
            <a:r>
              <a:rPr lang="en-US" dirty="0" err="1"/>
              <a:t>osiguranja</a:t>
            </a:r>
            <a:r>
              <a:rPr lang="en-US" dirty="0"/>
              <a:t>)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značaju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čestih</a:t>
            </a:r>
            <a:r>
              <a:rPr lang="en-US" dirty="0"/>
              <a:t> </a:t>
            </a:r>
            <a:r>
              <a:rPr lang="en-US" dirty="0" err="1"/>
              <a:t>nestabilnosti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širom</a:t>
            </a:r>
            <a:r>
              <a:rPr lang="en-US" dirty="0"/>
              <a:t> </a:t>
            </a:r>
            <a:r>
              <a:rPr lang="en-US" dirty="0" err="1"/>
              <a:t>sveta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Modeli</a:t>
            </a:r>
            <a:r>
              <a:rPr lang="en-US" dirty="0" smtClean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da </a:t>
            </a:r>
            <a:r>
              <a:rPr lang="en-US" dirty="0" err="1"/>
              <a:t>doprinesu</a:t>
            </a:r>
            <a:r>
              <a:rPr lang="en-US" dirty="0"/>
              <a:t> </a:t>
            </a:r>
            <a:r>
              <a:rPr lang="en-US" dirty="0" err="1"/>
              <a:t>stabilnosti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pruže</a:t>
            </a:r>
            <a:r>
              <a:rPr lang="en-US" dirty="0"/>
              <a:t> </a:t>
            </a:r>
            <a:r>
              <a:rPr lang="en-US" dirty="0" err="1"/>
              <a:t>deponentima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od </a:t>
            </a:r>
            <a:r>
              <a:rPr lang="en-US" dirty="0" err="1"/>
              <a:t>eventualnih</a:t>
            </a:r>
            <a:r>
              <a:rPr lang="en-US" dirty="0"/>
              <a:t> </a:t>
            </a:r>
            <a:r>
              <a:rPr lang="en-US" dirty="0" err="1"/>
              <a:t>gubitaka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Osiguranje</a:t>
            </a:r>
            <a:r>
              <a:rPr lang="en-US" dirty="0" smtClean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dobrovoljno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bolje</a:t>
            </a:r>
            <a:r>
              <a:rPr lang="en-US" dirty="0"/>
              <a:t> da ono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uzima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stvaranju</a:t>
            </a:r>
            <a:r>
              <a:rPr lang="en-US" dirty="0"/>
              <a:t> </a:t>
            </a:r>
            <a:r>
              <a:rPr lang="en-US" dirty="0" err="1"/>
              <a:t>međubankarskog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Dizajniranje</a:t>
            </a:r>
            <a:r>
              <a:rPr lang="en-US" dirty="0"/>
              <a:t> </a:t>
            </a:r>
            <a:r>
              <a:rPr lang="en-US" dirty="0" err="1"/>
              <a:t>efikasnog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sveobuhvatnu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jezgrovitu</a:t>
            </a:r>
            <a:r>
              <a:rPr lang="en-US" dirty="0"/>
              <a:t> </a:t>
            </a:r>
            <a:r>
              <a:rPr lang="en-US" dirty="0" err="1"/>
              <a:t>analizu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analizu</a:t>
            </a:r>
            <a:r>
              <a:rPr lang="en-US" dirty="0"/>
              <a:t> regulative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enjuje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konkretnom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Neka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važnih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dizajn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posluju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veličina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tendencija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vlasnička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itd</a:t>
            </a:r>
            <a:r>
              <a:rPr lang="en-US" dirty="0"/>
              <a:t>. 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958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Takođe, </a:t>
            </a:r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/>
              <a:t>dizajniranja</a:t>
            </a:r>
            <a:r>
              <a:rPr lang="en-US" dirty="0"/>
              <a:t> </a:t>
            </a:r>
            <a:r>
              <a:rPr lang="en-US" dirty="0" err="1"/>
              <a:t>modela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bi </a:t>
            </a:r>
            <a:r>
              <a:rPr lang="en-US" dirty="0" err="1"/>
              <a:t>trebalo</a:t>
            </a:r>
            <a:r>
              <a:rPr lang="en-US" dirty="0"/>
              <a:t> da </a:t>
            </a:r>
            <a:r>
              <a:rPr lang="en-US" dirty="0" err="1"/>
              <a:t>razmotre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važna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1. Da li </a:t>
            </a:r>
            <a:r>
              <a:rPr lang="en-US" dirty="0" err="1"/>
              <a:t>osiguravati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/>
              <a:t>depozite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? </a:t>
            </a:r>
          </a:p>
          <a:p>
            <a:pPr marL="0" indent="0" algn="just">
              <a:buNone/>
            </a:pPr>
            <a:r>
              <a:rPr lang="en-US" dirty="0"/>
              <a:t>2. Koji je </a:t>
            </a:r>
            <a:r>
              <a:rPr lang="en-US" dirty="0" err="1"/>
              <a:t>maksimalan</a:t>
            </a:r>
            <a:r>
              <a:rPr lang="en-US" dirty="0"/>
              <a:t> </a:t>
            </a:r>
            <a:r>
              <a:rPr lang="en-US" dirty="0" err="1"/>
              <a:t>osigurani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? </a:t>
            </a:r>
          </a:p>
          <a:p>
            <a:pPr marL="0" indent="0" algn="just">
              <a:buNone/>
            </a:pPr>
            <a:r>
              <a:rPr lang="en-US" dirty="0"/>
              <a:t>3. Da li </a:t>
            </a:r>
            <a:r>
              <a:rPr lang="en-US" dirty="0" err="1"/>
              <a:t>osiguravati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u </a:t>
            </a:r>
            <a:r>
              <a:rPr lang="en-US" dirty="0" err="1"/>
              <a:t>domicilnoj</a:t>
            </a:r>
            <a:r>
              <a:rPr lang="en-US" dirty="0"/>
              <a:t> </a:t>
            </a:r>
            <a:r>
              <a:rPr lang="en-US" dirty="0" err="1"/>
              <a:t>valuti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u </a:t>
            </a:r>
            <a:r>
              <a:rPr lang="en-US" dirty="0" err="1"/>
              <a:t>stranim</a:t>
            </a:r>
            <a:r>
              <a:rPr lang="en-US" dirty="0"/>
              <a:t> </a:t>
            </a:r>
            <a:r>
              <a:rPr lang="en-US" dirty="0" err="1"/>
              <a:t>valutama</a:t>
            </a:r>
            <a:r>
              <a:rPr lang="en-US" dirty="0"/>
              <a:t>? </a:t>
            </a:r>
          </a:p>
          <a:p>
            <a:pPr marL="0" indent="0" algn="just">
              <a:buNone/>
            </a:pPr>
            <a:r>
              <a:rPr lang="en-US" dirty="0"/>
              <a:t>4. Da li </a:t>
            </a:r>
            <a:r>
              <a:rPr lang="en-US" dirty="0" smtClean="0"/>
              <a:t>prim</a:t>
            </a:r>
            <a:r>
              <a:rPr lang="sr-Latn-ME" dirty="0" smtClean="0"/>
              <a:t>ij</a:t>
            </a:r>
            <a:r>
              <a:rPr lang="en-US" dirty="0" err="1" smtClean="0"/>
              <a:t>eniti</a:t>
            </a:r>
            <a:r>
              <a:rPr lang="en-US" dirty="0" smtClean="0"/>
              <a:t> </a:t>
            </a:r>
            <a:r>
              <a:rPr lang="en-US" dirty="0" err="1"/>
              <a:t>linearnu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diferenciranu</a:t>
            </a:r>
            <a:r>
              <a:rPr lang="en-US" dirty="0"/>
              <a:t> </a:t>
            </a:r>
            <a:r>
              <a:rPr lang="en-US" dirty="0" err="1"/>
              <a:t>premiju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uplaćuju</a:t>
            </a:r>
            <a:r>
              <a:rPr lang="en-US" dirty="0"/>
              <a:t> u fond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? </a:t>
            </a:r>
          </a:p>
          <a:p>
            <a:pPr marL="0" indent="0" algn="just">
              <a:buNone/>
            </a:pPr>
            <a:r>
              <a:rPr lang="en-US" dirty="0"/>
              <a:t>5. Na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deponente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stečaja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likvidacije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1822193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lvl="1" algn="just">
              <a:buFont typeface="Wingdings" panose="05000000000000000000" pitchFamily="2" charset="2"/>
              <a:buChar char="§"/>
            </a:pPr>
            <a:r>
              <a:rPr lang="en-US" sz="2800" dirty="0" err="1" smtClean="0"/>
              <a:t>uzimanje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depozita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plasman</a:t>
            </a:r>
            <a:r>
              <a:rPr lang="en-US" sz="2800" dirty="0" smtClean="0"/>
              <a:t> </a:t>
            </a:r>
            <a:r>
              <a:rPr lang="en-US" sz="2800" dirty="0" err="1" smtClean="0"/>
              <a:t>kredita</a:t>
            </a:r>
            <a:r>
              <a:rPr lang="en-US" sz="2800" dirty="0" smtClean="0"/>
              <a:t>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800" dirty="0" err="1" smtClean="0"/>
              <a:t>usm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eravanje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raspoređivanje</a:t>
            </a:r>
            <a:r>
              <a:rPr lang="en-US" sz="2800" dirty="0" smtClean="0"/>
              <a:t> </a:t>
            </a:r>
            <a:r>
              <a:rPr lang="en-US" sz="2800" dirty="0" err="1" smtClean="0"/>
              <a:t>akumulirane</a:t>
            </a:r>
            <a:r>
              <a:rPr lang="en-US" sz="2800" dirty="0" smtClean="0"/>
              <a:t> </a:t>
            </a:r>
            <a:r>
              <a:rPr lang="en-US" sz="2800" dirty="0" err="1" smtClean="0"/>
              <a:t>štednje</a:t>
            </a:r>
            <a:r>
              <a:rPr lang="en-US" sz="2800" dirty="0" smtClean="0"/>
              <a:t> </a:t>
            </a:r>
            <a:r>
              <a:rPr lang="en-US" sz="2800" dirty="0" err="1" smtClean="0"/>
              <a:t>građana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privrede</a:t>
            </a:r>
            <a:r>
              <a:rPr lang="en-US" sz="2800" dirty="0" smtClean="0"/>
              <a:t>,  </a:t>
            </a:r>
            <a:r>
              <a:rPr lang="en-US" sz="2800" dirty="0" err="1" smtClean="0"/>
              <a:t>sposobnost</a:t>
            </a:r>
            <a:r>
              <a:rPr lang="en-US" sz="2800" dirty="0" smtClean="0"/>
              <a:t> </a:t>
            </a:r>
            <a:r>
              <a:rPr lang="en-US" sz="2800" dirty="0" err="1" smtClean="0"/>
              <a:t>kreiranja</a:t>
            </a:r>
            <a:r>
              <a:rPr lang="en-US" sz="2800" dirty="0" smtClean="0"/>
              <a:t> </a:t>
            </a:r>
            <a:r>
              <a:rPr lang="en-US" sz="2800" dirty="0" err="1" smtClean="0"/>
              <a:t>novca</a:t>
            </a:r>
            <a:r>
              <a:rPr lang="en-US" sz="2800" dirty="0" smtClean="0"/>
              <a:t>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800" dirty="0" err="1" smtClean="0"/>
              <a:t>vršenje</a:t>
            </a:r>
            <a:r>
              <a:rPr lang="en-US" sz="2800" dirty="0" smtClean="0"/>
              <a:t> </a:t>
            </a:r>
            <a:r>
              <a:rPr lang="en-US" sz="2800" dirty="0" err="1" smtClean="0"/>
              <a:t>ročne</a:t>
            </a:r>
            <a:r>
              <a:rPr lang="en-US" sz="2800" dirty="0" smtClean="0"/>
              <a:t> </a:t>
            </a:r>
            <a:r>
              <a:rPr lang="en-US" sz="2800" dirty="0" err="1" smtClean="0"/>
              <a:t>tranformacije</a:t>
            </a:r>
            <a:r>
              <a:rPr lang="en-US" sz="2800" dirty="0" smtClean="0"/>
              <a:t> </a:t>
            </a:r>
            <a:r>
              <a:rPr lang="en-US" sz="2800" dirty="0" err="1" smtClean="0"/>
              <a:t>sredstava</a:t>
            </a:r>
            <a:r>
              <a:rPr lang="en-US" sz="2800" dirty="0" smtClean="0"/>
              <a:t>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800" dirty="0" err="1" smtClean="0"/>
              <a:t>davanje</a:t>
            </a:r>
            <a:r>
              <a:rPr lang="en-US" sz="2800" dirty="0" smtClean="0"/>
              <a:t> </a:t>
            </a:r>
            <a:r>
              <a:rPr lang="en-US" sz="2800" dirty="0" err="1" smtClean="0"/>
              <a:t>ključnog</a:t>
            </a:r>
            <a:r>
              <a:rPr lang="en-US" sz="2800" dirty="0" smtClean="0"/>
              <a:t> </a:t>
            </a:r>
            <a:r>
              <a:rPr lang="en-US" sz="2800" dirty="0" err="1" smtClean="0"/>
              <a:t>doprinosa</a:t>
            </a:r>
            <a:r>
              <a:rPr lang="en-US" sz="2800" dirty="0" smtClean="0"/>
              <a:t> </a:t>
            </a:r>
            <a:r>
              <a:rPr lang="en-US" sz="2800" dirty="0" err="1" smtClean="0"/>
              <a:t>ostvarivanju</a:t>
            </a:r>
            <a:r>
              <a:rPr lang="en-US" sz="2800" dirty="0" smtClean="0"/>
              <a:t> </a:t>
            </a:r>
            <a:r>
              <a:rPr lang="en-US" sz="2800" dirty="0" err="1" smtClean="0"/>
              <a:t>ciljeva</a:t>
            </a:r>
            <a:r>
              <a:rPr lang="en-US" sz="2800" dirty="0" smtClean="0"/>
              <a:t> </a:t>
            </a:r>
            <a:r>
              <a:rPr lang="en-US" sz="2800" dirty="0" err="1" smtClean="0"/>
              <a:t>razvojne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ekonomske</a:t>
            </a:r>
            <a:r>
              <a:rPr lang="en-US" sz="2800" dirty="0" smtClean="0"/>
              <a:t> </a:t>
            </a:r>
            <a:r>
              <a:rPr lang="en-US" sz="2800" dirty="0" err="1" smtClean="0"/>
              <a:t>politike</a:t>
            </a:r>
            <a:r>
              <a:rPr lang="en-US" sz="2800" dirty="0" smtClean="0"/>
              <a:t>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800" dirty="0" err="1" smtClean="0"/>
              <a:t>razvijanje</a:t>
            </a:r>
            <a:r>
              <a:rPr lang="en-US" sz="2800" dirty="0" smtClean="0"/>
              <a:t> </a:t>
            </a:r>
            <a:r>
              <a:rPr lang="en-US" sz="2800" dirty="0" err="1" smtClean="0"/>
              <a:t>funkcije</a:t>
            </a:r>
            <a:r>
              <a:rPr lang="en-US" sz="2800" dirty="0" smtClean="0"/>
              <a:t> </a:t>
            </a:r>
            <a:r>
              <a:rPr lang="en-US" sz="2800" dirty="0" err="1" smtClean="0"/>
              <a:t>platnog</a:t>
            </a:r>
            <a:r>
              <a:rPr lang="en-US" sz="2800" dirty="0" smtClean="0"/>
              <a:t> </a:t>
            </a:r>
            <a:r>
              <a:rPr lang="en-US" sz="2800" dirty="0" err="1" smtClean="0"/>
              <a:t>prometa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ubrzanje</a:t>
            </a:r>
            <a:r>
              <a:rPr lang="en-US" sz="2800" dirty="0" smtClean="0"/>
              <a:t> </a:t>
            </a:r>
            <a:r>
              <a:rPr lang="en-US" sz="2800" dirty="0" err="1" smtClean="0"/>
              <a:t>cirkulacije</a:t>
            </a:r>
            <a:r>
              <a:rPr lang="en-US" sz="2800" dirty="0" smtClean="0"/>
              <a:t> </a:t>
            </a:r>
            <a:r>
              <a:rPr lang="en-US" sz="2800" dirty="0" err="1" smtClean="0"/>
              <a:t>novca</a:t>
            </a:r>
            <a:r>
              <a:rPr lang="en-US" sz="2800" dirty="0" smtClean="0"/>
              <a:t>. </a:t>
            </a:r>
          </a:p>
          <a:p>
            <a:pPr algn="just"/>
            <a:r>
              <a:rPr lang="en-US" dirty="0" err="1" smtClean="0"/>
              <a:t>Prikupljanjem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formiraju</a:t>
            </a:r>
            <a:r>
              <a:rPr lang="en-US" dirty="0" smtClean="0"/>
              <a:t> </a:t>
            </a:r>
            <a:r>
              <a:rPr lang="en-US" dirty="0" err="1" smtClean="0"/>
              <a:t>kreditni</a:t>
            </a:r>
            <a:r>
              <a:rPr lang="en-US" dirty="0" smtClean="0"/>
              <a:t> </a:t>
            </a:r>
            <a:r>
              <a:rPr lang="en-US" dirty="0" err="1" smtClean="0"/>
              <a:t>potencijal</a:t>
            </a:r>
            <a:r>
              <a:rPr lang="en-US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 err="1" smtClean="0"/>
              <a:t>kreditnih</a:t>
            </a:r>
            <a:r>
              <a:rPr lang="en-US" dirty="0" smtClean="0"/>
              <a:t> </a:t>
            </a:r>
            <a:r>
              <a:rPr lang="en-US" dirty="0" err="1" smtClean="0"/>
              <a:t>plasmana</a:t>
            </a:r>
            <a:r>
              <a:rPr lang="en-US" dirty="0" smtClean="0"/>
              <a:t>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eravaju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tržišnim</a:t>
            </a:r>
            <a:r>
              <a:rPr lang="en-US" dirty="0" smtClean="0"/>
              <a:t> </a:t>
            </a:r>
            <a:r>
              <a:rPr lang="en-US" dirty="0" err="1" smtClean="0"/>
              <a:t>subjektima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proc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da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racionalno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efikasno</a:t>
            </a:r>
            <a:r>
              <a:rPr lang="en-US" dirty="0" smtClean="0"/>
              <a:t> </a:t>
            </a:r>
            <a:r>
              <a:rPr lang="en-US" dirty="0" err="1" smtClean="0"/>
              <a:t>koristiti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Obavljanjem</a:t>
            </a:r>
            <a:r>
              <a:rPr lang="en-US" dirty="0" smtClean="0"/>
              <a:t> </a:t>
            </a:r>
            <a:r>
              <a:rPr lang="en-US" dirty="0" err="1" smtClean="0"/>
              <a:t>posredničke</a:t>
            </a:r>
            <a:r>
              <a:rPr lang="en-US" dirty="0" smtClean="0"/>
              <a:t> </a:t>
            </a:r>
            <a:r>
              <a:rPr lang="en-US" dirty="0" err="1" smtClean="0"/>
              <a:t>uloge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, to jest </a:t>
            </a:r>
            <a:r>
              <a:rPr lang="en-US" dirty="0" err="1" smtClean="0"/>
              <a:t>spajanjem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60525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8034"/>
            <a:ext cx="10515600" cy="564892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Odgovore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ova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svako</a:t>
            </a:r>
            <a:r>
              <a:rPr lang="en-US" dirty="0"/>
              <a:t> od </a:t>
            </a:r>
            <a:r>
              <a:rPr lang="en-US" dirty="0" err="1"/>
              <a:t>ponuđenih</a:t>
            </a:r>
            <a:r>
              <a:rPr lang="en-US" dirty="0"/>
              <a:t> </a:t>
            </a:r>
            <a:r>
              <a:rPr lang="en-US" dirty="0" err="1"/>
              <a:t>rešenja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pozitivne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negativne</a:t>
            </a:r>
            <a:r>
              <a:rPr lang="en-US" dirty="0"/>
              <a:t> </a:t>
            </a:r>
            <a:r>
              <a:rPr lang="en-US" dirty="0" err="1"/>
              <a:t>efekte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/>
              <a:t>,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celokupnog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stvori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deponenata</a:t>
            </a:r>
            <a:r>
              <a:rPr lang="en-US" dirty="0"/>
              <a:t> </a:t>
            </a:r>
            <a:r>
              <a:rPr lang="en-US" dirty="0" err="1"/>
              <a:t>osećaj</a:t>
            </a:r>
            <a:r>
              <a:rPr lang="en-US" dirty="0"/>
              <a:t> </a:t>
            </a:r>
            <a:r>
              <a:rPr lang="en-US" dirty="0" err="1"/>
              <a:t>potpune</a:t>
            </a:r>
            <a:r>
              <a:rPr lang="en-US" dirty="0"/>
              <a:t> </a:t>
            </a:r>
            <a:r>
              <a:rPr lang="en-US" dirty="0" err="1"/>
              <a:t>sigurnosti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saznanja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uloženi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vraćen</a:t>
            </a:r>
            <a:r>
              <a:rPr lang="en-US" dirty="0"/>
              <a:t> </a:t>
            </a:r>
            <a:r>
              <a:rPr lang="en-US" dirty="0" err="1"/>
              <a:t>čak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stečaja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likvidacije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Takođe</a:t>
            </a:r>
            <a:r>
              <a:rPr lang="en-US" dirty="0"/>
              <a:t>, </a:t>
            </a:r>
            <a:r>
              <a:rPr lang="en-US" dirty="0" err="1"/>
              <a:t>deponenti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izgube</a:t>
            </a:r>
            <a:r>
              <a:rPr lang="en-US" dirty="0"/>
              <a:t> </a:t>
            </a:r>
            <a:r>
              <a:rPr lang="en-US" dirty="0" err="1"/>
              <a:t>interesovanje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sigurnost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drže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menadžera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dođe</a:t>
            </a:r>
            <a:r>
              <a:rPr lang="en-US" dirty="0"/>
              <a:t> do </a:t>
            </a:r>
            <a:r>
              <a:rPr lang="en-US" dirty="0" err="1"/>
              <a:t>moralnog</a:t>
            </a:r>
            <a:r>
              <a:rPr lang="en-US" dirty="0"/>
              <a:t> </a:t>
            </a:r>
            <a:r>
              <a:rPr lang="en-US" dirty="0" err="1"/>
              <a:t>hazarda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preuzimanja</a:t>
            </a:r>
            <a:r>
              <a:rPr lang="en-US" dirty="0"/>
              <a:t> </a:t>
            </a:r>
            <a:r>
              <a:rPr lang="en-US" dirty="0" err="1" smtClean="0"/>
              <a:t>prekom</a:t>
            </a:r>
            <a:r>
              <a:rPr lang="sr-Latn-ME" dirty="0" smtClean="0"/>
              <a:t>j</a:t>
            </a:r>
            <a:r>
              <a:rPr lang="en-US" dirty="0" err="1" smtClean="0"/>
              <a:t>ernog</a:t>
            </a:r>
            <a:r>
              <a:rPr lang="en-US" dirty="0" smtClean="0"/>
              <a:t> </a:t>
            </a:r>
            <a:r>
              <a:rPr lang="en-US" dirty="0" err="1"/>
              <a:t>poslovnog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(u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ostvarenja</a:t>
            </a:r>
            <a:r>
              <a:rPr lang="en-US" dirty="0"/>
              <a:t> </a:t>
            </a:r>
            <a:r>
              <a:rPr lang="en-US" dirty="0" err="1"/>
              <a:t>većih</a:t>
            </a:r>
            <a:r>
              <a:rPr lang="en-US" dirty="0"/>
              <a:t> </a:t>
            </a:r>
            <a:r>
              <a:rPr lang="en-US" dirty="0" err="1"/>
              <a:t>bonusa</a:t>
            </a:r>
            <a:r>
              <a:rPr lang="en-US" dirty="0"/>
              <a:t>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ugrozi</a:t>
            </a:r>
            <a:r>
              <a:rPr lang="en-US" dirty="0"/>
              <a:t> </a:t>
            </a:r>
            <a:r>
              <a:rPr lang="en-US" dirty="0" err="1"/>
              <a:t>solventnost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/>
              <a:t>problemi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prevaziđeni</a:t>
            </a:r>
            <a:r>
              <a:rPr lang="en-US" dirty="0"/>
              <a:t> </a:t>
            </a:r>
            <a:r>
              <a:rPr lang="en-US" dirty="0" err="1"/>
              <a:t>uvođenjem</a:t>
            </a:r>
            <a:r>
              <a:rPr lang="en-US" dirty="0"/>
              <a:t> </a:t>
            </a:r>
            <a:r>
              <a:rPr lang="en-US" dirty="0" err="1"/>
              <a:t>koosiguranja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prebacivanje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rizika</a:t>
            </a:r>
            <a:r>
              <a:rPr lang="en-US" dirty="0"/>
              <a:t> od </a:t>
            </a:r>
            <a:r>
              <a:rPr lang="en-US" dirty="0" err="1"/>
              <a:t>gubitka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deponente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/>
              <a:t>pokazuje</a:t>
            </a:r>
            <a:r>
              <a:rPr lang="en-US" dirty="0"/>
              <a:t> da </a:t>
            </a:r>
            <a:r>
              <a:rPr lang="en-US" dirty="0" err="1"/>
              <a:t>uvođenje</a:t>
            </a:r>
            <a:r>
              <a:rPr lang="en-US" dirty="0"/>
              <a:t> </a:t>
            </a:r>
            <a:r>
              <a:rPr lang="en-US" dirty="0" err="1"/>
              <a:t>delimične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unosi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nesigurnosti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deponenata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ostalog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loše</a:t>
            </a:r>
            <a:r>
              <a:rPr lang="en-US" dirty="0"/>
              <a:t> da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stabilnost</a:t>
            </a:r>
            <a:r>
              <a:rPr lang="en-US" dirty="0"/>
              <a:t> </a:t>
            </a:r>
            <a:r>
              <a:rPr lang="en-US" dirty="0" err="1"/>
              <a:t>depozitne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5935502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reč</a:t>
            </a:r>
            <a:r>
              <a:rPr lang="en-US" dirty="0"/>
              <a:t> o </a:t>
            </a:r>
            <a:r>
              <a:rPr lang="en-US" dirty="0" err="1"/>
              <a:t>zemljama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, </a:t>
            </a:r>
            <a:r>
              <a:rPr lang="en-US" dirty="0" err="1"/>
              <a:t>veoma</a:t>
            </a:r>
            <a:r>
              <a:rPr lang="en-US" dirty="0"/>
              <a:t> je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da li pored </a:t>
            </a:r>
            <a:r>
              <a:rPr lang="en-US" dirty="0" err="1"/>
              <a:t>depozita</a:t>
            </a:r>
            <a:r>
              <a:rPr lang="en-US" dirty="0"/>
              <a:t> u </a:t>
            </a:r>
            <a:r>
              <a:rPr lang="en-US" dirty="0" err="1"/>
              <a:t>domicilnoj</a:t>
            </a:r>
            <a:r>
              <a:rPr lang="en-US" dirty="0"/>
              <a:t> </a:t>
            </a:r>
            <a:r>
              <a:rPr lang="en-US" dirty="0" err="1"/>
              <a:t>valuti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osiguravati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u </a:t>
            </a:r>
            <a:r>
              <a:rPr lang="en-US" dirty="0" err="1"/>
              <a:t>stranoj</a:t>
            </a:r>
            <a:r>
              <a:rPr lang="en-US" dirty="0"/>
              <a:t> </a:t>
            </a:r>
            <a:r>
              <a:rPr lang="en-US" dirty="0" err="1"/>
              <a:t>valuti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Činjenica</a:t>
            </a:r>
            <a:r>
              <a:rPr lang="en-US" dirty="0" smtClean="0"/>
              <a:t> </a:t>
            </a:r>
            <a:r>
              <a:rPr lang="en-US" dirty="0"/>
              <a:t>je da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posluju</a:t>
            </a:r>
            <a:r>
              <a:rPr lang="en-US" dirty="0"/>
              <a:t> u </a:t>
            </a:r>
            <a:r>
              <a:rPr lang="en-US" dirty="0" err="1"/>
              <a:t>slabije</a:t>
            </a:r>
            <a:r>
              <a:rPr lang="en-US" dirty="0"/>
              <a:t>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drže</a:t>
            </a:r>
            <a:r>
              <a:rPr lang="en-US" dirty="0"/>
              <a:t>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u </a:t>
            </a:r>
            <a:r>
              <a:rPr lang="en-US" dirty="0" err="1"/>
              <a:t>stranoj</a:t>
            </a:r>
            <a:r>
              <a:rPr lang="en-US" dirty="0"/>
              <a:t> </a:t>
            </a:r>
            <a:r>
              <a:rPr lang="en-US" dirty="0" err="1"/>
              <a:t>valuti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Deponenti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odlučuju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takav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sačuvali</a:t>
            </a:r>
            <a:r>
              <a:rPr lang="en-US" dirty="0"/>
              <a:t> </a:t>
            </a:r>
            <a:r>
              <a:rPr lang="en-US" dirty="0" err="1"/>
              <a:t>kupovnu</a:t>
            </a:r>
            <a:r>
              <a:rPr lang="en-US" dirty="0"/>
              <a:t> </a:t>
            </a:r>
            <a:r>
              <a:rPr lang="en-US" dirty="0" err="1"/>
              <a:t>snagu</a:t>
            </a:r>
            <a:r>
              <a:rPr lang="en-US" dirty="0"/>
              <a:t> </a:t>
            </a:r>
            <a:r>
              <a:rPr lang="en-US" dirty="0" err="1"/>
              <a:t>uloženih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znači</a:t>
            </a:r>
            <a:r>
              <a:rPr lang="en-US" dirty="0"/>
              <a:t> da bi </a:t>
            </a:r>
            <a:r>
              <a:rPr lang="en-US" dirty="0" err="1"/>
              <a:t>izuzimanje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u </a:t>
            </a:r>
            <a:r>
              <a:rPr lang="en-US" dirty="0" err="1"/>
              <a:t>stranoj</a:t>
            </a:r>
            <a:r>
              <a:rPr lang="en-US" dirty="0"/>
              <a:t> </a:t>
            </a:r>
            <a:r>
              <a:rPr lang="en-US" dirty="0" err="1"/>
              <a:t>valuti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, </a:t>
            </a:r>
            <a:r>
              <a:rPr lang="en-US" dirty="0" err="1"/>
              <a:t>moglo</a:t>
            </a:r>
            <a:r>
              <a:rPr lang="en-US" dirty="0"/>
              <a:t> </a:t>
            </a:r>
            <a:r>
              <a:rPr lang="en-US" dirty="0" err="1"/>
              <a:t>loše</a:t>
            </a:r>
            <a:r>
              <a:rPr lang="en-US" dirty="0"/>
              <a:t> da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stabilnost</a:t>
            </a:r>
            <a:r>
              <a:rPr lang="en-US" dirty="0"/>
              <a:t> </a:t>
            </a:r>
            <a:r>
              <a:rPr lang="en-US" dirty="0" err="1"/>
              <a:t>depozitne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Sa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isplatom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, </a:t>
            </a:r>
            <a:r>
              <a:rPr lang="en-US" dirty="0" err="1"/>
              <a:t>deponenti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gubitke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kursnih</a:t>
            </a:r>
            <a:r>
              <a:rPr lang="en-US" dirty="0"/>
              <a:t> </a:t>
            </a:r>
            <a:r>
              <a:rPr lang="en-US" dirty="0" err="1"/>
              <a:t>razlika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39755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/>
          <a:lstStyle/>
          <a:p>
            <a:pPr algn="just"/>
            <a:r>
              <a:rPr lang="en-US" dirty="0" err="1"/>
              <a:t>Sledeća</a:t>
            </a:r>
            <a:r>
              <a:rPr lang="en-US" dirty="0"/>
              <a:t> </a:t>
            </a:r>
            <a:r>
              <a:rPr lang="en-US" dirty="0" err="1"/>
              <a:t>dilema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prisutna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je da li </a:t>
            </a:r>
            <a:r>
              <a:rPr lang="en-US" dirty="0" err="1"/>
              <a:t>primenjivati</a:t>
            </a:r>
            <a:r>
              <a:rPr lang="en-US" dirty="0"/>
              <a:t> </a:t>
            </a:r>
            <a:r>
              <a:rPr lang="en-US" dirty="0" err="1"/>
              <a:t>linearnu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diferenciranu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premije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Linearna</a:t>
            </a:r>
            <a:r>
              <a:rPr lang="en-US" dirty="0" smtClean="0"/>
              <a:t> </a:t>
            </a:r>
            <a:r>
              <a:rPr lang="en-US" dirty="0" err="1"/>
              <a:t>premija</a:t>
            </a:r>
            <a:r>
              <a:rPr lang="en-US" dirty="0"/>
              <a:t> </a:t>
            </a:r>
            <a:r>
              <a:rPr lang="en-US" dirty="0" err="1"/>
              <a:t>podrazumeva</a:t>
            </a:r>
            <a:r>
              <a:rPr lang="en-US" dirty="0"/>
              <a:t> da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članice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 </a:t>
            </a:r>
            <a:r>
              <a:rPr lang="en-US" dirty="0" err="1"/>
              <a:t>uplaćuju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premije</a:t>
            </a:r>
            <a:r>
              <a:rPr lang="en-US" dirty="0"/>
              <a:t> u </a:t>
            </a:r>
            <a:r>
              <a:rPr lang="en-US" dirty="0" err="1"/>
              <a:t>međubankarski</a:t>
            </a:r>
            <a:r>
              <a:rPr lang="en-US" dirty="0"/>
              <a:t> fond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Diferencirana</a:t>
            </a:r>
            <a:r>
              <a:rPr lang="en-US" dirty="0" smtClean="0"/>
              <a:t> </a:t>
            </a:r>
            <a:r>
              <a:rPr lang="en-US" dirty="0" err="1"/>
              <a:t>premija</a:t>
            </a:r>
            <a:r>
              <a:rPr lang="en-US" dirty="0"/>
              <a:t> </a:t>
            </a:r>
            <a:r>
              <a:rPr lang="en-US" dirty="0" err="1"/>
              <a:t>polazi</a:t>
            </a:r>
            <a:r>
              <a:rPr lang="en-US" dirty="0"/>
              <a:t> od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premije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da </a:t>
            </a:r>
            <a:r>
              <a:rPr lang="en-US" dirty="0" err="1"/>
              <a:t>visina</a:t>
            </a:r>
            <a:r>
              <a:rPr lang="en-US" dirty="0"/>
              <a:t> stope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err="1"/>
              <a:t>banku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njenih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,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je </a:t>
            </a:r>
            <a:r>
              <a:rPr lang="en-US" dirty="0" err="1"/>
              <a:t>izložena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ostvaruje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Primena</a:t>
            </a:r>
            <a:r>
              <a:rPr lang="en-US" dirty="0" smtClean="0"/>
              <a:t> </a:t>
            </a:r>
            <a:r>
              <a:rPr lang="en-US" dirty="0" err="1"/>
              <a:t>diferencirane</a:t>
            </a:r>
            <a:r>
              <a:rPr lang="en-US" dirty="0"/>
              <a:t> stope </a:t>
            </a:r>
            <a:r>
              <a:rPr lang="en-US" dirty="0" err="1"/>
              <a:t>premije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u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dala</a:t>
            </a:r>
            <a:r>
              <a:rPr lang="en-US" dirty="0"/>
              <a:t> </a:t>
            </a:r>
            <a:r>
              <a:rPr lang="en-US" dirty="0" err="1"/>
              <a:t>zadovoljavajuće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, </a:t>
            </a:r>
            <a:r>
              <a:rPr lang="en-US" dirty="0" err="1"/>
              <a:t>uprkos</a:t>
            </a:r>
            <a:r>
              <a:rPr lang="en-US" dirty="0"/>
              <a:t> tome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52855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primenjuju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/>
              <a:t>niskorizičnih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njena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korektnija</a:t>
            </a:r>
            <a:r>
              <a:rPr lang="en-US" dirty="0"/>
              <a:t> (</a:t>
            </a:r>
            <a:r>
              <a:rPr lang="en-US" dirty="0" err="1"/>
              <a:t>izlaže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nižim</a:t>
            </a:r>
            <a:r>
              <a:rPr lang="en-US" dirty="0"/>
              <a:t> </a:t>
            </a:r>
            <a:r>
              <a:rPr lang="en-US" dirty="0" err="1"/>
              <a:t>troškovima</a:t>
            </a:r>
            <a:r>
              <a:rPr lang="en-US" dirty="0"/>
              <a:t> </a:t>
            </a:r>
            <a:r>
              <a:rPr lang="en-US" dirty="0" err="1"/>
              <a:t>premije</a:t>
            </a:r>
            <a:r>
              <a:rPr lang="en-US" dirty="0" smtClean="0"/>
              <a:t>). </a:t>
            </a:r>
            <a:endParaRPr lang="en-US" dirty="0"/>
          </a:p>
          <a:p>
            <a:pPr algn="just"/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edeće</a:t>
            </a:r>
            <a:r>
              <a:rPr lang="en-US" dirty="0" smtClean="0"/>
              <a:t>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tiče</a:t>
            </a:r>
            <a:r>
              <a:rPr lang="en-US" dirty="0"/>
              <a:t> </a:t>
            </a:r>
            <a:r>
              <a:rPr lang="en-US" dirty="0" err="1"/>
              <a:t>efikasnosti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zaštititi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da se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nađe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stečajem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likvidacijom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Agencijama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tom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raspolaganju</a:t>
            </a:r>
            <a:r>
              <a:rPr lang="en-US" dirty="0"/>
              <a:t> tri </a:t>
            </a:r>
            <a:r>
              <a:rPr lang="en-US" dirty="0" err="1" smtClean="0"/>
              <a:t>scenarija</a:t>
            </a:r>
            <a:r>
              <a:rPr lang="en-US" dirty="0" smtClean="0"/>
              <a:t>: </a:t>
            </a:r>
            <a:endParaRPr lang="en-US" dirty="0"/>
          </a:p>
          <a:p>
            <a:pPr lvl="1" algn="just"/>
            <a:r>
              <a:rPr lang="en-US" sz="2800" dirty="0" smtClean="0"/>
              <a:t> </a:t>
            </a:r>
            <a:r>
              <a:rPr lang="en-US" sz="2800" dirty="0" err="1"/>
              <a:t>likvidacija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isplata</a:t>
            </a:r>
            <a:r>
              <a:rPr lang="en-US" sz="2800" dirty="0"/>
              <a:t> </a:t>
            </a:r>
            <a:r>
              <a:rPr lang="en-US" sz="2800" dirty="0" err="1"/>
              <a:t>depozita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err="1" smtClean="0"/>
              <a:t>prodaja</a:t>
            </a:r>
            <a:r>
              <a:rPr lang="en-US" sz="2800" dirty="0" smtClean="0"/>
              <a:t> </a:t>
            </a:r>
            <a:r>
              <a:rPr lang="en-US" sz="2800" dirty="0" err="1"/>
              <a:t>imovine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obaveza</a:t>
            </a:r>
            <a:r>
              <a:rPr lang="en-US" sz="2800" dirty="0"/>
              <a:t> </a:t>
            </a:r>
            <a:r>
              <a:rPr lang="en-US" sz="2800" dirty="0" err="1"/>
              <a:t>problematične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 </a:t>
            </a:r>
            <a:r>
              <a:rPr lang="en-US" sz="2800" dirty="0" err="1"/>
              <a:t>drugim</a:t>
            </a:r>
            <a:r>
              <a:rPr lang="en-US" sz="2800" dirty="0"/>
              <a:t> </a:t>
            </a:r>
            <a:r>
              <a:rPr lang="en-US" sz="2800" dirty="0" err="1"/>
              <a:t>bankama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err="1" smtClean="0"/>
              <a:t>dokapitalizacija</a:t>
            </a:r>
            <a:r>
              <a:rPr lang="en-US" sz="2800" dirty="0" smtClean="0"/>
              <a:t> </a:t>
            </a:r>
            <a:r>
              <a:rPr lang="en-US" sz="2800" dirty="0" err="1"/>
              <a:t>banke</a:t>
            </a:r>
            <a:r>
              <a:rPr lang="en-US" sz="2800" dirty="0"/>
              <a:t> u </a:t>
            </a:r>
            <a:r>
              <a:rPr lang="en-US" sz="2800" dirty="0" err="1"/>
              <a:t>cilju</a:t>
            </a:r>
            <a:r>
              <a:rPr lang="en-US" sz="2800" dirty="0"/>
              <a:t> </a:t>
            </a:r>
            <a:r>
              <a:rPr lang="en-US" sz="2800" dirty="0" err="1"/>
              <a:t>sprečavanja</a:t>
            </a:r>
            <a:r>
              <a:rPr lang="en-US" sz="2800" dirty="0"/>
              <a:t> </a:t>
            </a:r>
            <a:r>
              <a:rPr lang="en-US" sz="2800" dirty="0" err="1"/>
              <a:t>bankrotstva</a:t>
            </a:r>
            <a:r>
              <a:rPr lang="en-US" sz="28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66325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err="1"/>
              <a:t>Likvidacija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je </a:t>
            </a:r>
            <a:r>
              <a:rPr lang="en-US" dirty="0" err="1"/>
              <a:t>najstariji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najskuplji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sprovođenja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praksi</a:t>
            </a:r>
            <a:r>
              <a:rPr lang="en-US" dirty="0"/>
              <a:t> se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dešava</a:t>
            </a:r>
            <a:r>
              <a:rPr lang="en-US" dirty="0"/>
              <a:t> da je </a:t>
            </a:r>
            <a:r>
              <a:rPr lang="en-US" dirty="0" err="1"/>
              <a:t>teško</a:t>
            </a:r>
            <a:r>
              <a:rPr lang="en-US" dirty="0"/>
              <a:t> </a:t>
            </a:r>
            <a:r>
              <a:rPr lang="en-US" dirty="0" err="1"/>
              <a:t>pronaći</a:t>
            </a:r>
            <a:r>
              <a:rPr lang="en-US" dirty="0"/>
              <a:t> </a:t>
            </a:r>
            <a:r>
              <a:rPr lang="en-US" dirty="0" err="1"/>
              <a:t>kupca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imovinu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kompletan</a:t>
            </a:r>
            <a:r>
              <a:rPr lang="en-US" dirty="0"/>
              <a:t> </a:t>
            </a:r>
            <a:r>
              <a:rPr lang="en-US" dirty="0" err="1"/>
              <a:t>teret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međubankarski</a:t>
            </a:r>
            <a:r>
              <a:rPr lang="en-US" dirty="0"/>
              <a:t> fond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stečaja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dođe</a:t>
            </a:r>
            <a:r>
              <a:rPr lang="en-US" dirty="0"/>
              <a:t> do </a:t>
            </a:r>
            <a:r>
              <a:rPr lang="en-US" dirty="0" err="1"/>
              <a:t>poptunog</a:t>
            </a:r>
            <a:r>
              <a:rPr lang="en-US" dirty="0"/>
              <a:t> </a:t>
            </a:r>
            <a:r>
              <a:rPr lang="en-US" dirty="0" err="1"/>
              <a:t>pražnjenja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bi </a:t>
            </a:r>
            <a:r>
              <a:rPr lang="en-US" dirty="0" err="1"/>
              <a:t>ovaj</a:t>
            </a:r>
            <a:r>
              <a:rPr lang="en-US" dirty="0"/>
              <a:t> scenario </a:t>
            </a:r>
            <a:r>
              <a:rPr lang="en-US" dirty="0" err="1"/>
              <a:t>trebalo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poslednju</a:t>
            </a:r>
            <a:r>
              <a:rPr lang="en-US" dirty="0"/>
              <a:t> </a:t>
            </a:r>
            <a:r>
              <a:rPr lang="en-US" dirty="0" err="1"/>
              <a:t>opciju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/>
              <a:t>scenario </a:t>
            </a:r>
            <a:r>
              <a:rPr lang="en-US" dirty="0" err="1"/>
              <a:t>sprovođenja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polazi</a:t>
            </a:r>
            <a:r>
              <a:rPr lang="en-US" dirty="0"/>
              <a:t> od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problematične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diskont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slučaju</a:t>
            </a:r>
            <a:r>
              <a:rPr lang="en-US" dirty="0"/>
              <a:t> se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ne </a:t>
            </a:r>
            <a:r>
              <a:rPr lang="en-US" dirty="0" err="1"/>
              <a:t>sprovodi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se </a:t>
            </a:r>
            <a:r>
              <a:rPr lang="en-US" dirty="0" err="1"/>
              <a:t>deponenti</a:t>
            </a:r>
            <a:r>
              <a:rPr lang="en-US" dirty="0"/>
              <a:t> </a:t>
            </a:r>
            <a:r>
              <a:rPr lang="en-US" dirty="0" err="1"/>
              <a:t>obaveštavaju</a:t>
            </a:r>
            <a:r>
              <a:rPr lang="en-US" dirty="0"/>
              <a:t> da se </a:t>
            </a:r>
            <a:r>
              <a:rPr lang="en-US" dirty="0" err="1"/>
              <a:t>njihovi</a:t>
            </a:r>
            <a:r>
              <a:rPr lang="en-US" dirty="0"/>
              <a:t> </a:t>
            </a:r>
            <a:r>
              <a:rPr lang="en-US" dirty="0" err="1"/>
              <a:t>depoziti</a:t>
            </a:r>
            <a:r>
              <a:rPr lang="en-US" dirty="0"/>
              <a:t> od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/>
              <a:t>datuma</a:t>
            </a:r>
            <a:r>
              <a:rPr lang="en-US" dirty="0"/>
              <a:t> </a:t>
            </a:r>
            <a:r>
              <a:rPr lang="en-US" dirty="0" err="1"/>
              <a:t>nalaze</a:t>
            </a:r>
            <a:r>
              <a:rPr lang="en-US" dirty="0"/>
              <a:t> u </a:t>
            </a:r>
            <a:r>
              <a:rPr lang="en-US" dirty="0" err="1"/>
              <a:t>drugoj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njima</a:t>
            </a:r>
            <a:r>
              <a:rPr lang="en-US" dirty="0"/>
              <a:t> </a:t>
            </a:r>
            <a:r>
              <a:rPr lang="en-US" dirty="0" err="1"/>
              <a:t>slobodno</a:t>
            </a:r>
            <a:r>
              <a:rPr lang="en-US" dirty="0"/>
              <a:t> da </a:t>
            </a:r>
            <a:r>
              <a:rPr lang="en-US" dirty="0" err="1"/>
              <a:t>raspolažu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Treći</a:t>
            </a:r>
            <a:r>
              <a:rPr lang="en-US" dirty="0" smtClean="0"/>
              <a:t> </a:t>
            </a:r>
            <a:r>
              <a:rPr lang="en-US" dirty="0"/>
              <a:t>scenario </a:t>
            </a:r>
            <a:r>
              <a:rPr lang="en-US" dirty="0" err="1"/>
              <a:t>polazi</a:t>
            </a:r>
            <a:r>
              <a:rPr lang="en-US" dirty="0"/>
              <a:t> od </a:t>
            </a:r>
            <a:r>
              <a:rPr lang="en-US" dirty="0" err="1"/>
              <a:t>dokapitalizacije</a:t>
            </a:r>
            <a:r>
              <a:rPr lang="en-US" dirty="0"/>
              <a:t> </a:t>
            </a:r>
            <a:r>
              <a:rPr lang="en-US" dirty="0" err="1"/>
              <a:t>problematične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podrazumeva</a:t>
            </a:r>
            <a:r>
              <a:rPr lang="en-US" dirty="0"/>
              <a:t> </a:t>
            </a:r>
            <a:r>
              <a:rPr lang="en-US" dirty="0" err="1"/>
              <a:t>novčanu</a:t>
            </a:r>
            <a:r>
              <a:rPr lang="en-US" dirty="0"/>
              <a:t> </a:t>
            </a:r>
            <a:r>
              <a:rPr lang="en-US" dirty="0" err="1"/>
              <a:t>intervenciju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sprečavanja</a:t>
            </a:r>
            <a:r>
              <a:rPr lang="en-US" dirty="0"/>
              <a:t> </a:t>
            </a:r>
            <a:r>
              <a:rPr lang="en-US" dirty="0" err="1"/>
              <a:t>stečaja</a:t>
            </a:r>
            <a:r>
              <a:rPr lang="en-US" dirty="0"/>
              <a:t> (</a:t>
            </a:r>
            <a:r>
              <a:rPr lang="en-US" dirty="0" err="1"/>
              <a:t>likvidacije</a:t>
            </a:r>
            <a:r>
              <a:rPr lang="en-US" dirty="0"/>
              <a:t>)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potez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smisla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se </a:t>
            </a:r>
            <a:r>
              <a:rPr lang="en-US" dirty="0" err="1"/>
              <a:t>dotična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suočava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„</a:t>
            </a:r>
            <a:r>
              <a:rPr lang="en-US" dirty="0" err="1"/>
              <a:t>manjim</a:t>
            </a:r>
            <a:r>
              <a:rPr lang="en-US" dirty="0"/>
              <a:t>“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problemima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moguće</a:t>
            </a:r>
            <a:r>
              <a:rPr lang="en-US" dirty="0"/>
              <a:t> </a:t>
            </a:r>
            <a:r>
              <a:rPr lang="en-US" dirty="0" err="1"/>
              <a:t>prevazići</a:t>
            </a:r>
            <a:r>
              <a:rPr lang="en-US" dirty="0"/>
              <a:t> </a:t>
            </a:r>
            <a:r>
              <a:rPr lang="en-US" dirty="0" err="1"/>
              <a:t>dokapitalizacijom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Banka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izvšila</a:t>
            </a:r>
            <a:r>
              <a:rPr lang="en-US" dirty="0"/>
              <a:t> </a:t>
            </a:r>
            <a:r>
              <a:rPr lang="en-US" dirty="0" err="1"/>
              <a:t>dokapitalizaciju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elom</a:t>
            </a:r>
            <a:r>
              <a:rPr lang="en-US" dirty="0" smtClean="0"/>
              <a:t> 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err="1"/>
              <a:t>sanirane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uzima</a:t>
            </a:r>
            <a:r>
              <a:rPr lang="en-US" dirty="0"/>
              <a:t> </a:t>
            </a:r>
            <a:r>
              <a:rPr lang="en-US" dirty="0" err="1"/>
              <a:t>aktivno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njenom</a:t>
            </a:r>
            <a:r>
              <a:rPr lang="en-US" dirty="0"/>
              <a:t> </a:t>
            </a:r>
            <a:r>
              <a:rPr lang="en-US" dirty="0" err="1"/>
              <a:t>daljem</a:t>
            </a:r>
            <a:r>
              <a:rPr lang="en-US" dirty="0"/>
              <a:t> </a:t>
            </a:r>
            <a:r>
              <a:rPr lang="en-US" dirty="0" err="1"/>
              <a:t>radu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depozitima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15042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/>
          <a:lstStyle/>
          <a:p>
            <a:pPr algn="just"/>
            <a:r>
              <a:rPr lang="en-US" dirty="0"/>
              <a:t>Na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svega</a:t>
            </a:r>
            <a:r>
              <a:rPr lang="en-US" dirty="0"/>
              <a:t> </a:t>
            </a:r>
            <a:r>
              <a:rPr lang="en-US" dirty="0" err="1"/>
              <a:t>navedenog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izvesti</a:t>
            </a:r>
            <a:r>
              <a:rPr lang="en-US" dirty="0"/>
              <a:t> </a:t>
            </a:r>
            <a:r>
              <a:rPr lang="en-US" dirty="0" err="1"/>
              <a:t>zaključak</a:t>
            </a:r>
            <a:r>
              <a:rPr lang="en-US" dirty="0"/>
              <a:t> da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jedinstven</a:t>
            </a:r>
            <a:r>
              <a:rPr lang="en-US" dirty="0"/>
              <a:t> model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jednakom</a:t>
            </a:r>
            <a:r>
              <a:rPr lang="en-US" dirty="0"/>
              <a:t> </a:t>
            </a:r>
            <a:r>
              <a:rPr lang="en-US" dirty="0" err="1"/>
              <a:t>efikasnošću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ij</a:t>
            </a:r>
            <a:r>
              <a:rPr lang="en-US" dirty="0" err="1" smtClean="0"/>
              <a:t>eniti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bankarskom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Naprotiv</a:t>
            </a:r>
            <a:r>
              <a:rPr lang="en-US" dirty="0"/>
              <a:t>,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zemlja</a:t>
            </a:r>
            <a:r>
              <a:rPr lang="en-US" dirty="0"/>
              <a:t> mora da </a:t>
            </a:r>
            <a:r>
              <a:rPr lang="en-US" dirty="0" err="1"/>
              <a:t>kreira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primeren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privređivanja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u </a:t>
            </a:r>
            <a:r>
              <a:rPr lang="en-US" dirty="0" err="1"/>
              <a:t>njoj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znači</a:t>
            </a:r>
            <a:r>
              <a:rPr lang="en-US" dirty="0"/>
              <a:t> da 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uzeti</a:t>
            </a:r>
            <a:r>
              <a:rPr lang="en-US" dirty="0"/>
              <a:t> </a:t>
            </a:r>
            <a:r>
              <a:rPr lang="en-US" dirty="0" err="1"/>
              <a:t>mnoge</a:t>
            </a:r>
            <a:r>
              <a:rPr lang="en-US" dirty="0"/>
              <a:t> </a:t>
            </a:r>
            <a:r>
              <a:rPr lang="en-US" dirty="0" err="1"/>
              <a:t>faktore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kulturološke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, </a:t>
            </a:r>
            <a:r>
              <a:rPr lang="en-US" dirty="0" err="1"/>
              <a:t>specifičnost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, </a:t>
            </a:r>
            <a:r>
              <a:rPr lang="en-US" dirty="0" err="1"/>
              <a:t>itd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Najefikasniju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u </a:t>
            </a:r>
            <a:r>
              <a:rPr lang="en-US" dirty="0" err="1" smtClean="0"/>
              <a:t>sv</a:t>
            </a:r>
            <a:r>
              <a:rPr lang="sr-Latn-ME" dirty="0" smtClean="0"/>
              <a:t>ij</a:t>
            </a:r>
            <a:r>
              <a:rPr lang="en-US" dirty="0" err="1" smtClean="0"/>
              <a:t>etu</a:t>
            </a:r>
            <a:r>
              <a:rPr lang="en-US" dirty="0" smtClean="0"/>
              <a:t> </a:t>
            </a:r>
            <a:r>
              <a:rPr lang="en-US" dirty="0" err="1"/>
              <a:t>sprovodi</a:t>
            </a:r>
            <a:r>
              <a:rPr lang="en-US" dirty="0"/>
              <a:t> „Federal Deposit Insurance Corporation“ u </a:t>
            </a:r>
            <a:r>
              <a:rPr lang="en-US" dirty="0" smtClean="0"/>
              <a:t>SAD.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57917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>
                <a:latin typeface="+mn-lt"/>
              </a:rPr>
              <a:t>7</a:t>
            </a:r>
            <a:r>
              <a:rPr lang="en-US" sz="3600" dirty="0" smtClean="0">
                <a:latin typeface="+mn-lt"/>
              </a:rPr>
              <a:t>. </a:t>
            </a:r>
            <a:r>
              <a:rPr lang="en-US" sz="3600" dirty="0">
                <a:latin typeface="+mn-lt"/>
              </a:rPr>
              <a:t>POSLOVI ŠTEDNJE U BANKAMA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9707"/>
            <a:ext cx="10515600" cy="4657256"/>
          </a:xfrm>
        </p:spPr>
        <p:txBody>
          <a:bodyPr/>
          <a:lstStyle/>
          <a:p>
            <a:pPr algn="just"/>
            <a:r>
              <a:rPr lang="en-US" dirty="0" err="1" smtClean="0"/>
              <a:t>Štednja</a:t>
            </a:r>
            <a:r>
              <a:rPr lang="en-US" dirty="0" smtClean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izdvajanje</a:t>
            </a:r>
            <a:r>
              <a:rPr lang="en-US" dirty="0"/>
              <a:t>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/>
              <a:t>novčanog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poseban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u </a:t>
            </a:r>
            <a:r>
              <a:rPr lang="en-US" dirty="0" err="1"/>
              <a:t>banci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ciljem</a:t>
            </a:r>
            <a:r>
              <a:rPr lang="en-US" dirty="0"/>
              <a:t> </a:t>
            </a:r>
            <a:r>
              <a:rPr lang="en-US" dirty="0" err="1"/>
              <a:t>očuvanja</a:t>
            </a:r>
            <a:r>
              <a:rPr lang="en-US" dirty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ostvarivanja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Sprovodi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odlaganjem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ograničavanjem</a:t>
            </a:r>
            <a:r>
              <a:rPr lang="en-US" dirty="0"/>
              <a:t> </a:t>
            </a:r>
            <a:r>
              <a:rPr lang="en-US" dirty="0" err="1"/>
              <a:t>potrošnje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vremenski</a:t>
            </a:r>
            <a:r>
              <a:rPr lang="en-US" dirty="0"/>
              <a:t> period.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savremenog</a:t>
            </a:r>
            <a:r>
              <a:rPr lang="en-US" dirty="0"/>
              <a:t> </a:t>
            </a:r>
            <a:r>
              <a:rPr lang="en-US" dirty="0" err="1"/>
              <a:t>bankarstva</a:t>
            </a:r>
            <a:r>
              <a:rPr lang="en-US" dirty="0"/>
              <a:t>,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razni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se </a:t>
            </a:r>
            <a:r>
              <a:rPr lang="en-US" dirty="0" err="1"/>
              <a:t>trude</a:t>
            </a:r>
            <a:r>
              <a:rPr lang="en-US" dirty="0"/>
              <a:t> da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učine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atraktivinim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je </a:t>
            </a:r>
            <a:r>
              <a:rPr lang="en-US" dirty="0" err="1"/>
              <a:t>štednja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prikupljanja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84840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najrasprostranjenijih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danas</a:t>
            </a:r>
            <a:r>
              <a:rPr lang="en-US" dirty="0"/>
              <a:t>,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enska</a:t>
            </a:r>
            <a:r>
              <a:rPr lang="en-US" dirty="0" smtClean="0"/>
              <a:t> </a:t>
            </a:r>
            <a:r>
              <a:rPr lang="en-US" dirty="0" err="1"/>
              <a:t>štednja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karektiristika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je da </a:t>
            </a:r>
            <a:r>
              <a:rPr lang="en-US" dirty="0" err="1"/>
              <a:t>depozitna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tačno</a:t>
            </a:r>
            <a:r>
              <a:rPr lang="en-US" dirty="0"/>
              <a:t> </a:t>
            </a:r>
            <a:r>
              <a:rPr lang="en-US" dirty="0" err="1"/>
              <a:t>definisanu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enska</a:t>
            </a:r>
            <a:r>
              <a:rPr lang="en-US" dirty="0" smtClean="0"/>
              <a:t> </a:t>
            </a:r>
            <a:r>
              <a:rPr lang="en-US" dirty="0" err="1"/>
              <a:t>štednja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:</a:t>
            </a:r>
            <a:endParaRPr lang="en-US" dirty="0"/>
          </a:p>
          <a:p>
            <a:pPr lvl="1" algn="just"/>
            <a:r>
              <a:rPr lang="en-US" dirty="0" smtClean="0"/>
              <a:t> </a:t>
            </a:r>
            <a:r>
              <a:rPr lang="en-US" dirty="0" err="1"/>
              <a:t>dečija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enska</a:t>
            </a:r>
            <a:r>
              <a:rPr lang="en-US" dirty="0" smtClean="0"/>
              <a:t> </a:t>
            </a:r>
            <a:r>
              <a:rPr lang="en-US" dirty="0" err="1"/>
              <a:t>štednja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dečijih</a:t>
            </a:r>
            <a:r>
              <a:rPr lang="en-US" dirty="0"/>
              <a:t> </a:t>
            </a:r>
            <a:r>
              <a:rPr lang="en-US" dirty="0" err="1"/>
              <a:t>ekskurzija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igračaka</a:t>
            </a:r>
            <a:r>
              <a:rPr lang="en-US" dirty="0"/>
              <a:t>,...), </a:t>
            </a:r>
          </a:p>
          <a:p>
            <a:pPr lvl="1" algn="just"/>
            <a:r>
              <a:rPr lang="en-US" dirty="0" smtClean="0"/>
              <a:t> </a:t>
            </a:r>
            <a:r>
              <a:rPr lang="en-US" dirty="0" err="1"/>
              <a:t>đačka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studentska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enska</a:t>
            </a:r>
            <a:r>
              <a:rPr lang="en-US" dirty="0" smtClean="0"/>
              <a:t> </a:t>
            </a:r>
            <a:r>
              <a:rPr lang="en-US" dirty="0" err="1"/>
              <a:t>štednja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školarine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udžbenika</a:t>
            </a:r>
            <a:r>
              <a:rPr lang="en-US" dirty="0"/>
              <a:t>,...), </a:t>
            </a:r>
          </a:p>
          <a:p>
            <a:pPr lvl="1" algn="just"/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enska</a:t>
            </a:r>
            <a:r>
              <a:rPr lang="en-US" dirty="0" smtClean="0"/>
              <a:t> </a:t>
            </a:r>
            <a:r>
              <a:rPr lang="en-US" dirty="0" err="1"/>
              <a:t>štednja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trajnih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potrošačkih</a:t>
            </a:r>
            <a:r>
              <a:rPr lang="en-US" dirty="0"/>
              <a:t> </a:t>
            </a:r>
            <a:r>
              <a:rPr lang="en-US" dirty="0" err="1"/>
              <a:t>dobara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nekretnina</a:t>
            </a:r>
            <a:r>
              <a:rPr lang="en-US" dirty="0"/>
              <a:t>,...), </a:t>
            </a:r>
          </a:p>
          <a:p>
            <a:pPr lvl="1" algn="just"/>
            <a:r>
              <a:rPr lang="en-US" dirty="0" err="1" smtClean="0"/>
              <a:t>penzionerska</a:t>
            </a:r>
            <a:r>
              <a:rPr lang="en-US" dirty="0" smtClean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enska</a:t>
            </a:r>
            <a:r>
              <a:rPr lang="en-US" dirty="0" smtClean="0"/>
              <a:t> </a:t>
            </a:r>
            <a:r>
              <a:rPr lang="en-US" dirty="0" err="1"/>
              <a:t>štednja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trajnih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potrošačkih</a:t>
            </a:r>
            <a:r>
              <a:rPr lang="en-US" dirty="0"/>
              <a:t> </a:t>
            </a:r>
            <a:r>
              <a:rPr lang="en-US" dirty="0" err="1"/>
              <a:t>dobara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ogreva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banjskog</a:t>
            </a:r>
            <a:r>
              <a:rPr lang="en-US" dirty="0"/>
              <a:t> </a:t>
            </a:r>
            <a:r>
              <a:rPr lang="en-US" dirty="0" smtClean="0"/>
              <a:t>l</a:t>
            </a:r>
            <a:r>
              <a:rPr lang="sr-Latn-ME" dirty="0" smtClean="0"/>
              <a:t>ij</a:t>
            </a:r>
            <a:r>
              <a:rPr lang="en-US" dirty="0" err="1" smtClean="0"/>
              <a:t>ečenja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zimnice</a:t>
            </a:r>
            <a:r>
              <a:rPr lang="en-US" dirty="0"/>
              <a:t>,...), </a:t>
            </a:r>
          </a:p>
          <a:p>
            <a:pPr lvl="1" algn="just"/>
            <a:r>
              <a:rPr lang="en-US" dirty="0" err="1" smtClean="0"/>
              <a:t>stambena</a:t>
            </a:r>
            <a:r>
              <a:rPr lang="en-US" dirty="0" smtClean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enska</a:t>
            </a:r>
            <a:r>
              <a:rPr lang="en-US" dirty="0" smtClean="0"/>
              <a:t> </a:t>
            </a:r>
            <a:r>
              <a:rPr lang="en-US" dirty="0" err="1"/>
              <a:t>štednja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nekretnine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adaptaciju</a:t>
            </a:r>
            <a:r>
              <a:rPr lang="en-US" dirty="0"/>
              <a:t> </a:t>
            </a:r>
            <a:r>
              <a:rPr lang="en-US" dirty="0" err="1"/>
              <a:t>nekretnine</a:t>
            </a:r>
            <a:r>
              <a:rPr lang="en-US" dirty="0"/>
              <a:t>,...), </a:t>
            </a:r>
          </a:p>
          <a:p>
            <a:pPr lvl="1" algn="just"/>
            <a:r>
              <a:rPr lang="en-US" dirty="0" smtClean="0"/>
              <a:t> </a:t>
            </a:r>
            <a:r>
              <a:rPr lang="en-US" dirty="0" err="1"/>
              <a:t>potrošačka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enska</a:t>
            </a:r>
            <a:r>
              <a:rPr lang="en-US" dirty="0" smtClean="0"/>
              <a:t> </a:t>
            </a:r>
            <a:r>
              <a:rPr lang="en-US" dirty="0" err="1"/>
              <a:t>štednja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raličitih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potrošačkh</a:t>
            </a:r>
            <a:r>
              <a:rPr lang="en-US" dirty="0"/>
              <a:t> </a:t>
            </a:r>
            <a:r>
              <a:rPr lang="en-US" dirty="0" err="1"/>
              <a:t>dobara</a:t>
            </a:r>
            <a:r>
              <a:rPr lang="en-US" dirty="0"/>
              <a:t>), </a:t>
            </a:r>
          </a:p>
          <a:p>
            <a:pPr lvl="1" algn="just"/>
            <a:r>
              <a:rPr lang="en-US" dirty="0" smtClean="0"/>
              <a:t> </a:t>
            </a:r>
            <a:r>
              <a:rPr lang="en-US" dirty="0" err="1"/>
              <a:t>proizvodna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enska</a:t>
            </a:r>
            <a:r>
              <a:rPr lang="en-US" dirty="0" smtClean="0"/>
              <a:t> </a:t>
            </a:r>
            <a:r>
              <a:rPr lang="en-US" dirty="0" err="1"/>
              <a:t>štednja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raznih</a:t>
            </a:r>
            <a:r>
              <a:rPr lang="en-US" dirty="0"/>
              <a:t> </a:t>
            </a:r>
            <a:r>
              <a:rPr lang="en-US" dirty="0" err="1"/>
              <a:t>dobara</a:t>
            </a:r>
            <a:r>
              <a:rPr lang="en-US" dirty="0"/>
              <a:t> u </a:t>
            </a:r>
            <a:r>
              <a:rPr lang="en-US" dirty="0" err="1"/>
              <a:t>funkciji</a:t>
            </a:r>
            <a:r>
              <a:rPr lang="en-US" dirty="0"/>
              <a:t> </a:t>
            </a:r>
            <a:r>
              <a:rPr lang="en-US" dirty="0" err="1"/>
              <a:t>proizvodnje</a:t>
            </a:r>
            <a:r>
              <a:rPr lang="en-US" dirty="0"/>
              <a:t>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30620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1065"/>
            <a:ext cx="10515600" cy="554589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 smtClean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zastupljen</a:t>
            </a:r>
            <a:r>
              <a:rPr lang="en-US" dirty="0"/>
              <a:t> u </a:t>
            </a:r>
            <a:r>
              <a:rPr lang="en-US" dirty="0" err="1"/>
              <a:t>bankarskoj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je </a:t>
            </a:r>
            <a:r>
              <a:rPr lang="en-US" dirty="0" err="1"/>
              <a:t>premijska</a:t>
            </a:r>
            <a:r>
              <a:rPr lang="en-US" dirty="0"/>
              <a:t> </a:t>
            </a:r>
            <a:r>
              <a:rPr lang="en-US" dirty="0" err="1"/>
              <a:t>štednja</a:t>
            </a:r>
            <a:r>
              <a:rPr lang="en-US" dirty="0"/>
              <a:t> (</a:t>
            </a:r>
            <a:r>
              <a:rPr lang="en-US" dirty="0" err="1"/>
              <a:t>štednja</a:t>
            </a:r>
            <a:r>
              <a:rPr lang="en-US" dirty="0"/>
              <a:t> u </a:t>
            </a:r>
            <a:r>
              <a:rPr lang="en-US" dirty="0" err="1"/>
              <a:t>ratama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Suština</a:t>
            </a:r>
            <a:r>
              <a:rPr lang="en-US" dirty="0" smtClean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je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bira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sume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da </a:t>
            </a:r>
            <a:r>
              <a:rPr lang="en-US" dirty="0" err="1"/>
              <a:t>stavi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štednju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minimalnu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esečnih</a:t>
            </a:r>
            <a:r>
              <a:rPr lang="en-US" dirty="0" smtClean="0"/>
              <a:t> </a:t>
            </a:r>
            <a:r>
              <a:rPr lang="en-US" dirty="0" err="1"/>
              <a:t>uplata</a:t>
            </a:r>
            <a:r>
              <a:rPr lang="en-US" dirty="0"/>
              <a:t> (</a:t>
            </a:r>
            <a:r>
              <a:rPr lang="en-US" dirty="0" err="1"/>
              <a:t>obroka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/>
              <a:t>toga se </a:t>
            </a:r>
            <a:r>
              <a:rPr lang="en-US" dirty="0" err="1"/>
              <a:t>definiše</a:t>
            </a:r>
            <a:r>
              <a:rPr lang="en-US" dirty="0"/>
              <a:t> </a:t>
            </a:r>
            <a:r>
              <a:rPr lang="en-US" dirty="0" err="1"/>
              <a:t>vremensko</a:t>
            </a:r>
            <a:r>
              <a:rPr lang="en-US" dirty="0"/>
              <a:t> </a:t>
            </a:r>
            <a:r>
              <a:rPr lang="en-US" dirty="0" err="1"/>
              <a:t>trajanje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kreće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pet </a:t>
            </a:r>
            <a:r>
              <a:rPr lang="en-US" dirty="0" err="1"/>
              <a:t>godina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Korisnik</a:t>
            </a:r>
            <a:r>
              <a:rPr lang="en-US" dirty="0" smtClean="0"/>
              <a:t> </a:t>
            </a:r>
            <a:r>
              <a:rPr lang="en-US" dirty="0" err="1"/>
              <a:t>premijske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ugovorenog</a:t>
            </a:r>
            <a:r>
              <a:rPr lang="en-US" dirty="0"/>
              <a:t> </a:t>
            </a:r>
            <a:r>
              <a:rPr lang="en-US" dirty="0" err="1"/>
              <a:t>vremenskog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meseca</a:t>
            </a:r>
            <a:r>
              <a:rPr lang="en-US" dirty="0"/>
              <a:t>, </a:t>
            </a:r>
            <a:r>
              <a:rPr lang="en-US" dirty="0" err="1"/>
              <a:t>uplaćuje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ne </a:t>
            </a:r>
            <a:r>
              <a:rPr lang="en-US" dirty="0" err="1"/>
              <a:t>sme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niži</a:t>
            </a:r>
            <a:r>
              <a:rPr lang="en-US" dirty="0"/>
              <a:t> od </a:t>
            </a:r>
            <a:r>
              <a:rPr lang="en-US" dirty="0" err="1"/>
              <a:t>ugovorenog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kašnjenja</a:t>
            </a:r>
            <a:r>
              <a:rPr lang="en-US" dirty="0"/>
              <a:t> </a:t>
            </a:r>
            <a:r>
              <a:rPr lang="en-US" dirty="0" err="1"/>
              <a:t>uplata</a:t>
            </a:r>
            <a:r>
              <a:rPr lang="en-US" dirty="0"/>
              <a:t> </a:t>
            </a:r>
            <a:r>
              <a:rPr lang="en-US" dirty="0" err="1"/>
              <a:t>obroka</a:t>
            </a:r>
            <a:r>
              <a:rPr lang="en-US" dirty="0"/>
              <a:t>, </a:t>
            </a:r>
            <a:r>
              <a:rPr lang="en-US" dirty="0" err="1"/>
              <a:t>trajanje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se </a:t>
            </a:r>
            <a:r>
              <a:rPr lang="en-US" dirty="0" err="1"/>
              <a:t>produžava</a:t>
            </a:r>
            <a:r>
              <a:rPr lang="en-US" dirty="0"/>
              <a:t> </a:t>
            </a:r>
            <a:r>
              <a:rPr lang="en-US" dirty="0" err="1"/>
              <a:t>srazmerno</a:t>
            </a:r>
            <a:r>
              <a:rPr lang="en-US" dirty="0"/>
              <a:t> </a:t>
            </a:r>
            <a:r>
              <a:rPr lang="en-US" dirty="0" err="1"/>
              <a:t>dužini</a:t>
            </a:r>
            <a:r>
              <a:rPr lang="en-US" dirty="0"/>
              <a:t> </a:t>
            </a:r>
            <a:r>
              <a:rPr lang="en-US" dirty="0" err="1"/>
              <a:t>kašnjenja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Premijska</a:t>
            </a:r>
            <a:r>
              <a:rPr lang="en-US" dirty="0"/>
              <a:t> </a:t>
            </a:r>
            <a:r>
              <a:rPr lang="en-US" dirty="0" err="1"/>
              <a:t>štednja</a:t>
            </a:r>
            <a:r>
              <a:rPr lang="en-US" dirty="0"/>
              <a:t> </a:t>
            </a:r>
            <a:r>
              <a:rPr lang="en-US" dirty="0" err="1"/>
              <a:t>podrazumeva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obračun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: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(</a:t>
            </a:r>
            <a:r>
              <a:rPr lang="en-US" dirty="0" err="1"/>
              <a:t>obračunava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depozit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njena</a:t>
            </a:r>
            <a:r>
              <a:rPr lang="en-US" dirty="0"/>
              <a:t> </a:t>
            </a:r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dužine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/>
              <a:t>oročavanja</a:t>
            </a:r>
            <a:r>
              <a:rPr lang="en-US" dirty="0"/>
              <a:t>), </a:t>
            </a:r>
            <a:r>
              <a:rPr lang="en-US" dirty="0" err="1"/>
              <a:t>zaštitna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(</a:t>
            </a:r>
            <a:r>
              <a:rPr lang="en-US" dirty="0" err="1"/>
              <a:t>obračunava</a:t>
            </a:r>
            <a:r>
              <a:rPr lang="en-US" dirty="0"/>
              <a:t> se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od </a:t>
            </a:r>
            <a:r>
              <a:rPr lang="en-US" dirty="0" err="1"/>
              <a:t>visoke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), </a:t>
            </a:r>
            <a:r>
              <a:rPr lang="en-US" dirty="0" err="1"/>
              <a:t>premijska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(</a:t>
            </a:r>
            <a:r>
              <a:rPr lang="en-US" dirty="0" err="1"/>
              <a:t>obračunava</a:t>
            </a:r>
            <a:r>
              <a:rPr lang="en-US" dirty="0"/>
              <a:t> se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dodatna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/>
              <a:t>oročene</a:t>
            </a:r>
            <a:r>
              <a:rPr lang="en-US" dirty="0"/>
              <a:t> </a:t>
            </a:r>
            <a:r>
              <a:rPr lang="en-US" dirty="0" err="1"/>
              <a:t>duže</a:t>
            </a:r>
            <a:r>
              <a:rPr lang="en-US" dirty="0"/>
              <a:t> od tri </a:t>
            </a:r>
            <a:r>
              <a:rPr lang="en-US" dirty="0" err="1"/>
              <a:t>godine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stimulativna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(</a:t>
            </a:r>
            <a:r>
              <a:rPr lang="en-US" dirty="0" err="1"/>
              <a:t>obračunava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uplate</a:t>
            </a:r>
            <a:r>
              <a:rPr lang="en-US" dirty="0"/>
              <a:t> </a:t>
            </a:r>
            <a:r>
              <a:rPr lang="en-US" dirty="0" err="1"/>
              <a:t>obroka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je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od </a:t>
            </a:r>
            <a:r>
              <a:rPr lang="en-US" dirty="0" err="1"/>
              <a:t>ugovorenog</a:t>
            </a:r>
            <a:r>
              <a:rPr lang="en-US" dirty="0"/>
              <a:t>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43800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186"/>
            <a:ext cx="10515600" cy="555877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Latn-ME" dirty="0" smtClean="0"/>
              <a:t>Rentna </a:t>
            </a:r>
            <a:r>
              <a:rPr lang="en-US" dirty="0" err="1" smtClean="0"/>
              <a:t>štednja</a:t>
            </a:r>
            <a:r>
              <a:rPr lang="en-US" dirty="0"/>
              <a:t>. </a:t>
            </a:r>
            <a:r>
              <a:rPr lang="en-US" dirty="0" err="1"/>
              <a:t>Reč</a:t>
            </a:r>
            <a:r>
              <a:rPr lang="en-US" dirty="0"/>
              <a:t> je o </a:t>
            </a:r>
            <a:r>
              <a:rPr lang="en-US" dirty="0" err="1"/>
              <a:t>dugoročnoj</a:t>
            </a:r>
            <a:r>
              <a:rPr lang="en-US" dirty="0"/>
              <a:t> </a:t>
            </a:r>
            <a:r>
              <a:rPr lang="en-US" dirty="0" err="1"/>
              <a:t>štednji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namenjena</a:t>
            </a:r>
            <a:r>
              <a:rPr lang="en-US" dirty="0"/>
              <a:t> </a:t>
            </a:r>
            <a:r>
              <a:rPr lang="en-US" dirty="0" err="1"/>
              <a:t>štedišama</a:t>
            </a:r>
            <a:r>
              <a:rPr lang="en-US" dirty="0"/>
              <a:t> </a:t>
            </a:r>
            <a:r>
              <a:rPr lang="en-US" dirty="0" err="1"/>
              <a:t>srednje</a:t>
            </a:r>
            <a:r>
              <a:rPr lang="en-US" dirty="0"/>
              <a:t> </a:t>
            </a:r>
            <a:r>
              <a:rPr lang="en-US" dirty="0" err="1"/>
              <a:t>generacije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Suština</a:t>
            </a:r>
            <a:r>
              <a:rPr lang="en-US" dirty="0" smtClean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je u tome da 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err="1"/>
              <a:t>rentnog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uplaćuje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oročava</a:t>
            </a:r>
            <a:r>
              <a:rPr lang="en-US" dirty="0"/>
              <a:t> </a:t>
            </a:r>
            <a:r>
              <a:rPr lang="en-US" dirty="0" err="1"/>
              <a:t>depozit</a:t>
            </a:r>
            <a:r>
              <a:rPr lang="en-US" dirty="0"/>
              <a:t> (</a:t>
            </a:r>
            <a:r>
              <a:rPr lang="en-US" dirty="0" err="1"/>
              <a:t>jednokratno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višekratno</a:t>
            </a:r>
            <a:r>
              <a:rPr lang="en-US" dirty="0"/>
              <a:t>),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rente</a:t>
            </a:r>
            <a:r>
              <a:rPr lang="en-US" dirty="0"/>
              <a:t> </a:t>
            </a:r>
            <a:r>
              <a:rPr lang="en-US" dirty="0" err="1"/>
              <a:t>licu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rente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Renta</a:t>
            </a:r>
            <a:r>
              <a:rPr lang="en-US" dirty="0" smtClean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glavnicu</a:t>
            </a:r>
            <a:r>
              <a:rPr lang="en-US" dirty="0"/>
              <a:t> (</a:t>
            </a:r>
            <a:r>
              <a:rPr lang="en-US" dirty="0" err="1"/>
              <a:t>uplaćeni</a:t>
            </a:r>
            <a:r>
              <a:rPr lang="en-US" dirty="0"/>
              <a:t> </a:t>
            </a:r>
            <a:r>
              <a:rPr lang="en-US" dirty="0" err="1"/>
              <a:t>depozit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obračunatu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isplaćuje</a:t>
            </a:r>
            <a:r>
              <a:rPr lang="en-US" dirty="0"/>
              <a:t> u </a:t>
            </a:r>
            <a:r>
              <a:rPr lang="en-US" dirty="0" err="1"/>
              <a:t>jedankim</a:t>
            </a:r>
            <a:r>
              <a:rPr lang="en-US" dirty="0"/>
              <a:t> </a:t>
            </a:r>
            <a:r>
              <a:rPr lang="en-US" dirty="0" err="1"/>
              <a:t>vremenskim</a:t>
            </a:r>
            <a:r>
              <a:rPr lang="en-US" dirty="0"/>
              <a:t> </a:t>
            </a:r>
            <a:r>
              <a:rPr lang="en-US" dirty="0" err="1"/>
              <a:t>intervalima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Period </a:t>
            </a:r>
            <a:r>
              <a:rPr lang="en-US" dirty="0" err="1"/>
              <a:t>polaganja</a:t>
            </a:r>
            <a:r>
              <a:rPr lang="en-US" dirty="0"/>
              <a:t> </a:t>
            </a:r>
            <a:r>
              <a:rPr lang="en-US" dirty="0" err="1"/>
              <a:t>rentnog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period </a:t>
            </a:r>
            <a:r>
              <a:rPr lang="en-US" dirty="0" err="1"/>
              <a:t>mize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Period </a:t>
            </a:r>
            <a:r>
              <a:rPr lang="en-US" dirty="0" err="1"/>
              <a:t>mize</a:t>
            </a:r>
            <a:r>
              <a:rPr lang="en-US" dirty="0"/>
              <a:t> u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skoro</a:t>
            </a:r>
            <a:r>
              <a:rPr lang="en-US" dirty="0"/>
              <a:t> </a:t>
            </a:r>
            <a:r>
              <a:rPr lang="en-US" dirty="0" err="1"/>
              <a:t>nikada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kraći</a:t>
            </a:r>
            <a:r>
              <a:rPr lang="en-US" dirty="0"/>
              <a:t> od tri </a:t>
            </a:r>
            <a:r>
              <a:rPr lang="en-US" dirty="0" err="1"/>
              <a:t>godine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period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rente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kraći</a:t>
            </a:r>
            <a:r>
              <a:rPr lang="en-US" dirty="0"/>
              <a:t> od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smtClean="0"/>
              <a:t>era </a:t>
            </a:r>
            <a:r>
              <a:rPr lang="en-US" dirty="0" err="1"/>
              <a:t>radi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je period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rente</a:t>
            </a:r>
            <a:r>
              <a:rPr lang="en-US" dirty="0"/>
              <a:t> </a:t>
            </a:r>
            <a:r>
              <a:rPr lang="en-US" dirty="0" err="1"/>
              <a:t>jedna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,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izvršena</a:t>
            </a:r>
            <a:r>
              <a:rPr lang="en-US" dirty="0"/>
              <a:t> u </a:t>
            </a:r>
            <a:r>
              <a:rPr lang="en-US" dirty="0" err="1"/>
              <a:t>dvanaest</a:t>
            </a:r>
            <a:r>
              <a:rPr lang="en-US" dirty="0"/>
              <a:t> </a:t>
            </a:r>
            <a:r>
              <a:rPr lang="en-US" dirty="0" err="1"/>
              <a:t>mesečnih</a:t>
            </a:r>
            <a:r>
              <a:rPr lang="en-US" dirty="0"/>
              <a:t> rata (</a:t>
            </a:r>
            <a:r>
              <a:rPr lang="en-US" dirty="0" err="1"/>
              <a:t>obroka</a:t>
            </a:r>
            <a:r>
              <a:rPr lang="en-US" dirty="0"/>
              <a:t>),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tromesečne</a:t>
            </a:r>
            <a:r>
              <a:rPr lang="en-US" dirty="0"/>
              <a:t> rate (</a:t>
            </a:r>
            <a:r>
              <a:rPr lang="en-US" dirty="0" err="1"/>
              <a:t>obroka</a:t>
            </a:r>
            <a:r>
              <a:rPr lang="en-US" dirty="0" smtClean="0"/>
              <a:t>)</a:t>
            </a:r>
            <a:r>
              <a:rPr lang="sr-Latn-ME" dirty="0" smtClean="0"/>
              <a:t>.</a:t>
            </a:r>
          </a:p>
          <a:p>
            <a:pPr algn="just"/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494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/>
          <a:lstStyle/>
          <a:p>
            <a:pPr algn="just"/>
            <a:r>
              <a:rPr lang="en-US" dirty="0" err="1" smtClean="0"/>
              <a:t>deficitarnih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suficitarnih</a:t>
            </a:r>
            <a:r>
              <a:rPr lang="en-US" dirty="0" smtClean="0"/>
              <a:t> </a:t>
            </a:r>
            <a:r>
              <a:rPr lang="en-US" dirty="0" err="1" smtClean="0"/>
              <a:t>transaktora</a:t>
            </a:r>
            <a:r>
              <a:rPr lang="en-US" dirty="0" smtClean="0"/>
              <a:t>,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vrše</a:t>
            </a:r>
            <a:r>
              <a:rPr lang="en-US" dirty="0" smtClean="0"/>
              <a:t> </a:t>
            </a:r>
            <a:r>
              <a:rPr lang="en-US" dirty="0" err="1" smtClean="0"/>
              <a:t>ročnu</a:t>
            </a:r>
            <a:r>
              <a:rPr lang="en-US" dirty="0" smtClean="0"/>
              <a:t> </a:t>
            </a:r>
            <a:r>
              <a:rPr lang="en-US" dirty="0" err="1" smtClean="0"/>
              <a:t>transformaciju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okviru</a:t>
            </a:r>
            <a:r>
              <a:rPr lang="en-US" dirty="0" smtClean="0"/>
              <a:t> </a:t>
            </a:r>
            <a:r>
              <a:rPr lang="en-US" dirty="0" err="1" smtClean="0"/>
              <a:t>depozitno-kreditne</a:t>
            </a:r>
            <a:r>
              <a:rPr lang="en-US" dirty="0" smtClean="0"/>
              <a:t> </a:t>
            </a:r>
            <a:r>
              <a:rPr lang="en-US" dirty="0" err="1" smtClean="0"/>
              <a:t>aktivnosti</a:t>
            </a:r>
            <a:r>
              <a:rPr lang="en-US" dirty="0" smtClean="0"/>
              <a:t>, </a:t>
            </a:r>
            <a:r>
              <a:rPr lang="en-US" dirty="0" err="1" smtClean="0"/>
              <a:t>ročna</a:t>
            </a:r>
            <a:r>
              <a:rPr lang="en-US" dirty="0" smtClean="0"/>
              <a:t> </a:t>
            </a:r>
            <a:r>
              <a:rPr lang="en-US" dirty="0" err="1" smtClean="0"/>
              <a:t>transformacija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 smtClean="0"/>
              <a:t>odobravanje</a:t>
            </a:r>
            <a:r>
              <a:rPr lang="en-US" dirty="0" smtClean="0"/>
              <a:t> </a:t>
            </a:r>
            <a:r>
              <a:rPr lang="en-US" dirty="0" err="1" smtClean="0"/>
              <a:t>kredita</a:t>
            </a:r>
            <a:r>
              <a:rPr lang="en-US" dirty="0" smtClean="0"/>
              <a:t> </a:t>
            </a:r>
            <a:r>
              <a:rPr lang="en-US" dirty="0" err="1" smtClean="0"/>
              <a:t>čiji</a:t>
            </a:r>
            <a:r>
              <a:rPr lang="en-US" dirty="0" smtClean="0"/>
              <a:t> je </a:t>
            </a:r>
            <a:r>
              <a:rPr lang="en-US" dirty="0" err="1" smtClean="0"/>
              <a:t>rok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u pros</a:t>
            </a:r>
            <a:r>
              <a:rPr lang="sr-Latn-ME" dirty="0" smtClean="0"/>
              <a:t>j</a:t>
            </a:r>
            <a:r>
              <a:rPr lang="en-US" dirty="0" err="1" smtClean="0"/>
              <a:t>eku</a:t>
            </a:r>
            <a:r>
              <a:rPr lang="en-US" dirty="0" smtClean="0"/>
              <a:t> </a:t>
            </a:r>
            <a:r>
              <a:rPr lang="en-US" dirty="0" err="1" smtClean="0"/>
              <a:t>duži</a:t>
            </a:r>
            <a:r>
              <a:rPr lang="en-US" dirty="0" smtClean="0"/>
              <a:t> od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 smtClean="0"/>
              <a:t>depozitnih</a:t>
            </a:r>
            <a:r>
              <a:rPr lang="en-US" dirty="0" smtClean="0"/>
              <a:t> </a:t>
            </a:r>
            <a:r>
              <a:rPr lang="en-US" dirty="0" err="1" smtClean="0"/>
              <a:t>izvora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Razlika</a:t>
            </a:r>
            <a:r>
              <a:rPr lang="en-US" dirty="0" smtClean="0"/>
              <a:t> u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eću</a:t>
            </a:r>
            <a:r>
              <a:rPr lang="en-US" dirty="0" smtClean="0"/>
              <a:t> </a:t>
            </a:r>
            <a:r>
              <a:rPr lang="en-US" dirty="0" err="1" smtClean="0"/>
              <a:t>aktive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pasive</a:t>
            </a:r>
            <a:r>
              <a:rPr lang="en-US" dirty="0" smtClean="0"/>
              <a:t> je </a:t>
            </a:r>
            <a:r>
              <a:rPr lang="en-US" dirty="0" err="1" smtClean="0"/>
              <a:t>jedan</a:t>
            </a:r>
            <a:r>
              <a:rPr lang="en-US" dirty="0" smtClean="0"/>
              <a:t> od </a:t>
            </a:r>
            <a:r>
              <a:rPr lang="en-US" dirty="0" err="1" smtClean="0"/>
              <a:t>važnijih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izložene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osnov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ostvarivanje</a:t>
            </a:r>
            <a:r>
              <a:rPr lang="en-US" dirty="0" smtClean="0"/>
              <a:t> </a:t>
            </a:r>
            <a:r>
              <a:rPr lang="en-US" dirty="0" err="1" smtClean="0"/>
              <a:t>kamatonosnih</a:t>
            </a:r>
            <a:r>
              <a:rPr lang="en-US" dirty="0" smtClean="0"/>
              <a:t> </a:t>
            </a:r>
            <a:r>
              <a:rPr lang="en-US" dirty="0" err="1" smtClean="0"/>
              <a:t>prihoda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kreditnih</a:t>
            </a:r>
            <a:r>
              <a:rPr lang="en-US" dirty="0" smtClean="0"/>
              <a:t> </a:t>
            </a:r>
            <a:r>
              <a:rPr lang="en-US" dirty="0" err="1" smtClean="0"/>
              <a:t>plasmana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16523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Ovaj</a:t>
            </a:r>
            <a:r>
              <a:rPr lang="en-US" dirty="0"/>
              <a:t> tip </a:t>
            </a:r>
            <a:r>
              <a:rPr lang="en-US" dirty="0" err="1"/>
              <a:t>štednje</a:t>
            </a:r>
            <a:r>
              <a:rPr lang="en-US" dirty="0"/>
              <a:t> ne </a:t>
            </a:r>
            <a:r>
              <a:rPr lang="en-US" dirty="0" err="1"/>
              <a:t>spada</a:t>
            </a:r>
            <a:r>
              <a:rPr lang="en-US" dirty="0"/>
              <a:t> u </a:t>
            </a:r>
            <a:r>
              <a:rPr lang="en-US" dirty="0" err="1"/>
              <a:t>namensku</a:t>
            </a:r>
            <a:r>
              <a:rPr lang="en-US" dirty="0"/>
              <a:t> </a:t>
            </a:r>
            <a:r>
              <a:rPr lang="en-US" dirty="0" err="1"/>
              <a:t>štednju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se </a:t>
            </a:r>
            <a:r>
              <a:rPr lang="en-US" dirty="0" err="1"/>
              <a:t>renta</a:t>
            </a:r>
            <a:r>
              <a:rPr lang="en-US" dirty="0"/>
              <a:t> ne mora </a:t>
            </a:r>
            <a:r>
              <a:rPr lang="en-US" dirty="0" err="1"/>
              <a:t>koristiti</a:t>
            </a:r>
            <a:r>
              <a:rPr lang="en-US" dirty="0"/>
              <a:t> u </a:t>
            </a:r>
            <a:r>
              <a:rPr lang="en-US" dirty="0" err="1"/>
              <a:t>strogo</a:t>
            </a:r>
            <a:r>
              <a:rPr lang="en-US" dirty="0"/>
              <a:t> </a:t>
            </a:r>
            <a:r>
              <a:rPr lang="en-US" dirty="0" err="1"/>
              <a:t>definisane</a:t>
            </a:r>
            <a:r>
              <a:rPr lang="en-US" dirty="0"/>
              <a:t> </a:t>
            </a:r>
            <a:r>
              <a:rPr lang="en-US" dirty="0" err="1"/>
              <a:t>svrhe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elementi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rentnoj</a:t>
            </a:r>
            <a:r>
              <a:rPr lang="en-US" dirty="0"/>
              <a:t> </a:t>
            </a:r>
            <a:r>
              <a:rPr lang="en-US" dirty="0" err="1"/>
              <a:t>štednji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period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mize</a:t>
            </a:r>
            <a:r>
              <a:rPr lang="en-US" dirty="0"/>
              <a:t>,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obroka</a:t>
            </a:r>
            <a:r>
              <a:rPr lang="en-US" dirty="0"/>
              <a:t> </a:t>
            </a:r>
            <a:r>
              <a:rPr lang="en-US" dirty="0" err="1"/>
              <a:t>rente</a:t>
            </a:r>
            <a:r>
              <a:rPr lang="en-US" dirty="0"/>
              <a:t>,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rente</a:t>
            </a:r>
            <a:r>
              <a:rPr lang="en-US" dirty="0"/>
              <a:t>, </a:t>
            </a:r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r>
              <a:rPr lang="en-US" dirty="0" err="1"/>
              <a:t>obračun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,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rente</a:t>
            </a:r>
            <a:r>
              <a:rPr lang="en-US" dirty="0"/>
              <a:t>,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razoročavanja</a:t>
            </a:r>
            <a:r>
              <a:rPr lang="en-US" dirty="0"/>
              <a:t>, </a:t>
            </a:r>
            <a:r>
              <a:rPr lang="en-US" dirty="0" err="1"/>
              <a:t>itd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Rentna</a:t>
            </a:r>
            <a:r>
              <a:rPr lang="en-US" dirty="0"/>
              <a:t> </a:t>
            </a:r>
            <a:r>
              <a:rPr lang="en-US" dirty="0" err="1"/>
              <a:t>štednja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korisnu</a:t>
            </a:r>
            <a:r>
              <a:rPr lang="en-US" dirty="0"/>
              <a:t> </a:t>
            </a:r>
            <a:r>
              <a:rPr lang="en-US" dirty="0" err="1"/>
              <a:t>aktivnost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banku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rentnog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rente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Posredstvom</a:t>
            </a:r>
            <a:r>
              <a:rPr lang="en-US" dirty="0"/>
              <a:t> </a:t>
            </a:r>
            <a:r>
              <a:rPr lang="en-US" dirty="0" err="1"/>
              <a:t>rentne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eđuju</a:t>
            </a:r>
            <a:r>
              <a:rPr lang="en-US" dirty="0" smtClean="0"/>
              <a:t> </a:t>
            </a:r>
            <a:r>
              <a:rPr lang="en-US" dirty="0" err="1"/>
              <a:t>značajne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izvore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povoljnim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Sa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err="1"/>
              <a:t>rentnog</a:t>
            </a:r>
            <a:r>
              <a:rPr lang="en-US" dirty="0"/>
              <a:t> </a:t>
            </a:r>
            <a:r>
              <a:rPr lang="en-US" dirty="0" err="1" smtClean="0"/>
              <a:t>depozita</a:t>
            </a:r>
            <a:r>
              <a:rPr lang="sr-Latn-ME" dirty="0" smtClean="0"/>
              <a:t> </a:t>
            </a:r>
            <a:r>
              <a:rPr lang="en-US" dirty="0" err="1" smtClean="0"/>
              <a:t>dobija</a:t>
            </a:r>
            <a:r>
              <a:rPr lang="en-US" dirty="0" smtClean="0"/>
              <a:t> </a:t>
            </a:r>
            <a:r>
              <a:rPr lang="en-US" dirty="0" err="1"/>
              <a:t>sigurnost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uloga</a:t>
            </a:r>
            <a:r>
              <a:rPr lang="en-US" dirty="0"/>
              <a:t> od </a:t>
            </a:r>
            <a:r>
              <a:rPr lang="en-US" dirty="0" err="1"/>
              <a:t>nepovoljnih</a:t>
            </a:r>
            <a:r>
              <a:rPr lang="en-US" dirty="0"/>
              <a:t> </a:t>
            </a:r>
            <a:r>
              <a:rPr lang="en-US" dirty="0" err="1"/>
              <a:t>inflatornih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prenošenja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rente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dobijena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iskoristi</a:t>
            </a:r>
            <a:r>
              <a:rPr lang="en-US" dirty="0"/>
              <a:t> u </a:t>
            </a:r>
            <a:r>
              <a:rPr lang="en-US" dirty="0" smtClean="0"/>
              <a:t>s</a:t>
            </a:r>
            <a:r>
              <a:rPr lang="sr-Latn-ME" dirty="0" smtClean="0"/>
              <a:t>k</a:t>
            </a:r>
            <a:r>
              <a:rPr lang="en-US" dirty="0" err="1" smtClean="0"/>
              <a:t>ladu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poterbama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školovanje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l</a:t>
            </a:r>
            <a:r>
              <a:rPr lang="sr-Latn-ME" dirty="0" smtClean="0"/>
              <a:t>ij</a:t>
            </a:r>
            <a:r>
              <a:rPr lang="en-US" dirty="0" err="1" smtClean="0"/>
              <a:t>ečenje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potrošačkih</a:t>
            </a:r>
            <a:r>
              <a:rPr lang="en-US" dirty="0"/>
              <a:t> </a:t>
            </a:r>
            <a:r>
              <a:rPr lang="en-US" dirty="0" err="1"/>
              <a:t>roba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putovanja</a:t>
            </a:r>
            <a:r>
              <a:rPr lang="en-US" dirty="0"/>
              <a:t>, </a:t>
            </a:r>
            <a:r>
              <a:rPr lang="en-US" dirty="0" err="1"/>
              <a:t>itd</a:t>
            </a:r>
            <a:r>
              <a:rPr lang="en-US" dirty="0"/>
              <a:t>.). </a:t>
            </a:r>
          </a:p>
        </p:txBody>
      </p:sp>
    </p:spTree>
    <p:extLst>
      <p:ext uri="{BB962C8B-B14F-4D97-AF65-F5344CB8AC3E}">
        <p14:creationId xmlns:p14="http://schemas.microsoft.com/office/powerpoint/2010/main" val="195292425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8034"/>
            <a:ext cx="10515600" cy="5648929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značajnijih</a:t>
            </a:r>
            <a:r>
              <a:rPr lang="en-US" dirty="0"/>
              <a:t> </a:t>
            </a:r>
            <a:r>
              <a:rPr lang="en-US" dirty="0" err="1"/>
              <a:t>modela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nastao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posledica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oročenu</a:t>
            </a:r>
            <a:r>
              <a:rPr lang="en-US" dirty="0"/>
              <a:t> </a:t>
            </a:r>
            <a:r>
              <a:rPr lang="en-US" dirty="0" err="1"/>
              <a:t>štednju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nedovoljno</a:t>
            </a:r>
            <a:r>
              <a:rPr lang="en-US" dirty="0"/>
              <a:t> </a:t>
            </a:r>
            <a:r>
              <a:rPr lang="en-US" dirty="0" err="1"/>
              <a:t>stimulativnih</a:t>
            </a:r>
            <a:r>
              <a:rPr lang="en-US" dirty="0"/>
              <a:t> </a:t>
            </a:r>
            <a:r>
              <a:rPr lang="en-US" dirty="0" err="1"/>
              <a:t>pasivnih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, </a:t>
            </a:r>
            <a:r>
              <a:rPr lang="en-US" dirty="0" err="1"/>
              <a:t>jeste</a:t>
            </a:r>
            <a:r>
              <a:rPr lang="en-US" dirty="0"/>
              <a:t> „model </a:t>
            </a:r>
            <a:r>
              <a:rPr lang="en-US" dirty="0" err="1"/>
              <a:t>zlatnog</a:t>
            </a:r>
            <a:r>
              <a:rPr lang="en-US" dirty="0"/>
              <a:t> </a:t>
            </a:r>
            <a:r>
              <a:rPr lang="en-US" dirty="0" err="1"/>
              <a:t>štednog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 smtClean="0"/>
              <a:t>“.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„</a:t>
            </a:r>
            <a:r>
              <a:rPr lang="en-US" dirty="0" err="1"/>
              <a:t>Zlatni</a:t>
            </a:r>
            <a:r>
              <a:rPr lang="en-US" dirty="0"/>
              <a:t> </a:t>
            </a:r>
            <a:r>
              <a:rPr lang="en-US" dirty="0" err="1"/>
              <a:t>štedni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“ je </a:t>
            </a:r>
            <a:r>
              <a:rPr lang="en-US" dirty="0" err="1"/>
              <a:t>specifičan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iskazuje</a:t>
            </a:r>
            <a:r>
              <a:rPr lang="en-US" dirty="0"/>
              <a:t> u </a:t>
            </a:r>
            <a:r>
              <a:rPr lang="en-US" dirty="0" err="1"/>
              <a:t>gramima</a:t>
            </a:r>
            <a:r>
              <a:rPr lang="en-US" dirty="0"/>
              <a:t> </a:t>
            </a:r>
            <a:r>
              <a:rPr lang="en-US" dirty="0" err="1"/>
              <a:t>zlata</a:t>
            </a:r>
            <a:r>
              <a:rPr lang="en-US" dirty="0"/>
              <a:t>. Po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modelu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nude </a:t>
            </a:r>
            <a:r>
              <a:rPr lang="en-US" dirty="0" err="1"/>
              <a:t>štedišama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zlato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klijenti</a:t>
            </a:r>
            <a:r>
              <a:rPr lang="en-US" dirty="0"/>
              <a:t> u </a:t>
            </a:r>
            <a:r>
              <a:rPr lang="en-US" dirty="0" err="1"/>
              <a:t>obavezi</a:t>
            </a:r>
            <a:r>
              <a:rPr lang="en-US" dirty="0"/>
              <a:t> da u </a:t>
            </a:r>
            <a:r>
              <a:rPr lang="en-US" dirty="0" err="1"/>
              <a:t>banci</a:t>
            </a:r>
            <a:r>
              <a:rPr lang="en-US" dirty="0"/>
              <a:t> </a:t>
            </a:r>
            <a:r>
              <a:rPr lang="en-US" dirty="0" err="1"/>
              <a:t>otvore</a:t>
            </a:r>
            <a:r>
              <a:rPr lang="en-US" dirty="0"/>
              <a:t> </a:t>
            </a:r>
            <a:r>
              <a:rPr lang="en-US" dirty="0" err="1"/>
              <a:t>štednu</a:t>
            </a:r>
            <a:r>
              <a:rPr lang="en-US" dirty="0"/>
              <a:t> </a:t>
            </a:r>
            <a:r>
              <a:rPr lang="en-US" dirty="0" err="1"/>
              <a:t>partiju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principu</a:t>
            </a:r>
            <a:r>
              <a:rPr lang="en-US" dirty="0"/>
              <a:t> „</a:t>
            </a:r>
            <a:r>
              <a:rPr lang="en-US" dirty="0" err="1"/>
              <a:t>zlatnog</a:t>
            </a:r>
            <a:r>
              <a:rPr lang="en-US" dirty="0"/>
              <a:t> </a:t>
            </a:r>
            <a:r>
              <a:rPr lang="en-US" dirty="0" err="1"/>
              <a:t>štednog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 smtClean="0"/>
              <a:t>“.</a:t>
            </a:r>
            <a:endParaRPr lang="sr-Latn-ME" dirty="0" smtClean="0"/>
          </a:p>
          <a:p>
            <a:pPr algn="just"/>
            <a:r>
              <a:rPr lang="en-US" dirty="0" smtClean="0"/>
              <a:t>Banka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položeni</a:t>
            </a:r>
            <a:r>
              <a:rPr lang="en-US" dirty="0"/>
              <a:t> </a:t>
            </a:r>
            <a:r>
              <a:rPr lang="en-US" dirty="0" err="1"/>
              <a:t>obavezni</a:t>
            </a:r>
            <a:r>
              <a:rPr lang="en-US" dirty="0"/>
              <a:t> </a:t>
            </a:r>
            <a:r>
              <a:rPr lang="en-US" dirty="0" err="1"/>
              <a:t>ulog</a:t>
            </a:r>
            <a:r>
              <a:rPr lang="en-US" dirty="0"/>
              <a:t> </a:t>
            </a:r>
            <a:r>
              <a:rPr lang="en-US" dirty="0" err="1"/>
              <a:t>obračunava</a:t>
            </a:r>
            <a:r>
              <a:rPr lang="en-US" dirty="0"/>
              <a:t> </a:t>
            </a:r>
            <a:r>
              <a:rPr lang="en-US" dirty="0" err="1"/>
              <a:t>odgovarajuću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isplaćuje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se </a:t>
            </a:r>
            <a:r>
              <a:rPr lang="en-US" dirty="0" err="1"/>
              <a:t>pripisuje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gašenja</a:t>
            </a:r>
            <a:r>
              <a:rPr lang="en-US" dirty="0"/>
              <a:t> </a:t>
            </a:r>
            <a:r>
              <a:rPr lang="en-US" dirty="0" err="1"/>
              <a:t>štedne</a:t>
            </a:r>
            <a:r>
              <a:rPr lang="en-US" dirty="0"/>
              <a:t> </a:t>
            </a:r>
            <a:r>
              <a:rPr lang="en-US" dirty="0" err="1"/>
              <a:t>partije</a:t>
            </a:r>
            <a:r>
              <a:rPr lang="en-US" dirty="0"/>
              <a:t> </a:t>
            </a:r>
            <a:r>
              <a:rPr lang="en-US" dirty="0" err="1"/>
              <a:t>iskazuje</a:t>
            </a:r>
            <a:r>
              <a:rPr lang="en-US" dirty="0"/>
              <a:t> u </a:t>
            </a:r>
            <a:r>
              <a:rPr lang="en-US" dirty="0" err="1"/>
              <a:t>gramima</a:t>
            </a:r>
            <a:r>
              <a:rPr lang="en-US" dirty="0"/>
              <a:t> </a:t>
            </a:r>
            <a:r>
              <a:rPr lang="en-US" dirty="0" err="1"/>
              <a:t>zlata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podigne</a:t>
            </a:r>
            <a:r>
              <a:rPr lang="en-US" dirty="0"/>
              <a:t> </a:t>
            </a:r>
            <a:r>
              <a:rPr lang="en-US" dirty="0" err="1"/>
              <a:t>zlato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saldo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štednoj</a:t>
            </a:r>
            <a:r>
              <a:rPr lang="en-US" dirty="0"/>
              <a:t> </a:t>
            </a:r>
            <a:r>
              <a:rPr lang="en-US" dirty="0" err="1"/>
              <a:t>partiji</a:t>
            </a:r>
            <a:r>
              <a:rPr lang="en-US" dirty="0"/>
              <a:t> (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položeni</a:t>
            </a:r>
            <a:r>
              <a:rPr lang="en-US" dirty="0"/>
              <a:t> </a:t>
            </a:r>
            <a:r>
              <a:rPr lang="en-US" dirty="0" err="1"/>
              <a:t>obavezni</a:t>
            </a:r>
            <a:r>
              <a:rPr lang="en-US" dirty="0"/>
              <a:t> </a:t>
            </a:r>
            <a:r>
              <a:rPr lang="en-US" dirty="0" err="1"/>
              <a:t>ulog</a:t>
            </a:r>
            <a:r>
              <a:rPr lang="en-US" dirty="0"/>
              <a:t>) </a:t>
            </a:r>
            <a:r>
              <a:rPr lang="en-US" dirty="0" err="1"/>
              <a:t>dostigne</a:t>
            </a:r>
            <a:r>
              <a:rPr lang="en-US" dirty="0"/>
              <a:t> </a:t>
            </a:r>
            <a:r>
              <a:rPr lang="en-US" dirty="0" err="1"/>
              <a:t>težinu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prometne</a:t>
            </a:r>
            <a:r>
              <a:rPr lang="en-US" dirty="0"/>
              <a:t> </a:t>
            </a:r>
            <a:r>
              <a:rPr lang="en-US" dirty="0" err="1"/>
              <a:t>jednice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zlatnik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Povlačenje</a:t>
            </a:r>
            <a:r>
              <a:rPr lang="en-US" dirty="0" smtClean="0"/>
              <a:t> </a:t>
            </a:r>
            <a:r>
              <a:rPr lang="en-US" dirty="0" err="1"/>
              <a:t>obaveznog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je </a:t>
            </a:r>
            <a:r>
              <a:rPr lang="en-US" dirty="0" err="1"/>
              <a:t>moguće</a:t>
            </a:r>
            <a:r>
              <a:rPr lang="en-US" dirty="0"/>
              <a:t> </a:t>
            </a:r>
            <a:r>
              <a:rPr lang="en-US" dirty="0" err="1"/>
              <a:t>isključivo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gašenja</a:t>
            </a:r>
            <a:r>
              <a:rPr lang="en-US" dirty="0"/>
              <a:t> </a:t>
            </a:r>
            <a:r>
              <a:rPr lang="en-US" dirty="0" err="1"/>
              <a:t>štedne</a:t>
            </a:r>
            <a:r>
              <a:rPr lang="en-US" dirty="0"/>
              <a:t> </a:t>
            </a:r>
            <a:r>
              <a:rPr lang="en-US" dirty="0" err="1"/>
              <a:t>partije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mora da se </a:t>
            </a:r>
            <a:r>
              <a:rPr lang="en-US" dirty="0" err="1"/>
              <a:t>najavi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15 dana pre </a:t>
            </a:r>
            <a:r>
              <a:rPr lang="en-US" dirty="0" err="1"/>
              <a:t>planiranog</a:t>
            </a:r>
            <a:r>
              <a:rPr lang="en-US" dirty="0"/>
              <a:t> </a:t>
            </a:r>
            <a:r>
              <a:rPr lang="en-US" dirty="0" err="1"/>
              <a:t>gašenja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/>
              <a:t>je u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gašenja</a:t>
            </a:r>
            <a:r>
              <a:rPr lang="en-US" dirty="0"/>
              <a:t> </a:t>
            </a:r>
            <a:r>
              <a:rPr lang="en-US" dirty="0" err="1"/>
              <a:t>štedne</a:t>
            </a:r>
            <a:r>
              <a:rPr lang="en-US" dirty="0"/>
              <a:t> </a:t>
            </a:r>
            <a:r>
              <a:rPr lang="en-US" dirty="0" err="1"/>
              <a:t>partije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salda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od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prometne</a:t>
            </a:r>
            <a:r>
              <a:rPr lang="en-US" dirty="0"/>
              <a:t> </a:t>
            </a:r>
            <a:r>
              <a:rPr lang="en-US" dirty="0" err="1"/>
              <a:t>jedinice</a:t>
            </a:r>
            <a:r>
              <a:rPr lang="en-US" dirty="0"/>
              <a:t> </a:t>
            </a:r>
            <a:r>
              <a:rPr lang="en-US" dirty="0" err="1"/>
              <a:t>zlata</a:t>
            </a:r>
            <a:r>
              <a:rPr lang="en-US" dirty="0"/>
              <a:t>,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dokupi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zlata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nedostaje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time </a:t>
            </a:r>
            <a:r>
              <a:rPr lang="en-US" dirty="0" err="1"/>
              <a:t>dobije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/>
              <a:t>podigne</a:t>
            </a:r>
            <a:r>
              <a:rPr lang="en-US" dirty="0"/>
              <a:t> </a:t>
            </a:r>
            <a:r>
              <a:rPr lang="en-US" dirty="0" err="1"/>
              <a:t>zlato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da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važećoj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proda</a:t>
            </a:r>
            <a:r>
              <a:rPr lang="en-US" dirty="0"/>
              <a:t> </a:t>
            </a:r>
            <a:r>
              <a:rPr lang="en-US" dirty="0" err="1"/>
              <a:t>zlato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podigne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1407195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>
                <a:latin typeface="+mn-lt"/>
              </a:rPr>
              <a:t>8</a:t>
            </a:r>
            <a:r>
              <a:rPr lang="en-US" sz="3600" dirty="0" smtClean="0">
                <a:latin typeface="+mn-lt"/>
              </a:rPr>
              <a:t>. </a:t>
            </a:r>
            <a:r>
              <a:rPr lang="en-US" sz="3600" dirty="0">
                <a:latin typeface="+mn-lt"/>
              </a:rPr>
              <a:t>DEFINICIJA UGOVORA O KREDITU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1070"/>
            <a:ext cx="10515600" cy="469589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Ugovorom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kreditu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se </a:t>
            </a:r>
            <a:r>
              <a:rPr lang="en-US" dirty="0" err="1"/>
              <a:t>obavezuje</a:t>
            </a:r>
            <a:r>
              <a:rPr lang="en-US" dirty="0"/>
              <a:t> da </a:t>
            </a:r>
            <a:r>
              <a:rPr lang="en-US" dirty="0" err="1"/>
              <a:t>korisniku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stavi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raspolaganje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određeno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neodređeno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neku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bez </a:t>
            </a:r>
            <a:r>
              <a:rPr lang="en-US" dirty="0" err="1"/>
              <a:t>utvrđene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obavezuje</a:t>
            </a:r>
            <a:r>
              <a:rPr lang="en-US" dirty="0"/>
              <a:t> da </a:t>
            </a:r>
            <a:r>
              <a:rPr lang="en-US" dirty="0" err="1"/>
              <a:t>banci</a:t>
            </a:r>
            <a:r>
              <a:rPr lang="en-US" dirty="0"/>
              <a:t>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ugovorenu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dobijeni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vrati</a:t>
            </a:r>
            <a:r>
              <a:rPr lang="en-US" dirty="0"/>
              <a:t> u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/>
              <a:t>utvrđeno</a:t>
            </a:r>
            <a:r>
              <a:rPr lang="en-US" dirty="0"/>
              <a:t> </a:t>
            </a:r>
            <a:r>
              <a:rPr lang="en-US" dirty="0" err="1" smtClean="0"/>
              <a:t>ugovorom</a:t>
            </a:r>
            <a:r>
              <a:rPr lang="en-US" dirty="0" smtClean="0"/>
              <a:t>. </a:t>
            </a:r>
            <a:endParaRPr lang="en-US" dirty="0"/>
          </a:p>
          <a:p>
            <a:pPr algn="just"/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domaćim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,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/>
              <a:t>kreditu</a:t>
            </a:r>
            <a:r>
              <a:rPr lang="en-US" dirty="0"/>
              <a:t> </a:t>
            </a:r>
            <a:r>
              <a:rPr lang="en-US" dirty="0" err="1"/>
              <a:t>proizvodi</a:t>
            </a:r>
            <a:r>
              <a:rPr lang="en-US" dirty="0"/>
              <a:t> </a:t>
            </a:r>
            <a:r>
              <a:rPr lang="en-US" dirty="0" err="1"/>
              <a:t>pravno</a:t>
            </a:r>
            <a:r>
              <a:rPr lang="en-US" dirty="0"/>
              <a:t> </a:t>
            </a:r>
            <a:r>
              <a:rPr lang="en-US" dirty="0" err="1"/>
              <a:t>dejstvo</a:t>
            </a:r>
            <a:r>
              <a:rPr lang="en-US" dirty="0"/>
              <a:t> </a:t>
            </a:r>
            <a:r>
              <a:rPr lang="en-US" dirty="0" err="1"/>
              <a:t>isključivo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u </a:t>
            </a:r>
            <a:r>
              <a:rPr lang="en-US" dirty="0" err="1"/>
              <a:t>pisanom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stoga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formalni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Ključni</a:t>
            </a:r>
            <a:r>
              <a:rPr lang="en-US" dirty="0" smtClean="0"/>
              <a:t> </a:t>
            </a:r>
            <a:r>
              <a:rPr lang="en-US" dirty="0" err="1"/>
              <a:t>subjekti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kreditu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zajmodavac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zajmoprimac</a:t>
            </a:r>
            <a:r>
              <a:rPr lang="en-US" dirty="0"/>
              <a:t>, a </a:t>
            </a:r>
            <a:r>
              <a:rPr lang="en-US" dirty="0" err="1"/>
              <a:t>svrha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je da </a:t>
            </a:r>
            <a:r>
              <a:rPr lang="en-US" dirty="0" err="1"/>
              <a:t>definiše</a:t>
            </a:r>
            <a:r>
              <a:rPr lang="en-US" dirty="0"/>
              <a:t> </a:t>
            </a:r>
            <a:r>
              <a:rPr lang="en-US" dirty="0" err="1"/>
              <a:t>ciljeve</a:t>
            </a:r>
            <a:r>
              <a:rPr lang="en-US" dirty="0"/>
              <a:t> </a:t>
            </a:r>
            <a:r>
              <a:rPr lang="en-US" dirty="0" err="1"/>
              <a:t>obe</a:t>
            </a:r>
            <a:r>
              <a:rPr lang="en-US" dirty="0"/>
              <a:t> </a:t>
            </a:r>
            <a:r>
              <a:rPr lang="en-US" dirty="0" err="1"/>
              <a:t>ugovorne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edi</a:t>
            </a:r>
            <a:r>
              <a:rPr lang="en-US" dirty="0" smtClean="0"/>
              <a:t> </a:t>
            </a:r>
            <a:r>
              <a:rPr lang="en-US" dirty="0" err="1" smtClean="0"/>
              <a:t>izv</a:t>
            </a:r>
            <a:r>
              <a:rPr lang="sr-Latn-ME" dirty="0" smtClean="0"/>
              <a:t>j</a:t>
            </a:r>
            <a:r>
              <a:rPr lang="en-US" dirty="0" err="1" smtClean="0"/>
              <a:t>esne</a:t>
            </a:r>
            <a:r>
              <a:rPr lang="en-US" dirty="0" smtClean="0"/>
              <a:t> </a:t>
            </a:r>
            <a:r>
              <a:rPr lang="en-US" dirty="0" err="1"/>
              <a:t>garancije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zajmodavcu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zajmoprimcu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Kreditni</a:t>
            </a:r>
            <a:r>
              <a:rPr lang="en-US" dirty="0" smtClean="0"/>
              <a:t>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neophodne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potrebni</a:t>
            </a:r>
            <a:r>
              <a:rPr lang="en-US" dirty="0"/>
              <a:t> da se </a:t>
            </a:r>
            <a:r>
              <a:rPr lang="en-US" dirty="0" err="1"/>
              <a:t>zajmodavcu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edi</a:t>
            </a:r>
            <a:r>
              <a:rPr lang="en-US" dirty="0" smtClean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, a </a:t>
            </a:r>
            <a:r>
              <a:rPr lang="en-US" dirty="0" err="1"/>
              <a:t>zajmoprimcu</a:t>
            </a:r>
            <a:r>
              <a:rPr lang="en-US" dirty="0"/>
              <a:t> </a:t>
            </a:r>
            <a:r>
              <a:rPr lang="en-US" dirty="0" err="1"/>
              <a:t>sigurnost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postupa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definisanim</a:t>
            </a:r>
            <a:r>
              <a:rPr lang="en-US" dirty="0"/>
              <a:t> </a:t>
            </a:r>
            <a:r>
              <a:rPr lang="en-US" dirty="0" err="1"/>
              <a:t>elementima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85747574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elementi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glavnica</a:t>
            </a:r>
            <a:r>
              <a:rPr lang="en-US" dirty="0"/>
              <a:t> (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), 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krajnji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otplate</a:t>
            </a:r>
            <a:r>
              <a:rPr lang="en-US" dirty="0"/>
              <a:t>), 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utvrđivanja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korišćenje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</a:p>
          <a:p>
            <a:pPr marL="0" indent="0" algn="just">
              <a:buNone/>
            </a:pPr>
            <a:r>
              <a:rPr lang="en-US" dirty="0"/>
              <a:t>4) </a:t>
            </a:r>
            <a:r>
              <a:rPr lang="en-US" dirty="0" err="1"/>
              <a:t>ostali</a:t>
            </a:r>
            <a:r>
              <a:rPr lang="en-US" dirty="0"/>
              <a:t> </a:t>
            </a:r>
            <a:r>
              <a:rPr lang="en-US" dirty="0" err="1"/>
              <a:t>specifični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. </a:t>
            </a:r>
          </a:p>
          <a:p>
            <a:pPr algn="just"/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kategorije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aranžmana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opštoj</a:t>
            </a:r>
            <a:r>
              <a:rPr lang="en-US" dirty="0"/>
              <a:t> </a:t>
            </a:r>
            <a:r>
              <a:rPr lang="en-US" dirty="0" err="1"/>
              <a:t>klasifikaciji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pod</a:t>
            </a:r>
            <a:r>
              <a:rPr lang="sr-Latn-ME" dirty="0" smtClean="0"/>
              <a:t>ij</a:t>
            </a:r>
            <a:r>
              <a:rPr lang="en-US" dirty="0" err="1" smtClean="0"/>
              <a:t>eliti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komercijalne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(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subjektima</a:t>
            </a:r>
            <a:r>
              <a:rPr lang="en-US" dirty="0"/>
              <a:t>), </a:t>
            </a:r>
            <a:r>
              <a:rPr lang="en-US" dirty="0" err="1"/>
              <a:t>hipotekarne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potrošačke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(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sektoru</a:t>
            </a:r>
            <a:r>
              <a:rPr lang="en-US" dirty="0"/>
              <a:t> </a:t>
            </a:r>
            <a:r>
              <a:rPr lang="en-US" dirty="0" err="1"/>
              <a:t>stanovništva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32482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>
                <a:latin typeface="+mn-lt"/>
              </a:rPr>
              <a:t>8</a:t>
            </a:r>
            <a:r>
              <a:rPr lang="en-US" sz="3600" dirty="0" smtClean="0">
                <a:latin typeface="+mn-lt"/>
              </a:rPr>
              <a:t>.</a:t>
            </a:r>
            <a:r>
              <a:rPr lang="sr-Latn-ME" sz="3600" dirty="0" smtClean="0">
                <a:latin typeface="+mn-lt"/>
              </a:rPr>
              <a:t>1</a:t>
            </a:r>
            <a:r>
              <a:rPr lang="en-US" sz="3600" dirty="0" smtClean="0">
                <a:latin typeface="+mn-lt"/>
              </a:rPr>
              <a:t>. </a:t>
            </a:r>
            <a:r>
              <a:rPr lang="en-US" sz="3600" dirty="0">
                <a:latin typeface="+mn-lt"/>
              </a:rPr>
              <a:t>KREDITIRANJE PRIVREDE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4101"/>
            <a:ext cx="10515600" cy="4592862"/>
          </a:xfrm>
        </p:spPr>
        <p:txBody>
          <a:bodyPr/>
          <a:lstStyle/>
          <a:p>
            <a:r>
              <a:rPr lang="en-US" dirty="0" smtClean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p</a:t>
            </a:r>
            <a:r>
              <a:rPr lang="sr-Latn-ME" dirty="0" smtClean="0"/>
              <a:t>redavanja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izložene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u </a:t>
            </a:r>
            <a:r>
              <a:rPr lang="en-US" dirty="0" err="1"/>
              <a:t>savremenoj</a:t>
            </a:r>
            <a:r>
              <a:rPr lang="en-US" dirty="0"/>
              <a:t> </a:t>
            </a:r>
            <a:r>
              <a:rPr lang="en-US" dirty="0" err="1"/>
              <a:t>privredi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biće</a:t>
            </a:r>
            <a:r>
              <a:rPr lang="en-US" dirty="0"/>
              <a:t> </a:t>
            </a:r>
            <a:r>
              <a:rPr lang="en-US" dirty="0" err="1"/>
              <a:t>predstavljene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faze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pocesa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/>
              <a:t>osvrtom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kreditog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sr-Latn-ME" dirty="0"/>
              <a:t>8</a:t>
            </a:r>
            <a:r>
              <a:rPr lang="en-US" dirty="0" smtClean="0"/>
              <a:t>.</a:t>
            </a:r>
            <a:r>
              <a:rPr lang="sr-Latn-ME" dirty="0" smtClean="0"/>
              <a:t>1</a:t>
            </a:r>
            <a:r>
              <a:rPr lang="en-US" dirty="0" smtClean="0"/>
              <a:t>.1</a:t>
            </a:r>
            <a:r>
              <a:rPr lang="en-US" dirty="0"/>
              <a:t>.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komercijalnih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sr-Latn-ME" dirty="0" smtClean="0"/>
              <a:t>a) </a:t>
            </a:r>
            <a:r>
              <a:rPr lang="en-US" dirty="0" err="1" smtClean="0"/>
              <a:t>Okvirni</a:t>
            </a:r>
            <a:r>
              <a:rPr lang="en-US" dirty="0" smtClean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tekućem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59320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Okvirni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tekućem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 (overdraft)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dozvoljeno</a:t>
            </a:r>
            <a:r>
              <a:rPr lang="en-US" dirty="0"/>
              <a:t> </a:t>
            </a:r>
            <a:r>
              <a:rPr lang="en-US" dirty="0" err="1"/>
              <a:t>prekoračenje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tekućem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negativno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(minus)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dozvoljeno</a:t>
            </a:r>
            <a:r>
              <a:rPr lang="en-US" dirty="0"/>
              <a:t> </a:t>
            </a:r>
            <a:r>
              <a:rPr lang="en-US" dirty="0" err="1"/>
              <a:t>korisniku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Ovu</a:t>
            </a:r>
            <a:r>
              <a:rPr lang="en-US" dirty="0" smtClean="0"/>
              <a:t> </a:t>
            </a:r>
            <a:r>
              <a:rPr lang="en-US" dirty="0" err="1"/>
              <a:t>vrstu</a:t>
            </a:r>
            <a:r>
              <a:rPr lang="en-US" dirty="0"/>
              <a:t>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odobravaju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najboljim</a:t>
            </a:r>
            <a:r>
              <a:rPr lang="en-US" dirty="0"/>
              <a:t> </a:t>
            </a:r>
            <a:r>
              <a:rPr lang="en-US" dirty="0" err="1"/>
              <a:t>klijentima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Ključna</a:t>
            </a:r>
            <a:r>
              <a:rPr lang="en-US" dirty="0"/>
              <a:t> </a:t>
            </a:r>
            <a:r>
              <a:rPr lang="en-US" dirty="0" err="1"/>
              <a:t>razlika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okvirnog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tekućem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klasičnog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je u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obračuna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radnog</a:t>
            </a:r>
            <a:r>
              <a:rPr lang="en-US" dirty="0"/>
              <a:t> dana </a:t>
            </a:r>
            <a:r>
              <a:rPr lang="en-US" dirty="0" err="1"/>
              <a:t>zajmoprimac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pozitivno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tekućem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, </a:t>
            </a:r>
            <a:r>
              <a:rPr lang="en-US" dirty="0" err="1"/>
              <a:t>banka</a:t>
            </a:r>
            <a:r>
              <a:rPr lang="en-US" dirty="0"/>
              <a:t> ne </a:t>
            </a:r>
            <a:r>
              <a:rPr lang="en-US" dirty="0" err="1"/>
              <a:t>zaračunava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suprotnom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je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tekućem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negativno</a:t>
            </a:r>
            <a:r>
              <a:rPr lang="en-US" dirty="0"/>
              <a:t>,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zaračunava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 </a:t>
            </a:r>
            <a:r>
              <a:rPr lang="en-US" dirty="0" err="1"/>
              <a:t>čija</a:t>
            </a:r>
            <a:r>
              <a:rPr lang="en-US" dirty="0"/>
              <a:t> </a:t>
            </a:r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nagativnog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 (</a:t>
            </a:r>
            <a:r>
              <a:rPr lang="en-US" dirty="0" err="1"/>
              <a:t>minusa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primenjuje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dozvoljenog</a:t>
            </a:r>
            <a:r>
              <a:rPr lang="en-US" dirty="0"/>
              <a:t> </a:t>
            </a:r>
            <a:r>
              <a:rPr lang="en-US" dirty="0" err="1"/>
              <a:t>minusa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27529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tekućem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 je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viša</a:t>
            </a:r>
            <a:r>
              <a:rPr lang="en-US" dirty="0"/>
              <a:t> od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primenjuje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klasične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da </a:t>
            </a:r>
            <a:r>
              <a:rPr lang="en-US" dirty="0" err="1"/>
              <a:t>predvide</a:t>
            </a:r>
            <a:r>
              <a:rPr lang="en-US" dirty="0"/>
              <a:t> </a:t>
            </a:r>
            <a:r>
              <a:rPr lang="en-US" dirty="0" err="1"/>
              <a:t>potencijalne</a:t>
            </a:r>
            <a:r>
              <a:rPr lang="en-US" dirty="0"/>
              <a:t> </a:t>
            </a:r>
            <a:r>
              <a:rPr lang="en-US" dirty="0" err="1"/>
              <a:t>odlive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primorane</a:t>
            </a:r>
            <a:r>
              <a:rPr lang="en-US" dirty="0"/>
              <a:t> da </a:t>
            </a:r>
            <a:r>
              <a:rPr lang="en-US" dirty="0" err="1"/>
              <a:t>izdvajaju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rezevi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/>
              <a:t>oportunitetnih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izdvajanja</a:t>
            </a:r>
            <a:r>
              <a:rPr lang="en-US" dirty="0"/>
              <a:t> </a:t>
            </a:r>
            <a:r>
              <a:rPr lang="en-US" dirty="0" err="1"/>
              <a:t>većeg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,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osnov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kom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zaračunavaju</a:t>
            </a:r>
            <a:r>
              <a:rPr lang="en-US" dirty="0"/>
              <a:t> </a:t>
            </a:r>
            <a:r>
              <a:rPr lang="en-US" dirty="0" err="1"/>
              <a:t>višu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vrstu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 smtClean="0"/>
              <a:t>aranžmana</a:t>
            </a:r>
            <a:r>
              <a:rPr lang="en-US" dirty="0" smtClean="0"/>
              <a:t>. </a:t>
            </a:r>
            <a:endParaRPr lang="en-US" dirty="0"/>
          </a:p>
          <a:p>
            <a:pPr marL="0" indent="0" algn="just">
              <a:buNone/>
            </a:pPr>
            <a:r>
              <a:rPr lang="sr-Latn-ME" dirty="0" smtClean="0"/>
              <a:t>b) </a:t>
            </a:r>
            <a:r>
              <a:rPr lang="en-US" dirty="0" err="1" smtClean="0"/>
              <a:t>Kreditna</a:t>
            </a:r>
            <a:r>
              <a:rPr lang="en-US" dirty="0" smtClean="0"/>
              <a:t> </a:t>
            </a:r>
            <a:r>
              <a:rPr lang="en-US" dirty="0" err="1"/>
              <a:t>linija</a:t>
            </a:r>
            <a:r>
              <a:rPr lang="en-US" dirty="0"/>
              <a:t> </a:t>
            </a:r>
          </a:p>
          <a:p>
            <a:pPr algn="just"/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/>
              <a:t>linija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aranžman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zajmoprimca</a:t>
            </a:r>
            <a:r>
              <a:rPr lang="en-US" dirty="0"/>
              <a:t> u </a:t>
            </a:r>
            <a:r>
              <a:rPr lang="en-US" dirty="0" err="1"/>
              <a:t>momentu</a:t>
            </a:r>
            <a:r>
              <a:rPr lang="en-US" dirty="0"/>
              <a:t> </a:t>
            </a:r>
            <a:r>
              <a:rPr lang="en-US" dirty="0" err="1"/>
              <a:t>potpisivanja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obećanje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izvršen</a:t>
            </a:r>
            <a:r>
              <a:rPr lang="en-US" dirty="0"/>
              <a:t> u </a:t>
            </a:r>
            <a:r>
              <a:rPr lang="en-US" dirty="0" err="1"/>
              <a:t>budućnosti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definisanim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Korišćenje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linije</a:t>
            </a:r>
            <a:r>
              <a:rPr lang="en-US" dirty="0"/>
              <a:t> je </a:t>
            </a:r>
            <a:r>
              <a:rPr lang="en-US" dirty="0" err="1"/>
              <a:t>fleksibilno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povlači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dinamikom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otplaćuje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mogućnostima</a:t>
            </a:r>
            <a:r>
              <a:rPr lang="en-US" dirty="0"/>
              <a:t>. </a:t>
            </a:r>
            <a:endParaRPr lang="sr-Latn-ME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04710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Ugovorom</a:t>
            </a:r>
            <a:r>
              <a:rPr lang="en-US" dirty="0"/>
              <a:t> o </a:t>
            </a:r>
            <a:r>
              <a:rPr lang="en-US" dirty="0" err="1"/>
              <a:t>kreditnoj</a:t>
            </a:r>
            <a:r>
              <a:rPr lang="en-US" dirty="0"/>
              <a:t> </a:t>
            </a:r>
            <a:r>
              <a:rPr lang="en-US" dirty="0" err="1"/>
              <a:t>liniji</a:t>
            </a:r>
            <a:r>
              <a:rPr lang="en-US" dirty="0"/>
              <a:t> se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maksimalan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zaduženja</a:t>
            </a:r>
            <a:r>
              <a:rPr lang="en-US" dirty="0"/>
              <a:t> do </a:t>
            </a:r>
            <a:r>
              <a:rPr lang="en-US" dirty="0" err="1"/>
              <a:t>kog</a:t>
            </a:r>
            <a:r>
              <a:rPr lang="en-US" dirty="0"/>
              <a:t> </a:t>
            </a:r>
            <a:r>
              <a:rPr lang="en-US" dirty="0" err="1"/>
              <a:t>zajmoprimac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ide,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vremenski</a:t>
            </a:r>
            <a:r>
              <a:rPr lang="en-US" dirty="0"/>
              <a:t> limit do </a:t>
            </a:r>
            <a:r>
              <a:rPr lang="en-US" dirty="0" err="1"/>
              <a:t>kog</a:t>
            </a:r>
            <a:r>
              <a:rPr lang="en-US" dirty="0"/>
              <a:t> </a:t>
            </a:r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/>
              <a:t>linija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korišćena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linija</a:t>
            </a:r>
            <a:r>
              <a:rPr lang="en-US" dirty="0"/>
              <a:t> </a:t>
            </a:r>
            <a:r>
              <a:rPr lang="en-US" dirty="0" err="1"/>
              <a:t>ukupno</a:t>
            </a:r>
            <a:r>
              <a:rPr lang="en-US" dirty="0"/>
              <a:t> </a:t>
            </a:r>
            <a:r>
              <a:rPr lang="en-US" dirty="0" err="1"/>
              <a:t>opterećenje</a:t>
            </a:r>
            <a:r>
              <a:rPr lang="en-US" dirty="0"/>
              <a:t> </a:t>
            </a:r>
            <a:r>
              <a:rPr lang="en-US" dirty="0" err="1"/>
              <a:t>zajmoprimca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zaračunava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zajma</a:t>
            </a:r>
            <a:r>
              <a:rPr lang="en-US" dirty="0"/>
              <a:t> u </a:t>
            </a:r>
            <a:r>
              <a:rPr lang="en-US" dirty="0" err="1"/>
              <a:t>korišćenju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nakanada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rezervisanje</a:t>
            </a:r>
            <a:r>
              <a:rPr lang="en-US" dirty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</a:t>
            </a:r>
            <a:r>
              <a:rPr lang="en-US" dirty="0" err="1"/>
              <a:t>obezbeđenja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linije</a:t>
            </a:r>
            <a:r>
              <a:rPr lang="en-US" dirty="0"/>
              <a:t> je </a:t>
            </a:r>
            <a:r>
              <a:rPr lang="en-US" dirty="0" err="1"/>
              <a:t>takozvani</a:t>
            </a:r>
            <a:r>
              <a:rPr lang="en-US" dirty="0"/>
              <a:t> </a:t>
            </a:r>
            <a:r>
              <a:rPr lang="en-US" dirty="0" err="1"/>
              <a:t>depozit</a:t>
            </a:r>
            <a:r>
              <a:rPr lang="en-US" dirty="0"/>
              <a:t> </a:t>
            </a:r>
            <a:r>
              <a:rPr lang="en-US" dirty="0" err="1"/>
              <a:t>obezbeđenja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propisano</a:t>
            </a:r>
            <a:r>
              <a:rPr lang="en-US" dirty="0"/>
              <a:t> </a:t>
            </a:r>
            <a:r>
              <a:rPr lang="en-US" dirty="0" err="1"/>
              <a:t>minimalno</a:t>
            </a:r>
            <a:r>
              <a:rPr lang="en-US" dirty="0"/>
              <a:t> </a:t>
            </a:r>
            <a:r>
              <a:rPr lang="en-US" dirty="0" err="1"/>
              <a:t>pozitivno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transakcionom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 </a:t>
            </a:r>
            <a:r>
              <a:rPr lang="en-US" dirty="0" err="1"/>
              <a:t>zajmoprimca</a:t>
            </a:r>
            <a:r>
              <a:rPr lang="en-US" dirty="0"/>
              <a:t>. </a:t>
            </a:r>
          </a:p>
          <a:p>
            <a:pPr algn="just"/>
            <a:r>
              <a:rPr lang="en-US" dirty="0" err="1" smtClean="0"/>
              <a:t>Minimalni</a:t>
            </a:r>
            <a:r>
              <a:rPr lang="en-US" dirty="0" smtClean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obezbeđenja</a:t>
            </a:r>
            <a:r>
              <a:rPr lang="en-US" dirty="0"/>
              <a:t> se </a:t>
            </a:r>
            <a:r>
              <a:rPr lang="en-US" dirty="0" err="1"/>
              <a:t>iskazuje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zajmoprimac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linije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 mora da </a:t>
            </a:r>
            <a:r>
              <a:rPr lang="en-US" dirty="0" err="1"/>
              <a:t>održava</a:t>
            </a:r>
            <a:r>
              <a:rPr lang="en-US" dirty="0"/>
              <a:t> </a:t>
            </a:r>
            <a:r>
              <a:rPr lang="en-US" dirty="0" err="1"/>
              <a:t>propisani</a:t>
            </a:r>
            <a:r>
              <a:rPr lang="en-US" dirty="0"/>
              <a:t> </a:t>
            </a:r>
            <a:r>
              <a:rPr lang="en-US" dirty="0" err="1"/>
              <a:t>minimalni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ne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kreditnoj</a:t>
            </a:r>
            <a:r>
              <a:rPr lang="en-US" dirty="0"/>
              <a:t> </a:t>
            </a:r>
            <a:r>
              <a:rPr lang="en-US" dirty="0" err="1"/>
              <a:t>liniji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Ugovori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kreditnim</a:t>
            </a:r>
            <a:r>
              <a:rPr lang="en-US" dirty="0"/>
              <a:t> </a:t>
            </a:r>
            <a:r>
              <a:rPr lang="en-US" dirty="0" err="1"/>
              <a:t>linijama</a:t>
            </a:r>
            <a:r>
              <a:rPr lang="en-US" dirty="0"/>
              <a:t> se </a:t>
            </a:r>
            <a:r>
              <a:rPr lang="en-US" dirty="0" err="1"/>
              <a:t>evidentiraju</a:t>
            </a:r>
            <a:r>
              <a:rPr lang="en-US" dirty="0"/>
              <a:t> u </a:t>
            </a:r>
            <a:r>
              <a:rPr lang="en-US" dirty="0" err="1"/>
              <a:t>vanbilansnim</a:t>
            </a:r>
            <a:r>
              <a:rPr lang="en-US" dirty="0"/>
              <a:t> </a:t>
            </a:r>
            <a:r>
              <a:rPr lang="en-US" dirty="0" err="1"/>
              <a:t>pozicijama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333922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r-Latn-ME" dirty="0" smtClean="0"/>
              <a:t>8.1.2. </a:t>
            </a:r>
            <a:r>
              <a:rPr lang="en-US" dirty="0" err="1" smtClean="0"/>
              <a:t>Kratkoročni</a:t>
            </a:r>
            <a:r>
              <a:rPr lang="en-US" dirty="0" smtClean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obrtna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</a:p>
          <a:p>
            <a:pPr algn="just"/>
            <a:r>
              <a:rPr lang="en-US" dirty="0" err="1"/>
              <a:t>Kratkoročni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obrtna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odobravaju</a:t>
            </a:r>
            <a:r>
              <a:rPr lang="en-US" dirty="0"/>
              <a:t> </a:t>
            </a:r>
            <a:r>
              <a:rPr lang="en-US" dirty="0" err="1"/>
              <a:t>preduzećima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pokriće</a:t>
            </a:r>
            <a:r>
              <a:rPr lang="en-US" dirty="0"/>
              <a:t> </a:t>
            </a:r>
            <a:r>
              <a:rPr lang="en-US" dirty="0" err="1"/>
              <a:t>tekućih</a:t>
            </a:r>
            <a:r>
              <a:rPr lang="en-US" dirty="0"/>
              <a:t> (</a:t>
            </a:r>
            <a:r>
              <a:rPr lang="en-US" dirty="0" err="1"/>
              <a:t>povremenih</a:t>
            </a:r>
            <a:r>
              <a:rPr lang="en-US" dirty="0"/>
              <a:t>) </a:t>
            </a:r>
            <a:r>
              <a:rPr lang="en-US" dirty="0" err="1"/>
              <a:t>obrtnih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od </a:t>
            </a:r>
            <a:r>
              <a:rPr lang="en-US" dirty="0" err="1"/>
              <a:t>kupaca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povremene</a:t>
            </a:r>
            <a:r>
              <a:rPr lang="en-US" dirty="0"/>
              <a:t> </a:t>
            </a:r>
            <a:r>
              <a:rPr lang="en-US" dirty="0" err="1"/>
              <a:t>zalihe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da je </a:t>
            </a:r>
            <a:r>
              <a:rPr lang="en-US" dirty="0" err="1"/>
              <a:t>reč</a:t>
            </a:r>
            <a:r>
              <a:rPr lang="en-US" dirty="0"/>
              <a:t> o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tekućih</a:t>
            </a:r>
            <a:r>
              <a:rPr lang="en-US" dirty="0"/>
              <a:t> </a:t>
            </a:r>
            <a:r>
              <a:rPr lang="en-US" dirty="0" err="1"/>
              <a:t>obrtnih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načelo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ravnoteže</a:t>
            </a:r>
            <a:r>
              <a:rPr lang="en-US" dirty="0"/>
              <a:t> </a:t>
            </a:r>
            <a:r>
              <a:rPr lang="en-US" dirty="0" err="1"/>
              <a:t>nalaže</a:t>
            </a:r>
            <a:r>
              <a:rPr lang="en-US" dirty="0"/>
              <a:t> da se </a:t>
            </a:r>
            <a:r>
              <a:rPr lang="en-US" dirty="0" err="1"/>
              <a:t>trajna</a:t>
            </a:r>
            <a:r>
              <a:rPr lang="en-US" dirty="0"/>
              <a:t> </a:t>
            </a:r>
            <a:r>
              <a:rPr lang="en-US" dirty="0" err="1"/>
              <a:t>obrtna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finansiraju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srednjeročnih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sopstvenog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računaju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otplaćeni</a:t>
            </a:r>
            <a:r>
              <a:rPr lang="en-US" dirty="0"/>
              <a:t> u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prestanu</a:t>
            </a:r>
            <a:r>
              <a:rPr lang="en-US" dirty="0"/>
              <a:t> da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povremene</a:t>
            </a:r>
            <a:r>
              <a:rPr lang="en-US" dirty="0"/>
              <a:t> </a:t>
            </a:r>
            <a:r>
              <a:rPr lang="en-US" dirty="0" err="1"/>
              <a:t>zalihe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viškovi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od </a:t>
            </a:r>
            <a:r>
              <a:rPr lang="en-US" dirty="0" err="1"/>
              <a:t>kupaca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/>
              <a:t>tog </a:t>
            </a:r>
            <a:r>
              <a:rPr lang="en-US" dirty="0" err="1"/>
              <a:t>razloga</a:t>
            </a:r>
            <a:r>
              <a:rPr lang="en-US" dirty="0"/>
              <a:t> one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pregled</a:t>
            </a:r>
            <a:r>
              <a:rPr lang="en-US" dirty="0"/>
              <a:t> </a:t>
            </a:r>
            <a:r>
              <a:rPr lang="en-US" dirty="0" err="1"/>
              <a:t>zaliha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licu</a:t>
            </a:r>
            <a:r>
              <a:rPr lang="en-US" dirty="0"/>
              <a:t> </a:t>
            </a:r>
            <a:r>
              <a:rPr lang="en-US" dirty="0" err="1"/>
              <a:t>mesta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proveravaju</a:t>
            </a:r>
            <a:r>
              <a:rPr lang="en-US" dirty="0"/>
              <a:t> da li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podaci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od </a:t>
            </a:r>
            <a:r>
              <a:rPr lang="en-US" dirty="0" err="1"/>
              <a:t>kupaca</a:t>
            </a:r>
            <a:r>
              <a:rPr lang="en-US" dirty="0"/>
              <a:t> </a:t>
            </a:r>
            <a:r>
              <a:rPr lang="en-US" dirty="0" err="1"/>
              <a:t>očišćeni</a:t>
            </a:r>
            <a:r>
              <a:rPr lang="en-US" dirty="0"/>
              <a:t> od </a:t>
            </a:r>
            <a:r>
              <a:rPr lang="en-US" dirty="0" err="1"/>
              <a:t>nenaplativih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9067330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Kratkoročni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obrtna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jedini</a:t>
            </a:r>
            <a:r>
              <a:rPr lang="en-US" dirty="0"/>
              <a:t> </a:t>
            </a:r>
            <a:r>
              <a:rPr lang="en-US" dirty="0" err="1"/>
              <a:t>izvor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pokriće</a:t>
            </a:r>
            <a:r>
              <a:rPr lang="en-US" dirty="0"/>
              <a:t> </a:t>
            </a:r>
            <a:r>
              <a:rPr lang="en-US" dirty="0" err="1"/>
              <a:t>tekućih</a:t>
            </a:r>
            <a:r>
              <a:rPr lang="en-US" dirty="0"/>
              <a:t> </a:t>
            </a:r>
            <a:r>
              <a:rPr lang="en-US" dirty="0" err="1"/>
              <a:t>obrtnih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primene</a:t>
            </a:r>
            <a:r>
              <a:rPr lang="en-US" dirty="0"/>
              <a:t> </a:t>
            </a:r>
            <a:r>
              <a:rPr lang="en-US" dirty="0" err="1"/>
              <a:t>defanzivne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, </a:t>
            </a:r>
            <a:r>
              <a:rPr lang="en-US" dirty="0" err="1"/>
              <a:t>dešava</a:t>
            </a:r>
            <a:r>
              <a:rPr lang="en-US" dirty="0"/>
              <a:t> se da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finansiraju</a:t>
            </a:r>
            <a:r>
              <a:rPr lang="en-US" dirty="0"/>
              <a:t> </a:t>
            </a:r>
            <a:r>
              <a:rPr lang="en-US" dirty="0" err="1"/>
              <a:t>tekuća</a:t>
            </a:r>
            <a:r>
              <a:rPr lang="en-US" dirty="0"/>
              <a:t> </a:t>
            </a:r>
            <a:r>
              <a:rPr lang="en-US" dirty="0" err="1"/>
              <a:t>obrtna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srednjeročnih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da se u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povremenih</a:t>
            </a:r>
            <a:r>
              <a:rPr lang="en-US" dirty="0"/>
              <a:t> </a:t>
            </a:r>
            <a:r>
              <a:rPr lang="en-US" dirty="0" err="1"/>
              <a:t>zaliha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od </a:t>
            </a:r>
            <a:r>
              <a:rPr lang="en-US" dirty="0" err="1"/>
              <a:t>kupaca</a:t>
            </a:r>
            <a:r>
              <a:rPr lang="en-US" dirty="0"/>
              <a:t>, </a:t>
            </a:r>
            <a:r>
              <a:rPr lang="en-US" dirty="0" err="1"/>
              <a:t>privremeni</a:t>
            </a:r>
            <a:r>
              <a:rPr lang="en-US" dirty="0"/>
              <a:t> </a:t>
            </a:r>
            <a:r>
              <a:rPr lang="en-US" dirty="0" err="1"/>
              <a:t>višak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ulaže</a:t>
            </a:r>
            <a:r>
              <a:rPr lang="en-US" dirty="0"/>
              <a:t> u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savremenim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tekućih</a:t>
            </a:r>
            <a:r>
              <a:rPr lang="en-US" dirty="0"/>
              <a:t> </a:t>
            </a:r>
            <a:r>
              <a:rPr lang="en-US" dirty="0" err="1"/>
              <a:t>obrtnih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se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linije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omogućavaju</a:t>
            </a:r>
            <a:r>
              <a:rPr lang="en-US" dirty="0"/>
              <a:t> </a:t>
            </a:r>
            <a:r>
              <a:rPr lang="en-US" dirty="0" err="1"/>
              <a:t>preduzećima</a:t>
            </a:r>
            <a:r>
              <a:rPr lang="en-US" dirty="0"/>
              <a:t> da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je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potreban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do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/>
              <a:t>limita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/>
              <a:t>trajanja</a:t>
            </a:r>
            <a:r>
              <a:rPr lang="en-US" dirty="0"/>
              <a:t> </a:t>
            </a:r>
            <a:r>
              <a:rPr lang="en-US" dirty="0" err="1"/>
              <a:t>pomenutog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aranžmana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049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Korišćenjem</a:t>
            </a:r>
            <a:r>
              <a:rPr lang="en-US" dirty="0" smtClean="0"/>
              <a:t> </a:t>
            </a:r>
            <a:r>
              <a:rPr lang="en-US" dirty="0" err="1" smtClean="0"/>
              <a:t>primarne</a:t>
            </a:r>
            <a:r>
              <a:rPr lang="en-US" dirty="0" smtClean="0"/>
              <a:t> </a:t>
            </a:r>
            <a:r>
              <a:rPr lang="en-US" dirty="0" err="1" smtClean="0"/>
              <a:t>emisije</a:t>
            </a:r>
            <a:r>
              <a:rPr lang="en-US" dirty="0" smtClean="0"/>
              <a:t> </a:t>
            </a:r>
            <a:r>
              <a:rPr lang="en-US" dirty="0" err="1" smtClean="0"/>
              <a:t>centralne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sopstvenih</a:t>
            </a:r>
            <a:r>
              <a:rPr lang="en-US" dirty="0" smtClean="0"/>
              <a:t> </a:t>
            </a:r>
            <a:r>
              <a:rPr lang="en-US" dirty="0" err="1" smtClean="0"/>
              <a:t>potencijala</a:t>
            </a:r>
            <a:r>
              <a:rPr lang="en-US" dirty="0" smtClean="0"/>
              <a:t>,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vrše</a:t>
            </a:r>
            <a:r>
              <a:rPr lang="en-US" dirty="0" smtClean="0"/>
              <a:t> </a:t>
            </a:r>
            <a:r>
              <a:rPr lang="en-US" dirty="0" err="1" smtClean="0"/>
              <a:t>sekundarnu</a:t>
            </a:r>
            <a:r>
              <a:rPr lang="en-US" dirty="0" smtClean="0"/>
              <a:t> </a:t>
            </a:r>
            <a:r>
              <a:rPr lang="en-US" dirty="0" err="1" smtClean="0"/>
              <a:t>emisiju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Sekundarna</a:t>
            </a:r>
            <a:r>
              <a:rPr lang="en-US" dirty="0" smtClean="0"/>
              <a:t> </a:t>
            </a:r>
            <a:r>
              <a:rPr lang="en-US" dirty="0" err="1" smtClean="0"/>
              <a:t>emisija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najvažniji</a:t>
            </a:r>
            <a:r>
              <a:rPr lang="en-US" dirty="0" smtClean="0"/>
              <a:t> </a:t>
            </a:r>
            <a:r>
              <a:rPr lang="en-US" dirty="0" err="1" smtClean="0"/>
              <a:t>tok</a:t>
            </a:r>
            <a:r>
              <a:rPr lang="en-US" dirty="0" smtClean="0"/>
              <a:t> </a:t>
            </a:r>
            <a:r>
              <a:rPr lang="en-US" dirty="0" err="1" smtClean="0"/>
              <a:t>kreiranja</a:t>
            </a:r>
            <a:r>
              <a:rPr lang="en-US" dirty="0" smtClean="0"/>
              <a:t> </a:t>
            </a:r>
            <a:r>
              <a:rPr lang="en-US" dirty="0" err="1" smtClean="0"/>
              <a:t>novčane</a:t>
            </a:r>
            <a:r>
              <a:rPr lang="en-US" dirty="0" smtClean="0"/>
              <a:t> </a:t>
            </a:r>
            <a:r>
              <a:rPr lang="en-US" dirty="0" err="1" smtClean="0"/>
              <a:t>mase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Količina</a:t>
            </a:r>
            <a:r>
              <a:rPr lang="en-US" dirty="0" smtClean="0"/>
              <a:t> </a:t>
            </a:r>
            <a:r>
              <a:rPr lang="en-US" dirty="0" err="1" smtClean="0"/>
              <a:t>novčane</a:t>
            </a:r>
            <a:r>
              <a:rPr lang="en-US" dirty="0" smtClean="0"/>
              <a:t> </a:t>
            </a:r>
            <a:r>
              <a:rPr lang="en-US" dirty="0" err="1" smtClean="0"/>
              <a:t>mase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kreirana</a:t>
            </a:r>
            <a:r>
              <a:rPr lang="en-US" dirty="0" smtClean="0"/>
              <a:t> </a:t>
            </a:r>
            <a:r>
              <a:rPr lang="en-US" dirty="0" err="1" smtClean="0"/>
              <a:t>monetarno-kreditnom</a:t>
            </a:r>
            <a:r>
              <a:rPr lang="en-US" dirty="0" smtClean="0"/>
              <a:t> </a:t>
            </a:r>
            <a:r>
              <a:rPr lang="en-US" dirty="0" err="1" smtClean="0"/>
              <a:t>multiplikacijom</a:t>
            </a:r>
            <a:r>
              <a:rPr lang="en-US" dirty="0" smtClean="0"/>
              <a:t>, </a:t>
            </a:r>
            <a:r>
              <a:rPr lang="en-US" dirty="0" err="1" smtClean="0"/>
              <a:t>zavisi</a:t>
            </a:r>
            <a:r>
              <a:rPr lang="en-US" dirty="0" smtClean="0"/>
              <a:t> od </a:t>
            </a:r>
            <a:r>
              <a:rPr lang="en-US" dirty="0" err="1" smtClean="0"/>
              <a:t>monetarne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 smtClean="0"/>
              <a:t>koju</a:t>
            </a:r>
            <a:r>
              <a:rPr lang="en-US" dirty="0" smtClean="0"/>
              <a:t> </a:t>
            </a:r>
            <a:r>
              <a:rPr lang="en-US" dirty="0" err="1" smtClean="0"/>
              <a:t>sprovodi</a:t>
            </a:r>
            <a:r>
              <a:rPr lang="en-US" dirty="0" smtClean="0"/>
              <a:t> </a:t>
            </a:r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</a:t>
            </a:r>
            <a:r>
              <a:rPr lang="en-US" dirty="0" err="1" smtClean="0"/>
              <a:t>zarad</a:t>
            </a:r>
            <a:r>
              <a:rPr lang="en-US" dirty="0" smtClean="0"/>
              <a:t> </a:t>
            </a:r>
            <a:r>
              <a:rPr lang="en-US" dirty="0" err="1" smtClean="0"/>
              <a:t>ostvarenja</a:t>
            </a:r>
            <a:r>
              <a:rPr lang="en-US" dirty="0" smtClean="0"/>
              <a:t> </a:t>
            </a:r>
            <a:r>
              <a:rPr lang="en-US" dirty="0" err="1" smtClean="0"/>
              <a:t>ciljeva</a:t>
            </a:r>
            <a:r>
              <a:rPr lang="en-US" dirty="0" smtClean="0"/>
              <a:t> </a:t>
            </a:r>
            <a:r>
              <a:rPr lang="en-US" dirty="0" err="1" smtClean="0"/>
              <a:t>razvojne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ekonomske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Instrument </a:t>
            </a:r>
            <a:r>
              <a:rPr lang="en-US" dirty="0" err="1" smtClean="0"/>
              <a:t>monetarne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koristi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nivoom</a:t>
            </a:r>
            <a:r>
              <a:rPr lang="en-US" dirty="0" smtClean="0"/>
              <a:t> </a:t>
            </a:r>
            <a:r>
              <a:rPr lang="en-US" dirty="0" err="1" smtClean="0"/>
              <a:t>novčane</a:t>
            </a:r>
            <a:r>
              <a:rPr lang="en-US" dirty="0" smtClean="0"/>
              <a:t> </a:t>
            </a:r>
            <a:r>
              <a:rPr lang="en-US" dirty="0" err="1" smtClean="0"/>
              <a:t>mase</a:t>
            </a:r>
            <a:r>
              <a:rPr lang="en-US" dirty="0" smtClean="0"/>
              <a:t> </a:t>
            </a:r>
            <a:r>
              <a:rPr lang="en-US" dirty="0" err="1" smtClean="0"/>
              <a:t>koju</a:t>
            </a:r>
            <a:r>
              <a:rPr lang="en-US" dirty="0" smtClean="0"/>
              <a:t> </a:t>
            </a:r>
            <a:r>
              <a:rPr lang="en-US" dirty="0" err="1" smtClean="0"/>
              <a:t>kreiraju</a:t>
            </a:r>
            <a:r>
              <a:rPr lang="en-US" dirty="0" smtClean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, </a:t>
            </a:r>
            <a:r>
              <a:rPr lang="en-US" dirty="0" err="1" smtClean="0"/>
              <a:t>jeste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obavezne</a:t>
            </a:r>
            <a:r>
              <a:rPr lang="en-US" dirty="0" smtClean="0"/>
              <a:t> </a:t>
            </a:r>
            <a:r>
              <a:rPr lang="en-US" dirty="0" err="1" smtClean="0"/>
              <a:t>rezerve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Povećanjem</a:t>
            </a:r>
            <a:r>
              <a:rPr lang="en-US" dirty="0" smtClean="0"/>
              <a:t> stope </a:t>
            </a:r>
            <a:r>
              <a:rPr lang="en-US" dirty="0" err="1" smtClean="0"/>
              <a:t>obavezne</a:t>
            </a:r>
            <a:r>
              <a:rPr lang="en-US" dirty="0" smtClean="0"/>
              <a:t> </a:t>
            </a:r>
            <a:r>
              <a:rPr lang="en-US" dirty="0" err="1" smtClean="0"/>
              <a:t>rezerve</a:t>
            </a:r>
            <a:r>
              <a:rPr lang="en-US" dirty="0" smtClean="0"/>
              <a:t> </a:t>
            </a:r>
            <a:r>
              <a:rPr lang="en-US" dirty="0" err="1" smtClean="0"/>
              <a:t>cantralna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</a:t>
            </a:r>
            <a:r>
              <a:rPr lang="en-US" dirty="0" err="1" smtClean="0"/>
              <a:t>utiče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smanjenje</a:t>
            </a:r>
            <a:r>
              <a:rPr lang="en-US" dirty="0" smtClean="0"/>
              <a:t> </a:t>
            </a:r>
            <a:r>
              <a:rPr lang="en-US" dirty="0" err="1" smtClean="0"/>
              <a:t>količine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u </a:t>
            </a:r>
            <a:r>
              <a:rPr lang="en-US" dirty="0" err="1" smtClean="0"/>
              <a:t>opticaju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obrnuto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 smtClean="0"/>
              <a:t>taj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se </a:t>
            </a:r>
            <a:r>
              <a:rPr lang="en-US" dirty="0" err="1" smtClean="0"/>
              <a:t>količina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održava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optimalnom</a:t>
            </a:r>
            <a:r>
              <a:rPr lang="en-US" dirty="0" smtClean="0"/>
              <a:t> </a:t>
            </a:r>
            <a:r>
              <a:rPr lang="en-US" dirty="0" err="1" smtClean="0"/>
              <a:t>nivou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nivou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obezbeđuje</a:t>
            </a:r>
            <a:r>
              <a:rPr lang="en-US" dirty="0" smtClean="0"/>
              <a:t> </a:t>
            </a:r>
            <a:r>
              <a:rPr lang="en-US" dirty="0" err="1" smtClean="0"/>
              <a:t>nisku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 </a:t>
            </a:r>
            <a:r>
              <a:rPr lang="en-US" dirty="0" err="1" smtClean="0"/>
              <a:t>inflacije</a:t>
            </a:r>
            <a:r>
              <a:rPr lang="en-US" dirty="0" smtClean="0"/>
              <a:t>, bez </a:t>
            </a:r>
            <a:r>
              <a:rPr lang="en-US" dirty="0" err="1" smtClean="0"/>
              <a:t>kreiranja</a:t>
            </a:r>
            <a:r>
              <a:rPr lang="en-US" dirty="0" smtClean="0"/>
              <a:t> </a:t>
            </a:r>
            <a:r>
              <a:rPr lang="en-US" dirty="0" err="1" smtClean="0"/>
              <a:t>visoke</a:t>
            </a:r>
            <a:r>
              <a:rPr lang="en-US" dirty="0" smtClean="0"/>
              <a:t> stope </a:t>
            </a:r>
            <a:r>
              <a:rPr lang="en-US" dirty="0" err="1" smtClean="0"/>
              <a:t>nazaposlenosti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6999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r-Latn-ME" dirty="0" smtClean="0"/>
              <a:t>8.1.3. </a:t>
            </a:r>
            <a:r>
              <a:rPr lang="en-US" dirty="0" err="1" smtClean="0"/>
              <a:t>Investicioni</a:t>
            </a:r>
            <a:r>
              <a:rPr lang="en-US" dirty="0" smtClean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</a:p>
          <a:p>
            <a:pPr algn="just"/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odobravaju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je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trajnih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u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tehničko-tehnološkog</a:t>
            </a:r>
            <a:r>
              <a:rPr lang="en-US" dirty="0"/>
              <a:t> </a:t>
            </a:r>
            <a:r>
              <a:rPr lang="en-US" dirty="0" err="1"/>
              <a:t>unapređenja</a:t>
            </a:r>
            <a:r>
              <a:rPr lang="en-US" dirty="0"/>
              <a:t> </a:t>
            </a:r>
            <a:r>
              <a:rPr lang="en-US" dirty="0" err="1"/>
              <a:t>materijalne</a:t>
            </a:r>
            <a:r>
              <a:rPr lang="en-US" dirty="0"/>
              <a:t> </a:t>
            </a:r>
            <a:r>
              <a:rPr lang="en-US" dirty="0" err="1"/>
              <a:t>osnove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obezbeđenja</a:t>
            </a:r>
            <a:r>
              <a:rPr lang="en-US" dirty="0"/>
              <a:t> </a:t>
            </a:r>
            <a:r>
              <a:rPr lang="en-US" dirty="0" err="1"/>
              <a:t>trajnih</a:t>
            </a:r>
            <a:r>
              <a:rPr lang="en-US" dirty="0"/>
              <a:t> </a:t>
            </a:r>
            <a:r>
              <a:rPr lang="en-US" dirty="0" err="1"/>
              <a:t>obrtnih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neophodna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redovno</a:t>
            </a:r>
            <a:r>
              <a:rPr lang="en-US" dirty="0"/>
              <a:t> </a:t>
            </a:r>
            <a:r>
              <a:rPr lang="en-US" dirty="0" err="1" smtClean="0"/>
              <a:t>poslovanje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tržištem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finansiraju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korišćenjem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Sa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manja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finansiraju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u </a:t>
            </a:r>
            <a:r>
              <a:rPr lang="en-US" dirty="0" err="1"/>
              <a:t>fiksnu</a:t>
            </a:r>
            <a:r>
              <a:rPr lang="en-US" dirty="0"/>
              <a:t> </a:t>
            </a:r>
            <a:r>
              <a:rPr lang="en-US" dirty="0" err="1"/>
              <a:t>aktivu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trajna</a:t>
            </a:r>
            <a:r>
              <a:rPr lang="en-US" dirty="0"/>
              <a:t> </a:t>
            </a:r>
            <a:r>
              <a:rPr lang="en-US" dirty="0" err="1"/>
              <a:t>obrtna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 smtClean="0"/>
              <a:t>kredita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26841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9854"/>
            <a:ext cx="10515600" cy="541710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Otplata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anuitetnih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predviđaju</a:t>
            </a:r>
            <a:r>
              <a:rPr lang="en-US" dirty="0"/>
              <a:t> </a:t>
            </a:r>
            <a:r>
              <a:rPr lang="en-US" dirty="0" err="1"/>
              <a:t>rokovi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otplatu</a:t>
            </a:r>
            <a:r>
              <a:rPr lang="en-US" dirty="0"/>
              <a:t> </a:t>
            </a:r>
            <a:r>
              <a:rPr lang="en-US" dirty="0" err="1"/>
              <a:t>anuiteta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 err="1"/>
              <a:t>rokovi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mesečni</a:t>
            </a:r>
            <a:r>
              <a:rPr lang="en-US" dirty="0"/>
              <a:t>, </a:t>
            </a:r>
            <a:r>
              <a:rPr lang="en-US" dirty="0" err="1"/>
              <a:t>kvartalni</a:t>
            </a:r>
            <a:r>
              <a:rPr lang="en-US" dirty="0"/>
              <a:t>, </a:t>
            </a:r>
            <a:r>
              <a:rPr lang="en-US" dirty="0" err="1"/>
              <a:t>polugodišnji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godišnji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uv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/>
              <a:t>teže</a:t>
            </a:r>
            <a:r>
              <a:rPr lang="en-US" dirty="0"/>
              <a:t> da </a:t>
            </a:r>
            <a:r>
              <a:rPr lang="en-US" dirty="0" err="1"/>
              <a:t>pomenute</a:t>
            </a:r>
            <a:r>
              <a:rPr lang="en-US" dirty="0"/>
              <a:t> </a:t>
            </a:r>
            <a:r>
              <a:rPr lang="en-US" dirty="0" err="1"/>
              <a:t>rokove</a:t>
            </a:r>
            <a:r>
              <a:rPr lang="en-US" dirty="0"/>
              <a:t> </a:t>
            </a:r>
            <a:r>
              <a:rPr lang="en-US" dirty="0" err="1"/>
              <a:t>usklade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mogućnostima</a:t>
            </a:r>
            <a:r>
              <a:rPr lang="en-US" dirty="0"/>
              <a:t> </a:t>
            </a:r>
            <a:r>
              <a:rPr lang="en-US" dirty="0" err="1"/>
              <a:t>zajmotražioca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njegovim</a:t>
            </a:r>
            <a:r>
              <a:rPr lang="en-US" dirty="0"/>
              <a:t> </a:t>
            </a:r>
            <a:r>
              <a:rPr lang="en-US" dirty="0" err="1"/>
              <a:t>prihodima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osnov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otplatu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opšti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zajmotražioca</a:t>
            </a:r>
            <a:r>
              <a:rPr lang="en-US" dirty="0"/>
              <a:t>,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ročnost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većih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zajmova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se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enjuju</a:t>
            </a:r>
            <a:r>
              <a:rPr lang="en-US" dirty="0" smtClean="0"/>
              <a:t> </a:t>
            </a:r>
            <a:r>
              <a:rPr lang="en-US" dirty="0" err="1"/>
              <a:t>varijabilne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vezuju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neku</a:t>
            </a:r>
            <a:r>
              <a:rPr lang="en-US" dirty="0"/>
              <a:t> </a:t>
            </a:r>
            <a:r>
              <a:rPr lang="en-US" dirty="0" err="1"/>
              <a:t>bazičnu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dodatak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nosi</a:t>
            </a:r>
            <a:r>
              <a:rPr lang="en-US" dirty="0"/>
              <a:t> </a:t>
            </a:r>
            <a:r>
              <a:rPr lang="en-US" dirty="0" err="1"/>
              <a:t>posmatrani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6707865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oc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dobijenje</a:t>
            </a:r>
            <a:r>
              <a:rPr lang="en-US" dirty="0"/>
              <a:t> </a:t>
            </a:r>
            <a:r>
              <a:rPr lang="en-US" dirty="0" err="1"/>
              <a:t>investicionog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u </a:t>
            </a:r>
            <a:r>
              <a:rPr lang="en-US" dirty="0" err="1"/>
              <a:t>fokusu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je </a:t>
            </a:r>
            <a:r>
              <a:rPr lang="en-US" dirty="0" err="1"/>
              <a:t>profitabilnost</a:t>
            </a:r>
            <a:r>
              <a:rPr lang="en-US" dirty="0"/>
              <a:t> </a:t>
            </a:r>
            <a:r>
              <a:rPr lang="en-US" dirty="0" err="1"/>
              <a:t>zajmotražioca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tiče</a:t>
            </a:r>
            <a:r>
              <a:rPr lang="en-US" dirty="0"/>
              <a:t> </a:t>
            </a:r>
            <a:r>
              <a:rPr lang="en-US" dirty="0" err="1"/>
              <a:t>analitičkih</a:t>
            </a:r>
            <a:r>
              <a:rPr lang="en-US" dirty="0"/>
              <a:t> </a:t>
            </a:r>
            <a:r>
              <a:rPr lang="en-US" dirty="0" err="1"/>
              <a:t>postupaka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investicionog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enjuju</a:t>
            </a:r>
            <a:r>
              <a:rPr lang="en-US" dirty="0" smtClean="0"/>
              <a:t> </a:t>
            </a:r>
            <a:r>
              <a:rPr lang="en-US" dirty="0" err="1"/>
              <a:t>projekcije</a:t>
            </a:r>
            <a:r>
              <a:rPr lang="en-US" dirty="0"/>
              <a:t> </a:t>
            </a:r>
            <a:r>
              <a:rPr lang="en-US" dirty="0" err="1"/>
              <a:t>dohodka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projekcije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tokova</a:t>
            </a:r>
            <a:r>
              <a:rPr lang="en-US" dirty="0"/>
              <a:t> </a:t>
            </a:r>
            <a:r>
              <a:rPr lang="en-US" dirty="0" err="1"/>
              <a:t>zajmotražioca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/>
              <a:t>trajanja</a:t>
            </a:r>
            <a:r>
              <a:rPr lang="en-US" dirty="0"/>
              <a:t> </a:t>
            </a:r>
            <a:r>
              <a:rPr lang="en-US" dirty="0" err="1"/>
              <a:t>investicionog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dužnici</a:t>
            </a:r>
            <a:r>
              <a:rPr lang="en-US" dirty="0"/>
              <a:t> </a:t>
            </a:r>
            <a:r>
              <a:rPr lang="en-US" dirty="0" err="1"/>
              <a:t>razvijaju</a:t>
            </a:r>
            <a:r>
              <a:rPr lang="en-US" dirty="0"/>
              <a:t> </a:t>
            </a:r>
            <a:r>
              <a:rPr lang="en-US" dirty="0" err="1"/>
              <a:t>partnerski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interesno</a:t>
            </a:r>
            <a:r>
              <a:rPr lang="en-US" dirty="0"/>
              <a:t> </a:t>
            </a:r>
            <a:r>
              <a:rPr lang="en-US" dirty="0" err="1"/>
              <a:t>povezuju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duži</a:t>
            </a:r>
            <a:r>
              <a:rPr lang="en-US" dirty="0"/>
              <a:t>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tog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u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/>
              <a:t>perioda</a:t>
            </a:r>
            <a:r>
              <a:rPr lang="en-US" dirty="0"/>
              <a:t> </a:t>
            </a:r>
            <a:r>
              <a:rPr lang="en-US" dirty="0" err="1"/>
              <a:t>otplate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permanentno</a:t>
            </a:r>
            <a:r>
              <a:rPr lang="en-US" dirty="0"/>
              <a:t> </a:t>
            </a:r>
            <a:r>
              <a:rPr lang="en-US" dirty="0" err="1"/>
              <a:t>sagledavaju</a:t>
            </a:r>
            <a:r>
              <a:rPr lang="en-US" dirty="0"/>
              <a:t> </a:t>
            </a:r>
            <a:r>
              <a:rPr lang="en-US" dirty="0" err="1"/>
              <a:t>finansijsku</a:t>
            </a:r>
            <a:r>
              <a:rPr lang="en-US" dirty="0"/>
              <a:t> </a:t>
            </a:r>
            <a:r>
              <a:rPr lang="en-US" dirty="0" err="1"/>
              <a:t>poziciju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tržišnu</a:t>
            </a:r>
            <a:r>
              <a:rPr lang="en-US" dirty="0"/>
              <a:t> </a:t>
            </a:r>
            <a:r>
              <a:rPr lang="en-US" dirty="0" err="1"/>
              <a:t>perspektivu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282724603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da </a:t>
            </a:r>
            <a:r>
              <a:rPr lang="en-US" dirty="0" err="1"/>
              <a:t>sagledaju</a:t>
            </a:r>
            <a:r>
              <a:rPr lang="en-US" dirty="0"/>
              <a:t>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menadžmenta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izloženost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tehnološkom</a:t>
            </a:r>
            <a:r>
              <a:rPr lang="en-US" dirty="0"/>
              <a:t> </a:t>
            </a:r>
            <a:r>
              <a:rPr lang="en-US" dirty="0" err="1"/>
              <a:t>riziku</a:t>
            </a:r>
            <a:r>
              <a:rPr lang="en-US" dirty="0"/>
              <a:t>,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istraživačko-razvojnih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, </a:t>
            </a:r>
            <a:r>
              <a:rPr lang="en-US" dirty="0" err="1"/>
              <a:t>konkurentnsku</a:t>
            </a:r>
            <a:r>
              <a:rPr lang="en-US" dirty="0"/>
              <a:t> </a:t>
            </a:r>
            <a:r>
              <a:rPr lang="en-US" dirty="0" err="1"/>
              <a:t>poziciju</a:t>
            </a:r>
            <a:r>
              <a:rPr lang="en-US" dirty="0"/>
              <a:t>, </a:t>
            </a:r>
            <a:r>
              <a:rPr lang="en-US" dirty="0" err="1"/>
              <a:t>sklonost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inovacijama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ostalo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obezbeđivanja</a:t>
            </a:r>
            <a:r>
              <a:rPr lang="en-US" dirty="0"/>
              <a:t> </a:t>
            </a:r>
            <a:r>
              <a:rPr lang="en-US" dirty="0" err="1"/>
              <a:t>sigurnosti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vraćanja</a:t>
            </a:r>
            <a:r>
              <a:rPr lang="en-US" dirty="0"/>
              <a:t> </a:t>
            </a:r>
            <a:r>
              <a:rPr lang="en-US" dirty="0" err="1"/>
              <a:t>uloženih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pribavlja</a:t>
            </a:r>
            <a:r>
              <a:rPr lang="en-US" dirty="0"/>
              <a:t>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jemstva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dirty="0" err="1"/>
              <a:t>garancija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hipoteke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založnog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nekretnine</a:t>
            </a:r>
            <a:r>
              <a:rPr lang="en-US" dirty="0"/>
              <a:t>, m</a:t>
            </a:r>
            <a:r>
              <a:rPr lang="sr-Latn-ME" dirty="0"/>
              <a:t>j</a:t>
            </a:r>
            <a:r>
              <a:rPr lang="en-US" dirty="0" err="1"/>
              <a:t>enično</a:t>
            </a:r>
            <a:r>
              <a:rPr lang="en-US" dirty="0"/>
              <a:t> </a:t>
            </a:r>
            <a:r>
              <a:rPr lang="en-US" dirty="0" err="1"/>
              <a:t>jemstvo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Pored toga,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nepoštovanja</a:t>
            </a:r>
            <a:r>
              <a:rPr lang="en-US" dirty="0"/>
              <a:t> </a:t>
            </a:r>
            <a:r>
              <a:rPr lang="en-US" dirty="0" err="1"/>
              <a:t>elemenata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</a:t>
            </a:r>
            <a:r>
              <a:rPr lang="en-US" dirty="0" err="1"/>
              <a:t>aktiviraju</a:t>
            </a:r>
            <a:r>
              <a:rPr lang="en-US" dirty="0"/>
              <a:t> </a:t>
            </a:r>
            <a:r>
              <a:rPr lang="en-US" dirty="0" err="1"/>
              <a:t>akceleracionu</a:t>
            </a:r>
            <a:r>
              <a:rPr lang="en-US" dirty="0"/>
              <a:t> </a:t>
            </a:r>
            <a:r>
              <a:rPr lang="en-US" dirty="0" err="1"/>
              <a:t>klauzulu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proglase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dosp</a:t>
            </a:r>
            <a:r>
              <a:rPr lang="sr-Latn-ME" dirty="0"/>
              <a:t>j</a:t>
            </a:r>
            <a:r>
              <a:rPr lang="en-US" dirty="0" err="1"/>
              <a:t>elim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45826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5307"/>
            <a:ext cx="10515600" cy="557165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grupu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trajna</a:t>
            </a:r>
            <a:r>
              <a:rPr lang="en-US" dirty="0"/>
              <a:t> </a:t>
            </a:r>
            <a:r>
              <a:rPr lang="en-US" dirty="0" err="1"/>
              <a:t>obrtna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uslovljeni</a:t>
            </a:r>
            <a:r>
              <a:rPr lang="en-US" dirty="0"/>
              <a:t> </a:t>
            </a:r>
            <a:r>
              <a:rPr lang="en-US" dirty="0" err="1"/>
              <a:t>permanentnom</a:t>
            </a:r>
            <a:r>
              <a:rPr lang="en-US" dirty="0"/>
              <a:t> </a:t>
            </a:r>
            <a:r>
              <a:rPr lang="en-US" dirty="0" err="1"/>
              <a:t>potrebom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sumom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Dokumentaciona</a:t>
            </a:r>
            <a:r>
              <a:rPr lang="en-US" dirty="0" smtClean="0"/>
              <a:t> </a:t>
            </a:r>
            <a:r>
              <a:rPr lang="en-US" dirty="0" err="1"/>
              <a:t>osnova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traže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je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manja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to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 smtClean="0"/>
              <a:t>kredita</a:t>
            </a:r>
            <a:r>
              <a:rPr lang="en-US" dirty="0" smtClean="0"/>
              <a:t>. </a:t>
            </a:r>
            <a:endParaRPr lang="en-US" dirty="0"/>
          </a:p>
          <a:p>
            <a:pPr algn="just"/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</a:p>
          <a:p>
            <a:pPr algn="just"/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zajmodavca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zamoprimca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zasnovan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Da </a:t>
            </a:r>
            <a:r>
              <a:rPr lang="en-US" dirty="0"/>
              <a:t>bi se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mogao</a:t>
            </a:r>
            <a:r>
              <a:rPr lang="en-US" dirty="0"/>
              <a:t> </a:t>
            </a:r>
            <a:r>
              <a:rPr lang="en-US" dirty="0" err="1"/>
              <a:t>smatrati</a:t>
            </a:r>
            <a:r>
              <a:rPr lang="en-US" dirty="0"/>
              <a:t> </a:t>
            </a:r>
            <a:r>
              <a:rPr lang="en-US" dirty="0" err="1"/>
              <a:t>vrstom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potrebno</a:t>
            </a:r>
            <a:r>
              <a:rPr lang="en-US" dirty="0"/>
              <a:t> je da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j</a:t>
            </a:r>
            <a:r>
              <a:rPr lang="en-US" dirty="0" err="1" smtClean="0"/>
              <a:t>edoči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postojanju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erioca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318705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/>
          <a:lstStyle/>
          <a:p>
            <a:pPr algn="just"/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aranžmana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poverioca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dužnik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njegovog</a:t>
            </a:r>
            <a:r>
              <a:rPr lang="en-US" dirty="0"/>
              <a:t> </a:t>
            </a:r>
            <a:r>
              <a:rPr lang="en-US" dirty="0" err="1"/>
              <a:t>zaduženja</a:t>
            </a:r>
            <a:r>
              <a:rPr lang="en-US" dirty="0"/>
              <a:t> </a:t>
            </a:r>
            <a:r>
              <a:rPr lang="en-US" dirty="0" err="1"/>
              <a:t>ostaju</a:t>
            </a:r>
            <a:r>
              <a:rPr lang="en-US" dirty="0"/>
              <a:t> </a:t>
            </a:r>
            <a:r>
              <a:rPr lang="en-US" dirty="0" err="1" smtClean="0"/>
              <a:t>neprom</a:t>
            </a:r>
            <a:r>
              <a:rPr lang="sr-Latn-ME" dirty="0" smtClean="0"/>
              <a:t>ij</a:t>
            </a:r>
            <a:r>
              <a:rPr lang="en-US" dirty="0" err="1" smtClean="0"/>
              <a:t>enjeni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eskontovanje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enice</a:t>
            </a:r>
            <a:r>
              <a:rPr lang="en-US" dirty="0"/>
              <a:t>,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err="1" smtClean="0"/>
              <a:t>eničnog</a:t>
            </a:r>
            <a:r>
              <a:rPr lang="en-US" dirty="0" smtClean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erioca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dužnik</a:t>
            </a:r>
            <a:r>
              <a:rPr lang="en-US" dirty="0"/>
              <a:t> </a:t>
            </a:r>
            <a:r>
              <a:rPr lang="en-US" dirty="0" err="1"/>
              <a:t>ostaje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Novi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prethodni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enični</a:t>
            </a:r>
            <a:r>
              <a:rPr lang="en-US" dirty="0" smtClean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erilac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ugovaraju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/>
              <a:t> (</a:t>
            </a:r>
            <a:r>
              <a:rPr lang="en-US" dirty="0" err="1"/>
              <a:t>eskont</a:t>
            </a:r>
            <a:r>
              <a:rPr lang="en-US" dirty="0"/>
              <a:t>), s </a:t>
            </a:r>
            <a:r>
              <a:rPr lang="en-US" dirty="0" err="1"/>
              <a:t>tim</a:t>
            </a:r>
            <a:r>
              <a:rPr lang="en-US" dirty="0"/>
              <a:t> da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kamatnog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mora da ide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teret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kamatnog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erioca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razlog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to je </a:t>
            </a:r>
            <a:r>
              <a:rPr lang="en-US" dirty="0" err="1"/>
              <a:t>pravilo</a:t>
            </a:r>
            <a:r>
              <a:rPr lang="en-US" dirty="0"/>
              <a:t> da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zaduženja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eničnog</a:t>
            </a:r>
            <a:r>
              <a:rPr lang="en-US" dirty="0" smtClean="0"/>
              <a:t> </a:t>
            </a:r>
            <a:r>
              <a:rPr lang="en-US" dirty="0" err="1"/>
              <a:t>dužnika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da </a:t>
            </a:r>
            <a:r>
              <a:rPr lang="en-US" dirty="0" err="1"/>
              <a:t>ostanu</a:t>
            </a:r>
            <a:r>
              <a:rPr lang="en-US" dirty="0"/>
              <a:t> </a:t>
            </a:r>
            <a:r>
              <a:rPr lang="en-US" dirty="0" err="1" smtClean="0"/>
              <a:t>neprom</a:t>
            </a:r>
            <a:r>
              <a:rPr lang="sr-Latn-ME" dirty="0" smtClean="0"/>
              <a:t>ij</a:t>
            </a:r>
            <a:r>
              <a:rPr lang="en-US" dirty="0" err="1" smtClean="0"/>
              <a:t>enje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243452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Pored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bankarskoj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se </a:t>
            </a:r>
            <a:r>
              <a:rPr lang="en-US" dirty="0" err="1"/>
              <a:t>operacije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nazivaju</a:t>
            </a:r>
            <a:r>
              <a:rPr lang="en-US" dirty="0"/>
              <a:t> </a:t>
            </a:r>
            <a:r>
              <a:rPr lang="en-US" dirty="0" err="1"/>
              <a:t>faktoring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Faktoring</a:t>
            </a:r>
            <a:r>
              <a:rPr lang="en-US" dirty="0" smtClean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zasnovani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/>
              <a:t> </a:t>
            </a:r>
            <a:r>
              <a:rPr lang="en-US" dirty="0" err="1"/>
              <a:t>robno-komercijalne</a:t>
            </a:r>
            <a:r>
              <a:rPr lang="en-US" dirty="0"/>
              <a:t> </a:t>
            </a:r>
            <a:r>
              <a:rPr lang="en-US" dirty="0" err="1"/>
              <a:t>dokumentacije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tovarni</a:t>
            </a:r>
            <a:r>
              <a:rPr lang="en-US" dirty="0"/>
              <a:t> list, </a:t>
            </a:r>
            <a:r>
              <a:rPr lang="en-US" dirty="0" err="1"/>
              <a:t>skladišnica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aranžmana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 </a:t>
            </a:r>
            <a:r>
              <a:rPr lang="en-US" dirty="0" err="1"/>
              <a:t>izmiruje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njegovom</a:t>
            </a:r>
            <a:r>
              <a:rPr lang="en-US" dirty="0"/>
              <a:t> </a:t>
            </a:r>
            <a:r>
              <a:rPr lang="en-US" dirty="0" err="1"/>
              <a:t>dobavljaču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zakonskom</a:t>
            </a:r>
            <a:r>
              <a:rPr lang="en-US" dirty="0"/>
              <a:t> </a:t>
            </a:r>
            <a:r>
              <a:rPr lang="en-US" dirty="0" err="1"/>
              <a:t>vlasniku</a:t>
            </a:r>
            <a:r>
              <a:rPr lang="en-US" dirty="0"/>
              <a:t> robe), </a:t>
            </a:r>
            <a:r>
              <a:rPr lang="en-US" dirty="0" err="1"/>
              <a:t>preuzimajući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raspolaže</a:t>
            </a:r>
            <a:r>
              <a:rPr lang="en-US" dirty="0"/>
              <a:t> </a:t>
            </a:r>
            <a:r>
              <a:rPr lang="en-US" dirty="0" err="1"/>
              <a:t>robom</a:t>
            </a:r>
            <a:r>
              <a:rPr lang="en-US" dirty="0"/>
              <a:t> do momenta </a:t>
            </a:r>
            <a:r>
              <a:rPr lang="en-US" dirty="0" err="1"/>
              <a:t>otplate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/>
              <a:t>aranžmani</a:t>
            </a:r>
            <a:r>
              <a:rPr lang="en-US" dirty="0"/>
              <a:t> se </a:t>
            </a:r>
            <a:r>
              <a:rPr lang="en-US" dirty="0" err="1"/>
              <a:t>nazivaju</a:t>
            </a:r>
            <a:r>
              <a:rPr lang="en-US" dirty="0"/>
              <a:t> </a:t>
            </a:r>
            <a:r>
              <a:rPr lang="en-US" dirty="0" err="1"/>
              <a:t>vinkulacioni</a:t>
            </a:r>
            <a:r>
              <a:rPr lang="en-US" dirty="0"/>
              <a:t> </a:t>
            </a:r>
            <a:r>
              <a:rPr lang="en-US" dirty="0" err="1"/>
              <a:t>krediti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43295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08338"/>
            <a:ext cx="10515600" cy="546862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r-Latn-ME" dirty="0"/>
              <a:t>8</a:t>
            </a:r>
            <a:r>
              <a:rPr lang="en-US" dirty="0" smtClean="0"/>
              <a:t>.</a:t>
            </a:r>
            <a:r>
              <a:rPr lang="sr-Latn-ME" dirty="0" smtClean="0"/>
              <a:t>1</a:t>
            </a:r>
            <a:r>
              <a:rPr lang="en-US" dirty="0" smtClean="0"/>
              <a:t>.</a:t>
            </a:r>
            <a:r>
              <a:rPr lang="sr-Latn-ME" dirty="0" smtClean="0"/>
              <a:t>4</a:t>
            </a:r>
            <a:r>
              <a:rPr lang="en-US" dirty="0" smtClean="0"/>
              <a:t>. </a:t>
            </a:r>
            <a:r>
              <a:rPr lang="en-US" dirty="0" err="1"/>
              <a:t>Strukturiranje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</a:p>
          <a:p>
            <a:pPr algn="just"/>
            <a:r>
              <a:rPr lang="en-US" dirty="0"/>
              <a:t>Pod </a:t>
            </a:r>
            <a:r>
              <a:rPr lang="en-US" dirty="0" err="1"/>
              <a:t>strukturiranjem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se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utvrđivanje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pod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zaključuje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Uslove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sporazumno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interesima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potrebama</a:t>
            </a:r>
            <a:r>
              <a:rPr lang="en-US" dirty="0"/>
              <a:t> </a:t>
            </a:r>
            <a:r>
              <a:rPr lang="en-US" dirty="0" err="1"/>
              <a:t>određuju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zajmodavac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zajmoprimac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elementi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dirty="0" err="1"/>
              <a:t>ročnost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r>
              <a:rPr lang="en-US" dirty="0" err="1"/>
              <a:t>pokriće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zaštitne</a:t>
            </a:r>
            <a:r>
              <a:rPr lang="en-US" dirty="0"/>
              <a:t> </a:t>
            </a:r>
            <a:r>
              <a:rPr lang="en-US" dirty="0" err="1" smtClean="0"/>
              <a:t>klauzule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kriterijumu</a:t>
            </a:r>
            <a:r>
              <a:rPr lang="en-US" dirty="0"/>
              <a:t> </a:t>
            </a:r>
            <a:r>
              <a:rPr lang="en-US" dirty="0" err="1"/>
              <a:t>ročnosti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pod</a:t>
            </a:r>
            <a:r>
              <a:rPr lang="sr-Latn-ME" dirty="0" smtClean="0"/>
              <a:t>ij</a:t>
            </a:r>
            <a:r>
              <a:rPr lang="en-US" dirty="0" err="1" smtClean="0"/>
              <a:t>eliti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: </a:t>
            </a:r>
          </a:p>
          <a:p>
            <a:pPr lvl="1" algn="just"/>
            <a:r>
              <a:rPr lang="en-US" dirty="0" smtClean="0"/>
              <a:t> </a:t>
            </a:r>
            <a:r>
              <a:rPr lang="en-US" sz="3000" dirty="0" err="1"/>
              <a:t>kratkoročne</a:t>
            </a:r>
            <a:r>
              <a:rPr lang="en-US" sz="3000" dirty="0"/>
              <a:t> </a:t>
            </a:r>
            <a:r>
              <a:rPr lang="en-US" sz="3000" dirty="0" err="1"/>
              <a:t>kredite</a:t>
            </a:r>
            <a:r>
              <a:rPr lang="en-US" sz="3000" dirty="0"/>
              <a:t> – </a:t>
            </a:r>
            <a:r>
              <a:rPr lang="en-US" sz="3000" dirty="0" err="1"/>
              <a:t>sa</a:t>
            </a:r>
            <a:r>
              <a:rPr lang="en-US" sz="3000" dirty="0"/>
              <a:t> </a:t>
            </a:r>
            <a:r>
              <a:rPr lang="en-US" sz="3000" dirty="0" err="1"/>
              <a:t>rokom</a:t>
            </a:r>
            <a:r>
              <a:rPr lang="en-US" sz="3000" dirty="0"/>
              <a:t> </a:t>
            </a:r>
            <a:r>
              <a:rPr lang="en-US" sz="3000" dirty="0" err="1" smtClean="0"/>
              <a:t>dosp</a:t>
            </a:r>
            <a:r>
              <a:rPr lang="sr-Latn-ME" sz="3000" dirty="0" smtClean="0"/>
              <a:t>ij</a:t>
            </a:r>
            <a:r>
              <a:rPr lang="en-US" sz="3000" dirty="0" err="1" smtClean="0"/>
              <a:t>eća</a:t>
            </a:r>
            <a:r>
              <a:rPr lang="en-US" sz="3000" dirty="0" smtClean="0"/>
              <a:t> </a:t>
            </a:r>
            <a:r>
              <a:rPr lang="en-US" sz="3000" dirty="0"/>
              <a:t>do 1 </a:t>
            </a:r>
            <a:r>
              <a:rPr lang="en-US" sz="3000" dirty="0" err="1"/>
              <a:t>godine</a:t>
            </a:r>
            <a:r>
              <a:rPr lang="en-US" sz="3000" dirty="0"/>
              <a:t>, </a:t>
            </a:r>
          </a:p>
          <a:p>
            <a:pPr lvl="1" algn="just"/>
            <a:r>
              <a:rPr lang="en-US" sz="3000" dirty="0" smtClean="0"/>
              <a:t> </a:t>
            </a:r>
            <a:r>
              <a:rPr lang="en-US" sz="3000" dirty="0" err="1"/>
              <a:t>srednjeročne</a:t>
            </a:r>
            <a:r>
              <a:rPr lang="en-US" sz="3000" dirty="0"/>
              <a:t> </a:t>
            </a:r>
            <a:r>
              <a:rPr lang="en-US" sz="3000" dirty="0" err="1"/>
              <a:t>kredite</a:t>
            </a:r>
            <a:r>
              <a:rPr lang="en-US" sz="3000" dirty="0"/>
              <a:t> – </a:t>
            </a:r>
            <a:r>
              <a:rPr lang="en-US" sz="3000" dirty="0" err="1"/>
              <a:t>sa</a:t>
            </a:r>
            <a:r>
              <a:rPr lang="en-US" sz="3000" dirty="0"/>
              <a:t> </a:t>
            </a:r>
            <a:r>
              <a:rPr lang="en-US" sz="3000" dirty="0" err="1"/>
              <a:t>rokom</a:t>
            </a:r>
            <a:r>
              <a:rPr lang="en-US" sz="3000" dirty="0"/>
              <a:t> </a:t>
            </a:r>
            <a:r>
              <a:rPr lang="en-US" sz="3000" dirty="0" err="1" smtClean="0"/>
              <a:t>dosp</a:t>
            </a:r>
            <a:r>
              <a:rPr lang="sr-Latn-ME" sz="3000" dirty="0" smtClean="0"/>
              <a:t>ij</a:t>
            </a:r>
            <a:r>
              <a:rPr lang="en-US" sz="3000" dirty="0" err="1" smtClean="0"/>
              <a:t>eća</a:t>
            </a:r>
            <a:r>
              <a:rPr lang="en-US" sz="3000" dirty="0" smtClean="0"/>
              <a:t> </a:t>
            </a:r>
            <a:r>
              <a:rPr lang="en-US" sz="3000" dirty="0"/>
              <a:t>od 1 do 7 </a:t>
            </a:r>
            <a:r>
              <a:rPr lang="en-US" sz="3000" dirty="0" err="1"/>
              <a:t>godina</a:t>
            </a:r>
            <a:r>
              <a:rPr lang="en-US" sz="3000" dirty="0"/>
              <a:t>,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</a:p>
          <a:p>
            <a:pPr lvl="1" algn="just"/>
            <a:r>
              <a:rPr lang="en-US" sz="3000" dirty="0" smtClean="0"/>
              <a:t> </a:t>
            </a:r>
            <a:r>
              <a:rPr lang="en-US" sz="3000" dirty="0" err="1"/>
              <a:t>dugoročne</a:t>
            </a:r>
            <a:r>
              <a:rPr lang="en-US" sz="3000" dirty="0"/>
              <a:t> </a:t>
            </a:r>
            <a:r>
              <a:rPr lang="en-US" sz="3000" dirty="0" err="1"/>
              <a:t>kredite</a:t>
            </a:r>
            <a:r>
              <a:rPr lang="en-US" sz="3000" dirty="0"/>
              <a:t> – </a:t>
            </a:r>
            <a:r>
              <a:rPr lang="en-US" sz="3000" dirty="0" err="1"/>
              <a:t>čiji</a:t>
            </a:r>
            <a:r>
              <a:rPr lang="en-US" sz="3000" dirty="0"/>
              <a:t> je </a:t>
            </a:r>
            <a:r>
              <a:rPr lang="en-US" sz="3000" dirty="0" err="1"/>
              <a:t>rok</a:t>
            </a:r>
            <a:r>
              <a:rPr lang="en-US" sz="3000" dirty="0"/>
              <a:t> </a:t>
            </a:r>
            <a:r>
              <a:rPr lang="en-US" sz="3000" dirty="0" err="1" smtClean="0"/>
              <a:t>dosp</a:t>
            </a:r>
            <a:r>
              <a:rPr lang="sr-Latn-ME" sz="3000" dirty="0" smtClean="0"/>
              <a:t>ij</a:t>
            </a:r>
            <a:r>
              <a:rPr lang="en-US" sz="3000" dirty="0" err="1" smtClean="0"/>
              <a:t>eća</a:t>
            </a:r>
            <a:r>
              <a:rPr lang="en-US" sz="3000" dirty="0" smtClean="0"/>
              <a:t> </a:t>
            </a:r>
            <a:r>
              <a:rPr lang="en-US" sz="3000" dirty="0" err="1"/>
              <a:t>obično</a:t>
            </a:r>
            <a:r>
              <a:rPr lang="en-US" sz="3000" dirty="0"/>
              <a:t> </a:t>
            </a:r>
            <a:r>
              <a:rPr lang="en-US" sz="3000" dirty="0" err="1"/>
              <a:t>preko</a:t>
            </a:r>
            <a:r>
              <a:rPr lang="en-US" sz="3000" dirty="0"/>
              <a:t> 10 </a:t>
            </a:r>
            <a:r>
              <a:rPr lang="en-US" sz="3000" dirty="0" err="1"/>
              <a:t>godina</a:t>
            </a:r>
            <a:r>
              <a:rPr lang="en-US" sz="3000" dirty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02271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5307"/>
            <a:ext cx="10515600" cy="557165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Zajednički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je da se </a:t>
            </a:r>
            <a:r>
              <a:rPr lang="en-US" dirty="0" err="1"/>
              <a:t>dužina</a:t>
            </a:r>
            <a:r>
              <a:rPr lang="en-US" dirty="0"/>
              <a:t> </a:t>
            </a:r>
            <a:r>
              <a:rPr lang="en-US" dirty="0" err="1"/>
              <a:t>otplatnog</a:t>
            </a:r>
            <a:r>
              <a:rPr lang="en-US" dirty="0"/>
              <a:t> </a:t>
            </a:r>
            <a:r>
              <a:rPr lang="en-US" dirty="0" err="1"/>
              <a:t>perioda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smtClean="0"/>
              <a:t>proc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realnije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Bankarska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/>
              <a:t>pokazuje</a:t>
            </a:r>
            <a:r>
              <a:rPr lang="en-US" dirty="0"/>
              <a:t> da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se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u </a:t>
            </a:r>
            <a:r>
              <a:rPr lang="en-US" dirty="0" err="1"/>
              <a:t>visokom</a:t>
            </a:r>
            <a:r>
              <a:rPr lang="en-US" dirty="0"/>
              <a:t> </a:t>
            </a:r>
            <a:r>
              <a:rPr lang="en-US" dirty="0" err="1"/>
              <a:t>procentu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ročnost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tekućih</a:t>
            </a:r>
            <a:r>
              <a:rPr lang="en-US" dirty="0"/>
              <a:t> </a:t>
            </a:r>
            <a:r>
              <a:rPr lang="en-US" dirty="0" err="1"/>
              <a:t>obrtnih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tiče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otplate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kratkoročke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je </a:t>
            </a:r>
            <a:r>
              <a:rPr lang="en-US" dirty="0" err="1"/>
              <a:t>karakteristično</a:t>
            </a:r>
            <a:r>
              <a:rPr lang="en-US" dirty="0"/>
              <a:t> da se </a:t>
            </a:r>
            <a:r>
              <a:rPr lang="en-US" dirty="0" err="1"/>
              <a:t>vraćaju</a:t>
            </a:r>
            <a:r>
              <a:rPr lang="en-US" dirty="0"/>
              <a:t> </a:t>
            </a:r>
            <a:r>
              <a:rPr lang="en-US" dirty="0" err="1"/>
              <a:t>odjednom</a:t>
            </a:r>
            <a:r>
              <a:rPr lang="en-US" dirty="0"/>
              <a:t>,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pripadajućom</a:t>
            </a:r>
            <a:r>
              <a:rPr lang="en-US" dirty="0"/>
              <a:t> </a:t>
            </a:r>
            <a:r>
              <a:rPr lang="en-US" dirty="0" err="1"/>
              <a:t>kamatom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vraćaju</a:t>
            </a:r>
            <a:r>
              <a:rPr lang="en-US" dirty="0"/>
              <a:t> u </a:t>
            </a:r>
            <a:r>
              <a:rPr lang="en-US" dirty="0" err="1"/>
              <a:t>ratama</a:t>
            </a:r>
            <a:r>
              <a:rPr lang="en-US" dirty="0"/>
              <a:t>,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anuitetnom</a:t>
            </a:r>
            <a:r>
              <a:rPr lang="en-US" dirty="0"/>
              <a:t> </a:t>
            </a:r>
            <a:r>
              <a:rPr lang="en-US" dirty="0" err="1"/>
              <a:t>planu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173473526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15155"/>
            <a:ext cx="10515600" cy="5661808"/>
          </a:xfrm>
        </p:spPr>
        <p:txBody>
          <a:bodyPr/>
          <a:lstStyle/>
          <a:p>
            <a:pPr algn="just"/>
            <a:r>
              <a:rPr lang="en-US" dirty="0"/>
              <a:t>U </a:t>
            </a:r>
            <a:r>
              <a:rPr lang="en-US" dirty="0" err="1"/>
              <a:t>praksi</a:t>
            </a:r>
            <a:r>
              <a:rPr lang="en-US" dirty="0"/>
              <a:t> se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primenjuje</a:t>
            </a:r>
            <a:r>
              <a:rPr lang="en-US" dirty="0"/>
              <a:t> model </a:t>
            </a:r>
            <a:r>
              <a:rPr lang="en-US" dirty="0" err="1"/>
              <a:t>jednakih</a:t>
            </a:r>
            <a:r>
              <a:rPr lang="en-US" dirty="0"/>
              <a:t> </a:t>
            </a:r>
            <a:r>
              <a:rPr lang="en-US" dirty="0" err="1"/>
              <a:t>anuiteta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Sa </a:t>
            </a:r>
            <a:r>
              <a:rPr lang="en-US" dirty="0" err="1"/>
              <a:t>aspekta</a:t>
            </a:r>
            <a:r>
              <a:rPr lang="en-US" dirty="0"/>
              <a:t> </a:t>
            </a:r>
            <a:r>
              <a:rPr lang="en-US" dirty="0" err="1"/>
              <a:t>rizičnosti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, </a:t>
            </a:r>
            <a:r>
              <a:rPr lang="en-US" dirty="0" err="1"/>
              <a:t>smatra</a:t>
            </a:r>
            <a:r>
              <a:rPr lang="en-US" dirty="0"/>
              <a:t> se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rizičniji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je </a:t>
            </a:r>
            <a:r>
              <a:rPr lang="en-US" dirty="0" err="1"/>
              <a:t>kretanje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ulaze</a:t>
            </a:r>
            <a:r>
              <a:rPr lang="en-US" dirty="0"/>
              <a:t> u </a:t>
            </a:r>
            <a:r>
              <a:rPr lang="en-US" dirty="0" err="1" smtClean="0"/>
              <a:t>oc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</a:t>
            </a:r>
            <a:r>
              <a:rPr lang="en-US" dirty="0" err="1"/>
              <a:t>teže</a:t>
            </a:r>
            <a:r>
              <a:rPr lang="en-US" dirty="0"/>
              <a:t> </a:t>
            </a:r>
            <a:r>
              <a:rPr lang="en-US" dirty="0" err="1" smtClean="0"/>
              <a:t>predvid</a:t>
            </a:r>
            <a:r>
              <a:rPr lang="sr-Latn-ME" dirty="0" smtClean="0"/>
              <a:t>j</a:t>
            </a:r>
            <a:r>
              <a:rPr lang="en-US" dirty="0" err="1" smtClean="0"/>
              <a:t>eti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duži</a:t>
            </a:r>
            <a:r>
              <a:rPr lang="en-US" dirty="0"/>
              <a:t>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To je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kog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zaračunava</a:t>
            </a:r>
            <a:r>
              <a:rPr lang="en-US" dirty="0"/>
              <a:t> </a:t>
            </a:r>
            <a:r>
              <a:rPr lang="en-US" dirty="0" err="1"/>
              <a:t>viša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. </a:t>
            </a:r>
          </a:p>
          <a:p>
            <a:pPr algn="just"/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 smtClean="0"/>
              <a:t> </a:t>
            </a:r>
            <a:r>
              <a:rPr lang="en-US" dirty="0" err="1"/>
              <a:t>izuzetno</a:t>
            </a:r>
            <a:r>
              <a:rPr lang="en-US" dirty="0"/>
              <a:t> </a:t>
            </a:r>
            <a:r>
              <a:rPr lang="en-US" dirty="0" err="1"/>
              <a:t>važan</a:t>
            </a:r>
            <a:r>
              <a:rPr lang="en-US" dirty="0"/>
              <a:t> element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je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474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/>
          <a:lstStyle/>
          <a:p>
            <a:pPr algn="just"/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veoma</a:t>
            </a:r>
            <a:r>
              <a:rPr lang="en-US" dirty="0" smtClean="0"/>
              <a:t> </a:t>
            </a:r>
            <a:r>
              <a:rPr lang="en-US" dirty="0" err="1" smtClean="0"/>
              <a:t>važnu</a:t>
            </a:r>
            <a:r>
              <a:rPr lang="en-US" dirty="0" smtClean="0"/>
              <a:t> </a:t>
            </a:r>
            <a:r>
              <a:rPr lang="en-US" dirty="0" err="1" smtClean="0"/>
              <a:t>ulogu</a:t>
            </a:r>
            <a:r>
              <a:rPr lang="en-US" dirty="0" smtClean="0"/>
              <a:t>, </a:t>
            </a:r>
            <a:r>
              <a:rPr lang="en-US" dirty="0" err="1" smtClean="0"/>
              <a:t>kada</a:t>
            </a:r>
            <a:r>
              <a:rPr lang="en-US" dirty="0" smtClean="0"/>
              <a:t> je u </a:t>
            </a:r>
            <a:r>
              <a:rPr lang="en-US" dirty="0" err="1" smtClean="0"/>
              <a:t>pitanju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funkcije</a:t>
            </a:r>
            <a:r>
              <a:rPr lang="en-US" dirty="0" smtClean="0"/>
              <a:t> </a:t>
            </a:r>
            <a:r>
              <a:rPr lang="en-US" dirty="0" err="1" smtClean="0"/>
              <a:t>platnog</a:t>
            </a:r>
            <a:r>
              <a:rPr lang="en-US" dirty="0" smtClean="0"/>
              <a:t> </a:t>
            </a:r>
            <a:r>
              <a:rPr lang="en-US" dirty="0" err="1" smtClean="0"/>
              <a:t>prometa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Platni</a:t>
            </a:r>
            <a:r>
              <a:rPr lang="en-US" dirty="0" smtClean="0"/>
              <a:t> </a:t>
            </a:r>
            <a:r>
              <a:rPr lang="en-US" dirty="0" err="1" smtClean="0"/>
              <a:t>promet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sva</a:t>
            </a:r>
            <a:r>
              <a:rPr lang="en-US" dirty="0" smtClean="0"/>
              <a:t> </a:t>
            </a:r>
            <a:r>
              <a:rPr lang="en-US" dirty="0" err="1" smtClean="0"/>
              <a:t>plaćanja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pravnih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fizičkih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, </a:t>
            </a:r>
            <a:r>
              <a:rPr lang="en-US" dirty="0" err="1" smtClean="0"/>
              <a:t>čija</a:t>
            </a:r>
            <a:r>
              <a:rPr lang="en-US" dirty="0" smtClean="0"/>
              <a:t> je </a:t>
            </a:r>
            <a:r>
              <a:rPr lang="en-US" dirty="0" err="1" smtClean="0"/>
              <a:t>svrha</a:t>
            </a:r>
            <a:r>
              <a:rPr lang="en-US" dirty="0" smtClean="0"/>
              <a:t> </a:t>
            </a:r>
            <a:r>
              <a:rPr lang="en-US" dirty="0" err="1" smtClean="0"/>
              <a:t>izmirenje</a:t>
            </a:r>
            <a:r>
              <a:rPr lang="en-US" dirty="0" smtClean="0"/>
              <a:t> </a:t>
            </a:r>
            <a:r>
              <a:rPr lang="en-US" dirty="0" err="1" smtClean="0"/>
              <a:t>novčanih</a:t>
            </a:r>
            <a:r>
              <a:rPr lang="en-US" dirty="0" smtClean="0"/>
              <a:t> </a:t>
            </a:r>
            <a:r>
              <a:rPr lang="en-US" dirty="0" err="1" smtClean="0"/>
              <a:t>dugova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naplata</a:t>
            </a:r>
            <a:r>
              <a:rPr lang="en-US" dirty="0" smtClean="0"/>
              <a:t> </a:t>
            </a:r>
            <a:r>
              <a:rPr lang="en-US" dirty="0" err="1" smtClean="0"/>
              <a:t>novčanih</a:t>
            </a:r>
            <a:r>
              <a:rPr lang="en-US" dirty="0" smtClean="0"/>
              <a:t> </a:t>
            </a:r>
            <a:r>
              <a:rPr lang="en-US" dirty="0" err="1" smtClean="0"/>
              <a:t>potraživanja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Koristeći</a:t>
            </a:r>
            <a:r>
              <a:rPr lang="en-US" dirty="0" smtClean="0"/>
              <a:t> </a:t>
            </a:r>
            <a:r>
              <a:rPr lang="en-US" dirty="0" err="1" smtClean="0"/>
              <a:t>rastuće</a:t>
            </a:r>
            <a:r>
              <a:rPr lang="en-US" dirty="0" smtClean="0"/>
              <a:t> </a:t>
            </a:r>
            <a:r>
              <a:rPr lang="en-US" dirty="0" err="1" smtClean="0"/>
              <a:t>mogućnosti</a:t>
            </a:r>
            <a:r>
              <a:rPr lang="en-US" dirty="0" smtClean="0"/>
              <a:t> </a:t>
            </a:r>
            <a:r>
              <a:rPr lang="en-US" dirty="0" err="1" smtClean="0"/>
              <a:t>informacione</a:t>
            </a:r>
            <a:r>
              <a:rPr lang="en-US" dirty="0" smtClean="0"/>
              <a:t> </a:t>
            </a:r>
            <a:r>
              <a:rPr lang="en-US" dirty="0" err="1" smtClean="0"/>
              <a:t>tehnologije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kreiranjem</a:t>
            </a:r>
            <a:r>
              <a:rPr lang="en-US" dirty="0" smtClean="0"/>
              <a:t> </a:t>
            </a:r>
            <a:r>
              <a:rPr lang="en-US" dirty="0" err="1" smtClean="0"/>
              <a:t>adekvatnih</a:t>
            </a:r>
            <a:r>
              <a:rPr lang="en-US" dirty="0" smtClean="0"/>
              <a:t> </a:t>
            </a:r>
            <a:r>
              <a:rPr lang="en-US" dirty="0" err="1" smtClean="0"/>
              <a:t>instrumenata</a:t>
            </a:r>
            <a:r>
              <a:rPr lang="en-US" dirty="0" smtClean="0"/>
              <a:t> </a:t>
            </a:r>
            <a:r>
              <a:rPr lang="en-US" dirty="0" err="1" smtClean="0"/>
              <a:t>platnog</a:t>
            </a:r>
            <a:r>
              <a:rPr lang="en-US" dirty="0" smtClean="0"/>
              <a:t> </a:t>
            </a:r>
            <a:r>
              <a:rPr lang="en-US" dirty="0" err="1" smtClean="0"/>
              <a:t>prometa</a:t>
            </a:r>
            <a:r>
              <a:rPr lang="en-US" dirty="0" smtClean="0"/>
              <a:t>,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utiču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ubrzavanje</a:t>
            </a:r>
            <a:r>
              <a:rPr lang="en-US" dirty="0" smtClean="0"/>
              <a:t> </a:t>
            </a:r>
            <a:r>
              <a:rPr lang="en-US" dirty="0" err="1" smtClean="0"/>
              <a:t>cirkulacije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podižući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taj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efikasnost</a:t>
            </a:r>
            <a:r>
              <a:rPr lang="en-US" dirty="0" smtClean="0"/>
              <a:t> </a:t>
            </a:r>
            <a:r>
              <a:rPr lang="en-US" dirty="0" err="1" smtClean="0"/>
              <a:t>privrede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ekonomije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635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Nominalna</a:t>
            </a:r>
            <a:r>
              <a:rPr lang="en-US" dirty="0" smtClean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ugovorenu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davaoca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tražioca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smtClean="0"/>
              <a:t>dv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komponente</a:t>
            </a:r>
            <a:r>
              <a:rPr lang="en-US" dirty="0"/>
              <a:t>: </a:t>
            </a:r>
            <a:r>
              <a:rPr lang="en-US" dirty="0" err="1"/>
              <a:t>realnu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sr-Latn-ME" dirty="0" smtClean="0"/>
              <a:t>rizika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toga, u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ulazi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posebna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marža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individualizaciju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konkretnog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Ova </a:t>
            </a:r>
            <a:r>
              <a:rPr lang="en-US" dirty="0" err="1"/>
              <a:t>komponenta</a:t>
            </a:r>
            <a:r>
              <a:rPr lang="en-US" dirty="0"/>
              <a:t> </a:t>
            </a:r>
            <a:r>
              <a:rPr lang="en-US" dirty="0" err="1"/>
              <a:t>varira</a:t>
            </a:r>
            <a:r>
              <a:rPr lang="en-US" dirty="0"/>
              <a:t> 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smtClean="0"/>
              <a:t>proc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se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pokriće</a:t>
            </a:r>
            <a:r>
              <a:rPr lang="en-US" dirty="0"/>
              <a:t> </a:t>
            </a:r>
            <a:r>
              <a:rPr lang="en-US" dirty="0" err="1"/>
              <a:t>gubitaka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izloženosti</a:t>
            </a:r>
            <a:r>
              <a:rPr lang="en-US" dirty="0"/>
              <a:t> </a:t>
            </a:r>
            <a:r>
              <a:rPr lang="en-US" dirty="0" err="1"/>
              <a:t>kreditnom</a:t>
            </a:r>
            <a:r>
              <a:rPr lang="en-US" dirty="0"/>
              <a:t> </a:t>
            </a:r>
            <a:r>
              <a:rPr lang="en-US" dirty="0" err="1"/>
              <a:t>riziku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smtClean="0"/>
              <a:t>proc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nosi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, </a:t>
            </a:r>
            <a:r>
              <a:rPr lang="en-US" dirty="0" err="1"/>
              <a:t>ona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zaračunava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dodatak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pokrivanje</a:t>
            </a:r>
            <a:r>
              <a:rPr lang="en-US" dirty="0"/>
              <a:t> tog </a:t>
            </a:r>
            <a:r>
              <a:rPr lang="en-US" dirty="0" err="1"/>
              <a:t>rizika</a:t>
            </a:r>
            <a:r>
              <a:rPr lang="en-US" dirty="0"/>
              <a:t> (</a:t>
            </a:r>
            <a:r>
              <a:rPr lang="en-US" dirty="0" err="1"/>
              <a:t>premija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obrnuto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56171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08338"/>
            <a:ext cx="10515600" cy="5468625"/>
          </a:xfrm>
        </p:spPr>
        <p:txBody>
          <a:bodyPr/>
          <a:lstStyle/>
          <a:p>
            <a:pPr algn="just"/>
            <a:r>
              <a:rPr lang="en-US" dirty="0"/>
              <a:t>Kao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videti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sr-Latn-ME" dirty="0" smtClean="0"/>
              <a:t>prethodnoj</a:t>
            </a:r>
            <a:r>
              <a:rPr lang="en-US" dirty="0" smtClean="0"/>
              <a:t>,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/>
              <a:t> </a:t>
            </a:r>
            <a:r>
              <a:rPr lang="en-US" dirty="0" err="1"/>
              <a:t>obezbediti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: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pasivne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r>
              <a:rPr lang="en-US" dirty="0" err="1"/>
              <a:t>izdvajanje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očekivane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neočekivane</a:t>
            </a:r>
            <a:r>
              <a:rPr lang="en-US" dirty="0"/>
              <a:t> </a:t>
            </a:r>
            <a:r>
              <a:rPr lang="en-US" dirty="0" err="1"/>
              <a:t>gubitke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,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 smtClean="0"/>
              <a:t>zarada</a:t>
            </a:r>
            <a:r>
              <a:rPr lang="sr-Latn-ME" dirty="0" smtClean="0"/>
              <a:t> </a:t>
            </a:r>
            <a:r>
              <a:rPr lang="en-US" dirty="0" err="1"/>
              <a:t>zaposlenima</a:t>
            </a:r>
            <a:r>
              <a:rPr lang="en-US" dirty="0"/>
              <a:t>, </a:t>
            </a:r>
            <a:r>
              <a:rPr lang="en-US" dirty="0" err="1"/>
              <a:t>pokriće</a:t>
            </a:r>
            <a:r>
              <a:rPr lang="en-US" dirty="0"/>
              <a:t> </a:t>
            </a:r>
            <a:r>
              <a:rPr lang="en-US" dirty="0" err="1"/>
              <a:t>materijalnih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nematerijalnih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poreza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/>
              <a:t>izdvajanja</a:t>
            </a:r>
            <a:r>
              <a:rPr lang="en-US" dirty="0"/>
              <a:t> </a:t>
            </a:r>
            <a:r>
              <a:rPr lang="en-US" dirty="0" err="1"/>
              <a:t>navedenih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banci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ostane</a:t>
            </a:r>
            <a:r>
              <a:rPr lang="en-US" dirty="0"/>
              <a:t> </a:t>
            </a:r>
            <a:r>
              <a:rPr lang="en-US" dirty="0" err="1"/>
              <a:t>zadovoljavajuća</a:t>
            </a:r>
            <a:r>
              <a:rPr lang="en-US" dirty="0"/>
              <a:t> </a:t>
            </a:r>
            <a:r>
              <a:rPr lang="en-US" dirty="0" err="1"/>
              <a:t>zarada</a:t>
            </a:r>
            <a:r>
              <a:rPr lang="en-US" dirty="0"/>
              <a:t> (profit). </a:t>
            </a:r>
          </a:p>
          <a:p>
            <a:pPr algn="just"/>
            <a:r>
              <a:rPr lang="en-US" dirty="0" err="1"/>
              <a:t>Teorijska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praktična</a:t>
            </a:r>
            <a:r>
              <a:rPr lang="en-US" dirty="0"/>
              <a:t> </a:t>
            </a:r>
            <a:r>
              <a:rPr lang="en-US" dirty="0" err="1"/>
              <a:t>iskustva</a:t>
            </a:r>
            <a:r>
              <a:rPr lang="en-US" dirty="0"/>
              <a:t> </a:t>
            </a:r>
            <a:r>
              <a:rPr lang="en-US" dirty="0" err="1"/>
              <a:t>pokazuju</a:t>
            </a:r>
            <a:r>
              <a:rPr lang="en-US" dirty="0"/>
              <a:t> da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pojavnih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, od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najvažnije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edeće</a:t>
            </a:r>
            <a:r>
              <a:rPr lang="en-US" dirty="0" smtClean="0"/>
              <a:t>: </a:t>
            </a:r>
            <a:endParaRPr lang="en-US" dirty="0"/>
          </a:p>
          <a:p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39933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5307"/>
            <a:ext cx="10515600" cy="557165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Nominalna</a:t>
            </a:r>
            <a:r>
              <a:rPr lang="en-US" dirty="0" smtClean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-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ugovorenu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davaoca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tražioca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fiksna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varijabilna</a:t>
            </a:r>
            <a:r>
              <a:rPr lang="en-US" dirty="0"/>
              <a:t>. 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Stvarna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- </a:t>
            </a:r>
            <a:r>
              <a:rPr lang="en-US" dirty="0" err="1"/>
              <a:t>uzima</a:t>
            </a:r>
            <a:r>
              <a:rPr lang="en-US" dirty="0"/>
              <a:t> 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zajmotražioca</a:t>
            </a:r>
            <a:r>
              <a:rPr lang="en-US" dirty="0"/>
              <a:t> da u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oroči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Realno</a:t>
            </a:r>
            <a:r>
              <a:rPr lang="en-US" dirty="0"/>
              <a:t> </a:t>
            </a:r>
            <a:r>
              <a:rPr lang="en-US" dirty="0" err="1"/>
              <a:t>pozitivna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-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viša</a:t>
            </a:r>
            <a:r>
              <a:rPr lang="en-US" dirty="0"/>
              <a:t> od stope </a:t>
            </a:r>
            <a:r>
              <a:rPr lang="en-US" dirty="0" err="1"/>
              <a:t>inflacije</a:t>
            </a:r>
            <a:r>
              <a:rPr lang="en-US" dirty="0"/>
              <a:t>. 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Realno</a:t>
            </a:r>
            <a:r>
              <a:rPr lang="en-US" dirty="0"/>
              <a:t> </a:t>
            </a:r>
            <a:r>
              <a:rPr lang="en-US" dirty="0" err="1"/>
              <a:t>negativna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-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viša</a:t>
            </a:r>
            <a:r>
              <a:rPr lang="en-US" dirty="0"/>
              <a:t> od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stope. 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Relativna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- </a:t>
            </a:r>
            <a:r>
              <a:rPr lang="en-US" dirty="0" err="1"/>
              <a:t>proporcionalni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obračunski</a:t>
            </a:r>
            <a:r>
              <a:rPr lang="en-US" dirty="0"/>
              <a:t> period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enjuje</a:t>
            </a:r>
            <a:r>
              <a:rPr lang="en-US" dirty="0"/>
              <a:t>. 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Komforna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- </a:t>
            </a:r>
            <a:r>
              <a:rPr lang="en-US" dirty="0" err="1"/>
              <a:t>diskontovana</a:t>
            </a:r>
            <a:r>
              <a:rPr lang="en-US" dirty="0"/>
              <a:t> </a:t>
            </a:r>
            <a:r>
              <a:rPr lang="en-US" dirty="0" err="1"/>
              <a:t>godišnja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obračunski</a:t>
            </a:r>
            <a:r>
              <a:rPr lang="en-US" dirty="0"/>
              <a:t> period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enjuje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(1,2,3,6 </a:t>
            </a:r>
            <a:r>
              <a:rPr lang="en-US" dirty="0" err="1"/>
              <a:t>meseci</a:t>
            </a:r>
            <a:r>
              <a:rPr lang="en-US" dirty="0"/>
              <a:t>).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53155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edeće</a:t>
            </a:r>
            <a:r>
              <a:rPr lang="en-US" dirty="0" smtClean="0"/>
              <a:t>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je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fiksne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varijabilne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fiksne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je </a:t>
            </a:r>
            <a:r>
              <a:rPr lang="en-US" dirty="0" err="1"/>
              <a:t>ranije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široko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enjivana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enjuju</a:t>
            </a:r>
            <a:r>
              <a:rPr lang="en-US" dirty="0" smtClean="0"/>
              <a:t> </a:t>
            </a:r>
            <a:r>
              <a:rPr lang="en-US" dirty="0" err="1"/>
              <a:t>varijabilnu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duži</a:t>
            </a:r>
            <a:r>
              <a:rPr lang="en-US" dirty="0"/>
              <a:t>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teško</a:t>
            </a:r>
            <a:r>
              <a:rPr lang="en-US" dirty="0"/>
              <a:t> </a:t>
            </a:r>
            <a:r>
              <a:rPr lang="en-US" dirty="0" err="1" smtClean="0"/>
              <a:t>predvid</a:t>
            </a:r>
            <a:r>
              <a:rPr lang="sr-Latn-ME" dirty="0" smtClean="0"/>
              <a:t>j</a:t>
            </a:r>
            <a:r>
              <a:rPr lang="en-US" dirty="0" err="1" smtClean="0"/>
              <a:t>eti</a:t>
            </a:r>
            <a:r>
              <a:rPr lang="en-US" dirty="0" smtClean="0"/>
              <a:t> </a:t>
            </a:r>
            <a:r>
              <a:rPr lang="en-US" dirty="0" err="1"/>
              <a:t>kretanje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kreditnu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60734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2732"/>
            <a:ext cx="10515600" cy="5404231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 </a:t>
            </a:r>
            <a:r>
              <a:rPr lang="en-US" dirty="0" err="1"/>
              <a:t>Dodatni</a:t>
            </a:r>
            <a:r>
              <a:rPr lang="en-US" dirty="0"/>
              <a:t> argument </a:t>
            </a:r>
            <a:r>
              <a:rPr lang="en-US" dirty="0" err="1"/>
              <a:t>koji</a:t>
            </a:r>
            <a:r>
              <a:rPr lang="en-US" dirty="0"/>
              <a:t> ide u </a:t>
            </a:r>
            <a:r>
              <a:rPr lang="en-US" dirty="0" err="1"/>
              <a:t>prilog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varijabilnih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,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činjenica</a:t>
            </a:r>
            <a:r>
              <a:rPr lang="en-US" dirty="0"/>
              <a:t> da </a:t>
            </a:r>
            <a:r>
              <a:rPr lang="en-US" dirty="0" err="1"/>
              <a:t>banke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efikasnog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kamatnim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da </a:t>
            </a:r>
            <a:r>
              <a:rPr lang="en-US" dirty="0" err="1"/>
              <a:t>prilagođavaju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kretanju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učestalih</a:t>
            </a:r>
            <a:r>
              <a:rPr lang="en-US" dirty="0"/>
              <a:t> </a:t>
            </a:r>
            <a:r>
              <a:rPr lang="en-US" dirty="0" err="1"/>
              <a:t>kriza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globalnom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ij</a:t>
            </a:r>
            <a:r>
              <a:rPr lang="en-US" dirty="0" err="1" smtClean="0"/>
              <a:t>enjaju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enjuju</a:t>
            </a:r>
            <a:r>
              <a:rPr lang="en-US" dirty="0" smtClean="0"/>
              <a:t> </a:t>
            </a:r>
            <a:r>
              <a:rPr lang="en-US" dirty="0" err="1"/>
              <a:t>fiksne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,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opasnost</a:t>
            </a:r>
            <a:r>
              <a:rPr lang="en-US" dirty="0"/>
              <a:t> da </a:t>
            </a:r>
            <a:r>
              <a:rPr lang="en-US" dirty="0" err="1"/>
              <a:t>značajniji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ugrozi</a:t>
            </a:r>
            <a:r>
              <a:rPr lang="en-US" dirty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profitabilnost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solventnost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Činjenica</a:t>
            </a:r>
            <a:r>
              <a:rPr lang="en-US" dirty="0"/>
              <a:t> da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kraću</a:t>
            </a:r>
            <a:r>
              <a:rPr lang="en-US" dirty="0"/>
              <a:t> </a:t>
            </a:r>
            <a:r>
              <a:rPr lang="en-US" dirty="0" err="1"/>
              <a:t>ročnu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ročnu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,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da se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brže</a:t>
            </a:r>
            <a:r>
              <a:rPr lang="en-US" dirty="0"/>
              <a:t> </a:t>
            </a:r>
            <a:r>
              <a:rPr lang="en-US" dirty="0" err="1"/>
              <a:t>reflektuje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depozita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kreditnih</a:t>
            </a:r>
            <a:r>
              <a:rPr lang="sr-Latn-ME" dirty="0" smtClean="0"/>
              <a:t> plasmana.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38761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86366"/>
            <a:ext cx="10515600" cy="5790597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varijabilne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da </a:t>
            </a:r>
            <a:r>
              <a:rPr lang="en-US" dirty="0" err="1"/>
              <a:t>izaberu</a:t>
            </a:r>
            <a:r>
              <a:rPr lang="en-US" dirty="0"/>
              <a:t> </a:t>
            </a:r>
            <a:r>
              <a:rPr lang="en-US" dirty="0" err="1"/>
              <a:t>referentnu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služiti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osnova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pojedinačne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trenutno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u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svrhu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LIBOR (London Interbank Offered Rate) </a:t>
            </a:r>
            <a:r>
              <a:rPr lang="en-US" dirty="0" err="1"/>
              <a:t>i</a:t>
            </a:r>
            <a:r>
              <a:rPr lang="en-US" dirty="0"/>
              <a:t> EURIBOR (Euro Interbank Offered Rate).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da </a:t>
            </a:r>
            <a:r>
              <a:rPr lang="en-US" dirty="0" err="1"/>
              <a:t>utvrde</a:t>
            </a:r>
            <a:r>
              <a:rPr lang="en-US" dirty="0"/>
              <a:t> </a:t>
            </a:r>
            <a:r>
              <a:rPr lang="en-US" dirty="0" err="1"/>
              <a:t>frekvenciju</a:t>
            </a:r>
            <a:r>
              <a:rPr lang="en-US" dirty="0"/>
              <a:t> </a:t>
            </a:r>
            <a:r>
              <a:rPr lang="en-US" dirty="0" err="1"/>
              <a:t>ponovnog</a:t>
            </a:r>
            <a:r>
              <a:rPr lang="en-US" dirty="0"/>
              <a:t> </a:t>
            </a:r>
            <a:r>
              <a:rPr lang="en-US" dirty="0" err="1"/>
              <a:t>određivanja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referentne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efekte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nivoa</a:t>
            </a:r>
            <a:r>
              <a:rPr lang="en-US" dirty="0"/>
              <a:t> </a:t>
            </a:r>
            <a:r>
              <a:rPr lang="en-US" dirty="0" err="1"/>
              <a:t>varijabilne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, u </a:t>
            </a:r>
            <a:r>
              <a:rPr lang="en-US" dirty="0" err="1"/>
              <a:t>zavisnosti</a:t>
            </a:r>
            <a:r>
              <a:rPr lang="en-US" dirty="0"/>
              <a:t> od toga da li se </a:t>
            </a:r>
            <a:r>
              <a:rPr lang="en-US" dirty="0" err="1"/>
              <a:t>rekalkulacija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esečno</a:t>
            </a:r>
            <a:r>
              <a:rPr lang="en-US" dirty="0"/>
              <a:t>, </a:t>
            </a:r>
            <a:r>
              <a:rPr lang="en-US" dirty="0" err="1" smtClean="0"/>
              <a:t>trom</a:t>
            </a:r>
            <a:r>
              <a:rPr lang="sr-Latn-ME" dirty="0" smtClean="0"/>
              <a:t>j</a:t>
            </a:r>
            <a:r>
              <a:rPr lang="en-US" dirty="0" err="1" smtClean="0"/>
              <a:t>esečno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polugodišnje</a:t>
            </a:r>
            <a:r>
              <a:rPr lang="en-US" dirty="0"/>
              <a:t>. </a:t>
            </a:r>
            <a:endParaRPr lang="sr-Latn-ME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986516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Na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je </a:t>
            </a:r>
            <a:r>
              <a:rPr lang="en-US" dirty="0" err="1"/>
              <a:t>inflacija</a:t>
            </a:r>
            <a:r>
              <a:rPr lang="en-US" dirty="0"/>
              <a:t> </a:t>
            </a:r>
            <a:r>
              <a:rPr lang="en-US" dirty="0" err="1"/>
              <a:t>nestabilna</a:t>
            </a:r>
            <a:r>
              <a:rPr lang="en-US" dirty="0"/>
              <a:t>, </a:t>
            </a:r>
            <a:r>
              <a:rPr lang="en-US" dirty="0" err="1"/>
              <a:t>poželjno</a:t>
            </a:r>
            <a:r>
              <a:rPr lang="en-US" dirty="0"/>
              <a:t> je da </a:t>
            </a:r>
            <a:r>
              <a:rPr lang="en-US" dirty="0" err="1"/>
              <a:t>periodi</a:t>
            </a:r>
            <a:r>
              <a:rPr lang="en-US" dirty="0"/>
              <a:t> </a:t>
            </a:r>
            <a:r>
              <a:rPr lang="en-US" dirty="0" err="1"/>
              <a:t>rekalkulacije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češći</a:t>
            </a:r>
            <a:r>
              <a:rPr lang="en-US" dirty="0"/>
              <a:t>. </a:t>
            </a:r>
          </a:p>
          <a:p>
            <a:pPr algn="just"/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 smtClean="0"/>
              <a:t> </a:t>
            </a:r>
            <a:r>
              <a:rPr lang="en-US" dirty="0" err="1"/>
              <a:t>bitan</a:t>
            </a:r>
            <a:r>
              <a:rPr lang="en-US" dirty="0"/>
              <a:t> element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je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realnog</a:t>
            </a:r>
            <a:r>
              <a:rPr lang="en-US" dirty="0"/>
              <a:t> </a:t>
            </a:r>
            <a:r>
              <a:rPr lang="en-US" dirty="0" err="1"/>
              <a:t>pokrića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odobreni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kolateral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zaloga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traže</a:t>
            </a:r>
            <a:r>
              <a:rPr lang="en-US" dirty="0"/>
              <a:t>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/>
              <a:t>realno</a:t>
            </a:r>
            <a:r>
              <a:rPr lang="en-US" dirty="0"/>
              <a:t> </a:t>
            </a:r>
            <a:r>
              <a:rPr lang="en-US" dirty="0" err="1"/>
              <a:t>pokriće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odobreni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dužnik</a:t>
            </a:r>
            <a:r>
              <a:rPr lang="en-US" dirty="0"/>
              <a:t> ne </a:t>
            </a:r>
            <a:r>
              <a:rPr lang="en-US" dirty="0" err="1"/>
              <a:t>vrati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u </a:t>
            </a:r>
            <a:r>
              <a:rPr lang="en-US" dirty="0" err="1"/>
              <a:t>ugovorenom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aktive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služi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kolateral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Opcija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pokrivenih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nepokrivanih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prvenstveno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5067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/>
          <a:lstStyle/>
          <a:p>
            <a:pPr algn="just"/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rejting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dobijaju</a:t>
            </a:r>
            <a:r>
              <a:rPr lang="en-US" dirty="0"/>
              <a:t> </a:t>
            </a:r>
            <a:r>
              <a:rPr lang="en-US" dirty="0" err="1"/>
              <a:t>nepokrivene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od </a:t>
            </a:r>
            <a:r>
              <a:rPr lang="en-US" dirty="0" err="1"/>
              <a:t>malih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traže</a:t>
            </a:r>
            <a:r>
              <a:rPr lang="en-US" dirty="0"/>
              <a:t> </a:t>
            </a:r>
            <a:r>
              <a:rPr lang="en-US" dirty="0" err="1"/>
              <a:t>kolateral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ublažile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Da li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tražiti</a:t>
            </a:r>
            <a:r>
              <a:rPr lang="en-US" dirty="0"/>
              <a:t> </a:t>
            </a:r>
            <a:r>
              <a:rPr lang="en-US" dirty="0" err="1"/>
              <a:t>kolateral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ne,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ostalog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od </a:t>
            </a:r>
            <a:r>
              <a:rPr lang="en-US" dirty="0" err="1"/>
              <a:t>ročnosti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pokriveni</a:t>
            </a:r>
            <a:r>
              <a:rPr lang="en-US" dirty="0"/>
              <a:t> </a:t>
            </a:r>
            <a:r>
              <a:rPr lang="en-US" dirty="0" err="1"/>
              <a:t>kolateralom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nose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realnog</a:t>
            </a:r>
            <a:r>
              <a:rPr lang="en-US" dirty="0"/>
              <a:t> </a:t>
            </a:r>
            <a:r>
              <a:rPr lang="en-US" dirty="0" err="1"/>
              <a:t>pokrića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različiti</a:t>
            </a:r>
            <a:r>
              <a:rPr lang="en-US" dirty="0"/>
              <a:t> </a:t>
            </a:r>
            <a:r>
              <a:rPr lang="en-US" dirty="0" err="1"/>
              <a:t>vidovi</a:t>
            </a:r>
            <a:r>
              <a:rPr lang="en-US" dirty="0"/>
              <a:t> </a:t>
            </a:r>
            <a:r>
              <a:rPr lang="en-US" dirty="0" err="1"/>
              <a:t>opreme</a:t>
            </a:r>
            <a:r>
              <a:rPr lang="en-US" dirty="0"/>
              <a:t>, </a:t>
            </a:r>
            <a:r>
              <a:rPr lang="en-US" dirty="0" err="1"/>
              <a:t>zalihe</a:t>
            </a:r>
            <a:r>
              <a:rPr lang="en-US" dirty="0"/>
              <a:t>, </a:t>
            </a:r>
            <a:r>
              <a:rPr lang="en-US" dirty="0" err="1"/>
              <a:t>potraživanja</a:t>
            </a:r>
            <a:r>
              <a:rPr lang="en-US" dirty="0"/>
              <a:t> od </a:t>
            </a:r>
            <a:r>
              <a:rPr lang="en-US" dirty="0" err="1"/>
              <a:t>kupaca</a:t>
            </a:r>
            <a:r>
              <a:rPr lang="en-US" dirty="0"/>
              <a:t>, </a:t>
            </a:r>
            <a:r>
              <a:rPr lang="en-US" dirty="0" err="1"/>
              <a:t>razni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nekretnina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59110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savremenom</a:t>
            </a:r>
            <a:r>
              <a:rPr lang="en-US" dirty="0"/>
              <a:t> </a:t>
            </a:r>
            <a:r>
              <a:rPr lang="en-US" dirty="0" err="1"/>
              <a:t>bankarstvu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pored </a:t>
            </a:r>
            <a:r>
              <a:rPr lang="en-US" dirty="0" err="1"/>
              <a:t>kolaterala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češće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zaštitne</a:t>
            </a:r>
            <a:r>
              <a:rPr lang="en-US" dirty="0"/>
              <a:t> </a:t>
            </a:r>
            <a:r>
              <a:rPr lang="en-US" dirty="0" err="1"/>
              <a:t>klauzule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kreditu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ciljem</a:t>
            </a:r>
            <a:r>
              <a:rPr lang="en-US" dirty="0"/>
              <a:t> da se </a:t>
            </a:r>
            <a:r>
              <a:rPr lang="en-US" dirty="0" err="1"/>
              <a:t>ublaži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Zaštitne</a:t>
            </a:r>
            <a:r>
              <a:rPr lang="en-US" dirty="0" smtClean="0"/>
              <a:t> </a:t>
            </a:r>
            <a:r>
              <a:rPr lang="en-US" dirty="0" err="1"/>
              <a:t>klauzule</a:t>
            </a:r>
            <a:r>
              <a:rPr lang="en-US" dirty="0"/>
              <a:t> se </a:t>
            </a:r>
            <a:r>
              <a:rPr lang="en-US" dirty="0" err="1"/>
              <a:t>češće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plasirani</a:t>
            </a:r>
            <a:r>
              <a:rPr lang="en-US" dirty="0"/>
              <a:t> </a:t>
            </a:r>
            <a:r>
              <a:rPr lang="en-US" dirty="0" err="1"/>
              <a:t>preduzećima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slabijom</a:t>
            </a:r>
            <a:r>
              <a:rPr lang="en-US" dirty="0"/>
              <a:t> </a:t>
            </a:r>
            <a:r>
              <a:rPr lang="en-US" dirty="0" err="1"/>
              <a:t>kreditnom</a:t>
            </a:r>
            <a:r>
              <a:rPr lang="en-US" dirty="0"/>
              <a:t> </a:t>
            </a:r>
            <a:r>
              <a:rPr lang="en-US" dirty="0" err="1"/>
              <a:t>sposobnošću</a:t>
            </a:r>
            <a:r>
              <a:rPr lang="en-US" dirty="0"/>
              <a:t>. </a:t>
            </a:r>
            <a:endParaRPr lang="sr-Latn-ME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80602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Banke</a:t>
            </a:r>
            <a:r>
              <a:rPr lang="en-US" dirty="0"/>
              <a:t> u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dodaju</a:t>
            </a:r>
            <a:r>
              <a:rPr lang="en-US" dirty="0"/>
              <a:t> </a:t>
            </a:r>
            <a:r>
              <a:rPr lang="en-US" dirty="0" err="1"/>
              <a:t>zaštitne</a:t>
            </a:r>
            <a:r>
              <a:rPr lang="en-US" dirty="0"/>
              <a:t> </a:t>
            </a:r>
            <a:r>
              <a:rPr lang="en-US" dirty="0" err="1"/>
              <a:t>klauzule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: </a:t>
            </a:r>
          </a:p>
          <a:p>
            <a:pPr lvl="1" algn="just"/>
            <a:r>
              <a:rPr lang="en-US" sz="2800" dirty="0" err="1"/>
              <a:t>obavezu</a:t>
            </a:r>
            <a:r>
              <a:rPr lang="en-US" sz="2800" dirty="0"/>
              <a:t> </a:t>
            </a:r>
            <a:r>
              <a:rPr lang="en-US" sz="2800" dirty="0" err="1"/>
              <a:t>dužnika</a:t>
            </a:r>
            <a:r>
              <a:rPr lang="en-US" sz="2800" dirty="0"/>
              <a:t> da </a:t>
            </a:r>
            <a:r>
              <a:rPr lang="en-US" sz="2800" dirty="0" err="1"/>
              <a:t>banci</a:t>
            </a:r>
            <a:r>
              <a:rPr lang="en-US" sz="2800" dirty="0"/>
              <a:t> </a:t>
            </a:r>
            <a:r>
              <a:rPr lang="en-US" sz="2800" dirty="0" err="1"/>
              <a:t>redovno</a:t>
            </a:r>
            <a:r>
              <a:rPr lang="en-US" sz="2800" dirty="0"/>
              <a:t> </a:t>
            </a:r>
            <a:r>
              <a:rPr lang="en-US" sz="2800" dirty="0" err="1"/>
              <a:t>prilaže</a:t>
            </a:r>
            <a:r>
              <a:rPr lang="en-US" sz="2800" dirty="0"/>
              <a:t> </a:t>
            </a:r>
            <a:r>
              <a:rPr lang="en-US" sz="2800" dirty="0" err="1"/>
              <a:t>određeni</a:t>
            </a:r>
            <a:r>
              <a:rPr lang="en-US" sz="2800" dirty="0"/>
              <a:t> set </a:t>
            </a:r>
            <a:r>
              <a:rPr lang="en-US" sz="2800" dirty="0" err="1"/>
              <a:t>finansijskih</a:t>
            </a:r>
            <a:r>
              <a:rPr lang="en-US" sz="2800" dirty="0"/>
              <a:t> </a:t>
            </a:r>
            <a:r>
              <a:rPr lang="en-US" sz="2800" dirty="0" err="1"/>
              <a:t>izvaštaja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err="1"/>
              <a:t>zabranu</a:t>
            </a:r>
            <a:r>
              <a:rPr lang="en-US" sz="2800" dirty="0"/>
              <a:t> </a:t>
            </a:r>
            <a:r>
              <a:rPr lang="en-US" sz="2800" dirty="0" err="1"/>
              <a:t>vršenja</a:t>
            </a:r>
            <a:r>
              <a:rPr lang="en-US" sz="2800" dirty="0"/>
              <a:t> </a:t>
            </a:r>
            <a:r>
              <a:rPr lang="en-US" sz="2800" dirty="0" err="1"/>
              <a:t>vlasničke</a:t>
            </a:r>
            <a:r>
              <a:rPr lang="en-US" sz="2800" dirty="0"/>
              <a:t> </a:t>
            </a:r>
            <a:r>
              <a:rPr lang="en-US" sz="2800" dirty="0" err="1"/>
              <a:t>transformacije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veće</a:t>
            </a:r>
            <a:r>
              <a:rPr lang="en-US" sz="2800" dirty="0"/>
              <a:t> </a:t>
            </a:r>
            <a:r>
              <a:rPr lang="en-US" sz="2800" dirty="0" err="1"/>
              <a:t>bilansne</a:t>
            </a:r>
            <a:r>
              <a:rPr lang="en-US" sz="2800" dirty="0"/>
              <a:t> </a:t>
            </a:r>
            <a:r>
              <a:rPr lang="en-US" sz="2800" dirty="0" smtClean="0"/>
              <a:t>prom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ene</a:t>
            </a:r>
            <a:r>
              <a:rPr lang="en-US" sz="2800" dirty="0" smtClean="0"/>
              <a:t> </a:t>
            </a:r>
            <a:r>
              <a:rPr lang="en-US" sz="2800" dirty="0"/>
              <a:t>bez </a:t>
            </a:r>
            <a:r>
              <a:rPr lang="en-US" sz="2800" dirty="0" err="1"/>
              <a:t>odobrenja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err="1"/>
              <a:t>zabranu</a:t>
            </a:r>
            <a:r>
              <a:rPr lang="en-US" sz="2800" dirty="0"/>
              <a:t> </a:t>
            </a:r>
            <a:r>
              <a:rPr lang="en-US" sz="2800" dirty="0" err="1"/>
              <a:t>ulaska</a:t>
            </a:r>
            <a:r>
              <a:rPr lang="en-US" sz="2800" dirty="0"/>
              <a:t> u </a:t>
            </a:r>
            <a:r>
              <a:rPr lang="en-US" sz="2800" dirty="0" err="1"/>
              <a:t>nove</a:t>
            </a:r>
            <a:r>
              <a:rPr lang="en-US" sz="2800" dirty="0"/>
              <a:t> </a:t>
            </a:r>
            <a:r>
              <a:rPr lang="en-US" sz="2800" dirty="0" err="1"/>
              <a:t>kreditne</a:t>
            </a:r>
            <a:r>
              <a:rPr lang="en-US" sz="2800" dirty="0"/>
              <a:t> </a:t>
            </a:r>
            <a:r>
              <a:rPr lang="en-US" sz="2800" dirty="0" err="1"/>
              <a:t>aranžmane</a:t>
            </a:r>
            <a:r>
              <a:rPr lang="en-US" sz="2800" dirty="0"/>
              <a:t>, bez </a:t>
            </a:r>
            <a:r>
              <a:rPr lang="en-US" sz="2800" dirty="0" err="1"/>
              <a:t>odobrenja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err="1"/>
              <a:t>zabranu</a:t>
            </a:r>
            <a:r>
              <a:rPr lang="en-US" sz="2800" dirty="0"/>
              <a:t> </a:t>
            </a:r>
            <a:r>
              <a:rPr lang="en-US" sz="2800" dirty="0" err="1"/>
              <a:t>značajnog</a:t>
            </a:r>
            <a:r>
              <a:rPr lang="en-US" sz="2800" dirty="0"/>
              <a:t> </a:t>
            </a:r>
            <a:r>
              <a:rPr lang="en-US" sz="2800" dirty="0" err="1"/>
              <a:t>povećavanja</a:t>
            </a:r>
            <a:r>
              <a:rPr lang="en-US" sz="2800" dirty="0"/>
              <a:t> </a:t>
            </a:r>
            <a:r>
              <a:rPr lang="en-US" sz="2800" dirty="0" err="1"/>
              <a:t>fiksne</a:t>
            </a:r>
            <a:r>
              <a:rPr lang="en-US" sz="2800" dirty="0"/>
              <a:t> </a:t>
            </a:r>
            <a:r>
              <a:rPr lang="en-US" sz="2800" dirty="0" err="1"/>
              <a:t>aktive</a:t>
            </a:r>
            <a:r>
              <a:rPr lang="en-US" sz="2800" dirty="0"/>
              <a:t>, bez </a:t>
            </a:r>
            <a:r>
              <a:rPr lang="en-US" sz="2800" dirty="0" err="1"/>
              <a:t>odobrenja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/>
              <a:t> </a:t>
            </a:r>
            <a:r>
              <a:rPr lang="en-US" sz="2800" dirty="0" err="1"/>
              <a:t>zabranu</a:t>
            </a:r>
            <a:r>
              <a:rPr lang="en-US" sz="2800" dirty="0"/>
              <a:t> </a:t>
            </a:r>
            <a:r>
              <a:rPr lang="en-US" sz="2800" dirty="0" err="1"/>
              <a:t>kupovine</a:t>
            </a:r>
            <a:r>
              <a:rPr lang="en-US" sz="2800" dirty="0"/>
              <a:t> </a:t>
            </a:r>
            <a:r>
              <a:rPr lang="en-US" sz="2800" dirty="0" err="1"/>
              <a:t>visokorizičnih</a:t>
            </a:r>
            <a:r>
              <a:rPr lang="en-US" sz="2800" dirty="0"/>
              <a:t> </a:t>
            </a:r>
            <a:r>
              <a:rPr lang="en-US" sz="2800" dirty="0" err="1"/>
              <a:t>hartija</a:t>
            </a:r>
            <a:r>
              <a:rPr lang="en-US" sz="2800" dirty="0"/>
              <a:t> od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ednosti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err="1"/>
              <a:t>zabranu</a:t>
            </a:r>
            <a:r>
              <a:rPr lang="en-US" sz="2800" dirty="0"/>
              <a:t> </a:t>
            </a:r>
            <a:r>
              <a:rPr lang="en-US" sz="2800" dirty="0" err="1"/>
              <a:t>ulaska</a:t>
            </a:r>
            <a:r>
              <a:rPr lang="en-US" sz="2800" dirty="0"/>
              <a:t> u </a:t>
            </a:r>
            <a:r>
              <a:rPr lang="en-US" sz="2800" dirty="0" err="1"/>
              <a:t>poslove</a:t>
            </a:r>
            <a:r>
              <a:rPr lang="en-US" sz="2800" dirty="0"/>
              <a:t> </a:t>
            </a:r>
            <a:r>
              <a:rPr lang="en-US" sz="2800" dirty="0" err="1"/>
              <a:t>fuzija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akvizicija</a:t>
            </a:r>
            <a:r>
              <a:rPr lang="en-US" sz="2800" dirty="0"/>
              <a:t>, bez </a:t>
            </a:r>
            <a:r>
              <a:rPr lang="en-US" sz="2800" dirty="0" err="1"/>
              <a:t>odobrenja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/>
              <a:t> </a:t>
            </a:r>
            <a:r>
              <a:rPr lang="en-US" sz="2800" dirty="0" err="1"/>
              <a:t>zabranu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ograničenje</a:t>
            </a:r>
            <a:r>
              <a:rPr lang="en-US" sz="2800" dirty="0"/>
              <a:t> </a:t>
            </a:r>
            <a:r>
              <a:rPr lang="en-US" sz="2800" dirty="0" err="1"/>
              <a:t>isplata</a:t>
            </a:r>
            <a:r>
              <a:rPr lang="en-US" sz="2800" dirty="0"/>
              <a:t> </a:t>
            </a:r>
            <a:r>
              <a:rPr lang="en-US" sz="2800" dirty="0" err="1"/>
              <a:t>dividendi</a:t>
            </a:r>
            <a:r>
              <a:rPr lang="en-US" sz="2800" dirty="0"/>
              <a:t> </a:t>
            </a:r>
            <a:r>
              <a:rPr lang="en-US" sz="2800" dirty="0" err="1"/>
              <a:t>akcionarima</a:t>
            </a:r>
            <a:r>
              <a:rPr lang="en-US" sz="2800" dirty="0"/>
              <a:t>, u </a:t>
            </a:r>
            <a:r>
              <a:rPr lang="en-US" sz="2800" dirty="0" err="1"/>
              <a:t>slučaju</a:t>
            </a:r>
            <a:r>
              <a:rPr lang="en-US" sz="2800" dirty="0"/>
              <a:t> da </a:t>
            </a:r>
            <a:r>
              <a:rPr lang="en-US" sz="2800" dirty="0" err="1"/>
              <a:t>preduzeće</a:t>
            </a:r>
            <a:r>
              <a:rPr lang="en-US" sz="2800" dirty="0"/>
              <a:t> </a:t>
            </a:r>
            <a:r>
              <a:rPr lang="en-US" sz="2800" dirty="0" err="1"/>
              <a:t>probije</a:t>
            </a:r>
            <a:r>
              <a:rPr lang="en-US" sz="2800" dirty="0"/>
              <a:t>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ednosti</a:t>
            </a:r>
            <a:r>
              <a:rPr lang="en-US" sz="2800" dirty="0" smtClean="0"/>
              <a:t> </a:t>
            </a:r>
            <a:r>
              <a:rPr lang="en-US" sz="2800" dirty="0" err="1"/>
              <a:t>određenih</a:t>
            </a:r>
            <a:r>
              <a:rPr lang="en-US" sz="2800" dirty="0"/>
              <a:t> </a:t>
            </a:r>
            <a:r>
              <a:rPr lang="en-US" sz="2800" dirty="0" err="1"/>
              <a:t>indikatora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osnovu</a:t>
            </a:r>
            <a:r>
              <a:rPr lang="en-US" sz="2800" dirty="0"/>
              <a:t> </a:t>
            </a:r>
            <a:r>
              <a:rPr lang="en-US" sz="2800" dirty="0" err="1"/>
              <a:t>kojih</a:t>
            </a:r>
            <a:r>
              <a:rPr lang="en-US" sz="2800" dirty="0"/>
              <a:t> je </a:t>
            </a:r>
            <a:r>
              <a:rPr lang="en-US" sz="2800" dirty="0" err="1"/>
              <a:t>izvršena</a:t>
            </a:r>
            <a:r>
              <a:rPr lang="en-US" sz="2800" dirty="0"/>
              <a:t> </a:t>
            </a:r>
            <a:r>
              <a:rPr lang="en-US" sz="2800" dirty="0" err="1"/>
              <a:t>kreditna</a:t>
            </a:r>
            <a:r>
              <a:rPr lang="en-US" sz="2800" dirty="0"/>
              <a:t> </a:t>
            </a:r>
            <a:r>
              <a:rPr lang="en-US" sz="2800" dirty="0" err="1"/>
              <a:t>analiza</a:t>
            </a:r>
            <a:r>
              <a:rPr lang="en-US" sz="28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607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>
                <a:latin typeface="+mn-lt"/>
              </a:rPr>
              <a:t>2.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>
                <a:latin typeface="+mn-lt"/>
              </a:rPr>
              <a:t>FAKTORI SAVREMENIH TRENDOVA U BANKARSTVU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Transformacija</a:t>
            </a:r>
            <a:r>
              <a:rPr lang="en-US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 smtClean="0"/>
              <a:t>strukture</a:t>
            </a:r>
            <a:r>
              <a:rPr lang="en-US" dirty="0" smtClean="0"/>
              <a:t> </a:t>
            </a:r>
            <a:r>
              <a:rPr lang="en-US" dirty="0" err="1" smtClean="0"/>
              <a:t>razvijenih</a:t>
            </a:r>
            <a:r>
              <a:rPr lang="en-US" dirty="0" smtClean="0"/>
              <a:t> </a:t>
            </a:r>
            <a:r>
              <a:rPr lang="en-US" dirty="0" err="1" smtClean="0"/>
              <a:t>zemalja</a:t>
            </a:r>
            <a:r>
              <a:rPr lang="en-US" dirty="0" smtClean="0"/>
              <a:t> (</a:t>
            </a:r>
            <a:r>
              <a:rPr lang="en-US" dirty="0" err="1" smtClean="0"/>
              <a:t>naročito</a:t>
            </a:r>
            <a:r>
              <a:rPr lang="en-US" dirty="0" smtClean="0"/>
              <a:t> SAD) je </a:t>
            </a:r>
            <a:r>
              <a:rPr lang="en-US" dirty="0" err="1" smtClean="0"/>
              <a:t>ostvarila</a:t>
            </a:r>
            <a:r>
              <a:rPr lang="en-US" dirty="0" smtClean="0"/>
              <a:t> </a:t>
            </a:r>
            <a:r>
              <a:rPr lang="en-US" dirty="0" err="1" smtClean="0"/>
              <a:t>značajan</a:t>
            </a:r>
            <a:r>
              <a:rPr lang="en-US" dirty="0" smtClean="0"/>
              <a:t> </a:t>
            </a:r>
            <a:r>
              <a:rPr lang="en-US" dirty="0" err="1" smtClean="0"/>
              <a:t>uticaj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poslovanje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širom</a:t>
            </a:r>
            <a:r>
              <a:rPr lang="en-US" dirty="0" smtClean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ij</a:t>
            </a:r>
            <a:r>
              <a:rPr lang="en-US" dirty="0" smtClean="0"/>
              <a:t>eta. </a:t>
            </a:r>
            <a:endParaRPr lang="sr-Latn-ME" dirty="0" smtClean="0"/>
          </a:p>
          <a:p>
            <a:pPr algn="just"/>
            <a:r>
              <a:rPr lang="en-US" dirty="0" smtClean="0"/>
              <a:t>Od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faktora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uticali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prom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„</a:t>
            </a:r>
            <a:r>
              <a:rPr lang="en-US" dirty="0" err="1" smtClean="0"/>
              <a:t>fiziologije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morfologije</a:t>
            </a:r>
            <a:r>
              <a:rPr lang="en-US" dirty="0" smtClean="0"/>
              <a:t>“ </a:t>
            </a:r>
            <a:r>
              <a:rPr lang="en-US" dirty="0" err="1" smtClean="0"/>
              <a:t>bankarskog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najznačajniji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se </a:t>
            </a:r>
            <a:r>
              <a:rPr lang="en-US" dirty="0" err="1" smtClean="0"/>
              <a:t>izdvojili</a:t>
            </a:r>
            <a:r>
              <a:rPr lang="en-US" dirty="0" smtClean="0"/>
              <a:t>: </a:t>
            </a:r>
          </a:p>
          <a:p>
            <a:pPr marL="457200" lvl="1" indent="0" algn="just">
              <a:buNone/>
            </a:pPr>
            <a:r>
              <a:rPr lang="en-US" sz="2800" dirty="0" smtClean="0"/>
              <a:t>1) </a:t>
            </a:r>
            <a:r>
              <a:rPr lang="en-US" sz="2800" dirty="0" err="1" smtClean="0"/>
              <a:t>Smanjenje</a:t>
            </a:r>
            <a:r>
              <a:rPr lang="en-US" sz="2800" dirty="0" smtClean="0"/>
              <a:t> </a:t>
            </a:r>
            <a:r>
              <a:rPr lang="en-US" sz="2800" dirty="0" err="1" smtClean="0"/>
              <a:t>državne</a:t>
            </a:r>
            <a:r>
              <a:rPr lang="en-US" sz="2800" dirty="0" smtClean="0"/>
              <a:t> </a:t>
            </a:r>
            <a:r>
              <a:rPr lang="en-US" sz="2800" dirty="0" err="1" smtClean="0"/>
              <a:t>regulacije</a:t>
            </a:r>
            <a:r>
              <a:rPr lang="en-US" sz="2800" dirty="0" smtClean="0"/>
              <a:t> u </a:t>
            </a:r>
            <a:r>
              <a:rPr lang="en-US" sz="2800" dirty="0" err="1" smtClean="0"/>
              <a:t>odnosu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banke</a:t>
            </a:r>
            <a:r>
              <a:rPr lang="en-US" sz="2800" dirty="0" smtClean="0"/>
              <a:t>; </a:t>
            </a:r>
          </a:p>
          <a:p>
            <a:pPr marL="457200" lvl="1" indent="0" algn="just">
              <a:buNone/>
            </a:pPr>
            <a:r>
              <a:rPr lang="en-US" sz="2800" dirty="0" smtClean="0"/>
              <a:t>2) </a:t>
            </a:r>
            <a:r>
              <a:rPr lang="en-US" sz="2800" dirty="0" err="1" smtClean="0"/>
              <a:t>Razvoj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informacione</a:t>
            </a:r>
            <a:r>
              <a:rPr lang="en-US" sz="2800" dirty="0" smtClean="0"/>
              <a:t> </a:t>
            </a:r>
            <a:r>
              <a:rPr lang="en-US" sz="2800" dirty="0" err="1" smtClean="0"/>
              <a:t>tehnologije</a:t>
            </a:r>
            <a:r>
              <a:rPr lang="en-US" sz="2800" dirty="0" smtClean="0"/>
              <a:t>; </a:t>
            </a:r>
          </a:p>
          <a:p>
            <a:pPr marL="457200" lvl="1" indent="0" algn="just">
              <a:buNone/>
            </a:pPr>
            <a:r>
              <a:rPr lang="en-US" sz="2800" dirty="0" smtClean="0"/>
              <a:t>3) </a:t>
            </a:r>
            <a:r>
              <a:rPr lang="en-US" sz="2800" dirty="0" err="1" smtClean="0"/>
              <a:t>Globalizacija</a:t>
            </a:r>
            <a:r>
              <a:rPr lang="en-US" sz="2800" dirty="0" smtClean="0"/>
              <a:t> </a:t>
            </a:r>
            <a:r>
              <a:rPr lang="en-US" sz="2800" dirty="0" err="1" smtClean="0"/>
              <a:t>bankarskog</a:t>
            </a:r>
            <a:r>
              <a:rPr lang="en-US" sz="2800" dirty="0" smtClean="0"/>
              <a:t> </a:t>
            </a:r>
            <a:r>
              <a:rPr lang="en-US" sz="2800" dirty="0" err="1" smtClean="0"/>
              <a:t>poslovanja</a:t>
            </a:r>
            <a:r>
              <a:rPr lang="en-US" sz="2800" dirty="0" smtClean="0"/>
              <a:t>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2711021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6823"/>
            <a:ext cx="10515600" cy="552014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reč</a:t>
            </a:r>
            <a:r>
              <a:rPr lang="en-US" dirty="0"/>
              <a:t> o </a:t>
            </a:r>
            <a:r>
              <a:rPr lang="en-US" dirty="0" err="1"/>
              <a:t>metodama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postupcima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ublažavanja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, </a:t>
            </a:r>
            <a:r>
              <a:rPr lang="en-US" dirty="0" err="1"/>
              <a:t>praksa</a:t>
            </a:r>
            <a:r>
              <a:rPr lang="en-US" dirty="0"/>
              <a:t> je </a:t>
            </a:r>
            <a:r>
              <a:rPr lang="en-US" dirty="0" err="1"/>
              <a:t>pokazala</a:t>
            </a:r>
            <a:r>
              <a:rPr lang="en-US" dirty="0"/>
              <a:t> da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zaštitnih</a:t>
            </a:r>
            <a:r>
              <a:rPr lang="en-US" dirty="0"/>
              <a:t> </a:t>
            </a:r>
            <a:r>
              <a:rPr lang="en-US" dirty="0" err="1"/>
              <a:t>klauzula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/>
              <a:t>ugovaranja</a:t>
            </a:r>
            <a:r>
              <a:rPr lang="en-US" dirty="0"/>
              <a:t> </a:t>
            </a:r>
            <a:r>
              <a:rPr lang="en-US" dirty="0" err="1"/>
              <a:t>kolaterala</a:t>
            </a:r>
            <a:r>
              <a:rPr lang="en-US" dirty="0"/>
              <a:t>. </a:t>
            </a:r>
          </a:p>
          <a:p>
            <a:pPr marL="0" indent="0" algn="just">
              <a:buNone/>
            </a:pPr>
            <a:r>
              <a:rPr lang="sr-Latn-ME" dirty="0"/>
              <a:t>8</a:t>
            </a:r>
            <a:r>
              <a:rPr lang="en-US" dirty="0" smtClean="0"/>
              <a:t>.</a:t>
            </a:r>
            <a:r>
              <a:rPr lang="sr-Latn-ME" dirty="0" smtClean="0"/>
              <a:t>1</a:t>
            </a:r>
            <a:r>
              <a:rPr lang="en-US" dirty="0" smtClean="0"/>
              <a:t>.</a:t>
            </a:r>
            <a:r>
              <a:rPr lang="sr-Latn-ME" dirty="0" smtClean="0"/>
              <a:t>5</a:t>
            </a:r>
            <a:r>
              <a:rPr lang="en-US" dirty="0" smtClean="0"/>
              <a:t>.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</a:p>
          <a:p>
            <a:pPr algn="just"/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 u </a:t>
            </a:r>
            <a:r>
              <a:rPr lang="en-US" dirty="0" err="1"/>
              <a:t>savremenom</a:t>
            </a:r>
            <a:r>
              <a:rPr lang="en-US" dirty="0"/>
              <a:t> </a:t>
            </a:r>
            <a:r>
              <a:rPr lang="en-US" dirty="0" err="1"/>
              <a:t>bankarstvu</a:t>
            </a:r>
            <a:r>
              <a:rPr lang="en-US" dirty="0"/>
              <a:t>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složen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Česte</a:t>
            </a:r>
            <a:r>
              <a:rPr lang="en-US" dirty="0"/>
              <a:t> </a:t>
            </a:r>
            <a:r>
              <a:rPr lang="en-US" dirty="0" err="1"/>
              <a:t>nestabilnosti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finansijke</a:t>
            </a:r>
            <a:r>
              <a:rPr lang="en-US" dirty="0"/>
              <a:t> </a:t>
            </a:r>
            <a:r>
              <a:rPr lang="en-US" dirty="0" err="1"/>
              <a:t>krize</a:t>
            </a:r>
            <a:r>
              <a:rPr lang="en-US" dirty="0"/>
              <a:t>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otežavaju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da </a:t>
            </a:r>
            <a:r>
              <a:rPr lang="en-US" dirty="0" err="1"/>
              <a:t>predvide</a:t>
            </a:r>
            <a:r>
              <a:rPr lang="en-US" dirty="0"/>
              <a:t> u </a:t>
            </a:r>
            <a:r>
              <a:rPr lang="en-US" dirty="0" err="1"/>
              <a:t>kom</a:t>
            </a:r>
            <a:r>
              <a:rPr lang="en-US" dirty="0"/>
              <a:t> </a:t>
            </a:r>
            <a:r>
              <a:rPr lang="en-US" dirty="0" err="1"/>
              <a:t>pravcu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kretati</a:t>
            </a:r>
            <a:r>
              <a:rPr lang="en-US" dirty="0"/>
              <a:t> </a:t>
            </a:r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u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otplate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val="154771640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/>
          <a:lstStyle/>
          <a:p>
            <a:pPr algn="just"/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tog </a:t>
            </a:r>
            <a:r>
              <a:rPr lang="en-US" dirty="0" err="1"/>
              <a:t>razloga</a:t>
            </a:r>
            <a:r>
              <a:rPr lang="en-US" dirty="0"/>
              <a:t>, </a:t>
            </a:r>
            <a:r>
              <a:rPr lang="en-US" dirty="0" err="1"/>
              <a:t>savremene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pažnju</a:t>
            </a:r>
            <a:r>
              <a:rPr lang="en-US" dirty="0"/>
              <a:t> </a:t>
            </a:r>
            <a:r>
              <a:rPr lang="en-US" dirty="0" err="1"/>
              <a:t>posvećuju</a:t>
            </a:r>
            <a:r>
              <a:rPr lang="en-US" dirty="0"/>
              <a:t> </a:t>
            </a:r>
            <a:r>
              <a:rPr lang="en-US" dirty="0" err="1"/>
              <a:t>analizi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odobravanju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je </a:t>
            </a:r>
            <a:r>
              <a:rPr lang="en-US" dirty="0" err="1"/>
              <a:t>istaći</a:t>
            </a:r>
            <a:r>
              <a:rPr lang="en-US" dirty="0"/>
              <a:t> da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odobravanju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mora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usklađeno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kreditnom</a:t>
            </a:r>
            <a:r>
              <a:rPr lang="en-US" dirty="0"/>
              <a:t> </a:t>
            </a:r>
            <a:r>
              <a:rPr lang="en-US" dirty="0" err="1"/>
              <a:t>politikom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svojom</a:t>
            </a:r>
            <a:r>
              <a:rPr lang="en-US" dirty="0"/>
              <a:t> </a:t>
            </a:r>
            <a:r>
              <a:rPr lang="en-US" dirty="0" err="1"/>
              <a:t>poslovnom</a:t>
            </a:r>
            <a:r>
              <a:rPr lang="en-US" dirty="0"/>
              <a:t> </a:t>
            </a:r>
            <a:r>
              <a:rPr lang="en-US" dirty="0" err="1"/>
              <a:t>filizofijom</a:t>
            </a:r>
            <a:r>
              <a:rPr lang="en-US" dirty="0"/>
              <a:t>,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potencijalom</a:t>
            </a:r>
            <a:r>
              <a:rPr lang="en-US" dirty="0"/>
              <a:t>, </a:t>
            </a:r>
            <a:r>
              <a:rPr lang="en-US" dirty="0" err="1"/>
              <a:t>ciljnim</a:t>
            </a:r>
            <a:r>
              <a:rPr lang="en-US" dirty="0"/>
              <a:t> </a:t>
            </a:r>
            <a:r>
              <a:rPr lang="en-US" dirty="0" err="1"/>
              <a:t>tržištem</a:t>
            </a:r>
            <a:r>
              <a:rPr lang="en-US" dirty="0"/>
              <a:t>,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evima</a:t>
            </a:r>
            <a:r>
              <a:rPr lang="en-US" dirty="0" smtClean="0"/>
              <a:t> </a:t>
            </a:r>
            <a:r>
              <a:rPr lang="en-US" dirty="0" err="1"/>
              <a:t>klijenata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specifičnostima</a:t>
            </a:r>
            <a:r>
              <a:rPr lang="en-US" dirty="0"/>
              <a:t>, </a:t>
            </a:r>
            <a:r>
              <a:rPr lang="en-US" dirty="0" err="1"/>
              <a:t>definiše</a:t>
            </a:r>
            <a:r>
              <a:rPr lang="en-US" dirty="0"/>
              <a:t> </a:t>
            </a:r>
            <a:r>
              <a:rPr lang="en-US" dirty="0" err="1"/>
              <a:t>jasne</a:t>
            </a:r>
            <a:r>
              <a:rPr lang="en-US" dirty="0"/>
              <a:t> </a:t>
            </a:r>
            <a:r>
              <a:rPr lang="en-US" dirty="0" err="1"/>
              <a:t>kriterijume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proceduru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fleksibilna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strogo</a:t>
            </a:r>
            <a:r>
              <a:rPr lang="en-US" dirty="0"/>
              <a:t> </a:t>
            </a:r>
            <a:r>
              <a:rPr lang="en-US" dirty="0" err="1"/>
              <a:t>koordinisana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ostalim</a:t>
            </a:r>
            <a:r>
              <a:rPr lang="en-US" dirty="0"/>
              <a:t> </a:t>
            </a:r>
            <a:r>
              <a:rPr lang="en-US" dirty="0" err="1"/>
              <a:t>politikama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</a:t>
            </a:r>
            <a:endParaRPr lang="sr-Latn-ME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5429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sprovođenja</a:t>
            </a:r>
            <a:r>
              <a:rPr lang="en-US" dirty="0"/>
              <a:t>, </a:t>
            </a:r>
            <a:r>
              <a:rPr lang="en-US" dirty="0" err="1"/>
              <a:t>banka</a:t>
            </a:r>
            <a:r>
              <a:rPr lang="en-US" dirty="0"/>
              <a:t> je u </a:t>
            </a:r>
            <a:r>
              <a:rPr lang="en-US" dirty="0" err="1"/>
              <a:t>obavezi</a:t>
            </a:r>
            <a:r>
              <a:rPr lang="en-US" dirty="0"/>
              <a:t> da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o </a:t>
            </a:r>
            <a:r>
              <a:rPr lang="en-US" dirty="0" err="1"/>
              <a:t>pravnoj</a:t>
            </a:r>
            <a:r>
              <a:rPr lang="en-US" dirty="0"/>
              <a:t> </a:t>
            </a:r>
            <a:r>
              <a:rPr lang="en-US" dirty="0" err="1"/>
              <a:t>regulativi</a:t>
            </a:r>
            <a:r>
              <a:rPr lang="en-US" dirty="0"/>
              <a:t>, </a:t>
            </a:r>
            <a:r>
              <a:rPr lang="en-US" dirty="0" err="1"/>
              <a:t>veličini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miksu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portfolia</a:t>
            </a:r>
            <a:r>
              <a:rPr lang="en-US" dirty="0"/>
              <a:t>, </a:t>
            </a:r>
            <a:r>
              <a:rPr lang="en-US" dirty="0" err="1"/>
              <a:t>delegiranju</a:t>
            </a:r>
            <a:r>
              <a:rPr lang="en-US" dirty="0"/>
              <a:t> </a:t>
            </a:r>
            <a:r>
              <a:rPr lang="en-US" dirty="0" err="1"/>
              <a:t>ovlašćenja</a:t>
            </a:r>
            <a:r>
              <a:rPr lang="en-US" dirty="0"/>
              <a:t>,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kreditnim</a:t>
            </a:r>
            <a:r>
              <a:rPr lang="en-US" dirty="0"/>
              <a:t> </a:t>
            </a:r>
            <a:r>
              <a:rPr lang="en-US" dirty="0" err="1"/>
              <a:t>standardima</a:t>
            </a:r>
            <a:r>
              <a:rPr lang="en-US" dirty="0"/>
              <a:t>, </a:t>
            </a:r>
            <a:r>
              <a:rPr lang="en-US" dirty="0" err="1"/>
              <a:t>kreditnom</a:t>
            </a:r>
            <a:r>
              <a:rPr lang="en-US" dirty="0"/>
              <a:t> </a:t>
            </a:r>
            <a:r>
              <a:rPr lang="en-US" dirty="0" err="1"/>
              <a:t>administriranju</a:t>
            </a:r>
            <a:r>
              <a:rPr lang="en-US" dirty="0"/>
              <a:t>, </a:t>
            </a:r>
            <a:r>
              <a:rPr lang="en-US" dirty="0" err="1"/>
              <a:t>itd</a:t>
            </a:r>
            <a:r>
              <a:rPr lang="en-US" dirty="0"/>
              <a:t>. </a:t>
            </a:r>
            <a:r>
              <a:rPr lang="en-US" dirty="0" smtClean="0"/>
              <a:t> </a:t>
            </a:r>
            <a:endParaRPr lang="en-US" dirty="0"/>
          </a:p>
          <a:p>
            <a:pPr algn="just"/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odobravanju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mora da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/>
              <a:t>prvenstveno</a:t>
            </a:r>
            <a:r>
              <a:rPr lang="en-US" dirty="0"/>
              <a:t> o tome da li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nju</a:t>
            </a:r>
            <a:r>
              <a:rPr lang="en-US" dirty="0"/>
              <a:t> </a:t>
            </a:r>
            <a:r>
              <a:rPr lang="en-US" dirty="0" err="1"/>
              <a:t>prihvatljiv</a:t>
            </a:r>
            <a:r>
              <a:rPr lang="en-US" dirty="0"/>
              <a:t> </a:t>
            </a:r>
            <a:r>
              <a:rPr lang="en-US" dirty="0" smtClean="0"/>
              <a:t>proc</a:t>
            </a:r>
            <a:r>
              <a:rPr lang="sr-Latn-ME" dirty="0" smtClean="0"/>
              <a:t>ij</a:t>
            </a:r>
            <a:r>
              <a:rPr lang="en-US" dirty="0" err="1" smtClean="0"/>
              <a:t>enjeni</a:t>
            </a:r>
            <a:r>
              <a:rPr lang="en-US" dirty="0" smtClean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/>
              <a:t>jeste</a:t>
            </a:r>
            <a:r>
              <a:rPr lang="en-US" dirty="0"/>
              <a:t>,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internoj</a:t>
            </a:r>
            <a:r>
              <a:rPr lang="en-US" dirty="0"/>
              <a:t> </a:t>
            </a:r>
            <a:r>
              <a:rPr lang="en-US" dirty="0" err="1"/>
              <a:t>skali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kvantifikuje</a:t>
            </a:r>
            <a:r>
              <a:rPr lang="en-US" dirty="0"/>
              <a:t> </a:t>
            </a:r>
            <a:r>
              <a:rPr lang="en-US" dirty="0" smtClean="0"/>
              <a:t>proc</a:t>
            </a:r>
            <a:r>
              <a:rPr lang="sr-Latn-ME" dirty="0" smtClean="0"/>
              <a:t>ij</a:t>
            </a:r>
            <a:r>
              <a:rPr lang="en-US" dirty="0" err="1" smtClean="0"/>
              <a:t>enjeni</a:t>
            </a:r>
            <a:r>
              <a:rPr lang="en-US" dirty="0" smtClean="0"/>
              <a:t> </a:t>
            </a:r>
            <a:r>
              <a:rPr lang="en-US" dirty="0" err="1"/>
              <a:t>nivo</a:t>
            </a:r>
            <a:r>
              <a:rPr lang="en-US" dirty="0"/>
              <a:t> tog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odredi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premije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ulazi</a:t>
            </a:r>
            <a:r>
              <a:rPr lang="en-US" dirty="0"/>
              <a:t> u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stope. </a:t>
            </a:r>
            <a:endParaRPr lang="sr-Latn-ME" dirty="0" smtClean="0"/>
          </a:p>
          <a:p>
            <a:pPr algn="just"/>
            <a:r>
              <a:rPr lang="en-US" dirty="0" err="1" smtClean="0"/>
              <a:t>Princip</a:t>
            </a:r>
            <a:r>
              <a:rPr lang="en-US" dirty="0" smtClean="0"/>
              <a:t> </a:t>
            </a:r>
            <a:r>
              <a:rPr lang="en-US" dirty="0"/>
              <a:t>je da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višu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obrnuto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15452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1065"/>
            <a:ext cx="10515600" cy="554589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 Pored toga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 </a:t>
            </a:r>
            <a:r>
              <a:rPr lang="en-US" dirty="0" err="1"/>
              <a:t>pozicionim</a:t>
            </a:r>
            <a:r>
              <a:rPr lang="en-US" dirty="0"/>
              <a:t> </a:t>
            </a:r>
            <a:r>
              <a:rPr lang="en-US" dirty="0" err="1"/>
              <a:t>limitima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ne </a:t>
            </a:r>
            <a:r>
              <a:rPr lang="en-US" dirty="0" err="1"/>
              <a:t>plasira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kategorije</a:t>
            </a:r>
            <a:r>
              <a:rPr lang="en-US" dirty="0"/>
              <a:t> (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preduzećima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en-US" dirty="0" err="1"/>
              <a:t>grane</a:t>
            </a:r>
            <a:r>
              <a:rPr lang="en-US" dirty="0"/>
              <a:t>)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utvrđenog</a:t>
            </a:r>
            <a:r>
              <a:rPr lang="en-US" dirty="0"/>
              <a:t> </a:t>
            </a:r>
            <a:r>
              <a:rPr lang="en-US" dirty="0" err="1"/>
              <a:t>gornjeg</a:t>
            </a:r>
            <a:r>
              <a:rPr lang="en-US" dirty="0"/>
              <a:t> </a:t>
            </a:r>
            <a:r>
              <a:rPr lang="en-US" dirty="0" err="1"/>
              <a:t>limita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Razlog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to je </a:t>
            </a:r>
            <a:r>
              <a:rPr lang="en-US" dirty="0" err="1"/>
              <a:t>činjenica</a:t>
            </a:r>
            <a:r>
              <a:rPr lang="en-US" dirty="0"/>
              <a:t> da </a:t>
            </a:r>
            <a:r>
              <a:rPr lang="en-US" dirty="0" err="1"/>
              <a:t>banke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planiraju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diverzifikacije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 smtClean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razmotri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odobravanju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je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mora da </a:t>
            </a:r>
            <a:r>
              <a:rPr lang="en-US" dirty="0" err="1"/>
              <a:t>drži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datog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Bazelski</a:t>
            </a:r>
            <a:r>
              <a:rPr lang="en-US" dirty="0"/>
              <a:t> </a:t>
            </a:r>
            <a:r>
              <a:rPr lang="en-US" dirty="0" err="1"/>
              <a:t>standardi</a:t>
            </a:r>
            <a:r>
              <a:rPr lang="en-US" dirty="0"/>
              <a:t> </a:t>
            </a:r>
            <a:r>
              <a:rPr lang="en-US" dirty="0" err="1"/>
              <a:t>obavezuju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da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drže</a:t>
            </a:r>
            <a:r>
              <a:rPr lang="en-US" dirty="0"/>
              <a:t>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čija</a:t>
            </a:r>
            <a:r>
              <a:rPr lang="en-US" dirty="0"/>
              <a:t> </a:t>
            </a:r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nivoa</a:t>
            </a:r>
            <a:r>
              <a:rPr lang="en-US" dirty="0"/>
              <a:t> </a:t>
            </a:r>
            <a:r>
              <a:rPr lang="en-US" dirty="0" err="1"/>
              <a:t>procenjenog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plasman</a:t>
            </a:r>
            <a:r>
              <a:rPr lang="en-US" dirty="0"/>
              <a:t> </a:t>
            </a:r>
            <a:r>
              <a:rPr lang="en-US" dirty="0" err="1"/>
              <a:t>nosi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smtClean="0"/>
              <a:t>r</a:t>
            </a:r>
            <a:r>
              <a:rPr lang="sr-Latn-ME" dirty="0" smtClean="0"/>
              <a:t>ij</a:t>
            </a:r>
            <a:r>
              <a:rPr lang="en-US" dirty="0" err="1" smtClean="0"/>
              <a:t>ečima</a:t>
            </a:r>
            <a:r>
              <a:rPr lang="en-US" dirty="0"/>
              <a:t>,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 da </a:t>
            </a:r>
            <a:r>
              <a:rPr lang="en-US" dirty="0" err="1"/>
              <a:t>preuzme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srazmeran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89753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5307"/>
            <a:ext cx="10515600" cy="557165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započinje</a:t>
            </a:r>
            <a:r>
              <a:rPr lang="en-US" dirty="0"/>
              <a:t> u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podnošenja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podnošenja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,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pokreće</a:t>
            </a:r>
            <a:r>
              <a:rPr lang="en-US" dirty="0"/>
              <a:t> </a:t>
            </a:r>
            <a:r>
              <a:rPr lang="en-US" dirty="0" err="1"/>
              <a:t>proceduru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da </a:t>
            </a:r>
            <a:r>
              <a:rPr lang="en-US" dirty="0" err="1"/>
              <a:t>izvrši</a:t>
            </a:r>
            <a:r>
              <a:rPr lang="en-US" dirty="0"/>
              <a:t> </a:t>
            </a:r>
            <a:r>
              <a:rPr lang="en-US" dirty="0" err="1"/>
              <a:t>adekvatnu</a:t>
            </a:r>
            <a:r>
              <a:rPr lang="en-US" dirty="0"/>
              <a:t> </a:t>
            </a:r>
            <a:r>
              <a:rPr lang="en-US" dirty="0" smtClean="0"/>
              <a:t>proc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bi </a:t>
            </a:r>
            <a:r>
              <a:rPr lang="en-US" dirty="0" err="1"/>
              <a:t>preuzela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odobri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plasman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Kvalitet</a:t>
            </a:r>
            <a:r>
              <a:rPr lang="en-US" dirty="0" smtClean="0"/>
              <a:t> proc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validnosti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podnosi</a:t>
            </a:r>
            <a:r>
              <a:rPr lang="en-US" dirty="0"/>
              <a:t> </a:t>
            </a:r>
            <a:r>
              <a:rPr lang="en-US" dirty="0" err="1"/>
              <a:t>tražilac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sopstvene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spoljnih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tražilac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stavlja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sadržani</a:t>
            </a:r>
            <a:r>
              <a:rPr lang="en-US" dirty="0"/>
              <a:t> u </a:t>
            </a:r>
            <a:r>
              <a:rPr lang="en-US" dirty="0" err="1"/>
              <a:t>bilansu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, </a:t>
            </a:r>
            <a:r>
              <a:rPr lang="en-US" dirty="0" err="1"/>
              <a:t>bilansu</a:t>
            </a:r>
            <a:r>
              <a:rPr lang="en-US" dirty="0"/>
              <a:t> </a:t>
            </a:r>
            <a:r>
              <a:rPr lang="en-US" dirty="0" err="1"/>
              <a:t>uspeha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bilansu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tokova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traži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prilaže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prateću</a:t>
            </a:r>
            <a:r>
              <a:rPr lang="en-US" dirty="0"/>
              <a:t> </a:t>
            </a:r>
            <a:r>
              <a:rPr lang="en-US" dirty="0" err="1"/>
              <a:t>dokumentaciju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edeće</a:t>
            </a:r>
            <a:r>
              <a:rPr lang="en-US" dirty="0" smtClean="0"/>
              <a:t> </a:t>
            </a:r>
            <a:r>
              <a:rPr lang="en-US" dirty="0" err="1"/>
              <a:t>dokumente</a:t>
            </a:r>
            <a:r>
              <a:rPr lang="en-US" dirty="0"/>
              <a:t>: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70827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Odluka</a:t>
            </a:r>
            <a:r>
              <a:rPr lang="en-US" dirty="0"/>
              <a:t> organa </a:t>
            </a:r>
            <a:r>
              <a:rPr lang="en-US" dirty="0" err="1"/>
              <a:t>upravljanja</a:t>
            </a:r>
            <a:r>
              <a:rPr lang="en-US" dirty="0"/>
              <a:t> da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se </a:t>
            </a:r>
            <a:r>
              <a:rPr lang="en-US" dirty="0" err="1"/>
              <a:t>zaduži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iznosu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. </a:t>
            </a:r>
          </a:p>
          <a:p>
            <a:pPr lvl="1" algn="just"/>
            <a:r>
              <a:rPr lang="en-US" sz="2600" dirty="0" smtClean="0"/>
              <a:t>Plan </a:t>
            </a:r>
            <a:r>
              <a:rPr lang="en-US" sz="2600" dirty="0" err="1"/>
              <a:t>razvoja</a:t>
            </a:r>
            <a:r>
              <a:rPr lang="en-US" sz="2600" dirty="0"/>
              <a:t> </a:t>
            </a:r>
            <a:r>
              <a:rPr lang="en-US" sz="2600" dirty="0" err="1"/>
              <a:t>preduzeća</a:t>
            </a:r>
            <a:r>
              <a:rPr lang="en-US" sz="2600" dirty="0"/>
              <a:t>. </a:t>
            </a:r>
          </a:p>
          <a:p>
            <a:pPr lvl="1" algn="just"/>
            <a:r>
              <a:rPr lang="en-US" sz="2600" dirty="0" smtClean="0"/>
              <a:t>Plan </a:t>
            </a:r>
            <a:r>
              <a:rPr lang="en-US" sz="2600" dirty="0" err="1"/>
              <a:t>proizvodnje</a:t>
            </a:r>
            <a:r>
              <a:rPr lang="en-US" sz="2600" dirty="0"/>
              <a:t> </a:t>
            </a:r>
            <a:r>
              <a:rPr lang="en-US" sz="2600" dirty="0" err="1"/>
              <a:t>preduzeća</a:t>
            </a:r>
            <a:r>
              <a:rPr lang="en-US" sz="2600" dirty="0"/>
              <a:t>. </a:t>
            </a:r>
          </a:p>
          <a:p>
            <a:pPr lvl="1" algn="just"/>
            <a:r>
              <a:rPr lang="en-US" sz="2600" dirty="0" smtClean="0"/>
              <a:t> </a:t>
            </a:r>
            <a:r>
              <a:rPr lang="en-US" sz="2600" dirty="0" err="1"/>
              <a:t>Ostvarena</a:t>
            </a:r>
            <a:r>
              <a:rPr lang="en-US" sz="2600" dirty="0"/>
              <a:t> </a:t>
            </a:r>
            <a:r>
              <a:rPr lang="en-US" sz="2600" dirty="0" err="1"/>
              <a:t>realizacija</a:t>
            </a:r>
            <a:r>
              <a:rPr lang="en-US" sz="2600" dirty="0"/>
              <a:t> </a:t>
            </a:r>
            <a:r>
              <a:rPr lang="en-US" sz="2600" dirty="0" err="1"/>
              <a:t>preduzeća</a:t>
            </a:r>
            <a:r>
              <a:rPr lang="en-US" sz="2600" dirty="0"/>
              <a:t>, </a:t>
            </a:r>
            <a:r>
              <a:rPr lang="en-US" sz="2600" dirty="0" err="1"/>
              <a:t>struktura</a:t>
            </a:r>
            <a:r>
              <a:rPr lang="en-US" sz="2600" dirty="0"/>
              <a:t> </a:t>
            </a:r>
            <a:r>
              <a:rPr lang="en-US" sz="2600" dirty="0" err="1"/>
              <a:t>troškova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prodajne</a:t>
            </a:r>
            <a:r>
              <a:rPr lang="en-US" sz="2600" dirty="0"/>
              <a:t> </a:t>
            </a:r>
            <a:r>
              <a:rPr lang="en-US" sz="2600" dirty="0" smtClean="0"/>
              <a:t>c</a:t>
            </a:r>
            <a:r>
              <a:rPr lang="sr-Latn-ME" sz="2600" dirty="0" smtClean="0"/>
              <a:t>ij</a:t>
            </a:r>
            <a:r>
              <a:rPr lang="en-US" sz="2600" dirty="0" err="1" smtClean="0"/>
              <a:t>ene</a:t>
            </a:r>
            <a:r>
              <a:rPr lang="en-US" sz="2600" dirty="0"/>
              <a:t>. </a:t>
            </a:r>
          </a:p>
          <a:p>
            <a:pPr lvl="1" algn="just"/>
            <a:r>
              <a:rPr lang="en-US" sz="2600" dirty="0" err="1" smtClean="0"/>
              <a:t>Kretanje</a:t>
            </a:r>
            <a:r>
              <a:rPr lang="en-US" sz="2600" dirty="0" smtClean="0"/>
              <a:t> </a:t>
            </a:r>
            <a:r>
              <a:rPr lang="en-US" sz="2600" dirty="0" err="1"/>
              <a:t>zaliha</a:t>
            </a:r>
            <a:r>
              <a:rPr lang="en-US" sz="2600" dirty="0"/>
              <a:t> </a:t>
            </a:r>
            <a:r>
              <a:rPr lang="en-US" sz="2600" dirty="0" err="1"/>
              <a:t>sirovina</a:t>
            </a:r>
            <a:r>
              <a:rPr lang="en-US" sz="2600" dirty="0"/>
              <a:t>, </a:t>
            </a:r>
            <a:r>
              <a:rPr lang="en-US" sz="2600" dirty="0" err="1"/>
              <a:t>materijala</a:t>
            </a:r>
            <a:r>
              <a:rPr lang="en-US" sz="2600" dirty="0"/>
              <a:t>, </a:t>
            </a:r>
            <a:r>
              <a:rPr lang="en-US" sz="2600" dirty="0" err="1"/>
              <a:t>nedovršene</a:t>
            </a:r>
            <a:r>
              <a:rPr lang="en-US" sz="2600" dirty="0"/>
              <a:t> </a:t>
            </a:r>
            <a:r>
              <a:rPr lang="en-US" sz="2600" dirty="0" err="1"/>
              <a:t>proizvodnje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gotovih</a:t>
            </a:r>
            <a:r>
              <a:rPr lang="en-US" sz="2600" dirty="0"/>
              <a:t> </a:t>
            </a:r>
            <a:r>
              <a:rPr lang="en-US" sz="2600" dirty="0" err="1"/>
              <a:t>proizvoda</a:t>
            </a:r>
            <a:r>
              <a:rPr lang="en-US" sz="2600" dirty="0"/>
              <a:t>. </a:t>
            </a:r>
          </a:p>
          <a:p>
            <a:pPr lvl="1" algn="just"/>
            <a:r>
              <a:rPr lang="en-US" sz="2600" dirty="0" err="1" smtClean="0"/>
              <a:t>Stanje</a:t>
            </a:r>
            <a:r>
              <a:rPr lang="en-US" sz="2600" dirty="0" smtClean="0"/>
              <a:t> </a:t>
            </a:r>
            <a:r>
              <a:rPr lang="en-US" sz="2600" dirty="0" err="1"/>
              <a:t>obrtnih</a:t>
            </a:r>
            <a:r>
              <a:rPr lang="en-US" sz="2600" dirty="0"/>
              <a:t> </a:t>
            </a:r>
            <a:r>
              <a:rPr lang="en-US" sz="2600" dirty="0" err="1"/>
              <a:t>sredstava</a:t>
            </a:r>
            <a:r>
              <a:rPr lang="en-US" sz="2600" dirty="0"/>
              <a:t>, </a:t>
            </a:r>
            <a:r>
              <a:rPr lang="en-US" sz="2600" dirty="0" err="1"/>
              <a:t>njihovi</a:t>
            </a:r>
            <a:r>
              <a:rPr lang="en-US" sz="2600" dirty="0"/>
              <a:t> </a:t>
            </a:r>
            <a:r>
              <a:rPr lang="en-US" sz="2600" dirty="0" err="1"/>
              <a:t>izvori</a:t>
            </a:r>
            <a:r>
              <a:rPr lang="en-US" sz="2600" dirty="0"/>
              <a:t>, </a:t>
            </a:r>
            <a:r>
              <a:rPr lang="en-US" sz="2600" dirty="0" err="1"/>
              <a:t>sredstva</a:t>
            </a:r>
            <a:r>
              <a:rPr lang="en-US" sz="2600" dirty="0"/>
              <a:t> </a:t>
            </a:r>
            <a:r>
              <a:rPr lang="en-US" sz="2600" dirty="0" err="1"/>
              <a:t>kojima</a:t>
            </a:r>
            <a:r>
              <a:rPr lang="en-US" sz="2600" dirty="0"/>
              <a:t> </a:t>
            </a:r>
            <a:r>
              <a:rPr lang="en-US" sz="2600" dirty="0" err="1"/>
              <a:t>preduzeće</a:t>
            </a:r>
            <a:r>
              <a:rPr lang="en-US" sz="2600" dirty="0"/>
              <a:t> </a:t>
            </a:r>
            <a:r>
              <a:rPr lang="en-US" sz="2600" dirty="0" err="1"/>
              <a:t>raspolaže</a:t>
            </a:r>
            <a:r>
              <a:rPr lang="en-US" sz="2600" dirty="0"/>
              <a:t>. </a:t>
            </a:r>
          </a:p>
          <a:p>
            <a:pPr lvl="1" algn="just"/>
            <a:r>
              <a:rPr lang="en-US" sz="2600" dirty="0" smtClean="0"/>
              <a:t> </a:t>
            </a:r>
            <a:r>
              <a:rPr lang="en-US" sz="2600" dirty="0" err="1"/>
              <a:t>Ukupne</a:t>
            </a:r>
            <a:r>
              <a:rPr lang="en-US" sz="2600" dirty="0"/>
              <a:t> </a:t>
            </a:r>
            <a:r>
              <a:rPr lang="en-US" sz="2600" dirty="0" err="1"/>
              <a:t>obaveze</a:t>
            </a:r>
            <a:r>
              <a:rPr lang="en-US" sz="2600" dirty="0"/>
              <a:t> </a:t>
            </a:r>
            <a:r>
              <a:rPr lang="en-US" sz="2600" dirty="0" err="1"/>
              <a:t>preduzeća</a:t>
            </a:r>
            <a:r>
              <a:rPr lang="en-US" sz="2600" dirty="0"/>
              <a:t>. </a:t>
            </a:r>
          </a:p>
          <a:p>
            <a:pPr lvl="1" algn="just"/>
            <a:r>
              <a:rPr lang="en-US" sz="2600" dirty="0" smtClean="0"/>
              <a:t> </a:t>
            </a:r>
            <a:r>
              <a:rPr lang="en-US" sz="2600" dirty="0" err="1"/>
              <a:t>Pregled</a:t>
            </a:r>
            <a:r>
              <a:rPr lang="en-US" sz="2600" dirty="0"/>
              <a:t> </a:t>
            </a:r>
            <a:r>
              <a:rPr lang="en-US" sz="2600" dirty="0" err="1"/>
              <a:t>potraživanja</a:t>
            </a:r>
            <a:r>
              <a:rPr lang="en-US" sz="2600" dirty="0"/>
              <a:t> od </a:t>
            </a:r>
            <a:r>
              <a:rPr lang="en-US" sz="2600" dirty="0" err="1"/>
              <a:t>kupaca</a:t>
            </a:r>
            <a:r>
              <a:rPr lang="en-US" sz="2600" dirty="0"/>
              <a:t> </a:t>
            </a:r>
            <a:r>
              <a:rPr lang="en-US" sz="2600" dirty="0" err="1"/>
              <a:t>po</a:t>
            </a:r>
            <a:r>
              <a:rPr lang="en-US" sz="2600" dirty="0"/>
              <a:t> </a:t>
            </a:r>
            <a:r>
              <a:rPr lang="en-US" sz="2600" dirty="0" err="1"/>
              <a:t>ročnosti</a:t>
            </a:r>
            <a:r>
              <a:rPr lang="en-US" sz="2600" dirty="0"/>
              <a:t>. </a:t>
            </a:r>
          </a:p>
          <a:p>
            <a:pPr lvl="1" algn="just"/>
            <a:r>
              <a:rPr lang="en-US" sz="2600" dirty="0" smtClean="0"/>
              <a:t> </a:t>
            </a:r>
            <a:r>
              <a:rPr lang="en-US" sz="2600" dirty="0" err="1"/>
              <a:t>Pregled</a:t>
            </a:r>
            <a:r>
              <a:rPr lang="en-US" sz="2600" dirty="0"/>
              <a:t> </a:t>
            </a:r>
            <a:r>
              <a:rPr lang="en-US" sz="2600" dirty="0" err="1"/>
              <a:t>stanja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kretanja</a:t>
            </a:r>
            <a:r>
              <a:rPr lang="en-US" sz="2600" dirty="0"/>
              <a:t> </a:t>
            </a:r>
            <a:r>
              <a:rPr lang="en-US" sz="2600" dirty="0" err="1"/>
              <a:t>fondova</a:t>
            </a:r>
            <a:r>
              <a:rPr lang="en-US" sz="2600" dirty="0"/>
              <a:t> </a:t>
            </a:r>
            <a:r>
              <a:rPr lang="en-US" sz="2600" dirty="0" err="1"/>
              <a:t>preduzeća</a:t>
            </a:r>
            <a:r>
              <a:rPr lang="en-US" sz="2600" dirty="0"/>
              <a:t>. </a:t>
            </a:r>
          </a:p>
          <a:p>
            <a:pPr lvl="1" algn="just"/>
            <a:r>
              <a:rPr lang="en-US" sz="2600" dirty="0" smtClean="0"/>
              <a:t> </a:t>
            </a:r>
            <a:r>
              <a:rPr lang="en-US" sz="2600" dirty="0"/>
              <a:t>Plan </a:t>
            </a:r>
            <a:r>
              <a:rPr lang="en-US" sz="2600" dirty="0" err="1"/>
              <a:t>potrebnih</a:t>
            </a:r>
            <a:r>
              <a:rPr lang="en-US" sz="2600" dirty="0"/>
              <a:t> </a:t>
            </a:r>
            <a:r>
              <a:rPr lang="en-US" sz="2600" dirty="0" err="1"/>
              <a:t>obrtnih</a:t>
            </a:r>
            <a:r>
              <a:rPr lang="en-US" sz="2600" dirty="0"/>
              <a:t> </a:t>
            </a:r>
            <a:r>
              <a:rPr lang="en-US" sz="2600" dirty="0" err="1"/>
              <a:t>sredstava</a:t>
            </a:r>
            <a:r>
              <a:rPr lang="en-US" sz="2600" dirty="0"/>
              <a:t> </a:t>
            </a:r>
            <a:r>
              <a:rPr lang="en-US" sz="2600" dirty="0" err="1"/>
              <a:t>za</a:t>
            </a:r>
            <a:r>
              <a:rPr lang="en-US" sz="2600" dirty="0"/>
              <a:t> </a:t>
            </a:r>
            <a:r>
              <a:rPr lang="en-US" sz="2600" dirty="0" err="1"/>
              <a:t>proces</a:t>
            </a:r>
            <a:r>
              <a:rPr lang="en-US" sz="2600" dirty="0"/>
              <a:t> </a:t>
            </a:r>
            <a:r>
              <a:rPr lang="en-US" sz="2600" dirty="0" err="1"/>
              <a:t>redovnog</a:t>
            </a:r>
            <a:r>
              <a:rPr lang="en-US" sz="2600" dirty="0"/>
              <a:t> </a:t>
            </a:r>
            <a:r>
              <a:rPr lang="en-US" sz="2600" dirty="0" err="1"/>
              <a:t>poslovanja</a:t>
            </a:r>
            <a:r>
              <a:rPr lang="en-US" sz="2600" dirty="0"/>
              <a:t> </a:t>
            </a:r>
            <a:r>
              <a:rPr lang="en-US" sz="2600" dirty="0" err="1"/>
              <a:t>preduzeća</a:t>
            </a:r>
            <a:r>
              <a:rPr lang="en-US" sz="2600" dirty="0"/>
              <a:t>. </a:t>
            </a:r>
          </a:p>
          <a:p>
            <a:pPr lvl="1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81011489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3792"/>
            <a:ext cx="10515600" cy="562317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slučaju</a:t>
            </a:r>
            <a:r>
              <a:rPr lang="en-US" dirty="0"/>
              <a:t> da je </a:t>
            </a:r>
            <a:r>
              <a:rPr lang="en-US" dirty="0" err="1"/>
              <a:t>preduzeće</a:t>
            </a:r>
            <a:r>
              <a:rPr lang="en-US" dirty="0"/>
              <a:t> (</a:t>
            </a:r>
            <a:r>
              <a:rPr lang="en-US" dirty="0" err="1"/>
              <a:t>tražilac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) u </a:t>
            </a:r>
            <a:r>
              <a:rPr lang="en-US" dirty="0" err="1"/>
              <a:t>dužem</a:t>
            </a:r>
            <a:r>
              <a:rPr lang="en-US" dirty="0"/>
              <a:t> </a:t>
            </a:r>
            <a:r>
              <a:rPr lang="en-US" dirty="0" err="1"/>
              <a:t>vremenskom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 deponent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u </a:t>
            </a:r>
            <a:r>
              <a:rPr lang="en-US" dirty="0" err="1"/>
              <a:t>obavezi</a:t>
            </a:r>
            <a:r>
              <a:rPr lang="en-US" dirty="0"/>
              <a:t> je </a:t>
            </a:r>
            <a:r>
              <a:rPr lang="en-US" dirty="0" err="1"/>
              <a:t>dostavi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od </a:t>
            </a:r>
            <a:r>
              <a:rPr lang="en-US" dirty="0" err="1"/>
              <a:t>navedenih</a:t>
            </a:r>
            <a:r>
              <a:rPr lang="en-US" dirty="0"/>
              <a:t> </a:t>
            </a:r>
            <a:r>
              <a:rPr lang="en-US" dirty="0" err="1"/>
              <a:t>dokumenata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je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dokumenata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ranijeg</a:t>
            </a:r>
            <a:r>
              <a:rPr lang="en-US" dirty="0"/>
              <a:t> </a:t>
            </a:r>
            <a:r>
              <a:rPr lang="en-US" dirty="0" err="1"/>
              <a:t>poslovnog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dostupna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/>
              <a:t> (</a:t>
            </a:r>
            <a:r>
              <a:rPr lang="en-US" dirty="0" err="1"/>
              <a:t>sopstveni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Set </a:t>
            </a:r>
            <a:r>
              <a:rPr lang="en-US" dirty="0" err="1"/>
              <a:t>dobijenih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,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 smtClean="0"/>
              <a:t>prov</a:t>
            </a:r>
            <a:r>
              <a:rPr lang="sr-Latn-ME" dirty="0" smtClean="0"/>
              <a:t>j</a:t>
            </a:r>
            <a:r>
              <a:rPr lang="en-US" dirty="0" err="1" smtClean="0"/>
              <a:t>erava</a:t>
            </a:r>
            <a:r>
              <a:rPr lang="en-US" dirty="0"/>
              <a:t>, </a:t>
            </a:r>
            <a:r>
              <a:rPr lang="en-US" dirty="0" err="1"/>
              <a:t>analizira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kritički</a:t>
            </a:r>
            <a:r>
              <a:rPr lang="en-US" dirty="0"/>
              <a:t> </a:t>
            </a:r>
            <a:r>
              <a:rPr lang="en-US" dirty="0" err="1"/>
              <a:t>razmatra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Pored toga,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u </a:t>
            </a:r>
            <a:r>
              <a:rPr lang="en-US" dirty="0" err="1"/>
              <a:t>analizu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agencije</a:t>
            </a:r>
            <a:r>
              <a:rPr lang="en-US" dirty="0"/>
              <a:t> (</a:t>
            </a:r>
            <a:r>
              <a:rPr lang="en-US" dirty="0" err="1"/>
              <a:t>spoljni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Ukrštanjem</a:t>
            </a:r>
            <a:r>
              <a:rPr lang="en-US" dirty="0" smtClean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navedena</a:t>
            </a:r>
            <a:r>
              <a:rPr lang="en-US" dirty="0"/>
              <a:t> tri </a:t>
            </a:r>
            <a:r>
              <a:rPr lang="en-US" dirty="0" err="1"/>
              <a:t>izvora</a:t>
            </a:r>
            <a:r>
              <a:rPr lang="en-US" dirty="0"/>
              <a:t>,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generiše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joj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jasniju</a:t>
            </a:r>
            <a:r>
              <a:rPr lang="en-US" dirty="0"/>
              <a:t> </a:t>
            </a:r>
            <a:r>
              <a:rPr lang="en-US" dirty="0" err="1"/>
              <a:t>sliku</a:t>
            </a:r>
            <a:r>
              <a:rPr lang="en-US" dirty="0"/>
              <a:t> o </a:t>
            </a:r>
            <a:r>
              <a:rPr lang="en-US" dirty="0" err="1"/>
              <a:t>performansama</a:t>
            </a:r>
            <a:r>
              <a:rPr lang="en-US" dirty="0"/>
              <a:t> </a:t>
            </a:r>
            <a:r>
              <a:rPr lang="en-US" dirty="0" err="1"/>
              <a:t>tražioca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raspoloživih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, </a:t>
            </a:r>
            <a:r>
              <a:rPr lang="en-US" dirty="0" err="1"/>
              <a:t>kreditni</a:t>
            </a:r>
            <a:r>
              <a:rPr lang="en-US" dirty="0"/>
              <a:t> referent (</a:t>
            </a:r>
            <a:r>
              <a:rPr lang="en-US" dirty="0" err="1"/>
              <a:t>analitičar</a:t>
            </a:r>
            <a:r>
              <a:rPr lang="en-US" dirty="0"/>
              <a:t>)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izradi</a:t>
            </a:r>
            <a:r>
              <a:rPr lang="en-US" dirty="0"/>
              <a:t> </a:t>
            </a:r>
            <a:r>
              <a:rPr lang="en-US" dirty="0" err="1"/>
              <a:t>referata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izvođenja</a:t>
            </a:r>
            <a:r>
              <a:rPr lang="en-US" dirty="0"/>
              <a:t> </a:t>
            </a:r>
            <a:r>
              <a:rPr lang="en-US" dirty="0" err="1"/>
              <a:t>zaključka</a:t>
            </a:r>
            <a:r>
              <a:rPr lang="en-US" dirty="0"/>
              <a:t> o </a:t>
            </a:r>
            <a:r>
              <a:rPr lang="en-US" dirty="0" err="1"/>
              <a:t>prihvatanju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odbijanju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Kreditni</a:t>
            </a:r>
            <a:r>
              <a:rPr lang="en-US" dirty="0" smtClean="0"/>
              <a:t> </a:t>
            </a:r>
            <a:r>
              <a:rPr lang="en-US" dirty="0" err="1"/>
              <a:t>referat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edeće</a:t>
            </a:r>
            <a:r>
              <a:rPr lang="en-US" dirty="0" smtClean="0"/>
              <a:t> </a:t>
            </a:r>
            <a:r>
              <a:rPr lang="en-US" dirty="0" err="1" smtClean="0"/>
              <a:t>elemente</a:t>
            </a:r>
            <a:r>
              <a:rPr lang="sr-Latn-ME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393709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5459"/>
            <a:ext cx="10515600" cy="5481504"/>
          </a:xfrm>
        </p:spPr>
        <p:txBody>
          <a:bodyPr>
            <a:normAutofit/>
          </a:bodyPr>
          <a:lstStyle/>
          <a:p>
            <a:pPr lvl="1"/>
            <a:r>
              <a:rPr lang="en-US" dirty="0" err="1"/>
              <a:t>Podatke</a:t>
            </a:r>
            <a:r>
              <a:rPr lang="en-US" dirty="0"/>
              <a:t> o </a:t>
            </a:r>
            <a:r>
              <a:rPr lang="en-US" dirty="0" err="1"/>
              <a:t>nazivu</a:t>
            </a:r>
            <a:r>
              <a:rPr lang="en-US" dirty="0"/>
              <a:t>, </a:t>
            </a:r>
            <a:r>
              <a:rPr lang="en-US" dirty="0" err="1"/>
              <a:t>sedištu</a:t>
            </a:r>
            <a:r>
              <a:rPr lang="en-US" dirty="0"/>
              <a:t> </a:t>
            </a:r>
            <a:r>
              <a:rPr lang="en-US" dirty="0" err="1"/>
              <a:t>ivrsti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elatnosti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en-US" sz="2600" dirty="0" err="1" smtClean="0"/>
              <a:t>Iznos</a:t>
            </a:r>
            <a:r>
              <a:rPr lang="en-US" sz="2600" dirty="0" smtClean="0"/>
              <a:t> </a:t>
            </a:r>
            <a:r>
              <a:rPr lang="en-US" sz="2600" dirty="0" err="1"/>
              <a:t>ukupnih</a:t>
            </a:r>
            <a:r>
              <a:rPr lang="en-US" sz="2600" dirty="0"/>
              <a:t> </a:t>
            </a:r>
            <a:r>
              <a:rPr lang="en-US" sz="2600" dirty="0" err="1"/>
              <a:t>sredstava</a:t>
            </a:r>
            <a:r>
              <a:rPr lang="en-US" sz="2600" dirty="0"/>
              <a:t> </a:t>
            </a:r>
            <a:r>
              <a:rPr lang="en-US" sz="2600" dirty="0" err="1"/>
              <a:t>kojima</a:t>
            </a:r>
            <a:r>
              <a:rPr lang="en-US" sz="2600" dirty="0"/>
              <a:t> </a:t>
            </a:r>
            <a:r>
              <a:rPr lang="en-US" sz="2600" dirty="0" err="1"/>
              <a:t>preduzeće</a:t>
            </a:r>
            <a:r>
              <a:rPr lang="en-US" sz="2600" dirty="0"/>
              <a:t> </a:t>
            </a:r>
            <a:r>
              <a:rPr lang="en-US" sz="2600" dirty="0" err="1" smtClean="0"/>
              <a:t>raspolaže</a:t>
            </a:r>
            <a:r>
              <a:rPr lang="sr-Latn-ME" sz="2600" dirty="0"/>
              <a:t>,</a:t>
            </a:r>
            <a:r>
              <a:rPr lang="en-US" sz="2600" dirty="0" smtClean="0"/>
              <a:t> </a:t>
            </a:r>
            <a:endParaRPr lang="en-US" sz="2600" dirty="0"/>
          </a:p>
          <a:p>
            <a:pPr lvl="1"/>
            <a:r>
              <a:rPr lang="en-US" sz="2600" dirty="0" err="1" smtClean="0"/>
              <a:t>Struktura</a:t>
            </a:r>
            <a:r>
              <a:rPr lang="en-US" sz="2600" dirty="0" smtClean="0"/>
              <a:t> </a:t>
            </a:r>
            <a:r>
              <a:rPr lang="en-US" sz="2600" dirty="0" err="1"/>
              <a:t>raspoloživih</a:t>
            </a:r>
            <a:r>
              <a:rPr lang="en-US" sz="2600" dirty="0"/>
              <a:t> </a:t>
            </a:r>
            <a:r>
              <a:rPr lang="en-US" sz="2600" dirty="0" err="1"/>
              <a:t>sredstava</a:t>
            </a:r>
            <a:r>
              <a:rPr lang="en-US" sz="2600" dirty="0"/>
              <a:t> </a:t>
            </a:r>
            <a:r>
              <a:rPr lang="en-US" sz="2600" dirty="0" err="1" smtClean="0"/>
              <a:t>preduzeća</a:t>
            </a:r>
            <a:r>
              <a:rPr lang="sr-Latn-ME" sz="2600" dirty="0"/>
              <a:t>,</a:t>
            </a:r>
            <a:r>
              <a:rPr lang="en-US" sz="2600" dirty="0" smtClean="0"/>
              <a:t> </a:t>
            </a:r>
            <a:endParaRPr lang="en-US" sz="2600" dirty="0"/>
          </a:p>
          <a:p>
            <a:pPr lvl="1"/>
            <a:r>
              <a:rPr lang="en-US" sz="2600" dirty="0" err="1" smtClean="0"/>
              <a:t>Kreditna</a:t>
            </a:r>
            <a:r>
              <a:rPr lang="en-US" sz="2600" dirty="0" smtClean="0"/>
              <a:t> </a:t>
            </a:r>
            <a:r>
              <a:rPr lang="en-US" sz="2600" dirty="0" err="1"/>
              <a:t>sposobnost</a:t>
            </a:r>
            <a:r>
              <a:rPr lang="en-US" sz="2600" dirty="0"/>
              <a:t> </a:t>
            </a:r>
            <a:r>
              <a:rPr lang="en-US" sz="2600" dirty="0" err="1" smtClean="0"/>
              <a:t>preduzeća</a:t>
            </a:r>
            <a:r>
              <a:rPr lang="sr-Latn-ME" sz="2600" dirty="0"/>
              <a:t>,</a:t>
            </a:r>
            <a:r>
              <a:rPr lang="en-US" sz="2600" dirty="0" smtClean="0"/>
              <a:t> </a:t>
            </a:r>
            <a:endParaRPr lang="en-US" sz="2600" dirty="0"/>
          </a:p>
          <a:p>
            <a:pPr lvl="1"/>
            <a:r>
              <a:rPr lang="en-US" sz="2600" dirty="0" smtClean="0"/>
              <a:t> </a:t>
            </a:r>
            <a:r>
              <a:rPr lang="en-US" sz="2600" dirty="0" err="1"/>
              <a:t>Visina</a:t>
            </a:r>
            <a:r>
              <a:rPr lang="en-US" sz="2600" dirty="0"/>
              <a:t> </a:t>
            </a:r>
            <a:r>
              <a:rPr lang="en-US" sz="2600" dirty="0" err="1"/>
              <a:t>anuiteta</a:t>
            </a:r>
            <a:r>
              <a:rPr lang="en-US" sz="2600" dirty="0"/>
              <a:t> </a:t>
            </a:r>
            <a:r>
              <a:rPr lang="en-US" sz="2600" dirty="0" err="1"/>
              <a:t>po</a:t>
            </a:r>
            <a:r>
              <a:rPr lang="en-US" sz="2600" dirty="0"/>
              <a:t> </a:t>
            </a:r>
            <a:r>
              <a:rPr lang="en-US" sz="2600" dirty="0" err="1"/>
              <a:t>ranije</a:t>
            </a:r>
            <a:r>
              <a:rPr lang="en-US" sz="2600" dirty="0"/>
              <a:t> </a:t>
            </a:r>
            <a:r>
              <a:rPr lang="en-US" sz="2600" dirty="0" err="1"/>
              <a:t>odobrenim</a:t>
            </a:r>
            <a:r>
              <a:rPr lang="en-US" sz="2600" dirty="0"/>
              <a:t> </a:t>
            </a:r>
            <a:r>
              <a:rPr lang="en-US" sz="2600" dirty="0" err="1" smtClean="0"/>
              <a:t>kreditima</a:t>
            </a:r>
            <a:r>
              <a:rPr lang="sr-Latn-ME" sz="2600" dirty="0"/>
              <a:t>,</a:t>
            </a:r>
            <a:r>
              <a:rPr lang="en-US" sz="2600" dirty="0" smtClean="0"/>
              <a:t> </a:t>
            </a:r>
            <a:endParaRPr lang="en-US" sz="2600" dirty="0"/>
          </a:p>
          <a:p>
            <a:pPr lvl="1"/>
            <a:r>
              <a:rPr lang="en-US" sz="2600" dirty="0" err="1" smtClean="0"/>
              <a:t>Stepen</a:t>
            </a:r>
            <a:r>
              <a:rPr lang="en-US" sz="2600" dirty="0" smtClean="0"/>
              <a:t> </a:t>
            </a:r>
            <a:r>
              <a:rPr lang="en-US" sz="2600" dirty="0" err="1"/>
              <a:t>izvršenja</a:t>
            </a:r>
            <a:r>
              <a:rPr lang="en-US" sz="2600" dirty="0"/>
              <a:t> </a:t>
            </a:r>
            <a:r>
              <a:rPr lang="en-US" sz="2600" dirty="0" err="1"/>
              <a:t>obaveza</a:t>
            </a:r>
            <a:r>
              <a:rPr lang="en-US" sz="2600" dirty="0"/>
              <a:t> </a:t>
            </a:r>
            <a:r>
              <a:rPr lang="en-US" sz="2600" dirty="0" err="1"/>
              <a:t>prema</a:t>
            </a:r>
            <a:r>
              <a:rPr lang="en-US" sz="2600" dirty="0"/>
              <a:t> </a:t>
            </a:r>
            <a:r>
              <a:rPr lang="en-US" sz="2600" dirty="0" err="1" smtClean="0"/>
              <a:t>banci</a:t>
            </a:r>
            <a:r>
              <a:rPr lang="sr-Latn-ME" sz="2600" dirty="0"/>
              <a:t>,</a:t>
            </a:r>
            <a:r>
              <a:rPr lang="en-US" sz="2600" dirty="0" smtClean="0"/>
              <a:t> </a:t>
            </a:r>
            <a:endParaRPr lang="en-US" sz="2600" dirty="0"/>
          </a:p>
          <a:p>
            <a:pPr lvl="1"/>
            <a:r>
              <a:rPr lang="en-US" sz="2600" dirty="0" err="1" smtClean="0"/>
              <a:t>Iznos</a:t>
            </a:r>
            <a:r>
              <a:rPr lang="en-US" sz="2600" dirty="0" smtClean="0"/>
              <a:t> </a:t>
            </a:r>
            <a:r>
              <a:rPr lang="en-US" sz="2600" dirty="0" err="1"/>
              <a:t>datih</a:t>
            </a:r>
            <a:r>
              <a:rPr lang="en-US" sz="2600" dirty="0"/>
              <a:t> </a:t>
            </a:r>
            <a:r>
              <a:rPr lang="en-US" sz="2600" dirty="0" err="1" smtClean="0"/>
              <a:t>garancija</a:t>
            </a:r>
            <a:r>
              <a:rPr lang="sr-Latn-ME" sz="2600" dirty="0"/>
              <a:t>,</a:t>
            </a:r>
            <a:r>
              <a:rPr lang="en-US" sz="2600" dirty="0" smtClean="0"/>
              <a:t> </a:t>
            </a:r>
            <a:endParaRPr lang="en-US" sz="2600" dirty="0"/>
          </a:p>
          <a:p>
            <a:pPr lvl="1"/>
            <a:r>
              <a:rPr lang="en-US" sz="2600" dirty="0" smtClean="0"/>
              <a:t> </a:t>
            </a:r>
            <a:r>
              <a:rPr lang="en-US" sz="2600" dirty="0" err="1"/>
              <a:t>Iznos</a:t>
            </a:r>
            <a:r>
              <a:rPr lang="en-US" sz="2600" dirty="0"/>
              <a:t> </a:t>
            </a:r>
            <a:r>
              <a:rPr lang="en-US" sz="2600" dirty="0" err="1"/>
              <a:t>traženog</a:t>
            </a:r>
            <a:r>
              <a:rPr lang="en-US" sz="2600" dirty="0"/>
              <a:t> </a:t>
            </a:r>
            <a:r>
              <a:rPr lang="en-US" sz="2600" dirty="0" err="1" smtClean="0"/>
              <a:t>kredita</a:t>
            </a:r>
            <a:r>
              <a:rPr lang="sr-Latn-ME" sz="2600" dirty="0"/>
              <a:t>,</a:t>
            </a:r>
            <a:r>
              <a:rPr lang="en-US" sz="2600" dirty="0" smtClean="0"/>
              <a:t> </a:t>
            </a:r>
            <a:endParaRPr lang="en-US" sz="2600" dirty="0"/>
          </a:p>
          <a:p>
            <a:pPr lvl="1"/>
            <a:r>
              <a:rPr lang="en-US" sz="2600" dirty="0" smtClean="0"/>
              <a:t> Nam</a:t>
            </a:r>
            <a:r>
              <a:rPr lang="sr-Latn-ME" sz="2600" dirty="0" smtClean="0"/>
              <a:t>j</a:t>
            </a:r>
            <a:r>
              <a:rPr lang="en-US" sz="2600" dirty="0" err="1" smtClean="0"/>
              <a:t>ena</a:t>
            </a:r>
            <a:r>
              <a:rPr lang="en-US" sz="2600" dirty="0" smtClean="0"/>
              <a:t> </a:t>
            </a:r>
            <a:r>
              <a:rPr lang="en-US" sz="2600" dirty="0" err="1"/>
              <a:t>traženog</a:t>
            </a:r>
            <a:r>
              <a:rPr lang="en-US" sz="2600" dirty="0"/>
              <a:t> </a:t>
            </a:r>
            <a:r>
              <a:rPr lang="en-US" sz="2600" dirty="0" err="1" smtClean="0"/>
              <a:t>kredita</a:t>
            </a:r>
            <a:r>
              <a:rPr lang="sr-Latn-ME" sz="2600" dirty="0"/>
              <a:t>,</a:t>
            </a:r>
            <a:r>
              <a:rPr lang="en-US" sz="2600" dirty="0" smtClean="0"/>
              <a:t> </a:t>
            </a:r>
            <a:endParaRPr lang="en-US" sz="2600" dirty="0"/>
          </a:p>
          <a:p>
            <a:pPr lvl="1"/>
            <a:r>
              <a:rPr lang="en-US" sz="2600" dirty="0" smtClean="0"/>
              <a:t> </a:t>
            </a:r>
            <a:r>
              <a:rPr lang="en-US" sz="2600" dirty="0" err="1"/>
              <a:t>Dinamika</a:t>
            </a:r>
            <a:r>
              <a:rPr lang="en-US" sz="2600" dirty="0"/>
              <a:t> </a:t>
            </a:r>
            <a:r>
              <a:rPr lang="en-US" sz="2600" dirty="0" err="1"/>
              <a:t>korišćenja</a:t>
            </a:r>
            <a:r>
              <a:rPr lang="en-US" sz="2600" dirty="0"/>
              <a:t> </a:t>
            </a:r>
            <a:r>
              <a:rPr lang="en-US" sz="2600" dirty="0" err="1" smtClean="0"/>
              <a:t>kredita</a:t>
            </a:r>
            <a:r>
              <a:rPr lang="sr-Latn-ME" sz="2600" dirty="0"/>
              <a:t>,</a:t>
            </a:r>
            <a:r>
              <a:rPr lang="en-US" sz="2600" dirty="0" smtClean="0"/>
              <a:t> </a:t>
            </a:r>
            <a:endParaRPr lang="en-US" sz="2600" dirty="0"/>
          </a:p>
          <a:p>
            <a:pPr lvl="1"/>
            <a:r>
              <a:rPr lang="en-US" sz="2600" dirty="0" smtClean="0"/>
              <a:t> </a:t>
            </a:r>
            <a:r>
              <a:rPr lang="en-US" sz="2600" dirty="0" err="1"/>
              <a:t>Projekcija</a:t>
            </a:r>
            <a:r>
              <a:rPr lang="en-US" sz="2600" dirty="0"/>
              <a:t> </a:t>
            </a:r>
            <a:r>
              <a:rPr lang="en-US" sz="2600" dirty="0" err="1"/>
              <a:t>očekivanih</a:t>
            </a:r>
            <a:r>
              <a:rPr lang="en-US" sz="2600" dirty="0"/>
              <a:t> </a:t>
            </a:r>
            <a:r>
              <a:rPr lang="en-US" sz="2600" dirty="0" err="1"/>
              <a:t>efekata</a:t>
            </a:r>
            <a:r>
              <a:rPr lang="en-US" sz="2600" dirty="0"/>
              <a:t> od </a:t>
            </a:r>
            <a:r>
              <a:rPr lang="en-US" sz="2600" dirty="0" err="1"/>
              <a:t>uloženih</a:t>
            </a:r>
            <a:r>
              <a:rPr lang="en-US" sz="2600" dirty="0"/>
              <a:t> </a:t>
            </a:r>
            <a:r>
              <a:rPr lang="en-US" sz="2600" dirty="0" err="1" smtClean="0"/>
              <a:t>sredstava</a:t>
            </a:r>
            <a:r>
              <a:rPr lang="sr-Latn-ME" sz="2600" dirty="0"/>
              <a:t>,</a:t>
            </a:r>
            <a:r>
              <a:rPr lang="en-US" sz="2600" dirty="0" smtClean="0"/>
              <a:t> </a:t>
            </a:r>
            <a:endParaRPr lang="en-US" sz="2600" dirty="0"/>
          </a:p>
          <a:p>
            <a:pPr lvl="1"/>
            <a:r>
              <a:rPr lang="en-US" sz="2600" dirty="0" smtClean="0"/>
              <a:t> </a:t>
            </a:r>
            <a:r>
              <a:rPr lang="en-US" sz="2600" dirty="0" err="1"/>
              <a:t>Tržište</a:t>
            </a:r>
            <a:r>
              <a:rPr lang="en-US" sz="2600" dirty="0"/>
              <a:t> </a:t>
            </a:r>
            <a:r>
              <a:rPr lang="en-US" sz="2600" dirty="0" err="1"/>
              <a:t>inputa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autputa</a:t>
            </a:r>
            <a:r>
              <a:rPr lang="en-US" sz="2600" dirty="0"/>
              <a:t> u </a:t>
            </a:r>
            <a:r>
              <a:rPr lang="en-US" sz="2600" dirty="0" err="1"/>
              <a:t>zemlji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inostranstvu</a:t>
            </a:r>
            <a:r>
              <a:rPr lang="en-US" sz="2600" dirty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25643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6600"/>
            <a:ext cx="10515600" cy="544036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Na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sprovedene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uvažavanje</a:t>
            </a:r>
            <a:r>
              <a:rPr lang="en-US" dirty="0"/>
              <a:t> </a:t>
            </a:r>
            <a:r>
              <a:rPr lang="en-US" dirty="0" err="1"/>
              <a:t>kriterijuma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propisani</a:t>
            </a:r>
            <a:r>
              <a:rPr lang="en-US" dirty="0"/>
              <a:t> </a:t>
            </a:r>
            <a:r>
              <a:rPr lang="en-US" dirty="0" err="1"/>
              <a:t>kreditnom</a:t>
            </a:r>
            <a:r>
              <a:rPr lang="en-US" dirty="0"/>
              <a:t> </a:t>
            </a:r>
            <a:r>
              <a:rPr lang="en-US" dirty="0" err="1"/>
              <a:t>politikom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referent u </a:t>
            </a:r>
            <a:r>
              <a:rPr lang="en-US" dirty="0" err="1"/>
              <a:t>zaključku</a:t>
            </a:r>
            <a:r>
              <a:rPr lang="en-US" dirty="0"/>
              <a:t> </a:t>
            </a:r>
            <a:r>
              <a:rPr lang="en-US" dirty="0" err="1"/>
              <a:t>referata</a:t>
            </a:r>
            <a:r>
              <a:rPr lang="en-US" dirty="0"/>
              <a:t> </a:t>
            </a:r>
            <a:r>
              <a:rPr lang="en-US" dirty="0" err="1"/>
              <a:t>predlaže</a:t>
            </a:r>
            <a:r>
              <a:rPr lang="en-US" dirty="0"/>
              <a:t> </a:t>
            </a:r>
            <a:r>
              <a:rPr lang="en-US" dirty="0" err="1"/>
              <a:t>rešenje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pozitivno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negativno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Uzimajući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zaključak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referata</a:t>
            </a:r>
            <a:r>
              <a:rPr lang="en-US" dirty="0"/>
              <a:t>,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konačno</a:t>
            </a:r>
            <a:r>
              <a:rPr lang="en-US" dirty="0"/>
              <a:t> </a:t>
            </a:r>
            <a:r>
              <a:rPr lang="en-US" dirty="0" err="1"/>
              <a:t>rešenje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prosleđuje</a:t>
            </a:r>
            <a:r>
              <a:rPr lang="en-US" dirty="0"/>
              <a:t> </a:t>
            </a:r>
            <a:r>
              <a:rPr lang="en-US" dirty="0" err="1"/>
              <a:t>preduzeću</a:t>
            </a:r>
            <a:r>
              <a:rPr lang="en-US" dirty="0"/>
              <a:t> (</a:t>
            </a:r>
            <a:r>
              <a:rPr lang="en-US" dirty="0" err="1"/>
              <a:t>tražiocu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donese</a:t>
            </a:r>
            <a:r>
              <a:rPr lang="en-US" dirty="0"/>
              <a:t> </a:t>
            </a:r>
            <a:r>
              <a:rPr lang="en-US" dirty="0" err="1"/>
              <a:t>pozitivno</a:t>
            </a:r>
            <a:r>
              <a:rPr lang="en-US" dirty="0"/>
              <a:t> </a:t>
            </a:r>
            <a:r>
              <a:rPr lang="en-US" dirty="0" err="1"/>
              <a:t>rešenje</a:t>
            </a:r>
            <a:r>
              <a:rPr lang="en-US" dirty="0"/>
              <a:t> o </a:t>
            </a:r>
            <a:r>
              <a:rPr lang="en-US" dirty="0" err="1"/>
              <a:t>kreditnom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evu</a:t>
            </a:r>
            <a:r>
              <a:rPr lang="en-US" dirty="0"/>
              <a:t>,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pristupaju</a:t>
            </a:r>
            <a:r>
              <a:rPr lang="en-US" dirty="0"/>
              <a:t> </a:t>
            </a:r>
            <a:r>
              <a:rPr lang="en-US" dirty="0" err="1"/>
              <a:t>potpisivanju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kreditu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sardži</a:t>
            </a:r>
            <a:r>
              <a:rPr lang="en-US" dirty="0"/>
              <a:t> </a:t>
            </a:r>
            <a:r>
              <a:rPr lang="en-US" dirty="0" err="1"/>
              <a:t>sledeće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: 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davaoca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primaoca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odobrenog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03053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8700"/>
            <a:ext cx="10515600" cy="51482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3)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vraćanja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5)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u </a:t>
            </a:r>
            <a:r>
              <a:rPr lang="en-US" dirty="0" err="1"/>
              <a:t>kom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otkazati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/>
              <a:t>kreditu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6)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7) </a:t>
            </a:r>
            <a:r>
              <a:rPr lang="en-US" dirty="0" err="1"/>
              <a:t>kaznenu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8)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eđenja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9)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podnošenja</a:t>
            </a:r>
            <a:r>
              <a:rPr lang="en-US" dirty="0"/>
              <a:t> </a:t>
            </a:r>
            <a:r>
              <a:rPr lang="en-US" dirty="0" err="1"/>
              <a:t>kompletne</a:t>
            </a:r>
            <a:r>
              <a:rPr lang="en-US" dirty="0"/>
              <a:t> </a:t>
            </a:r>
            <a:r>
              <a:rPr lang="en-US" dirty="0" err="1"/>
              <a:t>dokumentacije</a:t>
            </a:r>
            <a:r>
              <a:rPr lang="en-US" dirty="0"/>
              <a:t>,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4982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Posle</a:t>
            </a:r>
            <a:r>
              <a:rPr lang="en-US" dirty="0" smtClean="0"/>
              <a:t> </a:t>
            </a:r>
            <a:r>
              <a:rPr lang="en-US" dirty="0" err="1" smtClean="0"/>
              <a:t>kraha</a:t>
            </a:r>
            <a:r>
              <a:rPr lang="en-US" dirty="0" smtClean="0"/>
              <a:t> </a:t>
            </a:r>
            <a:r>
              <a:rPr lang="en-US" dirty="0" err="1" smtClean="0"/>
              <a:t>NJujorške</a:t>
            </a:r>
            <a:r>
              <a:rPr lang="en-US" dirty="0" smtClean="0"/>
              <a:t> </a:t>
            </a:r>
            <a:r>
              <a:rPr lang="en-US" dirty="0" err="1" smtClean="0"/>
              <a:t>berze</a:t>
            </a:r>
            <a:r>
              <a:rPr lang="en-US" dirty="0" smtClean="0"/>
              <a:t> 1929. </a:t>
            </a:r>
            <a:r>
              <a:rPr lang="en-US" dirty="0" err="1" smtClean="0"/>
              <a:t>godine</a:t>
            </a:r>
            <a:r>
              <a:rPr lang="en-US" dirty="0" smtClean="0"/>
              <a:t>, </a:t>
            </a:r>
            <a:r>
              <a:rPr lang="en-US" dirty="0" err="1" smtClean="0"/>
              <a:t>uloga</a:t>
            </a:r>
            <a:r>
              <a:rPr lang="en-US" dirty="0" smtClean="0"/>
              <a:t> </a:t>
            </a:r>
            <a:r>
              <a:rPr lang="en-US" dirty="0" err="1" smtClean="0"/>
              <a:t>države</a:t>
            </a:r>
            <a:r>
              <a:rPr lang="en-US" dirty="0" smtClean="0"/>
              <a:t> u </a:t>
            </a:r>
            <a:r>
              <a:rPr lang="en-US" dirty="0" err="1" smtClean="0"/>
              <a:t>regulisanju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je </a:t>
            </a:r>
            <a:r>
              <a:rPr lang="en-US" dirty="0" err="1" smtClean="0"/>
              <a:t>dobila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značaju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Države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koristile</a:t>
            </a:r>
            <a:r>
              <a:rPr lang="en-US" dirty="0" smtClean="0"/>
              <a:t> </a:t>
            </a:r>
            <a:r>
              <a:rPr lang="en-US" dirty="0" err="1" smtClean="0"/>
              <a:t>intervencionistički</a:t>
            </a:r>
            <a:r>
              <a:rPr lang="en-US" dirty="0" smtClean="0"/>
              <a:t> </a:t>
            </a:r>
            <a:r>
              <a:rPr lang="en-US" dirty="0" err="1" smtClean="0"/>
              <a:t>pristup</a:t>
            </a:r>
            <a:r>
              <a:rPr lang="en-US" dirty="0" smtClean="0"/>
              <a:t> u </a:t>
            </a:r>
            <a:r>
              <a:rPr lang="en-US" dirty="0" err="1" smtClean="0"/>
              <a:t>regulisanju</a:t>
            </a:r>
            <a:r>
              <a:rPr lang="en-US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 smtClean="0"/>
              <a:t>strukture</a:t>
            </a:r>
            <a:r>
              <a:rPr lang="en-US" dirty="0" smtClean="0"/>
              <a:t>, </a:t>
            </a:r>
            <a:r>
              <a:rPr lang="en-US" dirty="0" err="1" smtClean="0"/>
              <a:t>kako</a:t>
            </a:r>
            <a:r>
              <a:rPr lang="en-US" dirty="0" smtClean="0"/>
              <a:t> bi </a:t>
            </a:r>
            <a:r>
              <a:rPr lang="en-US" dirty="0" err="1" smtClean="0"/>
              <a:t>obezbedile</a:t>
            </a:r>
            <a:r>
              <a:rPr lang="en-US" dirty="0" smtClean="0"/>
              <a:t> </a:t>
            </a:r>
            <a:r>
              <a:rPr lang="en-US" dirty="0" err="1" smtClean="0"/>
              <a:t>sistemsku</a:t>
            </a:r>
            <a:r>
              <a:rPr lang="en-US" dirty="0" smtClean="0"/>
              <a:t> </a:t>
            </a:r>
            <a:r>
              <a:rPr lang="en-US" dirty="0" err="1" smtClean="0"/>
              <a:t>stabilnost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sektora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Najznačajnije</a:t>
            </a:r>
            <a:r>
              <a:rPr lang="en-US" dirty="0" smtClean="0"/>
              <a:t> </a:t>
            </a:r>
            <a:r>
              <a:rPr lang="en-US" dirty="0" err="1" smtClean="0"/>
              <a:t>državne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smtClean="0"/>
              <a:t>ere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prim</a:t>
            </a:r>
            <a:r>
              <a:rPr lang="sr-Latn-ME" dirty="0" smtClean="0"/>
              <a:t>j</a:t>
            </a:r>
            <a:r>
              <a:rPr lang="en-US" dirty="0" err="1" smtClean="0"/>
              <a:t>enjivane</a:t>
            </a:r>
            <a:r>
              <a:rPr lang="en-US" dirty="0" smtClean="0"/>
              <a:t> u SAD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</a:p>
          <a:p>
            <a:pPr lvl="1" algn="just"/>
            <a:r>
              <a:rPr lang="en-US" sz="3000" dirty="0" err="1" smtClean="0"/>
              <a:t>Ograničenje</a:t>
            </a:r>
            <a:r>
              <a:rPr lang="en-US" sz="3000" dirty="0" smtClean="0"/>
              <a:t> </a:t>
            </a:r>
            <a:r>
              <a:rPr lang="en-US" sz="3000" dirty="0" err="1" smtClean="0"/>
              <a:t>konkurencije</a:t>
            </a:r>
            <a:r>
              <a:rPr lang="en-US" sz="3000" dirty="0" smtClean="0"/>
              <a:t> - </a:t>
            </a:r>
            <a:r>
              <a:rPr lang="en-US" sz="3000" dirty="0" err="1" smtClean="0"/>
              <a:t>razgraničenjem</a:t>
            </a:r>
            <a:r>
              <a:rPr lang="en-US" sz="3000" dirty="0" smtClean="0"/>
              <a:t> </a:t>
            </a:r>
            <a:r>
              <a:rPr lang="en-US" sz="3000" dirty="0" err="1" smtClean="0"/>
              <a:t>komercijalnog</a:t>
            </a:r>
            <a:r>
              <a:rPr lang="en-US" sz="3000" dirty="0" smtClean="0"/>
              <a:t> </a:t>
            </a:r>
            <a:r>
              <a:rPr lang="en-US" sz="3000" dirty="0" err="1" smtClean="0"/>
              <a:t>i</a:t>
            </a:r>
            <a:r>
              <a:rPr lang="en-US" sz="3000" dirty="0" smtClean="0"/>
              <a:t> </a:t>
            </a:r>
            <a:r>
              <a:rPr lang="en-US" sz="3000" dirty="0" err="1" smtClean="0"/>
              <a:t>investicionog</a:t>
            </a:r>
            <a:r>
              <a:rPr lang="en-US" sz="3000" dirty="0" smtClean="0"/>
              <a:t> </a:t>
            </a:r>
            <a:r>
              <a:rPr lang="en-US" sz="3000" dirty="0" err="1" smtClean="0"/>
              <a:t>bankarstva</a:t>
            </a:r>
            <a:r>
              <a:rPr lang="en-US" sz="3000" dirty="0" smtClean="0"/>
              <a:t> </a:t>
            </a:r>
            <a:r>
              <a:rPr lang="en-US" sz="3000" dirty="0" err="1" smtClean="0"/>
              <a:t>banke</a:t>
            </a:r>
            <a:r>
              <a:rPr lang="en-US" sz="3000" dirty="0" smtClean="0"/>
              <a:t> </a:t>
            </a:r>
            <a:r>
              <a:rPr lang="en-US" sz="3000" dirty="0" err="1" smtClean="0"/>
              <a:t>su</a:t>
            </a:r>
            <a:r>
              <a:rPr lang="en-US" sz="3000" dirty="0" smtClean="0"/>
              <a:t> </a:t>
            </a:r>
            <a:r>
              <a:rPr lang="en-US" sz="3000" dirty="0" err="1" smtClean="0"/>
              <a:t>imale</a:t>
            </a:r>
            <a:r>
              <a:rPr lang="en-US" sz="3000" dirty="0" smtClean="0"/>
              <a:t> </a:t>
            </a:r>
            <a:r>
              <a:rPr lang="en-US" sz="3000" dirty="0" err="1" smtClean="0"/>
              <a:t>licencu</a:t>
            </a:r>
            <a:r>
              <a:rPr lang="en-US" sz="3000" dirty="0" smtClean="0"/>
              <a:t> </a:t>
            </a:r>
            <a:r>
              <a:rPr lang="en-US" sz="3000" dirty="0" err="1" smtClean="0"/>
              <a:t>za</a:t>
            </a:r>
            <a:r>
              <a:rPr lang="en-US" sz="3000" dirty="0" smtClean="0"/>
              <a:t> </a:t>
            </a:r>
            <a:r>
              <a:rPr lang="en-US" sz="3000" dirty="0" err="1" smtClean="0"/>
              <a:t>obavljanje</a:t>
            </a:r>
            <a:r>
              <a:rPr lang="en-US" sz="3000" dirty="0" smtClean="0"/>
              <a:t> </a:t>
            </a:r>
            <a:r>
              <a:rPr lang="en-US" sz="3000" dirty="0" err="1" smtClean="0"/>
              <a:t>poslova</a:t>
            </a:r>
            <a:r>
              <a:rPr lang="en-US" sz="3000" dirty="0" smtClean="0"/>
              <a:t> </a:t>
            </a:r>
            <a:r>
              <a:rPr lang="en-US" sz="3000" dirty="0" err="1" smtClean="0"/>
              <a:t>samo</a:t>
            </a:r>
            <a:r>
              <a:rPr lang="en-US" sz="3000" dirty="0" smtClean="0"/>
              <a:t> u </a:t>
            </a:r>
            <a:r>
              <a:rPr lang="en-US" sz="3000" dirty="0" err="1" smtClean="0"/>
              <a:t>okviru</a:t>
            </a:r>
            <a:r>
              <a:rPr lang="en-US" sz="3000" dirty="0" smtClean="0"/>
              <a:t> </a:t>
            </a:r>
            <a:r>
              <a:rPr lang="en-US" sz="3000" dirty="0" err="1" smtClean="0"/>
              <a:t>određenog</a:t>
            </a:r>
            <a:r>
              <a:rPr lang="en-US" sz="3000" dirty="0" smtClean="0"/>
              <a:t> </a:t>
            </a:r>
            <a:r>
              <a:rPr lang="en-US" sz="3000" dirty="0" err="1" smtClean="0"/>
              <a:t>tržišnog</a:t>
            </a:r>
            <a:r>
              <a:rPr lang="en-US" sz="3000" dirty="0" smtClean="0"/>
              <a:t> </a:t>
            </a:r>
            <a:r>
              <a:rPr lang="en-US" sz="3000" dirty="0" err="1" smtClean="0"/>
              <a:t>segmenta</a:t>
            </a:r>
            <a:r>
              <a:rPr lang="en-US" sz="3000" dirty="0" smtClean="0"/>
              <a:t>; </a:t>
            </a:r>
          </a:p>
          <a:p>
            <a:pPr lvl="1" algn="just"/>
            <a:r>
              <a:rPr lang="en-US" sz="3000" dirty="0" smtClean="0"/>
              <a:t> </a:t>
            </a:r>
            <a:r>
              <a:rPr lang="en-US" sz="3000" dirty="0" err="1" smtClean="0"/>
              <a:t>Zabrana</a:t>
            </a:r>
            <a:r>
              <a:rPr lang="en-US" sz="3000" dirty="0" smtClean="0"/>
              <a:t> </a:t>
            </a:r>
            <a:r>
              <a:rPr lang="en-US" sz="3000" dirty="0" err="1" smtClean="0"/>
              <a:t>davanja</a:t>
            </a:r>
            <a:r>
              <a:rPr lang="en-US" sz="3000" dirty="0" smtClean="0"/>
              <a:t> </a:t>
            </a:r>
            <a:r>
              <a:rPr lang="en-US" sz="3000" dirty="0" err="1" smtClean="0"/>
              <a:t>kamate</a:t>
            </a:r>
            <a:r>
              <a:rPr lang="en-US" sz="3000" dirty="0" smtClean="0"/>
              <a:t> </a:t>
            </a:r>
            <a:r>
              <a:rPr lang="en-US" sz="3000" dirty="0" err="1" smtClean="0"/>
              <a:t>na</a:t>
            </a:r>
            <a:r>
              <a:rPr lang="en-US" sz="3000" dirty="0" smtClean="0"/>
              <a:t> </a:t>
            </a:r>
            <a:r>
              <a:rPr lang="en-US" sz="3000" dirty="0" err="1" smtClean="0"/>
              <a:t>transakcione</a:t>
            </a:r>
            <a:r>
              <a:rPr lang="en-US" sz="3000" dirty="0" smtClean="0"/>
              <a:t> </a:t>
            </a:r>
            <a:r>
              <a:rPr lang="en-US" sz="3000" dirty="0" err="1" smtClean="0"/>
              <a:t>depozite</a:t>
            </a:r>
            <a:r>
              <a:rPr lang="en-US" sz="3000" dirty="0" smtClean="0"/>
              <a:t> </a:t>
            </a:r>
            <a:r>
              <a:rPr lang="en-US" sz="3000" dirty="0" err="1" smtClean="0"/>
              <a:t>i</a:t>
            </a:r>
            <a:r>
              <a:rPr lang="en-US" sz="3000" dirty="0" smtClean="0"/>
              <a:t> </a:t>
            </a:r>
            <a:r>
              <a:rPr lang="en-US" sz="3000" dirty="0" err="1" smtClean="0"/>
              <a:t>propisivanje</a:t>
            </a:r>
            <a:r>
              <a:rPr lang="en-US" sz="3000" dirty="0" smtClean="0"/>
              <a:t> </a:t>
            </a:r>
            <a:r>
              <a:rPr lang="en-US" sz="3000" dirty="0" err="1" smtClean="0"/>
              <a:t>najviše</a:t>
            </a:r>
            <a:r>
              <a:rPr lang="en-US" sz="3000" dirty="0" smtClean="0"/>
              <a:t> </a:t>
            </a:r>
            <a:r>
              <a:rPr lang="en-US" sz="3000" dirty="0" err="1" smtClean="0"/>
              <a:t>godišnje</a:t>
            </a:r>
            <a:r>
              <a:rPr lang="en-US" sz="3000" dirty="0" smtClean="0"/>
              <a:t> </a:t>
            </a:r>
            <a:r>
              <a:rPr lang="en-US" sz="3000" dirty="0" err="1" smtClean="0"/>
              <a:t>kamatne</a:t>
            </a:r>
            <a:r>
              <a:rPr lang="en-US" sz="3000" dirty="0" smtClean="0"/>
              <a:t> stope </a:t>
            </a:r>
            <a:r>
              <a:rPr lang="en-US" sz="3000" dirty="0" err="1" smtClean="0"/>
              <a:t>na</a:t>
            </a:r>
            <a:r>
              <a:rPr lang="en-US" sz="3000" dirty="0" smtClean="0"/>
              <a:t> </a:t>
            </a:r>
            <a:r>
              <a:rPr lang="en-US" sz="3000" dirty="0" err="1" smtClean="0"/>
              <a:t>oročene</a:t>
            </a:r>
            <a:r>
              <a:rPr lang="en-US" sz="3000" dirty="0" smtClean="0"/>
              <a:t> </a:t>
            </a:r>
            <a:r>
              <a:rPr lang="en-US" sz="3000" dirty="0" err="1" smtClean="0"/>
              <a:t>depozite</a:t>
            </a:r>
            <a:r>
              <a:rPr lang="en-US" sz="3000" dirty="0" smtClean="0"/>
              <a:t>, </a:t>
            </a:r>
            <a:r>
              <a:rPr lang="en-US" sz="3000" dirty="0" err="1" smtClean="0"/>
              <a:t>koja</a:t>
            </a:r>
            <a:r>
              <a:rPr lang="en-US" sz="3000" dirty="0" smtClean="0"/>
              <a:t> je </a:t>
            </a:r>
            <a:r>
              <a:rPr lang="en-US" sz="3000" dirty="0" err="1" smtClean="0"/>
              <a:t>bila</a:t>
            </a:r>
            <a:r>
              <a:rPr lang="en-US" sz="3000" dirty="0" smtClean="0"/>
              <a:t> </a:t>
            </a:r>
            <a:r>
              <a:rPr lang="en-US" sz="3000" dirty="0" err="1" smtClean="0"/>
              <a:t>vezana</a:t>
            </a:r>
            <a:r>
              <a:rPr lang="en-US" sz="3000" dirty="0" smtClean="0"/>
              <a:t> </a:t>
            </a:r>
            <a:r>
              <a:rPr lang="en-US" sz="3000" dirty="0" err="1" smtClean="0"/>
              <a:t>za</a:t>
            </a:r>
            <a:r>
              <a:rPr lang="en-US" sz="3000" dirty="0" smtClean="0"/>
              <a:t> </a:t>
            </a:r>
            <a:r>
              <a:rPr lang="en-US" sz="3000" dirty="0" err="1" smtClean="0"/>
              <a:t>diskontnu</a:t>
            </a:r>
            <a:r>
              <a:rPr lang="en-US" sz="3000" dirty="0" smtClean="0"/>
              <a:t> </a:t>
            </a:r>
            <a:r>
              <a:rPr lang="en-US" sz="3000" dirty="0" err="1" smtClean="0"/>
              <a:t>stopu</a:t>
            </a:r>
            <a:r>
              <a:rPr lang="en-US" sz="3000" dirty="0" smtClean="0"/>
              <a:t> </a:t>
            </a:r>
            <a:r>
              <a:rPr lang="en-US" sz="3000" dirty="0" err="1" smtClean="0"/>
              <a:t>centralne</a:t>
            </a:r>
            <a:r>
              <a:rPr lang="en-US" sz="3000" dirty="0" smtClean="0"/>
              <a:t> </a:t>
            </a:r>
            <a:r>
              <a:rPr lang="en-US" sz="3000" dirty="0" err="1" smtClean="0"/>
              <a:t>banke</a:t>
            </a:r>
            <a:r>
              <a:rPr lang="en-US" sz="3000" dirty="0" smtClean="0"/>
              <a:t>; </a:t>
            </a:r>
          </a:p>
          <a:p>
            <a:pPr lvl="1" algn="just"/>
            <a:r>
              <a:rPr lang="en-US" sz="3000" dirty="0" smtClean="0"/>
              <a:t> </a:t>
            </a:r>
            <a:r>
              <a:rPr lang="en-US" sz="3000" dirty="0" err="1" smtClean="0"/>
              <a:t>Usm</a:t>
            </a:r>
            <a:r>
              <a:rPr lang="sr-Latn-ME" sz="3000" dirty="0" smtClean="0"/>
              <a:t>j</a:t>
            </a:r>
            <a:r>
              <a:rPr lang="en-US" sz="3000" dirty="0" err="1" smtClean="0"/>
              <a:t>eravanje</a:t>
            </a:r>
            <a:r>
              <a:rPr lang="en-US" sz="3000" dirty="0" smtClean="0"/>
              <a:t> d</a:t>
            </a:r>
            <a:r>
              <a:rPr lang="sr-Latn-ME" sz="3000" dirty="0" smtClean="0"/>
              <a:t>ij</a:t>
            </a:r>
            <a:r>
              <a:rPr lang="en-US" sz="3000" dirty="0" err="1" smtClean="0"/>
              <a:t>ela</a:t>
            </a:r>
            <a:r>
              <a:rPr lang="en-US" sz="3000" dirty="0" smtClean="0"/>
              <a:t> </a:t>
            </a:r>
            <a:r>
              <a:rPr lang="en-US" sz="3000" dirty="0" err="1" smtClean="0"/>
              <a:t>plasmana</a:t>
            </a:r>
            <a:r>
              <a:rPr lang="en-US" sz="3000" dirty="0" smtClean="0"/>
              <a:t> </a:t>
            </a:r>
            <a:r>
              <a:rPr lang="en-US" sz="3000" dirty="0" err="1" smtClean="0"/>
              <a:t>banaka</a:t>
            </a:r>
            <a:r>
              <a:rPr lang="en-US" sz="3000" dirty="0" smtClean="0"/>
              <a:t> u </a:t>
            </a:r>
            <a:r>
              <a:rPr lang="en-US" sz="3000" dirty="0" err="1" smtClean="0"/>
              <a:t>određene</a:t>
            </a:r>
            <a:r>
              <a:rPr lang="en-US" sz="3000" dirty="0" smtClean="0"/>
              <a:t>, </a:t>
            </a:r>
            <a:r>
              <a:rPr lang="en-US" sz="3000" dirty="0" err="1" smtClean="0"/>
              <a:t>prioritetne</a:t>
            </a:r>
            <a:r>
              <a:rPr lang="en-US" sz="3000" dirty="0" smtClean="0"/>
              <a:t> </a:t>
            </a:r>
            <a:r>
              <a:rPr lang="en-US" sz="3000" dirty="0" err="1" smtClean="0"/>
              <a:t>nam</a:t>
            </a:r>
            <a:r>
              <a:rPr lang="sr-Latn-ME" sz="3000" dirty="0" smtClean="0"/>
              <a:t>j</a:t>
            </a:r>
            <a:r>
              <a:rPr lang="en-US" sz="3000" dirty="0" err="1" smtClean="0"/>
              <a:t>ene</a:t>
            </a:r>
            <a:r>
              <a:rPr lang="en-US" sz="3000" dirty="0" smtClean="0"/>
              <a:t>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553415964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6300"/>
            <a:ext cx="10515600" cy="53006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3400" dirty="0"/>
              <a:t>10) </a:t>
            </a:r>
            <a:r>
              <a:rPr lang="en-US" sz="3400" dirty="0" err="1"/>
              <a:t>osiguranje</a:t>
            </a:r>
            <a:r>
              <a:rPr lang="en-US" sz="3400" dirty="0"/>
              <a:t> </a:t>
            </a:r>
            <a:r>
              <a:rPr lang="en-US" sz="3400" dirty="0" err="1" smtClean="0"/>
              <a:t>vr</a:t>
            </a:r>
            <a:r>
              <a:rPr lang="sr-Latn-ME" sz="3400" dirty="0" smtClean="0"/>
              <a:t>ij</a:t>
            </a:r>
            <a:r>
              <a:rPr lang="en-US" sz="3400" dirty="0" err="1" smtClean="0"/>
              <a:t>ednosti</a:t>
            </a:r>
            <a:r>
              <a:rPr lang="en-US" sz="3400" dirty="0" smtClean="0"/>
              <a:t> </a:t>
            </a:r>
            <a:r>
              <a:rPr lang="en-US" sz="3400" dirty="0" err="1"/>
              <a:t>obrtnih</a:t>
            </a:r>
            <a:r>
              <a:rPr lang="en-US" sz="3400" dirty="0"/>
              <a:t> </a:t>
            </a:r>
            <a:r>
              <a:rPr lang="en-US" sz="3400" dirty="0" err="1"/>
              <a:t>i</a:t>
            </a:r>
            <a:r>
              <a:rPr lang="en-US" sz="3400" dirty="0"/>
              <a:t> </a:t>
            </a:r>
            <a:r>
              <a:rPr lang="en-US" sz="3400" dirty="0" err="1"/>
              <a:t>osnovnih</a:t>
            </a:r>
            <a:r>
              <a:rPr lang="en-US" sz="3400" dirty="0"/>
              <a:t> </a:t>
            </a:r>
            <a:r>
              <a:rPr lang="en-US" sz="3400" dirty="0" err="1"/>
              <a:t>sredstava</a:t>
            </a:r>
            <a:r>
              <a:rPr lang="en-US" sz="3400" dirty="0"/>
              <a:t>, </a:t>
            </a:r>
          </a:p>
          <a:p>
            <a:pPr marL="457200" lvl="1" indent="0">
              <a:buNone/>
            </a:pPr>
            <a:r>
              <a:rPr lang="en-US" sz="3400" dirty="0"/>
              <a:t>11) </a:t>
            </a:r>
            <a:r>
              <a:rPr lang="en-US" sz="3400" dirty="0" err="1"/>
              <a:t>plaćanje</a:t>
            </a:r>
            <a:r>
              <a:rPr lang="en-US" sz="3400" dirty="0"/>
              <a:t> </a:t>
            </a:r>
            <a:r>
              <a:rPr lang="en-US" sz="3400" dirty="0" err="1"/>
              <a:t>poreza</a:t>
            </a:r>
            <a:r>
              <a:rPr lang="en-US" sz="3400" dirty="0"/>
              <a:t>, </a:t>
            </a:r>
          </a:p>
          <a:p>
            <a:pPr marL="457200" lvl="1" indent="0">
              <a:buNone/>
            </a:pPr>
            <a:r>
              <a:rPr lang="en-US" sz="3400" dirty="0"/>
              <a:t>12) </a:t>
            </a:r>
            <a:r>
              <a:rPr lang="en-US" sz="3400" dirty="0" err="1" smtClean="0"/>
              <a:t>nam</a:t>
            </a:r>
            <a:r>
              <a:rPr lang="sr-Latn-ME" sz="3400" dirty="0" smtClean="0"/>
              <a:t>j</a:t>
            </a:r>
            <a:r>
              <a:rPr lang="en-US" sz="3400" dirty="0" err="1" smtClean="0"/>
              <a:t>ensku</a:t>
            </a:r>
            <a:r>
              <a:rPr lang="en-US" sz="3400" dirty="0" smtClean="0"/>
              <a:t> </a:t>
            </a:r>
            <a:r>
              <a:rPr lang="en-US" sz="3400" dirty="0" err="1"/>
              <a:t>kontrolu</a:t>
            </a:r>
            <a:r>
              <a:rPr lang="en-US" sz="3400" dirty="0"/>
              <a:t> </a:t>
            </a:r>
            <a:r>
              <a:rPr lang="en-US" sz="3400" dirty="0" err="1"/>
              <a:t>upotrebe</a:t>
            </a:r>
            <a:r>
              <a:rPr lang="en-US" sz="3400" dirty="0"/>
              <a:t> </a:t>
            </a:r>
            <a:r>
              <a:rPr lang="en-US" sz="3400" dirty="0" err="1"/>
              <a:t>kredita</a:t>
            </a:r>
            <a:r>
              <a:rPr lang="en-US" sz="3400" dirty="0"/>
              <a:t>, </a:t>
            </a:r>
          </a:p>
          <a:p>
            <a:pPr marL="457200" lvl="1" indent="0">
              <a:buNone/>
            </a:pPr>
            <a:r>
              <a:rPr lang="en-US" sz="3400" dirty="0"/>
              <a:t>13) </a:t>
            </a:r>
            <a:r>
              <a:rPr lang="en-US" sz="3400" dirty="0" err="1"/>
              <a:t>ugovorene</a:t>
            </a:r>
            <a:r>
              <a:rPr lang="en-US" sz="3400" dirty="0"/>
              <a:t> </a:t>
            </a:r>
            <a:r>
              <a:rPr lang="en-US" sz="3400" dirty="0" err="1"/>
              <a:t>kazne</a:t>
            </a:r>
            <a:r>
              <a:rPr lang="en-US" sz="3400" dirty="0"/>
              <a:t> </a:t>
            </a:r>
            <a:r>
              <a:rPr lang="en-US" sz="3400" dirty="0" err="1"/>
              <a:t>i</a:t>
            </a:r>
            <a:r>
              <a:rPr lang="en-US" sz="3400" dirty="0"/>
              <a:t> </a:t>
            </a:r>
            <a:r>
              <a:rPr lang="en-US" sz="3400" dirty="0" err="1"/>
              <a:t>naknade</a:t>
            </a:r>
            <a:r>
              <a:rPr lang="en-US" sz="3400" dirty="0"/>
              <a:t> </a:t>
            </a:r>
            <a:r>
              <a:rPr lang="en-US" sz="3400" dirty="0" err="1"/>
              <a:t>štete</a:t>
            </a:r>
            <a:r>
              <a:rPr lang="en-US" sz="3400" dirty="0"/>
              <a:t>, </a:t>
            </a:r>
          </a:p>
          <a:p>
            <a:pPr marL="457200" lvl="1" indent="0">
              <a:buNone/>
            </a:pPr>
            <a:r>
              <a:rPr lang="en-US" sz="3400" dirty="0" smtClean="0"/>
              <a:t>14</a:t>
            </a:r>
            <a:r>
              <a:rPr lang="en-US" sz="3400" dirty="0"/>
              <a:t>) </a:t>
            </a:r>
            <a:r>
              <a:rPr lang="en-US" sz="3400" dirty="0" err="1"/>
              <a:t>zabranu</a:t>
            </a:r>
            <a:r>
              <a:rPr lang="en-US" sz="3400" dirty="0"/>
              <a:t> </a:t>
            </a:r>
            <a:r>
              <a:rPr lang="en-US" sz="3400" dirty="0" err="1"/>
              <a:t>korisniku</a:t>
            </a:r>
            <a:r>
              <a:rPr lang="en-US" sz="3400" dirty="0"/>
              <a:t> da </a:t>
            </a:r>
            <a:r>
              <a:rPr lang="en-US" sz="3400" dirty="0" err="1"/>
              <a:t>odobrava</a:t>
            </a:r>
            <a:r>
              <a:rPr lang="en-US" sz="3400" dirty="0"/>
              <a:t> </a:t>
            </a:r>
            <a:r>
              <a:rPr lang="en-US" sz="3400" dirty="0" err="1"/>
              <a:t>kredit</a:t>
            </a:r>
            <a:r>
              <a:rPr lang="en-US" sz="3400" dirty="0"/>
              <a:t> </a:t>
            </a:r>
            <a:r>
              <a:rPr lang="en-US" sz="3400" dirty="0" err="1"/>
              <a:t>trećem</a:t>
            </a:r>
            <a:r>
              <a:rPr lang="en-US" sz="3400" dirty="0"/>
              <a:t> </a:t>
            </a:r>
            <a:r>
              <a:rPr lang="en-US" sz="3400" dirty="0" err="1"/>
              <a:t>lcu</a:t>
            </a:r>
            <a:r>
              <a:rPr lang="en-US" sz="3400" dirty="0"/>
              <a:t>, </a:t>
            </a:r>
          </a:p>
          <a:p>
            <a:pPr marL="457200" lvl="1" indent="0">
              <a:buNone/>
            </a:pPr>
            <a:r>
              <a:rPr lang="en-US" sz="3400" dirty="0"/>
              <a:t>15) </a:t>
            </a:r>
            <a:r>
              <a:rPr lang="en-US" sz="3400" dirty="0" err="1"/>
              <a:t>obezbeđenje</a:t>
            </a:r>
            <a:r>
              <a:rPr lang="en-US" sz="3400" dirty="0"/>
              <a:t> </a:t>
            </a:r>
            <a:r>
              <a:rPr lang="en-US" sz="3400" dirty="0" err="1"/>
              <a:t>deviznih</a:t>
            </a:r>
            <a:r>
              <a:rPr lang="en-US" sz="3400" dirty="0"/>
              <a:t> </a:t>
            </a:r>
            <a:r>
              <a:rPr lang="en-US" sz="3400" dirty="0" err="1"/>
              <a:t>sredstava</a:t>
            </a:r>
            <a:r>
              <a:rPr lang="en-US" sz="3400" dirty="0"/>
              <a:t>, </a:t>
            </a:r>
          </a:p>
          <a:p>
            <a:pPr marL="457200" lvl="1" indent="0">
              <a:buNone/>
            </a:pPr>
            <a:r>
              <a:rPr lang="en-US" sz="3400" dirty="0"/>
              <a:t>16) </a:t>
            </a:r>
            <a:r>
              <a:rPr lang="en-US" sz="3400" dirty="0" err="1"/>
              <a:t>izdvajanje</a:t>
            </a:r>
            <a:r>
              <a:rPr lang="en-US" sz="3400" dirty="0"/>
              <a:t> </a:t>
            </a:r>
            <a:r>
              <a:rPr lang="en-US" sz="3400" dirty="0" err="1"/>
              <a:t>depozita</a:t>
            </a:r>
            <a:r>
              <a:rPr lang="en-US" sz="3400" dirty="0"/>
              <a:t>,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837969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3600"/>
            <a:ext cx="10515600" cy="5313363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en-US" sz="3400" dirty="0"/>
              <a:t>17) </a:t>
            </a:r>
            <a:r>
              <a:rPr lang="en-US" sz="3400" dirty="0" err="1"/>
              <a:t>nadležnos</a:t>
            </a:r>
            <a:r>
              <a:rPr lang="en-US" sz="3400" dirty="0"/>
              <a:t> u </a:t>
            </a:r>
            <a:r>
              <a:rPr lang="en-US" sz="3400" dirty="0" err="1"/>
              <a:t>slučaju</a:t>
            </a:r>
            <a:r>
              <a:rPr lang="en-US" sz="3400" dirty="0"/>
              <a:t> </a:t>
            </a:r>
            <a:r>
              <a:rPr lang="en-US" sz="3400" dirty="0" err="1"/>
              <a:t>spora</a:t>
            </a:r>
            <a:r>
              <a:rPr lang="en-US" sz="3400" dirty="0"/>
              <a:t>, </a:t>
            </a:r>
          </a:p>
          <a:p>
            <a:pPr marL="457200" lvl="1" indent="0" algn="just">
              <a:buNone/>
            </a:pPr>
            <a:r>
              <a:rPr lang="en-US" sz="3400" dirty="0"/>
              <a:t>18) datum </a:t>
            </a:r>
            <a:r>
              <a:rPr lang="en-US" sz="3400" dirty="0" err="1"/>
              <a:t>i</a:t>
            </a:r>
            <a:r>
              <a:rPr lang="en-US" sz="3400" dirty="0"/>
              <a:t> </a:t>
            </a:r>
            <a:r>
              <a:rPr lang="en-US" sz="3400" dirty="0" smtClean="0"/>
              <a:t>m</a:t>
            </a:r>
            <a:r>
              <a:rPr lang="sr-Latn-ME" sz="3400" dirty="0" smtClean="0"/>
              <a:t>j</a:t>
            </a:r>
            <a:r>
              <a:rPr lang="en-US" sz="3400" dirty="0" err="1" smtClean="0"/>
              <a:t>esto</a:t>
            </a:r>
            <a:r>
              <a:rPr lang="en-US" sz="3400" dirty="0" smtClean="0"/>
              <a:t> </a:t>
            </a:r>
            <a:r>
              <a:rPr lang="en-US" sz="3400" dirty="0" err="1"/>
              <a:t>zaključenja</a:t>
            </a:r>
            <a:r>
              <a:rPr lang="en-US" sz="3400" dirty="0"/>
              <a:t> </a:t>
            </a:r>
            <a:r>
              <a:rPr lang="en-US" sz="3400" dirty="0" err="1"/>
              <a:t>ugovora</a:t>
            </a:r>
            <a:r>
              <a:rPr lang="en-US" sz="3400" dirty="0"/>
              <a:t>, </a:t>
            </a:r>
          </a:p>
          <a:p>
            <a:pPr marL="457200" lvl="1" indent="0" algn="just">
              <a:buNone/>
            </a:pPr>
            <a:r>
              <a:rPr lang="en-US" sz="3400" dirty="0"/>
              <a:t>19) </a:t>
            </a:r>
            <a:r>
              <a:rPr lang="en-US" sz="3400" dirty="0" err="1"/>
              <a:t>potpise</a:t>
            </a:r>
            <a:r>
              <a:rPr lang="en-US" sz="3400" dirty="0"/>
              <a:t> </a:t>
            </a:r>
            <a:r>
              <a:rPr lang="en-US" sz="3400" dirty="0" err="1"/>
              <a:t>ugovornih</a:t>
            </a:r>
            <a:r>
              <a:rPr lang="en-US" sz="3400" dirty="0"/>
              <a:t> </a:t>
            </a:r>
            <a:r>
              <a:rPr lang="en-US" sz="3400" dirty="0" err="1"/>
              <a:t>strana</a:t>
            </a:r>
            <a:r>
              <a:rPr lang="en-US" sz="3400" dirty="0"/>
              <a:t>. </a:t>
            </a:r>
          </a:p>
          <a:p>
            <a:pPr algn="just"/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preciznog</a:t>
            </a:r>
            <a:r>
              <a:rPr lang="en-US" dirty="0"/>
              <a:t> </a:t>
            </a:r>
            <a:r>
              <a:rPr lang="en-US" dirty="0" err="1"/>
              <a:t>definisanja</a:t>
            </a:r>
            <a:r>
              <a:rPr lang="en-US" dirty="0"/>
              <a:t> </a:t>
            </a:r>
            <a:r>
              <a:rPr lang="en-US" dirty="0" err="1"/>
              <a:t>klauzula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, </a:t>
            </a:r>
            <a:r>
              <a:rPr lang="en-US" dirty="0" err="1"/>
              <a:t>ovlašćena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(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) </a:t>
            </a:r>
            <a:r>
              <a:rPr lang="en-US" dirty="0" err="1"/>
              <a:t>potpisuju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Pored </a:t>
            </a:r>
            <a:r>
              <a:rPr lang="en-US" dirty="0" err="1"/>
              <a:t>potpisa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/>
              <a:t>kreditu</a:t>
            </a:r>
            <a:r>
              <a:rPr lang="en-US" dirty="0"/>
              <a:t> se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stavlja</a:t>
            </a:r>
            <a:r>
              <a:rPr lang="en-US" dirty="0"/>
              <a:t> </a:t>
            </a:r>
            <a:r>
              <a:rPr lang="en-US" dirty="0" err="1"/>
              <a:t>pečat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pečat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Ugovor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kreditu</a:t>
            </a:r>
            <a:r>
              <a:rPr lang="en-US" dirty="0"/>
              <a:t> se </a:t>
            </a:r>
            <a:r>
              <a:rPr lang="en-US" dirty="0" err="1"/>
              <a:t>sastavlja</a:t>
            </a:r>
            <a:r>
              <a:rPr lang="en-US" dirty="0"/>
              <a:t> u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istovetna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erka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err="1"/>
              <a:t>ugovornu</a:t>
            </a:r>
            <a:r>
              <a:rPr lang="en-US" dirty="0"/>
              <a:t> </a:t>
            </a:r>
            <a:r>
              <a:rPr lang="en-US" dirty="0" err="1"/>
              <a:t>stranu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Na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pušta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u </a:t>
            </a:r>
            <a:r>
              <a:rPr lang="en-US" dirty="0" err="1"/>
              <a:t>tečaj</a:t>
            </a:r>
            <a:r>
              <a:rPr lang="en-US" dirty="0"/>
              <a:t>,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potpisanim</a:t>
            </a:r>
            <a:r>
              <a:rPr lang="en-US" dirty="0"/>
              <a:t> </a:t>
            </a:r>
            <a:r>
              <a:rPr lang="en-US" dirty="0" err="1"/>
              <a:t>ugovorom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66367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sr-Latn-ME" sz="3600" dirty="0">
                <a:latin typeface="+mn-lt"/>
              </a:rPr>
              <a:t>8</a:t>
            </a:r>
            <a:r>
              <a:rPr lang="en-US" sz="3600" dirty="0" smtClean="0">
                <a:latin typeface="+mn-lt"/>
              </a:rPr>
              <a:t>.</a:t>
            </a:r>
            <a:r>
              <a:rPr lang="sr-Latn-ME" sz="3600" dirty="0" smtClean="0">
                <a:latin typeface="+mn-lt"/>
              </a:rPr>
              <a:t>2</a:t>
            </a:r>
            <a:r>
              <a:rPr lang="en-US" sz="3600" dirty="0" smtClean="0">
                <a:latin typeface="+mn-lt"/>
              </a:rPr>
              <a:t>. </a:t>
            </a:r>
            <a:r>
              <a:rPr lang="en-US" sz="3600" dirty="0">
                <a:latin typeface="+mn-lt"/>
              </a:rPr>
              <a:t>KREDITIRANJE STANOVNIŠTVA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4600"/>
            <a:ext cx="10515600" cy="49323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Kreditiranje</a:t>
            </a:r>
            <a:r>
              <a:rPr lang="en-US" dirty="0" smtClean="0"/>
              <a:t> </a:t>
            </a:r>
            <a:r>
              <a:rPr lang="en-US" dirty="0" err="1"/>
              <a:t>stanovništa</a:t>
            </a:r>
            <a:r>
              <a:rPr lang="en-US" dirty="0"/>
              <a:t>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važan</a:t>
            </a:r>
            <a:r>
              <a:rPr lang="en-US" dirty="0"/>
              <a:t> segment </a:t>
            </a:r>
            <a:r>
              <a:rPr lang="en-US" dirty="0" err="1"/>
              <a:t>bankarkog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u </a:t>
            </a:r>
            <a:r>
              <a:rPr lang="en-US" dirty="0" err="1"/>
              <a:t>savremenim</a:t>
            </a:r>
            <a:r>
              <a:rPr lang="en-US" dirty="0"/>
              <a:t> </a:t>
            </a:r>
            <a:r>
              <a:rPr lang="en-US" dirty="0" err="1"/>
              <a:t>tržišnim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značaju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kombinaciji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razvojem</a:t>
            </a:r>
            <a:r>
              <a:rPr lang="en-US" dirty="0"/>
              <a:t> </a:t>
            </a:r>
            <a:r>
              <a:rPr lang="en-US" dirty="0" err="1"/>
              <a:t>informacione</a:t>
            </a:r>
            <a:r>
              <a:rPr lang="en-US" dirty="0"/>
              <a:t> </a:t>
            </a:r>
            <a:r>
              <a:rPr lang="en-US" dirty="0" err="1"/>
              <a:t>tehnologije</a:t>
            </a:r>
            <a:r>
              <a:rPr lang="en-US" dirty="0"/>
              <a:t> </a:t>
            </a:r>
            <a:r>
              <a:rPr lang="en-US" dirty="0" err="1"/>
              <a:t>uticao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da se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okreću</a:t>
            </a:r>
            <a:r>
              <a:rPr lang="en-US" dirty="0"/>
              <a:t> </a:t>
            </a:r>
            <a:r>
              <a:rPr lang="en-US" dirty="0" err="1"/>
              <a:t>alternativnim</a:t>
            </a:r>
            <a:r>
              <a:rPr lang="en-US" dirty="0"/>
              <a:t> </a:t>
            </a:r>
            <a:r>
              <a:rPr lang="en-US" dirty="0" err="1"/>
              <a:t>izvorima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primer </a:t>
            </a:r>
            <a:r>
              <a:rPr lang="en-US" dirty="0" err="1"/>
              <a:t>emitovanje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Kreditiranje</a:t>
            </a:r>
            <a:r>
              <a:rPr lang="en-US" dirty="0" smtClean="0"/>
              <a:t> </a:t>
            </a:r>
            <a:r>
              <a:rPr lang="en-US" dirty="0" err="1"/>
              <a:t>stanovništva</a:t>
            </a:r>
            <a:r>
              <a:rPr lang="en-US" dirty="0"/>
              <a:t>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atraktivno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stanovništva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 smtClean="0"/>
              <a:t>os</a:t>
            </a:r>
            <a:r>
              <a:rPr lang="sr-Latn-ME" dirty="0" smtClean="0"/>
              <a:t>j</a:t>
            </a:r>
            <a:r>
              <a:rPr lang="en-US" dirty="0" err="1" smtClean="0"/>
              <a:t>etljiv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od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. </a:t>
            </a:r>
            <a:endParaRPr lang="sr-Latn-ME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5559584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0100"/>
            <a:ext cx="10515600" cy="5376863"/>
          </a:xfrm>
        </p:spPr>
        <p:txBody>
          <a:bodyPr/>
          <a:lstStyle/>
          <a:p>
            <a:pPr algn="just"/>
            <a:r>
              <a:rPr lang="en-US" dirty="0"/>
              <a:t>To je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potrošačkih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građani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zainteresovani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esečne</a:t>
            </a:r>
            <a:r>
              <a:rPr lang="en-US" dirty="0" smtClean="0"/>
              <a:t> </a:t>
            </a:r>
            <a:r>
              <a:rPr lang="en-US" dirty="0"/>
              <a:t>rate,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stope. </a:t>
            </a:r>
            <a:endParaRPr lang="sr-Latn-ME" dirty="0"/>
          </a:p>
          <a:p>
            <a:pPr algn="just"/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učvršćivanja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veza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stanovništva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Sa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građanima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građani</a:t>
            </a:r>
            <a:r>
              <a:rPr lang="en-US" dirty="0"/>
              <a:t> </a:t>
            </a:r>
            <a:r>
              <a:rPr lang="en-US" dirty="0" err="1"/>
              <a:t>držanjem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obezbeđuju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</a:t>
            </a:r>
            <a:r>
              <a:rPr lang="en-US" dirty="0" err="1"/>
              <a:t>stabilne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jeftine</a:t>
            </a:r>
            <a:r>
              <a:rPr lang="en-US" dirty="0"/>
              <a:t> </a:t>
            </a:r>
            <a:r>
              <a:rPr lang="en-US" dirty="0" err="1"/>
              <a:t>izvore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60331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4700"/>
            <a:ext cx="10515600" cy="54022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/>
              <a:t>8</a:t>
            </a:r>
            <a:r>
              <a:rPr lang="en-US" dirty="0" smtClean="0"/>
              <a:t>.</a:t>
            </a:r>
            <a:r>
              <a:rPr lang="sr-Latn-ME" dirty="0" smtClean="0"/>
              <a:t>2</a:t>
            </a:r>
            <a:r>
              <a:rPr lang="en-US" dirty="0" smtClean="0"/>
              <a:t>.1</a:t>
            </a:r>
            <a:r>
              <a:rPr lang="en-US" dirty="0"/>
              <a:t>. </a:t>
            </a:r>
            <a:r>
              <a:rPr lang="en-US" dirty="0" err="1"/>
              <a:t>Potrošački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hipotekarni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</a:p>
          <a:p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sektoru</a:t>
            </a:r>
            <a:r>
              <a:rPr lang="en-US" dirty="0"/>
              <a:t> </a:t>
            </a:r>
            <a:r>
              <a:rPr lang="en-US" dirty="0" err="1"/>
              <a:t>stanovništva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potrošački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hipotekarni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err="1"/>
              <a:t>Najčešći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potrošačkih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</a:p>
          <a:p>
            <a:r>
              <a:rPr lang="en-US" dirty="0" smtClean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automobila</a:t>
            </a:r>
            <a:r>
              <a:rPr lang="en-US" dirty="0"/>
              <a:t>, </a:t>
            </a:r>
          </a:p>
          <a:p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nameštaja</a:t>
            </a:r>
            <a:r>
              <a:rPr lang="en-US" dirty="0"/>
              <a:t>, </a:t>
            </a:r>
          </a:p>
          <a:p>
            <a:r>
              <a:rPr lang="en-US" dirty="0" smtClean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kućnih</a:t>
            </a:r>
            <a:r>
              <a:rPr lang="en-US" dirty="0"/>
              <a:t> </a:t>
            </a:r>
            <a:r>
              <a:rPr lang="en-US" dirty="0" err="1"/>
              <a:t>aparata</a:t>
            </a:r>
            <a:r>
              <a:rPr lang="en-US" dirty="0"/>
              <a:t>, </a:t>
            </a:r>
          </a:p>
          <a:p>
            <a:r>
              <a:rPr lang="en-US" dirty="0" smtClean="0"/>
              <a:t> </a:t>
            </a:r>
            <a:r>
              <a:rPr lang="en-US" dirty="0" err="1"/>
              <a:t>gotovinski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(</a:t>
            </a:r>
            <a:r>
              <a:rPr lang="en-US" dirty="0" err="1"/>
              <a:t>keš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),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665304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900"/>
            <a:ext cx="10515600" cy="53260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kartica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okvirni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tekućem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 (overdraft). </a:t>
            </a:r>
          </a:p>
          <a:p>
            <a:pPr algn="just"/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odobravaju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automobila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indirektno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dilera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, </a:t>
            </a:r>
            <a:r>
              <a:rPr lang="en-US" dirty="0" err="1"/>
              <a:t>dileri</a:t>
            </a:r>
            <a:r>
              <a:rPr lang="en-US" dirty="0"/>
              <a:t> </a:t>
            </a:r>
            <a:r>
              <a:rPr lang="en-US" dirty="0" err="1"/>
              <a:t>kupcima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automobile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,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diskontuju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reprezentuju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dolaze</a:t>
            </a:r>
            <a:r>
              <a:rPr lang="en-US" dirty="0"/>
              <a:t> do </a:t>
            </a:r>
            <a:r>
              <a:rPr lang="en-US" dirty="0" err="1"/>
              <a:t>likvidnih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aranžmana</a:t>
            </a:r>
            <a:r>
              <a:rPr lang="en-US" dirty="0"/>
              <a:t> </a:t>
            </a:r>
            <a:r>
              <a:rPr lang="en-US" dirty="0" err="1"/>
              <a:t>dileri</a:t>
            </a:r>
            <a:r>
              <a:rPr lang="en-US" dirty="0"/>
              <a:t> </a:t>
            </a:r>
            <a:r>
              <a:rPr lang="en-US" dirty="0" err="1"/>
              <a:t>naplaćuju</a:t>
            </a:r>
            <a:r>
              <a:rPr lang="en-US" dirty="0"/>
              <a:t> </a:t>
            </a:r>
            <a:r>
              <a:rPr lang="en-US" dirty="0" err="1"/>
              <a:t>kupcima</a:t>
            </a:r>
            <a:r>
              <a:rPr lang="en-US" dirty="0"/>
              <a:t> </a:t>
            </a:r>
            <a:r>
              <a:rPr lang="en-US" dirty="0" err="1"/>
              <a:t>višu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plaćaju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da </a:t>
            </a:r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plaćaju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toga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 </a:t>
            </a:r>
            <a:r>
              <a:rPr lang="en-US" dirty="0" err="1"/>
              <a:t>preuzima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neplaćanja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automobila</a:t>
            </a:r>
            <a:r>
              <a:rPr lang="en-US" dirty="0"/>
              <a:t> (</a:t>
            </a:r>
            <a:r>
              <a:rPr lang="en-US" dirty="0" err="1"/>
              <a:t>diler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).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se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odobravaju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rokom</a:t>
            </a:r>
            <a:r>
              <a:rPr lang="en-US" dirty="0"/>
              <a:t> </a:t>
            </a:r>
            <a:r>
              <a:rPr lang="en-US" dirty="0" err="1"/>
              <a:t>dospeća</a:t>
            </a:r>
            <a:r>
              <a:rPr lang="en-US" dirty="0"/>
              <a:t> do 5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otplaćuju</a:t>
            </a:r>
            <a:r>
              <a:rPr lang="en-US" dirty="0"/>
              <a:t> se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mesečnih</a:t>
            </a:r>
            <a:r>
              <a:rPr lang="en-US" dirty="0"/>
              <a:t> rata.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518570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Gotovinske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odobravaju</a:t>
            </a:r>
            <a:r>
              <a:rPr lang="en-US" dirty="0"/>
              <a:t> u </a:t>
            </a:r>
            <a:r>
              <a:rPr lang="en-US" dirty="0" err="1"/>
              <a:t>iznosu</a:t>
            </a:r>
            <a:r>
              <a:rPr lang="en-US" dirty="0"/>
              <a:t> od </a:t>
            </a:r>
            <a:r>
              <a:rPr lang="sr-Latn-ME" dirty="0" smtClean="0"/>
              <a:t> vrijednosti automobila</a:t>
            </a:r>
            <a:r>
              <a:rPr lang="en-US" dirty="0" smtClean="0"/>
              <a:t>,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sr-Latn-ME" dirty="0" smtClean="0"/>
              <a:t>dužim </a:t>
            </a:r>
            <a:r>
              <a:rPr lang="en-US" dirty="0" err="1" smtClean="0"/>
              <a:t>rokom</a:t>
            </a:r>
            <a:r>
              <a:rPr lang="en-US" dirty="0" smtClean="0"/>
              <a:t> </a:t>
            </a:r>
            <a:r>
              <a:rPr lang="en-US" dirty="0" err="1"/>
              <a:t>otplate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instrumentima</a:t>
            </a:r>
            <a:r>
              <a:rPr lang="en-US" dirty="0"/>
              <a:t> </a:t>
            </a:r>
            <a:r>
              <a:rPr lang="en-US" dirty="0" err="1"/>
              <a:t>obezbeđenja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žiranata</a:t>
            </a:r>
            <a:r>
              <a:rPr lang="en-US" dirty="0"/>
              <a:t>, </a:t>
            </a:r>
            <a:r>
              <a:rPr lang="en-US" dirty="0" err="1"/>
              <a:t>administrativne</a:t>
            </a:r>
            <a:r>
              <a:rPr lang="en-US" dirty="0"/>
              <a:t> </a:t>
            </a:r>
            <a:r>
              <a:rPr lang="en-US" dirty="0" err="1"/>
              <a:t>zabrane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zaradu</a:t>
            </a:r>
            <a:r>
              <a:rPr lang="en-US" dirty="0"/>
              <a:t>,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slično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realizuje</a:t>
            </a:r>
            <a:r>
              <a:rPr lang="en-US" dirty="0"/>
              <a:t> </a:t>
            </a:r>
            <a:r>
              <a:rPr lang="en-US" dirty="0" err="1"/>
              <a:t>uplatom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Iznos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err="1" smtClean="0"/>
              <a:t>esečnog</a:t>
            </a:r>
            <a:r>
              <a:rPr lang="en-US" dirty="0" smtClean="0"/>
              <a:t> </a:t>
            </a:r>
            <a:r>
              <a:rPr lang="en-US" dirty="0" err="1"/>
              <a:t>anuiteta</a:t>
            </a:r>
            <a:r>
              <a:rPr lang="en-US" dirty="0"/>
              <a:t> ne </a:t>
            </a:r>
            <a:r>
              <a:rPr lang="en-US" dirty="0" err="1" smtClean="0"/>
              <a:t>sm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/>
              <a:t>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od </a:t>
            </a:r>
            <a:r>
              <a:rPr lang="en-US" dirty="0" err="1"/>
              <a:t>polovine</a:t>
            </a:r>
            <a:r>
              <a:rPr lang="en-US" dirty="0"/>
              <a:t> </a:t>
            </a:r>
            <a:r>
              <a:rPr lang="en-US" dirty="0" err="1"/>
              <a:t>raspoloživog</a:t>
            </a:r>
            <a:r>
              <a:rPr lang="en-US" dirty="0"/>
              <a:t> </a:t>
            </a:r>
            <a:r>
              <a:rPr lang="en-US" dirty="0" err="1"/>
              <a:t>dohodka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(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žiranta</a:t>
            </a:r>
            <a:r>
              <a:rPr lang="en-US" dirty="0"/>
              <a:t>). </a:t>
            </a:r>
          </a:p>
          <a:p>
            <a:pPr algn="just"/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vrstu</a:t>
            </a:r>
            <a:r>
              <a:rPr lang="en-US" dirty="0"/>
              <a:t> </a:t>
            </a:r>
            <a:r>
              <a:rPr lang="en-US" dirty="0" err="1"/>
              <a:t>potrošačkih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takozvani</a:t>
            </a:r>
            <a:r>
              <a:rPr lang="en-US" dirty="0"/>
              <a:t> </a:t>
            </a:r>
            <a:r>
              <a:rPr lang="en-US" dirty="0" err="1"/>
              <a:t>brzi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</a:t>
            </a:r>
            <a:r>
              <a:rPr lang="sr-Latn-ME" dirty="0" smtClean="0"/>
              <a:t>j</a:t>
            </a:r>
            <a:r>
              <a:rPr lang="en-US" dirty="0" err="1" smtClean="0"/>
              <a:t>ihova</a:t>
            </a:r>
            <a:r>
              <a:rPr lang="en-US" dirty="0" smtClean="0"/>
              <a:t>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karakteristika</a:t>
            </a:r>
            <a:r>
              <a:rPr lang="en-US" dirty="0"/>
              <a:t> je </a:t>
            </a:r>
            <a:r>
              <a:rPr lang="en-US" dirty="0" err="1"/>
              <a:t>pojednostavljeno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820415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6600"/>
            <a:ext cx="10515600" cy="54403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Brzi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se </a:t>
            </a:r>
            <a:r>
              <a:rPr lang="en-US" dirty="0" err="1"/>
              <a:t>odobravaju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, pod </a:t>
            </a:r>
            <a:r>
              <a:rPr lang="en-US" dirty="0" err="1"/>
              <a:t>uslovom</a:t>
            </a:r>
            <a:r>
              <a:rPr lang="en-US" dirty="0"/>
              <a:t> da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prikupi</a:t>
            </a:r>
            <a:r>
              <a:rPr lang="en-US" dirty="0"/>
              <a:t> </a:t>
            </a:r>
            <a:r>
              <a:rPr lang="en-US" dirty="0" err="1"/>
              <a:t>svu</a:t>
            </a:r>
            <a:r>
              <a:rPr lang="en-US" dirty="0"/>
              <a:t> </a:t>
            </a:r>
            <a:r>
              <a:rPr lang="en-US" dirty="0" err="1"/>
              <a:t>neophodnu</a:t>
            </a:r>
            <a:r>
              <a:rPr lang="en-US" dirty="0"/>
              <a:t> </a:t>
            </a:r>
            <a:r>
              <a:rPr lang="en-US" dirty="0" err="1"/>
              <a:t>dokumentaciju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Pored toga,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otvoren</a:t>
            </a:r>
            <a:r>
              <a:rPr lang="en-US" dirty="0"/>
              <a:t> </a:t>
            </a:r>
            <a:r>
              <a:rPr lang="en-US" dirty="0" err="1"/>
              <a:t>tekući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uplaćenja</a:t>
            </a:r>
            <a:r>
              <a:rPr lang="en-US" dirty="0"/>
              <a:t> (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zajmodavca</a:t>
            </a:r>
            <a:r>
              <a:rPr lang="en-US" dirty="0"/>
              <a:t>).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Ostali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dobijanje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strogo</a:t>
            </a:r>
            <a:r>
              <a:rPr lang="en-US" dirty="0"/>
              <a:t> </a:t>
            </a:r>
            <a:r>
              <a:rPr lang="en-US" dirty="0" err="1"/>
              <a:t>propisani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variraju</a:t>
            </a:r>
            <a:r>
              <a:rPr lang="en-US" dirty="0"/>
              <a:t> od </a:t>
            </a:r>
            <a:r>
              <a:rPr lang="en-US" dirty="0" err="1"/>
              <a:t>banke</a:t>
            </a:r>
            <a:r>
              <a:rPr lang="en-US" dirty="0"/>
              <a:t> do </a:t>
            </a:r>
            <a:r>
              <a:rPr lang="en-US" dirty="0" err="1"/>
              <a:t>banke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 err="1" smtClean="0"/>
              <a:t>Otplata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meseca</a:t>
            </a:r>
            <a:r>
              <a:rPr lang="en-US" dirty="0"/>
              <a:t> </a:t>
            </a:r>
            <a:r>
              <a:rPr lang="en-US" dirty="0" err="1"/>
              <a:t>odbija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rate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tekućeg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 smtClean="0"/>
              <a:t>korisnika</a:t>
            </a:r>
            <a:r>
              <a:rPr lang="sr-Latn-ME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53369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3600"/>
            <a:ext cx="10515600" cy="53133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Drugi</a:t>
            </a:r>
            <a:r>
              <a:rPr lang="en-US" dirty="0"/>
              <a:t> tip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sektoru</a:t>
            </a:r>
            <a:r>
              <a:rPr lang="en-US" dirty="0"/>
              <a:t> </a:t>
            </a:r>
            <a:r>
              <a:rPr lang="en-US" dirty="0" err="1"/>
              <a:t>stanovništva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hipotekarni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/>
              <a:t>se o </a:t>
            </a:r>
            <a:r>
              <a:rPr lang="en-US" dirty="0" err="1"/>
              <a:t>bankarskim</a:t>
            </a:r>
            <a:r>
              <a:rPr lang="en-US" dirty="0"/>
              <a:t> </a:t>
            </a:r>
            <a:r>
              <a:rPr lang="en-US" dirty="0" err="1"/>
              <a:t>zajmovima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izgradnje</a:t>
            </a:r>
            <a:r>
              <a:rPr lang="en-US" dirty="0"/>
              <a:t> </a:t>
            </a:r>
            <a:r>
              <a:rPr lang="en-US" dirty="0" err="1"/>
              <a:t>stanova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stambenih</a:t>
            </a:r>
            <a:r>
              <a:rPr lang="en-US" dirty="0"/>
              <a:t> </a:t>
            </a:r>
            <a:r>
              <a:rPr lang="en-US" dirty="0" err="1"/>
              <a:t>zgrada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Rokovi</a:t>
            </a:r>
            <a:r>
              <a:rPr lang="en-US" dirty="0" smtClean="0"/>
              <a:t> </a:t>
            </a:r>
            <a:r>
              <a:rPr lang="en-US" dirty="0" err="1"/>
              <a:t>otplate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do 30 </a:t>
            </a:r>
            <a:r>
              <a:rPr lang="en-US" dirty="0" err="1"/>
              <a:t>godina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da se </a:t>
            </a:r>
            <a:r>
              <a:rPr lang="en-US" dirty="0" err="1"/>
              <a:t>otplata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anuitetnih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esečnom</a:t>
            </a:r>
            <a:r>
              <a:rPr lang="en-US" dirty="0" smtClean="0"/>
              <a:t> </a:t>
            </a:r>
            <a:r>
              <a:rPr lang="en-US" dirty="0" err="1"/>
              <a:t>nivou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/>
              <a:t>zajmovi</a:t>
            </a:r>
            <a:r>
              <a:rPr lang="en-US" dirty="0"/>
              <a:t> se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hipoteke</a:t>
            </a:r>
            <a:r>
              <a:rPr lang="en-US" dirty="0"/>
              <a:t> (</a:t>
            </a:r>
            <a:r>
              <a:rPr lang="en-US" dirty="0" err="1"/>
              <a:t>opterećenja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nekretnine</a:t>
            </a:r>
            <a:r>
              <a:rPr lang="en-US" dirty="0"/>
              <a:t>),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stvarno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poveriocu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ovlašćenje</a:t>
            </a:r>
            <a:r>
              <a:rPr lang="en-US" dirty="0"/>
              <a:t> da se </a:t>
            </a:r>
            <a:r>
              <a:rPr lang="en-US" dirty="0" err="1"/>
              <a:t>naplati</a:t>
            </a:r>
            <a:r>
              <a:rPr lang="en-US" dirty="0"/>
              <a:t> </a:t>
            </a:r>
            <a:r>
              <a:rPr lang="en-US" dirty="0" err="1"/>
              <a:t>prinudnom</a:t>
            </a:r>
            <a:r>
              <a:rPr lang="en-US" dirty="0"/>
              <a:t>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nekretnine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dužnik</a:t>
            </a:r>
            <a:r>
              <a:rPr lang="en-US" dirty="0"/>
              <a:t> ne </a:t>
            </a:r>
            <a:r>
              <a:rPr lang="en-US" dirty="0" err="1"/>
              <a:t>izmiri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u </a:t>
            </a:r>
            <a:r>
              <a:rPr lang="en-US" dirty="0" err="1"/>
              <a:t>predviđenom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Hipoteka</a:t>
            </a:r>
            <a:r>
              <a:rPr lang="en-US" dirty="0"/>
              <a:t> se </a:t>
            </a:r>
            <a:r>
              <a:rPr lang="en-US" dirty="0" err="1"/>
              <a:t>stiče</a:t>
            </a:r>
            <a:r>
              <a:rPr lang="en-US" dirty="0"/>
              <a:t> </a:t>
            </a:r>
            <a:r>
              <a:rPr lang="en-US" dirty="0" err="1"/>
              <a:t>upisom</a:t>
            </a:r>
            <a:r>
              <a:rPr lang="en-US" dirty="0"/>
              <a:t> </a:t>
            </a:r>
            <a:r>
              <a:rPr lang="en-US" dirty="0" err="1"/>
              <a:t>založnog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u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knjige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hipoteke</a:t>
            </a:r>
            <a:r>
              <a:rPr lang="en-US" dirty="0"/>
              <a:t> je </a:t>
            </a:r>
            <a:r>
              <a:rPr lang="en-US" dirty="0" err="1"/>
              <a:t>nepokretna</a:t>
            </a:r>
            <a:r>
              <a:rPr lang="en-US" dirty="0"/>
              <a:t> </a:t>
            </a:r>
            <a:r>
              <a:rPr lang="en-US" dirty="0" err="1"/>
              <a:t>imovina</a:t>
            </a:r>
            <a:r>
              <a:rPr lang="en-US" dirty="0"/>
              <a:t> </a:t>
            </a:r>
            <a:r>
              <a:rPr lang="en-US" dirty="0" err="1"/>
              <a:t>fizičkih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Najčešće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konstituiše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zemljište</a:t>
            </a:r>
            <a:r>
              <a:rPr lang="en-US" dirty="0"/>
              <a:t>, </a:t>
            </a:r>
            <a:r>
              <a:rPr lang="en-US" dirty="0" err="1"/>
              <a:t>građevinske</a:t>
            </a:r>
            <a:r>
              <a:rPr lang="en-US" dirty="0"/>
              <a:t> </a:t>
            </a:r>
            <a:r>
              <a:rPr lang="en-US" dirty="0" err="1"/>
              <a:t>objekte</a:t>
            </a:r>
            <a:r>
              <a:rPr lang="en-US" dirty="0"/>
              <a:t>, hale, </a:t>
            </a:r>
            <a:r>
              <a:rPr lang="en-US" dirty="0" err="1"/>
              <a:t>magacine</a:t>
            </a:r>
            <a:r>
              <a:rPr lang="en-US" dirty="0"/>
              <a:t>, </a:t>
            </a:r>
            <a:r>
              <a:rPr lang="en-US" dirty="0" err="1"/>
              <a:t>itd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451947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08000"/>
            <a:ext cx="10515600" cy="5668963"/>
          </a:xfrm>
        </p:spPr>
        <p:txBody>
          <a:bodyPr/>
          <a:lstStyle/>
          <a:p>
            <a:pPr algn="just"/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hipotekarnih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korisnici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da </a:t>
            </a:r>
            <a:r>
              <a:rPr lang="en-US" dirty="0" err="1"/>
              <a:t>uplate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u </a:t>
            </a:r>
            <a:r>
              <a:rPr lang="en-US" dirty="0" err="1"/>
              <a:t>novcu</a:t>
            </a:r>
            <a:r>
              <a:rPr lang="en-US" dirty="0"/>
              <a:t> (</a:t>
            </a:r>
            <a:r>
              <a:rPr lang="en-US" dirty="0" err="1"/>
              <a:t>učešće</a:t>
            </a:r>
            <a:r>
              <a:rPr lang="en-US" dirty="0"/>
              <a:t>),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iznosi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do 25% od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nekretnine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Takođe</a:t>
            </a:r>
            <a:r>
              <a:rPr lang="en-US" dirty="0"/>
              <a:t>,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ograničenje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maksimalan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esečnih</a:t>
            </a:r>
            <a:r>
              <a:rPr lang="en-US" dirty="0" smtClean="0"/>
              <a:t> </a:t>
            </a:r>
            <a:r>
              <a:rPr lang="en-US" dirty="0" err="1"/>
              <a:t>anuiteta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raspoloživi</a:t>
            </a:r>
            <a:r>
              <a:rPr lang="en-US" dirty="0"/>
              <a:t> </a:t>
            </a:r>
            <a:r>
              <a:rPr lang="en-US" dirty="0" err="1"/>
              <a:t>dohodak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Najčešće</a:t>
            </a:r>
            <a:r>
              <a:rPr lang="en-US" dirty="0"/>
              <a:t> je </a:t>
            </a:r>
            <a:r>
              <a:rPr lang="en-US" dirty="0" err="1"/>
              <a:t>slučaj</a:t>
            </a:r>
            <a:r>
              <a:rPr lang="en-US" dirty="0"/>
              <a:t> da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esečna</a:t>
            </a:r>
            <a:r>
              <a:rPr lang="en-US" dirty="0" smtClean="0"/>
              <a:t> </a:t>
            </a:r>
            <a:r>
              <a:rPr lang="en-US" dirty="0"/>
              <a:t>rata </a:t>
            </a:r>
            <a:r>
              <a:rPr lang="en-US" dirty="0" err="1"/>
              <a:t>hipotekarnog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ne </a:t>
            </a:r>
            <a:r>
              <a:rPr lang="en-US" dirty="0" err="1" smtClean="0"/>
              <a:t>sm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/>
              <a:t>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od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sr-Latn-ME" dirty="0" smtClean="0"/>
              <a:t>polovine</a:t>
            </a:r>
            <a:r>
              <a:rPr lang="en-US" dirty="0" smtClean="0"/>
              <a:t> </a:t>
            </a:r>
            <a:r>
              <a:rPr lang="en-US" dirty="0" err="1"/>
              <a:t>raspoloživog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</a:t>
            </a:r>
            <a:r>
              <a:rPr lang="en-US" dirty="0" smtClean="0"/>
              <a:t>(5</a:t>
            </a:r>
            <a:r>
              <a:rPr lang="sr-Latn-ME" dirty="0" smtClean="0"/>
              <a:t>0</a:t>
            </a:r>
            <a:r>
              <a:rPr lang="en-US" dirty="0" smtClean="0"/>
              <a:t>%).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622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11375</Words>
  <Application>Microsoft Office PowerPoint</Application>
  <PresentationFormat>Widescreen</PresentationFormat>
  <Paragraphs>599</Paragraphs>
  <Slides>108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108</vt:i4>
      </vt:variant>
    </vt:vector>
  </HeadingPairs>
  <TitlesOfParts>
    <vt:vector size="113" baseType="lpstr">
      <vt:lpstr>Arial</vt:lpstr>
      <vt:lpstr>Calibri</vt:lpstr>
      <vt:lpstr>Calibri Light</vt:lpstr>
      <vt:lpstr>Wingdings</vt:lpstr>
      <vt:lpstr>Office Theme</vt:lpstr>
      <vt:lpstr>PRAVO FINANSIJSKIH INSTITUCIJA</vt:lpstr>
      <vt:lpstr>Sadržaj </vt:lpstr>
      <vt:lpstr>1. KARAKTERISTIKE BANAKA KAO FINANSIJSKIH INSTITUCIJA </vt:lpstr>
      <vt:lpstr>PowerPoint Presentation</vt:lpstr>
      <vt:lpstr>PowerPoint Presentation</vt:lpstr>
      <vt:lpstr>PowerPoint Presentation</vt:lpstr>
      <vt:lpstr>PowerPoint Presentation</vt:lpstr>
      <vt:lpstr>2. FAKTORI SAVREMENIH TRENDOVA U BANKARSTVU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3.OSNOVNE KARAKTERISTIKE DEPOZITA </vt:lpstr>
      <vt:lpstr>PowerPoint Presentation</vt:lpstr>
      <vt:lpstr>PowerPoint Presentation</vt:lpstr>
      <vt:lpstr>PowerPoint Presentation</vt:lpstr>
      <vt:lpstr>PowerPoint Presentation</vt:lpstr>
      <vt:lpstr>  3.1. TRANSAKCIONI DEPOZITI (DEPOZITI PO VIĐENJU)  </vt:lpstr>
      <vt:lpstr>PowerPoint Presentation</vt:lpstr>
      <vt:lpstr>PowerPoint Presentation</vt:lpstr>
      <vt:lpstr>PowerPoint Presentation</vt:lpstr>
      <vt:lpstr> 3.2. ŠTEDNI I OROČENI DEPOZITI  </vt:lpstr>
      <vt:lpstr>PowerPoint Presentation</vt:lpstr>
      <vt:lpstr>PowerPoint Presentation</vt:lpstr>
      <vt:lpstr>4. DETERMINANTE DEPOZITNOG POTENCIJALA BANAKA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5. NEDEPOZITNI IZVORI SREDSTAVA </vt:lpstr>
      <vt:lpstr>PowerPoint Presentation</vt:lpstr>
      <vt:lpstr>6. ZAŠTITA (OSIGURANJE) DEPOZITA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7. POSLOVI ŠTEDNJE U BANKAMA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8. DEFINICIJA UGOVORA O KREDITU </vt:lpstr>
      <vt:lpstr>PowerPoint Presentation</vt:lpstr>
      <vt:lpstr>8.1. KREDITIRANJE PRIVREDE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8.2. KREDITIRANJE STANOVNIŠTVA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8.3. OBLICI OBEZBEĐENJA BANKARSKIH KREDITA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Halil Kalac</cp:lastModifiedBy>
  <cp:revision>42</cp:revision>
  <dcterms:created xsi:type="dcterms:W3CDTF">2019-05-09T20:15:25Z</dcterms:created>
  <dcterms:modified xsi:type="dcterms:W3CDTF">2019-05-13T23:34:48Z</dcterms:modified>
</cp:coreProperties>
</file>