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340" r:id="rId5"/>
    <p:sldId id="277" r:id="rId6"/>
    <p:sldId id="278" r:id="rId7"/>
    <p:sldId id="279" r:id="rId8"/>
    <p:sldId id="280" r:id="rId9"/>
    <p:sldId id="281" r:id="rId10"/>
    <p:sldId id="258" r:id="rId11"/>
    <p:sldId id="328" r:id="rId12"/>
    <p:sldId id="259" r:id="rId13"/>
    <p:sldId id="329" r:id="rId14"/>
    <p:sldId id="260" r:id="rId15"/>
    <p:sldId id="330" r:id="rId16"/>
    <p:sldId id="261" r:id="rId17"/>
    <p:sldId id="262" r:id="rId18"/>
    <p:sldId id="263" r:id="rId19"/>
    <p:sldId id="332" r:id="rId20"/>
    <p:sldId id="264" r:id="rId21"/>
    <p:sldId id="333" r:id="rId22"/>
    <p:sldId id="265" r:id="rId23"/>
    <p:sldId id="266" r:id="rId24"/>
    <p:sldId id="267" r:id="rId25"/>
    <p:sldId id="268" r:id="rId26"/>
    <p:sldId id="269" r:id="rId27"/>
    <p:sldId id="337" r:id="rId28"/>
    <p:sldId id="270" r:id="rId29"/>
    <p:sldId id="271" r:id="rId30"/>
    <p:sldId id="338" r:id="rId31"/>
    <p:sldId id="272" r:id="rId32"/>
    <p:sldId id="334" r:id="rId33"/>
    <p:sldId id="273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0" r:id="rId46"/>
    <p:sldId id="301" r:id="rId47"/>
    <p:sldId id="302" r:id="rId48"/>
    <p:sldId id="303" r:id="rId49"/>
    <p:sldId id="304" r:id="rId50"/>
    <p:sldId id="326" r:id="rId51"/>
    <p:sldId id="305" r:id="rId52"/>
    <p:sldId id="306" r:id="rId53"/>
    <p:sldId id="335" r:id="rId54"/>
    <p:sldId id="308" r:id="rId55"/>
    <p:sldId id="309" r:id="rId56"/>
    <p:sldId id="310" r:id="rId57"/>
    <p:sldId id="313" r:id="rId58"/>
    <p:sldId id="314" r:id="rId59"/>
    <p:sldId id="336" r:id="rId60"/>
    <p:sldId id="316" r:id="rId61"/>
    <p:sldId id="317" r:id="rId62"/>
    <p:sldId id="318" r:id="rId63"/>
    <p:sldId id="319" r:id="rId64"/>
    <p:sldId id="320" r:id="rId65"/>
    <p:sldId id="327" r:id="rId66"/>
    <p:sldId id="321" r:id="rId67"/>
    <p:sldId id="322" r:id="rId68"/>
    <p:sldId id="323" r:id="rId69"/>
    <p:sldId id="324" r:id="rId7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1D13FF-6457-4EE8-8D1C-EC059524306B}" type="doc">
      <dgm:prSet loTypeId="urn:microsoft.com/office/officeart/2005/8/layout/hierarchy2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5381C96-CF3B-4F06-8B36-EC3357FA95DF}">
      <dgm:prSet phldrT="[Text]"/>
      <dgm:spPr/>
      <dgm:t>
        <a:bodyPr/>
        <a:lstStyle/>
        <a:p>
          <a:r>
            <a:rPr lang="sr-Latn-RS" b="1" dirty="0" smtClean="0"/>
            <a:t>Neto Dobit</a:t>
          </a:r>
          <a:endParaRPr lang="en-US" dirty="0"/>
        </a:p>
      </dgm:t>
    </dgm:pt>
    <dgm:pt modelId="{9F3311C0-5803-45F6-BF17-6AA3400537C6}" type="parTrans" cxnId="{118DE3EF-2DCF-48FB-832B-1E8D0855B60E}">
      <dgm:prSet/>
      <dgm:spPr/>
      <dgm:t>
        <a:bodyPr/>
        <a:lstStyle/>
        <a:p>
          <a:endParaRPr lang="en-US"/>
        </a:p>
      </dgm:t>
    </dgm:pt>
    <dgm:pt modelId="{382F21D4-BB37-4127-9E93-92AFE03C6E6C}" type="sibTrans" cxnId="{118DE3EF-2DCF-48FB-832B-1E8D0855B60E}">
      <dgm:prSet/>
      <dgm:spPr/>
      <dgm:t>
        <a:bodyPr/>
        <a:lstStyle/>
        <a:p>
          <a:endParaRPr lang="en-US"/>
        </a:p>
      </dgm:t>
    </dgm:pt>
    <dgm:pt modelId="{F620CBD3-8B63-40EF-B5C0-8F72818A99C5}" type="asst">
      <dgm:prSet phldrT="[Text]"/>
      <dgm:spPr/>
      <dgm:t>
        <a:bodyPr/>
        <a:lstStyle/>
        <a:p>
          <a:r>
            <a:rPr lang="sr-Latn-RS" smtClean="0"/>
            <a:t>Akumulacija</a:t>
          </a:r>
          <a:endParaRPr lang="en-US"/>
        </a:p>
      </dgm:t>
    </dgm:pt>
    <dgm:pt modelId="{A745CACB-66C8-4212-87B2-E2DE7B5FAF7B}" type="parTrans" cxnId="{B3C6FF7A-B6ED-44E4-AE97-0D912249D7BE}">
      <dgm:prSet/>
      <dgm:spPr/>
      <dgm:t>
        <a:bodyPr/>
        <a:lstStyle/>
        <a:p>
          <a:endParaRPr lang="en-US"/>
        </a:p>
      </dgm:t>
    </dgm:pt>
    <dgm:pt modelId="{FDF7BB46-AAD6-4BBB-A10F-10DB30F2E8C8}" type="sibTrans" cxnId="{B3C6FF7A-B6ED-44E4-AE97-0D912249D7BE}">
      <dgm:prSet/>
      <dgm:spPr/>
      <dgm:t>
        <a:bodyPr/>
        <a:lstStyle/>
        <a:p>
          <a:endParaRPr lang="en-US"/>
        </a:p>
      </dgm:t>
    </dgm:pt>
    <dgm:pt modelId="{9B2F7BE6-E376-4103-84B2-9D4B1B033C3F}" type="asst">
      <dgm:prSet phldrT="[Text]"/>
      <dgm:spPr/>
      <dgm:t>
        <a:bodyPr/>
        <a:lstStyle/>
        <a:p>
          <a:r>
            <a:rPr lang="sr-Latn-RS" smtClean="0"/>
            <a:t>Potrošnja</a:t>
          </a:r>
          <a:endParaRPr lang="en-US"/>
        </a:p>
      </dgm:t>
    </dgm:pt>
    <dgm:pt modelId="{67A80906-573F-4413-B1EB-1785C3EBD6DC}" type="parTrans" cxnId="{435C93F5-E0D0-4C92-8079-2958B7736502}">
      <dgm:prSet/>
      <dgm:spPr/>
      <dgm:t>
        <a:bodyPr/>
        <a:lstStyle/>
        <a:p>
          <a:endParaRPr lang="en-US"/>
        </a:p>
      </dgm:t>
    </dgm:pt>
    <dgm:pt modelId="{70D81157-D976-4616-B5FE-72D8856F3551}" type="sibTrans" cxnId="{435C93F5-E0D0-4C92-8079-2958B7736502}">
      <dgm:prSet/>
      <dgm:spPr/>
      <dgm:t>
        <a:bodyPr/>
        <a:lstStyle/>
        <a:p>
          <a:endParaRPr lang="en-US"/>
        </a:p>
      </dgm:t>
    </dgm:pt>
    <dgm:pt modelId="{1B51786E-FF0A-4CB9-B821-A2BB936234BB}" type="asst">
      <dgm:prSet phldrT="[Text]"/>
      <dgm:spPr/>
      <dgm:t>
        <a:bodyPr/>
        <a:lstStyle/>
        <a:p>
          <a:r>
            <a:rPr lang="sr-Latn-RS" smtClean="0"/>
            <a:t>Neraspoređena dobit</a:t>
          </a:r>
          <a:endParaRPr lang="en-US"/>
        </a:p>
      </dgm:t>
    </dgm:pt>
    <dgm:pt modelId="{E0C76206-3931-4F48-BB36-64AE680DF81C}" type="parTrans" cxnId="{25F74AF9-36CA-47D6-A693-BD0388D69F16}">
      <dgm:prSet/>
      <dgm:spPr/>
      <dgm:t>
        <a:bodyPr/>
        <a:lstStyle/>
        <a:p>
          <a:endParaRPr lang="en-US"/>
        </a:p>
      </dgm:t>
    </dgm:pt>
    <dgm:pt modelId="{716033A9-2105-46AF-9E5A-83A8435B9C37}" type="sibTrans" cxnId="{25F74AF9-36CA-47D6-A693-BD0388D69F16}">
      <dgm:prSet/>
      <dgm:spPr/>
      <dgm:t>
        <a:bodyPr/>
        <a:lstStyle/>
        <a:p>
          <a:endParaRPr lang="en-US"/>
        </a:p>
      </dgm:t>
    </dgm:pt>
    <dgm:pt modelId="{85F75B31-68D5-4DD1-86D6-C3107A5233E9}" type="asst">
      <dgm:prSet phldrT="[Text]"/>
      <dgm:spPr/>
      <dgm:t>
        <a:bodyPr/>
        <a:lstStyle/>
        <a:p>
          <a:r>
            <a:rPr lang="sr-Latn-RS" smtClean="0"/>
            <a:t>Razvoj</a:t>
          </a:r>
          <a:endParaRPr lang="en-US"/>
        </a:p>
      </dgm:t>
    </dgm:pt>
    <dgm:pt modelId="{BC73C299-F134-4267-BD32-C3648A622D54}" type="parTrans" cxnId="{17298CD3-D605-4176-AC10-1B28C3BD2684}">
      <dgm:prSet/>
      <dgm:spPr/>
      <dgm:t>
        <a:bodyPr/>
        <a:lstStyle/>
        <a:p>
          <a:endParaRPr lang="en-US"/>
        </a:p>
      </dgm:t>
    </dgm:pt>
    <dgm:pt modelId="{29F4DE6D-B14C-4CE7-9437-9328F670E39E}" type="sibTrans" cxnId="{17298CD3-D605-4176-AC10-1B28C3BD2684}">
      <dgm:prSet/>
      <dgm:spPr/>
      <dgm:t>
        <a:bodyPr/>
        <a:lstStyle/>
        <a:p>
          <a:endParaRPr lang="en-US"/>
        </a:p>
      </dgm:t>
    </dgm:pt>
    <dgm:pt modelId="{E5C2117A-7986-4F37-B242-FCCE683D4BF4}" type="asst">
      <dgm:prSet phldrT="[Text]"/>
      <dgm:spPr/>
      <dgm:t>
        <a:bodyPr/>
        <a:lstStyle/>
        <a:p>
          <a:r>
            <a:rPr lang="sr-Latn-RS" smtClean="0"/>
            <a:t>Zarade</a:t>
          </a:r>
          <a:endParaRPr lang="en-US"/>
        </a:p>
      </dgm:t>
    </dgm:pt>
    <dgm:pt modelId="{97A5A675-7266-49D4-90D8-4F4A3E43EDA1}" type="parTrans" cxnId="{282B9770-1C1D-4AB5-A01F-9D36A5FC909F}">
      <dgm:prSet/>
      <dgm:spPr/>
      <dgm:t>
        <a:bodyPr/>
        <a:lstStyle/>
        <a:p>
          <a:endParaRPr lang="en-US"/>
        </a:p>
      </dgm:t>
    </dgm:pt>
    <dgm:pt modelId="{6898EB7D-D54B-41EE-B7F5-620AE2E20BF6}" type="sibTrans" cxnId="{282B9770-1C1D-4AB5-A01F-9D36A5FC909F}">
      <dgm:prSet/>
      <dgm:spPr/>
      <dgm:t>
        <a:bodyPr/>
        <a:lstStyle/>
        <a:p>
          <a:endParaRPr lang="en-US"/>
        </a:p>
      </dgm:t>
    </dgm:pt>
    <dgm:pt modelId="{5838D265-8225-484E-BB2D-C91FFA1691DB}" type="asst">
      <dgm:prSet phldrT="[Text]"/>
      <dgm:spPr/>
      <dgm:t>
        <a:bodyPr/>
        <a:lstStyle/>
        <a:p>
          <a:r>
            <a:rPr lang="sr-Latn-RS" dirty="0" smtClean="0"/>
            <a:t>Zajednička potrošnja</a:t>
          </a:r>
        </a:p>
        <a:p>
          <a:endParaRPr lang="en-US" dirty="0"/>
        </a:p>
      </dgm:t>
    </dgm:pt>
    <dgm:pt modelId="{217245E8-CA42-4A39-87B0-CA362DF358F9}" type="parTrans" cxnId="{1140DE36-7F2A-4EB3-A41B-6444F2105872}">
      <dgm:prSet/>
      <dgm:spPr/>
      <dgm:t>
        <a:bodyPr/>
        <a:lstStyle/>
        <a:p>
          <a:endParaRPr lang="en-US"/>
        </a:p>
      </dgm:t>
    </dgm:pt>
    <dgm:pt modelId="{115A8DBC-D5FF-45CF-BA8C-DFF39A72AA63}" type="sibTrans" cxnId="{1140DE36-7F2A-4EB3-A41B-6444F2105872}">
      <dgm:prSet/>
      <dgm:spPr/>
      <dgm:t>
        <a:bodyPr/>
        <a:lstStyle/>
        <a:p>
          <a:endParaRPr lang="en-US"/>
        </a:p>
      </dgm:t>
    </dgm:pt>
    <dgm:pt modelId="{E54227FF-A6A1-4BEC-9899-7DCDA0392593}" type="asst">
      <dgm:prSet phldrT="[Text]"/>
      <dgm:spPr/>
      <dgm:t>
        <a:bodyPr/>
        <a:lstStyle/>
        <a:p>
          <a:r>
            <a:rPr lang="en-US" smtClean="0"/>
            <a:t>R</a:t>
          </a:r>
          <a:r>
            <a:rPr lang="sr-Latn-RS" smtClean="0"/>
            <a:t>ezerve </a:t>
          </a:r>
          <a:endParaRPr lang="en-US"/>
        </a:p>
      </dgm:t>
    </dgm:pt>
    <dgm:pt modelId="{DCDABB86-0DAF-4D2E-B2FE-2D3A92E9AA3E}" type="parTrans" cxnId="{745F3D3A-96C5-498A-817E-6FB0860F9C46}">
      <dgm:prSet/>
      <dgm:spPr/>
      <dgm:t>
        <a:bodyPr/>
        <a:lstStyle/>
        <a:p>
          <a:endParaRPr lang="en-US"/>
        </a:p>
      </dgm:t>
    </dgm:pt>
    <dgm:pt modelId="{8306E2F3-0154-4E3C-A19E-97A97ABCD8FF}" type="sibTrans" cxnId="{745F3D3A-96C5-498A-817E-6FB0860F9C46}">
      <dgm:prSet/>
      <dgm:spPr/>
      <dgm:t>
        <a:bodyPr/>
        <a:lstStyle/>
        <a:p>
          <a:endParaRPr lang="en-US"/>
        </a:p>
      </dgm:t>
    </dgm:pt>
    <dgm:pt modelId="{4FB5C8A3-AEE8-44D4-8ED6-2C8891F0F384}" type="pres">
      <dgm:prSet presAssocID="{D01D13FF-6457-4EE8-8D1C-EC059524306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3203DB-F7DF-48B1-82F1-F64DD218CF33}" type="pres">
      <dgm:prSet presAssocID="{95381C96-CF3B-4F06-8B36-EC3357FA95DF}" presName="root1" presStyleCnt="0"/>
      <dgm:spPr/>
      <dgm:t>
        <a:bodyPr/>
        <a:lstStyle/>
        <a:p>
          <a:endParaRPr lang="en-US"/>
        </a:p>
      </dgm:t>
    </dgm:pt>
    <dgm:pt modelId="{B385EEE8-F493-44EB-A961-F95D6F3E63CD}" type="pres">
      <dgm:prSet presAssocID="{95381C96-CF3B-4F06-8B36-EC3357FA95D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387E98-E12C-4DCB-9FEB-1B9E0D6B5B52}" type="pres">
      <dgm:prSet presAssocID="{95381C96-CF3B-4F06-8B36-EC3357FA95DF}" presName="level2hierChild" presStyleCnt="0"/>
      <dgm:spPr/>
      <dgm:t>
        <a:bodyPr/>
        <a:lstStyle/>
        <a:p>
          <a:endParaRPr lang="en-US"/>
        </a:p>
      </dgm:t>
    </dgm:pt>
    <dgm:pt modelId="{83C8F483-B966-4F81-8725-9E2E9FD60D72}" type="pres">
      <dgm:prSet presAssocID="{A745CACB-66C8-4212-87B2-E2DE7B5FAF7B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55B23D07-8ECD-42D3-B77A-520F6C234ED8}" type="pres">
      <dgm:prSet presAssocID="{A745CACB-66C8-4212-87B2-E2DE7B5FAF7B}" presName="connTx" presStyleLbl="parChTrans1D2" presStyleIdx="0" presStyleCnt="3"/>
      <dgm:spPr/>
      <dgm:t>
        <a:bodyPr/>
        <a:lstStyle/>
        <a:p>
          <a:endParaRPr lang="en-US"/>
        </a:p>
      </dgm:t>
    </dgm:pt>
    <dgm:pt modelId="{4D0A6015-0800-46D3-8873-954C61ED8686}" type="pres">
      <dgm:prSet presAssocID="{F620CBD3-8B63-40EF-B5C0-8F72818A99C5}" presName="root2" presStyleCnt="0"/>
      <dgm:spPr/>
      <dgm:t>
        <a:bodyPr/>
        <a:lstStyle/>
        <a:p>
          <a:endParaRPr lang="en-US"/>
        </a:p>
      </dgm:t>
    </dgm:pt>
    <dgm:pt modelId="{D9372EEB-2023-4374-8EFD-B486F9EC76F3}" type="pres">
      <dgm:prSet presAssocID="{F620CBD3-8B63-40EF-B5C0-8F72818A99C5}" presName="LevelTwoTextNode" presStyleLbl="asst1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223DAB-98C1-4E67-8D06-26516E131E45}" type="pres">
      <dgm:prSet presAssocID="{F620CBD3-8B63-40EF-B5C0-8F72818A99C5}" presName="level3hierChild" presStyleCnt="0"/>
      <dgm:spPr/>
      <dgm:t>
        <a:bodyPr/>
        <a:lstStyle/>
        <a:p>
          <a:endParaRPr lang="en-US"/>
        </a:p>
      </dgm:t>
    </dgm:pt>
    <dgm:pt modelId="{9601E082-0B6D-43C3-9EBA-21066C4F24A5}" type="pres">
      <dgm:prSet presAssocID="{BC73C299-F134-4267-BD32-C3648A622D54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CDA1790A-6002-4929-8E74-8A7A07A4BC5D}" type="pres">
      <dgm:prSet presAssocID="{BC73C299-F134-4267-BD32-C3648A622D54}" presName="connTx" presStyleLbl="parChTrans1D3" presStyleIdx="0" presStyleCnt="4"/>
      <dgm:spPr/>
      <dgm:t>
        <a:bodyPr/>
        <a:lstStyle/>
        <a:p>
          <a:endParaRPr lang="en-US"/>
        </a:p>
      </dgm:t>
    </dgm:pt>
    <dgm:pt modelId="{85936A56-F524-4F7F-9D2E-AD6440C42B0C}" type="pres">
      <dgm:prSet presAssocID="{85F75B31-68D5-4DD1-86D6-C3107A5233E9}" presName="root2" presStyleCnt="0"/>
      <dgm:spPr/>
      <dgm:t>
        <a:bodyPr/>
        <a:lstStyle/>
        <a:p>
          <a:endParaRPr lang="en-US"/>
        </a:p>
      </dgm:t>
    </dgm:pt>
    <dgm:pt modelId="{56C07EE9-AE4D-4851-9EC6-570D1CF925AF}" type="pres">
      <dgm:prSet presAssocID="{85F75B31-68D5-4DD1-86D6-C3107A5233E9}" presName="LevelTwoTextNode" presStyleLbl="asst1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F74B2C-E15C-4726-8CDC-595145C93B90}" type="pres">
      <dgm:prSet presAssocID="{85F75B31-68D5-4DD1-86D6-C3107A5233E9}" presName="level3hierChild" presStyleCnt="0"/>
      <dgm:spPr/>
      <dgm:t>
        <a:bodyPr/>
        <a:lstStyle/>
        <a:p>
          <a:endParaRPr lang="en-US"/>
        </a:p>
      </dgm:t>
    </dgm:pt>
    <dgm:pt modelId="{C69F4D63-A4A7-4A31-9785-29C0C14A8A1D}" type="pres">
      <dgm:prSet presAssocID="{DCDABB86-0DAF-4D2E-B2FE-2D3A92E9AA3E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58D77272-9271-4E63-A71E-E5F48F346C05}" type="pres">
      <dgm:prSet presAssocID="{DCDABB86-0DAF-4D2E-B2FE-2D3A92E9AA3E}" presName="connTx" presStyleLbl="parChTrans1D3" presStyleIdx="1" presStyleCnt="4"/>
      <dgm:spPr/>
      <dgm:t>
        <a:bodyPr/>
        <a:lstStyle/>
        <a:p>
          <a:endParaRPr lang="en-US"/>
        </a:p>
      </dgm:t>
    </dgm:pt>
    <dgm:pt modelId="{7F4A55B0-A655-4C24-984A-B1CE93E4D1FB}" type="pres">
      <dgm:prSet presAssocID="{E54227FF-A6A1-4BEC-9899-7DCDA0392593}" presName="root2" presStyleCnt="0"/>
      <dgm:spPr/>
      <dgm:t>
        <a:bodyPr/>
        <a:lstStyle/>
        <a:p>
          <a:endParaRPr lang="en-US"/>
        </a:p>
      </dgm:t>
    </dgm:pt>
    <dgm:pt modelId="{D05CBDF2-F2B5-4C57-8C5A-CCC848B5540A}" type="pres">
      <dgm:prSet presAssocID="{E54227FF-A6A1-4BEC-9899-7DCDA0392593}" presName="LevelTwoTextNode" presStyleLbl="asst1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795EB9-75BC-4CD3-B50F-0A7C9BCB6C32}" type="pres">
      <dgm:prSet presAssocID="{E54227FF-A6A1-4BEC-9899-7DCDA0392593}" presName="level3hierChild" presStyleCnt="0"/>
      <dgm:spPr/>
      <dgm:t>
        <a:bodyPr/>
        <a:lstStyle/>
        <a:p>
          <a:endParaRPr lang="en-US"/>
        </a:p>
      </dgm:t>
    </dgm:pt>
    <dgm:pt modelId="{174F2375-E094-4A6B-8F11-0C2BCEADA765}" type="pres">
      <dgm:prSet presAssocID="{67A80906-573F-4413-B1EB-1785C3EBD6DC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FD760CEA-9D08-4E1B-AAA5-418E58C4C35D}" type="pres">
      <dgm:prSet presAssocID="{67A80906-573F-4413-B1EB-1785C3EBD6DC}" presName="connTx" presStyleLbl="parChTrans1D2" presStyleIdx="1" presStyleCnt="3"/>
      <dgm:spPr/>
      <dgm:t>
        <a:bodyPr/>
        <a:lstStyle/>
        <a:p>
          <a:endParaRPr lang="en-US"/>
        </a:p>
      </dgm:t>
    </dgm:pt>
    <dgm:pt modelId="{93E616B5-6800-4A28-9306-19F02FAA3F35}" type="pres">
      <dgm:prSet presAssocID="{9B2F7BE6-E376-4103-84B2-9D4B1B033C3F}" presName="root2" presStyleCnt="0"/>
      <dgm:spPr/>
      <dgm:t>
        <a:bodyPr/>
        <a:lstStyle/>
        <a:p>
          <a:endParaRPr lang="en-US"/>
        </a:p>
      </dgm:t>
    </dgm:pt>
    <dgm:pt modelId="{B134E740-DFC6-4E6C-B596-6F301E660001}" type="pres">
      <dgm:prSet presAssocID="{9B2F7BE6-E376-4103-84B2-9D4B1B033C3F}" presName="LevelTwoTextNode" presStyleLbl="asst1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55D8D1-05F3-476B-9CD1-656A6D744717}" type="pres">
      <dgm:prSet presAssocID="{9B2F7BE6-E376-4103-84B2-9D4B1B033C3F}" presName="level3hierChild" presStyleCnt="0"/>
      <dgm:spPr/>
      <dgm:t>
        <a:bodyPr/>
        <a:lstStyle/>
        <a:p>
          <a:endParaRPr lang="en-US"/>
        </a:p>
      </dgm:t>
    </dgm:pt>
    <dgm:pt modelId="{9B6B3E9C-AC83-4B74-B8CD-BF4D8DD5A7F5}" type="pres">
      <dgm:prSet presAssocID="{97A5A675-7266-49D4-90D8-4F4A3E43EDA1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DD4DF720-B752-4FA5-8478-62288D691611}" type="pres">
      <dgm:prSet presAssocID="{97A5A675-7266-49D4-90D8-4F4A3E43EDA1}" presName="connTx" presStyleLbl="parChTrans1D3" presStyleIdx="2" presStyleCnt="4"/>
      <dgm:spPr/>
      <dgm:t>
        <a:bodyPr/>
        <a:lstStyle/>
        <a:p>
          <a:endParaRPr lang="en-US"/>
        </a:p>
      </dgm:t>
    </dgm:pt>
    <dgm:pt modelId="{C7E43E8C-DE93-4FF9-A6FD-EC23391657E5}" type="pres">
      <dgm:prSet presAssocID="{E5C2117A-7986-4F37-B242-FCCE683D4BF4}" presName="root2" presStyleCnt="0"/>
      <dgm:spPr/>
      <dgm:t>
        <a:bodyPr/>
        <a:lstStyle/>
        <a:p>
          <a:endParaRPr lang="en-US"/>
        </a:p>
      </dgm:t>
    </dgm:pt>
    <dgm:pt modelId="{1F236011-63AF-4890-8B7D-28A8D4B25741}" type="pres">
      <dgm:prSet presAssocID="{E5C2117A-7986-4F37-B242-FCCE683D4BF4}" presName="LevelTwoTextNode" presStyleLbl="asst1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AC6FDF-D6E5-4229-B727-6A24F68A339E}" type="pres">
      <dgm:prSet presAssocID="{E5C2117A-7986-4F37-B242-FCCE683D4BF4}" presName="level3hierChild" presStyleCnt="0"/>
      <dgm:spPr/>
      <dgm:t>
        <a:bodyPr/>
        <a:lstStyle/>
        <a:p>
          <a:endParaRPr lang="en-US"/>
        </a:p>
      </dgm:t>
    </dgm:pt>
    <dgm:pt modelId="{D2C2B457-5D18-40E8-AA32-1EA2E712E43E}" type="pres">
      <dgm:prSet presAssocID="{217245E8-CA42-4A39-87B0-CA362DF358F9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320C31B1-3A0C-4503-9499-5F5947BC269D}" type="pres">
      <dgm:prSet presAssocID="{217245E8-CA42-4A39-87B0-CA362DF358F9}" presName="connTx" presStyleLbl="parChTrans1D3" presStyleIdx="3" presStyleCnt="4"/>
      <dgm:spPr/>
      <dgm:t>
        <a:bodyPr/>
        <a:lstStyle/>
        <a:p>
          <a:endParaRPr lang="en-US"/>
        </a:p>
      </dgm:t>
    </dgm:pt>
    <dgm:pt modelId="{166E4AD5-0724-4021-B059-BABF2B6D2AA7}" type="pres">
      <dgm:prSet presAssocID="{5838D265-8225-484E-BB2D-C91FFA1691DB}" presName="root2" presStyleCnt="0"/>
      <dgm:spPr/>
      <dgm:t>
        <a:bodyPr/>
        <a:lstStyle/>
        <a:p>
          <a:endParaRPr lang="en-US"/>
        </a:p>
      </dgm:t>
    </dgm:pt>
    <dgm:pt modelId="{9D55B86E-4C4C-4990-BDC1-660F93D940AC}" type="pres">
      <dgm:prSet presAssocID="{5838D265-8225-484E-BB2D-C91FFA1691DB}" presName="LevelTwoTextNode" presStyleLbl="asst1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03186A-DA3A-4217-A157-717AC7CA88E3}" type="pres">
      <dgm:prSet presAssocID="{5838D265-8225-484E-BB2D-C91FFA1691DB}" presName="level3hierChild" presStyleCnt="0"/>
      <dgm:spPr/>
      <dgm:t>
        <a:bodyPr/>
        <a:lstStyle/>
        <a:p>
          <a:endParaRPr lang="en-US"/>
        </a:p>
      </dgm:t>
    </dgm:pt>
    <dgm:pt modelId="{EEF30430-41FB-47F6-9F5B-AF7B1E2C71C2}" type="pres">
      <dgm:prSet presAssocID="{E0C76206-3931-4F48-BB36-64AE680DF81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6BF6F29C-69CB-46A6-B145-F9FCC0F149C6}" type="pres">
      <dgm:prSet presAssocID="{E0C76206-3931-4F48-BB36-64AE680DF81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2FC91D32-94D4-44A7-A969-0A91E6858CC2}" type="pres">
      <dgm:prSet presAssocID="{1B51786E-FF0A-4CB9-B821-A2BB936234BB}" presName="root2" presStyleCnt="0"/>
      <dgm:spPr/>
      <dgm:t>
        <a:bodyPr/>
        <a:lstStyle/>
        <a:p>
          <a:endParaRPr lang="en-US"/>
        </a:p>
      </dgm:t>
    </dgm:pt>
    <dgm:pt modelId="{CC05A9BC-DA1B-4CAF-8E74-7E1E7509EAC6}" type="pres">
      <dgm:prSet presAssocID="{1B51786E-FF0A-4CB9-B821-A2BB936234BB}" presName="LevelTwoTextNode" presStyleLbl="asst1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AD031A-D035-4652-8CB4-3CE93A7E914D}" type="pres">
      <dgm:prSet presAssocID="{1B51786E-FF0A-4CB9-B821-A2BB936234BB}" presName="level3hierChild" presStyleCnt="0"/>
      <dgm:spPr/>
      <dgm:t>
        <a:bodyPr/>
        <a:lstStyle/>
        <a:p>
          <a:endParaRPr lang="en-US"/>
        </a:p>
      </dgm:t>
    </dgm:pt>
  </dgm:ptLst>
  <dgm:cxnLst>
    <dgm:cxn modelId="{98E608AF-6CA0-43E3-9105-25CEFD40C63A}" type="presOf" srcId="{217245E8-CA42-4A39-87B0-CA362DF358F9}" destId="{320C31B1-3A0C-4503-9499-5F5947BC269D}" srcOrd="1" destOrd="0" presId="urn:microsoft.com/office/officeart/2005/8/layout/hierarchy2"/>
    <dgm:cxn modelId="{B3C6FF7A-B6ED-44E4-AE97-0D912249D7BE}" srcId="{95381C96-CF3B-4F06-8B36-EC3357FA95DF}" destId="{F620CBD3-8B63-40EF-B5C0-8F72818A99C5}" srcOrd="0" destOrd="0" parTransId="{A745CACB-66C8-4212-87B2-E2DE7B5FAF7B}" sibTransId="{FDF7BB46-AAD6-4BBB-A10F-10DB30F2E8C8}"/>
    <dgm:cxn modelId="{8B5F26C6-5E88-4119-8C6E-4B2C7FC14D3A}" type="presOf" srcId="{85F75B31-68D5-4DD1-86D6-C3107A5233E9}" destId="{56C07EE9-AE4D-4851-9EC6-570D1CF925AF}" srcOrd="0" destOrd="0" presId="urn:microsoft.com/office/officeart/2005/8/layout/hierarchy2"/>
    <dgm:cxn modelId="{324432C9-DF3B-4082-9405-C66BD4BA9899}" type="presOf" srcId="{E0C76206-3931-4F48-BB36-64AE680DF81C}" destId="{EEF30430-41FB-47F6-9F5B-AF7B1E2C71C2}" srcOrd="0" destOrd="0" presId="urn:microsoft.com/office/officeart/2005/8/layout/hierarchy2"/>
    <dgm:cxn modelId="{30F22D10-BBA8-474B-9284-4FB02E943DB8}" type="presOf" srcId="{D01D13FF-6457-4EE8-8D1C-EC059524306B}" destId="{4FB5C8A3-AEE8-44D4-8ED6-2C8891F0F384}" srcOrd="0" destOrd="0" presId="urn:microsoft.com/office/officeart/2005/8/layout/hierarchy2"/>
    <dgm:cxn modelId="{D9693EA8-E793-45F2-A644-9AAF86553915}" type="presOf" srcId="{BC73C299-F134-4267-BD32-C3648A622D54}" destId="{CDA1790A-6002-4929-8E74-8A7A07A4BC5D}" srcOrd="1" destOrd="0" presId="urn:microsoft.com/office/officeart/2005/8/layout/hierarchy2"/>
    <dgm:cxn modelId="{CC040744-42DA-4E1D-8210-FB51A3BC4472}" type="presOf" srcId="{1B51786E-FF0A-4CB9-B821-A2BB936234BB}" destId="{CC05A9BC-DA1B-4CAF-8E74-7E1E7509EAC6}" srcOrd="0" destOrd="0" presId="urn:microsoft.com/office/officeart/2005/8/layout/hierarchy2"/>
    <dgm:cxn modelId="{435C93F5-E0D0-4C92-8079-2958B7736502}" srcId="{95381C96-CF3B-4F06-8B36-EC3357FA95DF}" destId="{9B2F7BE6-E376-4103-84B2-9D4B1B033C3F}" srcOrd="1" destOrd="0" parTransId="{67A80906-573F-4413-B1EB-1785C3EBD6DC}" sibTransId="{70D81157-D976-4616-B5FE-72D8856F3551}"/>
    <dgm:cxn modelId="{17298CD3-D605-4176-AC10-1B28C3BD2684}" srcId="{F620CBD3-8B63-40EF-B5C0-8F72818A99C5}" destId="{85F75B31-68D5-4DD1-86D6-C3107A5233E9}" srcOrd="0" destOrd="0" parTransId="{BC73C299-F134-4267-BD32-C3648A622D54}" sibTransId="{29F4DE6D-B14C-4CE7-9437-9328F670E39E}"/>
    <dgm:cxn modelId="{8BF2DE2B-3577-4A90-BEB4-527D6281C15B}" type="presOf" srcId="{DCDABB86-0DAF-4D2E-B2FE-2D3A92E9AA3E}" destId="{58D77272-9271-4E63-A71E-E5F48F346C05}" srcOrd="1" destOrd="0" presId="urn:microsoft.com/office/officeart/2005/8/layout/hierarchy2"/>
    <dgm:cxn modelId="{5D07515F-4602-4242-BACD-BBC752C00CD6}" type="presOf" srcId="{9B2F7BE6-E376-4103-84B2-9D4B1B033C3F}" destId="{B134E740-DFC6-4E6C-B596-6F301E660001}" srcOrd="0" destOrd="0" presId="urn:microsoft.com/office/officeart/2005/8/layout/hierarchy2"/>
    <dgm:cxn modelId="{745F3D3A-96C5-498A-817E-6FB0860F9C46}" srcId="{F620CBD3-8B63-40EF-B5C0-8F72818A99C5}" destId="{E54227FF-A6A1-4BEC-9899-7DCDA0392593}" srcOrd="1" destOrd="0" parTransId="{DCDABB86-0DAF-4D2E-B2FE-2D3A92E9AA3E}" sibTransId="{8306E2F3-0154-4E3C-A19E-97A97ABCD8FF}"/>
    <dgm:cxn modelId="{35A4CB17-34B8-47E3-8E00-73067B1E9109}" type="presOf" srcId="{E0C76206-3931-4F48-BB36-64AE680DF81C}" destId="{6BF6F29C-69CB-46A6-B145-F9FCC0F149C6}" srcOrd="1" destOrd="0" presId="urn:microsoft.com/office/officeart/2005/8/layout/hierarchy2"/>
    <dgm:cxn modelId="{EAAEBB24-28E5-4FBD-A706-B8A6DF03645E}" type="presOf" srcId="{97A5A675-7266-49D4-90D8-4F4A3E43EDA1}" destId="{9B6B3E9C-AC83-4B74-B8CD-BF4D8DD5A7F5}" srcOrd="0" destOrd="0" presId="urn:microsoft.com/office/officeart/2005/8/layout/hierarchy2"/>
    <dgm:cxn modelId="{578DD61B-8504-49D5-A350-79702E55D60A}" type="presOf" srcId="{E54227FF-A6A1-4BEC-9899-7DCDA0392593}" destId="{D05CBDF2-F2B5-4C57-8C5A-CCC848B5540A}" srcOrd="0" destOrd="0" presId="urn:microsoft.com/office/officeart/2005/8/layout/hierarchy2"/>
    <dgm:cxn modelId="{F4B539CD-1E5B-44C9-ADD7-428BD0BD7BAE}" type="presOf" srcId="{F620CBD3-8B63-40EF-B5C0-8F72818A99C5}" destId="{D9372EEB-2023-4374-8EFD-B486F9EC76F3}" srcOrd="0" destOrd="0" presId="urn:microsoft.com/office/officeart/2005/8/layout/hierarchy2"/>
    <dgm:cxn modelId="{25F74AF9-36CA-47D6-A693-BD0388D69F16}" srcId="{95381C96-CF3B-4F06-8B36-EC3357FA95DF}" destId="{1B51786E-FF0A-4CB9-B821-A2BB936234BB}" srcOrd="2" destOrd="0" parTransId="{E0C76206-3931-4F48-BB36-64AE680DF81C}" sibTransId="{716033A9-2105-46AF-9E5A-83A8435B9C37}"/>
    <dgm:cxn modelId="{871440F7-FCDD-4293-A4FD-7216EFC46EB6}" type="presOf" srcId="{BC73C299-F134-4267-BD32-C3648A622D54}" destId="{9601E082-0B6D-43C3-9EBA-21066C4F24A5}" srcOrd="0" destOrd="0" presId="urn:microsoft.com/office/officeart/2005/8/layout/hierarchy2"/>
    <dgm:cxn modelId="{282B9770-1C1D-4AB5-A01F-9D36A5FC909F}" srcId="{9B2F7BE6-E376-4103-84B2-9D4B1B033C3F}" destId="{E5C2117A-7986-4F37-B242-FCCE683D4BF4}" srcOrd="0" destOrd="0" parTransId="{97A5A675-7266-49D4-90D8-4F4A3E43EDA1}" sibTransId="{6898EB7D-D54B-41EE-B7F5-620AE2E20BF6}"/>
    <dgm:cxn modelId="{819D5D5A-4348-4C03-B8A9-7E75F7B5DCDB}" type="presOf" srcId="{67A80906-573F-4413-B1EB-1785C3EBD6DC}" destId="{FD760CEA-9D08-4E1B-AAA5-418E58C4C35D}" srcOrd="1" destOrd="0" presId="urn:microsoft.com/office/officeart/2005/8/layout/hierarchy2"/>
    <dgm:cxn modelId="{1140DE36-7F2A-4EB3-A41B-6444F2105872}" srcId="{9B2F7BE6-E376-4103-84B2-9D4B1B033C3F}" destId="{5838D265-8225-484E-BB2D-C91FFA1691DB}" srcOrd="1" destOrd="0" parTransId="{217245E8-CA42-4A39-87B0-CA362DF358F9}" sibTransId="{115A8DBC-D5FF-45CF-BA8C-DFF39A72AA63}"/>
    <dgm:cxn modelId="{1BC3A8D0-D8A1-49B2-8DCD-42611DB20D23}" type="presOf" srcId="{DCDABB86-0DAF-4D2E-B2FE-2D3A92E9AA3E}" destId="{C69F4D63-A4A7-4A31-9785-29C0C14A8A1D}" srcOrd="0" destOrd="0" presId="urn:microsoft.com/office/officeart/2005/8/layout/hierarchy2"/>
    <dgm:cxn modelId="{BF5FBC1F-4ACA-4FBC-9DE3-68C7F1ABC944}" type="presOf" srcId="{A745CACB-66C8-4212-87B2-E2DE7B5FAF7B}" destId="{83C8F483-B966-4F81-8725-9E2E9FD60D72}" srcOrd="0" destOrd="0" presId="urn:microsoft.com/office/officeart/2005/8/layout/hierarchy2"/>
    <dgm:cxn modelId="{C7F4EC52-C5B0-47C2-8059-0B8CD233C30A}" type="presOf" srcId="{A745CACB-66C8-4212-87B2-E2DE7B5FAF7B}" destId="{55B23D07-8ECD-42D3-B77A-520F6C234ED8}" srcOrd="1" destOrd="0" presId="urn:microsoft.com/office/officeart/2005/8/layout/hierarchy2"/>
    <dgm:cxn modelId="{16E41E15-CE5C-49D9-9EEF-279358032B8B}" type="presOf" srcId="{95381C96-CF3B-4F06-8B36-EC3357FA95DF}" destId="{B385EEE8-F493-44EB-A961-F95D6F3E63CD}" srcOrd="0" destOrd="0" presId="urn:microsoft.com/office/officeart/2005/8/layout/hierarchy2"/>
    <dgm:cxn modelId="{118DE3EF-2DCF-48FB-832B-1E8D0855B60E}" srcId="{D01D13FF-6457-4EE8-8D1C-EC059524306B}" destId="{95381C96-CF3B-4F06-8B36-EC3357FA95DF}" srcOrd="0" destOrd="0" parTransId="{9F3311C0-5803-45F6-BF17-6AA3400537C6}" sibTransId="{382F21D4-BB37-4127-9E93-92AFE03C6E6C}"/>
    <dgm:cxn modelId="{0AFDF6EF-EF1A-4ABB-98DF-6B260605BD58}" type="presOf" srcId="{5838D265-8225-484E-BB2D-C91FFA1691DB}" destId="{9D55B86E-4C4C-4990-BDC1-660F93D940AC}" srcOrd="0" destOrd="0" presId="urn:microsoft.com/office/officeart/2005/8/layout/hierarchy2"/>
    <dgm:cxn modelId="{D55E77C9-43AE-4BB6-ADA4-30F81A6ED77F}" type="presOf" srcId="{67A80906-573F-4413-B1EB-1785C3EBD6DC}" destId="{174F2375-E094-4A6B-8F11-0C2BCEADA765}" srcOrd="0" destOrd="0" presId="urn:microsoft.com/office/officeart/2005/8/layout/hierarchy2"/>
    <dgm:cxn modelId="{1D68B37B-D51B-43C7-A554-12D9EE3DE540}" type="presOf" srcId="{E5C2117A-7986-4F37-B242-FCCE683D4BF4}" destId="{1F236011-63AF-4890-8B7D-28A8D4B25741}" srcOrd="0" destOrd="0" presId="urn:microsoft.com/office/officeart/2005/8/layout/hierarchy2"/>
    <dgm:cxn modelId="{2DC54E6D-5215-4D08-B54A-66112ECE9458}" type="presOf" srcId="{217245E8-CA42-4A39-87B0-CA362DF358F9}" destId="{D2C2B457-5D18-40E8-AA32-1EA2E712E43E}" srcOrd="0" destOrd="0" presId="urn:microsoft.com/office/officeart/2005/8/layout/hierarchy2"/>
    <dgm:cxn modelId="{58F94F4E-9C19-47FA-8BF0-60A7EB5211A7}" type="presOf" srcId="{97A5A675-7266-49D4-90D8-4F4A3E43EDA1}" destId="{DD4DF720-B752-4FA5-8478-62288D691611}" srcOrd="1" destOrd="0" presId="urn:microsoft.com/office/officeart/2005/8/layout/hierarchy2"/>
    <dgm:cxn modelId="{51DCE67B-EA71-47CA-AC42-91AC5C9247B4}" type="presParOf" srcId="{4FB5C8A3-AEE8-44D4-8ED6-2C8891F0F384}" destId="{BF3203DB-F7DF-48B1-82F1-F64DD218CF33}" srcOrd="0" destOrd="0" presId="urn:microsoft.com/office/officeart/2005/8/layout/hierarchy2"/>
    <dgm:cxn modelId="{3D4D02E7-7302-4572-8E4A-16BC8EE43052}" type="presParOf" srcId="{BF3203DB-F7DF-48B1-82F1-F64DD218CF33}" destId="{B385EEE8-F493-44EB-A961-F95D6F3E63CD}" srcOrd="0" destOrd="0" presId="urn:microsoft.com/office/officeart/2005/8/layout/hierarchy2"/>
    <dgm:cxn modelId="{2CE5E62E-8BE0-430B-B046-BF85D16E213C}" type="presParOf" srcId="{BF3203DB-F7DF-48B1-82F1-F64DD218CF33}" destId="{4B387E98-E12C-4DCB-9FEB-1B9E0D6B5B52}" srcOrd="1" destOrd="0" presId="urn:microsoft.com/office/officeart/2005/8/layout/hierarchy2"/>
    <dgm:cxn modelId="{5726791D-A84B-4733-AFF8-97DF08E02452}" type="presParOf" srcId="{4B387E98-E12C-4DCB-9FEB-1B9E0D6B5B52}" destId="{83C8F483-B966-4F81-8725-9E2E9FD60D72}" srcOrd="0" destOrd="0" presId="urn:microsoft.com/office/officeart/2005/8/layout/hierarchy2"/>
    <dgm:cxn modelId="{B085BE90-44B7-48F8-99BD-A636E52CEDF0}" type="presParOf" srcId="{83C8F483-B966-4F81-8725-9E2E9FD60D72}" destId="{55B23D07-8ECD-42D3-B77A-520F6C234ED8}" srcOrd="0" destOrd="0" presId="urn:microsoft.com/office/officeart/2005/8/layout/hierarchy2"/>
    <dgm:cxn modelId="{CCF5448F-690D-40A1-9D81-837781E6F853}" type="presParOf" srcId="{4B387E98-E12C-4DCB-9FEB-1B9E0D6B5B52}" destId="{4D0A6015-0800-46D3-8873-954C61ED8686}" srcOrd="1" destOrd="0" presId="urn:microsoft.com/office/officeart/2005/8/layout/hierarchy2"/>
    <dgm:cxn modelId="{A4A22953-6475-4E15-B579-ABA62EEE36FC}" type="presParOf" srcId="{4D0A6015-0800-46D3-8873-954C61ED8686}" destId="{D9372EEB-2023-4374-8EFD-B486F9EC76F3}" srcOrd="0" destOrd="0" presId="urn:microsoft.com/office/officeart/2005/8/layout/hierarchy2"/>
    <dgm:cxn modelId="{F31C4251-26C7-4132-886D-24EA7C49B672}" type="presParOf" srcId="{4D0A6015-0800-46D3-8873-954C61ED8686}" destId="{F8223DAB-98C1-4E67-8D06-26516E131E45}" srcOrd="1" destOrd="0" presId="urn:microsoft.com/office/officeart/2005/8/layout/hierarchy2"/>
    <dgm:cxn modelId="{45060659-6BEA-4898-B73B-33521295F0ED}" type="presParOf" srcId="{F8223DAB-98C1-4E67-8D06-26516E131E45}" destId="{9601E082-0B6D-43C3-9EBA-21066C4F24A5}" srcOrd="0" destOrd="0" presId="urn:microsoft.com/office/officeart/2005/8/layout/hierarchy2"/>
    <dgm:cxn modelId="{7D0FADF8-3BC5-4667-A925-3871CF0115BE}" type="presParOf" srcId="{9601E082-0B6D-43C3-9EBA-21066C4F24A5}" destId="{CDA1790A-6002-4929-8E74-8A7A07A4BC5D}" srcOrd="0" destOrd="0" presId="urn:microsoft.com/office/officeart/2005/8/layout/hierarchy2"/>
    <dgm:cxn modelId="{0C7C13BA-F042-4A41-B186-D627C180854E}" type="presParOf" srcId="{F8223DAB-98C1-4E67-8D06-26516E131E45}" destId="{85936A56-F524-4F7F-9D2E-AD6440C42B0C}" srcOrd="1" destOrd="0" presId="urn:microsoft.com/office/officeart/2005/8/layout/hierarchy2"/>
    <dgm:cxn modelId="{1668868A-CE3D-4425-8758-0CB067541C6B}" type="presParOf" srcId="{85936A56-F524-4F7F-9D2E-AD6440C42B0C}" destId="{56C07EE9-AE4D-4851-9EC6-570D1CF925AF}" srcOrd="0" destOrd="0" presId="urn:microsoft.com/office/officeart/2005/8/layout/hierarchy2"/>
    <dgm:cxn modelId="{4DB43065-859F-4D12-98F2-610B66B9C160}" type="presParOf" srcId="{85936A56-F524-4F7F-9D2E-AD6440C42B0C}" destId="{C9F74B2C-E15C-4726-8CDC-595145C93B90}" srcOrd="1" destOrd="0" presId="urn:microsoft.com/office/officeart/2005/8/layout/hierarchy2"/>
    <dgm:cxn modelId="{E0D6A3F5-565A-48AD-AEC6-92B2149D65B0}" type="presParOf" srcId="{F8223DAB-98C1-4E67-8D06-26516E131E45}" destId="{C69F4D63-A4A7-4A31-9785-29C0C14A8A1D}" srcOrd="2" destOrd="0" presId="urn:microsoft.com/office/officeart/2005/8/layout/hierarchy2"/>
    <dgm:cxn modelId="{7C5F2357-D5CB-4167-B06D-97596D636ECC}" type="presParOf" srcId="{C69F4D63-A4A7-4A31-9785-29C0C14A8A1D}" destId="{58D77272-9271-4E63-A71E-E5F48F346C05}" srcOrd="0" destOrd="0" presId="urn:microsoft.com/office/officeart/2005/8/layout/hierarchy2"/>
    <dgm:cxn modelId="{2F59EB1B-55C6-4C15-A6C4-FFF55C6BE51C}" type="presParOf" srcId="{F8223DAB-98C1-4E67-8D06-26516E131E45}" destId="{7F4A55B0-A655-4C24-984A-B1CE93E4D1FB}" srcOrd="3" destOrd="0" presId="urn:microsoft.com/office/officeart/2005/8/layout/hierarchy2"/>
    <dgm:cxn modelId="{BC320341-BDC5-45E8-A71C-F1DFE1053A80}" type="presParOf" srcId="{7F4A55B0-A655-4C24-984A-B1CE93E4D1FB}" destId="{D05CBDF2-F2B5-4C57-8C5A-CCC848B5540A}" srcOrd="0" destOrd="0" presId="urn:microsoft.com/office/officeart/2005/8/layout/hierarchy2"/>
    <dgm:cxn modelId="{96CEF3D9-86FD-4C85-B8A0-516FBBA74A75}" type="presParOf" srcId="{7F4A55B0-A655-4C24-984A-B1CE93E4D1FB}" destId="{3D795EB9-75BC-4CD3-B50F-0A7C9BCB6C32}" srcOrd="1" destOrd="0" presId="urn:microsoft.com/office/officeart/2005/8/layout/hierarchy2"/>
    <dgm:cxn modelId="{BDFDCAEA-9DE6-4041-A1E9-90DB04353A39}" type="presParOf" srcId="{4B387E98-E12C-4DCB-9FEB-1B9E0D6B5B52}" destId="{174F2375-E094-4A6B-8F11-0C2BCEADA765}" srcOrd="2" destOrd="0" presId="urn:microsoft.com/office/officeart/2005/8/layout/hierarchy2"/>
    <dgm:cxn modelId="{E46B9ABC-0928-4A1D-BE7C-8AFEA79AAAF0}" type="presParOf" srcId="{174F2375-E094-4A6B-8F11-0C2BCEADA765}" destId="{FD760CEA-9D08-4E1B-AAA5-418E58C4C35D}" srcOrd="0" destOrd="0" presId="urn:microsoft.com/office/officeart/2005/8/layout/hierarchy2"/>
    <dgm:cxn modelId="{F0E92F10-CB30-4D40-94E3-8E3B67AB0186}" type="presParOf" srcId="{4B387E98-E12C-4DCB-9FEB-1B9E0D6B5B52}" destId="{93E616B5-6800-4A28-9306-19F02FAA3F35}" srcOrd="3" destOrd="0" presId="urn:microsoft.com/office/officeart/2005/8/layout/hierarchy2"/>
    <dgm:cxn modelId="{50FC4DEE-B69B-4359-B26D-E76A99F545FA}" type="presParOf" srcId="{93E616B5-6800-4A28-9306-19F02FAA3F35}" destId="{B134E740-DFC6-4E6C-B596-6F301E660001}" srcOrd="0" destOrd="0" presId="urn:microsoft.com/office/officeart/2005/8/layout/hierarchy2"/>
    <dgm:cxn modelId="{B6627466-F3E5-4235-AD56-902DB2573C43}" type="presParOf" srcId="{93E616B5-6800-4A28-9306-19F02FAA3F35}" destId="{FF55D8D1-05F3-476B-9CD1-656A6D744717}" srcOrd="1" destOrd="0" presId="urn:microsoft.com/office/officeart/2005/8/layout/hierarchy2"/>
    <dgm:cxn modelId="{CDF29A27-B61F-4229-9807-FCF4552B5B56}" type="presParOf" srcId="{FF55D8D1-05F3-476B-9CD1-656A6D744717}" destId="{9B6B3E9C-AC83-4B74-B8CD-BF4D8DD5A7F5}" srcOrd="0" destOrd="0" presId="urn:microsoft.com/office/officeart/2005/8/layout/hierarchy2"/>
    <dgm:cxn modelId="{48D9C2FE-7E44-42C7-A5FF-3F2D22DE7A8A}" type="presParOf" srcId="{9B6B3E9C-AC83-4B74-B8CD-BF4D8DD5A7F5}" destId="{DD4DF720-B752-4FA5-8478-62288D691611}" srcOrd="0" destOrd="0" presId="urn:microsoft.com/office/officeart/2005/8/layout/hierarchy2"/>
    <dgm:cxn modelId="{5DF9BFD6-1AF2-4E26-825E-1473D0FE97AA}" type="presParOf" srcId="{FF55D8D1-05F3-476B-9CD1-656A6D744717}" destId="{C7E43E8C-DE93-4FF9-A6FD-EC23391657E5}" srcOrd="1" destOrd="0" presId="urn:microsoft.com/office/officeart/2005/8/layout/hierarchy2"/>
    <dgm:cxn modelId="{9130E512-FBE3-4881-B642-AD6F1FAC8785}" type="presParOf" srcId="{C7E43E8C-DE93-4FF9-A6FD-EC23391657E5}" destId="{1F236011-63AF-4890-8B7D-28A8D4B25741}" srcOrd="0" destOrd="0" presId="urn:microsoft.com/office/officeart/2005/8/layout/hierarchy2"/>
    <dgm:cxn modelId="{5FD9C7F5-295C-4CFA-A4EF-A4B523FBA23F}" type="presParOf" srcId="{C7E43E8C-DE93-4FF9-A6FD-EC23391657E5}" destId="{5CAC6FDF-D6E5-4229-B727-6A24F68A339E}" srcOrd="1" destOrd="0" presId="urn:microsoft.com/office/officeart/2005/8/layout/hierarchy2"/>
    <dgm:cxn modelId="{9112CE96-385E-4586-8DA5-62A4323093F8}" type="presParOf" srcId="{FF55D8D1-05F3-476B-9CD1-656A6D744717}" destId="{D2C2B457-5D18-40E8-AA32-1EA2E712E43E}" srcOrd="2" destOrd="0" presId="urn:microsoft.com/office/officeart/2005/8/layout/hierarchy2"/>
    <dgm:cxn modelId="{03984545-B56C-4898-A1A5-56FF57360DE2}" type="presParOf" srcId="{D2C2B457-5D18-40E8-AA32-1EA2E712E43E}" destId="{320C31B1-3A0C-4503-9499-5F5947BC269D}" srcOrd="0" destOrd="0" presId="urn:microsoft.com/office/officeart/2005/8/layout/hierarchy2"/>
    <dgm:cxn modelId="{19336EC9-96FD-486C-8AAF-77E20534EA46}" type="presParOf" srcId="{FF55D8D1-05F3-476B-9CD1-656A6D744717}" destId="{166E4AD5-0724-4021-B059-BABF2B6D2AA7}" srcOrd="3" destOrd="0" presId="urn:microsoft.com/office/officeart/2005/8/layout/hierarchy2"/>
    <dgm:cxn modelId="{0439D9E4-6214-4968-85A6-C564615B84B8}" type="presParOf" srcId="{166E4AD5-0724-4021-B059-BABF2B6D2AA7}" destId="{9D55B86E-4C4C-4990-BDC1-660F93D940AC}" srcOrd="0" destOrd="0" presId="urn:microsoft.com/office/officeart/2005/8/layout/hierarchy2"/>
    <dgm:cxn modelId="{A5F29DFD-6D57-46BE-8311-07E252B9440F}" type="presParOf" srcId="{166E4AD5-0724-4021-B059-BABF2B6D2AA7}" destId="{6403186A-DA3A-4217-A157-717AC7CA88E3}" srcOrd="1" destOrd="0" presId="urn:microsoft.com/office/officeart/2005/8/layout/hierarchy2"/>
    <dgm:cxn modelId="{0F04A726-11D0-4194-A4DB-CE918C1265C9}" type="presParOf" srcId="{4B387E98-E12C-4DCB-9FEB-1B9E0D6B5B52}" destId="{EEF30430-41FB-47F6-9F5B-AF7B1E2C71C2}" srcOrd="4" destOrd="0" presId="urn:microsoft.com/office/officeart/2005/8/layout/hierarchy2"/>
    <dgm:cxn modelId="{ABEFFBB0-EDD6-4608-B1FD-81502EC06043}" type="presParOf" srcId="{EEF30430-41FB-47F6-9F5B-AF7B1E2C71C2}" destId="{6BF6F29C-69CB-46A6-B145-F9FCC0F149C6}" srcOrd="0" destOrd="0" presId="urn:microsoft.com/office/officeart/2005/8/layout/hierarchy2"/>
    <dgm:cxn modelId="{FAD9C2A5-87C5-4312-A412-7BF3B3D1D994}" type="presParOf" srcId="{4B387E98-E12C-4DCB-9FEB-1B9E0D6B5B52}" destId="{2FC91D32-94D4-44A7-A969-0A91E6858CC2}" srcOrd="5" destOrd="0" presId="urn:microsoft.com/office/officeart/2005/8/layout/hierarchy2"/>
    <dgm:cxn modelId="{0C641B56-1E24-40FE-AF4B-9A1FD34F33C4}" type="presParOf" srcId="{2FC91D32-94D4-44A7-A969-0A91E6858CC2}" destId="{CC05A9BC-DA1B-4CAF-8E74-7E1E7509EAC6}" srcOrd="0" destOrd="0" presId="urn:microsoft.com/office/officeart/2005/8/layout/hierarchy2"/>
    <dgm:cxn modelId="{E777AF2B-CF3D-43B8-8660-42A1FE0AB0AD}" type="presParOf" srcId="{2FC91D32-94D4-44A7-A969-0A91E6858CC2}" destId="{36AD031A-D035-4652-8CB4-3CE93A7E914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9EDE29-CBE9-48BA-A8C8-6BD3DA2A5E0F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E76F98-252D-4E8E-91C1-24654EA21914}">
      <dgm:prSet phldrT="[Text]" custT="1"/>
      <dgm:spPr/>
      <dgm:t>
        <a:bodyPr/>
        <a:lstStyle/>
        <a:p>
          <a:r>
            <a:rPr lang="sr-Latn-RS" sz="2800" dirty="0" smtClean="0"/>
            <a:t>1. problem nelikvidnosti</a:t>
          </a:r>
          <a:endParaRPr lang="en-US" sz="2800" dirty="0"/>
        </a:p>
      </dgm:t>
    </dgm:pt>
    <dgm:pt modelId="{119AB1F0-EC44-4373-8894-1259EE5DB584}" type="parTrans" cxnId="{D9C74B13-7BD0-445A-AAAB-DE2B4CC9563B}">
      <dgm:prSet/>
      <dgm:spPr/>
      <dgm:t>
        <a:bodyPr/>
        <a:lstStyle/>
        <a:p>
          <a:endParaRPr lang="en-US"/>
        </a:p>
      </dgm:t>
    </dgm:pt>
    <dgm:pt modelId="{2BC33DC8-DA5D-453A-9D19-1F0E6B349BAF}" type="sibTrans" cxnId="{D9C74B13-7BD0-445A-AAAB-DE2B4CC9563B}">
      <dgm:prSet/>
      <dgm:spPr/>
      <dgm:t>
        <a:bodyPr/>
        <a:lstStyle/>
        <a:p>
          <a:endParaRPr lang="en-US"/>
        </a:p>
      </dgm:t>
    </dgm:pt>
    <dgm:pt modelId="{271984F0-AA94-4204-9EF8-EDE6D5D3A61D}">
      <dgm:prSet phldrT="[Text]" custT="1"/>
      <dgm:spPr/>
      <dgm:t>
        <a:bodyPr/>
        <a:lstStyle/>
        <a:p>
          <a:r>
            <a:rPr lang="en-US" sz="2800" dirty="0" smtClean="0"/>
            <a:t>2. </a:t>
          </a:r>
          <a:r>
            <a:rPr lang="en-US" sz="2800" dirty="0" err="1" smtClean="0"/>
            <a:t>finansijska</a:t>
          </a:r>
          <a:r>
            <a:rPr lang="en-US" sz="2800" dirty="0" smtClean="0"/>
            <a:t> </a:t>
          </a:r>
          <a:r>
            <a:rPr lang="en-US" sz="2800" dirty="0" err="1" smtClean="0"/>
            <a:t>struktura</a:t>
          </a:r>
          <a:r>
            <a:rPr lang="en-US" sz="2800" dirty="0" smtClean="0"/>
            <a:t> </a:t>
          </a:r>
          <a:endParaRPr lang="en-US" sz="2800" dirty="0"/>
        </a:p>
      </dgm:t>
    </dgm:pt>
    <dgm:pt modelId="{8AEBFFA8-9416-4957-9C19-D3C7F95B7F27}" type="parTrans" cxnId="{C5E3C731-4415-479A-AC8B-4487EAA7EA97}">
      <dgm:prSet/>
      <dgm:spPr/>
      <dgm:t>
        <a:bodyPr/>
        <a:lstStyle/>
        <a:p>
          <a:endParaRPr lang="en-US"/>
        </a:p>
      </dgm:t>
    </dgm:pt>
    <dgm:pt modelId="{820922BA-7754-40C4-8A52-45B150445044}" type="sibTrans" cxnId="{C5E3C731-4415-479A-AC8B-4487EAA7EA97}">
      <dgm:prSet/>
      <dgm:spPr/>
      <dgm:t>
        <a:bodyPr/>
        <a:lstStyle/>
        <a:p>
          <a:endParaRPr lang="en-US"/>
        </a:p>
      </dgm:t>
    </dgm:pt>
    <dgm:pt modelId="{DCF2F0A2-C962-4BBE-99D7-0A7679247D4C}">
      <dgm:prSet phldrT="[Text]" custT="1"/>
      <dgm:spPr/>
      <dgm:t>
        <a:bodyPr/>
        <a:lstStyle/>
        <a:p>
          <a:r>
            <a:rPr lang="en-US" sz="2400" dirty="0" err="1" smtClean="0"/>
            <a:t>uce</a:t>
          </a:r>
          <a:r>
            <a:rPr lang="sr-Latn-RS" sz="2400" dirty="0" smtClean="0"/>
            <a:t>šć</a:t>
          </a:r>
          <a:r>
            <a:rPr lang="en-US" sz="2400" dirty="0" smtClean="0"/>
            <a:t>e </a:t>
          </a:r>
          <a:r>
            <a:rPr lang="en-US" sz="2400" dirty="0" err="1" smtClean="0"/>
            <a:t>dugova</a:t>
          </a:r>
          <a:r>
            <a:rPr lang="en-US" sz="2400" dirty="0" smtClean="0"/>
            <a:t> u </a:t>
          </a:r>
          <a:r>
            <a:rPr lang="en-US" sz="2400" dirty="0" err="1" smtClean="0"/>
            <a:t>izvorima</a:t>
          </a:r>
          <a:r>
            <a:rPr lang="en-US" sz="2400" dirty="0" smtClean="0"/>
            <a:t> </a:t>
          </a:r>
          <a:r>
            <a:rPr lang="en-US" sz="2400" dirty="0" err="1" smtClean="0"/>
            <a:t>finansiranja</a:t>
          </a:r>
          <a:r>
            <a:rPr lang="en-US" sz="2400" dirty="0" smtClean="0"/>
            <a:t> </a:t>
          </a:r>
          <a:r>
            <a:rPr lang="en-US" sz="2400" dirty="0" err="1" smtClean="0"/>
            <a:t>pretpostavlja</a:t>
          </a:r>
          <a:r>
            <a:rPr lang="en-US" sz="2400" dirty="0" smtClean="0"/>
            <a:t> </a:t>
          </a:r>
          <a:r>
            <a:rPr lang="en-US" sz="2400" dirty="0" err="1" smtClean="0"/>
            <a:t>velike</a:t>
          </a:r>
          <a:r>
            <a:rPr lang="en-US" sz="2400" dirty="0" smtClean="0"/>
            <a:t> </a:t>
          </a:r>
          <a:r>
            <a:rPr lang="en-US" sz="2400" dirty="0" err="1" smtClean="0"/>
            <a:t>godi</a:t>
          </a:r>
          <a:r>
            <a:rPr lang="sr-Latn-RS" sz="2400" dirty="0" smtClean="0"/>
            <a:t>š</a:t>
          </a:r>
          <a:r>
            <a:rPr lang="en-US" sz="2400" dirty="0" err="1" smtClean="0"/>
            <a:t>nje</a:t>
          </a:r>
          <a:r>
            <a:rPr lang="en-US" sz="2400" dirty="0" smtClean="0"/>
            <a:t> </a:t>
          </a:r>
          <a:r>
            <a:rPr lang="en-US" sz="2400" dirty="0" err="1" smtClean="0"/>
            <a:t>obaveze</a:t>
          </a:r>
          <a:r>
            <a:rPr lang="en-US" sz="2400" dirty="0" smtClean="0"/>
            <a:t> </a:t>
          </a:r>
          <a:r>
            <a:rPr lang="en-US" sz="2400" dirty="0" err="1" smtClean="0"/>
            <a:t>za</a:t>
          </a:r>
          <a:r>
            <a:rPr lang="en-US" sz="2400" dirty="0" smtClean="0"/>
            <a:t> </a:t>
          </a:r>
          <a:r>
            <a:rPr lang="en-US" sz="2400" dirty="0" err="1" smtClean="0"/>
            <a:t>otplatu</a:t>
          </a:r>
          <a:r>
            <a:rPr lang="en-US" sz="2400" dirty="0" smtClean="0"/>
            <a:t> </a:t>
          </a:r>
          <a:r>
            <a:rPr lang="en-US" sz="2400" dirty="0" err="1" smtClean="0"/>
            <a:t>glavnice</a:t>
          </a:r>
          <a:endParaRPr lang="en-US" sz="2400" dirty="0"/>
        </a:p>
      </dgm:t>
    </dgm:pt>
    <dgm:pt modelId="{59178AFF-BDBD-4867-AFB4-EAB6718D9464}" type="parTrans" cxnId="{3A2C6C09-1CCE-41D6-8620-1181C3D501D5}">
      <dgm:prSet/>
      <dgm:spPr/>
      <dgm:t>
        <a:bodyPr/>
        <a:lstStyle/>
        <a:p>
          <a:endParaRPr lang="en-US"/>
        </a:p>
      </dgm:t>
    </dgm:pt>
    <dgm:pt modelId="{066B7233-0A23-45AB-A4C0-3F7D68552D2E}" type="sibTrans" cxnId="{3A2C6C09-1CCE-41D6-8620-1181C3D501D5}">
      <dgm:prSet/>
      <dgm:spPr/>
      <dgm:t>
        <a:bodyPr/>
        <a:lstStyle/>
        <a:p>
          <a:endParaRPr lang="en-US"/>
        </a:p>
      </dgm:t>
    </dgm:pt>
    <dgm:pt modelId="{42C2CCC5-8F8D-4C14-85E9-A5B49A8D5517}">
      <dgm:prSet phldrT="[Text]" custT="1"/>
      <dgm:spPr/>
      <dgm:t>
        <a:bodyPr/>
        <a:lstStyle/>
        <a:p>
          <a:r>
            <a:rPr lang="pt-BR" sz="2800" dirty="0" smtClean="0"/>
            <a:t>3. ograni</a:t>
          </a:r>
          <a:r>
            <a:rPr lang="sr-Latn-RS" sz="2800" dirty="0" smtClean="0"/>
            <a:t>č</a:t>
          </a:r>
          <a:r>
            <a:rPr lang="pt-BR" sz="2800" dirty="0" smtClean="0"/>
            <a:t>enja u ugovorima o kreditima </a:t>
          </a:r>
          <a:endParaRPr lang="en-US" sz="2800" dirty="0"/>
        </a:p>
      </dgm:t>
    </dgm:pt>
    <dgm:pt modelId="{612DB519-C51A-4DE1-B83C-06AC2B9406B3}" type="parTrans" cxnId="{445DBED2-7B0C-4E37-982E-7BC909B4655E}">
      <dgm:prSet/>
      <dgm:spPr/>
      <dgm:t>
        <a:bodyPr/>
        <a:lstStyle/>
        <a:p>
          <a:endParaRPr lang="en-US"/>
        </a:p>
      </dgm:t>
    </dgm:pt>
    <dgm:pt modelId="{EF9AE27A-579F-4D36-9FA5-F131F86AA37B}" type="sibTrans" cxnId="{445DBED2-7B0C-4E37-982E-7BC909B4655E}">
      <dgm:prSet/>
      <dgm:spPr/>
      <dgm:t>
        <a:bodyPr/>
        <a:lstStyle/>
        <a:p>
          <a:endParaRPr lang="en-US"/>
        </a:p>
      </dgm:t>
    </dgm:pt>
    <dgm:pt modelId="{4B0F54DC-4344-4734-A3C5-C338EA1644B3}">
      <dgm:prSet phldrT="[Text]" custT="1"/>
      <dgm:spPr/>
      <dgm:t>
        <a:bodyPr/>
        <a:lstStyle/>
        <a:p>
          <a:r>
            <a:rPr lang="en-US" sz="1600" dirty="0" err="1" smtClean="0"/>
            <a:t>ugovori</a:t>
          </a:r>
          <a:r>
            <a:rPr lang="en-US" sz="1600" dirty="0" smtClean="0"/>
            <a:t> o </a:t>
          </a:r>
          <a:r>
            <a:rPr lang="en-US" sz="1600" dirty="0" err="1" smtClean="0"/>
            <a:t>dugogodi</a:t>
          </a:r>
          <a:r>
            <a:rPr lang="sr-Latn-RS" sz="1600" dirty="0" smtClean="0"/>
            <a:t>š</a:t>
          </a:r>
          <a:r>
            <a:rPr lang="en-US" sz="1600" dirty="0" err="1" smtClean="0"/>
            <a:t>njim</a:t>
          </a:r>
          <a:r>
            <a:rPr lang="en-US" sz="1600" dirty="0" smtClean="0"/>
            <a:t> </a:t>
          </a:r>
          <a:r>
            <a:rPr lang="en-US" sz="1600" dirty="0" err="1" smtClean="0"/>
            <a:t>kreditima</a:t>
          </a:r>
          <a:r>
            <a:rPr lang="en-US" sz="1600" dirty="0" smtClean="0"/>
            <a:t> </a:t>
          </a:r>
          <a:r>
            <a:rPr lang="sr-Latn-RS" sz="1600" dirty="0" smtClean="0"/>
            <a:t>č</a:t>
          </a:r>
          <a:r>
            <a:rPr lang="en-US" sz="1600" dirty="0" err="1" smtClean="0"/>
            <a:t>esto</a:t>
          </a:r>
          <a:r>
            <a:rPr lang="en-US" sz="1600" dirty="0" smtClean="0"/>
            <a:t> </a:t>
          </a:r>
          <a:r>
            <a:rPr lang="en-US" sz="1600" dirty="0" err="1" smtClean="0"/>
            <a:t>mogu</a:t>
          </a:r>
          <a:r>
            <a:rPr lang="en-US" sz="1600" dirty="0" smtClean="0"/>
            <a:t> </a:t>
          </a:r>
          <a:r>
            <a:rPr lang="en-US" sz="1600" dirty="0" err="1" smtClean="0"/>
            <a:t>sadr</a:t>
          </a:r>
          <a:r>
            <a:rPr lang="sr-Latn-RS" sz="1600" dirty="0" smtClean="0"/>
            <a:t>ž</a:t>
          </a:r>
          <a:r>
            <a:rPr lang="en-US" sz="1600" dirty="0" err="1" smtClean="0"/>
            <a:t>ati</a:t>
          </a:r>
          <a:r>
            <a:rPr lang="en-US" sz="1600" dirty="0" smtClean="0"/>
            <a:t> </a:t>
          </a:r>
          <a:r>
            <a:rPr lang="en-US" sz="1600" dirty="0" err="1" smtClean="0"/>
            <a:t>klauzulu</a:t>
          </a:r>
          <a:r>
            <a:rPr lang="en-US" sz="1600" dirty="0" smtClean="0"/>
            <a:t> </a:t>
          </a:r>
          <a:r>
            <a:rPr lang="sr-Latn-RS" sz="1600" dirty="0" smtClean="0"/>
            <a:t>da dividende </a:t>
          </a:r>
          <a:r>
            <a:rPr lang="en-US" sz="1600" dirty="0" err="1" smtClean="0"/>
            <a:t>mogu</a:t>
          </a:r>
          <a:r>
            <a:rPr lang="en-US" sz="1600" dirty="0" smtClean="0"/>
            <a:t> </a:t>
          </a:r>
          <a:r>
            <a:rPr lang="en-US" sz="1600" dirty="0" err="1" smtClean="0"/>
            <a:t>biti</a:t>
          </a:r>
          <a:r>
            <a:rPr lang="sr-Latn-RS" sz="1600" dirty="0" smtClean="0"/>
            <a:t> </a:t>
          </a:r>
          <a:r>
            <a:rPr lang="en-US" sz="1600" dirty="0" err="1" smtClean="0"/>
            <a:t>pla</a:t>
          </a:r>
          <a:r>
            <a:rPr lang="sr-Latn-RS" sz="1600" dirty="0" smtClean="0"/>
            <a:t>ć</a:t>
          </a:r>
          <a:r>
            <a:rPr lang="en-US" sz="1600" dirty="0" err="1" smtClean="0"/>
            <a:t>ene</a:t>
          </a:r>
          <a:r>
            <a:rPr lang="en-US" sz="1600" dirty="0" smtClean="0"/>
            <a:t> </a:t>
          </a:r>
          <a:r>
            <a:rPr lang="en-US" sz="1600" dirty="0" err="1" smtClean="0"/>
            <a:t>iz</a:t>
          </a:r>
          <a:r>
            <a:rPr lang="en-US" sz="1600" dirty="0" smtClean="0"/>
            <a:t> </a:t>
          </a:r>
          <a:r>
            <a:rPr lang="en-US" sz="1600" dirty="0" err="1" smtClean="0"/>
            <a:t>neto</a:t>
          </a:r>
          <a:r>
            <a:rPr lang="en-US" sz="1600" dirty="0" smtClean="0"/>
            <a:t> </a:t>
          </a:r>
          <a:r>
            <a:rPr lang="en-US" sz="1600" dirty="0" err="1" smtClean="0"/>
            <a:t>dobitka</a:t>
          </a:r>
          <a:r>
            <a:rPr lang="en-US" sz="1600" dirty="0" smtClean="0"/>
            <a:t> </a:t>
          </a:r>
          <a:r>
            <a:rPr lang="en-US" sz="1600" dirty="0" err="1" smtClean="0"/>
            <a:t>ostvarenog</a:t>
          </a:r>
          <a:r>
            <a:rPr lang="en-US" sz="1600" dirty="0" smtClean="0"/>
            <a:t> </a:t>
          </a:r>
          <a:r>
            <a:rPr lang="en-US" sz="1600" dirty="0" err="1" smtClean="0"/>
            <a:t>po</a:t>
          </a:r>
          <a:r>
            <a:rPr lang="sr-Latn-RS" sz="1600" dirty="0" smtClean="0"/>
            <a:t>s</a:t>
          </a:r>
          <a:r>
            <a:rPr lang="en-US" sz="1600" dirty="0" smtClean="0"/>
            <a:t>l</a:t>
          </a:r>
          <a:r>
            <a:rPr lang="sr-Latn-ME" sz="1600" dirty="0" smtClean="0"/>
            <a:t>ij</a:t>
          </a:r>
          <a:r>
            <a:rPr lang="en-US" sz="1600" dirty="0" smtClean="0"/>
            <a:t>e </a:t>
          </a:r>
          <a:r>
            <a:rPr lang="en-US" sz="1600" dirty="0" err="1" smtClean="0"/>
            <a:t>potpisivanja</a:t>
          </a:r>
          <a:r>
            <a:rPr lang="en-US" sz="1600" dirty="0" smtClean="0"/>
            <a:t> </a:t>
          </a:r>
          <a:r>
            <a:rPr lang="en-US" sz="1600" dirty="0" err="1" smtClean="0"/>
            <a:t>ugovora</a:t>
          </a:r>
          <a:r>
            <a:rPr lang="en-US" sz="1600" dirty="0" smtClean="0"/>
            <a:t> o </a:t>
          </a:r>
          <a:r>
            <a:rPr lang="en-US" sz="1600" dirty="0" err="1" smtClean="0"/>
            <a:t>dugoro</a:t>
          </a:r>
          <a:r>
            <a:rPr lang="sr-Latn-RS" sz="1600" dirty="0" smtClean="0"/>
            <a:t>č</a:t>
          </a:r>
          <a:r>
            <a:rPr lang="en-US" sz="1600" dirty="0" smtClean="0"/>
            <a:t>nom </a:t>
          </a:r>
          <a:r>
            <a:rPr lang="pl-PL" sz="1600" dirty="0" smtClean="0"/>
            <a:t>kreditu, a nikako iz ranije akumuliranog dobitka</a:t>
          </a:r>
          <a:endParaRPr lang="en-US" sz="1600" dirty="0"/>
        </a:p>
      </dgm:t>
    </dgm:pt>
    <dgm:pt modelId="{D38D8D32-A547-491F-9796-6058C04D3C9F}" type="parTrans" cxnId="{F0700E49-8324-4720-8C44-792B5A99D516}">
      <dgm:prSet/>
      <dgm:spPr/>
      <dgm:t>
        <a:bodyPr/>
        <a:lstStyle/>
        <a:p>
          <a:endParaRPr lang="en-US"/>
        </a:p>
      </dgm:t>
    </dgm:pt>
    <dgm:pt modelId="{7183AE99-EC30-45D0-ABCA-215C58C5B29B}" type="sibTrans" cxnId="{F0700E49-8324-4720-8C44-792B5A99D516}">
      <dgm:prSet/>
      <dgm:spPr/>
      <dgm:t>
        <a:bodyPr/>
        <a:lstStyle/>
        <a:p>
          <a:endParaRPr lang="en-US"/>
        </a:p>
      </dgm:t>
    </dgm:pt>
    <dgm:pt modelId="{D325008B-7BC7-4586-AE72-3EE7A3112C88}">
      <dgm:prSet phldrT="[Text]" custT="1"/>
      <dgm:spPr/>
      <dgm:t>
        <a:bodyPr/>
        <a:lstStyle/>
        <a:p>
          <a:r>
            <a:rPr lang="en-US" sz="2800" dirty="0" smtClean="0"/>
            <a:t>4. </a:t>
          </a:r>
          <a:r>
            <a:rPr lang="en-US" sz="2800" dirty="0" err="1" smtClean="0"/>
            <a:t>stabilnost</a:t>
          </a:r>
          <a:r>
            <a:rPr lang="en-US" sz="2800" dirty="0" smtClean="0"/>
            <a:t> </a:t>
          </a:r>
          <a:r>
            <a:rPr lang="en-US" sz="2800" dirty="0" err="1" smtClean="0"/>
            <a:t>neto</a:t>
          </a:r>
          <a:r>
            <a:rPr lang="en-US" sz="2800" dirty="0" smtClean="0"/>
            <a:t> </a:t>
          </a:r>
          <a:r>
            <a:rPr lang="en-US" sz="2800" dirty="0" err="1" smtClean="0"/>
            <a:t>dobitka</a:t>
          </a:r>
          <a:r>
            <a:rPr lang="en-US" sz="2800" dirty="0" smtClean="0"/>
            <a:t> </a:t>
          </a:r>
          <a:endParaRPr lang="en-US" sz="2800" dirty="0"/>
        </a:p>
      </dgm:t>
    </dgm:pt>
    <dgm:pt modelId="{77676E5F-6A54-4838-BD4A-819E10736780}" type="parTrans" cxnId="{C9D36759-A2DB-4486-AE97-023D8BE60C6C}">
      <dgm:prSet/>
      <dgm:spPr/>
      <dgm:t>
        <a:bodyPr/>
        <a:lstStyle/>
        <a:p>
          <a:endParaRPr lang="en-US"/>
        </a:p>
      </dgm:t>
    </dgm:pt>
    <dgm:pt modelId="{32EF704B-C42F-447F-AA06-02C7EEC5BC23}" type="sibTrans" cxnId="{C9D36759-A2DB-4486-AE97-023D8BE60C6C}">
      <dgm:prSet/>
      <dgm:spPr/>
      <dgm:t>
        <a:bodyPr/>
        <a:lstStyle/>
        <a:p>
          <a:endParaRPr lang="en-US"/>
        </a:p>
      </dgm:t>
    </dgm:pt>
    <dgm:pt modelId="{7BAB526C-4271-4A94-B2AA-ACBDE0D9224F}">
      <dgm:prSet phldrT="[Text]" custT="1"/>
      <dgm:spPr/>
      <dgm:t>
        <a:bodyPr/>
        <a:lstStyle/>
        <a:p>
          <a:r>
            <a:rPr lang="it-IT" sz="2400" dirty="0" smtClean="0"/>
            <a:t>preduze</a:t>
          </a:r>
          <a:r>
            <a:rPr lang="sr-Latn-RS" sz="2400" dirty="0" smtClean="0"/>
            <a:t>ć</a:t>
          </a:r>
          <a:r>
            <a:rPr lang="it-IT" sz="2400" dirty="0" smtClean="0"/>
            <a:t>a koja ostvaruju stabilan neto dobitak </a:t>
          </a:r>
          <a:r>
            <a:rPr lang="sr-Latn-RS" sz="2400" dirty="0" smtClean="0"/>
            <a:t>ć</a:t>
          </a:r>
          <a:r>
            <a:rPr lang="it-IT" sz="2400" dirty="0" smtClean="0"/>
            <a:t>e ispla</a:t>
          </a:r>
          <a:r>
            <a:rPr lang="sr-Latn-RS" sz="2400" dirty="0" smtClean="0"/>
            <a:t>ć</a:t>
          </a:r>
          <a:r>
            <a:rPr lang="it-IT" sz="2400" dirty="0" smtClean="0"/>
            <a:t>ivati ve</a:t>
          </a:r>
          <a:r>
            <a:rPr lang="sr-Latn-RS" sz="2400" dirty="0" smtClean="0"/>
            <a:t>ć</a:t>
          </a:r>
          <a:r>
            <a:rPr lang="it-IT" sz="2400" dirty="0" smtClean="0"/>
            <a:t>i procenat neto </a:t>
          </a:r>
          <a:r>
            <a:rPr lang="en-US" sz="2400" dirty="0" err="1" smtClean="0"/>
            <a:t>dobitka</a:t>
          </a:r>
          <a:r>
            <a:rPr lang="en-US" sz="2400" dirty="0" smtClean="0"/>
            <a:t> </a:t>
          </a:r>
          <a:r>
            <a:rPr lang="en-US" sz="2400" dirty="0" err="1" smtClean="0"/>
            <a:t>kao</a:t>
          </a:r>
          <a:r>
            <a:rPr lang="en-US" sz="2400" dirty="0" smtClean="0"/>
            <a:t> </a:t>
          </a:r>
          <a:r>
            <a:rPr lang="en-US" sz="2400" dirty="0" err="1" smtClean="0"/>
            <a:t>dividendu</a:t>
          </a:r>
          <a:endParaRPr lang="en-US" sz="2400" dirty="0"/>
        </a:p>
      </dgm:t>
    </dgm:pt>
    <dgm:pt modelId="{87A6E0BC-7325-4895-AC8D-447DFE5A7180}" type="parTrans" cxnId="{16C6FB07-E3F7-4B3C-AA1E-8D72C53B045A}">
      <dgm:prSet/>
      <dgm:spPr/>
      <dgm:t>
        <a:bodyPr/>
        <a:lstStyle/>
        <a:p>
          <a:endParaRPr lang="en-US"/>
        </a:p>
      </dgm:t>
    </dgm:pt>
    <dgm:pt modelId="{CD05199F-1E1D-497C-966F-3D29B67AC655}" type="sibTrans" cxnId="{16C6FB07-E3F7-4B3C-AA1E-8D72C53B045A}">
      <dgm:prSet/>
      <dgm:spPr/>
      <dgm:t>
        <a:bodyPr/>
        <a:lstStyle/>
        <a:p>
          <a:endParaRPr lang="en-US"/>
        </a:p>
      </dgm:t>
    </dgm:pt>
    <dgm:pt modelId="{3537EAE9-E8A3-468D-BCBB-F62859033D59}">
      <dgm:prSet phldrT="[Text]" custT="1"/>
      <dgm:spPr/>
      <dgm:t>
        <a:bodyPr/>
        <a:lstStyle/>
        <a:p>
          <a:r>
            <a:rPr lang="en-US" sz="2800" dirty="0" smtClean="0"/>
            <a:t>5. </a:t>
          </a:r>
          <a:r>
            <a:rPr lang="en-US" sz="2800" dirty="0" err="1" smtClean="0"/>
            <a:t>stepen</a:t>
          </a:r>
          <a:r>
            <a:rPr lang="en-US" sz="2800" dirty="0" smtClean="0"/>
            <a:t> </a:t>
          </a:r>
          <a:r>
            <a:rPr lang="en-US" sz="2800" dirty="0" err="1" smtClean="0"/>
            <a:t>rentabilnosti</a:t>
          </a:r>
          <a:r>
            <a:rPr lang="en-US" sz="2800" dirty="0" smtClean="0"/>
            <a:t> </a:t>
          </a:r>
          <a:endParaRPr lang="en-US" sz="2800" dirty="0"/>
        </a:p>
      </dgm:t>
    </dgm:pt>
    <dgm:pt modelId="{159254B2-0F95-423E-84D6-10C2631F2921}" type="parTrans" cxnId="{60721F3F-9C15-4153-A563-B2FDEED7D152}">
      <dgm:prSet/>
      <dgm:spPr/>
      <dgm:t>
        <a:bodyPr/>
        <a:lstStyle/>
        <a:p>
          <a:endParaRPr lang="en-US"/>
        </a:p>
      </dgm:t>
    </dgm:pt>
    <dgm:pt modelId="{467ECED0-1E86-4733-9E55-681DDA18615A}" type="sibTrans" cxnId="{60721F3F-9C15-4153-A563-B2FDEED7D152}">
      <dgm:prSet/>
      <dgm:spPr/>
      <dgm:t>
        <a:bodyPr/>
        <a:lstStyle/>
        <a:p>
          <a:endParaRPr lang="en-US"/>
        </a:p>
      </dgm:t>
    </dgm:pt>
    <dgm:pt modelId="{A02CFF82-8B21-44C0-855D-2DE0899A2586}">
      <dgm:prSet phldrT="[Text]" custT="1"/>
      <dgm:spPr/>
      <dgm:t>
        <a:bodyPr/>
        <a:lstStyle/>
        <a:p>
          <a:r>
            <a:rPr lang="en-US" sz="1800" dirty="0" err="1" smtClean="0"/>
            <a:t>preduze</a:t>
          </a:r>
          <a:r>
            <a:rPr lang="sr-Latn-RS" sz="1800" dirty="0" smtClean="0"/>
            <a:t>ć</a:t>
          </a:r>
          <a:r>
            <a:rPr lang="en-US" sz="1800" dirty="0" smtClean="0"/>
            <a:t>a </a:t>
          </a:r>
          <a:r>
            <a:rPr lang="en-US" sz="1800" dirty="0" err="1" smtClean="0"/>
            <a:t>koja</a:t>
          </a:r>
          <a:r>
            <a:rPr lang="en-US" sz="1800" dirty="0" smtClean="0"/>
            <a:t> </a:t>
          </a:r>
          <a:r>
            <a:rPr lang="en-US" sz="1800" dirty="0" err="1" smtClean="0"/>
            <a:t>ostvaruju</a:t>
          </a:r>
          <a:r>
            <a:rPr lang="en-US" sz="1800" dirty="0" smtClean="0"/>
            <a:t> </a:t>
          </a:r>
          <a:r>
            <a:rPr lang="en-US" sz="1800" dirty="0" err="1" smtClean="0"/>
            <a:t>visok</a:t>
          </a:r>
          <a:r>
            <a:rPr lang="en-US" sz="1800" dirty="0" smtClean="0"/>
            <a:t> </a:t>
          </a:r>
          <a:r>
            <a:rPr lang="en-US" sz="1800" dirty="0" err="1" smtClean="0"/>
            <a:t>stepen</a:t>
          </a:r>
          <a:r>
            <a:rPr lang="en-US" sz="1800" dirty="0" smtClean="0"/>
            <a:t> </a:t>
          </a:r>
          <a:r>
            <a:rPr lang="en-US" sz="1800" dirty="0" err="1" smtClean="0"/>
            <a:t>rentabilnosti</a:t>
          </a:r>
          <a:r>
            <a:rPr lang="en-US" sz="1800" dirty="0" smtClean="0"/>
            <a:t> </a:t>
          </a:r>
          <a:r>
            <a:rPr lang="en-US" sz="1800" dirty="0" err="1" smtClean="0"/>
            <a:t>mo</a:t>
          </a:r>
          <a:r>
            <a:rPr lang="sr-Latn-RS" sz="1800" dirty="0" smtClean="0"/>
            <a:t>ć</a:t>
          </a:r>
          <a:r>
            <a:rPr lang="en-US" sz="1800" dirty="0" err="1" smtClean="0"/>
            <a:t>i</a:t>
          </a:r>
          <a:r>
            <a:rPr lang="en-US" sz="1800" dirty="0" smtClean="0"/>
            <a:t> </a:t>
          </a:r>
          <a:r>
            <a:rPr lang="sr-Latn-RS" sz="1800" dirty="0" smtClean="0"/>
            <a:t>ć</a:t>
          </a:r>
          <a:r>
            <a:rPr lang="en-US" sz="1800" dirty="0" smtClean="0"/>
            <a:t>e </a:t>
          </a:r>
          <a:r>
            <a:rPr lang="en-US" sz="1800" dirty="0" err="1" smtClean="0"/>
            <a:t>lak</a:t>
          </a:r>
          <a:r>
            <a:rPr lang="sr-Latn-RS" sz="1800" dirty="0" smtClean="0"/>
            <a:t>š</a:t>
          </a:r>
          <a:r>
            <a:rPr lang="en-US" sz="1800" dirty="0" smtClean="0"/>
            <a:t>e, </a:t>
          </a:r>
          <a:r>
            <a:rPr lang="en-US" sz="1800" dirty="0" err="1" smtClean="0"/>
            <a:t>na</a:t>
          </a:r>
          <a:r>
            <a:rPr lang="en-US" sz="1800" dirty="0" smtClean="0"/>
            <a:t> </a:t>
          </a:r>
          <a:r>
            <a:rPr lang="en-US" sz="1800" dirty="0" err="1" smtClean="0"/>
            <a:t>vr</a:t>
          </a:r>
          <a:r>
            <a:rPr lang="sr-Latn-ME" sz="1800" dirty="0" smtClean="0"/>
            <a:t>ij</a:t>
          </a:r>
          <a:r>
            <a:rPr lang="en-US" sz="1800" dirty="0" err="1" smtClean="0"/>
            <a:t>eme</a:t>
          </a:r>
          <a:r>
            <a:rPr lang="en-US" sz="1800" dirty="0" smtClean="0"/>
            <a:t> </a:t>
          </a:r>
          <a:r>
            <a:rPr lang="en-US" sz="1800" dirty="0" err="1" smtClean="0"/>
            <a:t>i</a:t>
          </a:r>
          <a:r>
            <a:rPr lang="en-US" sz="1800" dirty="0" smtClean="0"/>
            <a:t> pod </a:t>
          </a:r>
          <a:r>
            <a:rPr lang="en-US" sz="1800" dirty="0" err="1" smtClean="0"/>
            <a:t>povoljnijim</a:t>
          </a:r>
          <a:r>
            <a:rPr lang="en-US" sz="1800" dirty="0" smtClean="0"/>
            <a:t> </a:t>
          </a:r>
          <a:r>
            <a:rPr lang="en-US" sz="1800" dirty="0" err="1" smtClean="0"/>
            <a:t>uslovima</a:t>
          </a:r>
          <a:r>
            <a:rPr lang="en-US" sz="1800" dirty="0" smtClean="0"/>
            <a:t> da </a:t>
          </a:r>
          <a:r>
            <a:rPr lang="en-US" sz="1800" dirty="0" err="1" smtClean="0"/>
            <a:t>na</a:t>
          </a:r>
          <a:r>
            <a:rPr lang="en-US" sz="1800" dirty="0" smtClean="0"/>
            <a:t> </a:t>
          </a:r>
          <a:r>
            <a:rPr lang="en-US" sz="1800" dirty="0" err="1" smtClean="0"/>
            <a:t>finansijskom</a:t>
          </a:r>
          <a:r>
            <a:rPr lang="en-US" sz="1800" dirty="0" smtClean="0"/>
            <a:t> </a:t>
          </a:r>
          <a:r>
            <a:rPr lang="en-US" sz="1800" dirty="0" err="1" smtClean="0"/>
            <a:t>trzi</a:t>
          </a:r>
          <a:r>
            <a:rPr lang="sr-Latn-RS" sz="1800" dirty="0" smtClean="0"/>
            <a:t>š</a:t>
          </a:r>
          <a:r>
            <a:rPr lang="en-US" sz="1800" dirty="0" err="1" smtClean="0"/>
            <a:t>tu</a:t>
          </a:r>
          <a:r>
            <a:rPr lang="en-US" sz="1800" dirty="0" smtClean="0"/>
            <a:t> </a:t>
          </a:r>
          <a:r>
            <a:rPr lang="en-US" sz="1800" dirty="0" err="1" smtClean="0"/>
            <a:t>pribave</a:t>
          </a:r>
          <a:r>
            <a:rPr lang="en-US" sz="1800" dirty="0" smtClean="0"/>
            <a:t> </a:t>
          </a:r>
          <a:r>
            <a:rPr lang="en-US" sz="1800" dirty="0" err="1" smtClean="0"/>
            <a:t>dodatni</a:t>
          </a:r>
          <a:r>
            <a:rPr lang="en-US" sz="1800" dirty="0" smtClean="0"/>
            <a:t> </a:t>
          </a:r>
          <a:r>
            <a:rPr lang="en-US" sz="1800" dirty="0" err="1" smtClean="0"/>
            <a:t>kapital</a:t>
          </a:r>
          <a:r>
            <a:rPr lang="en-US" sz="1800" dirty="0" smtClean="0"/>
            <a:t> </a:t>
          </a:r>
          <a:endParaRPr lang="en-US" sz="1800" dirty="0"/>
        </a:p>
      </dgm:t>
    </dgm:pt>
    <dgm:pt modelId="{1AB6A723-29A0-468D-B6C9-FB9C7758DAE6}" type="parTrans" cxnId="{FF06BDA4-FD1C-49B3-B7B9-64E03C850CD2}">
      <dgm:prSet/>
      <dgm:spPr/>
      <dgm:t>
        <a:bodyPr/>
        <a:lstStyle/>
        <a:p>
          <a:endParaRPr lang="en-US"/>
        </a:p>
      </dgm:t>
    </dgm:pt>
    <dgm:pt modelId="{CE1B85B1-15A1-4F78-9002-9DE57663BC4D}" type="sibTrans" cxnId="{FF06BDA4-FD1C-49B3-B7B9-64E03C850CD2}">
      <dgm:prSet/>
      <dgm:spPr/>
      <dgm:t>
        <a:bodyPr/>
        <a:lstStyle/>
        <a:p>
          <a:endParaRPr lang="en-US"/>
        </a:p>
      </dgm:t>
    </dgm:pt>
    <dgm:pt modelId="{6440681E-226E-48E6-AC43-2DB7A08CF61D}">
      <dgm:prSet phldrT="[Text]" custT="1"/>
      <dgm:spPr/>
      <dgm:t>
        <a:bodyPr/>
        <a:lstStyle/>
        <a:p>
          <a:r>
            <a:rPr lang="en-US" sz="2400" dirty="0" err="1" smtClean="0"/>
            <a:t>ako</a:t>
          </a:r>
          <a:r>
            <a:rPr lang="en-US" sz="2400" dirty="0" smtClean="0"/>
            <a:t> se </a:t>
          </a:r>
          <a:r>
            <a:rPr lang="en-US" sz="2400" dirty="0" err="1" smtClean="0"/>
            <a:t>javi</a:t>
          </a:r>
          <a:r>
            <a:rPr lang="en-US" sz="2400" dirty="0" smtClean="0"/>
            <a:t> </a:t>
          </a:r>
          <a:r>
            <a:rPr lang="en-US" sz="2400" dirty="0" err="1" smtClean="0"/>
            <a:t>ovaj</a:t>
          </a:r>
          <a:r>
            <a:rPr lang="en-US" sz="2400" dirty="0" smtClean="0"/>
            <a:t> problem </a:t>
          </a:r>
          <a:r>
            <a:rPr lang="en-US" sz="2400" dirty="0" err="1" smtClean="0"/>
            <a:t>preduze</a:t>
          </a:r>
          <a:r>
            <a:rPr lang="sr-Latn-RS" sz="2400" dirty="0" smtClean="0"/>
            <a:t>ć</a:t>
          </a:r>
          <a:r>
            <a:rPr lang="en-US" sz="2400" dirty="0" smtClean="0"/>
            <a:t>e ne</a:t>
          </a:r>
          <a:r>
            <a:rPr lang="sr-Latn-RS" sz="2400" dirty="0" smtClean="0"/>
            <a:t>ć</a:t>
          </a:r>
          <a:r>
            <a:rPr lang="en-US" sz="2400" dirty="0" smtClean="0"/>
            <a:t>e mo</a:t>
          </a:r>
          <a:r>
            <a:rPr lang="sr-Latn-RS" sz="2400" dirty="0" smtClean="0"/>
            <a:t>ć</a:t>
          </a:r>
          <a:r>
            <a:rPr lang="en-US" sz="2400" dirty="0" err="1" smtClean="0"/>
            <a:t>i</a:t>
          </a:r>
          <a:r>
            <a:rPr lang="en-US" sz="2400" dirty="0" smtClean="0"/>
            <a:t> </a:t>
          </a:r>
          <a:r>
            <a:rPr lang="en-US" sz="2400" dirty="0" err="1" smtClean="0"/>
            <a:t>da</a:t>
          </a:r>
          <a:r>
            <a:rPr lang="en-US" sz="2400" dirty="0" smtClean="0"/>
            <a:t> </a:t>
          </a:r>
          <a:r>
            <a:rPr lang="en-US" sz="2400" dirty="0" err="1" smtClean="0"/>
            <a:t>isplati</a:t>
          </a:r>
          <a:r>
            <a:rPr lang="en-US" sz="2400" dirty="0" smtClean="0"/>
            <a:t> </a:t>
          </a:r>
          <a:r>
            <a:rPr lang="en-US" sz="2400" dirty="0" err="1" smtClean="0"/>
            <a:t>dividende</a:t>
          </a:r>
          <a:r>
            <a:rPr lang="en-US" sz="2400" dirty="0" smtClean="0"/>
            <a:t> </a:t>
          </a:r>
          <a:r>
            <a:rPr lang="en-US" sz="2400" dirty="0" err="1" smtClean="0"/>
            <a:t>i</a:t>
          </a:r>
          <a:r>
            <a:rPr lang="en-US" sz="2400" dirty="0" smtClean="0"/>
            <a:t> pored </a:t>
          </a:r>
          <a:r>
            <a:rPr lang="en-US" sz="2400" dirty="0" err="1" smtClean="0"/>
            <a:t>velikog</a:t>
          </a:r>
          <a:r>
            <a:rPr lang="en-US" sz="2400" dirty="0" smtClean="0"/>
            <a:t> </a:t>
          </a:r>
          <a:r>
            <a:rPr lang="en-US" sz="2400" dirty="0" err="1" smtClean="0"/>
            <a:t>ostvarenog</a:t>
          </a:r>
          <a:r>
            <a:rPr lang="en-US" sz="2400" dirty="0" smtClean="0"/>
            <a:t> </a:t>
          </a:r>
          <a:r>
            <a:rPr lang="en-US" sz="2400" dirty="0" err="1" smtClean="0"/>
            <a:t>neto</a:t>
          </a:r>
          <a:r>
            <a:rPr lang="en-US" sz="2400" dirty="0" smtClean="0"/>
            <a:t> </a:t>
          </a:r>
          <a:r>
            <a:rPr lang="en-US" sz="2400" dirty="0" err="1" smtClean="0"/>
            <a:t>dobitka</a:t>
          </a:r>
          <a:endParaRPr lang="en-US" sz="2400" dirty="0"/>
        </a:p>
      </dgm:t>
    </dgm:pt>
    <dgm:pt modelId="{27F3E3D8-2A05-4E42-8C8F-B08A64259992}" type="parTrans" cxnId="{7A1F557D-3D8D-4544-95EE-45EE779D8C6D}">
      <dgm:prSet/>
      <dgm:spPr/>
      <dgm:t>
        <a:bodyPr/>
        <a:lstStyle/>
        <a:p>
          <a:endParaRPr lang="en-US"/>
        </a:p>
      </dgm:t>
    </dgm:pt>
    <dgm:pt modelId="{E764B25A-3703-4657-A200-76BD8A90000A}" type="sibTrans" cxnId="{7A1F557D-3D8D-4544-95EE-45EE779D8C6D}">
      <dgm:prSet/>
      <dgm:spPr/>
      <dgm:t>
        <a:bodyPr/>
        <a:lstStyle/>
        <a:p>
          <a:endParaRPr lang="en-US"/>
        </a:p>
      </dgm:t>
    </dgm:pt>
    <dgm:pt modelId="{3EB55936-B9AD-4007-B29B-FBB0B6732505}" type="pres">
      <dgm:prSet presAssocID="{709EDE29-CBE9-48BA-A8C8-6BD3DA2A5E0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124D849-3E67-4F42-986F-A45FECE85930}" type="pres">
      <dgm:prSet presAssocID="{2FE76F98-252D-4E8E-91C1-24654EA21914}" presName="linNode" presStyleCnt="0"/>
      <dgm:spPr/>
    </dgm:pt>
    <dgm:pt modelId="{FC1DEC76-D2A6-4E56-8806-5F78CB05A012}" type="pres">
      <dgm:prSet presAssocID="{2FE76F98-252D-4E8E-91C1-24654EA21914}" presName="parentText" presStyleLbl="node1" presStyleIdx="0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900718-A409-4CD9-82F0-E82A27BE9C2A}" type="pres">
      <dgm:prSet presAssocID="{2FE76F98-252D-4E8E-91C1-24654EA21914}" presName="descendantText" presStyleLbl="alignAccFollowNode1" presStyleIdx="0" presStyleCnt="5" custScaleY="2000000" custLinFactNeighborX="0" custLinFactNeighborY="572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ADB0CB-9CCC-462F-89CD-C605DC9142E6}" type="pres">
      <dgm:prSet presAssocID="{2BC33DC8-DA5D-453A-9D19-1F0E6B349BAF}" presName="sp" presStyleCnt="0"/>
      <dgm:spPr/>
    </dgm:pt>
    <dgm:pt modelId="{08354F3D-35E8-4593-B56B-05211AFC694C}" type="pres">
      <dgm:prSet presAssocID="{271984F0-AA94-4204-9EF8-EDE6D5D3A61D}" presName="linNode" presStyleCnt="0"/>
      <dgm:spPr/>
    </dgm:pt>
    <dgm:pt modelId="{53A60856-AC5D-443E-BEA0-65B3E718BA56}" type="pres">
      <dgm:prSet presAssocID="{271984F0-AA94-4204-9EF8-EDE6D5D3A61D}" presName="parentText" presStyleLbl="node1" presStyleIdx="1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406AF0-83C0-4F8A-A0C4-81EDB0893C06}" type="pres">
      <dgm:prSet presAssocID="{271984F0-AA94-4204-9EF8-EDE6D5D3A61D}" presName="descendantText" presStyleLbl="alignAccFollowNode1" presStyleIdx="1" presStyleCnt="5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5817A1-E863-465E-9BC6-BCBCD11E5E79}" type="pres">
      <dgm:prSet presAssocID="{820922BA-7754-40C4-8A52-45B150445044}" presName="sp" presStyleCnt="0"/>
      <dgm:spPr/>
    </dgm:pt>
    <dgm:pt modelId="{30F5A087-766F-413C-9940-2E4001AFE169}" type="pres">
      <dgm:prSet presAssocID="{42C2CCC5-8F8D-4C14-85E9-A5B49A8D5517}" presName="linNode" presStyleCnt="0"/>
      <dgm:spPr/>
    </dgm:pt>
    <dgm:pt modelId="{C8F2E0E5-36D3-4B62-A8AE-3861033E135D}" type="pres">
      <dgm:prSet presAssocID="{42C2CCC5-8F8D-4C14-85E9-A5B49A8D5517}" presName="parentText" presStyleLbl="node1" presStyleIdx="2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E508B9-3937-4209-90A5-F3A906772562}" type="pres">
      <dgm:prSet presAssocID="{42C2CCC5-8F8D-4C14-85E9-A5B49A8D5517}" presName="descendantText" presStyleLbl="alignAccFollowNode1" presStyleIdx="2" presStyleCnt="5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8DA105-A80B-4C02-A03B-9A9375D6E44C}" type="pres">
      <dgm:prSet presAssocID="{EF9AE27A-579F-4D36-9FA5-F131F86AA37B}" presName="sp" presStyleCnt="0"/>
      <dgm:spPr/>
    </dgm:pt>
    <dgm:pt modelId="{6ED337B3-DB88-432F-A57D-579C413F5392}" type="pres">
      <dgm:prSet presAssocID="{D325008B-7BC7-4586-AE72-3EE7A3112C88}" presName="linNode" presStyleCnt="0"/>
      <dgm:spPr/>
    </dgm:pt>
    <dgm:pt modelId="{7071B844-3573-403A-BFF8-E2D563879E92}" type="pres">
      <dgm:prSet presAssocID="{D325008B-7BC7-4586-AE72-3EE7A3112C88}" presName="parentText" presStyleLbl="node1" presStyleIdx="3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F217FE-FBEA-4200-94CE-0D6D4B99AAD7}" type="pres">
      <dgm:prSet presAssocID="{D325008B-7BC7-4586-AE72-3EE7A3112C88}" presName="descendantText" presStyleLbl="alignAccFollowNode1" presStyleIdx="3" presStyleCnt="5" custScaleY="20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79EEB1-B1E9-4D04-863D-3B2CDD2A3F78}" type="pres">
      <dgm:prSet presAssocID="{32EF704B-C42F-447F-AA06-02C7EEC5BC23}" presName="sp" presStyleCnt="0"/>
      <dgm:spPr/>
    </dgm:pt>
    <dgm:pt modelId="{FCB2DB4C-0797-4891-9022-511DAF224C17}" type="pres">
      <dgm:prSet presAssocID="{3537EAE9-E8A3-468D-BCBB-F62859033D59}" presName="linNode" presStyleCnt="0"/>
      <dgm:spPr/>
    </dgm:pt>
    <dgm:pt modelId="{87203CF1-9635-4F61-A7DA-E0798C996D46}" type="pres">
      <dgm:prSet presAssocID="{3537EAE9-E8A3-468D-BCBB-F62859033D59}" presName="parentText" presStyleLbl="node1" presStyleIdx="4" presStyleCnt="5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0922CF-BD7F-40F9-851C-7BC0A9B0416D}" type="pres">
      <dgm:prSet presAssocID="{3537EAE9-E8A3-468D-BCBB-F62859033D59}" presName="descendantText" presStyleLbl="alignAccFollowNode1" presStyleIdx="4" presStyleCnt="5" custScaleY="2000000" custLinFactNeighborY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A63513-B7ED-4ABE-8C4F-D4E724F76F56}" type="presOf" srcId="{A02CFF82-8B21-44C0-855D-2DE0899A2586}" destId="{570922CF-BD7F-40F9-851C-7BC0A9B0416D}" srcOrd="0" destOrd="0" presId="urn:microsoft.com/office/officeart/2005/8/layout/vList5"/>
    <dgm:cxn modelId="{445DBED2-7B0C-4E37-982E-7BC909B4655E}" srcId="{709EDE29-CBE9-48BA-A8C8-6BD3DA2A5E0F}" destId="{42C2CCC5-8F8D-4C14-85E9-A5B49A8D5517}" srcOrd="2" destOrd="0" parTransId="{612DB519-C51A-4DE1-B83C-06AC2B9406B3}" sibTransId="{EF9AE27A-579F-4D36-9FA5-F131F86AA37B}"/>
    <dgm:cxn modelId="{D9C74B13-7BD0-445A-AAAB-DE2B4CC9563B}" srcId="{709EDE29-CBE9-48BA-A8C8-6BD3DA2A5E0F}" destId="{2FE76F98-252D-4E8E-91C1-24654EA21914}" srcOrd="0" destOrd="0" parTransId="{119AB1F0-EC44-4373-8894-1259EE5DB584}" sibTransId="{2BC33DC8-DA5D-453A-9D19-1F0E6B349BAF}"/>
    <dgm:cxn modelId="{FF06BDA4-FD1C-49B3-B7B9-64E03C850CD2}" srcId="{3537EAE9-E8A3-468D-BCBB-F62859033D59}" destId="{A02CFF82-8B21-44C0-855D-2DE0899A2586}" srcOrd="0" destOrd="0" parTransId="{1AB6A723-29A0-468D-B6C9-FB9C7758DAE6}" sibTransId="{CE1B85B1-15A1-4F78-9002-9DE57663BC4D}"/>
    <dgm:cxn modelId="{7A1F557D-3D8D-4544-95EE-45EE779D8C6D}" srcId="{2FE76F98-252D-4E8E-91C1-24654EA21914}" destId="{6440681E-226E-48E6-AC43-2DB7A08CF61D}" srcOrd="0" destOrd="0" parTransId="{27F3E3D8-2A05-4E42-8C8F-B08A64259992}" sibTransId="{E764B25A-3703-4657-A200-76BD8A90000A}"/>
    <dgm:cxn modelId="{CC1A4D13-0DA2-4077-810D-47F16CEED5D9}" type="presOf" srcId="{42C2CCC5-8F8D-4C14-85E9-A5B49A8D5517}" destId="{C8F2E0E5-36D3-4B62-A8AE-3861033E135D}" srcOrd="0" destOrd="0" presId="urn:microsoft.com/office/officeart/2005/8/layout/vList5"/>
    <dgm:cxn modelId="{BFE60015-F216-4E78-8DA5-371CF7032BFC}" type="presOf" srcId="{6440681E-226E-48E6-AC43-2DB7A08CF61D}" destId="{FB900718-A409-4CD9-82F0-E82A27BE9C2A}" srcOrd="0" destOrd="0" presId="urn:microsoft.com/office/officeart/2005/8/layout/vList5"/>
    <dgm:cxn modelId="{C5E3C731-4415-479A-AC8B-4487EAA7EA97}" srcId="{709EDE29-CBE9-48BA-A8C8-6BD3DA2A5E0F}" destId="{271984F0-AA94-4204-9EF8-EDE6D5D3A61D}" srcOrd="1" destOrd="0" parTransId="{8AEBFFA8-9416-4957-9C19-D3C7F95B7F27}" sibTransId="{820922BA-7754-40C4-8A52-45B150445044}"/>
    <dgm:cxn modelId="{043E9F20-AD10-4F36-9B3F-6D31DD2017BE}" type="presOf" srcId="{709EDE29-CBE9-48BA-A8C8-6BD3DA2A5E0F}" destId="{3EB55936-B9AD-4007-B29B-FBB0B6732505}" srcOrd="0" destOrd="0" presId="urn:microsoft.com/office/officeart/2005/8/layout/vList5"/>
    <dgm:cxn modelId="{3A2C6C09-1CCE-41D6-8620-1181C3D501D5}" srcId="{271984F0-AA94-4204-9EF8-EDE6D5D3A61D}" destId="{DCF2F0A2-C962-4BBE-99D7-0A7679247D4C}" srcOrd="0" destOrd="0" parTransId="{59178AFF-BDBD-4867-AFB4-EAB6718D9464}" sibTransId="{066B7233-0A23-45AB-A4C0-3F7D68552D2E}"/>
    <dgm:cxn modelId="{C9D36759-A2DB-4486-AE97-023D8BE60C6C}" srcId="{709EDE29-CBE9-48BA-A8C8-6BD3DA2A5E0F}" destId="{D325008B-7BC7-4586-AE72-3EE7A3112C88}" srcOrd="3" destOrd="0" parTransId="{77676E5F-6A54-4838-BD4A-819E10736780}" sibTransId="{32EF704B-C42F-447F-AA06-02C7EEC5BC23}"/>
    <dgm:cxn modelId="{91FF3BF0-5359-49E1-8B03-3D41FF967DAD}" type="presOf" srcId="{7BAB526C-4271-4A94-B2AA-ACBDE0D9224F}" destId="{66F217FE-FBEA-4200-94CE-0D6D4B99AAD7}" srcOrd="0" destOrd="0" presId="urn:microsoft.com/office/officeart/2005/8/layout/vList5"/>
    <dgm:cxn modelId="{3340B2BF-6E4A-46B1-96E7-67B0E1848CBA}" type="presOf" srcId="{DCF2F0A2-C962-4BBE-99D7-0A7679247D4C}" destId="{6C406AF0-83C0-4F8A-A0C4-81EDB0893C06}" srcOrd="0" destOrd="0" presId="urn:microsoft.com/office/officeart/2005/8/layout/vList5"/>
    <dgm:cxn modelId="{60721F3F-9C15-4153-A563-B2FDEED7D152}" srcId="{709EDE29-CBE9-48BA-A8C8-6BD3DA2A5E0F}" destId="{3537EAE9-E8A3-468D-BCBB-F62859033D59}" srcOrd="4" destOrd="0" parTransId="{159254B2-0F95-423E-84D6-10C2631F2921}" sibTransId="{467ECED0-1E86-4733-9E55-681DDA18615A}"/>
    <dgm:cxn modelId="{A6A47C08-0861-4124-A8F9-D2D3B5A33536}" type="presOf" srcId="{4B0F54DC-4344-4734-A3C5-C338EA1644B3}" destId="{23E508B9-3937-4209-90A5-F3A906772562}" srcOrd="0" destOrd="0" presId="urn:microsoft.com/office/officeart/2005/8/layout/vList5"/>
    <dgm:cxn modelId="{F0700E49-8324-4720-8C44-792B5A99D516}" srcId="{42C2CCC5-8F8D-4C14-85E9-A5B49A8D5517}" destId="{4B0F54DC-4344-4734-A3C5-C338EA1644B3}" srcOrd="0" destOrd="0" parTransId="{D38D8D32-A547-491F-9796-6058C04D3C9F}" sibTransId="{7183AE99-EC30-45D0-ABCA-215C58C5B29B}"/>
    <dgm:cxn modelId="{16C6FB07-E3F7-4B3C-AA1E-8D72C53B045A}" srcId="{D325008B-7BC7-4586-AE72-3EE7A3112C88}" destId="{7BAB526C-4271-4A94-B2AA-ACBDE0D9224F}" srcOrd="0" destOrd="0" parTransId="{87A6E0BC-7325-4895-AC8D-447DFE5A7180}" sibTransId="{CD05199F-1E1D-497C-966F-3D29B67AC655}"/>
    <dgm:cxn modelId="{74112091-C309-4348-8908-526DB7E8A39D}" type="presOf" srcId="{271984F0-AA94-4204-9EF8-EDE6D5D3A61D}" destId="{53A60856-AC5D-443E-BEA0-65B3E718BA56}" srcOrd="0" destOrd="0" presId="urn:microsoft.com/office/officeart/2005/8/layout/vList5"/>
    <dgm:cxn modelId="{52710526-79BC-4509-B811-154CF212328E}" type="presOf" srcId="{D325008B-7BC7-4586-AE72-3EE7A3112C88}" destId="{7071B844-3573-403A-BFF8-E2D563879E92}" srcOrd="0" destOrd="0" presId="urn:microsoft.com/office/officeart/2005/8/layout/vList5"/>
    <dgm:cxn modelId="{F19D0338-8303-4711-BE39-14984C70E320}" type="presOf" srcId="{2FE76F98-252D-4E8E-91C1-24654EA21914}" destId="{FC1DEC76-D2A6-4E56-8806-5F78CB05A012}" srcOrd="0" destOrd="0" presId="urn:microsoft.com/office/officeart/2005/8/layout/vList5"/>
    <dgm:cxn modelId="{8EFDE367-282F-4972-B12E-59DDAD530437}" type="presOf" srcId="{3537EAE9-E8A3-468D-BCBB-F62859033D59}" destId="{87203CF1-9635-4F61-A7DA-E0798C996D46}" srcOrd="0" destOrd="0" presId="urn:microsoft.com/office/officeart/2005/8/layout/vList5"/>
    <dgm:cxn modelId="{BC6DFC6F-3E70-494E-A4FF-0B690B0377EF}" type="presParOf" srcId="{3EB55936-B9AD-4007-B29B-FBB0B6732505}" destId="{9124D849-3E67-4F42-986F-A45FECE85930}" srcOrd="0" destOrd="0" presId="urn:microsoft.com/office/officeart/2005/8/layout/vList5"/>
    <dgm:cxn modelId="{098D73FE-9288-4FEC-83E1-2A358C6A1B9A}" type="presParOf" srcId="{9124D849-3E67-4F42-986F-A45FECE85930}" destId="{FC1DEC76-D2A6-4E56-8806-5F78CB05A012}" srcOrd="0" destOrd="0" presId="urn:microsoft.com/office/officeart/2005/8/layout/vList5"/>
    <dgm:cxn modelId="{74A2739A-AC7A-4047-8B1A-B0A719EAAAAD}" type="presParOf" srcId="{9124D849-3E67-4F42-986F-A45FECE85930}" destId="{FB900718-A409-4CD9-82F0-E82A27BE9C2A}" srcOrd="1" destOrd="0" presId="urn:microsoft.com/office/officeart/2005/8/layout/vList5"/>
    <dgm:cxn modelId="{B2A14594-FECC-455C-8644-5914E1D9F7CF}" type="presParOf" srcId="{3EB55936-B9AD-4007-B29B-FBB0B6732505}" destId="{22ADB0CB-9CCC-462F-89CD-C605DC9142E6}" srcOrd="1" destOrd="0" presId="urn:microsoft.com/office/officeart/2005/8/layout/vList5"/>
    <dgm:cxn modelId="{487969EE-24D5-4C29-8F8C-C324363B192B}" type="presParOf" srcId="{3EB55936-B9AD-4007-B29B-FBB0B6732505}" destId="{08354F3D-35E8-4593-B56B-05211AFC694C}" srcOrd="2" destOrd="0" presId="urn:microsoft.com/office/officeart/2005/8/layout/vList5"/>
    <dgm:cxn modelId="{092771E7-6EDB-46CA-8195-3AD65EBFD5C6}" type="presParOf" srcId="{08354F3D-35E8-4593-B56B-05211AFC694C}" destId="{53A60856-AC5D-443E-BEA0-65B3E718BA56}" srcOrd="0" destOrd="0" presId="urn:microsoft.com/office/officeart/2005/8/layout/vList5"/>
    <dgm:cxn modelId="{39B9C47E-178D-4C63-97F2-1E907E14C912}" type="presParOf" srcId="{08354F3D-35E8-4593-B56B-05211AFC694C}" destId="{6C406AF0-83C0-4F8A-A0C4-81EDB0893C06}" srcOrd="1" destOrd="0" presId="urn:microsoft.com/office/officeart/2005/8/layout/vList5"/>
    <dgm:cxn modelId="{ABA16527-7E31-4D22-9A83-276A3477464E}" type="presParOf" srcId="{3EB55936-B9AD-4007-B29B-FBB0B6732505}" destId="{995817A1-E863-465E-9BC6-BCBCD11E5E79}" srcOrd="3" destOrd="0" presId="urn:microsoft.com/office/officeart/2005/8/layout/vList5"/>
    <dgm:cxn modelId="{39E7768A-C231-4AC4-8F72-586FD142FD74}" type="presParOf" srcId="{3EB55936-B9AD-4007-B29B-FBB0B6732505}" destId="{30F5A087-766F-413C-9940-2E4001AFE169}" srcOrd="4" destOrd="0" presId="urn:microsoft.com/office/officeart/2005/8/layout/vList5"/>
    <dgm:cxn modelId="{2393C626-DA53-4695-A7C8-1816B11A9DD4}" type="presParOf" srcId="{30F5A087-766F-413C-9940-2E4001AFE169}" destId="{C8F2E0E5-36D3-4B62-A8AE-3861033E135D}" srcOrd="0" destOrd="0" presId="urn:microsoft.com/office/officeart/2005/8/layout/vList5"/>
    <dgm:cxn modelId="{AD2EF3C0-B2E2-4AB4-8B00-25932ED9F3CE}" type="presParOf" srcId="{30F5A087-766F-413C-9940-2E4001AFE169}" destId="{23E508B9-3937-4209-90A5-F3A906772562}" srcOrd="1" destOrd="0" presId="urn:microsoft.com/office/officeart/2005/8/layout/vList5"/>
    <dgm:cxn modelId="{8FEE9D12-B30B-4EB0-AF5C-4F7BE29005E8}" type="presParOf" srcId="{3EB55936-B9AD-4007-B29B-FBB0B6732505}" destId="{D28DA105-A80B-4C02-A03B-9A9375D6E44C}" srcOrd="5" destOrd="0" presId="urn:microsoft.com/office/officeart/2005/8/layout/vList5"/>
    <dgm:cxn modelId="{CBF39BFE-84CB-4E5B-B5AF-737EB3416CBE}" type="presParOf" srcId="{3EB55936-B9AD-4007-B29B-FBB0B6732505}" destId="{6ED337B3-DB88-432F-A57D-579C413F5392}" srcOrd="6" destOrd="0" presId="urn:microsoft.com/office/officeart/2005/8/layout/vList5"/>
    <dgm:cxn modelId="{1D42F2F8-7EE1-4D16-AE3B-9324210B0999}" type="presParOf" srcId="{6ED337B3-DB88-432F-A57D-579C413F5392}" destId="{7071B844-3573-403A-BFF8-E2D563879E92}" srcOrd="0" destOrd="0" presId="urn:microsoft.com/office/officeart/2005/8/layout/vList5"/>
    <dgm:cxn modelId="{2DEA1CCD-9D57-405F-840E-063A57BA4DEA}" type="presParOf" srcId="{6ED337B3-DB88-432F-A57D-579C413F5392}" destId="{66F217FE-FBEA-4200-94CE-0D6D4B99AAD7}" srcOrd="1" destOrd="0" presId="urn:microsoft.com/office/officeart/2005/8/layout/vList5"/>
    <dgm:cxn modelId="{9D15BFBF-C664-4F3D-B640-480B7CAA7AF7}" type="presParOf" srcId="{3EB55936-B9AD-4007-B29B-FBB0B6732505}" destId="{6679EEB1-B1E9-4D04-863D-3B2CDD2A3F78}" srcOrd="7" destOrd="0" presId="urn:microsoft.com/office/officeart/2005/8/layout/vList5"/>
    <dgm:cxn modelId="{86836D22-B893-4A22-9132-2AC4A0095ADA}" type="presParOf" srcId="{3EB55936-B9AD-4007-B29B-FBB0B6732505}" destId="{FCB2DB4C-0797-4891-9022-511DAF224C17}" srcOrd="8" destOrd="0" presId="urn:microsoft.com/office/officeart/2005/8/layout/vList5"/>
    <dgm:cxn modelId="{70A2CA6D-E0CD-4D02-93C6-2572A195D917}" type="presParOf" srcId="{FCB2DB4C-0797-4891-9022-511DAF224C17}" destId="{87203CF1-9635-4F61-A7DA-E0798C996D46}" srcOrd="0" destOrd="0" presId="urn:microsoft.com/office/officeart/2005/8/layout/vList5"/>
    <dgm:cxn modelId="{A2491D5B-23CA-430D-AB0C-C3E6249FA913}" type="presParOf" srcId="{FCB2DB4C-0797-4891-9022-511DAF224C17}" destId="{570922CF-BD7F-40F9-851C-7BC0A9B0416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5EEE8-F493-44EB-A961-F95D6F3E63CD}">
      <dsp:nvSpPr>
        <dsp:cNvPr id="0" name=""/>
        <dsp:cNvSpPr/>
      </dsp:nvSpPr>
      <dsp:spPr>
        <a:xfrm>
          <a:off x="469422" y="2182092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b="1" kern="1200" dirty="0" smtClean="0"/>
            <a:t>Neto Dobit</a:t>
          </a:r>
          <a:endParaRPr lang="en-US" sz="1800" kern="1200" dirty="0"/>
        </a:p>
      </dsp:txBody>
      <dsp:txXfrm>
        <a:off x="497205" y="2209875"/>
        <a:ext cx="1841589" cy="893011"/>
      </dsp:txXfrm>
    </dsp:sp>
    <dsp:sp modelId="{83C8F483-B966-4F81-8725-9E2E9FD60D72}">
      <dsp:nvSpPr>
        <dsp:cNvPr id="0" name=""/>
        <dsp:cNvSpPr/>
      </dsp:nvSpPr>
      <dsp:spPr>
        <a:xfrm rot="17692822">
          <a:off x="1844157" y="1820325"/>
          <a:ext cx="180370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803701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2700915" y="1793140"/>
        <a:ext cx="90185" cy="90185"/>
      </dsp:txXfrm>
    </dsp:sp>
    <dsp:sp modelId="{D9372EEB-2023-4374-8EFD-B486F9EC76F3}">
      <dsp:nvSpPr>
        <dsp:cNvPr id="0" name=""/>
        <dsp:cNvSpPr/>
      </dsp:nvSpPr>
      <dsp:spPr>
        <a:xfrm>
          <a:off x="3125439" y="545795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Akumulacija</a:t>
          </a:r>
          <a:endParaRPr lang="en-US" sz="1800" kern="1200"/>
        </a:p>
      </dsp:txBody>
      <dsp:txXfrm>
        <a:off x="3153222" y="573578"/>
        <a:ext cx="1841589" cy="893011"/>
      </dsp:txXfrm>
    </dsp:sp>
    <dsp:sp modelId="{9601E082-0B6D-43C3-9EBA-21066C4F24A5}">
      <dsp:nvSpPr>
        <dsp:cNvPr id="0" name=""/>
        <dsp:cNvSpPr/>
      </dsp:nvSpPr>
      <dsp:spPr>
        <a:xfrm rot="19457599">
          <a:off x="4934754" y="729460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662" y="724005"/>
        <a:ext cx="46727" cy="46727"/>
      </dsp:txXfrm>
    </dsp:sp>
    <dsp:sp modelId="{56C07EE9-AE4D-4851-9EC6-570D1CF925AF}">
      <dsp:nvSpPr>
        <dsp:cNvPr id="0" name=""/>
        <dsp:cNvSpPr/>
      </dsp:nvSpPr>
      <dsp:spPr>
        <a:xfrm>
          <a:off x="5781456" y="363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Razvoj</a:t>
          </a:r>
          <a:endParaRPr lang="en-US" sz="1800" kern="1200"/>
        </a:p>
      </dsp:txBody>
      <dsp:txXfrm>
        <a:off x="5809239" y="28146"/>
        <a:ext cx="1841589" cy="893011"/>
      </dsp:txXfrm>
    </dsp:sp>
    <dsp:sp modelId="{C69F4D63-A4A7-4A31-9785-29C0C14A8A1D}">
      <dsp:nvSpPr>
        <dsp:cNvPr id="0" name=""/>
        <dsp:cNvSpPr/>
      </dsp:nvSpPr>
      <dsp:spPr>
        <a:xfrm rot="2142401">
          <a:off x="4934754" y="1274893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662" y="1269437"/>
        <a:ext cx="46727" cy="46727"/>
      </dsp:txXfrm>
    </dsp:sp>
    <dsp:sp modelId="{D05CBDF2-F2B5-4C57-8C5A-CCC848B5540A}">
      <dsp:nvSpPr>
        <dsp:cNvPr id="0" name=""/>
        <dsp:cNvSpPr/>
      </dsp:nvSpPr>
      <dsp:spPr>
        <a:xfrm>
          <a:off x="5781456" y="1091227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R</a:t>
          </a:r>
          <a:r>
            <a:rPr lang="sr-Latn-RS" sz="1800" kern="1200" smtClean="0"/>
            <a:t>ezerve </a:t>
          </a:r>
          <a:endParaRPr lang="en-US" sz="1800" kern="1200"/>
        </a:p>
      </dsp:txBody>
      <dsp:txXfrm>
        <a:off x="5809239" y="1119010"/>
        <a:ext cx="1841589" cy="893011"/>
      </dsp:txXfrm>
    </dsp:sp>
    <dsp:sp modelId="{174F2375-E094-4A6B-8F11-0C2BCEADA765}">
      <dsp:nvSpPr>
        <dsp:cNvPr id="0" name=""/>
        <dsp:cNvSpPr/>
      </dsp:nvSpPr>
      <dsp:spPr>
        <a:xfrm rot="2142401">
          <a:off x="2278737" y="2911189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22644" y="2905733"/>
        <a:ext cx="46727" cy="46727"/>
      </dsp:txXfrm>
    </dsp:sp>
    <dsp:sp modelId="{B134E740-DFC6-4E6C-B596-6F301E660001}">
      <dsp:nvSpPr>
        <dsp:cNvPr id="0" name=""/>
        <dsp:cNvSpPr/>
      </dsp:nvSpPr>
      <dsp:spPr>
        <a:xfrm>
          <a:off x="3125439" y="2727524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Potrošnja</a:t>
          </a:r>
          <a:endParaRPr lang="en-US" sz="1800" kern="1200"/>
        </a:p>
      </dsp:txBody>
      <dsp:txXfrm>
        <a:off x="3153222" y="2755307"/>
        <a:ext cx="1841589" cy="893011"/>
      </dsp:txXfrm>
    </dsp:sp>
    <dsp:sp modelId="{9B6B3E9C-AC83-4B74-B8CD-BF4D8DD5A7F5}">
      <dsp:nvSpPr>
        <dsp:cNvPr id="0" name=""/>
        <dsp:cNvSpPr/>
      </dsp:nvSpPr>
      <dsp:spPr>
        <a:xfrm rot="19457599">
          <a:off x="4934754" y="2911189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662" y="2905733"/>
        <a:ext cx="46727" cy="46727"/>
      </dsp:txXfrm>
    </dsp:sp>
    <dsp:sp modelId="{1F236011-63AF-4890-8B7D-28A8D4B25741}">
      <dsp:nvSpPr>
        <dsp:cNvPr id="0" name=""/>
        <dsp:cNvSpPr/>
      </dsp:nvSpPr>
      <dsp:spPr>
        <a:xfrm>
          <a:off x="5781456" y="2182092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Zarade</a:t>
          </a:r>
          <a:endParaRPr lang="en-US" sz="1800" kern="1200"/>
        </a:p>
      </dsp:txBody>
      <dsp:txXfrm>
        <a:off x="5809239" y="2209875"/>
        <a:ext cx="1841589" cy="893011"/>
      </dsp:txXfrm>
    </dsp:sp>
    <dsp:sp modelId="{D2C2B457-5D18-40E8-AA32-1EA2E712E43E}">
      <dsp:nvSpPr>
        <dsp:cNvPr id="0" name=""/>
        <dsp:cNvSpPr/>
      </dsp:nvSpPr>
      <dsp:spPr>
        <a:xfrm rot="2142401">
          <a:off x="4934754" y="3456621"/>
          <a:ext cx="9345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934541" y="1790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662" y="3451165"/>
        <a:ext cx="46727" cy="46727"/>
      </dsp:txXfrm>
    </dsp:sp>
    <dsp:sp modelId="{9D55B86E-4C4C-4990-BDC1-660F93D940AC}">
      <dsp:nvSpPr>
        <dsp:cNvPr id="0" name=""/>
        <dsp:cNvSpPr/>
      </dsp:nvSpPr>
      <dsp:spPr>
        <a:xfrm>
          <a:off x="5781456" y="3272956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Zajednička potrošnja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5809239" y="3300739"/>
        <a:ext cx="1841589" cy="893011"/>
      </dsp:txXfrm>
    </dsp:sp>
    <dsp:sp modelId="{EEF30430-41FB-47F6-9F5B-AF7B1E2C71C2}">
      <dsp:nvSpPr>
        <dsp:cNvPr id="0" name=""/>
        <dsp:cNvSpPr/>
      </dsp:nvSpPr>
      <dsp:spPr>
        <a:xfrm rot="3907178">
          <a:off x="1844157" y="3456621"/>
          <a:ext cx="180370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803701" y="179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2700915" y="3429436"/>
        <a:ext cx="90185" cy="90185"/>
      </dsp:txXfrm>
    </dsp:sp>
    <dsp:sp modelId="{CC05A9BC-DA1B-4CAF-8E74-7E1E7509EAC6}">
      <dsp:nvSpPr>
        <dsp:cNvPr id="0" name=""/>
        <dsp:cNvSpPr/>
      </dsp:nvSpPr>
      <dsp:spPr>
        <a:xfrm>
          <a:off x="3125439" y="3818388"/>
          <a:ext cx="1897155" cy="9485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smtClean="0"/>
            <a:t>Neraspoređena dobit</a:t>
          </a:r>
          <a:endParaRPr lang="en-US" sz="1800" kern="1200"/>
        </a:p>
      </dsp:txBody>
      <dsp:txXfrm>
        <a:off x="3153222" y="3846171"/>
        <a:ext cx="1841589" cy="8930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00718-A409-4CD9-82F0-E82A27BE9C2A}">
      <dsp:nvSpPr>
        <dsp:cNvPr id="0" name=""/>
        <dsp:cNvSpPr/>
      </dsp:nvSpPr>
      <dsp:spPr>
        <a:xfrm rot="5400000">
          <a:off x="5737698" y="-2297331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ako</a:t>
          </a:r>
          <a:r>
            <a:rPr lang="en-US" sz="2400" kern="1200" dirty="0" smtClean="0"/>
            <a:t> se </a:t>
          </a:r>
          <a:r>
            <a:rPr lang="en-US" sz="2400" kern="1200" dirty="0" err="1" smtClean="0"/>
            <a:t>javi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ovaj</a:t>
          </a:r>
          <a:r>
            <a:rPr lang="en-US" sz="2400" kern="1200" dirty="0" smtClean="0"/>
            <a:t> problem </a:t>
          </a:r>
          <a:r>
            <a:rPr lang="en-US" sz="2400" kern="1200" dirty="0" err="1" smtClean="0"/>
            <a:t>preduze</a:t>
          </a:r>
          <a:r>
            <a:rPr lang="sr-Latn-RS" sz="2400" kern="1200" dirty="0" smtClean="0"/>
            <a:t>ć</a:t>
          </a:r>
          <a:r>
            <a:rPr lang="en-US" sz="2400" kern="1200" dirty="0" smtClean="0"/>
            <a:t>e ne</a:t>
          </a:r>
          <a:r>
            <a:rPr lang="sr-Latn-RS" sz="2400" kern="1200" dirty="0" smtClean="0"/>
            <a:t>ć</a:t>
          </a:r>
          <a:r>
            <a:rPr lang="en-US" sz="2400" kern="1200" dirty="0" smtClean="0"/>
            <a:t>e mo</a:t>
          </a:r>
          <a:r>
            <a:rPr lang="sr-Latn-RS" sz="2400" kern="1200" dirty="0" smtClean="0"/>
            <a:t>ć</a:t>
          </a:r>
          <a:r>
            <a:rPr lang="en-US" sz="2400" kern="1200" dirty="0" err="1" smtClean="0"/>
            <a:t>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isplati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dividende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</a:t>
          </a:r>
          <a:r>
            <a:rPr lang="en-US" sz="2400" kern="1200" dirty="0" smtClean="0"/>
            <a:t> pored </a:t>
          </a:r>
          <a:r>
            <a:rPr lang="en-US" sz="2400" kern="1200" dirty="0" err="1" smtClean="0"/>
            <a:t>velikog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ostvarenog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neto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dobitka</a:t>
          </a:r>
          <a:endParaRPr lang="en-US" sz="2400" kern="1200" dirty="0"/>
        </a:p>
      </dsp:txBody>
      <dsp:txXfrm rot="-5400000">
        <a:off x="3293090" y="194005"/>
        <a:ext cx="5799716" cy="863771"/>
      </dsp:txXfrm>
    </dsp:sp>
    <dsp:sp modelId="{FC1DEC76-D2A6-4E56-8806-5F78CB05A012}">
      <dsp:nvSpPr>
        <dsp:cNvPr id="0" name=""/>
        <dsp:cNvSpPr/>
      </dsp:nvSpPr>
      <dsp:spPr>
        <a:xfrm>
          <a:off x="4464" y="237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800" kern="1200" dirty="0" smtClean="0"/>
            <a:t>1. problem nelikvidnosti</a:t>
          </a:r>
          <a:endParaRPr lang="en-US" sz="2800" kern="1200" dirty="0"/>
        </a:p>
      </dsp:txBody>
      <dsp:txXfrm>
        <a:off x="62874" y="58647"/>
        <a:ext cx="3171805" cy="1079714"/>
      </dsp:txXfrm>
    </dsp:sp>
    <dsp:sp modelId="{6C406AF0-83C0-4F8A-A0C4-81EDB0893C06}">
      <dsp:nvSpPr>
        <dsp:cNvPr id="0" name=""/>
        <dsp:cNvSpPr/>
      </dsp:nvSpPr>
      <dsp:spPr>
        <a:xfrm rot="5400000">
          <a:off x="5737698" y="-1125191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uce</a:t>
          </a:r>
          <a:r>
            <a:rPr lang="sr-Latn-RS" sz="2400" kern="1200" dirty="0" smtClean="0"/>
            <a:t>šć</a:t>
          </a:r>
          <a:r>
            <a:rPr lang="en-US" sz="2400" kern="1200" dirty="0" smtClean="0"/>
            <a:t>e </a:t>
          </a:r>
          <a:r>
            <a:rPr lang="en-US" sz="2400" kern="1200" dirty="0" err="1" smtClean="0"/>
            <a:t>dugova</a:t>
          </a:r>
          <a:r>
            <a:rPr lang="en-US" sz="2400" kern="1200" dirty="0" smtClean="0"/>
            <a:t> u </a:t>
          </a:r>
          <a:r>
            <a:rPr lang="en-US" sz="2400" kern="1200" dirty="0" err="1" smtClean="0"/>
            <a:t>izvorima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finansiranja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pretpostavlja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velike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godi</a:t>
          </a:r>
          <a:r>
            <a:rPr lang="sr-Latn-RS" sz="2400" kern="1200" dirty="0" smtClean="0"/>
            <a:t>š</a:t>
          </a:r>
          <a:r>
            <a:rPr lang="en-US" sz="2400" kern="1200" dirty="0" err="1" smtClean="0"/>
            <a:t>nje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obaveze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za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otplatu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glavnice</a:t>
          </a:r>
          <a:endParaRPr lang="en-US" sz="2400" kern="1200" dirty="0"/>
        </a:p>
      </dsp:txBody>
      <dsp:txXfrm rot="-5400000">
        <a:off x="3293090" y="1366145"/>
        <a:ext cx="5799716" cy="863771"/>
      </dsp:txXfrm>
    </dsp:sp>
    <dsp:sp modelId="{53A60856-AC5D-443E-BEA0-65B3E718BA56}">
      <dsp:nvSpPr>
        <dsp:cNvPr id="0" name=""/>
        <dsp:cNvSpPr/>
      </dsp:nvSpPr>
      <dsp:spPr>
        <a:xfrm>
          <a:off x="4464" y="1199763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2. </a:t>
          </a:r>
          <a:r>
            <a:rPr lang="en-US" sz="2800" kern="1200" dirty="0" err="1" smtClean="0"/>
            <a:t>finansijska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struktura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62874" y="1258173"/>
        <a:ext cx="3171805" cy="1079714"/>
      </dsp:txXfrm>
    </dsp:sp>
    <dsp:sp modelId="{23E508B9-3937-4209-90A5-F3A906772562}">
      <dsp:nvSpPr>
        <dsp:cNvPr id="0" name=""/>
        <dsp:cNvSpPr/>
      </dsp:nvSpPr>
      <dsp:spPr>
        <a:xfrm rot="5400000">
          <a:off x="5737698" y="74334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ugovori</a:t>
          </a:r>
          <a:r>
            <a:rPr lang="en-US" sz="1600" kern="1200" dirty="0" smtClean="0"/>
            <a:t> o </a:t>
          </a:r>
          <a:r>
            <a:rPr lang="en-US" sz="1600" kern="1200" dirty="0" err="1" smtClean="0"/>
            <a:t>dugogodi</a:t>
          </a:r>
          <a:r>
            <a:rPr lang="sr-Latn-RS" sz="1600" kern="1200" dirty="0" smtClean="0"/>
            <a:t>š</a:t>
          </a:r>
          <a:r>
            <a:rPr lang="en-US" sz="1600" kern="1200" dirty="0" err="1" smtClean="0"/>
            <a:t>njim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kreditima</a:t>
          </a:r>
          <a:r>
            <a:rPr lang="en-US" sz="1600" kern="1200" dirty="0" smtClean="0"/>
            <a:t> </a:t>
          </a:r>
          <a:r>
            <a:rPr lang="sr-Latn-RS" sz="1600" kern="1200" dirty="0" smtClean="0"/>
            <a:t>č</a:t>
          </a:r>
          <a:r>
            <a:rPr lang="en-US" sz="1600" kern="1200" dirty="0" err="1" smtClean="0"/>
            <a:t>esto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mogu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sadr</a:t>
          </a:r>
          <a:r>
            <a:rPr lang="sr-Latn-RS" sz="1600" kern="1200" dirty="0" smtClean="0"/>
            <a:t>ž</a:t>
          </a:r>
          <a:r>
            <a:rPr lang="en-US" sz="1600" kern="1200" dirty="0" err="1" smtClean="0"/>
            <a:t>ati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klauzulu</a:t>
          </a:r>
          <a:r>
            <a:rPr lang="en-US" sz="1600" kern="1200" dirty="0" smtClean="0"/>
            <a:t> </a:t>
          </a:r>
          <a:r>
            <a:rPr lang="sr-Latn-RS" sz="1600" kern="1200" dirty="0" smtClean="0"/>
            <a:t>da dividende </a:t>
          </a:r>
          <a:r>
            <a:rPr lang="en-US" sz="1600" kern="1200" dirty="0" err="1" smtClean="0"/>
            <a:t>mogu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biti</a:t>
          </a:r>
          <a:r>
            <a:rPr lang="sr-Latn-RS" sz="1600" kern="1200" dirty="0" smtClean="0"/>
            <a:t> </a:t>
          </a:r>
          <a:r>
            <a:rPr lang="en-US" sz="1600" kern="1200" dirty="0" err="1" smtClean="0"/>
            <a:t>pla</a:t>
          </a:r>
          <a:r>
            <a:rPr lang="sr-Latn-RS" sz="1600" kern="1200" dirty="0" smtClean="0"/>
            <a:t>ć</a:t>
          </a:r>
          <a:r>
            <a:rPr lang="en-US" sz="1600" kern="1200" dirty="0" err="1" smtClean="0"/>
            <a:t>ene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iz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neto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dobitka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ostvarenog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po</a:t>
          </a:r>
          <a:r>
            <a:rPr lang="sr-Latn-RS" sz="1600" kern="1200" dirty="0" smtClean="0"/>
            <a:t>s</a:t>
          </a:r>
          <a:r>
            <a:rPr lang="en-US" sz="1600" kern="1200" dirty="0" smtClean="0"/>
            <a:t>l</a:t>
          </a:r>
          <a:r>
            <a:rPr lang="sr-Latn-ME" sz="1600" kern="1200" dirty="0" smtClean="0"/>
            <a:t>ij</a:t>
          </a:r>
          <a:r>
            <a:rPr lang="en-US" sz="1600" kern="1200" dirty="0" smtClean="0"/>
            <a:t>e </a:t>
          </a:r>
          <a:r>
            <a:rPr lang="en-US" sz="1600" kern="1200" dirty="0" err="1" smtClean="0"/>
            <a:t>potpisivanja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ugovora</a:t>
          </a:r>
          <a:r>
            <a:rPr lang="en-US" sz="1600" kern="1200" dirty="0" smtClean="0"/>
            <a:t> o </a:t>
          </a:r>
          <a:r>
            <a:rPr lang="en-US" sz="1600" kern="1200" dirty="0" err="1" smtClean="0"/>
            <a:t>dugoro</a:t>
          </a:r>
          <a:r>
            <a:rPr lang="sr-Latn-RS" sz="1600" kern="1200" dirty="0" smtClean="0"/>
            <a:t>č</a:t>
          </a:r>
          <a:r>
            <a:rPr lang="en-US" sz="1600" kern="1200" dirty="0" smtClean="0"/>
            <a:t>nom </a:t>
          </a:r>
          <a:r>
            <a:rPr lang="pl-PL" sz="1600" kern="1200" dirty="0" smtClean="0"/>
            <a:t>kreditu, a nikako iz ranije akumuliranog dobitka</a:t>
          </a:r>
          <a:endParaRPr lang="en-US" sz="1600" kern="1200" dirty="0"/>
        </a:p>
      </dsp:txBody>
      <dsp:txXfrm rot="-5400000">
        <a:off x="3293090" y="2565670"/>
        <a:ext cx="5799716" cy="863771"/>
      </dsp:txXfrm>
    </dsp:sp>
    <dsp:sp modelId="{C8F2E0E5-36D3-4B62-A8AE-3861033E135D}">
      <dsp:nvSpPr>
        <dsp:cNvPr id="0" name=""/>
        <dsp:cNvSpPr/>
      </dsp:nvSpPr>
      <dsp:spPr>
        <a:xfrm>
          <a:off x="4464" y="2399290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3. ograni</a:t>
          </a:r>
          <a:r>
            <a:rPr lang="sr-Latn-RS" sz="2800" kern="1200" dirty="0" smtClean="0"/>
            <a:t>č</a:t>
          </a:r>
          <a:r>
            <a:rPr lang="pt-BR" sz="2800" kern="1200" dirty="0" smtClean="0"/>
            <a:t>enja u ugovorima o kreditima </a:t>
          </a:r>
          <a:endParaRPr lang="en-US" sz="2800" kern="1200" dirty="0"/>
        </a:p>
      </dsp:txBody>
      <dsp:txXfrm>
        <a:off x="62874" y="2457700"/>
        <a:ext cx="3171805" cy="1079714"/>
      </dsp:txXfrm>
    </dsp:sp>
    <dsp:sp modelId="{66F217FE-FBEA-4200-94CE-0D6D4B99AAD7}">
      <dsp:nvSpPr>
        <dsp:cNvPr id="0" name=""/>
        <dsp:cNvSpPr/>
      </dsp:nvSpPr>
      <dsp:spPr>
        <a:xfrm rot="5400000">
          <a:off x="5737698" y="1273861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 smtClean="0"/>
            <a:t>preduze</a:t>
          </a:r>
          <a:r>
            <a:rPr lang="sr-Latn-RS" sz="2400" kern="1200" dirty="0" smtClean="0"/>
            <a:t>ć</a:t>
          </a:r>
          <a:r>
            <a:rPr lang="it-IT" sz="2400" kern="1200" dirty="0" smtClean="0"/>
            <a:t>a koja ostvaruju stabilan neto dobitak </a:t>
          </a:r>
          <a:r>
            <a:rPr lang="sr-Latn-RS" sz="2400" kern="1200" dirty="0" smtClean="0"/>
            <a:t>ć</a:t>
          </a:r>
          <a:r>
            <a:rPr lang="it-IT" sz="2400" kern="1200" dirty="0" smtClean="0"/>
            <a:t>e ispla</a:t>
          </a:r>
          <a:r>
            <a:rPr lang="sr-Latn-RS" sz="2400" kern="1200" dirty="0" smtClean="0"/>
            <a:t>ć</a:t>
          </a:r>
          <a:r>
            <a:rPr lang="it-IT" sz="2400" kern="1200" dirty="0" smtClean="0"/>
            <a:t>ivati ve</a:t>
          </a:r>
          <a:r>
            <a:rPr lang="sr-Latn-RS" sz="2400" kern="1200" dirty="0" smtClean="0"/>
            <a:t>ć</a:t>
          </a:r>
          <a:r>
            <a:rPr lang="it-IT" sz="2400" kern="1200" dirty="0" smtClean="0"/>
            <a:t>i procenat neto </a:t>
          </a:r>
          <a:r>
            <a:rPr lang="en-US" sz="2400" kern="1200" dirty="0" err="1" smtClean="0"/>
            <a:t>dobitka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kao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dividendu</a:t>
          </a:r>
          <a:endParaRPr lang="en-US" sz="2400" kern="1200" dirty="0"/>
        </a:p>
      </dsp:txBody>
      <dsp:txXfrm rot="-5400000">
        <a:off x="3293090" y="3765197"/>
        <a:ext cx="5799716" cy="863771"/>
      </dsp:txXfrm>
    </dsp:sp>
    <dsp:sp modelId="{7071B844-3573-403A-BFF8-E2D563879E92}">
      <dsp:nvSpPr>
        <dsp:cNvPr id="0" name=""/>
        <dsp:cNvSpPr/>
      </dsp:nvSpPr>
      <dsp:spPr>
        <a:xfrm>
          <a:off x="4464" y="3598816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4. </a:t>
          </a:r>
          <a:r>
            <a:rPr lang="en-US" sz="2800" kern="1200" dirty="0" err="1" smtClean="0"/>
            <a:t>stabilnost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neto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dobitka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62874" y="3657226"/>
        <a:ext cx="3171805" cy="1079714"/>
      </dsp:txXfrm>
    </dsp:sp>
    <dsp:sp modelId="{570922CF-BD7F-40F9-851C-7BC0A9B0416D}">
      <dsp:nvSpPr>
        <dsp:cNvPr id="0" name=""/>
        <dsp:cNvSpPr/>
      </dsp:nvSpPr>
      <dsp:spPr>
        <a:xfrm rot="5400000">
          <a:off x="5737698" y="2473388"/>
          <a:ext cx="957227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preduze</a:t>
          </a:r>
          <a:r>
            <a:rPr lang="sr-Latn-RS" sz="1800" kern="1200" dirty="0" smtClean="0"/>
            <a:t>ć</a:t>
          </a:r>
          <a:r>
            <a:rPr lang="en-US" sz="1800" kern="1200" dirty="0" smtClean="0"/>
            <a:t>a </a:t>
          </a:r>
          <a:r>
            <a:rPr lang="en-US" sz="1800" kern="1200" dirty="0" err="1" smtClean="0"/>
            <a:t>koja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ostvaruju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visok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stepen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rentabilnosti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mo</a:t>
          </a:r>
          <a:r>
            <a:rPr lang="sr-Latn-RS" sz="1800" kern="1200" dirty="0" smtClean="0"/>
            <a:t>ć</a:t>
          </a:r>
          <a:r>
            <a:rPr lang="en-US" sz="1800" kern="1200" dirty="0" err="1" smtClean="0"/>
            <a:t>i</a:t>
          </a:r>
          <a:r>
            <a:rPr lang="en-US" sz="1800" kern="1200" dirty="0" smtClean="0"/>
            <a:t> </a:t>
          </a:r>
          <a:r>
            <a:rPr lang="sr-Latn-RS" sz="1800" kern="1200" dirty="0" smtClean="0"/>
            <a:t>ć</a:t>
          </a:r>
          <a:r>
            <a:rPr lang="en-US" sz="1800" kern="1200" dirty="0" smtClean="0"/>
            <a:t>e </a:t>
          </a:r>
          <a:r>
            <a:rPr lang="en-US" sz="1800" kern="1200" dirty="0" err="1" smtClean="0"/>
            <a:t>lak</a:t>
          </a:r>
          <a:r>
            <a:rPr lang="sr-Latn-RS" sz="1800" kern="1200" dirty="0" smtClean="0"/>
            <a:t>š</a:t>
          </a:r>
          <a:r>
            <a:rPr lang="en-US" sz="1800" kern="1200" dirty="0" smtClean="0"/>
            <a:t>e, </a:t>
          </a:r>
          <a:r>
            <a:rPr lang="en-US" sz="1800" kern="1200" dirty="0" err="1" smtClean="0"/>
            <a:t>na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vr</a:t>
          </a:r>
          <a:r>
            <a:rPr lang="sr-Latn-ME" sz="1800" kern="1200" dirty="0" smtClean="0"/>
            <a:t>ij</a:t>
          </a:r>
          <a:r>
            <a:rPr lang="en-US" sz="1800" kern="1200" dirty="0" err="1" smtClean="0"/>
            <a:t>eme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</a:t>
          </a:r>
          <a:r>
            <a:rPr lang="en-US" sz="1800" kern="1200" dirty="0" smtClean="0"/>
            <a:t> pod </a:t>
          </a:r>
          <a:r>
            <a:rPr lang="en-US" sz="1800" kern="1200" dirty="0" err="1" smtClean="0"/>
            <a:t>povoljnijim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uslovima</a:t>
          </a:r>
          <a:r>
            <a:rPr lang="en-US" sz="1800" kern="1200" dirty="0" smtClean="0"/>
            <a:t> da </a:t>
          </a:r>
          <a:r>
            <a:rPr lang="en-US" sz="1800" kern="1200" dirty="0" err="1" smtClean="0"/>
            <a:t>na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finansijskom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trzi</a:t>
          </a:r>
          <a:r>
            <a:rPr lang="sr-Latn-RS" sz="1800" kern="1200" dirty="0" smtClean="0"/>
            <a:t>š</a:t>
          </a:r>
          <a:r>
            <a:rPr lang="en-US" sz="1800" kern="1200" dirty="0" err="1" smtClean="0"/>
            <a:t>tu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pribave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dodatni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kapital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 rot="-5400000">
        <a:off x="3293090" y="4964724"/>
        <a:ext cx="5799716" cy="863771"/>
      </dsp:txXfrm>
    </dsp:sp>
    <dsp:sp modelId="{87203CF1-9635-4F61-A7DA-E0798C996D46}">
      <dsp:nvSpPr>
        <dsp:cNvPr id="0" name=""/>
        <dsp:cNvSpPr/>
      </dsp:nvSpPr>
      <dsp:spPr>
        <a:xfrm>
          <a:off x="4464" y="4798342"/>
          <a:ext cx="3288625" cy="11965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5. </a:t>
          </a:r>
          <a:r>
            <a:rPr lang="en-US" sz="2800" kern="1200" dirty="0" err="1" smtClean="0"/>
            <a:t>stepen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rentabilnosti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62874" y="4856752"/>
        <a:ext cx="3171805" cy="1079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0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3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64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3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35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5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35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31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7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639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92FE2-29C0-433D-8D14-DAF3BA5AAF27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BADE0-EB4A-4C9B-A1DC-36A38262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2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ME" sz="3600" dirty="0"/>
              <a:t>DIVIDENDE I </a:t>
            </a:r>
            <a:r>
              <a:rPr lang="sr-Latn-ME" sz="3600" dirty="0" smtClean="0"/>
              <a:t>POLITIKA </a:t>
            </a:r>
            <a:r>
              <a:rPr lang="sr-Latn-ME" sz="3600" dirty="0"/>
              <a:t>RASPODJELE </a:t>
            </a:r>
            <a:r>
              <a:rPr lang="sr-Latn-ME" sz="3600" dirty="0" smtClean="0"/>
              <a:t>DIVIDENDI</a:t>
            </a:r>
            <a:endParaRPr lang="sr-Latn-ME" sz="3600" dirty="0" smtClean="0"/>
          </a:p>
          <a:p>
            <a:pPr lvl="0"/>
            <a:r>
              <a:rPr lang="sr-Latn-ME" sz="3600" dirty="0" smtClean="0"/>
              <a:t>Prof. Dr Halil Kalač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8578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2"/>
          </a:xfrm>
        </p:spPr>
        <p:txBody>
          <a:bodyPr>
            <a:normAutofit/>
          </a:bodyPr>
          <a:lstStyle/>
          <a:p>
            <a:r>
              <a:rPr lang="sr-Latn-ME" sz="3200" dirty="0" smtClean="0">
                <a:latin typeface="+mn-lt"/>
              </a:rPr>
              <a:t>1- </a:t>
            </a:r>
            <a:r>
              <a:rPr lang="en-US" sz="3200" dirty="0" smtClean="0">
                <a:latin typeface="+mn-lt"/>
              </a:rPr>
              <a:t>POLITIKA DIVIDENDI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8"/>
            <a:ext cx="10515600" cy="500498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</a:t>
            </a:r>
            <a:r>
              <a:rPr lang="sr-Latn-ME" dirty="0" smtClean="0"/>
              <a:t>olitika dividendi je </a:t>
            </a:r>
            <a:r>
              <a:rPr lang="en-US" dirty="0" smtClean="0"/>
              <a:t> </a:t>
            </a:r>
            <a:r>
              <a:rPr lang="en-US" dirty="0" err="1"/>
              <a:t>satavni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zadržati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refinansiranje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Zadržavanje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,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raspoloživog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smtClean="0"/>
              <a:t>dividend</a:t>
            </a:r>
            <a:r>
              <a:rPr lang="sr-Latn-ME" dirty="0" smtClean="0"/>
              <a:t>i.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je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alokacije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relevantna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: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akcijske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eljivost</a:t>
            </a:r>
            <a:r>
              <a:rPr lang="en-US" dirty="0"/>
              <a:t>,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administrativni</a:t>
            </a:r>
            <a:r>
              <a:rPr lang="en-US" dirty="0"/>
              <a:t> </a:t>
            </a:r>
            <a:r>
              <a:rPr lang="en-US" dirty="0" err="1"/>
              <a:t>motivi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55177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endParaRPr lang="sr-Latn-ME" dirty="0"/>
          </a:p>
          <a:p>
            <a:pPr algn="just"/>
            <a:r>
              <a:rPr lang="en-US" dirty="0" err="1"/>
              <a:t>Dividende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isplaćivati</a:t>
            </a:r>
            <a:r>
              <a:rPr lang="en-US" dirty="0"/>
              <a:t> </a:t>
            </a:r>
            <a:r>
              <a:rPr lang="en-US" dirty="0" err="1"/>
              <a:t>kvartalno</a:t>
            </a:r>
            <a:r>
              <a:rPr lang="en-US" dirty="0"/>
              <a:t>,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isteku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O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,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odlučuje</a:t>
            </a:r>
            <a:r>
              <a:rPr lang="en-US" dirty="0"/>
              <a:t> </a:t>
            </a:r>
            <a:r>
              <a:rPr lang="sr-Latn-ME" dirty="0" smtClean="0"/>
              <a:t>nadzorni/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maksimalno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do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ostvarene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, da ne bi </a:t>
            </a:r>
            <a:r>
              <a:rPr lang="en-US" dirty="0" err="1"/>
              <a:t>došlo</a:t>
            </a:r>
            <a:r>
              <a:rPr lang="en-US" dirty="0"/>
              <a:t> do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postojećeg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sr-Latn-ME" dirty="0" smtClean="0"/>
              <a:t>i/</a:t>
            </a:r>
            <a:r>
              <a:rPr lang="en-US" dirty="0" err="1" smtClean="0"/>
              <a:t>ili</a:t>
            </a:r>
            <a:r>
              <a:rPr lang="en-US" dirty="0" smtClean="0"/>
              <a:t>  </a:t>
            </a:r>
            <a:r>
              <a:rPr lang="en-US" dirty="0" err="1"/>
              <a:t>obustavljena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ograničile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vid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u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nelikvidnosti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neblagovremenog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dugova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štiteći</a:t>
            </a:r>
            <a:r>
              <a:rPr lang="en-US" dirty="0"/>
              <a:t>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Kreditori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neisplaćivanje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do </a:t>
            </a:r>
            <a:r>
              <a:rPr lang="en-US" dirty="0" err="1"/>
              <a:t>povratka</a:t>
            </a:r>
            <a:r>
              <a:rPr lang="en-US" dirty="0"/>
              <a:t> </a:t>
            </a:r>
            <a:r>
              <a:rPr lang="en-US" dirty="0" err="1" smtClean="0"/>
              <a:t>duga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464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>
                <a:latin typeface="+mn-lt"/>
              </a:rPr>
              <a:t>2. </a:t>
            </a:r>
            <a:r>
              <a:rPr lang="en-US" sz="3200" dirty="0" smtClean="0">
                <a:latin typeface="+mn-lt"/>
              </a:rPr>
              <a:t>PASIVNA </a:t>
            </a:r>
            <a:r>
              <a:rPr lang="sr-Latn-ME" sz="3200" dirty="0" smtClean="0">
                <a:latin typeface="+mn-lt"/>
              </a:rPr>
              <a:t>I </a:t>
            </a:r>
            <a:r>
              <a:rPr lang="en-US" sz="3200" dirty="0" smtClean="0">
                <a:latin typeface="+mn-lt"/>
              </a:rPr>
              <a:t>AKTIVN</a:t>
            </a:r>
            <a:r>
              <a:rPr lang="sr-Latn-ME" sz="3200" dirty="0" smtClean="0">
                <a:latin typeface="+mn-lt"/>
              </a:rPr>
              <a:t>A</a:t>
            </a:r>
            <a:r>
              <a:rPr lang="en-US" sz="3200" dirty="0" smtClean="0">
                <a:latin typeface="+mn-lt"/>
              </a:rPr>
              <a:t> POLITIK</a:t>
            </a:r>
            <a:r>
              <a:rPr lang="sr-Latn-ME" sz="3200" dirty="0" smtClean="0">
                <a:latin typeface="+mn-lt"/>
              </a:rPr>
              <a:t>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>
                <a:latin typeface="+mn-lt"/>
              </a:rPr>
              <a:t>DIVIDENDI </a:t>
            </a:r>
            <a:endParaRPr lang="sr-Latn-ME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se </a:t>
            </a:r>
            <a:r>
              <a:rPr lang="en-US" dirty="0" err="1" smtClean="0"/>
              <a:t>kreće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razmatranja</a:t>
            </a:r>
            <a:r>
              <a:rPr lang="en-US" dirty="0"/>
              <a:t>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nevažne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li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to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maksimizira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? </a:t>
            </a:r>
            <a:endParaRPr lang="sr-Latn-ME" dirty="0" smtClean="0"/>
          </a:p>
          <a:p>
            <a:pPr algn="just"/>
            <a:r>
              <a:rPr lang="en-US" dirty="0" err="1" smtClean="0"/>
              <a:t>Ovd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zadržavanju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061411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 smtClean="0"/>
              <a:t>odlučiti</a:t>
            </a:r>
            <a:r>
              <a:rPr lang="en-US" dirty="0" smtClean="0"/>
              <a:t> </a:t>
            </a:r>
            <a:r>
              <a:rPr lang="en-US" dirty="0" err="1" smtClean="0"/>
              <a:t>hoće</a:t>
            </a:r>
            <a:r>
              <a:rPr lang="en-US" dirty="0" smtClean="0"/>
              <a:t> </a:t>
            </a:r>
            <a:r>
              <a:rPr lang="en-US" dirty="0"/>
              <a:t>li </a:t>
            </a:r>
            <a:r>
              <a:rPr lang="en-US" dirty="0" err="1"/>
              <a:t>zadržati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dalnjeg</a:t>
            </a:r>
            <a:r>
              <a:rPr lang="en-US" dirty="0"/>
              <a:t> </a:t>
            </a:r>
            <a:r>
              <a:rPr lang="en-US" dirty="0" err="1"/>
              <a:t>reinvestiranja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je </a:t>
            </a:r>
            <a:r>
              <a:rPr lang="en-US" dirty="0" err="1" smtClean="0"/>
              <a:t>delimično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novčanu</a:t>
            </a:r>
            <a:r>
              <a:rPr lang="en-US" dirty="0" smtClean="0"/>
              <a:t> </a:t>
            </a:r>
            <a:r>
              <a:rPr lang="en-US" dirty="0" err="1"/>
              <a:t>dividendu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Onoliko</a:t>
            </a:r>
            <a:r>
              <a:rPr lang="en-US" dirty="0"/>
              <a:t> </a:t>
            </a:r>
            <a:r>
              <a:rPr lang="en-US" dirty="0" err="1"/>
              <a:t>dugo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evanih</a:t>
            </a:r>
            <a:r>
              <a:rPr lang="en-US" dirty="0"/>
              <a:t>,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</a:t>
            </a:r>
            <a:r>
              <a:rPr lang="en-US" dirty="0"/>
              <a:t> </a:t>
            </a:r>
            <a:r>
              <a:rPr lang="en-US" dirty="0" err="1"/>
              <a:t>ćanja</a:t>
            </a:r>
            <a:r>
              <a:rPr lang="en-US" dirty="0"/>
              <a:t> </a:t>
            </a:r>
            <a:r>
              <a:rPr lang="en-US" dirty="0" err="1" smtClean="0"/>
              <a:t>vlasničke</a:t>
            </a:r>
            <a:r>
              <a:rPr lang="en-US" dirty="0" smtClean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prihvatljivih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</a:t>
            </a:r>
            <a:r>
              <a:rPr lang="en-US" dirty="0" err="1" smtClean="0"/>
              <a:t>preduzeću</a:t>
            </a:r>
            <a:r>
              <a:rPr lang="en-US" dirty="0" smtClean="0"/>
              <a:t> </a:t>
            </a:r>
            <a:r>
              <a:rPr lang="en-US" dirty="0" err="1"/>
              <a:t>ostane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, ta </a:t>
            </a:r>
            <a:r>
              <a:rPr lang="en-US" dirty="0" err="1"/>
              <a:t>zarada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 smtClean="0"/>
              <a:t>raspod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/>
              <a:t>akcionarima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00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bi u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bio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,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prib</a:t>
            </a:r>
            <a:r>
              <a:rPr lang="sr-Latn-ME" dirty="0" smtClean="0"/>
              <a:t>j</a:t>
            </a:r>
            <a:r>
              <a:rPr lang="en-US" dirty="0" err="1" smtClean="0"/>
              <a:t>eći</a:t>
            </a:r>
            <a:r>
              <a:rPr lang="en-US" dirty="0" smtClean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dodatnom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kombinacije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starih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je </a:t>
            </a:r>
            <a:r>
              <a:rPr lang="en-US" dirty="0" err="1"/>
              <a:t>pasivni</a:t>
            </a:r>
            <a:r>
              <a:rPr lang="en-US" dirty="0"/>
              <a:t> </a:t>
            </a:r>
            <a:r>
              <a:rPr lang="en-US" dirty="0" err="1"/>
              <a:t>ostatak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enjaće</a:t>
            </a:r>
            <a:r>
              <a:rPr lang="en-US" dirty="0" smtClean="0"/>
              <a:t> </a:t>
            </a:r>
            <a:r>
              <a:rPr lang="en-US" dirty="0"/>
              <a:t>se od </a:t>
            </a:r>
            <a:r>
              <a:rPr lang="en-US" dirty="0" err="1"/>
              <a:t>perioda</a:t>
            </a:r>
            <a:r>
              <a:rPr lang="en-US" dirty="0"/>
              <a:t> do </a:t>
            </a:r>
            <a:r>
              <a:rPr lang="en-US" dirty="0" err="1"/>
              <a:t>perioda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prihvatljivih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preduzeću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,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erovatno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 smtClean="0"/>
              <a:t>isplaćenih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smtClean="0"/>
              <a:t>0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 smtClean="0"/>
              <a:t>pronađe</a:t>
            </a:r>
            <a:r>
              <a:rPr lang="en-US" dirty="0" smtClean="0"/>
              <a:t> </a:t>
            </a:r>
            <a:r>
              <a:rPr lang="en-US" dirty="0" err="1"/>
              <a:t>profitabilne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,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iznositi</a:t>
            </a:r>
            <a:r>
              <a:rPr lang="en-US" dirty="0"/>
              <a:t> 100%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037842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e</a:t>
            </a:r>
            <a:r>
              <a:rPr lang="en-US" dirty="0" err="1" smtClean="0"/>
              <a:t>đu</a:t>
            </a:r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ekstrema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negde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/>
              <a:t>0 .... 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/>
          </a:p>
          <a:p>
            <a:pPr algn="just"/>
            <a:r>
              <a:rPr lang="en-US" dirty="0" err="1"/>
              <a:t>Posmatranje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pasivnog</a:t>
            </a:r>
            <a:r>
              <a:rPr lang="en-US" dirty="0"/>
              <a:t> </a:t>
            </a:r>
            <a:r>
              <a:rPr lang="en-US" dirty="0" err="1"/>
              <a:t>ostataka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postojanjem</a:t>
            </a:r>
            <a:r>
              <a:rPr lang="en-US" dirty="0"/>
              <a:t> </a:t>
            </a:r>
            <a:r>
              <a:rPr lang="en-US" dirty="0" err="1"/>
              <a:t>prihvatljivih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</a:t>
            </a:r>
            <a:r>
              <a:rPr lang="en-US" dirty="0" err="1"/>
              <a:t>implicira</a:t>
            </a:r>
            <a:r>
              <a:rPr lang="en-US" dirty="0"/>
              <a:t> da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Jesu li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neiskorišćenih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Da li bi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trebalo</a:t>
            </a:r>
            <a:r>
              <a:rPr lang="en-US" dirty="0"/>
              <a:t> da se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aktivna</a:t>
            </a:r>
            <a:r>
              <a:rPr lang="en-US" dirty="0"/>
              <a:t> </a:t>
            </a:r>
            <a:r>
              <a:rPr lang="en-US" dirty="0" err="1"/>
              <a:t>varijabila</a:t>
            </a:r>
            <a:r>
              <a:rPr lang="en-US" dirty="0"/>
              <a:t>, a da se </a:t>
            </a:r>
            <a:r>
              <a:rPr lang="en-US" dirty="0" err="1"/>
              <a:t>kapitalna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tretira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ostatak</a:t>
            </a:r>
            <a:r>
              <a:rPr lang="en-US" dirty="0" smtClean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dobijamo</a:t>
            </a:r>
            <a:r>
              <a:rPr lang="en-US" dirty="0"/>
              <a:t> </a:t>
            </a:r>
            <a:r>
              <a:rPr lang="en-US" dirty="0" err="1" smtClean="0"/>
              <a:t>postavljajući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: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nevažne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(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pretpostavku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prilike</a:t>
            </a:r>
            <a:r>
              <a:rPr lang="en-US" dirty="0"/>
              <a:t> </a:t>
            </a:r>
            <a:r>
              <a:rPr lang="en-US" dirty="0" err="1"/>
              <a:t>konstantne</a:t>
            </a:r>
            <a:r>
              <a:rPr lang="en-US" dirty="0"/>
              <a:t> ) ne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?</a:t>
            </a:r>
            <a:endParaRPr lang="sr-Latn-ME" dirty="0"/>
          </a:p>
          <a:p>
            <a:pPr algn="just"/>
            <a:r>
              <a:rPr lang="en-US" dirty="0"/>
              <a:t> Miler – </a:t>
            </a:r>
            <a:r>
              <a:rPr lang="en-US" dirty="0" err="1"/>
              <a:t>Modiljani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o </a:t>
            </a:r>
            <a:r>
              <a:rPr lang="en-US" dirty="0" err="1"/>
              <a:t>nevažnosti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18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Ova </a:t>
            </a:r>
            <a:r>
              <a:rPr lang="en-US" dirty="0" err="1"/>
              <a:t>dvojica</a:t>
            </a:r>
            <a:r>
              <a:rPr lang="en-US" dirty="0"/>
              <a:t> </a:t>
            </a:r>
            <a:r>
              <a:rPr lang="en-US" dirty="0" err="1" smtClean="0"/>
              <a:t>naučnika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najpotpuniji</a:t>
            </a:r>
            <a:r>
              <a:rPr lang="en-US" dirty="0"/>
              <a:t> argument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nevažnost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Pokazali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da je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 smtClean="0"/>
              <a:t>određenu</a:t>
            </a:r>
            <a:r>
              <a:rPr lang="en-US" dirty="0" smtClean="0"/>
              <a:t> </a:t>
            </a:r>
            <a:r>
              <a:rPr lang="en-US" dirty="0" err="1"/>
              <a:t>investicionu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/>
              <a:t>,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nevažan</a:t>
            </a:r>
            <a:r>
              <a:rPr lang="en-US" dirty="0"/>
              <a:t> </a:t>
            </a:r>
            <a:r>
              <a:rPr lang="en-US" dirty="0" err="1"/>
              <a:t>detalj</a:t>
            </a:r>
            <a:r>
              <a:rPr lang="en-US" dirty="0"/>
              <a:t>, </a:t>
            </a:r>
            <a:r>
              <a:rPr lang="en-US" dirty="0" err="1"/>
              <a:t>detalj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određuje</a:t>
            </a:r>
            <a:r>
              <a:rPr lang="en-US" dirty="0" smtClean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sposobnst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zaradu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, a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tok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ij</a:t>
            </a:r>
            <a:r>
              <a:rPr lang="en-US" dirty="0" err="1" smtClean="0"/>
              <a:t>eljen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ne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teoriju</a:t>
            </a:r>
            <a:r>
              <a:rPr lang="en-US" dirty="0"/>
              <a:t> </a:t>
            </a:r>
            <a:r>
              <a:rPr lang="en-US" dirty="0" err="1"/>
              <a:t>izgradili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pretpostavkama</a:t>
            </a:r>
            <a:r>
              <a:rPr lang="en-US" dirty="0"/>
              <a:t> </a:t>
            </a:r>
            <a:r>
              <a:rPr lang="en-US" dirty="0" err="1"/>
              <a:t>konstantnog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 smtClean="0"/>
              <a:t>isključujući</a:t>
            </a:r>
            <a:r>
              <a:rPr lang="en-US" dirty="0" smtClean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H od V,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odsustva</a:t>
            </a:r>
            <a:r>
              <a:rPr lang="en-US" dirty="0"/>
              <a:t> </a:t>
            </a:r>
            <a:r>
              <a:rPr lang="en-US" dirty="0" err="1"/>
              <a:t>efekta</a:t>
            </a:r>
            <a:r>
              <a:rPr lang="en-US" dirty="0"/>
              <a:t> </a:t>
            </a:r>
            <a:r>
              <a:rPr lang="sr-Latn-ME" dirty="0" smtClean="0"/>
              <a:t>poreza.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272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700"/>
            <a:ext cx="10515600" cy="54022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/>
              <a:t>Miler – </a:t>
            </a:r>
            <a:r>
              <a:rPr lang="en-US" dirty="0" err="1" smtClean="0"/>
              <a:t>Modiljani</a:t>
            </a:r>
            <a:r>
              <a:rPr lang="sr-Latn-ME" dirty="0" smtClean="0"/>
              <a:t> u</a:t>
            </a:r>
            <a:r>
              <a:rPr lang="en-US" dirty="0" smtClean="0"/>
              <a:t> </a:t>
            </a:r>
            <a:r>
              <a:rPr lang="en-US" dirty="0" err="1" smtClean="0"/>
              <a:t>teorij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nevažnosti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/>
              <a:t> </a:t>
            </a:r>
            <a:r>
              <a:rPr lang="en-US" dirty="0" err="1" smtClean="0"/>
              <a:t>tvrde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 smtClean="0"/>
              <a:t>donošenjem</a:t>
            </a:r>
            <a:r>
              <a:rPr lang="en-US" dirty="0" smtClean="0"/>
              <a:t> 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tiču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smtClean="0"/>
              <a:t>mora </a:t>
            </a:r>
            <a:r>
              <a:rPr lang="en-US" dirty="0" err="1"/>
              <a:t>činiti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ono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nemogu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učiniti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sebe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stvori</a:t>
            </a:r>
            <a:r>
              <a:rPr lang="sr-Latn-ME" dirty="0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jednostavnim</a:t>
            </a:r>
            <a:r>
              <a:rPr lang="en-US" dirty="0"/>
              <a:t> 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/>
              <a:t>Mora </a:t>
            </a:r>
            <a:r>
              <a:rPr lang="en-US" dirty="0" err="1"/>
              <a:t>učiniti</a:t>
            </a:r>
            <a:r>
              <a:rPr lang="en-US" dirty="0"/>
              <a:t>  </a:t>
            </a:r>
            <a:r>
              <a:rPr lang="en-US" dirty="0" err="1"/>
              <a:t>više</a:t>
            </a:r>
            <a:r>
              <a:rPr lang="en-US" dirty="0"/>
              <a:t>, mora da </a:t>
            </a:r>
            <a:r>
              <a:rPr lang="en-US" dirty="0" err="1"/>
              <a:t>stvori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en-US" dirty="0"/>
              <a:t> </a:t>
            </a:r>
            <a:r>
              <a:rPr lang="en-US" dirty="0" err="1"/>
              <a:t>buduću</a:t>
            </a:r>
            <a:r>
              <a:rPr lang="en-US" dirty="0"/>
              <a:t> </a:t>
            </a:r>
            <a:r>
              <a:rPr lang="en-US" dirty="0" err="1"/>
              <a:t>perspektivu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atraktivna</a:t>
            </a:r>
            <a:r>
              <a:rPr lang="en-US" dirty="0"/>
              <a:t> 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uvećanjem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a ne </a:t>
            </a:r>
            <a:r>
              <a:rPr lang="en-US" dirty="0" err="1"/>
              <a:t>načinom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  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je </a:t>
            </a:r>
            <a:r>
              <a:rPr lang="en-US" dirty="0" err="1" smtClean="0"/>
              <a:t>određena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snagom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/>
              <a:t>,  </a:t>
            </a:r>
            <a:r>
              <a:rPr lang="en-US" dirty="0" err="1" smtClean="0"/>
              <a:t>tj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prihodima</a:t>
            </a:r>
            <a:r>
              <a:rPr lang="en-US" dirty="0"/>
              <a:t> od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 </a:t>
            </a:r>
          </a:p>
          <a:p>
            <a:pPr algn="just"/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419364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Ključna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M&amp;M </a:t>
            </a:r>
            <a:r>
              <a:rPr lang="en-US" dirty="0" err="1"/>
              <a:t>teorije</a:t>
            </a:r>
            <a:r>
              <a:rPr lang="en-US" dirty="0"/>
              <a:t> je da se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bogatstvo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nadoknađuje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nasuprot</a:t>
            </a:r>
            <a:r>
              <a:rPr lang="en-US" dirty="0"/>
              <a:t> </a:t>
            </a:r>
            <a:r>
              <a:rPr lang="en-US" dirty="0" err="1"/>
              <a:t>zadržanoj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: </a:t>
            </a:r>
            <a:r>
              <a:rPr lang="sr-Latn-ME" dirty="0" err="1"/>
              <a:t>a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finansira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projekt</a:t>
            </a:r>
            <a:r>
              <a:rPr lang="en-US" dirty="0"/>
              <a:t> mora se </a:t>
            </a:r>
            <a:r>
              <a:rPr lang="en-US" dirty="0" err="1"/>
              <a:t>odlučiti</a:t>
            </a:r>
            <a:r>
              <a:rPr lang="en-US" dirty="0"/>
              <a:t> da li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finansirati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: a) </a:t>
            </a:r>
            <a:r>
              <a:rPr lang="sr-Latn-ME" dirty="0" err="1"/>
              <a:t>u</a:t>
            </a:r>
            <a:r>
              <a:rPr lang="en-US" dirty="0" err="1" smtClean="0"/>
              <a:t>nutarnjeg</a:t>
            </a:r>
            <a:r>
              <a:rPr lang="en-US" dirty="0" smtClean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neisplaćivanje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/>
              <a:t>b ) </a:t>
            </a:r>
            <a:r>
              <a:rPr lang="sr-Latn-ME" dirty="0" err="1"/>
              <a:t>p</a:t>
            </a:r>
            <a:r>
              <a:rPr lang="en-US" dirty="0" err="1" smtClean="0"/>
              <a:t>utem</a:t>
            </a:r>
            <a:r>
              <a:rPr lang="en-US" dirty="0" smtClean="0"/>
              <a:t> </a:t>
            </a:r>
            <a:r>
              <a:rPr lang="en-US" dirty="0" err="1"/>
              <a:t>emitovanja</a:t>
            </a:r>
            <a:r>
              <a:rPr lang="en-US" dirty="0"/>
              <a:t> H </a:t>
            </a:r>
            <a:r>
              <a:rPr lang="sr-Latn-ME" dirty="0" smtClean="0"/>
              <a:t>o</a:t>
            </a:r>
            <a:r>
              <a:rPr lang="en-US" dirty="0" smtClean="0"/>
              <a:t>d </a:t>
            </a:r>
            <a:r>
              <a:rPr lang="en-US" dirty="0"/>
              <a:t>V,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dugovnih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nadoknaditi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odlio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/>
              <a:t>M &amp; M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/>
              <a:t>suma</a:t>
            </a:r>
            <a:r>
              <a:rPr lang="en-US" dirty="0"/>
              <a:t> </a:t>
            </a:r>
            <a:r>
              <a:rPr lang="en-US" dirty="0" err="1"/>
              <a:t>diskontovane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obične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, je </a:t>
            </a:r>
            <a:r>
              <a:rPr lang="en-US" dirty="0" smtClean="0"/>
              <a:t>t</a:t>
            </a:r>
            <a:r>
              <a:rPr lang="sr-Latn-ME" dirty="0" smtClean="0"/>
              <a:t>a</a:t>
            </a:r>
            <a:r>
              <a:rPr lang="en-US" dirty="0" err="1" smtClean="0"/>
              <a:t>čno</a:t>
            </a:r>
            <a:r>
              <a:rPr lang="en-US" dirty="0" smtClean="0"/>
              <a:t> </a:t>
            </a:r>
            <a:r>
              <a:rPr lang="en-US" dirty="0" err="1"/>
              <a:t>jednaka</a:t>
            </a:r>
            <a:r>
              <a:rPr lang="en-US" dirty="0"/>
              <a:t> </a:t>
            </a:r>
            <a:r>
              <a:rPr lang="en-US" dirty="0" err="1"/>
              <a:t>tržišnoj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5343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800"/>
            <a:ext cx="10515600" cy="5237163"/>
          </a:xfrm>
        </p:spPr>
        <p:txBody>
          <a:bodyPr/>
          <a:lstStyle/>
          <a:p>
            <a:pPr algn="just"/>
            <a:r>
              <a:rPr lang="en-US" dirty="0"/>
              <a:t> Pad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razvodnjavanja</a:t>
            </a:r>
            <a:r>
              <a:rPr lang="en-US" dirty="0"/>
              <a:t> </a:t>
            </a:r>
            <a:r>
              <a:rPr lang="en-US" dirty="0" err="1"/>
              <a:t>uzrokovanog</a:t>
            </a:r>
            <a:r>
              <a:rPr lang="en-US" dirty="0"/>
              <a:t>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finansiranjem</a:t>
            </a:r>
            <a:r>
              <a:rPr lang="en-US" dirty="0"/>
              <a:t> </a:t>
            </a:r>
            <a:r>
              <a:rPr lang="en-US" dirty="0" err="1" smtClean="0"/>
              <a:t>glavnic</a:t>
            </a:r>
            <a:r>
              <a:rPr lang="sr-Latn-ME" dirty="0" smtClean="0"/>
              <a:t>e</a:t>
            </a:r>
            <a:r>
              <a:rPr lang="en-US" dirty="0" smtClean="0"/>
              <a:t>, </a:t>
            </a:r>
            <a:r>
              <a:rPr lang="en-US" dirty="0"/>
              <a:t>se </a:t>
            </a:r>
            <a:r>
              <a:rPr lang="en-US" dirty="0" err="1" smtClean="0"/>
              <a:t>nadoknađuje</a:t>
            </a:r>
            <a:r>
              <a:rPr lang="en-US" dirty="0" smtClean="0"/>
              <a:t> </a:t>
            </a:r>
            <a:r>
              <a:rPr lang="en-US" dirty="0" err="1"/>
              <a:t>isplatom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pa je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oničarima</a:t>
            </a:r>
            <a:r>
              <a:rPr lang="en-US" dirty="0" smtClean="0"/>
              <a:t> </a:t>
            </a:r>
            <a:r>
              <a:rPr lang="en-US" dirty="0" err="1"/>
              <a:t>svejedno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Kao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očuvanje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je </a:t>
            </a:r>
            <a:r>
              <a:rPr lang="en-US" dirty="0" err="1"/>
              <a:t>suma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</a:t>
            </a:r>
            <a:r>
              <a:rPr lang="en-US" dirty="0" smtClean="0"/>
              <a:t> 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jednaka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sr-Latn-ME" dirty="0"/>
              <a:t>s</a:t>
            </a:r>
            <a:r>
              <a:rPr lang="en-US" dirty="0" smtClean="0"/>
              <a:t>e </a:t>
            </a:r>
            <a:r>
              <a:rPr lang="en-US" dirty="0" err="1" smtClean="0"/>
              <a:t>količina</a:t>
            </a:r>
            <a:r>
              <a:rPr lang="en-US" dirty="0" smtClean="0"/>
              <a:t>  </a:t>
            </a:r>
            <a:r>
              <a:rPr lang="en-US" dirty="0"/>
              <a:t>ne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rezanjem</a:t>
            </a:r>
            <a:r>
              <a:rPr lang="en-US" dirty="0"/>
              <a:t> </a:t>
            </a:r>
            <a:r>
              <a:rPr lang="sr-Latn-ME" dirty="0" smtClean="0"/>
              <a:t>na djelove</a:t>
            </a:r>
            <a:r>
              <a:rPr lang="en-US" dirty="0" smtClean="0"/>
              <a:t>. 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63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b="1" dirty="0"/>
              <a:t>UVOD </a:t>
            </a:r>
            <a:r>
              <a:rPr lang="sr-Latn-ME" b="1" dirty="0" smtClean="0"/>
              <a:t>– </a:t>
            </a:r>
            <a:r>
              <a:rPr lang="en-US" b="1" dirty="0" smtClean="0"/>
              <a:t>R</a:t>
            </a:r>
            <a:r>
              <a:rPr lang="sr-Latn-ME" b="1" dirty="0" smtClean="0"/>
              <a:t>ASPODJELA  </a:t>
            </a:r>
            <a:r>
              <a:rPr lang="sr-Latn-ME" b="1" dirty="0" smtClean="0"/>
              <a:t>NETO DOBITI</a:t>
            </a:r>
          </a:p>
          <a:p>
            <a:pPr marL="0" indent="0">
              <a:buNone/>
            </a:pPr>
            <a:r>
              <a:rPr lang="sr-Latn-ME" dirty="0" smtClean="0"/>
              <a:t>1- </a:t>
            </a:r>
            <a:r>
              <a:rPr lang="en-US" dirty="0"/>
              <a:t>POLITIKA </a:t>
            </a:r>
            <a:r>
              <a:rPr lang="en-US" dirty="0" smtClean="0"/>
              <a:t>DIVIDENDI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/>
              <a:t>2. </a:t>
            </a:r>
            <a:r>
              <a:rPr lang="en-US" dirty="0"/>
              <a:t>PASIVNA </a:t>
            </a:r>
            <a:r>
              <a:rPr lang="sr-Latn-ME" dirty="0"/>
              <a:t>I</a:t>
            </a:r>
            <a:r>
              <a:rPr lang="en-US" dirty="0" smtClean="0"/>
              <a:t> AKTIVN</a:t>
            </a:r>
            <a:r>
              <a:rPr lang="sr-Latn-ME" dirty="0" smtClean="0"/>
              <a:t>A</a:t>
            </a:r>
            <a:r>
              <a:rPr lang="en-US" dirty="0" smtClean="0"/>
              <a:t> POLITIK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DIVIDENDI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/>
              <a:t>3. </a:t>
            </a:r>
            <a:r>
              <a:rPr lang="en-US" dirty="0"/>
              <a:t>OP</a:t>
            </a:r>
            <a:r>
              <a:rPr lang="sr-Latn-ME" dirty="0"/>
              <a:t>ŠT</a:t>
            </a:r>
            <a:r>
              <a:rPr lang="en-US" dirty="0"/>
              <a:t>E ODREDBE O DIVIDENDAMA</a:t>
            </a:r>
            <a:r>
              <a:rPr lang="sr-Latn-ME" dirty="0"/>
              <a:t>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</a:t>
            </a:r>
            <a:r>
              <a:rPr lang="pt-BR" dirty="0" smtClean="0"/>
              <a:t>Op</a:t>
            </a:r>
            <a:r>
              <a:rPr lang="sr-Latn-ME" dirty="0" smtClean="0"/>
              <a:t>št</a:t>
            </a:r>
            <a:r>
              <a:rPr lang="pt-BR" dirty="0" smtClean="0"/>
              <a:t>e </a:t>
            </a:r>
            <a:r>
              <a:rPr lang="pt-BR" dirty="0"/>
              <a:t>odredbe o </a:t>
            </a:r>
            <a:r>
              <a:rPr lang="pt-BR" dirty="0" smtClean="0"/>
              <a:t>dividendama</a:t>
            </a:r>
            <a:r>
              <a:rPr lang="sr-Latn-ME" dirty="0" smtClean="0"/>
              <a:t> u  BiH</a:t>
            </a:r>
            <a:endParaRPr lang="sr-Latn-ME" dirty="0" smtClean="0"/>
          </a:p>
          <a:p>
            <a:pPr marL="0" indent="0">
              <a:buNone/>
            </a:pPr>
            <a:r>
              <a:rPr lang="it-IT" dirty="0" smtClean="0"/>
              <a:t>B</a:t>
            </a:r>
            <a:r>
              <a:rPr lang="sr-Latn-ME" dirty="0" smtClean="0"/>
              <a:t> -</a:t>
            </a:r>
            <a:r>
              <a:rPr lang="it-IT" dirty="0" smtClean="0"/>
              <a:t> </a:t>
            </a:r>
            <a:r>
              <a:rPr lang="it-IT" dirty="0"/>
              <a:t>Postupak za utvrđivanje i isplatu </a:t>
            </a:r>
            <a:r>
              <a:rPr lang="it-IT" dirty="0" smtClean="0"/>
              <a:t>dividendi</a:t>
            </a:r>
            <a:endParaRPr lang="sr-Latn-ME" dirty="0" smtClean="0"/>
          </a:p>
          <a:p>
            <a:pPr marL="0" indent="0">
              <a:buNone/>
            </a:pPr>
            <a:r>
              <a:rPr lang="pt-BR" dirty="0" smtClean="0"/>
              <a:t>C</a:t>
            </a:r>
            <a:r>
              <a:rPr lang="sr-Latn-ME" dirty="0" smtClean="0"/>
              <a:t> -</a:t>
            </a:r>
            <a:r>
              <a:rPr lang="pt-BR" dirty="0" smtClean="0"/>
              <a:t> </a:t>
            </a:r>
            <a:r>
              <a:rPr lang="pt-BR" dirty="0"/>
              <a:t>Objavljivanje informacija o </a:t>
            </a:r>
            <a:r>
              <a:rPr lang="pt-BR" dirty="0" smtClean="0"/>
              <a:t>dividendama</a:t>
            </a:r>
            <a:endParaRPr lang="sr-Latn-ME" dirty="0" smtClean="0"/>
          </a:p>
          <a:p>
            <a:pPr marL="0" indent="0">
              <a:buNone/>
            </a:pPr>
            <a:r>
              <a:rPr lang="en-US" dirty="0"/>
              <a:t>D</a:t>
            </a:r>
            <a:r>
              <a:rPr lang="sr-Latn-ME" dirty="0"/>
              <a:t> -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dividendi</a:t>
            </a:r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519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008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Suština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teorije</a:t>
            </a:r>
            <a:r>
              <a:rPr lang="en-US" dirty="0"/>
              <a:t> je da </a:t>
            </a:r>
            <a:r>
              <a:rPr lang="en-US" dirty="0" err="1"/>
              <a:t>dividendna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ne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recimo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eši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sr-Latn-ME" dirty="0"/>
              <a:t>u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planiranu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prikupi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, </a:t>
            </a:r>
            <a:r>
              <a:rPr lang="en-US" dirty="0" err="1"/>
              <a:t>emitujući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 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kupci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stari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ij</a:t>
            </a:r>
            <a:r>
              <a:rPr lang="en-US" dirty="0" err="1" smtClean="0"/>
              <a:t>enjena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11010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1228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Akcinari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ostaj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ij</a:t>
            </a:r>
            <a:r>
              <a:rPr lang="en-US" dirty="0" err="1" smtClean="0"/>
              <a:t>enjen</a:t>
            </a:r>
            <a:r>
              <a:rPr lang="sr-Latn-ME" dirty="0" smtClean="0"/>
              <a:t>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Akcinari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smtClean="0"/>
              <a:t> </a:t>
            </a:r>
            <a:r>
              <a:rPr lang="en-US" dirty="0" err="1"/>
              <a:t>reciklaže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sr-Latn-ME" dirty="0"/>
          </a:p>
          <a:p>
            <a:pPr algn="just"/>
            <a:r>
              <a:rPr lang="en-US" dirty="0" err="1" smtClean="0"/>
              <a:t>Kakva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sistuacija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bi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ešili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preprodaju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preprodaju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izvestan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? </a:t>
            </a:r>
            <a:endParaRPr lang="sr-Latn-ME" dirty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preprodaje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pojedinačnom</a:t>
            </a:r>
            <a:r>
              <a:rPr lang="en-US" dirty="0"/>
              <a:t> </a:t>
            </a:r>
            <a:r>
              <a:rPr lang="en-US" dirty="0" err="1" smtClean="0"/>
              <a:t>periodu</a:t>
            </a:r>
            <a:r>
              <a:rPr lang="en-US" dirty="0" smtClean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/>
              <a:t>se ne bi </a:t>
            </a:r>
            <a:r>
              <a:rPr lang="en-US" dirty="0" smtClean="0"/>
              <a:t>prom</a:t>
            </a:r>
            <a:r>
              <a:rPr lang="sr-Latn-ME" dirty="0" smtClean="0"/>
              <a:t>ij</a:t>
            </a:r>
            <a:r>
              <a:rPr lang="en-US" dirty="0" err="1" smtClean="0"/>
              <a:t>enila</a:t>
            </a:r>
            <a:r>
              <a:rPr lang="en-US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5254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1100"/>
            <a:ext cx="10515600" cy="49958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dividende</a:t>
            </a:r>
            <a:r>
              <a:rPr lang="en-US" dirty="0"/>
              <a:t> ne </a:t>
            </a:r>
            <a:r>
              <a:rPr lang="en-US" dirty="0" err="1" smtClean="0"/>
              <a:t>isplaćuju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dolaze</a:t>
            </a:r>
            <a:r>
              <a:rPr lang="en-US" dirty="0"/>
              <a:t> do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je </a:t>
            </a:r>
            <a:r>
              <a:rPr lang="en-US" dirty="0" err="1"/>
              <a:t>potrebna</a:t>
            </a:r>
            <a:r>
              <a:rPr lang="en-US" dirty="0"/>
              <a:t> ?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Prodajom</a:t>
            </a:r>
            <a:r>
              <a:rPr lang="en-US" dirty="0" smtClean="0"/>
              <a:t> </a:t>
            </a:r>
            <a:r>
              <a:rPr lang="en-US" dirty="0" err="1" smtClean="0"/>
              <a:t>određenog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 smtClean="0"/>
              <a:t>trž</a:t>
            </a:r>
            <a:r>
              <a:rPr lang="sr-Latn-ME" dirty="0"/>
              <a:t>i</a:t>
            </a:r>
            <a:r>
              <a:rPr lang="en-US" dirty="0" err="1" smtClean="0"/>
              <a:t>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viša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pozitivnu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NSV,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dividendna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nikakvog</a:t>
            </a:r>
            <a:r>
              <a:rPr lang="en-US" dirty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Uostalom</a:t>
            </a:r>
            <a:r>
              <a:rPr lang="en-US" dirty="0" smtClean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odluku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preferencija</a:t>
            </a:r>
            <a:r>
              <a:rPr lang="en-US" dirty="0"/>
              <a:t> da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zadovoljni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a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zadovoljni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6867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700"/>
            <a:ext cx="10515600" cy="52752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preduz</a:t>
            </a:r>
            <a:r>
              <a:rPr lang="sr-Latn-ME" dirty="0" smtClean="0"/>
              <a:t>a</a:t>
            </a:r>
            <a:r>
              <a:rPr lang="en-US" dirty="0" smtClean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smtClean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indiferentni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hoće</a:t>
            </a:r>
            <a:r>
              <a:rPr lang="en-US" dirty="0"/>
              <a:t> li </a:t>
            </a:r>
            <a:r>
              <a:rPr lang="en-US" dirty="0" err="1"/>
              <a:t>primiti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povećanih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Počevši</a:t>
            </a:r>
            <a:r>
              <a:rPr lang="en-US" dirty="0" smtClean="0"/>
              <a:t> </a:t>
            </a:r>
            <a:r>
              <a:rPr lang="en-US" dirty="0"/>
              <a:t>od argumenta </a:t>
            </a:r>
            <a:r>
              <a:rPr lang="en-US" dirty="0" err="1" smtClean="0"/>
              <a:t>teorije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nevažnosti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u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dividende</a:t>
            </a:r>
            <a:r>
              <a:rPr lang="en-US" dirty="0"/>
              <a:t> ne </a:t>
            </a:r>
            <a:r>
              <a:rPr lang="en-US" dirty="0" smtClean="0"/>
              <a:t> </a:t>
            </a:r>
            <a:r>
              <a:rPr lang="en-US" dirty="0" err="1"/>
              <a:t>isplaćuju</a:t>
            </a:r>
            <a:r>
              <a:rPr lang="en-US" dirty="0"/>
              <a:t>, 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/>
              <a:t>da bi </a:t>
            </a:r>
            <a:r>
              <a:rPr lang="en-US" dirty="0" smtClean="0"/>
              <a:t> </a:t>
            </a:r>
            <a:r>
              <a:rPr lang="en-US" dirty="0" err="1"/>
              <a:t>došli</a:t>
            </a:r>
            <a:r>
              <a:rPr lang="en-US" dirty="0"/>
              <a:t> do </a:t>
            </a:r>
            <a:r>
              <a:rPr lang="en-US" dirty="0" err="1"/>
              <a:t>gotovine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sr-Latn-ME" dirty="0" smtClean="0"/>
              <a:t>će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76717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3800"/>
            <a:ext cx="10515600" cy="4983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momentu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datog</a:t>
            </a:r>
            <a:r>
              <a:rPr lang="en-US" dirty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ća</a:t>
            </a:r>
            <a:r>
              <a:rPr lang="en-US" dirty="0" smtClean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informaciju</a:t>
            </a:r>
            <a:r>
              <a:rPr lang="en-US" dirty="0"/>
              <a:t> da 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reagovati</a:t>
            </a:r>
            <a:r>
              <a:rPr lang="en-US" dirty="0" smtClean="0"/>
              <a:t> </a:t>
            </a:r>
            <a:r>
              <a:rPr lang="en-US" dirty="0" err="1"/>
              <a:t>obaranjem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b="1" dirty="0" err="1" smtClean="0"/>
              <a:t>Argumenti</a:t>
            </a:r>
            <a:r>
              <a:rPr lang="en-US" b="1" dirty="0" smtClean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važnost</a:t>
            </a:r>
            <a:r>
              <a:rPr lang="en-US" b="1" dirty="0"/>
              <a:t> </a:t>
            </a:r>
            <a:r>
              <a:rPr lang="en-US" b="1" dirty="0" err="1" smtClean="0"/>
              <a:t>dividendi</a:t>
            </a:r>
            <a:r>
              <a:rPr lang="en-US" b="1" dirty="0" smtClean="0"/>
              <a:t>  </a:t>
            </a:r>
            <a:endParaRPr lang="sr-Latn-ME" b="1" dirty="0" smtClean="0"/>
          </a:p>
          <a:p>
            <a:pPr marL="0" indent="0" algn="just">
              <a:buNone/>
            </a:pPr>
            <a:r>
              <a:rPr lang="en-US" dirty="0" smtClean="0"/>
              <a:t>–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sr-Latn-ME" dirty="0" smtClean="0"/>
              <a:t>z</a:t>
            </a:r>
            <a:r>
              <a:rPr lang="en-US" dirty="0" smtClean="0"/>
              <a:t>bog </a:t>
            </a:r>
            <a:r>
              <a:rPr lang="en-US" dirty="0" err="1"/>
              <a:t>osećaja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vole </a:t>
            </a:r>
            <a:r>
              <a:rPr lang="en-US" dirty="0" err="1"/>
              <a:t>zaradu</a:t>
            </a:r>
            <a:r>
              <a:rPr lang="en-US" dirty="0"/>
              <a:t> u </a:t>
            </a:r>
            <a:r>
              <a:rPr lang="en-US" dirty="0" err="1" smtClean="0"/>
              <a:t>obliku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/>
              <a:t>je </a:t>
            </a:r>
            <a:r>
              <a:rPr lang="en-US" dirty="0" err="1"/>
              <a:t>konkretna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odigrava</a:t>
            </a:r>
            <a:r>
              <a:rPr lang="en-US" dirty="0"/>
              <a:t> se u </a:t>
            </a:r>
            <a:r>
              <a:rPr lang="en-US" dirty="0" err="1"/>
              <a:t>sadašnjosti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projekat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 smtClean="0"/>
              <a:t>propadne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/>
              <a:t>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povećana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budućnosti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Oporezivanje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668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–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dobitke</a:t>
            </a:r>
            <a:r>
              <a:rPr lang="en-US" dirty="0"/>
              <a:t> </a:t>
            </a:r>
            <a:r>
              <a:rPr lang="en-US" dirty="0" err="1"/>
              <a:t>manja</a:t>
            </a:r>
            <a:r>
              <a:rPr lang="en-US" dirty="0"/>
              <a:t> od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od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zadržavanje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 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ne </a:t>
            </a:r>
            <a:r>
              <a:rPr lang="en-US" dirty="0" smtClean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smtClean="0"/>
              <a:t>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međukompanijske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se </a:t>
            </a:r>
            <a:r>
              <a:rPr lang="en-US" dirty="0" err="1"/>
              <a:t>oporezuju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efektivnoj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manja</a:t>
            </a:r>
            <a:r>
              <a:rPr lang="en-US" dirty="0"/>
              <a:t> od one </a:t>
            </a:r>
            <a:r>
              <a:rPr lang="en-US" dirty="0" err="1"/>
              <a:t>za</a:t>
            </a:r>
            <a:r>
              <a:rPr lang="en-US" dirty="0"/>
              <a:t> KP. 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b="1" dirty="0" err="1" smtClean="0"/>
              <a:t>Troškovi</a:t>
            </a:r>
            <a:r>
              <a:rPr lang="en-US" b="1" dirty="0" smtClean="0"/>
              <a:t> </a:t>
            </a:r>
            <a:r>
              <a:rPr lang="en-US" b="1" dirty="0" err="1"/>
              <a:t>transakcija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deljivost</a:t>
            </a:r>
            <a:r>
              <a:rPr lang="en-US" b="1" dirty="0"/>
              <a:t> H od </a:t>
            </a:r>
            <a:r>
              <a:rPr lang="en-US" b="1" dirty="0" smtClean="0"/>
              <a:t>V </a:t>
            </a:r>
            <a:endParaRPr lang="sr-Latn-ME" b="1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Ovaj</a:t>
            </a:r>
            <a:r>
              <a:rPr lang="en-US" dirty="0"/>
              <a:t> argument </a:t>
            </a:r>
            <a:r>
              <a:rPr lang="en-US" dirty="0" err="1"/>
              <a:t>polazi</a:t>
            </a:r>
            <a:r>
              <a:rPr lang="en-US" dirty="0"/>
              <a:t> od toga da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tekući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željom</a:t>
            </a:r>
            <a:r>
              <a:rPr lang="en-US" dirty="0"/>
              <a:t>, da bi </a:t>
            </a:r>
            <a:r>
              <a:rPr lang="en-US" dirty="0" err="1"/>
              <a:t>prodali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plate </a:t>
            </a:r>
            <a:r>
              <a:rPr lang="en-US" dirty="0" err="1"/>
              <a:t>brokersku</a:t>
            </a:r>
            <a:r>
              <a:rPr lang="en-US" dirty="0"/>
              <a:t> </a:t>
            </a:r>
            <a:r>
              <a:rPr lang="en-US" dirty="0" err="1"/>
              <a:t>proviziju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 </a:t>
            </a:r>
            <a:r>
              <a:rPr lang="en-US" dirty="0" err="1"/>
              <a:t>naknada</a:t>
            </a:r>
            <a:r>
              <a:rPr lang="en-US" dirty="0"/>
              <a:t> se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inverzivno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veličinom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/>
              <a:t>male </a:t>
            </a:r>
            <a:r>
              <a:rPr lang="en-US" b="1" dirty="0" err="1"/>
              <a:t>prodaje</a:t>
            </a:r>
            <a:r>
              <a:rPr lang="en-US" b="1" dirty="0"/>
              <a:t> </a:t>
            </a:r>
            <a:r>
              <a:rPr lang="en-US" b="1" dirty="0" err="1"/>
              <a:t>provizija</a:t>
            </a:r>
            <a:r>
              <a:rPr lang="en-US" b="1" dirty="0"/>
              <a:t> je </a:t>
            </a:r>
            <a:r>
              <a:rPr lang="en-US" b="1" dirty="0" err="1" smtClean="0"/>
              <a:t>veća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464961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potražnju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preferiraće</a:t>
            </a:r>
            <a:r>
              <a:rPr lang="en-US" dirty="0"/>
              <a:t> da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Institucionalna</a:t>
            </a:r>
            <a:r>
              <a:rPr lang="en-US" dirty="0" smtClean="0"/>
              <a:t> </a:t>
            </a:r>
            <a:r>
              <a:rPr lang="en-US" dirty="0" err="1"/>
              <a:t>ograničenja</a:t>
            </a:r>
            <a:r>
              <a:rPr lang="en-US" dirty="0"/>
              <a:t> – argument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polazi</a:t>
            </a:r>
            <a:r>
              <a:rPr lang="en-US" dirty="0"/>
              <a:t> od toga da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institucionalne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primenjuju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Autorizovana</a:t>
            </a:r>
            <a:r>
              <a:rPr lang="en-US" dirty="0" smtClean="0"/>
              <a:t> </a:t>
            </a:r>
            <a:r>
              <a:rPr lang="en-US" dirty="0" err="1"/>
              <a:t>lista</a:t>
            </a:r>
            <a:r>
              <a:rPr lang="en-US" dirty="0"/>
              <a:t> H od V u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ulagati</a:t>
            </a:r>
            <a:r>
              <a:rPr lang="en-US" dirty="0"/>
              <a:t>, je </a:t>
            </a:r>
            <a:r>
              <a:rPr lang="en-US" dirty="0" err="1"/>
              <a:t>delimično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dužinom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u </a:t>
            </a:r>
            <a:r>
              <a:rPr lang="en-US" dirty="0" err="1"/>
              <a:t>kom</a:t>
            </a:r>
            <a:r>
              <a:rPr lang="en-US" dirty="0"/>
              <a:t> se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Zabranjena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dugo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 ne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/>
              <a:t>signaliziranje</a:t>
            </a:r>
            <a:r>
              <a:rPr lang="en-US" dirty="0"/>
              <a:t> –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shvatanje</a:t>
            </a:r>
            <a:r>
              <a:rPr lang="en-US" dirty="0"/>
              <a:t> da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informaciju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signale</a:t>
            </a:r>
            <a:r>
              <a:rPr lang="en-US" dirty="0"/>
              <a:t> o </a:t>
            </a:r>
            <a:r>
              <a:rPr lang="en-US" dirty="0" err="1"/>
              <a:t>profitabilnosti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2546939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jače</a:t>
            </a:r>
            <a:r>
              <a:rPr lang="en-US" dirty="0"/>
              <a:t> od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eči</a:t>
            </a:r>
            <a:r>
              <a:rPr lang="en-US" dirty="0"/>
              <a:t>, pa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esti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budućoj</a:t>
            </a:r>
            <a:r>
              <a:rPr lang="en-US" dirty="0"/>
              <a:t> </a:t>
            </a:r>
            <a:r>
              <a:rPr lang="en-US" dirty="0" err="1"/>
              <a:t>profitabilnosti</a:t>
            </a:r>
            <a:r>
              <a:rPr lang="en-US" dirty="0"/>
              <a:t>, </a:t>
            </a:r>
            <a:r>
              <a:rPr lang="en-US" dirty="0" err="1"/>
              <a:t>će</a:t>
            </a:r>
            <a:r>
              <a:rPr lang="en-US" dirty="0"/>
              <a:t> to </a:t>
            </a:r>
            <a:r>
              <a:rPr lang="en-US" dirty="0" err="1" smtClean="0"/>
              <a:t>ht</a:t>
            </a:r>
            <a:r>
              <a:rPr lang="sr-Latn-ME" dirty="0" smtClean="0"/>
              <a:t>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sr-Latn-ME" dirty="0"/>
              <a:t>U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reči</a:t>
            </a:r>
            <a:r>
              <a:rPr lang="en-US" dirty="0"/>
              <a:t> ono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dodatnu</a:t>
            </a:r>
            <a:r>
              <a:rPr lang="en-US" dirty="0"/>
              <a:t> </a:t>
            </a:r>
            <a:r>
              <a:rPr lang="en-US" dirty="0" err="1"/>
              <a:t>psihološku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u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Kao </a:t>
            </a:r>
            <a:r>
              <a:rPr lang="en-US" dirty="0" err="1"/>
              <a:t>rezultat</a:t>
            </a:r>
            <a:r>
              <a:rPr lang="en-US" dirty="0"/>
              <a:t> toga,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odluku</a:t>
            </a:r>
            <a:r>
              <a:rPr lang="en-US" dirty="0"/>
              <a:t> da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iskoriste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dodatnu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tog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time </a:t>
            </a:r>
            <a:r>
              <a:rPr lang="en-US" dirty="0" err="1" smtClean="0"/>
              <a:t>pojačanom</a:t>
            </a:r>
            <a:r>
              <a:rPr lang="en-US" dirty="0" smtClean="0"/>
              <a:t> </a:t>
            </a:r>
            <a:r>
              <a:rPr lang="en-US" dirty="0" err="1"/>
              <a:t>tražnjom</a:t>
            </a:r>
            <a:r>
              <a:rPr lang="en-US" dirty="0"/>
              <a:t> </a:t>
            </a:r>
            <a:r>
              <a:rPr lang="en-US" dirty="0" err="1"/>
              <a:t>uti</a:t>
            </a:r>
            <a:r>
              <a:rPr lang="sr-Latn-ME" dirty="0"/>
              <a:t>ču 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7191295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: </a:t>
            </a:r>
            <a:r>
              <a:rPr lang="en-US" dirty="0" smtClean="0"/>
              <a:t> </a:t>
            </a:r>
            <a:r>
              <a:rPr lang="sr-Latn-ME" dirty="0" smtClean="0"/>
              <a:t>a) p</a:t>
            </a:r>
            <a:r>
              <a:rPr lang="en-US" dirty="0" err="1" smtClean="0"/>
              <a:t>ravilo</a:t>
            </a:r>
            <a:r>
              <a:rPr lang="en-US" dirty="0" smtClean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,</a:t>
            </a:r>
            <a:r>
              <a:rPr lang="en-US" dirty="0" smtClean="0"/>
              <a:t>  </a:t>
            </a:r>
            <a:r>
              <a:rPr lang="sr-Latn-ME" dirty="0" smtClean="0"/>
              <a:t>b) p</a:t>
            </a:r>
            <a:r>
              <a:rPr lang="en-US" dirty="0" err="1" smtClean="0"/>
              <a:t>ravilo</a:t>
            </a:r>
            <a:r>
              <a:rPr lang="en-US" dirty="0" smtClean="0"/>
              <a:t> </a:t>
            </a:r>
            <a:r>
              <a:rPr lang="en-US" dirty="0" err="1" smtClean="0"/>
              <a:t>insolventnosti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sr-Latn-ME" dirty="0" smtClean="0"/>
              <a:t>c) p</a:t>
            </a:r>
            <a:r>
              <a:rPr lang="en-US" dirty="0" err="1" smtClean="0"/>
              <a:t>ravilo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višku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 smtClean="0"/>
              <a:t>dobiti</a:t>
            </a:r>
            <a:r>
              <a:rPr lang="sr-Latn-ME" dirty="0" smtClean="0"/>
              <a:t>, d ) kontrola. 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2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 smtClean="0"/>
              <a:t>preduzeću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s</a:t>
            </a:r>
            <a:r>
              <a:rPr lang="en-US" dirty="0" err="1" smtClean="0"/>
              <a:t>posobnost</a:t>
            </a:r>
            <a:r>
              <a:rPr lang="en-US" dirty="0" smtClean="0"/>
              <a:t> </a:t>
            </a:r>
            <a:r>
              <a:rPr lang="en-US" dirty="0" err="1" smtClean="0"/>
              <a:t>pozajmljivanja</a:t>
            </a:r>
            <a:r>
              <a:rPr lang="sr-Latn-ME" dirty="0" smtClean="0"/>
              <a:t>, o</a:t>
            </a:r>
            <a:r>
              <a:rPr lang="en-US" dirty="0" err="1" smtClean="0"/>
              <a:t>graničenja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sr-Latn-ME" dirty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1. </a:t>
            </a:r>
            <a:r>
              <a:rPr lang="en-US" dirty="0" err="1" smtClean="0"/>
              <a:t>Zakonska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: </a:t>
            </a:r>
            <a:endParaRPr lang="sr-Latn-ME" dirty="0" smtClean="0"/>
          </a:p>
          <a:p>
            <a:pPr marL="514350" indent="-514350" algn="just">
              <a:buAutoNum type="alphaLcParenR"/>
            </a:pPr>
            <a:r>
              <a:rPr lang="en-US" dirty="0" err="1" smtClean="0"/>
              <a:t>Pravilo</a:t>
            </a:r>
            <a:r>
              <a:rPr lang="en-US" dirty="0" smtClean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–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zakoni</a:t>
            </a:r>
            <a:r>
              <a:rPr lang="en-US" dirty="0"/>
              <a:t> u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razlikuju</a:t>
            </a:r>
            <a:r>
              <a:rPr lang="en-US" dirty="0"/>
              <a:t>,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zabranjuje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smanjuju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 je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poverioca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b) </a:t>
            </a:r>
            <a:r>
              <a:rPr lang="en-US" dirty="0" err="1"/>
              <a:t>Pravilo</a:t>
            </a:r>
            <a:r>
              <a:rPr lang="en-US" dirty="0"/>
              <a:t> </a:t>
            </a:r>
            <a:r>
              <a:rPr lang="en-US" dirty="0" err="1"/>
              <a:t>insolventnosti</a:t>
            </a:r>
            <a:r>
              <a:rPr lang="en-US" dirty="0"/>
              <a:t> –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 smtClean="0"/>
              <a:t>držav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zabranjuju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insolventna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7468438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/>
              <a:t>Insolventnost</a:t>
            </a:r>
            <a:r>
              <a:rPr lang="en-US" dirty="0"/>
              <a:t> se </a:t>
            </a:r>
            <a:r>
              <a:rPr lang="en-US" dirty="0" err="1"/>
              <a:t>definiše</a:t>
            </a:r>
            <a:r>
              <a:rPr lang="en-US" dirty="0"/>
              <a:t> u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knjigovodstvena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veća</a:t>
            </a:r>
            <a:r>
              <a:rPr lang="en-US" dirty="0"/>
              <a:t> od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tehničkom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nemogućnost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da </a:t>
            </a:r>
            <a:r>
              <a:rPr lang="en-US" dirty="0" err="1"/>
              <a:t>podmiri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j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c</a:t>
            </a:r>
            <a:r>
              <a:rPr lang="en-US" dirty="0"/>
              <a:t>) </a:t>
            </a:r>
            <a:r>
              <a:rPr lang="en-US" dirty="0" err="1"/>
              <a:t>Pravilo</a:t>
            </a:r>
            <a:r>
              <a:rPr lang="en-US" dirty="0"/>
              <a:t> o </a:t>
            </a:r>
            <a:r>
              <a:rPr lang="en-US" dirty="0" err="1"/>
              <a:t>zadržanoj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–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pravilnici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zabranjuju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zadržane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višak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sadašnje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buduće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b="1" dirty="0" err="1" smtClean="0"/>
              <a:t>Sredstva</a:t>
            </a:r>
            <a:r>
              <a:rPr lang="en-US" b="1" dirty="0" smtClean="0"/>
              <a:t> </a:t>
            </a:r>
            <a:r>
              <a:rPr lang="en-US" b="1" dirty="0" err="1"/>
              <a:t>potrebna</a:t>
            </a:r>
            <a:r>
              <a:rPr lang="en-US" b="1" dirty="0"/>
              <a:t> </a:t>
            </a:r>
            <a:r>
              <a:rPr lang="en-US" b="1" dirty="0" err="1" smtClean="0"/>
              <a:t>preduzeću</a:t>
            </a:r>
            <a:r>
              <a:rPr lang="sr-Latn-ME" b="1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marL="0" indent="0" algn="just">
              <a:buNone/>
            </a:pP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ostalo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podmirenja</a:t>
            </a:r>
            <a:r>
              <a:rPr lang="en-US" dirty="0"/>
              <a:t> </a:t>
            </a:r>
            <a:r>
              <a:rPr lang="en-US" dirty="0" err="1"/>
              <a:t>potrebnih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prihvatljive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isprojektovati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 u </a:t>
            </a:r>
            <a:r>
              <a:rPr lang="en-US" dirty="0" err="1"/>
              <a:t>narednih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uklonilo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fluktuacije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a) </a:t>
            </a:r>
            <a:r>
              <a:rPr lang="en-US" dirty="0" err="1"/>
              <a:t>Likvidnost</a:t>
            </a:r>
            <a:r>
              <a:rPr lang="en-US" dirty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Ona </a:t>
            </a:r>
            <a:r>
              <a:rPr lang="en-US" dirty="0"/>
              <a:t>se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3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sz="4000" b="1" dirty="0" err="1" smtClean="0"/>
              <a:t>Neto</a:t>
            </a:r>
            <a:r>
              <a:rPr lang="en-US" sz="4000" dirty="0" smtClean="0"/>
              <a:t> </a:t>
            </a:r>
            <a:r>
              <a:rPr lang="en-US" sz="4000" b="1" dirty="0" err="1" smtClean="0"/>
              <a:t>dobit</a:t>
            </a:r>
            <a:r>
              <a:rPr lang="en-US" sz="4000" dirty="0" smtClean="0"/>
              <a:t>  - </a:t>
            </a:r>
            <a:r>
              <a:rPr lang="sr-Latn-ME" sz="4000" dirty="0" smtClean="0"/>
              <a:t> je </a:t>
            </a:r>
            <a:r>
              <a:rPr lang="en-US" sz="4000" dirty="0" smtClean="0"/>
              <a:t>d</a:t>
            </a:r>
            <a:r>
              <a:rPr lang="sr-Latn-ME" sz="4000" dirty="0" smtClean="0"/>
              <a:t>i</a:t>
            </a:r>
            <a:r>
              <a:rPr lang="en-US" sz="4000" dirty="0" smtClean="0"/>
              <a:t>o </a:t>
            </a:r>
            <a:r>
              <a:rPr lang="en-US" sz="4000" dirty="0" err="1" smtClean="0"/>
              <a:t>iskazanog</a:t>
            </a:r>
            <a:r>
              <a:rPr lang="en-US" sz="4000" dirty="0" smtClean="0"/>
              <a:t> </a:t>
            </a:r>
            <a:r>
              <a:rPr lang="en-US" sz="4000" dirty="0" err="1" smtClean="0"/>
              <a:t>finansijskog</a:t>
            </a:r>
            <a:r>
              <a:rPr lang="en-US" sz="4000" dirty="0" smtClean="0"/>
              <a:t> </a:t>
            </a:r>
            <a:r>
              <a:rPr lang="en-US" sz="4000" dirty="0" err="1" smtClean="0"/>
              <a:t>rezultata</a:t>
            </a:r>
            <a:r>
              <a:rPr lang="en-US" sz="4000" dirty="0" smtClean="0"/>
              <a:t> </a:t>
            </a:r>
            <a:r>
              <a:rPr lang="en-US" sz="4000" dirty="0" err="1" smtClean="0"/>
              <a:t>poslovanja</a:t>
            </a:r>
            <a:r>
              <a:rPr lang="en-US" sz="4000" dirty="0" smtClean="0"/>
              <a:t> </a:t>
            </a:r>
            <a:r>
              <a:rPr lang="en-US" sz="4000" dirty="0" err="1" smtClean="0"/>
              <a:t>koji</a:t>
            </a:r>
            <a:r>
              <a:rPr lang="en-US" sz="4000" dirty="0" smtClean="0"/>
              <a:t> </a:t>
            </a:r>
            <a:r>
              <a:rPr lang="en-US" sz="4000" dirty="0" err="1" smtClean="0"/>
              <a:t>ostaje</a:t>
            </a:r>
            <a:r>
              <a:rPr lang="en-US" sz="4000" dirty="0" smtClean="0"/>
              <a:t> </a:t>
            </a:r>
            <a:r>
              <a:rPr lang="en-US" sz="4000" dirty="0" err="1" smtClean="0"/>
              <a:t>preduzeću</a:t>
            </a:r>
            <a:r>
              <a:rPr lang="en-US" sz="4000" dirty="0" smtClean="0"/>
              <a:t> </a:t>
            </a:r>
            <a:r>
              <a:rPr lang="en-US" sz="4000" dirty="0" err="1" smtClean="0"/>
              <a:t>na</a:t>
            </a:r>
            <a:r>
              <a:rPr lang="en-US" sz="4000" dirty="0" smtClean="0"/>
              <a:t> </a:t>
            </a:r>
            <a:r>
              <a:rPr lang="en-US" sz="4000" dirty="0" err="1" smtClean="0"/>
              <a:t>raspolaganju</a:t>
            </a:r>
            <a:r>
              <a:rPr lang="en-US" sz="4000" dirty="0" smtClean="0"/>
              <a:t>.</a:t>
            </a:r>
            <a:endParaRPr lang="sr-Latn-RS" sz="4000" dirty="0" smtClean="0"/>
          </a:p>
          <a:p>
            <a:pPr algn="just"/>
            <a:r>
              <a:rPr lang="vi-VN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Neto dobit predstavlja </a:t>
            </a:r>
            <a:r>
              <a:rPr lang="en-US" sz="4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</a:t>
            </a:r>
            <a:r>
              <a:rPr lang="sr-Latn-R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sz="4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liku</a:t>
            </a:r>
            <a:r>
              <a:rPr lang="en-US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između bruto dobiti i obaveznih izdvajanja iz dobiti.</a:t>
            </a:r>
          </a:p>
          <a:p>
            <a:r>
              <a:rPr lang="sr-Latn-RS" sz="4000" dirty="0" smtClean="0"/>
              <a:t>Računski: </a:t>
            </a:r>
            <a:r>
              <a:rPr lang="en-US" sz="4000" dirty="0" err="1" smtClean="0"/>
              <a:t>Dn</a:t>
            </a:r>
            <a:r>
              <a:rPr lang="sr-Latn-RS" sz="4000" dirty="0" smtClean="0"/>
              <a:t>= Db - Di</a:t>
            </a:r>
          </a:p>
          <a:p>
            <a:pPr marL="0" indent="0">
              <a:buNone/>
            </a:pPr>
            <a:r>
              <a:rPr lang="en-US" sz="4000" dirty="0" smtClean="0"/>
              <a:t>G</a:t>
            </a:r>
            <a:r>
              <a:rPr lang="sr-Latn-RS" sz="4000" dirty="0" smtClean="0"/>
              <a:t>de je:</a:t>
            </a:r>
          </a:p>
          <a:p>
            <a:pPr>
              <a:buNone/>
            </a:pPr>
            <a:r>
              <a:rPr lang="vi-VN" sz="4000" dirty="0" smtClean="0"/>
              <a:t>Dn = neto dobit</a:t>
            </a:r>
            <a:endParaRPr lang="en-US" sz="4000" dirty="0" smtClean="0"/>
          </a:p>
          <a:p>
            <a:pPr>
              <a:buNone/>
            </a:pPr>
            <a:r>
              <a:rPr lang="vi-VN" sz="4000" dirty="0" smtClean="0"/>
              <a:t>Db = bruto dobitI</a:t>
            </a:r>
            <a:endParaRPr lang="en-US" sz="4000" dirty="0" smtClean="0"/>
          </a:p>
          <a:p>
            <a:pPr>
              <a:buNone/>
            </a:pPr>
            <a:r>
              <a:rPr lang="sr-Latn-ME" sz="4000" dirty="0" smtClean="0"/>
              <a:t>Di</a:t>
            </a:r>
            <a:r>
              <a:rPr lang="vi-VN" sz="4000" dirty="0" smtClean="0"/>
              <a:t> = obavezna izdvajanja </a:t>
            </a:r>
          </a:p>
          <a:p>
            <a:pPr>
              <a:buNone/>
            </a:pPr>
            <a:r>
              <a:rPr lang="vi-VN" dirty="0" smtClean="0"/>
              <a:t/>
            </a:r>
            <a:br>
              <a:rPr lang="vi-VN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b="1" dirty="0" smtClean="0"/>
              <a:t>UVOD </a:t>
            </a:r>
            <a:r>
              <a:rPr lang="sr-Latn-ME" b="1" dirty="0" smtClean="0"/>
              <a:t>– </a:t>
            </a:r>
            <a:r>
              <a:rPr lang="en-US" b="1" dirty="0" smtClean="0"/>
              <a:t>R</a:t>
            </a:r>
            <a:r>
              <a:rPr lang="sr-Latn-ME" b="1" dirty="0" smtClean="0"/>
              <a:t>ASPODJELA NETO DOBITI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255044"/>
      </p:ext>
    </p:extLst>
  </p:cSld>
  <p:clrMapOvr>
    <a:masterClrMapping/>
  </p:clrMapOvr>
  <p:transition spd="med"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izdatak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je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rastu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profitabilne</a:t>
            </a:r>
            <a:r>
              <a:rPr lang="en-US" dirty="0"/>
              <a:t>, ne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odlaze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trajni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pa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sklone</a:t>
            </a:r>
            <a:r>
              <a:rPr lang="en-US" dirty="0"/>
              <a:t> da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održivu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ne </a:t>
            </a:r>
            <a:r>
              <a:rPr lang="en-US" dirty="0" err="1"/>
              <a:t>ugrožavaju</a:t>
            </a:r>
            <a:r>
              <a:rPr lang="en-US" dirty="0"/>
              <a:t> </a:t>
            </a:r>
            <a:r>
              <a:rPr lang="en-US" dirty="0" err="1"/>
              <a:t>isplatom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b)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pozajmljivanja</a:t>
            </a:r>
            <a:r>
              <a:rPr lang="en-US" dirty="0"/>
              <a:t> </a:t>
            </a:r>
            <a:endParaRPr lang="sr-Latn-ME" dirty="0"/>
          </a:p>
          <a:p>
            <a:pPr marL="0" indent="0" algn="just">
              <a:buNone/>
            </a:pPr>
            <a:r>
              <a:rPr lang="en-US" dirty="0" err="1"/>
              <a:t>Znamo</a:t>
            </a:r>
            <a:r>
              <a:rPr lang="en-US" dirty="0"/>
              <a:t> da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jedini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osiguravanja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fleksibilnosti</a:t>
            </a:r>
            <a:r>
              <a:rPr lang="en-US" dirty="0"/>
              <a:t>.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da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pozajmi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je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fleksibilna</a:t>
            </a:r>
            <a:r>
              <a:rPr lang="en-US" dirty="0"/>
              <a:t>.</a:t>
            </a:r>
            <a:r>
              <a:rPr lang="sr-Latn-ME" dirty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je ta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, </a:t>
            </a:r>
            <a:r>
              <a:rPr lang="en-US" dirty="0" err="1"/>
              <a:t>veća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49773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zaštitne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u </a:t>
            </a:r>
            <a:r>
              <a:rPr lang="en-US" dirty="0" err="1"/>
              <a:t>ugovoru</a:t>
            </a:r>
            <a:r>
              <a:rPr lang="en-US" dirty="0"/>
              <a:t> o </a:t>
            </a:r>
            <a:r>
              <a:rPr lang="en-US" dirty="0" err="1"/>
              <a:t>obveznici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zajmu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uklju</a:t>
            </a:r>
            <a:r>
              <a:rPr lang="en-US" dirty="0"/>
              <a:t> </a:t>
            </a:r>
            <a:r>
              <a:rPr lang="en-US" dirty="0" err="1"/>
              <a:t>čuju</a:t>
            </a:r>
            <a:r>
              <a:rPr lang="en-US" dirty="0"/>
              <a:t> </a:t>
            </a:r>
            <a:r>
              <a:rPr lang="en-US" dirty="0" err="1" smtClean="0"/>
              <a:t>ograničenja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erioci</a:t>
            </a:r>
            <a:r>
              <a:rPr lang="en-US" dirty="0" smtClean="0"/>
              <a:t> </a:t>
            </a:r>
            <a:r>
              <a:rPr lang="en-US" dirty="0" err="1" smtClean="0"/>
              <a:t>nameću</a:t>
            </a:r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zaštitili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da </a:t>
            </a:r>
            <a:r>
              <a:rPr lang="en-US" dirty="0" err="1"/>
              <a:t>podmiruje</a:t>
            </a:r>
            <a:r>
              <a:rPr lang="en-US" dirty="0"/>
              <a:t> dug, a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reći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kompanije</a:t>
            </a:r>
            <a:r>
              <a:rPr lang="en-US" dirty="0"/>
              <a:t> ova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rado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d</a:t>
            </a:r>
            <a:r>
              <a:rPr lang="en-US" dirty="0"/>
              <a:t>) </a:t>
            </a:r>
            <a:r>
              <a:rPr lang="en-US" dirty="0" err="1"/>
              <a:t>Kontrola</a:t>
            </a:r>
            <a:r>
              <a:rPr lang="en-US" dirty="0"/>
              <a:t> –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mora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toga </a:t>
            </a:r>
            <a:r>
              <a:rPr lang="en-US" dirty="0" err="1"/>
              <a:t>isplatila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smanjen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eduju</a:t>
            </a:r>
            <a:r>
              <a:rPr lang="en-US" dirty="0" smtClean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ne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upisati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kvartalno</a:t>
            </a:r>
            <a:r>
              <a:rPr lang="en-US" dirty="0"/>
              <a:t>,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godušnje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maksimalno</a:t>
            </a:r>
            <a:r>
              <a:rPr lang="en-US" dirty="0"/>
              <a:t> do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ostvarene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139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sr-Latn-ME" dirty="0" smtClean="0"/>
              <a:t>dividendi</a:t>
            </a:r>
            <a:r>
              <a:rPr lang="en-US" dirty="0" smtClean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sr-Latn-ME" dirty="0" smtClean="0"/>
              <a:t>nadzorni/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: </a:t>
            </a:r>
            <a:r>
              <a:rPr lang="en-US" dirty="0" err="1"/>
              <a:t>Recimo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odluči</a:t>
            </a:r>
            <a:r>
              <a:rPr lang="en-US" dirty="0"/>
              <a:t> da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sr-Latn-ME" dirty="0"/>
              <a:t>u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dod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akcijske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od 5%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20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100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5</a:t>
            </a:r>
            <a:r>
              <a:rPr lang="en-US" dirty="0" smtClean="0"/>
              <a:t>.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zadržava</a:t>
            </a:r>
            <a:r>
              <a:rPr lang="en-US" dirty="0"/>
              <a:t> </a:t>
            </a:r>
            <a:r>
              <a:rPr lang="en-US" dirty="0" err="1"/>
              <a:t>gotovinu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daljnje</a:t>
            </a:r>
            <a:r>
              <a:rPr lang="en-US" dirty="0"/>
              <a:t> </a:t>
            </a:r>
            <a:r>
              <a:rPr lang="en-US" dirty="0" err="1"/>
              <a:t>investiranje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 smtClean="0"/>
              <a:t>proizvoda</a:t>
            </a:r>
            <a:r>
              <a:rPr lang="en-US" dirty="0" smtClean="0"/>
              <a:t>: </a:t>
            </a:r>
            <a:r>
              <a:rPr lang="sr-Latn-ME" dirty="0"/>
              <a:t>p</a:t>
            </a:r>
            <a:r>
              <a:rPr lang="en-US" dirty="0" err="1" smtClean="0"/>
              <a:t>reduzeće</a:t>
            </a:r>
            <a:r>
              <a:rPr lang="en-US" dirty="0" smtClean="0"/>
              <a:t> </a:t>
            </a:r>
            <a:r>
              <a:rPr lang="en-US" dirty="0" err="1"/>
              <a:t>akcionarima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bi </a:t>
            </a:r>
            <a:r>
              <a:rPr lang="en-US" dirty="0" err="1"/>
              <a:t>paltilo</a:t>
            </a:r>
            <a:r>
              <a:rPr lang="en-US" dirty="0"/>
              <a:t> u </a:t>
            </a:r>
            <a:r>
              <a:rPr lang="en-US" dirty="0" err="1"/>
              <a:t>gotovini</a:t>
            </a:r>
            <a:r>
              <a:rPr lang="en-US" dirty="0"/>
              <a:t>, </a:t>
            </a:r>
            <a:r>
              <a:rPr lang="en-US" dirty="0" err="1" smtClean="0"/>
              <a:t>isporučuje</a:t>
            </a:r>
            <a:r>
              <a:rPr lang="en-US" dirty="0" smtClean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proizvode</a:t>
            </a:r>
            <a:r>
              <a:rPr lang="en-US" dirty="0"/>
              <a:t>. 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: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kupuje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od </a:t>
            </a:r>
            <a:r>
              <a:rPr lang="en-US" dirty="0" err="1" smtClean="0"/>
              <a:t>postojećih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Otkup</a:t>
            </a:r>
            <a:r>
              <a:rPr lang="sr-Latn-ME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gotovinom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Knjigovodstvena</a:t>
            </a:r>
            <a:r>
              <a:rPr lang="en-US" dirty="0" smtClean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se </a:t>
            </a:r>
            <a:r>
              <a:rPr lang="en-US" dirty="0" err="1"/>
              <a:t>smanjuje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2978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3. </a:t>
            </a:r>
            <a:r>
              <a:rPr lang="en-US" sz="3600" dirty="0" smtClean="0">
                <a:latin typeface="+mn-lt"/>
              </a:rPr>
              <a:t>OP</a:t>
            </a:r>
            <a:r>
              <a:rPr lang="sr-Latn-ME" sz="3600" dirty="0" smtClean="0">
                <a:latin typeface="+mn-lt"/>
              </a:rPr>
              <a:t>ŠT</a:t>
            </a:r>
            <a:r>
              <a:rPr lang="en-US" sz="3600" dirty="0" smtClean="0">
                <a:latin typeface="+mn-lt"/>
              </a:rPr>
              <a:t>E ODREDBE O DIVIDENDAMA</a:t>
            </a:r>
            <a:r>
              <a:rPr lang="sr-Latn-ME" sz="3600" dirty="0" smtClean="0">
                <a:latin typeface="+mn-lt"/>
              </a:rPr>
              <a:t>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7887"/>
            <a:ext cx="10515600" cy="4889076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Uspješna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zadržati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 smtClean="0"/>
              <a:t>raspodijeliti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smtClean="0"/>
              <a:t>U</a:t>
            </a:r>
            <a:r>
              <a:rPr lang="sr-Latn-ME" dirty="0" smtClean="0"/>
              <a:t> ZEMLJAMA U TRANZICIJI</a:t>
            </a:r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očekivanje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 smtClean="0"/>
              <a:t>među</a:t>
            </a:r>
            <a:r>
              <a:rPr lang="sr-Latn-ME" dirty="0" smtClean="0"/>
              <a:t> </a:t>
            </a:r>
            <a:r>
              <a:rPr lang="pt-BR" dirty="0" smtClean="0"/>
              <a:t>manjinskim </a:t>
            </a:r>
            <a:r>
              <a:rPr lang="pt-BR" dirty="0"/>
              <a:t>dioničarima/akcionarima, da društva isplaćuju dividende (u </a:t>
            </a:r>
            <a:r>
              <a:rPr lang="pt-BR" dirty="0" smtClean="0"/>
              <a:t>razumnom</a:t>
            </a:r>
            <a:r>
              <a:rPr lang="sr-Latn-ME" dirty="0" smtClean="0"/>
              <a:t> </a:t>
            </a:r>
            <a:r>
              <a:rPr lang="en-US" dirty="0" err="1" smtClean="0"/>
              <a:t>iznosu</a:t>
            </a:r>
            <a:r>
              <a:rPr lang="en-US" dirty="0"/>
              <a:t>), a ne da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reinvestiraju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Ogromnoj</a:t>
            </a:r>
            <a:r>
              <a:rPr lang="en-US" dirty="0" smtClean="0"/>
              <a:t>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u </a:t>
            </a:r>
            <a:r>
              <a:rPr lang="en-US" dirty="0" err="1" smtClean="0"/>
              <a:t>BiH</a:t>
            </a:r>
            <a:r>
              <a:rPr lang="sr-Latn-ME" dirty="0" smtClean="0"/>
              <a:t> </a:t>
            </a:r>
            <a:r>
              <a:rPr lang="en-US" dirty="0" err="1" smtClean="0"/>
              <a:t>potreban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alternativni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 smtClean="0"/>
              <a:t>dobiti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Budući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interno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malobrojnih</a:t>
            </a:r>
            <a:r>
              <a:rPr lang="en-US" dirty="0"/>
              <a:t> </a:t>
            </a:r>
            <a:r>
              <a:rPr lang="en-US" dirty="0" err="1"/>
              <a:t>izvodljivih</a:t>
            </a:r>
            <a:r>
              <a:rPr lang="en-US" dirty="0"/>
              <a:t> </a:t>
            </a:r>
            <a:r>
              <a:rPr lang="en-US" dirty="0" err="1" smtClean="0"/>
              <a:t>izvora</a:t>
            </a:r>
            <a:r>
              <a:rPr lang="sr-Latn-ME" dirty="0" smtClean="0"/>
              <a:t> </a:t>
            </a:r>
            <a:r>
              <a:rPr lang="en-US" dirty="0" err="1" smtClean="0"/>
              <a:t>finansiranja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da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je </a:t>
            </a:r>
            <a:r>
              <a:rPr lang="en-US" dirty="0" err="1"/>
              <a:t>teška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sr-Latn-ME" dirty="0"/>
              <a:t>p</a:t>
            </a:r>
            <a:r>
              <a:rPr lang="sr-Latn-ME" dirty="0" smtClean="0"/>
              <a:t>redavanje</a:t>
            </a:r>
            <a:r>
              <a:rPr lang="en-US" dirty="0" smtClean="0"/>
              <a:t> </a:t>
            </a:r>
            <a:r>
              <a:rPr lang="sr-Latn-ME" dirty="0" smtClean="0"/>
              <a:t>obrađuje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sr-Latn-ME" dirty="0" smtClean="0"/>
              <a:t>u BiH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povjerilaca</a:t>
            </a:r>
            <a:r>
              <a:rPr lang="en-US" dirty="0"/>
              <a:t>,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 smtClean="0"/>
              <a:t>isplate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9489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064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pt-BR" sz="4000" dirty="0" smtClean="0">
                <a:latin typeface="+mn-lt"/>
              </a:rPr>
              <a:t>A</a:t>
            </a:r>
            <a:r>
              <a:rPr lang="sr-Latn-ME" sz="4000" dirty="0" smtClean="0">
                <a:latin typeface="+mn-lt"/>
              </a:rPr>
              <a:t> -</a:t>
            </a:r>
            <a:r>
              <a:rPr lang="pt-BR" sz="4000" dirty="0" smtClean="0">
                <a:latin typeface="+mn-lt"/>
              </a:rPr>
              <a:t> Op</a:t>
            </a:r>
            <a:r>
              <a:rPr lang="sr-Latn-ME" sz="4000" dirty="0" smtClean="0">
                <a:latin typeface="+mn-lt"/>
              </a:rPr>
              <a:t>št</a:t>
            </a:r>
            <a:r>
              <a:rPr lang="pt-BR" sz="4000" dirty="0" smtClean="0">
                <a:latin typeface="+mn-lt"/>
              </a:rPr>
              <a:t>e </a:t>
            </a:r>
            <a:r>
              <a:rPr lang="pt-BR" sz="4000" dirty="0">
                <a:latin typeface="+mn-lt"/>
              </a:rPr>
              <a:t>odredbe o </a:t>
            </a:r>
            <a:r>
              <a:rPr lang="pt-BR" sz="4000" dirty="0" smtClean="0">
                <a:latin typeface="+mn-lt"/>
              </a:rPr>
              <a:t>dividendama</a:t>
            </a:r>
            <a:r>
              <a:rPr lang="sr-Latn-ME" sz="4000" dirty="0" smtClean="0">
                <a:latin typeface="+mn-lt"/>
              </a:rPr>
              <a:t> u BiH</a:t>
            </a:r>
            <a:r>
              <a:rPr lang="pt-BR" dirty="0"/>
              <a:t/>
            </a:r>
            <a:br>
              <a:rPr lang="pt-B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 smtClean="0"/>
              <a:t>dividende</a:t>
            </a:r>
            <a:r>
              <a:rPr lang="sr-Latn-ME" dirty="0" smtClean="0"/>
              <a:t> u ZPD</a:t>
            </a:r>
            <a:endParaRPr lang="en-US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/>
              <a:t>to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ostvariti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 </a:t>
            </a:r>
            <a:r>
              <a:rPr lang="en-US" dirty="0" err="1"/>
              <a:t>posredno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dobitaka</a:t>
            </a:r>
            <a:r>
              <a:rPr lang="en-US" dirty="0"/>
              <a:t> (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 smtClean="0"/>
              <a:t>tržišne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),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,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isplaćenih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Posmatrano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predstavljaju</a:t>
            </a:r>
            <a:r>
              <a:rPr lang="sr-Latn-ME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S druge strane, isplata dividendi podrazumijeva, po pravilu, </a:t>
            </a:r>
            <a:r>
              <a:rPr lang="it-IT" dirty="0" smtClean="0"/>
              <a:t>isplatu</a:t>
            </a:r>
            <a:r>
              <a:rPr lang="sr-Latn-ME" dirty="0" smtClean="0"/>
              <a:t> </a:t>
            </a:r>
            <a:r>
              <a:rPr lang="en-US" dirty="0" err="1" smtClean="0"/>
              <a:t>gotovine</a:t>
            </a:r>
            <a:r>
              <a:rPr lang="en-US" dirty="0" smtClean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umanjiti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potrebna</a:t>
            </a:r>
            <a:r>
              <a:rPr lang="sr-Latn-ME" dirty="0" smtClean="0"/>
              <a:t> </a:t>
            </a:r>
            <a:r>
              <a:rPr lang="it-IT" dirty="0" smtClean="0"/>
              <a:t>za </a:t>
            </a:r>
            <a:r>
              <a:rPr lang="it-IT" dirty="0"/>
              <a:t>blagovremeno servisiranje dugova. </a:t>
            </a:r>
            <a:endParaRPr lang="sr-Latn-ME" dirty="0" smtClean="0"/>
          </a:p>
          <a:p>
            <a:pPr algn="just"/>
            <a:r>
              <a:rPr lang="it-IT" dirty="0" smtClean="0"/>
              <a:t>Sa </a:t>
            </a:r>
            <a:r>
              <a:rPr lang="it-IT" dirty="0"/>
              <a:t>ove tačke gledišta, dividende se </a:t>
            </a:r>
            <a:r>
              <a:rPr lang="it-IT" dirty="0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posmatrati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svjetlu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 smtClean="0"/>
              <a:t>poštivanje</a:t>
            </a:r>
            <a:r>
              <a:rPr lang="sr-Latn-ME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/>
              <a:t>pravila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</a:t>
            </a:r>
            <a:r>
              <a:rPr lang="en-US" dirty="0" err="1"/>
              <a:t>zaštitilo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, </a:t>
            </a:r>
            <a:r>
              <a:rPr lang="en-US" dirty="0" err="1" smtClean="0"/>
              <a:t>zakonodavstvo</a:t>
            </a:r>
            <a:r>
              <a:rPr lang="sr-Latn-ME" dirty="0" smtClean="0"/>
              <a:t> BiH</a:t>
            </a:r>
            <a:r>
              <a:rPr lang="en-US" dirty="0" smtClean="0"/>
              <a:t> </a:t>
            </a:r>
            <a:r>
              <a:rPr lang="en-US" dirty="0" err="1"/>
              <a:t>nameće</a:t>
            </a:r>
            <a:r>
              <a:rPr lang="en-US" dirty="0"/>
              <a:t> </a:t>
            </a:r>
            <a:r>
              <a:rPr lang="en-US" dirty="0" err="1" smtClean="0"/>
              <a:t>određena</a:t>
            </a:r>
            <a:r>
              <a:rPr lang="sr-Latn-ME" dirty="0" smtClean="0"/>
              <a:t> </a:t>
            </a:r>
            <a:r>
              <a:rPr lang="pt-BR" dirty="0" smtClean="0"/>
              <a:t>ograničenja </a:t>
            </a:r>
            <a:r>
              <a:rPr lang="pt-BR" dirty="0"/>
              <a:t>u vezi s vrstama i isplatom dividendi.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0145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700"/>
            <a:ext cx="10515600" cy="5275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2. Dobit raspoloživa za diobu</a:t>
            </a:r>
          </a:p>
          <a:p>
            <a:pPr algn="just"/>
            <a:r>
              <a:rPr lang="en-US" dirty="0" err="1"/>
              <a:t>Računovodstveni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 </a:t>
            </a:r>
            <a:r>
              <a:rPr lang="en-US" dirty="0" err="1"/>
              <a:t>kompanijsko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računovodstveni</a:t>
            </a:r>
            <a:r>
              <a:rPr lang="en-US" dirty="0" smtClean="0"/>
              <a:t> </a:t>
            </a:r>
            <a:r>
              <a:rPr lang="en-US" dirty="0" err="1"/>
              <a:t>standardi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Neto dobit obuhvata, pored dobiti iz tekuće poslovne godine, i </a:t>
            </a:r>
            <a:r>
              <a:rPr lang="sr-Latn-ME" dirty="0" smtClean="0"/>
              <a:t> n</a:t>
            </a:r>
            <a:r>
              <a:rPr lang="it-IT" dirty="0" smtClean="0"/>
              <a:t>eraspoređenu dobit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prethodnih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povlaštene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isplaćivati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ustanovljeni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se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/>
              <a:t>okolnostima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isplaćivati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22177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endParaRPr lang="en-US" dirty="0"/>
          </a:p>
          <a:p>
            <a:pPr algn="just"/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Raspodjela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je u </a:t>
            </a:r>
            <a:r>
              <a:rPr lang="en-US" dirty="0" err="1"/>
              <a:t>potpunoj</a:t>
            </a:r>
            <a:r>
              <a:rPr lang="en-US" dirty="0"/>
              <a:t> </a:t>
            </a:r>
            <a:r>
              <a:rPr lang="en-US" dirty="0" err="1" smtClean="0"/>
              <a:t>diskreciji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isplatu</a:t>
            </a:r>
            <a:r>
              <a:rPr lang="sr-Latn-ME" dirty="0" smtClean="0"/>
              <a:t> </a:t>
            </a:r>
            <a:r>
              <a:rPr lang="it-IT" dirty="0" smtClean="0"/>
              <a:t>dividendi</a:t>
            </a:r>
            <a:r>
              <a:rPr lang="it-IT" dirty="0"/>
              <a:t>. </a:t>
            </a:r>
            <a:endParaRPr lang="sr-Latn-ME" dirty="0" smtClean="0"/>
          </a:p>
          <a:p>
            <a:pPr algn="just"/>
            <a:r>
              <a:rPr lang="it-IT" dirty="0" smtClean="0"/>
              <a:t>Ako </a:t>
            </a:r>
            <a:r>
              <a:rPr lang="it-IT" dirty="0"/>
              <a:t>društvo ne isplati dividende, ili isplati samo djelimičnu </a:t>
            </a:r>
            <a:r>
              <a:rPr lang="it-IT" dirty="0" smtClean="0"/>
              <a:t>dividendu</a:t>
            </a:r>
            <a:r>
              <a:rPr lang="sr-Latn-ME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privremeno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39096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it-IT" dirty="0"/>
              <a:t>Vlastite dionice/akcije društva ne daju pravo na dividendu.</a:t>
            </a:r>
          </a:p>
          <a:p>
            <a:pPr algn="just"/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djelimično</a:t>
            </a:r>
            <a:r>
              <a:rPr lang="en-US" dirty="0"/>
              <a:t> </a:t>
            </a:r>
            <a:r>
              <a:rPr lang="en-US" dirty="0" err="1"/>
              <a:t>plaćenih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uplaćeni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, </a:t>
            </a:r>
            <a:r>
              <a:rPr lang="en-US" dirty="0" err="1"/>
              <a:t>računajući</a:t>
            </a:r>
            <a:r>
              <a:rPr lang="en-US" dirty="0"/>
              <a:t> od dana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dividendi</a:t>
            </a:r>
            <a:endParaRPr lang="en-US" dirty="0"/>
          </a:p>
          <a:p>
            <a:pPr algn="just"/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imaoce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 </a:t>
            </a:r>
            <a:r>
              <a:rPr lang="pl-PL" dirty="0"/>
              <a:t>prikazane su na slici </a:t>
            </a:r>
            <a:r>
              <a:rPr lang="pl-PL" dirty="0" smtClean="0"/>
              <a:t>narednoj.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2257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9743" y="785610"/>
            <a:ext cx="9833508" cy="5711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3598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endParaRPr lang="en-US" dirty="0"/>
          </a:p>
          <a:p>
            <a:r>
              <a:rPr lang="en-US" dirty="0" err="1"/>
              <a:t>Najčešća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je da se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isplaćuju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dozvoljeni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drugi </a:t>
            </a:r>
            <a:r>
              <a:rPr lang="it-IT" dirty="0"/>
              <a:t>oblici isplate dividendi (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it-IT" dirty="0" smtClean="0"/>
              <a:t>primjer</a:t>
            </a:r>
            <a:r>
              <a:rPr lang="it-IT" dirty="0"/>
              <a:t>, dividende se mogu isplatiti u </a:t>
            </a:r>
            <a:r>
              <a:rPr lang="it-IT" dirty="0" smtClean="0"/>
              <a:t>dionicama/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drugoj</a:t>
            </a:r>
            <a:r>
              <a:rPr lang="en-US" dirty="0" smtClean="0"/>
              <a:t> </a:t>
            </a:r>
            <a:r>
              <a:rPr lang="en-US" dirty="0" err="1"/>
              <a:t>imovini</a:t>
            </a:r>
            <a:r>
              <a:rPr lang="en-US" dirty="0"/>
              <a:t>),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predviđeno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472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1079" y="444142"/>
            <a:ext cx="10515600" cy="5537393"/>
          </a:xfrm>
        </p:spPr>
        <p:txBody>
          <a:bodyPr anchor="ctr">
            <a:noAutofit/>
          </a:bodyPr>
          <a:lstStyle/>
          <a:p>
            <a:pPr marL="0" indent="0" algn="just" eaLnBrk="0" hangingPunct="0">
              <a:lnSpc>
                <a:spcPct val="100000"/>
              </a:lnSpc>
              <a:spcBef>
                <a:spcPct val="0"/>
              </a:spcBef>
              <a:buNone/>
            </a:pPr>
            <a:r>
              <a:rPr lang="sr-Latn-CS" dirty="0"/>
              <a:t>NETO </a:t>
            </a:r>
            <a:r>
              <a:rPr lang="sr-Latn-CS" dirty="0" smtClean="0"/>
              <a:t>DOBIT = </a:t>
            </a:r>
            <a:r>
              <a:rPr lang="sr-Latn-CS" dirty="0"/>
              <a:t>Dobit </a:t>
            </a:r>
            <a:r>
              <a:rPr lang="sr-Latn-CS" dirty="0" smtClean="0"/>
              <a:t>prije </a:t>
            </a:r>
            <a:r>
              <a:rPr lang="sr-Latn-CS" dirty="0"/>
              <a:t>oporezivanja (Bruto dobit) – Porez na </a:t>
            </a:r>
            <a:r>
              <a:rPr lang="sr-Latn-CS" dirty="0" smtClean="0"/>
              <a:t>dobit</a:t>
            </a:r>
          </a:p>
          <a:p>
            <a:pPr marL="0" indent="0" algn="just" eaLnBrk="0" hangingPunct="0">
              <a:lnSpc>
                <a:spcPct val="100000"/>
              </a:lnSpc>
              <a:spcBef>
                <a:spcPct val="0"/>
              </a:spcBef>
              <a:buNone/>
            </a:pPr>
            <a:endParaRPr lang="sr-Latn-CS" dirty="0"/>
          </a:p>
          <a:p>
            <a:pPr algn="just" eaLnBrk="0" hangingPunct="0">
              <a:lnSpc>
                <a:spcPct val="100000"/>
              </a:lnSpc>
              <a:spcBef>
                <a:spcPct val="0"/>
              </a:spcBef>
              <a:buSzPct val="72000"/>
            </a:pPr>
            <a:r>
              <a:rPr lang="en-US" dirty="0"/>
              <a:t>U </a:t>
            </a:r>
            <a:r>
              <a:rPr lang="en-US" dirty="0" err="1"/>
              <a:t>akcionarskim</a:t>
            </a:r>
            <a:r>
              <a:rPr lang="sr-Latn-CS" dirty="0"/>
              <a:t> </a:t>
            </a:r>
            <a:r>
              <a:rPr lang="en-US" dirty="0" err="1"/>
              <a:t>preduzećima</a:t>
            </a:r>
            <a:r>
              <a:rPr lang="sr-Latn-R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dobitka</a:t>
            </a:r>
            <a:r>
              <a:rPr lang="en-US" dirty="0"/>
              <a:t>,</a:t>
            </a:r>
            <a:r>
              <a:rPr lang="sr-Latn-CS" dirty="0"/>
              <a:t> p</a:t>
            </a:r>
            <a:r>
              <a:rPr lang="en-US" dirty="0" err="1" smtClean="0"/>
              <a:t>osl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CS" dirty="0" smtClean="0"/>
              <a:t> </a:t>
            </a:r>
            <a:r>
              <a:rPr lang="en-US" dirty="0" err="1"/>
              <a:t>oporezivanja</a:t>
            </a:r>
            <a:r>
              <a:rPr lang="en-US" dirty="0"/>
              <a:t>,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eljuje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akcionarima</a:t>
            </a:r>
            <a:r>
              <a:rPr lang="en-US" dirty="0"/>
              <a:t> (u </a:t>
            </a:r>
            <a:r>
              <a:rPr lang="en-US" dirty="0" err="1"/>
              <a:t>vidu</a:t>
            </a:r>
            <a:r>
              <a:rPr lang="sr-Latn-CS" dirty="0"/>
              <a:t> </a:t>
            </a:r>
            <a:r>
              <a:rPr lang="en-US" dirty="0" err="1"/>
              <a:t>dividendi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nagrad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sr-Latn-CS" dirty="0"/>
              <a:t>z</a:t>
            </a:r>
            <a:r>
              <a:rPr lang="en-US" dirty="0"/>
              <a:t>a</a:t>
            </a:r>
            <a:r>
              <a:rPr lang="sr-Latn-CS" dirty="0"/>
              <a:t> </a:t>
            </a:r>
            <a:r>
              <a:rPr lang="en-US" dirty="0" err="1"/>
              <a:t>uspešno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 smtClean="0"/>
              <a:t>).</a:t>
            </a:r>
            <a:endParaRPr lang="sr-Latn-ME" dirty="0" smtClean="0"/>
          </a:p>
          <a:p>
            <a:pPr marL="0" indent="0" algn="just" eaLnBrk="0" hangingPunct="0">
              <a:lnSpc>
                <a:spcPct val="100000"/>
              </a:lnSpc>
              <a:spcBef>
                <a:spcPct val="0"/>
              </a:spcBef>
              <a:buSzPct val="72000"/>
              <a:buNone/>
            </a:pPr>
            <a:r>
              <a:rPr lang="en-US" dirty="0" smtClean="0"/>
              <a:t> </a:t>
            </a:r>
            <a:endParaRPr lang="sr-Latn-CS" dirty="0"/>
          </a:p>
          <a:p>
            <a:pPr marL="571500" indent="-571500" algn="just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dobitka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u</a:t>
            </a:r>
            <a:r>
              <a:rPr lang="sr-Latn-CS" dirty="0"/>
              <a:t> p</a:t>
            </a:r>
            <a:r>
              <a:rPr lang="en-US" dirty="0" err="1"/>
              <a:t>reduzeću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: </a:t>
            </a:r>
            <a:endParaRPr lang="sr-Latn-CS" dirty="0"/>
          </a:p>
          <a:p>
            <a:pPr marL="1028700" lvl="1" indent="-571500" algn="just" eaLnBrk="0" hangingPunct="0">
              <a:lnSpc>
                <a:spcPct val="100000"/>
              </a:lnSpc>
              <a:spcBef>
                <a:spcPct val="0"/>
              </a:spcBef>
            </a:pPr>
            <a:r>
              <a:rPr lang="sr-Latn-RS" sz="2800" dirty="0"/>
              <a:t>R</a:t>
            </a:r>
            <a:r>
              <a:rPr lang="en-US" sz="2800" dirty="0" err="1" smtClean="0"/>
              <a:t>ezerv</a:t>
            </a:r>
            <a:r>
              <a:rPr lang="sr-Latn-ME" sz="2800" dirty="0" smtClean="0"/>
              <a:t>e,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endParaRPr lang="sr-Latn-ME" sz="2800" dirty="0" smtClean="0"/>
          </a:p>
          <a:p>
            <a:pPr marL="1028700" lvl="1" indent="-571500" algn="just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800" dirty="0" err="1" smtClean="0"/>
              <a:t>Neraspo</a:t>
            </a:r>
            <a:r>
              <a:rPr lang="sr-Latn-ME" sz="2800" dirty="0" smtClean="0"/>
              <a:t>ređena</a:t>
            </a:r>
            <a:r>
              <a:rPr lang="sr-Latn-CS" sz="2800" dirty="0" smtClean="0"/>
              <a:t> </a:t>
            </a:r>
            <a:r>
              <a:rPr lang="en-US" sz="2800" dirty="0" err="1" smtClean="0"/>
              <a:t>dobi</a:t>
            </a:r>
            <a:r>
              <a:rPr lang="sr-Latn-ME" sz="2800" dirty="0" smtClean="0"/>
              <a:t>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99110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Organ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/>
              <a:t>dividendi</a:t>
            </a:r>
            <a:endParaRPr lang="en-US" dirty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predlaže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raspodjelu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je u </a:t>
            </a:r>
            <a:r>
              <a:rPr lang="en-US" dirty="0" err="1"/>
              <a:t>rukama</a:t>
            </a:r>
            <a:r>
              <a:rPr lang="en-US" dirty="0"/>
              <a:t> </a:t>
            </a:r>
            <a:r>
              <a:rPr lang="sr-Latn-ME" dirty="0" smtClean="0"/>
              <a:t>skupštine dioničara/akcionara 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smtClean="0"/>
              <a:t>Skupština </a:t>
            </a:r>
            <a:r>
              <a:rPr lang="sr-Latn-ME" dirty="0"/>
              <a:t>dioničara/akcionara</a:t>
            </a:r>
            <a:r>
              <a:rPr lang="en-US" dirty="0" smtClean="0"/>
              <a:t>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ne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 smtClean="0"/>
              <a:t>većinom</a:t>
            </a:r>
            <a:r>
              <a:rPr lang="sr-Latn-ME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skupštinskoj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6440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1) je to </a:t>
            </a:r>
            <a:r>
              <a:rPr lang="en-US" dirty="0" err="1" smtClean="0"/>
              <a:t>predviđeno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 </a:t>
            </a:r>
            <a:r>
              <a:rPr lang="en-US" dirty="0" err="1" smtClean="0"/>
              <a:t>ili</a:t>
            </a:r>
            <a:endParaRPr lang="en-US" dirty="0" smtClean="0"/>
          </a:p>
          <a:p>
            <a:pPr marL="0" indent="0" algn="just">
              <a:buNone/>
            </a:pPr>
            <a:r>
              <a:rPr lang="pl-PL" dirty="0" smtClean="0"/>
              <a:t>2) ga na to ovlasti </a:t>
            </a:r>
            <a:r>
              <a:rPr lang="sr-Latn-ME" dirty="0" smtClean="0"/>
              <a:t>skupština dioničara/akcionara</a:t>
            </a:r>
            <a:r>
              <a:rPr lang="pl-PL" dirty="0" smtClean="0"/>
              <a:t>, u skladu sa osnivačkim aktom.</a:t>
            </a:r>
          </a:p>
          <a:p>
            <a:pPr algn="just"/>
            <a:r>
              <a:rPr lang="pt-BR" dirty="0" smtClean="0"/>
              <a:t>Na isplatu dividendi imaocima povlaštenih dionica/akcija primjenjuju se</a:t>
            </a:r>
            <a:r>
              <a:rPr lang="sr-Latn-ME" dirty="0" smtClean="0"/>
              <a:t> </a:t>
            </a:r>
            <a:r>
              <a:rPr lang="en-US" dirty="0" err="1" smtClean="0"/>
              <a:t>sljedeća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:</a:t>
            </a:r>
          </a:p>
          <a:p>
            <a:pPr marL="457200" lvl="1" indent="0" algn="just">
              <a:buNone/>
            </a:pPr>
            <a:r>
              <a:rPr lang="pl-PL" sz="2800" dirty="0" smtClean="0"/>
              <a:t>• Ako je iznos dividendi na povlaštene dionice/akcije manji od onog koji je </a:t>
            </a:r>
            <a:r>
              <a:rPr lang="en-US" sz="2800" dirty="0" err="1" smtClean="0"/>
              <a:t>utvrđen</a:t>
            </a:r>
            <a:r>
              <a:rPr lang="en-US" sz="2800" dirty="0" smtClean="0"/>
              <a:t> </a:t>
            </a:r>
            <a:r>
              <a:rPr lang="en-US" sz="2800" dirty="0" err="1" smtClean="0"/>
              <a:t>osnivačkim</a:t>
            </a:r>
            <a:r>
              <a:rPr lang="en-US" sz="2800" dirty="0" smtClean="0"/>
              <a:t> </a:t>
            </a:r>
            <a:r>
              <a:rPr lang="en-US" sz="2800" dirty="0" err="1" smtClean="0"/>
              <a:t>aktom</a:t>
            </a:r>
            <a:r>
              <a:rPr lang="en-US" sz="2800" dirty="0" smtClean="0"/>
              <a:t>, </a:t>
            </a:r>
            <a:r>
              <a:rPr lang="en-US" sz="2800" dirty="0" err="1" smtClean="0"/>
              <a:t>imaoci</a:t>
            </a:r>
            <a:r>
              <a:rPr lang="en-US" sz="2800" dirty="0" smtClean="0"/>
              <a:t> </a:t>
            </a:r>
            <a:r>
              <a:rPr lang="en-US" sz="2800" dirty="0" err="1" smtClean="0"/>
              <a:t>povlaštenih</a:t>
            </a:r>
            <a:r>
              <a:rPr lang="en-US" sz="2800" dirty="0" smtClean="0"/>
              <a:t> </a:t>
            </a:r>
            <a:r>
              <a:rPr lang="en-US" sz="2800" dirty="0" err="1" smtClean="0"/>
              <a:t>dionica</a:t>
            </a:r>
            <a:r>
              <a:rPr lang="en-US" sz="2800" dirty="0" smtClean="0"/>
              <a:t>/</a:t>
            </a:r>
            <a:r>
              <a:rPr lang="en-US" sz="2800" dirty="0" err="1" smtClean="0"/>
              <a:t>akcija</a:t>
            </a:r>
            <a:r>
              <a:rPr lang="en-US" sz="2800" dirty="0" smtClean="0"/>
              <a:t> </a:t>
            </a:r>
            <a:r>
              <a:rPr lang="en-US" sz="2800" dirty="0" err="1" smtClean="0"/>
              <a:t>dobijaju</a:t>
            </a:r>
            <a:r>
              <a:rPr lang="sr-Latn-ME" sz="2800" dirty="0" smtClean="0"/>
              <a:t> </a:t>
            </a:r>
            <a:r>
              <a:rPr lang="en-US" sz="2800" dirty="0" err="1" smtClean="0"/>
              <a:t>pravo</a:t>
            </a:r>
            <a:r>
              <a:rPr lang="en-US" sz="2800" dirty="0" smtClean="0"/>
              <a:t> </a:t>
            </a:r>
            <a:r>
              <a:rPr lang="en-US" sz="2800" dirty="0" err="1" smtClean="0"/>
              <a:t>glasa</a:t>
            </a:r>
            <a:r>
              <a:rPr lang="en-US" sz="2800" dirty="0" smtClean="0"/>
              <a:t> </a:t>
            </a:r>
            <a:r>
              <a:rPr lang="en-US" sz="2800" dirty="0" err="1" smtClean="0"/>
              <a:t>ako</a:t>
            </a:r>
            <a:r>
              <a:rPr lang="en-US" sz="2800" dirty="0" smtClean="0"/>
              <a:t> je to </a:t>
            </a:r>
            <a:r>
              <a:rPr lang="en-US" sz="2800" dirty="0" err="1" smtClean="0"/>
              <a:t>predviđeno</a:t>
            </a:r>
            <a:r>
              <a:rPr lang="en-US" sz="2800" dirty="0" smtClean="0"/>
              <a:t> </a:t>
            </a:r>
            <a:r>
              <a:rPr lang="en-US" sz="2800" dirty="0" err="1" smtClean="0"/>
              <a:t>osnivačkim</a:t>
            </a:r>
            <a:r>
              <a:rPr lang="en-US" sz="2800" dirty="0" smtClean="0"/>
              <a:t> </a:t>
            </a:r>
            <a:r>
              <a:rPr lang="en-US" sz="2800" dirty="0" err="1" smtClean="0"/>
              <a:t>aktom</a:t>
            </a:r>
            <a:r>
              <a:rPr lang="en-US" sz="2800" dirty="0" smtClean="0"/>
              <a:t>;</a:t>
            </a:r>
          </a:p>
          <a:p>
            <a:pPr marL="457200" lvl="1" indent="0" algn="just">
              <a:buNone/>
            </a:pPr>
            <a:r>
              <a:rPr lang="it-IT" sz="2800" dirty="0" smtClean="0"/>
              <a:t>• Dividende na povlaštene dionice/akcije ne mogu prijeći iznos predviđen u</a:t>
            </a:r>
            <a:r>
              <a:rPr lang="sr-Latn-ME" sz="2800" dirty="0" smtClean="0"/>
              <a:t> </a:t>
            </a:r>
            <a:r>
              <a:rPr lang="en-US" sz="2800" dirty="0" err="1" smtClean="0"/>
              <a:t>osnivačkom</a:t>
            </a:r>
            <a:r>
              <a:rPr lang="en-US" sz="2800" dirty="0" smtClean="0"/>
              <a:t> </a:t>
            </a:r>
            <a:r>
              <a:rPr lang="en-US" sz="2800" dirty="0" err="1" smtClean="0"/>
              <a:t>aktu</a:t>
            </a:r>
            <a:r>
              <a:rPr lang="en-US" sz="2800" dirty="0" smtClean="0"/>
              <a:t>; </a:t>
            </a:r>
            <a:r>
              <a:rPr lang="en-US" sz="2800" dirty="0" err="1" smtClean="0"/>
              <a:t>i</a:t>
            </a:r>
            <a:endParaRPr lang="en-US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Ako</a:t>
            </a:r>
            <a:r>
              <a:rPr lang="en-US" sz="2800" dirty="0" smtClean="0"/>
              <a:t> </a:t>
            </a:r>
            <a:r>
              <a:rPr lang="en-US" sz="2800" dirty="0" err="1" smtClean="0"/>
              <a:t>iznos</a:t>
            </a:r>
            <a:r>
              <a:rPr lang="en-US" sz="2800" dirty="0" smtClean="0"/>
              <a:t> </a:t>
            </a:r>
            <a:r>
              <a:rPr lang="en-US" sz="2800" dirty="0" err="1" smtClean="0"/>
              <a:t>dividendi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povlaštene</a:t>
            </a:r>
            <a:r>
              <a:rPr lang="en-US" sz="2800" dirty="0" smtClean="0"/>
              <a:t> </a:t>
            </a:r>
            <a:r>
              <a:rPr lang="en-US" sz="2800" dirty="0" err="1" smtClean="0"/>
              <a:t>dionice</a:t>
            </a:r>
            <a:r>
              <a:rPr lang="en-US" sz="2800" dirty="0" smtClean="0"/>
              <a:t>/</a:t>
            </a:r>
            <a:r>
              <a:rPr lang="en-US" sz="2800" dirty="0" err="1" smtClean="0"/>
              <a:t>akcije</a:t>
            </a:r>
            <a:r>
              <a:rPr lang="en-US" sz="2800" dirty="0" smtClean="0"/>
              <a:t> </a:t>
            </a:r>
            <a:r>
              <a:rPr lang="en-US" sz="2800" dirty="0" err="1" smtClean="0"/>
              <a:t>nije</a:t>
            </a:r>
            <a:r>
              <a:rPr lang="en-US" sz="2800" dirty="0" smtClean="0"/>
              <a:t> </a:t>
            </a:r>
            <a:r>
              <a:rPr lang="en-US" sz="2800" dirty="0" err="1" smtClean="0"/>
              <a:t>propisan</a:t>
            </a:r>
            <a:r>
              <a:rPr lang="en-US" sz="2800" dirty="0" smtClean="0"/>
              <a:t> </a:t>
            </a:r>
            <a:r>
              <a:rPr lang="en-US" sz="2800" dirty="0" err="1" smtClean="0"/>
              <a:t>osnivačkim</a:t>
            </a:r>
            <a:r>
              <a:rPr lang="sr-Latn-ME" sz="2800" dirty="0" smtClean="0"/>
              <a:t> </a:t>
            </a:r>
            <a:r>
              <a:rPr lang="en-US" sz="2800" dirty="0" err="1" smtClean="0"/>
              <a:t>aktom</a:t>
            </a:r>
            <a:r>
              <a:rPr lang="en-US" sz="2800" dirty="0" smtClean="0"/>
              <a:t>, </a:t>
            </a:r>
            <a:r>
              <a:rPr lang="en-US" sz="2800" dirty="0" err="1" smtClean="0"/>
              <a:t>iznos</a:t>
            </a:r>
            <a:r>
              <a:rPr lang="en-US" sz="2800" dirty="0" smtClean="0"/>
              <a:t> </a:t>
            </a:r>
            <a:r>
              <a:rPr lang="en-US" sz="2800" dirty="0" err="1" smtClean="0"/>
              <a:t>dividendi</a:t>
            </a:r>
            <a:r>
              <a:rPr lang="en-US" sz="2800" dirty="0" smtClean="0"/>
              <a:t> je </a:t>
            </a:r>
            <a:r>
              <a:rPr lang="en-US" sz="2800" dirty="0" err="1" smtClean="0"/>
              <a:t>isti</a:t>
            </a:r>
            <a:r>
              <a:rPr lang="en-US" sz="2800" dirty="0" smtClean="0"/>
              <a:t> </a:t>
            </a:r>
            <a:r>
              <a:rPr lang="en-US" sz="2800" dirty="0" err="1" smtClean="0"/>
              <a:t>kao</a:t>
            </a:r>
            <a:r>
              <a:rPr lang="en-US" sz="2800" dirty="0" smtClean="0"/>
              <a:t> </a:t>
            </a:r>
            <a:r>
              <a:rPr lang="en-US" sz="2800" dirty="0" err="1" smtClean="0"/>
              <a:t>onaj</a:t>
            </a:r>
            <a:r>
              <a:rPr lang="en-US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se </a:t>
            </a:r>
            <a:r>
              <a:rPr lang="en-US" sz="2800" dirty="0" err="1" smtClean="0"/>
              <a:t>isplaćuje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obične</a:t>
            </a:r>
            <a:r>
              <a:rPr lang="en-US" sz="2800" dirty="0" smtClean="0"/>
              <a:t> </a:t>
            </a:r>
            <a:r>
              <a:rPr lang="en-US" sz="2800" dirty="0" err="1" smtClean="0"/>
              <a:t>dionice</a:t>
            </a:r>
            <a:r>
              <a:rPr lang="en-US" sz="2800" dirty="0" smtClean="0"/>
              <a:t>/</a:t>
            </a:r>
            <a:r>
              <a:rPr lang="en-US" sz="2800" dirty="0" err="1" smtClean="0"/>
              <a:t>akcije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11822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7.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dividende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težiti</a:t>
            </a:r>
            <a:r>
              <a:rPr lang="en-US" dirty="0"/>
              <a:t> tome da </a:t>
            </a:r>
            <a:r>
              <a:rPr lang="en-US" dirty="0" err="1"/>
              <a:t>maksimizira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formulira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o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raspodjelu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Krajnji</a:t>
            </a:r>
            <a:r>
              <a:rPr lang="sr-Latn-ME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/>
              <a:t> – </a:t>
            </a:r>
            <a:r>
              <a:rPr lang="en-US" dirty="0" err="1"/>
              <a:t>definiran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zasnivati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željama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Konkretnije</a:t>
            </a:r>
            <a:r>
              <a:rPr lang="en-US" dirty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sagledati</a:t>
            </a:r>
            <a:r>
              <a:rPr lang="en-US" dirty="0"/>
              <a:t> da li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preferiraju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 smtClean="0"/>
              <a:t>dobitke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reinvestiranje</a:t>
            </a:r>
            <a:r>
              <a:rPr lang="sr-Latn-ME" dirty="0"/>
              <a:t> </a:t>
            </a:r>
            <a:r>
              <a:rPr lang="pl-PL" dirty="0"/>
              <a:t>u društvo) ili da dobiju dividende.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925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 smtClean="0"/>
              <a:t>U </a:t>
            </a:r>
            <a:r>
              <a:rPr lang="pl-PL" dirty="0"/>
              <a:t>tom kontekstu je potrebno da </a:t>
            </a:r>
            <a:r>
              <a:rPr lang="pl-PL" dirty="0" smtClean="0"/>
              <a:t>nadzorni/upravni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optimalan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bi u </a:t>
            </a:r>
            <a:r>
              <a:rPr lang="en-US" dirty="0" err="1"/>
              <a:t>idealnom</a:t>
            </a:r>
            <a:r>
              <a:rPr lang="en-US" dirty="0"/>
              <a:t>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trebala</a:t>
            </a:r>
            <a:r>
              <a:rPr lang="en-US" dirty="0" smtClean="0"/>
              <a:t> </a:t>
            </a:r>
            <a:r>
              <a:rPr lang="en-US" dirty="0" err="1"/>
              <a:t>predstavljati</a:t>
            </a:r>
            <a:r>
              <a:rPr lang="en-US" dirty="0"/>
              <a:t> </a:t>
            </a:r>
            <a:r>
              <a:rPr lang="en-US" dirty="0" err="1"/>
              <a:t>ravnotežu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sadašnjih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budućeg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optimalan</a:t>
            </a:r>
            <a:r>
              <a:rPr lang="en-US" dirty="0"/>
              <a:t> </a:t>
            </a:r>
            <a:r>
              <a:rPr lang="en-US" dirty="0" err="1"/>
              <a:t>koeficijent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it-IT" sz="3000" dirty="0"/>
              <a:t>1) da li investitori preferiraju kapitalne dobitke ili dividende;</a:t>
            </a:r>
          </a:p>
          <a:p>
            <a:pPr marL="457200" lvl="1" indent="0" algn="just">
              <a:buNone/>
            </a:pPr>
            <a:r>
              <a:rPr lang="en-US" sz="3000" dirty="0"/>
              <a:t>2) </a:t>
            </a:r>
            <a:r>
              <a:rPr lang="en-US" sz="3000" dirty="0" err="1"/>
              <a:t>mogućnosti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investiranje</a:t>
            </a:r>
            <a:r>
              <a:rPr lang="en-US" sz="3000" dirty="0"/>
              <a:t> (</a:t>
            </a:r>
            <a:r>
              <a:rPr lang="en-US" sz="3000" dirty="0" err="1" smtClean="0"/>
              <a:t>na</a:t>
            </a:r>
            <a:r>
              <a:rPr lang="sr-Latn-ME" sz="3000" dirty="0" smtClean="0"/>
              <a:t> </a:t>
            </a:r>
            <a:r>
              <a:rPr lang="en-US" sz="3000" dirty="0" err="1" smtClean="0"/>
              <a:t>primjer</a:t>
            </a:r>
            <a:r>
              <a:rPr lang="en-US" sz="3000" dirty="0"/>
              <a:t>, </a:t>
            </a:r>
            <a:r>
              <a:rPr lang="en-US" sz="3000" dirty="0" err="1"/>
              <a:t>društva</a:t>
            </a:r>
            <a:r>
              <a:rPr lang="en-US" sz="3000" dirty="0"/>
              <a:t> s </a:t>
            </a:r>
            <a:r>
              <a:rPr lang="en-US" sz="3000" dirty="0" err="1"/>
              <a:t>viškom</a:t>
            </a:r>
            <a:r>
              <a:rPr lang="en-US" sz="3000" dirty="0"/>
              <a:t> </a:t>
            </a:r>
            <a:r>
              <a:rPr lang="en-US" sz="3000" dirty="0" err="1" smtClean="0"/>
              <a:t>gotovine</a:t>
            </a:r>
            <a:r>
              <a:rPr lang="sr-Latn-ME" sz="3000" dirty="0" smtClean="0"/>
              <a:t> </a:t>
            </a:r>
            <a:r>
              <a:rPr lang="en-US" sz="3000" dirty="0" err="1" smtClean="0"/>
              <a:t>ali</a:t>
            </a:r>
            <a:r>
              <a:rPr lang="en-US" sz="3000" dirty="0" smtClean="0"/>
              <a:t> </a:t>
            </a:r>
            <a:r>
              <a:rPr lang="en-US" sz="3000" dirty="0" err="1"/>
              <a:t>ograničenim</a:t>
            </a:r>
            <a:r>
              <a:rPr lang="en-US" sz="3000" dirty="0"/>
              <a:t> </a:t>
            </a:r>
            <a:r>
              <a:rPr lang="en-US" sz="3000" dirty="0" err="1"/>
              <a:t>mogućnostima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investiranje</a:t>
            </a:r>
            <a:r>
              <a:rPr lang="en-US" sz="3000" dirty="0"/>
              <a:t> </a:t>
            </a:r>
            <a:r>
              <a:rPr lang="en-US" sz="3000" dirty="0" err="1"/>
              <a:t>obično</a:t>
            </a:r>
            <a:r>
              <a:rPr lang="en-US" sz="3000" dirty="0"/>
              <a:t> bi </a:t>
            </a:r>
            <a:r>
              <a:rPr lang="en-US" sz="3000" dirty="0" err="1"/>
              <a:t>veliki</a:t>
            </a:r>
            <a:r>
              <a:rPr lang="en-US" sz="3000" dirty="0"/>
              <a:t> </a:t>
            </a:r>
            <a:r>
              <a:rPr lang="en-US" sz="3000" dirty="0" err="1" smtClean="0"/>
              <a:t>procenat</a:t>
            </a:r>
            <a:r>
              <a:rPr lang="sr-Latn-ME" sz="3000" dirty="0" smtClean="0"/>
              <a:t> </a:t>
            </a:r>
            <a:r>
              <a:rPr lang="en-US" sz="3000" dirty="0" err="1" smtClean="0"/>
              <a:t>svojih</a:t>
            </a:r>
            <a:r>
              <a:rPr lang="en-US" sz="3000" dirty="0" smtClean="0"/>
              <a:t> </a:t>
            </a:r>
            <a:r>
              <a:rPr lang="en-US" sz="3000" dirty="0" err="1"/>
              <a:t>prihoda</a:t>
            </a:r>
            <a:r>
              <a:rPr lang="en-US" sz="3000" dirty="0"/>
              <a:t> </a:t>
            </a:r>
            <a:r>
              <a:rPr lang="en-US" sz="3000" dirty="0" err="1"/>
              <a:t>raspodijelila</a:t>
            </a:r>
            <a:r>
              <a:rPr lang="en-US" sz="3000" dirty="0"/>
              <a:t> </a:t>
            </a:r>
            <a:r>
              <a:rPr lang="en-US" sz="3000" dirty="0" err="1"/>
              <a:t>dioničarima</a:t>
            </a:r>
            <a:r>
              <a:rPr lang="en-US" sz="3000" dirty="0"/>
              <a:t>/</a:t>
            </a:r>
            <a:r>
              <a:rPr lang="en-US" sz="3000" dirty="0" err="1"/>
              <a:t>akcionarima</a:t>
            </a:r>
            <a:r>
              <a:rPr lang="en-US" sz="3000" dirty="0"/>
              <a:t> </a:t>
            </a:r>
            <a:r>
              <a:rPr lang="en-US" sz="3000" dirty="0" err="1"/>
              <a:t>kroz</a:t>
            </a:r>
            <a:r>
              <a:rPr lang="en-US" sz="3000" dirty="0"/>
              <a:t> </a:t>
            </a:r>
            <a:r>
              <a:rPr lang="en-US" sz="3000" dirty="0" err="1"/>
              <a:t>dividende</a:t>
            </a:r>
            <a:r>
              <a:rPr lang="en-US" sz="3000" dirty="0"/>
              <a:t>, </a:t>
            </a:r>
            <a:r>
              <a:rPr lang="en-US" sz="3000" dirty="0" err="1" smtClean="0"/>
              <a:t>dok</a:t>
            </a:r>
            <a:r>
              <a:rPr lang="sr-Latn-ME" sz="3000" dirty="0" smtClean="0"/>
              <a:t> </a:t>
            </a:r>
            <a:r>
              <a:rPr lang="en-US" sz="3000" dirty="0" err="1" smtClean="0"/>
              <a:t>društva</a:t>
            </a:r>
            <a:r>
              <a:rPr lang="en-US" sz="3000" dirty="0" smtClean="0"/>
              <a:t> </a:t>
            </a:r>
            <a:r>
              <a:rPr lang="en-US" sz="3000" dirty="0"/>
              <a:t>u </a:t>
            </a:r>
            <a:r>
              <a:rPr lang="en-US" sz="3000" dirty="0" err="1"/>
              <a:t>sektorima</a:t>
            </a:r>
            <a:r>
              <a:rPr lang="en-US" sz="3000" dirty="0"/>
              <a:t> s </a:t>
            </a:r>
            <a:r>
              <a:rPr lang="en-US" sz="3000" dirty="0" err="1"/>
              <a:t>velikim</a:t>
            </a:r>
            <a:r>
              <a:rPr lang="en-US" sz="3000" dirty="0"/>
              <a:t> </a:t>
            </a:r>
            <a:r>
              <a:rPr lang="en-US" sz="3000" dirty="0" err="1"/>
              <a:t>rastom</a:t>
            </a:r>
            <a:r>
              <a:rPr lang="en-US" sz="3000" dirty="0"/>
              <a:t> </a:t>
            </a:r>
            <a:r>
              <a:rPr lang="en-US" sz="3000" dirty="0" err="1"/>
              <a:t>obično</a:t>
            </a:r>
            <a:r>
              <a:rPr lang="en-US" sz="3000" dirty="0"/>
              <a:t> </a:t>
            </a:r>
            <a:r>
              <a:rPr lang="en-US" sz="3000" dirty="0" err="1"/>
              <a:t>svoje</a:t>
            </a:r>
            <a:r>
              <a:rPr lang="en-US" sz="3000" dirty="0"/>
              <a:t> </a:t>
            </a:r>
            <a:r>
              <a:rPr lang="en-US" sz="3000" dirty="0" err="1"/>
              <a:t>prihode</a:t>
            </a:r>
            <a:r>
              <a:rPr lang="en-US" sz="3000" dirty="0"/>
              <a:t> </a:t>
            </a:r>
            <a:r>
              <a:rPr lang="en-US" sz="3000" dirty="0" err="1"/>
              <a:t>reinvestiraju</a:t>
            </a:r>
            <a:r>
              <a:rPr lang="en-US" sz="3000" dirty="0"/>
              <a:t> </a:t>
            </a:r>
            <a:r>
              <a:rPr lang="en-US" sz="3000" dirty="0" smtClean="0"/>
              <a:t>u</a:t>
            </a:r>
            <a:r>
              <a:rPr lang="sr-Latn-ME" sz="3000" dirty="0" smtClean="0"/>
              <a:t> </a:t>
            </a:r>
            <a:r>
              <a:rPr lang="en-US" sz="3000" dirty="0" err="1" smtClean="0"/>
              <a:t>poslovanje</a:t>
            </a:r>
            <a:r>
              <a:rPr lang="en-US" sz="3000" dirty="0"/>
              <a:t>);</a:t>
            </a:r>
          </a:p>
          <a:p>
            <a:pPr marL="457200" lvl="1" indent="0" algn="just">
              <a:buNone/>
            </a:pPr>
            <a:r>
              <a:rPr lang="en-US" sz="3000" dirty="0"/>
              <a:t>3) </a:t>
            </a:r>
            <a:r>
              <a:rPr lang="en-US" sz="3000" dirty="0" err="1"/>
              <a:t>ciljna</a:t>
            </a:r>
            <a:r>
              <a:rPr lang="en-US" sz="3000" dirty="0"/>
              <a:t> </a:t>
            </a:r>
            <a:r>
              <a:rPr lang="en-US" sz="3000" dirty="0" err="1"/>
              <a:t>struktura</a:t>
            </a:r>
            <a:r>
              <a:rPr lang="en-US" sz="3000" dirty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;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 algn="just">
              <a:buNone/>
            </a:pPr>
            <a:r>
              <a:rPr lang="nn-NO" sz="3000" dirty="0"/>
              <a:t>4) raspoloživost i cijena eksternog kapitala.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480775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8. Značaj stabilnosti isplate dividendi</a:t>
            </a:r>
          </a:p>
          <a:p>
            <a:pPr algn="just"/>
            <a:r>
              <a:rPr lang="it-IT" dirty="0" smtClean="0"/>
              <a:t>Dioničarima/</a:t>
            </a:r>
            <a:r>
              <a:rPr lang="sr-Latn-ME" dirty="0" smtClean="0"/>
              <a:t>a</a:t>
            </a:r>
            <a:r>
              <a:rPr lang="it-IT" dirty="0" smtClean="0"/>
              <a:t>kcionarima </a:t>
            </a:r>
            <a:r>
              <a:rPr lang="it-IT" dirty="0"/>
              <a:t>je važna stabilnost isplate dividendi. </a:t>
            </a:r>
            <a:endParaRPr lang="sr-Latn-ME" dirty="0" smtClean="0"/>
          </a:p>
          <a:p>
            <a:pPr algn="just"/>
            <a:r>
              <a:rPr lang="it-IT" dirty="0" smtClean="0"/>
              <a:t>Isplate dividendi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tendenciju</a:t>
            </a:r>
            <a:r>
              <a:rPr lang="en-US" dirty="0"/>
              <a:t> da se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mijenjaju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osciliraju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se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pokrivanje</a:t>
            </a:r>
            <a:r>
              <a:rPr lang="en-US" dirty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/>
              <a:t>, pa bi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pretrpjeti</a:t>
            </a:r>
            <a:r>
              <a:rPr lang="en-US" dirty="0"/>
              <a:t> </a:t>
            </a:r>
            <a:r>
              <a:rPr lang="en-US" dirty="0" err="1"/>
              <a:t>znatnu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je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  <a:r>
              <a:rPr lang="en-US" dirty="0" err="1" smtClean="0"/>
              <a:t>nestabilna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napraviti</a:t>
            </a:r>
            <a:r>
              <a:rPr lang="en-US" dirty="0"/>
              <a:t> </a:t>
            </a:r>
            <a:r>
              <a:rPr lang="en-US" dirty="0" err="1"/>
              <a:t>balans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pouzdanosti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82406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 dirty="0" smtClean="0">
                <a:latin typeface="+mn-lt"/>
              </a:rPr>
              <a:t>B</a:t>
            </a:r>
            <a:r>
              <a:rPr lang="sr-Latn-ME" sz="4000" dirty="0" smtClean="0">
                <a:latin typeface="+mn-lt"/>
              </a:rPr>
              <a:t>-</a:t>
            </a:r>
            <a:r>
              <a:rPr lang="it-IT" sz="4000" dirty="0" smtClean="0">
                <a:latin typeface="+mn-lt"/>
              </a:rPr>
              <a:t> </a:t>
            </a:r>
            <a:r>
              <a:rPr lang="it-IT" sz="4000" dirty="0">
                <a:latin typeface="+mn-lt"/>
              </a:rPr>
              <a:t>Postupak za utvrđivanje i isplatu dividendi</a:t>
            </a:r>
            <a:r>
              <a:rPr lang="it-IT" sz="2800" dirty="0">
                <a:latin typeface="+mn-lt"/>
              </a:rPr>
              <a:t/>
            </a:r>
            <a:br>
              <a:rPr lang="it-IT" sz="2800" dirty="0">
                <a:latin typeface="+mn-lt"/>
              </a:rPr>
            </a:br>
            <a:r>
              <a:rPr lang="en-US" sz="2800" dirty="0">
                <a:latin typeface="+mn-lt"/>
              </a:rPr>
              <a:t>Da bi </a:t>
            </a:r>
            <a:r>
              <a:rPr lang="en-US" sz="2800" dirty="0" err="1">
                <a:latin typeface="+mn-lt"/>
              </a:rPr>
              <a:t>utvrdilo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isplatilo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dividende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društvo</a:t>
            </a:r>
            <a:r>
              <a:rPr lang="en-US" sz="2800" dirty="0">
                <a:latin typeface="+mn-lt"/>
              </a:rPr>
              <a:t> mora </a:t>
            </a:r>
            <a:r>
              <a:rPr lang="en-US" sz="2800" dirty="0" err="1">
                <a:latin typeface="+mn-lt"/>
              </a:rPr>
              <a:t>slijediti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konkretne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korake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koji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su</a:t>
            </a:r>
            <a:r>
              <a:rPr lang="sr-Latn-ME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prikazani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na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slici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.</a:t>
            </a:r>
            <a:endParaRPr lang="en-US" sz="2800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8274" y="2034862"/>
            <a:ext cx="10448647" cy="4146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2496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?</a:t>
            </a:r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en-US" dirty="0" err="1" smtClean="0"/>
              <a:t>plaćanje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godišnje</a:t>
            </a:r>
            <a:r>
              <a:rPr lang="en-US" dirty="0" smtClean="0"/>
              <a:t>, u </a:t>
            </a:r>
            <a:r>
              <a:rPr lang="en-US" dirty="0" err="1" smtClean="0"/>
              <a:t>skladu</a:t>
            </a:r>
            <a:r>
              <a:rPr lang="en-US" dirty="0" smtClean="0"/>
              <a:t> s </a:t>
            </a:r>
            <a:r>
              <a:rPr lang="en-US" dirty="0" err="1" smtClean="0"/>
              <a:t>odlukama</a:t>
            </a:r>
            <a:r>
              <a:rPr lang="en-US" dirty="0" smtClean="0"/>
              <a:t> </a:t>
            </a:r>
            <a:r>
              <a:rPr lang="en-US" dirty="0" err="1" smtClean="0"/>
              <a:t>redovne</a:t>
            </a:r>
            <a:r>
              <a:rPr lang="sr-Latn-ME" dirty="0" smtClean="0"/>
              <a:t> skupštine dioničara/ skupštine akcionara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godišnjih</a:t>
            </a:r>
            <a:r>
              <a:rPr lang="en-US" dirty="0" smtClean="0"/>
              <a:t> </a:t>
            </a:r>
            <a:r>
              <a:rPr lang="sr-Latn-ME" dirty="0" smtClean="0"/>
              <a:t>skupština </a:t>
            </a:r>
            <a:r>
              <a:rPr lang="sr-Latn-ME" dirty="0"/>
              <a:t>dioničara/ skupštine </a:t>
            </a:r>
            <a:r>
              <a:rPr lang="sr-Latn-ME" dirty="0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 smtClean="0"/>
              <a:t>predviđeno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odluci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raspoređivanje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gubitaka</a:t>
            </a:r>
            <a:r>
              <a:rPr lang="en-US" dirty="0"/>
              <a:t>)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donijeti</a:t>
            </a:r>
            <a:r>
              <a:rPr lang="sr-Latn-ME" dirty="0" smtClean="0"/>
              <a:t> </a:t>
            </a:r>
            <a:r>
              <a:rPr lang="en-US" dirty="0" err="1" smtClean="0"/>
              <a:t>prostom</a:t>
            </a:r>
            <a:r>
              <a:rPr lang="en-US" dirty="0" smtClean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</a:t>
            </a:r>
            <a:r>
              <a:rPr lang="sr-Latn-ME" dirty="0"/>
              <a:t>skupštine dioničara/ skupštine </a:t>
            </a:r>
            <a:r>
              <a:rPr lang="sr-Latn-ME" dirty="0" smtClean="0"/>
              <a:t>akcionara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razmotriti</a:t>
            </a:r>
            <a:r>
              <a:rPr lang="en-US" dirty="0"/>
              <a:t> </a:t>
            </a:r>
            <a:r>
              <a:rPr lang="en-US" dirty="0" err="1" smtClean="0"/>
              <a:t>dva</a:t>
            </a:r>
            <a:r>
              <a:rPr lang="sr-Latn-ME" dirty="0" smtClean="0"/>
              <a:t> </a:t>
            </a:r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6986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9549"/>
            <a:ext cx="10515600" cy="55974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1) procenat dobiti koji se treba raspodijeliti; i</a:t>
            </a:r>
          </a:p>
          <a:p>
            <a:pPr marL="0" indent="0" algn="just">
              <a:buNone/>
            </a:pPr>
            <a:r>
              <a:rPr lang="it-IT" dirty="0" smtClean="0"/>
              <a:t>2) učestalost isplata, tj. da li dividende trebaju varirati od godine do godine,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vremena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ostati</a:t>
            </a:r>
            <a:r>
              <a:rPr lang="en-US" dirty="0" smtClean="0"/>
              <a:t> </a:t>
            </a:r>
            <a:r>
              <a:rPr lang="en-US" dirty="0" err="1" smtClean="0"/>
              <a:t>stabilne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plaćati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tzv</a:t>
            </a:r>
            <a:r>
              <a:rPr lang="en-US" dirty="0" smtClean="0"/>
              <a:t>. </a:t>
            </a:r>
            <a:r>
              <a:rPr lang="en-US" dirty="0" err="1" smtClean="0"/>
              <a:t>privremene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) pod </a:t>
            </a:r>
            <a:r>
              <a:rPr lang="en-US" dirty="0" err="1" smtClean="0"/>
              <a:t>uslovom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it-IT" dirty="0" smtClean="0"/>
              <a:t>1) da se iz privremenih računa sačinjenih za te potrebe vidi da su raspoloživa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dovoljna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vršenje</a:t>
            </a:r>
            <a:r>
              <a:rPr lang="en-US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 smtClean="0"/>
              <a:t>isplata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20796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0100"/>
            <a:ext cx="10515600" cy="53768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2) da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sr-Latn-ME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je </a:t>
            </a:r>
            <a:r>
              <a:rPr lang="en-US" dirty="0" err="1"/>
              <a:t>sačinjen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uvećan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neraspoređenu</a:t>
            </a:r>
            <a:r>
              <a:rPr lang="en-US" dirty="0"/>
              <a:t> </a:t>
            </a:r>
            <a:r>
              <a:rPr lang="en-US" dirty="0" err="1" smtClean="0"/>
              <a:t>dobit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povučene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, a </a:t>
            </a:r>
            <a:r>
              <a:rPr lang="en-US" dirty="0" err="1"/>
              <a:t>umanjen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utvrđene</a:t>
            </a:r>
            <a:r>
              <a:rPr lang="en-US" dirty="0" smtClean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mora </a:t>
            </a:r>
            <a:r>
              <a:rPr lang="en-US" dirty="0" err="1"/>
              <a:t>unijeti</a:t>
            </a:r>
            <a:r>
              <a:rPr lang="en-US" dirty="0"/>
              <a:t> u </a:t>
            </a:r>
            <a:r>
              <a:rPr lang="en-US" dirty="0" err="1"/>
              <a:t>rezerve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93618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Da bi se </a:t>
            </a:r>
            <a:r>
              <a:rPr lang="en-US" dirty="0" err="1"/>
              <a:t>pomoglo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ocijene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it-IT" dirty="0" smtClean="0"/>
              <a:t>vrši </a:t>
            </a:r>
            <a:r>
              <a:rPr lang="it-IT" dirty="0"/>
              <a:t>isplatu dividendi, društvima se savjetuje da: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ustanove</a:t>
            </a:r>
            <a:r>
              <a:rPr lang="en-US" sz="2800" dirty="0"/>
              <a:t> </a:t>
            </a:r>
            <a:r>
              <a:rPr lang="en-US" sz="2800" dirty="0" err="1"/>
              <a:t>transparentan</a:t>
            </a:r>
            <a:r>
              <a:rPr lang="en-US" sz="2800" dirty="0"/>
              <a:t> </a:t>
            </a:r>
            <a:r>
              <a:rPr lang="en-US" sz="2800" dirty="0" err="1"/>
              <a:t>mehanizam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procjenu</a:t>
            </a:r>
            <a:r>
              <a:rPr lang="en-US" sz="2800" dirty="0"/>
              <a:t> </a:t>
            </a:r>
            <a:r>
              <a:rPr lang="en-US" sz="2800" dirty="0" err="1"/>
              <a:t>isplate</a:t>
            </a:r>
            <a:r>
              <a:rPr lang="en-US" sz="2800" dirty="0"/>
              <a:t> </a:t>
            </a:r>
            <a:r>
              <a:rPr lang="en-US" sz="2800" dirty="0" err="1"/>
              <a:t>dividendi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bi </a:t>
            </a:r>
            <a:r>
              <a:rPr lang="en-US" sz="2800" dirty="0" smtClean="0"/>
              <a:t>bio</a:t>
            </a:r>
            <a:r>
              <a:rPr lang="sr-Latn-ME" sz="2800" dirty="0" smtClean="0"/>
              <a:t> </a:t>
            </a:r>
            <a:r>
              <a:rPr lang="en-US" sz="2800" dirty="0" err="1" smtClean="0"/>
              <a:t>blizak</a:t>
            </a:r>
            <a:r>
              <a:rPr lang="en-US" sz="2800" dirty="0" smtClean="0"/>
              <a:t> </a:t>
            </a:r>
            <a:r>
              <a:rPr lang="en-US" sz="2800" dirty="0" err="1"/>
              <a:t>dioničarima</a:t>
            </a:r>
            <a:r>
              <a:rPr lang="en-US" sz="2800" dirty="0"/>
              <a:t>/</a:t>
            </a:r>
            <a:r>
              <a:rPr lang="en-US" sz="2800" dirty="0" err="1"/>
              <a:t>akcionarima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osiguraju</a:t>
            </a:r>
            <a:r>
              <a:rPr lang="en-US" sz="2800" dirty="0"/>
              <a:t> </a:t>
            </a:r>
            <a:r>
              <a:rPr lang="en-US" sz="2800" dirty="0" err="1"/>
              <a:t>dioničarima</a:t>
            </a:r>
            <a:r>
              <a:rPr lang="en-US" sz="2800" dirty="0"/>
              <a:t>/</a:t>
            </a:r>
            <a:r>
              <a:rPr lang="en-US" sz="2800" dirty="0" err="1"/>
              <a:t>akcionarima</a:t>
            </a:r>
            <a:r>
              <a:rPr lang="en-US" sz="2800" dirty="0"/>
              <a:t> </a:t>
            </a:r>
            <a:r>
              <a:rPr lang="en-US" sz="2800" dirty="0" err="1"/>
              <a:t>dovoljno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</a:t>
            </a:r>
            <a:r>
              <a:rPr lang="en-US" sz="2800" dirty="0" err="1"/>
              <a:t>kako</a:t>
            </a:r>
            <a:r>
              <a:rPr lang="en-US" sz="2800" dirty="0"/>
              <a:t> bi </a:t>
            </a:r>
            <a:r>
              <a:rPr lang="en-US" sz="2800" dirty="0" err="1"/>
              <a:t>razumjeli</a:t>
            </a:r>
            <a:r>
              <a:rPr lang="en-US" sz="2800" dirty="0"/>
              <a:t> </a:t>
            </a:r>
            <a:r>
              <a:rPr lang="en-US" sz="2800" dirty="0" err="1" smtClean="0"/>
              <a:t>uslove</a:t>
            </a:r>
            <a:r>
              <a:rPr lang="sr-Latn-ME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</a:t>
            </a:r>
            <a:r>
              <a:rPr lang="en-US" sz="2800" dirty="0" err="1"/>
              <a:t>moraju</a:t>
            </a:r>
            <a:r>
              <a:rPr lang="en-US" sz="2800" dirty="0"/>
              <a:t> </a:t>
            </a:r>
            <a:r>
              <a:rPr lang="en-US" sz="2800" dirty="0" err="1"/>
              <a:t>biti</a:t>
            </a:r>
            <a:r>
              <a:rPr lang="en-US" sz="2800" dirty="0"/>
              <a:t> </a:t>
            </a:r>
            <a:r>
              <a:rPr lang="en-US" sz="2800" dirty="0" err="1"/>
              <a:t>ispunjeni</a:t>
            </a:r>
            <a:r>
              <a:rPr lang="en-US" sz="2800" dirty="0"/>
              <a:t> </a:t>
            </a:r>
            <a:r>
              <a:rPr lang="en-US" sz="2800" dirty="0" err="1"/>
              <a:t>prije</a:t>
            </a:r>
            <a:r>
              <a:rPr lang="en-US" sz="2800" dirty="0"/>
              <a:t> </a:t>
            </a:r>
            <a:r>
              <a:rPr lang="en-US" sz="2800" dirty="0" err="1"/>
              <a:t>nego</a:t>
            </a:r>
            <a:r>
              <a:rPr lang="en-US" sz="2800" dirty="0"/>
              <a:t>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isplati</a:t>
            </a:r>
            <a:r>
              <a:rPr lang="en-US" sz="2800" dirty="0"/>
              <a:t> </a:t>
            </a:r>
            <a:r>
              <a:rPr lang="en-US" sz="2800" dirty="0" err="1"/>
              <a:t>dividende</a:t>
            </a:r>
            <a:r>
              <a:rPr lang="en-US" sz="2800" dirty="0" smtClean="0"/>
              <a:t>;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osiguraju</a:t>
            </a:r>
            <a:r>
              <a:rPr lang="en-US" sz="2800" dirty="0"/>
              <a:t> </a:t>
            </a:r>
            <a:r>
              <a:rPr lang="en-US" sz="2800" dirty="0" err="1"/>
              <a:t>dioničarima</a:t>
            </a:r>
            <a:r>
              <a:rPr lang="en-US" sz="2800" dirty="0"/>
              <a:t>/</a:t>
            </a:r>
            <a:r>
              <a:rPr lang="en-US" sz="2800" dirty="0" err="1"/>
              <a:t>akcionarima</a:t>
            </a:r>
            <a:r>
              <a:rPr lang="en-US" sz="2800" dirty="0"/>
              <a:t> </a:t>
            </a:r>
            <a:r>
              <a:rPr lang="en-US" sz="2800" dirty="0" err="1"/>
              <a:t>dovoljno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</a:t>
            </a:r>
            <a:r>
              <a:rPr lang="en-US" sz="2800" dirty="0" err="1"/>
              <a:t>kako</a:t>
            </a:r>
            <a:r>
              <a:rPr lang="en-US" sz="2800" dirty="0"/>
              <a:t> bi </a:t>
            </a:r>
            <a:r>
              <a:rPr lang="en-US" sz="2800" dirty="0" err="1"/>
              <a:t>razumjeli</a:t>
            </a:r>
            <a:r>
              <a:rPr lang="sr-Latn-ME" sz="2800" dirty="0"/>
              <a:t> </a:t>
            </a:r>
            <a:r>
              <a:rPr lang="en-US" sz="2800" dirty="0" err="1"/>
              <a:t>postupke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isplatu</a:t>
            </a:r>
            <a:r>
              <a:rPr lang="en-US" sz="2800" dirty="0"/>
              <a:t> </a:t>
            </a:r>
            <a:r>
              <a:rPr lang="en-US" sz="2800" dirty="0" err="1"/>
              <a:t>dividendi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5028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r>
              <a:rPr lang="sr-Latn-RS" dirty="0"/>
              <a:t>Neto dobitak se </a:t>
            </a:r>
            <a:r>
              <a:rPr lang="sr-Latn-RS" dirty="0" smtClean="0"/>
              <a:t>dijeli na</a:t>
            </a:r>
            <a:r>
              <a:rPr lang="sr-Latn-RS" dirty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/>
              <a:t>D</a:t>
            </a:r>
            <a:r>
              <a:rPr lang="sr-Latn-RS" b="1" dirty="0"/>
              <a:t>ividendu</a:t>
            </a:r>
            <a:r>
              <a:rPr lang="sr-Latn-RS" dirty="0"/>
              <a:t>  - prinos na akcije, odnosno novčana primanja koja dobijaju akcionari za kapital koji su uložili u preduzeće, kupujući akcije.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/>
              <a:t>A</a:t>
            </a:r>
            <a:r>
              <a:rPr lang="sr-Latn-RS" b="1" dirty="0"/>
              <a:t>kumulirani </a:t>
            </a:r>
            <a:r>
              <a:rPr lang="sr-Latn-RS" b="1" dirty="0" smtClean="0"/>
              <a:t>dobitak (rezerve, neraspređena dobit)</a:t>
            </a:r>
            <a:r>
              <a:rPr lang="sr-Latn-RS" dirty="0" smtClean="0"/>
              <a:t> </a:t>
            </a:r>
            <a:r>
              <a:rPr lang="sr-Latn-RS" dirty="0"/>
              <a:t>– </a:t>
            </a:r>
            <a:r>
              <a:rPr lang="sr-Latn-RS" dirty="0" smtClean="0"/>
              <a:t>dio </a:t>
            </a:r>
            <a:r>
              <a:rPr lang="sr-Latn-RS" dirty="0"/>
              <a:t>neto dobitka koji ostaje u </a:t>
            </a:r>
            <a:r>
              <a:rPr lang="sr-Latn-RS" dirty="0" smtClean="0"/>
              <a:t>preduzeću. </a:t>
            </a:r>
          </a:p>
          <a:p>
            <a:pPr marL="624078" indent="-514350">
              <a:buFont typeface="+mj-lt"/>
              <a:buAutoNum type="arabicPeriod"/>
            </a:pPr>
            <a:r>
              <a:rPr lang="sr-Latn-RS" dirty="0" smtClean="0"/>
              <a:t>To </a:t>
            </a:r>
            <a:r>
              <a:rPr lang="sr-Latn-RS" dirty="0"/>
              <a:t>je </a:t>
            </a:r>
            <a:r>
              <a:rPr lang="sr-Latn-RS" dirty="0" smtClean="0"/>
              <a:t>dio </a:t>
            </a:r>
            <a:r>
              <a:rPr lang="sr-Latn-RS" dirty="0"/>
              <a:t>sopstvenog kapitala, odnosno </a:t>
            </a:r>
            <a:r>
              <a:rPr lang="sr-Latn-RS" dirty="0" smtClean="0"/>
              <a:t>interni </a:t>
            </a:r>
            <a:r>
              <a:rPr lang="sr-Latn-RS" dirty="0"/>
              <a:t>izvor finansiranja preduzeća. </a:t>
            </a:r>
          </a:p>
          <a:p>
            <a:r>
              <a:rPr lang="en-US" dirty="0" err="1" smtClean="0"/>
              <a:t>Akumulirani</a:t>
            </a:r>
            <a:r>
              <a:rPr lang="en-US" dirty="0" smtClean="0"/>
              <a:t> </a:t>
            </a:r>
            <a:r>
              <a:rPr lang="en-US" dirty="0" err="1"/>
              <a:t>dobitak</a:t>
            </a:r>
            <a:r>
              <a:rPr lang="en-US" dirty="0"/>
              <a:t> je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ne</a:t>
            </a:r>
            <a:r>
              <a:rPr lang="sr-Latn-RS" dirty="0"/>
              <a:t>ć</a:t>
            </a:r>
            <a:r>
              <a:rPr lang="en-US" dirty="0"/>
              <a:t>e </a:t>
            </a:r>
            <a:r>
              <a:rPr lang="en-US" dirty="0" err="1"/>
              <a:t>isplatiti</a:t>
            </a:r>
            <a:r>
              <a:rPr lang="en-US" dirty="0"/>
              <a:t> u </a:t>
            </a:r>
            <a:r>
              <a:rPr lang="en-US" dirty="0" err="1"/>
              <a:t>teku</a:t>
            </a:r>
            <a:r>
              <a:rPr lang="sr-Latn-RS" dirty="0"/>
              <a:t>ć</a:t>
            </a:r>
            <a:r>
              <a:rPr lang="en-US" dirty="0" err="1"/>
              <a:t>oj</a:t>
            </a:r>
            <a:r>
              <a:rPr lang="en-US" dirty="0"/>
              <a:t> </a:t>
            </a:r>
            <a:r>
              <a:rPr lang="en-US" dirty="0" err="1"/>
              <a:t>godini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ve</a:t>
            </a:r>
            <a:r>
              <a:rPr lang="sr-Latn-RS" dirty="0"/>
              <a:t>ć</a:t>
            </a:r>
            <a:r>
              <a:rPr lang="en-US" dirty="0"/>
              <a:t> </a:t>
            </a:r>
            <a:r>
              <a:rPr lang="sr-Latn-RS" dirty="0"/>
              <a:t>ć</a:t>
            </a:r>
            <a:r>
              <a:rPr lang="en-US" dirty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akumuliran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daljih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7671705"/>
      </p:ext>
    </p:extLst>
  </p:cSld>
  <p:clrMapOvr>
    <a:masterClrMapping/>
  </p:clrMapOvr>
  <p:transition spd="med">
    <p:wipe dir="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lnSpcReduction="10000"/>
          </a:bodyPr>
          <a:lstStyle/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spriječe</a:t>
            </a:r>
            <a:r>
              <a:rPr lang="en-US" sz="3000" dirty="0" smtClean="0"/>
              <a:t> </a:t>
            </a:r>
            <a:r>
              <a:rPr lang="en-US" sz="3000" dirty="0" err="1" smtClean="0"/>
              <a:t>širenje</a:t>
            </a:r>
            <a:r>
              <a:rPr lang="en-US" sz="3000" dirty="0" smtClean="0"/>
              <a:t> </a:t>
            </a:r>
            <a:r>
              <a:rPr lang="en-US" sz="3000" dirty="0" err="1" smtClean="0"/>
              <a:t>bilo</a:t>
            </a:r>
            <a:r>
              <a:rPr lang="en-US" sz="3000" dirty="0" smtClean="0"/>
              <a:t> </a:t>
            </a:r>
            <a:r>
              <a:rPr lang="en-US" sz="3000" dirty="0" err="1" smtClean="0"/>
              <a:t>kakvih</a:t>
            </a:r>
            <a:r>
              <a:rPr lang="en-US" sz="3000" dirty="0" smtClean="0"/>
              <a:t> </a:t>
            </a:r>
            <a:r>
              <a:rPr lang="en-US" sz="3000" dirty="0" err="1" smtClean="0"/>
              <a:t>informacija</a:t>
            </a:r>
            <a:r>
              <a:rPr lang="en-US" sz="3000" dirty="0" smtClean="0"/>
              <a:t> o </a:t>
            </a:r>
            <a:r>
              <a:rPr lang="en-US" sz="3000" dirty="0" err="1" smtClean="0"/>
              <a:t>društvu</a:t>
            </a:r>
            <a:r>
              <a:rPr lang="en-US" sz="3000" dirty="0" smtClean="0"/>
              <a:t> </a:t>
            </a:r>
            <a:r>
              <a:rPr lang="en-US" sz="3000" dirty="0" err="1" smtClean="0"/>
              <a:t>koje</a:t>
            </a:r>
            <a:r>
              <a:rPr lang="en-US" sz="3000" dirty="0" smtClean="0"/>
              <a:t> bi </a:t>
            </a:r>
            <a:r>
              <a:rPr lang="en-US" sz="3000" dirty="0" err="1" smtClean="0"/>
              <a:t>mogle</a:t>
            </a:r>
            <a:r>
              <a:rPr lang="en-US" sz="3000" dirty="0" smtClean="0"/>
              <a:t> </a:t>
            </a:r>
            <a:r>
              <a:rPr lang="en-US" sz="3000" dirty="0" err="1" smtClean="0"/>
              <a:t>uticati</a:t>
            </a:r>
            <a:r>
              <a:rPr lang="en-US" sz="3000" dirty="0" smtClean="0"/>
              <a:t> </a:t>
            </a:r>
            <a:r>
              <a:rPr lang="en-US" sz="3000" dirty="0" err="1" smtClean="0"/>
              <a:t>na</a:t>
            </a:r>
            <a:r>
              <a:rPr lang="sr-Latn-ME" sz="3000" dirty="0" smtClean="0"/>
              <a:t> </a:t>
            </a:r>
            <a:r>
              <a:rPr lang="en-US" sz="3000" dirty="0" err="1" smtClean="0"/>
              <a:t>pogrešnu</a:t>
            </a:r>
            <a:r>
              <a:rPr lang="en-US" sz="3000" dirty="0" smtClean="0"/>
              <a:t> </a:t>
            </a:r>
            <a:r>
              <a:rPr lang="en-US" sz="3000" dirty="0" err="1" smtClean="0"/>
              <a:t>dioničarsku</a:t>
            </a:r>
            <a:r>
              <a:rPr lang="en-US" sz="3000" dirty="0" smtClean="0"/>
              <a:t>/</a:t>
            </a:r>
            <a:r>
              <a:rPr lang="en-US" sz="3000" dirty="0" err="1" smtClean="0"/>
              <a:t>akcionarsku</a:t>
            </a:r>
            <a:r>
              <a:rPr lang="en-US" sz="3000" dirty="0" smtClean="0"/>
              <a:t> </a:t>
            </a:r>
            <a:r>
              <a:rPr lang="en-US" sz="3000" dirty="0" err="1" smtClean="0"/>
              <a:t>ocjenu</a:t>
            </a:r>
            <a:r>
              <a:rPr lang="en-US" sz="3000" dirty="0" smtClean="0"/>
              <a:t> </a:t>
            </a:r>
            <a:r>
              <a:rPr lang="en-US" sz="3000" dirty="0" err="1" smtClean="0"/>
              <a:t>politike</a:t>
            </a:r>
            <a:r>
              <a:rPr lang="en-US" sz="3000" dirty="0" smtClean="0"/>
              <a:t> </a:t>
            </a:r>
            <a:r>
              <a:rPr lang="en-US" sz="3000" dirty="0" err="1" smtClean="0"/>
              <a:t>koja</a:t>
            </a:r>
            <a:r>
              <a:rPr lang="en-US" sz="3000" dirty="0" smtClean="0"/>
              <a:t> </a:t>
            </a:r>
            <a:r>
              <a:rPr lang="en-US" sz="3000" dirty="0" err="1" smtClean="0"/>
              <a:t>uređuje</a:t>
            </a:r>
            <a:r>
              <a:rPr lang="en-US" sz="3000" dirty="0" smtClean="0"/>
              <a:t> </a:t>
            </a:r>
            <a:r>
              <a:rPr lang="en-US" sz="3000" dirty="0" err="1" smtClean="0"/>
              <a:t>isplatu</a:t>
            </a:r>
            <a:r>
              <a:rPr lang="en-US" sz="3000" dirty="0" smtClean="0"/>
              <a:t> </a:t>
            </a:r>
            <a:r>
              <a:rPr lang="en-US" sz="3000" dirty="0" err="1" smtClean="0"/>
              <a:t>dividendi</a:t>
            </a:r>
            <a:r>
              <a:rPr lang="en-US" sz="3000" dirty="0" smtClean="0"/>
              <a:t>;</a:t>
            </a:r>
          </a:p>
          <a:p>
            <a:pPr marL="457200" lvl="1" indent="0" algn="just">
              <a:buNone/>
            </a:pPr>
            <a:r>
              <a:rPr lang="it-IT" sz="3000" dirty="0" smtClean="0"/>
              <a:t>• predvide jednostavne postupke za isplatu dividendi; i</a:t>
            </a:r>
          </a:p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nametnu</a:t>
            </a:r>
            <a:r>
              <a:rPr lang="en-US" sz="3000" dirty="0" smtClean="0"/>
              <a:t> (</a:t>
            </a:r>
            <a:r>
              <a:rPr lang="en-US" sz="3000" dirty="0" err="1" smtClean="0"/>
              <a:t>finansijske</a:t>
            </a:r>
            <a:r>
              <a:rPr lang="en-US" sz="3000" dirty="0" smtClean="0"/>
              <a:t>) </a:t>
            </a:r>
            <a:r>
              <a:rPr lang="en-US" sz="3000" dirty="0" err="1" smtClean="0"/>
              <a:t>sankcije</a:t>
            </a:r>
            <a:r>
              <a:rPr lang="en-US" sz="3000" dirty="0" smtClean="0"/>
              <a:t> </a:t>
            </a:r>
            <a:r>
              <a:rPr lang="en-US" sz="3000" dirty="0" err="1" smtClean="0"/>
              <a:t>generalnom</a:t>
            </a:r>
            <a:r>
              <a:rPr lang="en-US" sz="3000" dirty="0" smtClean="0"/>
              <a:t> </a:t>
            </a:r>
            <a:r>
              <a:rPr lang="en-US" sz="3000" dirty="0" err="1" smtClean="0"/>
              <a:t>direktoru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članovima</a:t>
            </a:r>
            <a:r>
              <a:rPr lang="en-US" sz="3000" dirty="0" smtClean="0"/>
              <a:t> </a:t>
            </a:r>
            <a:r>
              <a:rPr lang="en-US" sz="3000" dirty="0" err="1" smtClean="0"/>
              <a:t>uprave</a:t>
            </a:r>
            <a:r>
              <a:rPr lang="en-US" sz="3000" dirty="0" smtClean="0"/>
              <a:t> </a:t>
            </a:r>
            <a:r>
              <a:rPr lang="en-US" sz="3000" dirty="0" err="1" smtClean="0"/>
              <a:t>za</a:t>
            </a:r>
            <a:r>
              <a:rPr lang="sr-Latn-ME" sz="3000" dirty="0" smtClean="0"/>
              <a:t> </a:t>
            </a:r>
            <a:r>
              <a:rPr lang="en-US" sz="3000" dirty="0" err="1" smtClean="0"/>
              <a:t>nepotpune</a:t>
            </a:r>
            <a:r>
              <a:rPr lang="en-US" sz="3000" dirty="0" smtClean="0"/>
              <a:t> </a:t>
            </a:r>
            <a:r>
              <a:rPr lang="en-US" sz="3000" dirty="0" err="1" smtClean="0"/>
              <a:t>ili</a:t>
            </a:r>
            <a:r>
              <a:rPr lang="en-US" sz="3000" dirty="0" smtClean="0"/>
              <a:t> </a:t>
            </a:r>
            <a:r>
              <a:rPr lang="en-US" sz="3000" dirty="0" err="1" smtClean="0"/>
              <a:t>zakašnjele</a:t>
            </a:r>
            <a:r>
              <a:rPr lang="en-US" sz="3000" dirty="0" smtClean="0"/>
              <a:t> </a:t>
            </a:r>
            <a:r>
              <a:rPr lang="en-US" sz="3000" dirty="0" err="1" smtClean="0"/>
              <a:t>isplate</a:t>
            </a:r>
            <a:r>
              <a:rPr lang="en-US" sz="3000" dirty="0" smtClean="0"/>
              <a:t> </a:t>
            </a:r>
            <a:r>
              <a:rPr lang="en-US" sz="3000" dirty="0" err="1" smtClean="0"/>
              <a:t>utvrđenih</a:t>
            </a:r>
            <a:r>
              <a:rPr lang="en-US" sz="3000" dirty="0" smtClean="0"/>
              <a:t> </a:t>
            </a:r>
            <a:r>
              <a:rPr lang="en-US" sz="3000" dirty="0" err="1" smtClean="0"/>
              <a:t>dividendi</a:t>
            </a:r>
            <a:r>
              <a:rPr lang="en-US" sz="3000" dirty="0" smtClean="0"/>
              <a:t>.</a:t>
            </a:r>
          </a:p>
          <a:p>
            <a:pPr algn="just"/>
            <a:r>
              <a:rPr lang="en-US" dirty="0" err="1" smtClean="0"/>
              <a:t>Izvještaji</a:t>
            </a:r>
            <a:r>
              <a:rPr lang="en-US" dirty="0" smtClean="0"/>
              <a:t> o </a:t>
            </a:r>
            <a:r>
              <a:rPr lang="en-US" dirty="0" err="1" smtClean="0"/>
              <a:t>dividendama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koristan</a:t>
            </a:r>
            <a:r>
              <a:rPr lang="en-US" dirty="0" smtClean="0"/>
              <a:t> instrument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ocjenu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sr-Latn-ME" dirty="0" smtClean="0"/>
              <a:t> </a:t>
            </a:r>
            <a:r>
              <a:rPr lang="en-US" dirty="0" err="1" smtClean="0"/>
              <a:t>ranije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Izvještaje</a:t>
            </a:r>
            <a:r>
              <a:rPr lang="en-US" dirty="0" smtClean="0"/>
              <a:t> o </a:t>
            </a:r>
            <a:r>
              <a:rPr lang="en-US" dirty="0" err="1" smtClean="0"/>
              <a:t>dividendama</a:t>
            </a:r>
            <a:r>
              <a:rPr lang="en-US" dirty="0" smtClean="0"/>
              <a:t> </a:t>
            </a:r>
            <a:r>
              <a:rPr lang="en-US" dirty="0" err="1" smtClean="0"/>
              <a:t>objavljuju</a:t>
            </a:r>
            <a:r>
              <a:rPr lang="en-US" dirty="0" smtClean="0"/>
              <a:t> </a:t>
            </a:r>
            <a:r>
              <a:rPr lang="en-US" dirty="0" err="1" smtClean="0"/>
              <a:t>specijaliz</a:t>
            </a:r>
            <a:r>
              <a:rPr lang="sr-Latn-ME" dirty="0" smtClean="0"/>
              <a:t>ovana 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prate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firme</a:t>
            </a:r>
            <a:r>
              <a:rPr lang="en-US" dirty="0" smtClean="0"/>
              <a:t> </a:t>
            </a:r>
            <a:r>
              <a:rPr lang="en-US" dirty="0" err="1" smtClean="0"/>
              <a:t>isplaćuju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se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nabaviti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naknadu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4965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/>
          <a:lstStyle/>
          <a:p>
            <a:pPr algn="just"/>
            <a:r>
              <a:rPr lang="en-US" dirty="0" err="1"/>
              <a:t>Kompanijsko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redoslijed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izdalo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ilustrirano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slici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734" y="2305318"/>
            <a:ext cx="9600636" cy="400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114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5500"/>
            <a:ext cx="10515600" cy="53514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riječima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utvrdi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ne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kumulirane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)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povlaštene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predvidio</a:t>
            </a: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ono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povlaštene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potpunosti</a:t>
            </a:r>
            <a:r>
              <a:rPr lang="en-US" dirty="0" smtClean="0"/>
              <a:t> </a:t>
            </a:r>
            <a:r>
              <a:rPr lang="en-US" dirty="0" err="1"/>
              <a:t>namirena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višeg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/>
              <a:t>Primjer d</a:t>
            </a:r>
            <a:r>
              <a:rPr lang="en-US" dirty="0" err="1"/>
              <a:t>obr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korporativn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RS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jasni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it-IT" dirty="0"/>
              <a:t>pogledu toga da li raspodjela godišnjih dividendi mora biti posebna tačka</a:t>
            </a:r>
            <a:r>
              <a:rPr lang="sr-Latn-ME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sr-Latn-ME" dirty="0"/>
              <a:t> </a:t>
            </a:r>
            <a:r>
              <a:rPr lang="en-US" dirty="0"/>
              <a:t>o </a:t>
            </a:r>
            <a:r>
              <a:rPr lang="en-US" dirty="0" err="1"/>
              <a:t>raspoređivanju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). </a:t>
            </a:r>
            <a:endParaRPr lang="sr-Latn-ME" dirty="0"/>
          </a:p>
          <a:p>
            <a:pPr algn="just"/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zasebno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3284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/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od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suprotnih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raspoređivanju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Sukoba</a:t>
            </a:r>
            <a:r>
              <a:rPr lang="en-US" dirty="0"/>
              <a:t> ne bi</a:t>
            </a:r>
            <a:r>
              <a:rPr lang="sr-Latn-ME" dirty="0"/>
              <a:t>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saglasni</a:t>
            </a:r>
            <a:r>
              <a:rPr lang="en-US" dirty="0"/>
              <a:t> s </a:t>
            </a:r>
            <a:r>
              <a:rPr lang="en-US" dirty="0" err="1"/>
              <a:t>prijedlogom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Ipak</a:t>
            </a:r>
            <a:r>
              <a:rPr lang="en-US" dirty="0"/>
              <a:t>, </a:t>
            </a:r>
            <a:r>
              <a:rPr lang="en-US" dirty="0" err="1"/>
              <a:t>izgleda</a:t>
            </a:r>
            <a:r>
              <a:rPr lang="en-US" dirty="0"/>
              <a:t> da je </a:t>
            </a:r>
            <a:r>
              <a:rPr lang="en-US" dirty="0" err="1"/>
              <a:t>glasanje</a:t>
            </a:r>
            <a:r>
              <a:rPr lang="en-US" dirty="0"/>
              <a:t> o </a:t>
            </a:r>
            <a:r>
              <a:rPr lang="en-US" dirty="0" err="1"/>
              <a:t>isplati</a:t>
            </a:r>
            <a:r>
              <a:rPr lang="sr-Latn-ME" dirty="0"/>
              <a:t> </a:t>
            </a:r>
            <a:r>
              <a:rPr lang="en-US" dirty="0" err="1"/>
              <a:t>dividendi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općije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raspoređivanju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sigurnije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Privremene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ne </a:t>
            </a:r>
            <a:r>
              <a:rPr lang="en-US" dirty="0" err="1"/>
              <a:t>predstavljaju</a:t>
            </a:r>
            <a:r>
              <a:rPr lang="en-US" dirty="0"/>
              <a:t> problem, </a:t>
            </a:r>
            <a:r>
              <a:rPr lang="en-US" dirty="0" err="1"/>
              <a:t>jer</a:t>
            </a:r>
            <a:r>
              <a:rPr lang="en-US" dirty="0"/>
              <a:t> se ne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sr-Latn-ME" dirty="0"/>
              <a:t> </a:t>
            </a:r>
            <a:r>
              <a:rPr lang="en-US" dirty="0" err="1"/>
              <a:t>raspodjela</a:t>
            </a:r>
            <a:r>
              <a:rPr lang="en-US" dirty="0"/>
              <a:t> </a:t>
            </a:r>
            <a:r>
              <a:rPr lang="en-US" dirty="0" err="1"/>
              <a:t>privremene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1583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/>
              <a:t>2. Lista dioničara/akcionara koji imaju pravo na dividendu</a:t>
            </a:r>
          </a:p>
          <a:p>
            <a:pPr algn="just"/>
            <a:r>
              <a:rPr lang="pt-BR" dirty="0"/>
              <a:t>Lista dioničara/akcionara koji imaju pravo na dividende sačinjava se </a:t>
            </a:r>
            <a:r>
              <a:rPr lang="pt-BR" dirty="0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evidenciji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s-ES" dirty="0" smtClean="0"/>
              <a:t>na </a:t>
            </a:r>
            <a:r>
              <a:rPr lang="es-ES" dirty="0" err="1"/>
              <a:t>određeni</a:t>
            </a:r>
            <a:r>
              <a:rPr lang="es-ES" dirty="0"/>
              <a:t> dan. </a:t>
            </a:r>
            <a:endParaRPr lang="sr-Latn-ME" dirty="0" smtClean="0"/>
          </a:p>
          <a:p>
            <a:pPr algn="just"/>
            <a:r>
              <a:rPr lang="es-ES" dirty="0" smtClean="0"/>
              <a:t>Dan </a:t>
            </a:r>
            <a:r>
              <a:rPr lang="es-ES" dirty="0"/>
              <a:t>na </a:t>
            </a:r>
            <a:r>
              <a:rPr lang="es-ES" dirty="0" err="1"/>
              <a:t>koji</a:t>
            </a:r>
            <a:r>
              <a:rPr lang="es-ES" dirty="0"/>
              <a:t> se </a:t>
            </a:r>
            <a:r>
              <a:rPr lang="es-ES" dirty="0" err="1"/>
              <a:t>vrši</a:t>
            </a:r>
            <a:r>
              <a:rPr lang="es-ES" dirty="0"/>
              <a:t> </a:t>
            </a:r>
            <a:r>
              <a:rPr lang="es-ES" dirty="0" err="1"/>
              <a:t>evidencija</a:t>
            </a:r>
            <a:r>
              <a:rPr lang="es-ES" dirty="0"/>
              <a:t> </a:t>
            </a:r>
            <a:r>
              <a:rPr lang="es-ES" dirty="0" err="1"/>
              <a:t>dioničara</a:t>
            </a:r>
            <a:r>
              <a:rPr lang="es-ES" dirty="0"/>
              <a:t>/</a:t>
            </a:r>
            <a:r>
              <a:rPr lang="es-ES" dirty="0" err="1"/>
              <a:t>akcionara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su </a:t>
            </a:r>
            <a:r>
              <a:rPr lang="es-ES" dirty="0" err="1" smtClean="0"/>
              <a:t>titulari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se “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”.</a:t>
            </a:r>
          </a:p>
          <a:p>
            <a:pPr algn="just"/>
            <a:r>
              <a:rPr lang="en-US" dirty="0"/>
              <a:t>Dan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1)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dana </a:t>
            </a:r>
            <a:r>
              <a:rPr lang="en-US" dirty="0" err="1" smtClean="0"/>
              <a:t>dividende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sastaviti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algn="just"/>
            <a:r>
              <a:rPr lang="en-US" dirty="0"/>
              <a:t>2)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ne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</a:t>
            </a:r>
            <a:r>
              <a:rPr lang="en-US" dirty="0" smtClean="0"/>
              <a:t>dana</a:t>
            </a:r>
            <a:r>
              <a:rPr lang="sr-Latn-ME" dirty="0" smtClean="0"/>
              <a:t> </a:t>
            </a:r>
            <a:r>
              <a:rPr lang="sv-SE" dirty="0" smtClean="0"/>
              <a:t>dividende</a:t>
            </a:r>
            <a:r>
              <a:rPr lang="sv-SE" dirty="0"/>
              <a:t>, taj dan će biti utvrđen odlukom nadzornog/upravnog odbora.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9777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10515600" cy="5338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uključeni</a:t>
            </a:r>
            <a:r>
              <a:rPr lang="en-US" dirty="0"/>
              <a:t> u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a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smtClean="0"/>
              <a:t>tog</a:t>
            </a:r>
            <a:r>
              <a:rPr lang="sr-Latn-ME" dirty="0" smtClean="0"/>
              <a:t> </a:t>
            </a:r>
            <a:r>
              <a:rPr lang="en-US" dirty="0" err="1" smtClean="0"/>
              <a:t>datuma</a:t>
            </a:r>
            <a:r>
              <a:rPr lang="en-US" dirty="0"/>
              <a:t>, </a:t>
            </a:r>
            <a:r>
              <a:rPr lang="en-US" dirty="0" err="1"/>
              <a:t>zadržavaju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;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kupili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poslije</a:t>
            </a:r>
            <a:r>
              <a:rPr lang="en-US" dirty="0"/>
              <a:t> dana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do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da se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t-BR" dirty="0" smtClean="0"/>
              <a:t>svaki </a:t>
            </a:r>
            <a:r>
              <a:rPr lang="pt-BR" dirty="0"/>
              <a:t>dioničar/akcionar mora dobiti dividende u skladu s brojem </a:t>
            </a:r>
            <a:r>
              <a:rPr lang="sr-Latn-ME" dirty="0" smtClean="0"/>
              <a:t> </a:t>
            </a:r>
            <a:r>
              <a:rPr lang="pt-BR" dirty="0" smtClean="0"/>
              <a:t>ionica/akcija vrste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klase dionice/akcije koju posjeduje.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2324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3. Kada se isplaćuju utvrđene dividende?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 smtClean="0"/>
              <a:t>njihovog</a:t>
            </a:r>
            <a:r>
              <a:rPr lang="sr-Latn-ME" dirty="0" smtClean="0"/>
              <a:t> </a:t>
            </a:r>
            <a:r>
              <a:rPr lang="en-US" dirty="0" err="1" smtClean="0"/>
              <a:t>utvrđivanja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/>
              <a:t>Primjer dobre </a:t>
            </a:r>
            <a:r>
              <a:rPr lang="en-US" dirty="0"/>
              <a:t> </a:t>
            </a:r>
            <a:r>
              <a:rPr lang="en-US" dirty="0" err="1"/>
              <a:t>praks</a:t>
            </a:r>
            <a:r>
              <a:rPr lang="sr-Latn-ME" dirty="0"/>
              <a:t>e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Period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sr-Latn-ME" dirty="0" smtClean="0"/>
              <a:t>skupštine dioničara/akcionara</a:t>
            </a:r>
            <a:r>
              <a:rPr lang="en-US" dirty="0" smtClean="0"/>
              <a:t>. </a:t>
            </a:r>
            <a:endParaRPr lang="sr-Latn-ME" dirty="0"/>
          </a:p>
          <a:p>
            <a:pPr algn="just"/>
            <a:r>
              <a:rPr lang="en-US" dirty="0" err="1"/>
              <a:t>Ako</a:t>
            </a:r>
            <a:r>
              <a:rPr lang="sr-Latn-ME" dirty="0"/>
              <a:t> </a:t>
            </a:r>
            <a:r>
              <a:rPr lang="it-IT" dirty="0"/>
              <a:t>se ne navede datum isplate dividendi, društva bi trebala isplatiti utvrđene dividende u</a:t>
            </a:r>
            <a:r>
              <a:rPr lang="sr-Latn-ME" dirty="0"/>
              <a:t> </a:t>
            </a:r>
            <a:r>
              <a:rPr lang="pl-PL" dirty="0"/>
              <a:t>roku od 60 dana po njihovom utvrđivanju</a:t>
            </a:r>
            <a:r>
              <a:rPr lang="pl-PL" dirty="0" smtClean="0"/>
              <a:t>.</a:t>
            </a:r>
          </a:p>
          <a:p>
            <a:pPr algn="just"/>
            <a:r>
              <a:rPr lang="it-IT" dirty="0"/>
              <a:t>Utvrđene a neisplaćene dividende daju dioničarima/akcionarima pravo da</a:t>
            </a:r>
            <a:r>
              <a:rPr lang="sr-Latn-ME" dirty="0"/>
              <a:t> </a:t>
            </a:r>
            <a:r>
              <a:rPr lang="en-US" dirty="0" err="1"/>
              <a:t>podnesu</a:t>
            </a:r>
            <a:r>
              <a:rPr lang="en-US" dirty="0"/>
              <a:t> </a:t>
            </a:r>
            <a:r>
              <a:rPr lang="en-US" dirty="0" err="1"/>
              <a:t>tužbu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sr-Latn-ME" dirty="0"/>
              <a:t> </a:t>
            </a:r>
            <a:r>
              <a:rPr lang="en-US" dirty="0"/>
              <a:t>o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isplaćena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sr-Latn-ME" dirty="0"/>
              <a:t> </a:t>
            </a:r>
            <a:r>
              <a:rPr lang="en-US" dirty="0" err="1"/>
              <a:t>povjerilac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pripadajuće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2343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122863"/>
          </a:xfrm>
        </p:spPr>
        <p:txBody>
          <a:bodyPr>
            <a:normAutofit/>
          </a:bodyPr>
          <a:lstStyle/>
          <a:p>
            <a:r>
              <a:rPr lang="sr-Latn-ME" dirty="0" smtClean="0"/>
              <a:t>Primjer dobre </a:t>
            </a:r>
            <a:r>
              <a:rPr lang="en-US" dirty="0" smtClean="0"/>
              <a:t> </a:t>
            </a:r>
            <a:r>
              <a:rPr lang="en-US" dirty="0" err="1" smtClean="0"/>
              <a:t>praks</a:t>
            </a:r>
            <a:r>
              <a:rPr lang="sr-Latn-ME" dirty="0" smtClean="0"/>
              <a:t>e</a:t>
            </a:r>
            <a:r>
              <a:rPr lang="en-US" dirty="0" smtClean="0"/>
              <a:t>:</a:t>
            </a:r>
            <a:endParaRPr lang="en-US" dirty="0"/>
          </a:p>
          <a:p>
            <a:pPr algn="just"/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sankcioni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kasne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preporučuje</a:t>
            </a:r>
            <a:r>
              <a:rPr lang="en-US" dirty="0"/>
              <a:t> da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smanji</a:t>
            </a:r>
            <a:r>
              <a:rPr lang="en-US" dirty="0"/>
              <a:t> </a:t>
            </a:r>
            <a:r>
              <a:rPr lang="en-US" dirty="0" err="1"/>
              <a:t>platu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ukine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potpunosti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67697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9000"/>
            <a:ext cx="10515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4. Kada društvo ne može utvrditi dividende?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predvidjeti</a:t>
            </a:r>
            <a:r>
              <a:rPr lang="sr-Latn-ME" dirty="0" smtClean="0"/>
              <a:t> </a:t>
            </a:r>
            <a:r>
              <a:rPr lang="en-US" dirty="0" err="1" smtClean="0"/>
              <a:t>okolnosti</a:t>
            </a:r>
            <a:r>
              <a:rPr lang="en-US" dirty="0" smtClean="0"/>
              <a:t> </a:t>
            </a:r>
            <a:r>
              <a:rPr lang="en-US" dirty="0"/>
              <a:t>pod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zabranjeno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/>
              <a:t>Primjer n</a:t>
            </a:r>
            <a:r>
              <a:rPr lang="en-US" dirty="0" err="1"/>
              <a:t>ajbolj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praks</a:t>
            </a:r>
            <a:r>
              <a:rPr lang="sr-Latn-ME" dirty="0"/>
              <a:t>e</a:t>
            </a:r>
            <a:r>
              <a:rPr lang="en-US" dirty="0"/>
              <a:t>:</a:t>
            </a:r>
            <a:endParaRPr lang="sr-Latn-ME" dirty="0"/>
          </a:p>
          <a:p>
            <a:pPr algn="just"/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zabraniti</a:t>
            </a:r>
            <a:r>
              <a:rPr lang="en-US" dirty="0"/>
              <a:t> da </a:t>
            </a:r>
            <a:r>
              <a:rPr lang="en-US" dirty="0" err="1"/>
              <a:t>utvrđuju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pod </a:t>
            </a:r>
            <a:r>
              <a:rPr lang="en-US" dirty="0" err="1"/>
              <a:t>okolnostima</a:t>
            </a:r>
            <a:r>
              <a:rPr lang="en-US" dirty="0"/>
              <a:t> </a:t>
            </a:r>
            <a:r>
              <a:rPr lang="en-US" dirty="0" err="1"/>
              <a:t>ilustriranim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/>
              <a:t>narednoj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potpun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Zakonodavstvo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sr-Latn-ME" dirty="0"/>
              <a:t> </a:t>
            </a:r>
            <a:r>
              <a:rPr lang="en-US" dirty="0"/>
              <a:t>pod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88634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2732" y="811369"/>
            <a:ext cx="10045522" cy="5483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332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132067"/>
              </p:ext>
            </p:extLst>
          </p:nvPr>
        </p:nvGraphicFramePr>
        <p:xfrm>
          <a:off x="1524000" y="1066800"/>
          <a:ext cx="8148034" cy="4767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Autofit/>
          </a:bodyPr>
          <a:lstStyle/>
          <a:p>
            <a:pPr algn="ctr"/>
            <a:r>
              <a:rPr lang="pt-BR" sz="3000" dirty="0"/>
              <a:t>Neto dobit preduzeća se </a:t>
            </a:r>
            <a:r>
              <a:rPr lang="pt-BR" sz="3000" dirty="0" smtClean="0"/>
              <a:t>d</a:t>
            </a:r>
            <a:r>
              <a:rPr lang="sr-Latn-ME" sz="3000" dirty="0" smtClean="0"/>
              <a:t>ij</a:t>
            </a:r>
            <a:r>
              <a:rPr lang="pt-BR" sz="3000" dirty="0" smtClean="0"/>
              <a:t>eli </a:t>
            </a:r>
            <a:r>
              <a:rPr lang="pt-BR" sz="3000" dirty="0"/>
              <a:t>na: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372669123"/>
      </p:ext>
    </p:extLst>
  </p:cSld>
  <p:clrMapOvr>
    <a:masterClrMapping/>
  </p:clrMapOvr>
  <p:transition spd="med">
    <p:wipe dir="d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5. Kada društvo ne može isplatiti utvrđene dividende?</a:t>
            </a:r>
          </a:p>
          <a:p>
            <a:pPr algn="just"/>
            <a:r>
              <a:rPr lang="en-US" dirty="0" err="1"/>
              <a:t>Budući</a:t>
            </a:r>
            <a:r>
              <a:rPr lang="en-US" dirty="0"/>
              <a:t> da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faktičke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proći</a:t>
            </a:r>
            <a:r>
              <a:rPr lang="sr-Latn-ME" dirty="0" smtClean="0"/>
              <a:t>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/>
              <a:t>vrijeme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 u </a:t>
            </a:r>
            <a:r>
              <a:rPr lang="en-US" dirty="0" err="1"/>
              <a:t>situaciji</a:t>
            </a:r>
            <a:r>
              <a:rPr lang="en-US" dirty="0"/>
              <a:t> da </a:t>
            </a:r>
            <a:r>
              <a:rPr lang="en-US" dirty="0" err="1"/>
              <a:t>prekrši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od gore </a:t>
            </a:r>
            <a:r>
              <a:rPr lang="en-US" dirty="0" err="1" smtClean="0"/>
              <a:t>spomenutih</a:t>
            </a:r>
            <a:r>
              <a:rPr lang="sr-Latn-ME" dirty="0" smtClean="0"/>
              <a:t> </a:t>
            </a:r>
            <a:r>
              <a:rPr lang="en-US" dirty="0" err="1" smtClean="0"/>
              <a:t>uslova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 </a:t>
            </a:r>
            <a:r>
              <a:rPr lang="pt-BR" dirty="0" smtClean="0"/>
              <a:t>okolnostima </a:t>
            </a:r>
            <a:r>
              <a:rPr lang="pt-BR" dirty="0"/>
              <a:t>ilustriranim na slici </a:t>
            </a:r>
            <a:r>
              <a:rPr lang="sr-Latn-ME" dirty="0" smtClean="0"/>
              <a:t>narednoj</a:t>
            </a:r>
            <a:r>
              <a:rPr lang="pt-B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878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4248" y="785611"/>
            <a:ext cx="10393251" cy="557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2451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0847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zabrana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svojim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sačinjeni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uređuje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računovodstva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da bi </a:t>
            </a:r>
            <a:r>
              <a:rPr lang="en-US" dirty="0" err="1"/>
              <a:t>isplate</a:t>
            </a:r>
            <a:r>
              <a:rPr lang="en-US" dirty="0"/>
              <a:t> bile </a:t>
            </a:r>
            <a:r>
              <a:rPr lang="en-US" dirty="0" err="1"/>
              <a:t>razumne</a:t>
            </a:r>
            <a:r>
              <a:rPr lang="en-US" dirty="0"/>
              <a:t> pod </a:t>
            </a:r>
            <a:r>
              <a:rPr lang="en-US" dirty="0" err="1" smtClean="0"/>
              <a:t>tim</a:t>
            </a:r>
            <a:r>
              <a:rPr lang="sr-Latn-ME" dirty="0" smtClean="0"/>
              <a:t> </a:t>
            </a:r>
            <a:r>
              <a:rPr lang="en-US" dirty="0" err="1" smtClean="0"/>
              <a:t>okolnostima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da je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 smtClean="0"/>
              <a:t>takvih</a:t>
            </a:r>
            <a:r>
              <a:rPr lang="sr-Latn-ME" dirty="0" smtClean="0"/>
              <a:t> </a:t>
            </a:r>
            <a:r>
              <a:rPr lang="en-US" dirty="0" err="1" smtClean="0"/>
              <a:t>isplata</a:t>
            </a:r>
            <a:r>
              <a:rPr lang="en-US" dirty="0" smtClean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sačiniti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, </a:t>
            </a:r>
            <a:r>
              <a:rPr lang="en-US" dirty="0" err="1"/>
              <a:t>naznačiti</a:t>
            </a:r>
            <a:r>
              <a:rPr lang="en-US" dirty="0"/>
              <a:t> </a:t>
            </a:r>
            <a:r>
              <a:rPr lang="en-US" dirty="0" err="1" smtClean="0"/>
              <a:t>računovodstvene</a:t>
            </a:r>
            <a:r>
              <a:rPr lang="sr-Latn-ME" dirty="0" smtClean="0"/>
              <a:t> </a:t>
            </a:r>
            <a:r>
              <a:rPr lang="en-US" dirty="0" err="1" smtClean="0"/>
              <a:t>standarde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navesti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što</a:t>
            </a:r>
            <a:r>
              <a:rPr lang="en-US" dirty="0"/>
              <a:t> je gore </a:t>
            </a:r>
            <a:r>
              <a:rPr lang="en-US" dirty="0" err="1"/>
              <a:t>spomenuto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odrediti</a:t>
            </a:r>
            <a:r>
              <a:rPr lang="en-US" dirty="0" smtClean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Čim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prestanu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 smtClean="0"/>
              <a:t>obavezno</a:t>
            </a:r>
            <a:r>
              <a:rPr lang="sr-Latn-ME" dirty="0" smtClean="0"/>
              <a:t> </a:t>
            </a:r>
            <a:r>
              <a:rPr lang="en-US" dirty="0" err="1" smtClean="0"/>
              <a:t>isplatiti</a:t>
            </a:r>
            <a:r>
              <a:rPr lang="en-US" dirty="0" smtClean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676153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>
                <a:latin typeface="+mn-lt"/>
              </a:rPr>
              <a:t>C</a:t>
            </a:r>
            <a:r>
              <a:rPr lang="sr-Latn-ME" sz="3600" dirty="0" smtClean="0">
                <a:latin typeface="+mn-lt"/>
              </a:rPr>
              <a:t>-</a:t>
            </a:r>
            <a:r>
              <a:rPr lang="pt-BR" sz="3600" dirty="0" smtClean="0">
                <a:latin typeface="+mn-lt"/>
              </a:rPr>
              <a:t> Objavljivanje informacija o dividendama</a:t>
            </a:r>
            <a:endParaRPr lang="pt-BR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zakonodavstvo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mora </a:t>
            </a:r>
            <a:r>
              <a:rPr lang="en-US" dirty="0" err="1"/>
              <a:t>staviti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 smtClean="0"/>
              <a:t>prijedlog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raspoređivanja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iznos</a:t>
            </a:r>
            <a:r>
              <a:rPr lang="sr-Latn-ME" dirty="0" smtClean="0"/>
              <a:t> </a:t>
            </a:r>
            <a:r>
              <a:rPr lang="en-US" dirty="0" err="1" smtClean="0"/>
              <a:t>predloženih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 smtClean="0"/>
              <a:t>takvih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obavezno</a:t>
            </a:r>
            <a:r>
              <a:rPr lang="en-US" dirty="0"/>
              <a:t> da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završnom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 smtClean="0"/>
              <a:t>historiji</a:t>
            </a:r>
            <a:r>
              <a:rPr lang="sr-Latn-ME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016824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Primjer </a:t>
            </a:r>
            <a:r>
              <a:rPr lang="sr-Latn-ME" dirty="0" smtClean="0"/>
              <a:t>dobre</a:t>
            </a:r>
            <a:r>
              <a:rPr lang="en-US" dirty="0" smtClean="0"/>
              <a:t> </a:t>
            </a:r>
            <a:r>
              <a:rPr lang="en-US" dirty="0" err="1" smtClean="0"/>
              <a:t>praks</a:t>
            </a:r>
            <a:r>
              <a:rPr lang="sr-Latn-ME" dirty="0" smtClean="0"/>
              <a:t>e</a:t>
            </a:r>
            <a:r>
              <a:rPr lang="en-US" dirty="0" smtClean="0"/>
              <a:t>:</a:t>
            </a:r>
            <a:endParaRPr lang="en-US" dirty="0"/>
          </a:p>
          <a:p>
            <a:pPr algn="just"/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usvoji</a:t>
            </a:r>
            <a:r>
              <a:rPr lang="en-US" dirty="0"/>
              <a:t>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 smtClean="0"/>
              <a:t>sadržavao</a:t>
            </a:r>
            <a:r>
              <a:rPr lang="sr-Latn-ME" dirty="0" smtClean="0"/>
              <a:t> </a:t>
            </a:r>
            <a:r>
              <a:rPr lang="en-US" dirty="0" err="1" smtClean="0"/>
              <a:t>spisak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podnositi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omogućilo</a:t>
            </a:r>
            <a:r>
              <a:rPr lang="en-US" dirty="0"/>
              <a:t> da </a:t>
            </a:r>
            <a:r>
              <a:rPr lang="en-US" dirty="0" err="1"/>
              <a:t>donesu</a:t>
            </a:r>
            <a:r>
              <a:rPr lang="en-US" dirty="0"/>
              <a:t> </a:t>
            </a:r>
            <a:r>
              <a:rPr lang="en-US" dirty="0" err="1"/>
              <a:t>pravilne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Informacije</a:t>
            </a:r>
            <a:r>
              <a:rPr lang="en-US" dirty="0" smtClean="0"/>
              <a:t> se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odnositi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skupštinu diničara/akcionara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/>
              <a:t>preporuke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u </a:t>
            </a:r>
            <a:r>
              <a:rPr lang="en-US" sz="2800" dirty="0" err="1"/>
              <a:t>pogledu</a:t>
            </a:r>
            <a:r>
              <a:rPr lang="en-US" sz="2800" dirty="0"/>
              <a:t> </a:t>
            </a:r>
            <a:r>
              <a:rPr lang="en-US" sz="2800" dirty="0" err="1"/>
              <a:t>raspoređivanja</a:t>
            </a:r>
            <a:r>
              <a:rPr lang="en-US" sz="2800" dirty="0"/>
              <a:t> </a:t>
            </a:r>
            <a:r>
              <a:rPr lang="en-US" sz="2800" dirty="0" err="1"/>
              <a:t>dobiti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it-IT" sz="2800" dirty="0"/>
              <a:t>• preporuke nadzornog/upravnog odbora o isplati dividendi; i</a:t>
            </a:r>
          </a:p>
          <a:p>
            <a:pPr marL="457200" lvl="1" indent="0" algn="just">
              <a:buNone/>
            </a:pPr>
            <a:r>
              <a:rPr lang="pl-PL" sz="2800" dirty="0"/>
              <a:t>• razlozi za svaku od preporuka</a:t>
            </a:r>
            <a:r>
              <a:rPr lang="pl-PL" sz="2800" dirty="0" smtClean="0"/>
              <a:t>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0474236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800"/>
            <a:ext cx="10515600" cy="5237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objavljivati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o </a:t>
            </a:r>
            <a:r>
              <a:rPr lang="en-US" dirty="0" err="1" smtClean="0"/>
              <a:t>isplatama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sr-Latn-ME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isplaćene</a:t>
            </a:r>
            <a:r>
              <a:rPr lang="en-US" dirty="0" smtClean="0"/>
              <a:t>, </a:t>
            </a:r>
            <a:r>
              <a:rPr lang="en-US" dirty="0" err="1" smtClean="0"/>
              <a:t>razloge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neisplaćivanje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 err="1" smtClean="0"/>
              <a:t>uključiti</a:t>
            </a:r>
            <a:r>
              <a:rPr lang="en-US" dirty="0" smtClean="0"/>
              <a:t> u </a:t>
            </a:r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kvartalne</a:t>
            </a:r>
            <a:r>
              <a:rPr lang="en-US" dirty="0" smtClean="0"/>
              <a:t> </a:t>
            </a:r>
            <a:r>
              <a:rPr lang="en-US" dirty="0" err="1" smtClean="0"/>
              <a:t>izvještaje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o</a:t>
            </a:r>
            <a:r>
              <a:rPr lang="sr-Latn-ME" dirty="0" smtClean="0"/>
              <a:t> </a:t>
            </a:r>
            <a:r>
              <a:rPr lang="en-US" dirty="0" err="1" smtClean="0"/>
              <a:t>dividendama</a:t>
            </a:r>
            <a:r>
              <a:rPr lang="en-US" dirty="0" smtClean="0"/>
              <a:t>: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iznos</a:t>
            </a:r>
            <a:r>
              <a:rPr lang="en-US" sz="2800" dirty="0" smtClean="0"/>
              <a:t> </a:t>
            </a:r>
            <a:r>
              <a:rPr lang="en-US" sz="2800" dirty="0" err="1" smtClean="0"/>
              <a:t>dividendi</a:t>
            </a:r>
            <a:r>
              <a:rPr lang="en-US" sz="2800" dirty="0" smtClean="0"/>
              <a:t> </a:t>
            </a:r>
            <a:r>
              <a:rPr lang="en-US" sz="2800" dirty="0" err="1" smtClean="0"/>
              <a:t>koje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utvrđene</a:t>
            </a:r>
            <a:r>
              <a:rPr lang="en-US" sz="2800" dirty="0" smtClean="0"/>
              <a:t> u </a:t>
            </a:r>
            <a:r>
              <a:rPr lang="en-US" sz="2800" dirty="0" err="1" smtClean="0"/>
              <a:t>posljednjih</a:t>
            </a:r>
            <a:r>
              <a:rPr lang="en-US" sz="2800" dirty="0" smtClean="0"/>
              <a:t> pet </a:t>
            </a:r>
            <a:r>
              <a:rPr lang="en-US" sz="2800" dirty="0" err="1" smtClean="0"/>
              <a:t>godina</a:t>
            </a:r>
            <a:r>
              <a:rPr lang="en-US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, </a:t>
            </a:r>
            <a:r>
              <a:rPr lang="en-US" sz="2800" dirty="0" err="1" smtClean="0"/>
              <a:t>ako</a:t>
            </a:r>
            <a:r>
              <a:rPr lang="en-US" sz="2800" dirty="0" smtClean="0"/>
              <a:t> je </a:t>
            </a:r>
            <a:r>
              <a:rPr lang="en-US" sz="2800" dirty="0" err="1" smtClean="0"/>
              <a:t>društvo</a:t>
            </a:r>
            <a:r>
              <a:rPr lang="sr-Latn-ME" sz="2800" dirty="0" smtClean="0"/>
              <a:t> </a:t>
            </a:r>
            <a:r>
              <a:rPr lang="nn-NO" sz="2800" dirty="0" smtClean="0"/>
              <a:t>poslovalo kraće od pet godina, tokom svake godine poslovanja; i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postupak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isplatu</a:t>
            </a:r>
            <a:r>
              <a:rPr lang="en-US" sz="2800" dirty="0" smtClean="0"/>
              <a:t> </a:t>
            </a:r>
            <a:r>
              <a:rPr lang="en-US" sz="2800" dirty="0" err="1" smtClean="0"/>
              <a:t>dividendi</a:t>
            </a:r>
            <a:r>
              <a:rPr lang="en-US" sz="2800" dirty="0" smtClean="0"/>
              <a:t>.</a:t>
            </a:r>
          </a:p>
          <a:p>
            <a:pPr marL="457200" lvl="1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8486677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D</a:t>
            </a:r>
            <a:r>
              <a:rPr lang="sr-Latn-ME" sz="3600" dirty="0" smtClean="0">
                <a:latin typeface="+mn-lt"/>
              </a:rPr>
              <a:t> -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Politika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dividendi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najpogodnije</a:t>
            </a:r>
            <a:r>
              <a:rPr lang="en-US" dirty="0"/>
              <a:t> da </a:t>
            </a:r>
            <a:r>
              <a:rPr lang="en-US" dirty="0" err="1"/>
              <a:t>usvoje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formuliranu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racionalnu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/>
              <a:t>Primjer </a:t>
            </a:r>
            <a:r>
              <a:rPr lang="en-US" dirty="0" err="1" smtClean="0"/>
              <a:t>bolj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praks</a:t>
            </a:r>
            <a:r>
              <a:rPr lang="sr-Latn-ME" dirty="0"/>
              <a:t>e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sr-Latn-ME" dirty="0"/>
              <a:t> </a:t>
            </a:r>
            <a:r>
              <a:rPr lang="en-US" dirty="0" err="1"/>
              <a:t>štampanih</a:t>
            </a:r>
            <a:r>
              <a:rPr lang="en-US" dirty="0"/>
              <a:t> </a:t>
            </a:r>
            <a:r>
              <a:rPr lang="en-US" dirty="0" err="1"/>
              <a:t>medija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istoj</a:t>
            </a:r>
            <a:r>
              <a:rPr lang="en-US" dirty="0"/>
              <a:t> </a:t>
            </a:r>
            <a:r>
              <a:rPr lang="en-US" dirty="0" err="1"/>
              <a:t>publikaciji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osnivačkim</a:t>
            </a:r>
            <a:r>
              <a:rPr lang="sr-Latn-ME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obavještenja</a:t>
            </a:r>
            <a:r>
              <a:rPr lang="en-US" dirty="0"/>
              <a:t> o </a:t>
            </a:r>
            <a:r>
              <a:rPr lang="sr-Latn-ME" dirty="0" smtClean="0"/>
              <a:t>skupštini dioničara/akcionara. </a:t>
            </a:r>
            <a:r>
              <a:rPr lang="en-US" dirty="0" smtClean="0"/>
              <a:t> </a:t>
            </a:r>
            <a:endParaRPr lang="sr-Latn-ME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razmotriti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interneta</a:t>
            </a:r>
            <a:r>
              <a:rPr lang="en-US" dirty="0"/>
              <a:t> u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svrhu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9943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minimum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metodi</a:t>
            </a:r>
            <a:r>
              <a:rPr lang="en-US" sz="2800" dirty="0"/>
              <a:t> </a:t>
            </a:r>
            <a:r>
              <a:rPr lang="en-US" sz="2800" dirty="0" err="1"/>
              <a:t>koju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primjenjuje</a:t>
            </a:r>
            <a:r>
              <a:rPr lang="en-US" sz="2800" dirty="0"/>
              <a:t> </a:t>
            </a:r>
            <a:r>
              <a:rPr lang="en-US" sz="2800" dirty="0" err="1"/>
              <a:t>pri</a:t>
            </a:r>
            <a:r>
              <a:rPr lang="en-US" sz="2800" dirty="0"/>
              <a:t> </a:t>
            </a:r>
            <a:r>
              <a:rPr lang="en-US" sz="2800" dirty="0" err="1"/>
              <a:t>utvrđivanju</a:t>
            </a:r>
            <a:r>
              <a:rPr lang="en-US" sz="2800" dirty="0"/>
              <a:t> </a:t>
            </a:r>
            <a:r>
              <a:rPr lang="en-US" sz="2800" dirty="0" err="1"/>
              <a:t>dijela</a:t>
            </a:r>
            <a:r>
              <a:rPr lang="en-US" sz="2800" dirty="0"/>
              <a:t> </a:t>
            </a:r>
            <a:r>
              <a:rPr lang="en-US" sz="2800" dirty="0" err="1"/>
              <a:t>dobiti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se </a:t>
            </a:r>
            <a:r>
              <a:rPr lang="en-US" sz="2800" dirty="0" err="1" smtClean="0"/>
              <a:t>može</a:t>
            </a:r>
            <a:r>
              <a:rPr lang="sr-Latn-ME" sz="2800" dirty="0" smtClean="0"/>
              <a:t> </a:t>
            </a:r>
            <a:r>
              <a:rPr lang="en-US" sz="2800" dirty="0" err="1" smtClean="0"/>
              <a:t>isplatiti</a:t>
            </a:r>
            <a:r>
              <a:rPr lang="en-US" sz="2800" dirty="0" smtClean="0"/>
              <a:t> </a:t>
            </a:r>
            <a:r>
              <a:rPr lang="en-US" sz="2800" dirty="0"/>
              <a:t>u </a:t>
            </a:r>
            <a:r>
              <a:rPr lang="en-US" sz="2800" dirty="0" err="1"/>
              <a:t>vidu</a:t>
            </a:r>
            <a:r>
              <a:rPr lang="en-US" sz="2800" dirty="0"/>
              <a:t> </a:t>
            </a:r>
            <a:r>
              <a:rPr lang="en-US" sz="2800" dirty="0" err="1"/>
              <a:t>dividende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it-IT" sz="2800" dirty="0"/>
              <a:t>• uslovima pod kojima se dividende mogu isplatiti;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minimalnom</a:t>
            </a:r>
            <a:r>
              <a:rPr lang="en-US" sz="2800" dirty="0"/>
              <a:t> </a:t>
            </a:r>
            <a:r>
              <a:rPr lang="en-US" sz="2800" dirty="0" err="1"/>
              <a:t>iznosu</a:t>
            </a:r>
            <a:r>
              <a:rPr lang="en-US" sz="2800" dirty="0"/>
              <a:t> </a:t>
            </a:r>
            <a:r>
              <a:rPr lang="en-US" sz="2800" dirty="0" err="1"/>
              <a:t>dividendi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se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isplatiti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dionice</a:t>
            </a:r>
            <a:r>
              <a:rPr lang="en-US" sz="2800" dirty="0"/>
              <a:t>/</a:t>
            </a:r>
            <a:r>
              <a:rPr lang="en-US" sz="2800" dirty="0" err="1"/>
              <a:t>akcije</a:t>
            </a:r>
            <a:r>
              <a:rPr lang="en-US" sz="2800" dirty="0"/>
              <a:t> </a:t>
            </a:r>
            <a:r>
              <a:rPr lang="en-US" sz="2800" dirty="0" err="1" smtClean="0"/>
              <a:t>svake</a:t>
            </a:r>
            <a:r>
              <a:rPr lang="sr-Latn-ME" sz="2800" dirty="0" smtClean="0"/>
              <a:t> </a:t>
            </a:r>
            <a:r>
              <a:rPr lang="en-US" sz="2800" dirty="0" err="1" smtClean="0"/>
              <a:t>vrste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klase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kriterijima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nadzorni</a:t>
            </a:r>
            <a:r>
              <a:rPr lang="en-US" sz="2800" dirty="0"/>
              <a:t>/</a:t>
            </a:r>
            <a:r>
              <a:rPr lang="en-US" sz="2800" dirty="0" err="1"/>
              <a:t>upravni</a:t>
            </a:r>
            <a:r>
              <a:rPr lang="en-US" sz="2800" dirty="0"/>
              <a:t> </a:t>
            </a:r>
            <a:r>
              <a:rPr lang="en-US" sz="2800" dirty="0" err="1"/>
              <a:t>odbor</a:t>
            </a:r>
            <a:r>
              <a:rPr lang="en-US" sz="2800" dirty="0"/>
              <a:t> </a:t>
            </a:r>
            <a:r>
              <a:rPr lang="en-US" sz="2800" dirty="0" err="1"/>
              <a:t>primjenjuje</a:t>
            </a:r>
            <a:r>
              <a:rPr lang="en-US" sz="2800" dirty="0"/>
              <a:t> </a:t>
            </a:r>
            <a:r>
              <a:rPr lang="en-US" sz="2800" dirty="0" err="1"/>
              <a:t>pri</a:t>
            </a:r>
            <a:r>
              <a:rPr lang="en-US" sz="2800" dirty="0"/>
              <a:t> </a:t>
            </a:r>
            <a:r>
              <a:rPr lang="en-US" sz="2800" dirty="0" err="1"/>
              <a:t>odlučivanju</a:t>
            </a:r>
            <a:r>
              <a:rPr lang="en-US" sz="2800" dirty="0"/>
              <a:t> o </a:t>
            </a:r>
            <a:r>
              <a:rPr lang="en-US" sz="2800" dirty="0" err="1" smtClean="0"/>
              <a:t>prijedlogu</a:t>
            </a:r>
            <a:r>
              <a:rPr lang="sr-Latn-ME" sz="2800" dirty="0" smtClean="0"/>
              <a:t> </a:t>
            </a:r>
            <a:r>
              <a:rPr lang="en-US" sz="2800" dirty="0" smtClean="0"/>
              <a:t>da </a:t>
            </a:r>
            <a:r>
              <a:rPr lang="en-US" sz="2800" dirty="0"/>
              <a:t>se </a:t>
            </a:r>
            <a:r>
              <a:rPr lang="en-US" sz="2800" dirty="0" err="1"/>
              <a:t>utvrde</a:t>
            </a:r>
            <a:r>
              <a:rPr lang="en-US" sz="2800" dirty="0"/>
              <a:t> </a:t>
            </a:r>
            <a:r>
              <a:rPr lang="en-US" sz="2800" dirty="0" err="1"/>
              <a:t>dividende</a:t>
            </a:r>
            <a:r>
              <a:rPr lang="en-US" sz="2800" dirty="0"/>
              <a:t>; </a:t>
            </a:r>
            <a:r>
              <a:rPr lang="en-US" sz="2800" dirty="0" err="1" smtClean="0"/>
              <a:t>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4777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5500"/>
            <a:ext cx="10515600" cy="53514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sz="3600" dirty="0" err="1" smtClean="0"/>
              <a:t>postupku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isplatu</a:t>
            </a:r>
            <a:r>
              <a:rPr lang="en-US" sz="3600" dirty="0" smtClean="0"/>
              <a:t> </a:t>
            </a:r>
            <a:r>
              <a:rPr lang="en-US" sz="3600" dirty="0" err="1" smtClean="0"/>
              <a:t>dividendi</a:t>
            </a:r>
            <a:r>
              <a:rPr lang="en-US" sz="3600" dirty="0" smtClean="0"/>
              <a:t>, </a:t>
            </a:r>
            <a:r>
              <a:rPr lang="en-US" sz="3600" dirty="0" err="1" smtClean="0"/>
              <a:t>uključujući</a:t>
            </a:r>
            <a:r>
              <a:rPr lang="en-US" sz="3600" dirty="0" smtClean="0"/>
              <a:t> </a:t>
            </a:r>
            <a:r>
              <a:rPr lang="en-US" sz="3600" dirty="0" err="1" smtClean="0"/>
              <a:t>vrijeme</a:t>
            </a:r>
            <a:r>
              <a:rPr lang="en-US" sz="3600" dirty="0" smtClean="0"/>
              <a:t>, </a:t>
            </a:r>
            <a:r>
              <a:rPr lang="en-US" sz="3600" dirty="0" err="1" smtClean="0"/>
              <a:t>mjesto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oblik</a:t>
            </a:r>
            <a:r>
              <a:rPr lang="en-US" sz="3600" dirty="0" smtClean="0"/>
              <a:t> </a:t>
            </a:r>
            <a:r>
              <a:rPr lang="en-US" sz="3600" dirty="0" err="1" smtClean="0"/>
              <a:t>isplate</a:t>
            </a:r>
            <a:r>
              <a:rPr lang="en-US" sz="3600" dirty="0" smtClean="0"/>
              <a:t>.</a:t>
            </a:r>
          </a:p>
          <a:p>
            <a:pPr algn="just"/>
            <a:r>
              <a:rPr lang="en-US" sz="3600" dirty="0" err="1" smtClean="0"/>
              <a:t>Osim</a:t>
            </a:r>
            <a:r>
              <a:rPr lang="en-US" sz="3600" dirty="0" smtClean="0"/>
              <a:t> toga, </a:t>
            </a:r>
            <a:r>
              <a:rPr lang="en-US" sz="3600" dirty="0" err="1" smtClean="0"/>
              <a:t>društva</a:t>
            </a:r>
            <a:r>
              <a:rPr lang="en-US" sz="3600" dirty="0" smtClean="0"/>
              <a:t> </a:t>
            </a:r>
            <a:r>
              <a:rPr lang="en-US" sz="3600" dirty="0" err="1" smtClean="0"/>
              <a:t>trebaju</a:t>
            </a:r>
            <a:r>
              <a:rPr lang="en-US" sz="3600" dirty="0" smtClean="0"/>
              <a:t> </a:t>
            </a:r>
            <a:r>
              <a:rPr lang="en-US" sz="3600" dirty="0" err="1" smtClean="0"/>
              <a:t>implementirati</a:t>
            </a:r>
            <a:r>
              <a:rPr lang="en-US" sz="3600" dirty="0" smtClean="0"/>
              <a:t> </a:t>
            </a:r>
            <a:r>
              <a:rPr lang="en-US" sz="3600" dirty="0" err="1" smtClean="0"/>
              <a:t>transparentan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lako</a:t>
            </a:r>
            <a:r>
              <a:rPr lang="en-US" sz="3600" dirty="0" smtClean="0"/>
              <a:t> </a:t>
            </a:r>
            <a:r>
              <a:rPr lang="en-US" sz="3600" dirty="0" err="1" smtClean="0"/>
              <a:t>razumljiv</a:t>
            </a:r>
            <a:r>
              <a:rPr lang="en-US" sz="3600" dirty="0" smtClean="0"/>
              <a:t> </a:t>
            </a:r>
            <a:r>
              <a:rPr lang="en-US" sz="3600" dirty="0" err="1" smtClean="0"/>
              <a:t>mehanizam</a:t>
            </a:r>
            <a:r>
              <a:rPr lang="sr-Latn-ME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utvrđivanje</a:t>
            </a:r>
            <a:r>
              <a:rPr lang="en-US" sz="3600" dirty="0" smtClean="0"/>
              <a:t> </a:t>
            </a:r>
            <a:r>
              <a:rPr lang="en-US" sz="3600" dirty="0" err="1" smtClean="0"/>
              <a:t>dividendi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Da bi to </a:t>
            </a:r>
            <a:r>
              <a:rPr lang="en-US" sz="3600" dirty="0" err="1" smtClean="0"/>
              <a:t>učinilo</a:t>
            </a:r>
            <a:r>
              <a:rPr lang="en-US" sz="3600" dirty="0" smtClean="0"/>
              <a:t>, </a:t>
            </a:r>
            <a:r>
              <a:rPr lang="en-US" sz="3600" dirty="0" err="1" smtClean="0"/>
              <a:t>društvo</a:t>
            </a:r>
            <a:r>
              <a:rPr lang="en-US" sz="3600" dirty="0" smtClean="0"/>
              <a:t> </a:t>
            </a:r>
            <a:r>
              <a:rPr lang="en-US" sz="3600" dirty="0" err="1" smtClean="0"/>
              <a:t>treba</a:t>
            </a:r>
            <a:r>
              <a:rPr lang="en-US" sz="3600" dirty="0" smtClean="0"/>
              <a:t> </a:t>
            </a:r>
            <a:r>
              <a:rPr lang="en-US" sz="3600" dirty="0" err="1" smtClean="0"/>
              <a:t>usvojiti</a:t>
            </a:r>
            <a:r>
              <a:rPr lang="en-US" sz="3600" dirty="0" smtClean="0"/>
              <a:t> </a:t>
            </a:r>
            <a:r>
              <a:rPr lang="en-US" sz="3600" dirty="0" err="1" smtClean="0"/>
              <a:t>pravilnik</a:t>
            </a:r>
            <a:r>
              <a:rPr lang="en-US" sz="3600" dirty="0" smtClean="0"/>
              <a:t> o </a:t>
            </a:r>
            <a:r>
              <a:rPr lang="en-US" sz="3600" dirty="0" err="1" smtClean="0"/>
              <a:t>dividendama</a:t>
            </a:r>
            <a:r>
              <a:rPr lang="sr-Latn-ME" sz="3600" dirty="0" smtClean="0"/>
              <a:t> </a:t>
            </a:r>
            <a:r>
              <a:rPr lang="en-US" sz="3600" dirty="0" err="1" smtClean="0"/>
              <a:t>koji</a:t>
            </a:r>
            <a:r>
              <a:rPr lang="en-US" sz="3600" dirty="0" smtClean="0"/>
              <a:t> </a:t>
            </a:r>
            <a:r>
              <a:rPr lang="en-US" sz="3600" dirty="0" err="1" smtClean="0"/>
              <a:t>sadrži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informacije</a:t>
            </a:r>
            <a:r>
              <a:rPr lang="en-US" sz="3600" dirty="0" smtClean="0"/>
              <a:t> o:</a:t>
            </a:r>
          </a:p>
          <a:p>
            <a:pPr marL="457200" lvl="1" indent="0" algn="just">
              <a:buNone/>
            </a:pPr>
            <a:r>
              <a:rPr lang="it-IT" sz="3300" dirty="0" smtClean="0"/>
              <a:t>• procentu neto dobiti za isplate dividendi;</a:t>
            </a:r>
          </a:p>
          <a:p>
            <a:pPr marL="457200" lvl="1" indent="0" algn="just">
              <a:buNone/>
            </a:pPr>
            <a:r>
              <a:rPr lang="it-IT" sz="3300" dirty="0" smtClean="0"/>
              <a:t>• uslovima i rokovima za isplate dividendi;</a:t>
            </a:r>
          </a:p>
          <a:p>
            <a:pPr marL="457200" lvl="1" indent="0" algn="just">
              <a:buNone/>
            </a:pPr>
            <a:r>
              <a:rPr lang="it-IT" sz="3300" dirty="0" smtClean="0"/>
              <a:t>• iznosu dividendi koji se može isplatiti za dionice/akcije određene vrste i</a:t>
            </a:r>
            <a:r>
              <a:rPr lang="sr-Latn-ME" sz="3300" dirty="0" smtClean="0"/>
              <a:t> </a:t>
            </a:r>
            <a:r>
              <a:rPr lang="en-US" sz="3300" dirty="0" err="1" smtClean="0"/>
              <a:t>klase</a:t>
            </a:r>
            <a:r>
              <a:rPr lang="en-US" sz="3300" dirty="0" smtClean="0"/>
              <a:t> </a:t>
            </a:r>
            <a:r>
              <a:rPr lang="en-US" sz="3300" dirty="0" err="1" smtClean="0"/>
              <a:t>ako</a:t>
            </a:r>
            <a:r>
              <a:rPr lang="en-US" sz="3300" dirty="0" smtClean="0"/>
              <a:t> </a:t>
            </a:r>
            <a:r>
              <a:rPr lang="en-US" sz="3300" dirty="0" err="1" smtClean="0"/>
              <a:t>taj</a:t>
            </a:r>
            <a:r>
              <a:rPr lang="en-US" sz="3300" dirty="0" smtClean="0"/>
              <a:t> </a:t>
            </a:r>
            <a:r>
              <a:rPr lang="en-US" sz="3300" dirty="0" err="1" smtClean="0"/>
              <a:t>iznos</a:t>
            </a:r>
            <a:r>
              <a:rPr lang="en-US" sz="3300" dirty="0" smtClean="0"/>
              <a:t> </a:t>
            </a:r>
            <a:r>
              <a:rPr lang="en-US" sz="3300" dirty="0" err="1" smtClean="0"/>
              <a:t>nije</a:t>
            </a:r>
            <a:r>
              <a:rPr lang="en-US" sz="3300" dirty="0" smtClean="0"/>
              <a:t> </a:t>
            </a:r>
            <a:r>
              <a:rPr lang="en-US" sz="3300" dirty="0" err="1" smtClean="0"/>
              <a:t>određen</a:t>
            </a:r>
            <a:r>
              <a:rPr lang="en-US" sz="3300" dirty="0" smtClean="0"/>
              <a:t> </a:t>
            </a:r>
            <a:r>
              <a:rPr lang="en-US" sz="3300" dirty="0" err="1" smtClean="0"/>
              <a:t>osnivačkim</a:t>
            </a:r>
            <a:r>
              <a:rPr lang="en-US" sz="3300" dirty="0" smtClean="0"/>
              <a:t> </a:t>
            </a:r>
            <a:r>
              <a:rPr lang="en-US" sz="3300" dirty="0" err="1" smtClean="0"/>
              <a:t>aktom</a:t>
            </a:r>
            <a:r>
              <a:rPr lang="en-US" sz="3300" dirty="0" smtClean="0"/>
              <a:t>;</a:t>
            </a:r>
          </a:p>
          <a:p>
            <a:pPr marL="457200" lvl="1" indent="0" algn="just">
              <a:buNone/>
            </a:pPr>
            <a:r>
              <a:rPr lang="en-US" sz="3300" dirty="0" smtClean="0"/>
              <a:t>• </a:t>
            </a:r>
            <a:r>
              <a:rPr lang="en-US" sz="3300" dirty="0" err="1" smtClean="0"/>
              <a:t>minimalnom</a:t>
            </a:r>
            <a:r>
              <a:rPr lang="en-US" sz="3300" dirty="0" smtClean="0"/>
              <a:t> </a:t>
            </a:r>
            <a:r>
              <a:rPr lang="en-US" sz="3300" dirty="0" err="1" smtClean="0"/>
              <a:t>iznosu</a:t>
            </a:r>
            <a:r>
              <a:rPr lang="en-US" sz="3300" dirty="0" smtClean="0"/>
              <a:t> </a:t>
            </a:r>
            <a:r>
              <a:rPr lang="en-US" sz="3300" dirty="0" err="1" smtClean="0"/>
              <a:t>dividendi</a:t>
            </a:r>
            <a:r>
              <a:rPr lang="en-US" sz="3300" dirty="0" smtClean="0"/>
              <a:t> </a:t>
            </a:r>
            <a:r>
              <a:rPr lang="en-US" sz="3300" dirty="0" err="1" smtClean="0"/>
              <a:t>koji</a:t>
            </a:r>
            <a:r>
              <a:rPr lang="en-US" sz="3300" dirty="0" smtClean="0"/>
              <a:t> se </a:t>
            </a:r>
            <a:r>
              <a:rPr lang="en-US" sz="3300" dirty="0" err="1" smtClean="0"/>
              <a:t>može</a:t>
            </a:r>
            <a:r>
              <a:rPr lang="en-US" sz="3300" dirty="0" smtClean="0"/>
              <a:t> </a:t>
            </a:r>
            <a:r>
              <a:rPr lang="en-US" sz="3300" dirty="0" err="1" smtClean="0"/>
              <a:t>isplatiti</a:t>
            </a:r>
            <a:r>
              <a:rPr lang="en-US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dionice</a:t>
            </a:r>
            <a:r>
              <a:rPr lang="en-US" sz="3300" dirty="0" smtClean="0"/>
              <a:t>/</a:t>
            </a:r>
            <a:r>
              <a:rPr lang="en-US" sz="3300" dirty="0" err="1" smtClean="0"/>
              <a:t>akcije</a:t>
            </a:r>
            <a:r>
              <a:rPr lang="en-US" sz="3300" dirty="0" smtClean="0"/>
              <a:t> </a:t>
            </a:r>
            <a:r>
              <a:rPr lang="en-US" sz="3300" dirty="0" err="1" smtClean="0"/>
              <a:t>svake</a:t>
            </a:r>
            <a:r>
              <a:rPr lang="sr-Latn-ME" sz="3300" dirty="0" smtClean="0"/>
              <a:t> </a:t>
            </a:r>
            <a:r>
              <a:rPr lang="en-US" sz="3300" dirty="0" err="1" smtClean="0"/>
              <a:t>vrste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klase</a:t>
            </a:r>
            <a:r>
              <a:rPr lang="en-US" sz="3300" dirty="0" smtClean="0"/>
              <a:t>;</a:t>
            </a:r>
          </a:p>
          <a:p>
            <a:pPr marL="457200" lvl="1" indent="0" algn="just">
              <a:buNone/>
            </a:pPr>
            <a:r>
              <a:rPr lang="en-US" sz="3300" dirty="0" smtClean="0"/>
              <a:t>• </a:t>
            </a:r>
            <a:r>
              <a:rPr lang="en-US" sz="3300" dirty="0" err="1" smtClean="0"/>
              <a:t>postupku</a:t>
            </a:r>
            <a:r>
              <a:rPr lang="en-US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isplatu</a:t>
            </a:r>
            <a:r>
              <a:rPr lang="en-US" sz="3300" dirty="0" smtClean="0"/>
              <a:t> </a:t>
            </a:r>
            <a:r>
              <a:rPr lang="en-US" sz="3300" dirty="0" err="1" smtClean="0"/>
              <a:t>dividendi</a:t>
            </a:r>
            <a:r>
              <a:rPr lang="en-US" sz="3300" dirty="0" smtClean="0"/>
              <a:t>, </a:t>
            </a:r>
            <a:r>
              <a:rPr lang="en-US" sz="3300" dirty="0" err="1" smtClean="0"/>
              <a:t>uključujući</a:t>
            </a:r>
            <a:r>
              <a:rPr lang="en-US" sz="3300" dirty="0" smtClean="0"/>
              <a:t> program, </a:t>
            </a:r>
            <a:r>
              <a:rPr lang="en-US" sz="3300" dirty="0" err="1" smtClean="0"/>
              <a:t>mjesto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načine</a:t>
            </a:r>
            <a:r>
              <a:rPr lang="en-US" sz="3300" dirty="0" smtClean="0"/>
              <a:t>; </a:t>
            </a:r>
            <a:r>
              <a:rPr lang="en-US" sz="3300" dirty="0" err="1" smtClean="0"/>
              <a:t>i</a:t>
            </a:r>
            <a:endParaRPr lang="en-US" sz="3300" dirty="0" smtClean="0"/>
          </a:p>
          <a:p>
            <a:pPr marL="457200" lvl="1" indent="0" algn="just">
              <a:buNone/>
            </a:pPr>
            <a:r>
              <a:rPr lang="en-US" sz="3300" dirty="0" smtClean="0"/>
              <a:t>• </a:t>
            </a:r>
            <a:r>
              <a:rPr lang="en-US" sz="3300" dirty="0" err="1" smtClean="0"/>
              <a:t>okolnostima</a:t>
            </a:r>
            <a:r>
              <a:rPr lang="en-US" sz="3300" dirty="0" smtClean="0"/>
              <a:t> </a:t>
            </a:r>
            <a:r>
              <a:rPr lang="en-US" sz="3300" dirty="0" err="1" smtClean="0"/>
              <a:t>kada</a:t>
            </a:r>
            <a:r>
              <a:rPr lang="en-US" sz="3300" dirty="0" smtClean="0"/>
              <a:t> </a:t>
            </a:r>
            <a:r>
              <a:rPr lang="en-US" sz="3300" dirty="0" err="1" smtClean="0"/>
              <a:t>dividende</a:t>
            </a:r>
            <a:r>
              <a:rPr lang="en-US" sz="3300" dirty="0" smtClean="0"/>
              <a:t> </a:t>
            </a:r>
            <a:r>
              <a:rPr lang="en-US" sz="3300" dirty="0" err="1" smtClean="0"/>
              <a:t>neće</a:t>
            </a:r>
            <a:r>
              <a:rPr lang="en-US" sz="3300" dirty="0" smtClean="0"/>
              <a:t> </a:t>
            </a:r>
            <a:r>
              <a:rPr lang="en-US" sz="3300" dirty="0" err="1" smtClean="0"/>
              <a:t>biti</a:t>
            </a:r>
            <a:r>
              <a:rPr lang="en-US" sz="3300" dirty="0" smtClean="0"/>
              <a:t> </a:t>
            </a:r>
            <a:r>
              <a:rPr lang="en-US" sz="3300" dirty="0" err="1" smtClean="0"/>
              <a:t>utvrđene</a:t>
            </a:r>
            <a:r>
              <a:rPr lang="en-US" sz="3300" dirty="0" smtClean="0"/>
              <a:t>, </a:t>
            </a:r>
            <a:r>
              <a:rPr lang="en-US" sz="3300" dirty="0" err="1" smtClean="0"/>
              <a:t>ili</a:t>
            </a:r>
            <a:r>
              <a:rPr lang="en-US" sz="3300" dirty="0" smtClean="0"/>
              <a:t> </a:t>
            </a:r>
            <a:r>
              <a:rPr lang="en-US" sz="3300" dirty="0" err="1" smtClean="0"/>
              <a:t>kada</a:t>
            </a:r>
            <a:r>
              <a:rPr lang="en-US" sz="3300" dirty="0" smtClean="0"/>
              <a:t> </a:t>
            </a:r>
            <a:r>
              <a:rPr lang="en-US" sz="3300" dirty="0" err="1" smtClean="0"/>
              <a:t>dividende</a:t>
            </a:r>
            <a:r>
              <a:rPr lang="en-US" sz="3300" dirty="0" smtClean="0"/>
              <a:t> </a:t>
            </a:r>
            <a:r>
              <a:rPr lang="en-US" sz="3300" dirty="0" err="1" smtClean="0"/>
              <a:t>mogu</a:t>
            </a:r>
            <a:r>
              <a:rPr lang="sr-Latn-ME" sz="3300" dirty="0" smtClean="0"/>
              <a:t> </a:t>
            </a:r>
            <a:r>
              <a:rPr lang="en-US" sz="3300" dirty="0" err="1" smtClean="0"/>
              <a:t>biti</a:t>
            </a:r>
            <a:r>
              <a:rPr lang="en-US" sz="3300" dirty="0" smtClean="0"/>
              <a:t> </a:t>
            </a:r>
            <a:r>
              <a:rPr lang="en-US" sz="3300" dirty="0" err="1" smtClean="0"/>
              <a:t>djelimično</a:t>
            </a:r>
            <a:r>
              <a:rPr lang="en-US" sz="3300" dirty="0" smtClean="0"/>
              <a:t> </a:t>
            </a:r>
            <a:r>
              <a:rPr lang="en-US" sz="3300" dirty="0" err="1" smtClean="0"/>
              <a:t>utvrđene</a:t>
            </a:r>
            <a:r>
              <a:rPr lang="en-US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 smtClean="0"/>
              <a:t>povlaštene</a:t>
            </a:r>
            <a:r>
              <a:rPr lang="en-US" sz="3300" dirty="0" smtClean="0"/>
              <a:t> </a:t>
            </a:r>
            <a:r>
              <a:rPr lang="en-US" sz="3300" dirty="0" err="1" smtClean="0"/>
              <a:t>dionice</a:t>
            </a:r>
            <a:r>
              <a:rPr lang="en-US" sz="3300" dirty="0" smtClean="0"/>
              <a:t>/</a:t>
            </a:r>
            <a:r>
              <a:rPr lang="en-US" sz="3300" dirty="0" err="1" smtClean="0"/>
              <a:t>akcije</a:t>
            </a:r>
            <a:r>
              <a:rPr lang="en-US" sz="3300" dirty="0" smtClean="0"/>
              <a:t>.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92690755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3900"/>
            <a:ext cx="10515600" cy="5453063"/>
          </a:xfrm>
        </p:spPr>
        <p:txBody>
          <a:bodyPr/>
          <a:lstStyle/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slobodu</a:t>
            </a:r>
            <a:r>
              <a:rPr lang="en-US" dirty="0"/>
              <a:t> da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mijenjaju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Ipak</a:t>
            </a:r>
            <a:r>
              <a:rPr lang="en-US" dirty="0"/>
              <a:t>,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svjesni</a:t>
            </a:r>
            <a:r>
              <a:rPr lang="en-US" dirty="0"/>
              <a:t> da 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prouzrokovati</a:t>
            </a:r>
            <a:r>
              <a:rPr lang="sr-Latn-ME" dirty="0" smtClean="0"/>
              <a:t> </a:t>
            </a:r>
            <a:r>
              <a:rPr lang="en-US" dirty="0" err="1" smtClean="0"/>
              <a:t>neugodnosti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/>
              <a:t>nepovoljne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nenamjerne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signale</a:t>
            </a:r>
            <a:r>
              <a:rPr lang="en-US" dirty="0" smtClean="0"/>
              <a:t> </a:t>
            </a:r>
            <a:r>
              <a:rPr lang="en-US" dirty="0" err="1"/>
              <a:t>tržištima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85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r>
              <a:rPr lang="sr-Latn-CS" b="1" dirty="0"/>
              <a:t>Izdvajanjem za akumulaciju </a:t>
            </a:r>
            <a:r>
              <a:rPr lang="sr-Latn-CS" dirty="0"/>
              <a:t>preduzeće pojačava potencijale za razvoj i eskpanziju. </a:t>
            </a:r>
            <a:endParaRPr lang="sr-Latn-CS" dirty="0" smtClean="0"/>
          </a:p>
          <a:p>
            <a:r>
              <a:rPr lang="sr-Latn-CS" dirty="0" smtClean="0"/>
              <a:t>Stopa </a:t>
            </a:r>
            <a:r>
              <a:rPr lang="sr-Latn-CS" dirty="0"/>
              <a:t>akumulativnosti predstavlja odnos između veličine akumulacije i dobiti. </a:t>
            </a:r>
          </a:p>
          <a:p>
            <a:r>
              <a:rPr lang="vi-VN" b="1" dirty="0">
                <a:latin typeface="Calibri" panose="020F0502020204030204" pitchFamily="34" charset="0"/>
                <a:cs typeface="Calibri" panose="020F0502020204030204" pitchFamily="34" charset="0"/>
              </a:rPr>
              <a:t>Potrošnja</a:t>
            </a:r>
            <a:r>
              <a:rPr lang="vi-VN" dirty="0">
                <a:latin typeface="Calibri" panose="020F0502020204030204" pitchFamily="34" charset="0"/>
                <a:cs typeface="Calibri" panose="020F0502020204030204" pitchFamily="34" charset="0"/>
              </a:rPr>
              <a:t> je </a:t>
            </a:r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sr-Latn-ME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vi-VN" dirty="0">
                <a:latin typeface="Calibri" panose="020F0502020204030204" pitchFamily="34" charset="0"/>
                <a:cs typeface="Calibri" panose="020F0502020204030204" pitchFamily="34" charset="0"/>
              </a:rPr>
              <a:t>dobiti koji služi za:</a:t>
            </a:r>
          </a:p>
          <a:p>
            <a:pPr lvl="2"/>
            <a:r>
              <a:rPr lang="vi-VN" sz="2800" dirty="0">
                <a:latin typeface="Calibri" panose="020F0502020204030204" pitchFamily="34" charset="0"/>
                <a:cs typeface="Calibri" panose="020F0502020204030204" pitchFamily="34" charset="0"/>
              </a:rPr>
              <a:t>zarade zaposlenih,</a:t>
            </a:r>
          </a:p>
          <a:p>
            <a:pPr lvl="2"/>
            <a:r>
              <a:rPr lang="vi-VN" sz="2800" dirty="0">
                <a:latin typeface="Calibri" panose="020F0502020204030204" pitchFamily="34" charset="0"/>
                <a:cs typeface="Calibri" panose="020F0502020204030204" pitchFamily="34" charset="0"/>
              </a:rPr>
              <a:t>zajedničku potrošnju zaposlenih u preduzeću.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dirty="0" smtClean="0"/>
              <a:t>Povećanje </a:t>
            </a:r>
            <a:r>
              <a:rPr lang="sr-Latn-CS" dirty="0"/>
              <a:t>zarade utiče na motivaciju zaposlenih pa time i na buduće rezultate. </a:t>
            </a:r>
          </a:p>
          <a:p>
            <a:r>
              <a:rPr lang="sr-Latn-CS" dirty="0"/>
              <a:t>Ne raspodeljuje se </a:t>
            </a:r>
            <a:r>
              <a:rPr lang="sr-Latn-CS" dirty="0" smtClean="0"/>
              <a:t>dio za zarade lineralno</a:t>
            </a:r>
            <a:r>
              <a:rPr lang="sr-Latn-CS" dirty="0"/>
              <a:t>, već prema rezultatima tj. doprinosu. </a:t>
            </a:r>
          </a:p>
          <a:p>
            <a:r>
              <a:rPr lang="sr-Latn-RS" dirty="0"/>
              <a:t>Preduzeće mora da ima plan po kome će vršiti </a:t>
            </a:r>
            <a:r>
              <a:rPr lang="sr-Latn-RS" dirty="0" smtClean="0"/>
              <a:t>raspodjelu </a:t>
            </a:r>
            <a:r>
              <a:rPr lang="sr-Latn-RS" dirty="0"/>
              <a:t>dobitka.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877152"/>
      </p:ext>
    </p:extLst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441964"/>
              </p:ext>
            </p:extLst>
          </p:nvPr>
        </p:nvGraphicFramePr>
        <p:xfrm>
          <a:off x="1524000" y="862885"/>
          <a:ext cx="9144000" cy="5995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1850"/>
          </a:xfrm>
        </p:spPr>
        <p:txBody>
          <a:bodyPr>
            <a:normAutofit fontScale="90000"/>
          </a:bodyPr>
          <a:lstStyle/>
          <a:p>
            <a:r>
              <a:rPr lang="sr-Latn-RS" dirty="0" smtClean="0">
                <a:latin typeface="+mn-lt"/>
              </a:rPr>
              <a:t>Faktori raspodjele neto dobitka: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3078054"/>
      </p:ext>
    </p:extLst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143000"/>
          </a:xfrm>
        </p:spPr>
        <p:txBody>
          <a:bodyPr/>
          <a:lstStyle/>
          <a:p>
            <a:pPr algn="ctr"/>
            <a:r>
              <a:rPr lang="sr-Latn-RS" dirty="0" smtClean="0"/>
              <a:t>Dividendna politika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52601"/>
            <a:ext cx="8229600" cy="4678363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algn="ctr">
              <a:buClr>
                <a:schemeClr val="accent3"/>
              </a:buClr>
              <a:buNone/>
              <a:defRPr/>
            </a:pPr>
            <a:endParaRPr lang="sr-Cyrl-RS" dirty="0" smtClean="0"/>
          </a:p>
          <a:p>
            <a:pPr marL="274320" indent="-274320" algn="ctr">
              <a:buClr>
                <a:schemeClr val="accent3"/>
              </a:buClr>
              <a:buNone/>
              <a:defRPr/>
            </a:pPr>
            <a:endParaRPr lang="sr-Cyrl-RS" dirty="0" smtClean="0"/>
          </a:p>
          <a:p>
            <a:pPr marL="274320" indent="-274320" algn="ctr">
              <a:buClr>
                <a:schemeClr val="accent3"/>
              </a:buClr>
              <a:buNone/>
              <a:defRPr/>
            </a:pPr>
            <a:endParaRPr lang="sr-Cyrl-RS" dirty="0"/>
          </a:p>
        </p:txBody>
      </p:sp>
      <p:sp>
        <p:nvSpPr>
          <p:cNvPr id="6" name="Rounded Rectangle 5"/>
          <p:cNvSpPr/>
          <p:nvPr/>
        </p:nvSpPr>
        <p:spPr>
          <a:xfrm>
            <a:off x="4648200" y="2057400"/>
            <a:ext cx="3048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r-Latn-RS" sz="2400" dirty="0">
                <a:effectLst>
                  <a:reflection blurRad="6350" stA="55000" endA="300" endPos="45500" dir="5400000" sy="-100000" algn="bl" rotWithShape="0"/>
                </a:effectLst>
              </a:rPr>
              <a:t>Neto dobitak</a:t>
            </a:r>
            <a:endParaRPr lang="en-US" sz="24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038600" y="28194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7696200" y="28194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2286000" y="3505200"/>
            <a:ext cx="3048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r-Latn-RS" sz="2400" dirty="0">
                <a:effectLst>
                  <a:reflection blurRad="6350" stA="55000" endA="300" endPos="45500" dir="5400000" sy="-100000" algn="bl" rotWithShape="0"/>
                </a:effectLst>
              </a:rPr>
              <a:t>Dividenda</a:t>
            </a:r>
            <a:endParaRPr lang="en-US" sz="24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705600" y="3505200"/>
            <a:ext cx="31242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r-Latn-RS" sz="2400" dirty="0">
                <a:effectLst>
                  <a:reflection blurRad="6350" stA="55000" endA="300" endPos="45500" dir="5400000" sy="-100000" algn="bl" rotWithShape="0"/>
                </a:effectLst>
              </a:rPr>
              <a:t>Akumulirani dobitak</a:t>
            </a:r>
            <a:endParaRPr lang="en-US" sz="24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055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5537</Words>
  <Application>Microsoft Office PowerPoint</Application>
  <PresentationFormat>Widescreen</PresentationFormat>
  <Paragraphs>339</Paragraphs>
  <Slides>69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3" baseType="lpstr">
      <vt:lpstr>Arial</vt:lpstr>
      <vt:lpstr>Calibri</vt:lpstr>
      <vt:lpstr>Calibri Light</vt:lpstr>
      <vt:lpstr>Office Theme</vt:lpstr>
      <vt:lpstr>KORPORATIVNO UPRAVLJANJE</vt:lpstr>
      <vt:lpstr>Sadržaj </vt:lpstr>
      <vt:lpstr>UVOD – RASPODJELA NETO DOBITI  </vt:lpstr>
      <vt:lpstr>PowerPoint Presentation</vt:lpstr>
      <vt:lpstr>PowerPoint Presentation</vt:lpstr>
      <vt:lpstr>Neto dobit preduzeća se dijeli na:</vt:lpstr>
      <vt:lpstr>PowerPoint Presentation</vt:lpstr>
      <vt:lpstr>Faktori raspodjele neto dobitka:</vt:lpstr>
      <vt:lpstr>Dividendna politika</vt:lpstr>
      <vt:lpstr>1- POLITIKA DIVIDENDI</vt:lpstr>
      <vt:lpstr>PowerPoint Presentation</vt:lpstr>
      <vt:lpstr>2. PASIVNA I AKTIVNA POLITIKA DIVIDENDI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OPŠTE ODREDBE O DIVIDENDAMA </vt:lpstr>
      <vt:lpstr> A - Opšte odredbe o dividendama u BiH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B- Postupak za utvrđivanje i isplatu dividendi Da bi utvrdilo i isplatilo dividende, društvo mora slijediti konkretne korake koji su prikazani na slici 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C- Objavljivanje informacija o dividendama</vt:lpstr>
      <vt:lpstr>PowerPoint Presentation</vt:lpstr>
      <vt:lpstr>PowerPoint Presentation</vt:lpstr>
      <vt:lpstr>D - Politika dividendi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72</cp:revision>
  <dcterms:created xsi:type="dcterms:W3CDTF">2019-05-09T10:32:03Z</dcterms:created>
  <dcterms:modified xsi:type="dcterms:W3CDTF">2019-05-13T13:09:29Z</dcterms:modified>
</cp:coreProperties>
</file>