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320" r:id="rId24"/>
    <p:sldId id="278" r:id="rId25"/>
    <p:sldId id="279" r:id="rId26"/>
    <p:sldId id="321" r:id="rId27"/>
    <p:sldId id="280" r:id="rId28"/>
    <p:sldId id="281" r:id="rId29"/>
    <p:sldId id="322" r:id="rId30"/>
    <p:sldId id="282" r:id="rId31"/>
    <p:sldId id="323" r:id="rId32"/>
    <p:sldId id="283" r:id="rId33"/>
    <p:sldId id="324" r:id="rId34"/>
    <p:sldId id="284" r:id="rId35"/>
    <p:sldId id="325" r:id="rId36"/>
    <p:sldId id="285" r:id="rId37"/>
    <p:sldId id="286" r:id="rId38"/>
    <p:sldId id="287" r:id="rId39"/>
    <p:sldId id="289" r:id="rId40"/>
    <p:sldId id="326" r:id="rId41"/>
    <p:sldId id="288" r:id="rId42"/>
    <p:sldId id="291" r:id="rId43"/>
    <p:sldId id="292" r:id="rId44"/>
    <p:sldId id="293" r:id="rId45"/>
    <p:sldId id="327" r:id="rId46"/>
    <p:sldId id="294" r:id="rId47"/>
    <p:sldId id="295" r:id="rId48"/>
    <p:sldId id="296" r:id="rId49"/>
    <p:sldId id="297" r:id="rId50"/>
    <p:sldId id="328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29" r:id="rId59"/>
    <p:sldId id="305" r:id="rId60"/>
    <p:sldId id="330" r:id="rId61"/>
    <p:sldId id="306" r:id="rId62"/>
    <p:sldId id="307" r:id="rId63"/>
    <p:sldId id="308" r:id="rId64"/>
    <p:sldId id="309" r:id="rId65"/>
    <p:sldId id="310" r:id="rId66"/>
    <p:sldId id="332" r:id="rId67"/>
    <p:sldId id="311" r:id="rId68"/>
    <p:sldId id="313" r:id="rId69"/>
    <p:sldId id="314" r:id="rId70"/>
    <p:sldId id="315" r:id="rId71"/>
    <p:sldId id="316" r:id="rId72"/>
    <p:sldId id="317" r:id="rId73"/>
    <p:sldId id="331" r:id="rId74"/>
    <p:sldId id="318" r:id="rId7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42B73-82DC-47DE-B52F-B19D4F414C00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05B87-41CD-442B-9FB1-41899E52A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0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05B87-41CD-442B-9FB1-41899E52A027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29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03429-C91D-4BD6-85E6-439ED65AF82B}" type="datetime1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4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46DC-F6A0-44C7-A3AD-A9BCF1EBE8AE}" type="datetime1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BAD7-2BAE-4808-8674-C33771A2C206}" type="datetime1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7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7060-1928-432E-8A74-90CF32430065}" type="datetime1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86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E735-9636-4A42-A96C-41181C12C74C}" type="datetime1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2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2A3F-1BCA-41E2-8324-2F41700E4AAA}" type="datetime1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88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A0AFA-2CDF-4548-A51A-C31BC68A09FB}" type="datetime1">
              <a:rPr lang="en-US" smtClean="0"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4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9CF-432B-4417-A44B-544F77B9B47D}" type="datetime1">
              <a:rPr lang="en-US" smtClean="0"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7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1905A-C46D-47EC-943C-10554BB11CB1}" type="datetime1">
              <a:rPr lang="en-US" smtClean="0"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8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C2A4-1F81-4CD9-B8DB-7108D5B1C2BA}" type="datetime1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7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71F9A-693A-47B6-8A0C-0EFB6054DD3C}" type="datetime1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89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959C6-6249-46F0-9169-8201B8130438}" type="datetime1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FF480-A138-4F77-8CCA-2E10CFBE7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0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sr-Latn-ME" sz="3600" dirty="0"/>
              <a:t>IMPLIKACIJE OSNOVNOG KAPITALA NA KORPORATIVNO </a:t>
            </a:r>
            <a:r>
              <a:rPr lang="sr-Latn-ME" sz="3600" dirty="0" smtClean="0"/>
              <a:t>UPRAVLJANJE</a:t>
            </a:r>
          </a:p>
          <a:p>
            <a:pPr lvl="0"/>
            <a:r>
              <a:rPr lang="sr-Latn-ME" dirty="0" smtClean="0"/>
              <a:t>Prof.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93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Niz</a:t>
            </a:r>
            <a:r>
              <a:rPr lang="en-US" dirty="0" smtClean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, </a:t>
            </a:r>
            <a:r>
              <a:rPr lang="en-US" dirty="0" err="1"/>
              <a:t>reorganizacija</a:t>
            </a:r>
            <a:r>
              <a:rPr lang="en-US" dirty="0"/>
              <a:t>, </a:t>
            </a:r>
            <a:r>
              <a:rPr lang="en-US" dirty="0" err="1"/>
              <a:t>razvojni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privredni</a:t>
            </a:r>
            <a:r>
              <a:rPr lang="en-US" dirty="0" smtClean="0"/>
              <a:t> </a:t>
            </a:r>
            <a:r>
              <a:rPr lang="en-US" dirty="0" err="1"/>
              <a:t>rast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stvoriti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povećati</a:t>
            </a:r>
            <a:r>
              <a:rPr lang="en-US" dirty="0" smtClean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eksternih</a:t>
            </a:r>
            <a:r>
              <a:rPr lang="en-US" sz="2800" dirty="0"/>
              <a:t> </a:t>
            </a:r>
            <a:r>
              <a:rPr lang="en-US" sz="2800" dirty="0" err="1"/>
              <a:t>izvora</a:t>
            </a:r>
            <a:r>
              <a:rPr lang="en-US" sz="2800" dirty="0"/>
              <a:t> - </a:t>
            </a:r>
            <a:r>
              <a:rPr lang="en-US" sz="2800" dirty="0" err="1"/>
              <a:t>korištenjem</a:t>
            </a:r>
            <a:r>
              <a:rPr lang="en-US" sz="2800" dirty="0"/>
              <a:t> </a:t>
            </a:r>
            <a:r>
              <a:rPr lang="en-US" sz="2800" dirty="0" err="1"/>
              <a:t>npr</a:t>
            </a:r>
            <a:r>
              <a:rPr lang="en-US" sz="2800" dirty="0"/>
              <a:t>. </a:t>
            </a:r>
            <a:r>
              <a:rPr lang="en-US" sz="2800" dirty="0" err="1"/>
              <a:t>finansijskih</a:t>
            </a:r>
            <a:r>
              <a:rPr lang="en-US" sz="2800" dirty="0"/>
              <a:t> </a:t>
            </a:r>
            <a:r>
              <a:rPr lang="en-US" sz="2800" dirty="0" err="1"/>
              <a:t>izvora</a:t>
            </a:r>
            <a:r>
              <a:rPr lang="en-US" sz="2800" dirty="0"/>
              <a:t> od </a:t>
            </a:r>
            <a:r>
              <a:rPr lang="en-US" sz="2800" dirty="0" err="1"/>
              <a:t>postojećih</a:t>
            </a:r>
            <a:r>
              <a:rPr lang="en-US" sz="2800" dirty="0"/>
              <a:t> </a:t>
            </a:r>
            <a:r>
              <a:rPr lang="en-US" sz="2800" dirty="0" err="1" smtClean="0"/>
              <a:t>dioničara</a:t>
            </a:r>
            <a:r>
              <a:rPr lang="en-US" sz="2800" dirty="0" smtClean="0"/>
              <a:t>/</a:t>
            </a:r>
            <a:r>
              <a:rPr lang="en-US" sz="2800" dirty="0" err="1" smtClean="0"/>
              <a:t>akcionara</a:t>
            </a:r>
            <a:r>
              <a:rPr lang="en-US" sz="2800" dirty="0" smtClean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trećih</a:t>
            </a:r>
            <a:r>
              <a:rPr lang="en-US" sz="2800" dirty="0"/>
              <a:t> </a:t>
            </a:r>
            <a:r>
              <a:rPr lang="en-US" sz="2800" dirty="0" err="1"/>
              <a:t>lica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internih</a:t>
            </a:r>
            <a:r>
              <a:rPr lang="en-US" sz="2800" dirty="0"/>
              <a:t> </a:t>
            </a:r>
            <a:r>
              <a:rPr lang="en-US" sz="2800" dirty="0" err="1"/>
              <a:t>izvora</a:t>
            </a:r>
            <a:r>
              <a:rPr lang="en-US" sz="2800" dirty="0"/>
              <a:t> - </a:t>
            </a:r>
            <a:r>
              <a:rPr lang="en-US" sz="2800" dirty="0" err="1"/>
              <a:t>korištenjem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 </a:t>
            </a:r>
            <a:r>
              <a:rPr lang="en-US" sz="2800" dirty="0" err="1"/>
              <a:t>internih</a:t>
            </a:r>
            <a:r>
              <a:rPr lang="en-US" sz="2800" dirty="0"/>
              <a:t> </a:t>
            </a:r>
            <a:r>
              <a:rPr lang="en-US" sz="2800" dirty="0" err="1"/>
              <a:t>rezervi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načina</a:t>
            </a:r>
            <a:r>
              <a:rPr lang="en-US" sz="2800" dirty="0"/>
              <a:t> </a:t>
            </a:r>
            <a:r>
              <a:rPr lang="en-US" sz="2800" dirty="0" err="1"/>
              <a:t>kapitalizacije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sr-Latn-ME" dirty="0" smtClean="0"/>
              <a:t>predavanja</a:t>
            </a:r>
            <a:r>
              <a:rPr lang="en-US" dirty="0" smtClean="0"/>
              <a:t> </a:t>
            </a:r>
            <a:r>
              <a:rPr lang="en-US" dirty="0" err="1"/>
              <a:t>razmatraju</a:t>
            </a:r>
            <a:r>
              <a:rPr lang="en-US" dirty="0"/>
              <a:t> se </a:t>
            </a:r>
            <a:r>
              <a:rPr lang="en-US" dirty="0" err="1"/>
              <a:t>najznačajnija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 ova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tretirana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uvažavanje</a:t>
            </a:r>
            <a:r>
              <a:rPr lang="en-US" dirty="0" smtClean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 smtClean="0"/>
              <a:t>reguli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 smtClean="0"/>
              <a:t>privrednih</a:t>
            </a:r>
            <a:r>
              <a:rPr lang="sr-Latn-ME" dirty="0" smtClean="0"/>
              <a:t> </a:t>
            </a:r>
            <a:r>
              <a:rPr lang="en-US" dirty="0" err="1" smtClean="0"/>
              <a:t>društava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 smtClean="0"/>
              <a:t>reguli</a:t>
            </a:r>
            <a:r>
              <a:rPr lang="sr-Latn-ME" dirty="0" smtClean="0"/>
              <a:t>sano 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09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Tri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ulozima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uslovno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tehnički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sprovesti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povećavanjem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rezimirani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sr-Latn-ME" dirty="0" smtClean="0"/>
              <a:t>narednoj: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55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88" y="344867"/>
            <a:ext cx="7853083" cy="13660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8766" y="1690688"/>
            <a:ext cx="8095128" cy="472355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41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k</a:t>
            </a:r>
            <a:r>
              <a:rPr lang="en-US" dirty="0" err="1" smtClean="0"/>
              <a:t>apitala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pl-PL" dirty="0" smtClean="0"/>
              <a:t>Postoje </a:t>
            </a:r>
            <a:r>
              <a:rPr lang="pl-PL" dirty="0"/>
              <a:t>tri načina sticanja dionica/akcija prilikom povećanja osnovnog </a:t>
            </a:r>
            <a:r>
              <a:rPr lang="pl-PL" dirty="0" smtClean="0"/>
              <a:t>kapitala </a:t>
            </a:r>
            <a:r>
              <a:rPr lang="en-US" dirty="0" smtClean="0"/>
              <a:t>(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plasiranje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raspodjela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zamjena</a:t>
            </a:r>
            <a:r>
              <a:rPr lang="en-US" dirty="0"/>
              <a:t> </a:t>
            </a:r>
            <a:r>
              <a:rPr lang="en-US" dirty="0" err="1"/>
              <a:t>varanata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upis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trećih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45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endParaRPr lang="en-US" dirty="0"/>
          </a:p>
          <a:p>
            <a:pPr algn="just"/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izabranog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koristiti</a:t>
            </a:r>
            <a:r>
              <a:rPr lang="sr-Latn-ME" dirty="0" smtClean="0"/>
              <a:t>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trećih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odlučiti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kapitalizaciju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pl-PL" dirty="0" smtClean="0"/>
              <a:t>interne </a:t>
            </a:r>
            <a:r>
              <a:rPr lang="pl-PL" dirty="0"/>
              <a:t>izvore u svrhu kapitalizacije: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nenamjenske</a:t>
            </a:r>
            <a:r>
              <a:rPr lang="en-US" sz="2800" dirty="0"/>
              <a:t> </a:t>
            </a:r>
            <a:r>
              <a:rPr lang="en-US" sz="2800" dirty="0" err="1"/>
              <a:t>rezerve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namjenske</a:t>
            </a:r>
            <a:r>
              <a:rPr lang="en-US" sz="2800" dirty="0"/>
              <a:t> </a:t>
            </a:r>
            <a:r>
              <a:rPr lang="en-US" sz="2800" dirty="0" err="1"/>
              <a:t>rezerve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kapitalizacija</a:t>
            </a:r>
            <a:r>
              <a:rPr lang="en-US" sz="2800" dirty="0"/>
              <a:t> </a:t>
            </a:r>
            <a:r>
              <a:rPr lang="en-US" sz="2800" dirty="0" err="1"/>
              <a:t>nije</a:t>
            </a:r>
            <a:r>
              <a:rPr lang="en-US" sz="2800" dirty="0"/>
              <a:t> u </a:t>
            </a:r>
            <a:r>
              <a:rPr lang="en-US" sz="2800" dirty="0" err="1"/>
              <a:t>suprotnosti</a:t>
            </a:r>
            <a:r>
              <a:rPr lang="en-US" sz="2800" dirty="0"/>
              <a:t> </a:t>
            </a:r>
            <a:r>
              <a:rPr lang="en-US" sz="2800" dirty="0" err="1" smtClean="0"/>
              <a:t>sa</a:t>
            </a:r>
            <a:r>
              <a:rPr lang="sr-Latn-ME" sz="2800" dirty="0" smtClean="0"/>
              <a:t> </a:t>
            </a:r>
            <a:r>
              <a:rPr lang="en-US" sz="2800" dirty="0" err="1" smtClean="0"/>
              <a:t>utvrđenom</a:t>
            </a:r>
            <a:r>
              <a:rPr lang="en-US" sz="2800" dirty="0" smtClean="0"/>
              <a:t> </a:t>
            </a:r>
            <a:r>
              <a:rPr lang="en-US" sz="2800" dirty="0" err="1"/>
              <a:t>namjenom</a:t>
            </a:r>
            <a:r>
              <a:rPr lang="en-US" sz="2800" dirty="0"/>
              <a:t>; </a:t>
            </a:r>
            <a:r>
              <a:rPr lang="en-US" sz="2800" dirty="0" err="1" smtClean="0"/>
              <a:t>i</a:t>
            </a:r>
            <a:r>
              <a:rPr lang="sr-Latn-ME" sz="2800" dirty="0" smtClean="0"/>
              <a:t> 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/>
              <a:t>neraspoređena</a:t>
            </a:r>
            <a:r>
              <a:rPr lang="en-US" sz="2800" dirty="0"/>
              <a:t> </a:t>
            </a:r>
            <a:r>
              <a:rPr lang="en-US" sz="2800" dirty="0" err="1"/>
              <a:t>dobit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31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3412"/>
            <a:ext cx="10515600" cy="5773551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besplatne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internih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raspolaganju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svrhe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sr-Latn-ME" dirty="0" smtClean="0"/>
              <a:t>sano 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isključivo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pl-PL" dirty="0" smtClean="0"/>
              <a:t>evidenciji u Registru vrijednosnih papira/hartija od vrijednosti, odnosno za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utvrđen</a:t>
            </a:r>
            <a:r>
              <a:rPr lang="en-US" dirty="0" smtClean="0"/>
              <a:t> u </a:t>
            </a:r>
            <a:r>
              <a:rPr lang="en-US" dirty="0" err="1" smtClean="0"/>
              <a:t>toj</a:t>
            </a:r>
            <a:r>
              <a:rPr lang="en-US" dirty="0" smtClean="0"/>
              <a:t> </a:t>
            </a:r>
            <a:r>
              <a:rPr lang="en-US" dirty="0" err="1" smtClean="0"/>
              <a:t>odluci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srazmjerno</a:t>
            </a:r>
            <a:r>
              <a:rPr lang="en-US" dirty="0" smtClean="0"/>
              <a:t> </a:t>
            </a:r>
            <a:r>
              <a:rPr lang="en-US" dirty="0" err="1" smtClean="0"/>
              <a:t>njihovom</a:t>
            </a:r>
            <a:r>
              <a:rPr lang="en-US" dirty="0" smtClean="0"/>
              <a:t> </a:t>
            </a:r>
            <a:r>
              <a:rPr lang="en-US" dirty="0" err="1" smtClean="0"/>
              <a:t>udjelu</a:t>
            </a:r>
            <a:r>
              <a:rPr lang="en-US" dirty="0" smtClean="0"/>
              <a:t> u </a:t>
            </a:r>
            <a:r>
              <a:rPr lang="en-US" dirty="0" err="1" smtClean="0"/>
              <a:t>postojećem</a:t>
            </a:r>
            <a:r>
              <a:rPr lang="en-US" dirty="0" smtClean="0"/>
              <a:t> </a:t>
            </a:r>
            <a:r>
              <a:rPr lang="en-US" dirty="0" err="1" smtClean="0"/>
              <a:t>osnovnom</a:t>
            </a:r>
            <a:r>
              <a:rPr lang="en-US" dirty="0" smtClean="0"/>
              <a:t> </a:t>
            </a:r>
            <a:r>
              <a:rPr lang="en-US" dirty="0" err="1" smtClean="0"/>
              <a:t>kapitalu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 </a:t>
            </a:r>
            <a:r>
              <a:rPr lang="en-US" dirty="0" err="1" smtClean="0"/>
              <a:t>ništavna</a:t>
            </a:r>
            <a:r>
              <a:rPr lang="en-US" dirty="0" smtClean="0"/>
              <a:t> je.</a:t>
            </a:r>
          </a:p>
          <a:p>
            <a:pPr algn="just"/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neraspoređena</a:t>
            </a:r>
            <a:r>
              <a:rPr lang="en-US" dirty="0" smtClean="0"/>
              <a:t> </a:t>
            </a:r>
            <a:r>
              <a:rPr lang="en-US" dirty="0" err="1" smtClean="0"/>
              <a:t>dobit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se </a:t>
            </a:r>
            <a:r>
              <a:rPr lang="en-US" dirty="0" err="1" smtClean="0"/>
              <a:t>pretvoriti</a:t>
            </a:r>
            <a:r>
              <a:rPr lang="en-US" dirty="0" smtClean="0"/>
              <a:t> u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pl-PL" dirty="0" smtClean="0"/>
              <a:t>kapital ako je u bilansu uspjeha na kome se odluka zasniva iskazan gubitak. </a:t>
            </a:r>
          </a:p>
          <a:p>
            <a:pPr algn="just"/>
            <a:r>
              <a:rPr lang="pl-PL" dirty="0" smtClean="0"/>
              <a:t>Odluka </a:t>
            </a:r>
            <a:r>
              <a:rPr lang="en-US" dirty="0" smtClean="0"/>
              <a:t>da se </a:t>
            </a:r>
            <a:r>
              <a:rPr lang="en-US" dirty="0" err="1" smtClean="0"/>
              <a:t>poveća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zasniva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posljednjim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izvještajima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prethodnu</a:t>
            </a:r>
            <a:r>
              <a:rPr lang="en-US" dirty="0" smtClean="0"/>
              <a:t> </a:t>
            </a:r>
            <a:r>
              <a:rPr lang="en-US" dirty="0" err="1" smtClean="0"/>
              <a:t>fiskalnu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potvrđeni</a:t>
            </a:r>
            <a:r>
              <a:rPr lang="en-US" dirty="0" smtClean="0"/>
              <a:t> od </a:t>
            </a:r>
            <a:r>
              <a:rPr lang="en-US" dirty="0" err="1" smtClean="0"/>
              <a:t>revizora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usvojeni</a:t>
            </a:r>
            <a:r>
              <a:rPr lang="en-US" dirty="0" smtClean="0"/>
              <a:t> </a:t>
            </a:r>
            <a:r>
              <a:rPr lang="en-US" dirty="0" err="1" smtClean="0"/>
              <a:t>najviše</a:t>
            </a:r>
            <a:r>
              <a:rPr lang="en-US" dirty="0" smtClean="0"/>
              <a:t> </a:t>
            </a:r>
            <a:r>
              <a:rPr lang="en-US" dirty="0" err="1" smtClean="0"/>
              <a:t>šest</a:t>
            </a:r>
            <a:r>
              <a:rPr lang="sr-Latn-ME" dirty="0" smtClean="0"/>
              <a:t> </a:t>
            </a:r>
            <a:r>
              <a:rPr lang="en-US" dirty="0" err="1" smtClean="0"/>
              <a:t>mjeseci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podnošenja</a:t>
            </a:r>
            <a:r>
              <a:rPr lang="en-US" dirty="0" smtClean="0"/>
              <a:t> </a:t>
            </a:r>
            <a:r>
              <a:rPr lang="en-US" dirty="0" err="1" smtClean="0"/>
              <a:t>prijave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registraciju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91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svojinskih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promijeniti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err="1" smtClean="0"/>
              <a:t>povećava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eksternih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rečeno</a:t>
            </a:r>
            <a:r>
              <a:rPr lang="en-US" dirty="0"/>
              <a:t>,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razvodnjavanje</a:t>
            </a:r>
            <a:r>
              <a:rPr lang="en-US" dirty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Stoga</a:t>
            </a:r>
            <a:r>
              <a:rPr lang="en-US" dirty="0"/>
              <a:t> je </a:t>
            </a:r>
            <a:r>
              <a:rPr lang="en-US" dirty="0" err="1"/>
              <a:t>dispozitivno</a:t>
            </a:r>
            <a:r>
              <a:rPr lang="en-US" dirty="0"/>
              <a:t> </a:t>
            </a:r>
            <a:r>
              <a:rPr lang="en-US" dirty="0" err="1"/>
              <a:t>pravilo</a:t>
            </a:r>
            <a:r>
              <a:rPr lang="en-US" dirty="0"/>
              <a:t> da </a:t>
            </a:r>
            <a:r>
              <a:rPr lang="en-US" dirty="0" err="1"/>
              <a:t>postojeći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prečeg</a:t>
            </a:r>
            <a:r>
              <a:rPr lang="sr-Latn-ME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zaštitili</a:t>
            </a:r>
            <a:r>
              <a:rPr lang="en-US" dirty="0"/>
              <a:t> od </a:t>
            </a:r>
            <a:r>
              <a:rPr lang="en-US" dirty="0" err="1"/>
              <a:t>razvodnjavanja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pl-PL" dirty="0" smtClean="0"/>
              <a:t>održali </a:t>
            </a:r>
            <a:r>
              <a:rPr lang="pl-PL" dirty="0"/>
              <a:t>svoje procentualno učešće u vlasništvu u odnosu na ukupan kapital društva</a:t>
            </a:r>
            <a:r>
              <a:rPr lang="pl-PL" dirty="0" smtClean="0"/>
              <a:t>.</a:t>
            </a:r>
            <a:endParaRPr lang="en-US" i="1" dirty="0"/>
          </a:p>
          <a:p>
            <a:pPr marL="0" indent="0" algn="just">
              <a:buNone/>
            </a:pP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,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Pored </a:t>
            </a:r>
            <a:r>
              <a:rPr lang="en-US" dirty="0"/>
              <a:t>toga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raspodjeljuju</a:t>
            </a:r>
            <a:r>
              <a:rPr lang="en-US" dirty="0"/>
              <a:t>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 smtClean="0"/>
              <a:t>dioničaru</a:t>
            </a:r>
            <a:r>
              <a:rPr lang="en-US" dirty="0" smtClean="0"/>
              <a:t>/</a:t>
            </a:r>
            <a:r>
              <a:rPr lang="en-US" dirty="0" err="1" smtClean="0"/>
              <a:t>akcionaru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proporcionalan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on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Stoga</a:t>
            </a:r>
            <a:r>
              <a:rPr lang="sr-Latn-ME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/>
              <a:t>frakcione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mora </a:t>
            </a:r>
            <a:r>
              <a:rPr lang="en-US" dirty="0" err="1" smtClean="0"/>
              <a:t>dobiti</a:t>
            </a:r>
            <a:r>
              <a:rPr lang="sr-Latn-ME" dirty="0" smtClean="0"/>
              <a:t> </a:t>
            </a:r>
            <a:r>
              <a:rPr lang="en-US" dirty="0" err="1" smtClean="0"/>
              <a:t>srazmjeran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cijele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02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 </a:t>
            </a:r>
            <a:r>
              <a:rPr lang="en-US" dirty="0" err="1"/>
              <a:t>organizaciju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predviđaju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slijediti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 smtClean="0"/>
              <a:t>garant</a:t>
            </a:r>
            <a:r>
              <a:rPr lang="sr-Latn-ME" dirty="0" smtClean="0"/>
              <a:t>ovanje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davanjem</a:t>
            </a:r>
            <a:r>
              <a:rPr lang="en-US" dirty="0"/>
              <a:t>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 smtClean="0"/>
              <a:t>važnu</a:t>
            </a:r>
            <a:r>
              <a:rPr lang="sr-Latn-ME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nadgledanju</a:t>
            </a:r>
            <a:r>
              <a:rPr lang="en-US" dirty="0"/>
              <a:t> </a:t>
            </a:r>
            <a:r>
              <a:rPr lang="en-US" dirty="0" err="1"/>
              <a:t>zakonitosti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sprovodeći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taj</a:t>
            </a:r>
            <a:r>
              <a:rPr lang="sr-Latn-ME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/>
              <a:t>pravilnu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Slijedi</a:t>
            </a:r>
            <a:r>
              <a:rPr lang="en-US" dirty="0" smtClean="0"/>
              <a:t> </a:t>
            </a:r>
            <a:r>
              <a:rPr lang="en-US" dirty="0" err="1" smtClean="0"/>
              <a:t>prikaz</a:t>
            </a:r>
            <a:r>
              <a:rPr lang="sr-Latn-ME" dirty="0" smtClean="0"/>
              <a:t> </a:t>
            </a:r>
            <a:r>
              <a:rPr lang="pl-PL" dirty="0" smtClean="0"/>
              <a:t>načina </a:t>
            </a:r>
            <a:r>
              <a:rPr lang="pl-PL" dirty="0"/>
              <a:t>i procedura za povećanje osnovnog kapitala u FBiH i RS-u: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97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sz="3200" b="1" dirty="0" err="1"/>
              <a:t>Povećanje</a:t>
            </a:r>
            <a:r>
              <a:rPr lang="en-US" sz="3200" b="1" dirty="0"/>
              <a:t> </a:t>
            </a:r>
            <a:r>
              <a:rPr lang="en-US" sz="3200" b="1" dirty="0" err="1"/>
              <a:t>osnovnog</a:t>
            </a:r>
            <a:r>
              <a:rPr lang="en-US" sz="3200" b="1" dirty="0"/>
              <a:t> </a:t>
            </a:r>
            <a:r>
              <a:rPr lang="en-US" sz="3200" b="1" dirty="0" err="1"/>
              <a:t>kapitala</a:t>
            </a:r>
            <a:r>
              <a:rPr lang="en-US" sz="3200" b="1" dirty="0"/>
              <a:t> u </a:t>
            </a:r>
            <a:r>
              <a:rPr lang="en-US" sz="3200" b="1" dirty="0" err="1"/>
              <a:t>FBiH</a:t>
            </a:r>
            <a:endParaRPr lang="en-US" sz="3200" b="1" dirty="0"/>
          </a:p>
          <a:p>
            <a:pPr algn="just"/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prijedlog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dvotrećinskom</a:t>
            </a:r>
            <a:r>
              <a:rPr lang="en-US" dirty="0"/>
              <a:t> </a:t>
            </a:r>
            <a:r>
              <a:rPr lang="en-US" dirty="0" err="1" smtClean="0"/>
              <a:t>većinom</a:t>
            </a:r>
            <a:r>
              <a:rPr lang="sr-Latn-ME" dirty="0" smtClean="0"/>
              <a:t> </a:t>
            </a:r>
            <a:r>
              <a:rPr lang="en-US" dirty="0" err="1" smtClean="0"/>
              <a:t>zastupljenih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klasi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ovlašten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donošenje</a:t>
            </a:r>
            <a:r>
              <a:rPr lang="sr-Latn-ME" dirty="0" smtClean="0"/>
              <a:t> </a:t>
            </a:r>
            <a:r>
              <a:rPr lang="pl-PL" dirty="0" smtClean="0"/>
              <a:t>odluke </a:t>
            </a:r>
            <a:r>
              <a:rPr lang="pl-PL" dirty="0"/>
              <a:t>o povećanju osnovnog kapitala, i to: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3) emisijom dionica za zaposlene iz dobiti.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488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razloge</a:t>
            </a:r>
            <a:r>
              <a:rPr lang="en-US" dirty="0"/>
              <a:t>,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klasu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sadržanih</a:t>
            </a:r>
            <a:r>
              <a:rPr lang="en-US" dirty="0"/>
              <a:t> u </a:t>
            </a:r>
            <a:r>
              <a:rPr lang="en-US" dirty="0" err="1"/>
              <a:t>dionicama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sadržana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dionicama</a:t>
            </a:r>
            <a:r>
              <a:rPr lang="en-US" dirty="0"/>
              <a:t> </a:t>
            </a:r>
            <a:r>
              <a:rPr lang="en-US" dirty="0" err="1"/>
              <a:t>ranijih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6)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isključenje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/>
              <a:t>kupnje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it-IT" dirty="0"/>
              <a:t>7) mogućnosti uplate dionica nove emisije unosom stvari i prava i </a:t>
            </a:r>
            <a:r>
              <a:rPr lang="it-IT" dirty="0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procjene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12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3600" dirty="0" smtClean="0"/>
              <a:t>A – Opšte odredbe koje se odnose na osnovni kapital</a:t>
            </a:r>
          </a:p>
          <a:p>
            <a:pPr marL="0" indent="0">
              <a:buNone/>
            </a:pPr>
            <a:r>
              <a:rPr lang="sr-Latn-ME" sz="3600" dirty="0" smtClean="0"/>
              <a:t>B – povećanje osnovnog kapitala</a:t>
            </a:r>
          </a:p>
          <a:p>
            <a:pPr marL="0" indent="0">
              <a:buNone/>
            </a:pPr>
            <a:r>
              <a:rPr lang="sr-Latn-ME" sz="3600" dirty="0" smtClean="0"/>
              <a:t>C – Zaštita osnovnog kapitala</a:t>
            </a:r>
          </a:p>
          <a:p>
            <a:pPr marL="0" indent="0">
              <a:buNone/>
            </a:pPr>
            <a:r>
              <a:rPr lang="sr-Latn-ME" sz="3600" dirty="0" smtClean="0"/>
              <a:t>D- Obavezne i statutarne rezerve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97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</a:t>
            </a:r>
            <a:r>
              <a:rPr lang="en-US" dirty="0" err="1"/>
              <a:t>valjano</a:t>
            </a:r>
            <a:r>
              <a:rPr lang="en-US" dirty="0"/>
              <a:t> </a:t>
            </a:r>
            <a:r>
              <a:rPr lang="en-US" dirty="0" err="1"/>
              <a:t>upisom</a:t>
            </a:r>
            <a:r>
              <a:rPr lang="en-US" dirty="0"/>
              <a:t> u </a:t>
            </a:r>
            <a:r>
              <a:rPr lang="en-US" dirty="0" err="1" smtClean="0"/>
              <a:t>registar</a:t>
            </a:r>
            <a:r>
              <a:rPr lang="sr-Latn-ME" dirty="0" smtClean="0"/>
              <a:t> </a:t>
            </a:r>
            <a:r>
              <a:rPr lang="en-US" dirty="0" err="1" smtClean="0"/>
              <a:t>emitenata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Uplata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u </a:t>
            </a:r>
            <a:r>
              <a:rPr lang="en-US" dirty="0" err="1"/>
              <a:t>ratama</a:t>
            </a:r>
            <a:r>
              <a:rPr lang="en-US" dirty="0"/>
              <a:t>, u </a:t>
            </a:r>
            <a:r>
              <a:rPr lang="en-US" dirty="0" err="1" smtClean="0"/>
              <a:t>roku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od </a:t>
            </a:r>
            <a:r>
              <a:rPr lang="en-US" dirty="0" err="1"/>
              <a:t>godinu</a:t>
            </a:r>
            <a:r>
              <a:rPr lang="en-US" dirty="0"/>
              <a:t> 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o </a:t>
            </a:r>
            <a:r>
              <a:rPr lang="en-US" dirty="0" err="1"/>
              <a:t>uspjeloj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Uplaćenim</a:t>
            </a:r>
            <a:r>
              <a:rPr lang="en-US" dirty="0" smtClean="0"/>
              <a:t> </a:t>
            </a:r>
            <a:r>
              <a:rPr lang="en-US" dirty="0" err="1"/>
              <a:t>ratama</a:t>
            </a:r>
            <a:r>
              <a:rPr lang="en-US" dirty="0"/>
              <a:t>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izmiruje </a:t>
            </a:r>
            <a:r>
              <a:rPr lang="pl-PL" dirty="0"/>
              <a:t>dionička premija za sve upisane dionice, a zatim nominalna </a:t>
            </a:r>
            <a:r>
              <a:rPr lang="pl-PL" dirty="0" smtClean="0"/>
              <a:t>vrijednost </a:t>
            </a:r>
            <a:r>
              <a:rPr lang="en-US" dirty="0" err="1" smtClean="0"/>
              <a:t>pojedinačnih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prebijanjem</a:t>
            </a:r>
            <a:r>
              <a:rPr lang="en-US" dirty="0"/>
              <a:t> </a:t>
            </a:r>
            <a:r>
              <a:rPr lang="en-US" dirty="0" err="1" smtClean="0"/>
              <a:t>potraživanja</a:t>
            </a:r>
            <a:r>
              <a:rPr lang="sr-Latn-ME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dioničkom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 </a:t>
            </a:r>
            <a:r>
              <a:rPr lang="en-US" b="1" dirty="0" err="1"/>
              <a:t>Emisija</a:t>
            </a:r>
            <a:r>
              <a:rPr lang="en-US" b="1" dirty="0"/>
              <a:t> </a:t>
            </a:r>
            <a:r>
              <a:rPr lang="en-US" b="1" dirty="0" err="1"/>
              <a:t>novih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endParaRPr lang="en-US" b="1" dirty="0"/>
          </a:p>
          <a:p>
            <a:pPr algn="just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sr-Latn-ME" dirty="0" smtClean="0"/>
              <a:t> </a:t>
            </a:r>
            <a:r>
              <a:rPr lang="en-US" dirty="0" err="1"/>
              <a:t>ranijih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uplaćene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sr-Latn-ME" dirty="0"/>
              <a:t> </a:t>
            </a:r>
            <a:r>
              <a:rPr lang="en-US" dirty="0" err="1"/>
              <a:t>unosom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61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3376"/>
            <a:ext cx="10515600" cy="538358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emisijom</a:t>
            </a:r>
            <a:r>
              <a:rPr lang="en-US" dirty="0" smtClean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upisanog</a:t>
            </a:r>
            <a:r>
              <a:rPr lang="en-US" dirty="0"/>
              <a:t> </a:t>
            </a:r>
            <a:r>
              <a:rPr lang="en-US" dirty="0" err="1" smtClean="0"/>
              <a:t>iznad</a:t>
            </a:r>
            <a:r>
              <a:rPr lang="sr-Latn-ME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utvrđenog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3) klasu, broj i nominalnu vrijednost dionica;</a:t>
            </a:r>
          </a:p>
          <a:p>
            <a:pPr marL="0" indent="0" algn="just">
              <a:buNone/>
            </a:pPr>
            <a:r>
              <a:rPr lang="it-IT" dirty="0"/>
              <a:t>4) prava sadržana u dionici nove klase;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6)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/>
              <a:t>kupnje</a:t>
            </a:r>
            <a:r>
              <a:rPr lang="en-US" dirty="0"/>
              <a:t>,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tog </a:t>
            </a:r>
            <a:r>
              <a:rPr lang="en-US" dirty="0" err="1"/>
              <a:t>prava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7)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8)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upisnik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9)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procijenjenu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10) mjesto i rok za predaju stvari i prava kojima se plaćaju dionice.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950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Cijena dionica nakon emisije ili način njenog određivanja mora biti isti </a:t>
            </a:r>
            <a:r>
              <a:rPr lang="pl-PL" dirty="0" smtClean="0"/>
              <a:t>za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upisnike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se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izričito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utvrđeno3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/>
              <a:t>, </a:t>
            </a:r>
            <a:r>
              <a:rPr lang="en-US" dirty="0" err="1"/>
              <a:t>najkasnije</a:t>
            </a:r>
            <a:r>
              <a:rPr lang="en-US" dirty="0"/>
              <a:t> 30 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o </a:t>
            </a:r>
            <a:r>
              <a:rPr lang="en-US" dirty="0" err="1" smtClean="0"/>
              <a:t>odobrenju</a:t>
            </a:r>
            <a:r>
              <a:rPr lang="sr-Latn-ME" dirty="0" smtClean="0"/>
              <a:t>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objavljenog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prijave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335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zatvorene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,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odredbama</a:t>
            </a:r>
            <a:r>
              <a:rPr lang="en-US" dirty="0" smtClean="0"/>
              <a:t> ZPD-a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se </a:t>
            </a:r>
            <a:r>
              <a:rPr lang="en-US" dirty="0" err="1" smtClean="0"/>
              <a:t>uređuje</a:t>
            </a:r>
            <a:r>
              <a:rPr lang="en-US" dirty="0" smtClean="0"/>
              <a:t> </a:t>
            </a:r>
            <a:r>
              <a:rPr lang="en-US" dirty="0" err="1" smtClean="0"/>
              <a:t>emisija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promet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.</a:t>
            </a:r>
          </a:p>
          <a:p>
            <a:pPr algn="just"/>
            <a:r>
              <a:rPr lang="pt-BR" dirty="0" smtClean="0"/>
              <a:t>Uplata dionica nove emisije vrši se u rokovima utvrđenim odlukom, s tim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 smtClean="0"/>
              <a:t>emitenata</a:t>
            </a:r>
            <a:r>
              <a:rPr lang="en-US" dirty="0" smtClean="0"/>
              <a:t> mora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plaćen</a:t>
            </a:r>
            <a:r>
              <a:rPr lang="sr-Latn-ME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dioničke</a:t>
            </a:r>
            <a:r>
              <a:rPr lang="en-US" dirty="0" smtClean="0"/>
              <a:t> </a:t>
            </a:r>
            <a:r>
              <a:rPr lang="en-US" dirty="0" err="1" smtClean="0"/>
              <a:t>premije</a:t>
            </a:r>
            <a:r>
              <a:rPr lang="en-US" dirty="0" smtClean="0"/>
              <a:t> u </a:t>
            </a:r>
            <a:r>
              <a:rPr lang="en-US" dirty="0" err="1" smtClean="0"/>
              <a:t>cjelini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30%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, a</a:t>
            </a:r>
            <a:r>
              <a:rPr lang="sr-Latn-ME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u </a:t>
            </a:r>
            <a:r>
              <a:rPr lang="en-US" dirty="0" err="1" smtClean="0"/>
              <a:t>cjelini</a:t>
            </a:r>
            <a:r>
              <a:rPr lang="en-US" dirty="0" smtClean="0"/>
              <a:t> </a:t>
            </a:r>
            <a:r>
              <a:rPr lang="en-US" dirty="0" err="1" smtClean="0"/>
              <a:t>uneseni</a:t>
            </a:r>
            <a:r>
              <a:rPr lang="en-US" dirty="0" smtClean="0"/>
              <a:t> u </a:t>
            </a:r>
            <a:r>
              <a:rPr lang="en-US" dirty="0" err="1" smtClean="0"/>
              <a:t>društvo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dividendu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stiče</a:t>
            </a:r>
            <a:r>
              <a:rPr lang="en-US" dirty="0" smtClean="0"/>
              <a:t> se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povećan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 smtClean="0"/>
              <a:t>utvrđeno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smtClean="0"/>
              <a:t>datum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unaprijed</a:t>
            </a:r>
            <a:r>
              <a:rPr lang="en-US" dirty="0" smtClean="0"/>
              <a:t> </a:t>
            </a:r>
            <a:r>
              <a:rPr lang="en-US" dirty="0" err="1" smtClean="0"/>
              <a:t>određen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32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nominalne</a:t>
            </a:r>
            <a:r>
              <a:rPr lang="en-US" b="1" dirty="0"/>
              <a:t>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endParaRPr lang="en-US" b="1" dirty="0"/>
          </a:p>
          <a:p>
            <a:pPr algn="just"/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emitiranih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 smtClean="0"/>
              <a:t>fonda</a:t>
            </a:r>
            <a:r>
              <a:rPr lang="sr-Latn-ME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ZPD-a. </a:t>
            </a:r>
            <a:endParaRPr lang="sr-Latn-ME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 </a:t>
            </a:r>
            <a:r>
              <a:rPr lang="en-US" dirty="0" err="1"/>
              <a:t>snose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nominalne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umjesto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postojećih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emitirati</a:t>
            </a:r>
            <a:r>
              <a:rPr lang="en-US" dirty="0"/>
              <a:t> </a:t>
            </a:r>
            <a:r>
              <a:rPr lang="en-US" dirty="0" err="1"/>
              <a:t>besplatne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Besplatne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prijaviti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besplatnih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934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b="1" dirty="0" err="1"/>
              <a:t>Uslovno</a:t>
            </a:r>
            <a:r>
              <a:rPr lang="en-US" b="1" dirty="0"/>
              <a:t>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uslovnom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</a:t>
            </a:r>
            <a:r>
              <a:rPr lang="en-US" dirty="0" smtClean="0"/>
              <a:t>, u</a:t>
            </a:r>
            <a:r>
              <a:rPr lang="sr-Latn-ME" dirty="0" smtClean="0"/>
              <a:t> </a:t>
            </a:r>
            <a:r>
              <a:rPr lang="en-US" dirty="0" err="1" smtClean="0"/>
              <a:t>obimu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proizlaze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pripajanja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3) upisa novih dionica od strane zaposlenih, u skladu s planom </a:t>
            </a:r>
            <a:r>
              <a:rPr lang="pl-PL" dirty="0" smtClean="0"/>
              <a:t>raspodjele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957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Uslovno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iznositi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od 50%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pl-PL" dirty="0" smtClean="0"/>
              <a:t>kapitala upisanog u registar emitenata na dan donošenja odluke samo ako je ta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donesena</a:t>
            </a:r>
            <a:r>
              <a:rPr lang="en-US" dirty="0" smtClean="0"/>
              <a:t> </a:t>
            </a:r>
            <a:r>
              <a:rPr lang="en-US" dirty="0" err="1" smtClean="0"/>
              <a:t>dvotrećinskom</a:t>
            </a:r>
            <a:r>
              <a:rPr lang="en-US" dirty="0" smtClean="0"/>
              <a:t> </a:t>
            </a:r>
            <a:r>
              <a:rPr lang="en-US" dirty="0" err="1" smtClean="0"/>
              <a:t>većinom</a:t>
            </a:r>
            <a:r>
              <a:rPr lang="en-US" dirty="0" smtClean="0"/>
              <a:t>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 smtClean="0"/>
              <a:t>zastupljenih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,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svakoj</a:t>
            </a:r>
            <a:r>
              <a:rPr lang="en-US" dirty="0" smtClean="0"/>
              <a:t> </a:t>
            </a:r>
            <a:r>
              <a:rPr lang="en-US" dirty="0" err="1" smtClean="0"/>
              <a:t>klasi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1)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razloge</a:t>
            </a:r>
            <a:r>
              <a:rPr lang="en-US" dirty="0" smtClean="0"/>
              <a:t> </a:t>
            </a:r>
            <a:r>
              <a:rPr lang="en-US" dirty="0" err="1" smtClean="0"/>
              <a:t>uslovnog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naznaku</a:t>
            </a:r>
            <a:r>
              <a:rPr lang="en-US" dirty="0" smtClean="0"/>
              <a:t> da se </a:t>
            </a:r>
            <a:r>
              <a:rPr lang="en-US" dirty="0" err="1" smtClean="0"/>
              <a:t>radi</a:t>
            </a:r>
            <a:r>
              <a:rPr lang="en-US" dirty="0" smtClean="0"/>
              <a:t> o </a:t>
            </a:r>
            <a:r>
              <a:rPr lang="en-US" dirty="0" err="1" smtClean="0"/>
              <a:t>uslovnom</a:t>
            </a:r>
            <a:r>
              <a:rPr lang="en-US" dirty="0" smtClean="0"/>
              <a:t>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zamjene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prava preče kupnje, ili upisu dionica od strane zaposlenih; i</a:t>
            </a:r>
          </a:p>
          <a:p>
            <a:pPr marL="0" indent="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klasu</a:t>
            </a:r>
            <a:r>
              <a:rPr lang="en-US" dirty="0" smtClean="0"/>
              <a:t>,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nominalnu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emit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uslovnog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154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Odlukom</a:t>
            </a:r>
            <a:r>
              <a:rPr lang="en-US" dirty="0"/>
              <a:t> o </a:t>
            </a:r>
            <a:r>
              <a:rPr lang="en-US" dirty="0" err="1"/>
              <a:t>uslovnom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se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emisiju</a:t>
            </a:r>
            <a:r>
              <a:rPr lang="sr-Latn-ME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tom </a:t>
            </a:r>
            <a:r>
              <a:rPr lang="en-US" dirty="0" err="1"/>
              <a:t>osnovu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od pet </a:t>
            </a:r>
            <a:r>
              <a:rPr lang="en-US" dirty="0" err="1"/>
              <a:t>godina</a:t>
            </a:r>
            <a:r>
              <a:rPr lang="en-US" dirty="0"/>
              <a:t> od dana </a:t>
            </a:r>
            <a:r>
              <a:rPr lang="en-US" dirty="0" err="1" smtClean="0"/>
              <a:t>donošenja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 smtClean="0"/>
              <a:t>uslovnog</a:t>
            </a:r>
            <a:r>
              <a:rPr lang="sr-Latn-ME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najkasnije</a:t>
            </a:r>
            <a:r>
              <a:rPr lang="en-US" dirty="0"/>
              <a:t> 30 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Upis</a:t>
            </a:r>
            <a:r>
              <a:rPr lang="sr-Latn-ME" dirty="0" smtClean="0"/>
              <a:t> </a:t>
            </a:r>
            <a:r>
              <a:rPr lang="en-US" dirty="0" err="1" smtClean="0"/>
              <a:t>zamjenjivih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 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 smtClean="0"/>
              <a:t>dobijanja</a:t>
            </a:r>
            <a:r>
              <a:rPr lang="sr-Latn-ME" dirty="0" smtClean="0"/>
              <a:t> </a:t>
            </a:r>
            <a:r>
              <a:rPr lang="en-US" dirty="0" err="1" smtClean="0"/>
              <a:t>rješenja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/>
              <a:t>pisanim</a:t>
            </a:r>
            <a:r>
              <a:rPr lang="en-US" dirty="0"/>
              <a:t> </a:t>
            </a:r>
            <a:r>
              <a:rPr lang="en-US" dirty="0" err="1"/>
              <a:t>zahtjevom</a:t>
            </a:r>
            <a:r>
              <a:rPr lang="en-US" dirty="0"/>
              <a:t> </a:t>
            </a:r>
            <a:r>
              <a:rPr lang="en-US" dirty="0" err="1"/>
              <a:t>dioničkom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/>
              <a:t>dionice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145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Povećanje</a:t>
            </a:r>
            <a:r>
              <a:rPr lang="en-US" b="1" dirty="0" smtClean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vlastitih</a:t>
            </a:r>
            <a:r>
              <a:rPr lang="en-US" b="1" dirty="0"/>
              <a:t> </a:t>
            </a:r>
            <a:r>
              <a:rPr lang="en-US" b="1" dirty="0" err="1"/>
              <a:t>sredstava</a:t>
            </a:r>
            <a:endParaRPr lang="en-US" b="1" dirty="0"/>
          </a:p>
          <a:p>
            <a:pPr algn="just"/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usvajanja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izvještajem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izvršenog</a:t>
            </a:r>
            <a:r>
              <a:rPr lang="sr-Latn-ME" dirty="0" smtClean="0"/>
              <a:t> </a:t>
            </a:r>
            <a:r>
              <a:rPr lang="en-US" dirty="0" err="1" smtClean="0"/>
              <a:t>obaveznog</a:t>
            </a:r>
            <a:r>
              <a:rPr lang="en-US" dirty="0" smtClean="0"/>
              <a:t> </a:t>
            </a:r>
            <a:r>
              <a:rPr lang="en-US" dirty="0" err="1"/>
              <a:t>izdvajanja</a:t>
            </a:r>
            <a:r>
              <a:rPr lang="en-US" dirty="0"/>
              <a:t> u fond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da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 smtClean="0"/>
              <a:t>dobiti</a:t>
            </a:r>
            <a:r>
              <a:rPr lang="sr-Latn-ME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 smtClean="0"/>
              <a:t>povećanja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određenje</a:t>
            </a:r>
            <a:r>
              <a:rPr lang="en-US" dirty="0"/>
              <a:t> da li se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 smtClean="0"/>
              <a:t>nominalne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665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vlastitih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vršiti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iznad</a:t>
            </a:r>
            <a:r>
              <a:rPr lang="en-US" dirty="0" smtClean="0"/>
              <a:t>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visine</a:t>
            </a:r>
            <a:r>
              <a:rPr lang="en-US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utvrđene</a:t>
            </a:r>
            <a:r>
              <a:rPr lang="en-US" dirty="0" smtClean="0"/>
              <a:t> </a:t>
            </a:r>
            <a:r>
              <a:rPr lang="en-US" dirty="0" err="1" smtClean="0"/>
              <a:t>odredbama</a:t>
            </a:r>
            <a:r>
              <a:rPr lang="sr-Latn-ME" dirty="0" smtClean="0"/>
              <a:t>  </a:t>
            </a:r>
            <a:r>
              <a:rPr lang="en-US" dirty="0" smtClean="0"/>
              <a:t>ZPD-a. </a:t>
            </a:r>
            <a:endParaRPr lang="sr-Latn-ME" dirty="0" smtClean="0"/>
          </a:p>
          <a:p>
            <a:pPr algn="just"/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namijenjen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naknadu</a:t>
            </a:r>
            <a:r>
              <a:rPr lang="en-US" dirty="0" smtClean="0"/>
              <a:t> </a:t>
            </a:r>
            <a:r>
              <a:rPr lang="en-US" dirty="0" err="1" smtClean="0"/>
              <a:t>gubitka</a:t>
            </a:r>
            <a:r>
              <a:rPr lang="en-US" dirty="0" smtClean="0"/>
              <a:t> ne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vlastitih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vlastitih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raspoređuje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srazmjerno</a:t>
            </a:r>
            <a:r>
              <a:rPr lang="sr-Latn-ME" dirty="0" smtClean="0"/>
              <a:t> </a:t>
            </a:r>
            <a:r>
              <a:rPr lang="en-US" dirty="0" err="1" smtClean="0"/>
              <a:t>nominalnoj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upisuje</a:t>
            </a:r>
            <a:r>
              <a:rPr lang="en-US" dirty="0" smtClean="0"/>
              <a:t> se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Registra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prijave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izvoda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registra</a:t>
            </a:r>
            <a:r>
              <a:rPr lang="sr-Latn-ME" dirty="0" smtClean="0"/>
              <a:t> </a:t>
            </a:r>
            <a:r>
              <a:rPr lang="en-US" dirty="0" err="1" smtClean="0"/>
              <a:t>emitenata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3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624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A- Opšte odredbe koje se odnose na osnovni kapital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975" y="1068946"/>
            <a:ext cx="10606825" cy="5108017"/>
          </a:xfrm>
        </p:spPr>
        <p:txBody>
          <a:bodyPr>
            <a:noAutofit/>
          </a:bodyPr>
          <a:lstStyle/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je </a:t>
            </a:r>
            <a:r>
              <a:rPr lang="en-US" dirty="0" err="1"/>
              <a:t>važan</a:t>
            </a:r>
            <a:r>
              <a:rPr lang="en-US" dirty="0"/>
              <a:t> element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definicije</a:t>
            </a:r>
            <a:r>
              <a:rPr lang="en-US" dirty="0"/>
              <a:t> </a:t>
            </a:r>
            <a:r>
              <a:rPr lang="sr-Latn-ME" dirty="0" smtClean="0"/>
              <a:t>d</a:t>
            </a:r>
            <a:r>
              <a:rPr lang="en-US" dirty="0" err="1" smtClean="0"/>
              <a:t>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privredno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podijeljen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potvrđuju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 smtClean="0"/>
              <a:t>odnosu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utvrđivanje</a:t>
            </a:r>
            <a:r>
              <a:rPr lang="en-US" sz="2800" dirty="0"/>
              <a:t> </a:t>
            </a:r>
            <a:r>
              <a:rPr lang="en-US" sz="2800" dirty="0" err="1"/>
              <a:t>minimalnog</a:t>
            </a:r>
            <a:r>
              <a:rPr lang="en-US" sz="2800" dirty="0"/>
              <a:t> </a:t>
            </a:r>
            <a:r>
              <a:rPr lang="en-US" sz="2800" dirty="0" err="1"/>
              <a:t>iznosa</a:t>
            </a:r>
            <a:r>
              <a:rPr lang="en-US" sz="2800" dirty="0"/>
              <a:t> </a:t>
            </a:r>
            <a:r>
              <a:rPr lang="en-US" sz="2800" dirty="0" err="1"/>
              <a:t>odgovornosti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utvrđivanje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 u </a:t>
            </a:r>
            <a:r>
              <a:rPr lang="en-US" sz="2800" dirty="0" err="1"/>
              <a:t>odnosu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njihov</a:t>
            </a:r>
            <a:r>
              <a:rPr lang="en-US" sz="2800" dirty="0"/>
              <a:t> </a:t>
            </a:r>
            <a:r>
              <a:rPr lang="en-US" sz="2800" dirty="0" err="1" smtClean="0"/>
              <a:t>proporcionalni</a:t>
            </a:r>
            <a:r>
              <a:rPr lang="sr-Latn-ME" sz="2800" dirty="0" smtClean="0"/>
              <a:t> </a:t>
            </a:r>
            <a:r>
              <a:rPr lang="pl-PL" sz="2800" dirty="0" smtClean="0"/>
              <a:t>udio </a:t>
            </a:r>
            <a:r>
              <a:rPr lang="pl-PL" sz="2800" dirty="0"/>
              <a:t>u osnovnom kapitalu; </a:t>
            </a:r>
            <a:r>
              <a:rPr lang="pl-PL" sz="2800" dirty="0" smtClean="0"/>
              <a:t>i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pružanje</a:t>
            </a:r>
            <a:r>
              <a:rPr lang="en-US" sz="2800" dirty="0"/>
              <a:t> </a:t>
            </a:r>
            <a:r>
              <a:rPr lang="en-US" sz="2800" dirty="0" err="1"/>
              <a:t>zaštite</a:t>
            </a:r>
            <a:r>
              <a:rPr lang="en-US" sz="2800" dirty="0"/>
              <a:t> </a:t>
            </a:r>
            <a:r>
              <a:rPr lang="en-US" sz="2800" dirty="0" err="1"/>
              <a:t>pravima</a:t>
            </a:r>
            <a:r>
              <a:rPr lang="en-US" sz="2800" dirty="0"/>
              <a:t> </a:t>
            </a:r>
            <a:r>
              <a:rPr lang="en-US" sz="2800" dirty="0" err="1"/>
              <a:t>povjerilaca</a:t>
            </a:r>
            <a:r>
              <a:rPr lang="en-US" sz="2800" dirty="0"/>
              <a:t> </a:t>
            </a:r>
            <a:r>
              <a:rPr lang="en-US" sz="2800" dirty="0" err="1"/>
              <a:t>određivanjem</a:t>
            </a:r>
            <a:r>
              <a:rPr lang="en-US" sz="2800" dirty="0"/>
              <a:t> </a:t>
            </a:r>
            <a:r>
              <a:rPr lang="en-US" sz="2800" dirty="0" err="1"/>
              <a:t>minimalnog</a:t>
            </a:r>
            <a:r>
              <a:rPr lang="en-US" sz="2800" dirty="0"/>
              <a:t> </a:t>
            </a:r>
            <a:r>
              <a:rPr lang="en-US" sz="2800" dirty="0" err="1"/>
              <a:t>iznosa</a:t>
            </a:r>
            <a:r>
              <a:rPr lang="sr-Latn-ME" sz="2800" dirty="0"/>
              <a:t> </a:t>
            </a:r>
            <a:r>
              <a:rPr lang="en-US" sz="2800" dirty="0" err="1"/>
              <a:t>osnovnog</a:t>
            </a:r>
            <a:r>
              <a:rPr lang="en-US" sz="2800" dirty="0"/>
              <a:t> </a:t>
            </a:r>
            <a:r>
              <a:rPr lang="en-US" sz="2800" dirty="0" err="1"/>
              <a:t>kapitala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jedno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mora </a:t>
            </a:r>
            <a:r>
              <a:rPr lang="en-US" sz="2800" dirty="0" err="1"/>
              <a:t>imati</a:t>
            </a:r>
            <a:r>
              <a:rPr lang="en-US" sz="2800" dirty="0"/>
              <a:t>; </a:t>
            </a:r>
            <a:r>
              <a:rPr lang="en-US" sz="2800" dirty="0" err="1"/>
              <a:t>ovo</a:t>
            </a:r>
            <a:r>
              <a:rPr lang="en-US" sz="2800" dirty="0"/>
              <a:t> je </a:t>
            </a:r>
            <a:r>
              <a:rPr lang="en-US" sz="2800" dirty="0" err="1"/>
              <a:t>jedan</a:t>
            </a:r>
            <a:r>
              <a:rPr lang="en-US" sz="2800" dirty="0"/>
              <a:t> od </a:t>
            </a:r>
            <a:r>
              <a:rPr lang="en-US" sz="2800" dirty="0" err="1"/>
              <a:t>pravnih</a:t>
            </a:r>
            <a:r>
              <a:rPr lang="sr-Latn-ME" sz="2800" dirty="0"/>
              <a:t> </a:t>
            </a:r>
            <a:r>
              <a:rPr lang="en-US" sz="2800" dirty="0" err="1"/>
              <a:t>instrumenata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se </a:t>
            </a:r>
            <a:r>
              <a:rPr lang="en-US" sz="2800" dirty="0" err="1"/>
              <a:t>mogu</a:t>
            </a:r>
            <a:r>
              <a:rPr lang="en-US" sz="2800" dirty="0"/>
              <a:t> </a:t>
            </a:r>
            <a:r>
              <a:rPr lang="en-US" sz="2800" dirty="0" err="1"/>
              <a:t>osloniti</a:t>
            </a:r>
            <a:r>
              <a:rPr lang="en-US" sz="2800" dirty="0"/>
              <a:t> </a:t>
            </a:r>
            <a:r>
              <a:rPr lang="en-US" sz="2800" dirty="0" err="1"/>
              <a:t>povjerioci</a:t>
            </a:r>
            <a:r>
              <a:rPr lang="en-US" sz="2800" dirty="0"/>
              <a:t> u </a:t>
            </a:r>
            <a:r>
              <a:rPr lang="en-US" sz="2800" dirty="0" err="1"/>
              <a:t>smislu</a:t>
            </a:r>
            <a:r>
              <a:rPr lang="en-US" sz="2800" dirty="0"/>
              <a:t> </a:t>
            </a:r>
            <a:r>
              <a:rPr lang="en-US" sz="2800" dirty="0" err="1"/>
              <a:t>osiguranja</a:t>
            </a:r>
            <a:r>
              <a:rPr lang="sr-Latn-ME" sz="2800" dirty="0"/>
              <a:t> </a:t>
            </a:r>
            <a:r>
              <a:rPr lang="en-US" sz="2800" dirty="0" err="1"/>
              <a:t>ispunjenja</a:t>
            </a:r>
            <a:r>
              <a:rPr lang="en-US" sz="2800" dirty="0"/>
              <a:t> </a:t>
            </a:r>
            <a:r>
              <a:rPr lang="en-US" sz="2800" dirty="0" err="1"/>
              <a:t>ugovornih</a:t>
            </a:r>
            <a:r>
              <a:rPr lang="en-US" sz="2800" dirty="0"/>
              <a:t> </a:t>
            </a:r>
            <a:r>
              <a:rPr lang="en-US" sz="2800" dirty="0" err="1"/>
              <a:t>obaveza</a:t>
            </a:r>
            <a:r>
              <a:rPr lang="en-US" sz="2800" dirty="0"/>
              <a:t>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.</a:t>
            </a:r>
          </a:p>
          <a:p>
            <a:pPr marL="457200" lvl="1" indent="0" algn="just">
              <a:buNone/>
            </a:pPr>
            <a:endParaRPr lang="pl-PL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10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Integrirano</a:t>
            </a:r>
            <a:r>
              <a:rPr lang="en-US" b="1" dirty="0" smtClean="0"/>
              <a:t> </a:t>
            </a:r>
            <a:r>
              <a:rPr lang="en-US" b="1" dirty="0" err="1"/>
              <a:t>povećanje</a:t>
            </a:r>
            <a:endParaRPr lang="en-US" b="1" dirty="0"/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dužno</a:t>
            </a:r>
            <a:r>
              <a:rPr lang="en-US" dirty="0"/>
              <a:t> je,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 smtClean="0"/>
              <a:t>izvora</a:t>
            </a:r>
            <a:r>
              <a:rPr lang="sr-Latn-ME" dirty="0" smtClean="0"/>
              <a:t> </a:t>
            </a:r>
            <a:r>
              <a:rPr lang="en-US" dirty="0" err="1" smtClean="0"/>
              <a:t>platiti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u </a:t>
            </a:r>
            <a:r>
              <a:rPr lang="en-US" dirty="0" err="1"/>
              <a:t>prometu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berzi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uređenom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 smtClean="0"/>
              <a:t>nižu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upisom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zaposlenih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Uplata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isključivo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2) klasu, broj i nominalnu vrijednost dionica</a:t>
            </a:r>
            <a:r>
              <a:rPr lang="pl-PL" dirty="0" smtClean="0"/>
              <a:t>;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74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upisane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preče</a:t>
            </a:r>
            <a:r>
              <a:rPr lang="en-US" dirty="0" smtClean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4) </a:t>
            </a:r>
            <a:r>
              <a:rPr lang="en-US" dirty="0" err="1" smtClean="0"/>
              <a:t>mjesto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 bez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preče</a:t>
            </a:r>
            <a:r>
              <a:rPr lang="en-US" dirty="0" smtClean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</a:t>
            </a:r>
            <a:r>
              <a:rPr lang="en-US" dirty="0" smtClean="0"/>
              <a:t>, </a:t>
            </a:r>
            <a:r>
              <a:rPr lang="en-US" dirty="0" err="1" smtClean="0"/>
              <a:t>cijenu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njenog</a:t>
            </a:r>
            <a:r>
              <a:rPr lang="en-US" dirty="0" smtClean="0"/>
              <a:t> </a:t>
            </a:r>
            <a:r>
              <a:rPr lang="en-US" dirty="0" err="1" smtClean="0"/>
              <a:t>određivanja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5) </a:t>
            </a:r>
            <a:r>
              <a:rPr lang="en-US" dirty="0" err="1" smtClean="0"/>
              <a:t>naziv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upisnik</a:t>
            </a:r>
            <a:r>
              <a:rPr lang="en-US" dirty="0" smtClean="0"/>
              <a:t> </a:t>
            </a:r>
            <a:r>
              <a:rPr lang="en-US" dirty="0" err="1" smtClean="0"/>
              <a:t>plaća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6) </a:t>
            </a:r>
            <a:r>
              <a:rPr lang="en-US" dirty="0" err="1" smtClean="0"/>
              <a:t>opis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sadržanih</a:t>
            </a:r>
            <a:r>
              <a:rPr lang="en-US" dirty="0" smtClean="0"/>
              <a:t> u </a:t>
            </a:r>
            <a:r>
              <a:rPr lang="en-US" dirty="0" err="1" smtClean="0"/>
              <a:t>dionicama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7)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iznad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utvrđenog</a:t>
            </a:r>
            <a:r>
              <a:rPr lang="en-US" dirty="0" smtClean="0"/>
              <a:t> </a:t>
            </a:r>
            <a:r>
              <a:rPr lang="en-US" dirty="0" err="1" smtClean="0"/>
              <a:t>odlukom</a:t>
            </a:r>
            <a:r>
              <a:rPr lang="en-US" dirty="0" smtClean="0"/>
              <a:t> o </a:t>
            </a:r>
            <a:r>
              <a:rPr lang="en-US" dirty="0" err="1" smtClean="0"/>
              <a:t>integri</a:t>
            </a:r>
            <a:r>
              <a:rPr lang="sr-Latn-ME" dirty="0" smtClean="0"/>
              <a:t>sanom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povećanju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8)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cijene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plaća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izvor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Upisnici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emit</a:t>
            </a:r>
            <a:r>
              <a:rPr lang="sr-Latn-ME" dirty="0" smtClean="0"/>
              <a:t>ovanih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integri</a:t>
            </a:r>
            <a:r>
              <a:rPr lang="sr-Latn-ME" dirty="0" smtClean="0"/>
              <a:t>sanog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dužni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50%</a:t>
            </a:r>
            <a:r>
              <a:rPr lang="sr-Latn-ME" dirty="0" smtClean="0"/>
              <a:t> </a:t>
            </a:r>
            <a:r>
              <a:rPr lang="en-US" dirty="0" err="1" smtClean="0"/>
              <a:t>cijene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uplatiti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 smtClean="0"/>
              <a:t>emitenata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334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 smtClean="0"/>
              <a:t> </a:t>
            </a:r>
            <a:r>
              <a:rPr lang="pl-PL" sz="3200" b="1" dirty="0"/>
              <a:t>Povećanje osnovnog kapitala u RS-u</a:t>
            </a:r>
          </a:p>
          <a:p>
            <a:pPr algn="just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se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a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mijenjaju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punovažnost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potrebna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daje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ZOP-</a:t>
            </a:r>
            <a:r>
              <a:rPr lang="en-US" dirty="0" err="1"/>
              <a:t>om.</a:t>
            </a:r>
            <a:r>
              <a:rPr lang="en-US" dirty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Akcionarsko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ranije</a:t>
            </a:r>
            <a:r>
              <a:rPr lang="sr-Latn-ME" dirty="0" smtClean="0"/>
              <a:t> </a:t>
            </a:r>
            <a:r>
              <a:rPr lang="en-US" dirty="0" err="1" smtClean="0"/>
              <a:t>upisanih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uplaćena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err="1"/>
              <a:t>prospekt</a:t>
            </a:r>
            <a:r>
              <a:rPr lang="en-US" dirty="0"/>
              <a:t>)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 smtClean="0"/>
              <a:t>nadležnog</a:t>
            </a:r>
            <a:r>
              <a:rPr lang="sr-Latn-ME" dirty="0" smtClean="0"/>
              <a:t> </a:t>
            </a:r>
            <a:r>
              <a:rPr lang="pl-PL" dirty="0" smtClean="0"/>
              <a:t>organa</a:t>
            </a:r>
            <a:r>
              <a:rPr lang="pl-PL" dirty="0"/>
              <a:t>, u skladu s odredbama zakona kojim se uređuju hartije od </a:t>
            </a:r>
            <a:r>
              <a:rPr lang="pl-PL" dirty="0" smtClean="0"/>
              <a:t>vrijednosti.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48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o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upisuje</a:t>
            </a:r>
            <a:r>
              <a:rPr lang="en-US" dirty="0" smtClean="0"/>
              <a:t> se u </a:t>
            </a:r>
            <a:r>
              <a:rPr lang="en-US" dirty="0" err="1" smtClean="0"/>
              <a:t>Registar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prijavu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prilaže</a:t>
            </a:r>
            <a:r>
              <a:rPr lang="en-US" dirty="0" smtClean="0"/>
              <a:t> se </a:t>
            </a:r>
            <a:r>
              <a:rPr lang="en-US" dirty="0" err="1" smtClean="0"/>
              <a:t>izvještaj</a:t>
            </a:r>
            <a:r>
              <a:rPr lang="en-US" dirty="0" smtClean="0"/>
              <a:t> </a:t>
            </a:r>
            <a:r>
              <a:rPr lang="en-US" dirty="0" err="1" smtClean="0"/>
              <a:t>ovlaštenog</a:t>
            </a:r>
            <a:r>
              <a:rPr lang="en-US" dirty="0" smtClean="0"/>
              <a:t> </a:t>
            </a:r>
            <a:r>
              <a:rPr lang="en-US" dirty="0" err="1" smtClean="0"/>
              <a:t>procjenjivača</a:t>
            </a:r>
            <a:r>
              <a:rPr lang="en-US" dirty="0" smtClean="0"/>
              <a:t> o </a:t>
            </a:r>
            <a:r>
              <a:rPr lang="en-US" dirty="0" err="1" smtClean="0"/>
              <a:t>procjeni</a:t>
            </a:r>
            <a:r>
              <a:rPr lang="en-US" dirty="0" smtClean="0"/>
              <a:t> </a:t>
            </a:r>
            <a:r>
              <a:rPr lang="en-US" dirty="0" err="1" smtClean="0"/>
              <a:t>uloga</a:t>
            </a:r>
            <a:r>
              <a:rPr lang="en-US" dirty="0" smtClean="0"/>
              <a:t> u </a:t>
            </a:r>
            <a:r>
              <a:rPr lang="en-US" dirty="0" err="1" smtClean="0"/>
              <a:t>stvarima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povećanog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prijavljuje</a:t>
            </a:r>
            <a:r>
              <a:rPr lang="en-US" dirty="0" smtClean="0"/>
              <a:t> se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pl-PL" dirty="0" smtClean="0"/>
              <a:t>roku od 15 dana od dana sprovođenja odluke o povećanju kapitala. </a:t>
            </a:r>
          </a:p>
          <a:p>
            <a:pPr algn="just"/>
            <a:r>
              <a:rPr lang="pl-PL" dirty="0" smtClean="0"/>
              <a:t>Upis povećanja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objavljuje</a:t>
            </a:r>
            <a:r>
              <a:rPr lang="en-US" dirty="0" smtClean="0"/>
              <a:t> se u “</a:t>
            </a:r>
            <a:r>
              <a:rPr lang="en-US" dirty="0" err="1" smtClean="0"/>
              <a:t>Službenom</a:t>
            </a:r>
            <a:r>
              <a:rPr lang="en-US" dirty="0" smtClean="0"/>
              <a:t> </a:t>
            </a:r>
            <a:r>
              <a:rPr lang="en-US" dirty="0" err="1" smtClean="0"/>
              <a:t>glasniku</a:t>
            </a:r>
            <a:r>
              <a:rPr lang="en-US" dirty="0" smtClean="0"/>
              <a:t> </a:t>
            </a:r>
            <a:r>
              <a:rPr lang="en-US" dirty="0" err="1" smtClean="0"/>
              <a:t>Republike</a:t>
            </a:r>
            <a:r>
              <a:rPr lang="en-US" dirty="0" smtClean="0"/>
              <a:t> </a:t>
            </a:r>
            <a:r>
              <a:rPr lang="en-US" dirty="0" err="1" smtClean="0"/>
              <a:t>Srpske</a:t>
            </a:r>
            <a:r>
              <a:rPr lang="en-US" dirty="0" smtClean="0"/>
              <a:t>” u </a:t>
            </a:r>
            <a:r>
              <a:rPr lang="en-US" dirty="0" err="1" smtClean="0"/>
              <a:t>roku</a:t>
            </a:r>
            <a:r>
              <a:rPr lang="sr-Latn-ME" dirty="0" smtClean="0"/>
              <a:t> </a:t>
            </a:r>
            <a:r>
              <a:rPr lang="pl-PL" dirty="0" smtClean="0"/>
              <a:t>od 15 dana od dana upisa u Registar. </a:t>
            </a:r>
          </a:p>
          <a:p>
            <a:pPr algn="just"/>
            <a:r>
              <a:rPr lang="pl-PL" dirty="0" smtClean="0"/>
              <a:t>Povećanje osnovnog kapitala punovažno je od </a:t>
            </a:r>
            <a:r>
              <a:rPr lang="en-US" dirty="0" smtClean="0"/>
              <a:t>dana </a:t>
            </a:r>
            <a:r>
              <a:rPr lang="en-US" dirty="0" err="1" smtClean="0"/>
              <a:t>upisa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privremene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se </a:t>
            </a:r>
            <a:r>
              <a:rPr lang="en-US" dirty="0" err="1" smtClean="0"/>
              <a:t>izdavati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novim</a:t>
            </a:r>
            <a:r>
              <a:rPr lang="en-US" dirty="0" smtClean="0"/>
              <a:t> </a:t>
            </a:r>
            <a:r>
              <a:rPr lang="en-US" dirty="0" err="1" smtClean="0"/>
              <a:t>ulozima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privremene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 smtClean="0"/>
              <a:t>ništavne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, 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štetu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takvog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solidarno</a:t>
            </a:r>
            <a:r>
              <a:rPr lang="en-US" dirty="0" smtClean="0"/>
              <a:t> </a:t>
            </a:r>
            <a:r>
              <a:rPr lang="en-US" dirty="0" err="1" smtClean="0"/>
              <a:t>odgovaraju</a:t>
            </a:r>
            <a:r>
              <a:rPr lang="en-US" dirty="0" smtClean="0"/>
              <a:t> </a:t>
            </a:r>
            <a:r>
              <a:rPr lang="en-US" dirty="0" err="1" smtClean="0"/>
              <a:t>izdavaoci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845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Uslovno</a:t>
            </a:r>
            <a:r>
              <a:rPr lang="en-US" b="1" dirty="0" smtClean="0"/>
              <a:t>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pPr algn="just"/>
            <a:r>
              <a:rPr lang="en-US" dirty="0" err="1"/>
              <a:t>Uslovno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1) garantovanja prava imaocima obveznica koje se mogu pretvoriti u akcije;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garantovanja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zamjenu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pretvaranje</a:t>
            </a:r>
            <a:r>
              <a:rPr lang="en-US" dirty="0"/>
              <a:t> u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učešća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dobiti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konverziju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u </a:t>
            </a:r>
            <a:r>
              <a:rPr lang="en-US" dirty="0" err="1"/>
              <a:t>ulog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334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Nominalni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uslovnog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od </a:t>
            </a:r>
            <a:r>
              <a:rPr lang="en-US" dirty="0" err="1" smtClean="0"/>
              <a:t>polovine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u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odlučivanja</a:t>
            </a:r>
            <a:r>
              <a:rPr lang="en-US" dirty="0" smtClean="0"/>
              <a:t> o </a:t>
            </a:r>
            <a:r>
              <a:rPr lang="en-US" dirty="0" err="1" smtClean="0"/>
              <a:t>uslovnom</a:t>
            </a:r>
            <a:r>
              <a:rPr lang="en-US" dirty="0" smtClean="0"/>
              <a:t>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</a:p>
          <a:p>
            <a:pPr algn="just"/>
            <a:r>
              <a:rPr lang="pl-PL" dirty="0" smtClean="0"/>
              <a:t>Odluka o uslovnom povećanju kapitala upisuje se u Registar u roku od </a:t>
            </a:r>
            <a:r>
              <a:rPr lang="en-US" dirty="0" smtClean="0"/>
              <a:t>15 dana od dana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o </a:t>
            </a:r>
            <a:r>
              <a:rPr lang="en-US" dirty="0" err="1" smtClean="0"/>
              <a:t>uslovnom</a:t>
            </a:r>
            <a:r>
              <a:rPr lang="en-US" dirty="0" smtClean="0"/>
              <a:t>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Sudu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vodi</a:t>
            </a:r>
            <a:r>
              <a:rPr lang="sr-Latn-ME" dirty="0" smtClean="0"/>
              <a:t> </a:t>
            </a:r>
            <a:r>
              <a:rPr lang="pl-PL" dirty="0" smtClean="0"/>
              <a:t>Registar prijavljuje se, u roku od 15 dana od dana usvajanja godišnjeg obračuna za </a:t>
            </a:r>
            <a:r>
              <a:rPr lang="en-US" dirty="0" err="1" smtClean="0"/>
              <a:t>prethodnu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,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u </a:t>
            </a:r>
            <a:r>
              <a:rPr lang="en-US" dirty="0" err="1" smtClean="0"/>
              <a:t>prethodnoj</a:t>
            </a:r>
            <a:r>
              <a:rPr lang="en-US" dirty="0" smtClean="0"/>
              <a:t> </a:t>
            </a:r>
            <a:r>
              <a:rPr lang="en-US" dirty="0" err="1" smtClean="0"/>
              <a:t>poslovnoj</a:t>
            </a:r>
            <a:r>
              <a:rPr lang="en-US" dirty="0" smtClean="0"/>
              <a:t> </a:t>
            </a:r>
            <a:r>
              <a:rPr lang="en-US" dirty="0" err="1" smtClean="0"/>
              <a:t>godini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zamjene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pretvoriti</a:t>
            </a:r>
            <a:r>
              <a:rPr lang="en-US" dirty="0" smtClean="0"/>
              <a:t> u </a:t>
            </a:r>
            <a:r>
              <a:rPr lang="en-US" dirty="0" err="1" smtClean="0"/>
              <a:t>akcije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ostvarivanja</a:t>
            </a:r>
            <a:r>
              <a:rPr lang="sr-Latn-ME" dirty="0" smtClean="0"/>
              <a:t> </a:t>
            </a:r>
            <a:r>
              <a:rPr lang="en-US" dirty="0" err="1" smtClean="0"/>
              <a:t>prioritetnog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kupovinu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859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Ovlašteni</a:t>
            </a:r>
            <a:r>
              <a:rPr lang="en-US" b="1" dirty="0" smtClean="0"/>
              <a:t> </a:t>
            </a:r>
            <a:r>
              <a:rPr lang="en-US" b="1" dirty="0" err="1"/>
              <a:t>kapital</a:t>
            </a:r>
            <a:endParaRPr lang="en-US" b="1" dirty="0"/>
          </a:p>
          <a:p>
            <a:pPr algn="just"/>
            <a:r>
              <a:rPr lang="en-US" dirty="0" err="1"/>
              <a:t>Statutom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ovlastiti</a:t>
            </a:r>
            <a:r>
              <a:rPr lang="en-US" dirty="0"/>
              <a:t> </a:t>
            </a:r>
            <a:r>
              <a:rPr lang="en-US" dirty="0" err="1"/>
              <a:t>uprava</a:t>
            </a:r>
            <a:r>
              <a:rPr lang="en-US" dirty="0"/>
              <a:t> da, u </a:t>
            </a:r>
            <a:r>
              <a:rPr lang="en-US" dirty="0" err="1"/>
              <a:t>roku</a:t>
            </a:r>
            <a:r>
              <a:rPr lang="en-US" dirty="0"/>
              <a:t> od </a:t>
            </a:r>
            <a:r>
              <a:rPr lang="en-US" dirty="0" smtClean="0"/>
              <a:t>pet</a:t>
            </a:r>
            <a:r>
              <a:rPr lang="sr-Latn-ME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/>
              <a:t>od dana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,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poveća</a:t>
            </a:r>
            <a:r>
              <a:rPr lang="en-US" dirty="0" smtClean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do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(</a:t>
            </a:r>
            <a:r>
              <a:rPr lang="en-US" dirty="0" err="1"/>
              <a:t>ovlašteni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), a </a:t>
            </a:r>
            <a:r>
              <a:rPr lang="en-US" dirty="0" err="1"/>
              <a:t>najviše</a:t>
            </a:r>
            <a:r>
              <a:rPr lang="en-US" dirty="0"/>
              <a:t> do </a:t>
            </a:r>
            <a:r>
              <a:rPr lang="en-US" dirty="0" err="1" smtClean="0"/>
              <a:t>polovine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Statutom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nb-NO" dirty="0" smtClean="0"/>
              <a:t>odlukom </a:t>
            </a:r>
            <a:r>
              <a:rPr lang="nb-NO" dirty="0"/>
              <a:t>skupštine, može se utvrditi da se akcije ovlaštenog kapitala izdaju </a:t>
            </a:r>
            <a:r>
              <a:rPr lang="nb-NO" dirty="0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zaposlenima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b="1" dirty="0" smtClean="0"/>
              <a:t>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rezervi</a:t>
            </a:r>
            <a:r>
              <a:rPr lang="en-US" b="1" dirty="0"/>
              <a:t> </a:t>
            </a:r>
            <a:r>
              <a:rPr lang="en-US" b="1" dirty="0" err="1"/>
              <a:t>društva</a:t>
            </a:r>
            <a:endParaRPr lang="en-US" b="1" dirty="0"/>
          </a:p>
          <a:p>
            <a:pPr algn="just"/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usvajanja</a:t>
            </a:r>
            <a:r>
              <a:rPr lang="en-US" dirty="0"/>
              <a:t> </a:t>
            </a:r>
            <a:r>
              <a:rPr lang="en-US" dirty="0" err="1"/>
              <a:t>računovodstvenih</a:t>
            </a:r>
            <a:r>
              <a:rPr lang="en-US" dirty="0"/>
              <a:t> </a:t>
            </a:r>
            <a:r>
              <a:rPr lang="en-US" dirty="0" err="1"/>
              <a:t>iskaza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prethodnu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odlučiti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poveća</a:t>
            </a:r>
            <a:r>
              <a:rPr lang="en-US" dirty="0"/>
              <a:t> </a:t>
            </a:r>
            <a:r>
              <a:rPr lang="en-US" dirty="0" err="1"/>
              <a:t>pretvaranjem</a:t>
            </a:r>
            <a:r>
              <a:rPr lang="en-US" dirty="0"/>
              <a:t> </a:t>
            </a:r>
            <a:r>
              <a:rPr lang="en-US" dirty="0" err="1"/>
              <a:t>raspoloživih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neraspoređene</a:t>
            </a:r>
            <a:r>
              <a:rPr lang="sr-Latn-ME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382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Pretvaranje</a:t>
            </a:r>
            <a:r>
              <a:rPr lang="en-US" b="1" dirty="0" smtClean="0"/>
              <a:t> </a:t>
            </a:r>
            <a:r>
              <a:rPr lang="en-US" b="1" dirty="0" err="1"/>
              <a:t>rezervi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neraspoređene</a:t>
            </a:r>
            <a:r>
              <a:rPr lang="en-US" b="1" dirty="0"/>
              <a:t> </a:t>
            </a:r>
            <a:r>
              <a:rPr lang="en-US" b="1" dirty="0" err="1"/>
              <a:t>dobiti</a:t>
            </a:r>
            <a:r>
              <a:rPr lang="en-US" b="1" dirty="0"/>
              <a:t> u </a:t>
            </a:r>
            <a:r>
              <a:rPr lang="en-US" b="1" dirty="0" err="1"/>
              <a:t>osnovni</a:t>
            </a:r>
            <a:r>
              <a:rPr lang="en-US" b="1" dirty="0"/>
              <a:t> </a:t>
            </a:r>
            <a:r>
              <a:rPr lang="en-US" b="1" dirty="0" err="1"/>
              <a:t>kapital</a:t>
            </a:r>
            <a:endParaRPr lang="en-US" b="1" dirty="0"/>
          </a:p>
          <a:p>
            <a:pPr algn="just"/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u </a:t>
            </a:r>
            <a:r>
              <a:rPr lang="en-US" dirty="0" err="1"/>
              <a:t>dijelu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premašuje</a:t>
            </a:r>
            <a:r>
              <a:rPr lang="en-US" dirty="0"/>
              <a:t> </a:t>
            </a:r>
            <a:r>
              <a:rPr lang="en-US" dirty="0" err="1"/>
              <a:t>desetinu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neraspoređena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pretvoriti</a:t>
            </a:r>
            <a:r>
              <a:rPr lang="en-US" dirty="0"/>
              <a:t> u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neraspoređena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pretvoriti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gubitak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b="1" dirty="0" smtClean="0"/>
              <a:t> </a:t>
            </a:r>
            <a:r>
              <a:rPr lang="pl-PL" b="1" dirty="0"/>
              <a:t>Posebno pravilo za jednočlano društvo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se u </a:t>
            </a:r>
            <a:r>
              <a:rPr lang="en-US" dirty="0" err="1"/>
              <a:t>jednočlanom</a:t>
            </a:r>
            <a:r>
              <a:rPr lang="en-US" dirty="0"/>
              <a:t>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poveća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ulozima</a:t>
            </a:r>
            <a:r>
              <a:rPr lang="en-US" dirty="0"/>
              <a:t> </a:t>
            </a:r>
            <a:r>
              <a:rPr lang="en-US" dirty="0" err="1" smtClean="0"/>
              <a:t>novih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nastavlja</a:t>
            </a:r>
            <a:r>
              <a:rPr lang="en-US" dirty="0"/>
              <a:t> s </a:t>
            </a:r>
            <a:r>
              <a:rPr lang="en-US" dirty="0" err="1"/>
              <a:t>radom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 smtClean="0"/>
              <a:t>odredbama</a:t>
            </a:r>
            <a:r>
              <a:rPr lang="sr-Latn-ME" dirty="0" smtClean="0"/>
              <a:t> </a:t>
            </a:r>
            <a:r>
              <a:rPr lang="en-US" dirty="0" smtClean="0"/>
              <a:t>ZOP-a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upisuje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295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 smtClean="0"/>
              <a:t>5. </a:t>
            </a:r>
            <a:r>
              <a:rPr lang="en-US" b="1" dirty="0" smtClean="0"/>
              <a:t> </a:t>
            </a:r>
            <a:r>
              <a:rPr lang="en-US" b="1" dirty="0" err="1"/>
              <a:t>Uloga</a:t>
            </a:r>
            <a:r>
              <a:rPr lang="en-US" b="1" dirty="0"/>
              <a:t> </a:t>
            </a:r>
            <a:r>
              <a:rPr lang="en-US" b="1" dirty="0" err="1"/>
              <a:t>skupštine</a:t>
            </a:r>
            <a:r>
              <a:rPr lang="en-US" b="1" dirty="0"/>
              <a:t> </a:t>
            </a:r>
            <a:r>
              <a:rPr lang="en-US" b="1" dirty="0" err="1"/>
              <a:t>dioničara</a:t>
            </a:r>
            <a:r>
              <a:rPr lang="en-US" b="1" dirty="0"/>
              <a:t>/</a:t>
            </a:r>
            <a:r>
              <a:rPr lang="en-US" b="1" dirty="0" err="1"/>
              <a:t>akcionara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 smtClean="0"/>
              <a:t>nadzornog</a:t>
            </a:r>
            <a:r>
              <a:rPr lang="en-US" b="1" dirty="0" smtClean="0"/>
              <a:t>/</a:t>
            </a:r>
            <a:r>
              <a:rPr lang="en-US" b="1" dirty="0" err="1" smtClean="0"/>
              <a:t>upravnog</a:t>
            </a:r>
            <a:r>
              <a:rPr lang="sr-Latn-ME" b="1" dirty="0" smtClean="0"/>
              <a:t> </a:t>
            </a:r>
            <a:r>
              <a:rPr lang="pl-PL" b="1" dirty="0" smtClean="0"/>
              <a:t>odbora </a:t>
            </a:r>
            <a:r>
              <a:rPr lang="pl-PL" b="1" dirty="0"/>
              <a:t>u povećanju osnovnog kapitala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vodeću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igra</a:t>
            </a:r>
            <a:r>
              <a:rPr lang="sr-Latn-ME" dirty="0" smtClean="0"/>
              <a:t> skupština dioničara/akcionara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odabranog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ovlaštenja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581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a) Odluka </a:t>
            </a:r>
            <a:r>
              <a:rPr lang="sr-Latn-ME" b="1" dirty="0" smtClean="0"/>
              <a:t>skupštine dioničara/akcionara </a:t>
            </a:r>
            <a:r>
              <a:rPr lang="pt-BR" b="1" dirty="0" smtClean="0"/>
              <a:t> o emitiranju dionica/akcija</a:t>
            </a:r>
          </a:p>
          <a:p>
            <a:pPr algn="just"/>
            <a:r>
              <a:rPr lang="en-US" dirty="0" err="1" smtClean="0"/>
              <a:t>Odluku</a:t>
            </a:r>
            <a:r>
              <a:rPr lang="en-US" dirty="0" smtClean="0"/>
              <a:t> da se </a:t>
            </a:r>
            <a:r>
              <a:rPr lang="en-US" dirty="0" err="1" smtClean="0"/>
              <a:t>poveća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povećanjem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ranije</a:t>
            </a:r>
            <a:r>
              <a:rPr lang="en-US" dirty="0" smtClean="0"/>
              <a:t> </a:t>
            </a:r>
            <a:r>
              <a:rPr lang="en-US" dirty="0" err="1" smtClean="0"/>
              <a:t>izdatih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izdavanjem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sr-Latn-ME" dirty="0" smtClean="0"/>
              <a:t>skupština dioničara/akcionara 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načine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mora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sr-Latn-ME" dirty="0" smtClean="0"/>
              <a:t>skupština dioničara/akcionara.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Jedini</a:t>
            </a:r>
            <a:r>
              <a:rPr lang="en-US" dirty="0" smtClean="0"/>
              <a:t> </a:t>
            </a:r>
            <a:r>
              <a:rPr lang="en-US" dirty="0" err="1" smtClean="0"/>
              <a:t>izuzetak</a:t>
            </a:r>
            <a:r>
              <a:rPr lang="sr-Latn-ME" dirty="0" smtClean="0"/>
              <a:t> </a:t>
            </a:r>
            <a:r>
              <a:rPr lang="en-US" dirty="0" err="1" smtClean="0"/>
              <a:t>vezan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novim</a:t>
            </a:r>
            <a:r>
              <a:rPr lang="en-US" dirty="0" smtClean="0"/>
              <a:t> </a:t>
            </a:r>
            <a:r>
              <a:rPr lang="en-US" dirty="0" err="1" smtClean="0"/>
              <a:t>ulozima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sr-Latn-ME" dirty="0" smtClean="0"/>
              <a:t>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donošenje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povjerena</a:t>
            </a:r>
            <a:r>
              <a:rPr lang="en-US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4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 lnSpcReduction="10000"/>
          </a:bodyPr>
          <a:lstStyle/>
          <a:p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endParaRPr lang="en-US" dirty="0"/>
          </a:p>
          <a:p>
            <a:pPr marL="0" indent="0">
              <a:buNone/>
            </a:pPr>
            <a:r>
              <a:rPr lang="pt-BR" dirty="0"/>
              <a:t>Osnovni kapital </a:t>
            </a:r>
            <a:r>
              <a:rPr lang="pt-BR" dirty="0" smtClean="0"/>
              <a:t>defini</a:t>
            </a:r>
            <a:r>
              <a:rPr lang="sr-Latn-ME" dirty="0" smtClean="0"/>
              <a:t>še </a:t>
            </a:r>
            <a:r>
              <a:rPr lang="pt-BR" dirty="0" smtClean="0"/>
              <a:t> </a:t>
            </a:r>
            <a:r>
              <a:rPr lang="pt-BR" dirty="0"/>
              <a:t>se kao: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opticaju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One </a:t>
            </a:r>
            <a:r>
              <a:rPr lang="en-US" dirty="0" err="1" smtClean="0"/>
              <a:t>obuhvataju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stečene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/>
              <a:t>kupljene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ponovne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poništavanja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 smtClean="0"/>
              <a:t>kreditni</a:t>
            </a:r>
            <a:r>
              <a:rPr lang="sr-Latn-ME" dirty="0" smtClean="0"/>
              <a:t> </a:t>
            </a:r>
            <a:r>
              <a:rPr lang="en-US" dirty="0" err="1" smtClean="0"/>
              <a:t>instrumenti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791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635"/>
            <a:ext cx="10515600" cy="5195328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Ako odluka o povećanju osnovnog kapitala spada u nadležnost skupštine dioničara/akcionara, </a:t>
            </a:r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 smtClean="0"/>
              <a:t>zahtijeva</a:t>
            </a:r>
            <a:r>
              <a:rPr lang="en-US" dirty="0" smtClean="0"/>
              <a:t> da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(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inicijativu</a:t>
            </a:r>
            <a:r>
              <a:rPr lang="en-US" dirty="0" smtClean="0"/>
              <a:t>) da se</a:t>
            </a:r>
            <a:r>
              <a:rPr lang="sr-Latn-ME" dirty="0" smtClean="0"/>
              <a:t> </a:t>
            </a:r>
            <a:r>
              <a:rPr lang="en-US" dirty="0" err="1" smtClean="0"/>
              <a:t>poveća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stavi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sr-Latn-ME" dirty="0" smtClean="0"/>
              <a:t>skupštine dioničara/akcionara.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Prijedlog</a:t>
            </a:r>
            <a:r>
              <a:rPr lang="en-US" dirty="0" smtClean="0"/>
              <a:t> mora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en-US" dirty="0" err="1" smtClean="0"/>
              <a:t>prosta</a:t>
            </a:r>
            <a:r>
              <a:rPr lang="sr-Latn-ME" dirty="0" smtClean="0"/>
              <a:t> </a:t>
            </a:r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učestvuju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sjednici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statut</a:t>
            </a:r>
            <a:r>
              <a:rPr lang="en-US" dirty="0" smtClean="0"/>
              <a:t> ne </a:t>
            </a:r>
            <a:r>
              <a:rPr lang="en-US" dirty="0" err="1" smtClean="0"/>
              <a:t>zahtijevaju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Odlukom</a:t>
            </a:r>
            <a:r>
              <a:rPr lang="en-US" dirty="0" smtClean="0"/>
              <a:t> o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otvorenog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se </a:t>
            </a:r>
            <a:r>
              <a:rPr lang="en-US" dirty="0" err="1" smtClean="0"/>
              <a:t>mijenja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679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 smtClean="0"/>
              <a:t>b) </a:t>
            </a:r>
            <a:r>
              <a:rPr lang="en-US" b="1" dirty="0" err="1" smtClean="0"/>
              <a:t>Odluka</a:t>
            </a:r>
            <a:r>
              <a:rPr lang="en-US" b="1" dirty="0" smtClean="0"/>
              <a:t> </a:t>
            </a:r>
            <a:r>
              <a:rPr lang="en-US" b="1" dirty="0" err="1" smtClean="0"/>
              <a:t>nadzornog</a:t>
            </a:r>
            <a:r>
              <a:rPr lang="en-US" b="1" dirty="0" smtClean="0"/>
              <a:t>/</a:t>
            </a:r>
            <a:r>
              <a:rPr lang="en-US" b="1" dirty="0" err="1" smtClean="0"/>
              <a:t>upravnog</a:t>
            </a:r>
            <a:r>
              <a:rPr lang="en-US" b="1" dirty="0" smtClean="0"/>
              <a:t> </a:t>
            </a:r>
            <a:r>
              <a:rPr lang="en-US" b="1" dirty="0" err="1" smtClean="0"/>
              <a:t>odbora</a:t>
            </a:r>
            <a:r>
              <a:rPr lang="en-US" b="1" dirty="0" smtClean="0"/>
              <a:t> o </a:t>
            </a:r>
            <a:r>
              <a:rPr lang="en-US" b="1" dirty="0" err="1" smtClean="0"/>
              <a:t>izdavanju</a:t>
            </a:r>
            <a:r>
              <a:rPr lang="en-US" b="1" dirty="0" smtClean="0"/>
              <a:t> </a:t>
            </a:r>
            <a:r>
              <a:rPr lang="en-US" b="1" dirty="0" err="1" smtClean="0"/>
              <a:t>dionica</a:t>
            </a:r>
            <a:r>
              <a:rPr lang="en-US" b="1" dirty="0" smtClean="0"/>
              <a:t>/</a:t>
            </a:r>
            <a:r>
              <a:rPr lang="en-US" b="1" dirty="0" err="1" smtClean="0"/>
              <a:t>akcija</a:t>
            </a:r>
            <a:endParaRPr lang="en-US" b="1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odlučuje</a:t>
            </a:r>
            <a:r>
              <a:rPr lang="en-US" dirty="0" smtClean="0"/>
              <a:t> o </a:t>
            </a:r>
            <a:r>
              <a:rPr lang="en-US" dirty="0" err="1" smtClean="0"/>
              <a:t>izdavanju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emisija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na</a:t>
            </a:r>
            <a:r>
              <a:rPr lang="en-US" dirty="0" smtClean="0"/>
              <a:t> to </a:t>
            </a:r>
            <a:r>
              <a:rPr lang="en-US" dirty="0" err="1" smtClean="0"/>
              <a:t>ovlašten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, a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tzv</a:t>
            </a:r>
            <a:r>
              <a:rPr lang="en-US" dirty="0" smtClean="0"/>
              <a:t>. </a:t>
            </a:r>
            <a:r>
              <a:rPr lang="en-US" dirty="0" err="1" smtClean="0"/>
              <a:t>odobrenih</a:t>
            </a:r>
            <a:r>
              <a:rPr lang="en-US" dirty="0" smtClean="0"/>
              <a:t>, a</a:t>
            </a:r>
            <a:r>
              <a:rPr lang="sr-Latn-ME" dirty="0" smtClean="0"/>
              <a:t> </a:t>
            </a:r>
            <a:r>
              <a:rPr lang="en-US" dirty="0" err="1" smtClean="0"/>
              <a:t>neizdatih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(</a:t>
            </a:r>
            <a:r>
              <a:rPr lang="en-US" dirty="0" err="1" smtClean="0"/>
              <a:t>ovlaštene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maksimalno</a:t>
            </a:r>
            <a:r>
              <a:rPr lang="en-US" dirty="0" smtClean="0"/>
              <a:t> do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 smtClean="0"/>
              <a:t>utvrđenog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/>
              <a:t>c) </a:t>
            </a:r>
            <a:r>
              <a:rPr lang="en-US" b="1" dirty="0" err="1"/>
              <a:t>Informacije</a:t>
            </a:r>
            <a:r>
              <a:rPr lang="en-US" b="1" dirty="0"/>
              <a:t> </a:t>
            </a:r>
            <a:r>
              <a:rPr lang="en-US" b="1" dirty="0" err="1"/>
              <a:t>koje</a:t>
            </a:r>
            <a:r>
              <a:rPr lang="en-US" b="1" dirty="0"/>
              <a:t> mora </a:t>
            </a:r>
            <a:r>
              <a:rPr lang="en-US" b="1" dirty="0" err="1"/>
              <a:t>sadržavati</a:t>
            </a:r>
            <a:r>
              <a:rPr lang="en-US" b="1" dirty="0"/>
              <a:t> </a:t>
            </a:r>
            <a:r>
              <a:rPr lang="en-US" b="1" dirty="0" err="1"/>
              <a:t>odluka</a:t>
            </a:r>
            <a:r>
              <a:rPr lang="en-US" b="1" dirty="0"/>
              <a:t> o </a:t>
            </a:r>
            <a:r>
              <a:rPr lang="en-US" b="1" dirty="0" err="1"/>
              <a:t>izdavanju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r>
              <a:rPr lang="en-US" b="1" dirty="0"/>
              <a:t>/</a:t>
            </a:r>
            <a:r>
              <a:rPr lang="en-US" b="1" dirty="0" err="1"/>
              <a:t>akcija</a:t>
            </a:r>
            <a:endParaRPr lang="en-US" b="1" dirty="0"/>
          </a:p>
          <a:p>
            <a:pPr algn="just"/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da se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sr-Latn-ME" dirty="0"/>
              <a:t> </a:t>
            </a:r>
            <a:r>
              <a:rPr lang="pl-PL" dirty="0"/>
              <a:t>informacije prikazane u tabeli </a:t>
            </a:r>
            <a:r>
              <a:rPr lang="pl-PL" dirty="0" smtClean="0"/>
              <a:t>narednoj.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4434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5423" y="349624"/>
            <a:ext cx="10125635" cy="628501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506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dirty="0"/>
              <a:t>Stoga, potrebno je uzeti u obzir cjelokupnu zakonsku i podzakonsku regulativu </a:t>
            </a:r>
            <a:r>
              <a:rPr lang="pl-PL" dirty="0" smtClean="0"/>
              <a:t>prilikom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sačinjavanja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povećanja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bio </a:t>
            </a:r>
            <a:r>
              <a:rPr lang="en-US" dirty="0" err="1" smtClean="0"/>
              <a:t>uspješno</a:t>
            </a:r>
            <a:r>
              <a:rPr lang="sr-Latn-ME" dirty="0" smtClean="0"/>
              <a:t> </a:t>
            </a:r>
            <a:r>
              <a:rPr lang="en-US" dirty="0" err="1" smtClean="0"/>
              <a:t>sproveden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d) </a:t>
            </a:r>
            <a:r>
              <a:rPr lang="en-US" b="1" dirty="0" err="1"/>
              <a:t>Izdavanje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r>
              <a:rPr lang="en-US" b="1" dirty="0"/>
              <a:t>/</a:t>
            </a:r>
            <a:r>
              <a:rPr lang="en-US" b="1" dirty="0" err="1"/>
              <a:t>akcija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nenovčane</a:t>
            </a:r>
            <a:r>
              <a:rPr lang="en-US" b="1" dirty="0"/>
              <a:t> </a:t>
            </a:r>
            <a:r>
              <a:rPr lang="en-US" b="1" dirty="0" err="1"/>
              <a:t>uloge</a:t>
            </a:r>
            <a:endParaRPr lang="en-US" b="1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emitiranju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plate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en-US" dirty="0"/>
              <a:t> i:</a:t>
            </a:r>
          </a:p>
          <a:p>
            <a:pPr marL="457200" lvl="1" indent="0">
              <a:buNone/>
            </a:pPr>
            <a:r>
              <a:rPr lang="en-US" sz="3100" dirty="0"/>
              <a:t>• </a:t>
            </a:r>
            <a:r>
              <a:rPr lang="en-US" sz="3100" dirty="0" err="1"/>
              <a:t>detaljan</a:t>
            </a:r>
            <a:r>
              <a:rPr lang="en-US" sz="3100" dirty="0"/>
              <a:t> </a:t>
            </a:r>
            <a:r>
              <a:rPr lang="en-US" sz="3100" dirty="0" err="1"/>
              <a:t>opis</a:t>
            </a:r>
            <a:r>
              <a:rPr lang="en-US" sz="3100" dirty="0"/>
              <a:t> </a:t>
            </a:r>
            <a:r>
              <a:rPr lang="en-US" sz="3100" dirty="0" err="1"/>
              <a:t>nenovčanog</a:t>
            </a:r>
            <a:r>
              <a:rPr lang="en-US" sz="3100" dirty="0"/>
              <a:t> </a:t>
            </a:r>
            <a:r>
              <a:rPr lang="en-US" sz="3100" dirty="0" err="1"/>
              <a:t>uloga</a:t>
            </a:r>
            <a:r>
              <a:rPr lang="en-US" sz="3100" dirty="0"/>
              <a:t> (</a:t>
            </a:r>
            <a:r>
              <a:rPr lang="en-US" sz="3100" dirty="0" err="1"/>
              <a:t>predmet</a:t>
            </a:r>
            <a:r>
              <a:rPr lang="en-US" sz="3100" dirty="0"/>
              <a:t> </a:t>
            </a:r>
            <a:r>
              <a:rPr lang="en-US" sz="3100" dirty="0" err="1"/>
              <a:t>ili</a:t>
            </a:r>
            <a:r>
              <a:rPr lang="en-US" sz="3100" dirty="0"/>
              <a:t> </a:t>
            </a:r>
            <a:r>
              <a:rPr lang="en-US" sz="3100" dirty="0" err="1"/>
              <a:t>pravo</a:t>
            </a:r>
            <a:r>
              <a:rPr lang="en-US" sz="3100" dirty="0"/>
              <a:t> </a:t>
            </a:r>
            <a:r>
              <a:rPr lang="en-US" sz="3100" dirty="0" err="1"/>
              <a:t>koje</a:t>
            </a:r>
            <a:r>
              <a:rPr lang="en-US" sz="3100" dirty="0"/>
              <a:t> </a:t>
            </a:r>
            <a:r>
              <a:rPr lang="en-US" sz="3100" dirty="0" err="1"/>
              <a:t>društvo</a:t>
            </a:r>
            <a:r>
              <a:rPr lang="en-US" sz="3100" dirty="0"/>
              <a:t> </a:t>
            </a:r>
            <a:r>
              <a:rPr lang="en-US" sz="3100" dirty="0" err="1"/>
              <a:t>stiče</a:t>
            </a:r>
            <a:r>
              <a:rPr lang="en-US" sz="3100" dirty="0"/>
              <a:t> </a:t>
            </a:r>
            <a:r>
              <a:rPr lang="en-US" sz="3100" dirty="0" err="1"/>
              <a:t>ulaganjem</a:t>
            </a:r>
            <a:r>
              <a:rPr lang="en-US" sz="3100" dirty="0"/>
              <a:t>);</a:t>
            </a:r>
          </a:p>
          <a:p>
            <a:pPr marL="457200" lvl="1" indent="0">
              <a:buNone/>
            </a:pPr>
            <a:r>
              <a:rPr lang="pl-PL" sz="3100" dirty="0"/>
              <a:t>• lice od kojeg ih društvo stiče; i</a:t>
            </a:r>
          </a:p>
          <a:p>
            <a:pPr marL="457200" lvl="1" indent="0" algn="just">
              <a:buNone/>
            </a:pPr>
            <a:r>
              <a:rPr lang="en-US" sz="3100" dirty="0"/>
              <a:t>• </a:t>
            </a:r>
            <a:r>
              <a:rPr lang="en-US" sz="3100" dirty="0" err="1"/>
              <a:t>broj</a:t>
            </a:r>
            <a:r>
              <a:rPr lang="en-US" sz="3100" dirty="0"/>
              <a:t> </a:t>
            </a:r>
            <a:r>
              <a:rPr lang="en-US" sz="3100" dirty="0" err="1"/>
              <a:t>i</a:t>
            </a:r>
            <a:r>
              <a:rPr lang="en-US" sz="3100" dirty="0"/>
              <a:t> </a:t>
            </a:r>
            <a:r>
              <a:rPr lang="en-US" sz="3100" dirty="0" err="1"/>
              <a:t>nominalnu</a:t>
            </a:r>
            <a:r>
              <a:rPr lang="en-US" sz="3100" dirty="0"/>
              <a:t> </a:t>
            </a:r>
            <a:r>
              <a:rPr lang="en-US" sz="3100" dirty="0" err="1"/>
              <a:t>vrijednost</a:t>
            </a:r>
            <a:r>
              <a:rPr lang="en-US" sz="3100" dirty="0"/>
              <a:t>, </a:t>
            </a:r>
            <a:r>
              <a:rPr lang="en-US" sz="3100" dirty="0" err="1"/>
              <a:t>odnosno</a:t>
            </a:r>
            <a:r>
              <a:rPr lang="en-US" sz="3100" dirty="0"/>
              <a:t> </a:t>
            </a:r>
            <a:r>
              <a:rPr lang="en-US" sz="3100" dirty="0" err="1"/>
              <a:t>računovodstvenu</a:t>
            </a:r>
            <a:r>
              <a:rPr lang="en-US" sz="3100" dirty="0"/>
              <a:t> </a:t>
            </a:r>
            <a:r>
              <a:rPr lang="en-US" sz="3100" dirty="0" err="1"/>
              <a:t>vrijednost</a:t>
            </a:r>
            <a:r>
              <a:rPr lang="en-US" sz="3100" dirty="0"/>
              <a:t> u </a:t>
            </a:r>
            <a:r>
              <a:rPr lang="en-US" sz="3100" dirty="0" err="1" smtClean="0"/>
              <a:t>slučaju</a:t>
            </a:r>
            <a:r>
              <a:rPr lang="sr-Latn-ME" sz="3100" dirty="0" smtClean="0"/>
              <a:t> </a:t>
            </a:r>
            <a:r>
              <a:rPr lang="en-US" sz="3100" dirty="0" err="1" smtClean="0"/>
              <a:t>dionica</a:t>
            </a:r>
            <a:r>
              <a:rPr lang="en-US" sz="3100" dirty="0" smtClean="0"/>
              <a:t>/</a:t>
            </a:r>
            <a:r>
              <a:rPr lang="en-US" sz="3100" dirty="0" err="1" smtClean="0"/>
              <a:t>akcija</a:t>
            </a:r>
            <a:r>
              <a:rPr lang="en-US" sz="3100" dirty="0" smtClean="0"/>
              <a:t> </a:t>
            </a:r>
            <a:r>
              <a:rPr lang="en-US" sz="3100" dirty="0"/>
              <a:t>bez </a:t>
            </a:r>
            <a:r>
              <a:rPr lang="en-US" sz="3100" dirty="0" err="1"/>
              <a:t>nominalne</a:t>
            </a:r>
            <a:r>
              <a:rPr lang="en-US" sz="3100" dirty="0"/>
              <a:t> </a:t>
            </a:r>
            <a:r>
              <a:rPr lang="en-US" sz="3100" dirty="0" err="1"/>
              <a:t>vrijednosti</a:t>
            </a:r>
            <a:r>
              <a:rPr lang="en-US" sz="3100" dirty="0"/>
              <a:t>, </a:t>
            </a:r>
            <a:r>
              <a:rPr lang="en-US" sz="3100" dirty="0" err="1"/>
              <a:t>koje</a:t>
            </a:r>
            <a:r>
              <a:rPr lang="en-US" sz="3100" dirty="0"/>
              <a:t> se </a:t>
            </a:r>
            <a:r>
              <a:rPr lang="en-US" sz="3100" dirty="0" err="1"/>
              <a:t>trebaju</a:t>
            </a:r>
            <a:r>
              <a:rPr lang="en-US" sz="3100" dirty="0"/>
              <a:t> </a:t>
            </a:r>
            <a:r>
              <a:rPr lang="en-US" sz="3100" dirty="0" err="1"/>
              <a:t>steći</a:t>
            </a:r>
            <a:r>
              <a:rPr lang="en-US" sz="3100" dirty="0"/>
              <a:t> </a:t>
            </a:r>
            <a:r>
              <a:rPr lang="en-US" sz="3100" dirty="0" err="1"/>
              <a:t>takvim</a:t>
            </a:r>
            <a:r>
              <a:rPr lang="en-US" sz="3100" dirty="0"/>
              <a:t> </a:t>
            </a:r>
            <a:r>
              <a:rPr lang="en-US" sz="3100" dirty="0" err="1"/>
              <a:t>ulogom</a:t>
            </a:r>
            <a:r>
              <a:rPr lang="en-US" sz="31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846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sr-Latn-ME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je da </a:t>
            </a:r>
            <a:r>
              <a:rPr lang="en-US" dirty="0" err="1"/>
              <a:t>pruži</a:t>
            </a:r>
            <a:r>
              <a:rPr lang="en-US" dirty="0"/>
              <a:t> </a:t>
            </a:r>
            <a:r>
              <a:rPr lang="en-US" dirty="0" err="1"/>
              <a:t>minimalnu</a:t>
            </a:r>
            <a:r>
              <a:rPr lang="en-US" dirty="0"/>
              <a:t> </a:t>
            </a:r>
            <a:r>
              <a:rPr lang="en-US" dirty="0" err="1"/>
              <a:t>garanciju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ispuniti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ova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teoriji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održavanjem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Zakoni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predviđaju</a:t>
            </a:r>
            <a:r>
              <a:rPr lang="en-US" dirty="0"/>
              <a:t> da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niža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se to </a:t>
            </a:r>
            <a:r>
              <a:rPr lang="en-US" dirty="0" err="1"/>
              <a:t>dogodi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pojednostavljenom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, a </a:t>
            </a:r>
            <a:r>
              <a:rPr lang="en-US" dirty="0" err="1" smtClean="0"/>
              <a:t>najviše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predviđenog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46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sr-Latn-ME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padne</a:t>
            </a:r>
            <a:r>
              <a:rPr lang="en-US" dirty="0" smtClean="0"/>
              <a:t> </a:t>
            </a:r>
            <a:r>
              <a:rPr lang="en-US" dirty="0" err="1" smtClean="0"/>
              <a:t>ispod</a:t>
            </a:r>
            <a:r>
              <a:rPr lang="en-US" dirty="0" smtClean="0"/>
              <a:t> </a:t>
            </a:r>
            <a:r>
              <a:rPr lang="en-US" dirty="0" err="1" smtClean="0"/>
              <a:t>minimalnog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, </a:t>
            </a:r>
            <a:r>
              <a:rPr lang="en-US" dirty="0" err="1" smtClean="0"/>
              <a:t>društvo</a:t>
            </a:r>
            <a:r>
              <a:rPr lang="en-US" dirty="0" smtClean="0"/>
              <a:t> je </a:t>
            </a:r>
            <a:r>
              <a:rPr lang="en-US" dirty="0" err="1" smtClean="0"/>
              <a:t>dužno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pl-PL" dirty="0" smtClean="0"/>
              <a:t>ga osigura u roku od šest mjeseci od dana tog smanjenja, osim ako u međuvremenu </a:t>
            </a:r>
            <a:r>
              <a:rPr lang="en-US" dirty="0" smtClean="0"/>
              <a:t>ne </a:t>
            </a:r>
            <a:r>
              <a:rPr lang="en-US" dirty="0" err="1" smtClean="0"/>
              <a:t>promijeni</a:t>
            </a:r>
            <a:r>
              <a:rPr lang="en-US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formu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ne </a:t>
            </a:r>
            <a:r>
              <a:rPr lang="en-US" dirty="0" err="1" smtClean="0"/>
              <a:t>donese</a:t>
            </a:r>
            <a:r>
              <a:rPr lang="en-US" dirty="0" smtClean="0"/>
              <a:t> </a:t>
            </a:r>
            <a:r>
              <a:rPr lang="en-US" dirty="0" err="1" smtClean="0"/>
              <a:t>odluku</a:t>
            </a:r>
            <a:r>
              <a:rPr lang="en-US" dirty="0" smtClean="0"/>
              <a:t> da </a:t>
            </a:r>
            <a:r>
              <a:rPr lang="en-US" dirty="0" err="1" smtClean="0"/>
              <a:t>smanji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da se </a:t>
            </a:r>
            <a:r>
              <a:rPr lang="en-US" dirty="0" err="1" smtClean="0"/>
              <a:t>transformira</a:t>
            </a:r>
            <a:r>
              <a:rPr lang="en-US" dirty="0" smtClean="0"/>
              <a:t> u </a:t>
            </a:r>
            <a:r>
              <a:rPr lang="en-US" dirty="0" err="1" smtClean="0"/>
              <a:t>drugo</a:t>
            </a:r>
            <a:r>
              <a:rPr lang="en-US" dirty="0" smtClean="0"/>
              <a:t> </a:t>
            </a:r>
            <a:r>
              <a:rPr lang="en-US" dirty="0" err="1" smtClean="0"/>
              <a:t>pravno</a:t>
            </a:r>
            <a:r>
              <a:rPr lang="en-US" dirty="0" smtClean="0"/>
              <a:t> lice u </a:t>
            </a:r>
            <a:r>
              <a:rPr lang="en-US" dirty="0" err="1" smtClean="0"/>
              <a:t>razumnom</a:t>
            </a:r>
            <a:r>
              <a:rPr lang="en-US" dirty="0" smtClean="0"/>
              <a:t> </a:t>
            </a:r>
            <a:r>
              <a:rPr lang="en-US" dirty="0" err="1" smtClean="0"/>
              <a:t>vremenskom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r>
              <a:rPr lang="en-US" dirty="0" smtClean="0"/>
              <a:t> (</a:t>
            </a:r>
            <a:r>
              <a:rPr lang="en-US" dirty="0" err="1" smtClean="0"/>
              <a:t>šest</a:t>
            </a:r>
            <a:r>
              <a:rPr lang="sr-Latn-ME" dirty="0" smtClean="0"/>
              <a:t> </a:t>
            </a:r>
            <a:r>
              <a:rPr lang="en-US" dirty="0" err="1" smtClean="0"/>
              <a:t>mjeseci</a:t>
            </a:r>
            <a:r>
              <a:rPr lang="en-US" dirty="0" smtClean="0"/>
              <a:t>) </a:t>
            </a:r>
            <a:r>
              <a:rPr lang="en-US" dirty="0" err="1" smtClean="0"/>
              <a:t>pokreće</a:t>
            </a:r>
            <a:r>
              <a:rPr lang="en-US" dirty="0" smtClean="0"/>
              <a:t> se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likvidacije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brojne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radnje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različite</a:t>
            </a:r>
            <a:r>
              <a:rPr lang="en-US" dirty="0" smtClean="0"/>
              <a:t> </a:t>
            </a:r>
            <a:r>
              <a:rPr lang="en-US" dirty="0" err="1" smtClean="0"/>
              <a:t>načine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 smtClean="0"/>
              <a:t>imovinu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radnje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štite</a:t>
            </a:r>
            <a:r>
              <a:rPr lang="en-US" dirty="0" smtClean="0"/>
              <a:t> od </a:t>
            </a:r>
            <a:r>
              <a:rPr lang="en-US" dirty="0" err="1" smtClean="0"/>
              <a:t>raspodjele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štetu</a:t>
            </a:r>
            <a:r>
              <a:rPr lang="en-US" dirty="0" smtClean="0"/>
              <a:t> </a:t>
            </a:r>
            <a:r>
              <a:rPr lang="en-US" dirty="0" err="1" smtClean="0"/>
              <a:t>povjerilaca</a:t>
            </a:r>
            <a:r>
              <a:rPr lang="en-US" dirty="0" smtClean="0"/>
              <a:t>, </a:t>
            </a:r>
            <a:r>
              <a:rPr lang="en-US" dirty="0" err="1" smtClean="0"/>
              <a:t>nabrojane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slici</a:t>
            </a:r>
            <a:r>
              <a:rPr lang="en-US" dirty="0" smtClean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967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588" y="1143001"/>
            <a:ext cx="10515600" cy="516367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07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 err="1"/>
              <a:t>Osvrt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smanjenje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pPr algn="just"/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zaslužuje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mogućnost</a:t>
            </a:r>
            <a:r>
              <a:rPr lang="sr-Latn-ME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zloupotrebe</a:t>
            </a:r>
            <a:r>
              <a:rPr lang="en-US" dirty="0"/>
              <a:t>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raspodjelu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njime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favorizacija</a:t>
            </a:r>
            <a:r>
              <a:rPr lang="en-US" dirty="0"/>
              <a:t> </a:t>
            </a:r>
            <a:r>
              <a:rPr lang="en-US" dirty="0" err="1" smtClean="0"/>
              <a:t>nekih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je </a:t>
            </a:r>
            <a:r>
              <a:rPr lang="en-US" dirty="0" err="1"/>
              <a:t>važno</a:t>
            </a:r>
            <a:r>
              <a:rPr lang="en-US" dirty="0"/>
              <a:t> da se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 smtClean="0"/>
              <a:t>smanjenja</a:t>
            </a:r>
            <a:r>
              <a:rPr lang="sr-Latn-ME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/>
              <a:t>pravičan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604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važi</a:t>
            </a:r>
            <a:r>
              <a:rPr lang="sr-Latn-ME" dirty="0" smtClean="0"/>
              <a:t>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Istovremeno</a:t>
            </a:r>
            <a:r>
              <a:rPr lang="en-US" dirty="0"/>
              <a:t>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minimalan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ispuniti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Stvarno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poništavanje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 smtClean="0"/>
              <a:t>posjedu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b="1" dirty="0"/>
              <a:t>• </a:t>
            </a:r>
            <a:r>
              <a:rPr lang="en-US" b="1" dirty="0" err="1"/>
              <a:t>Nominalno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otpisom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, s </a:t>
            </a:r>
            <a:r>
              <a:rPr lang="en-US" dirty="0" err="1" smtClean="0"/>
              <a:t>namjenom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 smtClean="0"/>
              <a:t>reorganiz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 smtClean="0"/>
              <a:t>pretvara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rezerve, koje se mogu upotrijebiti za buduću raspodjelu.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806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Smanjenje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r>
              <a:rPr lang="en-US" b="1" dirty="0"/>
              <a:t> u </a:t>
            </a:r>
            <a:r>
              <a:rPr lang="en-US" b="1" dirty="0" err="1"/>
              <a:t>FBiH</a:t>
            </a:r>
            <a:endParaRPr lang="en-US" b="1" dirty="0"/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donesene</a:t>
            </a:r>
            <a:r>
              <a:rPr lang="en-US" dirty="0"/>
              <a:t> </a:t>
            </a:r>
            <a:r>
              <a:rPr lang="en-US" dirty="0" err="1" smtClean="0"/>
              <a:t>dvotrećinskom</a:t>
            </a:r>
            <a:r>
              <a:rPr lang="sr-Latn-ME" dirty="0" smtClean="0"/>
              <a:t> </a:t>
            </a:r>
            <a:r>
              <a:rPr lang="en-US" dirty="0" err="1" smtClean="0"/>
              <a:t>većinom</a:t>
            </a:r>
            <a:r>
              <a:rPr lang="en-US" dirty="0" smtClean="0"/>
              <a:t> </a:t>
            </a:r>
            <a:r>
              <a:rPr lang="en-US" dirty="0" err="1"/>
              <a:t>zastupljenih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odvojenim</a:t>
            </a:r>
            <a:r>
              <a:rPr lang="en-US" dirty="0"/>
              <a:t> </a:t>
            </a:r>
            <a:r>
              <a:rPr lang="en-US" dirty="0" err="1"/>
              <a:t>glasanjem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se </a:t>
            </a:r>
            <a:r>
              <a:rPr lang="en-US" dirty="0" err="1"/>
              <a:t>najmanje</a:t>
            </a:r>
            <a:r>
              <a:rPr lang="en-US" dirty="0"/>
              <a:t> u </a:t>
            </a:r>
            <a:r>
              <a:rPr lang="en-US" dirty="0" err="1" smtClean="0"/>
              <a:t>jednom</a:t>
            </a:r>
            <a:r>
              <a:rPr lang="sr-Latn-ME" dirty="0" smtClean="0"/>
              <a:t> </a:t>
            </a:r>
            <a:r>
              <a:rPr lang="pl-PL" dirty="0" smtClean="0"/>
              <a:t>domaćem </a:t>
            </a:r>
            <a:r>
              <a:rPr lang="pl-PL" dirty="0"/>
              <a:t>dnevnom listu, dva puta u roku od 30 dana od dana donošenja. </a:t>
            </a:r>
            <a:endParaRPr lang="pl-PL" dirty="0" smtClean="0"/>
          </a:p>
          <a:p>
            <a:pPr algn="just"/>
            <a:r>
              <a:rPr lang="pl-PL" dirty="0" smtClean="0"/>
              <a:t>Osnovni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/>
              <a:t>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ispod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predviđenog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Smanjenje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ne </a:t>
            </a:r>
            <a:r>
              <a:rPr lang="en-US" dirty="0" err="1"/>
              <a:t>smije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izvršavanje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95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smtClean="0"/>
              <a:t>capital</a:t>
            </a:r>
            <a:endParaRPr lang="sr-Latn-ME" dirty="0" smtClean="0"/>
          </a:p>
          <a:p>
            <a:r>
              <a:rPr lang="pl-PL" dirty="0" smtClean="0"/>
              <a:t>Zakonom </a:t>
            </a:r>
            <a:r>
              <a:rPr lang="pl-PL" dirty="0"/>
              <a:t>je propisano da svako društvo mora imati minimalni osnovni kapital</a:t>
            </a:r>
            <a:r>
              <a:rPr lang="pl-PL" dirty="0" smtClean="0"/>
              <a:t>.</a:t>
            </a:r>
          </a:p>
          <a:p>
            <a:pPr algn="just"/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mora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sr-Latn-ME" dirty="0" smtClean="0"/>
              <a:t> </a:t>
            </a:r>
            <a:r>
              <a:rPr lang="en-US" dirty="0" err="1" smtClean="0"/>
              <a:t>uplate</a:t>
            </a:r>
            <a:r>
              <a:rPr lang="en-US" dirty="0" smtClean="0"/>
              <a:t> </a:t>
            </a:r>
            <a:r>
              <a:rPr lang="en-US" dirty="0" err="1"/>
              <a:t>iznositi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50.000 </a:t>
            </a:r>
            <a:r>
              <a:rPr lang="en-US" dirty="0" err="1"/>
              <a:t>konvertibilnih</a:t>
            </a:r>
            <a:r>
              <a:rPr lang="en-US" dirty="0"/>
              <a:t> </a:t>
            </a:r>
            <a:r>
              <a:rPr lang="en-US" dirty="0" err="1"/>
              <a:t>maraka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U RS-u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osniva</a:t>
            </a:r>
            <a:r>
              <a:rPr lang="sr-Latn-ME" dirty="0" smtClean="0"/>
              <a:t> </a:t>
            </a:r>
            <a:r>
              <a:rPr lang="en-US" dirty="0" err="1" smtClean="0"/>
              <a:t>simultanim</a:t>
            </a:r>
            <a:r>
              <a:rPr lang="en-US" dirty="0" smtClean="0"/>
              <a:t> </a:t>
            </a:r>
            <a:r>
              <a:rPr lang="en-US" dirty="0" err="1"/>
              <a:t>osnivanjem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10.000 </a:t>
            </a:r>
            <a:r>
              <a:rPr lang="en-US" dirty="0" err="1" smtClean="0"/>
              <a:t>konvertibilnih</a:t>
            </a:r>
            <a:r>
              <a:rPr lang="sr-Latn-ME" dirty="0" smtClean="0"/>
              <a:t> </a:t>
            </a:r>
            <a:r>
              <a:rPr lang="en-US" dirty="0" err="1" smtClean="0"/>
              <a:t>maraka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osniva</a:t>
            </a:r>
            <a:r>
              <a:rPr lang="sr-Latn-ME" dirty="0" smtClean="0"/>
              <a:t> </a:t>
            </a:r>
            <a:r>
              <a:rPr lang="en-US" dirty="0" err="1" smtClean="0"/>
              <a:t>sukcesivnim</a:t>
            </a:r>
            <a:r>
              <a:rPr lang="en-US" dirty="0" smtClean="0"/>
              <a:t> </a:t>
            </a:r>
            <a:r>
              <a:rPr lang="en-US" dirty="0" err="1"/>
              <a:t>osnivanjem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20.000 </a:t>
            </a:r>
            <a:r>
              <a:rPr lang="en-US" dirty="0" err="1"/>
              <a:t>konvertibilnih</a:t>
            </a:r>
            <a:r>
              <a:rPr lang="en-US" dirty="0"/>
              <a:t> </a:t>
            </a:r>
            <a:r>
              <a:rPr lang="en-US" dirty="0" err="1"/>
              <a:t>maraka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ustanovljenih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err="1"/>
              <a:t>odvrate</a:t>
            </a:r>
            <a:r>
              <a:rPr lang="en-US" dirty="0"/>
              <a:t> </a:t>
            </a:r>
            <a:r>
              <a:rPr lang="en-US" dirty="0" err="1"/>
              <a:t>manja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od toga da se </a:t>
            </a:r>
            <a:r>
              <a:rPr lang="en-US" dirty="0" err="1" smtClean="0"/>
              <a:t>registrir</a:t>
            </a:r>
            <a:r>
              <a:rPr lang="sr-Latn-ME" dirty="0" smtClean="0"/>
              <a:t>uju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novoosnovanim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 smtClean="0"/>
              <a:t>osiguraju</a:t>
            </a:r>
            <a:r>
              <a:rPr lang="sr-Latn-ME" dirty="0" smtClean="0"/>
              <a:t> </a:t>
            </a:r>
            <a:r>
              <a:rPr lang="en-US" dirty="0" err="1" smtClean="0"/>
              <a:t>početni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2781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sv-SE" dirty="0" smtClean="0"/>
              <a:t>1) iznos i razlog smanjenja osnovnog kapitala;</a:t>
            </a:r>
          </a:p>
          <a:p>
            <a:pPr marL="0" indent="0" algn="just">
              <a:buNone/>
            </a:pPr>
            <a:r>
              <a:rPr lang="en-US" dirty="0" smtClean="0"/>
              <a:t>2)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povlačenja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, </a:t>
            </a:r>
            <a:r>
              <a:rPr lang="en-US" dirty="0" err="1" smtClean="0"/>
              <a:t>cijenu</a:t>
            </a:r>
            <a:r>
              <a:rPr lang="en-US" dirty="0" smtClean="0"/>
              <a:t> </a:t>
            </a:r>
            <a:r>
              <a:rPr lang="en-US" dirty="0" err="1" smtClean="0"/>
              <a:t>povučene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njenog</a:t>
            </a:r>
            <a:r>
              <a:rPr lang="sr-Latn-ME" dirty="0" smtClean="0"/>
              <a:t> </a:t>
            </a:r>
            <a:r>
              <a:rPr lang="en-US" dirty="0" err="1" smtClean="0"/>
              <a:t>određivanja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Smanjivanje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povlačenjem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vršiti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povlačenja</a:t>
            </a:r>
            <a:r>
              <a:rPr lang="en-US" dirty="0" smtClean="0"/>
              <a:t> </a:t>
            </a:r>
            <a:r>
              <a:rPr lang="en-US" dirty="0" err="1" smtClean="0"/>
              <a:t>predviđena</a:t>
            </a:r>
            <a:r>
              <a:rPr lang="en-US" dirty="0" smtClean="0"/>
              <a:t> </a:t>
            </a:r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odlukom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emisiji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810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uređenim</a:t>
            </a:r>
            <a:r>
              <a:rPr lang="en-US" dirty="0"/>
              <a:t> </a:t>
            </a:r>
            <a:r>
              <a:rPr lang="en-US" dirty="0" err="1" smtClean="0"/>
              <a:t>javnim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smanjenju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odobravanje</a:t>
            </a:r>
            <a:r>
              <a:rPr lang="sr-Latn-ME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najkasnije</a:t>
            </a:r>
            <a:r>
              <a:rPr lang="en-US" dirty="0"/>
              <a:t> 30 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dužna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zahtjevu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upisati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 smtClean="0"/>
              <a:t>registar</a:t>
            </a:r>
            <a:r>
              <a:rPr lang="sr-Latn-ME" dirty="0" smtClean="0"/>
              <a:t> </a:t>
            </a:r>
            <a:r>
              <a:rPr lang="pl-PL" dirty="0" smtClean="0"/>
              <a:t>emitenata </a:t>
            </a:r>
            <a:r>
              <a:rPr lang="pl-PL" dirty="0"/>
              <a:t>u roku od 30 dana od dana podnošenja. </a:t>
            </a:r>
            <a:endParaRPr lang="pl-PL" dirty="0" smtClean="0"/>
          </a:p>
          <a:p>
            <a:pPr algn="just"/>
            <a:r>
              <a:rPr lang="pl-PL" dirty="0" smtClean="0"/>
              <a:t>Prije </a:t>
            </a:r>
            <a:r>
              <a:rPr lang="pl-PL" dirty="0"/>
              <a:t>upisa smanjenja </a:t>
            </a:r>
            <a:r>
              <a:rPr lang="pl-PL" dirty="0" smtClean="0"/>
              <a:t>osnovnog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emitenata</a:t>
            </a:r>
            <a:r>
              <a:rPr lang="en-US" dirty="0"/>
              <a:t>,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odustati</a:t>
            </a:r>
            <a:r>
              <a:rPr lang="en-US" dirty="0"/>
              <a:t> od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plaćena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povjerioce</a:t>
            </a:r>
            <a:r>
              <a:rPr lang="en-US" dirty="0"/>
              <a:t> o </a:t>
            </a:r>
            <a:r>
              <a:rPr lang="en-US" dirty="0" err="1" smtClean="0"/>
              <a:t>smanjenju</a:t>
            </a:r>
            <a:r>
              <a:rPr lang="sr-Latn-ME" dirty="0" smtClean="0"/>
              <a:t> </a:t>
            </a:r>
            <a:r>
              <a:rPr lang="pl-PL" dirty="0" smtClean="0"/>
              <a:t>osnovnog </a:t>
            </a:r>
            <a:r>
              <a:rPr lang="pl-PL" dirty="0"/>
              <a:t>kapitala, u roku od 30 dana od dana upisa odluke u registar emitenata.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787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Povjerioci mogu zahtijevati osiguranje potraživanja, u roku od 90 dana </a:t>
            </a:r>
            <a:r>
              <a:rPr lang="pl-PL" dirty="0" smtClean="0"/>
              <a:t>od </a:t>
            </a:r>
            <a:r>
              <a:rPr lang="en-US" dirty="0" smtClean="0"/>
              <a:t>dana </a:t>
            </a:r>
            <a:r>
              <a:rPr lang="en-US" dirty="0" err="1"/>
              <a:t>prijema</a:t>
            </a:r>
            <a:r>
              <a:rPr lang="en-US" dirty="0"/>
              <a:t> </a:t>
            </a:r>
            <a:r>
              <a:rPr lang="en-US" dirty="0" err="1"/>
              <a:t>obavijesti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90 dana od dana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povjerioci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postignu</a:t>
            </a:r>
            <a:r>
              <a:rPr lang="en-US" dirty="0"/>
              <a:t> </a:t>
            </a:r>
            <a:r>
              <a:rPr lang="en-US" dirty="0" err="1"/>
              <a:t>dogovor</a:t>
            </a:r>
            <a:r>
              <a:rPr lang="en-US" dirty="0"/>
              <a:t> o </a:t>
            </a:r>
            <a:r>
              <a:rPr lang="en-US" dirty="0" err="1"/>
              <a:t>osiguranju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povjerioci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pokrenuti</a:t>
            </a:r>
            <a:r>
              <a:rPr lang="en-US" dirty="0" smtClean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suda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it-IT" dirty="0"/>
              <a:t>Ove odredbe se ne primjenjuju ako: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s </a:t>
            </a:r>
            <a:r>
              <a:rPr lang="en-US" dirty="0" err="1"/>
              <a:t>dokazima</a:t>
            </a:r>
            <a:r>
              <a:rPr lang="en-US" dirty="0"/>
              <a:t>,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 smtClean="0"/>
              <a:t>utvrđuje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se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3) se </a:t>
            </a:r>
            <a:r>
              <a:rPr lang="en-US" dirty="0" err="1"/>
              <a:t>najviše</a:t>
            </a:r>
            <a:r>
              <a:rPr lang="en-US" dirty="0"/>
              <a:t> 10%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u fond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 smtClean="0"/>
              <a:t>budućih</a:t>
            </a:r>
            <a:r>
              <a:rPr lang="sr-Latn-ME" dirty="0" smtClean="0"/>
              <a:t> </a:t>
            </a:r>
            <a:r>
              <a:rPr lang="en-US" dirty="0" err="1" smtClean="0"/>
              <a:t>gubitaka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2213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algn="just"/>
            <a:r>
              <a:rPr lang="sv-SE" dirty="0"/>
              <a:t>Komisija će upisati smanjenje osnovnog kapitala u registar emitenata </a:t>
            </a:r>
            <a:r>
              <a:rPr lang="sv-SE" dirty="0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objavljena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zakonom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dokaz</a:t>
            </a:r>
            <a:r>
              <a:rPr lang="en-US" dirty="0"/>
              <a:t> o </a:t>
            </a:r>
            <a:r>
              <a:rPr lang="en-US" dirty="0" err="1"/>
              <a:t>sporazumu</a:t>
            </a:r>
            <a:r>
              <a:rPr lang="en-US" dirty="0"/>
              <a:t> s </a:t>
            </a:r>
            <a:r>
              <a:rPr lang="en-US" dirty="0" err="1"/>
              <a:t>povjeriocima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osiguranju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redoslijedom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povlačenjem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smanjivanjem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plaćenih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djelimično</a:t>
            </a:r>
            <a:r>
              <a:rPr lang="sr-Latn-ME" dirty="0" smtClean="0"/>
              <a:t> </a:t>
            </a:r>
            <a:r>
              <a:rPr lang="en-US" dirty="0" err="1" smtClean="0"/>
              <a:t>plaćenih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privremenice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otkupom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povlačenjem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odustajanjem</a:t>
            </a:r>
            <a:r>
              <a:rPr lang="en-US" dirty="0"/>
              <a:t> od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plaćene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povlačenjem</a:t>
            </a:r>
            <a:r>
              <a:rPr lang="sr-Latn-ME" dirty="0" smtClean="0"/>
              <a:t> </a:t>
            </a:r>
            <a:r>
              <a:rPr lang="en-US" dirty="0" err="1" smtClean="0"/>
              <a:t>izdatih</a:t>
            </a:r>
            <a:r>
              <a:rPr lang="en-US" dirty="0" smtClean="0"/>
              <a:t> </a:t>
            </a:r>
            <a:r>
              <a:rPr lang="en-US" dirty="0" err="1"/>
              <a:t>privremenica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311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smanjivanjem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primjenjuje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prijaviti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 smtClean="0"/>
              <a:t>upis</a:t>
            </a:r>
            <a:r>
              <a:rPr lang="sr-Latn-ME" dirty="0" smtClean="0"/>
              <a:t> </a:t>
            </a:r>
            <a:r>
              <a:rPr lang="en-US" dirty="0" err="1" smtClean="0"/>
              <a:t>obustave</a:t>
            </a:r>
            <a:r>
              <a:rPr lang="en-US" dirty="0" smtClean="0"/>
              <a:t> </a:t>
            </a:r>
            <a:r>
              <a:rPr lang="en-US" dirty="0" err="1"/>
              <a:t>prometa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,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se mora </a:t>
            </a:r>
            <a:r>
              <a:rPr lang="en-US" dirty="0" err="1"/>
              <a:t>okončati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10 dana od dana </a:t>
            </a:r>
            <a:r>
              <a:rPr lang="en-US" dirty="0" err="1" smtClean="0"/>
              <a:t>podnošenja</a:t>
            </a:r>
            <a:r>
              <a:rPr lang="sr-Latn-ME" dirty="0" smtClean="0"/>
              <a:t> </a:t>
            </a:r>
            <a:r>
              <a:rPr lang="en-US" dirty="0" err="1" smtClean="0"/>
              <a:t>prijave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dužno</a:t>
            </a:r>
            <a:r>
              <a:rPr lang="en-US" dirty="0"/>
              <a:t> je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povučene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90 </a:t>
            </a:r>
            <a:r>
              <a:rPr lang="en-US" dirty="0" smtClean="0"/>
              <a:t>dana</a:t>
            </a:r>
            <a:r>
              <a:rPr lang="sr-Latn-ME" dirty="0" smtClean="0"/>
              <a:t> </a:t>
            </a:r>
            <a:r>
              <a:rPr lang="sv-SE" dirty="0" smtClean="0"/>
              <a:t>od </a:t>
            </a:r>
            <a:r>
              <a:rPr lang="sv-SE" dirty="0"/>
              <a:t>dana upisa smanjenja osnovnog kapitala u registar emitenata. </a:t>
            </a:r>
            <a:endParaRPr lang="sr-Latn-ME" dirty="0" smtClean="0"/>
          </a:p>
          <a:p>
            <a:pPr algn="just"/>
            <a:r>
              <a:rPr lang="sv-SE" dirty="0" smtClean="0"/>
              <a:t>Dioničko društvo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dužno</a:t>
            </a:r>
            <a:r>
              <a:rPr lang="en-US" dirty="0"/>
              <a:t> o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pismeno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, u </a:t>
            </a:r>
            <a:r>
              <a:rPr lang="en-US" dirty="0" err="1" smtClean="0"/>
              <a:t>roku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osam</a:t>
            </a:r>
            <a:r>
              <a:rPr lang="en-US" dirty="0"/>
              <a:t> dana od </a:t>
            </a:r>
            <a:r>
              <a:rPr lang="en-US" dirty="0" err="1"/>
              <a:t>okončanja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,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 smtClean="0"/>
              <a:t>nakon</a:t>
            </a:r>
            <a:r>
              <a:rPr lang="sr-Latn-ME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emitenata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, </a:t>
            </a:r>
            <a:r>
              <a:rPr lang="en-US" dirty="0" err="1" smtClean="0"/>
              <a:t>podnijeti</a:t>
            </a:r>
            <a:r>
              <a:rPr lang="sr-Latn-ME" dirty="0" smtClean="0"/>
              <a:t> </a:t>
            </a:r>
            <a:r>
              <a:rPr lang="en-US" dirty="0" err="1" smtClean="0"/>
              <a:t>prijavu</a:t>
            </a:r>
            <a:r>
              <a:rPr lang="en-US" dirty="0" smtClean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opoziv</a:t>
            </a:r>
            <a:r>
              <a:rPr lang="en-US" dirty="0"/>
              <a:t> </a:t>
            </a:r>
            <a:r>
              <a:rPr lang="en-US" dirty="0" err="1"/>
              <a:t>povučenih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opoziv</a:t>
            </a:r>
            <a:r>
              <a:rPr lang="en-US" dirty="0"/>
              <a:t> </a:t>
            </a:r>
            <a:r>
              <a:rPr lang="en-US" dirty="0" err="1"/>
              <a:t>obustave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otkupljene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1338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povlačenjem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 smtClean="0"/>
              <a:t>zakona</a:t>
            </a:r>
            <a:r>
              <a:rPr lang="sr-Latn-ME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promet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naznaku</a:t>
            </a:r>
            <a:r>
              <a:rPr lang="en-US" dirty="0"/>
              <a:t> da li se </a:t>
            </a:r>
            <a:r>
              <a:rPr lang="en-US" dirty="0" err="1"/>
              <a:t>otkupljuju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ponuđene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do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li </a:t>
            </a:r>
            <a:r>
              <a:rPr lang="en-US" dirty="0" err="1"/>
              <a:t>dioničari</a:t>
            </a:r>
            <a:r>
              <a:rPr lang="en-US" dirty="0"/>
              <a:t> </a:t>
            </a:r>
            <a:r>
              <a:rPr lang="en-US" dirty="0" err="1"/>
              <a:t>snose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err="1" smtClean="0"/>
              <a:t>zbir</a:t>
            </a:r>
            <a:r>
              <a:rPr lang="en-US" dirty="0" smtClean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dostigne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utvrđenog</a:t>
            </a:r>
            <a:r>
              <a:rPr lang="en-US" dirty="0" smtClean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skupština</a:t>
            </a:r>
            <a:r>
              <a:rPr lang="en-US" dirty="0"/>
              <a:t> je </a:t>
            </a:r>
            <a:r>
              <a:rPr lang="en-US" dirty="0" err="1"/>
              <a:t>dužna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 smtClean="0"/>
              <a:t>odluku</a:t>
            </a:r>
            <a:r>
              <a:rPr lang="sr-Latn-ME" dirty="0" smtClean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otkupljenih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5685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o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pl-PL" dirty="0" smtClean="0"/>
              <a:t>javne </a:t>
            </a:r>
            <a:r>
              <a:rPr lang="pl-PL" dirty="0"/>
              <a:t>ponude pismeno obavijestiti Komisiju, u roku od osam dana od </a:t>
            </a:r>
            <a:r>
              <a:rPr lang="pl-PL" dirty="0" smtClean="0"/>
              <a:t>okončanja </a:t>
            </a:r>
            <a:r>
              <a:rPr lang="en-US" dirty="0" err="1" smtClean="0"/>
              <a:t>povlačenja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pl-PL" dirty="0" smtClean="0"/>
              <a:t>kapitala </a:t>
            </a:r>
            <a:r>
              <a:rPr lang="pl-PL" dirty="0"/>
              <a:t>u registar emitenata kod Komisije, podnijeti prijavu registru za </a:t>
            </a:r>
            <a:r>
              <a:rPr lang="pl-PL" dirty="0" smtClean="0"/>
              <a:t>opoziv </a:t>
            </a:r>
            <a:r>
              <a:rPr lang="en-US" dirty="0" err="1" smtClean="0"/>
              <a:t>povučenih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odustajanjem</a:t>
            </a:r>
            <a:r>
              <a:rPr lang="en-US" dirty="0"/>
              <a:t> od </a:t>
            </a:r>
            <a:r>
              <a:rPr lang="en-US" dirty="0" err="1" smtClean="0"/>
              <a:t>emisije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/>
              <a:t>, do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plaćen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400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Smanjenje osnovnog kapitala u RS-u</a:t>
            </a:r>
          </a:p>
          <a:p>
            <a:pPr marL="0" indent="0">
              <a:buNone/>
            </a:pPr>
            <a:r>
              <a:rPr lang="en-US" b="1" dirty="0" err="1" smtClean="0"/>
              <a:t>Redovno</a:t>
            </a:r>
            <a:r>
              <a:rPr lang="en-US" b="1" dirty="0" smtClean="0"/>
              <a:t> </a:t>
            </a:r>
            <a:r>
              <a:rPr lang="en-US" b="1" dirty="0" err="1"/>
              <a:t>smanjenje</a:t>
            </a:r>
            <a:endParaRPr lang="en-US" b="1" dirty="0"/>
          </a:p>
          <a:p>
            <a:pPr algn="just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smtClean="0"/>
              <a:t>je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a tom </a:t>
            </a:r>
            <a:r>
              <a:rPr lang="en-US" dirty="0" err="1"/>
              <a:t>odlukom</a:t>
            </a:r>
            <a:r>
              <a:rPr lang="en-US" dirty="0"/>
              <a:t> se </a:t>
            </a:r>
            <a:r>
              <a:rPr lang="en-US" dirty="0" err="1"/>
              <a:t>mijenjaju</a:t>
            </a:r>
            <a:r>
              <a:rPr lang="en-US" dirty="0"/>
              <a:t>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smtClean="0"/>
              <a:t>data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umanjivanjem</a:t>
            </a:r>
            <a:r>
              <a:rPr lang="en-US" dirty="0"/>
              <a:t> </a:t>
            </a:r>
            <a:r>
              <a:rPr lang="en-US" dirty="0" err="1" smtClean="0"/>
              <a:t>nominalne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smanjenjem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prijavljuje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146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se </a:t>
            </a:r>
            <a:r>
              <a:rPr lang="en-US" dirty="0" err="1"/>
              <a:t>dva</a:t>
            </a:r>
            <a:r>
              <a:rPr lang="en-US" dirty="0"/>
              <a:t> puta u </a:t>
            </a:r>
            <a:r>
              <a:rPr lang="en-US" dirty="0" err="1"/>
              <a:t>razmaku</a:t>
            </a:r>
            <a:r>
              <a:rPr lang="en-US" dirty="0"/>
              <a:t> od 30 dana,</a:t>
            </a:r>
            <a:r>
              <a:rPr lang="pt-BR" dirty="0"/>
              <a:t>s pozivom povjeriocima da prijave svoja potraživanja. </a:t>
            </a:r>
            <a:endParaRPr lang="sr-Latn-ME" dirty="0"/>
          </a:p>
          <a:p>
            <a:pPr algn="just"/>
            <a:r>
              <a:rPr lang="pt-BR" dirty="0"/>
              <a:t>Povjerioci koji prijave svoja</a:t>
            </a:r>
            <a:r>
              <a:rPr lang="sr-Latn-ME" dirty="0"/>
              <a:t> </a:t>
            </a:r>
            <a:r>
              <a:rPr lang="pl-PL" dirty="0"/>
              <a:t>potraživanja najkasnije u roku od 30 dana od dana drugog objavljivanja odluke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dospjelih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sr-Latn-ME" dirty="0"/>
              <a:t> </a:t>
            </a:r>
            <a:r>
              <a:rPr lang="en-US" dirty="0" err="1"/>
              <a:t>obezbjeđenje</a:t>
            </a:r>
            <a:r>
              <a:rPr lang="en-US" dirty="0"/>
              <a:t> </a:t>
            </a:r>
            <a:r>
              <a:rPr lang="en-US" dirty="0" err="1"/>
              <a:t>nedospjelih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oslobađanje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daljnjih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sr-Latn-ME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od 30 dana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obezbjeđenja</a:t>
            </a:r>
            <a:r>
              <a:rPr lang="en-US" dirty="0"/>
              <a:t> </a:t>
            </a:r>
            <a:r>
              <a:rPr lang="en-US" dirty="0" err="1" smtClean="0"/>
              <a:t>povjerilaca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09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prijavljuje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Smanjenje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upisati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ispunjenja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povjerioca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se u “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glasniku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”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roku </a:t>
            </a:r>
            <a:r>
              <a:rPr lang="pl-PL" dirty="0"/>
              <a:t>od 15 dana od dana upisa u registar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Odlukom o smanjenju osnovnog kapitala </a:t>
            </a:r>
            <a:r>
              <a:rPr lang="pl-PL" dirty="0" smtClean="0"/>
              <a:t>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povrijediti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/>
              <a:t>ravnopravnosti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povlače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poništavaju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69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ovlaštene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endParaRPr lang="en-US" dirty="0"/>
          </a:p>
          <a:p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nn-NO" dirty="0"/>
              <a:t>Dobra praksa korporativnog upravljanja određuje da osnivački akt treba </a:t>
            </a:r>
            <a:r>
              <a:rPr lang="nn-NO" dirty="0" smtClean="0"/>
              <a:t>ovlastiti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da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 smtClean="0"/>
              <a:t>ovlaštenih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Pritom</a:t>
            </a: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s-ES" dirty="0"/>
              <a:t>• </a:t>
            </a:r>
            <a:r>
              <a:rPr lang="es-ES" dirty="0" err="1"/>
              <a:t>Maksimalan</a:t>
            </a:r>
            <a:r>
              <a:rPr lang="es-ES" dirty="0"/>
              <a:t> </a:t>
            </a:r>
            <a:r>
              <a:rPr lang="es-ES" dirty="0" err="1"/>
              <a:t>broj</a:t>
            </a:r>
            <a:r>
              <a:rPr lang="es-ES" dirty="0"/>
              <a:t> </a:t>
            </a:r>
            <a:r>
              <a:rPr lang="es-ES" dirty="0" err="1"/>
              <a:t>ovlaštenih</a:t>
            </a:r>
            <a:r>
              <a:rPr lang="es-ES" dirty="0"/>
              <a:t> </a:t>
            </a:r>
            <a:r>
              <a:rPr lang="es-ES" dirty="0" err="1"/>
              <a:t>dionica</a:t>
            </a:r>
            <a:r>
              <a:rPr lang="es-ES" dirty="0"/>
              <a:t>/</a:t>
            </a:r>
            <a:r>
              <a:rPr lang="es-ES" dirty="0" err="1"/>
              <a:t>akcija</a:t>
            </a:r>
            <a:r>
              <a:rPr lang="es-E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s-ES" dirty="0" smtClean="0"/>
              <a:t> </a:t>
            </a:r>
            <a:r>
              <a:rPr lang="es-ES" dirty="0"/>
              <a:t>U </a:t>
            </a:r>
            <a:r>
              <a:rPr lang="es-ES" dirty="0" err="1"/>
              <a:t>principu</a:t>
            </a:r>
            <a:r>
              <a:rPr lang="es-ES" dirty="0"/>
              <a:t>, </a:t>
            </a:r>
            <a:r>
              <a:rPr lang="es-ES" dirty="0" err="1"/>
              <a:t>maksimalan</a:t>
            </a:r>
            <a:r>
              <a:rPr lang="es-ES" dirty="0"/>
              <a:t> </a:t>
            </a:r>
            <a:r>
              <a:rPr lang="es-ES" dirty="0" err="1" smtClean="0"/>
              <a:t>iznos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smije</a:t>
            </a:r>
            <a:r>
              <a:rPr lang="en-US" dirty="0"/>
              <a:t> </a:t>
            </a:r>
            <a:r>
              <a:rPr lang="en-US" dirty="0" err="1"/>
              <a:t>prijeći</a:t>
            </a:r>
            <a:r>
              <a:rPr lang="en-US" dirty="0"/>
              <a:t> 50%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 smtClean="0"/>
              <a:t>ovlaštenja</a:t>
            </a:r>
            <a:r>
              <a:rPr lang="sr-Latn-ME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da </a:t>
            </a:r>
            <a:r>
              <a:rPr lang="en-US" dirty="0" err="1"/>
              <a:t>izda</a:t>
            </a:r>
            <a:r>
              <a:rPr lang="en-US" dirty="0"/>
              <a:t> </a:t>
            </a:r>
            <a:r>
              <a:rPr lang="en-US" dirty="0" err="1"/>
              <a:t>ovlaštene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16900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Pojednostavljeno</a:t>
            </a:r>
            <a:r>
              <a:rPr lang="en-US" b="1" dirty="0"/>
              <a:t> </a:t>
            </a:r>
            <a:r>
              <a:rPr lang="en-US" b="1" dirty="0" err="1"/>
              <a:t>smanjenje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pokrivanja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rezerve</a:t>
            </a:r>
            <a:r>
              <a:rPr lang="sr-Latn-ME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skraćenom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(</a:t>
            </a:r>
            <a:r>
              <a:rPr lang="en-US" dirty="0" err="1"/>
              <a:t>pojednostavljeno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Pojednostavljeno</a:t>
            </a:r>
            <a:r>
              <a:rPr lang="sr-Latn-ME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prethodno</a:t>
            </a:r>
            <a:r>
              <a:rPr lang="sr-Latn-ME" dirty="0"/>
              <a:t> </a:t>
            </a:r>
            <a:r>
              <a:rPr lang="en-US" dirty="0" err="1"/>
              <a:t>obezbijede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raspoloživa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 err="1"/>
              <a:t>Smanjenje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r>
              <a:rPr lang="en-US" b="1" dirty="0"/>
              <a:t> </a:t>
            </a:r>
            <a:r>
              <a:rPr lang="en-US" b="1" dirty="0" err="1"/>
              <a:t>povlačenjem</a:t>
            </a:r>
            <a:r>
              <a:rPr lang="en-US" b="1" dirty="0"/>
              <a:t> </a:t>
            </a:r>
            <a:r>
              <a:rPr lang="en-US" b="1" dirty="0" err="1"/>
              <a:t>akcija</a:t>
            </a:r>
            <a:endParaRPr lang="en-US" b="1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/>
              <a:t>to </a:t>
            </a:r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primjenom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132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 lnSpcReduction="10000"/>
          </a:bodyPr>
          <a:lstStyle/>
          <a:p>
            <a:pPr algn="just"/>
            <a:r>
              <a:rPr lang="sv-SE" dirty="0"/>
              <a:t>Smanjenje osnovnog kapitala po osnovu redovnog smanjenja, </a:t>
            </a:r>
            <a:r>
              <a:rPr lang="sv-SE" dirty="0" smtClean="0"/>
              <a:t>pojednostavljenog</a:t>
            </a:r>
            <a:r>
              <a:rPr lang="sr-Latn-ME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punovažno</a:t>
            </a:r>
            <a:r>
              <a:rPr lang="en-US" dirty="0"/>
              <a:t> je s </a:t>
            </a:r>
            <a:r>
              <a:rPr lang="en-US" dirty="0" err="1"/>
              <a:t>danom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 smtClean="0"/>
              <a:t>smanjenju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 smtClean="0"/>
              <a:t>registar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pl-PL" b="1" dirty="0"/>
              <a:t>Postupci za smanjenje osnovnog kapitala</a:t>
            </a:r>
          </a:p>
          <a:p>
            <a:pPr algn="just"/>
            <a:r>
              <a:rPr lang="pl-PL" dirty="0"/>
              <a:t>Bez obzira na to koji je način smanjenja osnovnog kapitala izabran, </a:t>
            </a:r>
            <a:r>
              <a:rPr lang="pl-PL" dirty="0" smtClean="0"/>
              <a:t>odluku </a:t>
            </a:r>
            <a:r>
              <a:rPr lang="en-US" dirty="0" smtClean="0"/>
              <a:t>mora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 </a:t>
            </a:r>
            <a:r>
              <a:rPr lang="en-US" dirty="0" err="1" smtClean="0"/>
              <a:t>prisutnih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skupštini akcionara. </a:t>
            </a:r>
            <a:endParaRPr lang="en-US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sr-Latn-ME" dirty="0" smtClean="0"/>
              <a:t>skupština akcionara </a:t>
            </a:r>
            <a:r>
              <a:rPr lang="en-US" dirty="0" err="1" smtClean="0"/>
              <a:t>ovlaštena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(to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zakonska</a:t>
            </a:r>
            <a:r>
              <a:rPr lang="en-US" dirty="0" smtClean="0"/>
              <a:t> </a:t>
            </a:r>
            <a:r>
              <a:rPr lang="en-US" dirty="0" err="1"/>
              <a:t>pretpostavka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poništavanja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uvrstiti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/>
              <a:t>red </a:t>
            </a:r>
            <a:r>
              <a:rPr lang="sr-Latn-ME" dirty="0" smtClean="0"/>
              <a:t>skupštine akcionara/dioničara n</a:t>
            </a:r>
            <a:r>
              <a:rPr lang="en-US" dirty="0" smtClean="0"/>
              <a:t>a </a:t>
            </a:r>
            <a:r>
              <a:rPr lang="en-US" dirty="0" err="1"/>
              <a:t>inicijativu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7780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Informacije</a:t>
            </a:r>
            <a:r>
              <a:rPr lang="en-US" b="1" dirty="0"/>
              <a:t> </a:t>
            </a:r>
            <a:r>
              <a:rPr lang="en-US" b="1" dirty="0" err="1"/>
              <a:t>koje</a:t>
            </a:r>
            <a:r>
              <a:rPr lang="en-US" b="1" dirty="0"/>
              <a:t> </a:t>
            </a:r>
            <a:r>
              <a:rPr lang="en-US" b="1" dirty="0" err="1"/>
              <a:t>sadrži</a:t>
            </a:r>
            <a:r>
              <a:rPr lang="en-US" b="1" dirty="0"/>
              <a:t> </a:t>
            </a:r>
            <a:r>
              <a:rPr lang="en-US" b="1" dirty="0" err="1"/>
              <a:t>odluka</a:t>
            </a:r>
            <a:r>
              <a:rPr lang="en-US" b="1" dirty="0"/>
              <a:t> o </a:t>
            </a:r>
            <a:r>
              <a:rPr lang="en-US" b="1" dirty="0" err="1"/>
              <a:t>smanjenju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razlozima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pojednostavljenom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odluci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navesti</a:t>
            </a:r>
            <a:r>
              <a:rPr lang="en-US" dirty="0"/>
              <a:t> da je </a:t>
            </a:r>
            <a:r>
              <a:rPr lang="en-US" dirty="0" err="1"/>
              <a:t>svrha</a:t>
            </a:r>
            <a:r>
              <a:rPr lang="en-US" dirty="0"/>
              <a:t> tog </a:t>
            </a:r>
            <a:r>
              <a:rPr lang="en-US" dirty="0" err="1"/>
              <a:t>smanjenja</a:t>
            </a:r>
            <a:r>
              <a:rPr lang="en-US" dirty="0"/>
              <a:t> da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izjednači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nižom</a:t>
            </a:r>
            <a:r>
              <a:rPr lang="en-US" dirty="0" smtClean="0"/>
              <a:t> </a:t>
            </a:r>
            <a:r>
              <a:rPr lang="en-US" dirty="0" err="1"/>
              <a:t>vrijednošću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9734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Smanjenja</a:t>
            </a:r>
            <a:r>
              <a:rPr lang="en-US" b="1" dirty="0"/>
              <a:t> </a:t>
            </a:r>
            <a:r>
              <a:rPr lang="en-US" b="1" dirty="0" err="1"/>
              <a:t>osnovnog</a:t>
            </a:r>
            <a:r>
              <a:rPr lang="en-US" b="1" dirty="0"/>
              <a:t> </a:t>
            </a:r>
            <a:r>
              <a:rPr lang="en-US" b="1" dirty="0" err="1"/>
              <a:t>kapitala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zaštita</a:t>
            </a:r>
            <a:r>
              <a:rPr lang="en-US" b="1" dirty="0"/>
              <a:t> </a:t>
            </a:r>
            <a:r>
              <a:rPr lang="en-US" b="1" dirty="0" err="1"/>
              <a:t>povjerilaca</a:t>
            </a:r>
            <a:endParaRPr lang="en-US" b="1" dirty="0"/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uobičajeno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, </a:t>
            </a:r>
            <a:r>
              <a:rPr lang="en-US" dirty="0" err="1" smtClean="0"/>
              <a:t>jer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radnjom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garancija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ispuniti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namjerava</a:t>
            </a:r>
            <a:r>
              <a:rPr lang="en-US" dirty="0" smtClean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mora o tome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povjerioce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6512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Povjerioci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nedospjela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nastala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pl-PL" dirty="0" smtClean="0"/>
              <a:t>smanjenju</a:t>
            </a:r>
            <a:r>
              <a:rPr lang="pl-PL" dirty="0"/>
              <a:t>, mogu u roku od 90 dana od dana druge objave tražiti dobijanje </a:t>
            </a:r>
            <a:r>
              <a:rPr lang="pl-PL" dirty="0" smtClean="0"/>
              <a:t>osiguranja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Osiguranje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povjerioci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prioritet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namirenju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stečajne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osigurani</a:t>
            </a:r>
            <a:r>
              <a:rPr lang="en-US" dirty="0"/>
              <a:t> </a:t>
            </a:r>
            <a:r>
              <a:rPr lang="en-US" dirty="0" err="1"/>
              <a:t>povjerioci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O </a:t>
            </a:r>
            <a:r>
              <a:rPr lang="en-US" dirty="0" err="1"/>
              <a:t>sprovedenom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 smtClean="0"/>
              <a:t>obavezno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bez </a:t>
            </a:r>
            <a:r>
              <a:rPr lang="en-US" dirty="0" err="1"/>
              <a:t>odlaganja</a:t>
            </a:r>
            <a:r>
              <a:rPr lang="en-US" dirty="0"/>
              <a:t> </a:t>
            </a:r>
            <a:r>
              <a:rPr lang="en-US" dirty="0" err="1"/>
              <a:t>obavijesti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registrira</a:t>
            </a:r>
            <a:r>
              <a:rPr lang="en-US" dirty="0"/>
              <a:t> se u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0314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8941"/>
            <a:ext cx="10515600" cy="5908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Sticanje</a:t>
            </a:r>
            <a:r>
              <a:rPr lang="en-US" b="1" dirty="0"/>
              <a:t> </a:t>
            </a:r>
            <a:r>
              <a:rPr lang="en-US" b="1" dirty="0" err="1"/>
              <a:t>vlastitih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r>
              <a:rPr lang="en-US" b="1" dirty="0"/>
              <a:t>/</a:t>
            </a:r>
            <a:r>
              <a:rPr lang="en-US" b="1" dirty="0" err="1"/>
              <a:t>akcija</a:t>
            </a:r>
            <a:endParaRPr lang="en-US" b="1" dirty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kcionarsko</a:t>
            </a:r>
            <a:r>
              <a:rPr lang="en-US" dirty="0" smtClean="0"/>
              <a:t> </a:t>
            </a:r>
            <a:r>
              <a:rPr lang="en-US" dirty="0" err="1"/>
              <a:t>duštvo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pod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 smtClean="0"/>
              <a:t>vlastite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značajnih</a:t>
            </a:r>
            <a:r>
              <a:rPr lang="en-US" dirty="0"/>
              <a:t> </a:t>
            </a:r>
            <a:r>
              <a:rPr lang="en-US" dirty="0" err="1" smtClean="0"/>
              <a:t>implikacija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Prvo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pojaviti</a:t>
            </a:r>
            <a:r>
              <a:rPr lang="en-US" dirty="0"/>
              <a:t> problem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Budući</a:t>
            </a:r>
            <a:r>
              <a:rPr lang="en-US" dirty="0"/>
              <a:t> da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gotovina</a:t>
            </a:r>
            <a:r>
              <a:rPr lang="en-US" dirty="0"/>
              <a:t>,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raspoloživo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daljnji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3993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/>
          <a:lstStyle/>
          <a:p>
            <a:pPr algn="just"/>
            <a:r>
              <a:rPr lang="en-US" dirty="0" err="1"/>
              <a:t>Drugo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/>
              <a:t>jednaku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zloupotrebe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sr-Latn-ME" dirty="0"/>
              <a:t>slijedećoj 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prikazana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značajnija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sticanjem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sr-Latn-ME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Ona se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err="1"/>
              <a:t>zavisno</a:t>
            </a:r>
            <a:r>
              <a:rPr lang="en-US" dirty="0"/>
              <a:t> od toga da li se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sr-Latn-ME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sr-Latn-ME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(</a:t>
            </a:r>
            <a:r>
              <a:rPr lang="en-US" dirty="0" err="1"/>
              <a:t>opće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2442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176" y="551329"/>
            <a:ext cx="10898117" cy="584947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9816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it-IT" sz="2800" b="1" dirty="0"/>
              <a:t>a) Postupak sticanja vlastitih dionica/akcija</a:t>
            </a:r>
            <a:br>
              <a:rPr lang="it-IT" sz="2800" b="1" dirty="0"/>
            </a:br>
            <a:r>
              <a:rPr lang="en-US" sz="2800" dirty="0"/>
              <a:t>Da bi </a:t>
            </a:r>
            <a:r>
              <a:rPr lang="en-US" sz="2800" dirty="0" err="1"/>
              <a:t>ponovo</a:t>
            </a:r>
            <a:r>
              <a:rPr lang="en-US" sz="2800" dirty="0"/>
              <a:t> </a:t>
            </a:r>
            <a:r>
              <a:rPr lang="en-US" sz="2800" dirty="0" err="1"/>
              <a:t>steklo</a:t>
            </a:r>
            <a:r>
              <a:rPr lang="en-US" sz="2800" dirty="0"/>
              <a:t> </a:t>
            </a:r>
            <a:r>
              <a:rPr lang="en-US" sz="2800" dirty="0" err="1"/>
              <a:t>vlastite</a:t>
            </a:r>
            <a:r>
              <a:rPr lang="en-US" sz="2800" dirty="0"/>
              <a:t> </a:t>
            </a:r>
            <a:r>
              <a:rPr lang="en-US" sz="2800" dirty="0" err="1"/>
              <a:t>dionice</a:t>
            </a:r>
            <a:r>
              <a:rPr lang="en-US" sz="2800" dirty="0"/>
              <a:t>/</a:t>
            </a:r>
            <a:r>
              <a:rPr lang="en-US" sz="2800" dirty="0" err="1"/>
              <a:t>akcije</a:t>
            </a:r>
            <a:r>
              <a:rPr lang="en-US" sz="2800" dirty="0"/>
              <a:t>, </a:t>
            </a:r>
            <a:r>
              <a:rPr lang="en-US" sz="2800" dirty="0" err="1"/>
              <a:t>društvo</a:t>
            </a:r>
            <a:r>
              <a:rPr lang="en-US" sz="2800" dirty="0"/>
              <a:t> mora </a:t>
            </a:r>
            <a:r>
              <a:rPr lang="en-US" sz="2800" dirty="0" err="1"/>
              <a:t>slijediti</a:t>
            </a:r>
            <a:r>
              <a:rPr lang="en-US" sz="2800" dirty="0"/>
              <a:t> </a:t>
            </a:r>
            <a:r>
              <a:rPr lang="en-US" sz="2800" dirty="0" err="1"/>
              <a:t>korake</a:t>
            </a:r>
            <a:r>
              <a:rPr lang="en-US" sz="2800" dirty="0"/>
              <a:t> </a:t>
            </a:r>
            <a:r>
              <a:rPr lang="en-US" sz="2800" dirty="0" err="1"/>
              <a:t>kojisu</a:t>
            </a:r>
            <a:r>
              <a:rPr lang="en-US" sz="2800" dirty="0"/>
              <a:t> </a:t>
            </a:r>
            <a:r>
              <a:rPr lang="en-US" sz="2800" dirty="0" err="1"/>
              <a:t>rezimirani</a:t>
            </a:r>
            <a:r>
              <a:rPr lang="en-US" sz="2800" dirty="0"/>
              <a:t> u </a:t>
            </a:r>
            <a:r>
              <a:rPr lang="en-US" sz="2800" dirty="0" err="1"/>
              <a:t>tabeli</a:t>
            </a:r>
            <a:r>
              <a:rPr lang="en-US" sz="2800" dirty="0"/>
              <a:t> </a:t>
            </a:r>
            <a:r>
              <a:rPr lang="sr-Latn-ME" sz="2800" dirty="0"/>
              <a:t>slijedećoj</a:t>
            </a:r>
            <a:r>
              <a:rPr lang="en-US" sz="2800" dirty="0"/>
              <a:t>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624" y="2034106"/>
            <a:ext cx="9941776" cy="408430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6235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ovlašten</a:t>
            </a:r>
            <a:r>
              <a:rPr lang="en-US" dirty="0"/>
              <a:t> da </a:t>
            </a:r>
            <a:r>
              <a:rPr lang="en-US" dirty="0" err="1"/>
              <a:t>usvoji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sticanju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nužno</a:t>
            </a:r>
            <a:r>
              <a:rPr lang="en-US" dirty="0"/>
              <a:t> da bi se </a:t>
            </a:r>
            <a:r>
              <a:rPr lang="en-US" dirty="0" err="1"/>
              <a:t>spriječila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neposredna</a:t>
            </a:r>
            <a:r>
              <a:rPr lang="en-US" dirty="0"/>
              <a:t> </a:t>
            </a:r>
            <a:r>
              <a:rPr lang="en-US" dirty="0" err="1"/>
              <a:t>šteta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do 5%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raspodjele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povezanom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varanata</a:t>
            </a:r>
            <a:r>
              <a:rPr lang="en-US" dirty="0"/>
              <a:t>,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79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potpunog</a:t>
            </a:r>
            <a:r>
              <a:rPr lang="en-US" dirty="0"/>
              <a:t> </a:t>
            </a:r>
            <a:r>
              <a:rPr lang="en-US" dirty="0" err="1"/>
              <a:t>unošenja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u </a:t>
            </a:r>
            <a:r>
              <a:rPr lang="en-US" dirty="0" err="1"/>
              <a:t>društvo</a:t>
            </a:r>
            <a:endParaRPr lang="en-US" dirty="0"/>
          </a:p>
          <a:p>
            <a:pPr algn="just"/>
            <a:r>
              <a:rPr lang="en-US" dirty="0" err="1"/>
              <a:t>Ugovorni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potpunosti platiti u roku od dvije godine od dana registracije društva, </a:t>
            </a:r>
            <a:r>
              <a:rPr lang="pl-PL" dirty="0" smtClean="0"/>
              <a:t>ukoliko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ne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period. </a:t>
            </a:r>
            <a:endParaRPr lang="sr-Latn-ME" dirty="0" smtClean="0"/>
          </a:p>
          <a:p>
            <a:pPr algn="just"/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/>
              <a:t>50%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upisanih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mora se </a:t>
            </a:r>
            <a:r>
              <a:rPr lang="en-US" dirty="0" err="1"/>
              <a:t>uplatiti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uplate</a:t>
            </a:r>
            <a:r>
              <a:rPr lang="sr-Latn-ME" dirty="0" smtClean="0"/>
              <a:t> </a:t>
            </a:r>
            <a:r>
              <a:rPr lang="en-US" dirty="0" err="1" smtClean="0"/>
              <a:t>cjelokupnog</a:t>
            </a:r>
            <a:r>
              <a:rPr lang="en-US" dirty="0" smtClean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garantirati</a:t>
            </a:r>
            <a:r>
              <a:rPr lang="en-US" dirty="0"/>
              <a:t> da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 smtClean="0"/>
              <a:t>minimalan</a:t>
            </a:r>
            <a:r>
              <a:rPr lang="sr-Latn-ME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valjano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potpunosti</a:t>
            </a:r>
            <a:r>
              <a:rPr lang="en-US" dirty="0" smtClean="0"/>
              <a:t> </a:t>
            </a:r>
            <a:r>
              <a:rPr lang="en-US" dirty="0" err="1"/>
              <a:t>uplaćene</a:t>
            </a:r>
            <a:r>
              <a:rPr lang="en-US" dirty="0"/>
              <a:t> u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primjenjuju</a:t>
            </a:r>
            <a:r>
              <a:rPr lang="en-US" dirty="0"/>
              <a:t> se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 smtClean="0"/>
              <a:t>odredbe</a:t>
            </a:r>
            <a:r>
              <a:rPr lang="sr-Latn-ME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obligacionim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8468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349" y="572508"/>
            <a:ext cx="8994697" cy="4188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49" y="4761231"/>
            <a:ext cx="8994697" cy="207472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6904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Uzajamno</a:t>
            </a:r>
            <a:r>
              <a:rPr lang="en-US" dirty="0"/>
              <a:t> (</a:t>
            </a:r>
            <a:r>
              <a:rPr lang="en-US" dirty="0" err="1"/>
              <a:t>recipročno</a:t>
            </a:r>
            <a:r>
              <a:rPr lang="en-US" dirty="0"/>
              <a:t>) </a:t>
            </a:r>
            <a:r>
              <a:rPr lang="en-US" dirty="0" err="1"/>
              <a:t>dioničarstvo</a:t>
            </a:r>
            <a:r>
              <a:rPr lang="en-US" dirty="0"/>
              <a:t>/</a:t>
            </a:r>
            <a:r>
              <a:rPr lang="en-US" dirty="0" err="1"/>
              <a:t>akcionarstvo</a:t>
            </a:r>
            <a:endParaRPr lang="en-US" dirty="0"/>
          </a:p>
          <a:p>
            <a:pPr algn="just"/>
            <a:r>
              <a:rPr lang="en-US" dirty="0" err="1"/>
              <a:t>Recipročna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unakrsna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err="1"/>
              <a:t>uzajamno</a:t>
            </a:r>
            <a:r>
              <a:rPr lang="en-US" dirty="0"/>
              <a:t> </a:t>
            </a:r>
            <a:r>
              <a:rPr lang="en-US" dirty="0" err="1"/>
              <a:t>kapitalučešće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prilično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česta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 smtClean="0"/>
              <a:t>uspostavlja</a:t>
            </a:r>
            <a:r>
              <a:rPr lang="sr-Latn-ME" dirty="0" smtClean="0"/>
              <a:t> </a:t>
            </a:r>
            <a:r>
              <a:rPr lang="en-US" dirty="0" err="1" smtClean="0"/>
              <a:t>uzajamni</a:t>
            </a:r>
            <a:r>
              <a:rPr lang="en-US" dirty="0" smtClean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diversifi</a:t>
            </a:r>
            <a:r>
              <a:rPr lang="sr-Latn-ME" dirty="0" smtClean="0"/>
              <a:t>kuje </a:t>
            </a:r>
            <a:r>
              <a:rPr lang="en-US" dirty="0" smtClean="0"/>
              <a:t> </a:t>
            </a:r>
            <a:r>
              <a:rPr lang="en-US" dirty="0"/>
              <a:t>portfolio.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dvaju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prouzrokuju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recipročnog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početni</a:t>
            </a:r>
            <a:r>
              <a:rPr lang="en-US" dirty="0"/>
              <a:t>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dvaju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recipročno</a:t>
            </a:r>
            <a:r>
              <a:rPr lang="en-US" dirty="0"/>
              <a:t> </a:t>
            </a:r>
            <a:r>
              <a:rPr lang="en-US" dirty="0" err="1"/>
              <a:t>dioničarstvo</a:t>
            </a:r>
            <a:r>
              <a:rPr lang="en-US" dirty="0"/>
              <a:t>/</a:t>
            </a:r>
            <a:r>
              <a:rPr lang="en-US" dirty="0" err="1"/>
              <a:t>akcionarstvo</a:t>
            </a:r>
            <a:r>
              <a:rPr lang="en-US" dirty="0"/>
              <a:t> </a:t>
            </a:r>
            <a:r>
              <a:rPr lang="en-US" dirty="0" err="1"/>
              <a:t>međusobnim</a:t>
            </a:r>
            <a:r>
              <a:rPr lang="en-US" dirty="0"/>
              <a:t> </a:t>
            </a:r>
            <a:r>
              <a:rPr lang="en-US" dirty="0" err="1"/>
              <a:t>sticanjem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prouzrokuje</a:t>
            </a:r>
            <a:r>
              <a:rPr lang="en-US" dirty="0"/>
              <a:t>,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/>
              <a:t>djelimično</a:t>
            </a:r>
            <a:r>
              <a:rPr lang="en-US" dirty="0"/>
              <a:t>, </a:t>
            </a:r>
            <a:r>
              <a:rPr lang="en-US" dirty="0" err="1"/>
              <a:t>indirektnu</a:t>
            </a:r>
            <a:r>
              <a:rPr lang="en-US" dirty="0"/>
              <a:t> </a:t>
            </a:r>
            <a:r>
              <a:rPr lang="en-US" dirty="0" err="1"/>
              <a:t>raspodjelu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vraćanje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čije</a:t>
            </a:r>
            <a:r>
              <a:rPr lang="en-US" dirty="0"/>
              <a:t> se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kupuju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3231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24206"/>
          </a:xfrm>
        </p:spPr>
        <p:txBody>
          <a:bodyPr/>
          <a:lstStyle/>
          <a:p>
            <a:r>
              <a:rPr lang="pl-PL" dirty="0" smtClean="0"/>
              <a:t>D-  Obavezne i statutarne rezerve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4206"/>
            <a:ext cx="10515600" cy="525275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se </a:t>
            </a:r>
            <a:r>
              <a:rPr lang="en-US" dirty="0" err="1" smtClean="0"/>
              <a:t>proširuje</a:t>
            </a:r>
            <a:r>
              <a:rPr lang="sr-Latn-ME" dirty="0" smtClean="0"/>
              <a:t> </a:t>
            </a:r>
            <a:r>
              <a:rPr lang="en-US" dirty="0" err="1" smtClean="0"/>
              <a:t>mogućnošću</a:t>
            </a:r>
            <a:r>
              <a:rPr lang="en-US" dirty="0" smtClean="0"/>
              <a:t> </a:t>
            </a:r>
            <a:r>
              <a:rPr lang="en-US" dirty="0" err="1"/>
              <a:t>kreiranja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Slično</a:t>
            </a:r>
            <a:r>
              <a:rPr lang="en-US" dirty="0"/>
              <a:t>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, </a:t>
            </a:r>
            <a:r>
              <a:rPr lang="en-US" dirty="0" err="1" smtClean="0"/>
              <a:t>takve</a:t>
            </a:r>
            <a:r>
              <a:rPr lang="sr-Latn-ME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računovodstveno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Obavezna</a:t>
            </a:r>
            <a:r>
              <a:rPr lang="en-US" dirty="0"/>
              <a:t> (</a:t>
            </a:r>
            <a:r>
              <a:rPr lang="en-US" dirty="0" err="1"/>
              <a:t>zakonska</a:t>
            </a:r>
            <a:r>
              <a:rPr lang="en-US" dirty="0"/>
              <a:t>) </a:t>
            </a:r>
            <a:r>
              <a:rPr lang="en-US" dirty="0" err="1"/>
              <a:t>rezerva</a:t>
            </a:r>
            <a:endParaRPr lang="en-US" dirty="0"/>
          </a:p>
          <a:p>
            <a:pPr algn="just"/>
            <a:r>
              <a:rPr lang="en-US" dirty="0" err="1"/>
              <a:t>Zakoni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(</a:t>
            </a:r>
            <a:r>
              <a:rPr lang="en-US" dirty="0" err="1"/>
              <a:t>preduzećima</a:t>
            </a:r>
            <a:r>
              <a:rPr lang="en-US" dirty="0"/>
              <a:t>)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od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(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).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6622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8224"/>
            <a:ext cx="10515600" cy="5598739"/>
          </a:xfrm>
        </p:spPr>
        <p:txBody>
          <a:bodyPr/>
          <a:lstStyle/>
          <a:p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predviđene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)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sr-Latn-ME" dirty="0"/>
              <a:t> </a:t>
            </a:r>
            <a:r>
              <a:rPr lang="en-US" dirty="0" err="1"/>
              <a:t>svrha</a:t>
            </a:r>
            <a:r>
              <a:rPr lang="en-US" dirty="0"/>
              <a:t> je da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povjerioce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da se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pored</a:t>
            </a:r>
            <a:r>
              <a:rPr lang="sr-Latn-ME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</a:t>
            </a:r>
          </a:p>
          <a:p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r>
              <a:rPr lang="en-US" dirty="0" smtClean="0"/>
              <a:t>S</a:t>
            </a:r>
            <a:r>
              <a:rPr lang="sr-Latn-ME" dirty="0" smtClean="0"/>
              <a:t>kupština dioničara/akcionara </a:t>
            </a:r>
            <a:r>
              <a:rPr lang="en-US" dirty="0" smtClean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pogledu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8729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kapital</a:t>
            </a:r>
            <a:endParaRPr lang="en-US" dirty="0"/>
          </a:p>
          <a:p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je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vlastitog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/>
              <a:t>izvora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revalorizacije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emisione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računovodstveno</a:t>
            </a:r>
            <a:r>
              <a:rPr lang="en-US" dirty="0"/>
              <a:t> </a:t>
            </a:r>
            <a:r>
              <a:rPr lang="en-US" dirty="0" err="1"/>
              <a:t>značenje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ema</a:t>
            </a:r>
            <a:r>
              <a:rPr lang="sr-Latn-ME" dirty="0" smtClean="0"/>
              <a:t> </a:t>
            </a:r>
            <a:r>
              <a:rPr lang="en-US" dirty="0" err="1" smtClean="0"/>
              <a:t>stvarne</a:t>
            </a:r>
            <a:r>
              <a:rPr lang="en-US" dirty="0" smtClean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Dodatni</a:t>
            </a:r>
            <a:r>
              <a:rPr lang="en-US" dirty="0" smtClean="0"/>
              <a:t> 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koristiti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prebijanje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revalorizacije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66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5. Ulozi u dioničko/akcionarsko društvo</a:t>
            </a:r>
          </a:p>
          <a:p>
            <a:pPr algn="just"/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mora se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nenovčani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Nenovčani</a:t>
            </a:r>
            <a:r>
              <a:rPr lang="en-US" dirty="0" smtClean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imovinska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66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Ulog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uslugama</a:t>
            </a:r>
            <a:r>
              <a:rPr lang="en-US" dirty="0"/>
              <a:t>, bez </a:t>
            </a:r>
            <a:r>
              <a:rPr lang="en-US" dirty="0" err="1" smtClean="0"/>
              <a:t>obzira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izvršeni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izvršeni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nenovčani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 smtClean="0"/>
              <a:t>posebnim</a:t>
            </a:r>
            <a:r>
              <a:rPr lang="sr-Latn-ME" dirty="0" smtClean="0"/>
              <a:t> </a:t>
            </a:r>
            <a:r>
              <a:rPr lang="en-US" dirty="0" err="1" smtClean="0"/>
              <a:t>pravilima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Procjenu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nenovčanih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u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ovlašteni</a:t>
            </a:r>
            <a:r>
              <a:rPr lang="en-US" dirty="0"/>
              <a:t> </a:t>
            </a:r>
            <a:r>
              <a:rPr lang="en-US" dirty="0" err="1"/>
              <a:t>procjenjivač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imovine</a:t>
            </a:r>
            <a:r>
              <a:rPr lang="en-US" dirty="0"/>
              <a:t>, </a:t>
            </a:r>
            <a:r>
              <a:rPr lang="en-US" dirty="0" err="1"/>
              <a:t>imovinskih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većem</a:t>
            </a:r>
            <a:r>
              <a:rPr lang="en-US" dirty="0"/>
              <a:t> od </a:t>
            </a:r>
            <a:r>
              <a:rPr lang="en-US" dirty="0" err="1"/>
              <a:t>onog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 smtClean="0"/>
              <a:t>utvrdio</a:t>
            </a:r>
            <a:r>
              <a:rPr lang="sr-Latn-ME" dirty="0" smtClean="0"/>
              <a:t> </a:t>
            </a:r>
            <a:r>
              <a:rPr lang="en-US" dirty="0" err="1" smtClean="0"/>
              <a:t>ovlašteni</a:t>
            </a:r>
            <a:r>
              <a:rPr lang="en-US" dirty="0" smtClean="0"/>
              <a:t> </a:t>
            </a:r>
            <a:r>
              <a:rPr lang="en-US" dirty="0" err="1"/>
              <a:t>procjenjivač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Ovlašteni</a:t>
            </a:r>
            <a:r>
              <a:rPr lang="en-US" dirty="0" smtClean="0"/>
              <a:t> </a:t>
            </a:r>
            <a:r>
              <a:rPr lang="en-US" dirty="0" err="1"/>
              <a:t>procjenjivač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</a:t>
            </a:r>
            <a:r>
              <a:rPr lang="en-US" dirty="0" smtClean="0"/>
              <a:t>lice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date </a:t>
            </a:r>
            <a:r>
              <a:rPr lang="en-US" dirty="0" err="1"/>
              <a:t>djelatnosti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F480-A138-4F77-8CCA-2E10CFBE70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22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6030</Words>
  <Application>Microsoft Office PowerPoint</Application>
  <PresentationFormat>Widescreen</PresentationFormat>
  <Paragraphs>429</Paragraphs>
  <Slides>74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8" baseType="lpstr">
      <vt:lpstr>Arial</vt:lpstr>
      <vt:lpstr>Calibri</vt:lpstr>
      <vt:lpstr>Calibri Light</vt:lpstr>
      <vt:lpstr>Office Theme</vt:lpstr>
      <vt:lpstr>KORPORATIVNO UPRAVLJANJE</vt:lpstr>
      <vt:lpstr>Sadržaj </vt:lpstr>
      <vt:lpstr>A- Opšte odredbe koje se odnose na osnovni kapital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B- Povećanje osnovnog kapitala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C- Zaštita osnovnog kapitala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a) Postupak sticanja vlastitih dionica/akcija Da bi ponovo steklo vlastite dionice/akcije, društvo mora slijediti korake kojisu rezimirani u tabeli slijedećoj.</vt:lpstr>
      <vt:lpstr>PowerPoint Presentation</vt:lpstr>
      <vt:lpstr>PowerPoint Presentation</vt:lpstr>
      <vt:lpstr>PowerPoint Presentation</vt:lpstr>
      <vt:lpstr>D-  Obavezne i statutarne rezerve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27</cp:revision>
  <dcterms:created xsi:type="dcterms:W3CDTF">2019-05-01T20:06:33Z</dcterms:created>
  <dcterms:modified xsi:type="dcterms:W3CDTF">2019-05-07T18:23:07Z</dcterms:modified>
</cp:coreProperties>
</file>