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1"/>
  </p:notesMasterIdLst>
  <p:sldIdLst>
    <p:sldId id="256" r:id="rId2"/>
    <p:sldId id="257" r:id="rId3"/>
    <p:sldId id="258" r:id="rId4"/>
    <p:sldId id="283" r:id="rId5"/>
    <p:sldId id="259" r:id="rId6"/>
    <p:sldId id="284" r:id="rId7"/>
    <p:sldId id="260" r:id="rId8"/>
    <p:sldId id="261" r:id="rId9"/>
    <p:sldId id="262" r:id="rId10"/>
    <p:sldId id="285" r:id="rId11"/>
    <p:sldId id="263" r:id="rId12"/>
    <p:sldId id="264" r:id="rId13"/>
    <p:sldId id="265" r:id="rId14"/>
    <p:sldId id="266" r:id="rId15"/>
    <p:sldId id="292" r:id="rId16"/>
    <p:sldId id="294" r:id="rId17"/>
    <p:sldId id="295" r:id="rId18"/>
    <p:sldId id="296" r:id="rId19"/>
    <p:sldId id="297" r:id="rId20"/>
    <p:sldId id="298" r:id="rId21"/>
    <p:sldId id="386" r:id="rId22"/>
    <p:sldId id="299" r:id="rId23"/>
    <p:sldId id="300" r:id="rId24"/>
    <p:sldId id="363" r:id="rId25"/>
    <p:sldId id="301" r:id="rId26"/>
    <p:sldId id="364" r:id="rId27"/>
    <p:sldId id="267" r:id="rId28"/>
    <p:sldId id="268" r:id="rId29"/>
    <p:sldId id="286" r:id="rId30"/>
    <p:sldId id="269" r:id="rId31"/>
    <p:sldId id="287" r:id="rId32"/>
    <p:sldId id="270" r:id="rId33"/>
    <p:sldId id="288" r:id="rId34"/>
    <p:sldId id="303" r:id="rId35"/>
    <p:sldId id="304" r:id="rId36"/>
    <p:sldId id="305" r:id="rId37"/>
    <p:sldId id="307" r:id="rId38"/>
    <p:sldId id="311" r:id="rId39"/>
    <p:sldId id="361" r:id="rId40"/>
    <p:sldId id="312" r:id="rId41"/>
    <p:sldId id="313" r:id="rId42"/>
    <p:sldId id="365" r:id="rId43"/>
    <p:sldId id="314" r:id="rId44"/>
    <p:sldId id="366" r:id="rId45"/>
    <p:sldId id="315" r:id="rId46"/>
    <p:sldId id="316" r:id="rId47"/>
    <p:sldId id="317" r:id="rId48"/>
    <p:sldId id="318" r:id="rId49"/>
    <p:sldId id="319" r:id="rId50"/>
    <p:sldId id="320" r:id="rId51"/>
    <p:sldId id="321" r:id="rId52"/>
    <p:sldId id="322" r:id="rId53"/>
    <p:sldId id="367" r:id="rId54"/>
    <p:sldId id="324" r:id="rId55"/>
    <p:sldId id="362" r:id="rId56"/>
    <p:sldId id="325" r:id="rId57"/>
    <p:sldId id="326" r:id="rId58"/>
    <p:sldId id="327" r:id="rId59"/>
    <p:sldId id="328" r:id="rId60"/>
    <p:sldId id="329" r:id="rId61"/>
    <p:sldId id="330" r:id="rId62"/>
    <p:sldId id="331" r:id="rId63"/>
    <p:sldId id="384" r:id="rId64"/>
    <p:sldId id="332" r:id="rId65"/>
    <p:sldId id="334" r:id="rId66"/>
    <p:sldId id="335" r:id="rId67"/>
    <p:sldId id="336" r:id="rId68"/>
    <p:sldId id="337" r:id="rId69"/>
    <p:sldId id="338" r:id="rId70"/>
    <p:sldId id="380" r:id="rId71"/>
    <p:sldId id="339" r:id="rId72"/>
    <p:sldId id="379" r:id="rId73"/>
    <p:sldId id="340" r:id="rId74"/>
    <p:sldId id="341" r:id="rId75"/>
    <p:sldId id="342" r:id="rId76"/>
    <p:sldId id="343" r:id="rId77"/>
    <p:sldId id="344" r:id="rId78"/>
    <p:sldId id="346" r:id="rId79"/>
    <p:sldId id="381" r:id="rId80"/>
    <p:sldId id="347" r:id="rId81"/>
    <p:sldId id="348" r:id="rId82"/>
    <p:sldId id="349" r:id="rId83"/>
    <p:sldId id="382" r:id="rId84"/>
    <p:sldId id="350" r:id="rId85"/>
    <p:sldId id="271" r:id="rId86"/>
    <p:sldId id="289" r:id="rId87"/>
    <p:sldId id="272" r:id="rId88"/>
    <p:sldId id="273" r:id="rId89"/>
    <p:sldId id="274" r:id="rId90"/>
    <p:sldId id="369" r:id="rId91"/>
    <p:sldId id="370" r:id="rId92"/>
    <p:sldId id="371" r:id="rId93"/>
    <p:sldId id="372" r:id="rId94"/>
    <p:sldId id="383" r:id="rId95"/>
    <p:sldId id="373" r:id="rId96"/>
    <p:sldId id="374" r:id="rId97"/>
    <p:sldId id="375" r:id="rId98"/>
    <p:sldId id="376" r:id="rId99"/>
    <p:sldId id="385" r:id="rId100"/>
    <p:sldId id="377" r:id="rId101"/>
    <p:sldId id="275" r:id="rId102"/>
    <p:sldId id="276" r:id="rId103"/>
    <p:sldId id="277" r:id="rId104"/>
    <p:sldId id="278" r:id="rId105"/>
    <p:sldId id="279" r:id="rId106"/>
    <p:sldId id="290" r:id="rId107"/>
    <p:sldId id="280" r:id="rId108"/>
    <p:sldId id="281" r:id="rId109"/>
    <p:sldId id="291" r:id="rId1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4E784-A815-4CF8-B188-0DDF693695CE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ED7EA-49CB-433C-A565-535880704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28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ED7EA-49CB-433C-A565-5358807048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1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295D-ABA1-4C72-8476-4A63ADA882E6}" type="datetime1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86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B0B36-860E-4026-A0F5-87BDD7672F83}" type="datetime1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28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0687-7AC2-46FA-A918-225ECC028D5F}" type="datetime1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193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DBC3-F709-483A-9778-2039A3DCC7A4}" type="datetime1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07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2479-3A35-47AF-B540-8FE874C57574}" type="datetime1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8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F940-7924-4111-A4D6-E3F7113D8657}" type="datetime1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885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951B-9375-4662-B2A8-5BEA2DB55B65}" type="datetime1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08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4210-D5CE-4897-81CD-B16FA5688F08}" type="datetime1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60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E36D-07D7-47BF-B441-4AAB7B97333C}" type="datetime1">
              <a:rPr lang="en-US" smtClean="0"/>
              <a:t>4/29/2019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92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29F8-A8DC-4AF6-A19C-E99503738F57}" type="datetime1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68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FB61-5B04-4898-83A0-828AD78CB1D0}" type="datetime1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11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A78AB-26F1-4CB5-919A-EEE64184A59C}" type="datetime1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09430-E1AC-4EB6-AC02-7A8F25783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88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KORPORATIVNO UPRAVLJANJE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/>
            <a:r>
              <a:rPr lang="sr-Latn-ME" sz="3600" dirty="0" smtClean="0"/>
              <a:t>PRINCIPI </a:t>
            </a:r>
            <a:r>
              <a:rPr lang="sr-Latn-ME" sz="3600" dirty="0"/>
              <a:t>KORPORATIVNOG </a:t>
            </a:r>
            <a:r>
              <a:rPr lang="sr-Latn-ME" sz="3600" dirty="0" smtClean="0"/>
              <a:t>UPRAVLJANJA (OECD</a:t>
            </a:r>
            <a:r>
              <a:rPr lang="sr-Latn-ME" sz="3600" dirty="0" smtClean="0"/>
              <a:t>) </a:t>
            </a:r>
            <a:endParaRPr lang="sr-Latn-ME" sz="3600" dirty="0" smtClean="0"/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135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erioci</a:t>
            </a:r>
            <a:r>
              <a:rPr lang="en-US" dirty="0" smtClean="0"/>
              <a:t> </a:t>
            </a:r>
            <a:r>
              <a:rPr lang="en-US" dirty="0" err="1" smtClean="0"/>
              <a:t>igraju</a:t>
            </a:r>
            <a:r>
              <a:rPr lang="en-US" dirty="0" smtClean="0"/>
              <a:t> </a:t>
            </a:r>
            <a:r>
              <a:rPr lang="en-US" dirty="0" err="1" smtClean="0"/>
              <a:t>važnu</a:t>
            </a:r>
            <a:r>
              <a:rPr lang="en-US" dirty="0" smtClean="0"/>
              <a:t> </a:t>
            </a:r>
            <a:r>
              <a:rPr lang="en-US" dirty="0" err="1" smtClean="0"/>
              <a:t>ulogu</a:t>
            </a:r>
            <a:r>
              <a:rPr lang="en-US" dirty="0" smtClean="0"/>
              <a:t> u </a:t>
            </a:r>
            <a:r>
              <a:rPr lang="en-US" dirty="0" err="1" smtClean="0"/>
              <a:t>izv</a:t>
            </a:r>
            <a:r>
              <a:rPr lang="sr-Latn-ME" dirty="0" smtClean="0"/>
              <a:t>j</a:t>
            </a:r>
            <a:r>
              <a:rPr lang="en-US" dirty="0" err="1" smtClean="0"/>
              <a:t>esnom</a:t>
            </a:r>
            <a:r>
              <a:rPr lang="sr-Latn-ME" dirty="0" smtClean="0"/>
              <a:t> </a:t>
            </a:r>
            <a:r>
              <a:rPr lang="en-US" dirty="0" err="1" smtClean="0"/>
              <a:t>broju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poslužiti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spoljni</a:t>
            </a:r>
            <a:r>
              <a:rPr lang="en-US" dirty="0" smtClean="0"/>
              <a:t> </a:t>
            </a:r>
            <a:r>
              <a:rPr lang="en-US" dirty="0" err="1" smtClean="0"/>
              <a:t>kontrolori</a:t>
            </a:r>
            <a:r>
              <a:rPr lang="en-US" dirty="0" smtClean="0"/>
              <a:t> </a:t>
            </a:r>
            <a:r>
              <a:rPr lang="en-US" dirty="0" err="1" smtClean="0"/>
              <a:t>rezultata</a:t>
            </a:r>
            <a:r>
              <a:rPr lang="sr-Latn-ME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Zaposleni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zainteresovane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igraju</a:t>
            </a:r>
            <a:r>
              <a:rPr lang="en-US" dirty="0" smtClean="0"/>
              <a:t> </a:t>
            </a:r>
            <a:r>
              <a:rPr lang="en-US" dirty="0" err="1" smtClean="0"/>
              <a:t>važnu</a:t>
            </a:r>
            <a:r>
              <a:rPr lang="en-US" dirty="0" smtClean="0"/>
              <a:t> </a:t>
            </a:r>
            <a:r>
              <a:rPr lang="en-US" dirty="0" err="1" smtClean="0"/>
              <a:t>ulogu</a:t>
            </a:r>
            <a:r>
              <a:rPr lang="en-US" dirty="0" smtClean="0"/>
              <a:t> </a:t>
            </a:r>
            <a:r>
              <a:rPr lang="en-US" dirty="0" err="1" smtClean="0"/>
              <a:t>svojim</a:t>
            </a:r>
            <a:r>
              <a:rPr lang="sr-Latn-ME" dirty="0" smtClean="0"/>
              <a:t> </a:t>
            </a:r>
            <a:r>
              <a:rPr lang="en-US" dirty="0" err="1" smtClean="0"/>
              <a:t>doprinosom</a:t>
            </a:r>
            <a:r>
              <a:rPr lang="en-US" dirty="0" smtClean="0"/>
              <a:t> </a:t>
            </a:r>
            <a:r>
              <a:rPr lang="en-US" dirty="0" err="1" smtClean="0"/>
              <a:t>dugoro</a:t>
            </a:r>
            <a:r>
              <a:rPr lang="sr-Latn-ME" dirty="0" smtClean="0"/>
              <a:t>č</a:t>
            </a:r>
            <a:r>
              <a:rPr lang="en-US" dirty="0" smtClean="0"/>
              <a:t>nom </a:t>
            </a:r>
            <a:r>
              <a:rPr lang="en-US" dirty="0" err="1" smtClean="0"/>
              <a:t>usp</a:t>
            </a:r>
            <a:r>
              <a:rPr lang="sr-Latn-ME" dirty="0" smtClean="0"/>
              <a:t>j</a:t>
            </a:r>
            <a:r>
              <a:rPr lang="en-US" dirty="0" err="1" smtClean="0"/>
              <a:t>ehu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rezultatima</a:t>
            </a:r>
            <a:r>
              <a:rPr lang="en-US" dirty="0" smtClean="0"/>
              <a:t> </a:t>
            </a:r>
            <a:r>
              <a:rPr lang="en-US" dirty="0" err="1" smtClean="0"/>
              <a:t>preduze</a:t>
            </a:r>
            <a:r>
              <a:rPr lang="sr-Latn-ME" dirty="0" smtClean="0"/>
              <a:t>ć</a:t>
            </a:r>
            <a:r>
              <a:rPr lang="en-US" dirty="0" smtClean="0"/>
              <a:t>a, </a:t>
            </a:r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 smtClean="0"/>
              <a:t>vlade</a:t>
            </a:r>
            <a:r>
              <a:rPr lang="en-US" dirty="0" smtClean="0"/>
              <a:t> </a:t>
            </a:r>
            <a:r>
              <a:rPr lang="en-US" dirty="0" err="1" smtClean="0"/>
              <a:t>utvr</a:t>
            </a:r>
            <a:r>
              <a:rPr lang="sr-Latn-ME" dirty="0" smtClean="0"/>
              <a:t>đ</a:t>
            </a:r>
            <a:r>
              <a:rPr lang="en-US" dirty="0" err="1" smtClean="0"/>
              <a:t>uju</a:t>
            </a:r>
            <a:r>
              <a:rPr lang="sr-Latn-ME" dirty="0" smtClean="0"/>
              <a:t> </a:t>
            </a:r>
            <a:r>
              <a:rPr lang="en-US" dirty="0" err="1" smtClean="0"/>
              <a:t>sveukupni</a:t>
            </a:r>
            <a:r>
              <a:rPr lang="en-US" dirty="0" smtClean="0"/>
              <a:t> </a:t>
            </a:r>
            <a:r>
              <a:rPr lang="en-US" dirty="0" err="1" smtClean="0"/>
              <a:t>institucionalni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zakonski</a:t>
            </a:r>
            <a:r>
              <a:rPr lang="en-US" dirty="0" smtClean="0"/>
              <a:t> </a:t>
            </a:r>
            <a:r>
              <a:rPr lang="en-US" dirty="0" err="1" smtClean="0"/>
              <a:t>okvir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korporativno</a:t>
            </a:r>
            <a:r>
              <a:rPr lang="en-US" dirty="0" smtClean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Uloga</a:t>
            </a:r>
            <a:r>
              <a:rPr lang="sr-Latn-ME" dirty="0" smtClean="0"/>
              <a:t> </a:t>
            </a:r>
            <a:r>
              <a:rPr lang="en-US" dirty="0" err="1" smtClean="0"/>
              <a:t>svakog</a:t>
            </a:r>
            <a:r>
              <a:rPr lang="en-US" dirty="0" smtClean="0"/>
              <a:t> od </a:t>
            </a:r>
            <a:r>
              <a:rPr lang="en-US" dirty="0" err="1" smtClean="0"/>
              <a:t>ovih</a:t>
            </a:r>
            <a:r>
              <a:rPr lang="en-US" dirty="0" smtClean="0"/>
              <a:t> u</a:t>
            </a:r>
            <a:r>
              <a:rPr lang="sr-Latn-ME" dirty="0" smtClean="0"/>
              <a:t>č</a:t>
            </a:r>
            <a:r>
              <a:rPr lang="en-US" dirty="0" err="1" smtClean="0"/>
              <a:t>esnika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njihovo</a:t>
            </a:r>
            <a:r>
              <a:rPr lang="en-US" dirty="0" smtClean="0"/>
              <a:t> me</a:t>
            </a:r>
            <a:r>
              <a:rPr lang="sr-Latn-ME" dirty="0" smtClean="0"/>
              <a:t>đ</a:t>
            </a:r>
            <a:r>
              <a:rPr lang="en-US" dirty="0" err="1" smtClean="0"/>
              <a:t>usobno</a:t>
            </a:r>
            <a:r>
              <a:rPr lang="en-US" dirty="0" smtClean="0"/>
              <a:t> d</a:t>
            </a:r>
            <a:r>
              <a:rPr lang="sr-Latn-ME" dirty="0" smtClean="0"/>
              <a:t>j</a:t>
            </a:r>
            <a:r>
              <a:rPr lang="en-US" dirty="0" err="1" smtClean="0"/>
              <a:t>elovanje</a:t>
            </a:r>
            <a:r>
              <a:rPr lang="en-US" dirty="0" smtClean="0"/>
              <a:t> </a:t>
            </a:r>
            <a:r>
              <a:rPr lang="en-US" dirty="0" err="1" smtClean="0"/>
              <a:t>dosta</a:t>
            </a:r>
            <a:r>
              <a:rPr lang="en-US" dirty="0" smtClean="0"/>
              <a:t> </a:t>
            </a:r>
            <a:r>
              <a:rPr lang="en-US" dirty="0" err="1" smtClean="0"/>
              <a:t>variraju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sr-Latn-ME" dirty="0" smtClean="0"/>
              <a:t> </a:t>
            </a:r>
            <a:r>
              <a:rPr lang="en-US" dirty="0" smtClean="0"/>
              <a:t>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zemljama</a:t>
            </a:r>
            <a:r>
              <a:rPr lang="en-US" dirty="0" smtClean="0"/>
              <a:t> OECD-a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zemljama</a:t>
            </a:r>
            <a:r>
              <a:rPr lang="en-US" dirty="0" smtClean="0"/>
              <a:t> van OECD-a. </a:t>
            </a:r>
            <a:endParaRPr lang="sr-Latn-ME" dirty="0" smtClean="0"/>
          </a:p>
          <a:p>
            <a:pPr algn="just"/>
            <a:r>
              <a:rPr lang="en-US" dirty="0" err="1" smtClean="0"/>
              <a:t>Ovi</a:t>
            </a:r>
            <a:r>
              <a:rPr lang="en-US" dirty="0" smtClean="0"/>
              <a:t> </a:t>
            </a:r>
            <a:r>
              <a:rPr lang="en-US" dirty="0" err="1" smtClean="0"/>
              <a:t>odnosi</a:t>
            </a:r>
            <a:r>
              <a:rPr lang="en-US" dirty="0" smtClean="0"/>
              <a:t> </a:t>
            </a:r>
            <a:r>
              <a:rPr lang="en-US" dirty="0" err="1" smtClean="0"/>
              <a:t>podl</a:t>
            </a:r>
            <a:r>
              <a:rPr lang="sr-Latn-ME" dirty="0" smtClean="0"/>
              <a:t>ij</a:t>
            </a:r>
            <a:r>
              <a:rPr lang="en-US" dirty="0" err="1" smtClean="0"/>
              <a:t>ežu</a:t>
            </a:r>
            <a:r>
              <a:rPr lang="sr-Latn-ME" dirty="0" smtClean="0"/>
              <a:t> </a:t>
            </a:r>
            <a:r>
              <a:rPr lang="en-US" dirty="0" smtClean="0"/>
              <a:t>d</a:t>
            </a:r>
            <a:r>
              <a:rPr lang="sr-Latn-ME" dirty="0" smtClean="0"/>
              <a:t>ij</a:t>
            </a:r>
            <a:r>
              <a:rPr lang="en-US" dirty="0" err="1" smtClean="0"/>
              <a:t>elom</a:t>
            </a:r>
            <a:r>
              <a:rPr lang="en-US" dirty="0" smtClean="0"/>
              <a:t> </a:t>
            </a:r>
            <a:r>
              <a:rPr lang="en-US" dirty="0" err="1" smtClean="0"/>
              <a:t>zakonima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propisima</a:t>
            </a:r>
            <a:r>
              <a:rPr lang="en-US" dirty="0" smtClean="0"/>
              <a:t>, a d</a:t>
            </a:r>
            <a:r>
              <a:rPr lang="sr-Latn-ME" dirty="0" smtClean="0"/>
              <a:t>ij</a:t>
            </a:r>
            <a:r>
              <a:rPr lang="en-US" dirty="0" err="1" smtClean="0"/>
              <a:t>elom</a:t>
            </a:r>
            <a:r>
              <a:rPr lang="en-US" dirty="0" smtClean="0"/>
              <a:t> </a:t>
            </a:r>
            <a:r>
              <a:rPr lang="en-US" dirty="0" err="1" smtClean="0"/>
              <a:t>dobrovoljnom</a:t>
            </a:r>
            <a:r>
              <a:rPr lang="en-US" dirty="0" smtClean="0"/>
              <a:t> </a:t>
            </a:r>
            <a:r>
              <a:rPr lang="en-US" dirty="0" err="1" smtClean="0"/>
              <a:t>prilago</a:t>
            </a:r>
            <a:r>
              <a:rPr lang="sr-Latn-ME" dirty="0" smtClean="0"/>
              <a:t>đ</a:t>
            </a:r>
            <a:r>
              <a:rPr lang="en-US" dirty="0" err="1" smtClean="0"/>
              <a:t>avanju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je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najzna</a:t>
            </a:r>
            <a:r>
              <a:rPr lang="sr-Latn-ME" dirty="0" smtClean="0"/>
              <a:t>č</a:t>
            </a:r>
            <a:r>
              <a:rPr lang="en-US" dirty="0" err="1" smtClean="0"/>
              <a:t>ajnije</a:t>
            </a:r>
            <a:r>
              <a:rPr lang="en-US" dirty="0" smtClean="0"/>
              <a:t>, </a:t>
            </a:r>
            <a:r>
              <a:rPr lang="en-US" dirty="0" err="1" smtClean="0"/>
              <a:t>tržišnim</a:t>
            </a:r>
            <a:r>
              <a:rPr lang="en-US" dirty="0" smtClean="0"/>
              <a:t> </a:t>
            </a:r>
            <a:r>
              <a:rPr lang="en-US" dirty="0" err="1" smtClean="0"/>
              <a:t>zakonitostima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Stepen</a:t>
            </a:r>
            <a:r>
              <a:rPr lang="en-US" dirty="0" smtClean="0"/>
              <a:t> do </a:t>
            </a:r>
            <a:r>
              <a:rPr lang="en-US" dirty="0" err="1" smtClean="0"/>
              <a:t>kojeg</a:t>
            </a:r>
            <a:r>
              <a:rPr lang="en-US" dirty="0" smtClean="0"/>
              <a:t> se </a:t>
            </a:r>
            <a:r>
              <a:rPr lang="en-US" dirty="0" err="1" smtClean="0"/>
              <a:t>korporacije</a:t>
            </a:r>
            <a:r>
              <a:rPr lang="en-US" dirty="0" smtClean="0"/>
              <a:t> </a:t>
            </a:r>
            <a:r>
              <a:rPr lang="en-US" dirty="0" err="1" smtClean="0"/>
              <a:t>pridržavaju</a:t>
            </a:r>
            <a:r>
              <a:rPr lang="en-US" dirty="0" smtClean="0"/>
              <a:t> </a:t>
            </a:r>
            <a:r>
              <a:rPr lang="en-US" dirty="0" err="1" smtClean="0"/>
              <a:t>osnovnih</a:t>
            </a:r>
            <a:r>
              <a:rPr lang="en-US" dirty="0" smtClean="0"/>
              <a:t> </a:t>
            </a:r>
            <a:r>
              <a:rPr lang="en-US" dirty="0" err="1" smtClean="0"/>
              <a:t>principa</a:t>
            </a:r>
            <a:r>
              <a:rPr lang="en-US" dirty="0" smtClean="0"/>
              <a:t> </a:t>
            </a:r>
            <a:r>
              <a:rPr lang="en-US" dirty="0" err="1" smtClean="0"/>
              <a:t>dobrog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5911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Prava </a:t>
            </a:r>
            <a:r>
              <a:rPr lang="pt-BR" dirty="0" smtClean="0"/>
              <a:t>pov</a:t>
            </a:r>
            <a:r>
              <a:rPr lang="sr-Latn-ME" dirty="0" smtClean="0"/>
              <a:t>j</a:t>
            </a:r>
            <a:r>
              <a:rPr lang="pt-BR" dirty="0" smtClean="0"/>
              <a:t>erioca </a:t>
            </a:r>
            <a:r>
              <a:rPr lang="pt-BR" dirty="0"/>
              <a:t>variraju, i to od imaoca obveznica sa </a:t>
            </a:r>
            <a:r>
              <a:rPr lang="pt-BR" dirty="0" smtClean="0"/>
              <a:t>obezb</a:t>
            </a:r>
            <a:r>
              <a:rPr lang="sr-Latn-ME" dirty="0" smtClean="0"/>
              <a:t>j</a:t>
            </a:r>
            <a:r>
              <a:rPr lang="pt-BR" dirty="0" smtClean="0"/>
              <a:t>e</a:t>
            </a:r>
            <a:r>
              <a:rPr lang="sr-Latn-ME" dirty="0" smtClean="0"/>
              <a:t>đ</a:t>
            </a:r>
            <a:r>
              <a:rPr lang="pt-BR" dirty="0" smtClean="0"/>
              <a:t>enjem do</a:t>
            </a:r>
            <a:r>
              <a:rPr lang="sr-Latn-ME" dirty="0" smtClean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erioca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smtClean="0"/>
              <a:t>e</a:t>
            </a:r>
            <a:r>
              <a:rPr lang="sr-Latn-ME" dirty="0" smtClean="0"/>
              <a:t>đ</a:t>
            </a:r>
            <a:r>
              <a:rPr lang="en-US" dirty="0" err="1" smtClean="0"/>
              <a:t>enje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Ste</a:t>
            </a:r>
            <a:r>
              <a:rPr lang="sr-Latn-ME" dirty="0" smtClean="0"/>
              <a:t>č</a:t>
            </a:r>
            <a:r>
              <a:rPr lang="en-US" dirty="0" err="1" smtClean="0"/>
              <a:t>ajna</a:t>
            </a:r>
            <a:r>
              <a:rPr lang="en-US" dirty="0" smtClean="0"/>
              <a:t> </a:t>
            </a:r>
            <a:r>
              <a:rPr lang="en-US" dirty="0" err="1"/>
              <a:t>procedura</a:t>
            </a:r>
            <a:r>
              <a:rPr lang="en-US" dirty="0"/>
              <a:t> </a:t>
            </a:r>
            <a:r>
              <a:rPr lang="en-US" dirty="0" smtClean="0"/>
              <a:t>obi</a:t>
            </a:r>
            <a:r>
              <a:rPr lang="sr-Latn-ME" dirty="0" smtClean="0"/>
              <a:t>č</a:t>
            </a:r>
            <a:r>
              <a:rPr lang="en-US" dirty="0" smtClean="0"/>
              <a:t>no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sr-Latn-ME" dirty="0" smtClean="0"/>
              <a:t> </a:t>
            </a:r>
            <a:r>
              <a:rPr lang="en-US" dirty="0" err="1" smtClean="0"/>
              <a:t>efikasne</a:t>
            </a:r>
            <a:r>
              <a:rPr lang="en-US" dirty="0" smtClean="0"/>
              <a:t> </a:t>
            </a:r>
            <a:r>
              <a:rPr lang="en-US" dirty="0" err="1"/>
              <a:t>mehanizme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pomirenje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 smtClean="0"/>
              <a:t>razli</a:t>
            </a:r>
            <a:r>
              <a:rPr lang="sr-Latn-ME" dirty="0" smtClean="0"/>
              <a:t>č</a:t>
            </a:r>
            <a:r>
              <a:rPr lang="en-US" dirty="0" err="1" smtClean="0"/>
              <a:t>itih</a:t>
            </a:r>
            <a:r>
              <a:rPr lang="en-US" dirty="0" smtClean="0"/>
              <a:t> </a:t>
            </a:r>
            <a:r>
              <a:rPr lang="en-US" dirty="0" err="1"/>
              <a:t>klasa</a:t>
            </a:r>
            <a:r>
              <a:rPr lang="en-US" dirty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erilaca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mnogim</a:t>
            </a:r>
            <a:r>
              <a:rPr lang="en-US" dirty="0" smtClean="0"/>
              <a:t> </a:t>
            </a:r>
            <a:r>
              <a:rPr lang="en-US" dirty="0" err="1"/>
              <a:t>jurisdikcijama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mogunost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ostvarivanje</a:t>
            </a:r>
            <a:r>
              <a:rPr lang="en-US" dirty="0"/>
              <a:t> </a:t>
            </a:r>
            <a:r>
              <a:rPr lang="en-US" dirty="0" err="1" smtClean="0"/>
              <a:t>specijalnih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"</a:t>
            </a:r>
            <a:r>
              <a:rPr lang="en-US" dirty="0" err="1"/>
              <a:t>dužnika</a:t>
            </a:r>
            <a:r>
              <a:rPr lang="en-US" dirty="0"/>
              <a:t> u </a:t>
            </a:r>
            <a:r>
              <a:rPr lang="en-US" dirty="0" err="1"/>
              <a:t>posedu</a:t>
            </a:r>
            <a:r>
              <a:rPr lang="en-US" dirty="0"/>
              <a:t>"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sr-Latn-ME" dirty="0" smtClean="0"/>
              <a:t> </a:t>
            </a:r>
            <a:r>
              <a:rPr lang="en-US" dirty="0" err="1" smtClean="0"/>
              <a:t>bezb</a:t>
            </a:r>
            <a:r>
              <a:rPr lang="sr-Latn-ME" dirty="0" smtClean="0"/>
              <a:t>jđ</a:t>
            </a:r>
            <a:r>
              <a:rPr lang="en-US" dirty="0" err="1" smtClean="0"/>
              <a:t>euje</a:t>
            </a:r>
            <a:r>
              <a:rPr lang="sr-Latn-ME" dirty="0" smtClean="0"/>
              <a:t> </a:t>
            </a:r>
            <a:r>
              <a:rPr lang="en-US" dirty="0" err="1" smtClean="0"/>
              <a:t>podsticaj</a:t>
            </a:r>
            <a:r>
              <a:rPr lang="en-US" dirty="0" smtClean="0"/>
              <a:t>/</a:t>
            </a:r>
            <a:r>
              <a:rPr lang="en-US" dirty="0" err="1" smtClean="0"/>
              <a:t>zaštitu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nova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stavljaju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raspolaganje</a:t>
            </a:r>
            <a:r>
              <a:rPr lang="sr-Latn-ME" dirty="0" smtClean="0"/>
              <a:t> </a:t>
            </a:r>
            <a:r>
              <a:rPr lang="en-US" dirty="0" err="1" smtClean="0"/>
              <a:t>preduze</a:t>
            </a:r>
            <a:r>
              <a:rPr lang="sr-Latn-ME" dirty="0" smtClean="0"/>
              <a:t>ć</a:t>
            </a:r>
            <a:r>
              <a:rPr lang="en-US" dirty="0" smtClean="0"/>
              <a:t>u </a:t>
            </a:r>
            <a:r>
              <a:rPr lang="en-US" dirty="0" err="1"/>
              <a:t>u</a:t>
            </a:r>
            <a:r>
              <a:rPr lang="en-US" dirty="0"/>
              <a:t> </a:t>
            </a:r>
            <a:r>
              <a:rPr lang="en-US" dirty="0" err="1" smtClean="0"/>
              <a:t>ste</a:t>
            </a:r>
            <a:r>
              <a:rPr lang="sr-Latn-ME" dirty="0" smtClean="0"/>
              <a:t>č</a:t>
            </a:r>
            <a:r>
              <a:rPr lang="en-US" dirty="0" err="1" smtClean="0"/>
              <a:t>aju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100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10924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033"/>
          </a:xfrm>
        </p:spPr>
        <p:txBody>
          <a:bodyPr>
            <a:normAutofit fontScale="90000"/>
          </a:bodyPr>
          <a:lstStyle/>
          <a:p>
            <a:r>
              <a:rPr lang="sr-Latn-ME" i="1" dirty="0" smtClean="0"/>
              <a:t/>
            </a:r>
            <a:br>
              <a:rPr lang="sr-Latn-ME" i="1" dirty="0" smtClean="0"/>
            </a:br>
            <a:r>
              <a:rPr lang="sr-Latn-ME" i="1" dirty="0" smtClean="0"/>
              <a:t>Princip </a:t>
            </a:r>
            <a:r>
              <a:rPr lang="en-US" i="1" dirty="0" smtClean="0"/>
              <a:t>V</a:t>
            </a:r>
            <a:r>
              <a:rPr lang="sr-Latn-ME" i="1" dirty="0"/>
              <a:t>-</a:t>
            </a:r>
            <a:r>
              <a:rPr lang="en-US" i="1" dirty="0" smtClean="0"/>
              <a:t> </a:t>
            </a:r>
            <a:r>
              <a:rPr lang="en-US" i="1" dirty="0" smtClean="0"/>
              <a:t>Ob</a:t>
            </a:r>
            <a:r>
              <a:rPr lang="sr-Latn-ME" i="1" dirty="0" smtClean="0"/>
              <a:t>j</a:t>
            </a:r>
            <a:r>
              <a:rPr lang="en-US" i="1" dirty="0" err="1" smtClean="0"/>
              <a:t>elodanjivanje</a:t>
            </a:r>
            <a:r>
              <a:rPr lang="en-US" i="1" dirty="0" smtClean="0"/>
              <a:t> </a:t>
            </a:r>
            <a:r>
              <a:rPr lang="en-US" i="1" dirty="0" err="1" smtClean="0"/>
              <a:t>podataka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transparentnost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9100"/>
            <a:ext cx="10515600" cy="5017864"/>
          </a:xfrm>
        </p:spPr>
        <p:txBody>
          <a:bodyPr>
            <a:normAutofit fontScale="92500"/>
          </a:bodyPr>
          <a:lstStyle/>
          <a:p>
            <a:pPr algn="just"/>
            <a:r>
              <a:rPr lang="en-US" i="1" dirty="0" err="1" smtClean="0"/>
              <a:t>Okvir</a:t>
            </a:r>
            <a:r>
              <a:rPr lang="en-US" i="1" dirty="0" smtClean="0"/>
              <a:t> </a:t>
            </a:r>
            <a:r>
              <a:rPr lang="en-US" i="1" dirty="0" err="1"/>
              <a:t>korporativnog</a:t>
            </a:r>
            <a:r>
              <a:rPr lang="en-US" i="1" dirty="0"/>
              <a:t> </a:t>
            </a:r>
            <a:r>
              <a:rPr lang="en-US" i="1" dirty="0" err="1"/>
              <a:t>upravljanja</a:t>
            </a:r>
            <a:r>
              <a:rPr lang="en-US" i="1" dirty="0"/>
              <a:t> </a:t>
            </a:r>
            <a:r>
              <a:rPr lang="en-US" i="1" dirty="0" err="1"/>
              <a:t>treba</a:t>
            </a:r>
            <a:r>
              <a:rPr lang="en-US" i="1" dirty="0"/>
              <a:t> da </a:t>
            </a:r>
            <a:r>
              <a:rPr lang="en-US" i="1" dirty="0" err="1" smtClean="0"/>
              <a:t>obezb</a:t>
            </a:r>
            <a:r>
              <a:rPr lang="sr-Latn-ME" i="1" dirty="0" smtClean="0"/>
              <a:t>ij</a:t>
            </a:r>
            <a:r>
              <a:rPr lang="en-US" i="1" dirty="0" err="1" smtClean="0"/>
              <a:t>edi</a:t>
            </a:r>
            <a:r>
              <a:rPr lang="en-US" i="1" dirty="0" smtClean="0"/>
              <a:t> </a:t>
            </a:r>
            <a:r>
              <a:rPr lang="en-US" i="1" dirty="0"/>
              <a:t>da </a:t>
            </a:r>
            <a:r>
              <a:rPr lang="en-US" i="1" dirty="0" smtClean="0"/>
              <a:t>se</a:t>
            </a:r>
            <a:r>
              <a:rPr lang="sr-Latn-ME" i="1" dirty="0" smtClean="0"/>
              <a:t> </a:t>
            </a:r>
            <a:r>
              <a:rPr lang="en-US" i="1" dirty="0" err="1" smtClean="0"/>
              <a:t>pravovremeno</a:t>
            </a:r>
            <a:r>
              <a:rPr lang="en-US" i="1" dirty="0" smtClean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smtClean="0"/>
              <a:t>ta</a:t>
            </a:r>
            <a:r>
              <a:rPr lang="sr-Latn-ME" i="1" dirty="0" smtClean="0"/>
              <a:t>č</a:t>
            </a:r>
            <a:r>
              <a:rPr lang="en-US" i="1" dirty="0" smtClean="0"/>
              <a:t>no </a:t>
            </a:r>
            <a:r>
              <a:rPr lang="en-US" i="1" dirty="0" err="1" smtClean="0"/>
              <a:t>ob</a:t>
            </a:r>
            <a:r>
              <a:rPr lang="sr-Latn-ME" i="1" dirty="0" smtClean="0"/>
              <a:t>j</a:t>
            </a:r>
            <a:r>
              <a:rPr lang="en-US" i="1" dirty="0" err="1" smtClean="0"/>
              <a:t>elodanjuju</a:t>
            </a:r>
            <a:r>
              <a:rPr lang="en-US" i="1" dirty="0" smtClean="0"/>
              <a:t> </a:t>
            </a:r>
            <a:r>
              <a:rPr lang="en-US" i="1" dirty="0" err="1"/>
              <a:t>sve</a:t>
            </a:r>
            <a:r>
              <a:rPr lang="en-US" i="1" dirty="0"/>
              <a:t> </a:t>
            </a:r>
            <a:r>
              <a:rPr lang="en-US" i="1" dirty="0" err="1"/>
              <a:t>materijalne</a:t>
            </a:r>
            <a:r>
              <a:rPr lang="en-US" i="1" dirty="0"/>
              <a:t> </a:t>
            </a:r>
            <a:r>
              <a:rPr lang="sr-Latn-ME" i="1" dirty="0" smtClean="0"/>
              <a:t>č</a:t>
            </a:r>
            <a:r>
              <a:rPr lang="en-US" i="1" dirty="0" err="1" smtClean="0"/>
              <a:t>injenice</a:t>
            </a:r>
            <a:r>
              <a:rPr lang="sr-Latn-ME" i="1" dirty="0" smtClean="0"/>
              <a:t> </a:t>
            </a:r>
            <a:r>
              <a:rPr lang="en-US" i="1" dirty="0" err="1" smtClean="0"/>
              <a:t>vezane</a:t>
            </a:r>
            <a:r>
              <a:rPr lang="en-US" i="1" dirty="0" smtClean="0"/>
              <a:t> </a:t>
            </a:r>
            <a:r>
              <a:rPr lang="en-US" i="1" dirty="0" err="1"/>
              <a:t>za</a:t>
            </a:r>
            <a:r>
              <a:rPr lang="en-US" i="1" dirty="0"/>
              <a:t> </a:t>
            </a:r>
            <a:r>
              <a:rPr lang="en-US" i="1" dirty="0" err="1"/>
              <a:t>kompaniju</a:t>
            </a:r>
            <a:r>
              <a:rPr lang="en-US" i="1" dirty="0"/>
              <a:t>, </a:t>
            </a:r>
            <a:r>
              <a:rPr lang="en-US" i="1" dirty="0" err="1" smtClean="0"/>
              <a:t>uklju</a:t>
            </a:r>
            <a:r>
              <a:rPr lang="sr-Latn-ME" i="1" dirty="0" smtClean="0"/>
              <a:t>č</a:t>
            </a:r>
            <a:r>
              <a:rPr lang="en-US" i="1" dirty="0" err="1" smtClean="0"/>
              <a:t>ujui</a:t>
            </a:r>
            <a:r>
              <a:rPr lang="en-US" i="1" dirty="0" smtClean="0"/>
              <a:t> </a:t>
            </a:r>
            <a:r>
              <a:rPr lang="en-US" i="1" dirty="0" err="1"/>
              <a:t>finansijsku</a:t>
            </a:r>
            <a:r>
              <a:rPr lang="en-US" i="1" dirty="0"/>
              <a:t> </a:t>
            </a:r>
            <a:r>
              <a:rPr lang="en-US" i="1" dirty="0" err="1"/>
              <a:t>situaciju</a:t>
            </a:r>
            <a:r>
              <a:rPr lang="en-US" i="1" dirty="0"/>
              <a:t>, </a:t>
            </a:r>
            <a:r>
              <a:rPr lang="en-US" i="1" dirty="0" err="1"/>
              <a:t>rezultate</a:t>
            </a:r>
            <a:r>
              <a:rPr lang="en-US" i="1" dirty="0" smtClean="0"/>
              <a:t>,</a:t>
            </a:r>
            <a:r>
              <a:rPr lang="sr-Latn-ME" i="1" dirty="0" smtClean="0"/>
              <a:t> </a:t>
            </a:r>
            <a:r>
              <a:rPr lang="en-US" i="1" dirty="0" err="1" smtClean="0"/>
              <a:t>vlasništvo</a:t>
            </a:r>
            <a:r>
              <a:rPr lang="en-US" i="1" dirty="0" smtClean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upravljanje</a:t>
            </a:r>
            <a:r>
              <a:rPr lang="en-US" i="1" dirty="0"/>
              <a:t> </a:t>
            </a:r>
            <a:r>
              <a:rPr lang="en-US" i="1" dirty="0" err="1"/>
              <a:t>kompanijom</a:t>
            </a:r>
            <a:r>
              <a:rPr lang="en-US" i="1" dirty="0"/>
              <a:t>.</a:t>
            </a:r>
          </a:p>
          <a:p>
            <a:pPr marL="0" indent="0">
              <a:buNone/>
            </a:pPr>
            <a:r>
              <a:rPr lang="en-US" b="1" dirty="0"/>
              <a:t>A. </a:t>
            </a:r>
            <a:r>
              <a:rPr lang="en-US" dirty="0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elodanjivanje</a:t>
            </a:r>
            <a:r>
              <a:rPr lang="en-US" dirty="0" smtClean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obuhvati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bez </a:t>
            </a:r>
            <a:r>
              <a:rPr lang="en-US" dirty="0" err="1" smtClean="0"/>
              <a:t>ograni</a:t>
            </a:r>
            <a:r>
              <a:rPr lang="sr-Latn-ME" dirty="0" smtClean="0"/>
              <a:t>č</a:t>
            </a:r>
            <a:r>
              <a:rPr lang="en-US" dirty="0" err="1" smtClean="0"/>
              <a:t>avanja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sr-Latn-ME" dirty="0" smtClean="0"/>
              <a:t> </a:t>
            </a:r>
            <a:r>
              <a:rPr lang="pl-PL" dirty="0" smtClean="0"/>
              <a:t>na </a:t>
            </a:r>
            <a:r>
              <a:rPr lang="pl-PL" dirty="0"/>
              <a:t>njih, bitne podatke o </a:t>
            </a:r>
            <a:r>
              <a:rPr lang="pl-PL" dirty="0" smtClean="0"/>
              <a:t>slijedećim </a:t>
            </a:r>
            <a:r>
              <a:rPr lang="pl-PL" dirty="0"/>
              <a:t>pitanjima:</a:t>
            </a:r>
          </a:p>
          <a:p>
            <a:pPr marL="0" indent="0">
              <a:buNone/>
            </a:pPr>
            <a:r>
              <a:rPr lang="pl-PL" dirty="0"/>
              <a:t>1. Finansijski i poslovni rezultati kompanije.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Ciljevi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 smtClean="0"/>
              <a:t>Zna</a:t>
            </a:r>
            <a:r>
              <a:rPr lang="sr-Latn-ME" dirty="0"/>
              <a:t>č</a:t>
            </a:r>
            <a:r>
              <a:rPr lang="en-US" dirty="0" err="1" smtClean="0"/>
              <a:t>ajno</a:t>
            </a:r>
            <a:r>
              <a:rPr lang="en-US" dirty="0" smtClean="0"/>
              <a:t> </a:t>
            </a:r>
            <a:r>
              <a:rPr lang="en-US" dirty="0" err="1"/>
              <a:t>vlasništvo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akcijama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pl-PL" dirty="0"/>
              <a:t>4. Politika naknada za </a:t>
            </a:r>
            <a:r>
              <a:rPr lang="pl-PL" dirty="0" smtClean="0"/>
              <a:t>članove </a:t>
            </a:r>
            <a:r>
              <a:rPr lang="pl-PL" dirty="0"/>
              <a:t>odbora i </a:t>
            </a:r>
            <a:r>
              <a:rPr lang="pl-PL" dirty="0" smtClean="0"/>
              <a:t>ključne </a:t>
            </a:r>
            <a:r>
              <a:rPr lang="pl-PL" dirty="0"/>
              <a:t>rukovodioce</a:t>
            </a:r>
            <a:r>
              <a:rPr lang="pl-PL" dirty="0" smtClean="0"/>
              <a:t>,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sr-Latn-ME" dirty="0" smtClean="0"/>
              <a:t>č</a:t>
            </a:r>
            <a:r>
              <a:rPr lang="en-US" dirty="0" err="1" smtClean="0"/>
              <a:t>lanovima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kvalifikacije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proces </a:t>
            </a:r>
            <a:r>
              <a:rPr lang="pl-PL" dirty="0"/>
              <a:t>odabira, </a:t>
            </a:r>
            <a:r>
              <a:rPr lang="pl-PL" dirty="0" smtClean="0"/>
              <a:t>članstvo </a:t>
            </a:r>
            <a:r>
              <a:rPr lang="pl-PL" dirty="0"/>
              <a:t>u upravnim odborima drugih kompanija</a:t>
            </a:r>
            <a:r>
              <a:rPr lang="pl-PL" dirty="0" smtClean="0"/>
              <a:t>, </a:t>
            </a:r>
            <a:r>
              <a:rPr lang="it-IT" dirty="0" smtClean="0"/>
              <a:t>te </a:t>
            </a:r>
            <a:r>
              <a:rPr lang="it-IT" dirty="0"/>
              <a:t>da li ih odbor smatra nezavisnim.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101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28837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Transakcije</a:t>
            </a:r>
            <a:r>
              <a:rPr lang="en-US" dirty="0"/>
              <a:t> </a:t>
            </a:r>
            <a:r>
              <a:rPr lang="en-US" dirty="0" err="1"/>
              <a:t>povezanih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6. </a:t>
            </a:r>
            <a:r>
              <a:rPr lang="en-US" dirty="0" err="1"/>
              <a:t>Predvidivi</a:t>
            </a:r>
            <a:r>
              <a:rPr lang="en-US" dirty="0"/>
              <a:t> </a:t>
            </a:r>
            <a:r>
              <a:rPr lang="en-US" dirty="0" err="1"/>
              <a:t>faktori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pl-PL" dirty="0"/>
              <a:t>7. Pitanja koja se odnose na zaposlene i druge </a:t>
            </a:r>
            <a:r>
              <a:rPr lang="pl-PL" dirty="0" smtClean="0"/>
              <a:t>zainteresovane </a:t>
            </a:r>
            <a:r>
              <a:rPr lang="en-US" dirty="0" err="1" smtClean="0"/>
              <a:t>strane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8.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, </a:t>
            </a:r>
            <a:r>
              <a:rPr lang="en-US" dirty="0" err="1"/>
              <a:t>posebno</a:t>
            </a:r>
            <a:r>
              <a:rPr lang="en-US" dirty="0"/>
              <a:t>, </a:t>
            </a:r>
            <a:r>
              <a:rPr lang="en-US" dirty="0" err="1"/>
              <a:t>sadržaj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politike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b="1" dirty="0"/>
              <a:t>B.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se </a:t>
            </a:r>
            <a:r>
              <a:rPr lang="en-US" dirty="0" err="1"/>
              <a:t>pripreme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elodane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raunovodstvenim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standardima</a:t>
            </a:r>
            <a:r>
              <a:rPr lang="en-US" dirty="0"/>
              <a:t> </a:t>
            </a:r>
            <a:r>
              <a:rPr lang="en-US" dirty="0" err="1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elodanjivanja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nefinansijskih</a:t>
            </a:r>
            <a:r>
              <a:rPr lang="sr-Latn-ME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 </a:t>
            </a:r>
            <a:r>
              <a:rPr lang="en-US" dirty="0" err="1"/>
              <a:t>visokog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b="1" dirty="0"/>
              <a:t>C. </a:t>
            </a:r>
            <a:r>
              <a:rPr lang="en-US" dirty="0" err="1"/>
              <a:t>Godišnju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obavi</a:t>
            </a:r>
            <a:r>
              <a:rPr lang="en-US" dirty="0"/>
              <a:t> </a:t>
            </a:r>
            <a:r>
              <a:rPr lang="en-US" dirty="0" err="1"/>
              <a:t>nezavisni</a:t>
            </a:r>
            <a:r>
              <a:rPr lang="en-US" dirty="0"/>
              <a:t>, </a:t>
            </a:r>
            <a:r>
              <a:rPr lang="en-US" dirty="0" err="1"/>
              <a:t>kompetentan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kvalifikovan</a:t>
            </a:r>
            <a:r>
              <a:rPr lang="sr-Latn-ME" dirty="0" smtClean="0"/>
              <a:t> </a:t>
            </a:r>
            <a:r>
              <a:rPr lang="en-US" dirty="0" err="1" smtClean="0"/>
              <a:t>revizor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pružanja</a:t>
            </a:r>
            <a:r>
              <a:rPr lang="en-US" dirty="0"/>
              <a:t> </a:t>
            </a:r>
            <a:r>
              <a:rPr lang="en-US" dirty="0" err="1"/>
              <a:t>eksternog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objektivnog</a:t>
            </a:r>
            <a:r>
              <a:rPr lang="en-US" dirty="0"/>
              <a:t> </a:t>
            </a:r>
            <a:r>
              <a:rPr lang="en-US" dirty="0" err="1"/>
              <a:t>dokaza</a:t>
            </a:r>
            <a:r>
              <a:rPr lang="en-US" dirty="0"/>
              <a:t> </a:t>
            </a:r>
            <a:r>
              <a:rPr lang="en-US" dirty="0" err="1"/>
              <a:t>odboru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izveštaji</a:t>
            </a:r>
            <a:r>
              <a:rPr lang="en-US" dirty="0"/>
              <a:t> </a:t>
            </a:r>
            <a:r>
              <a:rPr lang="en-US" dirty="0" err="1"/>
              <a:t>nepristrasno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 smtClean="0"/>
              <a:t>finansijsko</a:t>
            </a:r>
            <a:r>
              <a:rPr lang="sr-Latn-ME" dirty="0" smtClean="0"/>
              <a:t> </a:t>
            </a:r>
            <a:r>
              <a:rPr lang="pl-PL" dirty="0" smtClean="0"/>
              <a:t>stanje </a:t>
            </a:r>
            <a:r>
              <a:rPr lang="pl-PL" dirty="0"/>
              <a:t>i rezultate kompanije u svakom bitnom pogledu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102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098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D. </a:t>
            </a:r>
            <a:r>
              <a:rPr lang="en-US" dirty="0" err="1"/>
              <a:t>Eksterni</a:t>
            </a:r>
            <a:r>
              <a:rPr lang="en-US" dirty="0"/>
              <a:t> </a:t>
            </a:r>
            <a:r>
              <a:rPr lang="en-US" dirty="0" err="1"/>
              <a:t>revizori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odgovaraju</a:t>
            </a:r>
            <a:r>
              <a:rPr lang="en-US" dirty="0"/>
              <a:t> </a:t>
            </a:r>
            <a:r>
              <a:rPr lang="en-US" dirty="0" err="1"/>
              <a:t>akcionarima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sr-Latn-ME" dirty="0"/>
              <a:t> </a:t>
            </a:r>
            <a:r>
              <a:rPr lang="en-US" dirty="0" err="1"/>
              <a:t>kompaniji</a:t>
            </a:r>
            <a:r>
              <a:rPr lang="en-US" dirty="0"/>
              <a:t> da </a:t>
            </a:r>
            <a:r>
              <a:rPr lang="en-US" dirty="0" err="1"/>
              <a:t>reviziju</a:t>
            </a:r>
            <a:r>
              <a:rPr lang="en-US" dirty="0"/>
              <a:t> </a:t>
            </a:r>
            <a:r>
              <a:rPr lang="en-US" dirty="0" err="1"/>
              <a:t>izvrše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propisan</a:t>
            </a:r>
            <a:r>
              <a:rPr lang="en-US" dirty="0"/>
              <a:t> </a:t>
            </a:r>
            <a:r>
              <a:rPr lang="en-US" dirty="0" err="1"/>
              <a:t>profesionalan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sr-Latn-ME" dirty="0"/>
              <a:t>č</a:t>
            </a:r>
            <a:r>
              <a:rPr lang="en-US" dirty="0"/>
              <a:t>in.</a:t>
            </a:r>
          </a:p>
          <a:p>
            <a:pPr marL="0" indent="0" algn="just">
              <a:buNone/>
            </a:pPr>
            <a:r>
              <a:rPr lang="en-US" dirty="0" smtClean="0"/>
              <a:t>E</a:t>
            </a:r>
            <a:r>
              <a:rPr lang="en-US" dirty="0"/>
              <a:t>. </a:t>
            </a:r>
            <a:r>
              <a:rPr lang="en-US" dirty="0" err="1"/>
              <a:t>Kanali</a:t>
            </a:r>
            <a:r>
              <a:rPr lang="en-US" dirty="0"/>
              <a:t> </a:t>
            </a:r>
            <a:r>
              <a:rPr lang="en-US" dirty="0" err="1"/>
              <a:t>dostavljanja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 smtClean="0"/>
              <a:t>obezb</a:t>
            </a:r>
            <a:r>
              <a:rPr lang="sr-Latn-ME" dirty="0" smtClean="0"/>
              <a:t>ij</a:t>
            </a:r>
            <a:r>
              <a:rPr lang="en-US" dirty="0" err="1" smtClean="0"/>
              <a:t>ede</a:t>
            </a:r>
            <a:r>
              <a:rPr lang="en-US" dirty="0" smtClean="0"/>
              <a:t> </a:t>
            </a:r>
            <a:r>
              <a:rPr lang="en-US" dirty="0" err="1"/>
              <a:t>ravnopravan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blagovremeni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ekonomi</a:t>
            </a:r>
            <a:r>
              <a:rPr lang="sr-Latn-ME" dirty="0" smtClean="0"/>
              <a:t>č</a:t>
            </a:r>
            <a:r>
              <a:rPr lang="en-US" dirty="0" smtClean="0"/>
              <a:t>an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 </a:t>
            </a:r>
            <a:r>
              <a:rPr lang="en-US" dirty="0" err="1"/>
              <a:t>relevantnim</a:t>
            </a:r>
            <a:r>
              <a:rPr lang="en-US" dirty="0"/>
              <a:t> </a:t>
            </a:r>
            <a:r>
              <a:rPr lang="en-US" dirty="0" err="1"/>
              <a:t>informacijama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/>
              <a:t>F.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dopuniti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elotvornim</a:t>
            </a:r>
            <a:r>
              <a:rPr lang="en-US" dirty="0" smtClean="0"/>
              <a:t> </a:t>
            </a:r>
            <a:r>
              <a:rPr lang="en-US" dirty="0" err="1"/>
              <a:t>pristupom</a:t>
            </a:r>
            <a:r>
              <a:rPr lang="en-US" dirty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usm</a:t>
            </a:r>
            <a:r>
              <a:rPr lang="sr-Latn-ME" dirty="0" smtClean="0"/>
              <a:t>j</a:t>
            </a:r>
            <a:r>
              <a:rPr lang="en-US" dirty="0" err="1" smtClean="0"/>
              <a:t>eren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promoviše</a:t>
            </a:r>
            <a:r>
              <a:rPr lang="en-US" dirty="0"/>
              <a:t> </a:t>
            </a:r>
            <a:r>
              <a:rPr lang="en-US" dirty="0" err="1"/>
              <a:t>pribavljanje</a:t>
            </a:r>
            <a:r>
              <a:rPr lang="en-US" dirty="0"/>
              <a:t> </a:t>
            </a:r>
            <a:r>
              <a:rPr lang="en-US" dirty="0" err="1"/>
              <a:t>analize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sav</a:t>
            </a:r>
            <a:r>
              <a:rPr lang="sr-Latn-ME" dirty="0" smtClean="0"/>
              <a:t>j</a:t>
            </a:r>
            <a:r>
              <a:rPr lang="en-US" dirty="0" smtClean="0"/>
              <a:t>eta </a:t>
            </a:r>
            <a:r>
              <a:rPr lang="en-US" dirty="0"/>
              <a:t>od </a:t>
            </a:r>
            <a:r>
              <a:rPr lang="en-US" dirty="0" err="1" smtClean="0"/>
              <a:t>strane</a:t>
            </a:r>
            <a:r>
              <a:rPr lang="sr-Latn-ME" dirty="0" smtClean="0"/>
              <a:t> </a:t>
            </a:r>
            <a:r>
              <a:rPr lang="pl-PL" dirty="0" smtClean="0"/>
              <a:t>analitičara</a:t>
            </a:r>
            <a:r>
              <a:rPr lang="pl-PL" dirty="0"/>
              <a:t>, brokera, agencija za </a:t>
            </a:r>
            <a:r>
              <a:rPr lang="pl-PL" dirty="0" smtClean="0"/>
              <a:t>procjenu </a:t>
            </a:r>
            <a:r>
              <a:rPr lang="pl-PL" dirty="0"/>
              <a:t>i drugih, koji se odnose </a:t>
            </a:r>
            <a:r>
              <a:rPr lang="pl-PL" dirty="0" smtClean="0"/>
              <a:t>na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 err="1"/>
              <a:t>investitora</a:t>
            </a:r>
            <a:r>
              <a:rPr lang="en-US" dirty="0"/>
              <a:t>, bez </a:t>
            </a:r>
            <a:r>
              <a:rPr lang="en-US" dirty="0" err="1" smtClean="0"/>
              <a:t>zna</a:t>
            </a:r>
            <a:r>
              <a:rPr lang="sr-Latn-ME" dirty="0" smtClean="0"/>
              <a:t>č</a:t>
            </a:r>
            <a:r>
              <a:rPr lang="en-US" dirty="0" err="1" smtClean="0"/>
              <a:t>ajnih</a:t>
            </a:r>
            <a:r>
              <a:rPr lang="en-US" dirty="0" smtClean="0"/>
              <a:t> </a:t>
            </a:r>
            <a:r>
              <a:rPr lang="en-US" dirty="0" err="1"/>
              <a:t>sukoba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ugroziti</a:t>
            </a:r>
            <a:r>
              <a:rPr lang="sr-Latn-ME" dirty="0" smtClean="0"/>
              <a:t> </a:t>
            </a:r>
            <a:r>
              <a:rPr lang="en-US" dirty="0" err="1" smtClean="0"/>
              <a:t>integritet</a:t>
            </a:r>
            <a:r>
              <a:rPr lang="en-US" dirty="0" smtClean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analize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sav</a:t>
            </a:r>
            <a:r>
              <a:rPr lang="sr-Latn-ME" dirty="0" smtClean="0"/>
              <a:t>j</a:t>
            </a:r>
            <a:r>
              <a:rPr lang="en-US" dirty="0" smtClean="0"/>
              <a:t>eta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103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648423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4769"/>
          </a:xfrm>
        </p:spPr>
        <p:txBody>
          <a:bodyPr/>
          <a:lstStyle/>
          <a:p>
            <a:r>
              <a:rPr lang="sr-Latn-ME" i="1" dirty="0" smtClean="0"/>
              <a:t>Princip </a:t>
            </a:r>
            <a:r>
              <a:rPr lang="en-US" i="1" dirty="0" smtClean="0"/>
              <a:t>VI</a:t>
            </a:r>
            <a:r>
              <a:rPr lang="sr-Latn-ME" i="1" dirty="0" smtClean="0"/>
              <a:t>- </a:t>
            </a:r>
            <a:r>
              <a:rPr lang="en-US" i="1" dirty="0" smtClean="0"/>
              <a:t> </a:t>
            </a:r>
            <a:r>
              <a:rPr lang="en-US" i="1" dirty="0" err="1" smtClean="0"/>
              <a:t>Odgovornost</a:t>
            </a:r>
            <a:r>
              <a:rPr lang="en-US" i="1" dirty="0" smtClean="0"/>
              <a:t> </a:t>
            </a:r>
            <a:r>
              <a:rPr lang="en-US" i="1" dirty="0" err="1" smtClean="0"/>
              <a:t>odbora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2586"/>
            <a:ext cx="10515600" cy="464437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i="1" dirty="0" smtClean="0"/>
              <a:t>Okvir </a:t>
            </a:r>
            <a:r>
              <a:rPr lang="pt-BR" i="1" dirty="0"/>
              <a:t>korporativnog upravljanja treba da osigura strateško </a:t>
            </a:r>
            <a:r>
              <a:rPr lang="pt-BR" i="1" dirty="0" smtClean="0"/>
              <a:t>vo</a:t>
            </a:r>
            <a:r>
              <a:rPr lang="sr-Latn-ME" i="1" dirty="0" smtClean="0"/>
              <a:t>đ</a:t>
            </a:r>
            <a:r>
              <a:rPr lang="pt-BR" i="1" dirty="0" smtClean="0"/>
              <a:t>enje</a:t>
            </a:r>
            <a:r>
              <a:rPr lang="sr-Latn-ME" i="1" dirty="0" smtClean="0"/>
              <a:t> </a:t>
            </a:r>
            <a:r>
              <a:rPr lang="pl-PL" i="1" dirty="0" smtClean="0"/>
              <a:t>kompanije</a:t>
            </a:r>
            <a:r>
              <a:rPr lang="pl-PL" i="1" dirty="0"/>
              <a:t>, efikasno nadgledanje menadžmenta od strane odbora, </a:t>
            </a:r>
            <a:r>
              <a:rPr lang="pl-PL" i="1" dirty="0" smtClean="0"/>
              <a:t>i odgovornost </a:t>
            </a:r>
            <a:r>
              <a:rPr lang="pl-PL" i="1" dirty="0"/>
              <a:t>odbora prema kompaniji i akcionarima.</a:t>
            </a:r>
          </a:p>
          <a:p>
            <a:pPr marL="0" indent="0" algn="just">
              <a:buNone/>
            </a:pPr>
            <a:r>
              <a:rPr lang="en-US" dirty="0"/>
              <a:t>A. </a:t>
            </a:r>
            <a:r>
              <a:rPr lang="sr-Latn-ME" dirty="0"/>
              <a:t>Č</a:t>
            </a:r>
            <a:r>
              <a:rPr lang="en-US" dirty="0" err="1" smtClean="0"/>
              <a:t>lanovi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eluju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elovitih</a:t>
            </a:r>
            <a:r>
              <a:rPr lang="en-US" dirty="0" smtClean="0"/>
              <a:t> </a:t>
            </a:r>
            <a:r>
              <a:rPr lang="en-US" dirty="0" err="1"/>
              <a:t>informacija</a:t>
            </a:r>
            <a:r>
              <a:rPr lang="en-US" dirty="0"/>
              <a:t>, u </a:t>
            </a:r>
            <a:r>
              <a:rPr lang="en-US" dirty="0" err="1" smtClean="0"/>
              <a:t>dobroj</a:t>
            </a:r>
            <a:r>
              <a:rPr lang="sr-Latn-ME" dirty="0" smtClean="0"/>
              <a:t> </a:t>
            </a:r>
            <a:r>
              <a:rPr lang="en-US" dirty="0" err="1" smtClean="0"/>
              <a:t>nam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dužnom</a:t>
            </a:r>
            <a:r>
              <a:rPr lang="en-US" dirty="0"/>
              <a:t> </a:t>
            </a:r>
            <a:r>
              <a:rPr lang="en-US" dirty="0" err="1"/>
              <a:t>pažnjom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brigom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najboljem</a:t>
            </a:r>
            <a:r>
              <a:rPr lang="en-US" dirty="0"/>
              <a:t> </a:t>
            </a:r>
            <a:r>
              <a:rPr lang="en-US" dirty="0" err="1"/>
              <a:t>interesu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akcionara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B. U </a:t>
            </a:r>
            <a:r>
              <a:rPr lang="en-US" dirty="0" err="1" smtClean="0"/>
              <a:t>slu</a:t>
            </a:r>
            <a:r>
              <a:rPr lang="sr-Latn-ME" dirty="0" smtClean="0"/>
              <a:t>č</a:t>
            </a:r>
            <a:r>
              <a:rPr lang="en-US" dirty="0" err="1" smtClean="0"/>
              <a:t>ajevima</a:t>
            </a:r>
            <a:r>
              <a:rPr lang="en-US" dirty="0" smtClean="0"/>
              <a:t> </a:t>
            </a:r>
            <a:r>
              <a:rPr lang="en-US" dirty="0" err="1"/>
              <a:t>gde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razliit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 </a:t>
            </a:r>
            <a:r>
              <a:rPr lang="en-US" dirty="0" err="1"/>
              <a:t>uticati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razli</a:t>
            </a:r>
            <a:r>
              <a:rPr lang="sr-Latn-ME" dirty="0" smtClean="0"/>
              <a:t>č</a:t>
            </a:r>
            <a:r>
              <a:rPr lang="en-US" dirty="0" err="1" smtClean="0"/>
              <a:t>ite</a:t>
            </a:r>
            <a:r>
              <a:rPr lang="en-US" dirty="0" smtClean="0"/>
              <a:t> </a:t>
            </a:r>
            <a:r>
              <a:rPr lang="en-US" dirty="0" err="1"/>
              <a:t>grupe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tretira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akcionare</a:t>
            </a:r>
            <a:r>
              <a:rPr lang="en-US" dirty="0"/>
              <a:t> </a:t>
            </a:r>
            <a:r>
              <a:rPr lang="en-US" dirty="0" err="1"/>
              <a:t>pravino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it-IT" dirty="0"/>
              <a:t>C. Odbor treba da </a:t>
            </a:r>
            <a:r>
              <a:rPr lang="it-IT" dirty="0" smtClean="0"/>
              <a:t>prim</a:t>
            </a:r>
            <a:r>
              <a:rPr lang="sr-Latn-ME" dirty="0" smtClean="0"/>
              <a:t>ij</a:t>
            </a:r>
            <a:r>
              <a:rPr lang="it-IT" dirty="0" smtClean="0"/>
              <a:t>eni </a:t>
            </a:r>
            <a:r>
              <a:rPr lang="it-IT" dirty="0"/>
              <a:t>visoke moralne standarde. </a:t>
            </a:r>
            <a:endParaRPr lang="sr-Latn-ME" dirty="0" smtClean="0"/>
          </a:p>
          <a:p>
            <a:r>
              <a:rPr lang="it-IT" dirty="0" smtClean="0"/>
              <a:t>Treba </a:t>
            </a:r>
            <a:r>
              <a:rPr lang="it-IT" dirty="0"/>
              <a:t>da uzme </a:t>
            </a:r>
            <a:r>
              <a:rPr lang="it-IT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obzir</a:t>
            </a:r>
            <a:r>
              <a:rPr lang="en-US" dirty="0" smtClean="0"/>
              <a:t> </a:t>
            </a:r>
            <a:r>
              <a:rPr lang="en-US" dirty="0" err="1"/>
              <a:t>interese</a:t>
            </a:r>
            <a:r>
              <a:rPr lang="en-US" dirty="0"/>
              <a:t> </a:t>
            </a:r>
            <a:r>
              <a:rPr lang="en-US" dirty="0" err="1"/>
              <a:t>zainteresovanih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D.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smtClean="0"/>
              <a:t>ne </a:t>
            </a:r>
            <a:r>
              <a:rPr lang="en-US" dirty="0" err="1"/>
              <a:t>funkcije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104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33044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Razmatranje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vo</a:t>
            </a:r>
            <a:r>
              <a:rPr lang="sr-Latn-ME" dirty="0" smtClean="0"/>
              <a:t>đ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/>
              <a:t>korporativne</a:t>
            </a:r>
            <a:r>
              <a:rPr lang="en-US" dirty="0"/>
              <a:t> </a:t>
            </a:r>
            <a:r>
              <a:rPr lang="en-US" dirty="0" err="1"/>
              <a:t>strategije</a:t>
            </a:r>
            <a:r>
              <a:rPr lang="en-US" dirty="0"/>
              <a:t>, </a:t>
            </a:r>
            <a:r>
              <a:rPr lang="en-US" dirty="0" err="1"/>
              <a:t>glavnih</a:t>
            </a:r>
            <a:r>
              <a:rPr lang="en-US" dirty="0"/>
              <a:t> </a:t>
            </a:r>
            <a:r>
              <a:rPr lang="en-US" dirty="0" err="1" smtClean="0"/>
              <a:t>planova</a:t>
            </a:r>
            <a:r>
              <a:rPr lang="sr-Latn-ME" dirty="0" smtClean="0"/>
              <a:t> </a:t>
            </a:r>
            <a:r>
              <a:rPr lang="en-US" dirty="0" err="1" smtClean="0"/>
              <a:t>akcije</a:t>
            </a:r>
            <a:r>
              <a:rPr lang="en-US" dirty="0"/>
              <a:t>,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, </a:t>
            </a:r>
            <a:r>
              <a:rPr lang="en-US" dirty="0" err="1"/>
              <a:t>godišnjih</a:t>
            </a:r>
            <a:r>
              <a:rPr lang="en-US" dirty="0"/>
              <a:t> </a:t>
            </a:r>
            <a:r>
              <a:rPr lang="en-US" dirty="0" err="1"/>
              <a:t>budžeta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planova</a:t>
            </a:r>
            <a:r>
              <a:rPr lang="en-US" dirty="0"/>
              <a:t>;</a:t>
            </a:r>
          </a:p>
          <a:p>
            <a:pPr algn="just"/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ivanje</a:t>
            </a:r>
            <a:r>
              <a:rPr lang="en-US" dirty="0" smtClean="0"/>
              <a:t> </a:t>
            </a:r>
            <a:r>
              <a:rPr lang="en-US" dirty="0" err="1"/>
              <a:t>ciljanih</a:t>
            </a:r>
            <a:r>
              <a:rPr lang="en-US" dirty="0"/>
              <a:t> </a:t>
            </a:r>
            <a:r>
              <a:rPr lang="en-US" dirty="0" err="1"/>
              <a:t>rezultata</a:t>
            </a:r>
            <a:r>
              <a:rPr lang="en-US" dirty="0"/>
              <a:t>; </a:t>
            </a:r>
            <a:r>
              <a:rPr lang="en-US" dirty="0" err="1" smtClean="0"/>
              <a:t>pra</a:t>
            </a:r>
            <a:r>
              <a:rPr lang="sr-Latn-ME" dirty="0" smtClean="0"/>
              <a:t>ć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/>
              <a:t>izvršenja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korporativnih</a:t>
            </a:r>
            <a:r>
              <a:rPr lang="sr-Latn-ME" dirty="0" smtClean="0"/>
              <a:t> </a:t>
            </a:r>
            <a:r>
              <a:rPr lang="en-US" dirty="0" err="1" smtClean="0"/>
              <a:t>rezultata</a:t>
            </a:r>
            <a:r>
              <a:rPr lang="en-US" dirty="0"/>
              <a:t>;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nadziranje</a:t>
            </a:r>
            <a:r>
              <a:rPr lang="en-US" dirty="0"/>
              <a:t> </a:t>
            </a:r>
            <a:r>
              <a:rPr lang="en-US" dirty="0" err="1"/>
              <a:t>velikih</a:t>
            </a:r>
            <a:r>
              <a:rPr lang="en-US" dirty="0"/>
              <a:t> </a:t>
            </a:r>
            <a:r>
              <a:rPr lang="en-US" dirty="0" err="1"/>
              <a:t>kapitalnih</a:t>
            </a:r>
            <a:r>
              <a:rPr lang="en-US" dirty="0"/>
              <a:t> </a:t>
            </a:r>
            <a:r>
              <a:rPr lang="en-US" dirty="0" err="1"/>
              <a:t>izdataka</a:t>
            </a:r>
            <a:r>
              <a:rPr lang="en-US" dirty="0"/>
              <a:t>, </a:t>
            </a:r>
            <a:r>
              <a:rPr lang="en-US" dirty="0" err="1" smtClean="0"/>
              <a:t>preuzimanja</a:t>
            </a:r>
            <a:r>
              <a:rPr lang="sr-Latn-ME" dirty="0" smtClean="0"/>
              <a:t> </a:t>
            </a:r>
            <a:r>
              <a:rPr lang="pl-PL" dirty="0" smtClean="0"/>
              <a:t>drugih preduzeća </a:t>
            </a:r>
            <a:r>
              <a:rPr lang="pl-PL" dirty="0"/>
              <a:t>i prodaje imovine.</a:t>
            </a:r>
          </a:p>
          <a:p>
            <a:pPr marL="0" indent="0" algn="just">
              <a:buNone/>
            </a:pPr>
            <a:r>
              <a:rPr lang="en-US" dirty="0"/>
              <a:t>2. </a:t>
            </a:r>
            <a:r>
              <a:rPr lang="en-US" dirty="0" err="1" smtClean="0"/>
              <a:t>Pra</a:t>
            </a:r>
            <a:r>
              <a:rPr lang="sr-Latn-ME" dirty="0" smtClean="0"/>
              <a:t>ć</a:t>
            </a:r>
            <a:r>
              <a:rPr lang="en-US" dirty="0" err="1" smtClean="0"/>
              <a:t>enje</a:t>
            </a:r>
            <a:r>
              <a:rPr lang="en-US" dirty="0" smtClean="0"/>
              <a:t> d</a:t>
            </a:r>
            <a:r>
              <a:rPr lang="sr-Latn-ME" dirty="0" smtClean="0"/>
              <a:t>j</a:t>
            </a:r>
            <a:r>
              <a:rPr lang="en-US" dirty="0" err="1" smtClean="0"/>
              <a:t>elotvornosti</a:t>
            </a:r>
            <a:r>
              <a:rPr lang="en-US" dirty="0" smtClean="0"/>
              <a:t> </a:t>
            </a:r>
            <a:r>
              <a:rPr lang="en-US" dirty="0" err="1"/>
              <a:t>prakse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kompanijom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vršenje</a:t>
            </a:r>
            <a:r>
              <a:rPr lang="sr-Latn-ME" dirty="0" smtClean="0"/>
              <a:t> </a:t>
            </a:r>
            <a:r>
              <a:rPr lang="en-US" dirty="0" err="1" smtClean="0"/>
              <a:t>potrebnih</a:t>
            </a:r>
            <a:r>
              <a:rPr lang="en-US" dirty="0" smtClean="0"/>
              <a:t> </a:t>
            </a:r>
            <a:r>
              <a:rPr lang="en-US" dirty="0" err="1" smtClean="0"/>
              <a:t>izm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105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144724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3. Odabir, nagrađivanje, praćenje i, u slučaju potrebe, zamjena ključnih rukovodilaca i nadzor nad planiranjem naslednika na </a:t>
            </a:r>
            <a:r>
              <a:rPr lang="en-US" dirty="0" err="1" smtClean="0"/>
              <a:t>funkcijama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4. </a:t>
            </a:r>
            <a:r>
              <a:rPr lang="en-US" dirty="0" err="1" smtClean="0"/>
              <a:t>Uskla</a:t>
            </a:r>
            <a:r>
              <a:rPr lang="sr-Latn-ME" dirty="0" smtClean="0"/>
              <a:t>đ</a:t>
            </a:r>
            <a:r>
              <a:rPr lang="en-US" dirty="0" err="1" smtClean="0"/>
              <a:t>ivanje</a:t>
            </a:r>
            <a:r>
              <a:rPr lang="en-US" dirty="0" smtClean="0"/>
              <a:t> </a:t>
            </a:r>
            <a:r>
              <a:rPr lang="en-US" dirty="0" err="1" smtClean="0"/>
              <a:t>nagra</a:t>
            </a:r>
            <a:r>
              <a:rPr lang="sr-Latn-ME" dirty="0" smtClean="0"/>
              <a:t>đ</a:t>
            </a:r>
            <a:r>
              <a:rPr lang="en-US" dirty="0" err="1" smtClean="0"/>
              <a:t>ivanja</a:t>
            </a:r>
            <a:r>
              <a:rPr lang="en-US" dirty="0" smtClean="0"/>
              <a:t>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en-US" dirty="0" err="1" smtClean="0"/>
              <a:t>rukovodilaca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  <a:r>
              <a:rPr lang="pl-PL" dirty="0" smtClean="0"/>
              <a:t>sa dugoročnim interesima kompanije i njenih akcionara.</a:t>
            </a:r>
          </a:p>
          <a:p>
            <a:pPr marL="0" indent="0" algn="just">
              <a:buNone/>
            </a:pPr>
            <a:r>
              <a:rPr lang="en-US" dirty="0" smtClean="0"/>
              <a:t>5.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smtClean="0"/>
              <a:t>e</a:t>
            </a:r>
            <a:r>
              <a:rPr lang="sr-Latn-ME" dirty="0" smtClean="0"/>
              <a:t>đ</a:t>
            </a:r>
            <a:r>
              <a:rPr lang="en-US" dirty="0" err="1" smtClean="0"/>
              <a:t>ivanje</a:t>
            </a:r>
            <a:r>
              <a:rPr lang="en-US" dirty="0" smtClean="0"/>
              <a:t> </a:t>
            </a:r>
            <a:r>
              <a:rPr lang="en-US" dirty="0" err="1" smtClean="0"/>
              <a:t>formalnog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transparentnog</a:t>
            </a:r>
            <a:r>
              <a:rPr lang="en-US" dirty="0" smtClean="0"/>
              <a:t> </a:t>
            </a:r>
            <a:r>
              <a:rPr lang="en-US" dirty="0" err="1" smtClean="0"/>
              <a:t>procesa</a:t>
            </a:r>
            <a:r>
              <a:rPr lang="en-US" dirty="0" smtClean="0"/>
              <a:t> </a:t>
            </a:r>
            <a:r>
              <a:rPr lang="en-US" dirty="0" err="1" smtClean="0"/>
              <a:t>predlaganja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izbora</a:t>
            </a:r>
            <a:r>
              <a:rPr lang="en-US" dirty="0" smtClean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dirty="0" err="1" smtClean="0"/>
              <a:t>Pra</a:t>
            </a:r>
            <a:r>
              <a:rPr lang="sr-Latn-ME" dirty="0" smtClean="0"/>
              <a:t>ć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 err="1" smtClean="0"/>
              <a:t>eventualnim</a:t>
            </a:r>
            <a:r>
              <a:rPr lang="en-US" dirty="0" smtClean="0"/>
              <a:t> </a:t>
            </a:r>
            <a:r>
              <a:rPr lang="en-US" dirty="0" err="1" smtClean="0"/>
              <a:t>sukobima</a:t>
            </a:r>
            <a:r>
              <a:rPr lang="en-US" dirty="0" smtClean="0"/>
              <a:t> </a:t>
            </a:r>
            <a:r>
              <a:rPr lang="en-US" dirty="0" err="1" smtClean="0"/>
              <a:t>interesa</a:t>
            </a:r>
            <a:r>
              <a:rPr lang="sr-Latn-ME" dirty="0" smtClean="0"/>
              <a:t> m</a:t>
            </a:r>
            <a:r>
              <a:rPr lang="en-US" dirty="0" err="1" smtClean="0"/>
              <a:t>enadžmenta</a:t>
            </a:r>
            <a:r>
              <a:rPr lang="en-US" dirty="0" smtClean="0"/>
              <a:t>, </a:t>
            </a:r>
            <a:r>
              <a:rPr lang="sr-Latn-ME" dirty="0" smtClean="0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,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nenam</a:t>
            </a:r>
            <a:r>
              <a:rPr lang="sr-Latn-ME" dirty="0" smtClean="0"/>
              <a:t>j</a:t>
            </a:r>
            <a:r>
              <a:rPr lang="en-US" dirty="0" err="1" smtClean="0"/>
              <a:t>ensko</a:t>
            </a:r>
            <a:r>
              <a:rPr lang="en-US" dirty="0" smtClean="0"/>
              <a:t> </a:t>
            </a:r>
            <a:r>
              <a:rPr lang="en-US" dirty="0" err="1" smtClean="0"/>
              <a:t>korišenje</a:t>
            </a:r>
            <a:r>
              <a:rPr lang="en-US" dirty="0" smtClean="0"/>
              <a:t> </a:t>
            </a:r>
            <a:r>
              <a:rPr lang="en-US" dirty="0" err="1" smtClean="0"/>
              <a:t>imovine</a:t>
            </a:r>
            <a:r>
              <a:rPr lang="en-US" dirty="0" smtClean="0"/>
              <a:t> </a:t>
            </a:r>
            <a:r>
              <a:rPr lang="en-US" dirty="0" err="1" smtClean="0"/>
              <a:t>korporacije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zloupotrebe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transakcijama</a:t>
            </a:r>
            <a:r>
              <a:rPr lang="en-US" dirty="0" smtClean="0"/>
              <a:t> </a:t>
            </a:r>
            <a:r>
              <a:rPr lang="en-US" dirty="0" err="1" smtClean="0"/>
              <a:t>povezanih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106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3805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7.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smtClean="0"/>
              <a:t>e</a:t>
            </a:r>
            <a:r>
              <a:rPr lang="sr-Latn-ME" dirty="0" smtClean="0"/>
              <a:t>đ</a:t>
            </a:r>
            <a:r>
              <a:rPr lang="en-US" dirty="0" err="1" smtClean="0"/>
              <a:t>ivanje</a:t>
            </a:r>
            <a:r>
              <a:rPr lang="en-US" dirty="0" smtClean="0"/>
              <a:t> </a:t>
            </a:r>
            <a:r>
              <a:rPr lang="en-US" dirty="0" err="1"/>
              <a:t>integriteta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 smtClean="0"/>
              <a:t>ra</a:t>
            </a:r>
            <a:r>
              <a:rPr lang="sr-Latn-ME" dirty="0" smtClean="0"/>
              <a:t>č</a:t>
            </a:r>
            <a:r>
              <a:rPr lang="en-US" dirty="0" err="1" smtClean="0"/>
              <a:t>unovodstvenog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 smtClean="0"/>
              <a:t>izv</a:t>
            </a:r>
            <a:r>
              <a:rPr lang="sr-Latn-ME" dirty="0" smtClean="0"/>
              <a:t>j</a:t>
            </a:r>
            <a:r>
              <a:rPr lang="en-US" dirty="0" err="1" smtClean="0"/>
              <a:t>eštavanja</a:t>
            </a:r>
            <a:r>
              <a:rPr lang="en-US" dirty="0" smtClean="0"/>
              <a:t> </a:t>
            </a:r>
            <a:r>
              <a:rPr lang="en-US" dirty="0" err="1"/>
              <a:t>kompanije</a:t>
            </a:r>
            <a:r>
              <a:rPr lang="en-US" dirty="0"/>
              <a:t>,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nezavisnu</a:t>
            </a:r>
            <a:r>
              <a:rPr lang="sr-Latn-ME" dirty="0" smtClean="0"/>
              <a:t> </a:t>
            </a:r>
            <a:r>
              <a:rPr lang="en-US" dirty="0" err="1" smtClean="0"/>
              <a:t>reviziju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 smtClean="0"/>
              <a:t>odgovaraju</a:t>
            </a:r>
            <a:r>
              <a:rPr lang="sr-Latn-ME" dirty="0" smtClean="0"/>
              <a:t>ć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, a </a:t>
            </a:r>
            <a:r>
              <a:rPr lang="en-US" dirty="0" err="1" smtClean="0"/>
              <a:t>naro</a:t>
            </a:r>
            <a:r>
              <a:rPr lang="sr-Latn-ME" dirty="0" smtClean="0"/>
              <a:t>č</a:t>
            </a:r>
            <a:r>
              <a:rPr lang="en-US" dirty="0" err="1" smtClean="0"/>
              <a:t>ito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sistema </a:t>
            </a:r>
            <a:r>
              <a:rPr lang="pl-PL" dirty="0"/>
              <a:t>za upravljanje rizikom, finansijsku i operativnu kontrolu, </a:t>
            </a:r>
            <a:r>
              <a:rPr lang="pl-PL" dirty="0" smtClean="0"/>
              <a:t>i poštovanja </a:t>
            </a:r>
            <a:r>
              <a:rPr lang="pl-PL" dirty="0"/>
              <a:t>zakona i </a:t>
            </a:r>
            <a:r>
              <a:rPr lang="pl-PL" dirty="0" smtClean="0"/>
              <a:t>odgovarajućih </a:t>
            </a:r>
            <a:r>
              <a:rPr lang="pl-PL" dirty="0"/>
              <a:t>standarda.</a:t>
            </a:r>
          </a:p>
          <a:p>
            <a:pPr marL="0" indent="0">
              <a:buNone/>
            </a:pPr>
            <a:r>
              <a:rPr lang="en-US" dirty="0"/>
              <a:t>8. </a:t>
            </a:r>
            <a:r>
              <a:rPr lang="en-US" dirty="0" err="1"/>
              <a:t>Nadziranje</a:t>
            </a:r>
            <a:r>
              <a:rPr lang="en-US" dirty="0"/>
              <a:t> </a:t>
            </a:r>
            <a:r>
              <a:rPr lang="en-US" dirty="0" err="1"/>
              <a:t>procesa</a:t>
            </a:r>
            <a:r>
              <a:rPr lang="en-US" dirty="0"/>
              <a:t> </a:t>
            </a:r>
            <a:r>
              <a:rPr lang="en-US" dirty="0" err="1" smtClean="0"/>
              <a:t>ob</a:t>
            </a:r>
            <a:r>
              <a:rPr lang="sr-Latn-ME" dirty="0"/>
              <a:t>j</a:t>
            </a:r>
            <a:r>
              <a:rPr lang="en-US" dirty="0" err="1" smtClean="0"/>
              <a:t>elodanjivanja</a:t>
            </a:r>
            <a:r>
              <a:rPr lang="en-US" dirty="0" smtClean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komuniciranja</a:t>
            </a:r>
            <a:r>
              <a:rPr lang="sr-Latn-ME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107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4571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E.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u </a:t>
            </a:r>
            <a:r>
              <a:rPr lang="en-US" dirty="0" err="1"/>
              <a:t>mogunosti</a:t>
            </a:r>
            <a:r>
              <a:rPr lang="en-US" dirty="0"/>
              <a:t> da </a:t>
            </a:r>
            <a:r>
              <a:rPr lang="en-US" dirty="0" err="1"/>
              <a:t>objektivno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samostalno</a:t>
            </a:r>
            <a:r>
              <a:rPr lang="en-US" dirty="0"/>
              <a:t> </a:t>
            </a:r>
            <a:r>
              <a:rPr lang="en-US" dirty="0" err="1" smtClean="0"/>
              <a:t>prosu</a:t>
            </a:r>
            <a:r>
              <a:rPr lang="sr-Latn-ME" dirty="0" smtClean="0"/>
              <a:t>đ</a:t>
            </a:r>
            <a:r>
              <a:rPr lang="en-US" dirty="0" err="1" smtClean="0"/>
              <a:t>uje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en-US" dirty="0" err="1"/>
              <a:t>korporativnim</a:t>
            </a:r>
            <a:r>
              <a:rPr lang="en-US" dirty="0"/>
              <a:t> </a:t>
            </a:r>
            <a:r>
              <a:rPr lang="en-US" dirty="0" err="1"/>
              <a:t>poslovima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1. </a:t>
            </a:r>
            <a:r>
              <a:rPr lang="en-US" dirty="0" err="1"/>
              <a:t>Odbori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razmotre</a:t>
            </a:r>
            <a:r>
              <a:rPr lang="en-US" dirty="0"/>
              <a:t> </a:t>
            </a:r>
            <a:r>
              <a:rPr lang="en-US" dirty="0" err="1" smtClean="0"/>
              <a:t>dod</a:t>
            </a:r>
            <a:r>
              <a:rPr lang="sr-Latn-ME" dirty="0" smtClean="0"/>
              <a:t>j</a:t>
            </a:r>
            <a:r>
              <a:rPr lang="en-US" dirty="0" err="1" smtClean="0"/>
              <a:t>eljivanje</a:t>
            </a:r>
            <a:r>
              <a:rPr lang="en-US" dirty="0" smtClean="0"/>
              <a:t> </a:t>
            </a:r>
            <a:r>
              <a:rPr lang="en-US" dirty="0" err="1"/>
              <a:t>onih</a:t>
            </a:r>
            <a:r>
              <a:rPr lang="en-US" dirty="0"/>
              <a:t> </a:t>
            </a:r>
            <a:r>
              <a:rPr lang="en-US" dirty="0" err="1"/>
              <a:t>zadataka</a:t>
            </a:r>
            <a:r>
              <a:rPr lang="en-US" dirty="0"/>
              <a:t> </a:t>
            </a:r>
            <a:r>
              <a:rPr lang="en-US" dirty="0" err="1"/>
              <a:t>gde</a:t>
            </a:r>
            <a:r>
              <a:rPr lang="en-US" dirty="0"/>
              <a:t> </a:t>
            </a:r>
            <a:r>
              <a:rPr lang="en-US" dirty="0" err="1" smtClean="0"/>
              <a:t>postoji</a:t>
            </a:r>
            <a:r>
              <a:rPr lang="sr-Latn-ME" dirty="0" smtClean="0"/>
              <a:t> </a:t>
            </a:r>
            <a:r>
              <a:rPr lang="en-US" dirty="0" err="1" smtClean="0"/>
              <a:t>mogunost</a:t>
            </a:r>
            <a:r>
              <a:rPr lang="en-US" dirty="0" smtClean="0"/>
              <a:t> </a:t>
            </a:r>
            <a:r>
              <a:rPr lang="en-US" dirty="0" err="1"/>
              <a:t>sukoba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/>
              <a:t>dovoljnom</a:t>
            </a:r>
            <a:r>
              <a:rPr lang="en-US" dirty="0"/>
              <a:t> </a:t>
            </a:r>
            <a:r>
              <a:rPr lang="en-US" dirty="0" err="1"/>
              <a:t>broju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it-IT" dirty="0" smtClean="0"/>
              <a:t>nisu </a:t>
            </a:r>
            <a:r>
              <a:rPr lang="it-IT" dirty="0"/>
              <a:t>i izvršni </a:t>
            </a:r>
            <a:r>
              <a:rPr lang="it-IT" dirty="0" smtClean="0"/>
              <a:t>rukovodioci</a:t>
            </a:r>
            <a:r>
              <a:rPr lang="sr-Latn-ME" dirty="0" smtClean="0"/>
              <a:t>,</a:t>
            </a:r>
            <a:r>
              <a:rPr lang="it-IT" dirty="0" smtClean="0"/>
              <a:t> </a:t>
            </a:r>
            <a:r>
              <a:rPr lang="it-IT" dirty="0"/>
              <a:t>a sposobni su da donose </a:t>
            </a:r>
            <a:r>
              <a:rPr lang="it-IT" dirty="0" smtClean="0"/>
              <a:t>nezavisne</a:t>
            </a:r>
            <a:r>
              <a:rPr lang="sr-Latn-ME" dirty="0" smtClean="0"/>
              <a:t> </a:t>
            </a:r>
            <a:r>
              <a:rPr lang="en-US" dirty="0" err="1" smtClean="0"/>
              <a:t>sudove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en-US" dirty="0" err="1"/>
              <a:t>ovakvih</a:t>
            </a:r>
            <a:r>
              <a:rPr lang="en-US" dirty="0"/>
              <a:t>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osiguranje</a:t>
            </a:r>
            <a:r>
              <a:rPr lang="sr-Latn-ME" dirty="0" smtClean="0"/>
              <a:t> </a:t>
            </a:r>
            <a:r>
              <a:rPr lang="en-US" dirty="0" err="1" smtClean="0"/>
              <a:t>integriteta</a:t>
            </a:r>
            <a:r>
              <a:rPr lang="en-US" dirty="0" smtClean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nefinansijskog</a:t>
            </a:r>
            <a:r>
              <a:rPr lang="en-US" dirty="0"/>
              <a:t> </a:t>
            </a:r>
            <a:r>
              <a:rPr lang="en-US" dirty="0" err="1" smtClean="0"/>
              <a:t>izv</a:t>
            </a:r>
            <a:r>
              <a:rPr lang="sr-Latn-ME" dirty="0" smtClean="0"/>
              <a:t>j</a:t>
            </a:r>
            <a:r>
              <a:rPr lang="en-US" dirty="0" err="1" smtClean="0"/>
              <a:t>eštavanja</a:t>
            </a:r>
            <a:r>
              <a:rPr lang="en-US" dirty="0" smtClean="0"/>
              <a:t>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108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53635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preispitivanje transakcija povezanih lica, predlaganje </a:t>
            </a:r>
            <a:r>
              <a:rPr lang="sr-Latn-ME" dirty="0" smtClean="0"/>
              <a:t>č</a:t>
            </a:r>
            <a:r>
              <a:rPr lang="pt-BR" dirty="0" smtClean="0"/>
              <a:t>lanova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en-US" dirty="0" err="1" smtClean="0"/>
              <a:t>rukovodilaca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naknade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lanove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2.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formiranju</a:t>
            </a:r>
            <a:r>
              <a:rPr lang="en-US" dirty="0" smtClean="0"/>
              <a:t> </a:t>
            </a:r>
            <a:r>
              <a:rPr lang="en-US" dirty="0" err="1" smtClean="0"/>
              <a:t>komisija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,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dobro da </a:t>
            </a:r>
            <a:r>
              <a:rPr lang="en-US" dirty="0" err="1" smtClean="0"/>
              <a:t>definiše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elodani</a:t>
            </a:r>
            <a:r>
              <a:rPr lang="en-US" dirty="0" smtClean="0"/>
              <a:t> </a:t>
            </a:r>
            <a:r>
              <a:rPr lang="en-US" dirty="0" err="1" smtClean="0"/>
              <a:t>njihova</a:t>
            </a:r>
            <a:r>
              <a:rPr lang="en-US" dirty="0" smtClean="0"/>
              <a:t> </a:t>
            </a:r>
            <a:r>
              <a:rPr lang="en-US" dirty="0" err="1" smtClean="0"/>
              <a:t>ovlaš</a:t>
            </a:r>
            <a:r>
              <a:rPr lang="sr-Latn-ME" dirty="0"/>
              <a:t>t</a:t>
            </a:r>
            <a:r>
              <a:rPr lang="en-US" dirty="0" err="1" smtClean="0"/>
              <a:t>enja</a:t>
            </a:r>
            <a:r>
              <a:rPr lang="en-US" dirty="0" smtClean="0"/>
              <a:t>, </a:t>
            </a:r>
            <a:r>
              <a:rPr lang="en-US" dirty="0" err="1" smtClean="0"/>
              <a:t>sastav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radnu</a:t>
            </a:r>
            <a:r>
              <a:rPr lang="en-US" dirty="0" smtClean="0"/>
              <a:t> </a:t>
            </a:r>
            <a:r>
              <a:rPr lang="en-US" dirty="0" err="1" smtClean="0"/>
              <a:t>proceduru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it-IT" dirty="0" smtClean="0"/>
              <a:t>3. </a:t>
            </a:r>
            <a:r>
              <a:rPr lang="sr-Latn-ME" dirty="0" smtClean="0"/>
              <a:t>Č</a:t>
            </a:r>
            <a:r>
              <a:rPr lang="it-IT" dirty="0" smtClean="0"/>
              <a:t>lanovi odbora treba da se na efikasan na</a:t>
            </a:r>
            <a:r>
              <a:rPr lang="sr-Latn-ME" dirty="0" smtClean="0"/>
              <a:t>č</a:t>
            </a:r>
            <a:r>
              <a:rPr lang="it-IT" dirty="0" smtClean="0"/>
              <a:t>in posv</a:t>
            </a:r>
            <a:r>
              <a:rPr lang="sr-Latn-ME" dirty="0" smtClean="0"/>
              <a:t>j</a:t>
            </a:r>
            <a:r>
              <a:rPr lang="it-IT" dirty="0" smtClean="0"/>
              <a:t>ete svojim</a:t>
            </a:r>
            <a:r>
              <a:rPr lang="sr-Latn-ME" dirty="0" smtClean="0"/>
              <a:t> </a:t>
            </a:r>
            <a:r>
              <a:rPr lang="en-US" dirty="0" err="1" smtClean="0"/>
              <a:t>obavezama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F. Da bi </a:t>
            </a:r>
            <a:r>
              <a:rPr lang="en-US" dirty="0" err="1" smtClean="0"/>
              <a:t>mogli</a:t>
            </a:r>
            <a:r>
              <a:rPr lang="en-US" dirty="0" smtClean="0"/>
              <a:t> da </a:t>
            </a:r>
            <a:r>
              <a:rPr lang="en-US" dirty="0" err="1" smtClean="0"/>
              <a:t>ispunjavaju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obaveze</a:t>
            </a:r>
            <a:r>
              <a:rPr lang="en-US" dirty="0" smtClean="0"/>
              <a:t>, </a:t>
            </a:r>
            <a:r>
              <a:rPr lang="sr-Latn-ME" dirty="0" smtClean="0"/>
              <a:t>č</a:t>
            </a:r>
            <a:r>
              <a:rPr lang="en-US" dirty="0" err="1" smtClean="0"/>
              <a:t>lanovi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da </a:t>
            </a:r>
            <a:r>
              <a:rPr lang="en-US" dirty="0" err="1" smtClean="0"/>
              <a:t>imaju</a:t>
            </a:r>
            <a:r>
              <a:rPr lang="sr-Latn-ME" dirty="0" smtClean="0"/>
              <a:t> </a:t>
            </a:r>
            <a:r>
              <a:rPr lang="en-US" dirty="0" err="1" smtClean="0"/>
              <a:t>pristup</a:t>
            </a:r>
            <a:r>
              <a:rPr lang="en-US" dirty="0" smtClean="0"/>
              <a:t> ta</a:t>
            </a:r>
            <a:r>
              <a:rPr lang="sr-Latn-ME" dirty="0" smtClean="0"/>
              <a:t>č</a:t>
            </a:r>
            <a:r>
              <a:rPr lang="en-US" dirty="0" err="1" smtClean="0"/>
              <a:t>nim</a:t>
            </a:r>
            <a:r>
              <a:rPr lang="en-US" dirty="0" smtClean="0"/>
              <a:t>, </a:t>
            </a:r>
            <a:r>
              <a:rPr lang="en-US" dirty="0" err="1" smtClean="0"/>
              <a:t>relevantnim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blagovremenim</a:t>
            </a:r>
            <a:r>
              <a:rPr lang="en-US" dirty="0" smtClean="0"/>
              <a:t> </a:t>
            </a:r>
            <a:r>
              <a:rPr lang="en-US" dirty="0" err="1" smtClean="0"/>
              <a:t>informacijama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sr-Latn-ME" dirty="0" smtClean="0"/>
              <a:t>HVALA!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109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66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je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 smtClean="0"/>
              <a:t>zna</a:t>
            </a:r>
            <a:r>
              <a:rPr lang="sr-Latn-ME" dirty="0" smtClean="0"/>
              <a:t>č</a:t>
            </a:r>
            <a:r>
              <a:rPr lang="en-US" dirty="0" err="1" smtClean="0"/>
              <a:t>ajniji</a:t>
            </a:r>
            <a:r>
              <a:rPr lang="en-US" dirty="0" smtClean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investiranju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Od</a:t>
            </a:r>
            <a:r>
              <a:rPr lang="sr-Latn-ME" dirty="0" smtClean="0"/>
              <a:t> </a:t>
            </a:r>
            <a:r>
              <a:rPr lang="en-US" dirty="0" err="1" smtClean="0"/>
              <a:t>posebne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važnosti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 smtClean="0"/>
              <a:t>izme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/>
              <a:t>prakse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eg</a:t>
            </a:r>
            <a:r>
              <a:rPr lang="sr-Latn-ME" dirty="0" smtClean="0"/>
              <a:t> </a:t>
            </a:r>
            <a:r>
              <a:rPr lang="en-US" dirty="0" err="1" smtClean="0"/>
              <a:t>internacionalnog</a:t>
            </a:r>
            <a:r>
              <a:rPr lang="en-US" dirty="0" smtClean="0"/>
              <a:t> </a:t>
            </a:r>
            <a:r>
              <a:rPr lang="en-US" dirty="0" err="1"/>
              <a:t>karaktera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Me</a:t>
            </a:r>
            <a:r>
              <a:rPr lang="sr-Latn-ME" dirty="0" smtClean="0"/>
              <a:t>đ</a:t>
            </a:r>
            <a:r>
              <a:rPr lang="en-US" dirty="0" err="1" smtClean="0"/>
              <a:t>unarodni</a:t>
            </a:r>
            <a:r>
              <a:rPr lang="en-US" dirty="0" smtClean="0"/>
              <a:t> </a:t>
            </a:r>
            <a:r>
              <a:rPr lang="en-US" dirty="0" err="1"/>
              <a:t>tokovi</a:t>
            </a:r>
            <a:r>
              <a:rPr lang="en-US" dirty="0"/>
              <a:t> </a:t>
            </a:r>
            <a:r>
              <a:rPr lang="en-US" dirty="0" err="1" smtClean="0"/>
              <a:t>kapitala</a:t>
            </a:r>
            <a:r>
              <a:rPr lang="sr-Latn-ME" dirty="0" smtClean="0"/>
              <a:t> </a:t>
            </a:r>
            <a:r>
              <a:rPr lang="en-US" dirty="0" err="1" smtClean="0"/>
              <a:t>omogu</a:t>
            </a:r>
            <a:r>
              <a:rPr lang="sr-Latn-ME" dirty="0" smtClean="0"/>
              <a:t>ć</a:t>
            </a:r>
            <a:r>
              <a:rPr lang="en-US" dirty="0" err="1" smtClean="0"/>
              <a:t>avaju</a:t>
            </a:r>
            <a:r>
              <a:rPr lang="en-US" dirty="0" smtClean="0"/>
              <a:t> </a:t>
            </a:r>
            <a:r>
              <a:rPr lang="en-US" dirty="0" err="1"/>
              <a:t>kompanijama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finansiranju</a:t>
            </a:r>
            <a:r>
              <a:rPr lang="en-US" dirty="0"/>
              <a:t> od </a:t>
            </a:r>
            <a:r>
              <a:rPr lang="en-US" dirty="0" err="1"/>
              <a:t>mnogo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broja</a:t>
            </a:r>
            <a:r>
              <a:rPr lang="sr-Latn-ME" dirty="0" smtClean="0"/>
              <a:t> </a:t>
            </a:r>
            <a:r>
              <a:rPr lang="en-US" dirty="0" err="1" smtClean="0"/>
              <a:t>investitora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žele</a:t>
            </a:r>
            <a:r>
              <a:rPr lang="en-US" dirty="0"/>
              <a:t> u </a:t>
            </a:r>
            <a:r>
              <a:rPr lang="en-US" dirty="0" err="1"/>
              <a:t>punoj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iskoriste</a:t>
            </a:r>
            <a:r>
              <a:rPr lang="en-US" dirty="0"/>
              <a:t> </a:t>
            </a:r>
            <a:r>
              <a:rPr lang="en-US" dirty="0" err="1"/>
              <a:t>globalno</a:t>
            </a:r>
            <a:r>
              <a:rPr lang="en-US" dirty="0"/>
              <a:t> </a:t>
            </a:r>
            <a:r>
              <a:rPr lang="en-US" dirty="0" err="1" smtClean="0"/>
              <a:t>tržišta</a:t>
            </a:r>
            <a:r>
              <a:rPr lang="sr-Latn-ME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žele</a:t>
            </a:r>
            <a:r>
              <a:rPr lang="en-US" dirty="0"/>
              <a:t> da </a:t>
            </a:r>
            <a:r>
              <a:rPr lang="en-US" dirty="0" err="1"/>
              <a:t>privuku</a:t>
            </a:r>
            <a:r>
              <a:rPr lang="en-US" dirty="0"/>
              <a:t> </a:t>
            </a:r>
            <a:r>
              <a:rPr lang="en-US" dirty="0" err="1" smtClean="0"/>
              <a:t>dugoro</a:t>
            </a:r>
            <a:r>
              <a:rPr lang="sr-Latn-ME" dirty="0" smtClean="0"/>
              <a:t>č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/>
              <a:t>"</a:t>
            </a:r>
            <a:r>
              <a:rPr lang="en-US" dirty="0" err="1"/>
              <a:t>strpljivi</a:t>
            </a:r>
            <a:r>
              <a:rPr lang="en-US" dirty="0"/>
              <a:t>" </a:t>
            </a:r>
            <a:r>
              <a:rPr lang="en-US" dirty="0" err="1"/>
              <a:t>kapital</a:t>
            </a:r>
            <a:r>
              <a:rPr lang="en-US" dirty="0"/>
              <a:t>, </a:t>
            </a:r>
            <a:r>
              <a:rPr lang="en-US" dirty="0" err="1" smtClean="0"/>
              <a:t>ure</a:t>
            </a:r>
            <a:r>
              <a:rPr lang="sr-Latn-ME" dirty="0" smtClean="0"/>
              <a:t>đ</a:t>
            </a:r>
            <a:r>
              <a:rPr lang="en-US" dirty="0" err="1" smtClean="0"/>
              <a:t>enje</a:t>
            </a:r>
            <a:r>
              <a:rPr lang="sr-Latn-ME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 smtClean="0"/>
              <a:t>uv</a:t>
            </a:r>
            <a:r>
              <a:rPr lang="sr-Latn-ME" dirty="0" smtClean="0"/>
              <a:t>j</a:t>
            </a:r>
            <a:r>
              <a:rPr lang="en-US" dirty="0" err="1" smtClean="0"/>
              <a:t>erljivo</a:t>
            </a:r>
            <a:r>
              <a:rPr lang="en-US" dirty="0"/>
              <a:t>, dobro </a:t>
            </a:r>
            <a:r>
              <a:rPr lang="en-US" dirty="0" err="1"/>
              <a:t>razumljivo</a:t>
            </a:r>
            <a:r>
              <a:rPr lang="en-US" dirty="0"/>
              <a:t> u </a:t>
            </a:r>
            <a:r>
              <a:rPr lang="en-US" dirty="0" err="1" smtClean="0"/>
              <a:t>drugim</a:t>
            </a:r>
            <a:r>
              <a:rPr lang="sr-Latn-ME" dirty="0" smtClean="0"/>
              <a:t> </a:t>
            </a:r>
            <a:r>
              <a:rPr lang="en-US" dirty="0" err="1" smtClean="0"/>
              <a:t>zemljama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mora da </a:t>
            </a:r>
            <a:r>
              <a:rPr lang="en-US" dirty="0" err="1"/>
              <a:t>poštuje</a:t>
            </a:r>
            <a:r>
              <a:rPr lang="en-US" dirty="0"/>
              <a:t> </a:t>
            </a:r>
            <a:r>
              <a:rPr lang="en-US" dirty="0" smtClean="0"/>
              <a:t>me</a:t>
            </a:r>
            <a:r>
              <a:rPr lang="sr-Latn-ME" dirty="0" smtClean="0"/>
              <a:t>đ</a:t>
            </a:r>
            <a:r>
              <a:rPr lang="en-US" dirty="0" err="1" smtClean="0"/>
              <a:t>unarodno</a:t>
            </a:r>
            <a:r>
              <a:rPr lang="en-US" dirty="0" smtClean="0"/>
              <a:t> </a:t>
            </a:r>
            <a:r>
              <a:rPr lang="en-US" dirty="0" err="1"/>
              <a:t>priznate</a:t>
            </a:r>
            <a:r>
              <a:rPr lang="en-US" dirty="0"/>
              <a:t> </a:t>
            </a:r>
            <a:r>
              <a:rPr lang="en-US" dirty="0" err="1" smtClean="0"/>
              <a:t>principe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oslanjaju</a:t>
            </a:r>
            <a:r>
              <a:rPr lang="en-US" dirty="0"/>
              <a:t> </a:t>
            </a:r>
            <a:r>
              <a:rPr lang="en-US" dirty="0" err="1"/>
              <a:t>prvenstveno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izvore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poštovanje</a:t>
            </a:r>
            <a:r>
              <a:rPr lang="en-US" dirty="0"/>
              <a:t> </a:t>
            </a:r>
            <a:r>
              <a:rPr lang="en-US" dirty="0" err="1" smtClean="0"/>
              <a:t>dobre</a:t>
            </a:r>
            <a:r>
              <a:rPr lang="sr-Latn-ME" dirty="0" smtClean="0"/>
              <a:t> </a:t>
            </a:r>
            <a:r>
              <a:rPr lang="pt-BR" dirty="0" smtClean="0"/>
              <a:t>prakse </a:t>
            </a:r>
            <a:r>
              <a:rPr lang="pt-BR" dirty="0"/>
              <a:t>korporativnog upravljanja </a:t>
            </a:r>
            <a:r>
              <a:rPr lang="sr-Latn-ME" dirty="0" smtClean="0"/>
              <a:t>ć</a:t>
            </a:r>
            <a:r>
              <a:rPr lang="pt-BR" dirty="0" smtClean="0"/>
              <a:t>e pomo</a:t>
            </a:r>
            <a:r>
              <a:rPr lang="sr-Latn-ME" dirty="0" smtClean="0"/>
              <a:t>ć</a:t>
            </a:r>
            <a:r>
              <a:rPr lang="pt-BR" dirty="0" smtClean="0"/>
              <a:t>i pove</a:t>
            </a:r>
            <a:r>
              <a:rPr lang="sr-Latn-ME" dirty="0" smtClean="0"/>
              <a:t>ć</a:t>
            </a:r>
            <a:r>
              <a:rPr lang="pt-BR" dirty="0" smtClean="0"/>
              <a:t>anju pov</a:t>
            </a:r>
            <a:r>
              <a:rPr lang="sr-Latn-ME" dirty="0" smtClean="0"/>
              <a:t>j</a:t>
            </a:r>
            <a:r>
              <a:rPr lang="pt-BR" dirty="0" smtClean="0"/>
              <a:t>erenja </a:t>
            </a:r>
            <a:r>
              <a:rPr lang="pt-BR" dirty="0" smtClean="0"/>
              <a:t>doma</a:t>
            </a:r>
            <a:r>
              <a:rPr lang="sr-Latn-ME" dirty="0" smtClean="0"/>
              <a:t>ć</a:t>
            </a:r>
            <a:r>
              <a:rPr lang="pt-BR" dirty="0" smtClean="0"/>
              <a:t>ih</a:t>
            </a:r>
            <a:r>
              <a:rPr lang="sr-Latn-ME" dirty="0" smtClean="0"/>
              <a:t> </a:t>
            </a:r>
            <a:r>
              <a:rPr lang="en-US" dirty="0" err="1" smtClean="0"/>
              <a:t>investitora</a:t>
            </a:r>
            <a:r>
              <a:rPr lang="en-US" dirty="0"/>
              <a:t>, </a:t>
            </a:r>
            <a:r>
              <a:rPr lang="en-US" dirty="0" err="1"/>
              <a:t>smanjenju</a:t>
            </a:r>
            <a:r>
              <a:rPr lang="en-US" dirty="0"/>
              <a:t> </a:t>
            </a:r>
            <a:r>
              <a:rPr lang="en-US" dirty="0" err="1"/>
              <a:t>troška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podršci</a:t>
            </a:r>
            <a:r>
              <a:rPr lang="en-US" dirty="0"/>
              <a:t> </a:t>
            </a:r>
            <a:r>
              <a:rPr lang="en-US" dirty="0" err="1"/>
              <a:t>dobrom</a:t>
            </a:r>
            <a:r>
              <a:rPr lang="en-US" dirty="0"/>
              <a:t> </a:t>
            </a:r>
            <a:r>
              <a:rPr lang="en-US" dirty="0" err="1" smtClean="0"/>
              <a:t>funkcionisanju</a:t>
            </a:r>
            <a:r>
              <a:rPr lang="sr-Latn-ME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kraju</a:t>
            </a:r>
            <a:r>
              <a:rPr lang="en-US" dirty="0"/>
              <a:t> </a:t>
            </a:r>
            <a:r>
              <a:rPr lang="en-US" dirty="0" err="1"/>
              <a:t>dovesti</a:t>
            </a:r>
            <a:r>
              <a:rPr lang="en-US" dirty="0"/>
              <a:t> do </a:t>
            </a:r>
            <a:r>
              <a:rPr lang="en-US" dirty="0" err="1"/>
              <a:t>stabilnijih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03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1976"/>
            <a:ext cx="10515600" cy="515498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Ne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jedinstven</a:t>
            </a:r>
            <a:r>
              <a:rPr lang="en-US" dirty="0"/>
              <a:t> model </a:t>
            </a:r>
            <a:r>
              <a:rPr lang="en-US" dirty="0" err="1"/>
              <a:t>dobrog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Me</a:t>
            </a:r>
            <a:r>
              <a:rPr lang="sr-Latn-ME" dirty="0" smtClean="0"/>
              <a:t>đ</a:t>
            </a:r>
            <a:r>
              <a:rPr lang="en-US" dirty="0" err="1" smtClean="0"/>
              <a:t>utim</a:t>
            </a:r>
            <a:r>
              <a:rPr lang="en-US" dirty="0"/>
              <a:t>, </a:t>
            </a:r>
            <a:r>
              <a:rPr lang="en-US" dirty="0" err="1" smtClean="0"/>
              <a:t>tokom</a:t>
            </a:r>
            <a:r>
              <a:rPr lang="sr-Latn-ME" dirty="0" smtClean="0"/>
              <a:t> </a:t>
            </a:r>
            <a:r>
              <a:rPr lang="en-US" dirty="0" err="1" smtClean="0"/>
              <a:t>rada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zemljama</a:t>
            </a:r>
            <a:r>
              <a:rPr lang="en-US" dirty="0"/>
              <a:t> OECD-a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lanice</a:t>
            </a:r>
            <a:r>
              <a:rPr lang="en-US" dirty="0" smtClean="0"/>
              <a:t> </a:t>
            </a:r>
            <a:r>
              <a:rPr lang="en-US" dirty="0"/>
              <a:t>OECD-a,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unutar</a:t>
            </a:r>
            <a:r>
              <a:rPr lang="sr-Latn-ME" dirty="0" smtClean="0"/>
              <a:t> </a:t>
            </a:r>
            <a:r>
              <a:rPr lang="pl-PL" dirty="0" smtClean="0"/>
              <a:t>Organizacije</a:t>
            </a:r>
            <a:r>
              <a:rPr lang="pl-PL" dirty="0"/>
              <a:t>, </a:t>
            </a:r>
            <a:r>
              <a:rPr lang="pl-PL" dirty="0" smtClean="0"/>
              <a:t>uočene </a:t>
            </a:r>
            <a:r>
              <a:rPr lang="pl-PL" dirty="0"/>
              <a:t>su neki </a:t>
            </a:r>
            <a:r>
              <a:rPr lang="pl-PL" dirty="0" smtClean="0"/>
              <a:t>zajednički </a:t>
            </a:r>
            <a:r>
              <a:rPr lang="pl-PL" dirty="0"/>
              <a:t>elementi koji </a:t>
            </a:r>
            <a:r>
              <a:rPr lang="pl-PL" dirty="0" smtClean="0"/>
              <a:t>čine </a:t>
            </a:r>
            <a:r>
              <a:rPr lang="pl-PL" dirty="0"/>
              <a:t>osnovu </a:t>
            </a:r>
            <a:r>
              <a:rPr lang="pl-PL" dirty="0" smtClean="0"/>
              <a:t>dobrog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/>
              <a:t>upravljanja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Principi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nadgradnja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 smtClean="0"/>
              <a:t>zajedni</a:t>
            </a:r>
            <a:r>
              <a:rPr lang="sr-Latn-ME" dirty="0" smtClean="0"/>
              <a:t>č</a:t>
            </a:r>
            <a:r>
              <a:rPr lang="en-US" dirty="0" err="1" smtClean="0"/>
              <a:t>kim</a:t>
            </a:r>
            <a:r>
              <a:rPr lang="sr-Latn-ME" dirty="0" smtClean="0"/>
              <a:t> </a:t>
            </a:r>
            <a:r>
              <a:rPr lang="en-US" dirty="0" err="1" smtClean="0"/>
              <a:t>elementima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formulisani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/>
              <a:t>obuhvataju</a:t>
            </a:r>
            <a:r>
              <a:rPr lang="en-US" dirty="0"/>
              <a:t> </a:t>
            </a:r>
            <a:r>
              <a:rPr lang="en-US" dirty="0" err="1" smtClean="0"/>
              <a:t>razli</a:t>
            </a:r>
            <a:r>
              <a:rPr lang="sr-Latn-ME" dirty="0" smtClean="0"/>
              <a:t>č</a:t>
            </a:r>
            <a:r>
              <a:rPr lang="en-US" dirty="0" err="1" smtClean="0"/>
              <a:t>ite</a:t>
            </a:r>
            <a:r>
              <a:rPr lang="en-US" dirty="0" smtClean="0"/>
              <a:t> </a:t>
            </a:r>
            <a:r>
              <a:rPr lang="en-US" dirty="0" err="1" smtClean="0"/>
              <a:t>postoje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/>
              <a:t>modele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</a:t>
            </a:r>
            <a:r>
              <a:rPr lang="sr-Latn-ME" dirty="0" smtClean="0"/>
              <a:t> </a:t>
            </a:r>
            <a:r>
              <a:rPr lang="pl-PL" dirty="0" smtClean="0"/>
              <a:t>primjer</a:t>
            </a:r>
            <a:r>
              <a:rPr lang="pl-PL" dirty="0"/>
              <a:t>, oni ne zagovaraju ni jednu </a:t>
            </a:r>
            <a:r>
              <a:rPr lang="pl-PL" dirty="0" smtClean="0"/>
              <a:t>određenu </a:t>
            </a:r>
            <a:r>
              <a:rPr lang="pl-PL" dirty="0"/>
              <a:t>strukturu odbora, te termin "odbor</a:t>
            </a:r>
            <a:r>
              <a:rPr lang="pl-PL" dirty="0" smtClean="0"/>
              <a:t>",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smtClean="0"/>
              <a:t>,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 smtClean="0"/>
              <a:t>zna</a:t>
            </a:r>
            <a:r>
              <a:rPr lang="sr-Latn-ME" dirty="0" smtClean="0"/>
              <a:t>č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podrazum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 err="1" smtClean="0"/>
              <a:t>razli</a:t>
            </a:r>
            <a:r>
              <a:rPr lang="sr-Latn-ME" dirty="0" smtClean="0"/>
              <a:t>č</a:t>
            </a:r>
            <a:r>
              <a:rPr lang="en-US" dirty="0" err="1" smtClean="0"/>
              <a:t>ite</a:t>
            </a:r>
            <a:r>
              <a:rPr lang="sr-Latn-ME" dirty="0" smtClean="0"/>
              <a:t> </a:t>
            </a:r>
            <a:r>
              <a:rPr lang="pl-PL" dirty="0" smtClean="0"/>
              <a:t>nacionalne </a:t>
            </a:r>
            <a:r>
              <a:rPr lang="pl-PL" dirty="0"/>
              <a:t>modele strukture odbora koji postoje u zemljama lanicama </a:t>
            </a:r>
            <a:r>
              <a:rPr lang="pl-PL" dirty="0" smtClean="0"/>
              <a:t>OECDa i </a:t>
            </a:r>
            <a:r>
              <a:rPr lang="pl-PL" dirty="0"/>
              <a:t>u onima koje nisu </a:t>
            </a:r>
            <a:r>
              <a:rPr lang="pl-PL" dirty="0" smtClean="0"/>
              <a:t>članice </a:t>
            </a:r>
            <a:r>
              <a:rPr lang="pl-PL" dirty="0"/>
              <a:t>OECD-a. </a:t>
            </a:r>
            <a:endParaRPr lang="pl-PL" dirty="0" smtClean="0"/>
          </a:p>
          <a:p>
            <a:pPr algn="just"/>
            <a:r>
              <a:rPr lang="pl-PL" dirty="0" smtClean="0"/>
              <a:t>U tipičnom </a:t>
            </a:r>
            <a:r>
              <a:rPr lang="pl-PL" dirty="0"/>
              <a:t>"dvostepenom" sistemu, </a:t>
            </a:r>
            <a:r>
              <a:rPr lang="pl-PL" dirty="0" smtClean="0"/>
              <a:t>koji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, </a:t>
            </a:r>
            <a:r>
              <a:rPr lang="en-US" dirty="0" err="1"/>
              <a:t>termin</a:t>
            </a:r>
            <a:r>
              <a:rPr lang="en-US" dirty="0"/>
              <a:t> "</a:t>
            </a:r>
            <a:r>
              <a:rPr lang="en-US" dirty="0" err="1"/>
              <a:t>odbor</a:t>
            </a:r>
            <a:r>
              <a:rPr lang="en-US" dirty="0"/>
              <a:t>", </a:t>
            </a:r>
            <a:r>
              <a:rPr lang="en-US" dirty="0" err="1"/>
              <a:t>kako</a:t>
            </a:r>
            <a:r>
              <a:rPr lang="en-US" dirty="0"/>
              <a:t> se </a:t>
            </a:r>
            <a:r>
              <a:rPr lang="en-US" dirty="0" err="1"/>
              <a:t>koristi</a:t>
            </a:r>
            <a:r>
              <a:rPr lang="en-US" dirty="0"/>
              <a:t> u </a:t>
            </a:r>
            <a:r>
              <a:rPr lang="en-US" dirty="0" err="1"/>
              <a:t>Principima</a:t>
            </a:r>
            <a:r>
              <a:rPr lang="en-US" dirty="0"/>
              <a:t>,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pl-PL" dirty="0" smtClean="0"/>
              <a:t>odnosi </a:t>
            </a:r>
            <a:r>
              <a:rPr lang="pl-PL" dirty="0"/>
              <a:t>na "nadzorni odbor", dok se naziv "kljuni rukovodioci" odnosi </a:t>
            </a:r>
            <a:r>
              <a:rPr lang="pl-PL" dirty="0" smtClean="0"/>
              <a:t>na </a:t>
            </a:r>
            <a:r>
              <a:rPr lang="en-US" dirty="0" smtClean="0"/>
              <a:t>"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".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sistemima</a:t>
            </a:r>
            <a:r>
              <a:rPr lang="en-US" dirty="0"/>
              <a:t> u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jedinstveni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nadzire</a:t>
            </a:r>
            <a:r>
              <a:rPr lang="en-US" dirty="0"/>
              <a:t> </a:t>
            </a:r>
            <a:r>
              <a:rPr lang="en-US" dirty="0" err="1" smtClean="0"/>
              <a:t>odbor</a:t>
            </a:r>
            <a:r>
              <a:rPr lang="sr-Latn-ME" dirty="0" smtClean="0"/>
              <a:t> </a:t>
            </a:r>
            <a:r>
              <a:rPr lang="en-US" dirty="0" err="1" smtClean="0"/>
              <a:t>unutrašnjih</a:t>
            </a:r>
            <a:r>
              <a:rPr lang="en-US" dirty="0" smtClean="0"/>
              <a:t> </a:t>
            </a:r>
            <a:r>
              <a:rPr lang="en-US" dirty="0" err="1"/>
              <a:t>revizora</a:t>
            </a:r>
            <a:r>
              <a:rPr lang="en-US" dirty="0"/>
              <a:t>, </a:t>
            </a:r>
            <a:r>
              <a:rPr lang="en-US" dirty="0" err="1"/>
              <a:t>principi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enljivi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</a:t>
            </a:r>
            <a:r>
              <a:rPr lang="en-US" dirty="0"/>
              <a:t>, </a:t>
            </a:r>
            <a:r>
              <a:rPr lang="en-US" i="1" dirty="0"/>
              <a:t>mutatis mutandis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fi-FI" dirty="0" smtClean="0"/>
              <a:t>prim</a:t>
            </a:r>
            <a:r>
              <a:rPr lang="sr-Latn-ME" dirty="0" smtClean="0"/>
              <a:t>j</a:t>
            </a:r>
            <a:r>
              <a:rPr lang="fi-FI" dirty="0" smtClean="0"/>
              <a:t>enljivi</a:t>
            </a:r>
            <a:r>
              <a:rPr lang="fi-FI" dirty="0"/>
              <a:t>. </a:t>
            </a:r>
            <a:endParaRPr lang="sr-Latn-ME" dirty="0" smtClean="0"/>
          </a:p>
          <a:p>
            <a:pPr algn="just"/>
            <a:r>
              <a:rPr lang="fi-FI" dirty="0" smtClean="0"/>
              <a:t>Termini </a:t>
            </a:r>
            <a:r>
              <a:rPr lang="fi-FI" dirty="0"/>
              <a:t>"korporacija" i "kompanija" se </a:t>
            </a:r>
            <a:r>
              <a:rPr lang="fi-FI" dirty="0" smtClean="0"/>
              <a:t>naizmeni</a:t>
            </a:r>
            <a:r>
              <a:rPr lang="sr-Latn-ME" dirty="0" smtClean="0"/>
              <a:t>č</a:t>
            </a:r>
            <a:r>
              <a:rPr lang="fi-FI" dirty="0" smtClean="0"/>
              <a:t>no </a:t>
            </a:r>
            <a:r>
              <a:rPr lang="fi-FI" dirty="0"/>
              <a:t>koriste u tekstu.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356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i="1" dirty="0" smtClean="0"/>
              <a:t/>
            </a:r>
            <a:br>
              <a:rPr lang="sr-Latn-ME" i="1" dirty="0" smtClean="0"/>
            </a:br>
            <a:r>
              <a:rPr lang="sr-Latn-ME" dirty="0" smtClean="0"/>
              <a:t>Princip </a:t>
            </a:r>
            <a:r>
              <a:rPr lang="en-US" dirty="0" smtClean="0"/>
              <a:t>I</a:t>
            </a:r>
            <a:r>
              <a:rPr lang="sr-Latn-ME" dirty="0"/>
              <a:t> </a:t>
            </a:r>
            <a:r>
              <a:rPr lang="sr-Latn-ME" dirty="0" smtClean="0"/>
              <a:t>- </a:t>
            </a:r>
            <a:r>
              <a:rPr lang="en-US" dirty="0" smtClean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smtClean="0"/>
              <a:t>e</a:t>
            </a:r>
            <a:r>
              <a:rPr lang="sr-Latn-ME" dirty="0" smtClean="0"/>
              <a:t>đ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 smtClean="0"/>
              <a:t>osnove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efikasan</a:t>
            </a:r>
            <a:r>
              <a:rPr lang="en-US" dirty="0" smtClean="0"/>
              <a:t> </a:t>
            </a:r>
            <a:r>
              <a:rPr lang="en-US" dirty="0" err="1" smtClean="0"/>
              <a:t>okvir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i="1" dirty="0" err="1" smtClean="0"/>
              <a:t>Okvir</a:t>
            </a:r>
            <a:r>
              <a:rPr lang="en-US" i="1" dirty="0" smtClean="0"/>
              <a:t> </a:t>
            </a:r>
            <a:r>
              <a:rPr lang="en-US" i="1" dirty="0" err="1"/>
              <a:t>korporativnog</a:t>
            </a:r>
            <a:r>
              <a:rPr lang="en-US" i="1" dirty="0"/>
              <a:t> </a:t>
            </a:r>
            <a:r>
              <a:rPr lang="en-US" i="1" dirty="0" err="1"/>
              <a:t>upravljanja</a:t>
            </a:r>
            <a:r>
              <a:rPr lang="en-US" i="1" dirty="0"/>
              <a:t> </a:t>
            </a:r>
            <a:r>
              <a:rPr lang="en-US" i="1" dirty="0" err="1"/>
              <a:t>treba</a:t>
            </a:r>
            <a:r>
              <a:rPr lang="en-US" i="1" dirty="0"/>
              <a:t> da </a:t>
            </a:r>
            <a:r>
              <a:rPr lang="en-US" i="1" dirty="0" err="1"/>
              <a:t>promoviše</a:t>
            </a:r>
            <a:r>
              <a:rPr lang="en-US" i="1" dirty="0"/>
              <a:t> </a:t>
            </a:r>
            <a:r>
              <a:rPr lang="en-US" i="1" dirty="0" err="1"/>
              <a:t>transparentno</a:t>
            </a:r>
            <a:r>
              <a:rPr lang="en-US" i="1" dirty="0"/>
              <a:t> </a:t>
            </a:r>
            <a:r>
              <a:rPr lang="en-US" i="1" dirty="0" err="1" smtClean="0"/>
              <a:t>i</a:t>
            </a:r>
            <a:r>
              <a:rPr lang="sr-Latn-ME" i="1" dirty="0" smtClean="0"/>
              <a:t> </a:t>
            </a:r>
            <a:r>
              <a:rPr lang="en-US" i="1" dirty="0" err="1" smtClean="0"/>
              <a:t>efikasno</a:t>
            </a:r>
            <a:r>
              <a:rPr lang="en-US" i="1" dirty="0" smtClean="0"/>
              <a:t> </a:t>
            </a:r>
            <a:r>
              <a:rPr lang="en-US" i="1" dirty="0" err="1"/>
              <a:t>tržište</a:t>
            </a:r>
            <a:r>
              <a:rPr lang="en-US" i="1" dirty="0"/>
              <a:t>, da </a:t>
            </a:r>
            <a:r>
              <a:rPr lang="en-US" i="1" dirty="0" err="1"/>
              <a:t>bude</a:t>
            </a:r>
            <a:r>
              <a:rPr lang="en-US" i="1" dirty="0"/>
              <a:t> u </a:t>
            </a:r>
            <a:r>
              <a:rPr lang="en-US" i="1" dirty="0" err="1"/>
              <a:t>skladu</a:t>
            </a:r>
            <a:r>
              <a:rPr lang="en-US" i="1" dirty="0"/>
              <a:t> </a:t>
            </a:r>
            <a:r>
              <a:rPr lang="en-US" i="1" dirty="0" err="1"/>
              <a:t>sa</a:t>
            </a:r>
            <a:r>
              <a:rPr lang="en-US" i="1" dirty="0"/>
              <a:t> </a:t>
            </a:r>
            <a:r>
              <a:rPr lang="en-US" i="1" dirty="0" err="1"/>
              <a:t>vladavinom</a:t>
            </a:r>
            <a:r>
              <a:rPr lang="en-US" i="1" dirty="0"/>
              <a:t> </a:t>
            </a:r>
            <a:r>
              <a:rPr lang="en-US" i="1" dirty="0" err="1"/>
              <a:t>prava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da </a:t>
            </a:r>
            <a:r>
              <a:rPr lang="en-US" i="1" dirty="0" err="1" smtClean="0"/>
              <a:t>jasno</a:t>
            </a:r>
            <a:r>
              <a:rPr lang="sr-Latn-ME" i="1" dirty="0" smtClean="0"/>
              <a:t> </a:t>
            </a:r>
            <a:r>
              <a:rPr lang="en-US" i="1" dirty="0" err="1" smtClean="0"/>
              <a:t>artikuliše</a:t>
            </a:r>
            <a:r>
              <a:rPr lang="en-US" i="1" dirty="0" smtClean="0"/>
              <a:t> pod</a:t>
            </a:r>
            <a:r>
              <a:rPr lang="sr-Latn-ME" i="1" dirty="0" smtClean="0"/>
              <a:t>j</a:t>
            </a:r>
            <a:r>
              <a:rPr lang="en-US" i="1" dirty="0" err="1" smtClean="0"/>
              <a:t>elu</a:t>
            </a:r>
            <a:r>
              <a:rPr lang="en-US" i="1" dirty="0" smtClean="0"/>
              <a:t> </a:t>
            </a:r>
            <a:r>
              <a:rPr lang="en-US" i="1" dirty="0" err="1"/>
              <a:t>odgovornosti</a:t>
            </a:r>
            <a:r>
              <a:rPr lang="en-US" i="1" dirty="0"/>
              <a:t> </a:t>
            </a:r>
            <a:r>
              <a:rPr lang="en-US" i="1" dirty="0" smtClean="0"/>
              <a:t>me</a:t>
            </a:r>
            <a:r>
              <a:rPr lang="sr-Latn-ME" i="1" dirty="0" smtClean="0"/>
              <a:t>đ</a:t>
            </a:r>
            <a:r>
              <a:rPr lang="en-US" i="1" dirty="0" smtClean="0"/>
              <a:t>u </a:t>
            </a:r>
            <a:r>
              <a:rPr lang="en-US" i="1" dirty="0" err="1"/>
              <a:t>razliitim</a:t>
            </a:r>
            <a:r>
              <a:rPr lang="en-US" i="1" dirty="0"/>
              <a:t> </a:t>
            </a:r>
            <a:r>
              <a:rPr lang="en-US" i="1" dirty="0" err="1"/>
              <a:t>nadzornim</a:t>
            </a:r>
            <a:r>
              <a:rPr lang="en-US" i="1" dirty="0"/>
              <a:t> </a:t>
            </a:r>
            <a:r>
              <a:rPr lang="en-US" i="1" dirty="0" err="1" smtClean="0"/>
              <a:t>i</a:t>
            </a:r>
            <a:r>
              <a:rPr lang="sr-Latn-ME" i="1" dirty="0" smtClean="0"/>
              <a:t> </a:t>
            </a:r>
            <a:r>
              <a:rPr lang="pl-PL" i="1" dirty="0" smtClean="0"/>
              <a:t>regulatornim </a:t>
            </a:r>
            <a:r>
              <a:rPr lang="pl-PL" i="1" dirty="0"/>
              <a:t>organima i organima za </a:t>
            </a:r>
            <a:r>
              <a:rPr lang="pl-PL" i="1" dirty="0" smtClean="0"/>
              <a:t>sprovođenje </a:t>
            </a:r>
            <a:r>
              <a:rPr lang="pl-PL" i="1" dirty="0"/>
              <a:t>zakona.</a:t>
            </a:r>
          </a:p>
          <a:p>
            <a:pPr marL="0" indent="0" algn="just">
              <a:buNone/>
            </a:pPr>
            <a:r>
              <a:rPr lang="en-US" dirty="0"/>
              <a:t>A.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se </a:t>
            </a:r>
            <a:r>
              <a:rPr lang="en-US" dirty="0" err="1"/>
              <a:t>razvije</a:t>
            </a:r>
            <a:r>
              <a:rPr lang="en-US" dirty="0"/>
              <a:t> </a:t>
            </a:r>
            <a:r>
              <a:rPr lang="en-US" dirty="0" err="1" smtClean="0"/>
              <a:t>uzimaju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obzir</a:t>
            </a:r>
            <a:r>
              <a:rPr lang="sr-Latn-ME" dirty="0" smtClean="0"/>
              <a:t> </a:t>
            </a:r>
            <a:r>
              <a:rPr lang="en-US" dirty="0" err="1" smtClean="0"/>
              <a:t>njegov</a:t>
            </a:r>
            <a:r>
              <a:rPr lang="en-US" dirty="0" smtClean="0"/>
              <a:t> </a:t>
            </a:r>
            <a:r>
              <a:rPr lang="en-US" dirty="0" err="1"/>
              <a:t>uticaj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elokupne</a:t>
            </a:r>
            <a:r>
              <a:rPr lang="en-US" dirty="0" smtClean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en-US" dirty="0" err="1"/>
              <a:t>rezultate</a:t>
            </a:r>
            <a:r>
              <a:rPr lang="en-US" dirty="0"/>
              <a:t>, </a:t>
            </a:r>
            <a:r>
              <a:rPr lang="en-US" dirty="0" err="1"/>
              <a:t>integritet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pl-PL" dirty="0" smtClean="0"/>
              <a:t>podsticaje </a:t>
            </a:r>
            <a:r>
              <a:rPr lang="pl-PL" dirty="0"/>
              <a:t>koje stvara za </a:t>
            </a:r>
            <a:r>
              <a:rPr lang="pl-PL" dirty="0" smtClean="0"/>
              <a:t>učesnike </a:t>
            </a:r>
            <a:r>
              <a:rPr lang="pl-PL" dirty="0"/>
              <a:t>na tržištu, kao i na </a:t>
            </a:r>
            <a:r>
              <a:rPr lang="pl-PL" dirty="0" smtClean="0"/>
              <a:t>unapređenje </a:t>
            </a:r>
            <a:r>
              <a:rPr lang="en-US" dirty="0" err="1" smtClean="0"/>
              <a:t>transparentnog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efikasnog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B.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regulatorni</a:t>
            </a:r>
            <a:r>
              <a:rPr lang="en-US" dirty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j</a:t>
            </a:r>
            <a:r>
              <a:rPr lang="en-US" dirty="0" err="1" smtClean="0"/>
              <a:t>evi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uti</a:t>
            </a:r>
            <a:r>
              <a:rPr lang="sr-Latn-ME" dirty="0" smtClean="0"/>
              <a:t>č</a:t>
            </a:r>
            <a:r>
              <a:rPr lang="en-US" dirty="0" smtClean="0"/>
              <a:t>u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praksu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 smtClean="0"/>
              <a:t>upravljanja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jurisdikciji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budu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vladavinom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, </a:t>
            </a:r>
            <a:r>
              <a:rPr lang="en-US" dirty="0" err="1"/>
              <a:t>transparentni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sprovodivi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68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 smtClean="0"/>
              <a:t>C. </a:t>
            </a:r>
            <a:r>
              <a:rPr lang="en-US" dirty="0" smtClean="0"/>
              <a:t>Pod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 smtClean="0"/>
              <a:t>izme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razli</a:t>
            </a:r>
            <a:r>
              <a:rPr lang="sr-Latn-ME" dirty="0" smtClean="0"/>
              <a:t>č</a:t>
            </a:r>
            <a:r>
              <a:rPr lang="en-US" dirty="0" err="1" smtClean="0"/>
              <a:t>itih</a:t>
            </a:r>
            <a:r>
              <a:rPr lang="en-US" dirty="0" smtClean="0"/>
              <a:t> </a:t>
            </a:r>
            <a:r>
              <a:rPr lang="en-US" dirty="0" err="1"/>
              <a:t>državnih</a:t>
            </a:r>
            <a:r>
              <a:rPr lang="en-US" dirty="0"/>
              <a:t> organa u </a:t>
            </a:r>
            <a:r>
              <a:rPr lang="en-US" dirty="0" err="1"/>
              <a:t>jurisdikciji</a:t>
            </a:r>
            <a:r>
              <a:rPr lang="en-US" dirty="0"/>
              <a:t> </a:t>
            </a:r>
            <a:r>
              <a:rPr lang="en-US" dirty="0" err="1" smtClean="0"/>
              <a:t>treba</a:t>
            </a:r>
            <a:r>
              <a:rPr lang="sr-Latn-ME" dirty="0" smtClean="0"/>
              <a:t> </a:t>
            </a:r>
            <a:r>
              <a:rPr lang="pt-BR" dirty="0" smtClean="0"/>
              <a:t>da </a:t>
            </a:r>
            <a:r>
              <a:rPr lang="pt-BR" dirty="0"/>
              <a:t>se jasno artikuliše i da </a:t>
            </a:r>
            <a:r>
              <a:rPr lang="pt-BR" dirty="0" smtClean="0"/>
              <a:t>obezb</a:t>
            </a:r>
            <a:r>
              <a:rPr lang="sr-Latn-ME" dirty="0" smtClean="0"/>
              <a:t>ij</a:t>
            </a:r>
            <a:r>
              <a:rPr lang="pt-BR" dirty="0" smtClean="0"/>
              <a:t>edi </a:t>
            </a:r>
            <a:r>
              <a:rPr lang="pt-BR" dirty="0"/>
              <a:t>da se poštuje javni interes.</a:t>
            </a:r>
          </a:p>
          <a:p>
            <a:pPr marL="0" indent="0">
              <a:buNone/>
            </a:pPr>
            <a:r>
              <a:rPr lang="pl-PL" dirty="0"/>
              <a:t>D. Nadzorni, regulatorni organi i organi za </a:t>
            </a:r>
            <a:r>
              <a:rPr lang="pl-PL" dirty="0" smtClean="0"/>
              <a:t>sprovođenje </a:t>
            </a:r>
            <a:r>
              <a:rPr lang="pl-PL" dirty="0"/>
              <a:t>zakona treba </a:t>
            </a:r>
            <a:r>
              <a:rPr lang="pl-PL" dirty="0" smtClean="0"/>
              <a:t>da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ovlaš</a:t>
            </a:r>
            <a:r>
              <a:rPr lang="sr-Latn-ME" dirty="0" smtClean="0"/>
              <a:t>t</a:t>
            </a:r>
            <a:r>
              <a:rPr lang="en-US" dirty="0" err="1" smtClean="0"/>
              <a:t>enje</a:t>
            </a:r>
            <a:r>
              <a:rPr lang="en-US" dirty="0"/>
              <a:t>, </a:t>
            </a:r>
            <a:r>
              <a:rPr lang="en-US" dirty="0" err="1"/>
              <a:t>integritet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profesionalan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objektivan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Osim</a:t>
            </a:r>
            <a:r>
              <a:rPr lang="en-US" dirty="0" smtClean="0"/>
              <a:t> </a:t>
            </a:r>
            <a:r>
              <a:rPr lang="en-US" dirty="0"/>
              <a:t>toga,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budu</a:t>
            </a:r>
            <a:r>
              <a:rPr lang="en-US" dirty="0" smtClean="0"/>
              <a:t> </a:t>
            </a:r>
            <a:r>
              <a:rPr lang="en-US" dirty="0" err="1"/>
              <a:t>pravovremene</a:t>
            </a:r>
            <a:r>
              <a:rPr lang="en-US" dirty="0"/>
              <a:t>, </a:t>
            </a:r>
            <a:r>
              <a:rPr lang="en-US" dirty="0" err="1"/>
              <a:t>transparentne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detaljno</a:t>
            </a:r>
            <a:r>
              <a:rPr lang="en-US" dirty="0"/>
              <a:t> </a:t>
            </a:r>
            <a:r>
              <a:rPr lang="en-US" dirty="0" err="1" smtClean="0"/>
              <a:t>obrazložen</a:t>
            </a:r>
            <a:r>
              <a:rPr lang="sr-Latn-ME" dirty="0" smtClean="0"/>
              <a:t>j</a:t>
            </a:r>
            <a:r>
              <a:rPr lang="en-US" dirty="0" smtClean="0"/>
              <a:t>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77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 </a:t>
            </a:r>
            <a:r>
              <a:rPr lang="sr-Latn-ME" i="1" dirty="0" smtClean="0"/>
              <a:t>Kako se postiže o</a:t>
            </a:r>
            <a:r>
              <a:rPr lang="en-US" i="1" dirty="0" err="1" smtClean="0"/>
              <a:t>bezb</a:t>
            </a:r>
            <a:r>
              <a:rPr lang="sr-Latn-ME" i="1" dirty="0" smtClean="0"/>
              <a:t>j</a:t>
            </a:r>
            <a:r>
              <a:rPr lang="en-US" i="1" dirty="0" smtClean="0"/>
              <a:t>e</a:t>
            </a:r>
            <a:r>
              <a:rPr lang="sr-Latn-ME" i="1" dirty="0" smtClean="0"/>
              <a:t>đ</a:t>
            </a:r>
            <a:r>
              <a:rPr lang="en-US" i="1" dirty="0" err="1" smtClean="0"/>
              <a:t>nje</a:t>
            </a:r>
            <a:r>
              <a:rPr lang="en-US" i="1" dirty="0" smtClean="0"/>
              <a:t> </a:t>
            </a:r>
            <a:r>
              <a:rPr lang="en-US" i="1" dirty="0" err="1" smtClean="0"/>
              <a:t>osnove</a:t>
            </a:r>
            <a:r>
              <a:rPr lang="en-US" i="1" dirty="0" smtClean="0"/>
              <a:t> </a:t>
            </a:r>
            <a:r>
              <a:rPr lang="en-US" i="1" dirty="0" err="1" smtClean="0"/>
              <a:t>za</a:t>
            </a:r>
            <a:r>
              <a:rPr lang="en-US" i="1" dirty="0" smtClean="0"/>
              <a:t> </a:t>
            </a:r>
            <a:r>
              <a:rPr lang="en-US" i="1" dirty="0" err="1" smtClean="0"/>
              <a:t>efikasan</a:t>
            </a:r>
            <a:r>
              <a:rPr lang="en-US" i="1" dirty="0" smtClean="0"/>
              <a:t> </a:t>
            </a:r>
            <a:r>
              <a:rPr lang="en-US" i="1" dirty="0" err="1" smtClean="0"/>
              <a:t>okvir</a:t>
            </a:r>
            <a:r>
              <a:rPr lang="sr-Latn-ME" i="1" dirty="0" smtClean="0"/>
              <a:t> </a:t>
            </a:r>
            <a:r>
              <a:rPr lang="en-US" i="1" dirty="0" err="1" smtClean="0"/>
              <a:t>korporativnog</a:t>
            </a:r>
            <a:r>
              <a:rPr lang="en-US" i="1" dirty="0" smtClean="0"/>
              <a:t> </a:t>
            </a:r>
            <a:r>
              <a:rPr lang="en-US" i="1" dirty="0" err="1" smtClean="0"/>
              <a:t>upravljanja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Da </a:t>
            </a:r>
            <a:r>
              <a:rPr lang="en-US" dirty="0"/>
              <a:t>bi se </a:t>
            </a:r>
            <a:r>
              <a:rPr lang="en-US" dirty="0" err="1"/>
              <a:t>obezb</a:t>
            </a:r>
            <a:r>
              <a:rPr lang="sr-Latn-ME" dirty="0"/>
              <a:t>ij</a:t>
            </a:r>
            <a:r>
              <a:rPr lang="en-US" dirty="0" err="1"/>
              <a:t>edio</a:t>
            </a:r>
            <a:r>
              <a:rPr lang="en-US" dirty="0"/>
              <a:t>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efikasnog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neophodno</a:t>
            </a:r>
            <a:r>
              <a:rPr lang="en-US" dirty="0"/>
              <a:t> je </a:t>
            </a:r>
            <a:r>
              <a:rPr lang="en-US" dirty="0" err="1"/>
              <a:t>utvrditi</a:t>
            </a:r>
            <a:r>
              <a:rPr lang="en-US" dirty="0"/>
              <a:t> </a:t>
            </a:r>
            <a:r>
              <a:rPr lang="en-US" dirty="0" err="1"/>
              <a:t>odgovarajuu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efikasnu</a:t>
            </a:r>
            <a:r>
              <a:rPr lang="en-US" dirty="0"/>
              <a:t> </a:t>
            </a:r>
            <a:r>
              <a:rPr lang="en-US" dirty="0" err="1"/>
              <a:t>pravnu</a:t>
            </a:r>
            <a:r>
              <a:rPr lang="en-US" dirty="0"/>
              <a:t>, </a:t>
            </a:r>
            <a:r>
              <a:rPr lang="en-US" dirty="0" err="1"/>
              <a:t>regulatornu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 err="1"/>
              <a:t>institucionalnu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osloniti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 u</a:t>
            </a:r>
            <a:r>
              <a:rPr lang="sr-Latn-ME" dirty="0"/>
              <a:t>č</a:t>
            </a:r>
            <a:r>
              <a:rPr lang="en-US" dirty="0" err="1"/>
              <a:t>esnici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sr-Latn-ME" dirty="0"/>
              <a:t> </a:t>
            </a:r>
            <a:r>
              <a:rPr lang="en-US" dirty="0" err="1"/>
              <a:t>uspostavljanju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privatnih</a:t>
            </a:r>
            <a:r>
              <a:rPr lang="en-US" dirty="0"/>
              <a:t> </a:t>
            </a:r>
            <a:r>
              <a:rPr lang="en-US" dirty="0" err="1"/>
              <a:t>ugovornih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sr-Latn-ME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standardno</a:t>
            </a:r>
            <a:r>
              <a:rPr lang="en-US" dirty="0"/>
              <a:t>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elemente</a:t>
            </a:r>
            <a:r>
              <a:rPr lang="en-US" dirty="0"/>
              <a:t> </a:t>
            </a:r>
            <a:r>
              <a:rPr lang="en-US" dirty="0" err="1"/>
              <a:t>zakonodavstva</a:t>
            </a:r>
            <a:r>
              <a:rPr lang="en-US" dirty="0"/>
              <a:t>, regulative, </a:t>
            </a:r>
            <a:r>
              <a:rPr lang="en-US" dirty="0" err="1"/>
              <a:t>samoregulatornih</a:t>
            </a:r>
            <a:r>
              <a:rPr lang="sr-Latn-ME" dirty="0"/>
              <a:t> </a:t>
            </a:r>
            <a:r>
              <a:rPr lang="en-US" dirty="0" err="1"/>
              <a:t>aranžmana</a:t>
            </a:r>
            <a:r>
              <a:rPr lang="en-US" dirty="0"/>
              <a:t>, </a:t>
            </a:r>
            <a:r>
              <a:rPr lang="en-US" dirty="0" err="1"/>
              <a:t>dobrovoljnih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sr-Latn-ME" dirty="0"/>
              <a:t>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/>
              <a:t>specifinih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, </a:t>
            </a:r>
            <a:r>
              <a:rPr lang="en-US" dirty="0" err="1"/>
              <a:t>istorije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tradicije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Poželjna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ešavina</a:t>
            </a:r>
            <a:r>
              <a:rPr lang="sr-Latn-ME" dirty="0" smtClean="0"/>
              <a:t> </a:t>
            </a:r>
            <a:r>
              <a:rPr lang="en-US" dirty="0" err="1"/>
              <a:t>zakonodavstva</a:t>
            </a:r>
            <a:r>
              <a:rPr lang="en-US" dirty="0"/>
              <a:t>, regulative, </a:t>
            </a:r>
            <a:r>
              <a:rPr lang="en-US" dirty="0" err="1" smtClean="0"/>
              <a:t>samoregulisanja</a:t>
            </a:r>
            <a:r>
              <a:rPr lang="en-US" dirty="0"/>
              <a:t>, </a:t>
            </a:r>
            <a:r>
              <a:rPr lang="en-US" dirty="0" err="1"/>
              <a:t>dobrovoljnih</a:t>
            </a:r>
            <a:r>
              <a:rPr lang="en-US" dirty="0"/>
              <a:t> </a:t>
            </a:r>
            <a:r>
              <a:rPr lang="en-US" dirty="0" err="1"/>
              <a:t>standarda</a:t>
            </a:r>
            <a:r>
              <a:rPr lang="en-US" dirty="0"/>
              <a:t>, </a:t>
            </a:r>
            <a:r>
              <a:rPr lang="en-US" dirty="0" err="1"/>
              <a:t>itd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/>
              <a:t>U</a:t>
            </a:r>
            <a:r>
              <a:rPr lang="sr-Latn-ME" dirty="0"/>
              <a:t>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domenu</a:t>
            </a:r>
            <a:r>
              <a:rPr lang="en-US" dirty="0"/>
              <a:t> </a:t>
            </a:r>
            <a:r>
              <a:rPr lang="sr-Latn-ME" dirty="0"/>
              <a:t>ć</a:t>
            </a:r>
            <a:r>
              <a:rPr lang="en-US" dirty="0"/>
              <a:t>e se, </a:t>
            </a:r>
            <a:r>
              <a:rPr lang="en-US" dirty="0" err="1"/>
              <a:t>prema</a:t>
            </a:r>
            <a:r>
              <a:rPr lang="en-US" dirty="0"/>
              <a:t> tome, </a:t>
            </a:r>
            <a:r>
              <a:rPr lang="en-US" dirty="0" err="1"/>
              <a:t>razlikovati</a:t>
            </a:r>
            <a:r>
              <a:rPr lang="en-US" dirty="0"/>
              <a:t> od </a:t>
            </a:r>
            <a:r>
              <a:rPr lang="en-US" dirty="0" err="1"/>
              <a:t>zemlje</a:t>
            </a:r>
            <a:r>
              <a:rPr lang="en-US" dirty="0"/>
              <a:t> do </a:t>
            </a:r>
            <a:r>
              <a:rPr lang="en-US" dirty="0" err="1"/>
              <a:t>zemlje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Kako</a:t>
            </a:r>
            <a:r>
              <a:rPr lang="en-US" dirty="0"/>
              <a:t> se</a:t>
            </a:r>
            <a:r>
              <a:rPr lang="sr-Latn-ME" dirty="0"/>
              <a:t> </a:t>
            </a:r>
            <a:r>
              <a:rPr lang="en-US" dirty="0"/>
              <a:t>nova </a:t>
            </a:r>
            <a:r>
              <a:rPr lang="en-US" dirty="0" err="1"/>
              <a:t>iskustva</a:t>
            </a:r>
            <a:r>
              <a:rPr lang="en-US" dirty="0"/>
              <a:t> </a:t>
            </a:r>
            <a:r>
              <a:rPr lang="en-US" dirty="0" err="1"/>
              <a:t>sti</a:t>
            </a:r>
            <a:r>
              <a:rPr lang="sr-Latn-ME" dirty="0"/>
              <a:t>č</a:t>
            </a:r>
            <a:r>
              <a:rPr lang="en-US" dirty="0"/>
              <a:t>u a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m</a:t>
            </a:r>
            <a:r>
              <a:rPr lang="sr-Latn-ME" dirty="0"/>
              <a:t>ij</a:t>
            </a:r>
            <a:r>
              <a:rPr lang="en-US" dirty="0" err="1"/>
              <a:t>enjaju</a:t>
            </a:r>
            <a:r>
              <a:rPr lang="en-US" dirty="0"/>
              <a:t>, </a:t>
            </a:r>
            <a:r>
              <a:rPr lang="en-US" dirty="0" err="1"/>
              <a:t>sadržaj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okvira</a:t>
            </a:r>
            <a:r>
              <a:rPr lang="sr-Latn-ME" dirty="0"/>
              <a:t> </a:t>
            </a:r>
            <a:r>
              <a:rPr lang="it-IT" dirty="0" smtClean="0"/>
              <a:t> </a:t>
            </a:r>
            <a:r>
              <a:rPr lang="it-IT" dirty="0"/>
              <a:t>bi trebalo da se prilagode.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72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nastoje</a:t>
            </a:r>
            <a:r>
              <a:rPr lang="en-US" dirty="0"/>
              <a:t> da </a:t>
            </a:r>
            <a:r>
              <a:rPr lang="en-US" dirty="0" smtClean="0"/>
              <a:t>prim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/>
              <a:t>Principe </a:t>
            </a:r>
            <a:r>
              <a:rPr lang="en-US" dirty="0" err="1"/>
              <a:t>treba</a:t>
            </a:r>
            <a:r>
              <a:rPr lang="en-US" dirty="0"/>
              <a:t> da prate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 smtClean="0"/>
              <a:t>okvir</a:t>
            </a:r>
            <a:r>
              <a:rPr lang="sr-Latn-ME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/>
              <a:t>upravljanja</a:t>
            </a:r>
            <a:r>
              <a:rPr lang="en-US" dirty="0"/>
              <a:t>,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ujui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regulatorne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listing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poslovnu</a:t>
            </a:r>
            <a:r>
              <a:rPr lang="en-US" dirty="0" smtClean="0"/>
              <a:t> </a:t>
            </a:r>
            <a:r>
              <a:rPr lang="en-US" dirty="0" err="1"/>
              <a:t>praksu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ciljem</a:t>
            </a:r>
            <a:r>
              <a:rPr lang="en-US" dirty="0"/>
              <a:t> </a:t>
            </a:r>
            <a:r>
              <a:rPr lang="en-US" dirty="0" err="1"/>
              <a:t>održavanja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ja</a:t>
            </a:r>
            <a:r>
              <a:rPr lang="sr-Latn-ME" dirty="0" smtClean="0"/>
              <a:t>č</a:t>
            </a:r>
            <a:r>
              <a:rPr lang="en-US" dirty="0" err="1" smtClean="0"/>
              <a:t>anja</a:t>
            </a:r>
            <a:r>
              <a:rPr lang="en-US" dirty="0" smtClean="0"/>
              <a:t> </a:t>
            </a:r>
            <a:r>
              <a:rPr lang="en-US" dirty="0" err="1"/>
              <a:t>svog</a:t>
            </a:r>
            <a:r>
              <a:rPr lang="en-US" dirty="0"/>
              <a:t> </a:t>
            </a:r>
            <a:r>
              <a:rPr lang="en-US" dirty="0" err="1"/>
              <a:t>doprinosa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elovitosti</a:t>
            </a:r>
            <a:r>
              <a:rPr lang="sr-Latn-ME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ekonomskim</a:t>
            </a:r>
            <a:r>
              <a:rPr lang="en-US" dirty="0"/>
              <a:t> </a:t>
            </a:r>
            <a:r>
              <a:rPr lang="en-US" dirty="0" err="1"/>
              <a:t>rezultatima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Kao 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ovoga</a:t>
            </a:r>
            <a:r>
              <a:rPr lang="en-US" dirty="0"/>
              <a:t>, </a:t>
            </a:r>
            <a:r>
              <a:rPr lang="en-US" dirty="0" err="1"/>
              <a:t>važno</a:t>
            </a:r>
            <a:r>
              <a:rPr lang="en-US" dirty="0"/>
              <a:t> je </a:t>
            </a:r>
            <a:r>
              <a:rPr lang="en-US" dirty="0" err="1"/>
              <a:t>uzeti</a:t>
            </a:r>
            <a:r>
              <a:rPr lang="en-US" dirty="0"/>
              <a:t> u </a:t>
            </a:r>
            <a:r>
              <a:rPr lang="en-US" dirty="0" err="1" smtClean="0"/>
              <a:t>obzir</a:t>
            </a:r>
            <a:r>
              <a:rPr lang="sr-Latn-ME" dirty="0" smtClean="0"/>
              <a:t> </a:t>
            </a:r>
            <a:r>
              <a:rPr lang="en-US" dirty="0" err="1" smtClean="0"/>
              <a:t>interakciju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komplementarnost</a:t>
            </a:r>
            <a:r>
              <a:rPr lang="en-US" dirty="0"/>
              <a:t> </a:t>
            </a:r>
            <a:r>
              <a:rPr lang="en-US" dirty="0" smtClean="0"/>
              <a:t>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razli</a:t>
            </a:r>
            <a:r>
              <a:rPr lang="sr-Latn-ME" dirty="0" smtClean="0"/>
              <a:t>č</a:t>
            </a:r>
            <a:r>
              <a:rPr lang="en-US" dirty="0" err="1" smtClean="0"/>
              <a:t>itim</a:t>
            </a:r>
            <a:r>
              <a:rPr lang="en-US" dirty="0" smtClean="0"/>
              <a:t> </a:t>
            </a:r>
            <a:r>
              <a:rPr lang="en-US" dirty="0" err="1"/>
              <a:t>elementima</a:t>
            </a:r>
            <a:r>
              <a:rPr lang="en-US" dirty="0"/>
              <a:t> </a:t>
            </a:r>
            <a:r>
              <a:rPr lang="en-US" dirty="0" err="1"/>
              <a:t>okvira</a:t>
            </a:r>
            <a:r>
              <a:rPr lang="en-US" dirty="0"/>
              <a:t> </a:t>
            </a:r>
            <a:r>
              <a:rPr lang="en-US" dirty="0" err="1" smtClean="0"/>
              <a:t>korporativnog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njegovu</a:t>
            </a:r>
            <a:r>
              <a:rPr lang="en-US" dirty="0"/>
              <a:t> </a:t>
            </a:r>
            <a:r>
              <a:rPr lang="en-US" dirty="0" err="1"/>
              <a:t>sveukupnu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err="1" smtClean="0"/>
              <a:t>nost</a:t>
            </a:r>
            <a:r>
              <a:rPr lang="en-US" dirty="0" smtClean="0"/>
              <a:t> </a:t>
            </a:r>
            <a:r>
              <a:rPr lang="en-US" dirty="0" err="1" smtClean="0"/>
              <a:t>unapre</a:t>
            </a:r>
            <a:r>
              <a:rPr lang="sr-Latn-ME" dirty="0" smtClean="0"/>
              <a:t>đ</a:t>
            </a:r>
            <a:r>
              <a:rPr lang="en-US" dirty="0" err="1" smtClean="0"/>
              <a:t>enja</a:t>
            </a:r>
            <a:r>
              <a:rPr lang="en-US" dirty="0" smtClean="0"/>
              <a:t> </a:t>
            </a:r>
            <a:r>
              <a:rPr lang="en-US" dirty="0" err="1"/>
              <a:t>etike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odgovorne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transparentne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Takvu</a:t>
            </a:r>
            <a:r>
              <a:rPr lang="en-US" dirty="0" smtClean="0"/>
              <a:t> </a:t>
            </a:r>
            <a:r>
              <a:rPr lang="en-US" dirty="0" err="1" smtClean="0"/>
              <a:t>analizu</a:t>
            </a:r>
            <a:r>
              <a:rPr lang="sr-Latn-ME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/>
              <a:t>posmatrati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važno</a:t>
            </a:r>
            <a:r>
              <a:rPr lang="en-US" dirty="0"/>
              <a:t> </a:t>
            </a:r>
            <a:r>
              <a:rPr lang="en-US" dirty="0" err="1"/>
              <a:t>sredstvo</a:t>
            </a:r>
            <a:r>
              <a:rPr lang="en-US" dirty="0"/>
              <a:t> u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efikasnog</a:t>
            </a:r>
            <a:r>
              <a:rPr lang="en-US" dirty="0"/>
              <a:t> </a:t>
            </a:r>
            <a:r>
              <a:rPr lang="en-US" dirty="0" err="1" smtClean="0"/>
              <a:t>okvira</a:t>
            </a:r>
            <a:r>
              <a:rPr lang="sr-Latn-ME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/>
              <a:t>upravljanja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9643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U tom </a:t>
            </a:r>
            <a:r>
              <a:rPr lang="en-US" dirty="0" err="1" smtClean="0"/>
              <a:t>cilju</a:t>
            </a:r>
            <a:r>
              <a:rPr lang="en-US" dirty="0" smtClean="0"/>
              <a:t>, d</a:t>
            </a:r>
            <a:r>
              <a:rPr lang="sr-Latn-ME" dirty="0" smtClean="0"/>
              <a:t>j</a:t>
            </a:r>
            <a:r>
              <a:rPr lang="en-US" dirty="0" err="1" smtClean="0"/>
              <a:t>elotvorno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stalno</a:t>
            </a:r>
            <a:r>
              <a:rPr lang="en-US" dirty="0" smtClean="0"/>
              <a:t> </a:t>
            </a:r>
            <a:r>
              <a:rPr lang="en-US" dirty="0" err="1" smtClean="0"/>
              <a:t>konsultovanje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javnošu</a:t>
            </a:r>
            <a:r>
              <a:rPr lang="en-US" dirty="0" smtClean="0"/>
              <a:t> se </a:t>
            </a:r>
            <a:r>
              <a:rPr lang="en-US" dirty="0" err="1" smtClean="0"/>
              <a:t>smatra</a:t>
            </a:r>
            <a:r>
              <a:rPr lang="en-US" dirty="0" smtClean="0"/>
              <a:t> </a:t>
            </a:r>
            <a:r>
              <a:rPr lang="en-US" dirty="0" err="1" smtClean="0"/>
              <a:t>bitnim</a:t>
            </a:r>
            <a:r>
              <a:rPr lang="en-US" dirty="0" smtClean="0"/>
              <a:t> </a:t>
            </a:r>
            <a:r>
              <a:rPr lang="en-US" dirty="0" err="1" smtClean="0"/>
              <a:t>elementom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je</a:t>
            </a:r>
            <a:r>
              <a:rPr lang="en-US" dirty="0" smtClean="0"/>
              <a:t> </a:t>
            </a:r>
            <a:r>
              <a:rPr lang="en-US" dirty="0" err="1" smtClean="0"/>
              <a:t>široko</a:t>
            </a:r>
            <a:r>
              <a:rPr lang="en-US" dirty="0" smtClean="0"/>
              <a:t> </a:t>
            </a:r>
            <a:r>
              <a:rPr lang="en-US" dirty="0" err="1" smtClean="0"/>
              <a:t>prihva</a:t>
            </a:r>
            <a:r>
              <a:rPr lang="sr-Latn-ME" dirty="0" smtClean="0"/>
              <a:t>ć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dobra </a:t>
            </a:r>
            <a:r>
              <a:rPr lang="en-US" dirty="0" err="1" smtClean="0"/>
              <a:t>praksa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Osim</a:t>
            </a:r>
            <a:r>
              <a:rPr lang="en-US" dirty="0" smtClean="0"/>
              <a:t> toga,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razvoju</a:t>
            </a:r>
            <a:r>
              <a:rPr lang="en-US" dirty="0" smtClean="0"/>
              <a:t> </a:t>
            </a:r>
            <a:r>
              <a:rPr lang="en-US" dirty="0" err="1" smtClean="0"/>
              <a:t>okvira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u </a:t>
            </a:r>
            <a:r>
              <a:rPr lang="en-US" dirty="0" err="1" smtClean="0"/>
              <a:t>svakoj</a:t>
            </a:r>
            <a:r>
              <a:rPr lang="en-US" dirty="0" smtClean="0"/>
              <a:t> </a:t>
            </a:r>
            <a:r>
              <a:rPr lang="en-US" dirty="0" err="1" smtClean="0"/>
              <a:t>jurisdikciji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nacionalni</a:t>
            </a:r>
            <a:r>
              <a:rPr lang="en-US" dirty="0" smtClean="0"/>
              <a:t> </a:t>
            </a:r>
            <a:r>
              <a:rPr lang="en-US" dirty="0" err="1" smtClean="0"/>
              <a:t>zakonodavci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regulatorni</a:t>
            </a:r>
            <a:r>
              <a:rPr lang="en-US" dirty="0" smtClean="0"/>
              <a:t> </a:t>
            </a:r>
            <a:r>
              <a:rPr lang="en-US" dirty="0" err="1" smtClean="0"/>
              <a:t>organi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da </a:t>
            </a:r>
            <a:r>
              <a:rPr lang="en-US" dirty="0" err="1" smtClean="0"/>
              <a:t>na</a:t>
            </a:r>
            <a:r>
              <a:rPr lang="en-US" dirty="0" smtClean="0"/>
              <a:t> prim</a:t>
            </a:r>
            <a:r>
              <a:rPr lang="sr-Latn-ME" dirty="0" smtClean="0"/>
              <a:t>j</a:t>
            </a:r>
            <a:r>
              <a:rPr lang="en-US" dirty="0" err="1" smtClean="0"/>
              <a:t>eren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 </a:t>
            </a:r>
            <a:r>
              <a:rPr lang="en-US" dirty="0" err="1" smtClean="0"/>
              <a:t>razmotre</a:t>
            </a:r>
            <a:r>
              <a:rPr lang="sr-Latn-ME" dirty="0" smtClean="0"/>
              <a:t> </a:t>
            </a:r>
            <a:r>
              <a:rPr lang="en-US" dirty="0" err="1" smtClean="0"/>
              <a:t>potrebe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efikasnim</a:t>
            </a:r>
            <a:r>
              <a:rPr lang="en-US" dirty="0" smtClean="0"/>
              <a:t> me</a:t>
            </a:r>
            <a:r>
              <a:rPr lang="sr-Latn-ME" dirty="0" smtClean="0"/>
              <a:t>đ</a:t>
            </a:r>
            <a:r>
              <a:rPr lang="en-US" dirty="0" err="1" smtClean="0"/>
              <a:t>unarodnim</a:t>
            </a:r>
            <a:r>
              <a:rPr lang="en-US" dirty="0" smtClean="0"/>
              <a:t> </a:t>
            </a:r>
            <a:r>
              <a:rPr lang="en-US" dirty="0" err="1" smtClean="0"/>
              <a:t>dijalogom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saradnjom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rezultate</a:t>
            </a:r>
            <a:r>
              <a:rPr lang="en-US" dirty="0" smtClean="0"/>
              <a:t> </a:t>
            </a:r>
            <a:r>
              <a:rPr lang="en-US" dirty="0" err="1" smtClean="0"/>
              <a:t>istih</a:t>
            </a:r>
            <a:r>
              <a:rPr lang="sr-Latn-ME" dirty="0" smtClean="0"/>
              <a:t>. </a:t>
            </a:r>
          </a:p>
          <a:p>
            <a:pPr algn="just"/>
            <a:r>
              <a:rPr lang="it-IT" dirty="0" smtClean="0"/>
              <a:t>Ukoliko se ovi uslovi ispune, verovatnije je da </a:t>
            </a:r>
            <a:r>
              <a:rPr lang="sr-Latn-ME" dirty="0" smtClean="0"/>
              <a:t>ć</a:t>
            </a:r>
            <a:r>
              <a:rPr lang="it-IT" dirty="0" smtClean="0"/>
              <a:t>e se izbe</a:t>
            </a:r>
            <a:r>
              <a:rPr lang="sr-Latn-ME" dirty="0" smtClean="0"/>
              <a:t>ć</a:t>
            </a:r>
            <a:r>
              <a:rPr lang="it-IT" dirty="0" smtClean="0"/>
              <a:t>i preterano</a:t>
            </a:r>
            <a:r>
              <a:rPr lang="sr-Latn-ME" dirty="0" smtClean="0"/>
              <a:t> </a:t>
            </a:r>
            <a:r>
              <a:rPr lang="en-US" dirty="0" err="1" smtClean="0"/>
              <a:t>propisivanje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, </a:t>
            </a:r>
            <a:r>
              <a:rPr lang="en-US" dirty="0" err="1" smtClean="0"/>
              <a:t>podržavati</a:t>
            </a:r>
            <a:r>
              <a:rPr lang="en-US" dirty="0" smtClean="0"/>
              <a:t> </a:t>
            </a:r>
            <a:r>
              <a:rPr lang="en-US" dirty="0" err="1" smtClean="0"/>
              <a:t>preduzetništvo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ograni</a:t>
            </a:r>
            <a:r>
              <a:rPr lang="sr-Latn-ME" dirty="0" smtClean="0"/>
              <a:t>č</a:t>
            </a:r>
            <a:r>
              <a:rPr lang="en-US" dirty="0" err="1" smtClean="0"/>
              <a:t>avati</a:t>
            </a:r>
            <a:r>
              <a:rPr lang="en-US" dirty="0" smtClean="0"/>
              <a:t> </a:t>
            </a:r>
            <a:r>
              <a:rPr lang="en-US" dirty="0" err="1" smtClean="0"/>
              <a:t>rizici</a:t>
            </a:r>
            <a:r>
              <a:rPr lang="sr-Latn-ME" dirty="0" smtClean="0"/>
              <a:t> </a:t>
            </a:r>
            <a:r>
              <a:rPr lang="en-US" dirty="0" err="1" smtClean="0"/>
              <a:t>razornih</a:t>
            </a:r>
            <a:r>
              <a:rPr lang="en-US" dirty="0" smtClean="0"/>
              <a:t> </a:t>
            </a:r>
            <a:r>
              <a:rPr lang="en-US" dirty="0" err="1" smtClean="0"/>
              <a:t>sukoba</a:t>
            </a:r>
            <a:r>
              <a:rPr lang="en-US" dirty="0" smtClean="0"/>
              <a:t> </a:t>
            </a:r>
            <a:r>
              <a:rPr lang="en-US" dirty="0" err="1" smtClean="0"/>
              <a:t>interesa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u </a:t>
            </a:r>
            <a:r>
              <a:rPr lang="en-US" dirty="0" err="1" smtClean="0"/>
              <a:t>privatnom</a:t>
            </a:r>
            <a:r>
              <a:rPr lang="en-US" dirty="0" smtClean="0"/>
              <a:t> </a:t>
            </a:r>
            <a:r>
              <a:rPr lang="en-US" dirty="0" err="1" smtClean="0"/>
              <a:t>sektoru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javnim</a:t>
            </a:r>
            <a:r>
              <a:rPr lang="en-US" dirty="0" smtClean="0"/>
              <a:t> </a:t>
            </a:r>
            <a:r>
              <a:rPr lang="en-US" dirty="0" err="1" smtClean="0"/>
              <a:t>institucijama</a:t>
            </a:r>
            <a:r>
              <a:rPr lang="sr-Latn-ME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416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A.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se </a:t>
            </a:r>
            <a:r>
              <a:rPr lang="en-US" dirty="0" err="1"/>
              <a:t>razvije</a:t>
            </a:r>
            <a:r>
              <a:rPr lang="en-US" dirty="0"/>
              <a:t> </a:t>
            </a:r>
            <a:r>
              <a:rPr lang="en-US" dirty="0" err="1" smtClean="0"/>
              <a:t>uzimaju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obzir</a:t>
            </a:r>
            <a:r>
              <a:rPr lang="en-US" dirty="0" smtClean="0"/>
              <a:t> </a:t>
            </a:r>
            <a:r>
              <a:rPr lang="en-US" dirty="0" err="1"/>
              <a:t>njegov</a:t>
            </a:r>
            <a:r>
              <a:rPr lang="en-US" dirty="0"/>
              <a:t> </a:t>
            </a:r>
            <a:r>
              <a:rPr lang="en-US" dirty="0" err="1"/>
              <a:t>uticaj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elokupne</a:t>
            </a:r>
            <a:r>
              <a:rPr lang="en-US" dirty="0" smtClean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en-US" dirty="0" err="1"/>
              <a:t>rezultate</a:t>
            </a:r>
            <a:r>
              <a:rPr lang="en-US" dirty="0"/>
              <a:t>, </a:t>
            </a:r>
            <a:r>
              <a:rPr lang="en-US" dirty="0" err="1" smtClean="0"/>
              <a:t>integritet</a:t>
            </a:r>
            <a:r>
              <a:rPr lang="sr-Latn-ME" dirty="0" smtClean="0"/>
              <a:t> </a:t>
            </a:r>
            <a:r>
              <a:rPr lang="pl-PL" dirty="0" smtClean="0"/>
              <a:t>tržišta </a:t>
            </a:r>
            <a:r>
              <a:rPr lang="pl-PL" dirty="0"/>
              <a:t>i podsticaje koje stvara za uesnike na tržištu, kao i </a:t>
            </a:r>
            <a:r>
              <a:rPr lang="pl-PL" dirty="0" smtClean="0"/>
              <a:t>na </a:t>
            </a:r>
            <a:r>
              <a:rPr lang="en-US" dirty="0" err="1" smtClean="0"/>
              <a:t>unapre</a:t>
            </a:r>
            <a:r>
              <a:rPr lang="sr-Latn-ME" dirty="0" smtClean="0"/>
              <a:t>đ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/>
              <a:t>transparentnog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efikasnog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Korporativni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organizovanja</a:t>
            </a:r>
            <a:r>
              <a:rPr lang="en-US" dirty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 smtClean="0"/>
              <a:t>predstavlja</a:t>
            </a:r>
            <a:r>
              <a:rPr lang="sr-Latn-ME" dirty="0" smtClean="0"/>
              <a:t> </a:t>
            </a:r>
            <a:r>
              <a:rPr lang="en-US" dirty="0" err="1" smtClean="0"/>
              <a:t>snažnu</a:t>
            </a:r>
            <a:r>
              <a:rPr lang="en-US" dirty="0" smtClean="0"/>
              <a:t> </a:t>
            </a:r>
            <a:r>
              <a:rPr lang="en-US" dirty="0" err="1"/>
              <a:t>silu</a:t>
            </a:r>
            <a:r>
              <a:rPr lang="en-US" dirty="0"/>
              <a:t> </a:t>
            </a:r>
            <a:r>
              <a:rPr lang="en-US" dirty="0" err="1"/>
              <a:t>rasta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Regulatorno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zakonsko</a:t>
            </a:r>
            <a:r>
              <a:rPr lang="en-US" dirty="0"/>
              <a:t> </a:t>
            </a:r>
            <a:r>
              <a:rPr lang="en-US" dirty="0" err="1"/>
              <a:t>okruženje</a:t>
            </a:r>
            <a:r>
              <a:rPr lang="en-US" dirty="0"/>
              <a:t>, </a:t>
            </a:r>
            <a:r>
              <a:rPr lang="en-US" dirty="0" err="1"/>
              <a:t>unutar</a:t>
            </a:r>
            <a:r>
              <a:rPr lang="en-US" dirty="0"/>
              <a:t> </a:t>
            </a:r>
            <a:r>
              <a:rPr lang="en-US" dirty="0" err="1" smtClean="0"/>
              <a:t>kog</a:t>
            </a:r>
            <a:r>
              <a:rPr lang="sr-Latn-ME" dirty="0" smtClean="0"/>
              <a:t> </a:t>
            </a:r>
            <a:r>
              <a:rPr lang="en-US" dirty="0" err="1" smtClean="0"/>
              <a:t>korporacije</a:t>
            </a:r>
            <a:r>
              <a:rPr lang="en-US" dirty="0" smtClean="0"/>
              <a:t> </a:t>
            </a:r>
            <a:r>
              <a:rPr lang="en-US" dirty="0"/>
              <a:t>d</a:t>
            </a:r>
            <a:r>
              <a:rPr lang="sr-Latn-ME" dirty="0"/>
              <a:t>j</a:t>
            </a:r>
            <a:r>
              <a:rPr lang="en-US" dirty="0" err="1"/>
              <a:t>eluju</a:t>
            </a:r>
            <a:r>
              <a:rPr lang="en-US" dirty="0"/>
              <a:t> je </a:t>
            </a:r>
            <a:r>
              <a:rPr lang="en-US" dirty="0" err="1"/>
              <a:t>stoga</a:t>
            </a:r>
            <a:r>
              <a:rPr lang="en-US" dirty="0"/>
              <a:t> od </a:t>
            </a:r>
            <a:r>
              <a:rPr lang="en-US" dirty="0" err="1"/>
              <a:t>kljune</a:t>
            </a:r>
            <a:r>
              <a:rPr lang="en-US" dirty="0"/>
              <a:t> </a:t>
            </a:r>
            <a:r>
              <a:rPr lang="en-US" dirty="0" err="1"/>
              <a:t>važnosti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sveukupne</a:t>
            </a:r>
            <a:r>
              <a:rPr lang="sr-Latn-ME" dirty="0"/>
              <a:t> </a:t>
            </a:r>
            <a:r>
              <a:rPr lang="nb-NO" dirty="0"/>
              <a:t>ekonomske rezultate. </a:t>
            </a:r>
            <a:endParaRPr lang="sr-Latn-ME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570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nb-NO" dirty="0" smtClean="0"/>
              <a:t>Kreatori </a:t>
            </a:r>
            <a:r>
              <a:rPr lang="nb-NO" dirty="0"/>
              <a:t>politike su odgovorni za </a:t>
            </a:r>
            <a:r>
              <a:rPr lang="nb-NO" dirty="0" smtClean="0"/>
              <a:t>postavljanje</a:t>
            </a:r>
            <a:r>
              <a:rPr lang="sr-Latn-ME" dirty="0" smtClean="0"/>
              <a:t> </a:t>
            </a:r>
            <a:r>
              <a:rPr lang="pl-PL" dirty="0" smtClean="0"/>
              <a:t>okvira </a:t>
            </a:r>
            <a:r>
              <a:rPr lang="pl-PL" dirty="0"/>
              <a:t>koji je dovoljno fleksibilan da ispuni potrebe kompanija koje </a:t>
            </a:r>
            <a:r>
              <a:rPr lang="pl-PL" dirty="0" smtClean="0"/>
              <a:t>djeluju </a:t>
            </a:r>
            <a:r>
              <a:rPr lang="en-US" dirty="0" smtClean="0"/>
              <a:t>u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 smtClean="0"/>
              <a:t>razli</a:t>
            </a:r>
            <a:r>
              <a:rPr lang="sr-Latn-ME" dirty="0" smtClean="0"/>
              <a:t>č</a:t>
            </a:r>
            <a:r>
              <a:rPr lang="en-US" dirty="0" err="1" smtClean="0"/>
              <a:t>itim</a:t>
            </a:r>
            <a:r>
              <a:rPr lang="en-US" dirty="0" smtClean="0"/>
              <a:t> </a:t>
            </a:r>
            <a:r>
              <a:rPr lang="en-US" dirty="0" err="1"/>
              <a:t>okolnostima</a:t>
            </a:r>
            <a:r>
              <a:rPr lang="en-US" dirty="0"/>
              <a:t>, </a:t>
            </a:r>
            <a:r>
              <a:rPr lang="en-US" dirty="0" err="1" smtClean="0"/>
              <a:t>olakšavaju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mogunosti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stvaranje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utvr</a:t>
            </a:r>
            <a:r>
              <a:rPr lang="sr-Latn-ME" dirty="0" smtClean="0"/>
              <a:t>đ</a:t>
            </a:r>
            <a:r>
              <a:rPr lang="en-US" dirty="0" err="1" smtClean="0"/>
              <a:t>ivanje</a:t>
            </a:r>
            <a:r>
              <a:rPr lang="en-US" dirty="0" smtClean="0"/>
              <a:t> </a:t>
            </a:r>
            <a:r>
              <a:rPr lang="en-US" dirty="0" err="1"/>
              <a:t>najefikasnijeg</a:t>
            </a:r>
            <a:r>
              <a:rPr lang="en-US" dirty="0"/>
              <a:t> </a:t>
            </a:r>
            <a:r>
              <a:rPr lang="en-US" dirty="0" err="1"/>
              <a:t>korišenja</a:t>
            </a:r>
            <a:r>
              <a:rPr lang="en-US" dirty="0"/>
              <a:t> </a:t>
            </a:r>
            <a:r>
              <a:rPr lang="en-US" dirty="0" err="1"/>
              <a:t>resursa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smtClean="0"/>
              <a:t>bi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 err="1"/>
              <a:t>postigao</a:t>
            </a:r>
            <a:r>
              <a:rPr lang="en-US" dirty="0"/>
              <a:t>, </a:t>
            </a:r>
            <a:r>
              <a:rPr lang="en-US" dirty="0" err="1"/>
              <a:t>kreatori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dalje</a:t>
            </a:r>
            <a:r>
              <a:rPr lang="en-US" dirty="0"/>
              <a:t> 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 smtClean="0"/>
              <a:t>usredsre</a:t>
            </a:r>
            <a:r>
              <a:rPr lang="sr-Latn-ME" dirty="0" smtClean="0"/>
              <a:t>đ</a:t>
            </a:r>
            <a:r>
              <a:rPr lang="en-US" dirty="0" err="1" smtClean="0"/>
              <a:t>eni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krajnje</a:t>
            </a:r>
            <a:r>
              <a:rPr lang="en-US" dirty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en-US" dirty="0" err="1"/>
              <a:t>rezultate</a:t>
            </a:r>
            <a:r>
              <a:rPr lang="en-US" dirty="0"/>
              <a:t>, a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razmatranju</a:t>
            </a:r>
            <a:r>
              <a:rPr lang="en-US" dirty="0"/>
              <a:t> </a:t>
            </a:r>
            <a:r>
              <a:rPr lang="en-US" dirty="0" err="1"/>
              <a:t>opcija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 smtClean="0"/>
              <a:t>politike</a:t>
            </a:r>
            <a:r>
              <a:rPr lang="sr-Latn-ME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izvrše</a:t>
            </a:r>
            <a:r>
              <a:rPr lang="en-US" dirty="0"/>
              <a:t> </a:t>
            </a:r>
            <a:r>
              <a:rPr lang="en-US" dirty="0" err="1"/>
              <a:t>analizu</a:t>
            </a:r>
            <a:r>
              <a:rPr lang="en-US" dirty="0"/>
              <a:t> </a:t>
            </a:r>
            <a:r>
              <a:rPr lang="en-US" dirty="0" err="1"/>
              <a:t>uticaja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smtClean="0"/>
              <a:t>ne </a:t>
            </a:r>
            <a:r>
              <a:rPr lang="en-US" dirty="0" err="1"/>
              <a:t>promenljive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uti</a:t>
            </a:r>
            <a:r>
              <a:rPr lang="sr-Latn-ME" dirty="0" smtClean="0"/>
              <a:t>č</a:t>
            </a:r>
            <a:r>
              <a:rPr lang="en-US" dirty="0" smtClean="0"/>
              <a:t>u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funkcionisanje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podsticaja</a:t>
            </a:r>
            <a:r>
              <a:rPr lang="en-US" dirty="0"/>
              <a:t>, </a:t>
            </a:r>
            <a:r>
              <a:rPr lang="en-US" dirty="0" err="1"/>
              <a:t>efikasnost</a:t>
            </a:r>
            <a:r>
              <a:rPr lang="en-US" dirty="0"/>
              <a:t> </a:t>
            </a:r>
            <a:r>
              <a:rPr lang="en-US" dirty="0" err="1" smtClean="0"/>
              <a:t>samoregulatornih</a:t>
            </a:r>
            <a:r>
              <a:rPr lang="sr-Latn-ME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rešavanje</a:t>
            </a:r>
            <a:r>
              <a:rPr lang="en-US" dirty="0"/>
              <a:t> </a:t>
            </a:r>
            <a:r>
              <a:rPr lang="en-US" dirty="0" err="1"/>
              <a:t>sistemskih</a:t>
            </a:r>
            <a:r>
              <a:rPr lang="en-US" dirty="0"/>
              <a:t> </a:t>
            </a:r>
            <a:r>
              <a:rPr lang="en-US" dirty="0" err="1"/>
              <a:t>sukoba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Transparentna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efikasna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služe</a:t>
            </a:r>
            <a:r>
              <a:rPr lang="en-US" dirty="0"/>
              <a:t> da </a:t>
            </a:r>
            <a:r>
              <a:rPr lang="en-US" dirty="0" err="1"/>
              <a:t>disciplinuju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esnike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promovišu</a:t>
            </a:r>
            <a:r>
              <a:rPr lang="en-US" dirty="0" smtClean="0"/>
              <a:t> </a:t>
            </a:r>
            <a:r>
              <a:rPr lang="en-US" dirty="0" err="1"/>
              <a:t>odgovornost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38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Sadržaj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 smtClean="0"/>
              <a:t>Uvod </a:t>
            </a:r>
          </a:p>
          <a:p>
            <a:pPr marL="0" indent="0">
              <a:buNone/>
            </a:pPr>
            <a:r>
              <a:rPr lang="sr-Latn-ME" dirty="0" smtClean="0"/>
              <a:t>I -Obezbjeđenje </a:t>
            </a:r>
            <a:r>
              <a:rPr lang="sr-Latn-ME" dirty="0" smtClean="0"/>
              <a:t>osnove za efikasan okvir korporativnog </a:t>
            </a:r>
            <a:r>
              <a:rPr lang="sr-Latn-ME" dirty="0" smtClean="0"/>
              <a:t>upravljanja </a:t>
            </a:r>
          </a:p>
          <a:p>
            <a:pPr marL="0" indent="0">
              <a:buNone/>
            </a:pPr>
            <a:r>
              <a:rPr lang="sr-Latn-ME" dirty="0" smtClean="0"/>
              <a:t>II - Prava </a:t>
            </a:r>
            <a:r>
              <a:rPr lang="sr-Latn-ME" dirty="0" smtClean="0"/>
              <a:t>akcionara i ključne funkcije </a:t>
            </a:r>
            <a:r>
              <a:rPr lang="sr-Latn-ME" dirty="0" smtClean="0"/>
              <a:t>vlasništva i  njihova  zaštita</a:t>
            </a:r>
            <a:endParaRPr lang="sr-Latn-ME" dirty="0" smtClean="0"/>
          </a:p>
          <a:p>
            <a:pPr marL="0" indent="0">
              <a:buNone/>
            </a:pPr>
            <a:r>
              <a:rPr lang="sr-Latn-ME" dirty="0" smtClean="0"/>
              <a:t>III -Ravnopravan </a:t>
            </a:r>
            <a:r>
              <a:rPr lang="sr-Latn-ME" dirty="0" smtClean="0"/>
              <a:t>tretman </a:t>
            </a:r>
            <a:r>
              <a:rPr lang="sr-Latn-ME" dirty="0" smtClean="0"/>
              <a:t>akcionara</a:t>
            </a:r>
            <a:endParaRPr lang="sr-Latn-ME" dirty="0" smtClean="0"/>
          </a:p>
          <a:p>
            <a:pPr marL="0" indent="0">
              <a:buNone/>
            </a:pPr>
            <a:r>
              <a:rPr lang="sr-Latn-ME" dirty="0" smtClean="0"/>
              <a:t>IV - Uloga </a:t>
            </a:r>
            <a:r>
              <a:rPr lang="sr-Latn-ME" dirty="0" smtClean="0"/>
              <a:t>zainteresovanih strana u korporativnom upravljanju </a:t>
            </a:r>
            <a:r>
              <a:rPr lang="sr-Latn-ME" dirty="0" smtClean="0"/>
              <a:t> </a:t>
            </a:r>
            <a:endParaRPr lang="sr-Latn-ME" dirty="0" smtClean="0"/>
          </a:p>
          <a:p>
            <a:pPr marL="0" indent="0">
              <a:buNone/>
            </a:pPr>
            <a:r>
              <a:rPr lang="sr-Latn-ME" dirty="0" smtClean="0"/>
              <a:t>V - Objavljivanje </a:t>
            </a:r>
            <a:r>
              <a:rPr lang="sr-Latn-ME" dirty="0" smtClean="0"/>
              <a:t>podataka i transpanentnost</a:t>
            </a:r>
          </a:p>
          <a:p>
            <a:pPr marL="0" indent="0">
              <a:buNone/>
            </a:pPr>
            <a:r>
              <a:rPr lang="sr-Latn-ME" dirty="0" smtClean="0"/>
              <a:t>VI - Odgovornost </a:t>
            </a:r>
            <a:r>
              <a:rPr lang="sr-Latn-ME" dirty="0" smtClean="0"/>
              <a:t>odbora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258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953"/>
            <a:ext cx="10515600" cy="52760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B.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regulatorni</a:t>
            </a:r>
            <a:r>
              <a:rPr lang="en-US" dirty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j</a:t>
            </a:r>
            <a:r>
              <a:rPr lang="en-US" dirty="0" err="1" smtClean="0"/>
              <a:t>evi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uti</a:t>
            </a:r>
            <a:r>
              <a:rPr lang="sr-Latn-ME" dirty="0" smtClean="0"/>
              <a:t>č</a:t>
            </a:r>
            <a:r>
              <a:rPr lang="en-US" dirty="0" smtClean="0"/>
              <a:t>u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praksu</a:t>
            </a:r>
            <a:r>
              <a:rPr lang="en-US" dirty="0"/>
              <a:t> </a:t>
            </a:r>
            <a:r>
              <a:rPr lang="en-US" dirty="0" err="1" smtClean="0"/>
              <a:t>korporativnog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jurisdikciji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budu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vladavinom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/>
              <a:t>, </a:t>
            </a:r>
            <a:r>
              <a:rPr lang="en-US" dirty="0" err="1"/>
              <a:t>transparentni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sprovodivi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Ukoliko su potrebni novi zakoni i propisi, kao recimo za jasne </a:t>
            </a:r>
            <a:r>
              <a:rPr lang="pl-PL" dirty="0" smtClean="0"/>
              <a:t>slučajeve nepravilnosti </a:t>
            </a:r>
            <a:r>
              <a:rPr lang="pl-PL" dirty="0"/>
              <a:t>na tržištu, oni treba da budu kreirani na </a:t>
            </a:r>
            <a:r>
              <a:rPr lang="pl-PL" dirty="0" smtClean="0"/>
              <a:t>način </a:t>
            </a:r>
            <a:r>
              <a:rPr lang="pl-PL" dirty="0"/>
              <a:t>koji ih </a:t>
            </a:r>
            <a:r>
              <a:rPr lang="pl-PL" dirty="0" smtClean="0"/>
              <a:t>čini </a:t>
            </a:r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sprovo</a:t>
            </a:r>
            <a:r>
              <a:rPr lang="sr-Latn-ME" dirty="0" smtClean="0"/>
              <a:t>đ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efikasan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nepristrasan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</a:t>
            </a:r>
            <a:r>
              <a:rPr lang="sr-Latn-ME" dirty="0" smtClean="0"/>
              <a:t> </a:t>
            </a:r>
            <a:r>
              <a:rPr lang="nb-NO" dirty="0" smtClean="0"/>
              <a:t>pokrivaju</a:t>
            </a:r>
            <a:r>
              <a:rPr lang="sr-Latn-ME" dirty="0" smtClean="0"/>
              <a:t>ć</a:t>
            </a:r>
            <a:r>
              <a:rPr lang="nb-NO" dirty="0" smtClean="0"/>
              <a:t>i </a:t>
            </a:r>
            <a:r>
              <a:rPr lang="nb-NO" dirty="0"/>
              <a:t>sve strane. </a:t>
            </a:r>
            <a:endParaRPr lang="sr-Latn-ME" dirty="0" smtClean="0"/>
          </a:p>
          <a:p>
            <a:pPr algn="just"/>
            <a:r>
              <a:rPr lang="nb-NO" dirty="0" smtClean="0"/>
              <a:t>Efikasan na</a:t>
            </a:r>
            <a:r>
              <a:rPr lang="sr-Latn-ME" dirty="0" smtClean="0"/>
              <a:t>č</a:t>
            </a:r>
            <a:r>
              <a:rPr lang="nb-NO" dirty="0" smtClean="0"/>
              <a:t>in </a:t>
            </a:r>
            <a:r>
              <a:rPr lang="nb-NO" dirty="0"/>
              <a:t>da se to </a:t>
            </a:r>
            <a:r>
              <a:rPr lang="nb-NO" dirty="0" smtClean="0"/>
              <a:t>u</a:t>
            </a:r>
            <a:r>
              <a:rPr lang="sr-Latn-ME" dirty="0" smtClean="0"/>
              <a:t>č</a:t>
            </a:r>
            <a:r>
              <a:rPr lang="nb-NO" dirty="0" smtClean="0"/>
              <a:t>ini predstavljaju</a:t>
            </a:r>
            <a:r>
              <a:rPr lang="sr-Latn-ME" dirty="0" smtClean="0"/>
              <a:t> </a:t>
            </a:r>
            <a:r>
              <a:rPr lang="en-US" dirty="0" err="1" smtClean="0"/>
              <a:t>konsultacije</a:t>
            </a:r>
            <a:r>
              <a:rPr lang="en-US" dirty="0" smtClean="0"/>
              <a:t> </a:t>
            </a:r>
            <a:r>
              <a:rPr lang="en-US" dirty="0" err="1"/>
              <a:t>vlade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nadzornih</a:t>
            </a:r>
            <a:r>
              <a:rPr lang="en-US" dirty="0"/>
              <a:t> </a:t>
            </a:r>
            <a:r>
              <a:rPr lang="en-US" dirty="0" smtClean="0"/>
              <a:t>t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korporacijama</a:t>
            </a:r>
            <a:r>
              <a:rPr lang="en-US" dirty="0"/>
              <a:t>, </a:t>
            </a:r>
            <a:r>
              <a:rPr lang="en-US" dirty="0" err="1" smtClean="0"/>
              <a:t>njihovim</a:t>
            </a:r>
            <a:r>
              <a:rPr lang="sr-Latn-ME" dirty="0" smtClean="0"/>
              <a:t> </a:t>
            </a:r>
            <a:r>
              <a:rPr lang="pl-PL" dirty="0" smtClean="0"/>
              <a:t>reprezentativnim </a:t>
            </a:r>
            <a:r>
              <a:rPr lang="pl-PL" dirty="0"/>
              <a:t>organizacijama i drugim zainteresovanim stranama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308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Treba tako</a:t>
            </a:r>
            <a:r>
              <a:rPr lang="sr-Latn-ME" dirty="0"/>
              <a:t>đ</a:t>
            </a:r>
            <a:r>
              <a:rPr lang="it-IT" dirty="0"/>
              <a:t>e utvrditi mehanizme za zaštitu prava strana. </a:t>
            </a:r>
            <a:endParaRPr lang="sr-Latn-ME" dirty="0"/>
          </a:p>
          <a:p>
            <a:pPr algn="just"/>
            <a:r>
              <a:rPr lang="it-IT" dirty="0"/>
              <a:t>Da bi se</a:t>
            </a:r>
            <a:r>
              <a:rPr lang="sr-Latn-ME" dirty="0"/>
              <a:t> </a:t>
            </a:r>
            <a:r>
              <a:rPr lang="en-US" dirty="0" err="1"/>
              <a:t>izb</a:t>
            </a:r>
            <a:r>
              <a:rPr lang="sr-Latn-ME" dirty="0"/>
              <a:t>j</a:t>
            </a:r>
            <a:r>
              <a:rPr lang="en-US" dirty="0" err="1"/>
              <a:t>egla</a:t>
            </a:r>
            <a:r>
              <a:rPr lang="en-US" dirty="0"/>
              <a:t> </a:t>
            </a:r>
            <a:r>
              <a:rPr lang="en-US" dirty="0" err="1"/>
              <a:t>prekom</a:t>
            </a:r>
            <a:r>
              <a:rPr lang="sr-Latn-ME" dirty="0"/>
              <a:t>j</a:t>
            </a:r>
            <a:r>
              <a:rPr lang="en-US" dirty="0" err="1"/>
              <a:t>erna</a:t>
            </a:r>
            <a:r>
              <a:rPr lang="en-US" dirty="0"/>
              <a:t> </a:t>
            </a:r>
            <a:r>
              <a:rPr lang="en-US" dirty="0" err="1"/>
              <a:t>kontrola</a:t>
            </a:r>
            <a:r>
              <a:rPr lang="en-US" dirty="0"/>
              <a:t>, </a:t>
            </a:r>
            <a:r>
              <a:rPr lang="en-US" dirty="0" err="1"/>
              <a:t>nesprovodivi</a:t>
            </a:r>
            <a:r>
              <a:rPr lang="en-US" dirty="0"/>
              <a:t> </a:t>
            </a:r>
            <a:r>
              <a:rPr lang="en-US" dirty="0" err="1"/>
              <a:t>zakoni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nehoti</a:t>
            </a:r>
            <a:r>
              <a:rPr lang="sr-Latn-ME" dirty="0"/>
              <a:t>č</a:t>
            </a:r>
            <a:r>
              <a:rPr lang="en-US" dirty="0"/>
              <a:t>ne </a:t>
            </a:r>
            <a:r>
              <a:rPr lang="en-US" dirty="0" err="1"/>
              <a:t>posledice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spr</a:t>
            </a:r>
            <a:r>
              <a:rPr lang="sr-Latn-ME" dirty="0"/>
              <a:t>ij</a:t>
            </a:r>
            <a:r>
              <a:rPr lang="en-US" dirty="0"/>
              <a:t>e</a:t>
            </a:r>
            <a:r>
              <a:rPr lang="sr-Latn-ME" dirty="0"/>
              <a:t>č</a:t>
            </a:r>
            <a:r>
              <a:rPr lang="en-US" dirty="0" err="1"/>
              <a:t>iti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poremetiti</a:t>
            </a:r>
            <a:r>
              <a:rPr lang="en-US" dirty="0"/>
              <a:t> </a:t>
            </a:r>
            <a:r>
              <a:rPr lang="en-US" dirty="0" err="1"/>
              <a:t>dinamiku</a:t>
            </a:r>
            <a:r>
              <a:rPr lang="en-US" dirty="0"/>
              <a:t> </a:t>
            </a:r>
            <a:r>
              <a:rPr lang="en-US" dirty="0" err="1"/>
              <a:t>posla</a:t>
            </a:r>
            <a:r>
              <a:rPr lang="en-US" dirty="0"/>
              <a:t>,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kreirati</a:t>
            </a:r>
            <a:r>
              <a:rPr lang="en-US" dirty="0"/>
              <a:t> m</a:t>
            </a:r>
            <a:r>
              <a:rPr lang="sr-Latn-ME" dirty="0"/>
              <a:t>j</a:t>
            </a:r>
            <a:r>
              <a:rPr lang="en-US" dirty="0"/>
              <a:t>ere </a:t>
            </a:r>
            <a:r>
              <a:rPr lang="en-US" dirty="0" err="1"/>
              <a:t>politike</a:t>
            </a:r>
            <a:r>
              <a:rPr lang="sr-Latn-ME" dirty="0"/>
              <a:t> </a:t>
            </a:r>
            <a:r>
              <a:rPr lang="en-US" dirty="0" err="1"/>
              <a:t>imaju</a:t>
            </a:r>
            <a:r>
              <a:rPr lang="sr-Latn-ME" dirty="0"/>
              <a:t>ć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sveukupne</a:t>
            </a:r>
            <a:r>
              <a:rPr lang="en-US" dirty="0"/>
              <a:t> </a:t>
            </a:r>
            <a:r>
              <a:rPr lang="en-US" dirty="0" err="1"/>
              <a:t>troškove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Takva</a:t>
            </a:r>
            <a:r>
              <a:rPr lang="en-US" dirty="0"/>
              <a:t> proc</a:t>
            </a:r>
            <a:r>
              <a:rPr lang="sr-Latn-ME" dirty="0"/>
              <a:t>j</a:t>
            </a:r>
            <a:r>
              <a:rPr lang="en-US" dirty="0" err="1"/>
              <a:t>ena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</a:t>
            </a:r>
            <a:r>
              <a:rPr lang="sr-Latn-ME" dirty="0"/>
              <a:t> </a:t>
            </a:r>
            <a:r>
              <a:rPr lang="en-US" dirty="0" err="1"/>
              <a:t>uzme</a:t>
            </a:r>
            <a:r>
              <a:rPr lang="en-US" dirty="0"/>
              <a:t> u </a:t>
            </a:r>
            <a:r>
              <a:rPr lang="en-US" dirty="0" err="1"/>
              <a:t>obzir</a:t>
            </a:r>
            <a:r>
              <a:rPr lang="en-US" dirty="0"/>
              <a:t> </a:t>
            </a:r>
            <a:r>
              <a:rPr lang="en-US" dirty="0" err="1"/>
              <a:t>potrebu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efikasnim</a:t>
            </a:r>
            <a:r>
              <a:rPr lang="en-US" dirty="0"/>
              <a:t> </a:t>
            </a:r>
            <a:r>
              <a:rPr lang="en-US" dirty="0" err="1"/>
              <a:t>sprovo</a:t>
            </a:r>
            <a:r>
              <a:rPr lang="sr-Latn-ME" dirty="0"/>
              <a:t>đ</a:t>
            </a:r>
            <a:r>
              <a:rPr lang="en-US" dirty="0" err="1"/>
              <a:t>enjem</a:t>
            </a:r>
            <a:r>
              <a:rPr lang="en-US" dirty="0"/>
              <a:t>, </a:t>
            </a:r>
            <a:r>
              <a:rPr lang="en-US" dirty="0" err="1"/>
              <a:t>uklju</a:t>
            </a:r>
            <a:r>
              <a:rPr lang="sr-Latn-ME" dirty="0"/>
              <a:t>č</a:t>
            </a:r>
            <a:r>
              <a:rPr lang="en-US" dirty="0" err="1"/>
              <a:t>uju</a:t>
            </a:r>
            <a:r>
              <a:rPr lang="sr-Latn-ME" dirty="0"/>
              <a:t>ć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it-IT" dirty="0"/>
              <a:t>sposobnost vlasti da spr</a:t>
            </a:r>
            <a:r>
              <a:rPr lang="sr-Latn-ME" dirty="0"/>
              <a:t>ij</a:t>
            </a:r>
            <a:r>
              <a:rPr lang="it-IT" dirty="0"/>
              <a:t>e</a:t>
            </a:r>
            <a:r>
              <a:rPr lang="sr-Latn-ME" dirty="0"/>
              <a:t>č</a:t>
            </a:r>
            <a:r>
              <a:rPr lang="it-IT" dirty="0"/>
              <a:t>i nepošteno ponašanje i da nametne</a:t>
            </a:r>
            <a:r>
              <a:rPr lang="sr-Latn-ME" dirty="0"/>
              <a:t> </a:t>
            </a:r>
            <a:r>
              <a:rPr lang="en-US" dirty="0"/>
              <a:t>d</a:t>
            </a:r>
            <a:r>
              <a:rPr lang="sr-Latn-ME" dirty="0"/>
              <a:t>j</a:t>
            </a:r>
            <a:r>
              <a:rPr lang="en-US" dirty="0" err="1"/>
              <a:t>elotvorne</a:t>
            </a:r>
            <a:r>
              <a:rPr lang="en-US" dirty="0"/>
              <a:t> </a:t>
            </a:r>
            <a:r>
              <a:rPr lang="en-US" dirty="0" err="1"/>
              <a:t>sankcije</a:t>
            </a:r>
            <a:r>
              <a:rPr lang="en-US" dirty="0"/>
              <a:t> u </a:t>
            </a:r>
            <a:r>
              <a:rPr lang="en-US" dirty="0" err="1"/>
              <a:t>slu</a:t>
            </a:r>
            <a:r>
              <a:rPr lang="sr-Latn-ME" dirty="0"/>
              <a:t>č</a:t>
            </a:r>
            <a:r>
              <a:rPr lang="en-US" dirty="0" err="1"/>
              <a:t>aju</a:t>
            </a:r>
            <a:r>
              <a:rPr lang="en-US" dirty="0"/>
              <a:t> </a:t>
            </a:r>
            <a:r>
              <a:rPr lang="en-US" dirty="0" err="1"/>
              <a:t>prekršaja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516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Ciljevi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 </a:t>
            </a:r>
            <a:r>
              <a:rPr lang="en-US" dirty="0" err="1"/>
              <a:t>formulisani</a:t>
            </a:r>
            <a:r>
              <a:rPr lang="en-US" dirty="0"/>
              <a:t> u </a:t>
            </a:r>
            <a:r>
              <a:rPr lang="en-US" dirty="0" err="1" smtClean="0"/>
              <a:t>dobrovoljnim</a:t>
            </a:r>
            <a:r>
              <a:rPr lang="sr-Latn-ME" dirty="0" smtClean="0"/>
              <a:t> </a:t>
            </a:r>
            <a:r>
              <a:rPr lang="pl-PL" dirty="0" smtClean="0"/>
              <a:t>kodeksima </a:t>
            </a:r>
            <a:r>
              <a:rPr lang="pl-PL" dirty="0"/>
              <a:t>i standardima koji nemaju status zakona ili propisa. </a:t>
            </a:r>
            <a:endParaRPr lang="pl-PL" dirty="0" smtClean="0"/>
          </a:p>
          <a:p>
            <a:pPr algn="just"/>
            <a:r>
              <a:rPr lang="pl-PL" dirty="0" smtClean="0"/>
              <a:t>Dok takvi </a:t>
            </a:r>
            <a:r>
              <a:rPr lang="en-US" dirty="0" err="1" smtClean="0"/>
              <a:t>kodeksi</a:t>
            </a:r>
            <a:r>
              <a:rPr lang="en-US" dirty="0" smtClean="0"/>
              <a:t> </a:t>
            </a:r>
            <a:r>
              <a:rPr lang="en-US" dirty="0" err="1"/>
              <a:t>igraju</a:t>
            </a:r>
            <a:r>
              <a:rPr lang="en-US" dirty="0"/>
              <a:t> </a:t>
            </a:r>
            <a:r>
              <a:rPr lang="en-US" dirty="0" err="1"/>
              <a:t>važnu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u </a:t>
            </a:r>
            <a:r>
              <a:rPr lang="en-US" dirty="0" err="1"/>
              <a:t>poboljšanju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 smtClean="0"/>
              <a:t>korporativnog</a:t>
            </a:r>
            <a:r>
              <a:rPr lang="sr-Latn-ME" dirty="0" smtClean="0"/>
              <a:t> </a:t>
            </a:r>
            <a:r>
              <a:rPr lang="pl-PL" dirty="0" smtClean="0"/>
              <a:t>upravljanja</a:t>
            </a:r>
            <a:r>
              <a:rPr lang="pl-PL" dirty="0"/>
              <a:t>, oni akcionare i druge zainteresovane strane mogu ostaviti </a:t>
            </a:r>
            <a:r>
              <a:rPr lang="pl-PL" dirty="0" smtClean="0"/>
              <a:t>u </a:t>
            </a:r>
            <a:r>
              <a:rPr lang="en-US" dirty="0" err="1" smtClean="0"/>
              <a:t>neizv</a:t>
            </a:r>
            <a:r>
              <a:rPr lang="sr-Latn-ME" dirty="0" smtClean="0"/>
              <a:t>j</a:t>
            </a:r>
            <a:r>
              <a:rPr lang="en-US" dirty="0" err="1" smtClean="0"/>
              <a:t>esnosti</a:t>
            </a:r>
            <a:r>
              <a:rPr lang="en-US" dirty="0" smtClean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pitanju</a:t>
            </a:r>
            <a:r>
              <a:rPr lang="en-US" dirty="0"/>
              <a:t>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/>
              <a:t>statusa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Ukoliko</a:t>
            </a:r>
            <a:r>
              <a:rPr lang="en-US" dirty="0"/>
              <a:t> se </a:t>
            </a:r>
            <a:r>
              <a:rPr lang="en-US" dirty="0" err="1"/>
              <a:t>kodeksi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principi</a:t>
            </a:r>
            <a:r>
              <a:rPr lang="en-US" dirty="0" smtClean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nacionalni</a:t>
            </a:r>
            <a:r>
              <a:rPr lang="en-US" dirty="0"/>
              <a:t> standard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eksplicitna</a:t>
            </a:r>
            <a:r>
              <a:rPr lang="en-US" dirty="0"/>
              <a:t> </a:t>
            </a:r>
            <a:r>
              <a:rPr lang="en-US" dirty="0" err="1" smtClean="0"/>
              <a:t>zam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pravne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regulatorne</a:t>
            </a:r>
            <a:r>
              <a:rPr lang="en-US" dirty="0"/>
              <a:t> </a:t>
            </a:r>
            <a:r>
              <a:rPr lang="en-US" dirty="0" err="1"/>
              <a:t>odredbe</a:t>
            </a:r>
            <a:r>
              <a:rPr lang="en-US" dirty="0"/>
              <a:t>, </a:t>
            </a:r>
            <a:r>
              <a:rPr lang="en-US" dirty="0" err="1"/>
              <a:t>kredibilitet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en-US" dirty="0" err="1"/>
              <a:t>njihov</a:t>
            </a:r>
            <a:r>
              <a:rPr lang="en-US" dirty="0"/>
              <a:t> </a:t>
            </a:r>
            <a:r>
              <a:rPr lang="en-US" dirty="0" smtClean="0"/>
              <a:t>status</a:t>
            </a:r>
            <a:r>
              <a:rPr lang="sr-Latn-ME" dirty="0" smtClean="0"/>
              <a:t> </a:t>
            </a:r>
            <a:r>
              <a:rPr lang="en-US" dirty="0" err="1" smtClean="0"/>
              <a:t>jasno</a:t>
            </a:r>
            <a:r>
              <a:rPr lang="en-US" dirty="0" smtClean="0"/>
              <a:t> </a:t>
            </a:r>
            <a:r>
              <a:rPr lang="en-US" dirty="0" err="1"/>
              <a:t>odredi</a:t>
            </a:r>
            <a:r>
              <a:rPr lang="en-US" dirty="0"/>
              <a:t> u </a:t>
            </a:r>
            <a:r>
              <a:rPr lang="en-US" dirty="0" err="1"/>
              <a:t>smislu</a:t>
            </a:r>
            <a:r>
              <a:rPr lang="en-US" dirty="0"/>
              <a:t> </a:t>
            </a:r>
            <a:r>
              <a:rPr lang="en-US" dirty="0" err="1"/>
              <a:t>pokrivanja</a:t>
            </a:r>
            <a:r>
              <a:rPr lang="en-US" dirty="0"/>
              <a:t>,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/>
              <a:t>, </a:t>
            </a:r>
            <a:r>
              <a:rPr lang="en-US" dirty="0" err="1"/>
              <a:t>poštovanja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sankcija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7799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C. </a:t>
            </a:r>
            <a:r>
              <a:rPr lang="en-US" dirty="0" smtClean="0"/>
              <a:t>Pod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 smtClean="0"/>
              <a:t>izme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razli</a:t>
            </a:r>
            <a:r>
              <a:rPr lang="sr-Latn-ME" dirty="0" smtClean="0"/>
              <a:t>č</a:t>
            </a:r>
            <a:r>
              <a:rPr lang="en-US" dirty="0" err="1" smtClean="0"/>
              <a:t>itih</a:t>
            </a:r>
            <a:r>
              <a:rPr lang="en-US" dirty="0" smtClean="0"/>
              <a:t> </a:t>
            </a:r>
            <a:r>
              <a:rPr lang="en-US" dirty="0" err="1"/>
              <a:t>državnih</a:t>
            </a:r>
            <a:r>
              <a:rPr lang="en-US" dirty="0"/>
              <a:t> organa u </a:t>
            </a:r>
            <a:r>
              <a:rPr lang="en-US" dirty="0" err="1" smtClean="0"/>
              <a:t>jurisdikciji</a:t>
            </a:r>
            <a:r>
              <a:rPr lang="sr-Latn-ME" dirty="0" smtClean="0"/>
              <a:t> </a:t>
            </a:r>
            <a:r>
              <a:rPr lang="pt-BR" dirty="0" smtClean="0"/>
              <a:t>treba </a:t>
            </a:r>
            <a:r>
              <a:rPr lang="pt-BR" dirty="0"/>
              <a:t>da se jasno artikuliše i da </a:t>
            </a:r>
            <a:r>
              <a:rPr lang="pt-BR" dirty="0" smtClean="0"/>
              <a:t>obezb</a:t>
            </a:r>
            <a:r>
              <a:rPr lang="sr-Latn-ME" dirty="0" smtClean="0"/>
              <a:t>ij</a:t>
            </a:r>
            <a:r>
              <a:rPr lang="pt-BR" dirty="0" smtClean="0"/>
              <a:t>edi </a:t>
            </a:r>
            <a:r>
              <a:rPr lang="pt-BR" dirty="0"/>
              <a:t>da se poštuje </a:t>
            </a:r>
            <a:r>
              <a:rPr lang="pt-BR" dirty="0" smtClean="0"/>
              <a:t>javni</a:t>
            </a:r>
            <a:r>
              <a:rPr lang="sr-Latn-ME" dirty="0" smtClean="0"/>
              <a:t> </a:t>
            </a:r>
            <a:r>
              <a:rPr lang="en-US" dirty="0" err="1" smtClean="0"/>
              <a:t>interes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/>
              <a:t>Na </a:t>
            </a:r>
            <a:r>
              <a:rPr lang="en-US" dirty="0" err="1" smtClean="0"/>
              <a:t>zaht</a:t>
            </a:r>
            <a:r>
              <a:rPr lang="sr-Latn-ME" dirty="0" smtClean="0"/>
              <a:t>j</a:t>
            </a:r>
            <a:r>
              <a:rPr lang="en-US" dirty="0" smtClean="0"/>
              <a:t>eve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praksu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 smtClean="0"/>
              <a:t>uti</a:t>
            </a:r>
            <a:r>
              <a:rPr lang="sr-Latn-ME" dirty="0" smtClean="0"/>
              <a:t>č</a:t>
            </a:r>
            <a:r>
              <a:rPr lang="en-US" dirty="0" smtClean="0"/>
              <a:t>e </a:t>
            </a:r>
            <a:r>
              <a:rPr lang="en-US" dirty="0" err="1"/>
              <a:t>niz</a:t>
            </a:r>
            <a:r>
              <a:rPr lang="en-US" dirty="0"/>
              <a:t> </a:t>
            </a:r>
            <a:r>
              <a:rPr lang="en-US" dirty="0" err="1"/>
              <a:t>zakonskih</a:t>
            </a:r>
            <a:r>
              <a:rPr lang="en-US" dirty="0"/>
              <a:t> </a:t>
            </a:r>
            <a:r>
              <a:rPr lang="en-US" dirty="0" err="1"/>
              <a:t>oblasti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kao </a:t>
            </a:r>
            <a:r>
              <a:rPr lang="pl-PL" dirty="0"/>
              <a:t>što su zakon o </a:t>
            </a:r>
            <a:r>
              <a:rPr lang="pl-PL" dirty="0" smtClean="0"/>
              <a:t>preduzećima</a:t>
            </a:r>
            <a:r>
              <a:rPr lang="pl-PL" dirty="0"/>
              <a:t>, propisi za hartije od </a:t>
            </a:r>
            <a:r>
              <a:rPr lang="pl-PL" dirty="0" smtClean="0"/>
              <a:t>vrijednosti, </a:t>
            </a:r>
            <a:r>
              <a:rPr lang="en-US" dirty="0" err="1" smtClean="0"/>
              <a:t>ra</a:t>
            </a:r>
            <a:r>
              <a:rPr lang="sr-Latn-ME" dirty="0" smtClean="0"/>
              <a:t>č</a:t>
            </a:r>
            <a:r>
              <a:rPr lang="en-US" dirty="0" err="1" smtClean="0"/>
              <a:t>unovodstveni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revizorski</a:t>
            </a:r>
            <a:r>
              <a:rPr lang="en-US" dirty="0"/>
              <a:t> </a:t>
            </a:r>
            <a:r>
              <a:rPr lang="en-US" dirty="0" err="1"/>
              <a:t>standardi</a:t>
            </a:r>
            <a:r>
              <a:rPr lang="en-US" dirty="0"/>
              <a:t>, </a:t>
            </a:r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 smtClean="0"/>
              <a:t>ste</a:t>
            </a:r>
            <a:r>
              <a:rPr lang="sr-Latn-ME" dirty="0" smtClean="0"/>
              <a:t>č</a:t>
            </a:r>
            <a:r>
              <a:rPr lang="en-US" dirty="0" err="1" smtClean="0"/>
              <a:t>aju</a:t>
            </a:r>
            <a:r>
              <a:rPr lang="en-US" dirty="0"/>
              <a:t>, </a:t>
            </a:r>
            <a:r>
              <a:rPr lang="en-US" dirty="0" err="1" smtClean="0"/>
              <a:t>obligaciono</a:t>
            </a:r>
            <a:r>
              <a:rPr lang="sr-Latn-ME" dirty="0" smtClean="0"/>
              <a:t> </a:t>
            </a:r>
            <a:r>
              <a:rPr lang="pl-PL" dirty="0" smtClean="0"/>
              <a:t>pravo</a:t>
            </a:r>
            <a:r>
              <a:rPr lang="pl-PL" dirty="0"/>
              <a:t>, zakon o radnim odnosima i zakon o porezu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Pod </a:t>
            </a:r>
            <a:r>
              <a:rPr lang="pl-PL" dirty="0" smtClean="0"/>
              <a:t>ovakvim </a:t>
            </a:r>
            <a:r>
              <a:rPr lang="en-US" dirty="0" err="1" smtClean="0"/>
              <a:t>okolnostima</a:t>
            </a:r>
            <a:r>
              <a:rPr lang="en-US" dirty="0"/>
              <a:t>,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opasnost</a:t>
            </a:r>
            <a:r>
              <a:rPr lang="en-US" dirty="0"/>
              <a:t> da </a:t>
            </a:r>
            <a:r>
              <a:rPr lang="en-US" dirty="0" err="1"/>
              <a:t>razna</a:t>
            </a:r>
            <a:r>
              <a:rPr lang="en-US" dirty="0"/>
              <a:t> </a:t>
            </a:r>
            <a:r>
              <a:rPr lang="en-US" dirty="0" err="1"/>
              <a:t>zakonska</a:t>
            </a:r>
            <a:r>
              <a:rPr lang="en-US" dirty="0"/>
              <a:t> </a:t>
            </a:r>
            <a:r>
              <a:rPr lang="en-US" dirty="0" err="1"/>
              <a:t>dejstva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izazvati</a:t>
            </a:r>
            <a:r>
              <a:rPr lang="sr-Latn-ME" dirty="0" smtClean="0"/>
              <a:t> </a:t>
            </a:r>
            <a:r>
              <a:rPr lang="en-US" dirty="0" err="1" smtClean="0"/>
              <a:t>nehoti</a:t>
            </a:r>
            <a:r>
              <a:rPr lang="sr-Latn-ME" dirty="0" smtClean="0"/>
              <a:t>č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preklapanja</a:t>
            </a:r>
            <a:r>
              <a:rPr lang="en-US" dirty="0"/>
              <a:t>, pa </a:t>
            </a:r>
            <a:r>
              <a:rPr lang="sr-Latn-ME" dirty="0" smtClean="0"/>
              <a:t>č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sukob</a:t>
            </a:r>
            <a:r>
              <a:rPr lang="en-US" dirty="0"/>
              <a:t> </a:t>
            </a:r>
            <a:r>
              <a:rPr lang="en-US" dirty="0" err="1"/>
              <a:t>normi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onemogu</a:t>
            </a:r>
            <a:r>
              <a:rPr lang="sr-Latn-ME" dirty="0" smtClean="0"/>
              <a:t>ć</a:t>
            </a:r>
            <a:r>
              <a:rPr lang="en-US" dirty="0" err="1" smtClean="0"/>
              <a:t>iti</a:t>
            </a:r>
            <a:r>
              <a:rPr lang="en-US" dirty="0" smtClean="0"/>
              <a:t> da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</a:t>
            </a:r>
            <a:r>
              <a:rPr lang="en-US" dirty="0" smtClean="0"/>
              <a:t>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/>
              <a:t>ciljevi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 smtClean="0"/>
              <a:t>.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626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 </a:t>
            </a:r>
            <a:r>
              <a:rPr lang="en-US" dirty="0" err="1" smtClean="0"/>
              <a:t>Važno</a:t>
            </a:r>
            <a:r>
              <a:rPr lang="en-US" dirty="0" smtClean="0"/>
              <a:t> je da </a:t>
            </a:r>
            <a:r>
              <a:rPr lang="en-US" dirty="0" err="1" smtClean="0"/>
              <a:t>kreatori</a:t>
            </a:r>
            <a:r>
              <a:rPr lang="sr-Latn-ME" dirty="0" smtClean="0"/>
              <a:t> </a:t>
            </a:r>
            <a:r>
              <a:rPr lang="en-US" dirty="0" err="1" smtClean="0"/>
              <a:t>politike</a:t>
            </a:r>
            <a:r>
              <a:rPr lang="en-US" dirty="0" smtClean="0"/>
              <a:t> </a:t>
            </a:r>
            <a:r>
              <a:rPr lang="en-US" dirty="0" err="1" smtClean="0"/>
              <a:t>budu</a:t>
            </a:r>
            <a:r>
              <a:rPr lang="en-US" dirty="0" smtClean="0"/>
              <a:t> </a:t>
            </a:r>
            <a:r>
              <a:rPr lang="en-US" dirty="0" err="1" smtClean="0"/>
              <a:t>sv</a:t>
            </a:r>
            <a:r>
              <a:rPr lang="sr-Latn-ME" dirty="0" smtClean="0"/>
              <a:t>j</a:t>
            </a:r>
            <a:r>
              <a:rPr lang="en-US" dirty="0" err="1" smtClean="0"/>
              <a:t>esni</a:t>
            </a:r>
            <a:r>
              <a:rPr lang="en-US" dirty="0" smtClean="0"/>
              <a:t> </a:t>
            </a:r>
            <a:r>
              <a:rPr lang="en-US" dirty="0" err="1" smtClean="0"/>
              <a:t>ove</a:t>
            </a:r>
            <a:r>
              <a:rPr lang="en-US" dirty="0" smtClean="0"/>
              <a:t> </a:t>
            </a:r>
            <a:r>
              <a:rPr lang="en-US" dirty="0" err="1" smtClean="0"/>
              <a:t>opasnosti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da </a:t>
            </a:r>
            <a:r>
              <a:rPr lang="en-US" dirty="0" err="1" smtClean="0"/>
              <a:t>preduzimaju</a:t>
            </a:r>
            <a:r>
              <a:rPr lang="en-US" dirty="0" smtClean="0"/>
              <a:t> m</a:t>
            </a:r>
            <a:r>
              <a:rPr lang="sr-Latn-ME" dirty="0" smtClean="0"/>
              <a:t>j</a:t>
            </a:r>
            <a:r>
              <a:rPr lang="en-US" dirty="0" smtClean="0"/>
              <a:t>ere da je </a:t>
            </a:r>
            <a:r>
              <a:rPr lang="en-US" dirty="0" err="1" smtClean="0"/>
              <a:t>ograni</a:t>
            </a:r>
            <a:r>
              <a:rPr lang="sr-Latn-ME" dirty="0" smtClean="0"/>
              <a:t>č</a:t>
            </a:r>
            <a:r>
              <a:rPr lang="en-US" dirty="0" smtClean="0"/>
              <a:t>e.</a:t>
            </a:r>
          </a:p>
          <a:p>
            <a:pPr algn="just"/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elotvorno</a:t>
            </a:r>
            <a:r>
              <a:rPr lang="en-US" dirty="0" smtClean="0"/>
              <a:t> </a:t>
            </a:r>
            <a:r>
              <a:rPr lang="en-US" dirty="0" err="1" smtClean="0"/>
              <a:t>sprovo</a:t>
            </a:r>
            <a:r>
              <a:rPr lang="sr-Latn-ME" dirty="0" smtClean="0"/>
              <a:t>đ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 smtClean="0"/>
              <a:t>propisa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da se </a:t>
            </a:r>
            <a:r>
              <a:rPr lang="en-US" dirty="0" err="1" smtClean="0"/>
              <a:t>jasno</a:t>
            </a:r>
            <a:r>
              <a:rPr lang="en-US" dirty="0" smtClean="0"/>
              <a:t> </a:t>
            </a:r>
            <a:r>
              <a:rPr lang="en-US" dirty="0" err="1" smtClean="0"/>
              <a:t>definiše</a:t>
            </a:r>
            <a:r>
              <a:rPr lang="sr-Latn-ME" dirty="0" smtClean="0"/>
              <a:t> </a:t>
            </a:r>
            <a:r>
              <a:rPr lang="en-US" dirty="0" smtClean="0"/>
              <a:t>pod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 smtClean="0"/>
              <a:t>dgovornosti</a:t>
            </a:r>
            <a:r>
              <a:rPr lang="en-US" dirty="0" smtClean="0"/>
              <a:t> 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raznim</a:t>
            </a:r>
            <a:r>
              <a:rPr lang="en-US" dirty="0" smtClean="0"/>
              <a:t> t</a:t>
            </a:r>
            <a:r>
              <a:rPr lang="sr-Latn-ME" dirty="0" smtClean="0"/>
              <a:t>ij</a:t>
            </a:r>
            <a:r>
              <a:rPr lang="en-US" dirty="0" err="1" smtClean="0"/>
              <a:t>elima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nadzor</a:t>
            </a:r>
            <a:r>
              <a:rPr lang="en-US" dirty="0" smtClean="0"/>
              <a:t>, </a:t>
            </a:r>
            <a:r>
              <a:rPr lang="en-US" dirty="0" err="1" smtClean="0"/>
              <a:t>implementaciju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sprovo</a:t>
            </a:r>
            <a:r>
              <a:rPr lang="sr-Latn-ME" dirty="0" smtClean="0"/>
              <a:t>đ</a:t>
            </a:r>
            <a:r>
              <a:rPr lang="en-US" dirty="0" err="1" smtClean="0"/>
              <a:t>enje</a:t>
            </a:r>
            <a:r>
              <a:rPr lang="en-US" dirty="0" smtClean="0"/>
              <a:t>, </a:t>
            </a:r>
            <a:r>
              <a:rPr lang="en-US" dirty="0" err="1" smtClean="0"/>
              <a:t>tako</a:t>
            </a:r>
            <a:r>
              <a:rPr lang="en-US" dirty="0" smtClean="0"/>
              <a:t> da se </a:t>
            </a:r>
            <a:r>
              <a:rPr lang="en-US" dirty="0" err="1" smtClean="0"/>
              <a:t>poštuju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efikasnije</a:t>
            </a:r>
            <a:r>
              <a:rPr lang="en-US" dirty="0" smtClean="0"/>
              <a:t> </a:t>
            </a:r>
            <a:r>
              <a:rPr lang="en-US" dirty="0" err="1" smtClean="0"/>
              <a:t>koriste</a:t>
            </a:r>
            <a:r>
              <a:rPr lang="en-US" dirty="0" smtClean="0"/>
              <a:t> </a:t>
            </a:r>
            <a:r>
              <a:rPr lang="en-US" dirty="0" err="1" smtClean="0"/>
              <a:t>nadležnosti</a:t>
            </a:r>
            <a:r>
              <a:rPr lang="sr-Latn-ME" dirty="0" smtClean="0"/>
              <a:t> </a:t>
            </a:r>
            <a:r>
              <a:rPr lang="en-US" dirty="0" err="1" smtClean="0"/>
              <a:t>komplementarnih</a:t>
            </a:r>
            <a:r>
              <a:rPr lang="en-US" dirty="0" smtClean="0"/>
              <a:t> t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agencija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Preklapanje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možda</a:t>
            </a:r>
            <a:r>
              <a:rPr lang="en-US" dirty="0" smtClean="0"/>
              <a:t> </a:t>
            </a:r>
            <a:r>
              <a:rPr lang="en-US" dirty="0" err="1" smtClean="0"/>
              <a:t>kontradiktorni</a:t>
            </a:r>
            <a:r>
              <a:rPr lang="sr-Latn-ME" dirty="0" smtClean="0"/>
              <a:t> </a:t>
            </a:r>
            <a:r>
              <a:rPr lang="en-US" dirty="0" err="1" smtClean="0"/>
              <a:t>propisi</a:t>
            </a:r>
            <a:r>
              <a:rPr lang="en-US" dirty="0" smtClean="0"/>
              <a:t> 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nacionalnim</a:t>
            </a:r>
            <a:r>
              <a:rPr lang="en-US" dirty="0" smtClean="0"/>
              <a:t> </a:t>
            </a:r>
            <a:r>
              <a:rPr lang="en-US" dirty="0" err="1" smtClean="0"/>
              <a:t>jurisdikcijama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 </a:t>
            </a:r>
            <a:r>
              <a:rPr lang="en-US" dirty="0" err="1" smtClean="0"/>
              <a:t>predstavljaju</a:t>
            </a:r>
            <a:r>
              <a:rPr lang="en-US" dirty="0" smtClean="0"/>
              <a:t> problem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bi </a:t>
            </a:r>
            <a:r>
              <a:rPr lang="en-US" dirty="0" err="1" smtClean="0"/>
              <a:t>trebalo</a:t>
            </a:r>
            <a:r>
              <a:rPr lang="en-US" dirty="0" smtClean="0"/>
              <a:t> </a:t>
            </a:r>
            <a:r>
              <a:rPr lang="en-US" dirty="0" err="1" smtClean="0"/>
              <a:t>pratiti</a:t>
            </a:r>
            <a:r>
              <a:rPr lang="en-US" dirty="0" smtClean="0"/>
              <a:t> da ne bi </a:t>
            </a:r>
            <a:r>
              <a:rPr lang="en-US" dirty="0" err="1" smtClean="0"/>
              <a:t>došlo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do </a:t>
            </a:r>
            <a:r>
              <a:rPr lang="en-US" dirty="0" err="1" smtClean="0"/>
              <a:t>kakvog</a:t>
            </a:r>
            <a:r>
              <a:rPr lang="en-US" dirty="0" smtClean="0"/>
              <a:t> </a:t>
            </a:r>
            <a:r>
              <a:rPr lang="en-US" dirty="0" err="1" smtClean="0"/>
              <a:t>regulatornog</a:t>
            </a:r>
            <a:r>
              <a:rPr lang="en-US" dirty="0" smtClean="0"/>
              <a:t> </a:t>
            </a:r>
            <a:r>
              <a:rPr lang="en-US" dirty="0" err="1" smtClean="0"/>
              <a:t>vakuma</a:t>
            </a:r>
            <a:r>
              <a:rPr lang="en-US" dirty="0" smtClean="0"/>
              <a:t> (</a:t>
            </a:r>
            <a:r>
              <a:rPr lang="en-US" dirty="0" err="1" smtClean="0"/>
              <a:t>tj</a:t>
            </a:r>
            <a:r>
              <a:rPr lang="en-US" dirty="0" smtClean="0"/>
              <a:t>.</a:t>
            </a:r>
            <a:r>
              <a:rPr lang="sr-Latn-ME" dirty="0" smtClean="0"/>
              <a:t> </a:t>
            </a:r>
            <a:r>
              <a:rPr lang="en-US" dirty="0" err="1" smtClean="0"/>
              <a:t>pitanja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se </a:t>
            </a:r>
            <a:r>
              <a:rPr lang="en-US" dirty="0" err="1" smtClean="0"/>
              <a:t>provuku</a:t>
            </a:r>
            <a:r>
              <a:rPr lang="en-US" dirty="0" smtClean="0"/>
              <a:t> a u </a:t>
            </a:r>
            <a:r>
              <a:rPr lang="en-US" dirty="0" err="1" smtClean="0"/>
              <a:t>kojima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jedno</a:t>
            </a:r>
            <a:r>
              <a:rPr lang="en-US" dirty="0" smtClean="0"/>
              <a:t> t</a:t>
            </a:r>
            <a:r>
              <a:rPr lang="sr-Latn-ME" dirty="0" smtClean="0"/>
              <a:t>ij</a:t>
            </a:r>
            <a:r>
              <a:rPr lang="en-US" dirty="0" err="1" smtClean="0"/>
              <a:t>elo</a:t>
            </a:r>
            <a:r>
              <a:rPr lang="en-US" dirty="0" smtClean="0"/>
              <a:t> </a:t>
            </a:r>
            <a:r>
              <a:rPr lang="en-US" dirty="0" err="1" smtClean="0"/>
              <a:t>nema</a:t>
            </a:r>
            <a:r>
              <a:rPr lang="en-US" dirty="0" smtClean="0"/>
              <a:t> </a:t>
            </a:r>
            <a:r>
              <a:rPr lang="en-US" dirty="0" err="1" smtClean="0"/>
              <a:t>eksplicitnu</a:t>
            </a:r>
            <a:r>
              <a:rPr lang="sr-Latn-ME" dirty="0" smtClean="0"/>
              <a:t> </a:t>
            </a:r>
            <a:r>
              <a:rPr lang="en-US" dirty="0" err="1" smtClean="0"/>
              <a:t>odgovornost</a:t>
            </a:r>
            <a:r>
              <a:rPr lang="en-US" dirty="0" smtClean="0"/>
              <a:t>), a </a:t>
            </a:r>
            <a:r>
              <a:rPr lang="en-US" dirty="0" err="1" smtClean="0"/>
              <a:t>i</a:t>
            </a:r>
            <a:r>
              <a:rPr lang="en-US" dirty="0" smtClean="0"/>
              <a:t> da bi se </a:t>
            </a:r>
            <a:r>
              <a:rPr lang="en-US" dirty="0" err="1" smtClean="0"/>
              <a:t>smanjili</a:t>
            </a:r>
            <a:r>
              <a:rPr lang="en-US" dirty="0" smtClean="0"/>
              <a:t> </a:t>
            </a:r>
            <a:r>
              <a:rPr lang="en-US" dirty="0" err="1" smtClean="0"/>
              <a:t>troškovi</a:t>
            </a:r>
            <a:r>
              <a:rPr lang="en-US" dirty="0" smtClean="0"/>
              <a:t> </a:t>
            </a:r>
            <a:r>
              <a:rPr lang="en-US" dirty="0" err="1" smtClean="0"/>
              <a:t>kompanija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sr-Latn-ME" dirty="0" smtClean="0"/>
              <a:t> </a:t>
            </a:r>
            <a:r>
              <a:rPr lang="en-US" dirty="0" err="1" smtClean="0"/>
              <a:t>usaglašavanja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razliitim</a:t>
            </a:r>
            <a:r>
              <a:rPr lang="en-US" dirty="0" smtClean="0"/>
              <a:t> </a:t>
            </a:r>
            <a:r>
              <a:rPr lang="en-US" dirty="0" err="1" smtClean="0"/>
              <a:t>sistemima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4164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Kada se zakonske odgovornosti ili nadzor prenesu na </a:t>
            </a:r>
            <a:r>
              <a:rPr lang="pl-PL" dirty="0" smtClean="0"/>
              <a:t>tijela </a:t>
            </a:r>
            <a:r>
              <a:rPr lang="pl-PL" dirty="0"/>
              <a:t>koja </a:t>
            </a:r>
            <a:r>
              <a:rPr lang="pl-PL" dirty="0" smtClean="0"/>
              <a:t>nisu javna</a:t>
            </a:r>
            <a:r>
              <a:rPr lang="pl-PL" dirty="0"/>
              <a:t>, poželjno je jasno utvrditi zašto i pod kojim uslovima je </a:t>
            </a:r>
            <a:r>
              <a:rPr lang="pl-PL" dirty="0" smtClean="0"/>
              <a:t>takav </a:t>
            </a:r>
            <a:r>
              <a:rPr lang="en-US" dirty="0" err="1" smtClean="0"/>
              <a:t>prenos</a:t>
            </a:r>
            <a:r>
              <a:rPr lang="en-US" dirty="0" smtClean="0"/>
              <a:t> </a:t>
            </a:r>
            <a:r>
              <a:rPr lang="en-US" dirty="0" err="1"/>
              <a:t>poželjan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 </a:t>
            </a:r>
            <a:r>
              <a:rPr lang="en-US" dirty="0"/>
              <a:t>je </a:t>
            </a:r>
            <a:r>
              <a:rPr lang="en-US" dirty="0" err="1"/>
              <a:t>bitno</a:t>
            </a:r>
            <a:r>
              <a:rPr lang="en-US" dirty="0"/>
              <a:t> da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tako</a:t>
            </a:r>
            <a:r>
              <a:rPr lang="sr-Latn-ME" dirty="0" smtClean="0"/>
              <a:t> </a:t>
            </a:r>
            <a:r>
              <a:rPr lang="en-US" dirty="0" err="1" smtClean="0"/>
              <a:t>delegirane</a:t>
            </a:r>
            <a:r>
              <a:rPr lang="en-US" dirty="0" smtClean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transparentna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javni</a:t>
            </a:r>
            <a:r>
              <a:rPr lang="en-US" dirty="0"/>
              <a:t> </a:t>
            </a:r>
            <a:r>
              <a:rPr lang="en-US" dirty="0" err="1"/>
              <a:t>interes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pl-PL" dirty="0"/>
              <a:t>D. Nadzorni, regulatorni organi i organi za </a:t>
            </a:r>
            <a:r>
              <a:rPr lang="pl-PL" dirty="0" smtClean="0"/>
              <a:t>sprovođenje </a:t>
            </a:r>
            <a:r>
              <a:rPr lang="pl-PL" dirty="0"/>
              <a:t>zakona </a:t>
            </a:r>
            <a:r>
              <a:rPr lang="pl-PL" dirty="0" smtClean="0"/>
              <a:t>treba </a:t>
            </a:r>
            <a:r>
              <a:rPr lang="en-US" dirty="0" smtClean="0"/>
              <a:t>da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ovlaš</a:t>
            </a:r>
            <a:r>
              <a:rPr lang="sr-Latn-ME" dirty="0" smtClean="0"/>
              <a:t>t</a:t>
            </a:r>
            <a:r>
              <a:rPr lang="en-US" dirty="0" err="1" smtClean="0"/>
              <a:t>enje</a:t>
            </a:r>
            <a:r>
              <a:rPr lang="en-US" dirty="0"/>
              <a:t>, </a:t>
            </a:r>
            <a:r>
              <a:rPr lang="en-US" dirty="0" err="1"/>
              <a:t>integritet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 smtClean="0"/>
              <a:t>svojih</a:t>
            </a:r>
            <a:r>
              <a:rPr lang="sr-Latn-ME" dirty="0" smtClean="0"/>
              <a:t> </a:t>
            </a:r>
            <a:r>
              <a:rPr lang="en-US" dirty="0" err="1" smtClean="0"/>
              <a:t>obaveza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profesionalan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objektivan</a:t>
            </a:r>
            <a:r>
              <a:rPr lang="en-US" dirty="0"/>
              <a:t> </a:t>
            </a:r>
            <a:r>
              <a:rPr lang="en-US" dirty="0" err="1"/>
              <a:t>nain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Osim</a:t>
            </a:r>
            <a:r>
              <a:rPr lang="en-US" dirty="0"/>
              <a:t> toga, </a:t>
            </a:r>
            <a:r>
              <a:rPr lang="en-US" dirty="0" err="1" smtClean="0"/>
              <a:t>njihove</a:t>
            </a:r>
            <a:r>
              <a:rPr lang="sr-Latn-ME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pravovremene</a:t>
            </a:r>
            <a:r>
              <a:rPr lang="en-US" dirty="0"/>
              <a:t>, </a:t>
            </a:r>
            <a:r>
              <a:rPr lang="en-US" dirty="0" err="1"/>
              <a:t>transparentne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detaljno</a:t>
            </a:r>
            <a:r>
              <a:rPr lang="sr-Latn-ME" dirty="0" smtClean="0"/>
              <a:t> </a:t>
            </a:r>
            <a:r>
              <a:rPr lang="en-US" dirty="0" err="1" smtClean="0"/>
              <a:t>obrazložene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443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Regulatorne</a:t>
            </a:r>
            <a:r>
              <a:rPr lang="en-US" dirty="0" smtClean="0"/>
              <a:t> </a:t>
            </a:r>
            <a:r>
              <a:rPr lang="en-US" dirty="0" err="1" smtClean="0"/>
              <a:t>odgovornosti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da se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smtClean="0"/>
              <a:t>ere t</a:t>
            </a:r>
            <a:r>
              <a:rPr lang="sr-Latn-ME" dirty="0" smtClean="0"/>
              <a:t>ij</a:t>
            </a:r>
            <a:r>
              <a:rPr lang="en-US" dirty="0" err="1" smtClean="0"/>
              <a:t>elima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da </a:t>
            </a:r>
            <a:r>
              <a:rPr lang="en-US" dirty="0" err="1" smtClean="0"/>
              <a:t>vrše</a:t>
            </a:r>
            <a:r>
              <a:rPr lang="sr-Latn-ME" dirty="0" smtClean="0"/>
              <a:t> </a:t>
            </a:r>
            <a:r>
              <a:rPr lang="en-US" dirty="0" err="1" smtClean="0"/>
              <a:t>svoju</a:t>
            </a:r>
            <a:r>
              <a:rPr lang="en-US" dirty="0" smtClean="0"/>
              <a:t> </a:t>
            </a:r>
            <a:r>
              <a:rPr lang="en-US" dirty="0" err="1" smtClean="0"/>
              <a:t>funkciju</a:t>
            </a:r>
            <a:r>
              <a:rPr lang="en-US" dirty="0" smtClean="0"/>
              <a:t> bez </a:t>
            </a:r>
            <a:r>
              <a:rPr lang="en-US" dirty="0" err="1" smtClean="0"/>
              <a:t>sukoba</a:t>
            </a:r>
            <a:r>
              <a:rPr lang="en-US" dirty="0" smtClean="0"/>
              <a:t> </a:t>
            </a:r>
            <a:r>
              <a:rPr lang="en-US" dirty="0" err="1" smtClean="0"/>
              <a:t>interesa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podl</a:t>
            </a:r>
            <a:r>
              <a:rPr lang="sr-Latn-ME" dirty="0" smtClean="0"/>
              <a:t>ij</a:t>
            </a:r>
            <a:r>
              <a:rPr lang="en-US" dirty="0" err="1" smtClean="0"/>
              <a:t>ežu</a:t>
            </a:r>
            <a:r>
              <a:rPr lang="en-US" dirty="0" smtClean="0"/>
              <a:t> </a:t>
            </a:r>
            <a:r>
              <a:rPr lang="en-US" dirty="0" err="1" smtClean="0"/>
              <a:t>sudskoj</a:t>
            </a:r>
            <a:r>
              <a:rPr lang="en-US" dirty="0" smtClean="0"/>
              <a:t> </a:t>
            </a:r>
            <a:r>
              <a:rPr lang="en-US" dirty="0" err="1" smtClean="0"/>
              <a:t>reviziji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Kako</a:t>
            </a:r>
            <a:r>
              <a:rPr lang="sr-Latn-ME" dirty="0" smtClean="0"/>
              <a:t> </a:t>
            </a:r>
            <a:r>
              <a:rPr lang="en-US" dirty="0" err="1" smtClean="0"/>
              <a:t>raste</a:t>
            </a:r>
            <a:r>
              <a:rPr lang="en-US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 smtClean="0"/>
              <a:t>kompanija</a:t>
            </a:r>
            <a:r>
              <a:rPr lang="en-US" dirty="0" smtClean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ijim</a:t>
            </a:r>
            <a:r>
              <a:rPr lang="en-US" dirty="0" smtClean="0"/>
              <a:t> se </a:t>
            </a:r>
            <a:r>
              <a:rPr lang="en-US" dirty="0" err="1" smtClean="0"/>
              <a:t>akcijama</a:t>
            </a:r>
            <a:r>
              <a:rPr lang="en-US" dirty="0" smtClean="0"/>
              <a:t> </a:t>
            </a:r>
            <a:r>
              <a:rPr lang="en-US" dirty="0" err="1" smtClean="0"/>
              <a:t>trguje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, </a:t>
            </a:r>
            <a:r>
              <a:rPr lang="en-US" dirty="0" err="1" smtClean="0"/>
              <a:t>poslovnih</a:t>
            </a:r>
            <a:r>
              <a:rPr lang="sr-Latn-ME" dirty="0" smtClean="0"/>
              <a:t> </a:t>
            </a:r>
            <a:r>
              <a:rPr lang="pl-PL" dirty="0" smtClean="0"/>
              <a:t>događaja </a:t>
            </a:r>
            <a:r>
              <a:rPr lang="pl-PL" dirty="0" smtClean="0"/>
              <a:t>u korporaciji i obim </a:t>
            </a:r>
            <a:r>
              <a:rPr lang="pl-PL" dirty="0" smtClean="0"/>
              <a:t>objelodanjenih </a:t>
            </a:r>
            <a:r>
              <a:rPr lang="pl-PL" dirty="0" smtClean="0"/>
              <a:t>podataka, resursi nadzornih, </a:t>
            </a:r>
            <a:r>
              <a:rPr lang="en-US" dirty="0" err="1" smtClean="0"/>
              <a:t>regulatornih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izvršnih</a:t>
            </a:r>
            <a:r>
              <a:rPr lang="en-US" dirty="0" smtClean="0"/>
              <a:t> t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pod </a:t>
            </a:r>
            <a:r>
              <a:rPr lang="en-US" dirty="0" err="1" smtClean="0"/>
              <a:t>velikim</a:t>
            </a:r>
            <a:r>
              <a:rPr lang="en-US" dirty="0" smtClean="0"/>
              <a:t> </a:t>
            </a:r>
            <a:r>
              <a:rPr lang="en-US" dirty="0" err="1" smtClean="0"/>
              <a:t>pritiskom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Kao </a:t>
            </a:r>
            <a:r>
              <a:rPr lang="en-US" dirty="0" err="1" smtClean="0"/>
              <a:t>rezultat</a:t>
            </a:r>
            <a:r>
              <a:rPr lang="sr-Latn-ME" dirty="0" smtClean="0"/>
              <a:t> </a:t>
            </a:r>
            <a:r>
              <a:rPr lang="en-US" dirty="0" smtClean="0"/>
              <a:t>toga, da bi </a:t>
            </a:r>
            <a:r>
              <a:rPr lang="en-US" dirty="0" err="1" smtClean="0"/>
              <a:t>prati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doga</a:t>
            </a:r>
            <a:r>
              <a:rPr lang="sr-Latn-ME" dirty="0" smtClean="0"/>
              <a:t>đ</a:t>
            </a:r>
            <a:r>
              <a:rPr lang="en-US" dirty="0" err="1" smtClean="0"/>
              <a:t>aja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 smtClean="0"/>
              <a:t>veliku</a:t>
            </a:r>
            <a:r>
              <a:rPr lang="en-US" dirty="0" smtClean="0"/>
              <a:t> </a:t>
            </a:r>
            <a:r>
              <a:rPr lang="en-US" dirty="0" err="1" smtClean="0"/>
              <a:t>potrebu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kvalifikovanim</a:t>
            </a:r>
            <a:r>
              <a:rPr lang="sr-Latn-ME" dirty="0" smtClean="0"/>
              <a:t> </a:t>
            </a:r>
            <a:r>
              <a:rPr lang="en-US" dirty="0" err="1" smtClean="0"/>
              <a:t>službenicima</a:t>
            </a:r>
            <a:r>
              <a:rPr lang="en-US" dirty="0" smtClean="0"/>
              <a:t> da bi </a:t>
            </a:r>
            <a:r>
              <a:rPr lang="en-US" dirty="0" err="1" smtClean="0"/>
              <a:t>obezb</a:t>
            </a:r>
            <a:r>
              <a:rPr lang="sr-Latn-ME" dirty="0" smtClean="0"/>
              <a:t>ij</a:t>
            </a:r>
            <a:r>
              <a:rPr lang="en-US" dirty="0" err="1" smtClean="0"/>
              <a:t>edili</a:t>
            </a:r>
            <a:r>
              <a:rPr lang="en-US" dirty="0" smtClean="0"/>
              <a:t> d</a:t>
            </a:r>
            <a:r>
              <a:rPr lang="sr-Latn-ME" dirty="0" smtClean="0"/>
              <a:t>j</a:t>
            </a:r>
            <a:r>
              <a:rPr lang="en-US" dirty="0" err="1" smtClean="0"/>
              <a:t>elotvorni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nadzor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istražne</a:t>
            </a:r>
            <a:r>
              <a:rPr lang="en-US" dirty="0" smtClean="0"/>
              <a:t> </a:t>
            </a:r>
            <a:r>
              <a:rPr lang="en-US" dirty="0" err="1" smtClean="0"/>
              <a:t>kapacitete</a:t>
            </a:r>
            <a:r>
              <a:rPr lang="en-US" dirty="0" smtClean="0"/>
              <a:t>,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it-IT" dirty="0" smtClean="0"/>
              <a:t>šta treba obezb</a:t>
            </a:r>
            <a:r>
              <a:rPr lang="sr-Latn-ME" dirty="0" smtClean="0"/>
              <a:t>ij</a:t>
            </a:r>
            <a:r>
              <a:rPr lang="it-IT" dirty="0" smtClean="0"/>
              <a:t>editi odgovaraju</a:t>
            </a:r>
            <a:r>
              <a:rPr lang="sr-Latn-ME" dirty="0" smtClean="0"/>
              <a:t>ć</a:t>
            </a:r>
            <a:r>
              <a:rPr lang="it-IT" dirty="0" smtClean="0"/>
              <a:t>a sredstva. </a:t>
            </a:r>
            <a:endParaRPr lang="sr-Latn-ME" dirty="0" smtClean="0"/>
          </a:p>
          <a:p>
            <a:pPr algn="just"/>
            <a:r>
              <a:rPr lang="it-IT" dirty="0" smtClean="0"/>
              <a:t>Sposobnost da se privu</a:t>
            </a:r>
            <a:r>
              <a:rPr lang="sr-Latn-ME" dirty="0" smtClean="0"/>
              <a:t>č</a:t>
            </a:r>
            <a:r>
              <a:rPr lang="it-IT" dirty="0" smtClean="0"/>
              <a:t>e</a:t>
            </a:r>
            <a:r>
              <a:rPr lang="sr-Latn-ME" dirty="0" smtClean="0"/>
              <a:t> </a:t>
            </a:r>
            <a:r>
              <a:rPr lang="en-US" dirty="0" err="1" smtClean="0"/>
              <a:t>osoblje</a:t>
            </a:r>
            <a:r>
              <a:rPr lang="en-US" dirty="0" smtClean="0"/>
              <a:t> pod </a:t>
            </a:r>
            <a:r>
              <a:rPr lang="en-US" dirty="0" err="1" smtClean="0"/>
              <a:t>konkurentnim</a:t>
            </a:r>
            <a:r>
              <a:rPr lang="en-US" dirty="0" smtClean="0"/>
              <a:t> </a:t>
            </a:r>
            <a:r>
              <a:rPr lang="en-US" dirty="0" err="1" smtClean="0"/>
              <a:t>uslovima</a:t>
            </a:r>
            <a:r>
              <a:rPr lang="en-US" dirty="0" smtClean="0"/>
              <a:t> 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 smtClean="0"/>
              <a:t>unaprediti</a:t>
            </a:r>
            <a:r>
              <a:rPr lang="en-US" dirty="0" smtClean="0"/>
              <a:t> </a:t>
            </a:r>
            <a:r>
              <a:rPr lang="en-US" dirty="0" err="1" smtClean="0"/>
              <a:t>kvalitet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nezavisnost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nadzoru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sprovo</a:t>
            </a:r>
            <a:r>
              <a:rPr lang="sr-Latn-ME" dirty="0" smtClean="0"/>
              <a:t>đ</a:t>
            </a:r>
            <a:r>
              <a:rPr lang="en-US" dirty="0" err="1" smtClean="0"/>
              <a:t>enju</a:t>
            </a:r>
            <a:r>
              <a:rPr lang="en-US" dirty="0" smtClean="0"/>
              <a:t> </a:t>
            </a:r>
            <a:r>
              <a:rPr lang="en-US" dirty="0" err="1" smtClean="0"/>
              <a:t>propisa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6215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i="1" dirty="0" smtClean="0"/>
              <a:t/>
            </a:r>
            <a:br>
              <a:rPr lang="sr-Latn-ME" i="1" dirty="0" smtClean="0"/>
            </a:br>
            <a:r>
              <a:rPr lang="sr-Latn-ME" i="1" dirty="0" smtClean="0"/>
              <a:t>Princip </a:t>
            </a:r>
            <a:r>
              <a:rPr lang="nn-NO" i="1" dirty="0" smtClean="0"/>
              <a:t>II</a:t>
            </a:r>
            <a:r>
              <a:rPr lang="sr-Latn-ME" i="1" dirty="0" smtClean="0"/>
              <a:t> </a:t>
            </a:r>
            <a:r>
              <a:rPr lang="sr-Latn-ME" i="1" dirty="0" smtClean="0"/>
              <a:t>-</a:t>
            </a:r>
            <a:r>
              <a:rPr lang="nn-NO" i="1" dirty="0" smtClean="0"/>
              <a:t> </a:t>
            </a:r>
            <a:r>
              <a:rPr lang="nn-NO" i="1" dirty="0" smtClean="0"/>
              <a:t>Prava akcionara i klju</a:t>
            </a:r>
            <a:r>
              <a:rPr lang="sr-Latn-ME" i="1" dirty="0" smtClean="0"/>
              <a:t>č</a:t>
            </a:r>
            <a:r>
              <a:rPr lang="nn-NO" i="1" dirty="0" smtClean="0"/>
              <a:t>ne funkcije vlasništva</a:t>
            </a:r>
            <a:br>
              <a:rPr lang="nn-NO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err="1" smtClean="0"/>
              <a:t>Okvir</a:t>
            </a:r>
            <a:r>
              <a:rPr lang="en-US" i="1" dirty="0" smtClean="0"/>
              <a:t> </a:t>
            </a:r>
            <a:r>
              <a:rPr lang="en-US" i="1" dirty="0" err="1"/>
              <a:t>korporativnog</a:t>
            </a:r>
            <a:r>
              <a:rPr lang="en-US" i="1" dirty="0"/>
              <a:t> </a:t>
            </a:r>
            <a:r>
              <a:rPr lang="en-US" i="1" dirty="0" err="1"/>
              <a:t>upravljanja</a:t>
            </a:r>
            <a:r>
              <a:rPr lang="en-US" i="1" dirty="0"/>
              <a:t> </a:t>
            </a:r>
            <a:r>
              <a:rPr lang="en-US" i="1" dirty="0" err="1"/>
              <a:t>treba</a:t>
            </a:r>
            <a:r>
              <a:rPr lang="en-US" i="1" dirty="0"/>
              <a:t> da </a:t>
            </a:r>
            <a:r>
              <a:rPr lang="en-US" i="1" dirty="0" err="1"/>
              <a:t>zaštiti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olakša</a:t>
            </a:r>
            <a:r>
              <a:rPr lang="en-US" i="1" dirty="0"/>
              <a:t> </a:t>
            </a:r>
            <a:r>
              <a:rPr lang="en-US" i="1" dirty="0" err="1" smtClean="0"/>
              <a:t>ostvarenje</a:t>
            </a:r>
            <a:r>
              <a:rPr lang="sr-Latn-ME" i="1" dirty="0" smtClean="0"/>
              <a:t> </a:t>
            </a:r>
            <a:r>
              <a:rPr lang="en-US" i="1" dirty="0" err="1" smtClean="0"/>
              <a:t>prava</a:t>
            </a:r>
            <a:r>
              <a:rPr lang="en-US" i="1" dirty="0" smtClean="0"/>
              <a:t> </a:t>
            </a:r>
            <a:r>
              <a:rPr lang="en-US" i="1" dirty="0" err="1"/>
              <a:t>akcionara</a:t>
            </a:r>
            <a:r>
              <a:rPr lang="en-US" i="1" dirty="0"/>
              <a:t>.</a:t>
            </a:r>
          </a:p>
          <a:p>
            <a:pPr marL="0" indent="0" algn="just">
              <a:buNone/>
            </a:pPr>
            <a:r>
              <a:rPr lang="pt-BR" dirty="0"/>
              <a:t>A. Osnovna prava akcionara treba da obuhvate pravo na: 1) </a:t>
            </a:r>
            <a:r>
              <a:rPr lang="pt-BR" dirty="0" smtClean="0"/>
              <a:t>sigurne</a:t>
            </a:r>
            <a:r>
              <a:rPr lang="sr-Latn-ME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/>
              <a:t>registracije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; 2) </a:t>
            </a:r>
            <a:r>
              <a:rPr lang="en-US" dirty="0" err="1"/>
              <a:t>prenos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; 3) </a:t>
            </a:r>
            <a:r>
              <a:rPr lang="en-US" dirty="0" err="1"/>
              <a:t>pravovremeno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redovno</a:t>
            </a:r>
            <a:r>
              <a:rPr lang="en-US" dirty="0" smtClean="0"/>
              <a:t> </a:t>
            </a:r>
            <a:r>
              <a:rPr lang="en-US" dirty="0" err="1"/>
              <a:t>dobijanje</a:t>
            </a:r>
            <a:r>
              <a:rPr lang="en-US" dirty="0"/>
              <a:t> </a:t>
            </a:r>
            <a:r>
              <a:rPr lang="en-US" dirty="0" err="1"/>
              <a:t>relevantnih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o </a:t>
            </a:r>
            <a:r>
              <a:rPr lang="en-US" dirty="0" err="1"/>
              <a:t>kompaniji</a:t>
            </a:r>
            <a:r>
              <a:rPr lang="en-US" dirty="0"/>
              <a:t>; 4)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eš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glasanje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generalnoj</a:t>
            </a:r>
            <a:r>
              <a:rPr lang="en-US" dirty="0"/>
              <a:t> </a:t>
            </a:r>
            <a:r>
              <a:rPr lang="en-US" dirty="0" err="1"/>
              <a:t>skupštini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; 5)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zam</a:t>
            </a:r>
            <a:r>
              <a:rPr lang="sr-Latn-ME" dirty="0" smtClean="0"/>
              <a:t>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lanova</a:t>
            </a:r>
            <a:r>
              <a:rPr lang="sr-Latn-ME" dirty="0" smtClean="0"/>
              <a:t> </a:t>
            </a:r>
            <a:r>
              <a:rPr lang="pl-PL" dirty="0" smtClean="0"/>
              <a:t>odbora</a:t>
            </a:r>
            <a:r>
              <a:rPr lang="pl-PL" dirty="0"/>
              <a:t>; i 6) </a:t>
            </a:r>
            <a:r>
              <a:rPr lang="pl-PL" dirty="0" smtClean="0"/>
              <a:t>udio </a:t>
            </a:r>
            <a:r>
              <a:rPr lang="pl-PL" dirty="0"/>
              <a:t>u dobiti kompanije.</a:t>
            </a:r>
          </a:p>
          <a:p>
            <a:pPr marL="0" indent="0" algn="just">
              <a:buNone/>
            </a:pPr>
            <a:r>
              <a:rPr lang="en-US" dirty="0"/>
              <a:t>B. 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da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estvuju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odlu</a:t>
            </a:r>
            <a:r>
              <a:rPr lang="sr-Latn-ME" dirty="0" smtClean="0"/>
              <a:t>č</a:t>
            </a:r>
            <a:r>
              <a:rPr lang="en-US" dirty="0" err="1" smtClean="0"/>
              <a:t>ivanju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budu</a:t>
            </a:r>
            <a:r>
              <a:rPr lang="sr-Latn-ME" dirty="0" smtClean="0"/>
              <a:t> </a:t>
            </a:r>
            <a:r>
              <a:rPr lang="pl-PL" dirty="0" smtClean="0"/>
              <a:t>dovoljno </a:t>
            </a:r>
            <a:r>
              <a:rPr lang="pl-PL" dirty="0"/>
              <a:t>informisani o odlukama koje se odnose na </a:t>
            </a:r>
            <a:r>
              <a:rPr lang="pl-PL" dirty="0" smtClean="0"/>
              <a:t>temeljne </a:t>
            </a:r>
            <a:r>
              <a:rPr lang="en-US" dirty="0" err="1" smtClean="0"/>
              <a:t>korporativne</a:t>
            </a:r>
            <a:r>
              <a:rPr lang="en-US" dirty="0" smtClean="0"/>
              <a:t> 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1) </a:t>
            </a:r>
            <a:r>
              <a:rPr lang="en-US" dirty="0" err="1" smtClean="0"/>
              <a:t>izm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statuta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osniva</a:t>
            </a:r>
            <a:r>
              <a:rPr lang="sr-Latn-ME" dirty="0" smtClean="0"/>
              <a:t>č</a:t>
            </a:r>
            <a:r>
              <a:rPr lang="en-US" dirty="0" err="1" smtClean="0"/>
              <a:t>kog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sr-Latn-ME" dirty="0" smtClean="0"/>
              <a:t> </a:t>
            </a:r>
            <a:r>
              <a:rPr lang="pl-PL" dirty="0" smtClean="0"/>
              <a:t>ili sličnog </a:t>
            </a:r>
            <a:r>
              <a:rPr lang="pl-PL" dirty="0"/>
              <a:t>regulatornog dokumenta kompanije; 2) odobrenje </a:t>
            </a:r>
            <a:r>
              <a:rPr lang="pl-PL" dirty="0" smtClean="0"/>
              <a:t>dodatnih </a:t>
            </a:r>
            <a:r>
              <a:rPr lang="en-US" dirty="0" err="1" smtClean="0"/>
              <a:t>akcija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 3) </a:t>
            </a:r>
            <a:r>
              <a:rPr lang="en-US" dirty="0" err="1"/>
              <a:t>vanredne</a:t>
            </a:r>
            <a:r>
              <a:rPr lang="en-US" dirty="0"/>
              <a:t> </a:t>
            </a:r>
            <a:r>
              <a:rPr lang="en-US" dirty="0" err="1"/>
              <a:t>transakcije</a:t>
            </a:r>
            <a:r>
              <a:rPr lang="en-US" dirty="0"/>
              <a:t>,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ujui</a:t>
            </a:r>
            <a:r>
              <a:rPr lang="en-US" dirty="0" smtClean="0"/>
              <a:t> </a:t>
            </a:r>
            <a:r>
              <a:rPr lang="en-US" dirty="0" err="1"/>
              <a:t>prenos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gotovo</a:t>
            </a:r>
            <a:r>
              <a:rPr lang="en-US" dirty="0"/>
              <a:t> </a:t>
            </a:r>
            <a:r>
              <a:rPr lang="en-US" dirty="0" err="1" smtClean="0"/>
              <a:t>svih</a:t>
            </a:r>
            <a:r>
              <a:rPr lang="sr-Latn-ME" dirty="0" smtClean="0"/>
              <a:t> </a:t>
            </a:r>
            <a:r>
              <a:rPr lang="pl-PL" dirty="0" smtClean="0"/>
              <a:t>sredstava </a:t>
            </a:r>
            <a:r>
              <a:rPr lang="pl-PL" dirty="0"/>
              <a:t>tako da to zapravo za rezultat ima prodaju </a:t>
            </a:r>
            <a:r>
              <a:rPr lang="pl-PL" dirty="0" smtClean="0"/>
              <a:t>kompanije.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572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C. 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err="1" smtClean="0"/>
              <a:t>nost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efektivno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estvuju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glasaju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generalnoj</a:t>
            </a:r>
            <a:r>
              <a:rPr lang="en-US" dirty="0" smtClean="0"/>
              <a:t> </a:t>
            </a:r>
            <a:r>
              <a:rPr lang="en-US" dirty="0" err="1"/>
              <a:t>skupštini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informisani</a:t>
            </a:r>
            <a:r>
              <a:rPr lang="en-US" dirty="0"/>
              <a:t> o </a:t>
            </a:r>
            <a:r>
              <a:rPr lang="en-US" dirty="0" err="1"/>
              <a:t>pravilima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proceduru</a:t>
            </a:r>
            <a:r>
              <a:rPr lang="en-US" dirty="0"/>
              <a:t> </a:t>
            </a:r>
            <a:r>
              <a:rPr lang="en-US" dirty="0" err="1"/>
              <a:t>glasanja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regulišu</a:t>
            </a:r>
            <a:r>
              <a:rPr lang="en-US" dirty="0"/>
              <a:t> </a:t>
            </a:r>
            <a:r>
              <a:rPr lang="en-US" dirty="0" err="1"/>
              <a:t>održavanje</a:t>
            </a:r>
            <a:r>
              <a:rPr lang="en-US" dirty="0"/>
              <a:t> </a:t>
            </a:r>
            <a:r>
              <a:rPr lang="en-US" dirty="0" err="1" smtClean="0"/>
              <a:t>generalne</a:t>
            </a:r>
            <a:r>
              <a:rPr lang="sr-Latn-ME" dirty="0" smtClean="0"/>
              <a:t> </a:t>
            </a:r>
            <a:r>
              <a:rPr lang="en-US" dirty="0" err="1" smtClean="0"/>
              <a:t>skupštine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it-IT" dirty="0"/>
              <a:t>1. Akcionarima treba dostaviti potpune i blagovremen informacije </a:t>
            </a:r>
            <a:r>
              <a:rPr lang="it-IT" dirty="0" smtClean="0"/>
              <a:t>o</a:t>
            </a:r>
            <a:r>
              <a:rPr lang="sr-Latn-ME" dirty="0" smtClean="0"/>
              <a:t> </a:t>
            </a:r>
            <a:r>
              <a:rPr lang="en-US" dirty="0" err="1" smtClean="0"/>
              <a:t>datumu</a:t>
            </a:r>
            <a:r>
              <a:rPr lang="en-US" dirty="0"/>
              <a:t>,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estu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dnevnom</a:t>
            </a:r>
            <a:r>
              <a:rPr lang="en-US" dirty="0"/>
              <a:t> </a:t>
            </a:r>
            <a:r>
              <a:rPr lang="en-US" dirty="0" err="1"/>
              <a:t>redu</a:t>
            </a:r>
            <a:r>
              <a:rPr lang="en-US" dirty="0"/>
              <a:t> </a:t>
            </a:r>
            <a:r>
              <a:rPr lang="en-US" dirty="0" err="1"/>
              <a:t>generalne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potpune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blagovremene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o </a:t>
            </a:r>
            <a:r>
              <a:rPr lang="en-US" dirty="0" err="1"/>
              <a:t>pitanjima</a:t>
            </a:r>
            <a:r>
              <a:rPr lang="en-US" dirty="0"/>
              <a:t> o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sr-Latn-ME" dirty="0" smtClean="0"/>
              <a:t>ć</a:t>
            </a:r>
            <a:r>
              <a:rPr lang="en-US" dirty="0" smtClean="0"/>
              <a:t>e se</a:t>
            </a:r>
            <a:r>
              <a:rPr lang="sr-Latn-ME" dirty="0" smtClean="0"/>
              <a:t> </a:t>
            </a:r>
            <a:r>
              <a:rPr lang="en-US" dirty="0" err="1" smtClean="0"/>
              <a:t>odlu</a:t>
            </a:r>
            <a:r>
              <a:rPr lang="sr-Latn-ME" dirty="0" smtClean="0"/>
              <a:t>č</a:t>
            </a:r>
            <a:r>
              <a:rPr lang="en-US" dirty="0" err="1" smtClean="0"/>
              <a:t>ivati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skupštini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445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2. 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pružiti</a:t>
            </a:r>
            <a:r>
              <a:rPr lang="en-US" dirty="0" smtClean="0"/>
              <a:t> </a:t>
            </a:r>
            <a:r>
              <a:rPr lang="en-US" dirty="0" err="1" smtClean="0"/>
              <a:t>mogunost</a:t>
            </a:r>
            <a:r>
              <a:rPr lang="en-US" dirty="0" smtClean="0"/>
              <a:t> da </a:t>
            </a:r>
            <a:r>
              <a:rPr lang="en-US" dirty="0" err="1" smtClean="0"/>
              <a:t>postavljaju</a:t>
            </a:r>
            <a:r>
              <a:rPr lang="en-US" dirty="0" smtClean="0"/>
              <a:t> </a:t>
            </a:r>
            <a:r>
              <a:rPr lang="en-US" dirty="0" err="1" smtClean="0"/>
              <a:t>pitanja</a:t>
            </a:r>
            <a:r>
              <a:rPr lang="sr-Latn-ME" dirty="0" smtClean="0"/>
              <a:t> </a:t>
            </a:r>
            <a:r>
              <a:rPr lang="en-US" dirty="0" err="1" smtClean="0"/>
              <a:t>odboru</a:t>
            </a:r>
            <a:r>
              <a:rPr lang="en-US" dirty="0" smtClean="0"/>
              <a:t>,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pitanja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se </a:t>
            </a:r>
            <a:r>
              <a:rPr lang="en-US" dirty="0" err="1" smtClean="0"/>
              <a:t>odnose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godišnju</a:t>
            </a:r>
            <a:r>
              <a:rPr lang="en-US" dirty="0" smtClean="0"/>
              <a:t> </a:t>
            </a:r>
            <a:r>
              <a:rPr lang="en-US" dirty="0" err="1" smtClean="0"/>
              <a:t>eksternu</a:t>
            </a:r>
            <a:r>
              <a:rPr lang="sr-Latn-ME" dirty="0" smtClean="0"/>
              <a:t> </a:t>
            </a:r>
            <a:r>
              <a:rPr lang="en-US" dirty="0" err="1" smtClean="0"/>
              <a:t>reviziju</a:t>
            </a:r>
            <a:r>
              <a:rPr lang="en-US" dirty="0" smtClean="0"/>
              <a:t>, da </a:t>
            </a:r>
            <a:r>
              <a:rPr lang="sr-Latn-ME" dirty="0" smtClean="0"/>
              <a:t>p</a:t>
            </a:r>
            <a:r>
              <a:rPr lang="en-US" dirty="0" err="1" smtClean="0"/>
              <a:t>stavljaju</a:t>
            </a:r>
            <a:r>
              <a:rPr lang="en-US" dirty="0" smtClean="0"/>
              <a:t> </a:t>
            </a:r>
            <a:r>
              <a:rPr lang="en-US" dirty="0" err="1" smtClean="0"/>
              <a:t>pojedina</a:t>
            </a:r>
            <a:r>
              <a:rPr lang="en-US" dirty="0" smtClean="0"/>
              <a:t> </a:t>
            </a:r>
            <a:r>
              <a:rPr lang="en-US" dirty="0" err="1" smtClean="0"/>
              <a:t>pitanja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dnevni</a:t>
            </a:r>
            <a:r>
              <a:rPr lang="en-US" dirty="0" smtClean="0"/>
              <a:t> red </a:t>
            </a:r>
            <a:r>
              <a:rPr lang="en-US" dirty="0" err="1" smtClean="0"/>
              <a:t>generalne</a:t>
            </a:r>
            <a:r>
              <a:rPr lang="sr-Latn-ME" dirty="0" smtClean="0"/>
              <a:t> </a:t>
            </a:r>
            <a:r>
              <a:rPr lang="pl-PL" dirty="0" smtClean="0"/>
              <a:t>skupštine i da predlažu odluke, u okviru razumnih ograničenja.</a:t>
            </a:r>
          </a:p>
          <a:p>
            <a:pPr marL="0" indent="0" algn="just">
              <a:buNone/>
            </a:pPr>
            <a:r>
              <a:rPr lang="en-US" dirty="0" smtClean="0"/>
              <a:t>3.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olakšati</a:t>
            </a:r>
            <a:r>
              <a:rPr lang="en-US" dirty="0" smtClean="0"/>
              <a:t> d</a:t>
            </a:r>
            <a:r>
              <a:rPr lang="sr-Latn-ME" dirty="0" smtClean="0"/>
              <a:t>j</a:t>
            </a:r>
            <a:r>
              <a:rPr lang="en-US" dirty="0" err="1" smtClean="0"/>
              <a:t>elotvorno</a:t>
            </a:r>
            <a:r>
              <a:rPr lang="en-US" dirty="0" smtClean="0"/>
              <a:t> u</a:t>
            </a:r>
            <a:r>
              <a:rPr lang="sr-Latn-ME" dirty="0" smtClean="0"/>
              <a:t>č</a:t>
            </a:r>
            <a:r>
              <a:rPr lang="en-US" dirty="0" err="1" smtClean="0"/>
              <a:t>eše</a:t>
            </a:r>
            <a:r>
              <a:rPr lang="en-US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u </a:t>
            </a:r>
            <a:r>
              <a:rPr lang="en-US" dirty="0" err="1" smtClean="0"/>
              <a:t>donošenju</a:t>
            </a:r>
            <a:r>
              <a:rPr lang="en-US" dirty="0" smtClean="0"/>
              <a:t> </a:t>
            </a:r>
            <a:r>
              <a:rPr lang="en-US" dirty="0" err="1" smtClean="0"/>
              <a:t>bitnih</a:t>
            </a:r>
            <a:r>
              <a:rPr lang="sr-Latn-ME" dirty="0" smtClean="0"/>
              <a:t> </a:t>
            </a:r>
            <a:r>
              <a:rPr lang="en-US" dirty="0" err="1" smtClean="0"/>
              <a:t>odluka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sfere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predlaganje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it-IT" dirty="0" smtClean="0"/>
              <a:t>izbor </a:t>
            </a:r>
            <a:r>
              <a:rPr lang="sr-Latn-ME" dirty="0" smtClean="0"/>
              <a:t>č</a:t>
            </a:r>
            <a:r>
              <a:rPr lang="it-IT" dirty="0" smtClean="0"/>
              <a:t>lanova odbora.</a:t>
            </a:r>
            <a:endParaRPr lang="sr-Latn-ME" dirty="0" smtClean="0"/>
          </a:p>
          <a:p>
            <a:pPr algn="just"/>
            <a:r>
              <a:rPr lang="it-IT" dirty="0" smtClean="0"/>
              <a:t> Treba omoguiti akcionarima da iznesu</a:t>
            </a:r>
            <a:r>
              <a:rPr lang="sr-Latn-ME" dirty="0" smtClean="0"/>
              <a:t> </a:t>
            </a:r>
            <a:r>
              <a:rPr lang="en-US" dirty="0" err="1" smtClean="0"/>
              <a:t>svoja</a:t>
            </a:r>
            <a:r>
              <a:rPr lang="en-US" dirty="0" smtClean="0"/>
              <a:t> </a:t>
            </a:r>
            <a:r>
              <a:rPr lang="en-US" dirty="0" err="1" smtClean="0"/>
              <a:t>stanovišta</a:t>
            </a:r>
            <a:r>
              <a:rPr lang="en-US" dirty="0" smtClean="0"/>
              <a:t> o </a:t>
            </a:r>
            <a:r>
              <a:rPr lang="en-US" dirty="0" err="1" smtClean="0"/>
              <a:t>politici</a:t>
            </a:r>
            <a:r>
              <a:rPr lang="en-US" dirty="0" smtClean="0"/>
              <a:t> </a:t>
            </a:r>
            <a:r>
              <a:rPr lang="en-US" dirty="0" err="1" smtClean="0"/>
              <a:t>naknade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lanove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en-US" dirty="0" err="1" smtClean="0"/>
              <a:t>rukovodioce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Komponenta</a:t>
            </a:r>
            <a:r>
              <a:rPr lang="en-US" dirty="0" smtClean="0"/>
              <a:t> </a:t>
            </a:r>
            <a:r>
              <a:rPr lang="en-US" dirty="0" err="1" smtClean="0"/>
              <a:t>naknade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lanove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pl-PL" dirty="0" smtClean="0"/>
              <a:t>zaposlene u vidu akcija treba da podliježe odobrenju od strane </a:t>
            </a:r>
            <a:r>
              <a:rPr lang="en-US" dirty="0" err="1" smtClean="0"/>
              <a:t>akcionara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977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Uvod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Svrha</a:t>
            </a:r>
            <a:r>
              <a:rPr lang="en-US" dirty="0" smtClean="0"/>
              <a:t> </a:t>
            </a:r>
            <a:r>
              <a:rPr lang="sr-Latn-ME" dirty="0" smtClean="0"/>
              <a:t>OECD p</a:t>
            </a:r>
            <a:r>
              <a:rPr lang="en-US" dirty="0" err="1" smtClean="0"/>
              <a:t>rincipa</a:t>
            </a:r>
            <a:r>
              <a:rPr lang="en-US" dirty="0" smtClean="0"/>
              <a:t> </a:t>
            </a:r>
            <a:r>
              <a:rPr lang="en-US" dirty="0"/>
              <a:t>je da </a:t>
            </a:r>
            <a:r>
              <a:rPr lang="en-US" dirty="0" err="1"/>
              <a:t>pomognu</a:t>
            </a:r>
            <a:r>
              <a:rPr lang="en-US" dirty="0"/>
              <a:t> </a:t>
            </a:r>
            <a:r>
              <a:rPr lang="en-US" dirty="0" err="1"/>
              <a:t>vladama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lanica</a:t>
            </a:r>
            <a:r>
              <a:rPr lang="en-US" dirty="0" smtClean="0"/>
              <a:t> </a:t>
            </a:r>
            <a:r>
              <a:rPr lang="en-US" dirty="0"/>
              <a:t>OECD-a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pl-PL" dirty="0" smtClean="0"/>
              <a:t>nisu članice </a:t>
            </a:r>
            <a:r>
              <a:rPr lang="pl-PL" dirty="0"/>
              <a:t>OECD-a u njihovim naporima da </a:t>
            </a:r>
            <a:r>
              <a:rPr lang="pl-PL" dirty="0" smtClean="0"/>
              <a:t>procijene </a:t>
            </a:r>
            <a:r>
              <a:rPr lang="pl-PL" dirty="0"/>
              <a:t>i poboljšaju pravni</a:t>
            </a:r>
            <a:r>
              <a:rPr lang="pl-PL" dirty="0" smtClean="0"/>
              <a:t>, </a:t>
            </a:r>
            <a:r>
              <a:rPr lang="en-US" dirty="0" err="1" smtClean="0"/>
              <a:t>institucionalni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regulatorni</a:t>
            </a:r>
            <a:r>
              <a:rPr lang="en-US" dirty="0"/>
              <a:t>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u </a:t>
            </a:r>
            <a:r>
              <a:rPr lang="en-US" dirty="0" err="1" smtClean="0"/>
              <a:t>njihovim</a:t>
            </a:r>
            <a:r>
              <a:rPr lang="sr-Latn-ME" dirty="0" smtClean="0"/>
              <a:t> </a:t>
            </a:r>
            <a:r>
              <a:rPr lang="en-US" dirty="0" err="1" smtClean="0"/>
              <a:t>zemljama</a:t>
            </a:r>
            <a:r>
              <a:rPr lang="en-US" dirty="0"/>
              <a:t>, da </a:t>
            </a:r>
            <a:r>
              <a:rPr lang="en-US" dirty="0" err="1" smtClean="0"/>
              <a:t>obezb</a:t>
            </a:r>
            <a:r>
              <a:rPr lang="sr-Latn-ME" dirty="0" smtClean="0"/>
              <a:t>ij</a:t>
            </a:r>
            <a:r>
              <a:rPr lang="en-US" dirty="0" err="1" smtClean="0"/>
              <a:t>ede</a:t>
            </a:r>
            <a:r>
              <a:rPr lang="en-US" dirty="0" smtClean="0"/>
              <a:t> </a:t>
            </a:r>
            <a:r>
              <a:rPr lang="en-US" dirty="0" err="1" smtClean="0"/>
              <a:t>sm</a:t>
            </a:r>
            <a:r>
              <a:rPr lang="sr-Latn-ME" dirty="0" smtClean="0"/>
              <a:t>j</a:t>
            </a:r>
            <a:r>
              <a:rPr lang="en-US" dirty="0" err="1" smtClean="0"/>
              <a:t>ernice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err="1" smtClean="0"/>
              <a:t>edloge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, </a:t>
            </a:r>
            <a:r>
              <a:rPr lang="en-US" dirty="0" err="1"/>
              <a:t>investitore</a:t>
            </a:r>
            <a:r>
              <a:rPr lang="en-US" dirty="0"/>
              <a:t>, </a:t>
            </a:r>
            <a:r>
              <a:rPr lang="en-US" dirty="0" err="1"/>
              <a:t>korporacije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smtClean="0"/>
              <a:t>u</a:t>
            </a:r>
            <a:r>
              <a:rPr lang="sr-Latn-ME" dirty="0"/>
              <a:t>č</a:t>
            </a:r>
            <a:r>
              <a:rPr lang="en-US" dirty="0" err="1" smtClean="0"/>
              <a:t>esnike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dobrog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Principi</a:t>
            </a:r>
            <a:r>
              <a:rPr lang="en-US" dirty="0" smtClean="0"/>
              <a:t> se</a:t>
            </a:r>
            <a:r>
              <a:rPr lang="sr-Latn-ME" dirty="0" smtClean="0"/>
              <a:t> </a:t>
            </a:r>
            <a:r>
              <a:rPr lang="pl-PL" dirty="0" smtClean="0"/>
              <a:t>fokusiraju </a:t>
            </a:r>
            <a:r>
              <a:rPr lang="pl-PL" dirty="0"/>
              <a:t>kako na finansijske tako i na nefinansijske kompanije </a:t>
            </a:r>
            <a:r>
              <a:rPr lang="pl-PL" dirty="0" smtClean="0"/>
              <a:t>čije </a:t>
            </a:r>
            <a:r>
              <a:rPr lang="pl-PL" dirty="0"/>
              <a:t>akcije </a:t>
            </a:r>
            <a:r>
              <a:rPr lang="pl-PL" dirty="0" smtClean="0"/>
              <a:t>su </a:t>
            </a:r>
            <a:r>
              <a:rPr lang="en-US" dirty="0" err="1" smtClean="0"/>
              <a:t>ponu</a:t>
            </a:r>
            <a:r>
              <a:rPr lang="sr-Latn-ME" dirty="0" smtClean="0"/>
              <a:t>đ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6454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4. Akcionarima treba </a:t>
            </a:r>
            <a:r>
              <a:rPr lang="it-IT" dirty="0" smtClean="0"/>
              <a:t>omogu</a:t>
            </a:r>
            <a:r>
              <a:rPr lang="sr-Latn-ME" dirty="0" smtClean="0"/>
              <a:t>ć</a:t>
            </a:r>
            <a:r>
              <a:rPr lang="it-IT" dirty="0" smtClean="0"/>
              <a:t>iti </a:t>
            </a:r>
            <a:r>
              <a:rPr lang="it-IT" dirty="0"/>
              <a:t>da glasaju </a:t>
            </a:r>
            <a:r>
              <a:rPr lang="it-IT" dirty="0" smtClean="0"/>
              <a:t>li</a:t>
            </a:r>
            <a:r>
              <a:rPr lang="sr-Latn-ME" dirty="0" smtClean="0"/>
              <a:t>č</a:t>
            </a:r>
            <a:r>
              <a:rPr lang="it-IT" dirty="0" smtClean="0"/>
              <a:t>no </a:t>
            </a:r>
            <a:r>
              <a:rPr lang="it-IT" dirty="0"/>
              <a:t>ili u odsustvu, </a:t>
            </a:r>
            <a:r>
              <a:rPr lang="it-IT" dirty="0" smtClean="0"/>
              <a:t>a</a:t>
            </a:r>
            <a:r>
              <a:rPr lang="sr-Latn-ME" dirty="0" smtClean="0"/>
              <a:t> </a:t>
            </a:r>
            <a:r>
              <a:rPr lang="en-US" dirty="0" err="1" smtClean="0"/>
              <a:t>glasovi</a:t>
            </a:r>
            <a:r>
              <a:rPr lang="en-US" dirty="0" smtClean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smtClean="0"/>
              <a:t>li</a:t>
            </a:r>
            <a:r>
              <a:rPr lang="sr-Latn-ME" dirty="0" smtClean="0"/>
              <a:t>č</a:t>
            </a:r>
            <a:r>
              <a:rPr lang="en-US" dirty="0" smtClean="0"/>
              <a:t>no </a:t>
            </a:r>
            <a:r>
              <a:rPr lang="en-US" dirty="0" err="1"/>
              <a:t>ili</a:t>
            </a:r>
            <a:r>
              <a:rPr lang="en-US" dirty="0"/>
              <a:t> u </a:t>
            </a:r>
            <a:r>
              <a:rPr lang="en-US" dirty="0" err="1"/>
              <a:t>odsustvu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jednako</a:t>
            </a:r>
            <a:r>
              <a:rPr lang="en-US" dirty="0"/>
              <a:t> </a:t>
            </a:r>
            <a:r>
              <a:rPr lang="en-US" dirty="0" err="1"/>
              <a:t>dejstvo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/>
              <a:t>D.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aranžmani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omogu</a:t>
            </a:r>
            <a:r>
              <a:rPr lang="sr-Latn-ME" dirty="0" smtClean="0"/>
              <a:t>ć</a:t>
            </a:r>
            <a:r>
              <a:rPr lang="en-US" dirty="0" err="1" smtClean="0"/>
              <a:t>avaju</a:t>
            </a:r>
            <a:r>
              <a:rPr lang="en-US" dirty="0" smtClean="0"/>
              <a:t> </a:t>
            </a:r>
            <a:r>
              <a:rPr lang="en-US" dirty="0" err="1"/>
              <a:t>pojedinim</a:t>
            </a:r>
            <a:r>
              <a:rPr lang="en-US" dirty="0"/>
              <a:t> </a:t>
            </a:r>
            <a:r>
              <a:rPr lang="en-US" dirty="0" err="1" smtClean="0"/>
              <a:t>akcionarima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steknu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 smtClean="0"/>
              <a:t>nesrazm</a:t>
            </a:r>
            <a:r>
              <a:rPr lang="sr-Latn-ME" dirty="0" smtClean="0"/>
              <a:t>j</a:t>
            </a:r>
            <a:r>
              <a:rPr lang="en-US" dirty="0" err="1" smtClean="0"/>
              <a:t>eran</a:t>
            </a:r>
            <a:r>
              <a:rPr lang="en-US" dirty="0" smtClean="0"/>
              <a:t> </a:t>
            </a:r>
            <a:r>
              <a:rPr lang="en-US" dirty="0" err="1"/>
              <a:t>njihovom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eš</a:t>
            </a:r>
            <a:r>
              <a:rPr lang="sr-Latn-ME" dirty="0" smtClean="0"/>
              <a:t>ć</a:t>
            </a:r>
            <a:r>
              <a:rPr lang="en-US" dirty="0" smtClean="0"/>
              <a:t>u </a:t>
            </a:r>
            <a:r>
              <a:rPr lang="en-US" dirty="0"/>
              <a:t>u </a:t>
            </a:r>
            <a:r>
              <a:rPr lang="en-US" dirty="0" err="1"/>
              <a:t>kapitalu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elodanjeni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E.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korporativne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 smtClean="0"/>
              <a:t>omogu</a:t>
            </a:r>
            <a:r>
              <a:rPr lang="sr-Latn-ME" dirty="0" smtClean="0"/>
              <a:t>ć</a:t>
            </a:r>
            <a:r>
              <a:rPr lang="en-US" dirty="0" err="1" smtClean="0"/>
              <a:t>iti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funkcioniše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efikasan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transparentan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802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1. </a:t>
            </a:r>
            <a:r>
              <a:rPr lang="en-US" dirty="0" err="1" smtClean="0"/>
              <a:t>Pravila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procedure,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regulišu</a:t>
            </a:r>
            <a:r>
              <a:rPr lang="en-US" dirty="0" smtClean="0"/>
              <a:t> </a:t>
            </a:r>
            <a:r>
              <a:rPr lang="en-US" dirty="0" err="1" smtClean="0"/>
              <a:t>sticanje</a:t>
            </a:r>
            <a:r>
              <a:rPr lang="en-US" dirty="0" smtClean="0"/>
              <a:t> </a:t>
            </a:r>
            <a:r>
              <a:rPr lang="en-US" dirty="0" err="1" smtClean="0"/>
              <a:t>korporativne</a:t>
            </a:r>
            <a:r>
              <a:rPr lang="en-US" dirty="0" smtClean="0"/>
              <a:t> </a:t>
            </a:r>
            <a:r>
              <a:rPr lang="en-US" dirty="0" err="1" smtClean="0"/>
              <a:t>kontrole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pl-PL" dirty="0" smtClean="0"/>
              <a:t>tržištu kapitala, i vanredne transakcije poput integracije i prodaje </a:t>
            </a:r>
            <a:r>
              <a:rPr lang="en-US" dirty="0" err="1" smtClean="0"/>
              <a:t>zna</a:t>
            </a:r>
            <a:r>
              <a:rPr lang="sr-Latn-ME" dirty="0" smtClean="0"/>
              <a:t>č</a:t>
            </a:r>
            <a:r>
              <a:rPr lang="en-US" dirty="0" err="1" smtClean="0"/>
              <a:t>ajnih</a:t>
            </a:r>
            <a:r>
              <a:rPr lang="en-US" dirty="0" smtClean="0"/>
              <a:t> d</a:t>
            </a:r>
            <a:r>
              <a:rPr lang="sr-Latn-ME" dirty="0" smtClean="0"/>
              <a:t>j</a:t>
            </a:r>
            <a:r>
              <a:rPr lang="en-US" dirty="0" err="1" smtClean="0"/>
              <a:t>elova</a:t>
            </a:r>
            <a:r>
              <a:rPr lang="en-US" dirty="0" smtClean="0"/>
              <a:t> </a:t>
            </a:r>
            <a:r>
              <a:rPr lang="en-US" dirty="0" err="1" smtClean="0"/>
              <a:t>korporativne</a:t>
            </a:r>
            <a:r>
              <a:rPr lang="en-US" dirty="0" smtClean="0"/>
              <a:t> </a:t>
            </a:r>
            <a:r>
              <a:rPr lang="en-US" dirty="0" err="1" smtClean="0"/>
              <a:t>imovine</a:t>
            </a:r>
            <a:r>
              <a:rPr lang="en-US" dirty="0" smtClean="0"/>
              <a:t>, </a:t>
            </a:r>
            <a:r>
              <a:rPr lang="en-US" dirty="0" err="1" smtClean="0"/>
              <a:t>treba</a:t>
            </a:r>
            <a:r>
              <a:rPr lang="en-US" dirty="0" smtClean="0"/>
              <a:t> da </a:t>
            </a:r>
            <a:r>
              <a:rPr lang="en-US" dirty="0" err="1" smtClean="0"/>
              <a:t>budu</a:t>
            </a:r>
            <a:r>
              <a:rPr lang="en-US" dirty="0" smtClean="0"/>
              <a:t> </a:t>
            </a:r>
            <a:r>
              <a:rPr lang="en-US" dirty="0" err="1" smtClean="0"/>
              <a:t>jasno</a:t>
            </a:r>
            <a:r>
              <a:rPr lang="sr-Latn-ME" dirty="0" smtClean="0"/>
              <a:t> </a:t>
            </a:r>
            <a:r>
              <a:rPr lang="en-US" dirty="0" err="1" smtClean="0"/>
              <a:t>artikulisani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elodanjeni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da </a:t>
            </a:r>
            <a:r>
              <a:rPr lang="en-US" dirty="0" err="1" smtClean="0"/>
              <a:t>investitori</a:t>
            </a:r>
            <a:r>
              <a:rPr lang="en-US" dirty="0" smtClean="0"/>
              <a:t> </a:t>
            </a:r>
            <a:r>
              <a:rPr lang="en-US" dirty="0" err="1" smtClean="0"/>
              <a:t>razum</a:t>
            </a:r>
            <a:r>
              <a:rPr lang="sr-Latn-ME" dirty="0" smtClean="0"/>
              <a:t>i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svoja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sr-Latn-ME" dirty="0" smtClean="0"/>
              <a:t> </a:t>
            </a:r>
            <a:r>
              <a:rPr lang="pl-PL" dirty="0" smtClean="0"/>
              <a:t>i pravnu zaštitu. </a:t>
            </a:r>
          </a:p>
          <a:p>
            <a:pPr marL="0" indent="0" algn="just">
              <a:buNone/>
            </a:pPr>
            <a:r>
              <a:rPr lang="pl-PL" dirty="0" smtClean="0"/>
              <a:t>Transakcije treba da budu obavljene po jasnim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pod </a:t>
            </a:r>
            <a:r>
              <a:rPr lang="en-US" dirty="0" err="1" smtClean="0"/>
              <a:t>pravinim</a:t>
            </a:r>
            <a:r>
              <a:rPr lang="en-US" dirty="0" smtClean="0"/>
              <a:t> </a:t>
            </a:r>
            <a:r>
              <a:rPr lang="en-US" dirty="0" err="1" smtClean="0"/>
              <a:t>uslovima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štite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skladu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njihovom</a:t>
            </a:r>
            <a:r>
              <a:rPr lang="en-US" dirty="0" smtClean="0"/>
              <a:t> </a:t>
            </a:r>
            <a:r>
              <a:rPr lang="en-US" dirty="0" err="1" smtClean="0"/>
              <a:t>klasom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2.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 smtClean="0"/>
              <a:t>protiv</a:t>
            </a:r>
            <a:r>
              <a:rPr lang="en-US" dirty="0" smtClean="0"/>
              <a:t> </a:t>
            </a:r>
            <a:r>
              <a:rPr lang="en-US" dirty="0" err="1" smtClean="0"/>
              <a:t>preuzimanja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ne </a:t>
            </a:r>
            <a:r>
              <a:rPr lang="en-US" dirty="0" err="1" smtClean="0"/>
              <a:t>treba</a:t>
            </a:r>
            <a:r>
              <a:rPr lang="en-US" dirty="0" smtClean="0"/>
              <a:t> da se </a:t>
            </a:r>
            <a:r>
              <a:rPr lang="en-US" dirty="0" err="1" smtClean="0"/>
              <a:t>koriste</a:t>
            </a:r>
            <a:r>
              <a:rPr lang="en-US" dirty="0" smtClean="0"/>
              <a:t> </a:t>
            </a:r>
            <a:r>
              <a:rPr lang="en-US" dirty="0" err="1" smtClean="0"/>
              <a:t>radi</a:t>
            </a:r>
            <a:r>
              <a:rPr lang="sr-Latn-ME" dirty="0" smtClean="0"/>
              <a:t> </a:t>
            </a:r>
            <a:r>
              <a:rPr lang="en-US" dirty="0" err="1" smtClean="0"/>
              <a:t>zaštite</a:t>
            </a:r>
            <a:r>
              <a:rPr lang="en-US" dirty="0" smtClean="0"/>
              <a:t> </a:t>
            </a:r>
            <a:r>
              <a:rPr lang="en-US" dirty="0" err="1" smtClean="0"/>
              <a:t>menadžmenta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od </a:t>
            </a:r>
            <a:r>
              <a:rPr lang="en-US" dirty="0" err="1" smtClean="0"/>
              <a:t>odgovornosti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7208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F.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omoguiti</a:t>
            </a:r>
            <a:r>
              <a:rPr lang="en-US" dirty="0"/>
              <a:t> </a:t>
            </a:r>
            <a:r>
              <a:rPr lang="en-US" dirty="0" err="1"/>
              <a:t>ostvarenje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vlasništvo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akcionarima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ujui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institucionalne</a:t>
            </a:r>
            <a:r>
              <a:rPr lang="en-US" dirty="0"/>
              <a:t> </a:t>
            </a:r>
            <a:r>
              <a:rPr lang="en-US" dirty="0" err="1"/>
              <a:t>investitore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1. </a:t>
            </a:r>
            <a:r>
              <a:rPr lang="en-US" dirty="0" err="1"/>
              <a:t>Institucionalni</a:t>
            </a:r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eluju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fiducijarnom</a:t>
            </a:r>
            <a:r>
              <a:rPr lang="en-US" dirty="0"/>
              <a:t> </a:t>
            </a:r>
            <a:r>
              <a:rPr lang="en-US" dirty="0" err="1"/>
              <a:t>svojstvu</a:t>
            </a:r>
            <a:r>
              <a:rPr lang="en-US" dirty="0"/>
              <a:t> </a:t>
            </a:r>
            <a:r>
              <a:rPr lang="en-US" dirty="0" err="1" smtClean="0"/>
              <a:t>treba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elodane</a:t>
            </a:r>
            <a:r>
              <a:rPr lang="en-US" dirty="0" smtClean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sveukupnu</a:t>
            </a:r>
            <a:r>
              <a:rPr lang="en-US" dirty="0"/>
              <a:t> </a:t>
            </a:r>
            <a:r>
              <a:rPr lang="en-US" dirty="0" err="1"/>
              <a:t>politiku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glasanja</a:t>
            </a:r>
            <a:r>
              <a:rPr lang="en-US" dirty="0" smtClean="0"/>
              <a:t> </a:t>
            </a:r>
            <a:r>
              <a:rPr lang="en-US" dirty="0" err="1"/>
              <a:t>vezano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/>
              <a:t>,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procedure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odlu</a:t>
            </a:r>
            <a:r>
              <a:rPr lang="sr-Latn-ME" dirty="0" smtClean="0"/>
              <a:t>č</a:t>
            </a:r>
            <a:r>
              <a:rPr lang="en-US" dirty="0" err="1" smtClean="0"/>
              <a:t>ivanje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korišenju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0811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2. </a:t>
            </a:r>
            <a:r>
              <a:rPr lang="en-US" dirty="0" err="1" smtClean="0"/>
              <a:t>Institucionalni</a:t>
            </a:r>
            <a:r>
              <a:rPr lang="en-US" dirty="0" smtClean="0"/>
              <a:t> </a:t>
            </a:r>
            <a:r>
              <a:rPr lang="en-US" dirty="0" err="1" smtClean="0"/>
              <a:t>investitori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d</a:t>
            </a:r>
            <a:r>
              <a:rPr lang="sr-Latn-ME" dirty="0" smtClean="0"/>
              <a:t>j</a:t>
            </a:r>
            <a:r>
              <a:rPr lang="en-US" dirty="0" err="1" smtClean="0"/>
              <a:t>eluju</a:t>
            </a:r>
            <a:r>
              <a:rPr lang="en-US" dirty="0" smtClean="0"/>
              <a:t> u </a:t>
            </a:r>
            <a:r>
              <a:rPr lang="en-US" dirty="0" err="1" smtClean="0"/>
              <a:t>fiducijarnom</a:t>
            </a:r>
            <a:r>
              <a:rPr lang="en-US" dirty="0" smtClean="0"/>
              <a:t> </a:t>
            </a:r>
            <a:r>
              <a:rPr lang="en-US" dirty="0" err="1" smtClean="0"/>
              <a:t>svojstvu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elodane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 smtClean="0"/>
              <a:t>regulišu</a:t>
            </a:r>
            <a:r>
              <a:rPr lang="en-US" dirty="0" smtClean="0"/>
              <a:t> </a:t>
            </a:r>
            <a:r>
              <a:rPr lang="en-US" dirty="0" err="1" smtClean="0"/>
              <a:t>materijalne</a:t>
            </a:r>
            <a:r>
              <a:rPr lang="en-US" dirty="0" smtClean="0"/>
              <a:t> </a:t>
            </a:r>
            <a:r>
              <a:rPr lang="en-US" dirty="0" err="1" smtClean="0"/>
              <a:t>sukobe</a:t>
            </a:r>
            <a:r>
              <a:rPr lang="en-US" dirty="0" smtClean="0"/>
              <a:t> </a:t>
            </a:r>
            <a:r>
              <a:rPr lang="en-US" dirty="0" err="1" smtClean="0"/>
              <a:t>interesa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en-US" dirty="0" err="1" smtClean="0"/>
              <a:t>uticati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ostvarenje</a:t>
            </a:r>
            <a:r>
              <a:rPr lang="en-US" dirty="0" smtClean="0"/>
              <a:t>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en-US" dirty="0" err="1" smtClean="0"/>
              <a:t>vlasni</a:t>
            </a:r>
            <a:r>
              <a:rPr lang="sr-Latn-ME" dirty="0" smtClean="0"/>
              <a:t>č</a:t>
            </a:r>
            <a:r>
              <a:rPr lang="en-US" dirty="0" err="1" smtClean="0"/>
              <a:t>kih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vezanih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njihove</a:t>
            </a:r>
            <a:r>
              <a:rPr lang="sr-Latn-ME" dirty="0" smtClean="0"/>
              <a:t> </a:t>
            </a:r>
            <a:r>
              <a:rPr lang="en-US" dirty="0" err="1" smtClean="0"/>
              <a:t>investicije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G.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omoguiti</a:t>
            </a:r>
            <a:r>
              <a:rPr lang="en-US" dirty="0" smtClean="0"/>
              <a:t> </a:t>
            </a:r>
            <a:r>
              <a:rPr lang="en-US" dirty="0" err="1" smtClean="0"/>
              <a:t>akcionarima</a:t>
            </a:r>
            <a:r>
              <a:rPr lang="en-US" dirty="0" smtClean="0"/>
              <a:t>,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ujui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institucionalne</a:t>
            </a:r>
            <a:r>
              <a:rPr lang="en-US" dirty="0" smtClean="0"/>
              <a:t> </a:t>
            </a:r>
            <a:r>
              <a:rPr lang="en-US" dirty="0" err="1" smtClean="0"/>
              <a:t>akcionare</a:t>
            </a:r>
            <a:r>
              <a:rPr lang="en-US" dirty="0" smtClean="0"/>
              <a:t>, da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izme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sebe</a:t>
            </a:r>
            <a:r>
              <a:rPr lang="en-US" dirty="0" smtClean="0"/>
              <a:t> </a:t>
            </a:r>
            <a:r>
              <a:rPr lang="en-US" dirty="0" err="1" smtClean="0"/>
              <a:t>konsultuju</a:t>
            </a:r>
            <a:r>
              <a:rPr lang="en-US" dirty="0" smtClean="0"/>
              <a:t> o </a:t>
            </a:r>
            <a:r>
              <a:rPr lang="en-US" dirty="0" err="1" smtClean="0"/>
              <a:t>pitanjima</a:t>
            </a:r>
            <a:r>
              <a:rPr lang="en-US" dirty="0" smtClean="0"/>
              <a:t> u </a:t>
            </a:r>
            <a:r>
              <a:rPr lang="en-US" dirty="0" err="1" smtClean="0"/>
              <a:t>vezi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njihovim</a:t>
            </a:r>
            <a:r>
              <a:rPr lang="en-US" dirty="0" smtClean="0"/>
              <a:t> </a:t>
            </a:r>
            <a:r>
              <a:rPr lang="en-US" dirty="0" err="1" smtClean="0"/>
              <a:t>osnovnim</a:t>
            </a:r>
            <a:r>
              <a:rPr lang="sr-Latn-ME" dirty="0" smtClean="0"/>
              <a:t> </a:t>
            </a:r>
            <a:r>
              <a:rPr lang="en-US" dirty="0" err="1" smtClean="0"/>
              <a:t>pravima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 </a:t>
            </a:r>
            <a:r>
              <a:rPr lang="en-US" dirty="0" err="1" smtClean="0"/>
              <a:t>definisan</a:t>
            </a:r>
            <a:r>
              <a:rPr lang="en-US" dirty="0" smtClean="0"/>
              <a:t> </a:t>
            </a:r>
            <a:r>
              <a:rPr lang="en-US" dirty="0" err="1" smtClean="0"/>
              <a:t>Principima</a:t>
            </a:r>
            <a:r>
              <a:rPr lang="en-US" dirty="0" smtClean="0"/>
              <a:t>,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izuzetke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spre</a:t>
            </a:r>
            <a:r>
              <a:rPr lang="sr-Latn-ME" dirty="0" smtClean="0"/>
              <a:t>č</a:t>
            </a:r>
            <a:r>
              <a:rPr lang="en-US" dirty="0" smtClean="0"/>
              <a:t>ava </a:t>
            </a:r>
            <a:r>
              <a:rPr lang="en-US" dirty="0" err="1" smtClean="0"/>
              <a:t>zloupotreba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986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i="1" dirty="0" smtClean="0"/>
              <a:t> </a:t>
            </a:r>
            <a:r>
              <a:rPr lang="sr-Latn-ME" i="1" dirty="0" smtClean="0"/>
              <a:t>Zaštita </a:t>
            </a:r>
            <a:r>
              <a:rPr lang="sr-Latn-ME" i="1" dirty="0" smtClean="0"/>
              <a:t>p</a:t>
            </a:r>
            <a:r>
              <a:rPr lang="nn-NO" i="1" dirty="0" smtClean="0"/>
              <a:t>rava akcionara </a:t>
            </a:r>
            <a:endParaRPr lang="nn-NO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ME" i="1" dirty="0" smtClean="0"/>
              <a:t>A - </a:t>
            </a:r>
            <a:r>
              <a:rPr lang="en-US" i="1" dirty="0" err="1" smtClean="0"/>
              <a:t>Okvir</a:t>
            </a:r>
            <a:r>
              <a:rPr lang="en-US" i="1" dirty="0" smtClean="0"/>
              <a:t> </a:t>
            </a:r>
            <a:r>
              <a:rPr lang="en-US" i="1" dirty="0" err="1"/>
              <a:t>korporativnog</a:t>
            </a:r>
            <a:r>
              <a:rPr lang="en-US" i="1" dirty="0"/>
              <a:t> </a:t>
            </a:r>
            <a:r>
              <a:rPr lang="en-US" i="1" dirty="0" err="1"/>
              <a:t>upravljanja</a:t>
            </a:r>
            <a:r>
              <a:rPr lang="en-US" i="1" dirty="0"/>
              <a:t> </a:t>
            </a:r>
            <a:r>
              <a:rPr lang="en-US" i="1" dirty="0" err="1"/>
              <a:t>treba</a:t>
            </a:r>
            <a:r>
              <a:rPr lang="en-US" i="1" dirty="0"/>
              <a:t> da </a:t>
            </a:r>
            <a:r>
              <a:rPr lang="en-US" i="1" dirty="0" err="1"/>
              <a:t>zaštiti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olakša</a:t>
            </a:r>
            <a:r>
              <a:rPr lang="en-US" i="1" dirty="0"/>
              <a:t> </a:t>
            </a:r>
            <a:r>
              <a:rPr lang="en-US" i="1" dirty="0" err="1" smtClean="0"/>
              <a:t>ostvarenje</a:t>
            </a:r>
            <a:r>
              <a:rPr lang="sr-Latn-ME" i="1" dirty="0" smtClean="0"/>
              <a:t> </a:t>
            </a:r>
            <a:r>
              <a:rPr lang="en-US" i="1" dirty="0" err="1" smtClean="0"/>
              <a:t>prava</a:t>
            </a:r>
            <a:r>
              <a:rPr lang="en-US" i="1" dirty="0" smtClean="0"/>
              <a:t> </a:t>
            </a:r>
            <a:r>
              <a:rPr lang="en-US" i="1" dirty="0" err="1"/>
              <a:t>akcionara</a:t>
            </a:r>
            <a:r>
              <a:rPr lang="en-US" i="1" dirty="0"/>
              <a:t>.</a:t>
            </a:r>
          </a:p>
          <a:p>
            <a:r>
              <a:rPr lang="en-US" dirty="0" err="1"/>
              <a:t>Investitori</a:t>
            </a:r>
            <a:r>
              <a:rPr lang="en-US" dirty="0"/>
              <a:t> u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imovinska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/>
              <a:t>, </a:t>
            </a:r>
            <a:r>
              <a:rPr lang="en-US" dirty="0" smtClean="0"/>
              <a:t>obi</a:t>
            </a:r>
            <a:r>
              <a:rPr lang="sr-Latn-ME" dirty="0" smtClean="0"/>
              <a:t>č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kompaniji</a:t>
            </a:r>
            <a:r>
              <a:rPr lang="en-US" dirty="0" smtClean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ijim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akcijama</a:t>
            </a:r>
            <a:r>
              <a:rPr lang="en-US" dirty="0"/>
              <a:t> </a:t>
            </a:r>
            <a:r>
              <a:rPr lang="en-US" dirty="0" err="1"/>
              <a:t>trguje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kupljena</a:t>
            </a:r>
            <a:r>
              <a:rPr lang="en-US" dirty="0"/>
              <a:t>, </a:t>
            </a:r>
            <a:r>
              <a:rPr lang="en-US" dirty="0" err="1"/>
              <a:t>prodata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prenesena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Obi</a:t>
            </a:r>
            <a:r>
              <a:rPr lang="sr-Latn-ME" dirty="0" smtClean="0"/>
              <a:t>č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investitoru</a:t>
            </a:r>
            <a:r>
              <a:rPr lang="en-US" dirty="0"/>
              <a:t> da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estvuje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profitu</a:t>
            </a:r>
            <a:r>
              <a:rPr lang="sr-Latn-ME" dirty="0" smtClean="0"/>
              <a:t> </a:t>
            </a:r>
            <a:r>
              <a:rPr lang="en-US" dirty="0" err="1" smtClean="0"/>
              <a:t>kompanije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odgovornost</a:t>
            </a:r>
            <a:r>
              <a:rPr lang="en-US" dirty="0"/>
              <a:t> </a:t>
            </a:r>
            <a:r>
              <a:rPr lang="en-US" dirty="0" err="1" smtClean="0"/>
              <a:t>ograni</a:t>
            </a:r>
            <a:r>
              <a:rPr lang="sr-Latn-ME" dirty="0" smtClean="0"/>
              <a:t>č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Osim</a:t>
            </a:r>
            <a:r>
              <a:rPr lang="en-US" dirty="0" smtClean="0"/>
              <a:t> </a:t>
            </a:r>
            <a:r>
              <a:rPr lang="en-US" dirty="0"/>
              <a:t>toga, </a:t>
            </a:r>
            <a:r>
              <a:rPr lang="en-US" dirty="0" err="1" smtClean="0"/>
              <a:t>vlasništvo</a:t>
            </a:r>
            <a:r>
              <a:rPr lang="sr-Latn-ME" dirty="0" smtClean="0"/>
              <a:t> </a:t>
            </a:r>
            <a:r>
              <a:rPr lang="pl-PL" dirty="0" smtClean="0"/>
              <a:t>nad običnom </a:t>
            </a:r>
            <a:r>
              <a:rPr lang="pl-PL" dirty="0"/>
              <a:t>akcijom daje pravo na informacije o kompaniji i pravo na uticaj </a:t>
            </a:r>
            <a:r>
              <a:rPr lang="pl-PL" dirty="0" smtClean="0"/>
              <a:t>na </a:t>
            </a:r>
            <a:r>
              <a:rPr lang="en-US" dirty="0" err="1" smtClean="0"/>
              <a:t>kompaniju</a:t>
            </a:r>
            <a:r>
              <a:rPr lang="en-US" dirty="0"/>
              <a:t>, </a:t>
            </a:r>
            <a:r>
              <a:rPr lang="en-US" dirty="0" err="1"/>
              <a:t>prvenstveno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eš</a:t>
            </a:r>
            <a:r>
              <a:rPr lang="sr-Latn-ME" dirty="0" smtClean="0"/>
              <a:t>ć</a:t>
            </a:r>
            <a:r>
              <a:rPr lang="en-US" dirty="0" smtClean="0"/>
              <a:t>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generalnoj</a:t>
            </a:r>
            <a:r>
              <a:rPr lang="en-US" dirty="0"/>
              <a:t> </a:t>
            </a:r>
            <a:r>
              <a:rPr lang="en-US" dirty="0" err="1"/>
              <a:t>skupštini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putem</a:t>
            </a:r>
            <a:r>
              <a:rPr lang="en-US" dirty="0" smtClean="0"/>
              <a:t> </a:t>
            </a:r>
            <a:r>
              <a:rPr lang="en-US" dirty="0" err="1"/>
              <a:t>glasanja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143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Me</a:t>
            </a:r>
            <a:r>
              <a:rPr lang="sr-Latn-ME" dirty="0" smtClean="0"/>
              <a:t>đ</a:t>
            </a:r>
            <a:r>
              <a:rPr lang="en-US" dirty="0" err="1" smtClean="0"/>
              <a:t>utim</a:t>
            </a:r>
            <a:r>
              <a:rPr lang="en-US" dirty="0"/>
              <a:t>,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 smtClean="0"/>
              <a:t>prakti</a:t>
            </a:r>
            <a:r>
              <a:rPr lang="sr-Latn-ME" dirty="0" smtClean="0"/>
              <a:t>č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en-US" dirty="0" err="1"/>
              <a:t>razloga</a:t>
            </a:r>
            <a:r>
              <a:rPr lang="en-US" dirty="0"/>
              <a:t>, </a:t>
            </a:r>
            <a:r>
              <a:rPr lang="en-US" dirty="0" err="1"/>
              <a:t>kompanijom</a:t>
            </a:r>
            <a:r>
              <a:rPr lang="en-US" dirty="0"/>
              <a:t> se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upravljati</a:t>
            </a:r>
            <a:r>
              <a:rPr lang="en-US" dirty="0"/>
              <a:t> </a:t>
            </a:r>
            <a:r>
              <a:rPr lang="en-US" dirty="0" err="1" smtClean="0"/>
              <a:t>putem</a:t>
            </a:r>
            <a:r>
              <a:rPr lang="sr-Latn-ME" dirty="0" smtClean="0"/>
              <a:t> </a:t>
            </a:r>
            <a:r>
              <a:rPr lang="pl-PL" dirty="0" smtClean="0"/>
              <a:t>referenduma </a:t>
            </a:r>
            <a:r>
              <a:rPr lang="pl-PL" dirty="0"/>
              <a:t>akcionara. </a:t>
            </a:r>
            <a:endParaRPr lang="pl-PL" dirty="0" smtClean="0"/>
          </a:p>
          <a:p>
            <a:pPr algn="just"/>
            <a:r>
              <a:rPr lang="pl-PL" dirty="0" smtClean="0"/>
              <a:t>Akcionarsko tijelo sačinjeno </a:t>
            </a:r>
            <a:r>
              <a:rPr lang="pl-PL" dirty="0"/>
              <a:t>je od pojedinaca i </a:t>
            </a:r>
            <a:r>
              <a:rPr lang="pl-PL" dirty="0" smtClean="0"/>
              <a:t>institucija č</a:t>
            </a:r>
            <a:r>
              <a:rPr lang="en-US" dirty="0" err="1" smtClean="0"/>
              <a:t>iji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interesi</a:t>
            </a:r>
            <a:r>
              <a:rPr lang="en-US" dirty="0"/>
              <a:t>, </a:t>
            </a:r>
            <a:r>
              <a:rPr lang="en-US" dirty="0" err="1"/>
              <a:t>ciljevi</a:t>
            </a:r>
            <a:r>
              <a:rPr lang="en-US" dirty="0"/>
              <a:t>, period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investiraju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sposobnosti</a:t>
            </a:r>
            <a:r>
              <a:rPr lang="en-US" dirty="0"/>
              <a:t> </a:t>
            </a:r>
            <a:r>
              <a:rPr lang="en-US" dirty="0" err="1" smtClean="0"/>
              <a:t>razli</a:t>
            </a:r>
            <a:r>
              <a:rPr lang="sr-Latn-ME" dirty="0" smtClean="0"/>
              <a:t>č</a:t>
            </a:r>
            <a:r>
              <a:rPr lang="en-US" dirty="0" err="1" smtClean="0"/>
              <a:t>iti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Osim</a:t>
            </a:r>
            <a:r>
              <a:rPr lang="en-US" dirty="0"/>
              <a:t> toga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uprava </a:t>
            </a:r>
            <a:r>
              <a:rPr lang="pl-PL" dirty="0"/>
              <a:t>kompanije mora biti u mogunosti da brzo donosi poslovne odluke. </a:t>
            </a:r>
            <a:endParaRPr lang="pl-PL" dirty="0" smtClean="0"/>
          </a:p>
          <a:p>
            <a:pPr algn="just"/>
            <a:r>
              <a:rPr lang="pl-PL" dirty="0" smtClean="0"/>
              <a:t>U </a:t>
            </a:r>
            <a:r>
              <a:rPr lang="en-US" dirty="0" err="1" smtClean="0"/>
              <a:t>sv</a:t>
            </a:r>
            <a:r>
              <a:rPr lang="sr-Latn-ME" dirty="0" smtClean="0"/>
              <a:t>j</a:t>
            </a:r>
            <a:r>
              <a:rPr lang="en-US" dirty="0" err="1" smtClean="0"/>
              <a:t>etlu</a:t>
            </a:r>
            <a:r>
              <a:rPr lang="en-US" dirty="0" smtClean="0"/>
              <a:t> </a:t>
            </a:r>
            <a:r>
              <a:rPr lang="en-US" dirty="0" err="1"/>
              <a:t>ovakve</a:t>
            </a:r>
            <a:r>
              <a:rPr lang="en-US" dirty="0"/>
              <a:t> </a:t>
            </a:r>
            <a:r>
              <a:rPr lang="en-US" dirty="0" err="1"/>
              <a:t>realnosti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kompleksnosti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poslovima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brzim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enljivim</a:t>
            </a:r>
            <a:r>
              <a:rPr lang="en-US" dirty="0" smtClean="0"/>
              <a:t> </a:t>
            </a:r>
            <a:r>
              <a:rPr lang="en-US" dirty="0" err="1"/>
              <a:t>tržištima</a:t>
            </a:r>
            <a:r>
              <a:rPr lang="en-US" dirty="0"/>
              <a:t>, od </a:t>
            </a:r>
            <a:r>
              <a:rPr lang="en-US" dirty="0" err="1"/>
              <a:t>akcionara</a:t>
            </a:r>
            <a:r>
              <a:rPr lang="en-US" dirty="0"/>
              <a:t> se ne </a:t>
            </a:r>
            <a:r>
              <a:rPr lang="en-US" dirty="0" smtClean="0"/>
              <a:t>o</a:t>
            </a:r>
            <a:r>
              <a:rPr lang="sr-Latn-ME" dirty="0" smtClean="0"/>
              <a:t>č</a:t>
            </a:r>
            <a:r>
              <a:rPr lang="en-US" dirty="0" err="1" smtClean="0"/>
              <a:t>ekuje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 smtClean="0"/>
              <a:t>preuzmu</a:t>
            </a:r>
            <a:r>
              <a:rPr lang="sr-Latn-ME" dirty="0" smtClean="0"/>
              <a:t> </a:t>
            </a:r>
            <a:r>
              <a:rPr lang="en-US" dirty="0" err="1" smtClean="0"/>
              <a:t>odgovornost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korporativnim</a:t>
            </a:r>
            <a:r>
              <a:rPr lang="en-US" dirty="0"/>
              <a:t> </a:t>
            </a:r>
            <a:r>
              <a:rPr lang="en-US" dirty="0" err="1"/>
              <a:t>aktivnostima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Odgovornost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korporativnu</a:t>
            </a:r>
            <a:r>
              <a:rPr lang="en-US" dirty="0" smtClean="0"/>
              <a:t> </a:t>
            </a:r>
            <a:r>
              <a:rPr lang="en-US" dirty="0" err="1"/>
              <a:t>strategiju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smtClean="0"/>
              <a:t>obi</a:t>
            </a:r>
            <a:r>
              <a:rPr lang="sr-Latn-ME" dirty="0" smtClean="0"/>
              <a:t>č</a:t>
            </a:r>
            <a:r>
              <a:rPr lang="en-US" dirty="0" smtClean="0"/>
              <a:t>no </a:t>
            </a:r>
            <a:r>
              <a:rPr lang="en-US" dirty="0"/>
              <a:t>se </a:t>
            </a:r>
            <a:r>
              <a:rPr lang="en-US" dirty="0" err="1"/>
              <a:t>nalazi</a:t>
            </a:r>
            <a:r>
              <a:rPr lang="en-US" dirty="0"/>
              <a:t> u </a:t>
            </a:r>
            <a:r>
              <a:rPr lang="en-US" dirty="0" err="1"/>
              <a:t>rukama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menadžment</a:t>
            </a:r>
            <a:r>
              <a:rPr lang="en-US" dirty="0" smtClean="0"/>
              <a:t> </a:t>
            </a:r>
            <a:r>
              <a:rPr lang="en-US" dirty="0" err="1"/>
              <a:t>tima</a:t>
            </a:r>
            <a:r>
              <a:rPr lang="en-US" dirty="0"/>
              <a:t> </a:t>
            </a:r>
            <a:r>
              <a:rPr lang="en-US" dirty="0" err="1"/>
              <a:t>kojeg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odabira</a:t>
            </a:r>
            <a:r>
              <a:rPr lang="en-US" dirty="0"/>
              <a:t>, </a:t>
            </a:r>
            <a:r>
              <a:rPr lang="en-US" dirty="0" err="1"/>
              <a:t>motiviše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potrebno</a:t>
            </a:r>
            <a:r>
              <a:rPr lang="en-US" dirty="0"/>
              <a:t>, </a:t>
            </a:r>
            <a:r>
              <a:rPr lang="en-US" dirty="0" err="1"/>
              <a:t>smenjuje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090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da </a:t>
            </a:r>
            <a:r>
              <a:rPr lang="en-US" dirty="0" err="1" smtClean="0"/>
              <a:t>uti</a:t>
            </a:r>
            <a:r>
              <a:rPr lang="sr-Latn-ME" dirty="0" smtClean="0"/>
              <a:t>č</a:t>
            </a:r>
            <a:r>
              <a:rPr lang="en-US" dirty="0" smtClean="0"/>
              <a:t>u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korporaciju</a:t>
            </a:r>
            <a:r>
              <a:rPr lang="en-US" dirty="0"/>
              <a:t> </a:t>
            </a:r>
            <a:r>
              <a:rPr lang="en-US" dirty="0" err="1" smtClean="0"/>
              <a:t>usm</a:t>
            </a:r>
            <a:r>
              <a:rPr lang="sr-Latn-ME" dirty="0" smtClean="0"/>
              <a:t>j</a:t>
            </a:r>
            <a:r>
              <a:rPr lang="en-US" dirty="0" err="1" smtClean="0"/>
              <a:t>erena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enim</a:t>
            </a:r>
            <a:r>
              <a:rPr lang="sr-Latn-ME" dirty="0" smtClean="0"/>
              <a:t> </a:t>
            </a:r>
            <a:r>
              <a:rPr lang="en-US" dirty="0" err="1" smtClean="0"/>
              <a:t>fundamentalnim</a:t>
            </a:r>
            <a:r>
              <a:rPr lang="en-US" dirty="0" smtClean="0"/>
              <a:t> </a:t>
            </a:r>
            <a:r>
              <a:rPr lang="en-US" dirty="0" err="1"/>
              <a:t>pitanjima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 smtClean="0"/>
              <a:t>sredstva</a:t>
            </a:r>
            <a:r>
              <a:rPr lang="sr-Latn-ME" dirty="0" smtClean="0"/>
              <a:t> </a:t>
            </a:r>
            <a:r>
              <a:rPr lang="en-US" dirty="0" err="1" smtClean="0"/>
              <a:t>uticaja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sastav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 smtClean="0"/>
              <a:t>izm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osnovnih</a:t>
            </a:r>
            <a:r>
              <a:rPr lang="en-US" dirty="0"/>
              <a:t> </a:t>
            </a:r>
            <a:r>
              <a:rPr lang="en-US" dirty="0" err="1"/>
              <a:t>akata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, </a:t>
            </a:r>
            <a:r>
              <a:rPr lang="en-US" dirty="0" err="1" smtClean="0"/>
              <a:t>odobravanje</a:t>
            </a:r>
            <a:r>
              <a:rPr lang="sr-Latn-ME" dirty="0" smtClean="0"/>
              <a:t> </a:t>
            </a:r>
            <a:r>
              <a:rPr lang="pl-PL" dirty="0" smtClean="0"/>
              <a:t>vanrednih </a:t>
            </a:r>
            <a:r>
              <a:rPr lang="pl-PL" dirty="0"/>
              <a:t>transakcija, i druga osnovna pitanja navedena u zakonu </a:t>
            </a:r>
            <a:r>
              <a:rPr lang="pl-PL" dirty="0" smtClean="0"/>
              <a:t>o </a:t>
            </a:r>
            <a:r>
              <a:rPr lang="en-US" dirty="0" err="1" smtClean="0"/>
              <a:t>preduze</a:t>
            </a:r>
            <a:r>
              <a:rPr lang="sr-Latn-ME" dirty="0" smtClean="0"/>
              <a:t>ć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statutu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Ovaj</a:t>
            </a:r>
            <a:r>
              <a:rPr lang="en-US" dirty="0" smtClean="0"/>
              <a:t> 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/>
              <a:t>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posmatrati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opis</a:t>
            </a:r>
            <a:r>
              <a:rPr lang="sr-Latn-ME" dirty="0" smtClean="0"/>
              <a:t> </a:t>
            </a:r>
            <a:r>
              <a:rPr lang="en-US" dirty="0" err="1" smtClean="0"/>
              <a:t>najosnovnijih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zakon</a:t>
            </a:r>
            <a:r>
              <a:rPr lang="en-US" dirty="0"/>
              <a:t> </a:t>
            </a:r>
            <a:r>
              <a:rPr lang="en-US" dirty="0" err="1"/>
              <a:t>priznaje</a:t>
            </a:r>
            <a:r>
              <a:rPr lang="en-US" dirty="0"/>
              <a:t> u </a:t>
            </a:r>
            <a:r>
              <a:rPr lang="en-US" dirty="0" err="1" smtClean="0"/>
              <a:t>prakti</a:t>
            </a:r>
            <a:r>
              <a:rPr lang="sr-Latn-ME" dirty="0" smtClean="0"/>
              <a:t>č</a:t>
            </a:r>
            <a:r>
              <a:rPr lang="en-US" dirty="0" smtClean="0"/>
              <a:t>no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 smtClean="0"/>
              <a:t>zemljama</a:t>
            </a:r>
            <a:r>
              <a:rPr lang="sr-Latn-ME" dirty="0" smtClean="0"/>
              <a:t> </a:t>
            </a:r>
            <a:r>
              <a:rPr lang="pl-PL" dirty="0" smtClean="0"/>
              <a:t>OECD-a</a:t>
            </a:r>
            <a:r>
              <a:rPr lang="pl-PL" dirty="0"/>
              <a:t>. </a:t>
            </a:r>
            <a:endParaRPr lang="pl-PL" dirty="0" smtClean="0"/>
          </a:p>
          <a:p>
            <a:pPr algn="just"/>
            <a:r>
              <a:rPr lang="pl-PL" dirty="0" smtClean="0"/>
              <a:t>U </a:t>
            </a:r>
            <a:r>
              <a:rPr lang="pl-PL" dirty="0"/>
              <a:t>pojedinim jurisdikcijama mogu se </a:t>
            </a:r>
            <a:r>
              <a:rPr lang="pl-PL" dirty="0" smtClean="0"/>
              <a:t>naći </a:t>
            </a:r>
            <a:r>
              <a:rPr lang="pl-PL" dirty="0"/>
              <a:t>i dodatna prava, kao što </a:t>
            </a:r>
            <a:r>
              <a:rPr lang="pl-PL" dirty="0" smtClean="0"/>
              <a:t>je </a:t>
            </a:r>
            <a:r>
              <a:rPr lang="en-US" dirty="0" err="1" smtClean="0"/>
              <a:t>odobravanje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,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predlaganje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 smtClean="0"/>
              <a:t>mogunost</a:t>
            </a:r>
            <a:r>
              <a:rPr lang="sr-Latn-ME" dirty="0" smtClean="0"/>
              <a:t> </a:t>
            </a:r>
            <a:r>
              <a:rPr lang="pl-PL" dirty="0" smtClean="0"/>
              <a:t>zalaganja </a:t>
            </a:r>
            <a:r>
              <a:rPr lang="pl-PL" dirty="0"/>
              <a:t>akcija, odobravanje </a:t>
            </a:r>
            <a:r>
              <a:rPr lang="pl-PL" dirty="0" smtClean="0"/>
              <a:t>raspodjele </a:t>
            </a:r>
            <a:r>
              <a:rPr lang="pl-PL" dirty="0"/>
              <a:t>dobiti, itd.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326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Sposobnost</a:t>
            </a:r>
            <a:r>
              <a:rPr lang="en-US" dirty="0"/>
              <a:t> </a:t>
            </a:r>
            <a:r>
              <a:rPr lang="en-US" dirty="0" err="1"/>
              <a:t>kompanija</a:t>
            </a:r>
            <a:r>
              <a:rPr lang="en-US" dirty="0"/>
              <a:t> da </a:t>
            </a:r>
            <a:r>
              <a:rPr lang="en-US" dirty="0" err="1"/>
              <a:t>oforme</a:t>
            </a:r>
            <a:r>
              <a:rPr lang="en-US" dirty="0"/>
              <a:t> </a:t>
            </a:r>
            <a:r>
              <a:rPr lang="en-US" dirty="0" err="1"/>
              <a:t>komanditna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povezana</a:t>
            </a:r>
            <a:r>
              <a:rPr lang="sr-Latn-ME" dirty="0" smtClean="0"/>
              <a:t> </a:t>
            </a:r>
            <a:r>
              <a:rPr lang="pt-BR" dirty="0" smtClean="0"/>
              <a:t>preduze</a:t>
            </a:r>
            <a:r>
              <a:rPr lang="sr-Latn-ME" dirty="0" smtClean="0"/>
              <a:t>ć</a:t>
            </a:r>
            <a:r>
              <a:rPr lang="pt-BR" dirty="0" smtClean="0"/>
              <a:t>a</a:t>
            </a:r>
            <a:r>
              <a:rPr lang="pt-BR" dirty="0"/>
              <a:t>, te da im operativna sredstva, prava na </a:t>
            </a:r>
            <a:r>
              <a:rPr lang="pt-BR" dirty="0" smtClean="0"/>
              <a:t>nov</a:t>
            </a:r>
            <a:r>
              <a:rPr lang="sr-Latn-ME" dirty="0" smtClean="0"/>
              <a:t>č</a:t>
            </a:r>
            <a:r>
              <a:rPr lang="pt-BR" dirty="0" smtClean="0"/>
              <a:t>ani </a:t>
            </a:r>
            <a:r>
              <a:rPr lang="pt-BR" dirty="0"/>
              <a:t>priliv, kao </a:t>
            </a:r>
            <a:r>
              <a:rPr lang="pt-BR" dirty="0" smtClean="0"/>
              <a:t>i</a:t>
            </a:r>
            <a:r>
              <a:rPr lang="sr-Latn-ME" dirty="0" smtClean="0"/>
              <a:t> </a:t>
            </a:r>
            <a:r>
              <a:rPr lang="pl-PL" dirty="0" smtClean="0"/>
              <a:t>druga </a:t>
            </a:r>
            <a:r>
              <a:rPr lang="pl-PL" dirty="0"/>
              <a:t>prava i obaveze, je od </a:t>
            </a:r>
            <a:r>
              <a:rPr lang="pl-PL" dirty="0" smtClean="0"/>
              <a:t>značaja </a:t>
            </a:r>
            <a:r>
              <a:rPr lang="pl-PL" dirty="0"/>
              <a:t>za poslovnu fleksibilnost i </a:t>
            </a:r>
            <a:r>
              <a:rPr lang="pl-PL" dirty="0" smtClean="0"/>
              <a:t>za delegiranje </a:t>
            </a:r>
            <a:r>
              <a:rPr lang="pl-PL" dirty="0"/>
              <a:t>odgovornosti u kompleksnim organizacijama. </a:t>
            </a:r>
            <a:endParaRPr lang="pl-PL" dirty="0" smtClean="0"/>
          </a:p>
          <a:p>
            <a:pPr algn="just"/>
            <a:r>
              <a:rPr lang="pl-PL" dirty="0" smtClean="0"/>
              <a:t>To takođe </a:t>
            </a:r>
            <a:r>
              <a:rPr lang="it-IT" dirty="0" smtClean="0"/>
              <a:t>omogu</a:t>
            </a:r>
            <a:r>
              <a:rPr lang="sr-Latn-ME" dirty="0" smtClean="0"/>
              <a:t>ć</a:t>
            </a:r>
            <a:r>
              <a:rPr lang="it-IT" dirty="0" smtClean="0"/>
              <a:t>ava </a:t>
            </a:r>
            <a:r>
              <a:rPr lang="it-IT" dirty="0"/>
              <a:t>kompaniji da se oslobodi operativnih sredstava i </a:t>
            </a:r>
            <a:r>
              <a:rPr lang="it-IT" dirty="0" smtClean="0"/>
              <a:t>postane</a:t>
            </a:r>
            <a:r>
              <a:rPr lang="sr-Latn-ME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/>
              <a:t>holding </a:t>
            </a:r>
            <a:r>
              <a:rPr lang="en-US" dirty="0" err="1"/>
              <a:t>kompanija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Me</a:t>
            </a:r>
            <a:r>
              <a:rPr lang="sr-Latn-ME" dirty="0" smtClean="0"/>
              <a:t>đ</a:t>
            </a:r>
            <a:r>
              <a:rPr lang="en-US" dirty="0" err="1" smtClean="0"/>
              <a:t>utim</a:t>
            </a:r>
            <a:r>
              <a:rPr lang="en-US" dirty="0"/>
              <a:t>, </a:t>
            </a:r>
            <a:r>
              <a:rPr lang="en-US" dirty="0" err="1"/>
              <a:t>ovakve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err="1" smtClean="0"/>
              <a:t>nosti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biti</a:t>
            </a:r>
            <a:r>
              <a:rPr lang="sr-Latn-ME" dirty="0" smtClean="0"/>
              <a:t> </a:t>
            </a:r>
            <a:r>
              <a:rPr lang="en-US" dirty="0" err="1" smtClean="0"/>
              <a:t>zloupotrebljene</a:t>
            </a:r>
            <a:r>
              <a:rPr lang="en-US" dirty="0" smtClean="0"/>
              <a:t> </a:t>
            </a:r>
            <a:r>
              <a:rPr lang="en-US" dirty="0"/>
              <a:t>bez </a:t>
            </a:r>
            <a:r>
              <a:rPr lang="en-US" dirty="0" err="1"/>
              <a:t>odgovarajuih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 smtClean="0"/>
              <a:t>onemogu</a:t>
            </a:r>
            <a:r>
              <a:rPr lang="sr-Latn-ME" dirty="0" smtClean="0"/>
              <a:t>ć</a:t>
            </a:r>
            <a:r>
              <a:rPr lang="en-US" dirty="0" err="1" smtClean="0"/>
              <a:t>avaju</a:t>
            </a:r>
            <a:r>
              <a:rPr lang="en-US" dirty="0" smtClean="0"/>
              <a:t> </a:t>
            </a:r>
            <a:r>
              <a:rPr lang="en-US" dirty="0" err="1" smtClean="0"/>
              <a:t>dobijanje</a:t>
            </a:r>
            <a:r>
              <a:rPr lang="sr-Latn-ME" dirty="0" smtClean="0"/>
              <a:t> </a:t>
            </a:r>
            <a:r>
              <a:rPr lang="en-US" dirty="0" err="1" smtClean="0"/>
              <a:t>prevelikih</a:t>
            </a:r>
            <a:r>
              <a:rPr lang="en-US" dirty="0" smtClean="0"/>
              <a:t> </a:t>
            </a:r>
            <a:r>
              <a:rPr lang="en-US" dirty="0" err="1" smtClean="0"/>
              <a:t>ovlaš</a:t>
            </a:r>
            <a:r>
              <a:rPr lang="sr-Latn-ME" dirty="0" smtClean="0"/>
              <a:t>t</a:t>
            </a:r>
            <a:r>
              <a:rPr lang="en-US" dirty="0" err="1" smtClean="0"/>
              <a:t>enja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666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sr-Latn-ME" dirty="0"/>
              <a:t>1</a:t>
            </a:r>
            <a:r>
              <a:rPr lang="en-US" dirty="0" smtClean="0"/>
              <a:t>.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olakšati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elotvorno</a:t>
            </a:r>
            <a:r>
              <a:rPr lang="en-US" dirty="0" smtClean="0"/>
              <a:t> u</a:t>
            </a:r>
            <a:r>
              <a:rPr lang="sr-Latn-ME" dirty="0" smtClean="0"/>
              <a:t>č</a:t>
            </a:r>
            <a:r>
              <a:rPr lang="en-US" dirty="0" err="1" smtClean="0"/>
              <a:t>eše</a:t>
            </a:r>
            <a:r>
              <a:rPr lang="en-US" dirty="0" smtClean="0"/>
              <a:t> </a:t>
            </a:r>
            <a:r>
              <a:rPr lang="en-US" dirty="0" err="1"/>
              <a:t>akcionara</a:t>
            </a:r>
            <a:r>
              <a:rPr lang="en-US" dirty="0"/>
              <a:t> u </a:t>
            </a:r>
            <a:r>
              <a:rPr lang="en-US" dirty="0" err="1" smtClean="0"/>
              <a:t>donošenju</a:t>
            </a:r>
            <a:r>
              <a:rPr lang="sr-Latn-ME" dirty="0" smtClean="0"/>
              <a:t> </a:t>
            </a:r>
            <a:r>
              <a:rPr lang="en-US" dirty="0" err="1" smtClean="0"/>
              <a:t>bitnih</a:t>
            </a:r>
            <a:r>
              <a:rPr lang="en-US" dirty="0" smtClean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sfere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predlaganje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omoguiti</a:t>
            </a:r>
            <a:r>
              <a:rPr lang="sr-Latn-ME" dirty="0" smtClean="0"/>
              <a:t> 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iznesu</a:t>
            </a:r>
            <a:r>
              <a:rPr lang="en-US" dirty="0"/>
              <a:t> </a:t>
            </a:r>
            <a:r>
              <a:rPr lang="en-US" dirty="0" err="1"/>
              <a:t>svoja</a:t>
            </a:r>
            <a:r>
              <a:rPr lang="en-US" dirty="0"/>
              <a:t> </a:t>
            </a:r>
            <a:r>
              <a:rPr lang="en-US" dirty="0" err="1"/>
              <a:t>stanovišta</a:t>
            </a:r>
            <a:r>
              <a:rPr lang="en-US" dirty="0"/>
              <a:t> o </a:t>
            </a:r>
            <a:r>
              <a:rPr lang="en-US" dirty="0" err="1"/>
              <a:t>politici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č</a:t>
            </a:r>
            <a:r>
              <a:rPr lang="en-US" dirty="0" err="1" smtClean="0"/>
              <a:t>lanove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kljune</a:t>
            </a:r>
            <a:r>
              <a:rPr lang="en-US" dirty="0"/>
              <a:t> </a:t>
            </a:r>
            <a:r>
              <a:rPr lang="en-US" dirty="0" err="1"/>
              <a:t>rukovodioce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Komponenta</a:t>
            </a:r>
            <a:r>
              <a:rPr lang="en-US" dirty="0"/>
              <a:t> </a:t>
            </a:r>
            <a:r>
              <a:rPr lang="en-US" dirty="0" err="1" smtClean="0"/>
              <a:t>naknade</a:t>
            </a:r>
            <a:r>
              <a:rPr lang="sr-Latn-ME" dirty="0" smtClean="0"/>
              <a:t> </a:t>
            </a:r>
            <a:r>
              <a:rPr lang="pl-PL" dirty="0" smtClean="0"/>
              <a:t>za članove </a:t>
            </a:r>
            <a:r>
              <a:rPr lang="pl-PL" dirty="0"/>
              <a:t>odbora i zaposlene u vidu akcija treba da </a:t>
            </a:r>
            <a:r>
              <a:rPr lang="pl-PL" dirty="0" smtClean="0"/>
              <a:t>podliježe </a:t>
            </a:r>
            <a:r>
              <a:rPr lang="en-US" dirty="0" err="1" smtClean="0"/>
              <a:t>odobrenju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.</a:t>
            </a:r>
          </a:p>
          <a:p>
            <a:r>
              <a:rPr lang="en-US" dirty="0" err="1"/>
              <a:t>Osnovno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je da </a:t>
            </a:r>
            <a:r>
              <a:rPr lang="en-US" dirty="0" err="1"/>
              <a:t>bira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lanove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Da </a:t>
            </a:r>
            <a:r>
              <a:rPr lang="en-US" dirty="0"/>
              <a:t>bi </a:t>
            </a:r>
            <a:r>
              <a:rPr lang="en-US" dirty="0" err="1" smtClean="0"/>
              <a:t>izborni</a:t>
            </a:r>
            <a:r>
              <a:rPr lang="sr-Latn-ME" dirty="0" smtClean="0"/>
              <a:t> </a:t>
            </a:r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/>
              <a:t>bio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elotvoran</a:t>
            </a:r>
            <a:r>
              <a:rPr lang="en-US" dirty="0"/>
              <a:t>,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omoguiti</a:t>
            </a:r>
            <a:r>
              <a:rPr lang="en-US" dirty="0"/>
              <a:t> </a:t>
            </a:r>
            <a:r>
              <a:rPr lang="en-US" dirty="0" err="1"/>
              <a:t>akcionarima</a:t>
            </a:r>
            <a:r>
              <a:rPr lang="en-US" dirty="0"/>
              <a:t> da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estvuju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predlaganju</a:t>
            </a:r>
            <a:r>
              <a:rPr lang="en-US" dirty="0" smtClean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glasaju</a:t>
            </a:r>
            <a:r>
              <a:rPr lang="en-US" dirty="0"/>
              <a:t> o </a:t>
            </a:r>
            <a:r>
              <a:rPr lang="en-US" dirty="0" err="1"/>
              <a:t>pojedinim</a:t>
            </a:r>
            <a:r>
              <a:rPr lang="en-US" dirty="0"/>
              <a:t> </a:t>
            </a:r>
            <a:r>
              <a:rPr lang="en-US" dirty="0" err="1" smtClean="0"/>
              <a:t>kandidatima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njihovim</a:t>
            </a:r>
            <a:r>
              <a:rPr lang="en-US" dirty="0"/>
              <a:t> </a:t>
            </a:r>
            <a:r>
              <a:rPr lang="en-US" dirty="0" err="1" smtClean="0"/>
              <a:t>razli</a:t>
            </a:r>
            <a:r>
              <a:rPr lang="sr-Latn-ME" dirty="0" smtClean="0"/>
              <a:t>č</a:t>
            </a:r>
            <a:r>
              <a:rPr lang="en-US" dirty="0" err="1" smtClean="0"/>
              <a:t>itim</a:t>
            </a:r>
            <a:r>
              <a:rPr lang="en-US" dirty="0" smtClean="0"/>
              <a:t> </a:t>
            </a:r>
            <a:r>
              <a:rPr lang="en-US" dirty="0" err="1"/>
              <a:t>listama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044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U tom </a:t>
            </a:r>
            <a:r>
              <a:rPr lang="en-US" dirty="0" err="1" smtClean="0"/>
              <a:t>cilju</a:t>
            </a:r>
            <a:r>
              <a:rPr lang="en-US" dirty="0" smtClean="0"/>
              <a:t>, </a:t>
            </a:r>
            <a:r>
              <a:rPr lang="en-US" dirty="0" err="1" smtClean="0"/>
              <a:t>akcionari</a:t>
            </a:r>
            <a:r>
              <a:rPr lang="en-US" dirty="0" smtClean="0"/>
              <a:t> u </a:t>
            </a:r>
            <a:r>
              <a:rPr lang="en-US" dirty="0" err="1" smtClean="0"/>
              <a:t>mnogim</a:t>
            </a:r>
            <a:r>
              <a:rPr lang="sr-Latn-ME" dirty="0" smtClean="0"/>
              <a:t> </a:t>
            </a:r>
            <a:r>
              <a:rPr lang="pl-PL" dirty="0" smtClean="0"/>
              <a:t>zemljama imaju pristup materijalu kompanije za opunomoćenike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šalje</a:t>
            </a:r>
            <a:r>
              <a:rPr lang="en-US" dirty="0" smtClean="0"/>
              <a:t> </a:t>
            </a:r>
            <a:r>
              <a:rPr lang="en-US" dirty="0" err="1" smtClean="0"/>
              <a:t>akcionarima</a:t>
            </a:r>
            <a:r>
              <a:rPr lang="en-US" dirty="0" smtClean="0"/>
              <a:t>, </a:t>
            </a:r>
            <a:r>
              <a:rPr lang="en-US" dirty="0" err="1" smtClean="0"/>
              <a:t>mada</a:t>
            </a:r>
            <a:r>
              <a:rPr lang="en-US" dirty="0" smtClean="0"/>
              <a:t> pod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 smtClean="0"/>
              <a:t>uslovima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spre</a:t>
            </a:r>
            <a:r>
              <a:rPr lang="sr-Latn-ME" dirty="0" smtClean="0"/>
              <a:t>č</a:t>
            </a:r>
            <a:r>
              <a:rPr lang="en-US" dirty="0" smtClean="0"/>
              <a:t>ava </a:t>
            </a:r>
            <a:r>
              <a:rPr lang="en-US" dirty="0" err="1" smtClean="0"/>
              <a:t>zloupotreba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pogledu</a:t>
            </a:r>
            <a:r>
              <a:rPr lang="en-US" dirty="0" smtClean="0"/>
              <a:t> </a:t>
            </a:r>
            <a:r>
              <a:rPr lang="en-US" dirty="0" err="1" smtClean="0"/>
              <a:t>predlaganja</a:t>
            </a:r>
            <a:r>
              <a:rPr lang="en-US" dirty="0" smtClean="0"/>
              <a:t> </a:t>
            </a:r>
            <a:r>
              <a:rPr lang="en-US" dirty="0" err="1" smtClean="0"/>
              <a:t>kandidata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odbori u mnogim kompanijama su osnovali komisiju za </a:t>
            </a:r>
            <a:r>
              <a:rPr lang="en-US" dirty="0" err="1" smtClean="0"/>
              <a:t>predlaganje</a:t>
            </a:r>
            <a:r>
              <a:rPr lang="en-US" dirty="0" smtClean="0"/>
              <a:t> da bi se </a:t>
            </a:r>
            <a:r>
              <a:rPr lang="en-US" dirty="0" err="1" smtClean="0"/>
              <a:t>osigurala</a:t>
            </a:r>
            <a:r>
              <a:rPr lang="en-US" dirty="0" smtClean="0"/>
              <a:t> </a:t>
            </a:r>
            <a:r>
              <a:rPr lang="en-US" dirty="0" err="1" smtClean="0"/>
              <a:t>propisna</a:t>
            </a:r>
            <a:r>
              <a:rPr lang="en-US" dirty="0" smtClean="0"/>
              <a:t> </a:t>
            </a:r>
            <a:r>
              <a:rPr lang="en-US" dirty="0" err="1" smtClean="0"/>
              <a:t>uskla</a:t>
            </a:r>
            <a:r>
              <a:rPr lang="sr-Latn-ME" dirty="0" smtClean="0"/>
              <a:t>đ</a:t>
            </a:r>
            <a:r>
              <a:rPr lang="en-US" dirty="0" err="1" smtClean="0"/>
              <a:t>enost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utvr</a:t>
            </a:r>
            <a:r>
              <a:rPr lang="sr-Latn-ME" dirty="0" smtClean="0"/>
              <a:t>đ</a:t>
            </a:r>
            <a:r>
              <a:rPr lang="en-US" dirty="0" err="1" smtClean="0"/>
              <a:t>enom</a:t>
            </a:r>
            <a:r>
              <a:rPr lang="sr-Latn-ME" dirty="0" smtClean="0"/>
              <a:t> </a:t>
            </a:r>
            <a:r>
              <a:rPr lang="en-US" dirty="0" err="1" smtClean="0"/>
              <a:t>procedurom</a:t>
            </a:r>
            <a:r>
              <a:rPr lang="en-US" dirty="0" smtClean="0"/>
              <a:t> </a:t>
            </a:r>
            <a:r>
              <a:rPr lang="en-US" dirty="0" err="1" smtClean="0"/>
              <a:t>predlaganja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olakšalo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koordinisalo</a:t>
            </a:r>
            <a:r>
              <a:rPr lang="en-US" dirty="0" smtClean="0"/>
              <a:t> </a:t>
            </a:r>
            <a:r>
              <a:rPr lang="en-US" dirty="0" err="1" smtClean="0"/>
              <a:t>nastojanje</a:t>
            </a:r>
            <a:r>
              <a:rPr lang="en-US" dirty="0" smtClean="0"/>
              <a:t> da se</a:t>
            </a:r>
            <a:r>
              <a:rPr lang="sr-Latn-ME" dirty="0" smtClean="0"/>
              <a:t> </a:t>
            </a:r>
            <a:r>
              <a:rPr lang="en-US" dirty="0" err="1" smtClean="0"/>
              <a:t>dobije</a:t>
            </a:r>
            <a:r>
              <a:rPr lang="en-US" dirty="0" smtClean="0"/>
              <a:t> </a:t>
            </a:r>
            <a:r>
              <a:rPr lang="en-US" dirty="0" err="1" smtClean="0"/>
              <a:t>izbalansiran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kvalifikovan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22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Me</a:t>
            </a:r>
            <a:r>
              <a:rPr lang="sr-Latn-ME" dirty="0" smtClean="0"/>
              <a:t>đ</a:t>
            </a:r>
            <a:r>
              <a:rPr lang="en-US" dirty="0" err="1" smtClean="0"/>
              <a:t>utim</a:t>
            </a:r>
            <a:r>
              <a:rPr lang="en-US" dirty="0" smtClean="0"/>
              <a:t>, u 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en-US" dirty="0" smtClean="0"/>
              <a:t> u </a:t>
            </a:r>
            <a:r>
              <a:rPr lang="en-US" dirty="0" err="1" smtClean="0"/>
              <a:t>kojoj</a:t>
            </a:r>
            <a:r>
              <a:rPr lang="en-US" dirty="0" smtClean="0"/>
              <a:t> se </a:t>
            </a:r>
            <a:r>
              <a:rPr lang="en-US" dirty="0" err="1" smtClean="0"/>
              <a:t>smatraju</a:t>
            </a:r>
            <a:r>
              <a:rPr lang="en-US" dirty="0" smtClean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enljivim</a:t>
            </a:r>
            <a:r>
              <a:rPr lang="en-US" dirty="0" smtClean="0"/>
              <a:t>, </a:t>
            </a:r>
            <a:r>
              <a:rPr lang="en-US" dirty="0" err="1" smtClean="0"/>
              <a:t>oni</a:t>
            </a:r>
            <a:r>
              <a:rPr lang="sr-Latn-ME" dirty="0" smtClean="0"/>
              <a:t> </a:t>
            </a:r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predstavljati</a:t>
            </a:r>
            <a:r>
              <a:rPr lang="en-US" dirty="0" smtClean="0"/>
              <a:t> </a:t>
            </a:r>
            <a:r>
              <a:rPr lang="en-US" dirty="0" err="1" smtClean="0"/>
              <a:t>korisno</a:t>
            </a:r>
            <a:r>
              <a:rPr lang="en-US" dirty="0" smtClean="0"/>
              <a:t> </a:t>
            </a:r>
            <a:r>
              <a:rPr lang="en-US" dirty="0" err="1" smtClean="0"/>
              <a:t>sredstvo</a:t>
            </a:r>
            <a:r>
              <a:rPr lang="en-US" dirty="0" smtClean="0"/>
              <a:t> </a:t>
            </a:r>
            <a:r>
              <a:rPr lang="en-US" dirty="0" err="1" smtClean="0"/>
              <a:t>poboljšanja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sr-Latn-ME" dirty="0" smtClean="0"/>
              <a:t> </a:t>
            </a:r>
            <a:r>
              <a:rPr lang="pl-PL" dirty="0" smtClean="0"/>
              <a:t>upravljanja u kompanijama čije akcije nisu ponuđene na tržištu, na primjer, za </a:t>
            </a:r>
            <a:r>
              <a:rPr lang="en-US" dirty="0" err="1" smtClean="0"/>
              <a:t>preduze</a:t>
            </a:r>
            <a:r>
              <a:rPr lang="sr-Latn-ME" dirty="0" smtClean="0"/>
              <a:t>ć</a:t>
            </a:r>
            <a:r>
              <a:rPr lang="en-US" dirty="0" smtClean="0"/>
              <a:t>a u </a:t>
            </a:r>
            <a:r>
              <a:rPr lang="en-US" dirty="0" err="1" smtClean="0"/>
              <a:t>privatnom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državnom</a:t>
            </a:r>
            <a:r>
              <a:rPr lang="en-US" dirty="0" smtClean="0"/>
              <a:t> </a:t>
            </a:r>
            <a:r>
              <a:rPr lang="en-US" dirty="0" err="1" smtClean="0"/>
              <a:t>vlasništvu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Principi</a:t>
            </a:r>
            <a:r>
              <a:rPr lang="en-US" dirty="0" smtClean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 smtClean="0"/>
              <a:t>opštu</a:t>
            </a:r>
            <a:r>
              <a:rPr lang="sr-Latn-ME" dirty="0" smtClean="0"/>
              <a:t> </a:t>
            </a:r>
            <a:r>
              <a:rPr lang="pl-PL" dirty="0" smtClean="0"/>
              <a:t>osnovu koju zemlje ćlanice OECD smatraju bitnom za razvoj dobre prakse </a:t>
            </a:r>
            <a:r>
              <a:rPr lang="en-US" dirty="0" err="1" smtClean="0"/>
              <a:t>upravljanja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Predvi</a:t>
            </a:r>
            <a:r>
              <a:rPr lang="sr-Latn-ME" dirty="0" smtClean="0"/>
              <a:t>đ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da </a:t>
            </a:r>
            <a:r>
              <a:rPr lang="en-US" dirty="0" err="1" smtClean="0"/>
              <a:t>budu</a:t>
            </a:r>
            <a:r>
              <a:rPr lang="en-US" dirty="0" smtClean="0"/>
              <a:t> </a:t>
            </a:r>
            <a:r>
              <a:rPr lang="en-US" dirty="0" err="1" smtClean="0"/>
              <a:t>koncizni</a:t>
            </a:r>
            <a:r>
              <a:rPr lang="en-US" dirty="0" smtClean="0"/>
              <a:t>, </a:t>
            </a:r>
            <a:r>
              <a:rPr lang="en-US" dirty="0" err="1" smtClean="0"/>
              <a:t>razumljivi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dostupni</a:t>
            </a:r>
            <a:r>
              <a:rPr lang="en-US" dirty="0" smtClean="0"/>
              <a:t> me</a:t>
            </a:r>
            <a:r>
              <a:rPr lang="sr-Latn-ME" dirty="0" smtClean="0"/>
              <a:t>đ</a:t>
            </a:r>
            <a:r>
              <a:rPr lang="en-US" dirty="0" err="1" smtClean="0"/>
              <a:t>unarodnoj</a:t>
            </a:r>
            <a:r>
              <a:rPr lang="sr-Latn-ME" dirty="0" smtClean="0"/>
              <a:t> </a:t>
            </a:r>
            <a:r>
              <a:rPr lang="en-US" dirty="0" err="1" smtClean="0"/>
              <a:t>zajednici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Nisu</a:t>
            </a:r>
            <a:r>
              <a:rPr lang="en-US" dirty="0" smtClean="0"/>
              <a:t> </a:t>
            </a:r>
            <a:r>
              <a:rPr lang="en-US" dirty="0" err="1" smtClean="0"/>
              <a:t>predvi</a:t>
            </a:r>
            <a:r>
              <a:rPr lang="sr-Latn-ME" dirty="0" smtClean="0"/>
              <a:t>đ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zam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inicijative</a:t>
            </a:r>
            <a:r>
              <a:rPr lang="en-US" dirty="0" smtClean="0"/>
              <a:t> </a:t>
            </a:r>
            <a:r>
              <a:rPr lang="en-US" dirty="0" err="1" smtClean="0"/>
              <a:t>vladinog</a:t>
            </a:r>
            <a:r>
              <a:rPr lang="en-US" dirty="0" smtClean="0"/>
              <a:t>, </a:t>
            </a:r>
            <a:r>
              <a:rPr lang="en-US" dirty="0" err="1" smtClean="0"/>
              <a:t>poluvladinog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privatnog</a:t>
            </a:r>
            <a:r>
              <a:rPr lang="en-US" dirty="0" smtClean="0"/>
              <a:t> </a:t>
            </a:r>
            <a:r>
              <a:rPr lang="en-US" dirty="0" err="1" smtClean="0"/>
              <a:t>sektora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izradi</a:t>
            </a:r>
            <a:r>
              <a:rPr lang="en-US" dirty="0" smtClean="0"/>
              <a:t> </a:t>
            </a:r>
            <a:r>
              <a:rPr lang="en-US" dirty="0" err="1" smtClean="0"/>
              <a:t>detaljnije</a:t>
            </a:r>
            <a:r>
              <a:rPr lang="en-US" dirty="0" smtClean="0"/>
              <a:t> "</a:t>
            </a:r>
            <a:r>
              <a:rPr lang="en-US" dirty="0" err="1" smtClean="0"/>
              <a:t>najbolje</a:t>
            </a:r>
            <a:r>
              <a:rPr lang="en-US" dirty="0" smtClean="0"/>
              <a:t> </a:t>
            </a:r>
            <a:r>
              <a:rPr lang="en-US" dirty="0" err="1" smtClean="0"/>
              <a:t>prakse</a:t>
            </a:r>
            <a:r>
              <a:rPr lang="en-US" dirty="0" smtClean="0"/>
              <a:t>" u </a:t>
            </a:r>
            <a:r>
              <a:rPr lang="en-US" dirty="0" err="1" smtClean="0"/>
              <a:t>korporativnom</a:t>
            </a:r>
            <a:r>
              <a:rPr lang="sr-Latn-ME" dirty="0" smtClean="0"/>
              <a:t> </a:t>
            </a:r>
            <a:r>
              <a:rPr lang="en-US" dirty="0" err="1" smtClean="0"/>
              <a:t>upravljanju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791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U </a:t>
            </a:r>
            <a:r>
              <a:rPr lang="en-US" dirty="0" err="1"/>
              <a:t>mnogim</a:t>
            </a:r>
            <a:r>
              <a:rPr lang="en-US" dirty="0"/>
              <a:t> se </a:t>
            </a:r>
            <a:r>
              <a:rPr lang="en-US" dirty="0" err="1" smtClean="0"/>
              <a:t>zemljama</a:t>
            </a:r>
            <a:r>
              <a:rPr lang="sr-Latn-ME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smatra</a:t>
            </a:r>
            <a:r>
              <a:rPr lang="en-US" dirty="0"/>
              <a:t> </a:t>
            </a:r>
            <a:r>
              <a:rPr lang="en-US" dirty="0" err="1"/>
              <a:t>dobrom</a:t>
            </a:r>
            <a:r>
              <a:rPr lang="en-US" dirty="0"/>
              <a:t> </a:t>
            </a:r>
            <a:r>
              <a:rPr lang="en-US" dirty="0" err="1"/>
              <a:t>praksom</a:t>
            </a:r>
            <a:r>
              <a:rPr lang="en-US" dirty="0"/>
              <a:t> da </a:t>
            </a:r>
            <a:r>
              <a:rPr lang="en-US" dirty="0" err="1"/>
              <a:t>nezavisni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lanovi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smtClean="0"/>
              <a:t>nu </a:t>
            </a:r>
            <a:r>
              <a:rPr lang="en-US" dirty="0" err="1"/>
              <a:t>ulogu</a:t>
            </a:r>
            <a:r>
              <a:rPr lang="en-US" dirty="0"/>
              <a:t> u </a:t>
            </a:r>
            <a:r>
              <a:rPr lang="en-US" dirty="0" err="1"/>
              <a:t>ovoj</a:t>
            </a:r>
            <a:r>
              <a:rPr lang="en-US" dirty="0"/>
              <a:t> </a:t>
            </a:r>
            <a:r>
              <a:rPr lang="en-US" dirty="0" err="1"/>
              <a:t>komisiji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Da </a:t>
            </a:r>
            <a:r>
              <a:rPr lang="en-US" dirty="0"/>
              <a:t>bi se </a:t>
            </a:r>
            <a:r>
              <a:rPr lang="en-US" dirty="0" err="1"/>
              <a:t>dalje</a:t>
            </a:r>
            <a:r>
              <a:rPr lang="en-US" dirty="0"/>
              <a:t> </a:t>
            </a:r>
            <a:r>
              <a:rPr lang="en-US" dirty="0" err="1" smtClean="0"/>
              <a:t>unapredio</a:t>
            </a:r>
            <a:r>
              <a:rPr lang="sr-Latn-ME" dirty="0" smtClean="0"/>
              <a:t> </a:t>
            </a:r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 err="1"/>
              <a:t>selekcije</a:t>
            </a:r>
            <a:r>
              <a:rPr lang="en-US" dirty="0"/>
              <a:t>, </a:t>
            </a:r>
            <a:r>
              <a:rPr lang="en-US" dirty="0" err="1"/>
              <a:t>Principi</a:t>
            </a:r>
            <a:r>
              <a:rPr lang="en-US" dirty="0"/>
              <a:t> </a:t>
            </a:r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evaju</a:t>
            </a:r>
            <a:r>
              <a:rPr lang="en-US" dirty="0" smtClean="0"/>
              <a:t> </a:t>
            </a:r>
            <a:r>
              <a:rPr lang="en-US" dirty="0" err="1"/>
              <a:t>potpuno</a:t>
            </a:r>
            <a:r>
              <a:rPr lang="en-US" dirty="0"/>
              <a:t> </a:t>
            </a:r>
            <a:r>
              <a:rPr lang="en-US" dirty="0" err="1" smtClean="0"/>
              <a:t>objavljivanje</a:t>
            </a:r>
            <a:r>
              <a:rPr lang="sr-Latn-ME" dirty="0" smtClean="0"/>
              <a:t> </a:t>
            </a:r>
            <a:r>
              <a:rPr lang="pl-PL" dirty="0" smtClean="0"/>
              <a:t>podataka </a:t>
            </a:r>
            <a:r>
              <a:rPr lang="pl-PL" dirty="0"/>
              <a:t>o iskustvu i obrazovanju kandidata za odbor i </a:t>
            </a:r>
            <a:r>
              <a:rPr lang="pl-PL" dirty="0" smtClean="0"/>
              <a:t>procesu </a:t>
            </a:r>
            <a:r>
              <a:rPr lang="en-US" dirty="0" err="1" smtClean="0"/>
              <a:t>predlaganja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bi </a:t>
            </a:r>
            <a:r>
              <a:rPr lang="en-US" dirty="0" err="1" smtClean="0"/>
              <a:t>omogu</a:t>
            </a:r>
            <a:r>
              <a:rPr lang="sr-Latn-ME" dirty="0" smtClean="0"/>
              <a:t>ć</a:t>
            </a:r>
            <a:r>
              <a:rPr lang="en-US" dirty="0" err="1" smtClean="0"/>
              <a:t>ilo</a:t>
            </a:r>
            <a:r>
              <a:rPr lang="en-US" dirty="0" smtClean="0"/>
              <a:t> proc</a:t>
            </a:r>
            <a:r>
              <a:rPr lang="sr-Latn-ME" dirty="0" smtClean="0"/>
              <a:t>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sposobnosti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prikladnosti</a:t>
            </a:r>
            <a:r>
              <a:rPr lang="sr-Latn-ME" dirty="0" smtClean="0"/>
              <a:t> </a:t>
            </a:r>
            <a:r>
              <a:rPr lang="en-US" dirty="0" err="1" smtClean="0"/>
              <a:t>svakog</a:t>
            </a:r>
            <a:r>
              <a:rPr lang="en-US" dirty="0" smtClean="0"/>
              <a:t> </a:t>
            </a:r>
            <a:r>
              <a:rPr lang="en-US" dirty="0" err="1"/>
              <a:t>kandidata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246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Principi</a:t>
            </a:r>
            <a:r>
              <a:rPr lang="en-US" dirty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evaju</a:t>
            </a:r>
            <a:r>
              <a:rPr lang="en-US" dirty="0" smtClean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 smtClean="0"/>
              <a:t>nagra</a:t>
            </a:r>
            <a:r>
              <a:rPr lang="sr-Latn-ME" dirty="0" smtClean="0"/>
              <a:t>đ</a:t>
            </a:r>
            <a:r>
              <a:rPr lang="en-US" dirty="0" err="1" smtClean="0"/>
              <a:t>ivanja</a:t>
            </a:r>
            <a:r>
              <a:rPr lang="en-US" dirty="0" smtClean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lanova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/>
              <a:t>. </a:t>
            </a:r>
            <a:r>
              <a:rPr lang="en-US" dirty="0" err="1"/>
              <a:t>Posebno</a:t>
            </a:r>
            <a:r>
              <a:rPr lang="en-US" dirty="0"/>
              <a:t> je </a:t>
            </a:r>
            <a:r>
              <a:rPr lang="en-US" dirty="0" err="1"/>
              <a:t>važno</a:t>
            </a:r>
            <a:r>
              <a:rPr lang="en-US" dirty="0"/>
              <a:t> da 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znaju</a:t>
            </a:r>
            <a:r>
              <a:rPr lang="en-US" dirty="0"/>
              <a:t> </a:t>
            </a:r>
            <a:r>
              <a:rPr lang="en-US" dirty="0" err="1" smtClean="0"/>
              <a:t>specifi</a:t>
            </a:r>
            <a:r>
              <a:rPr lang="sr-Latn-ME" dirty="0" smtClean="0"/>
              <a:t>č</a:t>
            </a:r>
            <a:r>
              <a:rPr lang="en-US" dirty="0" smtClean="0"/>
              <a:t>nu </a:t>
            </a:r>
            <a:r>
              <a:rPr lang="en-US" dirty="0" err="1" smtClean="0"/>
              <a:t>vezu</a:t>
            </a:r>
            <a:r>
              <a:rPr lang="sr-Latn-ME" dirty="0" smtClean="0"/>
              <a:t> </a:t>
            </a:r>
            <a:r>
              <a:rPr lang="pl-PL" dirty="0" smtClean="0"/>
              <a:t>između </a:t>
            </a:r>
            <a:r>
              <a:rPr lang="pl-PL" dirty="0"/>
              <a:t>naknade i rezultata kompanije dok </a:t>
            </a:r>
            <a:r>
              <a:rPr lang="pl-PL" dirty="0" smtClean="0"/>
              <a:t>procjenjuju sposobnost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kvalitete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tražiti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kandidata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Mada</a:t>
            </a:r>
            <a:r>
              <a:rPr lang="sr-Latn-ME" dirty="0" smtClean="0"/>
              <a:t> </a:t>
            </a:r>
            <a:r>
              <a:rPr lang="en-US" dirty="0" err="1" smtClean="0"/>
              <a:t>davanje</a:t>
            </a:r>
            <a:r>
              <a:rPr lang="en-US" dirty="0" smtClean="0"/>
              <a:t> </a:t>
            </a:r>
            <a:r>
              <a:rPr lang="en-US" dirty="0" err="1"/>
              <a:t>odobrenja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ugovore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rukovodioca</a:t>
            </a:r>
            <a:r>
              <a:rPr lang="en-US" dirty="0"/>
              <a:t> </a:t>
            </a:r>
            <a:r>
              <a:rPr lang="en-US" dirty="0" err="1" smtClean="0"/>
              <a:t>nije</a:t>
            </a:r>
            <a:r>
              <a:rPr lang="sr-Latn-ME" dirty="0" smtClean="0"/>
              <a:t> </a:t>
            </a:r>
            <a:r>
              <a:rPr lang="en-US" dirty="0" err="1" smtClean="0"/>
              <a:t>prikladno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generalnu</a:t>
            </a:r>
            <a:r>
              <a:rPr lang="en-US" dirty="0"/>
              <a:t> </a:t>
            </a:r>
            <a:r>
              <a:rPr lang="en-US" dirty="0" err="1"/>
              <a:t>skupštinu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trebalo</a:t>
            </a:r>
            <a:r>
              <a:rPr lang="en-US" dirty="0"/>
              <a:t> bi da </a:t>
            </a:r>
            <a:r>
              <a:rPr lang="en-US" dirty="0" err="1" smtClean="0"/>
              <a:t>postoji</a:t>
            </a:r>
            <a:r>
              <a:rPr lang="sr-Latn-ME" dirty="0" smtClean="0"/>
              <a:t> </a:t>
            </a:r>
            <a:r>
              <a:rPr lang="pl-PL" dirty="0" smtClean="0"/>
              <a:t>način </a:t>
            </a:r>
            <a:r>
              <a:rPr lang="pl-PL" dirty="0"/>
              <a:t>na koji bi oni mogli da izraze svoje stanovište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Nekoliko </a:t>
            </a:r>
            <a:r>
              <a:rPr lang="en-US" dirty="0" err="1" smtClean="0"/>
              <a:t>zemalja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uvelo</a:t>
            </a:r>
            <a:r>
              <a:rPr lang="en-US" dirty="0"/>
              <a:t> </a:t>
            </a:r>
            <a:r>
              <a:rPr lang="en-US" dirty="0" err="1" smtClean="0"/>
              <a:t>sav</a:t>
            </a:r>
            <a:r>
              <a:rPr lang="sr-Latn-ME" dirty="0" smtClean="0"/>
              <a:t>j</a:t>
            </a:r>
            <a:r>
              <a:rPr lang="en-US" dirty="0" err="1" smtClean="0"/>
              <a:t>etodavno</a:t>
            </a:r>
            <a:r>
              <a:rPr lang="en-US" dirty="0" smtClean="0"/>
              <a:t> </a:t>
            </a:r>
            <a:r>
              <a:rPr lang="en-US" dirty="0" err="1"/>
              <a:t>glasanje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odboru</a:t>
            </a:r>
            <a:r>
              <a:rPr lang="en-US" dirty="0"/>
              <a:t> </a:t>
            </a:r>
            <a:r>
              <a:rPr lang="en-US" dirty="0" err="1"/>
              <a:t>prenosi</a:t>
            </a:r>
            <a:r>
              <a:rPr lang="en-US" dirty="0"/>
              <a:t> </a:t>
            </a:r>
            <a:r>
              <a:rPr lang="en-US" dirty="0" err="1" smtClean="0"/>
              <a:t>snagu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ton </a:t>
            </a:r>
            <a:r>
              <a:rPr lang="en-US" dirty="0" err="1"/>
              <a:t>mišljenja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a da ne </a:t>
            </a:r>
            <a:r>
              <a:rPr lang="en-US" dirty="0" err="1"/>
              <a:t>ugrozi</a:t>
            </a:r>
            <a:r>
              <a:rPr lang="en-US" dirty="0"/>
              <a:t> </a:t>
            </a:r>
            <a:r>
              <a:rPr lang="en-US" dirty="0" err="1"/>
              <a:t>ugovore</a:t>
            </a:r>
            <a:r>
              <a:rPr lang="en-US" dirty="0"/>
              <a:t> o </a:t>
            </a:r>
            <a:r>
              <a:rPr lang="en-US" dirty="0" err="1"/>
              <a:t>zapošljavanju</a:t>
            </a:r>
            <a:r>
              <a:rPr lang="en-US" dirty="0" smtClean="0"/>
              <a:t>.</a:t>
            </a:r>
            <a:endParaRPr lang="sr-Latn-ME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78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U </a:t>
            </a:r>
            <a:r>
              <a:rPr lang="en-US" dirty="0" err="1" smtClean="0"/>
              <a:t>slu</a:t>
            </a:r>
            <a:r>
              <a:rPr lang="sr-Latn-ME" dirty="0" smtClean="0"/>
              <a:t>č</a:t>
            </a:r>
            <a:r>
              <a:rPr lang="en-US" dirty="0" err="1" smtClean="0"/>
              <a:t>aju</a:t>
            </a:r>
            <a:r>
              <a:rPr lang="en-US" dirty="0" smtClean="0"/>
              <a:t> </a:t>
            </a:r>
            <a:r>
              <a:rPr lang="en-US" dirty="0" err="1" smtClean="0"/>
              <a:t>aranžmana</a:t>
            </a:r>
            <a:r>
              <a:rPr lang="en-US" dirty="0" smtClean="0"/>
              <a:t> </a:t>
            </a:r>
            <a:r>
              <a:rPr lang="en-US" dirty="0" err="1" smtClean="0"/>
              <a:t>zasnovanih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akcijama</a:t>
            </a:r>
            <a:r>
              <a:rPr lang="en-US" dirty="0" smtClean="0"/>
              <a:t>, </a:t>
            </a:r>
            <a:r>
              <a:rPr lang="en-US" dirty="0" err="1" smtClean="0"/>
              <a:t>njihov</a:t>
            </a:r>
            <a:r>
              <a:rPr lang="en-US" dirty="0" smtClean="0"/>
              <a:t> </a:t>
            </a:r>
            <a:r>
              <a:rPr lang="en-US" dirty="0" err="1" smtClean="0"/>
              <a:t>potencijal</a:t>
            </a:r>
            <a:r>
              <a:rPr lang="sr-Latn-ME" dirty="0" smtClean="0"/>
              <a:t> </a:t>
            </a:r>
            <a:r>
              <a:rPr lang="pl-PL" dirty="0" smtClean="0"/>
              <a:t>za razvodnjavanje kapitala akcionara i određivanje podsticaja za menadžment znači da treba da budu odobreni od strane akcionara, bilo za pojedince bilo za politiku takvog aranžmana kao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eline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U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broju</a:t>
            </a:r>
            <a:r>
              <a:rPr lang="en-US" dirty="0" smtClean="0"/>
              <a:t> </a:t>
            </a:r>
            <a:r>
              <a:rPr lang="en-US" dirty="0" err="1" smtClean="0"/>
              <a:t>jurisdikcija</a:t>
            </a:r>
            <a:r>
              <a:rPr lang="en-US" dirty="0" smtClean="0"/>
              <a:t>,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materijalne</a:t>
            </a:r>
            <a:r>
              <a:rPr lang="en-US" dirty="0" smtClean="0"/>
              <a:t> </a:t>
            </a:r>
            <a:r>
              <a:rPr lang="en-US" dirty="0" err="1" smtClean="0"/>
              <a:t>izm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sr-Latn-ME" dirty="0" smtClean="0"/>
              <a:t> </a:t>
            </a:r>
            <a:r>
              <a:rPr lang="en-US" dirty="0" err="1" smtClean="0"/>
              <a:t>postojeih</a:t>
            </a:r>
            <a:r>
              <a:rPr lang="en-US" dirty="0" smtClean="0"/>
              <a:t> </a:t>
            </a:r>
            <a:r>
              <a:rPr lang="en-US" dirty="0" err="1" smtClean="0"/>
              <a:t>aranžmana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 smtClean="0"/>
              <a:t>dobiti</a:t>
            </a:r>
            <a:r>
              <a:rPr lang="en-US" dirty="0" smtClean="0"/>
              <a:t> </a:t>
            </a:r>
            <a:r>
              <a:rPr lang="en-US" dirty="0" err="1" smtClean="0"/>
              <a:t>odobrenje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8006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r-Latn-ME" dirty="0"/>
              <a:t>2</a:t>
            </a:r>
            <a:r>
              <a:rPr lang="it-IT" dirty="0" smtClean="0"/>
              <a:t>. </a:t>
            </a:r>
            <a:r>
              <a:rPr lang="it-IT" dirty="0"/>
              <a:t>Akcionarima treba omoguiti da glasaju </a:t>
            </a:r>
            <a:r>
              <a:rPr lang="it-IT" dirty="0" smtClean="0"/>
              <a:t>li</a:t>
            </a:r>
            <a:r>
              <a:rPr lang="sr-Latn-ME" dirty="0" smtClean="0"/>
              <a:t>č</a:t>
            </a:r>
            <a:r>
              <a:rPr lang="it-IT" dirty="0" smtClean="0"/>
              <a:t>no </a:t>
            </a:r>
            <a:r>
              <a:rPr lang="it-IT" dirty="0"/>
              <a:t>ili u odsustvu, </a:t>
            </a:r>
            <a:r>
              <a:rPr lang="it-IT" dirty="0" smtClean="0"/>
              <a:t>a</a:t>
            </a:r>
            <a:r>
              <a:rPr lang="sr-Latn-ME" dirty="0" smtClean="0"/>
              <a:t> </a:t>
            </a:r>
            <a:r>
              <a:rPr lang="en-US" dirty="0" err="1" smtClean="0"/>
              <a:t>glasovi</a:t>
            </a:r>
            <a:r>
              <a:rPr lang="en-US" dirty="0" smtClean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smtClean="0"/>
              <a:t>li</a:t>
            </a:r>
            <a:r>
              <a:rPr lang="sr-Latn-ME" dirty="0" smtClean="0"/>
              <a:t>č</a:t>
            </a:r>
            <a:r>
              <a:rPr lang="en-US" dirty="0" smtClean="0"/>
              <a:t>no </a:t>
            </a:r>
            <a:r>
              <a:rPr lang="en-US" dirty="0" err="1"/>
              <a:t>ili</a:t>
            </a:r>
            <a:r>
              <a:rPr lang="en-US" dirty="0"/>
              <a:t> u </a:t>
            </a:r>
            <a:r>
              <a:rPr lang="en-US" dirty="0" err="1"/>
              <a:t>odsustvu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jednako</a:t>
            </a:r>
            <a:r>
              <a:rPr lang="sr-Latn-ME" dirty="0" smtClean="0"/>
              <a:t> </a:t>
            </a:r>
            <a:r>
              <a:rPr lang="en-US" dirty="0" err="1" smtClean="0"/>
              <a:t>dejstvo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Principi</a:t>
            </a:r>
            <a:r>
              <a:rPr lang="en-US" dirty="0"/>
              <a:t> </a:t>
            </a:r>
            <a:r>
              <a:rPr lang="en-US" dirty="0" err="1" smtClean="0"/>
              <a:t>preporu</a:t>
            </a:r>
            <a:r>
              <a:rPr lang="sr-Latn-ME" dirty="0" smtClean="0"/>
              <a:t>č</a:t>
            </a:r>
            <a:r>
              <a:rPr lang="en-US" dirty="0" err="1" smtClean="0"/>
              <a:t>uju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glasanje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ovlašenja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 smtClean="0"/>
              <a:t>opšte</a:t>
            </a:r>
            <a:r>
              <a:rPr lang="sr-Latn-ME" dirty="0" smtClean="0"/>
              <a:t> </a:t>
            </a:r>
            <a:r>
              <a:rPr lang="en-US" dirty="0" err="1" smtClean="0"/>
              <a:t>prihva</a:t>
            </a:r>
            <a:r>
              <a:rPr lang="sr-Latn-ME" dirty="0" smtClean="0"/>
              <a:t>ć</a:t>
            </a:r>
            <a:r>
              <a:rPr lang="en-US" dirty="0" err="1" smtClean="0"/>
              <a:t>eno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Zaista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važno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unapre</a:t>
            </a:r>
            <a:r>
              <a:rPr lang="sr-Latn-ME" dirty="0" smtClean="0"/>
              <a:t>đ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</a:t>
            </a:r>
            <a:r>
              <a:rPr lang="en-US" dirty="0" err="1" smtClean="0"/>
              <a:t>prava</a:t>
            </a:r>
            <a:r>
              <a:rPr lang="sr-Latn-ME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osloniti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glasanje</a:t>
            </a:r>
            <a:r>
              <a:rPr lang="sr-Latn-ME" dirty="0" smtClean="0"/>
              <a:t> </a:t>
            </a:r>
            <a:r>
              <a:rPr lang="en-US" dirty="0" err="1" smtClean="0"/>
              <a:t>opunomo</a:t>
            </a:r>
            <a:r>
              <a:rPr lang="sr-Latn-ME" dirty="0" smtClean="0"/>
              <a:t>ć</a:t>
            </a:r>
            <a:r>
              <a:rPr lang="en-US" dirty="0" err="1" smtClean="0"/>
              <a:t>enika</a:t>
            </a:r>
            <a:r>
              <a:rPr lang="en-US" dirty="0" smtClean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uputstvima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Okvir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 smtClean="0"/>
              <a:t>obezb</a:t>
            </a:r>
            <a:r>
              <a:rPr lang="sr-Latn-ME" dirty="0" smtClean="0"/>
              <a:t>ij</a:t>
            </a:r>
            <a:r>
              <a:rPr lang="en-US" dirty="0" err="1" smtClean="0"/>
              <a:t>edi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 smtClean="0"/>
              <a:t>opunomo</a:t>
            </a:r>
            <a:r>
              <a:rPr lang="sr-Latn-ME" dirty="0" smtClean="0"/>
              <a:t>ć</a:t>
            </a:r>
            <a:r>
              <a:rPr lang="en-US" dirty="0" err="1" smtClean="0"/>
              <a:t>enici</a:t>
            </a:r>
            <a:r>
              <a:rPr lang="en-US" dirty="0" smtClean="0"/>
              <a:t> </a:t>
            </a:r>
            <a:r>
              <a:rPr lang="en-US" dirty="0" err="1"/>
              <a:t>glasaju</a:t>
            </a:r>
            <a:r>
              <a:rPr lang="en-US" dirty="0"/>
              <a:t> u </a:t>
            </a:r>
            <a:r>
              <a:rPr lang="en-US" dirty="0" err="1" smtClean="0"/>
              <a:t>skladu</a:t>
            </a:r>
            <a:r>
              <a:rPr lang="sr-Latn-ME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/>
              <a:t>datim</a:t>
            </a:r>
            <a:r>
              <a:rPr lang="en-US" dirty="0"/>
              <a:t> </a:t>
            </a:r>
            <a:r>
              <a:rPr lang="en-US" dirty="0" err="1"/>
              <a:t>uputstvom</a:t>
            </a:r>
            <a:r>
              <a:rPr lang="en-US" dirty="0"/>
              <a:t>, a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elodaniti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 smtClean="0"/>
              <a:t>glasati</a:t>
            </a:r>
            <a:r>
              <a:rPr lang="sr-Latn-ME" dirty="0" smtClean="0"/>
              <a:t> </a:t>
            </a:r>
            <a:r>
              <a:rPr lang="en-US" dirty="0" err="1" smtClean="0"/>
              <a:t>opunomo</a:t>
            </a:r>
            <a:r>
              <a:rPr lang="sr-Latn-ME" dirty="0" smtClean="0"/>
              <a:t>ć</a:t>
            </a:r>
            <a:r>
              <a:rPr lang="en-US" dirty="0" err="1" smtClean="0"/>
              <a:t>enici</a:t>
            </a:r>
            <a:r>
              <a:rPr lang="en-US" dirty="0" smtClean="0"/>
              <a:t> </a:t>
            </a:r>
            <a:r>
              <a:rPr lang="en-US" dirty="0"/>
              <a:t>bez </a:t>
            </a:r>
            <a:r>
              <a:rPr lang="en-US" dirty="0" err="1"/>
              <a:t>datog</a:t>
            </a:r>
            <a:r>
              <a:rPr lang="en-US" dirty="0"/>
              <a:t> </a:t>
            </a:r>
            <a:r>
              <a:rPr lang="en-US" dirty="0" err="1"/>
              <a:t>posebnog</a:t>
            </a:r>
            <a:r>
              <a:rPr lang="en-US" dirty="0"/>
              <a:t> </a:t>
            </a:r>
            <a:r>
              <a:rPr lang="en-US" dirty="0" err="1"/>
              <a:t>uputstva</a:t>
            </a:r>
            <a:r>
              <a:rPr lang="en-US" dirty="0" smtClean="0"/>
              <a:t>.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3510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 U </a:t>
            </a:r>
            <a:r>
              <a:rPr lang="en-US" dirty="0" err="1" smtClean="0"/>
              <a:t>onim</a:t>
            </a:r>
            <a:r>
              <a:rPr lang="sr-Latn-ME" dirty="0" smtClean="0"/>
              <a:t> </a:t>
            </a:r>
            <a:r>
              <a:rPr lang="pt-BR" dirty="0" smtClean="0"/>
              <a:t>jurisdikcijama gde se kompanijama dozvoljava da pribave</a:t>
            </a:r>
            <a:r>
              <a:rPr lang="sr-Latn-ME" dirty="0" smtClean="0"/>
              <a:t> </a:t>
            </a:r>
            <a:r>
              <a:rPr lang="en-US" dirty="0" err="1" smtClean="0"/>
              <a:t>ovlašenja</a:t>
            </a:r>
            <a:r>
              <a:rPr lang="en-US" dirty="0" smtClean="0"/>
              <a:t>, </a:t>
            </a:r>
            <a:r>
              <a:rPr lang="en-US" dirty="0" err="1" smtClean="0"/>
              <a:t>važno</a:t>
            </a:r>
            <a:r>
              <a:rPr lang="en-US" dirty="0" smtClean="0"/>
              <a:t> je </a:t>
            </a:r>
            <a:r>
              <a:rPr lang="en-US" dirty="0" err="1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elodaniti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 smtClean="0"/>
              <a:t>predsednik</a:t>
            </a:r>
            <a:r>
              <a:rPr lang="sr-Latn-ME" dirty="0" smtClean="0"/>
              <a:t> </a:t>
            </a:r>
            <a:r>
              <a:rPr lang="en-US" dirty="0" err="1" smtClean="0"/>
              <a:t>skupštine</a:t>
            </a:r>
            <a:r>
              <a:rPr lang="en-US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(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uobi</a:t>
            </a:r>
            <a:r>
              <a:rPr lang="sr-Latn-ME" dirty="0" smtClean="0"/>
              <a:t>č</a:t>
            </a:r>
            <a:r>
              <a:rPr lang="en-US" dirty="0" err="1" smtClean="0"/>
              <a:t>ajeni</a:t>
            </a:r>
            <a:r>
              <a:rPr lang="en-US" dirty="0" smtClean="0"/>
              <a:t> </a:t>
            </a:r>
            <a:r>
              <a:rPr lang="en-US" dirty="0" err="1" smtClean="0"/>
              <a:t>primalac</a:t>
            </a:r>
            <a:r>
              <a:rPr lang="en-US" dirty="0" smtClean="0"/>
              <a:t> </a:t>
            </a:r>
            <a:r>
              <a:rPr lang="en-US" dirty="0" err="1" smtClean="0"/>
              <a:t>punomo</a:t>
            </a:r>
            <a:r>
              <a:rPr lang="sr-Latn-ME" dirty="0" smtClean="0"/>
              <a:t>ć</a:t>
            </a:r>
            <a:r>
              <a:rPr lang="en-US" dirty="0" smtClean="0"/>
              <a:t>ja</a:t>
            </a:r>
            <a:r>
              <a:rPr lang="sr-Latn-ME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ij</a:t>
            </a:r>
            <a:r>
              <a:rPr lang="en-US" dirty="0" err="1" smtClean="0"/>
              <a:t>edi</a:t>
            </a:r>
            <a:r>
              <a:rPr lang="en-US" dirty="0" smtClean="0"/>
              <a:t> </a:t>
            </a:r>
            <a:r>
              <a:rPr lang="en-US" dirty="0" err="1" smtClean="0"/>
              <a:t>kompanija</a:t>
            </a:r>
            <a:r>
              <a:rPr lang="en-US" dirty="0" smtClean="0"/>
              <a:t>) </a:t>
            </a:r>
            <a:r>
              <a:rPr lang="en-US" dirty="0" err="1" smtClean="0"/>
              <a:t>ostvariti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glasa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ovlašenja</a:t>
            </a:r>
            <a:r>
              <a:rPr lang="en-US" dirty="0" smtClean="0"/>
              <a:t> bez </a:t>
            </a:r>
            <a:r>
              <a:rPr lang="en-US" dirty="0" err="1" smtClean="0"/>
              <a:t>posebnih</a:t>
            </a:r>
            <a:r>
              <a:rPr lang="en-US" dirty="0" smtClean="0"/>
              <a:t> </a:t>
            </a:r>
            <a:r>
              <a:rPr lang="en-US" dirty="0" err="1" smtClean="0"/>
              <a:t>uputstava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slu</a:t>
            </a:r>
            <a:r>
              <a:rPr lang="sr-Latn-ME" dirty="0" smtClean="0"/>
              <a:t>č</a:t>
            </a:r>
            <a:r>
              <a:rPr lang="en-US" dirty="0" err="1" smtClean="0"/>
              <a:t>ajevima</a:t>
            </a:r>
            <a:r>
              <a:rPr lang="en-US" dirty="0" smtClean="0"/>
              <a:t> </a:t>
            </a:r>
            <a:r>
              <a:rPr lang="en-US" dirty="0" err="1" smtClean="0"/>
              <a:t>gde</a:t>
            </a:r>
            <a:r>
              <a:rPr lang="sr-Latn-ME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rukovodstvo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ovlašenja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penzione</a:t>
            </a:r>
            <a:r>
              <a:rPr lang="en-US" dirty="0" smtClean="0"/>
              <a:t> </a:t>
            </a:r>
            <a:r>
              <a:rPr lang="en-US" dirty="0" err="1" smtClean="0"/>
              <a:t>fondove</a:t>
            </a:r>
            <a:r>
              <a:rPr lang="sr-Latn-ME" dirty="0" smtClean="0"/>
              <a:t> </a:t>
            </a:r>
            <a:r>
              <a:rPr lang="pl-PL" dirty="0" smtClean="0"/>
              <a:t>kompanije i planove za vlasništvo zaposlenih nad akcijama, treba </a:t>
            </a:r>
            <a:r>
              <a:rPr lang="en-US" dirty="0" smtClean="0"/>
              <a:t>se </a:t>
            </a:r>
            <a:r>
              <a:rPr lang="en-US" dirty="0" err="1" smtClean="0"/>
              <a:t>ob</a:t>
            </a:r>
            <a:r>
              <a:rPr lang="sr-Latn-ME" dirty="0"/>
              <a:t>j</a:t>
            </a:r>
            <a:r>
              <a:rPr lang="en-US" dirty="0" err="1" smtClean="0"/>
              <a:t>elodane</a:t>
            </a:r>
            <a:r>
              <a:rPr lang="en-US" dirty="0" smtClean="0"/>
              <a:t> </a:t>
            </a:r>
            <a:r>
              <a:rPr lang="en-US" dirty="0" err="1" smtClean="0"/>
              <a:t>uputstva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glasanje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8164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 err="1" smtClean="0"/>
              <a:t>omogu</a:t>
            </a:r>
            <a:r>
              <a:rPr lang="sr-Latn-ME" dirty="0" smtClean="0"/>
              <a:t>ć</a:t>
            </a:r>
            <a:r>
              <a:rPr lang="en-US" dirty="0" err="1" smtClean="0"/>
              <a:t>avanja</a:t>
            </a:r>
            <a:r>
              <a:rPr lang="en-US" dirty="0" smtClean="0"/>
              <a:t> u</a:t>
            </a:r>
            <a:r>
              <a:rPr lang="sr-Latn-ME" dirty="0" smtClean="0"/>
              <a:t>č</a:t>
            </a:r>
            <a:r>
              <a:rPr lang="en-US" dirty="0" err="1" smtClean="0"/>
              <a:t>estvovanja</a:t>
            </a:r>
            <a:r>
              <a:rPr lang="en-US" dirty="0" smtClean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sugeriše</a:t>
            </a:r>
            <a:r>
              <a:rPr lang="en-US" dirty="0"/>
              <a:t> da </a:t>
            </a:r>
            <a:r>
              <a:rPr lang="en-US" dirty="0" err="1" smtClean="0"/>
              <a:t>kompanije</a:t>
            </a:r>
            <a:r>
              <a:rPr lang="sr-Latn-ME" dirty="0" smtClean="0"/>
              <a:t> </a:t>
            </a:r>
            <a:r>
              <a:rPr lang="en-US" dirty="0" err="1" smtClean="0"/>
              <a:t>smatraju</a:t>
            </a:r>
            <a:r>
              <a:rPr lang="en-US" dirty="0" smtClean="0"/>
              <a:t> </a:t>
            </a:r>
            <a:r>
              <a:rPr lang="en-US" dirty="0" err="1"/>
              <a:t>poželjnim</a:t>
            </a:r>
            <a:r>
              <a:rPr lang="en-US" dirty="0"/>
              <a:t> </a:t>
            </a:r>
            <a:r>
              <a:rPr lang="en-US" dirty="0" err="1" smtClean="0"/>
              <a:t>pove</a:t>
            </a:r>
            <a:r>
              <a:rPr lang="sr-Latn-ME" dirty="0" smtClean="0"/>
              <a:t>ć</a:t>
            </a:r>
            <a:r>
              <a:rPr lang="en-US" dirty="0" err="1" smtClean="0"/>
              <a:t>ano</a:t>
            </a:r>
            <a:r>
              <a:rPr lang="en-US" dirty="0" smtClean="0"/>
              <a:t> </a:t>
            </a:r>
            <a:r>
              <a:rPr lang="en-US" dirty="0" err="1"/>
              <a:t>korišenje</a:t>
            </a:r>
            <a:r>
              <a:rPr lang="en-US" dirty="0"/>
              <a:t> </a:t>
            </a:r>
            <a:r>
              <a:rPr lang="en-US" dirty="0" err="1"/>
              <a:t>tehnologije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glasanju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ij</a:t>
            </a:r>
            <a:r>
              <a:rPr lang="en-US" dirty="0" smtClean="0"/>
              <a:t>e</a:t>
            </a:r>
            <a:r>
              <a:rPr lang="sr-Latn-ME" dirty="0" smtClean="0"/>
              <a:t>đ</a:t>
            </a:r>
            <a:r>
              <a:rPr lang="en-US" dirty="0" err="1" smtClean="0"/>
              <a:t>eno</a:t>
            </a:r>
            <a:r>
              <a:rPr lang="en-US" dirty="0" smtClean="0"/>
              <a:t> </a:t>
            </a:r>
            <a:r>
              <a:rPr lang="en-US" dirty="0" err="1"/>
              <a:t>elektronsko</a:t>
            </a:r>
            <a:r>
              <a:rPr lang="en-US" dirty="0"/>
              <a:t> </a:t>
            </a:r>
            <a:r>
              <a:rPr lang="en-US" dirty="0" err="1"/>
              <a:t>glasanje</a:t>
            </a:r>
            <a:r>
              <a:rPr lang="en-US" dirty="0"/>
              <a:t> u </a:t>
            </a:r>
            <a:r>
              <a:rPr lang="en-US" dirty="0" err="1"/>
              <a:t>odsustvu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7167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B -</a:t>
            </a:r>
            <a:r>
              <a:rPr lang="pl-PL" dirty="0" smtClean="0"/>
              <a:t> </a:t>
            </a:r>
            <a:r>
              <a:rPr lang="pl-PL" dirty="0"/>
              <a:t>Struktura kapitala i aranžmani koji omoguavaju </a:t>
            </a:r>
            <a:r>
              <a:rPr lang="pl-PL" dirty="0" smtClean="0"/>
              <a:t>pojedinim 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steknu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 smtClean="0"/>
              <a:t>nesrazm</a:t>
            </a:r>
            <a:r>
              <a:rPr lang="sr-Latn-ME" dirty="0" smtClean="0"/>
              <a:t>j</a:t>
            </a:r>
            <a:r>
              <a:rPr lang="en-US" dirty="0" err="1" smtClean="0"/>
              <a:t>eran</a:t>
            </a:r>
            <a:r>
              <a:rPr lang="en-US" dirty="0" smtClean="0"/>
              <a:t> </a:t>
            </a:r>
            <a:r>
              <a:rPr lang="en-US" dirty="0" err="1" smtClean="0"/>
              <a:t>njihovom</a:t>
            </a:r>
            <a:r>
              <a:rPr lang="sr-Latn-ME" dirty="0" smtClean="0"/>
              <a:t> </a:t>
            </a:r>
            <a:r>
              <a:rPr lang="pl-PL" dirty="0" smtClean="0"/>
              <a:t>učešu </a:t>
            </a:r>
            <a:r>
              <a:rPr lang="pl-PL" dirty="0"/>
              <a:t>u kapitalu, treba da budu </a:t>
            </a:r>
            <a:r>
              <a:rPr lang="pl-PL" dirty="0" smtClean="0"/>
              <a:t>objelodanjeni</a:t>
            </a:r>
            <a:r>
              <a:rPr lang="pl-PL" dirty="0"/>
              <a:t>.</a:t>
            </a:r>
          </a:p>
          <a:p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dopuštaju</a:t>
            </a:r>
            <a:r>
              <a:rPr lang="en-US" dirty="0"/>
              <a:t> </a:t>
            </a:r>
            <a:r>
              <a:rPr lang="en-US" dirty="0" err="1"/>
              <a:t>akcionarima</a:t>
            </a:r>
            <a:r>
              <a:rPr lang="en-US" dirty="0"/>
              <a:t> da </a:t>
            </a:r>
            <a:r>
              <a:rPr lang="en-US" dirty="0" err="1"/>
              <a:t>ostvaruju</a:t>
            </a:r>
            <a:r>
              <a:rPr lang="en-US" dirty="0"/>
              <a:t> </a:t>
            </a:r>
            <a:r>
              <a:rPr lang="en-US" dirty="0" err="1"/>
              <a:t>kontrolu</a:t>
            </a:r>
            <a:r>
              <a:rPr lang="en-US" dirty="0"/>
              <a:t> </a:t>
            </a:r>
            <a:r>
              <a:rPr lang="en-US" dirty="0" err="1" smtClean="0"/>
              <a:t>nad</a:t>
            </a:r>
            <a:r>
              <a:rPr lang="sr-Latn-ME" dirty="0" smtClean="0"/>
              <a:t> </a:t>
            </a:r>
            <a:r>
              <a:rPr lang="en-US" dirty="0" err="1" smtClean="0"/>
              <a:t>korporacijom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stepenu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nesrazmeran</a:t>
            </a:r>
            <a:r>
              <a:rPr lang="en-US" dirty="0"/>
              <a:t> </a:t>
            </a:r>
            <a:r>
              <a:rPr lang="en-US" dirty="0" err="1"/>
              <a:t>njihovom</a:t>
            </a:r>
            <a:r>
              <a:rPr lang="en-US" dirty="0"/>
              <a:t> </a:t>
            </a:r>
            <a:r>
              <a:rPr lang="en-US" dirty="0" err="1"/>
              <a:t>vlasništvu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pl-PL" dirty="0" smtClean="0"/>
              <a:t>kompaniji.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Piramidalne strukture, uzajamno </a:t>
            </a:r>
            <a:r>
              <a:rPr lang="pl-PL" dirty="0" smtClean="0"/>
              <a:t>učćeše </a:t>
            </a:r>
            <a:r>
              <a:rPr lang="pl-PL" dirty="0"/>
              <a:t>u kapitalu i akcije </a:t>
            </a:r>
            <a:r>
              <a:rPr lang="pl-PL" dirty="0" smtClean="0"/>
              <a:t>sa </a:t>
            </a:r>
            <a:r>
              <a:rPr lang="en-US" dirty="0" err="1" smtClean="0"/>
              <a:t>ograni</a:t>
            </a:r>
            <a:r>
              <a:rPr lang="sr-Latn-ME" dirty="0" smtClean="0"/>
              <a:t>č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višestrukim</a:t>
            </a:r>
            <a:r>
              <a:rPr lang="en-US" dirty="0"/>
              <a:t>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,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koristiti</a:t>
            </a:r>
            <a:r>
              <a:rPr lang="en-US" dirty="0"/>
              <a:t> da se </a:t>
            </a:r>
            <a:r>
              <a:rPr lang="en-US" dirty="0" err="1" smtClean="0"/>
              <a:t>umanji</a:t>
            </a:r>
            <a:r>
              <a:rPr lang="sr-Latn-ME" dirty="0" smtClean="0"/>
              <a:t> </a:t>
            </a:r>
            <a:r>
              <a:rPr lang="pl-PL" dirty="0" smtClean="0"/>
              <a:t>sposobnost </a:t>
            </a:r>
            <a:r>
              <a:rPr lang="pl-PL" dirty="0"/>
              <a:t>akcionara koji nemaju kontrolu da </a:t>
            </a:r>
            <a:r>
              <a:rPr lang="pl-PL" dirty="0" smtClean="0"/>
              <a:t>utiču </a:t>
            </a:r>
            <a:r>
              <a:rPr lang="pl-PL" dirty="0"/>
              <a:t>na </a:t>
            </a:r>
            <a:r>
              <a:rPr lang="pl-PL" dirty="0" smtClean="0"/>
              <a:t>politiku </a:t>
            </a:r>
            <a:r>
              <a:rPr lang="en-US" dirty="0" err="1" smtClean="0"/>
              <a:t>kompanije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3350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Pored </a:t>
            </a:r>
            <a:r>
              <a:rPr lang="en-US" dirty="0" err="1" smtClean="0"/>
              <a:t>vlasni</a:t>
            </a:r>
            <a:r>
              <a:rPr lang="sr-Latn-ME" dirty="0" smtClean="0"/>
              <a:t>č</a:t>
            </a:r>
            <a:r>
              <a:rPr lang="en-US" dirty="0" err="1" smtClean="0"/>
              <a:t>kih</a:t>
            </a:r>
            <a:r>
              <a:rPr lang="en-US" dirty="0" smtClean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 </a:t>
            </a:r>
            <a:r>
              <a:rPr lang="en-US" dirty="0" err="1"/>
              <a:t>kojim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ostvariti</a:t>
            </a:r>
            <a:r>
              <a:rPr lang="sr-Latn-ME" dirty="0" smtClean="0"/>
              <a:t> </a:t>
            </a:r>
            <a:r>
              <a:rPr lang="pl-PL" dirty="0" smtClean="0"/>
              <a:t>kontrola </a:t>
            </a:r>
            <a:r>
              <a:rPr lang="pl-PL" dirty="0"/>
              <a:t>nad korporacijom. </a:t>
            </a:r>
            <a:endParaRPr lang="pl-PL" dirty="0" smtClean="0"/>
          </a:p>
          <a:p>
            <a:pPr algn="just"/>
            <a:r>
              <a:rPr lang="pl-PL" dirty="0" smtClean="0"/>
              <a:t>Sporazumi </a:t>
            </a:r>
            <a:r>
              <a:rPr lang="pl-PL" dirty="0"/>
              <a:t>akcionara predstavljaju </a:t>
            </a:r>
            <a:r>
              <a:rPr lang="pl-PL" dirty="0" smtClean="0"/>
              <a:t>uobičajeni </a:t>
            </a:r>
            <a:r>
              <a:rPr lang="en-US" dirty="0" smtClean="0"/>
              <a:t>n</a:t>
            </a:r>
            <a:r>
              <a:rPr lang="sr-Latn-ME" dirty="0" smtClean="0"/>
              <a:t>č</a:t>
            </a:r>
            <a:r>
              <a:rPr lang="en-US" dirty="0" err="1" smtClean="0"/>
              <a:t>ain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grupe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pojedina</a:t>
            </a:r>
            <a:r>
              <a:rPr lang="sr-Latn-ME" dirty="0" smtClean="0"/>
              <a:t>č</a:t>
            </a:r>
            <a:r>
              <a:rPr lang="en-US" dirty="0" smtClean="0"/>
              <a:t>no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mali</a:t>
            </a:r>
            <a:r>
              <a:rPr lang="en-US" dirty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i</a:t>
            </a:r>
            <a:r>
              <a:rPr lang="en-US" dirty="0" smtClean="0"/>
              <a:t>o u</a:t>
            </a:r>
            <a:r>
              <a:rPr lang="sr-Latn-ME" dirty="0" smtClean="0"/>
              <a:t> </a:t>
            </a:r>
            <a:r>
              <a:rPr lang="en-US" dirty="0" err="1" smtClean="0"/>
              <a:t>ukupnom</a:t>
            </a:r>
            <a:r>
              <a:rPr lang="en-US" dirty="0" smtClean="0"/>
              <a:t> </a:t>
            </a:r>
            <a:r>
              <a:rPr lang="en-US" dirty="0" err="1"/>
              <a:t>kapitalu</a:t>
            </a:r>
            <a:r>
              <a:rPr lang="en-US" dirty="0"/>
              <a:t>,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eluju</a:t>
            </a:r>
            <a:r>
              <a:rPr lang="en-US" dirty="0" smtClean="0"/>
              <a:t> </a:t>
            </a:r>
            <a:r>
              <a:rPr lang="en-US" dirty="0" err="1"/>
              <a:t>saglasno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/>
              <a:t>efektivno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ine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inu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pl-PL" dirty="0" smtClean="0"/>
              <a:t>barem najveći pojedinačni </a:t>
            </a:r>
            <a:r>
              <a:rPr lang="pl-PL" dirty="0"/>
              <a:t>blok akcionara. </a:t>
            </a:r>
            <a:endParaRPr lang="pl-PL" dirty="0" smtClean="0"/>
          </a:p>
          <a:p>
            <a:pPr algn="just"/>
            <a:r>
              <a:rPr lang="pl-PL" dirty="0" smtClean="0"/>
              <a:t>Sporazumi </a:t>
            </a:r>
            <a:r>
              <a:rPr lang="pl-PL" dirty="0"/>
              <a:t>akcionara </a:t>
            </a:r>
            <a:r>
              <a:rPr lang="pl-PL" dirty="0" smtClean="0"/>
              <a:t>obično </a:t>
            </a:r>
            <a:r>
              <a:rPr lang="en-US" dirty="0" err="1" smtClean="0"/>
              <a:t>svojim</a:t>
            </a:r>
            <a:r>
              <a:rPr lang="en-US" dirty="0" smtClean="0"/>
              <a:t> u</a:t>
            </a:r>
            <a:r>
              <a:rPr lang="sr-Latn-ME" dirty="0" smtClean="0"/>
              <a:t>č</a:t>
            </a:r>
            <a:r>
              <a:rPr lang="en-US" dirty="0" err="1" smtClean="0"/>
              <a:t>esnicima</a:t>
            </a:r>
            <a:r>
              <a:rPr lang="en-US" dirty="0" smtClean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preferencijalna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kupovine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 smtClean="0"/>
              <a:t>drugi</a:t>
            </a:r>
            <a:r>
              <a:rPr lang="sr-Latn-ME" dirty="0" smtClean="0"/>
              <a:t> </a:t>
            </a:r>
            <a:r>
              <a:rPr lang="en-US" dirty="0" err="1" smtClean="0"/>
              <a:t>potpisnici</a:t>
            </a:r>
            <a:r>
              <a:rPr lang="en-US" dirty="0" smtClean="0"/>
              <a:t> </a:t>
            </a:r>
            <a:r>
              <a:rPr lang="en-US" dirty="0" err="1"/>
              <a:t>sporazuma</a:t>
            </a:r>
            <a:r>
              <a:rPr lang="en-US" dirty="0"/>
              <a:t> </a:t>
            </a:r>
            <a:r>
              <a:rPr lang="en-US" dirty="0" err="1"/>
              <a:t>žele</a:t>
            </a:r>
            <a:r>
              <a:rPr lang="en-US" dirty="0"/>
              <a:t> da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prodaju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Ovi</a:t>
            </a:r>
            <a:r>
              <a:rPr lang="en-US" dirty="0" smtClean="0"/>
              <a:t> </a:t>
            </a:r>
            <a:r>
              <a:rPr lang="en-US" dirty="0" err="1"/>
              <a:t>sporazumi</a:t>
            </a:r>
            <a:r>
              <a:rPr lang="en-US" dirty="0"/>
              <a:t> </a:t>
            </a:r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sadrže</a:t>
            </a:r>
            <a:r>
              <a:rPr lang="en-US" dirty="0" smtClean="0"/>
              <a:t> </a:t>
            </a:r>
            <a:r>
              <a:rPr lang="en-US" dirty="0" err="1"/>
              <a:t>odredbe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od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esnika</a:t>
            </a:r>
            <a:r>
              <a:rPr lang="en-US" dirty="0" smtClean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evaju</a:t>
            </a:r>
            <a:r>
              <a:rPr lang="en-US" dirty="0" smtClean="0"/>
              <a:t> </a:t>
            </a:r>
            <a:r>
              <a:rPr lang="en-US" dirty="0"/>
              <a:t>da ne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 smtClean="0"/>
              <a:t>akcije</a:t>
            </a:r>
            <a:r>
              <a:rPr lang="sr-Latn-ME" dirty="0" smtClean="0"/>
              <a:t> </a:t>
            </a:r>
            <a:r>
              <a:rPr lang="en-US" dirty="0" err="1" smtClean="0"/>
              <a:t>neko</a:t>
            </a:r>
            <a:r>
              <a:rPr lang="en-US" dirty="0" smtClean="0"/>
              <a:t>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eno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eme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Sporazumi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obuhvatiti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pl-PL" dirty="0" smtClean="0"/>
              <a:t>što </a:t>
            </a:r>
            <a:r>
              <a:rPr lang="pl-PL" dirty="0"/>
              <a:t>je </a:t>
            </a:r>
            <a:r>
              <a:rPr lang="pl-PL" dirty="0" smtClean="0"/>
              <a:t>način </a:t>
            </a:r>
            <a:r>
              <a:rPr lang="pl-PL" dirty="0"/>
              <a:t>izbora odbora ili </a:t>
            </a:r>
            <a:r>
              <a:rPr lang="pl-PL" dirty="0" smtClean="0"/>
              <a:t>predjsednika </a:t>
            </a:r>
            <a:r>
              <a:rPr lang="pl-PL" dirty="0"/>
              <a:t>odbora. </a:t>
            </a:r>
            <a:endParaRPr lang="pl-PL" dirty="0" smtClean="0"/>
          </a:p>
          <a:p>
            <a:r>
              <a:rPr lang="pl-PL" dirty="0" smtClean="0"/>
              <a:t>Sporazumi takođe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/>
              <a:t>obavezati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esnike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glasaju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639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 smtClean="0"/>
              <a:t>smatraju</a:t>
            </a:r>
            <a:r>
              <a:rPr lang="sr-Latn-ME" dirty="0" smtClean="0"/>
              <a:t> </a:t>
            </a:r>
            <a:r>
              <a:rPr lang="pl-PL" dirty="0" smtClean="0"/>
              <a:t>potrebnim </a:t>
            </a:r>
            <a:r>
              <a:rPr lang="pl-PL" dirty="0"/>
              <a:t>da pomno kontrolišu takve sporazume i da </a:t>
            </a:r>
            <a:r>
              <a:rPr lang="pl-PL" dirty="0" smtClean="0"/>
              <a:t>ograniče rok </a:t>
            </a:r>
            <a:r>
              <a:rPr lang="en-US" dirty="0" err="1" smtClean="0"/>
              <a:t>važnosti</a:t>
            </a:r>
            <a:r>
              <a:rPr lang="en-US" dirty="0" smtClean="0"/>
              <a:t> </a:t>
            </a:r>
            <a:r>
              <a:rPr lang="en-US" dirty="0" err="1"/>
              <a:t>istih</a:t>
            </a:r>
            <a:r>
              <a:rPr lang="en-US" dirty="0"/>
              <a:t>.</a:t>
            </a:r>
          </a:p>
          <a:p>
            <a:r>
              <a:rPr lang="en-US" dirty="0" err="1"/>
              <a:t>Gornje</a:t>
            </a:r>
            <a:r>
              <a:rPr lang="en-US" dirty="0"/>
              <a:t> </a:t>
            </a:r>
            <a:r>
              <a:rPr lang="en-US" dirty="0" err="1"/>
              <a:t>granice</a:t>
            </a:r>
            <a:r>
              <a:rPr lang="en-US" dirty="0"/>
              <a:t> </a:t>
            </a:r>
            <a:r>
              <a:rPr lang="en-US" dirty="0" err="1"/>
              <a:t>glasanja</a:t>
            </a:r>
            <a:r>
              <a:rPr lang="en-US" dirty="0"/>
              <a:t> </a:t>
            </a:r>
            <a:r>
              <a:rPr lang="en-US" dirty="0" err="1" smtClean="0"/>
              <a:t>ograni</a:t>
            </a:r>
            <a:r>
              <a:rPr lang="sr-Latn-ME" dirty="0" smtClean="0"/>
              <a:t>č</a:t>
            </a:r>
            <a:r>
              <a:rPr lang="en-US" dirty="0" err="1" smtClean="0"/>
              <a:t>avaju</a:t>
            </a:r>
            <a:r>
              <a:rPr lang="en-US" dirty="0" smtClean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akcionar</a:t>
            </a:r>
            <a:r>
              <a:rPr lang="en-US" dirty="0"/>
              <a:t> </a:t>
            </a:r>
            <a:r>
              <a:rPr lang="en-US" dirty="0" err="1" smtClean="0"/>
              <a:t>može</a:t>
            </a:r>
            <a:r>
              <a:rPr lang="sr-Latn-ME" dirty="0" smtClean="0"/>
              <a:t> </a:t>
            </a:r>
            <a:r>
              <a:rPr lang="en-US" dirty="0" err="1" smtClean="0"/>
              <a:t>dati</a:t>
            </a:r>
            <a:r>
              <a:rPr lang="en-US" dirty="0"/>
              <a:t>,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akcionar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stvarno</a:t>
            </a:r>
            <a:r>
              <a:rPr lang="en-US" dirty="0"/>
              <a:t> </a:t>
            </a:r>
            <a:r>
              <a:rPr lang="en-US" dirty="0" err="1" smtClean="0"/>
              <a:t>pos</a:t>
            </a:r>
            <a:r>
              <a:rPr lang="sr-Latn-ME" dirty="0" smtClean="0"/>
              <a:t>j</a:t>
            </a:r>
            <a:r>
              <a:rPr lang="en-US" dirty="0" err="1" smtClean="0"/>
              <a:t>edovati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Gornje</a:t>
            </a:r>
            <a:r>
              <a:rPr lang="en-US" dirty="0"/>
              <a:t> </a:t>
            </a:r>
            <a:r>
              <a:rPr lang="en-US" dirty="0" err="1"/>
              <a:t>granice</a:t>
            </a:r>
            <a:r>
              <a:rPr lang="en-US" dirty="0"/>
              <a:t> </a:t>
            </a:r>
            <a:r>
              <a:rPr lang="en-US" dirty="0" err="1"/>
              <a:t>glasanja</a:t>
            </a:r>
            <a:r>
              <a:rPr lang="en-US" dirty="0"/>
              <a:t> </a:t>
            </a:r>
            <a:r>
              <a:rPr lang="en-US" dirty="0" err="1"/>
              <a:t>stoga</a:t>
            </a:r>
            <a:r>
              <a:rPr lang="en-US" dirty="0"/>
              <a:t> </a:t>
            </a:r>
            <a:r>
              <a:rPr lang="en-US" dirty="0" err="1"/>
              <a:t>vrše</a:t>
            </a:r>
            <a:r>
              <a:rPr lang="en-US" dirty="0"/>
              <a:t> </a:t>
            </a:r>
            <a:r>
              <a:rPr lang="en-US" dirty="0" err="1"/>
              <a:t>redistribuciju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pl-PL" dirty="0" smtClean="0"/>
              <a:t>podstiu učeše </a:t>
            </a:r>
            <a:r>
              <a:rPr lang="pl-PL" dirty="0"/>
              <a:t>akcionara na skupštini.</a:t>
            </a:r>
          </a:p>
          <a:p>
            <a:pPr algn="just"/>
            <a:r>
              <a:rPr lang="en-US" dirty="0" err="1" smtClean="0"/>
              <a:t>Uvažavaju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mogunosti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mehanizama</a:t>
            </a:r>
            <a:r>
              <a:rPr lang="en-US" dirty="0"/>
              <a:t> da </a:t>
            </a:r>
            <a:r>
              <a:rPr lang="en-US" dirty="0" err="1"/>
              <a:t>vrše</a:t>
            </a:r>
            <a:r>
              <a:rPr lang="en-US" dirty="0"/>
              <a:t> </a:t>
            </a:r>
            <a:r>
              <a:rPr lang="en-US" dirty="0" err="1"/>
              <a:t>redistribuciju</a:t>
            </a:r>
            <a:r>
              <a:rPr lang="en-US" dirty="0"/>
              <a:t> </a:t>
            </a:r>
            <a:r>
              <a:rPr lang="en-US" dirty="0" err="1" smtClean="0"/>
              <a:t>uticaja</a:t>
            </a:r>
            <a:r>
              <a:rPr lang="sr-Latn-ME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politiku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, 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osnovano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č</a:t>
            </a:r>
            <a:r>
              <a:rPr lang="en-US" dirty="0" err="1" smtClean="0"/>
              <a:t>ekivati</a:t>
            </a:r>
            <a:r>
              <a:rPr lang="en-US" dirty="0" smtClean="0"/>
              <a:t> da</a:t>
            </a:r>
            <a:r>
              <a:rPr lang="sr-Latn-ME" dirty="0" smtClean="0"/>
              <a:t> ć</a:t>
            </a:r>
            <a:r>
              <a:rPr lang="en-US" dirty="0" smtClean="0"/>
              <a:t>e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aranžmani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elodanjeni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1494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sr-Latn-ME" dirty="0" smtClean="0"/>
              <a:t>C -</a:t>
            </a:r>
            <a:r>
              <a:rPr lang="en-US" dirty="0" smtClean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korporativne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omoguiti</a:t>
            </a:r>
            <a:r>
              <a:rPr lang="en-US" dirty="0"/>
              <a:t> da </a:t>
            </a:r>
            <a:r>
              <a:rPr lang="en-US" dirty="0" err="1"/>
              <a:t>funkcioniše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efikasan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transparentan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1.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procedure,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regulišu</a:t>
            </a:r>
            <a:r>
              <a:rPr lang="en-US" dirty="0"/>
              <a:t> </a:t>
            </a:r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 smtClean="0"/>
              <a:t>korporativne</a:t>
            </a:r>
            <a:r>
              <a:rPr lang="sr-Latn-ME" dirty="0" smtClean="0"/>
              <a:t> </a:t>
            </a:r>
            <a:r>
              <a:rPr lang="pl-PL" dirty="0" smtClean="0"/>
              <a:t>kontrole </a:t>
            </a:r>
            <a:r>
              <a:rPr lang="pl-PL" dirty="0"/>
              <a:t>na tržištu kapitala, i vanredne transakcije </a:t>
            </a:r>
            <a:r>
              <a:rPr lang="pl-PL" dirty="0" smtClean="0"/>
              <a:t>poput </a:t>
            </a:r>
            <a:r>
              <a:rPr lang="en-US" dirty="0" err="1" smtClean="0"/>
              <a:t>integracije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 smtClean="0"/>
              <a:t>zna</a:t>
            </a:r>
            <a:r>
              <a:rPr lang="sr-Latn-ME" dirty="0" smtClean="0"/>
              <a:t>č</a:t>
            </a:r>
            <a:r>
              <a:rPr lang="en-US" dirty="0" err="1" smtClean="0"/>
              <a:t>ajnih</a:t>
            </a:r>
            <a:r>
              <a:rPr lang="en-US" dirty="0" smtClean="0"/>
              <a:t> d</a:t>
            </a:r>
            <a:r>
              <a:rPr lang="sr-Latn-ME" dirty="0" smtClean="0"/>
              <a:t>j</a:t>
            </a:r>
            <a:r>
              <a:rPr lang="en-US" dirty="0" err="1" smtClean="0"/>
              <a:t>elova</a:t>
            </a:r>
            <a:r>
              <a:rPr lang="en-US" dirty="0" smtClean="0"/>
              <a:t> </a:t>
            </a:r>
            <a:r>
              <a:rPr lang="en-US" dirty="0" err="1"/>
              <a:t>korporativne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treba </a:t>
            </a:r>
            <a:r>
              <a:rPr lang="pl-PL" dirty="0"/>
              <a:t>da budu jasno artikulisani i </a:t>
            </a:r>
            <a:r>
              <a:rPr lang="pl-PL" dirty="0" smtClean="0"/>
              <a:t>objelodanjeni </a:t>
            </a:r>
            <a:r>
              <a:rPr lang="pl-PL" dirty="0"/>
              <a:t>tako </a:t>
            </a:r>
            <a:r>
              <a:rPr lang="pl-PL" dirty="0" smtClean="0"/>
              <a:t>da </a:t>
            </a:r>
            <a:r>
              <a:rPr lang="en-US" dirty="0" err="1" smtClean="0"/>
              <a:t>investitori</a:t>
            </a:r>
            <a:r>
              <a:rPr lang="en-US" dirty="0" smtClean="0"/>
              <a:t> </a:t>
            </a:r>
            <a:r>
              <a:rPr lang="en-US" dirty="0" err="1" smtClean="0"/>
              <a:t>razum</a:t>
            </a:r>
            <a:r>
              <a:rPr lang="sr-Latn-ME" dirty="0" smtClean="0"/>
              <a:t>i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/>
              <a:t>svoja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pravnu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Transakcije</a:t>
            </a:r>
            <a:r>
              <a:rPr lang="sr-Latn-ME" dirty="0" smtClean="0"/>
              <a:t> </a:t>
            </a:r>
            <a:r>
              <a:rPr lang="pl-PL" dirty="0" smtClean="0"/>
              <a:t>treba </a:t>
            </a:r>
            <a:r>
              <a:rPr lang="pl-PL" dirty="0"/>
              <a:t>da budu obavljene po jasnim </a:t>
            </a:r>
            <a:r>
              <a:rPr lang="pl-PL" dirty="0" smtClean="0"/>
              <a:t>cijenama </a:t>
            </a:r>
            <a:r>
              <a:rPr lang="pl-PL" dirty="0"/>
              <a:t>i pod </a:t>
            </a:r>
            <a:r>
              <a:rPr lang="pl-PL" dirty="0" smtClean="0"/>
              <a:t>pravinim </a:t>
            </a:r>
            <a:r>
              <a:rPr lang="sv-SE" dirty="0" smtClean="0"/>
              <a:t>uslovima </a:t>
            </a:r>
            <a:r>
              <a:rPr lang="sv-SE" dirty="0"/>
              <a:t>koji štite prava svih akcionara u skladu sa </a:t>
            </a:r>
            <a:r>
              <a:rPr lang="sv-SE" dirty="0" smtClean="0"/>
              <a:t>njihovom</a:t>
            </a:r>
            <a:r>
              <a:rPr lang="sr-Latn-ME" dirty="0" smtClean="0"/>
              <a:t> </a:t>
            </a:r>
            <a:r>
              <a:rPr lang="en-US" dirty="0" err="1" smtClean="0"/>
              <a:t>klasom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2.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preuzimanja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ne </a:t>
            </a:r>
            <a:r>
              <a:rPr lang="en-US" dirty="0" err="1"/>
              <a:t>treba</a:t>
            </a:r>
            <a:r>
              <a:rPr lang="en-US" dirty="0"/>
              <a:t> da se </a:t>
            </a:r>
            <a:r>
              <a:rPr lang="en-US" dirty="0" err="1" smtClean="0"/>
              <a:t>koriste</a:t>
            </a:r>
            <a:r>
              <a:rPr lang="sr-Latn-ME" dirty="0" smtClean="0"/>
              <a:t> </a:t>
            </a:r>
            <a:r>
              <a:rPr lang="en-US" dirty="0" err="1" smtClean="0"/>
              <a:t>radi</a:t>
            </a:r>
            <a:r>
              <a:rPr lang="en-US" dirty="0" smtClean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menadžmenta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od </a:t>
            </a:r>
            <a:r>
              <a:rPr lang="en-US" dirty="0" err="1"/>
              <a:t>odgovornosti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78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, OECD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vlade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sr-Latn-ME" dirty="0"/>
              <a:t>č</a:t>
            </a:r>
            <a:r>
              <a:rPr lang="en-US" dirty="0" err="1" smtClean="0"/>
              <a:t>lanica</a:t>
            </a:r>
            <a:r>
              <a:rPr lang="en-US" dirty="0" smtClean="0"/>
              <a:t> </a:t>
            </a:r>
            <a:r>
              <a:rPr lang="en-US" dirty="0" err="1"/>
              <a:t>prepoznaju</a:t>
            </a:r>
            <a:r>
              <a:rPr lang="en-US" dirty="0"/>
              <a:t> </a:t>
            </a:r>
            <a:r>
              <a:rPr lang="en-US" dirty="0" err="1"/>
              <a:t>sinergiju</a:t>
            </a:r>
            <a:r>
              <a:rPr lang="en-US" dirty="0"/>
              <a:t> </a:t>
            </a:r>
            <a:r>
              <a:rPr lang="en-US" dirty="0" err="1" smtClean="0"/>
              <a:t>izme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makroekonomske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strukturne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u </a:t>
            </a:r>
            <a:r>
              <a:rPr lang="en-US" dirty="0" err="1"/>
              <a:t>postizanju</a:t>
            </a:r>
            <a:r>
              <a:rPr lang="en-US" dirty="0"/>
              <a:t> </a:t>
            </a:r>
            <a:r>
              <a:rPr lang="en-US" dirty="0" err="1"/>
              <a:t>osnovnih</a:t>
            </a:r>
            <a:r>
              <a:rPr lang="en-US" dirty="0"/>
              <a:t> </a:t>
            </a:r>
            <a:r>
              <a:rPr lang="en-US" dirty="0" err="1"/>
              <a:t>ciljeva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/>
              <a:t>element u </a:t>
            </a:r>
            <a:r>
              <a:rPr lang="en-US" dirty="0" err="1"/>
              <a:t>poboljšanju</a:t>
            </a:r>
            <a:r>
              <a:rPr lang="en-US" dirty="0"/>
              <a:t> </a:t>
            </a:r>
            <a:r>
              <a:rPr lang="en-US" dirty="0" err="1" smtClean="0"/>
              <a:t>ekonomske</a:t>
            </a:r>
            <a:r>
              <a:rPr lang="sr-Latn-ME" dirty="0" smtClean="0"/>
              <a:t> </a:t>
            </a:r>
            <a:r>
              <a:rPr lang="en-US" dirty="0" err="1" smtClean="0"/>
              <a:t>efikasnosti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rasta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 smtClean="0"/>
              <a:t>pove</a:t>
            </a:r>
            <a:r>
              <a:rPr lang="sr-Latn-ME" dirty="0" smtClean="0"/>
              <a:t>ć</a:t>
            </a:r>
            <a:r>
              <a:rPr lang="en-US" dirty="0" err="1" smtClean="0"/>
              <a:t>anju</a:t>
            </a:r>
            <a:r>
              <a:rPr lang="en-US" dirty="0" smtClean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erenja</a:t>
            </a:r>
            <a:r>
              <a:rPr lang="en-US" dirty="0" smtClean="0"/>
              <a:t> </a:t>
            </a:r>
            <a:r>
              <a:rPr lang="en-US" dirty="0" err="1"/>
              <a:t>investitora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Korporativno</a:t>
            </a:r>
            <a:r>
              <a:rPr lang="sr-Latn-ME" dirty="0" smtClean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 smtClean="0"/>
              <a:t>izm</a:t>
            </a:r>
            <a:r>
              <a:rPr lang="sr-Latn-ME" dirty="0" smtClean="0"/>
              <a:t>đ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, </a:t>
            </a:r>
            <a:r>
              <a:rPr lang="en-US" dirty="0" err="1"/>
              <a:t>njenog</a:t>
            </a:r>
            <a:r>
              <a:rPr lang="en-US" dirty="0"/>
              <a:t> 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/>
              <a:t>, </a:t>
            </a:r>
            <a:r>
              <a:rPr lang="en-US" dirty="0" err="1"/>
              <a:t>njenih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zainteresovanih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Korporativno</a:t>
            </a:r>
            <a:r>
              <a:rPr lang="sr-Latn-ME" dirty="0" smtClean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err="1" smtClean="0"/>
              <a:t>euje</a:t>
            </a:r>
            <a:r>
              <a:rPr lang="en-US" dirty="0" smtClean="0"/>
              <a:t> </a:t>
            </a:r>
            <a:r>
              <a:rPr lang="en-US" dirty="0" err="1"/>
              <a:t>strukturu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uju</a:t>
            </a:r>
            <a:r>
              <a:rPr lang="en-US" dirty="0" smtClean="0"/>
              <a:t> </a:t>
            </a:r>
            <a:r>
              <a:rPr lang="en-US" dirty="0" err="1" smtClean="0"/>
              <a:t>ciljevi</a:t>
            </a:r>
            <a:r>
              <a:rPr lang="sr-Latn-ME" dirty="0" smtClean="0"/>
              <a:t> </a:t>
            </a:r>
            <a:r>
              <a:rPr lang="en-US" dirty="0" err="1" smtClean="0"/>
              <a:t>kompanije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postizanja</a:t>
            </a:r>
            <a:r>
              <a:rPr lang="en-US" dirty="0"/>
              <a:t>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ciljeva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pra</a:t>
            </a:r>
            <a:r>
              <a:rPr lang="sr-Latn-ME" dirty="0" smtClean="0"/>
              <a:t>ć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/>
              <a:t>rezultata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082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U pojedinim zemljama kompanije koriste sredstva </a:t>
            </a:r>
            <a:r>
              <a:rPr lang="pl-PL" dirty="0" smtClean="0"/>
              <a:t>protiv </a:t>
            </a:r>
            <a:r>
              <a:rPr lang="it-IT" dirty="0" smtClean="0"/>
              <a:t>preuzimanja.</a:t>
            </a:r>
            <a:endParaRPr lang="sr-Latn-ME" dirty="0" smtClean="0"/>
          </a:p>
          <a:p>
            <a:pPr algn="just"/>
            <a:r>
              <a:rPr lang="it-IT" dirty="0" smtClean="0"/>
              <a:t> Me</a:t>
            </a:r>
            <a:r>
              <a:rPr lang="sr-Latn-ME" dirty="0" smtClean="0"/>
              <a:t>đ</a:t>
            </a:r>
            <a:r>
              <a:rPr lang="it-IT" dirty="0" smtClean="0"/>
              <a:t>utim</a:t>
            </a:r>
            <a:r>
              <a:rPr lang="it-IT" dirty="0"/>
              <a:t>, i investitori i berze su izrazili </a:t>
            </a:r>
            <a:r>
              <a:rPr lang="it-IT" dirty="0" smtClean="0"/>
              <a:t>zabrinutost</a:t>
            </a:r>
            <a:r>
              <a:rPr lang="sr-Latn-ME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err="1" smtClean="0"/>
              <a:t>nosti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široko</a:t>
            </a:r>
            <a:r>
              <a:rPr lang="en-US" dirty="0"/>
              <a:t> </a:t>
            </a:r>
            <a:r>
              <a:rPr lang="en-US" dirty="0" err="1"/>
              <a:t>korišenje</a:t>
            </a:r>
            <a:r>
              <a:rPr lang="en-US" dirty="0"/>
              <a:t> </a:t>
            </a:r>
            <a:r>
              <a:rPr lang="en-US" dirty="0" err="1"/>
              <a:t>mehanizama</a:t>
            </a:r>
            <a:r>
              <a:rPr lang="en-US" dirty="0"/>
              <a:t> </a:t>
            </a:r>
            <a:r>
              <a:rPr lang="en-US" dirty="0" err="1" smtClean="0"/>
              <a:t>protiv</a:t>
            </a:r>
            <a:r>
              <a:rPr lang="sr-Latn-ME" dirty="0" smtClean="0"/>
              <a:t> </a:t>
            </a:r>
            <a:r>
              <a:rPr lang="en-US" dirty="0" err="1" smtClean="0"/>
              <a:t>preuzimanja</a:t>
            </a:r>
            <a:r>
              <a:rPr lang="en-US" dirty="0" smtClean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ozbiljna</a:t>
            </a:r>
            <a:r>
              <a:rPr lang="en-US" dirty="0"/>
              <a:t> </a:t>
            </a:r>
            <a:r>
              <a:rPr lang="en-US" dirty="0" err="1"/>
              <a:t>prepreka</a:t>
            </a:r>
            <a:r>
              <a:rPr lang="en-US" dirty="0"/>
              <a:t> </a:t>
            </a:r>
            <a:r>
              <a:rPr lang="en-US" dirty="0" err="1"/>
              <a:t>funkcionisanju</a:t>
            </a:r>
            <a:r>
              <a:rPr lang="en-US" dirty="0"/>
              <a:t> </a:t>
            </a:r>
            <a:r>
              <a:rPr lang="en-US" dirty="0" err="1" smtClean="0"/>
              <a:t>tržišta</a:t>
            </a:r>
            <a:r>
              <a:rPr lang="sr-Latn-ME" dirty="0" smtClean="0"/>
              <a:t> </a:t>
            </a:r>
            <a:r>
              <a:rPr lang="en-US" dirty="0" err="1" smtClean="0"/>
              <a:t>korporativne</a:t>
            </a:r>
            <a:r>
              <a:rPr lang="en-US" dirty="0" smtClean="0"/>
              <a:t> </a:t>
            </a:r>
            <a:r>
              <a:rPr lang="en-US" dirty="0" err="1"/>
              <a:t>kontrole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 smtClean="0"/>
              <a:t>slu</a:t>
            </a:r>
            <a:r>
              <a:rPr lang="sr-Latn-ME" dirty="0" smtClean="0"/>
              <a:t>č</a:t>
            </a:r>
            <a:r>
              <a:rPr lang="en-US" dirty="0" err="1" smtClean="0"/>
              <a:t>ajevima</a:t>
            </a:r>
            <a:r>
              <a:rPr lang="en-US" dirty="0" smtClean="0"/>
              <a:t> </a:t>
            </a:r>
            <a:r>
              <a:rPr lang="en-US" dirty="0" err="1"/>
              <a:t>odbrana</a:t>
            </a:r>
            <a:r>
              <a:rPr lang="en-US" dirty="0"/>
              <a:t> </a:t>
            </a:r>
            <a:r>
              <a:rPr lang="en-US" dirty="0" err="1" smtClean="0"/>
              <a:t>protiv</a:t>
            </a:r>
            <a:r>
              <a:rPr lang="sr-Latn-ME" dirty="0" smtClean="0"/>
              <a:t> </a:t>
            </a:r>
            <a:r>
              <a:rPr lang="en-US" dirty="0" err="1" smtClean="0"/>
              <a:t>preuzimanja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jednostavno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nadzora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</a:t>
            </a:r>
            <a:r>
              <a:rPr lang="en-US" dirty="0" smtClean="0"/>
              <a:t> prim</a:t>
            </a:r>
            <a:r>
              <a:rPr lang="sr-Latn-ME" dirty="0" smtClean="0"/>
              <a:t>j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preuzimanja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postupanju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err="1" smtClean="0"/>
              <a:t>edlozima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preuzimanju</a:t>
            </a:r>
            <a:r>
              <a:rPr lang="en-US" dirty="0"/>
              <a:t>, </a:t>
            </a:r>
            <a:r>
              <a:rPr lang="en-US" dirty="0" err="1" smtClean="0"/>
              <a:t>fiducija</a:t>
            </a:r>
            <a:r>
              <a:rPr lang="sr-Latn-ME" dirty="0" smtClean="0"/>
              <a:t>m</a:t>
            </a:r>
            <a:r>
              <a:rPr lang="en-US" dirty="0" smtClean="0"/>
              <a:t>a </a:t>
            </a:r>
            <a:r>
              <a:rPr lang="en-US" dirty="0" err="1" smtClean="0"/>
              <a:t>obaveza</a:t>
            </a:r>
            <a:r>
              <a:rPr lang="sr-Latn-ME" dirty="0" smtClean="0"/>
              <a:t> </a:t>
            </a:r>
            <a:r>
              <a:rPr lang="pl-PL" dirty="0" smtClean="0"/>
              <a:t>odbora </a:t>
            </a:r>
            <a:r>
              <a:rPr lang="pl-PL" dirty="0"/>
              <a:t>prema akcionarima i kompaniji moraju ostati na </a:t>
            </a:r>
            <a:r>
              <a:rPr lang="pl-PL" dirty="0" smtClean="0"/>
              <a:t>prvom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estu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6016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F.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omoguiti</a:t>
            </a:r>
            <a:r>
              <a:rPr lang="en-US" dirty="0"/>
              <a:t> </a:t>
            </a:r>
            <a:r>
              <a:rPr lang="en-US" dirty="0" err="1"/>
              <a:t>ostvarenje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vlasništvo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akcionarima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ujui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institucionalne</a:t>
            </a:r>
            <a:r>
              <a:rPr lang="en-US" dirty="0"/>
              <a:t> </a:t>
            </a:r>
            <a:r>
              <a:rPr lang="en-US" dirty="0" err="1"/>
              <a:t>investitore</a:t>
            </a:r>
            <a:r>
              <a:rPr lang="en-US" dirty="0"/>
              <a:t>.</a:t>
            </a:r>
          </a:p>
          <a:p>
            <a:pPr algn="just"/>
            <a:r>
              <a:rPr lang="it-IT" dirty="0"/>
              <a:t>Pošto investitori mogu imati </a:t>
            </a:r>
            <a:r>
              <a:rPr lang="it-IT" dirty="0" smtClean="0"/>
              <a:t>razli</a:t>
            </a:r>
            <a:r>
              <a:rPr lang="sr-Latn-ME" dirty="0" smtClean="0"/>
              <a:t>č</a:t>
            </a:r>
            <a:r>
              <a:rPr lang="it-IT" dirty="0" smtClean="0"/>
              <a:t>ite </a:t>
            </a:r>
            <a:r>
              <a:rPr lang="it-IT" dirty="0"/>
              <a:t>ciljeve po pitanju investicija, </a:t>
            </a:r>
            <a:r>
              <a:rPr lang="it-IT" dirty="0" smtClean="0"/>
              <a:t>Principi</a:t>
            </a:r>
            <a:r>
              <a:rPr lang="sr-Latn-ME" dirty="0" smtClean="0"/>
              <a:t> </a:t>
            </a:r>
            <a:r>
              <a:rPr lang="en-US" dirty="0" smtClean="0"/>
              <a:t>ne </a:t>
            </a:r>
            <a:r>
              <a:rPr lang="en-US" dirty="0" err="1"/>
              <a:t>zagovaraju</a:t>
            </a:r>
            <a:r>
              <a:rPr lang="en-US" dirty="0"/>
              <a:t> </a:t>
            </a:r>
            <a:r>
              <a:rPr lang="en-US" dirty="0" err="1"/>
              <a:t>niti</a:t>
            </a:r>
            <a:r>
              <a:rPr lang="en-US" dirty="0"/>
              <a:t> </a:t>
            </a:r>
            <a:r>
              <a:rPr lang="en-US" dirty="0" err="1"/>
              <a:t>jednu</a:t>
            </a:r>
            <a:r>
              <a:rPr lang="en-US" dirty="0"/>
              <a:t>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strategiju</a:t>
            </a:r>
            <a:r>
              <a:rPr lang="en-US" dirty="0"/>
              <a:t> </a:t>
            </a:r>
            <a:r>
              <a:rPr lang="en-US" dirty="0" err="1"/>
              <a:t>investiranja</a:t>
            </a:r>
            <a:r>
              <a:rPr lang="en-US" dirty="0"/>
              <a:t> </a:t>
            </a:r>
            <a:r>
              <a:rPr lang="en-US" dirty="0" err="1"/>
              <a:t>niti</a:t>
            </a:r>
            <a:r>
              <a:rPr lang="en-US" dirty="0"/>
              <a:t> </a:t>
            </a:r>
            <a:r>
              <a:rPr lang="en-US" dirty="0" err="1" smtClean="0"/>
              <a:t>nastoje</a:t>
            </a:r>
            <a:r>
              <a:rPr lang="sr-Latn-ME" dirty="0" smtClean="0"/>
              <a:t> </a:t>
            </a:r>
            <a:r>
              <a:rPr lang="en-US" dirty="0" err="1" smtClean="0"/>
              <a:t>propisati</a:t>
            </a:r>
            <a:r>
              <a:rPr lang="en-US" dirty="0" smtClean="0"/>
              <a:t> </a:t>
            </a:r>
            <a:r>
              <a:rPr lang="en-US" dirty="0" err="1"/>
              <a:t>optimalnu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eru</a:t>
            </a:r>
            <a:r>
              <a:rPr lang="en-US" dirty="0" smtClean="0"/>
              <a:t> </a:t>
            </a:r>
            <a:r>
              <a:rPr lang="en-US" dirty="0" err="1"/>
              <a:t>aktivizma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Ipak</a:t>
            </a:r>
            <a:r>
              <a:rPr lang="en-US" dirty="0"/>
              <a:t>,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 smtClean="0"/>
              <a:t>razmatranju</a:t>
            </a:r>
            <a:r>
              <a:rPr lang="sr-Latn-ME" dirty="0" smtClean="0"/>
              <a:t> </a:t>
            </a:r>
            <a:r>
              <a:rPr lang="en-US" dirty="0" err="1" smtClean="0"/>
              <a:t>troškova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od </a:t>
            </a:r>
            <a:r>
              <a:rPr lang="en-US" dirty="0" err="1"/>
              <a:t>ostvarivanja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, </a:t>
            </a:r>
            <a:r>
              <a:rPr lang="en-US" dirty="0" err="1" smtClean="0"/>
              <a:t>mnogi</a:t>
            </a:r>
            <a:r>
              <a:rPr lang="sr-Latn-ME" dirty="0" smtClean="0"/>
              <a:t> </a:t>
            </a:r>
            <a:r>
              <a:rPr lang="it-IT" dirty="0"/>
              <a:t>investitori su zaklju</a:t>
            </a:r>
            <a:r>
              <a:rPr lang="sr-Latn-ME" dirty="0"/>
              <a:t>č</a:t>
            </a:r>
            <a:r>
              <a:rPr lang="it-IT" dirty="0"/>
              <a:t>ili da se pozitivna finansijska dobit i rast mogu posti</a:t>
            </a:r>
            <a:r>
              <a:rPr lang="sr-Latn-ME" dirty="0"/>
              <a:t>ć</a:t>
            </a:r>
            <a:r>
              <a:rPr lang="it-IT" dirty="0"/>
              <a:t>i</a:t>
            </a:r>
            <a:r>
              <a:rPr lang="sr-Latn-ME" dirty="0"/>
              <a:t> </a:t>
            </a:r>
            <a:r>
              <a:rPr lang="en-US" dirty="0" err="1"/>
              <a:t>razumnom</a:t>
            </a:r>
            <a:r>
              <a:rPr lang="en-US" dirty="0"/>
              <a:t> m</a:t>
            </a:r>
            <a:r>
              <a:rPr lang="sr-Latn-ME" dirty="0"/>
              <a:t>j</a:t>
            </a:r>
            <a:r>
              <a:rPr lang="en-US" dirty="0" err="1"/>
              <a:t>erom</a:t>
            </a:r>
            <a:r>
              <a:rPr lang="en-US" dirty="0"/>
              <a:t> </a:t>
            </a:r>
            <a:r>
              <a:rPr lang="en-US" dirty="0" err="1"/>
              <a:t>analize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korištenjem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40547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 algn="just">
              <a:buAutoNum type="arabicPeriod"/>
            </a:pPr>
            <a:r>
              <a:rPr lang="en-US" dirty="0" err="1" smtClean="0"/>
              <a:t>Institucionalni</a:t>
            </a:r>
            <a:r>
              <a:rPr lang="en-US" dirty="0" smtClean="0"/>
              <a:t>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eluju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fiducijarnom</a:t>
            </a:r>
            <a:r>
              <a:rPr lang="en-US" dirty="0"/>
              <a:t> </a:t>
            </a:r>
            <a:r>
              <a:rPr lang="en-US" dirty="0" err="1" smtClean="0"/>
              <a:t>svojstvu</a:t>
            </a:r>
            <a:r>
              <a:rPr lang="sr-Latn-ME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elodane</a:t>
            </a:r>
            <a:r>
              <a:rPr lang="en-US" dirty="0" smtClean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sveukupnu</a:t>
            </a:r>
            <a:r>
              <a:rPr lang="en-US" dirty="0"/>
              <a:t> </a:t>
            </a:r>
            <a:r>
              <a:rPr lang="en-US" dirty="0" err="1"/>
              <a:t>politiku</a:t>
            </a:r>
            <a:r>
              <a:rPr lang="en-US" dirty="0"/>
              <a:t> </a:t>
            </a:r>
            <a:r>
              <a:rPr lang="en-US" dirty="0" err="1" smtClean="0"/>
              <a:t>korporativnog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glasanja</a:t>
            </a:r>
            <a:r>
              <a:rPr lang="en-US" dirty="0"/>
              <a:t> </a:t>
            </a:r>
            <a:r>
              <a:rPr lang="en-US" dirty="0" err="1"/>
              <a:t>vezano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/>
              <a:t>,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ujui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smtClean="0"/>
              <a:t>procedure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odlu</a:t>
            </a:r>
            <a:r>
              <a:rPr lang="sr-Latn-ME" dirty="0" smtClean="0"/>
              <a:t>č</a:t>
            </a:r>
            <a:r>
              <a:rPr lang="en-US" dirty="0" err="1" smtClean="0"/>
              <a:t>ivanje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korišenju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err="1"/>
              <a:t>Sve</a:t>
            </a:r>
            <a:r>
              <a:rPr lang="en-US" dirty="0"/>
              <a:t> je </a:t>
            </a:r>
            <a:r>
              <a:rPr lang="sr-Latn-ME" dirty="0"/>
              <a:t>č</a:t>
            </a:r>
            <a:r>
              <a:rPr lang="en-US" dirty="0" err="1"/>
              <a:t>eš</a:t>
            </a:r>
            <a:r>
              <a:rPr lang="sr-Latn-ME" dirty="0"/>
              <a:t>ć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sluaj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u </a:t>
            </a:r>
            <a:r>
              <a:rPr lang="en-US" dirty="0" err="1"/>
              <a:t>posedu</a:t>
            </a:r>
            <a:r>
              <a:rPr lang="en-US" dirty="0"/>
              <a:t> </a:t>
            </a:r>
            <a:r>
              <a:rPr lang="en-US" dirty="0" err="1"/>
              <a:t>institucionalnih</a:t>
            </a:r>
            <a:r>
              <a:rPr lang="sr-Latn-ME" dirty="0"/>
              <a:t> </a:t>
            </a:r>
            <a:r>
              <a:rPr lang="en-US" dirty="0" err="1"/>
              <a:t>investitora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Efikasnost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kredibilitet</a:t>
            </a:r>
            <a:r>
              <a:rPr lang="en-US" dirty="0"/>
              <a:t> c</a:t>
            </a:r>
            <a:r>
              <a:rPr lang="sr-Latn-ME" dirty="0"/>
              <a:t>j</a:t>
            </a:r>
            <a:r>
              <a:rPr lang="en-US" dirty="0" err="1"/>
              <a:t>elokupnog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sr-Latn-ME" dirty="0"/>
              <a:t> </a:t>
            </a:r>
            <a:r>
              <a:rPr lang="pl-PL" dirty="0"/>
              <a:t>korporativnog upravljanja i nadzora nad kompanijom će, prema </a:t>
            </a:r>
            <a:r>
              <a:rPr lang="en-US" dirty="0"/>
              <a:t>tome, u </a:t>
            </a:r>
            <a:r>
              <a:rPr lang="en-US" dirty="0" err="1"/>
              <a:t>velikoj</a:t>
            </a:r>
            <a:r>
              <a:rPr lang="en-US" dirty="0"/>
              <a:t> m</a:t>
            </a:r>
            <a:r>
              <a:rPr lang="sr-Latn-ME" dirty="0"/>
              <a:t>j</a:t>
            </a:r>
            <a:r>
              <a:rPr lang="en-US" dirty="0" err="1"/>
              <a:t>eri</a:t>
            </a:r>
            <a:r>
              <a:rPr lang="en-US" dirty="0"/>
              <a:t> </a:t>
            </a:r>
            <a:r>
              <a:rPr lang="en-US" dirty="0" err="1"/>
              <a:t>zavisiti</a:t>
            </a:r>
            <a:r>
              <a:rPr lang="en-US" dirty="0"/>
              <a:t> od </a:t>
            </a:r>
            <a:r>
              <a:rPr lang="en-US" dirty="0" err="1"/>
              <a:t>institucionalnih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sr-Latn-ME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iskoristiti</a:t>
            </a:r>
            <a:r>
              <a:rPr lang="en-US" dirty="0"/>
              <a:t> </a:t>
            </a:r>
            <a:r>
              <a:rPr lang="en-US" dirty="0" err="1"/>
              <a:t>njihova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efikasno</a:t>
            </a:r>
            <a:r>
              <a:rPr lang="en-US" dirty="0"/>
              <a:t> </a:t>
            </a:r>
            <a:r>
              <a:rPr lang="en-US" dirty="0" err="1"/>
              <a:t>vršiti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sr-Latn-ME" dirty="0"/>
              <a:t> </a:t>
            </a:r>
            <a:r>
              <a:rPr lang="pl-PL" dirty="0"/>
              <a:t>vlasnike funkcije u kompanijama u koje investiraju. </a:t>
            </a:r>
          </a:p>
          <a:p>
            <a:r>
              <a:rPr lang="pl-PL" dirty="0"/>
              <a:t>Iako ovaj </a:t>
            </a:r>
            <a:r>
              <a:rPr lang="en-US" dirty="0" err="1"/>
              <a:t>princip</a:t>
            </a:r>
            <a:r>
              <a:rPr lang="en-US" dirty="0"/>
              <a:t> ne </a:t>
            </a:r>
            <a:r>
              <a:rPr lang="en-US" dirty="0" err="1"/>
              <a:t>zaht</a:t>
            </a:r>
            <a:r>
              <a:rPr lang="sr-Latn-ME" dirty="0"/>
              <a:t>ij</a:t>
            </a:r>
            <a:r>
              <a:rPr lang="en-US" dirty="0" err="1"/>
              <a:t>eva</a:t>
            </a:r>
            <a:r>
              <a:rPr lang="en-US" dirty="0"/>
              <a:t> od </a:t>
            </a:r>
            <a:r>
              <a:rPr lang="en-US" dirty="0" err="1"/>
              <a:t>institucionalnih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da </a:t>
            </a:r>
            <a:r>
              <a:rPr lang="en-US" dirty="0" err="1"/>
              <a:t>glasaju</a:t>
            </a:r>
            <a:r>
              <a:rPr lang="en-US" dirty="0"/>
              <a:t> </a:t>
            </a:r>
            <a:r>
              <a:rPr lang="en-US" dirty="0" err="1"/>
              <a:t>na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52946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fi-FI" dirty="0" smtClean="0"/>
              <a:t>osnovu akcija koje imaju, on traži da se ob</a:t>
            </a:r>
            <a:r>
              <a:rPr lang="sr-Latn-ME" dirty="0" smtClean="0"/>
              <a:t>j</a:t>
            </a:r>
            <a:r>
              <a:rPr lang="fi-FI" dirty="0" smtClean="0"/>
              <a:t>elodani na</a:t>
            </a:r>
            <a:r>
              <a:rPr lang="sr-Latn-ME" dirty="0" smtClean="0"/>
              <a:t>č</a:t>
            </a:r>
            <a:r>
              <a:rPr lang="fi-FI" dirty="0" smtClean="0"/>
              <a:t>in na koji</a:t>
            </a:r>
            <a:r>
              <a:rPr lang="sr-Latn-ME" dirty="0" smtClean="0"/>
              <a:t> </a:t>
            </a:r>
            <a:r>
              <a:rPr lang="en-US" dirty="0" err="1" smtClean="0"/>
              <a:t>oni</a:t>
            </a:r>
            <a:r>
              <a:rPr lang="en-US" dirty="0" smtClean="0"/>
              <a:t> </a:t>
            </a:r>
            <a:r>
              <a:rPr lang="en-US" dirty="0" err="1" smtClean="0"/>
              <a:t>ostvaruju</a:t>
            </a:r>
            <a:r>
              <a:rPr lang="en-US" dirty="0" smtClean="0"/>
              <a:t> </a:t>
            </a:r>
            <a:r>
              <a:rPr lang="en-US" dirty="0" err="1" smtClean="0"/>
              <a:t>svoja</a:t>
            </a:r>
            <a:r>
              <a:rPr lang="en-US" dirty="0" smtClean="0"/>
              <a:t> </a:t>
            </a:r>
            <a:r>
              <a:rPr lang="en-US" dirty="0" err="1" smtClean="0"/>
              <a:t>vlasni</a:t>
            </a:r>
            <a:r>
              <a:rPr lang="sr-Latn-ME" dirty="0" smtClean="0"/>
              <a:t>č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dužno</a:t>
            </a:r>
            <a:r>
              <a:rPr lang="en-US" dirty="0" smtClean="0"/>
              <a:t> </a:t>
            </a:r>
            <a:r>
              <a:rPr lang="en-US" dirty="0" err="1" smtClean="0"/>
              <a:t>razmatranje</a:t>
            </a:r>
            <a:r>
              <a:rPr lang="sr-Latn-ME" dirty="0" smtClean="0"/>
              <a:t> </a:t>
            </a:r>
            <a:r>
              <a:rPr lang="en-US" dirty="0" err="1" smtClean="0"/>
              <a:t>isplativosti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institucije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d</a:t>
            </a:r>
            <a:r>
              <a:rPr lang="sr-Latn-ME" dirty="0" smtClean="0"/>
              <a:t>j</a:t>
            </a:r>
            <a:r>
              <a:rPr lang="en-US" dirty="0" err="1" smtClean="0"/>
              <a:t>eluju</a:t>
            </a:r>
            <a:r>
              <a:rPr lang="en-US" dirty="0" smtClean="0"/>
              <a:t> u </a:t>
            </a:r>
            <a:r>
              <a:rPr lang="en-US" dirty="0" err="1" smtClean="0"/>
              <a:t>fiducijarnom</a:t>
            </a:r>
            <a:r>
              <a:rPr lang="en-US" dirty="0" smtClean="0"/>
              <a:t> </a:t>
            </a:r>
            <a:r>
              <a:rPr lang="en-US" dirty="0" err="1" smtClean="0"/>
              <a:t>svojstvu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it-IT" dirty="0" smtClean="0"/>
              <a:t>što su penzioni fondovi, planovi kolektivnog investiranja i neke</a:t>
            </a:r>
            <a:r>
              <a:rPr lang="sr-Latn-ME" dirty="0" smtClean="0"/>
              <a:t> </a:t>
            </a:r>
            <a:r>
              <a:rPr lang="en-US" dirty="0" err="1" smtClean="0"/>
              <a:t>aktivnosti</a:t>
            </a:r>
            <a:r>
              <a:rPr lang="en-US" dirty="0" smtClean="0"/>
              <a:t> </a:t>
            </a:r>
            <a:r>
              <a:rPr lang="en-US" dirty="0" err="1" smtClean="0"/>
              <a:t>osiguravaju</a:t>
            </a:r>
            <a:r>
              <a:rPr lang="sr-Latn-ME" dirty="0" smtClean="0"/>
              <a:t>ć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društava</a:t>
            </a:r>
            <a:r>
              <a:rPr lang="en-US" dirty="0" smtClean="0"/>
              <a:t>,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glasa</a:t>
            </a:r>
            <a:r>
              <a:rPr lang="en-US" dirty="0" smtClean="0"/>
              <a:t> se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smatrati</a:t>
            </a:r>
            <a:r>
              <a:rPr lang="sr-Latn-ME" dirty="0" smtClean="0"/>
              <a:t> </a:t>
            </a:r>
            <a:r>
              <a:rPr lang="en-US" dirty="0" smtClean="0"/>
              <a:t>d</a:t>
            </a:r>
            <a:r>
              <a:rPr lang="sr-Latn-ME" dirty="0" smtClean="0"/>
              <a:t>ij</a:t>
            </a:r>
            <a:r>
              <a:rPr lang="en-US" dirty="0" err="1" smtClean="0"/>
              <a:t>elom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investicije</a:t>
            </a:r>
            <a:r>
              <a:rPr lang="en-US" dirty="0" smtClean="0"/>
              <a:t> </a:t>
            </a:r>
            <a:r>
              <a:rPr lang="en-US" dirty="0" err="1" smtClean="0"/>
              <a:t>preduzete</a:t>
            </a:r>
            <a:r>
              <a:rPr lang="en-US" dirty="0" smtClean="0"/>
              <a:t> u </a:t>
            </a:r>
            <a:r>
              <a:rPr lang="en-US" dirty="0" err="1" smtClean="0"/>
              <a:t>ime</a:t>
            </a:r>
            <a:r>
              <a:rPr lang="en-US" dirty="0" smtClean="0"/>
              <a:t> </a:t>
            </a:r>
            <a:r>
              <a:rPr lang="en-US" dirty="0" err="1" smtClean="0"/>
              <a:t>njihovih</a:t>
            </a:r>
            <a:r>
              <a:rPr lang="en-US" dirty="0" smtClean="0"/>
              <a:t> </a:t>
            </a:r>
            <a:r>
              <a:rPr lang="en-US" dirty="0" err="1" smtClean="0"/>
              <a:t>klijenata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err="1" smtClean="0"/>
              <a:t>Nekorišenje</a:t>
            </a:r>
            <a:r>
              <a:rPr lang="en-US" dirty="0" smtClean="0"/>
              <a:t> </a:t>
            </a:r>
            <a:r>
              <a:rPr lang="en-US" dirty="0" err="1" smtClean="0"/>
              <a:t>vlasnika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dovesti</a:t>
            </a:r>
            <a:r>
              <a:rPr lang="en-US" dirty="0" smtClean="0"/>
              <a:t> do </a:t>
            </a:r>
            <a:r>
              <a:rPr lang="en-US" dirty="0" err="1" smtClean="0"/>
              <a:t>gubitka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sr-Latn-ME" dirty="0" smtClean="0"/>
              <a:t> </a:t>
            </a:r>
            <a:r>
              <a:rPr lang="sv-SE" dirty="0" smtClean="0"/>
              <a:t>investitora koji stoga mora biti svestan politike koju treba da sl</a:t>
            </a:r>
            <a:r>
              <a:rPr lang="sr-Latn-ME" dirty="0" smtClean="0"/>
              <a:t>ij</a:t>
            </a:r>
            <a:r>
              <a:rPr lang="sv-SE" dirty="0" smtClean="0"/>
              <a:t>ede</a:t>
            </a:r>
            <a:r>
              <a:rPr lang="sr-Latn-ME" dirty="0" smtClean="0"/>
              <a:t> </a:t>
            </a:r>
            <a:r>
              <a:rPr lang="en-US" dirty="0" err="1" smtClean="0"/>
              <a:t>institucionalni</a:t>
            </a:r>
            <a:r>
              <a:rPr lang="en-US" dirty="0" smtClean="0"/>
              <a:t> </a:t>
            </a:r>
            <a:r>
              <a:rPr lang="en-US" dirty="0" err="1" smtClean="0"/>
              <a:t>investitori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9694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U pojedinim zemljama, </a:t>
            </a:r>
            <a:r>
              <a:rPr lang="pl-PL" dirty="0" smtClean="0"/>
              <a:t>zahtjev </a:t>
            </a:r>
            <a:r>
              <a:rPr lang="pl-PL" dirty="0"/>
              <a:t>za </a:t>
            </a:r>
            <a:r>
              <a:rPr lang="pl-PL" dirty="0" smtClean="0"/>
              <a:t>objelodanjivanje politike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je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detaljan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obuhvata</a:t>
            </a:r>
            <a:r>
              <a:rPr lang="sr-Latn-ME" dirty="0" smtClean="0"/>
              <a:t> </a:t>
            </a:r>
            <a:r>
              <a:rPr lang="pl-PL" dirty="0" smtClean="0"/>
              <a:t>zahtjeve </a:t>
            </a:r>
            <a:r>
              <a:rPr lang="pl-PL" dirty="0"/>
              <a:t>eksplicitne strategije po pitanju okolnosti u kojima </a:t>
            </a:r>
            <a:r>
              <a:rPr lang="pl-PL" dirty="0" smtClean="0"/>
              <a:t>će </a:t>
            </a:r>
            <a:r>
              <a:rPr lang="en-US" dirty="0" err="1" smtClean="0"/>
              <a:t>institucija</a:t>
            </a:r>
            <a:r>
              <a:rPr lang="en-US" dirty="0" smtClean="0"/>
              <a:t> </a:t>
            </a:r>
            <a:r>
              <a:rPr lang="en-US" dirty="0" err="1"/>
              <a:t>intervenisati</a:t>
            </a:r>
            <a:r>
              <a:rPr lang="en-US" dirty="0"/>
              <a:t> u </a:t>
            </a:r>
            <a:r>
              <a:rPr lang="en-US" dirty="0" err="1"/>
              <a:t>kompaniji</a:t>
            </a:r>
            <a:r>
              <a:rPr lang="en-US" dirty="0"/>
              <a:t>,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sr-Latn-ME" dirty="0" smtClean="0"/>
              <a:t>ć</a:t>
            </a:r>
            <a:r>
              <a:rPr lang="en-US" dirty="0" smtClean="0"/>
              <a:t>e prim</a:t>
            </a:r>
            <a:r>
              <a:rPr lang="sr-Latn-ME" dirty="0" smtClean="0"/>
              <a:t>j</a:t>
            </a:r>
            <a:r>
              <a:rPr lang="en-US" dirty="0" err="1" smtClean="0"/>
              <a:t>enjivati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takvu</a:t>
            </a:r>
            <a:r>
              <a:rPr lang="en-US" dirty="0" smtClean="0"/>
              <a:t> </a:t>
            </a:r>
            <a:r>
              <a:rPr lang="en-US" dirty="0" err="1"/>
              <a:t>intervenciju</a:t>
            </a:r>
            <a:r>
              <a:rPr lang="en-US" dirty="0"/>
              <a:t>;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sr-Latn-ME" dirty="0" smtClean="0"/>
              <a:t>ć</a:t>
            </a:r>
            <a:r>
              <a:rPr lang="en-US" dirty="0" smtClean="0"/>
              <a:t>e proc</a:t>
            </a:r>
            <a:r>
              <a:rPr lang="sr-Latn-ME" dirty="0" smtClean="0"/>
              <a:t>ij</a:t>
            </a:r>
            <a:r>
              <a:rPr lang="en-US" dirty="0" err="1" smtClean="0"/>
              <a:t>eniti</a:t>
            </a:r>
            <a:r>
              <a:rPr lang="en-US" dirty="0" smtClean="0"/>
              <a:t> d</a:t>
            </a:r>
            <a:r>
              <a:rPr lang="sr-Latn-ME" dirty="0" smtClean="0"/>
              <a:t>j</a:t>
            </a:r>
            <a:r>
              <a:rPr lang="en-US" dirty="0" err="1" smtClean="0"/>
              <a:t>elotvornost</a:t>
            </a:r>
            <a:r>
              <a:rPr lang="en-US" dirty="0" smtClean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strategije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nekoliko</a:t>
            </a:r>
            <a:r>
              <a:rPr lang="en-US" dirty="0" smtClean="0"/>
              <a:t> </a:t>
            </a:r>
            <a:r>
              <a:rPr lang="en-US" dirty="0" err="1"/>
              <a:t>zemalja</a:t>
            </a:r>
            <a:r>
              <a:rPr lang="en-US" dirty="0"/>
              <a:t> se od </a:t>
            </a:r>
            <a:r>
              <a:rPr lang="en-US" dirty="0" err="1"/>
              <a:t>institucionalnih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elodane</a:t>
            </a:r>
            <a:r>
              <a:rPr lang="en-US" dirty="0" smtClean="0"/>
              <a:t> </a:t>
            </a:r>
            <a:r>
              <a:rPr lang="en-US" dirty="0" err="1"/>
              <a:t>evidenciju</a:t>
            </a:r>
            <a:r>
              <a:rPr lang="en-US" dirty="0"/>
              <a:t> o </a:t>
            </a:r>
            <a:r>
              <a:rPr lang="en-US" dirty="0" err="1"/>
              <a:t>glasanju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se to </a:t>
            </a:r>
            <a:r>
              <a:rPr lang="en-US" dirty="0" err="1"/>
              <a:t>smatra</a:t>
            </a:r>
            <a:r>
              <a:rPr lang="en-US" dirty="0"/>
              <a:t> </a:t>
            </a:r>
            <a:r>
              <a:rPr lang="en-US" dirty="0" err="1"/>
              <a:t>dobrom</a:t>
            </a:r>
            <a:r>
              <a:rPr lang="en-US" dirty="0"/>
              <a:t> </a:t>
            </a:r>
            <a:r>
              <a:rPr lang="en-US" dirty="0" err="1"/>
              <a:t>praksom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enjuje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bazi</a:t>
            </a:r>
            <a:r>
              <a:rPr lang="en-US" dirty="0"/>
              <a:t> "</a:t>
            </a:r>
            <a:r>
              <a:rPr lang="en-US" dirty="0" err="1"/>
              <a:t>primeni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objasni</a:t>
            </a:r>
            <a:r>
              <a:rPr lang="en-US" dirty="0"/>
              <a:t>". </a:t>
            </a:r>
            <a:endParaRPr lang="sr-Latn-ME" dirty="0" smtClean="0"/>
          </a:p>
          <a:p>
            <a:pPr algn="just"/>
            <a:r>
              <a:rPr lang="en-US" dirty="0" err="1" smtClean="0"/>
              <a:t>Objavljivanje</a:t>
            </a:r>
            <a:r>
              <a:rPr lang="en-US" dirty="0" smtClean="0"/>
              <a:t> </a:t>
            </a:r>
            <a:r>
              <a:rPr lang="en-US" dirty="0" err="1"/>
              <a:t>evidencije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vrši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njihovim</a:t>
            </a:r>
            <a:r>
              <a:rPr lang="en-US" dirty="0"/>
              <a:t> </a:t>
            </a:r>
            <a:r>
              <a:rPr lang="en-US" dirty="0" err="1"/>
              <a:t>klijentima</a:t>
            </a:r>
            <a:r>
              <a:rPr lang="en-US" dirty="0"/>
              <a:t> (</a:t>
            </a:r>
            <a:r>
              <a:rPr lang="en-US" dirty="0" err="1"/>
              <a:t>jedino</a:t>
            </a:r>
            <a:r>
              <a:rPr lang="en-US" dirty="0"/>
              <a:t> </a:t>
            </a:r>
            <a:r>
              <a:rPr lang="en-US" dirty="0" err="1"/>
              <a:t>vezano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sr-Latn-ME" dirty="0" smtClean="0"/>
              <a:t> </a:t>
            </a:r>
            <a:r>
              <a:rPr lang="en-US" dirty="0" err="1" smtClean="0"/>
              <a:t>svakog</a:t>
            </a:r>
            <a:r>
              <a:rPr lang="en-US" dirty="0" smtClean="0"/>
              <a:t> </a:t>
            </a:r>
            <a:r>
              <a:rPr lang="en-US" dirty="0" err="1"/>
              <a:t>klijenta</a:t>
            </a:r>
            <a:r>
              <a:rPr lang="en-US" dirty="0"/>
              <a:t>) </a:t>
            </a:r>
            <a:r>
              <a:rPr lang="en-US" dirty="0" err="1"/>
              <a:t>ili</a:t>
            </a:r>
            <a:r>
              <a:rPr lang="en-US" dirty="0"/>
              <a:t>, u </a:t>
            </a:r>
            <a:r>
              <a:rPr lang="en-US" dirty="0" err="1" smtClean="0"/>
              <a:t>slu</a:t>
            </a:r>
            <a:r>
              <a:rPr lang="sr-Latn-ME" dirty="0" smtClean="0"/>
              <a:t>č</a:t>
            </a:r>
            <a:r>
              <a:rPr lang="en-US" dirty="0" err="1" smtClean="0"/>
              <a:t>aju</a:t>
            </a:r>
            <a:r>
              <a:rPr lang="en-US" dirty="0" smtClean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 smtClean="0"/>
              <a:t>sav</a:t>
            </a:r>
            <a:r>
              <a:rPr lang="sr-Latn-ME" dirty="0" smtClean="0"/>
              <a:t>j</a:t>
            </a:r>
            <a:r>
              <a:rPr lang="en-US" dirty="0" err="1" smtClean="0"/>
              <a:t>etnika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sr-Latn-ME" dirty="0" smtClean="0"/>
              <a:t> </a:t>
            </a:r>
            <a:r>
              <a:rPr lang="en-US" dirty="0" err="1"/>
              <a:t>registrovanim</a:t>
            </a:r>
            <a:r>
              <a:rPr lang="en-US" dirty="0"/>
              <a:t> </a:t>
            </a:r>
            <a:r>
              <a:rPr lang="en-US" dirty="0" err="1"/>
              <a:t>investicionim</a:t>
            </a:r>
            <a:r>
              <a:rPr lang="en-US" dirty="0"/>
              <a:t> </a:t>
            </a:r>
            <a:r>
              <a:rPr lang="en-US" dirty="0" err="1"/>
              <a:t>kompanijama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sr-Latn-ME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skupu</a:t>
            </a:r>
            <a:r>
              <a:rPr lang="en-US" dirty="0"/>
              <a:t> </a:t>
            </a:r>
            <a:r>
              <a:rPr lang="en-US" dirty="0" err="1"/>
              <a:t>proceduru</a:t>
            </a:r>
            <a:r>
              <a:rPr lang="en-US" dirty="0"/>
              <a:t>.</a:t>
            </a:r>
            <a:endParaRPr lang="sr-Latn-ME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4340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 smtClean="0"/>
              <a:t>Komplementarni</a:t>
            </a:r>
            <a:r>
              <a:rPr lang="en-US" dirty="0" smtClean="0"/>
              <a:t> </a:t>
            </a:r>
            <a:r>
              <a:rPr lang="en-US" dirty="0" err="1" smtClean="0"/>
              <a:t>pristup</a:t>
            </a:r>
            <a:r>
              <a:rPr lang="sr-Latn-ME" dirty="0" smtClean="0"/>
              <a:t>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eš</a:t>
            </a:r>
            <a:r>
              <a:rPr lang="sr-Latn-ME" dirty="0" smtClean="0"/>
              <a:t>ć</a:t>
            </a:r>
            <a:r>
              <a:rPr lang="en-US" dirty="0" smtClean="0"/>
              <a:t>u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skupštinama</a:t>
            </a:r>
            <a:r>
              <a:rPr lang="en-US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utvr</a:t>
            </a:r>
            <a:r>
              <a:rPr lang="sr-Latn-ME" dirty="0" smtClean="0"/>
              <a:t>đ</a:t>
            </a:r>
            <a:r>
              <a:rPr lang="en-US" dirty="0" err="1" smtClean="0"/>
              <a:t>ivanje</a:t>
            </a:r>
            <a:r>
              <a:rPr lang="en-US" dirty="0" smtClean="0"/>
              <a:t> </a:t>
            </a:r>
            <a:r>
              <a:rPr lang="en-US" dirty="0" err="1" smtClean="0"/>
              <a:t>trajnog</a:t>
            </a:r>
            <a:r>
              <a:rPr lang="sr-Latn-ME" dirty="0" smtClean="0"/>
              <a:t> </a:t>
            </a:r>
            <a:r>
              <a:rPr lang="en-US" dirty="0" err="1" smtClean="0"/>
              <a:t>dijaloga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kompanijama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portfelja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Takav</a:t>
            </a:r>
            <a:r>
              <a:rPr lang="en-US" dirty="0" smtClean="0"/>
              <a:t> </a:t>
            </a:r>
            <a:r>
              <a:rPr lang="en-US" dirty="0" err="1" smtClean="0"/>
              <a:t>dijalog</a:t>
            </a:r>
            <a:r>
              <a:rPr lang="en-US" dirty="0" smtClean="0"/>
              <a:t> </a:t>
            </a:r>
            <a:r>
              <a:rPr lang="en-US" dirty="0" err="1" smtClean="0"/>
              <a:t>izme</a:t>
            </a:r>
            <a:r>
              <a:rPr lang="sr-Latn-ME" dirty="0" smtClean="0"/>
              <a:t>đ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institucionalnih</a:t>
            </a:r>
            <a:r>
              <a:rPr lang="en-US" dirty="0" smtClean="0"/>
              <a:t> </a:t>
            </a:r>
            <a:r>
              <a:rPr lang="en-US" dirty="0" err="1" smtClean="0"/>
              <a:t>investitora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kompanija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da se </a:t>
            </a:r>
            <a:r>
              <a:rPr lang="en-US" dirty="0" err="1" smtClean="0"/>
              <a:t>ohrabri</a:t>
            </a:r>
            <a:r>
              <a:rPr lang="sr-Latn-ME" dirty="0" smtClean="0"/>
              <a:t> </a:t>
            </a:r>
            <a:r>
              <a:rPr lang="it-IT" dirty="0" smtClean="0"/>
              <a:t>posebno time što </a:t>
            </a:r>
            <a:r>
              <a:rPr lang="sr-Latn-ME" dirty="0" smtClean="0"/>
              <a:t>ć</a:t>
            </a:r>
            <a:r>
              <a:rPr lang="it-IT" dirty="0" smtClean="0"/>
              <a:t>e se ukloniti nepotrebne regulatorne barijere,</a:t>
            </a:r>
            <a:r>
              <a:rPr lang="sr-Latn-ME" dirty="0" smtClean="0"/>
              <a:t> </a:t>
            </a:r>
            <a:r>
              <a:rPr lang="pt-BR" dirty="0" smtClean="0"/>
              <a:t>mada je kompanija dužna da sve investitore tretira jednako, te da</a:t>
            </a:r>
            <a:r>
              <a:rPr lang="sr-Latn-ME" dirty="0" smtClean="0"/>
              <a:t> </a:t>
            </a:r>
            <a:r>
              <a:rPr lang="en-US" dirty="0" smtClean="0"/>
              <a:t>ne </a:t>
            </a:r>
            <a:r>
              <a:rPr lang="en-US" dirty="0" err="1" smtClean="0"/>
              <a:t>otkriva</a:t>
            </a:r>
            <a:r>
              <a:rPr lang="en-US" dirty="0" smtClean="0"/>
              <a:t> </a:t>
            </a:r>
            <a:r>
              <a:rPr lang="en-US" dirty="0" err="1" smtClean="0"/>
              <a:t>podatke</a:t>
            </a:r>
            <a:r>
              <a:rPr lang="en-US" dirty="0" smtClean="0"/>
              <a:t> </a:t>
            </a:r>
            <a:r>
              <a:rPr lang="en-US" dirty="0" err="1" smtClean="0"/>
              <a:t>institucionalnim</a:t>
            </a:r>
            <a:r>
              <a:rPr lang="en-US" dirty="0" smtClean="0"/>
              <a:t> </a:t>
            </a:r>
            <a:r>
              <a:rPr lang="en-US" dirty="0" err="1" smtClean="0"/>
              <a:t>investitorima</a:t>
            </a:r>
            <a:r>
              <a:rPr lang="en-US" dirty="0" smtClean="0"/>
              <a:t> a da </a:t>
            </a:r>
            <a:r>
              <a:rPr lang="en-US" dirty="0" err="1" smtClean="0"/>
              <a:t>isti</a:t>
            </a:r>
            <a:r>
              <a:rPr lang="en-US" dirty="0" smtClean="0"/>
              <a:t> </a:t>
            </a:r>
            <a:r>
              <a:rPr lang="en-US" dirty="0" err="1" smtClean="0"/>
              <a:t>nisu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isto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eme</a:t>
            </a:r>
            <a:r>
              <a:rPr lang="en-US" dirty="0" smtClean="0"/>
              <a:t> </a:t>
            </a:r>
            <a:r>
              <a:rPr lang="en-US" dirty="0" err="1" smtClean="0"/>
              <a:t>dostupni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Dodatne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,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smtClean="0"/>
              <a:t>e</a:t>
            </a:r>
            <a:r>
              <a:rPr lang="sr-Latn-ME" dirty="0" smtClean="0"/>
              <a:t>đ</a:t>
            </a:r>
            <a:r>
              <a:rPr lang="en-US" dirty="0" err="1" smtClean="0"/>
              <a:t>uje</a:t>
            </a:r>
            <a:r>
              <a:rPr lang="sr-Latn-ME" dirty="0" smtClean="0"/>
              <a:t> </a:t>
            </a:r>
            <a:r>
              <a:rPr lang="en-US" dirty="0" err="1" smtClean="0"/>
              <a:t>kompanija</a:t>
            </a:r>
            <a:r>
              <a:rPr lang="en-US" dirty="0" smtClean="0"/>
              <a:t> bi, </a:t>
            </a:r>
            <a:r>
              <a:rPr lang="en-US" dirty="0" err="1" smtClean="0"/>
              <a:t>prema</a:t>
            </a:r>
            <a:r>
              <a:rPr lang="en-US" dirty="0" smtClean="0"/>
              <a:t> tome, </a:t>
            </a:r>
            <a:r>
              <a:rPr lang="en-US" dirty="0" err="1" smtClean="0"/>
              <a:t>trebalo</a:t>
            </a:r>
            <a:r>
              <a:rPr lang="en-US" dirty="0" smtClean="0"/>
              <a:t> da </a:t>
            </a:r>
            <a:r>
              <a:rPr lang="en-US" dirty="0" err="1" smtClean="0"/>
              <a:t>obuhvataju</a:t>
            </a:r>
            <a:r>
              <a:rPr lang="en-US" dirty="0" smtClean="0"/>
              <a:t> </a:t>
            </a:r>
            <a:r>
              <a:rPr lang="en-US" dirty="0" err="1" smtClean="0"/>
              <a:t>opšte</a:t>
            </a:r>
            <a:r>
              <a:rPr lang="en-US" dirty="0" smtClean="0"/>
              <a:t> </a:t>
            </a:r>
            <a:r>
              <a:rPr lang="en-US" dirty="0" err="1" smtClean="0"/>
              <a:t>osnovne</a:t>
            </a:r>
            <a:r>
              <a:rPr lang="sr-Latn-ME" dirty="0" smtClean="0"/>
              <a:t> </a:t>
            </a:r>
            <a:r>
              <a:rPr lang="pl-PL" dirty="0" smtClean="0"/>
              <a:t>informacije o tržištima na kojima kompanija posluje, kao i dalju </a:t>
            </a:r>
            <a:r>
              <a:rPr lang="en-US" dirty="0" err="1" smtClean="0"/>
              <a:t>razradu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smtClean="0"/>
              <a:t> </a:t>
            </a:r>
            <a:r>
              <a:rPr lang="en-US" dirty="0" err="1" smtClean="0"/>
              <a:t>dostupne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1125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Pošto fiducijarni institucionalni investitori razviju i objave </a:t>
            </a:r>
            <a:r>
              <a:rPr lang="it-IT" dirty="0" smtClean="0"/>
              <a:t>politiku</a:t>
            </a:r>
            <a:r>
              <a:rPr lang="sr-Latn-ME" dirty="0" smtClean="0"/>
              <a:t> </a:t>
            </a:r>
            <a:r>
              <a:rPr lang="pt-BR" dirty="0" smtClean="0"/>
              <a:t>korporativnog </a:t>
            </a:r>
            <a:r>
              <a:rPr lang="pt-BR" dirty="0"/>
              <a:t>upravljanja, efikasna </a:t>
            </a:r>
            <a:r>
              <a:rPr lang="pt-BR" dirty="0" smtClean="0"/>
              <a:t>prim</a:t>
            </a:r>
            <a:r>
              <a:rPr lang="sr-Latn-ME" dirty="0" smtClean="0"/>
              <a:t>j</a:t>
            </a:r>
            <a:r>
              <a:rPr lang="pt-BR" dirty="0" smtClean="0"/>
              <a:t>ena zaht</a:t>
            </a:r>
            <a:r>
              <a:rPr lang="sr-Latn-ME" dirty="0" smtClean="0"/>
              <a:t>j</a:t>
            </a:r>
            <a:r>
              <a:rPr lang="pt-BR" dirty="0" smtClean="0"/>
              <a:t>eva </a:t>
            </a:r>
            <a:r>
              <a:rPr lang="pt-BR" dirty="0"/>
              <a:t>od njih </a:t>
            </a:r>
            <a:r>
              <a:rPr lang="pt-BR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 </a:t>
            </a:r>
            <a:r>
              <a:rPr lang="en-US" dirty="0" err="1"/>
              <a:t>izdvoje</a:t>
            </a:r>
            <a:r>
              <a:rPr lang="en-US" dirty="0"/>
              <a:t> </a:t>
            </a:r>
            <a:r>
              <a:rPr lang="en-US" dirty="0" err="1" smtClean="0"/>
              <a:t>odgovaraju</a:t>
            </a:r>
            <a:r>
              <a:rPr lang="sr-Latn-ME" dirty="0" smtClean="0"/>
              <a:t>ć</a:t>
            </a:r>
            <a:r>
              <a:rPr lang="en-US" dirty="0" smtClean="0"/>
              <a:t>a </a:t>
            </a:r>
            <a:r>
              <a:rPr lang="en-US" dirty="0" err="1"/>
              <a:t>ljudske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resurse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sprovo</a:t>
            </a:r>
            <a:r>
              <a:rPr lang="sr-Latn-ME" dirty="0" smtClean="0"/>
              <a:t>đ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 </a:t>
            </a:r>
            <a:r>
              <a:rPr lang="en-US" dirty="0" err="1"/>
              <a:t>koji</a:t>
            </a:r>
            <a:r>
              <a:rPr lang="en-US" dirty="0"/>
              <a:t> to od </a:t>
            </a:r>
            <a:r>
              <a:rPr lang="en-US" dirty="0" err="1"/>
              <a:t>njih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č</a:t>
            </a:r>
            <a:r>
              <a:rPr lang="en-US" dirty="0" err="1" smtClean="0"/>
              <a:t>ekivati</a:t>
            </a:r>
            <a:r>
              <a:rPr lang="sr-Latn-ME" dirty="0" smtClean="0"/>
              <a:t> </a:t>
            </a:r>
            <a:r>
              <a:rPr lang="en-US" dirty="0" err="1" smtClean="0"/>
              <a:t>njihovi</a:t>
            </a:r>
            <a:r>
              <a:rPr lang="en-US" dirty="0" smtClean="0"/>
              <a:t> </a:t>
            </a:r>
            <a:r>
              <a:rPr lang="en-US" dirty="0" err="1"/>
              <a:t>korisnici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portfelja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6597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/>
              <a:t>2. </a:t>
            </a:r>
            <a:r>
              <a:rPr lang="en-US" dirty="0" err="1"/>
              <a:t>Institucionalni</a:t>
            </a:r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eluju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fiducijarnom</a:t>
            </a:r>
            <a:r>
              <a:rPr lang="en-US" dirty="0"/>
              <a:t> </a:t>
            </a:r>
            <a:r>
              <a:rPr lang="en-US" dirty="0" err="1" smtClean="0"/>
              <a:t>svojstvu</a:t>
            </a:r>
            <a:r>
              <a:rPr lang="sr-Latn-ME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elodane</a:t>
            </a:r>
            <a:r>
              <a:rPr lang="en-US" dirty="0" smtClean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regulišu</a:t>
            </a:r>
            <a:r>
              <a:rPr lang="en-US" dirty="0"/>
              <a:t> </a:t>
            </a:r>
            <a:r>
              <a:rPr lang="en-US" dirty="0" err="1"/>
              <a:t>materijalne</a:t>
            </a:r>
            <a:r>
              <a:rPr lang="en-US" dirty="0"/>
              <a:t> </a:t>
            </a:r>
            <a:r>
              <a:rPr lang="en-US" dirty="0" err="1"/>
              <a:t>sukobe</a:t>
            </a:r>
            <a:r>
              <a:rPr lang="en-US" dirty="0"/>
              <a:t> </a:t>
            </a:r>
            <a:r>
              <a:rPr lang="en-US" dirty="0" err="1" smtClean="0"/>
              <a:t>interesa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uticati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ostvarenje</a:t>
            </a:r>
            <a:r>
              <a:rPr lang="en-US" dirty="0"/>
              <a:t>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en-US" dirty="0" err="1"/>
              <a:t>vlasnikih</a:t>
            </a:r>
            <a:r>
              <a:rPr lang="en-US" dirty="0"/>
              <a:t> </a:t>
            </a:r>
            <a:r>
              <a:rPr lang="en-US" dirty="0" err="1" smtClean="0"/>
              <a:t>prava</a:t>
            </a:r>
            <a:r>
              <a:rPr lang="sr-Latn-ME" dirty="0" smtClean="0"/>
              <a:t> </a:t>
            </a:r>
            <a:r>
              <a:rPr lang="en-US" dirty="0" err="1" smtClean="0"/>
              <a:t>vezanih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Podsticaji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posredne</a:t>
            </a:r>
            <a:r>
              <a:rPr lang="en-US" dirty="0"/>
              <a:t> </a:t>
            </a:r>
            <a:r>
              <a:rPr lang="en-US" dirty="0" err="1"/>
              <a:t>vlasnike</a:t>
            </a:r>
            <a:r>
              <a:rPr lang="en-US" dirty="0"/>
              <a:t> da </a:t>
            </a:r>
            <a:r>
              <a:rPr lang="en-US" dirty="0" err="1"/>
              <a:t>glasaju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err="1" smtClean="0"/>
              <a:t>pos</a:t>
            </a:r>
            <a:r>
              <a:rPr lang="sr-Latn-ME" dirty="0" smtClean="0"/>
              <a:t>j</a:t>
            </a:r>
            <a:r>
              <a:rPr lang="en-US" dirty="0" err="1" smtClean="0"/>
              <a:t>eduju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ostvare</a:t>
            </a:r>
            <a:r>
              <a:rPr lang="en-US" dirty="0"/>
              <a:t>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smtClean="0"/>
              <a:t>ne </a:t>
            </a:r>
            <a:r>
              <a:rPr lang="en-US" dirty="0" err="1"/>
              <a:t>funkcije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smtClean="0"/>
              <a:t>pod</a:t>
            </a:r>
            <a:r>
              <a:rPr lang="sr-Latn-ME" dirty="0" smtClean="0"/>
              <a:t>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/>
              <a:t>uslovima</a:t>
            </a:r>
            <a:r>
              <a:rPr lang="en-US" dirty="0"/>
              <a:t> da se </a:t>
            </a:r>
            <a:r>
              <a:rPr lang="en-US" dirty="0" err="1"/>
              <a:t>razlikuju</a:t>
            </a:r>
            <a:r>
              <a:rPr lang="en-US" dirty="0"/>
              <a:t> od </a:t>
            </a:r>
            <a:r>
              <a:rPr lang="en-US" dirty="0" err="1"/>
              <a:t>onih</a:t>
            </a:r>
            <a:r>
              <a:rPr lang="en-US" dirty="0"/>
              <a:t> od </a:t>
            </a:r>
            <a:r>
              <a:rPr lang="en-US" dirty="0" err="1" smtClean="0"/>
              <a:t>neposrednih</a:t>
            </a:r>
            <a:r>
              <a:rPr lang="sr-Latn-ME" dirty="0" smtClean="0"/>
              <a:t> </a:t>
            </a:r>
            <a:r>
              <a:rPr lang="en-US" dirty="0" err="1" smtClean="0"/>
              <a:t>vlasnika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Takve</a:t>
            </a:r>
            <a:r>
              <a:rPr lang="en-US" dirty="0" smtClean="0"/>
              <a:t> </a:t>
            </a:r>
            <a:r>
              <a:rPr lang="en-US" dirty="0" err="1"/>
              <a:t>razlike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ponekad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pozitivne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komercijalnom</a:t>
            </a:r>
            <a:r>
              <a:rPr lang="en-US" dirty="0" smtClean="0"/>
              <a:t> </a:t>
            </a:r>
            <a:r>
              <a:rPr lang="en-US" dirty="0" err="1"/>
              <a:t>smislu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 </a:t>
            </a:r>
            <a:r>
              <a:rPr lang="en-US" dirty="0" err="1" smtClean="0"/>
              <a:t>proizi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sukoba</a:t>
            </a:r>
            <a:r>
              <a:rPr lang="en-US" dirty="0"/>
              <a:t> </a:t>
            </a:r>
            <a:r>
              <a:rPr lang="en-US" dirty="0" err="1" smtClean="0"/>
              <a:t>interesa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akutni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fiducijarna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 smtClean="0"/>
              <a:t>zavisno</a:t>
            </a:r>
            <a:r>
              <a:rPr lang="sr-Latn-ME" dirty="0" smtClean="0"/>
              <a:t> </a:t>
            </a:r>
            <a:r>
              <a:rPr lang="en-US" dirty="0" err="1" smtClean="0"/>
              <a:t>preduze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afilijacija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, a </a:t>
            </a:r>
            <a:r>
              <a:rPr lang="en-US" dirty="0" err="1" smtClean="0"/>
              <a:t>posebno</a:t>
            </a:r>
            <a:r>
              <a:rPr lang="sr-Latn-ME" dirty="0" smtClean="0"/>
              <a:t> </a:t>
            </a:r>
            <a:r>
              <a:rPr lang="en-US" dirty="0" err="1" smtClean="0"/>
              <a:t>integrisane</a:t>
            </a:r>
            <a:r>
              <a:rPr lang="en-US" dirty="0" smtClean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grupe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/>
              <a:t>ovakvi</a:t>
            </a:r>
            <a:r>
              <a:rPr lang="en-US" dirty="0"/>
              <a:t> </a:t>
            </a:r>
            <a:r>
              <a:rPr lang="en-US" dirty="0" err="1"/>
              <a:t>sukobi</a:t>
            </a:r>
            <a:r>
              <a:rPr lang="en-US" dirty="0"/>
              <a:t> </a:t>
            </a:r>
            <a:r>
              <a:rPr lang="en-US" dirty="0" err="1"/>
              <a:t>proizilaze</a:t>
            </a:r>
            <a:r>
              <a:rPr lang="en-US" dirty="0"/>
              <a:t> </a:t>
            </a:r>
            <a:r>
              <a:rPr lang="en-US" dirty="0" err="1" smtClean="0"/>
              <a:t>iz</a:t>
            </a:r>
            <a:r>
              <a:rPr lang="sr-Latn-ME" dirty="0" smtClean="0"/>
              <a:t> </a:t>
            </a:r>
            <a:r>
              <a:rPr lang="pl-PL" dirty="0" smtClean="0"/>
              <a:t>materijalnih </a:t>
            </a:r>
            <a:r>
              <a:rPr lang="pl-PL" dirty="0"/>
              <a:t>poslovnih odnosa, na </a:t>
            </a:r>
            <a:r>
              <a:rPr lang="pl-PL" dirty="0" smtClean="0"/>
              <a:t>primjer</a:t>
            </a:r>
            <a:r>
              <a:rPr lang="pl-PL" dirty="0"/>
              <a:t>, preko ugovora </a:t>
            </a:r>
            <a:r>
              <a:rPr lang="pl-PL" dirty="0" smtClean="0"/>
              <a:t>za </a:t>
            </a:r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 err="1"/>
              <a:t>fondovima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portfelja</a:t>
            </a:r>
            <a:r>
              <a:rPr lang="en-US" dirty="0"/>
              <a:t>, </a:t>
            </a:r>
            <a:r>
              <a:rPr lang="en-US" dirty="0" err="1"/>
              <a:t>takvi</a:t>
            </a:r>
            <a:r>
              <a:rPr lang="en-US" dirty="0"/>
              <a:t> </a:t>
            </a:r>
            <a:r>
              <a:rPr lang="en-US" dirty="0" err="1"/>
              <a:t>sukobi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identifikuju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elodane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9334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U isto </a:t>
            </a:r>
            <a:r>
              <a:rPr lang="pt-BR" dirty="0" smtClean="0"/>
              <a:t>vr</a:t>
            </a:r>
            <a:r>
              <a:rPr lang="sr-Latn-ME" dirty="0" smtClean="0"/>
              <a:t>ij</a:t>
            </a:r>
            <a:r>
              <a:rPr lang="pt-BR" dirty="0" smtClean="0"/>
              <a:t>eme</a:t>
            </a:r>
            <a:r>
              <a:rPr lang="pt-BR" dirty="0"/>
              <a:t>, institucije treba da </a:t>
            </a:r>
            <a:r>
              <a:rPr lang="pt-BR" dirty="0" smtClean="0"/>
              <a:t>ob</a:t>
            </a:r>
            <a:r>
              <a:rPr lang="sr-Latn-ME" dirty="0" smtClean="0"/>
              <a:t>j</a:t>
            </a:r>
            <a:r>
              <a:rPr lang="pt-BR" dirty="0" smtClean="0"/>
              <a:t>elodane </a:t>
            </a:r>
            <a:r>
              <a:rPr lang="pt-BR" dirty="0"/>
              <a:t>koje </a:t>
            </a:r>
            <a:r>
              <a:rPr lang="pt-BR" dirty="0" smtClean="0"/>
              <a:t>m</a:t>
            </a:r>
            <a:r>
              <a:rPr lang="sr-Latn-ME" dirty="0" smtClean="0"/>
              <a:t>j</a:t>
            </a:r>
            <a:r>
              <a:rPr lang="pt-BR" dirty="0" smtClean="0"/>
              <a:t>ere</a:t>
            </a:r>
            <a:r>
              <a:rPr lang="sr-Latn-ME" dirty="0" smtClean="0"/>
              <a:t> </a:t>
            </a:r>
            <a:r>
              <a:rPr lang="pt-BR" dirty="0" smtClean="0"/>
              <a:t>preduzimaju </a:t>
            </a:r>
            <a:r>
              <a:rPr lang="pt-BR" dirty="0"/>
              <a:t>da se umanji eventualni negativni uticaj na </a:t>
            </a:r>
            <a:r>
              <a:rPr lang="pt-BR" dirty="0" smtClean="0"/>
              <a:t>njihovu</a:t>
            </a:r>
            <a:r>
              <a:rPr lang="sr-Latn-ME" dirty="0" smtClean="0"/>
              <a:t> </a:t>
            </a:r>
            <a:r>
              <a:rPr lang="en-US" dirty="0" err="1" smtClean="0"/>
              <a:t>sposobnost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ostvare</a:t>
            </a:r>
            <a:r>
              <a:rPr lang="en-US" dirty="0"/>
              <a:t>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vlasništvo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Takve</a:t>
            </a:r>
            <a:r>
              <a:rPr lang="en-US" dirty="0" smtClean="0"/>
              <a:t> m</a:t>
            </a:r>
            <a:r>
              <a:rPr lang="sr-Latn-ME" dirty="0" smtClean="0"/>
              <a:t>j</a:t>
            </a:r>
            <a:r>
              <a:rPr lang="en-US" dirty="0" smtClean="0"/>
              <a:t>ere</a:t>
            </a:r>
            <a:r>
              <a:rPr lang="sr-Latn-ME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/>
              <a:t>obuhvatati</a:t>
            </a:r>
            <a:r>
              <a:rPr lang="en-US" dirty="0"/>
              <a:t> </a:t>
            </a:r>
            <a:r>
              <a:rPr lang="en-US" dirty="0" err="1"/>
              <a:t>odvajanje</a:t>
            </a:r>
            <a:r>
              <a:rPr lang="en-US" dirty="0"/>
              <a:t> </a:t>
            </a:r>
            <a:r>
              <a:rPr lang="en-US" dirty="0" err="1"/>
              <a:t>bonusa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fondovima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pl-PL" dirty="0" smtClean="0"/>
              <a:t>onih </a:t>
            </a:r>
            <a:r>
              <a:rPr lang="pl-PL" dirty="0"/>
              <a:t>koji se odnose na dobijanje novog posla drugde </a:t>
            </a:r>
            <a:r>
              <a:rPr lang="pl-PL" dirty="0" smtClean="0"/>
              <a:t>u </a:t>
            </a:r>
            <a:r>
              <a:rPr lang="en-US" dirty="0" err="1" smtClean="0"/>
              <a:t>organizaciji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26484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sr-Latn-ME" dirty="0" smtClean="0"/>
              <a:t>3.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/>
              <a:t>omoguiti</a:t>
            </a:r>
            <a:r>
              <a:rPr lang="en-US" dirty="0"/>
              <a:t> </a:t>
            </a:r>
            <a:r>
              <a:rPr lang="en-US" dirty="0" err="1"/>
              <a:t>akcionarima</a:t>
            </a:r>
            <a:r>
              <a:rPr lang="en-US" dirty="0"/>
              <a:t>,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ujui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institucionalne</a:t>
            </a:r>
            <a:r>
              <a:rPr lang="sr-Latn-ME" dirty="0" smtClean="0"/>
              <a:t> </a:t>
            </a:r>
            <a:r>
              <a:rPr lang="en-US" dirty="0" err="1" smtClean="0"/>
              <a:t>akcionare</a:t>
            </a:r>
            <a:r>
              <a:rPr lang="en-US" dirty="0"/>
              <a:t>, da se </a:t>
            </a:r>
            <a:r>
              <a:rPr lang="en-US" dirty="0" err="1" smtClean="0"/>
              <a:t>izme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/>
              <a:t>sebe</a:t>
            </a:r>
            <a:r>
              <a:rPr lang="en-US" dirty="0"/>
              <a:t> </a:t>
            </a:r>
            <a:r>
              <a:rPr lang="en-US" dirty="0" err="1"/>
              <a:t>konsultuju</a:t>
            </a:r>
            <a:r>
              <a:rPr lang="en-US" dirty="0"/>
              <a:t> o </a:t>
            </a:r>
            <a:r>
              <a:rPr lang="en-US" dirty="0" err="1"/>
              <a:t>pitanjima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njihovim</a:t>
            </a:r>
            <a:r>
              <a:rPr lang="en-US" dirty="0" smtClean="0"/>
              <a:t> </a:t>
            </a:r>
            <a:r>
              <a:rPr lang="en-US" dirty="0" err="1"/>
              <a:t>osnovnim</a:t>
            </a:r>
            <a:r>
              <a:rPr lang="en-US" dirty="0"/>
              <a:t> </a:t>
            </a:r>
            <a:r>
              <a:rPr lang="en-US" dirty="0" err="1"/>
              <a:t>pravima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 </a:t>
            </a:r>
            <a:r>
              <a:rPr lang="en-US" dirty="0" err="1" smtClean="0"/>
              <a:t>definisan</a:t>
            </a:r>
            <a:r>
              <a:rPr lang="sr-Latn-ME" dirty="0" smtClean="0"/>
              <a:t> </a:t>
            </a:r>
            <a:r>
              <a:rPr lang="en-US" dirty="0" err="1" smtClean="0"/>
              <a:t>Principima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izuzetke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sr-Latn-ME" dirty="0" smtClean="0"/>
              <a:t>sprečava </a:t>
            </a:r>
            <a:r>
              <a:rPr lang="en-US" dirty="0" err="1" smtClean="0"/>
              <a:t>zloupotreba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smtClean="0"/>
              <a:t> </a:t>
            </a:r>
            <a:r>
              <a:rPr lang="en-US" dirty="0" err="1"/>
              <a:t>odavno</a:t>
            </a:r>
            <a:r>
              <a:rPr lang="en-US" dirty="0"/>
              <a:t> je </a:t>
            </a:r>
            <a:r>
              <a:rPr lang="en-US" dirty="0" err="1" smtClean="0"/>
              <a:t>uo</a:t>
            </a:r>
            <a:r>
              <a:rPr lang="sr-Latn-ME" dirty="0" smtClean="0"/>
              <a:t>č</a:t>
            </a:r>
            <a:r>
              <a:rPr lang="en-US" dirty="0" err="1" smtClean="0"/>
              <a:t>eno</a:t>
            </a:r>
            <a:r>
              <a:rPr lang="en-US" dirty="0" smtClean="0"/>
              <a:t> </a:t>
            </a:r>
            <a:r>
              <a:rPr lang="en-US" dirty="0"/>
              <a:t>da u </a:t>
            </a:r>
            <a:r>
              <a:rPr lang="en-US" dirty="0" err="1"/>
              <a:t>kompanijama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usitnjenim</a:t>
            </a:r>
            <a:r>
              <a:rPr lang="en-US" dirty="0"/>
              <a:t> </a:t>
            </a:r>
            <a:r>
              <a:rPr lang="en-US" dirty="0" err="1"/>
              <a:t>vlasništvom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pojedina</a:t>
            </a:r>
            <a:r>
              <a:rPr lang="sr-Latn-ME" dirty="0" smtClean="0"/>
              <a:t>č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suviše</a:t>
            </a:r>
            <a:r>
              <a:rPr lang="en-US" dirty="0"/>
              <a:t> </a:t>
            </a:r>
            <a:r>
              <a:rPr lang="en-US" dirty="0" err="1"/>
              <a:t>mali</a:t>
            </a:r>
            <a:r>
              <a:rPr lang="en-US" dirty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/>
              <a:t>u </a:t>
            </a:r>
            <a:r>
              <a:rPr lang="en-US" dirty="0" err="1"/>
              <a:t>kompaniji</a:t>
            </a:r>
            <a:r>
              <a:rPr lang="en-US" dirty="0"/>
              <a:t> da </a:t>
            </a:r>
            <a:r>
              <a:rPr lang="en-US" dirty="0" smtClean="0"/>
              <a:t>bi</a:t>
            </a:r>
            <a:r>
              <a:rPr lang="sr-Latn-ME" dirty="0" smtClean="0"/>
              <a:t> </a:t>
            </a:r>
            <a:r>
              <a:rPr lang="en-US" dirty="0" err="1" smtClean="0"/>
              <a:t>trošak</a:t>
            </a:r>
            <a:r>
              <a:rPr lang="en-US" dirty="0" smtClean="0"/>
              <a:t> </a:t>
            </a:r>
            <a:r>
              <a:rPr lang="en-US" dirty="0" err="1"/>
              <a:t>preduzimanja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smtClean="0"/>
              <a:t>era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investiranja</a:t>
            </a:r>
            <a:r>
              <a:rPr lang="en-US" dirty="0"/>
              <a:t> u </a:t>
            </a:r>
            <a:r>
              <a:rPr lang="en-US" dirty="0" err="1" smtClean="0"/>
              <a:t>pra</a:t>
            </a:r>
            <a:r>
              <a:rPr lang="sr-Latn-ME" dirty="0" smtClean="0"/>
              <a:t>ć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/>
              <a:t>rezultata</a:t>
            </a:r>
            <a:r>
              <a:rPr lang="en-US" dirty="0"/>
              <a:t> </a:t>
            </a:r>
            <a:r>
              <a:rPr lang="en-US" dirty="0" smtClean="0"/>
              <a:t>bio</a:t>
            </a:r>
            <a:r>
              <a:rPr lang="sr-Latn-ME" dirty="0" smtClean="0"/>
              <a:t> </a:t>
            </a:r>
            <a:r>
              <a:rPr lang="en-US" dirty="0" err="1" smtClean="0"/>
              <a:t>opravdan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Osim</a:t>
            </a:r>
            <a:r>
              <a:rPr lang="en-US" dirty="0"/>
              <a:t> toga,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mali</a:t>
            </a:r>
            <a:r>
              <a:rPr lang="en-US" dirty="0"/>
              <a:t> 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zaista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ulože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takve</a:t>
            </a:r>
            <a:r>
              <a:rPr lang="en-US" dirty="0" smtClean="0"/>
              <a:t> </a:t>
            </a:r>
            <a:r>
              <a:rPr lang="en-US" dirty="0" err="1"/>
              <a:t>aktivnosti</a:t>
            </a:r>
            <a:r>
              <a:rPr lang="en-US" dirty="0"/>
              <a:t>,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 </a:t>
            </a:r>
            <a:r>
              <a:rPr lang="en-US" dirty="0" err="1"/>
              <a:t>profitirati</a:t>
            </a:r>
            <a:r>
              <a:rPr lang="en-US" dirty="0"/>
              <a:t> a da tome </a:t>
            </a:r>
            <a:r>
              <a:rPr lang="en-US" dirty="0" err="1"/>
              <a:t>sami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 smtClean="0"/>
              <a:t>doprin</a:t>
            </a:r>
            <a:r>
              <a:rPr lang="sr-Latn-ME" dirty="0" smtClean="0"/>
              <a:t>ij</a:t>
            </a:r>
            <a:r>
              <a:rPr lang="en-US" dirty="0" err="1" smtClean="0"/>
              <a:t>eli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/>
              <a:t>"</a:t>
            </a:r>
            <a:r>
              <a:rPr lang="en-US" dirty="0" err="1"/>
              <a:t>okoristili</a:t>
            </a:r>
            <a:r>
              <a:rPr lang="en-US" dirty="0"/>
              <a:t>"). </a:t>
            </a:r>
            <a:endParaRPr lang="sr-Latn-ME" dirty="0" smtClean="0"/>
          </a:p>
          <a:p>
            <a:pPr algn="just"/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/>
              <a:t>efekat</a:t>
            </a:r>
            <a:r>
              <a:rPr lang="en-US" dirty="0"/>
              <a:t>,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kog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manji</a:t>
            </a:r>
            <a:r>
              <a:rPr lang="en-US" dirty="0"/>
              <a:t> </a:t>
            </a:r>
            <a:r>
              <a:rPr lang="en-US" dirty="0" err="1"/>
              <a:t>podsticaji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pl-PL" dirty="0" smtClean="0"/>
              <a:t>praćenje </a:t>
            </a:r>
            <a:r>
              <a:rPr lang="pl-PL" dirty="0"/>
              <a:t>rezultata, </a:t>
            </a:r>
            <a:r>
              <a:rPr lang="pl-PL" dirty="0" smtClean="0"/>
              <a:t>vjerovatno </a:t>
            </a:r>
            <a:r>
              <a:rPr lang="pl-PL" dirty="0"/>
              <a:t>za institucije, posebno za </a:t>
            </a:r>
            <a:r>
              <a:rPr lang="pl-PL" dirty="0" smtClean="0"/>
              <a:t>finansijske </a:t>
            </a:r>
            <a:r>
              <a:rPr lang="en-US" dirty="0" err="1" smtClean="0"/>
              <a:t>institucije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eluju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fiducijarnom</a:t>
            </a:r>
            <a:r>
              <a:rPr lang="en-US" dirty="0"/>
              <a:t> </a:t>
            </a:r>
            <a:r>
              <a:rPr lang="en-US" dirty="0" err="1"/>
              <a:t>svojstvu</a:t>
            </a:r>
            <a:r>
              <a:rPr lang="en-US" dirty="0"/>
              <a:t>,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manji</a:t>
            </a:r>
            <a:r>
              <a:rPr lang="en-US" dirty="0"/>
              <a:t> </a:t>
            </a:r>
            <a:r>
              <a:rPr lang="en-US" dirty="0" smtClean="0"/>
              <a:t>problem</a:t>
            </a:r>
            <a:r>
              <a:rPr lang="sr-Latn-ME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odlu</a:t>
            </a:r>
            <a:r>
              <a:rPr lang="sr-Latn-ME" dirty="0" smtClean="0"/>
              <a:t>č</a:t>
            </a:r>
            <a:r>
              <a:rPr lang="en-US" dirty="0" err="1" smtClean="0"/>
              <a:t>ivanju</a:t>
            </a:r>
            <a:r>
              <a:rPr lang="en-US" dirty="0" smtClean="0"/>
              <a:t> </a:t>
            </a:r>
            <a:r>
              <a:rPr lang="en-US" dirty="0"/>
              <a:t>da li da </a:t>
            </a:r>
            <a:r>
              <a:rPr lang="en-US" dirty="0" err="1" smtClean="0"/>
              <a:t>pove</a:t>
            </a:r>
            <a:r>
              <a:rPr lang="sr-Latn-ME" dirty="0" smtClean="0"/>
              <a:t>ć</a:t>
            </a:r>
            <a:r>
              <a:rPr lang="en-US" dirty="0" err="1" smtClean="0"/>
              <a:t>aju</a:t>
            </a:r>
            <a:r>
              <a:rPr lang="en-US" dirty="0" smtClean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vlasništvo</a:t>
            </a:r>
            <a:r>
              <a:rPr lang="en-US" dirty="0"/>
              <a:t> u </a:t>
            </a:r>
            <a:r>
              <a:rPr lang="en-US" dirty="0" err="1" smtClean="0"/>
              <a:t>individualnim</a:t>
            </a:r>
            <a:r>
              <a:rPr lang="sr-Latn-ME" dirty="0" smtClean="0"/>
              <a:t> </a:t>
            </a:r>
            <a:r>
              <a:rPr lang="pl-PL" dirty="0" smtClean="0"/>
              <a:t>kompanijama </a:t>
            </a:r>
            <a:r>
              <a:rPr lang="pl-PL" dirty="0"/>
              <a:t>do </a:t>
            </a:r>
            <a:r>
              <a:rPr lang="pl-PL" dirty="0" smtClean="0"/>
              <a:t>značajnog udjela</a:t>
            </a:r>
            <a:r>
              <a:rPr lang="pl-PL" dirty="0"/>
              <a:t>, ili da jednostavno </a:t>
            </a:r>
            <a:r>
              <a:rPr lang="pl-PL" dirty="0" smtClean="0"/>
              <a:t>izvrše </a:t>
            </a:r>
            <a:r>
              <a:rPr lang="en-US" dirty="0" err="1" smtClean="0"/>
              <a:t>diverzifikaciju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07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Dobro</a:t>
            </a:r>
            <a:r>
              <a:rPr lang="sr-Latn-ME" dirty="0" smtClean="0"/>
              <a:t> </a:t>
            </a:r>
            <a:r>
              <a:rPr lang="en-US" dirty="0" err="1" smtClean="0"/>
              <a:t>korporativno</a:t>
            </a:r>
            <a:r>
              <a:rPr lang="en-US" dirty="0" smtClean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da </a:t>
            </a:r>
            <a:r>
              <a:rPr lang="en-US" dirty="0" err="1" smtClean="0"/>
              <a:t>osigura</a:t>
            </a:r>
            <a:r>
              <a:rPr lang="en-US" dirty="0" smtClean="0"/>
              <a:t> </a:t>
            </a:r>
            <a:r>
              <a:rPr lang="en-US" dirty="0" err="1" smtClean="0"/>
              <a:t>odgovaraju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 smtClean="0"/>
              <a:t>podsticaje</a:t>
            </a:r>
            <a:r>
              <a:rPr lang="en-US" dirty="0" smtClean="0"/>
              <a:t> </a:t>
            </a:r>
            <a:r>
              <a:rPr lang="en-US" dirty="0" err="1" smtClean="0"/>
              <a:t>odboru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rukovodstvu</a:t>
            </a:r>
            <a:r>
              <a:rPr lang="en-US" dirty="0" smtClean="0"/>
              <a:t> u </a:t>
            </a:r>
            <a:r>
              <a:rPr lang="en-US" dirty="0" err="1" smtClean="0"/>
              <a:t>ostvarenju</a:t>
            </a:r>
            <a:r>
              <a:rPr lang="en-US" dirty="0" smtClean="0"/>
              <a:t> </a:t>
            </a:r>
            <a:r>
              <a:rPr lang="en-US" dirty="0" err="1" smtClean="0"/>
              <a:t>onih</a:t>
            </a:r>
            <a:r>
              <a:rPr lang="en-US" dirty="0" smtClean="0"/>
              <a:t> </a:t>
            </a:r>
            <a:r>
              <a:rPr lang="en-US" dirty="0" err="1" smtClean="0"/>
              <a:t>ciljeva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u </a:t>
            </a:r>
            <a:r>
              <a:rPr lang="en-US" dirty="0" err="1" smtClean="0"/>
              <a:t>interesu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njenih</a:t>
            </a:r>
            <a:r>
              <a:rPr lang="sr-Latn-ME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da </a:t>
            </a:r>
            <a:r>
              <a:rPr lang="en-US" dirty="0" err="1" smtClean="0"/>
              <a:t>olakša</a:t>
            </a:r>
            <a:r>
              <a:rPr lang="en-US" dirty="0" smtClean="0"/>
              <a:t> </a:t>
            </a:r>
            <a:r>
              <a:rPr lang="en-US" dirty="0" err="1" smtClean="0"/>
              <a:t>efikasno</a:t>
            </a:r>
            <a:r>
              <a:rPr lang="en-US" dirty="0" smtClean="0"/>
              <a:t> </a:t>
            </a:r>
            <a:r>
              <a:rPr lang="en-US" dirty="0" err="1" smtClean="0"/>
              <a:t>pra</a:t>
            </a:r>
            <a:r>
              <a:rPr lang="sr-Latn-ME" dirty="0" smtClean="0"/>
              <a:t>ć</a:t>
            </a:r>
            <a:r>
              <a:rPr lang="en-US" dirty="0" err="1" smtClean="0"/>
              <a:t>enje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Prisustvo</a:t>
            </a:r>
            <a:r>
              <a:rPr lang="en-US" dirty="0" smtClean="0"/>
              <a:t> </a:t>
            </a:r>
            <a:r>
              <a:rPr lang="en-US" dirty="0" err="1" smtClean="0"/>
              <a:t>efikasnog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sr-Latn-ME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 smtClean="0"/>
              <a:t>unutar</a:t>
            </a:r>
            <a:r>
              <a:rPr lang="en-US" dirty="0" smtClean="0"/>
              <a:t> </a:t>
            </a:r>
            <a:r>
              <a:rPr lang="en-US" dirty="0" err="1" smtClean="0"/>
              <a:t>pojedina</a:t>
            </a:r>
            <a:r>
              <a:rPr lang="sr-Latn-ME" dirty="0" smtClean="0"/>
              <a:t>č</a:t>
            </a:r>
            <a:r>
              <a:rPr lang="en-US" dirty="0" smtClean="0"/>
              <a:t>ne </a:t>
            </a: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ekonomije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it-IT" dirty="0" smtClean="0"/>
              <a:t>c</a:t>
            </a:r>
            <a:r>
              <a:rPr lang="sr-Latn-ME" dirty="0" smtClean="0"/>
              <a:t>j</a:t>
            </a:r>
            <a:r>
              <a:rPr lang="it-IT" dirty="0" smtClean="0"/>
              <a:t>eline, pomaže da se dostigne stepen pov</a:t>
            </a:r>
            <a:r>
              <a:rPr lang="sr-Latn-ME" dirty="0" smtClean="0"/>
              <a:t>j</a:t>
            </a:r>
            <a:r>
              <a:rPr lang="it-IT" dirty="0" smtClean="0"/>
              <a:t>erenja potreban za pravilno</a:t>
            </a:r>
            <a:r>
              <a:rPr lang="sr-Latn-ME" dirty="0" smtClean="0"/>
              <a:t> </a:t>
            </a:r>
            <a:r>
              <a:rPr lang="en-US" dirty="0" err="1" smtClean="0"/>
              <a:t>funkcionisanje</a:t>
            </a:r>
            <a:r>
              <a:rPr lang="en-US" dirty="0" smtClean="0"/>
              <a:t> </a:t>
            </a:r>
            <a:r>
              <a:rPr lang="en-US" dirty="0" err="1" smtClean="0"/>
              <a:t>tržišne</a:t>
            </a:r>
            <a:r>
              <a:rPr lang="en-US" dirty="0" smtClean="0"/>
              <a:t> </a:t>
            </a:r>
            <a:r>
              <a:rPr lang="en-US" dirty="0" err="1" smtClean="0"/>
              <a:t>ekonomije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Kao </a:t>
            </a:r>
            <a:r>
              <a:rPr lang="en-US" dirty="0" err="1" smtClean="0"/>
              <a:t>rezultat</a:t>
            </a:r>
            <a:r>
              <a:rPr lang="en-US" dirty="0" smtClean="0"/>
              <a:t> toga </a:t>
            </a:r>
            <a:r>
              <a:rPr lang="en-US" dirty="0" err="1" smtClean="0"/>
              <a:t>imamo</a:t>
            </a:r>
            <a:r>
              <a:rPr lang="en-US" dirty="0" smtClean="0"/>
              <a:t> </a:t>
            </a:r>
            <a:r>
              <a:rPr lang="en-US" dirty="0" err="1" smtClean="0"/>
              <a:t>niže</a:t>
            </a:r>
            <a:r>
              <a:rPr lang="en-US" dirty="0" smtClean="0"/>
              <a:t> </a:t>
            </a:r>
            <a:r>
              <a:rPr lang="en-US" dirty="0" err="1" smtClean="0"/>
              <a:t>troškove</a:t>
            </a:r>
            <a:r>
              <a:rPr lang="sr-Latn-ME" dirty="0" smtClean="0"/>
              <a:t> </a:t>
            </a:r>
            <a:r>
              <a:rPr lang="pt-BR" dirty="0" smtClean="0"/>
              <a:t>kapitala, firme se podsti</a:t>
            </a:r>
            <a:r>
              <a:rPr lang="sr-Latn-ME" dirty="0" smtClean="0"/>
              <a:t>č</a:t>
            </a:r>
            <a:r>
              <a:rPr lang="pt-BR" dirty="0" smtClean="0"/>
              <a:t>u da efikasnije koriste resurse, pa se time potpomaže i</a:t>
            </a:r>
            <a:r>
              <a:rPr lang="sr-Latn-ME" dirty="0" smtClean="0"/>
              <a:t> </a:t>
            </a:r>
            <a:r>
              <a:rPr lang="en-US" dirty="0" err="1" smtClean="0"/>
              <a:t>rast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3217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Me</a:t>
            </a:r>
            <a:r>
              <a:rPr lang="sr-Latn-ME" dirty="0" smtClean="0"/>
              <a:t>đ</a:t>
            </a:r>
            <a:r>
              <a:rPr lang="en-US" dirty="0" err="1" smtClean="0"/>
              <a:t>utim</a:t>
            </a:r>
            <a:r>
              <a:rPr lang="en-US" dirty="0"/>
              <a:t>, </a:t>
            </a:r>
            <a:r>
              <a:rPr lang="en-US" dirty="0" err="1"/>
              <a:t>ostali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 smtClean="0"/>
              <a:t>pos</a:t>
            </a:r>
            <a:r>
              <a:rPr lang="sr-Latn-ME" dirty="0" smtClean="0"/>
              <a:t>j</a:t>
            </a:r>
            <a:r>
              <a:rPr lang="en-US" dirty="0" err="1" smtClean="0"/>
              <a:t>edovanja</a:t>
            </a:r>
            <a:r>
              <a:rPr lang="en-US" dirty="0" smtClean="0"/>
              <a:t> </a:t>
            </a:r>
            <a:r>
              <a:rPr lang="en-US" dirty="0" err="1" smtClean="0"/>
              <a:t>zna</a:t>
            </a:r>
            <a:r>
              <a:rPr lang="sr-Latn-ME" dirty="0" smtClean="0"/>
              <a:t>č</a:t>
            </a:r>
            <a:r>
              <a:rPr lang="en-US" dirty="0" err="1" smtClean="0"/>
              <a:t>ajnog</a:t>
            </a:r>
            <a:r>
              <a:rPr lang="en-US" dirty="0" smtClean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sr-Latn-ME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 smtClean="0"/>
              <a:t>uv</a:t>
            </a:r>
            <a:r>
              <a:rPr lang="sr-Latn-ME" dirty="0" smtClean="0"/>
              <a:t>ij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visoki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mnogim</a:t>
            </a:r>
            <a:r>
              <a:rPr lang="en-US" dirty="0"/>
              <a:t> </a:t>
            </a:r>
            <a:r>
              <a:rPr lang="en-US" dirty="0" err="1" smtClean="0"/>
              <a:t>slu</a:t>
            </a:r>
            <a:r>
              <a:rPr lang="sr-Latn-ME" dirty="0" smtClean="0"/>
              <a:t>č</a:t>
            </a:r>
            <a:r>
              <a:rPr lang="en-US" dirty="0" err="1" smtClean="0"/>
              <a:t>ajevima</a:t>
            </a:r>
            <a:r>
              <a:rPr lang="en-US" dirty="0" smtClean="0"/>
              <a:t> </a:t>
            </a:r>
            <a:r>
              <a:rPr lang="en-US" dirty="0" err="1"/>
              <a:t>institucionalni</a:t>
            </a:r>
            <a:r>
              <a:rPr lang="en-US" dirty="0"/>
              <a:t> </a:t>
            </a:r>
            <a:r>
              <a:rPr lang="en-US" dirty="0" err="1" smtClean="0"/>
              <a:t>investitori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spr</a:t>
            </a:r>
            <a:r>
              <a:rPr lang="sr-Latn-ME" dirty="0" smtClean="0"/>
              <a:t>ij</a:t>
            </a:r>
            <a:r>
              <a:rPr lang="en-US" dirty="0" smtClean="0"/>
              <a:t>e</a:t>
            </a:r>
            <a:r>
              <a:rPr lang="sr-Latn-ME" dirty="0" smtClean="0"/>
              <a:t>č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/>
              <a:t>da to </a:t>
            </a:r>
            <a:r>
              <a:rPr lang="en-US" dirty="0" err="1"/>
              <a:t>urade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bi to </a:t>
            </a:r>
            <a:r>
              <a:rPr lang="en-US" dirty="0" err="1"/>
              <a:t>prevazilazilo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mogunosti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smtClean="0"/>
              <a:t>bi</a:t>
            </a:r>
            <a:r>
              <a:rPr lang="sr-Latn-ME" dirty="0" smtClean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evalo</a:t>
            </a:r>
            <a:r>
              <a:rPr lang="en-US" dirty="0" smtClean="0"/>
              <a:t> </a:t>
            </a:r>
            <a:r>
              <a:rPr lang="en-US" dirty="0" err="1"/>
              <a:t>ulaganja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u </a:t>
            </a:r>
            <a:r>
              <a:rPr lang="en-US" dirty="0" err="1"/>
              <a:t>jednu</a:t>
            </a:r>
            <a:r>
              <a:rPr lang="en-US" dirty="0"/>
              <a:t> </a:t>
            </a:r>
            <a:r>
              <a:rPr lang="en-US" dirty="0" err="1"/>
              <a:t>kompaniju</a:t>
            </a:r>
            <a:r>
              <a:rPr lang="en-US" dirty="0"/>
              <a:t> u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oj</a:t>
            </a:r>
            <a:r>
              <a:rPr lang="en-US" dirty="0" smtClean="0"/>
              <a:t> 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sr-Latn-ME" dirty="0" smtClean="0"/>
              <a:t> </a:t>
            </a:r>
            <a:r>
              <a:rPr lang="it-IT" dirty="0" smtClean="0"/>
              <a:t>nego </a:t>
            </a:r>
            <a:r>
              <a:rPr lang="it-IT" dirty="0"/>
              <a:t>što bi to bilo razborito. </a:t>
            </a:r>
            <a:endParaRPr lang="sr-Latn-ME" dirty="0" smtClean="0"/>
          </a:p>
          <a:p>
            <a:pPr algn="just"/>
            <a:r>
              <a:rPr lang="it-IT" dirty="0" smtClean="0"/>
              <a:t>Da </a:t>
            </a:r>
            <a:r>
              <a:rPr lang="it-IT" dirty="0"/>
              <a:t>bi se prevazišla ova asimetrija </a:t>
            </a:r>
            <a:r>
              <a:rPr lang="it-IT" dirty="0" smtClean="0"/>
              <a:t>koja</a:t>
            </a:r>
            <a:r>
              <a:rPr lang="sr-Latn-ME" dirty="0" smtClean="0"/>
              <a:t> </a:t>
            </a:r>
            <a:r>
              <a:rPr lang="en-US" dirty="0" err="1" smtClean="0"/>
              <a:t>favorizuje</a:t>
            </a:r>
            <a:r>
              <a:rPr lang="en-US" dirty="0" smtClean="0"/>
              <a:t> </a:t>
            </a:r>
            <a:r>
              <a:rPr lang="en-US" dirty="0" err="1"/>
              <a:t>diverzifikaciju</a:t>
            </a:r>
            <a:r>
              <a:rPr lang="en-US" dirty="0"/>
              <a:t>,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dozvoliti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podst</a:t>
            </a:r>
            <a:r>
              <a:rPr lang="sr-Latn-ME" dirty="0" smtClean="0"/>
              <a:t>ic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 smtClean="0"/>
              <a:t>sara</a:t>
            </a:r>
            <a:r>
              <a:rPr lang="sr-Latn-ME" dirty="0" smtClean="0"/>
              <a:t>đ</a:t>
            </a:r>
            <a:r>
              <a:rPr lang="en-US" dirty="0" err="1" smtClean="0"/>
              <a:t>uju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koordiniraju</a:t>
            </a:r>
            <a:r>
              <a:rPr lang="en-US" dirty="0" smtClean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postupke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predlaganju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izboru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stavljanjem</a:t>
            </a:r>
            <a:r>
              <a:rPr lang="en-US" dirty="0" smtClean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err="1" smtClean="0"/>
              <a:t>edloga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dnevni</a:t>
            </a:r>
            <a:r>
              <a:rPr lang="en-US" dirty="0"/>
              <a:t> red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direktnim</a:t>
            </a:r>
            <a:r>
              <a:rPr lang="en-US" dirty="0"/>
              <a:t> </a:t>
            </a:r>
            <a:r>
              <a:rPr lang="en-US" dirty="0" err="1"/>
              <a:t>razgovorima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kompanijom</a:t>
            </a:r>
            <a:r>
              <a:rPr lang="en-US" dirty="0" smtClean="0"/>
              <a:t> </a:t>
            </a:r>
            <a:r>
              <a:rPr lang="en-US" dirty="0"/>
              <a:t>da bi se </a:t>
            </a:r>
            <a:r>
              <a:rPr lang="en-US" dirty="0" err="1"/>
              <a:t>poboljšalo</a:t>
            </a:r>
            <a:r>
              <a:rPr lang="en-US" dirty="0"/>
              <a:t> </a:t>
            </a:r>
            <a:r>
              <a:rPr lang="en-US" dirty="0" err="1"/>
              <a:t>njeno</a:t>
            </a:r>
            <a:r>
              <a:rPr lang="en-US" dirty="0"/>
              <a:t>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Opšte</a:t>
            </a:r>
            <a:r>
              <a:rPr lang="sr-Latn-ME" dirty="0" smtClean="0"/>
              <a:t> </a:t>
            </a:r>
            <a:r>
              <a:rPr lang="en-US" dirty="0" err="1" smtClean="0"/>
              <a:t>uzev</a:t>
            </a:r>
            <a:r>
              <a:rPr lang="en-US" dirty="0"/>
              <a:t>,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omoguiti</a:t>
            </a:r>
            <a:r>
              <a:rPr lang="en-US" dirty="0"/>
              <a:t> </a:t>
            </a:r>
            <a:r>
              <a:rPr lang="en-US" dirty="0" err="1"/>
              <a:t>akcionarima</a:t>
            </a:r>
            <a:r>
              <a:rPr lang="en-US" dirty="0"/>
              <a:t> da </a:t>
            </a:r>
            <a:r>
              <a:rPr lang="en-US" dirty="0" smtClean="0"/>
              <a:t>me</a:t>
            </a:r>
            <a:r>
              <a:rPr lang="sr-Latn-ME" dirty="0" smtClean="0"/>
              <a:t>đ</a:t>
            </a:r>
            <a:r>
              <a:rPr lang="en-US" dirty="0" err="1" smtClean="0"/>
              <a:t>usobno</a:t>
            </a:r>
            <a:r>
              <a:rPr lang="en-US" dirty="0" smtClean="0"/>
              <a:t> </a:t>
            </a:r>
            <a:r>
              <a:rPr lang="en-US" dirty="0" err="1"/>
              <a:t>komuniciraju</a:t>
            </a:r>
            <a:r>
              <a:rPr lang="en-US" dirty="0"/>
              <a:t> a da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smtClean="0"/>
              <a:t>ne </a:t>
            </a:r>
            <a:r>
              <a:rPr lang="en-US" dirty="0" err="1"/>
              <a:t>pridržavaju</a:t>
            </a:r>
            <a:r>
              <a:rPr lang="en-US" dirty="0"/>
              <a:t> </a:t>
            </a:r>
            <a:r>
              <a:rPr lang="en-US" dirty="0" err="1"/>
              <a:t>formalnosti</a:t>
            </a:r>
            <a:r>
              <a:rPr lang="en-US" dirty="0"/>
              <a:t> </a:t>
            </a:r>
            <a:r>
              <a:rPr lang="en-US" dirty="0" err="1"/>
              <a:t>ovlašenog</a:t>
            </a:r>
            <a:r>
              <a:rPr lang="en-US" dirty="0"/>
              <a:t> </a:t>
            </a:r>
            <a:r>
              <a:rPr lang="en-US" dirty="0" err="1"/>
              <a:t>zastupništva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6518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Mora se, </a:t>
            </a:r>
            <a:r>
              <a:rPr lang="en-US" dirty="0" smtClean="0"/>
              <a:t>me</a:t>
            </a:r>
            <a:r>
              <a:rPr lang="sr-Latn-ME" dirty="0" smtClean="0"/>
              <a:t>đ</a:t>
            </a:r>
            <a:r>
              <a:rPr lang="en-US" dirty="0" err="1" smtClean="0"/>
              <a:t>utim</a:t>
            </a:r>
            <a:r>
              <a:rPr lang="en-US" dirty="0"/>
              <a:t>, </a:t>
            </a:r>
            <a:r>
              <a:rPr lang="en-US" dirty="0" err="1"/>
              <a:t>priznati</a:t>
            </a:r>
            <a:r>
              <a:rPr lang="en-US" dirty="0"/>
              <a:t> da se </a:t>
            </a:r>
            <a:r>
              <a:rPr lang="en-US" dirty="0" err="1"/>
              <a:t>saradnja</a:t>
            </a:r>
            <a:r>
              <a:rPr lang="en-US" dirty="0"/>
              <a:t> </a:t>
            </a:r>
            <a:r>
              <a:rPr lang="en-US" dirty="0" err="1" smtClean="0"/>
              <a:t>izme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/>
              <a:t>investitora</a:t>
            </a:r>
            <a:r>
              <a:rPr lang="en-US" dirty="0"/>
              <a:t> </a:t>
            </a:r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</a:t>
            </a:r>
            <a:r>
              <a:rPr lang="sr-Latn-ME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/>
              <a:t>iskoristiti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manipulisanje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dobijanja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 smtClean="0"/>
              <a:t>nad</a:t>
            </a:r>
            <a:r>
              <a:rPr lang="sr-Latn-ME" dirty="0" smtClean="0"/>
              <a:t> </a:t>
            </a:r>
            <a:r>
              <a:rPr lang="pl-PL" dirty="0" smtClean="0"/>
              <a:t>kompanijom </a:t>
            </a:r>
            <a:r>
              <a:rPr lang="pl-PL" dirty="0"/>
              <a:t>bez podleganja bilo kakvim propisima o preuzimanju. </a:t>
            </a:r>
            <a:endParaRPr lang="pl-PL" dirty="0" smtClean="0"/>
          </a:p>
          <a:p>
            <a:pPr algn="just"/>
            <a:r>
              <a:rPr lang="pl-PL" dirty="0" smtClean="0"/>
              <a:t>Osim toga</a:t>
            </a:r>
            <a:r>
              <a:rPr lang="pl-PL" dirty="0"/>
              <a:t>, saradnja može da se iskoristi i za zaobilaženje zakona </a:t>
            </a:r>
            <a:r>
              <a:rPr lang="pl-PL" dirty="0" smtClean="0"/>
              <a:t>o </a:t>
            </a:r>
            <a:r>
              <a:rPr lang="en-US" dirty="0" err="1" smtClean="0"/>
              <a:t>konkurenciji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tog se </a:t>
            </a:r>
            <a:r>
              <a:rPr lang="en-US" dirty="0" err="1"/>
              <a:t>razloga</a:t>
            </a:r>
            <a:r>
              <a:rPr lang="en-US" dirty="0"/>
              <a:t> u </a:t>
            </a:r>
            <a:r>
              <a:rPr lang="en-US" dirty="0" err="1"/>
              <a:t>pojedinim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 smtClean="0"/>
              <a:t>ograni</a:t>
            </a:r>
            <a:r>
              <a:rPr lang="sr-Latn-ME" dirty="0" smtClean="0"/>
              <a:t>č</a:t>
            </a:r>
            <a:r>
              <a:rPr lang="en-US" dirty="0" smtClean="0"/>
              <a:t>ava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pt-BR" dirty="0" smtClean="0"/>
              <a:t>zabranjuje </a:t>
            </a:r>
            <a:r>
              <a:rPr lang="pt-BR" dirty="0"/>
              <a:t>mogunost institucionalnih investitora da </a:t>
            </a:r>
            <a:r>
              <a:rPr lang="pt-BR" dirty="0" smtClean="0"/>
              <a:t>sara</a:t>
            </a:r>
            <a:r>
              <a:rPr lang="sr-Latn-ME" dirty="0" smtClean="0"/>
              <a:t>đ</a:t>
            </a:r>
            <a:r>
              <a:rPr lang="pt-BR" dirty="0" smtClean="0"/>
              <a:t>uju </a:t>
            </a:r>
            <a:r>
              <a:rPr lang="pt-BR" dirty="0"/>
              <a:t>po </a:t>
            </a:r>
            <a:r>
              <a:rPr lang="pt-BR" dirty="0" smtClean="0"/>
              <a:t>pitanju</a:t>
            </a:r>
            <a:r>
              <a:rPr lang="sr-Latn-ME" dirty="0" smtClean="0"/>
              <a:t> </a:t>
            </a:r>
            <a:r>
              <a:rPr lang="pl-PL" dirty="0" smtClean="0"/>
              <a:t>strategije </a:t>
            </a:r>
            <a:r>
              <a:rPr lang="pl-PL" dirty="0"/>
              <a:t>glasanja. </a:t>
            </a:r>
            <a:endParaRPr lang="pl-PL" dirty="0" smtClean="0"/>
          </a:p>
          <a:p>
            <a:r>
              <a:rPr lang="pl-PL" dirty="0" smtClean="0"/>
              <a:t>Sporazumi </a:t>
            </a:r>
            <a:r>
              <a:rPr lang="pl-PL" dirty="0"/>
              <a:t>akcionara se </a:t>
            </a:r>
            <a:r>
              <a:rPr lang="pl-PL" dirty="0" smtClean="0"/>
              <a:t>takođe </a:t>
            </a:r>
            <a:r>
              <a:rPr lang="pl-PL" dirty="0"/>
              <a:t>mogu </a:t>
            </a:r>
            <a:r>
              <a:rPr lang="pl-PL" dirty="0" smtClean="0"/>
              <a:t>pomno </a:t>
            </a:r>
            <a:r>
              <a:rPr lang="en-US" dirty="0" err="1" smtClean="0"/>
              <a:t>nadzirati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Me</a:t>
            </a:r>
            <a:r>
              <a:rPr lang="sr-Latn-ME" dirty="0" smtClean="0"/>
              <a:t>đ</a:t>
            </a:r>
            <a:r>
              <a:rPr lang="en-US" dirty="0" err="1" smtClean="0"/>
              <a:t>utim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saradnja</a:t>
            </a:r>
            <a:r>
              <a:rPr lang="en-US" dirty="0"/>
              <a:t> ne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 smtClean="0"/>
              <a:t>korporativne</a:t>
            </a:r>
            <a:r>
              <a:rPr lang="sr-Latn-ME" dirty="0" smtClean="0"/>
              <a:t> </a:t>
            </a:r>
            <a:r>
              <a:rPr lang="en-US" dirty="0" err="1" smtClean="0"/>
              <a:t>kontrole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ne </a:t>
            </a:r>
            <a:r>
              <a:rPr lang="en-US" dirty="0" err="1" smtClean="0"/>
              <a:t>podrazum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 err="1"/>
              <a:t>sukob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pitanju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efikasnosti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pravinosti</a:t>
            </a:r>
            <a:r>
              <a:rPr lang="en-US" dirty="0"/>
              <a:t>, </a:t>
            </a:r>
            <a:r>
              <a:rPr lang="en-US" dirty="0" err="1"/>
              <a:t>koristi</a:t>
            </a:r>
            <a:r>
              <a:rPr lang="en-US" dirty="0"/>
              <a:t> od </a:t>
            </a:r>
            <a:r>
              <a:rPr lang="en-US" dirty="0" err="1"/>
              <a:t>efikasnijeg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 se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 smtClean="0"/>
              <a:t>uv</a:t>
            </a:r>
            <a:r>
              <a:rPr lang="sr-Latn-ME" dirty="0" smtClean="0"/>
              <a:t>ij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posti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Neophodno</a:t>
            </a:r>
            <a:r>
              <a:rPr lang="en-US" dirty="0"/>
              <a:t> </a:t>
            </a:r>
            <a:r>
              <a:rPr lang="en-US" dirty="0" err="1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elodanjivanje</a:t>
            </a:r>
            <a:r>
              <a:rPr lang="en-US" dirty="0" smtClean="0"/>
              <a:t> </a:t>
            </a:r>
            <a:r>
              <a:rPr lang="en-US" dirty="0" err="1"/>
              <a:t>saradnje</a:t>
            </a:r>
            <a:r>
              <a:rPr lang="en-US" dirty="0"/>
              <a:t> </a:t>
            </a:r>
            <a:r>
              <a:rPr lang="en-US" dirty="0" smtClean="0"/>
              <a:t>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/>
              <a:t>investitorima</a:t>
            </a:r>
            <a:r>
              <a:rPr lang="en-US" dirty="0"/>
              <a:t>, </a:t>
            </a:r>
            <a:r>
              <a:rPr lang="en-US" dirty="0" err="1"/>
              <a:t>bilo</a:t>
            </a:r>
            <a:r>
              <a:rPr lang="en-US" dirty="0"/>
              <a:t> da se </a:t>
            </a:r>
            <a:r>
              <a:rPr lang="en-US" dirty="0" err="1" smtClean="0"/>
              <a:t>radi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en-US" dirty="0" err="1"/>
              <a:t>institucionalnim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, </a:t>
            </a:r>
            <a:r>
              <a:rPr lang="en-US" dirty="0" err="1"/>
              <a:t>treba</a:t>
            </a:r>
            <a:r>
              <a:rPr lang="en-US" dirty="0"/>
              <a:t> da prate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odredbe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err="1" smtClean="0"/>
              <a:t>zabranjuju</a:t>
            </a:r>
            <a:r>
              <a:rPr lang="en-US" dirty="0" smtClean="0"/>
              <a:t> </a:t>
            </a:r>
            <a:r>
              <a:rPr lang="en-US" dirty="0" err="1"/>
              <a:t>trgovanje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izv</a:t>
            </a:r>
            <a:r>
              <a:rPr lang="sr-Latn-ME" dirty="0" smtClean="0"/>
              <a:t>j</a:t>
            </a:r>
            <a:r>
              <a:rPr lang="en-US" dirty="0" err="1" smtClean="0"/>
              <a:t>esno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eme</a:t>
            </a:r>
            <a:r>
              <a:rPr lang="en-US" dirty="0" smtClean="0"/>
              <a:t> </a:t>
            </a:r>
            <a:r>
              <a:rPr lang="en-US" dirty="0"/>
              <a:t>da bi se </a:t>
            </a:r>
            <a:r>
              <a:rPr lang="en-US" dirty="0" err="1" smtClean="0"/>
              <a:t>izb</a:t>
            </a:r>
            <a:r>
              <a:rPr lang="sr-Latn-ME" dirty="0" smtClean="0"/>
              <a:t>j</a:t>
            </a:r>
            <a:r>
              <a:rPr lang="en-US" dirty="0" err="1" smtClean="0"/>
              <a:t>egla</a:t>
            </a:r>
            <a:r>
              <a:rPr lang="en-US" dirty="0" smtClean="0"/>
              <a:t> </a:t>
            </a:r>
            <a:r>
              <a:rPr lang="en-US" dirty="0" err="1" smtClean="0"/>
              <a:t>mogunost</a:t>
            </a:r>
            <a:r>
              <a:rPr lang="sr-Latn-ME" dirty="0" smtClean="0"/>
              <a:t> </a:t>
            </a:r>
            <a:r>
              <a:rPr lang="en-US" dirty="0" err="1" smtClean="0"/>
              <a:t>manipulacije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8697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i="1" dirty="0" smtClean="0"/>
              <a:t>Princip </a:t>
            </a:r>
            <a:r>
              <a:rPr lang="en-US" i="1" dirty="0" smtClean="0"/>
              <a:t>III</a:t>
            </a:r>
            <a:r>
              <a:rPr lang="sr-Latn-ME" i="1" dirty="0"/>
              <a:t> </a:t>
            </a:r>
            <a:r>
              <a:rPr lang="sr-Latn-ME" i="1" dirty="0" smtClean="0"/>
              <a:t>- </a:t>
            </a:r>
            <a:r>
              <a:rPr lang="en-US" i="1" dirty="0" smtClean="0"/>
              <a:t> </a:t>
            </a:r>
            <a:r>
              <a:rPr lang="en-US" i="1" dirty="0" err="1" smtClean="0"/>
              <a:t>Ravnopravan</a:t>
            </a:r>
            <a:r>
              <a:rPr lang="en-US" i="1" dirty="0" smtClean="0"/>
              <a:t> </a:t>
            </a:r>
            <a:r>
              <a:rPr lang="en-US" i="1" dirty="0" err="1" smtClean="0"/>
              <a:t>tretman</a:t>
            </a:r>
            <a:r>
              <a:rPr lang="en-US" i="1" dirty="0" smtClean="0"/>
              <a:t> </a:t>
            </a:r>
            <a:r>
              <a:rPr lang="en-US" i="1" dirty="0" err="1" smtClean="0"/>
              <a:t>akcionara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6372"/>
            <a:ext cx="10515600" cy="4940591"/>
          </a:xfrm>
        </p:spPr>
        <p:txBody>
          <a:bodyPr>
            <a:normAutofit/>
          </a:bodyPr>
          <a:lstStyle/>
          <a:p>
            <a:pPr algn="just"/>
            <a:r>
              <a:rPr lang="en-US" i="1" dirty="0" err="1" smtClean="0"/>
              <a:t>Okvir</a:t>
            </a:r>
            <a:r>
              <a:rPr lang="en-US" i="1" dirty="0" smtClean="0"/>
              <a:t> </a:t>
            </a:r>
            <a:r>
              <a:rPr lang="en-US" i="1" dirty="0" err="1"/>
              <a:t>korporativnog</a:t>
            </a:r>
            <a:r>
              <a:rPr lang="en-US" i="1" dirty="0"/>
              <a:t> </a:t>
            </a:r>
            <a:r>
              <a:rPr lang="en-US" i="1" dirty="0" err="1"/>
              <a:t>upravljanja</a:t>
            </a:r>
            <a:r>
              <a:rPr lang="en-US" i="1" dirty="0"/>
              <a:t> </a:t>
            </a:r>
            <a:r>
              <a:rPr lang="en-US" i="1" dirty="0" err="1"/>
              <a:t>treba</a:t>
            </a:r>
            <a:r>
              <a:rPr lang="en-US" i="1" dirty="0"/>
              <a:t> da </a:t>
            </a:r>
            <a:r>
              <a:rPr lang="en-US" i="1" dirty="0" err="1" smtClean="0"/>
              <a:t>obezb</a:t>
            </a:r>
            <a:r>
              <a:rPr lang="sr-Latn-ME" i="1" dirty="0" smtClean="0"/>
              <a:t>ij</a:t>
            </a:r>
            <a:r>
              <a:rPr lang="en-US" i="1" dirty="0" err="1" smtClean="0"/>
              <a:t>edi</a:t>
            </a:r>
            <a:r>
              <a:rPr lang="en-US" i="1" dirty="0" smtClean="0"/>
              <a:t> </a:t>
            </a:r>
            <a:r>
              <a:rPr lang="en-US" i="1" dirty="0" err="1"/>
              <a:t>ravnopravan</a:t>
            </a:r>
            <a:r>
              <a:rPr lang="en-US" i="1" dirty="0"/>
              <a:t> </a:t>
            </a:r>
            <a:r>
              <a:rPr lang="en-US" i="1" dirty="0" err="1" smtClean="0"/>
              <a:t>tretman</a:t>
            </a:r>
            <a:r>
              <a:rPr lang="sr-Latn-ME" i="1" dirty="0" smtClean="0"/>
              <a:t> </a:t>
            </a:r>
            <a:r>
              <a:rPr lang="en-US" i="1" dirty="0" err="1" smtClean="0"/>
              <a:t>svih</a:t>
            </a:r>
            <a:r>
              <a:rPr lang="en-US" i="1" dirty="0" smtClean="0"/>
              <a:t> </a:t>
            </a:r>
            <a:r>
              <a:rPr lang="en-US" i="1" dirty="0" err="1"/>
              <a:t>akcionara</a:t>
            </a:r>
            <a:r>
              <a:rPr lang="en-US" i="1" dirty="0"/>
              <a:t>, </a:t>
            </a:r>
            <a:r>
              <a:rPr lang="en-US" i="1" dirty="0" err="1" smtClean="0"/>
              <a:t>uklju</a:t>
            </a:r>
            <a:r>
              <a:rPr lang="sr-Latn-ME" i="1" dirty="0" smtClean="0"/>
              <a:t>č</a:t>
            </a:r>
            <a:r>
              <a:rPr lang="en-US" i="1" dirty="0" err="1" smtClean="0"/>
              <a:t>ujui</a:t>
            </a:r>
            <a:r>
              <a:rPr lang="en-US" i="1" dirty="0" smtClean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manjinske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strane</a:t>
            </a:r>
            <a:r>
              <a:rPr lang="en-US" i="1" dirty="0"/>
              <a:t> </a:t>
            </a:r>
            <a:r>
              <a:rPr lang="en-US" i="1" dirty="0" err="1"/>
              <a:t>akcionare</a:t>
            </a:r>
            <a:r>
              <a:rPr lang="en-US" i="1" dirty="0"/>
              <a:t>. </a:t>
            </a:r>
            <a:r>
              <a:rPr lang="en-US" i="1" dirty="0" err="1" smtClean="0"/>
              <a:t>Svi</a:t>
            </a:r>
            <a:r>
              <a:rPr lang="en-US" i="1" dirty="0" smtClean="0"/>
              <a:t> </a:t>
            </a:r>
            <a:r>
              <a:rPr lang="en-US" i="1" dirty="0" err="1" smtClean="0"/>
              <a:t>akcionari</a:t>
            </a:r>
            <a:r>
              <a:rPr lang="sr-Latn-ME" i="1" dirty="0" smtClean="0"/>
              <a:t> </a:t>
            </a:r>
            <a:r>
              <a:rPr lang="en-US" i="1" dirty="0" err="1" smtClean="0"/>
              <a:t>treba</a:t>
            </a:r>
            <a:r>
              <a:rPr lang="en-US" i="1" dirty="0" smtClean="0"/>
              <a:t> </a:t>
            </a:r>
            <a:r>
              <a:rPr lang="en-US" i="1" dirty="0"/>
              <a:t>da </a:t>
            </a:r>
            <a:r>
              <a:rPr lang="en-US" i="1" dirty="0" err="1"/>
              <a:t>imaju</a:t>
            </a:r>
            <a:r>
              <a:rPr lang="en-US" i="1" dirty="0"/>
              <a:t> </a:t>
            </a:r>
            <a:r>
              <a:rPr lang="en-US" i="1" dirty="0" err="1" smtClean="0"/>
              <a:t>mogu</a:t>
            </a:r>
            <a:r>
              <a:rPr lang="sr-Latn-ME" i="1" dirty="0" smtClean="0"/>
              <a:t>ć</a:t>
            </a:r>
            <a:r>
              <a:rPr lang="en-US" i="1" dirty="0" err="1" smtClean="0"/>
              <a:t>nost</a:t>
            </a:r>
            <a:r>
              <a:rPr lang="en-US" i="1" dirty="0" smtClean="0"/>
              <a:t> </a:t>
            </a:r>
            <a:r>
              <a:rPr lang="en-US" i="1" dirty="0"/>
              <a:t>da </a:t>
            </a:r>
            <a:r>
              <a:rPr lang="en-US" i="1" dirty="0" err="1" smtClean="0"/>
              <a:t>obezb</a:t>
            </a:r>
            <a:r>
              <a:rPr lang="sr-Latn-ME" i="1" dirty="0" smtClean="0"/>
              <a:t>ij</a:t>
            </a:r>
            <a:r>
              <a:rPr lang="en-US" i="1" dirty="0" err="1" smtClean="0"/>
              <a:t>ede</a:t>
            </a:r>
            <a:r>
              <a:rPr lang="en-US" i="1" dirty="0" smtClean="0"/>
              <a:t> </a:t>
            </a:r>
            <a:r>
              <a:rPr lang="en-US" i="1" dirty="0" err="1"/>
              <a:t>efikasnu</a:t>
            </a:r>
            <a:r>
              <a:rPr lang="en-US" i="1" dirty="0"/>
              <a:t> </a:t>
            </a:r>
            <a:r>
              <a:rPr lang="en-US" i="1" dirty="0" err="1"/>
              <a:t>pravnu</a:t>
            </a:r>
            <a:r>
              <a:rPr lang="en-US" i="1" dirty="0"/>
              <a:t> </a:t>
            </a:r>
            <a:r>
              <a:rPr lang="en-US" i="1" dirty="0" err="1"/>
              <a:t>zaštitu</a:t>
            </a:r>
            <a:r>
              <a:rPr lang="en-US" i="1" dirty="0"/>
              <a:t> u </a:t>
            </a:r>
            <a:r>
              <a:rPr lang="en-US" i="1" dirty="0" err="1" smtClean="0"/>
              <a:t>slu</a:t>
            </a:r>
            <a:r>
              <a:rPr lang="sr-Latn-ME" i="1" dirty="0" smtClean="0"/>
              <a:t>č</a:t>
            </a:r>
            <a:r>
              <a:rPr lang="en-US" i="1" dirty="0" err="1" smtClean="0"/>
              <a:t>aju</a:t>
            </a:r>
            <a:r>
              <a:rPr lang="sr-Latn-ME" i="1" dirty="0" smtClean="0"/>
              <a:t> </a:t>
            </a:r>
            <a:r>
              <a:rPr lang="en-US" i="1" dirty="0" err="1" smtClean="0"/>
              <a:t>povrede</a:t>
            </a:r>
            <a:r>
              <a:rPr lang="en-US" i="1" dirty="0" smtClean="0"/>
              <a:t> </a:t>
            </a:r>
            <a:r>
              <a:rPr lang="en-US" i="1" dirty="0" err="1"/>
              <a:t>njihovih</a:t>
            </a:r>
            <a:r>
              <a:rPr lang="en-US" i="1" dirty="0"/>
              <a:t> </a:t>
            </a:r>
            <a:r>
              <a:rPr lang="en-US" i="1" dirty="0" err="1"/>
              <a:t>prava</a:t>
            </a:r>
            <a:r>
              <a:rPr lang="en-US" i="1" dirty="0"/>
              <a:t>.</a:t>
            </a:r>
          </a:p>
          <a:p>
            <a:pPr algn="just"/>
            <a:r>
              <a:rPr lang="en-US" dirty="0" err="1"/>
              <a:t>Važan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je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erenje</a:t>
            </a:r>
            <a:r>
              <a:rPr lang="en-US" dirty="0" smtClean="0"/>
              <a:t> </a:t>
            </a:r>
            <a:r>
              <a:rPr lang="en-US" dirty="0" err="1"/>
              <a:t>akcionara</a:t>
            </a:r>
            <a:r>
              <a:rPr lang="en-US" dirty="0"/>
              <a:t> da 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oni</a:t>
            </a:r>
            <a:r>
              <a:rPr lang="sr-Latn-ME" dirty="0" smtClean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smtClean="0"/>
              <a:t>e</a:t>
            </a:r>
            <a:r>
              <a:rPr lang="sr-Latn-ME" dirty="0" smtClean="0"/>
              <a:t>đ</a:t>
            </a:r>
            <a:r>
              <a:rPr lang="en-US" dirty="0" err="1" smtClean="0"/>
              <a:t>uju</a:t>
            </a:r>
            <a:r>
              <a:rPr lang="en-US" dirty="0" smtClean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zašti</a:t>
            </a:r>
            <a:r>
              <a:rPr lang="sr-Latn-ME" dirty="0" smtClean="0"/>
              <a:t>ć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nenamenskog</a:t>
            </a:r>
            <a:r>
              <a:rPr lang="en-US" dirty="0"/>
              <a:t> </a:t>
            </a:r>
            <a:r>
              <a:rPr lang="en-US" dirty="0" err="1"/>
              <a:t>korišenja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pronev</a:t>
            </a:r>
            <a:r>
              <a:rPr lang="sr-Latn-ME" dirty="0" smtClean="0"/>
              <a:t>j</a:t>
            </a:r>
            <a:r>
              <a:rPr lang="en-US" dirty="0" smtClean="0"/>
              <a:t>ere </a:t>
            </a:r>
            <a:r>
              <a:rPr lang="en-US" dirty="0"/>
              <a:t>od </a:t>
            </a:r>
            <a:r>
              <a:rPr lang="en-US" dirty="0" err="1" smtClean="0"/>
              <a:t>strane</a:t>
            </a:r>
            <a:r>
              <a:rPr lang="sr-Latn-ME" dirty="0" smtClean="0"/>
              <a:t> </a:t>
            </a:r>
            <a:r>
              <a:rPr lang="en-US" dirty="0" err="1" smtClean="0"/>
              <a:t>rukovodstva</a:t>
            </a:r>
            <a:r>
              <a:rPr lang="en-US" dirty="0"/>
              <a:t>, </a:t>
            </a:r>
            <a:r>
              <a:rPr lang="sr-Latn-ME" dirty="0" smtClean="0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kontrolu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5560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Odbori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menadžment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kontrolu</a:t>
            </a:r>
            <a:r>
              <a:rPr lang="en-US" dirty="0"/>
              <a:t>,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priliku</a:t>
            </a:r>
            <a:r>
              <a:rPr lang="en-US" dirty="0"/>
              <a:t> da</a:t>
            </a:r>
            <a:r>
              <a:rPr lang="sr-Latn-ME" dirty="0"/>
              <a:t> </a:t>
            </a:r>
            <a:r>
              <a:rPr lang="fi-FI" dirty="0"/>
              <a:t>u</a:t>
            </a:r>
            <a:r>
              <a:rPr lang="sr-Latn-ME" dirty="0"/>
              <a:t>č</a:t>
            </a:r>
            <a:r>
              <a:rPr lang="fi-FI" dirty="0"/>
              <a:t>estvuju u aktivnostima koje mogu koristiti njihovim vlastitim interesima na</a:t>
            </a:r>
            <a:r>
              <a:rPr lang="sr-Latn-ME" dirty="0"/>
              <a:t> </a:t>
            </a:r>
            <a:r>
              <a:rPr lang="en-US" dirty="0" err="1"/>
              <a:t>štetu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kontrolu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obezb</a:t>
            </a:r>
            <a:r>
              <a:rPr lang="sr-Latn-ME" dirty="0"/>
              <a:t>j</a:t>
            </a:r>
            <a:r>
              <a:rPr lang="en-US" dirty="0"/>
              <a:t>e</a:t>
            </a:r>
            <a:r>
              <a:rPr lang="sr-Latn-ME" dirty="0"/>
              <a:t>đ</a:t>
            </a:r>
            <a:r>
              <a:rPr lang="en-US" dirty="0" err="1"/>
              <a:t>enju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, </a:t>
            </a:r>
            <a:r>
              <a:rPr lang="en-US" dirty="0" err="1"/>
              <a:t>treba</a:t>
            </a:r>
            <a:r>
              <a:rPr lang="sr-Latn-ME" dirty="0"/>
              <a:t> </a:t>
            </a:r>
            <a:r>
              <a:rPr lang="en-US" dirty="0" err="1"/>
              <a:t>praviti</a:t>
            </a:r>
            <a:r>
              <a:rPr lang="en-US" dirty="0"/>
              <a:t> </a:t>
            </a:r>
            <a:r>
              <a:rPr lang="en-US" dirty="0" err="1"/>
              <a:t>razliku</a:t>
            </a:r>
            <a:r>
              <a:rPr lang="en-US" dirty="0"/>
              <a:t> </a:t>
            </a:r>
            <a:r>
              <a:rPr lang="en-US" dirty="0" err="1"/>
              <a:t>izme</a:t>
            </a:r>
            <a:r>
              <a:rPr lang="sr-Latn-ME" dirty="0"/>
              <a:t>đ</a:t>
            </a:r>
            <a:r>
              <a:rPr lang="en-US" dirty="0"/>
              <a:t>u </a:t>
            </a:r>
            <a:r>
              <a:rPr lang="en-US" i="1" dirty="0"/>
              <a:t>ex-ante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i="1" dirty="0"/>
              <a:t>ex-post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i="1" dirty="0"/>
              <a:t>Ex-ante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pt-BR" dirty="0"/>
              <a:t>recimo, prava pre</a:t>
            </a:r>
            <a:r>
              <a:rPr lang="sr-Latn-ME" dirty="0"/>
              <a:t>č</a:t>
            </a:r>
            <a:r>
              <a:rPr lang="pt-BR" dirty="0"/>
              <a:t>e kupovine i kvalifikovana ve</a:t>
            </a:r>
            <a:r>
              <a:rPr lang="sr-Latn-ME" dirty="0"/>
              <a:t>ć</a:t>
            </a:r>
            <a:r>
              <a:rPr lang="pt-BR" dirty="0"/>
              <a:t>ina za odre</a:t>
            </a:r>
            <a:r>
              <a:rPr lang="sr-Latn-ME" dirty="0"/>
              <a:t>đ</a:t>
            </a:r>
            <a:r>
              <a:rPr lang="pt-BR" dirty="0"/>
              <a:t>ene odluke. </a:t>
            </a:r>
            <a:endParaRPr lang="sr-Latn-ME" dirty="0"/>
          </a:p>
          <a:p>
            <a:pPr algn="just"/>
            <a:r>
              <a:rPr lang="pt-BR" i="1" dirty="0" smtClean="0"/>
              <a:t>Ex</a:t>
            </a:r>
            <a:r>
              <a:rPr lang="sr-Latn-ME" i="1" dirty="0" smtClean="0"/>
              <a:t>-</a:t>
            </a:r>
            <a:r>
              <a:rPr lang="pt-BR" i="1" dirty="0" smtClean="0"/>
              <a:t>post</a:t>
            </a:r>
            <a:r>
              <a:rPr lang="sr-Latn-ME" i="1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omogu</a:t>
            </a:r>
            <a:r>
              <a:rPr lang="sr-Latn-ME" dirty="0"/>
              <a:t>ć</a:t>
            </a:r>
            <a:r>
              <a:rPr lang="en-US" dirty="0" err="1"/>
              <a:t>avaju</a:t>
            </a:r>
            <a:r>
              <a:rPr lang="en-US" dirty="0"/>
              <a:t> </a:t>
            </a:r>
            <a:r>
              <a:rPr lang="en-US" dirty="0" err="1"/>
              <a:t>pravnu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u </a:t>
            </a:r>
            <a:r>
              <a:rPr lang="en-US" dirty="0" err="1"/>
              <a:t>slu</a:t>
            </a:r>
            <a:r>
              <a:rPr lang="sr-Latn-ME" dirty="0"/>
              <a:t>č</a:t>
            </a:r>
            <a:r>
              <a:rPr lang="en-US" dirty="0" err="1"/>
              <a:t>aju</a:t>
            </a:r>
            <a:r>
              <a:rPr lang="en-US" dirty="0"/>
              <a:t>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/>
              <a:t>kršenja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U</a:t>
            </a:r>
            <a:r>
              <a:rPr lang="sr-Latn-ME" dirty="0"/>
              <a:t> </a:t>
            </a:r>
            <a:r>
              <a:rPr lang="en-US" dirty="0" err="1"/>
              <a:t>jurisdikcijama</a:t>
            </a:r>
            <a:r>
              <a:rPr lang="en-US" dirty="0"/>
              <a:t> </a:t>
            </a:r>
            <a:r>
              <a:rPr lang="en-US" dirty="0" err="1"/>
              <a:t>gde</a:t>
            </a:r>
            <a:r>
              <a:rPr lang="en-US" dirty="0"/>
              <a:t> je prim</a:t>
            </a:r>
            <a:r>
              <a:rPr lang="sr-Latn-ME" dirty="0"/>
              <a:t>j</a:t>
            </a:r>
            <a:r>
              <a:rPr lang="en-US" dirty="0" err="1"/>
              <a:t>ena</a:t>
            </a:r>
            <a:r>
              <a:rPr lang="en-US" dirty="0"/>
              <a:t> </a:t>
            </a:r>
            <a:r>
              <a:rPr lang="en-US" dirty="0" err="1"/>
              <a:t>pravnog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regulatornog</a:t>
            </a:r>
            <a:r>
              <a:rPr lang="en-US" dirty="0"/>
              <a:t> </a:t>
            </a:r>
            <a:r>
              <a:rPr lang="en-US" dirty="0" err="1"/>
              <a:t>okvira</a:t>
            </a:r>
            <a:r>
              <a:rPr lang="en-US" dirty="0"/>
              <a:t> </a:t>
            </a:r>
            <a:r>
              <a:rPr lang="en-US" dirty="0" err="1"/>
              <a:t>slaba</a:t>
            </a:r>
            <a:r>
              <a:rPr lang="en-US" dirty="0"/>
              <a:t>, </a:t>
            </a:r>
            <a:r>
              <a:rPr lang="en-US" dirty="0" err="1"/>
              <a:t>pojedine</a:t>
            </a:r>
            <a:r>
              <a:rPr lang="sr-Latn-ME" dirty="0"/>
              <a:t> </a:t>
            </a:r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oja</a:t>
            </a:r>
            <a:r>
              <a:rPr lang="sr-Latn-ME" dirty="0"/>
              <a:t>č</a:t>
            </a:r>
            <a:r>
              <a:rPr lang="en-US" dirty="0"/>
              <a:t>ale </a:t>
            </a:r>
            <a:r>
              <a:rPr lang="en-US" i="1" dirty="0"/>
              <a:t>ex-ante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postavljanjem</a:t>
            </a:r>
            <a:r>
              <a:rPr lang="en-US" dirty="0"/>
              <a:t> </a:t>
            </a:r>
            <a:r>
              <a:rPr lang="en-US" dirty="0" err="1"/>
              <a:t>niskog</a:t>
            </a:r>
            <a:r>
              <a:rPr lang="en-US" dirty="0"/>
              <a:t> </a:t>
            </a:r>
            <a:r>
              <a:rPr lang="en-US" dirty="0" err="1"/>
              <a:t>praga</a:t>
            </a:r>
            <a:r>
              <a:rPr lang="sr-Latn-ME" dirty="0"/>
              <a:t> </a:t>
            </a:r>
            <a:r>
              <a:rPr lang="en-US" dirty="0" err="1"/>
              <a:t>vlasništva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akcijama</a:t>
            </a:r>
            <a:r>
              <a:rPr lang="en-US" dirty="0"/>
              <a:t> </a:t>
            </a:r>
            <a:r>
              <a:rPr lang="en-US" dirty="0" err="1"/>
              <a:t>potrebnog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stavljanje</a:t>
            </a:r>
            <a:r>
              <a:rPr lang="en-US" dirty="0"/>
              <a:t> </a:t>
            </a:r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dnevni</a:t>
            </a:r>
            <a:r>
              <a:rPr lang="en-US" dirty="0"/>
              <a:t> red </a:t>
            </a:r>
            <a:r>
              <a:rPr lang="en-US" dirty="0" err="1" smtClean="0"/>
              <a:t>skupštine</a:t>
            </a:r>
            <a:r>
              <a:rPr lang="sr-Latn-ME" dirty="0" smtClean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zaht</a:t>
            </a:r>
            <a:r>
              <a:rPr lang="sr-Latn-ME" dirty="0"/>
              <a:t>j</a:t>
            </a:r>
            <a:r>
              <a:rPr lang="en-US" dirty="0" err="1"/>
              <a:t>evanjem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sr-Latn-ME" dirty="0"/>
              <a:t>ć</a:t>
            </a:r>
            <a:r>
              <a:rPr lang="en-US" dirty="0" err="1"/>
              <a:t>ine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donošenje</a:t>
            </a:r>
            <a:r>
              <a:rPr lang="sr-Latn-ME" dirty="0"/>
              <a:t> </a:t>
            </a:r>
            <a:r>
              <a:rPr lang="en-US" dirty="0" err="1"/>
              <a:t>odre</a:t>
            </a:r>
            <a:r>
              <a:rPr lang="sr-Latn-ME" dirty="0"/>
              <a:t>đ</a:t>
            </a:r>
            <a:r>
              <a:rPr lang="en-US" dirty="0" err="1"/>
              <a:t>enih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. </a:t>
            </a:r>
            <a:endParaRPr lang="sr-Latn-ME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574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2318"/>
            <a:ext cx="10515600" cy="511464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Principima</a:t>
            </a:r>
            <a:r>
              <a:rPr lang="en-US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zagovara</a:t>
            </a:r>
            <a:r>
              <a:rPr lang="en-US" dirty="0"/>
              <a:t> </a:t>
            </a:r>
            <a:r>
              <a:rPr lang="en-US" dirty="0" err="1"/>
              <a:t>jednak</a:t>
            </a:r>
            <a:r>
              <a:rPr lang="en-US" dirty="0"/>
              <a:t> </a:t>
            </a:r>
            <a:r>
              <a:rPr lang="en-US" dirty="0" err="1"/>
              <a:t>tretman</a:t>
            </a:r>
            <a:r>
              <a:rPr lang="en-US" dirty="0"/>
              <a:t> </a:t>
            </a:r>
            <a:r>
              <a:rPr lang="en-US" dirty="0" err="1"/>
              <a:t>stranih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domaih</a:t>
            </a:r>
            <a:r>
              <a:rPr lang="sr-Latn-ME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korporativnom</a:t>
            </a:r>
            <a:r>
              <a:rPr lang="en-US" dirty="0"/>
              <a:t> </a:t>
            </a:r>
            <a:r>
              <a:rPr lang="en-US" dirty="0" err="1"/>
              <a:t>upravljanju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Principi</a:t>
            </a:r>
            <a:r>
              <a:rPr lang="en-US" dirty="0"/>
              <a:t> se ne </a:t>
            </a:r>
            <a:r>
              <a:rPr lang="en-US" dirty="0" err="1"/>
              <a:t>bave</a:t>
            </a:r>
            <a:r>
              <a:rPr lang="en-US" dirty="0"/>
              <a:t> </a:t>
            </a:r>
            <a:r>
              <a:rPr lang="en-US" dirty="0" err="1"/>
              <a:t>politikama</a:t>
            </a:r>
            <a:r>
              <a:rPr lang="en-US" dirty="0"/>
              <a:t> </a:t>
            </a:r>
            <a:r>
              <a:rPr lang="en-US" dirty="0" err="1"/>
              <a:t>vlada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pogledu</a:t>
            </a:r>
            <a:r>
              <a:rPr lang="en-US" dirty="0" smtClean="0"/>
              <a:t> </a:t>
            </a:r>
            <a:r>
              <a:rPr lang="en-US" dirty="0" err="1"/>
              <a:t>regulisanja</a:t>
            </a:r>
            <a:r>
              <a:rPr lang="en-US" dirty="0"/>
              <a:t> </a:t>
            </a:r>
            <a:r>
              <a:rPr lang="en-US" dirty="0" err="1"/>
              <a:t>stranih</a:t>
            </a:r>
            <a:r>
              <a:rPr lang="en-US" dirty="0"/>
              <a:t> </a:t>
            </a:r>
            <a:r>
              <a:rPr lang="en-US" dirty="0" err="1"/>
              <a:t>direktnih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Jedan od </a:t>
            </a:r>
            <a:r>
              <a:rPr lang="pl-PL" dirty="0" smtClean="0"/>
              <a:t>načina </a:t>
            </a:r>
            <a:r>
              <a:rPr lang="pl-PL" dirty="0"/>
              <a:t>na koji akcionari mogu sprovoditi svoja prava jeste da budu </a:t>
            </a:r>
            <a:r>
              <a:rPr lang="pl-PL" dirty="0" smtClean="0"/>
              <a:t>u </a:t>
            </a:r>
            <a:r>
              <a:rPr lang="en-US" dirty="0" err="1" smtClean="0"/>
              <a:t>mogunosti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pokrenu</a:t>
            </a:r>
            <a:r>
              <a:rPr lang="en-US" dirty="0"/>
              <a:t> </a:t>
            </a:r>
            <a:r>
              <a:rPr lang="en-US" dirty="0" err="1"/>
              <a:t>zakonske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administrativne</a:t>
            </a:r>
            <a:r>
              <a:rPr lang="en-US" dirty="0"/>
              <a:t> </a:t>
            </a:r>
            <a:r>
              <a:rPr lang="en-US" dirty="0" err="1"/>
              <a:t>postupke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 smtClean="0"/>
              <a:t>rukovodstva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Iskustvo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pokazalo</a:t>
            </a:r>
            <a:r>
              <a:rPr lang="en-US" dirty="0"/>
              <a:t> da je </a:t>
            </a:r>
            <a:r>
              <a:rPr lang="en-US" dirty="0" err="1"/>
              <a:t>važna</a:t>
            </a:r>
            <a:r>
              <a:rPr lang="en-US" dirty="0"/>
              <a:t> </a:t>
            </a:r>
            <a:r>
              <a:rPr lang="en-US" dirty="0" err="1"/>
              <a:t>determinanta</a:t>
            </a:r>
            <a:r>
              <a:rPr lang="en-US" dirty="0"/>
              <a:t> </a:t>
            </a:r>
            <a:r>
              <a:rPr lang="en-US" dirty="0" err="1"/>
              <a:t>stepena</a:t>
            </a:r>
            <a:r>
              <a:rPr lang="en-US" dirty="0"/>
              <a:t> </a:t>
            </a:r>
            <a:r>
              <a:rPr lang="en-US" dirty="0" err="1" smtClean="0"/>
              <a:t>zaštite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/>
              <a:t>akcionara</a:t>
            </a:r>
            <a:r>
              <a:rPr lang="en-US" dirty="0"/>
              <a:t> da li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efikasan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dobijanje</a:t>
            </a:r>
            <a:r>
              <a:rPr lang="en-US" dirty="0"/>
              <a:t> </a:t>
            </a:r>
            <a:r>
              <a:rPr lang="en-US" dirty="0" err="1"/>
              <a:t>pravne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 smtClean="0"/>
              <a:t>uz</a:t>
            </a:r>
            <a:r>
              <a:rPr lang="sr-Latn-ME" dirty="0" smtClean="0"/>
              <a:t> </a:t>
            </a:r>
            <a:r>
              <a:rPr lang="en-US" dirty="0" err="1" smtClean="0"/>
              <a:t>razumne</a:t>
            </a:r>
            <a:r>
              <a:rPr lang="en-US" dirty="0" smtClean="0"/>
              <a:t> </a:t>
            </a:r>
            <a:r>
              <a:rPr lang="en-US" dirty="0" err="1"/>
              <a:t>troškove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bez </a:t>
            </a:r>
            <a:r>
              <a:rPr lang="en-US" dirty="0" err="1"/>
              <a:t>preteranog</a:t>
            </a:r>
            <a:r>
              <a:rPr lang="en-US" dirty="0"/>
              <a:t> </a:t>
            </a:r>
            <a:r>
              <a:rPr lang="en-US" dirty="0" err="1"/>
              <a:t>odlaganja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erenje</a:t>
            </a:r>
            <a:r>
              <a:rPr lang="en-US" dirty="0" smtClean="0"/>
              <a:t> </a:t>
            </a:r>
            <a:r>
              <a:rPr lang="en-US" dirty="0" err="1"/>
              <a:t>manjinskih</a:t>
            </a:r>
            <a:r>
              <a:rPr lang="en-US" dirty="0"/>
              <a:t> </a:t>
            </a:r>
            <a:r>
              <a:rPr lang="en-US" dirty="0" err="1" smtClean="0"/>
              <a:t>investitora</a:t>
            </a:r>
            <a:r>
              <a:rPr lang="sr-Latn-ME" dirty="0" smtClean="0"/>
              <a:t> </a:t>
            </a:r>
            <a:r>
              <a:rPr lang="pl-PL" dirty="0" smtClean="0"/>
              <a:t>je </a:t>
            </a:r>
            <a:r>
              <a:rPr lang="pl-PL" dirty="0"/>
              <a:t>dodatno </a:t>
            </a:r>
            <a:r>
              <a:rPr lang="pl-PL" dirty="0" smtClean="0"/>
              <a:t>ojačano </a:t>
            </a:r>
            <a:r>
              <a:rPr lang="pl-PL" dirty="0"/>
              <a:t>kada pravni sistem </a:t>
            </a:r>
            <a:r>
              <a:rPr lang="pl-PL" dirty="0" smtClean="0"/>
              <a:t>predviđa </a:t>
            </a:r>
            <a:r>
              <a:rPr lang="pl-PL" dirty="0"/>
              <a:t>mehanizme za </a:t>
            </a:r>
            <a:r>
              <a:rPr lang="pl-PL" dirty="0" smtClean="0"/>
              <a:t>manjinske </a:t>
            </a:r>
            <a:r>
              <a:rPr lang="en-US" dirty="0" err="1" smtClean="0"/>
              <a:t>akcionare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pokretanje</a:t>
            </a:r>
            <a:r>
              <a:rPr lang="en-US" dirty="0"/>
              <a:t> </a:t>
            </a:r>
            <a:r>
              <a:rPr lang="en-US" dirty="0" err="1"/>
              <a:t>tužbi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osnovanog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 da </a:t>
            </a:r>
            <a:r>
              <a:rPr lang="en-US" dirty="0" smtClean="0"/>
              <a:t>v</a:t>
            </a:r>
            <a:r>
              <a:rPr lang="sr-Latn-ME" dirty="0" smtClean="0"/>
              <a:t>j</a:t>
            </a:r>
            <a:r>
              <a:rPr lang="en-US" dirty="0" err="1" smtClean="0"/>
              <a:t>eruju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prekršena</a:t>
            </a:r>
            <a:r>
              <a:rPr lang="en-US" dirty="0" smtClean="0"/>
              <a:t> </a:t>
            </a:r>
            <a:r>
              <a:rPr lang="en-US" dirty="0" err="1"/>
              <a:t>njihova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Obezbe</a:t>
            </a:r>
            <a:r>
              <a:rPr lang="sr-Latn-ME" dirty="0" smtClean="0"/>
              <a:t>đ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/>
              <a:t>takvih</a:t>
            </a:r>
            <a:r>
              <a:rPr lang="en-US" dirty="0"/>
              <a:t> </a:t>
            </a:r>
            <a:r>
              <a:rPr lang="en-US" dirty="0" err="1"/>
              <a:t>mehanizama</a:t>
            </a:r>
            <a:r>
              <a:rPr lang="en-US" dirty="0"/>
              <a:t> </a:t>
            </a:r>
            <a:r>
              <a:rPr lang="en-US" dirty="0" err="1" smtClean="0"/>
              <a:t>sprovo</a:t>
            </a:r>
            <a:r>
              <a:rPr lang="sr-Latn-ME" dirty="0" smtClean="0"/>
              <a:t>đ</a:t>
            </a:r>
            <a:r>
              <a:rPr lang="en-US" dirty="0" err="1" smtClean="0"/>
              <a:t>enja</a:t>
            </a:r>
            <a:r>
              <a:rPr lang="sr-Latn-ME" dirty="0" smtClean="0"/>
              <a:t> </a:t>
            </a:r>
            <a:r>
              <a:rPr lang="en-US" dirty="0" err="1" smtClean="0"/>
              <a:t>zakona</a:t>
            </a:r>
            <a:r>
              <a:rPr lang="en-US" dirty="0" smtClean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kljunu</a:t>
            </a:r>
            <a:r>
              <a:rPr lang="en-US" dirty="0"/>
              <a:t> </a:t>
            </a:r>
            <a:r>
              <a:rPr lang="en-US" dirty="0" err="1"/>
              <a:t>odgovornost</a:t>
            </a:r>
            <a:r>
              <a:rPr lang="en-US" dirty="0"/>
              <a:t> </a:t>
            </a:r>
            <a:r>
              <a:rPr lang="en-US" dirty="0" err="1"/>
              <a:t>zakonodavaca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regulatornih</a:t>
            </a:r>
            <a:r>
              <a:rPr lang="en-US" dirty="0"/>
              <a:t> organa.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0242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/>
              <a:t>rizik</a:t>
            </a:r>
            <a:r>
              <a:rPr lang="en-US" dirty="0"/>
              <a:t> da se u </a:t>
            </a:r>
            <a:r>
              <a:rPr lang="en-US" dirty="0" err="1"/>
              <a:t>pravnom</a:t>
            </a:r>
            <a:r>
              <a:rPr lang="en-US" dirty="0"/>
              <a:t> </a:t>
            </a:r>
            <a:r>
              <a:rPr lang="en-US" dirty="0" err="1"/>
              <a:t>sistemu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omogu</a:t>
            </a:r>
            <a:r>
              <a:rPr lang="sr-Latn-ME" dirty="0" smtClean="0"/>
              <a:t>ć</a:t>
            </a:r>
            <a:r>
              <a:rPr lang="en-US" dirty="0" smtClean="0"/>
              <a:t>ava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 smtClean="0"/>
              <a:t>kom</a:t>
            </a:r>
            <a:r>
              <a:rPr lang="sr-Latn-ME" dirty="0" smtClean="0"/>
              <a:t> </a:t>
            </a:r>
            <a:r>
              <a:rPr lang="en-US" dirty="0" err="1" smtClean="0"/>
              <a:t>investitoru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sudu</a:t>
            </a:r>
            <a:r>
              <a:rPr lang="en-US" dirty="0"/>
              <a:t> </a:t>
            </a:r>
            <a:r>
              <a:rPr lang="en-US" dirty="0" err="1"/>
              <a:t>osporava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previše</a:t>
            </a:r>
            <a:r>
              <a:rPr lang="en-US" dirty="0"/>
              <a:t> </a:t>
            </a:r>
            <a:r>
              <a:rPr lang="en-US" dirty="0" err="1"/>
              <a:t>posezati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parnicama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Stoga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mnogi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uveli</a:t>
            </a:r>
            <a:r>
              <a:rPr lang="en-US" dirty="0"/>
              <a:t> </a:t>
            </a:r>
            <a:r>
              <a:rPr lang="en-US" dirty="0" err="1"/>
              <a:t>odredbe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</a:t>
            </a:r>
            <a:r>
              <a:rPr lang="en-US" dirty="0" err="1" smtClean="0"/>
              <a:t>rukovodstva</a:t>
            </a:r>
            <a:r>
              <a:rPr lang="sr-Latn-ME" dirty="0" smtClean="0"/>
              <a:t> </a:t>
            </a:r>
            <a:r>
              <a:rPr lang="it-IT" dirty="0" smtClean="0"/>
              <a:t>i </a:t>
            </a:r>
            <a:r>
              <a:rPr lang="sr-Latn-ME" dirty="0" smtClean="0"/>
              <a:t>č</a:t>
            </a:r>
            <a:r>
              <a:rPr lang="it-IT" dirty="0" smtClean="0"/>
              <a:t>lanova </a:t>
            </a:r>
            <a:r>
              <a:rPr lang="it-IT" dirty="0"/>
              <a:t>odbora od zloupotrebe parnice u formi </a:t>
            </a:r>
            <a:r>
              <a:rPr lang="it-IT" dirty="0" smtClean="0"/>
              <a:t>prov</a:t>
            </a:r>
            <a:r>
              <a:rPr lang="sr-Latn-ME" dirty="0" smtClean="0"/>
              <a:t>j</a:t>
            </a:r>
            <a:r>
              <a:rPr lang="it-IT" dirty="0" smtClean="0"/>
              <a:t>ere </a:t>
            </a:r>
            <a:r>
              <a:rPr lang="it-IT" dirty="0"/>
              <a:t>dovoljnosti </a:t>
            </a:r>
            <a:r>
              <a:rPr lang="it-IT" dirty="0" smtClean="0"/>
              <a:t>žalbe</a:t>
            </a:r>
            <a:r>
              <a:rPr lang="sr-Latn-ME" dirty="0" smtClean="0"/>
              <a:t> </a:t>
            </a:r>
            <a:r>
              <a:rPr lang="en-US" dirty="0" err="1" smtClean="0"/>
              <a:t>akcionara</a:t>
            </a:r>
            <a:r>
              <a:rPr lang="en-US" dirty="0"/>
              <a:t>, </a:t>
            </a:r>
            <a:r>
              <a:rPr lang="en-US" dirty="0" err="1"/>
              <a:t>takozvanog</a:t>
            </a:r>
            <a:r>
              <a:rPr lang="en-US" dirty="0"/>
              <a:t> </a:t>
            </a:r>
            <a:r>
              <a:rPr lang="en-US" dirty="0" err="1" smtClean="0"/>
              <a:t>uto</a:t>
            </a:r>
            <a:r>
              <a:rPr lang="sr-Latn-ME" dirty="0" smtClean="0"/>
              <a:t>č</a:t>
            </a:r>
            <a:r>
              <a:rPr lang="en-US" dirty="0" err="1" smtClean="0"/>
              <a:t>išta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menadžmenta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(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pravilo</a:t>
            </a:r>
            <a:r>
              <a:rPr lang="en-US" dirty="0"/>
              <a:t>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/>
              <a:t>poslovnog</a:t>
            </a:r>
            <a:r>
              <a:rPr lang="en-US" dirty="0"/>
              <a:t> </a:t>
            </a:r>
            <a:r>
              <a:rPr lang="en-US" dirty="0" err="1"/>
              <a:t>suda</a:t>
            </a:r>
            <a:r>
              <a:rPr lang="en-US" dirty="0"/>
              <a:t>),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uto</a:t>
            </a:r>
            <a:r>
              <a:rPr lang="sr-Latn-ME" dirty="0" smtClean="0"/>
              <a:t>č</a:t>
            </a:r>
            <a:r>
              <a:rPr lang="en-US" dirty="0" err="1" smtClean="0"/>
              <a:t>išta</a:t>
            </a:r>
            <a:r>
              <a:rPr lang="en-US" dirty="0" smtClean="0"/>
              <a:t> </a:t>
            </a:r>
            <a:r>
              <a:rPr lang="en-US" dirty="0" err="1"/>
              <a:t>vezano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elodanjivanje</a:t>
            </a:r>
            <a:r>
              <a:rPr lang="en-US" dirty="0" smtClean="0"/>
              <a:t> </a:t>
            </a:r>
            <a:r>
              <a:rPr lang="en-US" dirty="0" err="1"/>
              <a:t>informacija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Na </a:t>
            </a:r>
            <a:r>
              <a:rPr lang="en-US" dirty="0" err="1"/>
              <a:t>kraju</a:t>
            </a:r>
            <a:r>
              <a:rPr lang="en-US" dirty="0"/>
              <a:t>, mora se </a:t>
            </a:r>
            <a:r>
              <a:rPr lang="en-US" dirty="0" err="1" smtClean="0"/>
              <a:t>posti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ravnoteža</a:t>
            </a:r>
            <a:r>
              <a:rPr lang="en-US" dirty="0"/>
              <a:t> </a:t>
            </a:r>
            <a:r>
              <a:rPr lang="en-US" dirty="0" err="1" smtClean="0"/>
              <a:t>izme</a:t>
            </a:r>
            <a:r>
              <a:rPr lang="sr-Latn-ME" dirty="0" smtClean="0"/>
              <a:t>đ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dopuštanja</a:t>
            </a:r>
            <a:r>
              <a:rPr lang="en-US" dirty="0" smtClean="0"/>
              <a:t> </a:t>
            </a:r>
            <a:r>
              <a:rPr lang="en-US" dirty="0" err="1"/>
              <a:t>investitorima</a:t>
            </a:r>
            <a:r>
              <a:rPr lang="en-US" dirty="0"/>
              <a:t> da </a:t>
            </a:r>
            <a:r>
              <a:rPr lang="en-US" dirty="0" err="1"/>
              <a:t>traže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smtClean="0"/>
              <a:t>l</a:t>
            </a:r>
            <a:r>
              <a:rPr lang="sr-Latn-ME" dirty="0" smtClean="0"/>
              <a:t>ij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kršenje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 smtClean="0"/>
              <a:t>vlasništva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izb</a:t>
            </a:r>
            <a:r>
              <a:rPr lang="sr-Latn-ME" dirty="0" smtClean="0"/>
              <a:t>j</a:t>
            </a:r>
            <a:r>
              <a:rPr lang="en-US" dirty="0" err="1" smtClean="0"/>
              <a:t>egavanja</a:t>
            </a:r>
            <a:r>
              <a:rPr lang="en-US" dirty="0" smtClean="0"/>
              <a:t> </a:t>
            </a:r>
            <a:r>
              <a:rPr lang="en-US" dirty="0" err="1"/>
              <a:t>preteranog</a:t>
            </a:r>
            <a:r>
              <a:rPr lang="en-US" dirty="0"/>
              <a:t> </a:t>
            </a:r>
            <a:r>
              <a:rPr lang="en-US" dirty="0" err="1" smtClean="0"/>
              <a:t>parni</a:t>
            </a:r>
            <a:r>
              <a:rPr lang="sr-Latn-ME" dirty="0" smtClean="0"/>
              <a:t>č</a:t>
            </a:r>
            <a:r>
              <a:rPr lang="en-US" dirty="0" err="1" smtClean="0"/>
              <a:t>enja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Mnoge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utvrdile</a:t>
            </a:r>
            <a:r>
              <a:rPr lang="en-US" dirty="0"/>
              <a:t> da </a:t>
            </a:r>
            <a:r>
              <a:rPr lang="en-US" dirty="0" err="1" smtClean="0"/>
              <a:t>alternativne</a:t>
            </a:r>
            <a:r>
              <a:rPr lang="sr-Latn-ME" dirty="0" smtClean="0"/>
              <a:t> </a:t>
            </a:r>
            <a:r>
              <a:rPr lang="en-US" dirty="0" smtClean="0"/>
              <a:t>procedure </a:t>
            </a:r>
            <a:r>
              <a:rPr lang="en-US" dirty="0" err="1" smtClean="0"/>
              <a:t>presu</a:t>
            </a:r>
            <a:r>
              <a:rPr lang="sr-Latn-ME" dirty="0" smtClean="0"/>
              <a:t>đ</a:t>
            </a:r>
            <a:r>
              <a:rPr lang="en-US" dirty="0" err="1" smtClean="0"/>
              <a:t>ivanja</a:t>
            </a:r>
            <a:r>
              <a:rPr lang="en-US" dirty="0"/>
              <a:t>, </a:t>
            </a:r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/>
              <a:t>administrativnih</a:t>
            </a:r>
            <a:r>
              <a:rPr lang="en-US" dirty="0"/>
              <a:t> </a:t>
            </a:r>
            <a:r>
              <a:rPr lang="en-US" dirty="0" err="1" smtClean="0"/>
              <a:t>ro</a:t>
            </a:r>
            <a:r>
              <a:rPr lang="sr-Latn-ME" dirty="0" smtClean="0"/>
              <a:t>č</a:t>
            </a:r>
            <a:r>
              <a:rPr lang="en-US" dirty="0" err="1" smtClean="0"/>
              <a:t>išta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arbitražnih</a:t>
            </a:r>
            <a:r>
              <a:rPr lang="en-US" dirty="0"/>
              <a:t> </a:t>
            </a:r>
            <a:r>
              <a:rPr lang="en-US" dirty="0" err="1"/>
              <a:t>postupaka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koje </a:t>
            </a:r>
            <a:r>
              <a:rPr lang="pl-PL" dirty="0"/>
              <a:t>organizuje nadzorni organ za hartije od </a:t>
            </a:r>
            <a:r>
              <a:rPr lang="pl-PL" dirty="0" smtClean="0"/>
              <a:t>vrijednosti </a:t>
            </a:r>
            <a:r>
              <a:rPr lang="pl-PL" dirty="0"/>
              <a:t>ili drugo nadzorno </a:t>
            </a:r>
            <a:r>
              <a:rPr lang="pl-PL" dirty="0" smtClean="0"/>
              <a:t>tijelo,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/>
              <a:t>efikasan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 r</a:t>
            </a:r>
            <a:r>
              <a:rPr lang="sr-Latn-ME" dirty="0" smtClean="0"/>
              <a:t>j</a:t>
            </a:r>
            <a:r>
              <a:rPr lang="en-US" dirty="0" err="1" smtClean="0"/>
              <a:t>ešavanja</a:t>
            </a:r>
            <a:r>
              <a:rPr lang="en-US" dirty="0" smtClean="0"/>
              <a:t> </a:t>
            </a:r>
            <a:r>
              <a:rPr lang="en-US" dirty="0" err="1"/>
              <a:t>sporova</a:t>
            </a:r>
            <a:r>
              <a:rPr lang="en-US" dirty="0"/>
              <a:t>, </a:t>
            </a:r>
            <a:r>
              <a:rPr lang="en-US" dirty="0" err="1"/>
              <a:t>barem</a:t>
            </a:r>
            <a:r>
              <a:rPr lang="en-US" dirty="0"/>
              <a:t> u </a:t>
            </a:r>
            <a:r>
              <a:rPr lang="en-US" dirty="0" err="1"/>
              <a:t>prvoj</a:t>
            </a:r>
            <a:r>
              <a:rPr lang="en-US" dirty="0"/>
              <a:t> </a:t>
            </a:r>
            <a:r>
              <a:rPr lang="en-US" dirty="0" err="1"/>
              <a:t>instanci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1297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A.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jednak</a:t>
            </a:r>
            <a:r>
              <a:rPr lang="en-US" dirty="0"/>
              <a:t> </a:t>
            </a:r>
            <a:r>
              <a:rPr lang="en-US" dirty="0" err="1"/>
              <a:t>tretman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1.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serije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,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nose </a:t>
            </a:r>
            <a:r>
              <a:rPr lang="en-US" dirty="0" err="1" smtClean="0"/>
              <a:t>ista</a:t>
            </a:r>
            <a:r>
              <a:rPr lang="sr-Latn-ME" dirty="0" smtClean="0"/>
              <a:t> </a:t>
            </a:r>
            <a:r>
              <a:rPr lang="it-IT" dirty="0" smtClean="0"/>
              <a:t>prava</a:t>
            </a:r>
            <a:r>
              <a:rPr lang="it-IT" dirty="0"/>
              <a:t>. Svim investitorima treba omoguiti da </a:t>
            </a:r>
            <a:r>
              <a:rPr lang="it-IT" dirty="0" smtClean="0"/>
              <a:t>dobiju</a:t>
            </a:r>
            <a:r>
              <a:rPr lang="sr-Latn-ME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pravima</a:t>
            </a:r>
            <a:r>
              <a:rPr lang="en-US" dirty="0"/>
              <a:t> </a:t>
            </a:r>
            <a:r>
              <a:rPr lang="en-US" dirty="0" err="1"/>
              <a:t>vezanim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serije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</a:t>
            </a:r>
            <a:r>
              <a:rPr lang="sr-Latn-ME" dirty="0" smtClean="0"/>
              <a:t> </a:t>
            </a:r>
            <a:r>
              <a:rPr lang="en-US" dirty="0" err="1" smtClean="0"/>
              <a:t>kupovine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izm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pl-PL" dirty="0" smtClean="0"/>
              <a:t>podliježu </a:t>
            </a:r>
            <a:r>
              <a:rPr lang="pl-PL" dirty="0"/>
              <a:t>odobrenju od strane onih klasa akcija na koje se </a:t>
            </a:r>
            <a:r>
              <a:rPr lang="pl-PL" dirty="0" smtClean="0"/>
              <a:t>to </a:t>
            </a:r>
            <a:r>
              <a:rPr lang="en-US" dirty="0" err="1" smtClean="0"/>
              <a:t>negativno</a:t>
            </a:r>
            <a:r>
              <a:rPr lang="en-US" dirty="0" smtClean="0"/>
              <a:t> </a:t>
            </a:r>
            <a:r>
              <a:rPr lang="en-US" dirty="0" err="1"/>
              <a:t>odražava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pl-PL" dirty="0"/>
              <a:t>Najbolje je da o optimalnoj strukturi kapitala firme odlučuju </a:t>
            </a:r>
            <a:r>
              <a:rPr lang="en-US" dirty="0" err="1"/>
              <a:t>menadžment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odobrenje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2356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Neke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sr-Latn-ME" dirty="0" smtClean="0"/>
              <a:t> </a:t>
            </a:r>
            <a:r>
              <a:rPr lang="pl-PL" dirty="0" smtClean="0"/>
              <a:t>izdaju </a:t>
            </a:r>
            <a:r>
              <a:rPr lang="pl-PL" dirty="0"/>
              <a:t>preferencijalne (ili prioritetne) akcije koje imaju prednost </a:t>
            </a:r>
            <a:r>
              <a:rPr lang="pl-PL" dirty="0" smtClean="0"/>
              <a:t>u </a:t>
            </a:r>
            <a:r>
              <a:rPr lang="en-US" dirty="0" err="1" smtClean="0"/>
              <a:t>pogledu</a:t>
            </a:r>
            <a:r>
              <a:rPr lang="en-US" dirty="0" smtClean="0"/>
              <a:t> </a:t>
            </a:r>
            <a:r>
              <a:rPr lang="en-US" dirty="0" err="1"/>
              <a:t>naplate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firme</a:t>
            </a:r>
            <a:r>
              <a:rPr lang="en-US" dirty="0"/>
              <a:t>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smtClean="0"/>
              <a:t>obi</a:t>
            </a:r>
            <a:r>
              <a:rPr lang="sr-Latn-ME" dirty="0" smtClean="0"/>
              <a:t>č</a:t>
            </a:r>
            <a:r>
              <a:rPr lang="en-US" dirty="0" smtClean="0"/>
              <a:t>no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izdati</a:t>
            </a:r>
            <a:r>
              <a:rPr lang="en-US" dirty="0"/>
              <a:t> </a:t>
            </a:r>
            <a:r>
              <a:rPr lang="en-US" dirty="0" err="1"/>
              <a:t>participacione</a:t>
            </a:r>
            <a:r>
              <a:rPr lang="en-US" dirty="0"/>
              <a:t> </a:t>
            </a:r>
            <a:r>
              <a:rPr lang="en-US" dirty="0" err="1"/>
              <a:t>sertifikate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akcije</a:t>
            </a:r>
            <a:r>
              <a:rPr lang="sr-Latn-ME" dirty="0" smtClean="0"/>
              <a:t> </a:t>
            </a:r>
            <a:r>
              <a:rPr lang="en-US" dirty="0" smtClean="0"/>
              <a:t>bez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pretpostavlja</a:t>
            </a:r>
            <a:r>
              <a:rPr lang="en-US" dirty="0"/>
              <a:t> da bi bile </a:t>
            </a:r>
            <a:r>
              <a:rPr lang="en-US" dirty="0" err="1"/>
              <a:t>prodavane</a:t>
            </a:r>
            <a:r>
              <a:rPr lang="en-US" dirty="0"/>
              <a:t> </a:t>
            </a:r>
            <a:r>
              <a:rPr lang="en-US" dirty="0" err="1" smtClean="0"/>
              <a:t>po</a:t>
            </a:r>
            <a:r>
              <a:rPr lang="sr-Latn-ME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 smtClean="0"/>
              <a:t>razli</a:t>
            </a:r>
            <a:r>
              <a:rPr lang="sr-Latn-ME" dirty="0" smtClean="0"/>
              <a:t>č</a:t>
            </a:r>
            <a:r>
              <a:rPr lang="en-US" dirty="0" err="1" smtClean="0"/>
              <a:t>itoj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pl-PL" dirty="0" smtClean="0"/>
              <a:t>biti </a:t>
            </a:r>
            <a:r>
              <a:rPr lang="pl-PL" dirty="0"/>
              <a:t>efikasne u </a:t>
            </a:r>
            <a:r>
              <a:rPr lang="pl-PL" dirty="0" smtClean="0"/>
              <a:t>raspodjeli </a:t>
            </a:r>
            <a:r>
              <a:rPr lang="pl-PL" dirty="0"/>
              <a:t>rizika i nagrade na </a:t>
            </a:r>
            <a:r>
              <a:rPr lang="pl-PL" dirty="0" smtClean="0"/>
              <a:t>način </a:t>
            </a:r>
            <a:r>
              <a:rPr lang="pl-PL" dirty="0"/>
              <a:t>za koji se </a:t>
            </a:r>
            <a:r>
              <a:rPr lang="pl-PL" dirty="0" smtClean="0"/>
              <a:t>smatra da </a:t>
            </a:r>
            <a:r>
              <a:rPr lang="pl-PL" dirty="0"/>
              <a:t>je u najboljem interesu kompanije i isplativog finansiranja</a:t>
            </a:r>
            <a:r>
              <a:rPr lang="pl-PL" dirty="0" smtClean="0"/>
              <a:t>.</a:t>
            </a:r>
          </a:p>
          <a:p>
            <a:r>
              <a:rPr lang="pl-PL" dirty="0" smtClean="0"/>
              <a:t> U Principima </a:t>
            </a:r>
            <a:r>
              <a:rPr lang="pl-PL" dirty="0"/>
              <a:t>se ne zauzima stav o konceptu "jedna akcija </a:t>
            </a:r>
            <a:r>
              <a:rPr lang="pl-PL" dirty="0" smtClean="0"/>
              <a:t>– jedan </a:t>
            </a:r>
            <a:r>
              <a:rPr lang="pt-BR" dirty="0" smtClean="0"/>
              <a:t>glas</a:t>
            </a:r>
            <a:r>
              <a:rPr lang="pt-BR" dirty="0"/>
              <a:t>". </a:t>
            </a:r>
            <a:endParaRPr lang="sr-Latn-ME" dirty="0" smtClean="0"/>
          </a:p>
          <a:p>
            <a:pPr algn="just"/>
            <a:r>
              <a:rPr lang="pt-BR" dirty="0" smtClean="0"/>
              <a:t>Me</a:t>
            </a:r>
            <a:r>
              <a:rPr lang="sr-Latn-ME" dirty="0" smtClean="0"/>
              <a:t>đ</a:t>
            </a:r>
            <a:r>
              <a:rPr lang="pt-BR" dirty="0" smtClean="0"/>
              <a:t>utim</a:t>
            </a:r>
            <a:r>
              <a:rPr lang="pt-BR" dirty="0"/>
              <a:t>, mnogi institucionalni investitori i </a:t>
            </a:r>
            <a:r>
              <a:rPr lang="pt-BR" dirty="0" smtClean="0"/>
              <a:t>udruženja</a:t>
            </a:r>
            <a:r>
              <a:rPr lang="sr-Latn-ME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/>
              <a:t>podržavaju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koncept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8439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č</a:t>
            </a:r>
            <a:r>
              <a:rPr lang="en-US" dirty="0" err="1" smtClean="0"/>
              <a:t>ekivati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 smtClean="0"/>
              <a:t>obav</a:t>
            </a:r>
            <a:r>
              <a:rPr lang="sr-Latn-ME" dirty="0" smtClean="0"/>
              <a:t>ij</a:t>
            </a:r>
            <a:r>
              <a:rPr lang="en-US" dirty="0" err="1" smtClean="0"/>
              <a:t>ešteni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 smtClean="0"/>
              <a:t>glasa</a:t>
            </a:r>
            <a:r>
              <a:rPr lang="sr-Latn-ME" dirty="0" smtClean="0"/>
              <a:t>č</a:t>
            </a:r>
            <a:r>
              <a:rPr lang="en-US" dirty="0" err="1" smtClean="0"/>
              <a:t>kim</a:t>
            </a:r>
            <a:r>
              <a:rPr lang="sr-Latn-ME" dirty="0" smtClean="0"/>
              <a:t> </a:t>
            </a:r>
            <a:r>
              <a:rPr lang="it-IT" dirty="0" smtClean="0"/>
              <a:t>pravima pr</a:t>
            </a:r>
            <a:r>
              <a:rPr lang="sr-Latn-ME" dirty="0" smtClean="0"/>
              <a:t>ij</a:t>
            </a:r>
            <a:r>
              <a:rPr lang="it-IT" dirty="0" smtClean="0"/>
              <a:t>e </a:t>
            </a:r>
            <a:r>
              <a:rPr lang="it-IT" dirty="0"/>
              <a:t>nego što investiraju. </a:t>
            </a:r>
            <a:endParaRPr lang="sr-Latn-ME" dirty="0" smtClean="0"/>
          </a:p>
          <a:p>
            <a:pPr algn="just"/>
            <a:r>
              <a:rPr lang="it-IT" dirty="0" smtClean="0"/>
              <a:t>Po </a:t>
            </a:r>
            <a:r>
              <a:rPr lang="it-IT" dirty="0"/>
              <a:t>investiranju njihova prava </a:t>
            </a:r>
            <a:r>
              <a:rPr lang="it-IT" dirty="0" smtClean="0"/>
              <a:t>ne</a:t>
            </a:r>
            <a:r>
              <a:rPr lang="sr-Latn-ME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en-US" dirty="0" err="1"/>
              <a:t>menjaju</a:t>
            </a:r>
            <a:r>
              <a:rPr lang="en-US" dirty="0"/>
              <a:t> </a:t>
            </a:r>
            <a:r>
              <a:rPr lang="en-US" dirty="0" err="1"/>
              <a:t>osim</a:t>
            </a:r>
            <a:r>
              <a:rPr lang="en-US" dirty="0"/>
              <a:t> u </a:t>
            </a:r>
            <a:r>
              <a:rPr lang="en-US" dirty="0" err="1" smtClean="0"/>
              <a:t>slu</a:t>
            </a:r>
            <a:r>
              <a:rPr lang="sr-Latn-ME" dirty="0" smtClean="0"/>
              <a:t>č</a:t>
            </a:r>
            <a:r>
              <a:rPr lang="en-US" dirty="0" err="1" smtClean="0"/>
              <a:t>ajevima</a:t>
            </a:r>
            <a:r>
              <a:rPr lang="en-US" dirty="0" smtClean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vlasnici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pravom</a:t>
            </a:r>
            <a:r>
              <a:rPr lang="en-US" dirty="0" smtClean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/>
              <a:t>imali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err="1" smtClean="0"/>
              <a:t>nost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estvuju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donošenju</a:t>
            </a:r>
            <a:r>
              <a:rPr lang="en-US" dirty="0"/>
              <a:t> </a:t>
            </a:r>
            <a:r>
              <a:rPr lang="en-US" dirty="0" err="1" smtClean="0"/>
              <a:t>te</a:t>
            </a:r>
            <a:r>
              <a:rPr lang="sr-Latn-ME" dirty="0" smtClean="0"/>
              <a:t> </a:t>
            </a:r>
            <a:r>
              <a:rPr lang="en-US" dirty="0" err="1" smtClean="0"/>
              <a:t>odluke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err="1" smtClean="0"/>
              <a:t>edlozi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izm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glasa</a:t>
            </a:r>
            <a:r>
              <a:rPr lang="sr-Latn-ME" dirty="0" smtClean="0"/>
              <a:t>č</a:t>
            </a:r>
            <a:r>
              <a:rPr lang="en-US" dirty="0" err="1" smtClean="0"/>
              <a:t>kih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 smtClean="0"/>
              <a:t>razli</a:t>
            </a:r>
            <a:r>
              <a:rPr lang="sr-Latn-ME" dirty="0" smtClean="0"/>
              <a:t>č</a:t>
            </a:r>
            <a:r>
              <a:rPr lang="en-US" dirty="0" err="1" smtClean="0"/>
              <a:t>itih</a:t>
            </a:r>
            <a:r>
              <a:rPr lang="en-US" dirty="0" smtClean="0"/>
              <a:t> </a:t>
            </a:r>
            <a:r>
              <a:rPr lang="en-US" dirty="0" err="1"/>
              <a:t>serija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klasa</a:t>
            </a:r>
            <a:r>
              <a:rPr lang="sr-Latn-ME" dirty="0" smtClean="0"/>
              <a:t> </a:t>
            </a:r>
            <a:r>
              <a:rPr lang="pl-PL" dirty="0" smtClean="0"/>
              <a:t>akcija </a:t>
            </a:r>
            <a:r>
              <a:rPr lang="pl-PL" dirty="0"/>
              <a:t>treba da se podnose generalnoj skupštini akcionara </a:t>
            </a:r>
            <a:r>
              <a:rPr lang="pl-PL" dirty="0" smtClean="0"/>
              <a:t>na </a:t>
            </a:r>
            <a:r>
              <a:rPr lang="en-US" dirty="0" err="1" smtClean="0"/>
              <a:t>odobrenje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to </a:t>
            </a:r>
            <a:r>
              <a:rPr lang="en-US" dirty="0" err="1" smtClean="0"/>
              <a:t>utvr</a:t>
            </a:r>
            <a:r>
              <a:rPr lang="sr-Latn-ME" dirty="0" smtClean="0"/>
              <a:t>đ</a:t>
            </a:r>
            <a:r>
              <a:rPr lang="en-US" dirty="0" err="1" smtClean="0"/>
              <a:t>enom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inom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pl-PL" dirty="0" smtClean="0"/>
              <a:t>kategoriji </a:t>
            </a:r>
            <a:r>
              <a:rPr lang="pl-PL" dirty="0"/>
              <a:t>na koju se odluka odnosi.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9946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2. </a:t>
            </a:r>
            <a:r>
              <a:rPr lang="en-US" dirty="0" err="1"/>
              <a:t>Manjinske</a:t>
            </a:r>
            <a:r>
              <a:rPr lang="en-US" dirty="0"/>
              <a:t> </a:t>
            </a:r>
            <a:r>
              <a:rPr lang="en-US" dirty="0" err="1"/>
              <a:t>akcionare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zaštititi</a:t>
            </a:r>
            <a:r>
              <a:rPr lang="en-US" dirty="0"/>
              <a:t> od </a:t>
            </a:r>
            <a:r>
              <a:rPr lang="en-US" dirty="0" err="1"/>
              <a:t>zloupotreba</a:t>
            </a:r>
            <a:r>
              <a:rPr lang="en-US" dirty="0"/>
              <a:t> od </a:t>
            </a:r>
            <a:r>
              <a:rPr lang="en-US" dirty="0" err="1" smtClean="0"/>
              <a:t>strane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interesu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inu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eluju</a:t>
            </a:r>
            <a:r>
              <a:rPr lang="sr-Latn-ME" dirty="0" smtClean="0"/>
              <a:t> </a:t>
            </a:r>
            <a:r>
              <a:rPr lang="en-US" dirty="0" err="1" smtClean="0"/>
              <a:t>direktno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indirektno</a:t>
            </a:r>
            <a:r>
              <a:rPr lang="en-US" dirty="0"/>
              <a:t>, a </a:t>
            </a:r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ij</a:t>
            </a:r>
            <a:r>
              <a:rPr lang="en-US" dirty="0" err="1" smtClean="0"/>
              <a:t>editi</a:t>
            </a:r>
            <a:r>
              <a:rPr lang="en-US" dirty="0" smtClean="0"/>
              <a:t> </a:t>
            </a:r>
            <a:r>
              <a:rPr lang="en-US" dirty="0" err="1" smtClean="0"/>
              <a:t>efikasnu</a:t>
            </a:r>
            <a:r>
              <a:rPr lang="sr-Latn-ME" dirty="0" smtClean="0"/>
              <a:t> </a:t>
            </a:r>
            <a:r>
              <a:rPr lang="en-US" dirty="0" err="1" smtClean="0"/>
              <a:t>pravnu</a:t>
            </a:r>
            <a:r>
              <a:rPr lang="en-US" dirty="0" smtClean="0"/>
              <a:t> </a:t>
            </a:r>
            <a:r>
              <a:rPr lang="en-US" dirty="0" err="1"/>
              <a:t>zaštitu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Mnoge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ijim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akcijama</a:t>
            </a:r>
            <a:r>
              <a:rPr lang="en-US" dirty="0"/>
              <a:t> </a:t>
            </a:r>
            <a:r>
              <a:rPr lang="en-US" dirty="0" err="1"/>
              <a:t>trguje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velikog</a:t>
            </a:r>
            <a:r>
              <a:rPr lang="sr-Latn-ME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inu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/>
              <a:t>prisustvo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inskim</a:t>
            </a:r>
            <a:r>
              <a:rPr lang="en-US" dirty="0" smtClean="0"/>
              <a:t> </a:t>
            </a:r>
            <a:r>
              <a:rPr lang="en-US" dirty="0" err="1"/>
              <a:t>akcijama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smanjiti</a:t>
            </a:r>
            <a:r>
              <a:rPr lang="en-US" dirty="0"/>
              <a:t> problem </a:t>
            </a:r>
            <a:r>
              <a:rPr lang="en-US" dirty="0" err="1"/>
              <a:t>posrednika</a:t>
            </a:r>
            <a:r>
              <a:rPr lang="en-US" dirty="0"/>
              <a:t> </a:t>
            </a:r>
            <a:r>
              <a:rPr lang="en-US" dirty="0" err="1" smtClean="0"/>
              <a:t>boljom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956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je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šireg</a:t>
            </a:r>
            <a:r>
              <a:rPr lang="en-US" dirty="0"/>
              <a:t> </a:t>
            </a:r>
            <a:r>
              <a:rPr lang="en-US" dirty="0" err="1"/>
              <a:t>ekonomskog</a:t>
            </a:r>
            <a:r>
              <a:rPr lang="en-US" dirty="0"/>
              <a:t> </a:t>
            </a:r>
            <a:r>
              <a:rPr lang="en-US" dirty="0" err="1"/>
              <a:t>konteksta</a:t>
            </a:r>
            <a:r>
              <a:rPr lang="en-US" dirty="0"/>
              <a:t> u </a:t>
            </a:r>
            <a:r>
              <a:rPr lang="en-US" dirty="0" err="1" smtClean="0"/>
              <a:t>kojem</a:t>
            </a:r>
            <a:r>
              <a:rPr lang="sr-Latn-ME" dirty="0" smtClean="0"/>
              <a:t> </a:t>
            </a:r>
            <a:r>
              <a:rPr lang="en-US" dirty="0" err="1" smtClean="0"/>
              <a:t>posluju</a:t>
            </a:r>
            <a:r>
              <a:rPr lang="en-US" dirty="0" smtClean="0"/>
              <a:t> </a:t>
            </a:r>
            <a:r>
              <a:rPr lang="en-US" dirty="0" err="1"/>
              <a:t>firme</a:t>
            </a:r>
            <a:r>
              <a:rPr lang="en-US" dirty="0"/>
              <a:t>, a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obuhvata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/>
              <a:t>, </a:t>
            </a:r>
            <a:r>
              <a:rPr lang="en-US" dirty="0" err="1"/>
              <a:t>makroekonomsku</a:t>
            </a:r>
            <a:r>
              <a:rPr lang="en-US" dirty="0"/>
              <a:t> </a:t>
            </a:r>
            <a:r>
              <a:rPr lang="en-US" dirty="0" err="1"/>
              <a:t>politiku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stepen</a:t>
            </a:r>
            <a:r>
              <a:rPr lang="sr-Latn-ME" dirty="0" smtClean="0"/>
              <a:t> </a:t>
            </a:r>
            <a:r>
              <a:rPr lang="en-US" dirty="0" err="1" smtClean="0"/>
              <a:t>konkurencije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faktora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 smtClean="0"/>
              <a:t>upravljanja</a:t>
            </a:r>
            <a:r>
              <a:rPr lang="sr-Latn-ME" dirty="0" smtClean="0"/>
              <a:t> </a:t>
            </a:r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zakonskog</a:t>
            </a:r>
            <a:r>
              <a:rPr lang="en-US" dirty="0"/>
              <a:t>, </a:t>
            </a:r>
            <a:r>
              <a:rPr lang="en-US" dirty="0" err="1"/>
              <a:t>regulatornog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institucionalnog</a:t>
            </a:r>
            <a:r>
              <a:rPr lang="en-US" dirty="0"/>
              <a:t> </a:t>
            </a:r>
            <a:r>
              <a:rPr lang="en-US" dirty="0" err="1"/>
              <a:t>okruženja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</a:t>
            </a:r>
            <a:r>
              <a:rPr lang="sr-Latn-ME" dirty="0" smtClean="0"/>
              <a:t> </a:t>
            </a:r>
            <a:r>
              <a:rPr lang="en-US" dirty="0" smtClean="0"/>
              <a:t>toga</a:t>
            </a:r>
            <a:r>
              <a:rPr lang="en-US" dirty="0"/>
              <a:t>, </a:t>
            </a:r>
            <a:r>
              <a:rPr lang="en-US" dirty="0" err="1"/>
              <a:t>faktori</a:t>
            </a:r>
            <a:r>
              <a:rPr lang="en-US" dirty="0"/>
              <a:t>, </a:t>
            </a:r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etike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zajedni</a:t>
            </a:r>
            <a:r>
              <a:rPr lang="sr-Latn-ME" dirty="0" smtClean="0"/>
              <a:t>č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sv</a:t>
            </a:r>
            <a:r>
              <a:rPr lang="sr-Latn-ME" dirty="0" smtClean="0"/>
              <a:t>ij</a:t>
            </a:r>
            <a:r>
              <a:rPr lang="en-US" dirty="0" err="1" smtClean="0"/>
              <a:t>esti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interesima</a:t>
            </a:r>
            <a:r>
              <a:rPr lang="en-US" dirty="0"/>
              <a:t> </a:t>
            </a:r>
            <a:r>
              <a:rPr lang="en-US" dirty="0" err="1" smtClean="0"/>
              <a:t>životne</a:t>
            </a:r>
            <a:r>
              <a:rPr lang="sr-Latn-ME" dirty="0" smtClean="0"/>
              <a:t> </a:t>
            </a:r>
            <a:r>
              <a:rPr lang="pl-PL" dirty="0" smtClean="0"/>
              <a:t>sredine </a:t>
            </a:r>
            <a:r>
              <a:rPr lang="pl-PL" dirty="0"/>
              <a:t>i društvenim interesima zajednica u kojima kompanija posluje, </a:t>
            </a:r>
            <a:r>
              <a:rPr lang="pl-PL" dirty="0" smtClean="0"/>
              <a:t>takođe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uticaja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njenu</a:t>
            </a:r>
            <a:r>
              <a:rPr lang="en-US" dirty="0"/>
              <a:t> </a:t>
            </a:r>
            <a:r>
              <a:rPr lang="en-US" dirty="0" err="1"/>
              <a:t>reputaciju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dugoro</a:t>
            </a:r>
            <a:r>
              <a:rPr lang="sr-Latn-ME" dirty="0" smtClean="0"/>
              <a:t>č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usp</a:t>
            </a:r>
            <a:r>
              <a:rPr lang="sr-Latn-ME" dirty="0" smtClean="0"/>
              <a:t>j</a:t>
            </a:r>
            <a:r>
              <a:rPr lang="en-US" dirty="0" smtClean="0"/>
              <a:t>eh</a:t>
            </a:r>
            <a:r>
              <a:rPr lang="en-US" dirty="0"/>
              <a:t>.</a:t>
            </a:r>
          </a:p>
          <a:p>
            <a:r>
              <a:rPr lang="pl-PL" dirty="0"/>
              <a:t>Mada mnoštvo faktora </a:t>
            </a:r>
            <a:r>
              <a:rPr lang="pl-PL" dirty="0" smtClean="0"/>
              <a:t>utiče </a:t>
            </a:r>
            <a:r>
              <a:rPr lang="pl-PL" dirty="0"/>
              <a:t>na proces upravljanja i </a:t>
            </a:r>
            <a:r>
              <a:rPr lang="pl-PL" dirty="0" smtClean="0"/>
              <a:t>odlučivanja </a:t>
            </a:r>
            <a:r>
              <a:rPr lang="pl-PL" dirty="0"/>
              <a:t>u firmama, i </a:t>
            </a:r>
            <a:r>
              <a:rPr lang="pl-PL" dirty="0" smtClean="0"/>
              <a:t>od </a:t>
            </a:r>
            <a:r>
              <a:rPr lang="en-US" dirty="0" err="1" smtClean="0"/>
              <a:t>zna</a:t>
            </a:r>
            <a:r>
              <a:rPr lang="sr-Latn-ME" dirty="0" smtClean="0"/>
              <a:t>č</a:t>
            </a:r>
            <a:r>
              <a:rPr lang="en-US" dirty="0" err="1" smtClean="0"/>
              <a:t>aja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njihov</a:t>
            </a:r>
            <a:r>
              <a:rPr lang="en-US" dirty="0"/>
              <a:t> </a:t>
            </a:r>
            <a:r>
              <a:rPr lang="en-US" dirty="0" err="1" smtClean="0"/>
              <a:t>dugoro</a:t>
            </a:r>
            <a:r>
              <a:rPr lang="sr-Latn-ME" dirty="0" smtClean="0"/>
              <a:t>č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usp</a:t>
            </a:r>
            <a:r>
              <a:rPr lang="sr-Latn-ME" dirty="0" smtClean="0"/>
              <a:t>j</a:t>
            </a:r>
            <a:r>
              <a:rPr lang="en-US" dirty="0" smtClean="0"/>
              <a:t>eh</a:t>
            </a:r>
            <a:r>
              <a:rPr lang="en-US" dirty="0"/>
              <a:t>, </a:t>
            </a:r>
            <a:r>
              <a:rPr lang="en-US" dirty="0" err="1"/>
              <a:t>Principi</a:t>
            </a:r>
            <a:r>
              <a:rPr lang="en-US" dirty="0"/>
              <a:t> se </a:t>
            </a:r>
            <a:r>
              <a:rPr lang="en-US" dirty="0" err="1" smtClean="0"/>
              <a:t>usredsre</a:t>
            </a:r>
            <a:r>
              <a:rPr lang="sr-Latn-ME" dirty="0" smtClean="0"/>
              <a:t>đ</a:t>
            </a:r>
            <a:r>
              <a:rPr lang="en-US" dirty="0" err="1" smtClean="0"/>
              <a:t>uju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probleme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/>
              <a:t>proistekle</a:t>
            </a:r>
            <a:r>
              <a:rPr lang="en-US" dirty="0"/>
              <a:t>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razdvajanja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Me</a:t>
            </a:r>
            <a:r>
              <a:rPr lang="sr-Latn-ME" dirty="0" smtClean="0"/>
              <a:t>đ</a:t>
            </a:r>
            <a:r>
              <a:rPr lang="en-US" dirty="0" err="1" smtClean="0"/>
              <a:t>utim</a:t>
            </a:r>
            <a:r>
              <a:rPr lang="en-US" dirty="0"/>
              <a:t>, to </a:t>
            </a:r>
            <a:r>
              <a:rPr lang="en-US" dirty="0" err="1" smtClean="0"/>
              <a:t>nije</a:t>
            </a:r>
            <a:r>
              <a:rPr lang="sr-Latn-ME" dirty="0" smtClean="0"/>
              <a:t> </a:t>
            </a:r>
            <a:r>
              <a:rPr lang="en-US" dirty="0" err="1"/>
              <a:t>jednostavno</a:t>
            </a:r>
            <a:r>
              <a:rPr lang="en-US" dirty="0"/>
              <a:t>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izme</a:t>
            </a:r>
            <a:r>
              <a:rPr lang="sr-Latn-ME" dirty="0"/>
              <a:t>đ</a:t>
            </a:r>
            <a:r>
              <a:rPr lang="en-US" dirty="0"/>
              <a:t>u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rukovodstva</a:t>
            </a:r>
            <a:r>
              <a:rPr lang="en-US" dirty="0"/>
              <a:t>, </a:t>
            </a:r>
            <a:r>
              <a:rPr lang="en-US" dirty="0" err="1"/>
              <a:t>mada</a:t>
            </a:r>
            <a:r>
              <a:rPr lang="en-US" dirty="0"/>
              <a:t> je to </a:t>
            </a:r>
            <a:r>
              <a:rPr lang="en-US" dirty="0" err="1"/>
              <a:t>zaista</a:t>
            </a:r>
            <a:r>
              <a:rPr lang="sr-Latn-ME" dirty="0"/>
              <a:t> </a:t>
            </a:r>
            <a:r>
              <a:rPr lang="en-US" dirty="0" err="1"/>
              <a:t>centralni</a:t>
            </a:r>
            <a:r>
              <a:rPr lang="en-US" dirty="0"/>
              <a:t> element. </a:t>
            </a:r>
            <a:endParaRPr lang="sr-Latn-ME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3387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kontrolom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, </a:t>
            </a:r>
            <a:r>
              <a:rPr lang="en-US" dirty="0" err="1" smtClean="0"/>
              <a:t>slabost</a:t>
            </a:r>
            <a:r>
              <a:rPr lang="en-US" dirty="0" smtClean="0"/>
              <a:t> </a:t>
            </a:r>
            <a:r>
              <a:rPr lang="en-US" dirty="0" err="1" smtClean="0"/>
              <a:t>pravnog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regulatornog</a:t>
            </a:r>
            <a:r>
              <a:rPr lang="en-US" dirty="0" smtClean="0"/>
              <a:t> </a:t>
            </a:r>
            <a:r>
              <a:rPr lang="en-US" dirty="0" err="1" smtClean="0"/>
              <a:t>okvira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sr-Latn-ME" dirty="0" smtClean="0"/>
              <a:t> </a:t>
            </a:r>
            <a:r>
              <a:rPr lang="pl-PL" dirty="0" smtClean="0"/>
              <a:t>dovesti do zloupotrebe na štetu drugih akcionara u kompaniji.</a:t>
            </a:r>
          </a:p>
          <a:p>
            <a:pPr algn="just"/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err="1" smtClean="0"/>
              <a:t>nost</a:t>
            </a:r>
            <a:r>
              <a:rPr lang="en-US" dirty="0" smtClean="0"/>
              <a:t> </a:t>
            </a:r>
            <a:r>
              <a:rPr lang="en-US" dirty="0" err="1" smtClean="0"/>
              <a:t>zloupotrebe</a:t>
            </a:r>
            <a:r>
              <a:rPr lang="en-US" dirty="0" smtClean="0"/>
              <a:t> je </a:t>
            </a:r>
            <a:r>
              <a:rPr lang="en-US" dirty="0" err="1" smtClean="0"/>
              <a:t>izražena</a:t>
            </a:r>
            <a:r>
              <a:rPr lang="en-US" dirty="0" smtClean="0"/>
              <a:t> </a:t>
            </a:r>
            <a:r>
              <a:rPr lang="en-US" dirty="0" err="1" smtClean="0"/>
              <a:t>tamo</a:t>
            </a:r>
            <a:r>
              <a:rPr lang="en-US" dirty="0" smtClean="0"/>
              <a:t> </a:t>
            </a:r>
            <a:r>
              <a:rPr lang="en-US" dirty="0" err="1" smtClean="0"/>
              <a:t>gde</a:t>
            </a:r>
            <a:r>
              <a:rPr lang="en-US" dirty="0" smtClean="0"/>
              <a:t> 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sr-Latn-ME" dirty="0" smtClean="0"/>
              <a:t> </a:t>
            </a:r>
            <a:r>
              <a:rPr lang="en-US" dirty="0" err="1" smtClean="0"/>
              <a:t>dozvoljava</a:t>
            </a:r>
            <a:r>
              <a:rPr lang="en-US" dirty="0" smtClean="0"/>
              <a:t> a </a:t>
            </a:r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 err="1" smtClean="0"/>
              <a:t>prihvata</a:t>
            </a:r>
            <a:r>
              <a:rPr lang="en-US" dirty="0" smtClean="0"/>
              <a:t> da 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inskim</a:t>
            </a:r>
            <a:r>
              <a:rPr lang="en-US" dirty="0" smtClean="0"/>
              <a:t> </a:t>
            </a:r>
            <a:r>
              <a:rPr lang="en-US" dirty="0" err="1" smtClean="0"/>
              <a:t>akcijama</a:t>
            </a:r>
            <a:r>
              <a:rPr lang="sr-Latn-ME" dirty="0" smtClean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enjuju</a:t>
            </a:r>
            <a:r>
              <a:rPr lang="en-US" dirty="0" smtClean="0"/>
              <a:t> </a:t>
            </a:r>
            <a:r>
              <a:rPr lang="en-US" dirty="0" err="1" smtClean="0"/>
              <a:t>onaj</a:t>
            </a:r>
            <a:r>
              <a:rPr lang="en-US" dirty="0" smtClean="0"/>
              <a:t> </a:t>
            </a:r>
            <a:r>
              <a:rPr lang="en-US" dirty="0" err="1" smtClean="0"/>
              <a:t>stepen</a:t>
            </a:r>
            <a:r>
              <a:rPr lang="en-US" dirty="0" smtClean="0"/>
              <a:t> </a:t>
            </a:r>
            <a:r>
              <a:rPr lang="en-US" dirty="0" err="1" smtClean="0"/>
              <a:t>kontrole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ne </a:t>
            </a:r>
            <a:r>
              <a:rPr lang="en-US" dirty="0" err="1" smtClean="0"/>
              <a:t>odgovara</a:t>
            </a:r>
            <a:r>
              <a:rPr lang="en-US" dirty="0" smtClean="0"/>
              <a:t> </a:t>
            </a:r>
            <a:r>
              <a:rPr lang="en-US" dirty="0" err="1" smtClean="0"/>
              <a:t>stepenu</a:t>
            </a:r>
            <a:r>
              <a:rPr lang="en-US" dirty="0" smtClean="0"/>
              <a:t> </a:t>
            </a:r>
            <a:r>
              <a:rPr lang="en-US" dirty="0" err="1" smtClean="0"/>
              <a:t>rizika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preuzeli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vlasnici</a:t>
            </a:r>
            <a:r>
              <a:rPr lang="en-US" dirty="0" smtClean="0"/>
              <a:t> </a:t>
            </a:r>
            <a:r>
              <a:rPr lang="en-US" dirty="0" err="1" smtClean="0"/>
              <a:t>korišenjem</a:t>
            </a:r>
            <a:r>
              <a:rPr lang="en-US" dirty="0" smtClean="0"/>
              <a:t> </a:t>
            </a:r>
            <a:r>
              <a:rPr lang="en-US" dirty="0" err="1" smtClean="0"/>
              <a:t>pravnih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 da</a:t>
            </a:r>
            <a:r>
              <a:rPr lang="sr-Latn-ME" dirty="0" smtClean="0"/>
              <a:t> </a:t>
            </a:r>
            <a:r>
              <a:rPr lang="en-US" dirty="0" err="1" smtClean="0"/>
              <a:t>odvoje</a:t>
            </a:r>
            <a:r>
              <a:rPr lang="en-US" dirty="0" smtClean="0"/>
              <a:t> </a:t>
            </a:r>
            <a:r>
              <a:rPr lang="en-US" dirty="0" err="1" smtClean="0"/>
              <a:t>vlasništvo</a:t>
            </a:r>
            <a:r>
              <a:rPr lang="en-US" dirty="0" smtClean="0"/>
              <a:t> od </a:t>
            </a:r>
            <a:r>
              <a:rPr lang="en-US" dirty="0" err="1" smtClean="0"/>
              <a:t>kontrole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piramidalne</a:t>
            </a:r>
            <a:r>
              <a:rPr lang="en-US" dirty="0" smtClean="0"/>
              <a:t> </a:t>
            </a:r>
            <a:r>
              <a:rPr lang="en-US" dirty="0" err="1" smtClean="0"/>
              <a:t>strukture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višestruka</a:t>
            </a:r>
            <a:r>
              <a:rPr lang="en-US" dirty="0" smtClean="0"/>
              <a:t> </a:t>
            </a:r>
            <a:r>
              <a:rPr lang="en-US" dirty="0" err="1" smtClean="0"/>
              <a:t>glasa</a:t>
            </a:r>
            <a:r>
              <a:rPr lang="sr-Latn-ME" dirty="0" smtClean="0"/>
              <a:t>č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6042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zloupotrebe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izvršiti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razne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err="1" smtClean="0"/>
              <a:t>ine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 smtClean="0"/>
              <a:t>izvla</a:t>
            </a:r>
            <a:r>
              <a:rPr lang="sr-Latn-ME" dirty="0" smtClean="0"/>
              <a:t>č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/>
              <a:t>direktne</a:t>
            </a:r>
            <a:r>
              <a:rPr lang="en-US" dirty="0"/>
              <a:t> </a:t>
            </a:r>
            <a:r>
              <a:rPr lang="en-US" dirty="0" err="1"/>
              <a:t>privatne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 smtClean="0"/>
              <a:t>putem</a:t>
            </a:r>
            <a:r>
              <a:rPr lang="sr-Latn-ME" dirty="0" smtClean="0"/>
              <a:t> </a:t>
            </a:r>
            <a:r>
              <a:rPr lang="en-US" dirty="0" err="1" smtClean="0"/>
              <a:t>visokih</a:t>
            </a:r>
            <a:r>
              <a:rPr lang="en-US" dirty="0" smtClean="0"/>
              <a:t> </a:t>
            </a:r>
            <a:r>
              <a:rPr lang="en-US" dirty="0" err="1"/>
              <a:t>plata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bonusa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zaposlene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lanove</a:t>
            </a:r>
            <a:r>
              <a:rPr lang="en-US" dirty="0" smtClean="0"/>
              <a:t> </a:t>
            </a:r>
            <a:r>
              <a:rPr lang="en-US" dirty="0" err="1"/>
              <a:t>porodice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saradnike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neprim</a:t>
            </a:r>
            <a:r>
              <a:rPr lang="sr-Latn-ME" dirty="0" smtClean="0"/>
              <a:t>j</a:t>
            </a:r>
            <a:r>
              <a:rPr lang="en-US" dirty="0" err="1" smtClean="0"/>
              <a:t>erene</a:t>
            </a:r>
            <a:r>
              <a:rPr lang="en-US" dirty="0" smtClean="0"/>
              <a:t> </a:t>
            </a:r>
            <a:r>
              <a:rPr lang="en-US" dirty="0" err="1"/>
              <a:t>transakcije</a:t>
            </a:r>
            <a:r>
              <a:rPr lang="en-US" dirty="0"/>
              <a:t> </a:t>
            </a:r>
            <a:r>
              <a:rPr lang="en-US" dirty="0" err="1"/>
              <a:t>povezanih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, </a:t>
            </a:r>
            <a:r>
              <a:rPr lang="en-US" dirty="0" err="1"/>
              <a:t>sistematska</a:t>
            </a:r>
            <a:r>
              <a:rPr lang="en-US" dirty="0"/>
              <a:t> </a:t>
            </a:r>
            <a:r>
              <a:rPr lang="en-US" dirty="0" err="1" smtClean="0"/>
              <a:t>pristrasnost</a:t>
            </a:r>
            <a:r>
              <a:rPr lang="sr-Latn-ME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/>
              <a:t>donošenju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strukturi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 smtClean="0"/>
              <a:t>kroz</a:t>
            </a:r>
            <a:r>
              <a:rPr lang="sr-Latn-ME" dirty="0" smtClean="0"/>
              <a:t> </a:t>
            </a:r>
            <a:r>
              <a:rPr lang="en-US" dirty="0" err="1" smtClean="0"/>
              <a:t>posebne</a:t>
            </a:r>
            <a:r>
              <a:rPr lang="en-US" dirty="0" smtClean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idu</a:t>
            </a:r>
            <a:r>
              <a:rPr lang="en-US" dirty="0"/>
              <a:t> u </a:t>
            </a:r>
            <a:r>
              <a:rPr lang="en-US" dirty="0" err="1"/>
              <a:t>korist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inom</a:t>
            </a:r>
            <a:r>
              <a:rPr lang="sr-Latn-ME" dirty="0" smtClean="0"/>
              <a:t> </a:t>
            </a:r>
            <a:r>
              <a:rPr lang="en-US" dirty="0" err="1" smtClean="0"/>
              <a:t>akcija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Pored </a:t>
            </a:r>
            <a:r>
              <a:rPr lang="en-US" dirty="0" err="1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elodanjivanja</a:t>
            </a:r>
            <a:r>
              <a:rPr lang="en-US" dirty="0"/>
              <a:t>,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</a:t>
            </a:r>
            <a:r>
              <a:rPr lang="en-US" dirty="0" err="1"/>
              <a:t>manjinskih</a:t>
            </a:r>
            <a:r>
              <a:rPr lang="en-US" dirty="0"/>
              <a:t> </a:t>
            </a:r>
            <a:r>
              <a:rPr lang="en-US" dirty="0" err="1" smtClean="0"/>
              <a:t>akcionara</a:t>
            </a:r>
            <a:r>
              <a:rPr lang="sr-Latn-ME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/>
              <a:t>jasno</a:t>
            </a:r>
            <a:r>
              <a:rPr lang="en-US" dirty="0"/>
              <a:t> </a:t>
            </a:r>
            <a:r>
              <a:rPr lang="en-US" dirty="0" err="1"/>
              <a:t>artikulisana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lojalnosti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  <a:r>
              <a:rPr lang="pl-PL" dirty="0"/>
              <a:t>prema kompaniji i svim akcionarima.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17051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I </a:t>
            </a:r>
            <a:r>
              <a:rPr lang="pl-PL" dirty="0" smtClean="0"/>
              <a:t>zaista, zloupotreba manjinskih akcionara je najveća u onim zemljama gde je po ovom </a:t>
            </a:r>
            <a:r>
              <a:rPr lang="en-US" dirty="0" err="1" smtClean="0"/>
              <a:t>pitanju</a:t>
            </a:r>
            <a:r>
              <a:rPr lang="en-US" dirty="0" smtClean="0"/>
              <a:t> 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regulatorni</a:t>
            </a:r>
            <a:r>
              <a:rPr lang="en-US" dirty="0" smtClean="0"/>
              <a:t> </a:t>
            </a:r>
            <a:r>
              <a:rPr lang="en-US" dirty="0" err="1" smtClean="0"/>
              <a:t>okvir</a:t>
            </a:r>
            <a:r>
              <a:rPr lang="en-US" dirty="0" smtClean="0"/>
              <a:t> slab.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Poseban</a:t>
            </a:r>
            <a:r>
              <a:rPr lang="en-US" dirty="0" smtClean="0"/>
              <a:t> problem se</a:t>
            </a:r>
            <a:r>
              <a:rPr lang="sr-Latn-ME" dirty="0" smtClean="0"/>
              <a:t> </a:t>
            </a:r>
            <a:r>
              <a:rPr lang="pl-PL" dirty="0" smtClean="0"/>
              <a:t>postavlja u nekim jurisdikcijama gde ima mnogo grupa kompanija i </a:t>
            </a:r>
            <a:r>
              <a:rPr lang="en-US" dirty="0" err="1" smtClean="0"/>
              <a:t>gde</a:t>
            </a:r>
            <a:r>
              <a:rPr lang="en-US" dirty="0" smtClean="0"/>
              <a:t> </a:t>
            </a:r>
            <a:r>
              <a:rPr lang="en-US" dirty="0" err="1" smtClean="0"/>
              <a:t>obaveza</a:t>
            </a:r>
            <a:r>
              <a:rPr lang="en-US" dirty="0" smtClean="0"/>
              <a:t> </a:t>
            </a:r>
            <a:r>
              <a:rPr lang="en-US" dirty="0" err="1" smtClean="0"/>
              <a:t>lojanosti</a:t>
            </a:r>
            <a:r>
              <a:rPr lang="en-US" dirty="0" smtClean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lana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neodre</a:t>
            </a:r>
            <a:r>
              <a:rPr lang="sr-Latn-ME" dirty="0" smtClean="0"/>
              <a:t>đ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ak</a:t>
            </a:r>
            <a:r>
              <a:rPr lang="sr-Latn-ME" dirty="0" smtClean="0"/>
              <a:t> </a:t>
            </a:r>
            <a:r>
              <a:rPr lang="en-US" dirty="0" err="1" smtClean="0"/>
              <a:t>protuma</a:t>
            </a:r>
            <a:r>
              <a:rPr lang="sr-Latn-ME" dirty="0" smtClean="0"/>
              <a:t>č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lojalnost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grupi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U </a:t>
            </a:r>
            <a:r>
              <a:rPr lang="en-US" dirty="0" err="1" smtClean="0"/>
              <a:t>takvim</a:t>
            </a:r>
            <a:r>
              <a:rPr lang="en-US" dirty="0" smtClean="0"/>
              <a:t> </a:t>
            </a:r>
            <a:r>
              <a:rPr lang="en-US" dirty="0" err="1" smtClean="0"/>
              <a:t>slu</a:t>
            </a:r>
            <a:r>
              <a:rPr lang="sr-Latn-ME" dirty="0" smtClean="0"/>
              <a:t>č</a:t>
            </a:r>
            <a:r>
              <a:rPr lang="en-US" dirty="0" err="1" smtClean="0"/>
              <a:t>ajevima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sv-SE" dirty="0" smtClean="0"/>
              <a:t>neke se zemlje sada kre</a:t>
            </a:r>
            <a:r>
              <a:rPr lang="sr-Latn-ME" dirty="0" smtClean="0"/>
              <a:t>ć</a:t>
            </a:r>
            <a:r>
              <a:rPr lang="sv-SE" dirty="0" smtClean="0"/>
              <a:t>u u pravcu kontrole negativnog efekta</a:t>
            </a:r>
            <a:r>
              <a:rPr lang="sr-Latn-ME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uju</a:t>
            </a:r>
            <a:r>
              <a:rPr lang="en-US" dirty="0" smtClean="0"/>
              <a:t> da se </a:t>
            </a:r>
            <a:r>
              <a:rPr lang="en-US" dirty="0" err="1" smtClean="0"/>
              <a:t>transakcija</a:t>
            </a:r>
            <a:r>
              <a:rPr lang="en-US" dirty="0" smtClean="0"/>
              <a:t> u </a:t>
            </a:r>
            <a:r>
              <a:rPr lang="en-US" dirty="0" err="1" smtClean="0"/>
              <a:t>korist</a:t>
            </a:r>
            <a:r>
              <a:rPr lang="en-US" dirty="0" smtClean="0"/>
              <a:t> </a:t>
            </a:r>
            <a:r>
              <a:rPr lang="en-US" dirty="0" err="1" smtClean="0"/>
              <a:t>neke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sr-Latn-ME" dirty="0" smtClean="0"/>
              <a:t> </a:t>
            </a:r>
            <a:r>
              <a:rPr lang="it-IT" dirty="0" smtClean="0"/>
              <a:t>grupe mora kompenzovati tako što </a:t>
            </a:r>
            <a:r>
              <a:rPr lang="sr-Latn-ME" dirty="0" smtClean="0"/>
              <a:t>ć</a:t>
            </a:r>
            <a:r>
              <a:rPr lang="it-IT" dirty="0" smtClean="0"/>
              <a:t>e se dobiti odgovaraju</a:t>
            </a:r>
            <a:r>
              <a:rPr lang="sr-Latn-ME" dirty="0" smtClean="0"/>
              <a:t>ć</a:t>
            </a:r>
            <a:r>
              <a:rPr lang="it-IT" dirty="0" smtClean="0"/>
              <a:t>a</a:t>
            </a:r>
            <a:r>
              <a:rPr lang="sr-Latn-ME" dirty="0" smtClean="0"/>
              <a:t> </a:t>
            </a:r>
            <a:r>
              <a:rPr lang="pl-PL" dirty="0" smtClean="0"/>
              <a:t>korist od drugih kompanija grupe.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0188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Ostale</a:t>
            </a:r>
            <a:r>
              <a:rPr lang="en-US" dirty="0"/>
              <a:t> </a:t>
            </a:r>
            <a:r>
              <a:rPr lang="en-US" dirty="0" err="1"/>
              <a:t>opšte</a:t>
            </a:r>
            <a:r>
              <a:rPr lang="en-US" dirty="0"/>
              <a:t> </a:t>
            </a:r>
            <a:r>
              <a:rPr lang="en-US" dirty="0" err="1"/>
              <a:t>odredbe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</a:t>
            </a:r>
            <a:r>
              <a:rPr lang="en-US" dirty="0" err="1"/>
              <a:t>manjinskih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, a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pokazale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efikasne</a:t>
            </a:r>
            <a:r>
              <a:rPr lang="en-US" dirty="0"/>
              <a:t>, </a:t>
            </a:r>
            <a:r>
              <a:rPr lang="en-US" dirty="0" err="1"/>
              <a:t>obuhvataju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smtClean="0"/>
              <a:t>pre</a:t>
            </a:r>
            <a:r>
              <a:rPr lang="sr-Latn-ME" dirty="0" smtClean="0"/>
              <a:t>č</a:t>
            </a:r>
            <a:r>
              <a:rPr lang="en-US" dirty="0" smtClean="0"/>
              <a:t>e </a:t>
            </a:r>
            <a:r>
              <a:rPr lang="en-US" dirty="0" err="1"/>
              <a:t>kupovine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pl-PL" dirty="0" smtClean="0"/>
              <a:t>odnosu </a:t>
            </a:r>
            <a:r>
              <a:rPr lang="pl-PL" dirty="0"/>
              <a:t>na emisije akcija, kvalifikovanu </a:t>
            </a:r>
            <a:r>
              <a:rPr lang="pl-PL" dirty="0" smtClean="0"/>
              <a:t>većinu </a:t>
            </a:r>
            <a:r>
              <a:rPr lang="pl-PL" dirty="0"/>
              <a:t>za </a:t>
            </a:r>
            <a:r>
              <a:rPr lang="pl-PL" dirty="0" smtClean="0"/>
              <a:t>određene odluke 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mogunost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kumulativnog</a:t>
            </a:r>
            <a:r>
              <a:rPr lang="en-US" dirty="0"/>
              <a:t> </a:t>
            </a:r>
            <a:r>
              <a:rPr lang="en-US" dirty="0" err="1"/>
              <a:t>glasanja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 smtClean="0"/>
              <a:t>izboru</a:t>
            </a:r>
            <a:r>
              <a:rPr lang="sr-Latn-ME" dirty="0" smtClean="0"/>
              <a:t> 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/>
              <a:t>okolnostima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 smtClean="0"/>
              <a:t>jurisdikcije</a:t>
            </a:r>
            <a:r>
              <a:rPr lang="sr-Latn-ME" dirty="0" smtClean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evaju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inom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dozvoljavaju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isplate</a:t>
            </a:r>
            <a:r>
              <a:rPr lang="en-US" dirty="0" smtClean="0"/>
              <a:t> </a:t>
            </a:r>
            <a:r>
              <a:rPr lang="en-US" dirty="0" err="1"/>
              <a:t>preostale</a:t>
            </a:r>
            <a:r>
              <a:rPr lang="en-US" dirty="0"/>
              <a:t> </a:t>
            </a:r>
            <a:r>
              <a:rPr lang="en-US" dirty="0" err="1"/>
              <a:t>akcionare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 smtClean="0"/>
              <a:t>utvr</a:t>
            </a:r>
            <a:r>
              <a:rPr lang="sr-Latn-ME" dirty="0" smtClean="0"/>
              <a:t>đ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nezavisnom</a:t>
            </a:r>
            <a:r>
              <a:rPr lang="sr-Latn-ME" dirty="0" smtClean="0"/>
              <a:t> </a:t>
            </a:r>
            <a:r>
              <a:rPr lang="en-US" dirty="0" smtClean="0"/>
              <a:t>proc</a:t>
            </a:r>
            <a:r>
              <a:rPr lang="sr-Latn-ME" dirty="0" smtClean="0"/>
              <a:t>j</a:t>
            </a:r>
            <a:r>
              <a:rPr lang="en-US" dirty="0" err="1" smtClean="0"/>
              <a:t>enom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važno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inom</a:t>
            </a:r>
            <a:r>
              <a:rPr lang="sr-Latn-ME" dirty="0" smtClean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odlu</a:t>
            </a:r>
            <a:r>
              <a:rPr lang="sr-Latn-ME" dirty="0" smtClean="0"/>
              <a:t>č</a:t>
            </a:r>
            <a:r>
              <a:rPr lang="en-US" dirty="0" smtClean="0"/>
              <a:t>e </a:t>
            </a:r>
            <a:r>
              <a:rPr lang="en-US" dirty="0"/>
              <a:t>da </a:t>
            </a:r>
            <a:r>
              <a:rPr lang="en-US" dirty="0" err="1"/>
              <a:t>skinu</a:t>
            </a:r>
            <a:r>
              <a:rPr lang="en-US" dirty="0"/>
              <a:t> </a:t>
            </a:r>
            <a:r>
              <a:rPr lang="en-US" dirty="0" err="1" smtClean="0"/>
              <a:t>preduze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listinga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6756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Ostala</a:t>
            </a:r>
            <a:r>
              <a:rPr lang="sr-Latn-ME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poboljšanje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manjinskih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 smtClean="0"/>
              <a:t>obuhvataju</a:t>
            </a:r>
            <a:r>
              <a:rPr lang="sr-Latn-ME" dirty="0" smtClean="0"/>
              <a:t> </a:t>
            </a:r>
            <a:r>
              <a:rPr lang="pl-PL" dirty="0" smtClean="0"/>
              <a:t>parnice </a:t>
            </a:r>
            <a:r>
              <a:rPr lang="pl-PL" dirty="0"/>
              <a:t>koje </a:t>
            </a:r>
            <a:r>
              <a:rPr lang="pl-PL" dirty="0" smtClean="0"/>
              <a:t>pokreću </a:t>
            </a:r>
            <a:r>
              <a:rPr lang="pl-PL" dirty="0"/>
              <a:t>manjinski akcionari u ime kompanije </a:t>
            </a:r>
            <a:r>
              <a:rPr lang="pl-PL" dirty="0" smtClean="0"/>
              <a:t>i </a:t>
            </a:r>
            <a:r>
              <a:rPr lang="en-US" dirty="0" err="1" smtClean="0"/>
              <a:t>zajedni</a:t>
            </a:r>
            <a:r>
              <a:rPr lang="sr-Latn-ME" dirty="0" smtClean="0"/>
              <a:t>č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/>
              <a:t>tužbe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/>
              <a:t>opšti</a:t>
            </a:r>
            <a:r>
              <a:rPr lang="en-US" dirty="0"/>
              <a:t> </a:t>
            </a:r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 err="1"/>
              <a:t>poboljšanja</a:t>
            </a:r>
            <a:r>
              <a:rPr lang="en-US" dirty="0"/>
              <a:t> </a:t>
            </a:r>
            <a:r>
              <a:rPr lang="en-US" dirty="0" err="1"/>
              <a:t>kredibiliteta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, </a:t>
            </a:r>
            <a:r>
              <a:rPr lang="en-US" dirty="0" err="1" smtClean="0"/>
              <a:t>izbor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krajnji</a:t>
            </a:r>
            <a:r>
              <a:rPr lang="en-US" dirty="0"/>
              <a:t> </a:t>
            </a:r>
            <a:r>
              <a:rPr lang="en-US" dirty="0" err="1"/>
              <a:t>izgled</a:t>
            </a:r>
            <a:r>
              <a:rPr lang="en-US" dirty="0"/>
              <a:t> </a:t>
            </a:r>
            <a:r>
              <a:rPr lang="en-US" dirty="0" err="1" smtClean="0"/>
              <a:t>razli</a:t>
            </a:r>
            <a:r>
              <a:rPr lang="sr-Latn-ME" dirty="0" smtClean="0"/>
              <a:t>č</a:t>
            </a:r>
            <a:r>
              <a:rPr lang="en-US" dirty="0" err="1" smtClean="0"/>
              <a:t>itih</a:t>
            </a:r>
            <a:r>
              <a:rPr lang="en-US" dirty="0" smtClean="0"/>
              <a:t> </a:t>
            </a:r>
            <a:r>
              <a:rPr lang="en-US" dirty="0" err="1"/>
              <a:t>odredbi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</a:t>
            </a:r>
            <a:r>
              <a:rPr lang="en-US" dirty="0" err="1"/>
              <a:t>manjinskih</a:t>
            </a:r>
            <a:r>
              <a:rPr lang="en-US" dirty="0"/>
              <a:t> </a:t>
            </a:r>
            <a:r>
              <a:rPr lang="en-US" dirty="0" err="1" smtClean="0"/>
              <a:t>akcionara</a:t>
            </a:r>
            <a:r>
              <a:rPr lang="sr-Latn-ME" dirty="0" smtClean="0"/>
              <a:t> </a:t>
            </a:r>
            <a:r>
              <a:rPr lang="en-US" dirty="0" err="1" smtClean="0"/>
              <a:t>nužno</a:t>
            </a:r>
            <a:r>
              <a:rPr lang="en-US" dirty="0" smtClean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elokupnog</a:t>
            </a:r>
            <a:r>
              <a:rPr lang="en-US" dirty="0" smtClean="0"/>
              <a:t> </a:t>
            </a:r>
            <a:r>
              <a:rPr lang="en-US" dirty="0" err="1"/>
              <a:t>regulatornog</a:t>
            </a:r>
            <a:r>
              <a:rPr lang="en-US" dirty="0"/>
              <a:t> </a:t>
            </a:r>
            <a:r>
              <a:rPr lang="en-US" dirty="0" err="1"/>
              <a:t>okvira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nacionalnog</a:t>
            </a:r>
            <a:r>
              <a:rPr lang="sr-Latn-ME" dirty="0" smtClean="0"/>
              <a:t> </a:t>
            </a:r>
            <a:r>
              <a:rPr lang="en-US" dirty="0" err="1" smtClean="0"/>
              <a:t>pravnog</a:t>
            </a:r>
            <a:r>
              <a:rPr lang="en-US" dirty="0" smtClean="0"/>
              <a:t> </a:t>
            </a:r>
            <a:r>
              <a:rPr lang="en-US" dirty="0" err="1"/>
              <a:t>sistema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160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3. Glasanje od strane depozitara ili zastupnika treba da se </a:t>
            </a:r>
            <a:r>
              <a:rPr lang="pl-PL" dirty="0" smtClean="0"/>
              <a:t>vrši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 </a:t>
            </a:r>
            <a:r>
              <a:rPr lang="en-US" dirty="0" err="1"/>
              <a:t>dogovoren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stvarnim</a:t>
            </a:r>
            <a:r>
              <a:rPr lang="en-US" dirty="0"/>
              <a:t> </a:t>
            </a:r>
            <a:r>
              <a:rPr lang="en-US" dirty="0" err="1"/>
              <a:t>vlasnikom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OECD-a </a:t>
            </a:r>
            <a:r>
              <a:rPr lang="en-US" dirty="0" err="1"/>
              <a:t>bilo</a:t>
            </a:r>
            <a:r>
              <a:rPr lang="en-US" dirty="0"/>
              <a:t> je </a:t>
            </a:r>
            <a:r>
              <a:rPr lang="en-US" dirty="0" err="1" smtClean="0"/>
              <a:t>uobi</a:t>
            </a:r>
            <a:r>
              <a:rPr lang="sr-Latn-ME" dirty="0" smtClean="0"/>
              <a:t>č</a:t>
            </a:r>
            <a:r>
              <a:rPr lang="en-US" dirty="0" err="1" smtClean="0"/>
              <a:t>ajeno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 smtClean="0"/>
              <a:t>finansijske</a:t>
            </a:r>
            <a:r>
              <a:rPr lang="sr-Latn-ME" dirty="0" smtClean="0"/>
              <a:t> </a:t>
            </a:r>
            <a:r>
              <a:rPr lang="en-US" dirty="0" err="1" smtClean="0"/>
              <a:t>institucije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obavljale</a:t>
            </a:r>
            <a:r>
              <a:rPr lang="en-US" dirty="0"/>
              <a:t> depo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</a:t>
            </a:r>
            <a:r>
              <a:rPr lang="en-US" dirty="0" err="1"/>
              <a:t>glasaju</a:t>
            </a:r>
            <a:r>
              <a:rPr lang="en-US" dirty="0"/>
              <a:t> </a:t>
            </a:r>
            <a:r>
              <a:rPr lang="en-US" dirty="0" err="1" smtClean="0"/>
              <a:t>po</a:t>
            </a:r>
            <a:r>
              <a:rPr lang="sr-Latn-ME" dirty="0" smtClean="0"/>
              <a:t> </a:t>
            </a:r>
            <a:r>
              <a:rPr lang="pl-PL" dirty="0" smtClean="0"/>
              <a:t>osnovu </a:t>
            </a:r>
            <a:r>
              <a:rPr lang="pl-PL" dirty="0"/>
              <a:t>tih akcija. </a:t>
            </a:r>
            <a:endParaRPr lang="pl-PL" dirty="0" smtClean="0"/>
          </a:p>
          <a:p>
            <a:pPr algn="just"/>
            <a:r>
              <a:rPr lang="pl-PL" dirty="0" smtClean="0"/>
              <a:t>Od </a:t>
            </a:r>
            <a:r>
              <a:rPr lang="pl-PL" dirty="0"/>
              <a:t>depozitara, poput banaka i brokerskih </a:t>
            </a:r>
            <a:r>
              <a:rPr lang="pl-PL" dirty="0" smtClean="0"/>
              <a:t>firmi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držale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zastupnici</a:t>
            </a:r>
            <a:r>
              <a:rPr lang="en-US" dirty="0"/>
              <a:t> </a:t>
            </a:r>
            <a:r>
              <a:rPr lang="en-US" dirty="0" err="1"/>
              <a:t>klijenata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ponekad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evano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glasaju</a:t>
            </a:r>
            <a:r>
              <a:rPr lang="en-US" dirty="0"/>
              <a:t> </a:t>
            </a:r>
            <a:r>
              <a:rPr lang="en-US" dirty="0" err="1" smtClean="0"/>
              <a:t>podržavaju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rukovodstvo</a:t>
            </a:r>
            <a:r>
              <a:rPr lang="en-US" dirty="0"/>
              <a:t>, </a:t>
            </a:r>
            <a:r>
              <a:rPr lang="en-US" dirty="0" err="1" smtClean="0"/>
              <a:t>osim</a:t>
            </a:r>
            <a:r>
              <a:rPr lang="sr-Latn-ME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akcionar</a:t>
            </a:r>
            <a:r>
              <a:rPr lang="en-US" dirty="0"/>
              <a:t> da </a:t>
            </a:r>
            <a:r>
              <a:rPr lang="en-US" dirty="0" err="1" smtClean="0"/>
              <a:t>izri</a:t>
            </a:r>
            <a:r>
              <a:rPr lang="sr-Latn-ME" dirty="0" smtClean="0"/>
              <a:t>č</a:t>
            </a:r>
            <a:r>
              <a:rPr lang="en-US" dirty="0" err="1" smtClean="0"/>
              <a:t>ito</a:t>
            </a:r>
            <a:r>
              <a:rPr lang="en-US" dirty="0" smtClean="0"/>
              <a:t> </a:t>
            </a:r>
            <a:r>
              <a:rPr lang="en-US" dirty="0" err="1"/>
              <a:t>uputstvo</a:t>
            </a:r>
            <a:r>
              <a:rPr lang="en-US" dirty="0"/>
              <a:t> u </a:t>
            </a:r>
            <a:r>
              <a:rPr lang="en-US" dirty="0" err="1"/>
              <a:t>suprotnom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/>
              <a:t>Trend je u </a:t>
            </a:r>
            <a:r>
              <a:rPr lang="en-US" dirty="0" err="1"/>
              <a:t>zemljama</a:t>
            </a:r>
            <a:r>
              <a:rPr lang="en-US" dirty="0"/>
              <a:t> OECD-a da se </a:t>
            </a:r>
            <a:r>
              <a:rPr lang="en-US" dirty="0" err="1"/>
              <a:t>uklone</a:t>
            </a:r>
            <a:r>
              <a:rPr lang="en-US" dirty="0"/>
              <a:t> </a:t>
            </a:r>
            <a:r>
              <a:rPr lang="en-US" dirty="0" err="1"/>
              <a:t>odredbe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sr-Latn-ME" dirty="0"/>
              <a:t> </a:t>
            </a:r>
            <a:r>
              <a:rPr lang="en-US" dirty="0" err="1"/>
              <a:t>automatski</a:t>
            </a:r>
            <a:r>
              <a:rPr lang="en-US" dirty="0"/>
              <a:t> </a:t>
            </a:r>
            <a:r>
              <a:rPr lang="en-US" dirty="0" err="1"/>
              <a:t>omogu</a:t>
            </a:r>
            <a:r>
              <a:rPr lang="sr-Latn-ME" dirty="0"/>
              <a:t>ć</a:t>
            </a:r>
            <a:r>
              <a:rPr lang="en-US" dirty="0" err="1"/>
              <a:t>avaju</a:t>
            </a:r>
            <a:r>
              <a:rPr lang="en-US" dirty="0"/>
              <a:t> </a:t>
            </a:r>
            <a:r>
              <a:rPr lang="en-US" dirty="0" err="1"/>
              <a:t>kastodi</a:t>
            </a:r>
            <a:r>
              <a:rPr lang="en-US" dirty="0"/>
              <a:t> </a:t>
            </a:r>
            <a:r>
              <a:rPr lang="en-US" dirty="0" err="1"/>
              <a:t>institucijama</a:t>
            </a:r>
            <a:r>
              <a:rPr lang="en-US" dirty="0"/>
              <a:t> da </a:t>
            </a:r>
            <a:r>
              <a:rPr lang="en-US" dirty="0" err="1"/>
              <a:t>glasaju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sr-Latn-ME" dirty="0"/>
              <a:t> </a:t>
            </a:r>
            <a:r>
              <a:rPr lang="en-US" dirty="0" err="1"/>
              <a:t>akcionare</a:t>
            </a:r>
            <a:r>
              <a:rPr lang="en-US" dirty="0"/>
              <a:t>. </a:t>
            </a:r>
            <a:endParaRPr lang="sr-Latn-ME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6827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9212"/>
            <a:ext cx="10515600" cy="508775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Propisi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revidirani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da se </a:t>
            </a:r>
            <a:r>
              <a:rPr lang="en-US" dirty="0" err="1" smtClean="0"/>
              <a:t>sada</a:t>
            </a:r>
            <a:r>
              <a:rPr lang="sr-Latn-ME" dirty="0" smtClean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kastodi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da </a:t>
            </a:r>
            <a:r>
              <a:rPr lang="en-US" dirty="0" err="1"/>
              <a:t>akcionarima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ij</a:t>
            </a:r>
            <a:r>
              <a:rPr lang="en-US" dirty="0" err="1" smtClean="0"/>
              <a:t>ede</a:t>
            </a:r>
            <a:r>
              <a:rPr lang="sr-Latn-ME" dirty="0" smtClean="0"/>
              <a:t> </a:t>
            </a:r>
            <a:r>
              <a:rPr lang="pl-PL" dirty="0" smtClean="0"/>
              <a:t>informacije </a:t>
            </a:r>
            <a:r>
              <a:rPr lang="pl-PL" dirty="0"/>
              <a:t>vezano za opcije koje su im na raspolaganju </a:t>
            </a:r>
            <a:r>
              <a:rPr lang="pl-PL" dirty="0" smtClean="0"/>
              <a:t>u </a:t>
            </a:r>
            <a:r>
              <a:rPr lang="en-US" dirty="0" err="1" smtClean="0"/>
              <a:t>korišenju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odaberu</a:t>
            </a:r>
            <a:r>
              <a:rPr lang="en-US" dirty="0"/>
              <a:t> da </a:t>
            </a:r>
            <a:r>
              <a:rPr lang="en-US" dirty="0" err="1"/>
              <a:t>sva</a:t>
            </a:r>
            <a:r>
              <a:rPr lang="en-US" dirty="0"/>
              <a:t> </a:t>
            </a:r>
            <a:r>
              <a:rPr lang="en-US" dirty="0" err="1" smtClean="0"/>
              <a:t>prava</a:t>
            </a:r>
            <a:r>
              <a:rPr lang="sr-Latn-ME" dirty="0" smtClean="0"/>
              <a:t> </a:t>
            </a:r>
            <a:r>
              <a:rPr lang="pt-BR" dirty="0" smtClean="0"/>
              <a:t>glasa </a:t>
            </a:r>
            <a:r>
              <a:rPr lang="pt-BR" dirty="0"/>
              <a:t>prenesu na depozitara</a:t>
            </a:r>
            <a:r>
              <a:rPr lang="pt-BR" dirty="0" smtClean="0"/>
              <a:t>.</a:t>
            </a:r>
            <a:endParaRPr lang="sr-Latn-ME" dirty="0" smtClean="0"/>
          </a:p>
          <a:p>
            <a:pPr algn="just"/>
            <a:r>
              <a:rPr lang="pt-BR" dirty="0" smtClean="0"/>
              <a:t> </a:t>
            </a:r>
            <a:r>
              <a:rPr lang="pt-BR" dirty="0"/>
              <a:t>Kao alternativu tome, </a:t>
            </a:r>
            <a:r>
              <a:rPr lang="pt-BR" dirty="0" smtClean="0"/>
              <a:t>akcionari</a:t>
            </a:r>
            <a:r>
              <a:rPr lang="sr-Latn-ME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odaberu</a:t>
            </a:r>
            <a:r>
              <a:rPr lang="en-US" dirty="0"/>
              <a:t> 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informisani</a:t>
            </a:r>
            <a:r>
              <a:rPr lang="en-US" dirty="0"/>
              <a:t> o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 smtClean="0"/>
              <a:t>predstoje</a:t>
            </a:r>
            <a:r>
              <a:rPr lang="sr-Latn-ME" dirty="0" smtClean="0"/>
              <a:t>ć</a:t>
            </a:r>
            <a:r>
              <a:rPr lang="en-US" dirty="0" err="1" smtClean="0"/>
              <a:t>im</a:t>
            </a:r>
            <a:r>
              <a:rPr lang="sr-Latn-ME" dirty="0" smtClean="0"/>
              <a:t> </a:t>
            </a:r>
            <a:r>
              <a:rPr lang="en-US" dirty="0" err="1" smtClean="0"/>
              <a:t>glasanjima</a:t>
            </a:r>
            <a:r>
              <a:rPr lang="en-US" dirty="0" smtClean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glasove</a:t>
            </a:r>
            <a:r>
              <a:rPr lang="en-US" dirty="0"/>
              <a:t> </a:t>
            </a:r>
            <a:r>
              <a:rPr lang="en-US" dirty="0" err="1"/>
              <a:t>sami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a </a:t>
            </a:r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 smtClean="0"/>
              <a:t>prava</a:t>
            </a:r>
            <a:r>
              <a:rPr lang="sr-Latn-ME" dirty="0" smtClean="0"/>
              <a:t> </a:t>
            </a:r>
            <a:r>
              <a:rPr lang="en-US" dirty="0" err="1" smtClean="0"/>
              <a:t>glasa</a:t>
            </a:r>
            <a:r>
              <a:rPr lang="en-US" dirty="0" smtClean="0"/>
              <a:t> </a:t>
            </a:r>
            <a:r>
              <a:rPr lang="en-US" dirty="0" err="1" smtClean="0"/>
              <a:t>pren</a:t>
            </a:r>
            <a:r>
              <a:rPr lang="sr-Latn-ME" dirty="0" smtClean="0"/>
              <a:t>ij</a:t>
            </a:r>
            <a:r>
              <a:rPr lang="en-US" dirty="0" err="1" smtClean="0"/>
              <a:t>eti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kastodi</a:t>
            </a:r>
            <a:r>
              <a:rPr lang="en-US" dirty="0"/>
              <a:t> </a:t>
            </a:r>
            <a:r>
              <a:rPr lang="en-US" dirty="0" err="1"/>
              <a:t>instituciju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Neophodno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 smtClean="0"/>
              <a:t>uspostaviti</a:t>
            </a:r>
            <a:r>
              <a:rPr lang="sr-Latn-ME" dirty="0" smtClean="0"/>
              <a:t> </a:t>
            </a:r>
            <a:r>
              <a:rPr lang="en-US" dirty="0" err="1" smtClean="0"/>
              <a:t>razumnu</a:t>
            </a:r>
            <a:r>
              <a:rPr lang="en-US" dirty="0" smtClean="0"/>
              <a:t> </a:t>
            </a:r>
            <a:r>
              <a:rPr lang="en-US" dirty="0" err="1"/>
              <a:t>ravnotežu</a:t>
            </a:r>
            <a:r>
              <a:rPr lang="en-US" dirty="0"/>
              <a:t> </a:t>
            </a:r>
            <a:r>
              <a:rPr lang="en-US" dirty="0" err="1" smtClean="0"/>
              <a:t>izm</a:t>
            </a:r>
            <a:r>
              <a:rPr lang="sr-Latn-ME" dirty="0" smtClean="0"/>
              <a:t>đ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smtClean="0"/>
              <a:t>e</a:t>
            </a:r>
            <a:r>
              <a:rPr lang="sr-Latn-ME" dirty="0" smtClean="0"/>
              <a:t>đ</a:t>
            </a:r>
            <a:r>
              <a:rPr lang="en-US" dirty="0" err="1" smtClean="0"/>
              <a:t>vanja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kastodi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en-US" dirty="0" err="1" smtClean="0"/>
              <a:t>glasaju</a:t>
            </a:r>
            <a:r>
              <a:rPr lang="en-US" dirty="0" smtClean="0"/>
              <a:t> </a:t>
            </a:r>
            <a:r>
              <a:rPr lang="en-US" dirty="0" err="1"/>
              <a:t>glasovima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bez </a:t>
            </a:r>
            <a:r>
              <a:rPr lang="en-US" dirty="0" err="1"/>
              <a:t>poštovanja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želja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pt-BR" dirty="0" smtClean="0"/>
              <a:t>nenametanja </a:t>
            </a:r>
            <a:r>
              <a:rPr lang="pt-BR" dirty="0"/>
              <a:t>preteranog </a:t>
            </a:r>
            <a:r>
              <a:rPr lang="pt-BR" dirty="0" smtClean="0"/>
              <a:t>optere</a:t>
            </a:r>
            <a:r>
              <a:rPr lang="sr-Latn-ME" dirty="0" smtClean="0"/>
              <a:t>ć</a:t>
            </a:r>
            <a:r>
              <a:rPr lang="pt-BR" dirty="0" smtClean="0"/>
              <a:t>enja </a:t>
            </a:r>
            <a:r>
              <a:rPr lang="pt-BR" dirty="0"/>
              <a:t>depozitarima da </a:t>
            </a:r>
            <a:r>
              <a:rPr lang="pt-BR" dirty="0" smtClean="0"/>
              <a:t>pribave</a:t>
            </a:r>
            <a:r>
              <a:rPr lang="sr-Latn-ME" dirty="0" smtClean="0"/>
              <a:t> </a:t>
            </a:r>
            <a:r>
              <a:rPr lang="en-US" dirty="0" err="1" smtClean="0"/>
              <a:t>odobrenje</a:t>
            </a:r>
            <a:r>
              <a:rPr lang="en-US" dirty="0" smtClean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glasaju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Dovoljno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 smtClean="0"/>
              <a:t>objaviti</a:t>
            </a:r>
            <a:r>
              <a:rPr lang="sr-Latn-ME" dirty="0" smtClean="0"/>
              <a:t> </a:t>
            </a:r>
            <a:r>
              <a:rPr lang="it-IT" dirty="0" smtClean="0"/>
              <a:t>akcionarima </a:t>
            </a:r>
            <a:r>
              <a:rPr lang="it-IT" dirty="0"/>
              <a:t>da </a:t>
            </a:r>
            <a:r>
              <a:rPr lang="sr-Latn-ME" dirty="0" smtClean="0"/>
              <a:t>ć</a:t>
            </a:r>
            <a:r>
              <a:rPr lang="it-IT" dirty="0" smtClean="0"/>
              <a:t>e </a:t>
            </a:r>
            <a:r>
              <a:rPr lang="it-IT" dirty="0"/>
              <a:t>kastodi institucija glasati po osnovu akcija </a:t>
            </a:r>
            <a:r>
              <a:rPr lang="it-IT" dirty="0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smatra</a:t>
            </a:r>
            <a:r>
              <a:rPr lang="en-US" dirty="0"/>
              <a:t> </a:t>
            </a:r>
            <a:r>
              <a:rPr lang="en-US" dirty="0" err="1" smtClean="0"/>
              <a:t>uskla</a:t>
            </a:r>
            <a:r>
              <a:rPr lang="sr-Latn-ME" dirty="0" smtClean="0"/>
              <a:t>đ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interesima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9421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dirty="0"/>
              <a:t>Ovde je potrebno napomenuti da se ova stavka ne odnosi </a:t>
            </a:r>
            <a:r>
              <a:rPr lang="it-IT" dirty="0" smtClean="0"/>
              <a:t>na</a:t>
            </a:r>
            <a:r>
              <a:rPr lang="sr-Latn-ME" dirty="0" smtClean="0"/>
              <a:t> </a:t>
            </a:r>
            <a:r>
              <a:rPr lang="pl-PL" dirty="0" smtClean="0"/>
              <a:t>ostvarivanje </a:t>
            </a:r>
            <a:r>
              <a:rPr lang="pl-PL" dirty="0"/>
              <a:t>prava glasa od strane </a:t>
            </a:r>
            <a:r>
              <a:rPr lang="pl-PL" dirty="0" smtClean="0"/>
              <a:t>povjerenika </a:t>
            </a:r>
            <a:r>
              <a:rPr lang="pl-PL" dirty="0"/>
              <a:t>ili drugih </a:t>
            </a:r>
            <a:r>
              <a:rPr lang="pl-PL" dirty="0" smtClean="0"/>
              <a:t>osoba </a:t>
            </a:r>
            <a:r>
              <a:rPr lang="en-US" dirty="0" err="1" smtClean="0"/>
              <a:t>koje</a:t>
            </a:r>
            <a:r>
              <a:rPr lang="en-US" dirty="0" smtClean="0"/>
              <a:t> d</a:t>
            </a:r>
            <a:r>
              <a:rPr lang="sr-Latn-ME" dirty="0" smtClean="0"/>
              <a:t>i</a:t>
            </a:r>
            <a:r>
              <a:rPr lang="en-US" dirty="0" err="1" smtClean="0"/>
              <a:t>eluju</a:t>
            </a:r>
            <a:r>
              <a:rPr lang="en-US" dirty="0" smtClean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posebnog</a:t>
            </a:r>
            <a:r>
              <a:rPr lang="en-US" dirty="0"/>
              <a:t> </a:t>
            </a:r>
            <a:r>
              <a:rPr lang="en-US" dirty="0" err="1"/>
              <a:t>zakonskog</a:t>
            </a:r>
            <a:r>
              <a:rPr lang="en-US" dirty="0"/>
              <a:t> </a:t>
            </a:r>
            <a:r>
              <a:rPr lang="en-US" dirty="0" err="1"/>
              <a:t>ovlašenja</a:t>
            </a:r>
            <a:r>
              <a:rPr lang="en-US" dirty="0"/>
              <a:t> (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što</a:t>
            </a:r>
            <a:r>
              <a:rPr lang="sr-Latn-ME" dirty="0" smtClean="0"/>
              <a:t> </a:t>
            </a:r>
            <a:r>
              <a:rPr lang="it-IT" dirty="0" smtClean="0"/>
              <a:t>su</a:t>
            </a:r>
            <a:r>
              <a:rPr lang="it-IT" dirty="0"/>
              <a:t>, na </a:t>
            </a:r>
            <a:r>
              <a:rPr lang="it-IT" dirty="0" smtClean="0"/>
              <a:t>prim</a:t>
            </a:r>
            <a:r>
              <a:rPr lang="sr-Latn-ME" dirty="0" smtClean="0"/>
              <a:t>j</a:t>
            </a:r>
            <a:r>
              <a:rPr lang="it-IT" dirty="0" smtClean="0"/>
              <a:t>er</a:t>
            </a:r>
            <a:r>
              <a:rPr lang="it-IT" dirty="0"/>
              <a:t>, </a:t>
            </a:r>
            <a:r>
              <a:rPr lang="it-IT" dirty="0" smtClean="0"/>
              <a:t>ste</a:t>
            </a:r>
            <a:r>
              <a:rPr lang="sr-Latn-ME" dirty="0" smtClean="0"/>
              <a:t>č</a:t>
            </a:r>
            <a:r>
              <a:rPr lang="it-IT" dirty="0" smtClean="0"/>
              <a:t>ajni </a:t>
            </a:r>
            <a:r>
              <a:rPr lang="it-IT" dirty="0"/>
              <a:t>upravnici i izvršitelji testamenta).</a:t>
            </a:r>
          </a:p>
          <a:p>
            <a:pPr algn="just"/>
            <a:r>
              <a:rPr lang="en-US" dirty="0" err="1"/>
              <a:t>Vlasnici</a:t>
            </a:r>
            <a:r>
              <a:rPr lang="en-US" dirty="0"/>
              <a:t> </a:t>
            </a:r>
            <a:r>
              <a:rPr lang="en-US" dirty="0" err="1"/>
              <a:t>naplativih</a:t>
            </a:r>
            <a:r>
              <a:rPr lang="en-US" dirty="0"/>
              <a:t> </a:t>
            </a:r>
            <a:r>
              <a:rPr lang="en-US" dirty="0" err="1"/>
              <a:t>potvrda</a:t>
            </a:r>
            <a:r>
              <a:rPr lang="en-US" dirty="0"/>
              <a:t> o </a:t>
            </a:r>
            <a:r>
              <a:rPr lang="en-US" dirty="0" err="1"/>
              <a:t>vlasništvu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akcijama</a:t>
            </a:r>
            <a:r>
              <a:rPr lang="en-US" dirty="0"/>
              <a:t> </a:t>
            </a:r>
            <a:r>
              <a:rPr lang="en-US" dirty="0" err="1" smtClean="0"/>
              <a:t>kompanije</a:t>
            </a:r>
            <a:r>
              <a:rPr lang="sr-Latn-ME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ista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krajnja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mogunosti</a:t>
            </a:r>
            <a:r>
              <a:rPr lang="en-US" dirty="0"/>
              <a:t> da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estvuju</a:t>
            </a:r>
            <a:r>
              <a:rPr lang="en-US" dirty="0" smtClean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/>
              <a:t>korporativnom</a:t>
            </a:r>
            <a:r>
              <a:rPr lang="en-US" dirty="0"/>
              <a:t> </a:t>
            </a:r>
            <a:r>
              <a:rPr lang="en-US" dirty="0" err="1"/>
              <a:t>upravljanju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vlasnici</a:t>
            </a:r>
            <a:r>
              <a:rPr lang="en-US" dirty="0"/>
              <a:t> </a:t>
            </a:r>
            <a:r>
              <a:rPr lang="en-US" dirty="0" err="1"/>
              <a:t>osnovnih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Tamo</a:t>
            </a:r>
            <a:r>
              <a:rPr lang="en-US" dirty="0"/>
              <a:t> </a:t>
            </a:r>
            <a:r>
              <a:rPr lang="en-US" dirty="0" err="1"/>
              <a:t>gde</a:t>
            </a:r>
            <a:r>
              <a:rPr lang="en-US" dirty="0"/>
              <a:t> </a:t>
            </a:r>
            <a:r>
              <a:rPr lang="en-US" dirty="0" err="1"/>
              <a:t>direktni</a:t>
            </a:r>
            <a:r>
              <a:rPr lang="en-US" dirty="0"/>
              <a:t> </a:t>
            </a:r>
            <a:r>
              <a:rPr lang="en-US" dirty="0" err="1"/>
              <a:t>vlasnici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punomo</a:t>
            </a:r>
            <a:r>
              <a:rPr lang="sr-Latn-ME" dirty="0"/>
              <a:t>ć</a:t>
            </a:r>
            <a:r>
              <a:rPr lang="en-US" dirty="0" err="1"/>
              <a:t>nike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depozitar</a:t>
            </a:r>
            <a:r>
              <a:rPr lang="en-US" dirty="0"/>
              <a:t>, </a:t>
            </a:r>
            <a:r>
              <a:rPr lang="en-US" dirty="0" err="1"/>
              <a:t>pov</a:t>
            </a:r>
            <a:r>
              <a:rPr lang="sr-Latn-ME" dirty="0"/>
              <a:t>j</a:t>
            </a:r>
            <a:r>
              <a:rPr lang="en-US" dirty="0" err="1"/>
              <a:t>ereni</a:t>
            </a:r>
            <a:r>
              <a:rPr lang="sr-Latn-ME" dirty="0"/>
              <a:t>č</a:t>
            </a:r>
            <a:r>
              <a:rPr lang="en-US" dirty="0" err="1"/>
              <a:t>ko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neko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 t</a:t>
            </a:r>
            <a:r>
              <a:rPr lang="sr-Latn-ME" dirty="0"/>
              <a:t>ij</a:t>
            </a:r>
            <a:r>
              <a:rPr lang="en-US" dirty="0" err="1"/>
              <a:t>elo</a:t>
            </a:r>
            <a:r>
              <a:rPr lang="en-US" dirty="0"/>
              <a:t>, </a:t>
            </a:r>
            <a:r>
              <a:rPr lang="en-US" dirty="0" err="1"/>
              <a:t>prema</a:t>
            </a:r>
            <a:r>
              <a:rPr lang="en-US" dirty="0"/>
              <a:t> tome, </a:t>
            </a:r>
            <a:r>
              <a:rPr lang="en-US" dirty="0" err="1"/>
              <a:t>treba</a:t>
            </a:r>
            <a:r>
              <a:rPr lang="sr-Latn-ME" dirty="0"/>
              <a:t> </a:t>
            </a:r>
            <a:r>
              <a:rPr lang="en-US" dirty="0" err="1"/>
              <a:t>pravovremeno</a:t>
            </a:r>
            <a:r>
              <a:rPr lang="en-US" dirty="0"/>
              <a:t> da </a:t>
            </a:r>
            <a:r>
              <a:rPr lang="en-US" dirty="0" err="1"/>
              <a:t>izda</a:t>
            </a:r>
            <a:r>
              <a:rPr lang="en-US" dirty="0"/>
              <a:t> </a:t>
            </a:r>
            <a:r>
              <a:rPr lang="en-US" dirty="0" err="1"/>
              <a:t>ovlašenja</a:t>
            </a:r>
            <a:r>
              <a:rPr lang="en-US" dirty="0"/>
              <a:t> </a:t>
            </a:r>
            <a:r>
              <a:rPr lang="en-US" dirty="0" err="1"/>
              <a:t>vlasnicima</a:t>
            </a:r>
            <a:r>
              <a:rPr lang="en-US" dirty="0"/>
              <a:t> </a:t>
            </a:r>
            <a:r>
              <a:rPr lang="en-US" dirty="0" err="1"/>
              <a:t>potvrda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Vlasnicima</a:t>
            </a:r>
            <a:r>
              <a:rPr lang="sr-Latn-ME" dirty="0"/>
              <a:t> </a:t>
            </a:r>
            <a:r>
              <a:rPr lang="en-US" dirty="0" err="1"/>
              <a:t>potvrda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omoguiti</a:t>
            </a:r>
            <a:r>
              <a:rPr lang="en-US" dirty="0"/>
              <a:t> da </a:t>
            </a:r>
            <a:r>
              <a:rPr lang="en-US" dirty="0" err="1"/>
              <a:t>izdaju</a:t>
            </a:r>
            <a:r>
              <a:rPr lang="en-US" dirty="0"/>
              <a:t> </a:t>
            </a:r>
            <a:r>
              <a:rPr lang="en-US" dirty="0" err="1"/>
              <a:t>obavezuju</a:t>
            </a:r>
            <a:r>
              <a:rPr lang="sr-Latn-ME" dirty="0"/>
              <a:t>ć</a:t>
            </a:r>
            <a:r>
              <a:rPr lang="en-US" dirty="0"/>
              <a:t>a </a:t>
            </a:r>
            <a:r>
              <a:rPr lang="en-US" dirty="0" err="1"/>
              <a:t>uputstva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sr-Latn-ME" dirty="0"/>
              <a:t> </a:t>
            </a:r>
            <a:r>
              <a:rPr lang="en-US" dirty="0" err="1"/>
              <a:t>glasanje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depozitar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povereni</a:t>
            </a:r>
            <a:r>
              <a:rPr lang="sr-Latn-ME" dirty="0"/>
              <a:t>č</a:t>
            </a:r>
            <a:r>
              <a:rPr lang="en-US" dirty="0" err="1"/>
              <a:t>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sr-Latn-ME" dirty="0"/>
              <a:t> </a:t>
            </a:r>
            <a:r>
              <a:rPr lang="en-US" dirty="0" err="1"/>
              <a:t>drži</a:t>
            </a:r>
            <a:r>
              <a:rPr lang="en-US" dirty="0"/>
              <a:t> u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7946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eliminisati</a:t>
            </a:r>
            <a:r>
              <a:rPr lang="en-US" dirty="0"/>
              <a:t> </a:t>
            </a:r>
            <a:r>
              <a:rPr lang="en-US" dirty="0" err="1"/>
              <a:t>prepreke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prekograni</a:t>
            </a:r>
            <a:r>
              <a:rPr lang="sr-Latn-ME" dirty="0" smtClean="0"/>
              <a:t>č</a:t>
            </a:r>
            <a:r>
              <a:rPr lang="en-US" dirty="0" smtClean="0"/>
              <a:t>no </a:t>
            </a:r>
            <a:r>
              <a:rPr lang="en-US" dirty="0" err="1"/>
              <a:t>glasanje</a:t>
            </a:r>
            <a:r>
              <a:rPr lang="en-US" dirty="0"/>
              <a:t>.</a:t>
            </a:r>
          </a:p>
          <a:p>
            <a:r>
              <a:rPr lang="en-US" dirty="0" err="1"/>
              <a:t>Strani</a:t>
            </a:r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/>
              <a:t>drže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 smtClean="0"/>
              <a:t>lanac</a:t>
            </a:r>
            <a:r>
              <a:rPr lang="sr-Latn-ME" dirty="0" smtClean="0"/>
              <a:t> </a:t>
            </a:r>
            <a:r>
              <a:rPr lang="pl-PL" dirty="0" smtClean="0"/>
              <a:t>posrednika.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Akcije se </a:t>
            </a:r>
            <a:r>
              <a:rPr lang="pl-PL" dirty="0" smtClean="0"/>
              <a:t>obično </a:t>
            </a:r>
            <a:r>
              <a:rPr lang="pl-PL" dirty="0"/>
              <a:t>drže na </a:t>
            </a:r>
            <a:r>
              <a:rPr lang="pl-PL" dirty="0" smtClean="0"/>
              <a:t>računima </a:t>
            </a:r>
            <a:r>
              <a:rPr lang="pl-PL" dirty="0"/>
              <a:t>posrednika </a:t>
            </a:r>
            <a:r>
              <a:rPr lang="pl-PL" dirty="0" smtClean="0"/>
              <a:t>za hartije </a:t>
            </a:r>
            <a:r>
              <a:rPr lang="pl-PL" dirty="0"/>
              <a:t>od </a:t>
            </a:r>
            <a:r>
              <a:rPr lang="pl-PL" dirty="0" smtClean="0"/>
              <a:t>vrijednosti</a:t>
            </a:r>
            <a:r>
              <a:rPr lang="pl-PL" dirty="0"/>
              <a:t>, koji opet imaju </a:t>
            </a:r>
            <a:r>
              <a:rPr lang="pl-PL" dirty="0" smtClean="0"/>
              <a:t>račune </a:t>
            </a:r>
            <a:r>
              <a:rPr lang="pl-PL" dirty="0"/>
              <a:t>kod drugih </a:t>
            </a:r>
            <a:r>
              <a:rPr lang="pl-PL" dirty="0" smtClean="0"/>
              <a:t>posrednika i </a:t>
            </a:r>
            <a:r>
              <a:rPr lang="pl-PL" dirty="0"/>
              <a:t>centralnih depoa hartija od </a:t>
            </a:r>
            <a:r>
              <a:rPr lang="pl-PL" dirty="0" smtClean="0"/>
              <a:t>vrijednosti </a:t>
            </a:r>
            <a:r>
              <a:rPr lang="pl-PL" dirty="0"/>
              <a:t>u drugim jurisdikcijama, </a:t>
            </a:r>
            <a:r>
              <a:rPr lang="pl-PL" dirty="0" smtClean="0"/>
              <a:t>dok </a:t>
            </a:r>
            <a:r>
              <a:rPr lang="en-US" dirty="0" err="1" smtClean="0"/>
              <a:t>kotirana</a:t>
            </a:r>
            <a:r>
              <a:rPr lang="en-US" dirty="0" smtClean="0"/>
              <a:t> </a:t>
            </a:r>
            <a:r>
              <a:rPr lang="en-US" dirty="0" err="1"/>
              <a:t>kompanija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sedište</a:t>
            </a:r>
            <a:r>
              <a:rPr lang="en-US" dirty="0"/>
              <a:t> u </a:t>
            </a:r>
            <a:r>
              <a:rPr lang="en-US" dirty="0" err="1" smtClean="0"/>
              <a:t>tre</a:t>
            </a:r>
            <a:r>
              <a:rPr lang="sr-Latn-ME" dirty="0" smtClean="0"/>
              <a:t>ć</a:t>
            </a:r>
            <a:r>
              <a:rPr lang="en-US" dirty="0" err="1" smtClean="0"/>
              <a:t>oj</a:t>
            </a:r>
            <a:r>
              <a:rPr lang="en-US" dirty="0" smtClean="0"/>
              <a:t> </a:t>
            </a:r>
            <a:r>
              <a:rPr lang="en-US" dirty="0" err="1"/>
              <a:t>zemlji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Takvi</a:t>
            </a:r>
            <a:r>
              <a:rPr lang="en-US" dirty="0" smtClean="0"/>
              <a:t> </a:t>
            </a:r>
            <a:r>
              <a:rPr lang="en-US" dirty="0" err="1" smtClean="0"/>
              <a:t>prekograni</a:t>
            </a:r>
            <a:r>
              <a:rPr lang="sr-Latn-ME" dirty="0" smtClean="0"/>
              <a:t>č</a:t>
            </a:r>
            <a:r>
              <a:rPr lang="en-US" dirty="0" err="1" smtClean="0"/>
              <a:t>ni</a:t>
            </a:r>
            <a:r>
              <a:rPr lang="sr-Latn-ME" dirty="0" smtClean="0"/>
              <a:t> </a:t>
            </a:r>
            <a:r>
              <a:rPr lang="en-US" dirty="0" err="1" smtClean="0"/>
              <a:t>lanci</a:t>
            </a:r>
            <a:r>
              <a:rPr lang="en-US" dirty="0" smtClean="0"/>
              <a:t> </a:t>
            </a:r>
            <a:r>
              <a:rPr lang="en-US" dirty="0" err="1"/>
              <a:t>prouzrokuju</a:t>
            </a:r>
            <a:r>
              <a:rPr lang="en-US" dirty="0"/>
              <a:t> </a:t>
            </a:r>
            <a:r>
              <a:rPr lang="en-US" dirty="0" err="1"/>
              <a:t>mnoge</a:t>
            </a:r>
            <a:r>
              <a:rPr lang="en-US" dirty="0"/>
              <a:t> </a:t>
            </a:r>
            <a:r>
              <a:rPr lang="en-US" dirty="0" err="1"/>
              <a:t>posebne</a:t>
            </a:r>
            <a:r>
              <a:rPr lang="en-US" dirty="0"/>
              <a:t> </a:t>
            </a:r>
            <a:r>
              <a:rPr lang="en-US" dirty="0" err="1"/>
              <a:t>probleme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 smtClean="0"/>
              <a:t>utvr</a:t>
            </a:r>
            <a:r>
              <a:rPr lang="sr-Latn-ME" dirty="0" smtClean="0"/>
              <a:t>đ</a:t>
            </a:r>
            <a:r>
              <a:rPr lang="en-US" dirty="0" err="1" smtClean="0"/>
              <a:t>ivanja</a:t>
            </a:r>
            <a:r>
              <a:rPr lang="sr-Latn-ME" dirty="0" smtClean="0"/>
              <a:t> </a:t>
            </a:r>
            <a:r>
              <a:rPr lang="it-IT" dirty="0" smtClean="0"/>
              <a:t>prava </a:t>
            </a:r>
            <a:r>
              <a:rPr lang="it-IT" dirty="0"/>
              <a:t>stranih investitora da koriste svoje </a:t>
            </a:r>
            <a:r>
              <a:rPr lang="it-IT" dirty="0" smtClean="0"/>
              <a:t>glasa</a:t>
            </a:r>
            <a:r>
              <a:rPr lang="sr-Latn-ME" dirty="0" smtClean="0"/>
              <a:t>č</a:t>
            </a:r>
            <a:r>
              <a:rPr lang="it-IT" dirty="0" smtClean="0"/>
              <a:t>ko </a:t>
            </a:r>
            <a:r>
              <a:rPr lang="it-IT" dirty="0"/>
              <a:t>pravo i </a:t>
            </a:r>
            <a:r>
              <a:rPr lang="it-IT" dirty="0" smtClean="0"/>
              <a:t>procesa</a:t>
            </a:r>
            <a:r>
              <a:rPr lang="sr-Latn-ME" dirty="0" smtClean="0"/>
              <a:t> </a:t>
            </a:r>
            <a:r>
              <a:rPr lang="it-IT" dirty="0" smtClean="0"/>
              <a:t>komuniciranja </a:t>
            </a:r>
            <a:r>
              <a:rPr lang="it-IT" dirty="0"/>
              <a:t>sa takvim investitorima. </a:t>
            </a:r>
            <a:endParaRPr lang="sr-Latn-ME" dirty="0" smtClean="0"/>
          </a:p>
          <a:p>
            <a:pPr algn="just"/>
            <a:r>
              <a:rPr lang="it-IT" dirty="0" smtClean="0"/>
              <a:t>U </a:t>
            </a:r>
            <a:r>
              <a:rPr lang="it-IT" dirty="0"/>
              <a:t>kombinaciji </a:t>
            </a:r>
            <a:r>
              <a:rPr lang="it-IT" dirty="0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poslovnom</a:t>
            </a:r>
            <a:r>
              <a:rPr lang="en-US" dirty="0" smtClean="0"/>
              <a:t> </a:t>
            </a:r>
            <a:r>
              <a:rPr lang="en-US" dirty="0" err="1"/>
              <a:t>praksom</a:t>
            </a:r>
            <a:r>
              <a:rPr lang="en-US" dirty="0"/>
              <a:t> u </a:t>
            </a:r>
            <a:r>
              <a:rPr lang="en-US" dirty="0" err="1"/>
              <a:t>kojoj</a:t>
            </a:r>
            <a:r>
              <a:rPr lang="en-US" dirty="0"/>
              <a:t> se </a:t>
            </a:r>
            <a:r>
              <a:rPr lang="en-US" dirty="0" err="1"/>
              <a:t>ostavlja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kratak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sr-Latn-ME" dirty="0" smtClean="0"/>
              <a:t>č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/>
              <a:t>dato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 smtClean="0"/>
              <a:t>ograni</a:t>
            </a:r>
            <a:r>
              <a:rPr lang="sr-Latn-ME" dirty="0" smtClean="0"/>
              <a:t>č</a:t>
            </a:r>
            <a:r>
              <a:rPr lang="en-US" dirty="0" err="1" smtClean="0"/>
              <a:t>eno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eme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reaguju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3080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obav</a:t>
            </a:r>
            <a:r>
              <a:rPr lang="sr-Latn-ME" dirty="0" smtClean="0"/>
              <a:t>j</a:t>
            </a:r>
            <a:r>
              <a:rPr lang="en-US" dirty="0" err="1" smtClean="0"/>
              <a:t>eštenje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o </a:t>
            </a:r>
            <a:r>
              <a:rPr lang="en-US" dirty="0" err="1" smtClean="0"/>
              <a:t>sazivanju</a:t>
            </a:r>
            <a:r>
              <a:rPr lang="en-US" dirty="0" smtClean="0"/>
              <a:t> </a:t>
            </a:r>
            <a:r>
              <a:rPr lang="en-US" dirty="0" err="1" smtClean="0"/>
              <a:t>skupštine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da </a:t>
            </a:r>
            <a:r>
              <a:rPr lang="en-US" dirty="0" err="1" smtClean="0"/>
              <a:t>donesu</a:t>
            </a:r>
            <a:r>
              <a:rPr lang="en-US" dirty="0" smtClean="0"/>
              <a:t> </a:t>
            </a:r>
            <a:r>
              <a:rPr lang="en-US" dirty="0" err="1" smtClean="0"/>
              <a:t>pravilne</a:t>
            </a:r>
            <a:r>
              <a:rPr lang="sr-Latn-ME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pitanjima</a:t>
            </a:r>
            <a:r>
              <a:rPr lang="en-US" dirty="0" smtClean="0"/>
              <a:t> o </a:t>
            </a:r>
            <a:r>
              <a:rPr lang="en-US" dirty="0" err="1" smtClean="0"/>
              <a:t>kojima</a:t>
            </a:r>
            <a:r>
              <a:rPr lang="en-US" dirty="0" smtClean="0"/>
              <a:t> se </a:t>
            </a:r>
            <a:r>
              <a:rPr lang="en-US" dirty="0" err="1" smtClean="0"/>
              <a:t>odlu</a:t>
            </a:r>
            <a:r>
              <a:rPr lang="sr-Latn-ME" dirty="0" smtClean="0"/>
              <a:t>č</a:t>
            </a:r>
            <a:r>
              <a:rPr lang="en-US" dirty="0" err="1" smtClean="0"/>
              <a:t>uje</a:t>
            </a:r>
            <a:r>
              <a:rPr lang="en-US" dirty="0" smtClean="0"/>
              <a:t>. </a:t>
            </a:r>
            <a:endParaRPr lang="sr-Latn-ME" dirty="0" smtClean="0"/>
          </a:p>
          <a:p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 smtClean="0"/>
              <a:t>otežava</a:t>
            </a:r>
            <a:r>
              <a:rPr lang="sr-Latn-ME" dirty="0" smtClean="0"/>
              <a:t> </a:t>
            </a:r>
            <a:r>
              <a:rPr lang="en-US" dirty="0" err="1" smtClean="0"/>
              <a:t>prekograni</a:t>
            </a:r>
            <a:r>
              <a:rPr lang="sr-Latn-ME" dirty="0" smtClean="0"/>
              <a:t>č</a:t>
            </a:r>
            <a:r>
              <a:rPr lang="en-US" dirty="0" smtClean="0"/>
              <a:t>no </a:t>
            </a:r>
            <a:r>
              <a:rPr lang="en-US" dirty="0" err="1" smtClean="0"/>
              <a:t>glasanje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regulatorni</a:t>
            </a:r>
            <a:r>
              <a:rPr lang="en-US" dirty="0" smtClean="0"/>
              <a:t> </a:t>
            </a:r>
            <a:r>
              <a:rPr lang="en-US" dirty="0" err="1" smtClean="0"/>
              <a:t>okvir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da</a:t>
            </a:r>
            <a:r>
              <a:rPr lang="sr-Latn-ME" dirty="0" smtClean="0"/>
              <a:t> </a:t>
            </a:r>
            <a:r>
              <a:rPr lang="en-US" dirty="0" err="1" smtClean="0"/>
              <a:t>razjasni</a:t>
            </a:r>
            <a:r>
              <a:rPr lang="en-US" dirty="0" smtClean="0"/>
              <a:t> </a:t>
            </a:r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da </a:t>
            </a:r>
            <a:r>
              <a:rPr lang="en-US" dirty="0" err="1" smtClean="0"/>
              <a:t>kontroliše</a:t>
            </a:r>
            <a:r>
              <a:rPr lang="en-US" dirty="0" smtClean="0"/>
              <a:t> </a:t>
            </a:r>
            <a:r>
              <a:rPr lang="en-US" dirty="0" err="1" smtClean="0"/>
              <a:t>glasa</a:t>
            </a:r>
            <a:r>
              <a:rPr lang="sr-Latn-ME" dirty="0" smtClean="0"/>
              <a:t>č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pl-PL" dirty="0" smtClean="0"/>
              <a:t>prekograničnim slučajevima i, ako je to potrebno, da pojednostavi </a:t>
            </a:r>
            <a:r>
              <a:rPr lang="en-US" dirty="0" err="1" smtClean="0"/>
              <a:t>depozitarni</a:t>
            </a:r>
            <a:r>
              <a:rPr lang="en-US" dirty="0" smtClean="0"/>
              <a:t> </a:t>
            </a:r>
            <a:r>
              <a:rPr lang="en-US" dirty="0" err="1" smtClean="0"/>
              <a:t>lanac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Osim</a:t>
            </a:r>
            <a:r>
              <a:rPr lang="en-US" dirty="0" smtClean="0"/>
              <a:t> toga, </a:t>
            </a:r>
            <a:r>
              <a:rPr lang="en-US" dirty="0" err="1" smtClean="0"/>
              <a:t>rokovi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da </a:t>
            </a:r>
            <a:r>
              <a:rPr lang="en-US" dirty="0" err="1" smtClean="0"/>
              <a:t>obezb</a:t>
            </a:r>
            <a:r>
              <a:rPr lang="sr-Latn-ME" dirty="0" smtClean="0"/>
              <a:t>ij</a:t>
            </a:r>
            <a:r>
              <a:rPr lang="en-US" dirty="0" err="1" smtClean="0"/>
              <a:t>ede</a:t>
            </a:r>
            <a:r>
              <a:rPr lang="en-US" dirty="0" smtClean="0"/>
              <a:t> da </a:t>
            </a:r>
            <a:r>
              <a:rPr lang="en-US" dirty="0" err="1" smtClean="0"/>
              <a:t>strani</a:t>
            </a:r>
            <a:r>
              <a:rPr lang="sr-Latn-ME" dirty="0" smtClean="0"/>
              <a:t> </a:t>
            </a:r>
            <a:r>
              <a:rPr lang="en-US" dirty="0" err="1" smtClean="0"/>
              <a:t>investitori</a:t>
            </a:r>
            <a:r>
              <a:rPr lang="en-US" dirty="0" smtClean="0"/>
              <a:t> </a:t>
            </a:r>
            <a:r>
              <a:rPr lang="en-US" dirty="0" err="1" smtClean="0"/>
              <a:t>suštinski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sline</a:t>
            </a:r>
            <a:r>
              <a:rPr lang="en-US" dirty="0" smtClean="0"/>
              <a:t> </a:t>
            </a:r>
            <a:r>
              <a:rPr lang="en-US" dirty="0" err="1" smtClean="0"/>
              <a:t>uslove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vršenje</a:t>
            </a:r>
            <a:r>
              <a:rPr lang="en-US" dirty="0" smtClean="0"/>
              <a:t> </a:t>
            </a:r>
            <a:r>
              <a:rPr lang="en-US" dirty="0" err="1" smtClean="0"/>
              <a:t>svojih</a:t>
            </a:r>
            <a:r>
              <a:rPr lang="en-US" dirty="0" smtClean="0"/>
              <a:t> </a:t>
            </a:r>
            <a:r>
              <a:rPr lang="en-US" dirty="0" err="1" smtClean="0"/>
              <a:t>vlasni</a:t>
            </a:r>
            <a:r>
              <a:rPr lang="sr-Latn-ME" dirty="0" smtClean="0"/>
              <a:t>č</a:t>
            </a:r>
            <a:r>
              <a:rPr lang="en-US" dirty="0" err="1" smtClean="0"/>
              <a:t>kih</a:t>
            </a:r>
            <a:r>
              <a:rPr lang="sr-Latn-ME" dirty="0" smtClean="0"/>
              <a:t> </a:t>
            </a:r>
            <a:r>
              <a:rPr lang="en-US" dirty="0" err="1" smtClean="0"/>
              <a:t>funkcija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doma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investitori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cilju</a:t>
            </a:r>
            <a:r>
              <a:rPr lang="en-US" dirty="0" smtClean="0"/>
              <a:t> </a:t>
            </a:r>
            <a:r>
              <a:rPr lang="en-US" dirty="0" err="1" smtClean="0"/>
              <a:t>daljeg</a:t>
            </a:r>
            <a:r>
              <a:rPr lang="en-US" dirty="0" smtClean="0"/>
              <a:t> </a:t>
            </a:r>
            <a:r>
              <a:rPr lang="en-US" dirty="0" err="1" smtClean="0"/>
              <a:t>olakšavanja</a:t>
            </a:r>
            <a:r>
              <a:rPr lang="sr-Latn-ME" dirty="0" smtClean="0"/>
              <a:t> </a:t>
            </a:r>
            <a:r>
              <a:rPr lang="it-IT" dirty="0" smtClean="0"/>
              <a:t>glasanja stranim investitorima, zakoni, propisi i korporativna</a:t>
            </a:r>
            <a:r>
              <a:rPr lang="sr-Latn-ME" dirty="0" smtClean="0"/>
              <a:t> </a:t>
            </a:r>
            <a:r>
              <a:rPr lang="en-US" dirty="0" err="1" smtClean="0"/>
              <a:t>praksa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da </a:t>
            </a:r>
            <a:r>
              <a:rPr lang="en-US" dirty="0" err="1" smtClean="0"/>
              <a:t>pruže</a:t>
            </a:r>
            <a:r>
              <a:rPr lang="en-US" dirty="0" smtClean="0"/>
              <a:t> </a:t>
            </a:r>
            <a:r>
              <a:rPr lang="en-US" dirty="0" err="1" smtClean="0"/>
              <a:t>mogunost</a:t>
            </a:r>
            <a:r>
              <a:rPr lang="en-US" dirty="0" smtClean="0"/>
              <a:t> </a:t>
            </a:r>
            <a:r>
              <a:rPr lang="en-US" dirty="0" err="1" smtClean="0"/>
              <a:t>participacije</a:t>
            </a:r>
            <a:r>
              <a:rPr lang="en-US" dirty="0" smtClean="0"/>
              <a:t> </a:t>
            </a:r>
            <a:r>
              <a:rPr lang="en-US" dirty="0" err="1" smtClean="0"/>
              <a:t>putem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sr-Latn-ME" dirty="0" smtClean="0"/>
              <a:t> </a:t>
            </a:r>
            <a:r>
              <a:rPr lang="en-US" dirty="0" err="1" smtClean="0"/>
              <a:t>moderne</a:t>
            </a:r>
            <a:r>
              <a:rPr lang="en-US" dirty="0" smtClean="0"/>
              <a:t> </a:t>
            </a:r>
            <a:r>
              <a:rPr lang="en-US" dirty="0" err="1" smtClean="0"/>
              <a:t>tehnologije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93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/>
              <a:t>izvesnih</a:t>
            </a:r>
            <a:r>
              <a:rPr lang="en-US" dirty="0"/>
              <a:t> </a:t>
            </a:r>
            <a:r>
              <a:rPr lang="en-US" dirty="0" err="1"/>
              <a:t>jurisdikcija</a:t>
            </a:r>
            <a:r>
              <a:rPr lang="en-US" dirty="0"/>
              <a:t>,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 </a:t>
            </a:r>
            <a:r>
              <a:rPr lang="en-US" dirty="0" err="1" smtClean="0"/>
              <a:t>proizilaze</a:t>
            </a:r>
            <a:r>
              <a:rPr lang="sr-Latn-ME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/>
              <a:t>ovlašenja</a:t>
            </a:r>
            <a:r>
              <a:rPr lang="en-US" dirty="0"/>
              <a:t>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enih</a:t>
            </a:r>
            <a:r>
              <a:rPr lang="en-US" dirty="0" smtClean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kontrolni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 smtClean="0"/>
              <a:t>manjinskim</a:t>
            </a:r>
            <a:r>
              <a:rPr lang="sr-Latn-ME" dirty="0" smtClean="0"/>
              <a:t> </a:t>
            </a:r>
            <a:r>
              <a:rPr lang="pl-PL" dirty="0" smtClean="0"/>
              <a:t>akcionarima.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U drugim zemljama, zaposleni imaju </a:t>
            </a:r>
            <a:r>
              <a:rPr lang="pl-PL" dirty="0" smtClean="0"/>
              <a:t>značajna </a:t>
            </a:r>
            <a:r>
              <a:rPr lang="pl-PL" dirty="0"/>
              <a:t>zakonska </a:t>
            </a:r>
            <a:r>
              <a:rPr lang="pl-PL" dirty="0" smtClean="0"/>
              <a:t>prava </a:t>
            </a:r>
            <a:r>
              <a:rPr lang="en-US" dirty="0" smtClean="0"/>
              <a:t>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Principi</a:t>
            </a:r>
            <a:r>
              <a:rPr lang="en-US" dirty="0"/>
              <a:t>, </a:t>
            </a:r>
            <a:r>
              <a:rPr lang="en-US" dirty="0" err="1"/>
              <a:t>prema</a:t>
            </a:r>
            <a:r>
              <a:rPr lang="en-US" dirty="0"/>
              <a:t> tome,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biti</a:t>
            </a:r>
            <a:r>
              <a:rPr lang="sr-Latn-ME" dirty="0" smtClean="0"/>
              <a:t> </a:t>
            </a:r>
            <a:r>
              <a:rPr lang="en-US" dirty="0" err="1" smtClean="0"/>
              <a:t>komplementarni</a:t>
            </a:r>
            <a:r>
              <a:rPr lang="en-US" dirty="0" smtClean="0"/>
              <a:t> </a:t>
            </a:r>
            <a:r>
              <a:rPr lang="en-US" dirty="0" err="1"/>
              <a:t>širem</a:t>
            </a:r>
            <a:r>
              <a:rPr lang="en-US" dirty="0"/>
              <a:t> </a:t>
            </a:r>
            <a:r>
              <a:rPr lang="en-US" dirty="0" err="1"/>
              <a:t>pristupu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pojedinca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grupu</a:t>
            </a:r>
            <a:r>
              <a:rPr lang="sr-Latn-ME" dirty="0" smtClean="0"/>
              <a:t> </a:t>
            </a:r>
            <a:r>
              <a:rPr lang="en-US" dirty="0" err="1" smtClean="0"/>
              <a:t>onemogu</a:t>
            </a:r>
            <a:r>
              <a:rPr lang="sr-Latn-ME" dirty="0" smtClean="0"/>
              <a:t>ć</a:t>
            </a:r>
            <a:r>
              <a:rPr lang="en-US" dirty="0" err="1" smtClean="0"/>
              <a:t>avaju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dobiju</a:t>
            </a:r>
            <a:r>
              <a:rPr lang="en-US" dirty="0"/>
              <a:t> </a:t>
            </a:r>
            <a:r>
              <a:rPr lang="en-US" dirty="0" err="1"/>
              <a:t>prevelika</a:t>
            </a:r>
            <a:r>
              <a:rPr lang="en-US" dirty="0"/>
              <a:t> </a:t>
            </a:r>
            <a:r>
              <a:rPr lang="en-US" dirty="0" err="1"/>
              <a:t>ovlašenja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Neka</a:t>
            </a:r>
            <a:r>
              <a:rPr lang="en-US" dirty="0" smtClean="0"/>
              <a:t>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, </a:t>
            </a:r>
            <a:r>
              <a:rPr lang="en-US" dirty="0" err="1" smtClean="0"/>
              <a:t>relevantna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 smtClean="0"/>
              <a:t>odlu</a:t>
            </a:r>
            <a:r>
              <a:rPr lang="sr-Latn-ME" dirty="0" smtClean="0"/>
              <a:t>č</a:t>
            </a:r>
            <a:r>
              <a:rPr lang="en-US" dirty="0" err="1" smtClean="0"/>
              <a:t>ivanja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kompanijama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životna</a:t>
            </a:r>
            <a:r>
              <a:rPr lang="en-US" dirty="0"/>
              <a:t> </a:t>
            </a:r>
            <a:r>
              <a:rPr lang="en-US" dirty="0" err="1"/>
              <a:t>sredina</a:t>
            </a:r>
            <a:r>
              <a:rPr lang="en-US" dirty="0"/>
              <a:t>,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 smtClean="0"/>
              <a:t>borbe</a:t>
            </a:r>
            <a:r>
              <a:rPr lang="sr-Latn-ME" dirty="0" smtClean="0"/>
              <a:t> </a:t>
            </a:r>
            <a:r>
              <a:rPr lang="en-US" dirty="0" err="1" smtClean="0"/>
              <a:t>protiv</a:t>
            </a:r>
            <a:r>
              <a:rPr lang="en-US" dirty="0" smtClean="0"/>
              <a:t> </a:t>
            </a:r>
            <a:r>
              <a:rPr lang="en-US" dirty="0" err="1"/>
              <a:t>korupcije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eti</a:t>
            </a:r>
            <a:r>
              <a:rPr lang="sr-Latn-ME" dirty="0" smtClean="0"/>
              <a:t>č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/>
              <a:t>pitanja</a:t>
            </a:r>
            <a:r>
              <a:rPr lang="en-US" dirty="0"/>
              <a:t>,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uzeta</a:t>
            </a:r>
            <a:r>
              <a:rPr lang="en-US" dirty="0"/>
              <a:t> u </a:t>
            </a:r>
            <a:r>
              <a:rPr lang="en-US" dirty="0" err="1"/>
              <a:t>obzir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se </a:t>
            </a:r>
            <a:r>
              <a:rPr lang="en-US" dirty="0" err="1"/>
              <a:t>njima</a:t>
            </a:r>
            <a:r>
              <a:rPr lang="en-US" dirty="0"/>
              <a:t> </a:t>
            </a:r>
            <a:r>
              <a:rPr lang="en-US" dirty="0" err="1"/>
              <a:t>konkretnije</a:t>
            </a:r>
            <a:r>
              <a:rPr lang="en-US" dirty="0"/>
              <a:t> </a:t>
            </a:r>
            <a:r>
              <a:rPr lang="en-US" dirty="0" err="1" smtClean="0"/>
              <a:t>bavi</a:t>
            </a:r>
            <a:r>
              <a:rPr lang="sr-Latn-ME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akata</a:t>
            </a:r>
            <a:r>
              <a:rPr lang="en-US" dirty="0"/>
              <a:t> OECD-a (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ujui</a:t>
            </a:r>
            <a:r>
              <a:rPr lang="en-US" dirty="0" smtClean="0"/>
              <a:t> Sm</a:t>
            </a:r>
            <a:r>
              <a:rPr lang="sr-Latn-ME" dirty="0" smtClean="0"/>
              <a:t>j</a:t>
            </a:r>
            <a:r>
              <a:rPr lang="en-US" dirty="0" err="1" smtClean="0"/>
              <a:t>ernice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multinacionalna</a:t>
            </a:r>
            <a:r>
              <a:rPr lang="en-US" dirty="0"/>
              <a:t> </a:t>
            </a:r>
            <a:r>
              <a:rPr lang="en-US" dirty="0" err="1" smtClean="0"/>
              <a:t>preduze</a:t>
            </a:r>
            <a:r>
              <a:rPr lang="sr-Latn-ME" dirty="0" smtClean="0"/>
              <a:t>ć</a:t>
            </a:r>
            <a:r>
              <a:rPr lang="en-US" dirty="0" smtClean="0"/>
              <a:t>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Konvenciju</a:t>
            </a:r>
            <a:r>
              <a:rPr lang="en-US" dirty="0"/>
              <a:t> o </a:t>
            </a:r>
            <a:r>
              <a:rPr lang="en-US" dirty="0" err="1"/>
              <a:t>borbi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mita</a:t>
            </a:r>
            <a:r>
              <a:rPr lang="en-US" dirty="0"/>
              <a:t> </a:t>
            </a:r>
            <a:r>
              <a:rPr lang="en-US" dirty="0" err="1"/>
              <a:t>stranih</a:t>
            </a:r>
            <a:r>
              <a:rPr lang="en-US" dirty="0"/>
              <a:t> </a:t>
            </a:r>
            <a:r>
              <a:rPr lang="en-US" dirty="0" err="1"/>
              <a:t>javnih</a:t>
            </a:r>
            <a:r>
              <a:rPr lang="en-US" dirty="0"/>
              <a:t> </a:t>
            </a:r>
            <a:r>
              <a:rPr lang="en-US" dirty="0" err="1" smtClean="0"/>
              <a:t>zvani</a:t>
            </a:r>
            <a:r>
              <a:rPr lang="sr-Latn-ME" dirty="0" smtClean="0"/>
              <a:t>č</a:t>
            </a:r>
            <a:r>
              <a:rPr lang="en-US" dirty="0" err="1" smtClean="0"/>
              <a:t>nika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smtClean="0"/>
              <a:t>me</a:t>
            </a:r>
            <a:r>
              <a:rPr lang="sr-Latn-ME" dirty="0" smtClean="0"/>
              <a:t>đ</a:t>
            </a:r>
            <a:r>
              <a:rPr lang="en-US" dirty="0" err="1" smtClean="0"/>
              <a:t>unarodnim</a:t>
            </a:r>
            <a:r>
              <a:rPr lang="sr-Latn-ME" dirty="0" smtClean="0"/>
              <a:t> </a:t>
            </a:r>
            <a:r>
              <a:rPr lang="en-US" dirty="0" err="1" smtClean="0"/>
              <a:t>transakcijama</a:t>
            </a:r>
            <a:r>
              <a:rPr lang="en-US" dirty="0"/>
              <a:t>),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akti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smtClean="0"/>
              <a:t>me</a:t>
            </a:r>
            <a:r>
              <a:rPr lang="sr-Latn-ME" dirty="0" smtClean="0"/>
              <a:t>đ</a:t>
            </a:r>
            <a:r>
              <a:rPr lang="en-US" dirty="0" err="1" smtClean="0"/>
              <a:t>unarodnih</a:t>
            </a:r>
            <a:r>
              <a:rPr lang="en-US" dirty="0" smtClean="0"/>
              <a:t> </a:t>
            </a:r>
            <a:r>
              <a:rPr lang="en-US" dirty="0" err="1"/>
              <a:t>organizacija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2211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4741"/>
            <a:ext cx="10515600" cy="522222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/>
              <a:t>5. </a:t>
            </a:r>
            <a:r>
              <a:rPr lang="en-US" dirty="0" err="1"/>
              <a:t>Postupci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procedure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generalnu</a:t>
            </a:r>
            <a:r>
              <a:rPr lang="en-US" dirty="0"/>
              <a:t> </a:t>
            </a:r>
            <a:r>
              <a:rPr lang="en-US" dirty="0" err="1"/>
              <a:t>skupštinu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omogu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/>
              <a:t>ravnopravan</a:t>
            </a:r>
            <a:r>
              <a:rPr lang="en-US" dirty="0"/>
              <a:t> </a:t>
            </a:r>
            <a:r>
              <a:rPr lang="en-US" dirty="0" err="1"/>
              <a:t>tretman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Procedure</a:t>
            </a:r>
            <a:r>
              <a:rPr lang="sr-Latn-ME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ine</a:t>
            </a:r>
            <a:r>
              <a:rPr lang="en-US" dirty="0" smtClean="0"/>
              <a:t> </a:t>
            </a:r>
            <a:r>
              <a:rPr lang="en-US" dirty="0" err="1"/>
              <a:t>glasanje</a:t>
            </a:r>
            <a:r>
              <a:rPr lang="en-US" dirty="0"/>
              <a:t> </a:t>
            </a:r>
            <a:r>
              <a:rPr lang="en-US" dirty="0" err="1"/>
              <a:t>nepotrebno</a:t>
            </a:r>
            <a:r>
              <a:rPr lang="en-US" dirty="0"/>
              <a:t> </a:t>
            </a:r>
            <a:r>
              <a:rPr lang="en-US" dirty="0" err="1"/>
              <a:t>teškim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skupim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eša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generalnoj</a:t>
            </a:r>
            <a:r>
              <a:rPr lang="en-US" dirty="0"/>
              <a:t> </a:t>
            </a:r>
            <a:r>
              <a:rPr lang="en-US" dirty="0" err="1"/>
              <a:t>skupštini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 smtClean="0"/>
              <a:t>predstavlja</a:t>
            </a:r>
            <a:r>
              <a:rPr lang="sr-Latn-ME" dirty="0" smtClean="0"/>
              <a:t> </a:t>
            </a:r>
            <a:r>
              <a:rPr lang="en-US" dirty="0" err="1" smtClean="0"/>
              <a:t>osnovno</a:t>
            </a:r>
            <a:r>
              <a:rPr lang="en-US" dirty="0" smtClean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Menadžment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imaju</a:t>
            </a:r>
            <a:r>
              <a:rPr lang="sr-Latn-ME" dirty="0" smtClean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inu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/>
              <a:t>trenucima</a:t>
            </a:r>
            <a:r>
              <a:rPr lang="en-US" dirty="0"/>
              <a:t> </a:t>
            </a:r>
            <a:r>
              <a:rPr lang="en-US" dirty="0" err="1"/>
              <a:t>nastojali</a:t>
            </a:r>
            <a:r>
              <a:rPr lang="en-US" dirty="0"/>
              <a:t> </a:t>
            </a:r>
            <a:r>
              <a:rPr lang="sr-Latn-ME" dirty="0" smtClean="0"/>
              <a:t>o</a:t>
            </a:r>
            <a:r>
              <a:rPr lang="en-US" dirty="0" err="1" smtClean="0"/>
              <a:t>beshrabriti</a:t>
            </a:r>
            <a:r>
              <a:rPr lang="sr-Latn-ME" dirty="0" smtClean="0"/>
              <a:t> </a:t>
            </a:r>
            <a:r>
              <a:rPr lang="it-IT" dirty="0" smtClean="0"/>
              <a:t>investitore </a:t>
            </a:r>
            <a:r>
              <a:rPr lang="it-IT" dirty="0"/>
              <a:t>koji nemaju </a:t>
            </a:r>
            <a:r>
              <a:rPr lang="it-IT" dirty="0" smtClean="0"/>
              <a:t>ve</a:t>
            </a:r>
            <a:r>
              <a:rPr lang="sr-Latn-ME" dirty="0" smtClean="0"/>
              <a:t>ć</a:t>
            </a:r>
            <a:r>
              <a:rPr lang="it-IT" dirty="0" smtClean="0"/>
              <a:t>inu </a:t>
            </a:r>
            <a:r>
              <a:rPr lang="it-IT" dirty="0"/>
              <a:t>akcija ili strane investitore </a:t>
            </a:r>
            <a:r>
              <a:rPr lang="it-IT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pokušajima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ostvare</a:t>
            </a:r>
            <a:r>
              <a:rPr lang="en-US" dirty="0"/>
              <a:t> </a:t>
            </a:r>
            <a:r>
              <a:rPr lang="en-US" dirty="0" err="1"/>
              <a:t>uticaj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vo</a:t>
            </a:r>
            <a:r>
              <a:rPr lang="sr-Latn-ME" dirty="0" smtClean="0"/>
              <a:t>đ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/>
              <a:t>kompanije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Neke</a:t>
            </a:r>
            <a:r>
              <a:rPr lang="sr-Latn-ME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napla</a:t>
            </a:r>
            <a:r>
              <a:rPr lang="sr-Latn-ME" dirty="0" smtClean="0"/>
              <a:t>ć</a:t>
            </a:r>
            <a:r>
              <a:rPr lang="en-US" dirty="0" err="1" smtClean="0"/>
              <a:t>ivale</a:t>
            </a:r>
            <a:r>
              <a:rPr lang="en-US" dirty="0" smtClean="0"/>
              <a:t>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glasanje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pl-PL" dirty="0" smtClean="0"/>
              <a:t>prepreke </a:t>
            </a:r>
            <a:r>
              <a:rPr lang="pl-PL" dirty="0"/>
              <a:t>obuhvatale zabrane glasanja po </a:t>
            </a:r>
            <a:r>
              <a:rPr lang="pl-PL" dirty="0" smtClean="0"/>
              <a:t>punomoćju </a:t>
            </a:r>
            <a:r>
              <a:rPr lang="pl-PL" dirty="0"/>
              <a:t>i zahtev </a:t>
            </a:r>
            <a:r>
              <a:rPr lang="pl-PL" dirty="0" smtClean="0"/>
              <a:t>za </a:t>
            </a:r>
            <a:r>
              <a:rPr lang="en-US" dirty="0" smtClean="0"/>
              <a:t>li</a:t>
            </a:r>
            <a:r>
              <a:rPr lang="sr-Latn-ME" dirty="0" smtClean="0"/>
              <a:t>č</a:t>
            </a:r>
            <a:r>
              <a:rPr lang="en-US" dirty="0" err="1" smtClean="0"/>
              <a:t>nim</a:t>
            </a:r>
            <a:r>
              <a:rPr lang="en-US" dirty="0" smtClean="0"/>
              <a:t> </a:t>
            </a:r>
            <a:r>
              <a:rPr lang="en-US" dirty="0" err="1"/>
              <a:t>prisustvom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generalnoj</a:t>
            </a:r>
            <a:r>
              <a:rPr lang="en-US" dirty="0"/>
              <a:t> </a:t>
            </a:r>
            <a:r>
              <a:rPr lang="en-US" dirty="0" err="1"/>
              <a:t>skupštini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da bi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it-IT" dirty="0" smtClean="0"/>
              <a:t>moglo </a:t>
            </a:r>
            <a:r>
              <a:rPr lang="it-IT" dirty="0"/>
              <a:t>glasati. </a:t>
            </a:r>
            <a:endParaRPr lang="sr-Latn-ME" dirty="0" smtClean="0"/>
          </a:p>
          <a:p>
            <a:pPr algn="just"/>
            <a:r>
              <a:rPr lang="it-IT" dirty="0" smtClean="0"/>
              <a:t>I </a:t>
            </a:r>
            <a:r>
              <a:rPr lang="it-IT" dirty="0"/>
              <a:t>druge procedure mogu </a:t>
            </a:r>
            <a:r>
              <a:rPr lang="it-IT" dirty="0" smtClean="0"/>
              <a:t>u</a:t>
            </a:r>
            <a:r>
              <a:rPr lang="sr-Latn-ME" dirty="0" smtClean="0"/>
              <a:t>č</a:t>
            </a:r>
            <a:r>
              <a:rPr lang="it-IT" dirty="0" smtClean="0"/>
              <a:t>initi prakt</a:t>
            </a:r>
            <a:r>
              <a:rPr lang="sr-Latn-ME" dirty="0" smtClean="0"/>
              <a:t>č</a:t>
            </a:r>
            <a:r>
              <a:rPr lang="it-IT" dirty="0" smtClean="0"/>
              <a:t>ino</a:t>
            </a:r>
            <a:r>
              <a:rPr lang="sr-Latn-ME" dirty="0" smtClean="0"/>
              <a:t> </a:t>
            </a:r>
            <a:r>
              <a:rPr lang="en-US" dirty="0" err="1" smtClean="0"/>
              <a:t>nemogu</a:t>
            </a:r>
            <a:r>
              <a:rPr lang="sr-Latn-ME" dirty="0" smtClean="0"/>
              <a:t>ć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/>
              <a:t>ostvarivanje</a:t>
            </a:r>
            <a:r>
              <a:rPr lang="en-US" dirty="0"/>
              <a:t> </a:t>
            </a:r>
            <a:r>
              <a:rPr lang="en-US" dirty="0" err="1" smtClean="0"/>
              <a:t>vlasni</a:t>
            </a:r>
            <a:r>
              <a:rPr lang="sr-Latn-ME" dirty="0" smtClean="0"/>
              <a:t>č</a:t>
            </a:r>
            <a:r>
              <a:rPr lang="en-US" dirty="0" err="1" smtClean="0"/>
              <a:t>kih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3373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Materijali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punomo</a:t>
            </a:r>
            <a:r>
              <a:rPr lang="sr-Latn-ME" dirty="0" smtClean="0"/>
              <a:t>ć</a:t>
            </a:r>
            <a:r>
              <a:rPr lang="en-US" dirty="0" err="1" smtClean="0"/>
              <a:t>nike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poslati</a:t>
            </a:r>
            <a:r>
              <a:rPr lang="en-US" dirty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datuma</a:t>
            </a:r>
            <a:r>
              <a:rPr lang="en-US" dirty="0"/>
              <a:t> </a:t>
            </a:r>
            <a:r>
              <a:rPr lang="en-US" dirty="0" err="1"/>
              <a:t>održavanja</a:t>
            </a:r>
            <a:r>
              <a:rPr lang="en-US" dirty="0"/>
              <a:t> </a:t>
            </a:r>
            <a:r>
              <a:rPr lang="en-US" dirty="0" err="1" smtClean="0"/>
              <a:t>generalne</a:t>
            </a:r>
            <a:r>
              <a:rPr lang="sr-Latn-ME" dirty="0" smtClean="0"/>
              <a:t> </a:t>
            </a:r>
            <a:r>
              <a:rPr lang="en-US" dirty="0" err="1" smtClean="0"/>
              <a:t>skupštine</a:t>
            </a:r>
            <a:r>
              <a:rPr lang="en-US" dirty="0" smtClean="0"/>
              <a:t> </a:t>
            </a:r>
            <a:r>
              <a:rPr lang="en-US" dirty="0" err="1"/>
              <a:t>akcionara</a:t>
            </a:r>
            <a:r>
              <a:rPr lang="en-US" dirty="0"/>
              <a:t> u </a:t>
            </a:r>
            <a:r>
              <a:rPr lang="en-US" dirty="0" err="1"/>
              <a:t>roku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suviše</a:t>
            </a:r>
            <a:r>
              <a:rPr lang="en-US" dirty="0"/>
              <a:t> </a:t>
            </a:r>
            <a:r>
              <a:rPr lang="en-US" dirty="0" err="1"/>
              <a:t>kratak</a:t>
            </a:r>
            <a:r>
              <a:rPr lang="en-US" dirty="0"/>
              <a:t> da bi </a:t>
            </a:r>
            <a:r>
              <a:rPr lang="en-US" dirty="0" err="1" smtClean="0"/>
              <a:t>investitori</a:t>
            </a:r>
            <a:r>
              <a:rPr lang="sr-Latn-ME" dirty="0" smtClean="0"/>
              <a:t> </a:t>
            </a:r>
            <a:r>
              <a:rPr lang="en-US" dirty="0" err="1" smtClean="0"/>
              <a:t>imali</a:t>
            </a:r>
            <a:r>
              <a:rPr lang="en-US" dirty="0" smtClean="0"/>
              <a:t>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razmišljanje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konsultacije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Mnoge</a:t>
            </a:r>
            <a:r>
              <a:rPr lang="sr-Latn-ME" dirty="0" smtClean="0"/>
              <a:t> </a:t>
            </a:r>
            <a:r>
              <a:rPr lang="pl-PL" dirty="0" smtClean="0"/>
              <a:t>kompanije </a:t>
            </a:r>
            <a:r>
              <a:rPr lang="pl-PL" dirty="0"/>
              <a:t>u zemljama OECD-a nastoje da razviju bolje </a:t>
            </a:r>
            <a:r>
              <a:rPr lang="pl-PL" dirty="0" smtClean="0"/>
              <a:t>kanale </a:t>
            </a:r>
            <a:r>
              <a:rPr lang="en-US" dirty="0" err="1" smtClean="0"/>
              <a:t>komunikacije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odlu</a:t>
            </a:r>
            <a:r>
              <a:rPr lang="sr-Latn-ME" dirty="0" smtClean="0"/>
              <a:t>č</a:t>
            </a:r>
            <a:r>
              <a:rPr lang="en-US" dirty="0" err="1" smtClean="0"/>
              <a:t>ivanja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akcionarima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Ohrabruju</a:t>
            </a:r>
            <a:r>
              <a:rPr lang="en-US" dirty="0"/>
              <a:t> se </a:t>
            </a:r>
            <a:r>
              <a:rPr lang="en-US" dirty="0" err="1" smtClean="0"/>
              <a:t>napori</a:t>
            </a:r>
            <a:r>
              <a:rPr lang="sr-Latn-ME" dirty="0" smtClean="0"/>
              <a:t> </a:t>
            </a:r>
            <a:r>
              <a:rPr lang="en-US" dirty="0" err="1" smtClean="0"/>
              <a:t>kompanija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en-US" dirty="0" err="1"/>
              <a:t>uklone</a:t>
            </a:r>
            <a:r>
              <a:rPr lang="en-US" dirty="0"/>
              <a:t> </a:t>
            </a:r>
            <a:r>
              <a:rPr lang="en-US" dirty="0" err="1"/>
              <a:t>veštake</a:t>
            </a:r>
            <a:r>
              <a:rPr lang="en-US" dirty="0"/>
              <a:t> </a:t>
            </a:r>
            <a:r>
              <a:rPr lang="en-US" dirty="0" err="1"/>
              <a:t>prepreke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eše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generalnoj</a:t>
            </a:r>
            <a:r>
              <a:rPr lang="en-US" dirty="0" smtClean="0"/>
              <a:t> </a:t>
            </a:r>
            <a:r>
              <a:rPr lang="en-US" dirty="0" err="1"/>
              <a:t>skupštini</a:t>
            </a:r>
            <a:r>
              <a:rPr lang="en-US" dirty="0"/>
              <a:t>, a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omogu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korišenje</a:t>
            </a:r>
            <a:r>
              <a:rPr lang="en-US" dirty="0"/>
              <a:t> </a:t>
            </a:r>
            <a:r>
              <a:rPr lang="en-US" dirty="0" err="1"/>
              <a:t>elektronskog</a:t>
            </a:r>
            <a:r>
              <a:rPr lang="en-US" dirty="0"/>
              <a:t> </a:t>
            </a:r>
            <a:r>
              <a:rPr lang="en-US" dirty="0" err="1"/>
              <a:t>glasanja</a:t>
            </a:r>
            <a:r>
              <a:rPr lang="en-US" dirty="0"/>
              <a:t> u </a:t>
            </a:r>
            <a:r>
              <a:rPr lang="en-US" dirty="0" err="1"/>
              <a:t>odsustvu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4767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B.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zabraniti</a:t>
            </a:r>
            <a:r>
              <a:rPr lang="en-US" dirty="0"/>
              <a:t> </a:t>
            </a:r>
            <a:r>
              <a:rPr lang="en-US" dirty="0" err="1"/>
              <a:t>nedozvoljeno</a:t>
            </a:r>
            <a:r>
              <a:rPr lang="en-US" dirty="0"/>
              <a:t> </a:t>
            </a:r>
            <a:r>
              <a:rPr lang="en-US" dirty="0" err="1"/>
              <a:t>trgovanje</a:t>
            </a:r>
            <a:r>
              <a:rPr lang="en-US" dirty="0"/>
              <a:t> </a:t>
            </a:r>
            <a:r>
              <a:rPr lang="en-US" dirty="0" err="1"/>
              <a:t>akcijama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osnovu</a:t>
            </a:r>
            <a:r>
              <a:rPr lang="sr-Latn-ME" dirty="0" smtClean="0"/>
              <a:t> </a:t>
            </a:r>
            <a:r>
              <a:rPr lang="nn-NO" dirty="0" smtClean="0"/>
              <a:t>poverljivih </a:t>
            </a:r>
            <a:r>
              <a:rPr lang="nn-NO" dirty="0"/>
              <a:t>informacija i zloupotrebu u vidu poslovanja sa </a:t>
            </a:r>
            <a:r>
              <a:rPr lang="nn-NO" dirty="0" smtClean="0"/>
              <a:t>samim</a:t>
            </a:r>
            <a:r>
              <a:rPr lang="sr-Latn-ME" dirty="0" smtClean="0"/>
              <a:t> </a:t>
            </a:r>
            <a:r>
              <a:rPr lang="en-US" dirty="0" err="1" smtClean="0"/>
              <a:t>sobom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Zloupotreba u smislu poslovanja sa samim sobom nastaje kada </a:t>
            </a:r>
            <a:r>
              <a:rPr lang="pl-PL" dirty="0" smtClean="0"/>
              <a:t>osoba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bliske</a:t>
            </a:r>
            <a:r>
              <a:rPr lang="en-US" dirty="0"/>
              <a:t>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kompanijom</a:t>
            </a:r>
            <a:r>
              <a:rPr lang="en-US" dirty="0"/>
              <a:t>,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akcionare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inom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štetu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Pošto</a:t>
            </a:r>
            <a:r>
              <a:rPr lang="sr-Latn-ME" dirty="0" smtClean="0"/>
              <a:t> </a:t>
            </a:r>
            <a:r>
              <a:rPr lang="en-US" dirty="0" err="1" smtClean="0"/>
              <a:t>protivzakonito</a:t>
            </a:r>
            <a:r>
              <a:rPr lang="en-US" dirty="0" smtClean="0"/>
              <a:t> </a:t>
            </a:r>
            <a:r>
              <a:rPr lang="en-US" dirty="0" err="1"/>
              <a:t>trgovanje</a:t>
            </a:r>
            <a:r>
              <a:rPr lang="en-US" dirty="0"/>
              <a:t> </a:t>
            </a:r>
            <a:r>
              <a:rPr lang="en-US" dirty="0" err="1"/>
              <a:t>akcijama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erljivih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r>
              <a:rPr lang="sr-Latn-ME" dirty="0" smtClean="0"/>
              <a:t> </a:t>
            </a:r>
            <a:r>
              <a:rPr lang="en-US" dirty="0" err="1" smtClean="0"/>
              <a:t>podrazum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 err="1"/>
              <a:t>manipulaciju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u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/>
              <a:t>zemalja</a:t>
            </a:r>
            <a:r>
              <a:rPr lang="en-US" dirty="0"/>
              <a:t> </a:t>
            </a:r>
            <a:r>
              <a:rPr lang="en-US" dirty="0" smtClean="0"/>
              <a:t>OECD-a</a:t>
            </a:r>
            <a:r>
              <a:rPr lang="sr-Latn-ME" dirty="0" smtClean="0"/>
              <a:t> </a:t>
            </a:r>
            <a:r>
              <a:rPr lang="pl-PL" dirty="0" smtClean="0"/>
              <a:t>ono </a:t>
            </a:r>
            <a:r>
              <a:rPr lang="pl-PL" dirty="0"/>
              <a:t>je zabranjeno propisima o hartijama od </a:t>
            </a:r>
            <a:r>
              <a:rPr lang="pl-PL" dirty="0" smtClean="0"/>
              <a:t>vrijednosti</a:t>
            </a:r>
            <a:r>
              <a:rPr lang="pl-PL" dirty="0"/>
              <a:t>, zakonom </a:t>
            </a:r>
            <a:r>
              <a:rPr lang="pl-PL" dirty="0" smtClean="0"/>
              <a:t>o </a:t>
            </a:r>
            <a:r>
              <a:rPr lang="en-US" dirty="0" err="1" smtClean="0"/>
              <a:t>preduze</a:t>
            </a:r>
            <a:r>
              <a:rPr lang="sr-Latn-ME" dirty="0" smtClean="0"/>
              <a:t>ć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krivinim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 smtClean="0"/>
              <a:t>.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6801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Me</a:t>
            </a:r>
            <a:r>
              <a:rPr lang="sr-Latn-ME" dirty="0" smtClean="0"/>
              <a:t>đ</a:t>
            </a:r>
            <a:r>
              <a:rPr lang="en-US" dirty="0" err="1" smtClean="0"/>
              <a:t>utim</a:t>
            </a:r>
            <a:r>
              <a:rPr lang="en-US" dirty="0" smtClean="0"/>
              <a:t>, ne </a:t>
            </a:r>
            <a:r>
              <a:rPr lang="en-US" dirty="0" err="1" smtClean="0"/>
              <a:t>zabranjuju</a:t>
            </a:r>
            <a:r>
              <a:rPr lang="en-US" dirty="0" smtClean="0"/>
              <a:t> </a:t>
            </a:r>
            <a:r>
              <a:rPr lang="en-US" dirty="0" err="1" smtClean="0"/>
              <a:t>sva</a:t>
            </a:r>
            <a:r>
              <a:rPr lang="sr-Latn-ME" dirty="0" smtClean="0"/>
              <a:t> </a:t>
            </a:r>
            <a:r>
              <a:rPr lang="nn-NO" dirty="0" smtClean="0"/>
              <a:t>zakonodavstva ovakvu praksu, i u nekim slu</a:t>
            </a:r>
            <a:r>
              <a:rPr lang="sr-Latn-ME" dirty="0" smtClean="0"/>
              <a:t>č</a:t>
            </a:r>
            <a:r>
              <a:rPr lang="nn-NO" dirty="0" smtClean="0"/>
              <a:t>ajevima sprovo</a:t>
            </a:r>
            <a:r>
              <a:rPr lang="sr-Latn-ME" dirty="0" smtClean="0"/>
              <a:t>đ</a:t>
            </a:r>
            <a:r>
              <a:rPr lang="nn-NO" dirty="0" smtClean="0"/>
              <a:t>enje</a:t>
            </a:r>
            <a:r>
              <a:rPr lang="sr-Latn-ME" dirty="0" smtClean="0"/>
              <a:t> </a:t>
            </a:r>
            <a:r>
              <a:rPr lang="en-US" dirty="0" err="1" smtClean="0"/>
              <a:t>propisa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toliko</a:t>
            </a:r>
            <a:r>
              <a:rPr lang="en-US" dirty="0" smtClean="0"/>
              <a:t> </a:t>
            </a:r>
            <a:r>
              <a:rPr lang="en-US" dirty="0" err="1" smtClean="0"/>
              <a:t>rigorozno</a:t>
            </a:r>
            <a:r>
              <a:rPr lang="en-US" dirty="0" smtClean="0"/>
              <a:t>. </a:t>
            </a:r>
            <a:endParaRPr lang="sr-Latn-ME" dirty="0" smtClean="0"/>
          </a:p>
          <a:p>
            <a:r>
              <a:rPr lang="en-US" dirty="0" err="1" smtClean="0"/>
              <a:t>Može</a:t>
            </a:r>
            <a:r>
              <a:rPr lang="en-US" dirty="0" smtClean="0"/>
              <a:t> se </a:t>
            </a:r>
            <a:r>
              <a:rPr lang="en-US" dirty="0" err="1" smtClean="0"/>
              <a:t>smatrati</a:t>
            </a:r>
            <a:r>
              <a:rPr lang="en-US" dirty="0" smtClean="0"/>
              <a:t> da </a:t>
            </a:r>
            <a:r>
              <a:rPr lang="en-US" dirty="0" err="1" smtClean="0"/>
              <a:t>ovakva</a:t>
            </a:r>
            <a:r>
              <a:rPr lang="en-US" dirty="0" smtClean="0"/>
              <a:t> </a:t>
            </a:r>
            <a:r>
              <a:rPr lang="en-US" dirty="0" err="1" smtClean="0"/>
              <a:t>praksa</a:t>
            </a:r>
            <a:r>
              <a:rPr lang="en-US" dirty="0" smtClean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ini</a:t>
            </a:r>
            <a:r>
              <a:rPr lang="sr-Latn-ME" dirty="0" smtClean="0"/>
              <a:t> </a:t>
            </a:r>
            <a:r>
              <a:rPr lang="en-US" dirty="0" err="1" smtClean="0"/>
              <a:t>povredu</a:t>
            </a:r>
            <a:r>
              <a:rPr lang="en-US" dirty="0" smtClean="0"/>
              <a:t> </a:t>
            </a:r>
            <a:r>
              <a:rPr lang="en-US" dirty="0" err="1" smtClean="0"/>
              <a:t>dobrog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 smtClean="0"/>
              <a:t>pošto</a:t>
            </a:r>
            <a:r>
              <a:rPr lang="en-US" dirty="0" smtClean="0"/>
              <a:t> </a:t>
            </a:r>
            <a:r>
              <a:rPr lang="en-US" dirty="0" err="1" smtClean="0"/>
              <a:t>narušava</a:t>
            </a:r>
            <a:r>
              <a:rPr lang="en-US" dirty="0" smtClean="0"/>
              <a:t> </a:t>
            </a:r>
            <a:r>
              <a:rPr lang="en-US" dirty="0" err="1" smtClean="0"/>
              <a:t>princip</a:t>
            </a:r>
            <a:r>
              <a:rPr lang="sr-Latn-ME" dirty="0" smtClean="0"/>
              <a:t> </a:t>
            </a:r>
            <a:r>
              <a:rPr lang="en-US" dirty="0" err="1" smtClean="0"/>
              <a:t>ravnopravnog</a:t>
            </a:r>
            <a:r>
              <a:rPr lang="en-US" dirty="0" smtClean="0"/>
              <a:t> </a:t>
            </a:r>
            <a:r>
              <a:rPr lang="en-US" dirty="0" err="1" smtClean="0"/>
              <a:t>tretmana</a:t>
            </a:r>
            <a:r>
              <a:rPr lang="en-US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Principi</a:t>
            </a:r>
            <a:r>
              <a:rPr lang="en-US" dirty="0" smtClean="0"/>
              <a:t> </a:t>
            </a:r>
            <a:r>
              <a:rPr lang="en-US" dirty="0" err="1" smtClean="0"/>
              <a:t>potvruju</a:t>
            </a:r>
            <a:r>
              <a:rPr lang="en-US" dirty="0" smtClean="0"/>
              <a:t> da je </a:t>
            </a:r>
            <a:r>
              <a:rPr lang="en-US" dirty="0" err="1" smtClean="0"/>
              <a:t>razumno</a:t>
            </a:r>
            <a:r>
              <a:rPr lang="en-US" dirty="0" smtClean="0"/>
              <a:t> o</a:t>
            </a:r>
            <a:r>
              <a:rPr lang="sr-Latn-ME" dirty="0" smtClean="0"/>
              <a:t>č</a:t>
            </a:r>
            <a:r>
              <a:rPr lang="en-US" dirty="0" err="1" smtClean="0"/>
              <a:t>ekivanje</a:t>
            </a:r>
            <a:r>
              <a:rPr lang="en-US" dirty="0" smtClean="0"/>
              <a:t> </a:t>
            </a:r>
            <a:r>
              <a:rPr lang="en-US" dirty="0" err="1" smtClean="0"/>
              <a:t>investitora</a:t>
            </a:r>
            <a:r>
              <a:rPr lang="en-US" dirty="0" smtClean="0"/>
              <a:t> da 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 smtClean="0"/>
              <a:t>zloupotreba</a:t>
            </a:r>
            <a:r>
              <a:rPr lang="sr-Latn-ME" dirty="0" smtClean="0"/>
              <a:t> </a:t>
            </a:r>
            <a:r>
              <a:rPr lang="en-US" dirty="0" err="1" smtClean="0"/>
              <a:t>položaja</a:t>
            </a:r>
            <a:r>
              <a:rPr lang="en-US" dirty="0" smtClean="0"/>
              <a:t> </a:t>
            </a:r>
            <a:r>
              <a:rPr lang="en-US" dirty="0" err="1" smtClean="0"/>
              <a:t>korišenjem</a:t>
            </a:r>
            <a:r>
              <a:rPr lang="en-US" dirty="0" smtClean="0"/>
              <a:t> </a:t>
            </a:r>
            <a:r>
              <a:rPr lang="en-US" dirty="0" err="1" smtClean="0"/>
              <a:t>poverljivih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zabranjena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slu</a:t>
            </a:r>
            <a:r>
              <a:rPr lang="sr-Latn-ME" dirty="0" smtClean="0"/>
              <a:t>č</a:t>
            </a:r>
            <a:r>
              <a:rPr lang="en-US" dirty="0" err="1" smtClean="0"/>
              <a:t>ajevima</a:t>
            </a:r>
            <a:r>
              <a:rPr lang="en-US" dirty="0" smtClean="0"/>
              <a:t> </a:t>
            </a:r>
            <a:r>
              <a:rPr lang="en-US" dirty="0" err="1" smtClean="0"/>
              <a:t>gd</a:t>
            </a:r>
            <a:r>
              <a:rPr lang="sr-Latn-ME" dirty="0" smtClean="0"/>
              <a:t>j</a:t>
            </a:r>
            <a:r>
              <a:rPr lang="en-US" dirty="0" smtClean="0"/>
              <a:t>e </a:t>
            </a:r>
            <a:r>
              <a:rPr lang="en-US" dirty="0" err="1" smtClean="0"/>
              <a:t>takve</a:t>
            </a:r>
            <a:r>
              <a:rPr lang="en-US" dirty="0" smtClean="0"/>
              <a:t> </a:t>
            </a:r>
            <a:r>
              <a:rPr lang="en-US" dirty="0" err="1" smtClean="0"/>
              <a:t>zabrane</a:t>
            </a:r>
            <a:r>
              <a:rPr lang="en-US" dirty="0" smtClean="0"/>
              <a:t> </a:t>
            </a:r>
            <a:r>
              <a:rPr lang="en-US" dirty="0" err="1" smtClean="0"/>
              <a:t>nisu</a:t>
            </a:r>
            <a:r>
              <a:rPr lang="en-US" dirty="0" smtClean="0"/>
              <a:t> </a:t>
            </a:r>
            <a:r>
              <a:rPr lang="en-US" dirty="0" err="1" smtClean="0"/>
              <a:t>izri</a:t>
            </a:r>
            <a:r>
              <a:rPr lang="sr-Latn-ME" dirty="0" smtClean="0"/>
              <a:t>č</a:t>
            </a:r>
            <a:r>
              <a:rPr lang="en-US" dirty="0" err="1" smtClean="0"/>
              <a:t>ito</a:t>
            </a:r>
            <a:r>
              <a:rPr lang="en-US" dirty="0" smtClean="0"/>
              <a:t> </a:t>
            </a:r>
            <a:r>
              <a:rPr lang="en-US" dirty="0" err="1" smtClean="0"/>
              <a:t>zabranjene</a:t>
            </a:r>
            <a:r>
              <a:rPr lang="en-US" dirty="0" smtClean="0"/>
              <a:t> </a:t>
            </a:r>
            <a:r>
              <a:rPr lang="en-US" dirty="0" err="1" smtClean="0"/>
              <a:t>zakonom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sr-Latn-ME" dirty="0" smtClean="0"/>
              <a:t> </a:t>
            </a:r>
            <a:r>
              <a:rPr lang="en-US" dirty="0" err="1" smtClean="0"/>
              <a:t>sprovo</a:t>
            </a:r>
            <a:r>
              <a:rPr lang="sr-Latn-ME" dirty="0" smtClean="0"/>
              <a:t>đ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 smtClean="0"/>
              <a:t>zakona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efikasno</a:t>
            </a:r>
            <a:r>
              <a:rPr lang="en-US" dirty="0" smtClean="0"/>
              <a:t>, </a:t>
            </a:r>
            <a:r>
              <a:rPr lang="en-US" dirty="0" err="1" smtClean="0"/>
              <a:t>važno</a:t>
            </a:r>
            <a:r>
              <a:rPr lang="en-US" dirty="0" smtClean="0"/>
              <a:t> je da </a:t>
            </a:r>
            <a:r>
              <a:rPr lang="en-US" dirty="0" err="1" smtClean="0"/>
              <a:t>vlade</a:t>
            </a:r>
            <a:r>
              <a:rPr lang="en-US" dirty="0" smtClean="0"/>
              <a:t> </a:t>
            </a:r>
            <a:r>
              <a:rPr lang="en-US" dirty="0" err="1" smtClean="0"/>
              <a:t>preduzmu</a:t>
            </a:r>
            <a:r>
              <a:rPr lang="en-US" dirty="0" smtClean="0"/>
              <a:t> m</a:t>
            </a:r>
            <a:r>
              <a:rPr lang="sr-Latn-ME" dirty="0" smtClean="0"/>
              <a:t>j</a:t>
            </a:r>
            <a:r>
              <a:rPr lang="en-US" dirty="0" smtClean="0"/>
              <a:t>ere</a:t>
            </a:r>
            <a:r>
              <a:rPr lang="sr-Latn-ME" dirty="0" smtClean="0"/>
              <a:t> </a:t>
            </a:r>
            <a:r>
              <a:rPr lang="it-IT" dirty="0" smtClean="0"/>
              <a:t>kojima </a:t>
            </a:r>
            <a:r>
              <a:rPr lang="sr-Latn-ME" dirty="0" smtClean="0"/>
              <a:t>ć</a:t>
            </a:r>
            <a:r>
              <a:rPr lang="it-IT" dirty="0" smtClean="0"/>
              <a:t>e otkloniti ovakve praznine.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7289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/>
              <a:t>C. Od </a:t>
            </a:r>
            <a:r>
              <a:rPr lang="sr-Latn-ME" dirty="0" smtClean="0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en-US" dirty="0" err="1"/>
              <a:t>rukovodilaca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evati</a:t>
            </a:r>
            <a:r>
              <a:rPr lang="en-US" dirty="0" smtClean="0"/>
              <a:t> da</a:t>
            </a:r>
            <a:r>
              <a:rPr lang="sr-Latn-ME" dirty="0" smtClean="0"/>
              <a:t> </a:t>
            </a:r>
            <a:r>
              <a:rPr lang="en-US" dirty="0" err="1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elodane</a:t>
            </a:r>
            <a:r>
              <a:rPr lang="en-US" dirty="0" smtClean="0"/>
              <a:t> </a:t>
            </a:r>
            <a:r>
              <a:rPr lang="en-US" dirty="0" err="1"/>
              <a:t>odboru</a:t>
            </a:r>
            <a:r>
              <a:rPr lang="en-US" dirty="0"/>
              <a:t> da li </a:t>
            </a:r>
            <a:r>
              <a:rPr lang="en-US" dirty="0" err="1"/>
              <a:t>oni</a:t>
            </a:r>
            <a:r>
              <a:rPr lang="en-US" dirty="0"/>
              <a:t>, </a:t>
            </a:r>
            <a:r>
              <a:rPr lang="en-US" dirty="0" err="1"/>
              <a:t>direktno</a:t>
            </a:r>
            <a:r>
              <a:rPr lang="en-US" dirty="0"/>
              <a:t>, </a:t>
            </a:r>
            <a:r>
              <a:rPr lang="en-US" dirty="0" err="1"/>
              <a:t>indirektno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u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 smtClean="0"/>
              <a:t>tre</a:t>
            </a:r>
            <a:r>
              <a:rPr lang="sr-Latn-ME" dirty="0" smtClean="0"/>
              <a:t>ć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/>
              <a:t>lica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/>
              <a:t>materijalnih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u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transakciji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direktnog</a:t>
            </a:r>
            <a:r>
              <a:rPr lang="en-US" dirty="0" smtClean="0"/>
              <a:t> </a:t>
            </a:r>
            <a:r>
              <a:rPr lang="en-US" dirty="0" err="1"/>
              <a:t>uticaja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kompaniju</a:t>
            </a:r>
            <a:r>
              <a:rPr lang="en-US" dirty="0"/>
              <a:t>.</a:t>
            </a:r>
          </a:p>
          <a:p>
            <a:pPr algn="just"/>
            <a:r>
              <a:rPr lang="sr-Latn-ME" dirty="0" smtClean="0"/>
              <a:t>Č</a:t>
            </a:r>
            <a:r>
              <a:rPr lang="en-US" dirty="0" err="1" smtClean="0"/>
              <a:t>lanovi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/>
              <a:t>rukovodioci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obavezni</a:t>
            </a:r>
            <a:r>
              <a:rPr lang="en-US" dirty="0"/>
              <a:t> da </a:t>
            </a:r>
            <a:r>
              <a:rPr lang="en-US" dirty="0" err="1" smtClean="0"/>
              <a:t>obav</a:t>
            </a:r>
            <a:r>
              <a:rPr lang="sr-Latn-ME" dirty="0" smtClean="0"/>
              <a:t>ij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 smtClean="0"/>
              <a:t>kada</a:t>
            </a:r>
            <a:r>
              <a:rPr lang="sr-Latn-ME" dirty="0" smtClean="0"/>
              <a:t> </a:t>
            </a:r>
            <a:r>
              <a:rPr lang="pl-PL" dirty="0" smtClean="0"/>
              <a:t>imaju </a:t>
            </a:r>
            <a:r>
              <a:rPr lang="pl-PL" dirty="0"/>
              <a:t>poslovni, </a:t>
            </a:r>
            <a:r>
              <a:rPr lang="pl-PL" dirty="0" smtClean="0"/>
              <a:t>porodični </a:t>
            </a:r>
            <a:r>
              <a:rPr lang="pl-PL" dirty="0"/>
              <a:t>ili neki drugi poseban odnos van kompanije </a:t>
            </a:r>
            <a:r>
              <a:rPr lang="pl-PL" dirty="0" smtClean="0"/>
              <a:t>koji </a:t>
            </a:r>
            <a:r>
              <a:rPr lang="en-US" dirty="0" smtClean="0"/>
              <a:t>bi </a:t>
            </a:r>
            <a:r>
              <a:rPr lang="en-US" dirty="0" err="1"/>
              <a:t>mogao</a:t>
            </a:r>
            <a:r>
              <a:rPr lang="en-US" dirty="0"/>
              <a:t> da </a:t>
            </a:r>
            <a:r>
              <a:rPr lang="en-US" dirty="0" err="1" smtClean="0"/>
              <a:t>uti</a:t>
            </a:r>
            <a:r>
              <a:rPr lang="sr-Latn-ME" dirty="0" smtClean="0"/>
              <a:t>č</a:t>
            </a:r>
            <a:r>
              <a:rPr lang="en-US" dirty="0" smtClean="0"/>
              <a:t>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njihov</a:t>
            </a:r>
            <a:r>
              <a:rPr lang="en-US" dirty="0"/>
              <a:t> </a:t>
            </a:r>
            <a:r>
              <a:rPr lang="en-US" dirty="0" err="1"/>
              <a:t>sud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konkretne</a:t>
            </a:r>
            <a:r>
              <a:rPr lang="en-US" dirty="0"/>
              <a:t> </a:t>
            </a:r>
            <a:r>
              <a:rPr lang="en-US" dirty="0" err="1"/>
              <a:t>transakcije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pl-PL" dirty="0" smtClean="0"/>
              <a:t>pitanja </a:t>
            </a:r>
            <a:r>
              <a:rPr lang="pl-PL" dirty="0"/>
              <a:t>od uticaja na kompaniju. </a:t>
            </a:r>
            <a:endParaRPr lang="pl-PL" dirty="0" smtClean="0"/>
          </a:p>
          <a:p>
            <a:pPr algn="just"/>
            <a:r>
              <a:rPr lang="pl-PL" dirty="0" smtClean="0"/>
              <a:t>Takvi </a:t>
            </a:r>
            <a:r>
              <a:rPr lang="pl-PL" dirty="0"/>
              <a:t>posebni odnosi </a:t>
            </a:r>
            <a:r>
              <a:rPr lang="pl-PL" dirty="0" smtClean="0"/>
              <a:t>obuhvataju </a:t>
            </a:r>
            <a:r>
              <a:rPr lang="en-US" dirty="0" err="1" smtClean="0"/>
              <a:t>situacije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rukovodioci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lanovi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nekom</a:t>
            </a:r>
            <a:r>
              <a:rPr lang="sr-Latn-ME" dirty="0" smtClean="0"/>
              <a:t> </a:t>
            </a:r>
            <a:r>
              <a:rPr lang="pl-PL" dirty="0" smtClean="0"/>
              <a:t>kompanijom </a:t>
            </a:r>
            <a:r>
              <a:rPr lang="pl-PL" dirty="0"/>
              <a:t>preko veza sa akcionarom koji je u poziciji da vrši kontrolu.</a:t>
            </a:r>
          </a:p>
          <a:p>
            <a:pPr algn="just"/>
            <a:r>
              <a:rPr lang="en-US" dirty="0" err="1"/>
              <a:t>Tamo</a:t>
            </a:r>
            <a:r>
              <a:rPr lang="en-US" dirty="0"/>
              <a:t> </a:t>
            </a:r>
            <a:r>
              <a:rPr lang="en-US" dirty="0" err="1"/>
              <a:t>gde</a:t>
            </a:r>
            <a:r>
              <a:rPr lang="en-US" dirty="0"/>
              <a:t> je </a:t>
            </a:r>
            <a:r>
              <a:rPr lang="en-US" dirty="0" err="1"/>
              <a:t>materijalni</a:t>
            </a:r>
            <a:r>
              <a:rPr lang="en-US" dirty="0"/>
              <a:t> </a:t>
            </a:r>
            <a:r>
              <a:rPr lang="en-US" dirty="0" err="1"/>
              <a:t>interes</a:t>
            </a:r>
            <a:r>
              <a:rPr lang="en-US" dirty="0"/>
              <a:t> </a:t>
            </a:r>
            <a:r>
              <a:rPr lang="en-US" dirty="0" err="1"/>
              <a:t>saopšten</a:t>
            </a:r>
            <a:r>
              <a:rPr lang="en-US" dirty="0"/>
              <a:t>, dobra </a:t>
            </a:r>
            <a:r>
              <a:rPr lang="en-US" dirty="0" err="1"/>
              <a:t>praksa</a:t>
            </a:r>
            <a:r>
              <a:rPr lang="en-US" dirty="0"/>
              <a:t> </a:t>
            </a:r>
            <a:r>
              <a:rPr lang="en-US" dirty="0" err="1" smtClean="0"/>
              <a:t>preporu</a:t>
            </a:r>
            <a:r>
              <a:rPr lang="sr-Latn-ME" dirty="0" smtClean="0"/>
              <a:t>č</a:t>
            </a:r>
            <a:r>
              <a:rPr lang="en-US" dirty="0" err="1" smtClean="0"/>
              <a:t>uje</a:t>
            </a:r>
            <a:r>
              <a:rPr lang="en-US" dirty="0" smtClean="0"/>
              <a:t> da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takva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ne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nikakvo</a:t>
            </a:r>
            <a:r>
              <a:rPr lang="en-US" dirty="0"/>
              <a:t> </a:t>
            </a:r>
            <a:r>
              <a:rPr lang="en-US" dirty="0" err="1" smtClean="0"/>
              <a:t>odlu</a:t>
            </a:r>
            <a:r>
              <a:rPr lang="sr-Latn-ME" dirty="0" smtClean="0"/>
              <a:t>č</a:t>
            </a:r>
            <a:r>
              <a:rPr lang="en-US" dirty="0" err="1" smtClean="0"/>
              <a:t>ivanje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 smtClean="0"/>
              <a:t>ti</a:t>
            </a:r>
            <a:r>
              <a:rPr lang="sr-Latn-ME" dirty="0" smtClean="0"/>
              <a:t>č</a:t>
            </a:r>
            <a:r>
              <a:rPr lang="en-US" dirty="0" smtClean="0"/>
              <a:t>e </a:t>
            </a:r>
            <a:r>
              <a:rPr lang="en-US" dirty="0" err="1" smtClean="0"/>
              <a:t>te</a:t>
            </a:r>
            <a:r>
              <a:rPr lang="sr-Latn-ME" dirty="0" smtClean="0"/>
              <a:t> </a:t>
            </a:r>
            <a:r>
              <a:rPr lang="en-US" dirty="0" err="1" smtClean="0"/>
              <a:t>transakcije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3202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i="1" dirty="0" smtClean="0"/>
              <a:t/>
            </a:r>
            <a:br>
              <a:rPr lang="sr-Latn-ME" i="1" dirty="0" smtClean="0"/>
            </a:br>
            <a:r>
              <a:rPr lang="en-US" i="1" dirty="0" smtClean="0"/>
              <a:t> </a:t>
            </a:r>
            <a:r>
              <a:rPr lang="sr-Latn-ME" i="1" dirty="0" smtClean="0"/>
              <a:t>Kako obezbijediti </a:t>
            </a:r>
            <a:r>
              <a:rPr lang="sr-Latn-ME" i="1" dirty="0"/>
              <a:t>r</a:t>
            </a:r>
            <a:r>
              <a:rPr lang="en-US" i="1" dirty="0" err="1" smtClean="0"/>
              <a:t>avnopravan</a:t>
            </a:r>
            <a:r>
              <a:rPr lang="en-US" i="1" dirty="0" smtClean="0"/>
              <a:t> </a:t>
            </a:r>
            <a:r>
              <a:rPr lang="en-US" i="1" dirty="0" err="1" smtClean="0"/>
              <a:t>tretman</a:t>
            </a:r>
            <a:r>
              <a:rPr lang="en-US" i="1" dirty="0" smtClean="0"/>
              <a:t> </a:t>
            </a:r>
            <a:r>
              <a:rPr lang="en-US" i="1" dirty="0" err="1" smtClean="0"/>
              <a:t>akcionara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i="1" dirty="0" err="1" smtClean="0"/>
              <a:t>Okvir</a:t>
            </a:r>
            <a:r>
              <a:rPr lang="en-US" i="1" dirty="0" smtClean="0"/>
              <a:t> </a:t>
            </a:r>
            <a:r>
              <a:rPr lang="en-US" i="1" dirty="0" err="1"/>
              <a:t>korporativnog</a:t>
            </a:r>
            <a:r>
              <a:rPr lang="en-US" i="1" dirty="0"/>
              <a:t> </a:t>
            </a:r>
            <a:r>
              <a:rPr lang="en-US" i="1" dirty="0" err="1"/>
              <a:t>upravljanja</a:t>
            </a:r>
            <a:r>
              <a:rPr lang="en-US" i="1" dirty="0"/>
              <a:t> </a:t>
            </a:r>
            <a:r>
              <a:rPr lang="en-US" i="1" dirty="0" err="1"/>
              <a:t>treba</a:t>
            </a:r>
            <a:r>
              <a:rPr lang="en-US" i="1" dirty="0"/>
              <a:t> da </a:t>
            </a:r>
            <a:r>
              <a:rPr lang="en-US" i="1" dirty="0" err="1" smtClean="0"/>
              <a:t>obezb</a:t>
            </a:r>
            <a:r>
              <a:rPr lang="sr-Latn-ME" i="1" dirty="0" smtClean="0"/>
              <a:t>ij</a:t>
            </a:r>
            <a:r>
              <a:rPr lang="en-US" i="1" dirty="0" err="1" smtClean="0"/>
              <a:t>edi</a:t>
            </a:r>
            <a:r>
              <a:rPr lang="en-US" i="1" dirty="0" smtClean="0"/>
              <a:t> </a:t>
            </a:r>
            <a:r>
              <a:rPr lang="en-US" i="1" dirty="0" err="1" smtClean="0"/>
              <a:t>ravnopravan</a:t>
            </a:r>
            <a:r>
              <a:rPr lang="sr-Latn-ME" i="1" dirty="0" smtClean="0"/>
              <a:t> </a:t>
            </a:r>
            <a:r>
              <a:rPr lang="en-US" i="1" dirty="0" err="1" smtClean="0"/>
              <a:t>tretman</a:t>
            </a:r>
            <a:r>
              <a:rPr lang="en-US" i="1" dirty="0" smtClean="0"/>
              <a:t> </a:t>
            </a:r>
            <a:r>
              <a:rPr lang="en-US" i="1" dirty="0" err="1"/>
              <a:t>svih</a:t>
            </a:r>
            <a:r>
              <a:rPr lang="en-US" i="1" dirty="0"/>
              <a:t> </a:t>
            </a:r>
            <a:r>
              <a:rPr lang="en-US" i="1" dirty="0" err="1"/>
              <a:t>akcionara</a:t>
            </a:r>
            <a:r>
              <a:rPr lang="en-US" i="1" dirty="0"/>
              <a:t>, </a:t>
            </a:r>
            <a:r>
              <a:rPr lang="en-US" i="1" dirty="0" err="1" smtClean="0"/>
              <a:t>uklju</a:t>
            </a:r>
            <a:r>
              <a:rPr lang="sr-Latn-ME" i="1" dirty="0" smtClean="0"/>
              <a:t>č</a:t>
            </a:r>
            <a:r>
              <a:rPr lang="en-US" i="1" dirty="0" err="1" smtClean="0"/>
              <a:t>ujui</a:t>
            </a:r>
            <a:r>
              <a:rPr lang="en-US" i="1" dirty="0" smtClean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manjinske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strane</a:t>
            </a:r>
            <a:r>
              <a:rPr lang="en-US" i="1" dirty="0"/>
              <a:t> </a:t>
            </a:r>
            <a:r>
              <a:rPr lang="en-US" i="1" dirty="0" err="1"/>
              <a:t>akcionare</a:t>
            </a:r>
            <a:r>
              <a:rPr lang="en-US" i="1" dirty="0" smtClean="0"/>
              <a:t>.</a:t>
            </a:r>
            <a:r>
              <a:rPr lang="sr-Latn-ME" i="1" dirty="0" smtClean="0"/>
              <a:t> </a:t>
            </a:r>
            <a:r>
              <a:rPr lang="en-US" i="1" dirty="0" err="1" smtClean="0"/>
              <a:t>Svi</a:t>
            </a:r>
            <a:r>
              <a:rPr lang="en-US" i="1" dirty="0" smtClean="0"/>
              <a:t> </a:t>
            </a:r>
            <a:r>
              <a:rPr lang="en-US" i="1" dirty="0" err="1"/>
              <a:t>akcionari</a:t>
            </a:r>
            <a:r>
              <a:rPr lang="en-US" i="1" dirty="0"/>
              <a:t> </a:t>
            </a:r>
            <a:r>
              <a:rPr lang="en-US" i="1" dirty="0" err="1"/>
              <a:t>treba</a:t>
            </a:r>
            <a:r>
              <a:rPr lang="en-US" i="1" dirty="0"/>
              <a:t> da </a:t>
            </a:r>
            <a:r>
              <a:rPr lang="en-US" i="1" dirty="0" err="1"/>
              <a:t>imaju</a:t>
            </a:r>
            <a:r>
              <a:rPr lang="en-US" i="1" dirty="0"/>
              <a:t> </a:t>
            </a:r>
            <a:r>
              <a:rPr lang="en-US" i="1" dirty="0" err="1"/>
              <a:t>mogunost</a:t>
            </a:r>
            <a:r>
              <a:rPr lang="en-US" i="1" dirty="0"/>
              <a:t> da </a:t>
            </a:r>
            <a:r>
              <a:rPr lang="en-US" i="1" dirty="0" err="1" smtClean="0"/>
              <a:t>obezb</a:t>
            </a:r>
            <a:r>
              <a:rPr lang="sr-Latn-ME" i="1" dirty="0" smtClean="0"/>
              <a:t>ij</a:t>
            </a:r>
            <a:r>
              <a:rPr lang="en-US" i="1" dirty="0" err="1" smtClean="0"/>
              <a:t>ede</a:t>
            </a:r>
            <a:r>
              <a:rPr lang="en-US" i="1" dirty="0" smtClean="0"/>
              <a:t> </a:t>
            </a:r>
            <a:r>
              <a:rPr lang="en-US" i="1" dirty="0" err="1" smtClean="0"/>
              <a:t>efikasnu</a:t>
            </a:r>
            <a:r>
              <a:rPr lang="sr-Latn-ME" i="1" dirty="0" smtClean="0"/>
              <a:t> </a:t>
            </a:r>
            <a:r>
              <a:rPr lang="en-US" i="1" dirty="0" err="1" smtClean="0"/>
              <a:t>pravnu</a:t>
            </a:r>
            <a:r>
              <a:rPr lang="en-US" i="1" dirty="0" smtClean="0"/>
              <a:t> </a:t>
            </a:r>
            <a:r>
              <a:rPr lang="en-US" i="1" dirty="0" err="1"/>
              <a:t>zaštitu</a:t>
            </a:r>
            <a:r>
              <a:rPr lang="en-US" i="1" dirty="0"/>
              <a:t> u </a:t>
            </a:r>
            <a:r>
              <a:rPr lang="en-US" i="1" dirty="0" err="1" smtClean="0"/>
              <a:t>slu</a:t>
            </a:r>
            <a:r>
              <a:rPr lang="sr-Latn-ME" i="1" dirty="0" smtClean="0"/>
              <a:t>č</a:t>
            </a:r>
            <a:r>
              <a:rPr lang="en-US" i="1" dirty="0" err="1" smtClean="0"/>
              <a:t>aju</a:t>
            </a:r>
            <a:r>
              <a:rPr lang="en-US" i="1" dirty="0" smtClean="0"/>
              <a:t> </a:t>
            </a:r>
            <a:r>
              <a:rPr lang="en-US" i="1" dirty="0" err="1"/>
              <a:t>povrede</a:t>
            </a:r>
            <a:r>
              <a:rPr lang="en-US" i="1" dirty="0"/>
              <a:t> </a:t>
            </a:r>
            <a:r>
              <a:rPr lang="en-US" i="1" dirty="0" err="1"/>
              <a:t>njihovih</a:t>
            </a:r>
            <a:r>
              <a:rPr lang="en-US" i="1" dirty="0"/>
              <a:t> </a:t>
            </a:r>
            <a:r>
              <a:rPr lang="en-US" i="1" dirty="0" err="1"/>
              <a:t>prava</a:t>
            </a:r>
            <a:r>
              <a:rPr lang="en-US" i="1" dirty="0"/>
              <a:t>.</a:t>
            </a:r>
          </a:p>
          <a:p>
            <a:pPr marL="0" indent="0">
              <a:buNone/>
            </a:pPr>
            <a:r>
              <a:rPr lang="en-US" dirty="0"/>
              <a:t>A.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jednak</a:t>
            </a:r>
            <a:r>
              <a:rPr lang="en-US" dirty="0"/>
              <a:t> </a:t>
            </a:r>
            <a:r>
              <a:rPr lang="en-US" dirty="0" err="1"/>
              <a:t>tretman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1.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serije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,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nose </a:t>
            </a:r>
            <a:r>
              <a:rPr lang="en-US" dirty="0" err="1"/>
              <a:t>ista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.</a:t>
            </a:r>
          </a:p>
          <a:p>
            <a:pPr algn="just"/>
            <a:r>
              <a:rPr lang="it-IT" dirty="0"/>
              <a:t>Svim investitorima treba </a:t>
            </a:r>
            <a:r>
              <a:rPr lang="it-IT" dirty="0" smtClean="0"/>
              <a:t>omogu</a:t>
            </a:r>
            <a:r>
              <a:rPr lang="sr-Latn-ME" dirty="0" smtClean="0"/>
              <a:t>ć</a:t>
            </a:r>
            <a:r>
              <a:rPr lang="it-IT" dirty="0" smtClean="0"/>
              <a:t>iti </a:t>
            </a:r>
            <a:r>
              <a:rPr lang="it-IT" dirty="0"/>
              <a:t>da dobiju informacije o </a:t>
            </a:r>
            <a:r>
              <a:rPr lang="it-IT" dirty="0" smtClean="0"/>
              <a:t>pravima</a:t>
            </a:r>
            <a:r>
              <a:rPr lang="sr-Latn-ME" dirty="0" smtClean="0"/>
              <a:t> </a:t>
            </a:r>
            <a:r>
              <a:rPr lang="en-US" dirty="0" err="1" smtClean="0"/>
              <a:t>vezanim</a:t>
            </a:r>
            <a:r>
              <a:rPr lang="en-US" dirty="0" smtClean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serije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kupovine</a:t>
            </a:r>
            <a:r>
              <a:rPr lang="en-US" dirty="0" smtClean="0"/>
              <a:t>.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06091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izm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pl-PL" dirty="0" smtClean="0"/>
              <a:t>pogledu prava glasa treba da podliježu odobrenju od strane onih klasa akcija na koje se to negativno odražava.</a:t>
            </a:r>
          </a:p>
          <a:p>
            <a:pPr marL="0" indent="0" algn="just">
              <a:buNone/>
            </a:pPr>
            <a:r>
              <a:rPr lang="en-US" dirty="0" smtClean="0"/>
              <a:t>2. </a:t>
            </a:r>
            <a:r>
              <a:rPr lang="en-US" dirty="0" err="1" smtClean="0"/>
              <a:t>Manjinske</a:t>
            </a:r>
            <a:r>
              <a:rPr lang="en-US" dirty="0" smtClean="0"/>
              <a:t> </a:t>
            </a:r>
            <a:r>
              <a:rPr lang="en-US" dirty="0" err="1" smtClean="0"/>
              <a:t>akcionare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zaštititi</a:t>
            </a:r>
            <a:r>
              <a:rPr lang="en-US" dirty="0" smtClean="0"/>
              <a:t> od </a:t>
            </a:r>
            <a:r>
              <a:rPr lang="en-US" dirty="0" err="1" smtClean="0"/>
              <a:t>zloupotreba</a:t>
            </a:r>
            <a:r>
              <a:rPr lang="en-US" dirty="0" smtClean="0"/>
              <a:t> od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interesu</a:t>
            </a:r>
            <a:r>
              <a:rPr lang="en-US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inu</a:t>
            </a:r>
            <a:r>
              <a:rPr lang="en-US" dirty="0" smtClean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</a:t>
            </a:r>
            <a:r>
              <a:rPr lang="sr-Latn-ME" dirty="0" smtClean="0"/>
              <a:t>j</a:t>
            </a:r>
            <a:r>
              <a:rPr lang="en-US" dirty="0" err="1" smtClean="0"/>
              <a:t>eluju</a:t>
            </a:r>
            <a:r>
              <a:rPr lang="en-US" dirty="0" smtClean="0"/>
              <a:t> </a:t>
            </a:r>
            <a:r>
              <a:rPr lang="en-US" dirty="0" err="1" smtClean="0"/>
              <a:t>direktno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indirektno</a:t>
            </a:r>
            <a:r>
              <a:rPr lang="en-US" dirty="0" smtClean="0"/>
              <a:t>, a </a:t>
            </a:r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ij</a:t>
            </a:r>
            <a:r>
              <a:rPr lang="en-US" dirty="0" err="1" smtClean="0"/>
              <a:t>editi</a:t>
            </a:r>
            <a:r>
              <a:rPr lang="en-US" dirty="0" smtClean="0"/>
              <a:t> </a:t>
            </a:r>
            <a:r>
              <a:rPr lang="en-US" dirty="0" err="1" smtClean="0"/>
              <a:t>efikasnu</a:t>
            </a:r>
            <a:r>
              <a:rPr lang="en-US" dirty="0" smtClean="0"/>
              <a:t> </a:t>
            </a:r>
            <a:r>
              <a:rPr lang="en-US" dirty="0" err="1" smtClean="0"/>
              <a:t>pravnu</a:t>
            </a:r>
            <a:r>
              <a:rPr lang="en-US" dirty="0" smtClean="0"/>
              <a:t> </a:t>
            </a:r>
            <a:r>
              <a:rPr lang="en-US" dirty="0" err="1" smtClean="0"/>
              <a:t>zaštitu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3. Glasanje od strane depozitara ili zastupnika treba da se vrši na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 </a:t>
            </a:r>
            <a:r>
              <a:rPr lang="en-US" dirty="0" err="1" smtClean="0"/>
              <a:t>dogovoren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stvarnim</a:t>
            </a:r>
            <a:r>
              <a:rPr lang="en-US" dirty="0" smtClean="0"/>
              <a:t> </a:t>
            </a:r>
            <a:r>
              <a:rPr lang="en-US" dirty="0" err="1" smtClean="0"/>
              <a:t>vlasnikom</a:t>
            </a:r>
            <a:r>
              <a:rPr lang="en-US" dirty="0" smtClean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92609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eliminisati</a:t>
            </a:r>
            <a:r>
              <a:rPr lang="en-US" dirty="0"/>
              <a:t> </a:t>
            </a:r>
            <a:r>
              <a:rPr lang="en-US" dirty="0" err="1"/>
              <a:t>prepreke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prekograni</a:t>
            </a:r>
            <a:r>
              <a:rPr lang="sr-Latn-ME" dirty="0" smtClean="0"/>
              <a:t>č</a:t>
            </a:r>
            <a:r>
              <a:rPr lang="en-US" dirty="0" smtClean="0"/>
              <a:t>no </a:t>
            </a:r>
            <a:r>
              <a:rPr lang="en-US" dirty="0" err="1"/>
              <a:t>glasanje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5. </a:t>
            </a:r>
            <a:r>
              <a:rPr lang="en-US" dirty="0" err="1"/>
              <a:t>Postupci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procedure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generalnu</a:t>
            </a:r>
            <a:r>
              <a:rPr lang="en-US" dirty="0"/>
              <a:t> </a:t>
            </a:r>
            <a:r>
              <a:rPr lang="en-US" dirty="0" err="1"/>
              <a:t>skupštinu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 smtClean="0"/>
              <a:t>omogu</a:t>
            </a:r>
            <a:r>
              <a:rPr lang="sr-Latn-ME" dirty="0" smtClean="0"/>
              <a:t>ć</a:t>
            </a:r>
            <a:r>
              <a:rPr lang="en-US" dirty="0" smtClean="0"/>
              <a:t>e</a:t>
            </a:r>
            <a:r>
              <a:rPr lang="sr-Latn-ME" dirty="0" smtClean="0"/>
              <a:t> </a:t>
            </a:r>
            <a:r>
              <a:rPr lang="en-US" dirty="0" err="1" smtClean="0"/>
              <a:t>ravnopravan</a:t>
            </a:r>
            <a:r>
              <a:rPr lang="en-US" dirty="0" smtClean="0"/>
              <a:t> </a:t>
            </a:r>
            <a:r>
              <a:rPr lang="en-US" dirty="0" err="1"/>
              <a:t>tretman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Procedure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ine</a:t>
            </a:r>
            <a:r>
              <a:rPr lang="en-US" dirty="0" smtClean="0"/>
              <a:t> </a:t>
            </a:r>
            <a:r>
              <a:rPr lang="en-US" dirty="0" err="1"/>
              <a:t>glasanje</a:t>
            </a:r>
            <a:r>
              <a:rPr lang="en-US" dirty="0"/>
              <a:t> </a:t>
            </a:r>
            <a:r>
              <a:rPr lang="en-US" dirty="0" err="1"/>
              <a:t>nepotrebno</a:t>
            </a:r>
            <a:r>
              <a:rPr lang="en-US" dirty="0"/>
              <a:t> </a:t>
            </a:r>
            <a:r>
              <a:rPr lang="en-US" dirty="0" err="1"/>
              <a:t>teškim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skupim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B.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zabraniti</a:t>
            </a:r>
            <a:r>
              <a:rPr lang="en-US" dirty="0"/>
              <a:t> </a:t>
            </a:r>
            <a:r>
              <a:rPr lang="en-US" dirty="0" err="1"/>
              <a:t>nedozvoljeno</a:t>
            </a:r>
            <a:r>
              <a:rPr lang="en-US" dirty="0"/>
              <a:t> </a:t>
            </a:r>
            <a:r>
              <a:rPr lang="en-US" dirty="0" err="1"/>
              <a:t>trgovanje</a:t>
            </a:r>
            <a:r>
              <a:rPr lang="en-US" dirty="0"/>
              <a:t> </a:t>
            </a:r>
            <a:r>
              <a:rPr lang="en-US" dirty="0" err="1"/>
              <a:t>akcijama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erljivih</a:t>
            </a:r>
            <a:r>
              <a:rPr lang="sr-Latn-ME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zloupotrebu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samim</a:t>
            </a:r>
            <a:r>
              <a:rPr lang="en-US" dirty="0"/>
              <a:t> </a:t>
            </a:r>
            <a:r>
              <a:rPr lang="en-US" dirty="0" err="1"/>
              <a:t>sobom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b="1" dirty="0"/>
              <a:t>C. </a:t>
            </a:r>
            <a:r>
              <a:rPr lang="en-US" dirty="0"/>
              <a:t>Od </a:t>
            </a:r>
            <a:r>
              <a:rPr lang="sr-Latn-ME" dirty="0" smtClean="0"/>
              <a:t>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en-US" dirty="0" err="1"/>
              <a:t>rukovodilaca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evati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 smtClean="0"/>
              <a:t>ob</a:t>
            </a:r>
            <a:r>
              <a:rPr lang="sr-Latn-ME" dirty="0" smtClean="0"/>
              <a:t>j</a:t>
            </a:r>
            <a:r>
              <a:rPr lang="en-US" dirty="0" err="1" smtClean="0"/>
              <a:t>elodane</a:t>
            </a:r>
            <a:r>
              <a:rPr lang="sr-Latn-ME" dirty="0" smtClean="0"/>
              <a:t> </a:t>
            </a:r>
            <a:r>
              <a:rPr lang="en-US" dirty="0" err="1" smtClean="0"/>
              <a:t>odboru</a:t>
            </a:r>
            <a:r>
              <a:rPr lang="en-US" dirty="0" smtClean="0"/>
              <a:t> </a:t>
            </a:r>
            <a:r>
              <a:rPr lang="en-US" dirty="0"/>
              <a:t>da li </a:t>
            </a:r>
            <a:r>
              <a:rPr lang="en-US" dirty="0" err="1"/>
              <a:t>oni</a:t>
            </a:r>
            <a:r>
              <a:rPr lang="en-US" dirty="0"/>
              <a:t>, </a:t>
            </a:r>
            <a:r>
              <a:rPr lang="en-US" dirty="0" err="1"/>
              <a:t>direktno</a:t>
            </a:r>
            <a:r>
              <a:rPr lang="en-US" dirty="0"/>
              <a:t>, </a:t>
            </a:r>
            <a:r>
              <a:rPr lang="en-US" dirty="0" err="1"/>
              <a:t>indirektno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u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 smtClean="0"/>
              <a:t>tre</a:t>
            </a:r>
            <a:r>
              <a:rPr lang="sr-Latn-ME" dirty="0" smtClean="0"/>
              <a:t>ć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/>
              <a:t>lica</a:t>
            </a:r>
            <a:r>
              <a:rPr lang="en-US" dirty="0"/>
              <a:t>,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materijalnih</a:t>
            </a:r>
            <a:r>
              <a:rPr lang="sr-Latn-ME" dirty="0" smtClean="0"/>
              <a:t> </a:t>
            </a:r>
            <a:r>
              <a:rPr lang="en-US" dirty="0" err="1" smtClean="0"/>
              <a:t>interesa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transakciji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od </a:t>
            </a:r>
            <a:r>
              <a:rPr lang="en-US" dirty="0" err="1"/>
              <a:t>direktnog</a:t>
            </a:r>
            <a:r>
              <a:rPr lang="en-US" dirty="0"/>
              <a:t> </a:t>
            </a:r>
            <a:r>
              <a:rPr lang="en-US" dirty="0" err="1"/>
              <a:t>uticaja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kompaniju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4415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i="1" dirty="0" smtClean="0"/>
              <a:t>Princip </a:t>
            </a:r>
            <a:r>
              <a:rPr lang="en-US" i="1" dirty="0" smtClean="0"/>
              <a:t>IV</a:t>
            </a:r>
            <a:r>
              <a:rPr lang="sr-Latn-ME" i="1" dirty="0"/>
              <a:t>-</a:t>
            </a:r>
            <a:r>
              <a:rPr lang="en-US" i="1" dirty="0" smtClean="0"/>
              <a:t> </a:t>
            </a:r>
            <a:r>
              <a:rPr lang="en-US" i="1" dirty="0" err="1" smtClean="0"/>
              <a:t>Uloga</a:t>
            </a:r>
            <a:r>
              <a:rPr lang="en-US" i="1" dirty="0" smtClean="0"/>
              <a:t> </a:t>
            </a:r>
            <a:r>
              <a:rPr lang="en-US" i="1" dirty="0" err="1" smtClean="0"/>
              <a:t>zainteresovanih</a:t>
            </a:r>
            <a:r>
              <a:rPr lang="en-US" i="1" dirty="0" smtClean="0"/>
              <a:t> </a:t>
            </a:r>
            <a:r>
              <a:rPr lang="en-US" i="1" dirty="0" err="1" smtClean="0"/>
              <a:t>strana</a:t>
            </a:r>
            <a:r>
              <a:rPr lang="en-US" i="1" dirty="0" smtClean="0"/>
              <a:t> u </a:t>
            </a:r>
            <a:r>
              <a:rPr lang="en-US" i="1" dirty="0" err="1" smtClean="0"/>
              <a:t>korporativnom</a:t>
            </a:r>
            <a:r>
              <a:rPr lang="sr-Latn-ME" i="1" dirty="0" smtClean="0"/>
              <a:t> </a:t>
            </a:r>
            <a:r>
              <a:rPr lang="en-US" i="1" dirty="0" err="1" smtClean="0"/>
              <a:t>upravljanju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i="1" dirty="0" err="1" smtClean="0"/>
              <a:t>Okvir</a:t>
            </a:r>
            <a:r>
              <a:rPr lang="en-US" i="1" dirty="0" smtClean="0"/>
              <a:t> </a:t>
            </a:r>
            <a:r>
              <a:rPr lang="en-US" i="1" dirty="0" err="1"/>
              <a:t>korporativnog</a:t>
            </a:r>
            <a:r>
              <a:rPr lang="en-US" i="1" dirty="0"/>
              <a:t> </a:t>
            </a:r>
            <a:r>
              <a:rPr lang="en-US" i="1" dirty="0" err="1"/>
              <a:t>upravljanja</a:t>
            </a:r>
            <a:r>
              <a:rPr lang="en-US" i="1" dirty="0"/>
              <a:t> </a:t>
            </a:r>
            <a:r>
              <a:rPr lang="en-US" i="1" dirty="0" err="1"/>
              <a:t>treba</a:t>
            </a:r>
            <a:r>
              <a:rPr lang="en-US" i="1" dirty="0"/>
              <a:t> da </a:t>
            </a:r>
            <a:r>
              <a:rPr lang="en-US" i="1" dirty="0" err="1"/>
              <a:t>priznaje</a:t>
            </a:r>
            <a:r>
              <a:rPr lang="en-US" i="1" dirty="0"/>
              <a:t> </a:t>
            </a:r>
            <a:r>
              <a:rPr lang="en-US" i="1" dirty="0" err="1" smtClean="0"/>
              <a:t>prava</a:t>
            </a:r>
            <a:r>
              <a:rPr lang="sr-Latn-ME" i="1" dirty="0" smtClean="0"/>
              <a:t> </a:t>
            </a:r>
            <a:r>
              <a:rPr lang="pl-PL" i="1" dirty="0" smtClean="0"/>
              <a:t>zainteresovanih </a:t>
            </a:r>
            <a:r>
              <a:rPr lang="pl-PL" i="1" dirty="0"/>
              <a:t>strana </a:t>
            </a:r>
            <a:r>
              <a:rPr lang="pl-PL" i="1" dirty="0" smtClean="0"/>
              <a:t>utvrđena </a:t>
            </a:r>
            <a:r>
              <a:rPr lang="pl-PL" i="1" dirty="0"/>
              <a:t>zakonom ili </a:t>
            </a:r>
            <a:r>
              <a:rPr lang="pl-PL" i="1" dirty="0" smtClean="0"/>
              <a:t>zajedničkim sporazumima </a:t>
            </a:r>
            <a:r>
              <a:rPr lang="pl-PL" i="1" dirty="0"/>
              <a:t>i da </a:t>
            </a:r>
            <a:r>
              <a:rPr lang="pl-PL" i="1" dirty="0" smtClean="0"/>
              <a:t>podstiče </a:t>
            </a:r>
            <a:r>
              <a:rPr lang="pl-PL" i="1" dirty="0"/>
              <a:t>aktivnu saradnju </a:t>
            </a:r>
            <a:r>
              <a:rPr lang="pl-PL" i="1" dirty="0" smtClean="0"/>
              <a:t>između </a:t>
            </a:r>
            <a:r>
              <a:rPr lang="pl-PL" i="1" dirty="0"/>
              <a:t>kompanija </a:t>
            </a:r>
            <a:r>
              <a:rPr lang="pl-PL" i="1" dirty="0" smtClean="0"/>
              <a:t>i </a:t>
            </a:r>
            <a:r>
              <a:rPr lang="en-US" i="1" dirty="0" err="1" smtClean="0"/>
              <a:t>zainteresovanih</a:t>
            </a:r>
            <a:r>
              <a:rPr lang="en-US" i="1" dirty="0" smtClean="0"/>
              <a:t> </a:t>
            </a:r>
            <a:r>
              <a:rPr lang="en-US" i="1" dirty="0" err="1"/>
              <a:t>strana</a:t>
            </a:r>
            <a:r>
              <a:rPr lang="en-US" i="1" dirty="0"/>
              <a:t> u </a:t>
            </a:r>
            <a:r>
              <a:rPr lang="en-US" i="1" dirty="0" err="1"/>
              <a:t>stvaranju</a:t>
            </a:r>
            <a:r>
              <a:rPr lang="en-US" i="1" dirty="0"/>
              <a:t> </a:t>
            </a:r>
            <a:r>
              <a:rPr lang="en-US" i="1" dirty="0" err="1"/>
              <a:t>bogatstva</a:t>
            </a:r>
            <a:r>
              <a:rPr lang="en-US" i="1" dirty="0"/>
              <a:t>, </a:t>
            </a:r>
            <a:r>
              <a:rPr lang="en-US" i="1" dirty="0" err="1"/>
              <a:t>radnih</a:t>
            </a:r>
            <a:r>
              <a:rPr lang="en-US" i="1" dirty="0"/>
              <a:t> </a:t>
            </a:r>
            <a:r>
              <a:rPr lang="en-US" i="1" dirty="0" err="1"/>
              <a:t>mesta</a:t>
            </a:r>
            <a:r>
              <a:rPr lang="en-US" i="1" dirty="0"/>
              <a:t> </a:t>
            </a:r>
            <a:r>
              <a:rPr lang="en-US" i="1" dirty="0" err="1" smtClean="0"/>
              <a:t>i</a:t>
            </a:r>
            <a:r>
              <a:rPr lang="sr-Latn-ME" i="1" dirty="0" smtClean="0"/>
              <a:t> </a:t>
            </a:r>
            <a:r>
              <a:rPr lang="en-US" i="1" dirty="0" err="1" smtClean="0"/>
              <a:t>održivosti</a:t>
            </a:r>
            <a:r>
              <a:rPr lang="en-US" i="1" dirty="0" smtClean="0"/>
              <a:t> </a:t>
            </a:r>
            <a:r>
              <a:rPr lang="en-US" i="1" dirty="0" err="1"/>
              <a:t>finansijski</a:t>
            </a:r>
            <a:r>
              <a:rPr lang="en-US" i="1" dirty="0"/>
              <a:t> </a:t>
            </a:r>
            <a:r>
              <a:rPr lang="en-US" i="1" dirty="0" err="1"/>
              <a:t>zdravih</a:t>
            </a:r>
            <a:r>
              <a:rPr lang="en-US" i="1" dirty="0"/>
              <a:t> </a:t>
            </a:r>
            <a:r>
              <a:rPr lang="en-US" i="1" dirty="0" err="1" smtClean="0"/>
              <a:t>preduze</a:t>
            </a:r>
            <a:r>
              <a:rPr lang="sr-Latn-ME" i="1" dirty="0" smtClean="0"/>
              <a:t>ć</a:t>
            </a:r>
            <a:r>
              <a:rPr lang="en-US" i="1" dirty="0" smtClean="0"/>
              <a:t>a</a:t>
            </a:r>
            <a:r>
              <a:rPr lang="en-US" i="1" dirty="0"/>
              <a:t>.</a:t>
            </a:r>
          </a:p>
          <a:p>
            <a:pPr marL="0" indent="0" algn="just">
              <a:buNone/>
            </a:pPr>
            <a:r>
              <a:rPr lang="en-US" dirty="0"/>
              <a:t>A.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poštovati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zainteresovanih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 smtClean="0"/>
              <a:t>utvr</a:t>
            </a:r>
            <a:r>
              <a:rPr lang="sr-Latn-ME" dirty="0" smtClean="0"/>
              <a:t>đ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zajedni</a:t>
            </a:r>
            <a:r>
              <a:rPr lang="sr-Latn-ME" dirty="0" smtClean="0"/>
              <a:t>č</a:t>
            </a:r>
            <a:r>
              <a:rPr lang="en-US" dirty="0" err="1" smtClean="0"/>
              <a:t>kim</a:t>
            </a:r>
            <a:r>
              <a:rPr lang="en-US" dirty="0" smtClean="0"/>
              <a:t> </a:t>
            </a:r>
            <a:r>
              <a:rPr lang="en-US" dirty="0" err="1"/>
              <a:t>sporazumima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pl-PL" dirty="0"/>
              <a:t>B. Kada su prava zainteresovanih strana </a:t>
            </a:r>
            <a:r>
              <a:rPr lang="pl-PL" dirty="0" smtClean="0"/>
              <a:t>zaštićena </a:t>
            </a:r>
            <a:r>
              <a:rPr lang="pl-PL" dirty="0"/>
              <a:t>zakonom</a:t>
            </a:r>
            <a:r>
              <a:rPr lang="pl-PL" dirty="0" smtClean="0"/>
              <a:t>, </a:t>
            </a:r>
            <a:r>
              <a:rPr lang="en-US" dirty="0" err="1" smtClean="0"/>
              <a:t>zainteresovane</a:t>
            </a:r>
            <a:r>
              <a:rPr lang="en-US" dirty="0" smtClean="0"/>
              <a:t> </a:t>
            </a:r>
            <a:r>
              <a:rPr lang="en-US" dirty="0" err="1"/>
              <a:t>strane</a:t>
            </a:r>
            <a:r>
              <a:rPr lang="en-US" dirty="0"/>
              <a:t> bi </a:t>
            </a:r>
            <a:r>
              <a:rPr lang="en-US" dirty="0" err="1"/>
              <a:t>trebalo</a:t>
            </a:r>
            <a:r>
              <a:rPr lang="en-US" dirty="0"/>
              <a:t> da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err="1" smtClean="0"/>
              <a:t>nost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 smtClean="0"/>
              <a:t>obezb</a:t>
            </a:r>
            <a:r>
              <a:rPr lang="sr-Latn-ME" dirty="0" smtClean="0"/>
              <a:t>ij</a:t>
            </a:r>
            <a:r>
              <a:rPr lang="en-US" dirty="0" err="1" smtClean="0"/>
              <a:t>ede</a:t>
            </a:r>
            <a:r>
              <a:rPr lang="sr-Latn-ME" dirty="0" smtClean="0"/>
              <a:t> </a:t>
            </a:r>
            <a:r>
              <a:rPr lang="en-US" dirty="0" err="1" smtClean="0"/>
              <a:t>efikasnu</a:t>
            </a:r>
            <a:r>
              <a:rPr lang="en-US" dirty="0" smtClean="0"/>
              <a:t> </a:t>
            </a:r>
            <a:r>
              <a:rPr lang="en-US" dirty="0" err="1"/>
              <a:t>pravnu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u </a:t>
            </a:r>
            <a:r>
              <a:rPr lang="en-US" dirty="0" err="1" smtClean="0"/>
              <a:t>slu</a:t>
            </a:r>
            <a:r>
              <a:rPr lang="sr-Latn-ME" dirty="0" smtClean="0"/>
              <a:t>č</a:t>
            </a:r>
            <a:r>
              <a:rPr lang="en-US" dirty="0" err="1" smtClean="0"/>
              <a:t>aju</a:t>
            </a:r>
            <a:r>
              <a:rPr lang="en-US" dirty="0" smtClean="0"/>
              <a:t> </a:t>
            </a:r>
            <a:r>
              <a:rPr lang="en-US" dirty="0" err="1"/>
              <a:t>povrede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C.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dozvoliti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mehanizama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eše</a:t>
            </a:r>
            <a:r>
              <a:rPr lang="en-US" dirty="0" smtClean="0"/>
              <a:t> </a:t>
            </a:r>
            <a:r>
              <a:rPr lang="en-US" dirty="0" err="1"/>
              <a:t>zaposlenih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poboljšavaju</a:t>
            </a:r>
            <a:r>
              <a:rPr lang="en-US" dirty="0" smtClean="0"/>
              <a:t> </a:t>
            </a:r>
            <a:r>
              <a:rPr lang="en-US" dirty="0" err="1"/>
              <a:t>rezultati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35489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D. </a:t>
            </a:r>
            <a:r>
              <a:rPr lang="en-US" dirty="0" err="1"/>
              <a:t>Tamo</a:t>
            </a:r>
            <a:r>
              <a:rPr lang="en-US" dirty="0"/>
              <a:t> </a:t>
            </a:r>
            <a:r>
              <a:rPr lang="en-US" dirty="0" err="1"/>
              <a:t>gde</a:t>
            </a:r>
            <a:r>
              <a:rPr lang="en-US" dirty="0"/>
              <a:t> </a:t>
            </a:r>
            <a:r>
              <a:rPr lang="en-US" dirty="0" err="1"/>
              <a:t>zainteresovane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estvuju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 smtClean="0"/>
              <a:t>korporativnog</a:t>
            </a:r>
            <a:r>
              <a:rPr lang="sr-Latn-ME" dirty="0" smtClean="0"/>
              <a:t> </a:t>
            </a:r>
            <a:r>
              <a:rPr lang="sv-SE" dirty="0" smtClean="0"/>
              <a:t>upravljanja</a:t>
            </a:r>
            <a:r>
              <a:rPr lang="sv-SE" dirty="0"/>
              <a:t>, iste moraju imati pravovremen i redovan pristup relevantnim</a:t>
            </a:r>
            <a:r>
              <a:rPr lang="sv-SE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potrebnim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pouzdanim</a:t>
            </a:r>
            <a:r>
              <a:rPr lang="en-US" dirty="0"/>
              <a:t> </a:t>
            </a:r>
            <a:r>
              <a:rPr lang="en-US" dirty="0" err="1"/>
              <a:t>informacijama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E.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omoguiti</a:t>
            </a:r>
            <a:r>
              <a:rPr lang="en-US" dirty="0"/>
              <a:t> </a:t>
            </a:r>
            <a:r>
              <a:rPr lang="en-US" dirty="0" err="1"/>
              <a:t>zainteresovanim</a:t>
            </a:r>
            <a:r>
              <a:rPr lang="en-US" dirty="0"/>
              <a:t> </a:t>
            </a:r>
            <a:r>
              <a:rPr lang="en-US" dirty="0" err="1"/>
              <a:t>stranama</a:t>
            </a:r>
            <a:r>
              <a:rPr lang="en-US" dirty="0"/>
              <a:t>,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pojedina</a:t>
            </a:r>
            <a:r>
              <a:rPr lang="sr-Latn-ME" dirty="0" smtClean="0"/>
              <a:t>č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en-US" dirty="0" err="1" smtClean="0"/>
              <a:t>službenike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njihova</a:t>
            </a:r>
            <a:r>
              <a:rPr lang="en-US" dirty="0"/>
              <a:t> </a:t>
            </a:r>
            <a:r>
              <a:rPr lang="en-US" dirty="0" err="1" smtClean="0"/>
              <a:t>predstavni</a:t>
            </a:r>
            <a:r>
              <a:rPr lang="sr-Latn-ME" dirty="0" smtClean="0"/>
              <a:t>č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smtClean="0"/>
              <a:t>t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/>
              <a:t>, da </a:t>
            </a:r>
            <a:r>
              <a:rPr lang="en-US" dirty="0" err="1"/>
              <a:t>odboru</a:t>
            </a:r>
            <a:r>
              <a:rPr lang="en-US" dirty="0"/>
              <a:t> </a:t>
            </a:r>
            <a:r>
              <a:rPr lang="en-US" dirty="0" err="1"/>
              <a:t>slobodno</a:t>
            </a:r>
            <a:r>
              <a:rPr lang="en-US" dirty="0"/>
              <a:t> </a:t>
            </a:r>
            <a:r>
              <a:rPr lang="en-US" dirty="0" err="1" smtClean="0"/>
              <a:t>saopšte</a:t>
            </a:r>
            <a:r>
              <a:rPr lang="sr-Latn-ME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/>
              <a:t>mišljenje</a:t>
            </a:r>
            <a:r>
              <a:rPr lang="en-US" dirty="0"/>
              <a:t> o </a:t>
            </a:r>
            <a:r>
              <a:rPr lang="en-US" dirty="0" err="1"/>
              <a:t>nelegalnoj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neeti</a:t>
            </a:r>
            <a:r>
              <a:rPr lang="sr-Latn-ME" dirty="0" smtClean="0"/>
              <a:t>č</a:t>
            </a:r>
            <a:r>
              <a:rPr lang="en-US" dirty="0" err="1" smtClean="0"/>
              <a:t>koj</a:t>
            </a:r>
            <a:r>
              <a:rPr lang="en-US" dirty="0" smtClean="0"/>
              <a:t> </a:t>
            </a:r>
            <a:r>
              <a:rPr lang="en-US" dirty="0" err="1"/>
              <a:t>praksi</a:t>
            </a:r>
            <a:r>
              <a:rPr lang="en-US" dirty="0"/>
              <a:t>, a da </a:t>
            </a:r>
            <a:r>
              <a:rPr lang="en-US" dirty="0" err="1"/>
              <a:t>zbog</a:t>
            </a:r>
            <a:r>
              <a:rPr lang="en-US" dirty="0"/>
              <a:t> toga </a:t>
            </a:r>
            <a:r>
              <a:rPr lang="en-US" dirty="0" err="1" smtClean="0"/>
              <a:t>njihova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ugrožena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F.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bi </a:t>
            </a:r>
            <a:r>
              <a:rPr lang="en-US" dirty="0" err="1"/>
              <a:t>trebalo</a:t>
            </a:r>
            <a:r>
              <a:rPr lang="en-US" dirty="0"/>
              <a:t> </a:t>
            </a:r>
            <a:r>
              <a:rPr lang="en-US" dirty="0" err="1"/>
              <a:t>dopuniti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elotvornim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efikasnim</a:t>
            </a:r>
            <a:r>
              <a:rPr lang="sr-Latn-ME" dirty="0" smtClean="0"/>
              <a:t> </a:t>
            </a:r>
            <a:r>
              <a:rPr lang="en-US" dirty="0" err="1" smtClean="0"/>
              <a:t>okvirom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slu</a:t>
            </a:r>
            <a:r>
              <a:rPr lang="sr-Latn-ME" dirty="0" smtClean="0"/>
              <a:t>č</a:t>
            </a:r>
            <a:r>
              <a:rPr lang="en-US" dirty="0" err="1" smtClean="0"/>
              <a:t>aj</a:t>
            </a:r>
            <a:r>
              <a:rPr lang="en-US" dirty="0" smtClean="0"/>
              <a:t> </a:t>
            </a:r>
            <a:r>
              <a:rPr lang="en-US" dirty="0" err="1" smtClean="0"/>
              <a:t>ste</a:t>
            </a:r>
            <a:r>
              <a:rPr lang="sr-Latn-ME" dirty="0" smtClean="0"/>
              <a:t>č</a:t>
            </a:r>
            <a:r>
              <a:rPr lang="en-US" dirty="0" err="1" smtClean="0"/>
              <a:t>aja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efikasnim</a:t>
            </a:r>
            <a:r>
              <a:rPr lang="en-US" dirty="0"/>
              <a:t> </a:t>
            </a:r>
            <a:r>
              <a:rPr lang="en-US" dirty="0" err="1"/>
              <a:t>ostvarivenjem</a:t>
            </a:r>
            <a:r>
              <a:rPr lang="en-US" dirty="0"/>
              <a:t> </a:t>
            </a:r>
            <a:r>
              <a:rPr lang="en-US" dirty="0" err="1" smtClean="0"/>
              <a:t>prava</a:t>
            </a:r>
            <a:r>
              <a:rPr lang="sr-Latn-ME" dirty="0" smtClean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erilaca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758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Na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 smtClean="0"/>
              <a:t>uti</a:t>
            </a:r>
            <a:r>
              <a:rPr lang="sr-Latn-ME" dirty="0" smtClean="0"/>
              <a:t>č</a:t>
            </a:r>
            <a:r>
              <a:rPr lang="en-US" dirty="0" smtClean="0"/>
              <a:t>e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 smtClean="0"/>
              <a:t>izme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esnika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sistemu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inski</a:t>
            </a:r>
            <a:r>
              <a:rPr lang="en-US" dirty="0" smtClean="0"/>
              <a:t> </a:t>
            </a:r>
            <a:r>
              <a:rPr lang="en-US" dirty="0" err="1"/>
              <a:t>interes</a:t>
            </a:r>
            <a:r>
              <a:rPr lang="en-US" dirty="0"/>
              <a:t>, a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pojedinci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porodice</a:t>
            </a:r>
            <a:r>
              <a:rPr lang="en-US" dirty="0"/>
              <a:t>, </a:t>
            </a:r>
            <a:r>
              <a:rPr lang="en-US" dirty="0" err="1"/>
              <a:t>blokovski</a:t>
            </a:r>
            <a:r>
              <a:rPr lang="en-US" dirty="0"/>
              <a:t> </a:t>
            </a:r>
            <a:r>
              <a:rPr lang="en-US" dirty="0" err="1"/>
              <a:t>savezi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eluju</a:t>
            </a:r>
            <a:r>
              <a:rPr lang="en-US" dirty="0" smtClean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smtClean="0"/>
              <a:t>holding</a:t>
            </a:r>
            <a:r>
              <a:rPr lang="sr-Latn-ME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uzajamnog</a:t>
            </a:r>
            <a:r>
              <a:rPr lang="en-US" dirty="0"/>
              <a:t> </a:t>
            </a:r>
            <a:r>
              <a:rPr lang="en-US" dirty="0" err="1"/>
              <a:t>držanja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znatno</a:t>
            </a:r>
            <a:r>
              <a:rPr lang="en-US" dirty="0"/>
              <a:t> da </a:t>
            </a:r>
            <a:r>
              <a:rPr lang="en-US" dirty="0" err="1" smtClean="0"/>
              <a:t>uti</a:t>
            </a:r>
            <a:r>
              <a:rPr lang="sr-Latn-ME" dirty="0" smtClean="0"/>
              <a:t>č</a:t>
            </a:r>
            <a:r>
              <a:rPr lang="en-US" dirty="0" smtClean="0"/>
              <a:t>u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ponašanje</a:t>
            </a:r>
            <a:r>
              <a:rPr lang="sr-Latn-ME" dirty="0" smtClean="0"/>
              <a:t> </a:t>
            </a:r>
            <a:r>
              <a:rPr lang="en-US" dirty="0" err="1" smtClean="0"/>
              <a:t>kompanije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Kao </a:t>
            </a:r>
            <a:r>
              <a:rPr lang="en-US" dirty="0" err="1"/>
              <a:t>vlasnici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institucionalni</a:t>
            </a:r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evaju</a:t>
            </a:r>
            <a:r>
              <a:rPr lang="sr-Latn-ME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estvovanje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korporativnom</a:t>
            </a:r>
            <a:r>
              <a:rPr lang="en-US" dirty="0"/>
              <a:t> </a:t>
            </a:r>
            <a:r>
              <a:rPr lang="en-US" dirty="0" err="1"/>
              <a:t>upravljanju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Pojedina</a:t>
            </a:r>
            <a:r>
              <a:rPr lang="sr-Latn-ME" dirty="0" smtClean="0"/>
              <a:t>č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smtClean="0"/>
              <a:t>obi</a:t>
            </a:r>
            <a:r>
              <a:rPr lang="sr-Latn-ME" dirty="0" smtClean="0"/>
              <a:t>č</a:t>
            </a:r>
            <a:r>
              <a:rPr lang="en-US" dirty="0" smtClean="0"/>
              <a:t>no </a:t>
            </a:r>
            <a:r>
              <a:rPr lang="en-US" dirty="0"/>
              <a:t>ne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evaju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ostvare</a:t>
            </a:r>
            <a:r>
              <a:rPr lang="en-US" dirty="0"/>
              <a:t> </a:t>
            </a:r>
            <a:r>
              <a:rPr lang="en-US" dirty="0" err="1"/>
              <a:t>svoja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zainteresovani</a:t>
            </a:r>
            <a:r>
              <a:rPr lang="en-US" dirty="0"/>
              <a:t> da </a:t>
            </a:r>
            <a:r>
              <a:rPr lang="en-US" dirty="0" err="1"/>
              <a:t>dobiju</a:t>
            </a:r>
            <a:r>
              <a:rPr lang="en-US" dirty="0"/>
              <a:t> </a:t>
            </a:r>
            <a:r>
              <a:rPr lang="en-US" dirty="0" err="1"/>
              <a:t>fer</a:t>
            </a:r>
            <a:r>
              <a:rPr lang="en-US" dirty="0"/>
              <a:t> </a:t>
            </a:r>
            <a:r>
              <a:rPr lang="en-US" dirty="0" err="1"/>
              <a:t>tretman</a:t>
            </a:r>
            <a:r>
              <a:rPr lang="en-US" dirty="0"/>
              <a:t> od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inskim</a:t>
            </a:r>
            <a:r>
              <a:rPr lang="en-US" dirty="0" smtClean="0"/>
              <a:t> </a:t>
            </a:r>
            <a:r>
              <a:rPr lang="en-US" dirty="0" err="1"/>
              <a:t>interesom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menadžmenta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97216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i="1" dirty="0" smtClean="0"/>
              <a:t/>
            </a:r>
            <a:br>
              <a:rPr lang="sr-Latn-ME" i="1" dirty="0" smtClean="0"/>
            </a:br>
            <a:r>
              <a:rPr lang="en-US" i="1" dirty="0" smtClean="0"/>
              <a:t> </a:t>
            </a:r>
            <a:r>
              <a:rPr lang="sr-Latn-ME" i="1" dirty="0" smtClean="0"/>
              <a:t>Važnost</a:t>
            </a:r>
            <a:r>
              <a:rPr lang="sr-Latn-ME" i="1" dirty="0" smtClean="0"/>
              <a:t> u</a:t>
            </a:r>
            <a:r>
              <a:rPr lang="en-US" i="1" dirty="0" smtClean="0"/>
              <a:t>log</a:t>
            </a:r>
            <a:r>
              <a:rPr lang="sr-Latn-ME" i="1" dirty="0" smtClean="0"/>
              <a:t>e</a:t>
            </a:r>
            <a:r>
              <a:rPr lang="en-US" i="1" dirty="0" smtClean="0"/>
              <a:t> </a:t>
            </a:r>
            <a:r>
              <a:rPr lang="en-US" i="1" dirty="0" err="1" smtClean="0"/>
              <a:t>zainteresovanih</a:t>
            </a:r>
            <a:r>
              <a:rPr lang="en-US" i="1" dirty="0" smtClean="0"/>
              <a:t> </a:t>
            </a:r>
            <a:r>
              <a:rPr lang="en-US" i="1" dirty="0" err="1" smtClean="0"/>
              <a:t>strana</a:t>
            </a:r>
            <a:r>
              <a:rPr lang="en-US" i="1" dirty="0" smtClean="0"/>
              <a:t> u </a:t>
            </a:r>
            <a:r>
              <a:rPr lang="en-US" i="1" dirty="0" err="1" smtClean="0"/>
              <a:t>korporativnom</a:t>
            </a:r>
            <a:r>
              <a:rPr lang="sr-Latn-ME" i="1" dirty="0" smtClean="0"/>
              <a:t> </a:t>
            </a:r>
            <a:r>
              <a:rPr lang="en-US" i="1" dirty="0" err="1" smtClean="0"/>
              <a:t>upravljanju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4101"/>
            <a:ext cx="10515600" cy="4592862"/>
          </a:xfrm>
        </p:spPr>
        <p:txBody>
          <a:bodyPr>
            <a:normAutofit/>
          </a:bodyPr>
          <a:lstStyle/>
          <a:p>
            <a:pPr algn="just"/>
            <a:r>
              <a:rPr lang="en-US" i="1" dirty="0" err="1" smtClean="0"/>
              <a:t>Okvir</a:t>
            </a:r>
            <a:r>
              <a:rPr lang="en-US" i="1" dirty="0" smtClean="0"/>
              <a:t> </a:t>
            </a:r>
            <a:r>
              <a:rPr lang="en-US" i="1" dirty="0" err="1"/>
              <a:t>korporativnog</a:t>
            </a:r>
            <a:r>
              <a:rPr lang="en-US" i="1" dirty="0"/>
              <a:t> </a:t>
            </a:r>
            <a:r>
              <a:rPr lang="en-US" i="1" dirty="0" err="1"/>
              <a:t>upravljanja</a:t>
            </a:r>
            <a:r>
              <a:rPr lang="en-US" i="1" dirty="0"/>
              <a:t> </a:t>
            </a:r>
            <a:r>
              <a:rPr lang="en-US" i="1" dirty="0" err="1"/>
              <a:t>treba</a:t>
            </a:r>
            <a:r>
              <a:rPr lang="en-US" i="1" dirty="0"/>
              <a:t> da </a:t>
            </a:r>
            <a:r>
              <a:rPr lang="en-US" i="1" dirty="0" err="1"/>
              <a:t>priznaje</a:t>
            </a:r>
            <a:r>
              <a:rPr lang="en-US" i="1" dirty="0"/>
              <a:t> </a:t>
            </a:r>
            <a:r>
              <a:rPr lang="en-US" i="1" dirty="0" err="1" smtClean="0"/>
              <a:t>prava</a:t>
            </a:r>
            <a:r>
              <a:rPr lang="sr-Latn-ME" i="1" dirty="0" smtClean="0"/>
              <a:t> </a:t>
            </a:r>
            <a:r>
              <a:rPr lang="pl-PL" i="1" dirty="0" smtClean="0"/>
              <a:t>zainteresovanih </a:t>
            </a:r>
            <a:r>
              <a:rPr lang="pl-PL" i="1" dirty="0"/>
              <a:t>strana </a:t>
            </a:r>
            <a:r>
              <a:rPr lang="pl-PL" i="1" dirty="0" smtClean="0"/>
              <a:t>utvrđena </a:t>
            </a:r>
            <a:r>
              <a:rPr lang="pl-PL" i="1" dirty="0"/>
              <a:t>zakonom ili zajednikim sporazumima </a:t>
            </a:r>
            <a:r>
              <a:rPr lang="pl-PL" i="1" dirty="0" smtClean="0"/>
              <a:t>i </a:t>
            </a:r>
            <a:r>
              <a:rPr lang="en-US" i="1" dirty="0" smtClean="0"/>
              <a:t>da </a:t>
            </a:r>
            <a:r>
              <a:rPr lang="en-US" i="1" dirty="0" err="1" smtClean="0"/>
              <a:t>podsti</a:t>
            </a:r>
            <a:r>
              <a:rPr lang="sr-Latn-ME" i="1" dirty="0" smtClean="0"/>
              <a:t>ž</a:t>
            </a:r>
            <a:r>
              <a:rPr lang="en-US" i="1" dirty="0" smtClean="0"/>
              <a:t>e </a:t>
            </a:r>
            <a:r>
              <a:rPr lang="en-US" i="1" dirty="0" err="1"/>
              <a:t>aktivnu</a:t>
            </a:r>
            <a:r>
              <a:rPr lang="en-US" i="1" dirty="0"/>
              <a:t> </a:t>
            </a:r>
            <a:r>
              <a:rPr lang="en-US" i="1" dirty="0" err="1"/>
              <a:t>saradnju</a:t>
            </a:r>
            <a:r>
              <a:rPr lang="en-US" i="1" dirty="0"/>
              <a:t> </a:t>
            </a:r>
            <a:r>
              <a:rPr lang="en-US" i="1" dirty="0" err="1" smtClean="0"/>
              <a:t>izme</a:t>
            </a:r>
            <a:r>
              <a:rPr lang="sr-Latn-ME" i="1" dirty="0" smtClean="0"/>
              <a:t>đ</a:t>
            </a:r>
            <a:r>
              <a:rPr lang="en-US" i="1" dirty="0" smtClean="0"/>
              <a:t>u </a:t>
            </a:r>
            <a:r>
              <a:rPr lang="en-US" i="1" dirty="0" err="1"/>
              <a:t>kompanija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zainteresovanih</a:t>
            </a:r>
            <a:r>
              <a:rPr lang="en-US" i="1" dirty="0"/>
              <a:t> </a:t>
            </a:r>
            <a:r>
              <a:rPr lang="en-US" i="1" dirty="0" err="1"/>
              <a:t>strana</a:t>
            </a:r>
            <a:r>
              <a:rPr lang="en-US" i="1" dirty="0"/>
              <a:t> </a:t>
            </a:r>
            <a:r>
              <a:rPr lang="en-US" i="1" dirty="0" smtClean="0"/>
              <a:t>u</a:t>
            </a:r>
            <a:r>
              <a:rPr lang="sr-Latn-ME" i="1" dirty="0" smtClean="0"/>
              <a:t> </a:t>
            </a:r>
            <a:r>
              <a:rPr lang="en-US" i="1" dirty="0" err="1" smtClean="0"/>
              <a:t>stvaranju</a:t>
            </a:r>
            <a:r>
              <a:rPr lang="en-US" i="1" dirty="0" smtClean="0"/>
              <a:t> </a:t>
            </a:r>
            <a:r>
              <a:rPr lang="en-US" i="1" dirty="0" err="1"/>
              <a:t>bogatstva</a:t>
            </a:r>
            <a:r>
              <a:rPr lang="en-US" i="1" dirty="0"/>
              <a:t>, </a:t>
            </a:r>
            <a:r>
              <a:rPr lang="en-US" i="1" dirty="0" err="1"/>
              <a:t>radnih</a:t>
            </a:r>
            <a:r>
              <a:rPr lang="en-US" i="1" dirty="0"/>
              <a:t> </a:t>
            </a:r>
            <a:r>
              <a:rPr lang="en-US" i="1" dirty="0" smtClean="0"/>
              <a:t>m</a:t>
            </a:r>
            <a:r>
              <a:rPr lang="sr-Latn-ME" i="1" dirty="0" smtClean="0"/>
              <a:t>j</a:t>
            </a:r>
            <a:r>
              <a:rPr lang="en-US" i="1" dirty="0" err="1" smtClean="0"/>
              <a:t>esta</a:t>
            </a:r>
            <a:r>
              <a:rPr lang="en-US" i="1" dirty="0" smtClean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održivosti</a:t>
            </a:r>
            <a:r>
              <a:rPr lang="en-US" i="1" dirty="0"/>
              <a:t> </a:t>
            </a:r>
            <a:r>
              <a:rPr lang="en-US" i="1" dirty="0" err="1"/>
              <a:t>finansijski</a:t>
            </a:r>
            <a:r>
              <a:rPr lang="en-US" i="1" dirty="0"/>
              <a:t> </a:t>
            </a:r>
            <a:r>
              <a:rPr lang="en-US" i="1" dirty="0" err="1" smtClean="0"/>
              <a:t>zdravih</a:t>
            </a:r>
            <a:r>
              <a:rPr lang="sr-Latn-ME" i="1" dirty="0" smtClean="0"/>
              <a:t> </a:t>
            </a:r>
            <a:r>
              <a:rPr lang="en-US" i="1" dirty="0" err="1" smtClean="0"/>
              <a:t>preduze</a:t>
            </a:r>
            <a:r>
              <a:rPr lang="sr-Latn-ME" i="1" dirty="0" smtClean="0"/>
              <a:t>ć</a:t>
            </a:r>
            <a:r>
              <a:rPr lang="en-US" i="1" dirty="0" smtClean="0"/>
              <a:t>a</a:t>
            </a:r>
            <a:r>
              <a:rPr lang="en-US" i="1" dirty="0"/>
              <a:t>.</a:t>
            </a:r>
          </a:p>
          <a:p>
            <a:pPr algn="just"/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/>
              <a:t>aspekt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se </a:t>
            </a:r>
            <a:r>
              <a:rPr lang="en-US" dirty="0" err="1" smtClean="0"/>
              <a:t>ti</a:t>
            </a:r>
            <a:r>
              <a:rPr lang="sr-Latn-ME" dirty="0" smtClean="0"/>
              <a:t>č</a:t>
            </a:r>
            <a:r>
              <a:rPr lang="en-US" dirty="0" smtClean="0"/>
              <a:t>e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smtClean="0"/>
              <a:t>e</a:t>
            </a:r>
            <a:r>
              <a:rPr lang="sr-Latn-ME" dirty="0" smtClean="0"/>
              <a:t>đ</a:t>
            </a:r>
            <a:r>
              <a:rPr lang="en-US" dirty="0" err="1" smtClean="0"/>
              <a:t>ivanja</a:t>
            </a:r>
            <a:r>
              <a:rPr lang="en-US" dirty="0" smtClean="0"/>
              <a:t> </a:t>
            </a:r>
            <a:r>
              <a:rPr lang="en-US" dirty="0" err="1"/>
              <a:t>priliva</a:t>
            </a:r>
            <a:r>
              <a:rPr lang="en-US" dirty="0"/>
              <a:t> </a:t>
            </a:r>
            <a:r>
              <a:rPr lang="en-US" dirty="0" err="1" smtClean="0"/>
              <a:t>spoljnog</a:t>
            </a:r>
            <a:r>
              <a:rPr lang="sr-Latn-ME" dirty="0" smtClean="0"/>
              <a:t> </a:t>
            </a:r>
            <a:r>
              <a:rPr lang="pl-PL" dirty="0" smtClean="0"/>
              <a:t>kapitala </a:t>
            </a:r>
            <a:r>
              <a:rPr lang="pl-PL" dirty="0"/>
              <a:t>u firme u formi akcija i kredita. </a:t>
            </a:r>
            <a:endParaRPr lang="pl-PL" dirty="0" smtClean="0"/>
          </a:p>
          <a:p>
            <a:pPr algn="just"/>
            <a:r>
              <a:rPr lang="pl-PL" dirty="0" smtClean="0"/>
              <a:t>Uprava </a:t>
            </a:r>
            <a:r>
              <a:rPr lang="pl-PL" dirty="0"/>
              <a:t>kompanije se </a:t>
            </a:r>
            <a:r>
              <a:rPr lang="pl-PL" dirty="0" smtClean="0"/>
              <a:t>takođe bavi </a:t>
            </a:r>
            <a:r>
              <a:rPr lang="en-US" dirty="0" err="1" smtClean="0"/>
              <a:t>pronalaženjem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/>
              <a:t>podsticanja</a:t>
            </a:r>
            <a:r>
              <a:rPr lang="en-US" dirty="0"/>
              <a:t> </a:t>
            </a:r>
            <a:r>
              <a:rPr lang="en-US" dirty="0" err="1" smtClean="0"/>
              <a:t>razli</a:t>
            </a:r>
            <a:r>
              <a:rPr lang="sr-Latn-ME" dirty="0" smtClean="0"/>
              <a:t>č</a:t>
            </a:r>
            <a:r>
              <a:rPr lang="en-US" dirty="0" err="1" smtClean="0"/>
              <a:t>itih</a:t>
            </a:r>
            <a:r>
              <a:rPr lang="en-US" dirty="0" smtClean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zainteresovanih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firmu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sv-SE" dirty="0" smtClean="0"/>
              <a:t>preduzmu </a:t>
            </a:r>
            <a:r>
              <a:rPr lang="sv-SE" dirty="0"/>
              <a:t>ekonomski optimalan stepen investiranja u ljudski i </a:t>
            </a:r>
            <a:r>
              <a:rPr lang="sv-SE" dirty="0" smtClean="0"/>
              <a:t>fizi</a:t>
            </a:r>
            <a:r>
              <a:rPr lang="sr-Latn-ME" dirty="0" smtClean="0"/>
              <a:t>č</a:t>
            </a:r>
            <a:r>
              <a:rPr lang="sv-SE" dirty="0" smtClean="0"/>
              <a:t>ki kapital</a:t>
            </a:r>
            <a:r>
              <a:rPr lang="sr-Latn-ME" dirty="0" smtClean="0"/>
              <a:t> </a:t>
            </a:r>
            <a:r>
              <a:rPr lang="pl-PL" dirty="0" smtClean="0"/>
              <a:t>specifian </a:t>
            </a:r>
            <a:r>
              <a:rPr lang="pl-PL" dirty="0"/>
              <a:t>za tu firmu</a:t>
            </a:r>
            <a:r>
              <a:rPr lang="pl-PL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631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A.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poštovati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zainteresovanih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 smtClean="0"/>
              <a:t>utvr</a:t>
            </a:r>
            <a:r>
              <a:rPr lang="sr-Latn-ME" dirty="0" smtClean="0"/>
              <a:t>đ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zajedni</a:t>
            </a:r>
            <a:r>
              <a:rPr lang="sr-Latn-ME" dirty="0" smtClean="0"/>
              <a:t>č</a:t>
            </a:r>
            <a:r>
              <a:rPr lang="en-US" dirty="0" err="1" smtClean="0"/>
              <a:t>kim</a:t>
            </a:r>
            <a:r>
              <a:rPr lang="en-US" dirty="0" smtClean="0"/>
              <a:t> </a:t>
            </a:r>
            <a:r>
              <a:rPr lang="en-US" dirty="0" err="1"/>
              <a:t>sporazumima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OECD-a,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zainteresovanih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 smtClean="0"/>
              <a:t>utvr</a:t>
            </a:r>
            <a:r>
              <a:rPr lang="sr-Latn-ME" dirty="0" smtClean="0"/>
              <a:t>đ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zakonom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zakonima</a:t>
            </a:r>
            <a:r>
              <a:rPr lang="en-US" dirty="0"/>
              <a:t> o </a:t>
            </a:r>
            <a:r>
              <a:rPr lang="en-US" dirty="0" err="1"/>
              <a:t>radu</a:t>
            </a:r>
            <a:r>
              <a:rPr lang="en-US" dirty="0"/>
              <a:t>, </a:t>
            </a:r>
            <a:r>
              <a:rPr lang="en-US" dirty="0" err="1"/>
              <a:t>poslovanju</a:t>
            </a:r>
            <a:r>
              <a:rPr lang="en-US" dirty="0"/>
              <a:t>, </a:t>
            </a:r>
            <a:r>
              <a:rPr lang="en-US" dirty="0" err="1"/>
              <a:t>trgovini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ste</a:t>
            </a:r>
            <a:r>
              <a:rPr lang="sr-Latn-ME" dirty="0" smtClean="0"/>
              <a:t>č</a:t>
            </a:r>
            <a:r>
              <a:rPr lang="en-US" dirty="0" err="1" smtClean="0"/>
              <a:t>aju</a:t>
            </a:r>
            <a:r>
              <a:rPr lang="en-US" dirty="0"/>
              <a:t>)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pl-PL" dirty="0" smtClean="0"/>
              <a:t>ugovornim </a:t>
            </a:r>
            <a:r>
              <a:rPr lang="pl-PL" dirty="0"/>
              <a:t>odnosima. </a:t>
            </a:r>
            <a:r>
              <a:rPr lang="pl-PL" dirty="0"/>
              <a:t>Č</a:t>
            </a:r>
            <a:r>
              <a:rPr lang="pl-PL" dirty="0" smtClean="0"/>
              <a:t>ak </a:t>
            </a:r>
            <a:r>
              <a:rPr lang="pl-PL" dirty="0"/>
              <a:t>i u </a:t>
            </a:r>
            <a:r>
              <a:rPr lang="pl-PL" dirty="0" smtClean="0"/>
              <a:t>podrjučima </a:t>
            </a:r>
            <a:r>
              <a:rPr lang="pl-PL" dirty="0"/>
              <a:t>gde prava </a:t>
            </a:r>
            <a:r>
              <a:rPr lang="pl-PL" dirty="0" smtClean="0"/>
              <a:t>zainteresovanih </a:t>
            </a:r>
            <a:r>
              <a:rPr lang="en-US" dirty="0" err="1" smtClean="0"/>
              <a:t>strana</a:t>
            </a:r>
            <a:r>
              <a:rPr lang="en-US" dirty="0" smtClean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 smtClean="0"/>
              <a:t>ure</a:t>
            </a:r>
            <a:r>
              <a:rPr lang="sr-Latn-ME" dirty="0" smtClean="0"/>
              <a:t>đ</a:t>
            </a:r>
            <a:r>
              <a:rPr lang="en-US" dirty="0" err="1" smtClean="0"/>
              <a:t>ena</a:t>
            </a:r>
            <a:r>
              <a:rPr lang="en-US" dirty="0"/>
              <a:t>, </a:t>
            </a:r>
            <a:r>
              <a:rPr lang="en-US" dirty="0" err="1"/>
              <a:t>mnoge</a:t>
            </a:r>
            <a:r>
              <a:rPr lang="en-US" dirty="0"/>
              <a:t> </a:t>
            </a:r>
            <a:r>
              <a:rPr lang="en-US" dirty="0" err="1"/>
              <a:t>firme</a:t>
            </a:r>
            <a:r>
              <a:rPr lang="en-US" dirty="0"/>
              <a:t> </a:t>
            </a:r>
            <a:r>
              <a:rPr lang="en-US" dirty="0" err="1"/>
              <a:t>preuzimaju</a:t>
            </a:r>
            <a:r>
              <a:rPr lang="en-US" dirty="0"/>
              <a:t> </a:t>
            </a:r>
            <a:r>
              <a:rPr lang="en-US" dirty="0" err="1" smtClean="0"/>
              <a:t>dopunske</a:t>
            </a:r>
            <a:r>
              <a:rPr lang="sr-Latn-ME" dirty="0" smtClean="0"/>
              <a:t> </a:t>
            </a:r>
            <a:r>
              <a:rPr lang="pl-PL" dirty="0" smtClean="0"/>
              <a:t>obaveze </a:t>
            </a:r>
            <a:r>
              <a:rPr lang="pl-PL" dirty="0"/>
              <a:t>prema zainteresovanim stranama, a briga za </a:t>
            </a:r>
            <a:r>
              <a:rPr lang="pl-PL" dirty="0" smtClean="0"/>
              <a:t>reputaciju </a:t>
            </a: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korporativne</a:t>
            </a:r>
            <a:r>
              <a:rPr lang="en-US" dirty="0"/>
              <a:t> </a:t>
            </a:r>
            <a:r>
              <a:rPr lang="en-US" dirty="0" err="1"/>
              <a:t>rezultate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/>
              <a:t>iziskuje</a:t>
            </a:r>
            <a:r>
              <a:rPr lang="en-US" dirty="0"/>
              <a:t> </a:t>
            </a:r>
            <a:r>
              <a:rPr lang="en-US" dirty="0" err="1"/>
              <a:t>prepoznavanje</a:t>
            </a:r>
            <a:r>
              <a:rPr lang="en-US" dirty="0"/>
              <a:t> </a:t>
            </a:r>
            <a:r>
              <a:rPr lang="en-US" dirty="0" err="1" smtClean="0"/>
              <a:t>širih</a:t>
            </a:r>
            <a:r>
              <a:rPr lang="sr-Latn-ME" dirty="0" smtClean="0"/>
              <a:t> </a:t>
            </a:r>
            <a:r>
              <a:rPr lang="en-US" dirty="0" err="1" smtClean="0"/>
              <a:t>interesa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9122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B. Kada su prava zainteresovanih strana </a:t>
            </a:r>
            <a:r>
              <a:rPr lang="pl-PL" dirty="0" smtClean="0"/>
              <a:t>zaštićena </a:t>
            </a:r>
            <a:r>
              <a:rPr lang="pl-PL" dirty="0"/>
              <a:t>zakonom</a:t>
            </a:r>
            <a:r>
              <a:rPr lang="pl-PL" dirty="0" smtClean="0"/>
              <a:t>,  </a:t>
            </a:r>
            <a:r>
              <a:rPr lang="en-US" dirty="0" err="1" smtClean="0"/>
              <a:t>zainteresovane</a:t>
            </a:r>
            <a:r>
              <a:rPr lang="en-US" dirty="0" smtClean="0"/>
              <a:t> </a:t>
            </a:r>
            <a:r>
              <a:rPr lang="en-US" dirty="0" err="1"/>
              <a:t>strane</a:t>
            </a:r>
            <a:r>
              <a:rPr lang="en-US" dirty="0"/>
              <a:t> bi </a:t>
            </a:r>
            <a:r>
              <a:rPr lang="en-US" dirty="0" err="1"/>
              <a:t>trebalo</a:t>
            </a:r>
            <a:r>
              <a:rPr lang="en-US" dirty="0"/>
              <a:t> da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err="1" smtClean="0"/>
              <a:t>nost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 smtClean="0"/>
              <a:t>obezb</a:t>
            </a:r>
            <a:r>
              <a:rPr lang="sr-Latn-ME" dirty="0" smtClean="0"/>
              <a:t>ij</a:t>
            </a:r>
            <a:r>
              <a:rPr lang="en-US" dirty="0" err="1" smtClean="0"/>
              <a:t>ede</a:t>
            </a:r>
            <a:r>
              <a:rPr lang="sr-Latn-ME" dirty="0" smtClean="0"/>
              <a:t> </a:t>
            </a:r>
            <a:r>
              <a:rPr lang="en-US" dirty="0" err="1" smtClean="0"/>
              <a:t>efikasnu</a:t>
            </a:r>
            <a:r>
              <a:rPr lang="en-US" dirty="0" smtClean="0"/>
              <a:t> </a:t>
            </a:r>
            <a:r>
              <a:rPr lang="en-US" dirty="0" err="1"/>
              <a:t>pravnu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u </a:t>
            </a:r>
            <a:r>
              <a:rPr lang="en-US" dirty="0" err="1" smtClean="0"/>
              <a:t>slu</a:t>
            </a:r>
            <a:r>
              <a:rPr lang="sr-Latn-ME" dirty="0" smtClean="0"/>
              <a:t>č</a:t>
            </a:r>
            <a:r>
              <a:rPr lang="en-US" dirty="0" err="1" smtClean="0"/>
              <a:t>aju</a:t>
            </a:r>
            <a:r>
              <a:rPr lang="en-US" dirty="0" smtClean="0"/>
              <a:t> </a:t>
            </a:r>
            <a:r>
              <a:rPr lang="en-US" dirty="0" err="1"/>
              <a:t>povrede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Zakonski</a:t>
            </a:r>
            <a:r>
              <a:rPr lang="en-US" dirty="0"/>
              <a:t>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bi </a:t>
            </a:r>
            <a:r>
              <a:rPr lang="en-US" dirty="0" err="1"/>
              <a:t>trebalo</a:t>
            </a:r>
            <a:r>
              <a:rPr lang="en-US" dirty="0"/>
              <a:t> 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transparentni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en-US" dirty="0" err="1" smtClean="0"/>
              <a:t>spre</a:t>
            </a:r>
            <a:r>
              <a:rPr lang="sr-Latn-ME" dirty="0" smtClean="0"/>
              <a:t>č</a:t>
            </a:r>
            <a:r>
              <a:rPr lang="en-US" dirty="0" err="1" smtClean="0"/>
              <a:t>avaju</a:t>
            </a:r>
            <a:r>
              <a:rPr lang="en-US" dirty="0" smtClean="0"/>
              <a:t> </a:t>
            </a:r>
            <a:r>
              <a:rPr lang="en-US" dirty="0" err="1"/>
              <a:t>zainteresovane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da </a:t>
            </a:r>
            <a:r>
              <a:rPr lang="en-US" dirty="0" err="1"/>
              <a:t>komuniciraju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ostvaruju</a:t>
            </a:r>
            <a:r>
              <a:rPr lang="en-US" dirty="0"/>
              <a:t> </a:t>
            </a:r>
            <a:r>
              <a:rPr lang="en-US" dirty="0" err="1" smtClean="0"/>
              <a:t>pravnu</a:t>
            </a:r>
            <a:r>
              <a:rPr lang="sr-Latn-ME" dirty="0" smtClean="0"/>
              <a:t> </a:t>
            </a:r>
            <a:r>
              <a:rPr lang="en-US" dirty="0" err="1" smtClean="0"/>
              <a:t>zaštitu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slu</a:t>
            </a:r>
            <a:r>
              <a:rPr lang="sr-Latn-ME" dirty="0" smtClean="0"/>
              <a:t>č</a:t>
            </a:r>
            <a:r>
              <a:rPr lang="en-US" dirty="0" err="1" smtClean="0"/>
              <a:t>aju</a:t>
            </a:r>
            <a:r>
              <a:rPr lang="en-US" dirty="0" smtClean="0"/>
              <a:t> </a:t>
            </a:r>
            <a:r>
              <a:rPr lang="en-US" dirty="0" err="1"/>
              <a:t>povrede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C.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dozvoliti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mehanizama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eše</a:t>
            </a:r>
            <a:r>
              <a:rPr lang="en-US" dirty="0" smtClean="0"/>
              <a:t> </a:t>
            </a:r>
            <a:r>
              <a:rPr lang="en-US" dirty="0" err="1"/>
              <a:t>zaposlenih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poboljšavaju</a:t>
            </a:r>
            <a:r>
              <a:rPr lang="en-US" dirty="0" smtClean="0"/>
              <a:t> </a:t>
            </a:r>
            <a:r>
              <a:rPr lang="en-US" dirty="0" err="1"/>
              <a:t>rezultati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5718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Stepen</a:t>
            </a:r>
            <a:r>
              <a:rPr lang="en-US" dirty="0"/>
              <a:t> u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/>
              <a:t>zaposleni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estvovati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upravljanju</a:t>
            </a:r>
            <a:r>
              <a:rPr lang="en-US" dirty="0"/>
              <a:t> </a:t>
            </a:r>
            <a:r>
              <a:rPr lang="en-US" dirty="0" err="1"/>
              <a:t>korporacijom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zavisi </a:t>
            </a:r>
            <a:r>
              <a:rPr lang="pl-PL" dirty="0"/>
              <a:t>od nacionalnih zakona i prakse i isti može da varira od </a:t>
            </a:r>
            <a:r>
              <a:rPr lang="pl-PL" dirty="0" smtClean="0"/>
              <a:t>jedne kompanije </a:t>
            </a:r>
            <a:r>
              <a:rPr lang="pl-PL" dirty="0"/>
              <a:t>do druge. </a:t>
            </a:r>
            <a:endParaRPr lang="pl-PL" dirty="0" smtClean="0"/>
          </a:p>
          <a:p>
            <a:pPr algn="just"/>
            <a:r>
              <a:rPr lang="pl-PL" dirty="0" smtClean="0"/>
              <a:t>U </a:t>
            </a:r>
            <a:r>
              <a:rPr lang="pl-PL" dirty="0"/>
              <a:t>kontekstu korporativnog upravljanja, </a:t>
            </a:r>
            <a:r>
              <a:rPr lang="pl-PL" dirty="0" smtClean="0"/>
              <a:t>mehanizmi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eša</a:t>
            </a:r>
            <a:r>
              <a:rPr lang="en-US" dirty="0" smtClean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poboljšavaju</a:t>
            </a:r>
            <a:r>
              <a:rPr lang="en-US" dirty="0"/>
              <a:t> </a:t>
            </a:r>
            <a:r>
              <a:rPr lang="en-US" dirty="0" err="1"/>
              <a:t>rezultati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indirektno</a:t>
            </a:r>
            <a:r>
              <a:rPr lang="sr-Latn-ME" dirty="0" smtClean="0"/>
              <a:t> </a:t>
            </a:r>
            <a:r>
              <a:rPr lang="pl-PL" dirty="0" smtClean="0"/>
              <a:t>pomoći </a:t>
            </a:r>
            <a:r>
              <a:rPr lang="pl-PL" dirty="0"/>
              <a:t>kompanijama kroz spremnost zaposlenih da investiraju u </a:t>
            </a:r>
            <a:r>
              <a:rPr lang="pl-PL" dirty="0" smtClean="0"/>
              <a:t>znanja specifina </a:t>
            </a:r>
            <a:r>
              <a:rPr lang="pl-PL" dirty="0"/>
              <a:t>za tu firmu. </a:t>
            </a:r>
            <a:endParaRPr lang="pl-PL" dirty="0" smtClean="0"/>
          </a:p>
          <a:p>
            <a:r>
              <a:rPr lang="pl-PL" dirty="0" smtClean="0"/>
              <a:t>Primjeri </a:t>
            </a:r>
            <a:r>
              <a:rPr lang="pl-PL" dirty="0"/>
              <a:t>mehanizama za </a:t>
            </a:r>
            <a:r>
              <a:rPr lang="pl-PL" dirty="0" smtClean="0"/>
              <a:t>učeše </a:t>
            </a:r>
            <a:r>
              <a:rPr lang="pl-PL" dirty="0"/>
              <a:t>zaposlenih su:</a:t>
            </a:r>
          </a:p>
          <a:p>
            <a:pPr algn="just"/>
            <a:r>
              <a:rPr lang="en-US" dirty="0" err="1"/>
              <a:t>predstavnici</a:t>
            </a:r>
            <a:r>
              <a:rPr lang="en-US" dirty="0"/>
              <a:t> </a:t>
            </a:r>
            <a:r>
              <a:rPr lang="en-US" dirty="0" err="1"/>
              <a:t>zaposlenih</a:t>
            </a:r>
            <a:r>
              <a:rPr lang="en-US" dirty="0"/>
              <a:t> u </a:t>
            </a:r>
            <a:r>
              <a:rPr lang="en-US" dirty="0" err="1"/>
              <a:t>odborima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procesi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radni</a:t>
            </a:r>
            <a:r>
              <a:rPr lang="sr-Latn-ME" dirty="0" smtClean="0"/>
              <a:t>č</a:t>
            </a:r>
            <a:r>
              <a:rPr lang="en-US" dirty="0" err="1" smtClean="0"/>
              <a:t>ka</a:t>
            </a:r>
            <a:r>
              <a:rPr lang="en-US" dirty="0" smtClean="0"/>
              <a:t> v</a:t>
            </a:r>
            <a:r>
              <a:rPr lang="sr-Latn-ME" dirty="0" smtClean="0"/>
              <a:t>ij</a:t>
            </a:r>
            <a:r>
              <a:rPr lang="en-US" dirty="0" smtClean="0"/>
              <a:t>e</a:t>
            </a:r>
            <a:r>
              <a:rPr lang="sr-Latn-ME" dirty="0" smtClean="0"/>
              <a:t>ć</a:t>
            </a:r>
            <a:r>
              <a:rPr lang="en-US" dirty="0" smtClean="0"/>
              <a:t>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uzimaju</a:t>
            </a:r>
            <a:r>
              <a:rPr lang="en-US" dirty="0"/>
              <a:t> u </a:t>
            </a:r>
            <a:r>
              <a:rPr lang="en-US" dirty="0" err="1"/>
              <a:t>obzir</a:t>
            </a:r>
            <a:r>
              <a:rPr lang="en-US" dirty="0"/>
              <a:t> </a:t>
            </a:r>
            <a:r>
              <a:rPr lang="en-US" dirty="0" err="1"/>
              <a:t>mišljenja</a:t>
            </a:r>
            <a:r>
              <a:rPr lang="en-US" dirty="0"/>
              <a:t> </a:t>
            </a:r>
            <a:r>
              <a:rPr lang="en-US" dirty="0" err="1"/>
              <a:t>zaposlenih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 smtClean="0"/>
              <a:t>donošenju</a:t>
            </a:r>
            <a:r>
              <a:rPr lang="sr-Latn-ME" dirty="0" smtClean="0"/>
              <a:t>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enih</a:t>
            </a:r>
            <a:r>
              <a:rPr lang="en-US" dirty="0" smtClean="0"/>
              <a:t>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err="1" smtClean="0"/>
              <a:t>nih</a:t>
            </a:r>
            <a:r>
              <a:rPr lang="en-US" dirty="0" smtClean="0"/>
              <a:t> </a:t>
            </a:r>
            <a:r>
              <a:rPr lang="en-US" dirty="0" err="1"/>
              <a:t>odluka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9777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Što</a:t>
            </a:r>
            <a:r>
              <a:rPr lang="en-US" dirty="0" smtClean="0"/>
              <a:t> se </a:t>
            </a:r>
            <a:r>
              <a:rPr lang="en-US" dirty="0" err="1" smtClean="0"/>
              <a:t>ti</a:t>
            </a:r>
            <a:r>
              <a:rPr lang="sr-Latn-ME" dirty="0" smtClean="0"/>
              <a:t>č</a:t>
            </a:r>
            <a:r>
              <a:rPr lang="en-US" dirty="0" smtClean="0"/>
              <a:t>e </a:t>
            </a:r>
            <a:r>
              <a:rPr lang="en-US" dirty="0" err="1" smtClean="0"/>
              <a:t>mehanizama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poboljšanje</a:t>
            </a:r>
            <a:r>
              <a:rPr lang="sr-Latn-ME" dirty="0" smtClean="0"/>
              <a:t> </a:t>
            </a:r>
            <a:r>
              <a:rPr lang="en-US" dirty="0" err="1" smtClean="0"/>
              <a:t>rezultata</a:t>
            </a:r>
            <a:r>
              <a:rPr lang="en-US" dirty="0" smtClean="0"/>
              <a:t>, u </a:t>
            </a:r>
            <a:r>
              <a:rPr lang="en-US" dirty="0" err="1" smtClean="0"/>
              <a:t>mnogim</a:t>
            </a:r>
            <a:r>
              <a:rPr lang="en-US" dirty="0" smtClean="0"/>
              <a:t> </a:t>
            </a:r>
            <a:r>
              <a:rPr lang="en-US" dirty="0" err="1" smtClean="0"/>
              <a:t>zemljama</a:t>
            </a:r>
            <a:r>
              <a:rPr lang="en-US" dirty="0" smtClean="0"/>
              <a:t> </a:t>
            </a:r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planovi</a:t>
            </a:r>
            <a:r>
              <a:rPr lang="en-US" dirty="0" smtClean="0"/>
              <a:t> </a:t>
            </a:r>
            <a:r>
              <a:rPr lang="en-US" dirty="0" err="1" smtClean="0"/>
              <a:t>vlasništva</a:t>
            </a:r>
            <a:r>
              <a:rPr lang="en-US" dirty="0" smtClean="0"/>
              <a:t> </a:t>
            </a:r>
            <a:r>
              <a:rPr lang="en-US" dirty="0" err="1" smtClean="0"/>
              <a:t>zaposlenih</a:t>
            </a:r>
            <a:r>
              <a:rPr lang="en-US" dirty="0" smtClean="0"/>
              <a:t> </a:t>
            </a:r>
            <a:r>
              <a:rPr lang="en-US" dirty="0" err="1" smtClean="0"/>
              <a:t>nad</a:t>
            </a:r>
            <a:r>
              <a:rPr lang="sr-Latn-ME" dirty="0" smtClean="0"/>
              <a:t> </a:t>
            </a:r>
            <a:r>
              <a:rPr lang="pl-PL" dirty="0" smtClean="0"/>
              <a:t>akcijama ili drugi mehanizmi učeša u dobiti. </a:t>
            </a:r>
          </a:p>
          <a:p>
            <a:pPr algn="just"/>
            <a:r>
              <a:rPr lang="pl-PL" dirty="0" smtClean="0"/>
              <a:t>Preuzete obaveze po </a:t>
            </a:r>
            <a:r>
              <a:rPr lang="en-US" dirty="0" err="1" smtClean="0"/>
              <a:t>pitanju</a:t>
            </a:r>
            <a:r>
              <a:rPr lang="en-US" dirty="0" smtClean="0"/>
              <a:t> </a:t>
            </a:r>
            <a:r>
              <a:rPr lang="en-US" dirty="0" err="1" smtClean="0"/>
              <a:t>penzija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sr-Latn-ME" dirty="0" smtClean="0"/>
              <a:t>đ</a:t>
            </a:r>
            <a:r>
              <a:rPr lang="en-US" dirty="0" smtClean="0"/>
              <a:t>e </a:t>
            </a:r>
            <a:r>
              <a:rPr lang="sr-Latn-ME" dirty="0" smtClean="0"/>
              <a:t>č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element </a:t>
            </a:r>
            <a:r>
              <a:rPr lang="en-US" dirty="0" err="1" smtClean="0"/>
              <a:t>odnosa</a:t>
            </a:r>
            <a:r>
              <a:rPr lang="en-US" dirty="0" smtClean="0"/>
              <a:t> </a:t>
            </a:r>
            <a:r>
              <a:rPr lang="en-US" dirty="0" err="1" smtClean="0"/>
              <a:t>izme</a:t>
            </a:r>
            <a:r>
              <a:rPr lang="sr-Latn-ME" dirty="0" smtClean="0"/>
              <a:t>đ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njenih</a:t>
            </a:r>
            <a:r>
              <a:rPr lang="en-US" dirty="0" smtClean="0"/>
              <a:t> </a:t>
            </a:r>
            <a:r>
              <a:rPr lang="en-US" dirty="0" err="1" smtClean="0"/>
              <a:t>bivših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sadašnjih</a:t>
            </a:r>
            <a:r>
              <a:rPr lang="en-US" dirty="0" smtClean="0"/>
              <a:t> </a:t>
            </a:r>
            <a:r>
              <a:rPr lang="en-US" dirty="0" err="1" smtClean="0"/>
              <a:t>zaposlenih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 err="1" smtClean="0"/>
              <a:t>takve</a:t>
            </a:r>
            <a:r>
              <a:rPr lang="en-US" dirty="0" smtClean="0"/>
              <a:t> </a:t>
            </a:r>
            <a:r>
              <a:rPr lang="en-US" dirty="0" err="1" smtClean="0"/>
              <a:t>preuzete</a:t>
            </a:r>
            <a:r>
              <a:rPr lang="sr-Latn-ME" dirty="0" smtClean="0"/>
              <a:t> </a:t>
            </a:r>
            <a:r>
              <a:rPr lang="en-US" dirty="0" err="1" smtClean="0"/>
              <a:t>obaveze</a:t>
            </a:r>
            <a:r>
              <a:rPr lang="en-US" dirty="0" smtClean="0"/>
              <a:t> </a:t>
            </a:r>
            <a:r>
              <a:rPr lang="en-US" dirty="0" err="1" smtClean="0"/>
              <a:t>obuhvataju</a:t>
            </a:r>
            <a:r>
              <a:rPr lang="en-US" dirty="0" smtClean="0"/>
              <a:t> </a:t>
            </a:r>
            <a:r>
              <a:rPr lang="en-US" dirty="0" err="1" smtClean="0"/>
              <a:t>osnivanje</a:t>
            </a:r>
            <a:r>
              <a:rPr lang="en-US" dirty="0" smtClean="0"/>
              <a:t> </a:t>
            </a:r>
            <a:r>
              <a:rPr lang="en-US" dirty="0" err="1" smtClean="0"/>
              <a:t>jednog</a:t>
            </a:r>
            <a:r>
              <a:rPr lang="en-US" dirty="0" smtClean="0"/>
              <a:t> </a:t>
            </a:r>
            <a:r>
              <a:rPr lang="en-US" dirty="0" err="1" smtClean="0"/>
              <a:t>nezavisnog</a:t>
            </a:r>
            <a:r>
              <a:rPr lang="en-US" dirty="0" smtClean="0"/>
              <a:t> </a:t>
            </a:r>
            <a:r>
              <a:rPr lang="en-US" dirty="0" err="1" smtClean="0"/>
              <a:t>fonda</a:t>
            </a:r>
            <a:r>
              <a:rPr lang="en-US" dirty="0" smtClean="0"/>
              <a:t>, </a:t>
            </a:r>
            <a:r>
              <a:rPr lang="en-US" dirty="0" err="1" smtClean="0"/>
              <a:t>oni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err="1" smtClean="0"/>
              <a:t>upravljaju</a:t>
            </a:r>
            <a:r>
              <a:rPr lang="en-US" dirty="0" smtClean="0"/>
              <a:t> </a:t>
            </a:r>
            <a:r>
              <a:rPr lang="en-US" dirty="0" err="1" smtClean="0"/>
              <a:t>njime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da </a:t>
            </a:r>
            <a:r>
              <a:rPr lang="en-US" dirty="0" err="1" smtClean="0"/>
              <a:t>budu</a:t>
            </a:r>
            <a:r>
              <a:rPr lang="en-US" dirty="0" smtClean="0"/>
              <a:t> </a:t>
            </a:r>
            <a:r>
              <a:rPr lang="en-US" dirty="0" err="1" smtClean="0"/>
              <a:t>nezavisni</a:t>
            </a:r>
            <a:r>
              <a:rPr lang="en-US" dirty="0" smtClean="0"/>
              <a:t> od </a:t>
            </a:r>
            <a:r>
              <a:rPr lang="en-US" dirty="0" err="1" smtClean="0"/>
              <a:t>menadžmenta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 smtClean="0"/>
              <a:t>upravljaju</a:t>
            </a:r>
            <a:r>
              <a:rPr lang="en-US" dirty="0" smtClean="0"/>
              <a:t> </a:t>
            </a:r>
            <a:r>
              <a:rPr lang="en-US" dirty="0" err="1" smtClean="0"/>
              <a:t>fondom</a:t>
            </a:r>
            <a:r>
              <a:rPr lang="en-US" dirty="0" smtClean="0"/>
              <a:t> u </a:t>
            </a:r>
            <a:r>
              <a:rPr lang="en-US" dirty="0" err="1" smtClean="0"/>
              <a:t>ime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korisnika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550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D. Tamo gde zainteresovane strane </a:t>
            </a:r>
            <a:r>
              <a:rPr lang="pl-PL" dirty="0" smtClean="0"/>
              <a:t>učestvuju </a:t>
            </a:r>
            <a:r>
              <a:rPr lang="pl-PL" dirty="0"/>
              <a:t>u </a:t>
            </a:r>
            <a:r>
              <a:rPr lang="pl-PL" dirty="0" smtClean="0"/>
              <a:t>procesu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/>
              <a:t>upravljanja</a:t>
            </a:r>
            <a:r>
              <a:rPr lang="en-US" dirty="0"/>
              <a:t>,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pravovremen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redovan</a:t>
            </a:r>
            <a:r>
              <a:rPr lang="sr-Latn-ME" dirty="0" smtClean="0"/>
              <a:t> </a:t>
            </a:r>
            <a:r>
              <a:rPr lang="en-US" dirty="0" err="1" smtClean="0"/>
              <a:t>pristup</a:t>
            </a:r>
            <a:r>
              <a:rPr lang="en-US" dirty="0" smtClean="0"/>
              <a:t> </a:t>
            </a:r>
            <a:r>
              <a:rPr lang="en-US" dirty="0" err="1"/>
              <a:t>relevantnim</a:t>
            </a:r>
            <a:r>
              <a:rPr lang="en-US" dirty="0"/>
              <a:t>, </a:t>
            </a:r>
            <a:r>
              <a:rPr lang="en-US" dirty="0" err="1"/>
              <a:t>potrebnim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pouzdanim</a:t>
            </a:r>
            <a:r>
              <a:rPr lang="en-US" dirty="0"/>
              <a:t> </a:t>
            </a:r>
            <a:r>
              <a:rPr lang="en-US" dirty="0" err="1"/>
              <a:t>informacijama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zakoni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 smtClean="0"/>
              <a:t>predvi</a:t>
            </a:r>
            <a:r>
              <a:rPr lang="sr-Latn-ME" dirty="0" smtClean="0"/>
              <a:t>đ</a:t>
            </a:r>
            <a:r>
              <a:rPr lang="en-US" dirty="0" err="1" smtClean="0"/>
              <a:t>aju</a:t>
            </a:r>
            <a:r>
              <a:rPr lang="sr-Latn-ME" dirty="0" smtClean="0"/>
              <a:t> </a:t>
            </a:r>
            <a:r>
              <a:rPr lang="pl-PL" dirty="0" smtClean="0"/>
              <a:t>učeše </a:t>
            </a:r>
            <a:r>
              <a:rPr lang="pl-PL" dirty="0"/>
              <a:t>zainteresovanih strana, važno je da oni imaju </a:t>
            </a:r>
            <a:r>
              <a:rPr lang="pl-PL" dirty="0" smtClean="0"/>
              <a:t>pristup </a:t>
            </a:r>
            <a:r>
              <a:rPr lang="en-US" dirty="0" err="1" smtClean="0"/>
              <a:t>informacijama</a:t>
            </a:r>
            <a:r>
              <a:rPr lang="en-US" dirty="0" smtClean="0"/>
              <a:t> </a:t>
            </a:r>
            <a:r>
              <a:rPr lang="en-US" dirty="0" err="1"/>
              <a:t>potrebnim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ispunjavanje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E.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omoguiti</a:t>
            </a:r>
            <a:r>
              <a:rPr lang="en-US" dirty="0"/>
              <a:t> </a:t>
            </a:r>
            <a:r>
              <a:rPr lang="en-US" dirty="0" err="1"/>
              <a:t>zainteresovanim</a:t>
            </a:r>
            <a:r>
              <a:rPr lang="en-US" dirty="0"/>
              <a:t> </a:t>
            </a:r>
            <a:r>
              <a:rPr lang="en-US" dirty="0" err="1"/>
              <a:t>stranama</a:t>
            </a:r>
            <a:r>
              <a:rPr lang="en-US" dirty="0"/>
              <a:t>,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err="1" smtClean="0"/>
              <a:t>uju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pojedina</a:t>
            </a:r>
            <a:r>
              <a:rPr lang="sr-Latn-ME" dirty="0" smtClean="0"/>
              <a:t>č</a:t>
            </a:r>
            <a:r>
              <a:rPr lang="en-US" dirty="0" smtClean="0"/>
              <a:t>ne </a:t>
            </a:r>
            <a:r>
              <a:rPr lang="en-US" dirty="0" err="1"/>
              <a:t>službenike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njihova</a:t>
            </a:r>
            <a:r>
              <a:rPr lang="en-US" dirty="0"/>
              <a:t> </a:t>
            </a:r>
            <a:r>
              <a:rPr lang="en-US" dirty="0" err="1" smtClean="0"/>
              <a:t>predstavni</a:t>
            </a:r>
            <a:r>
              <a:rPr lang="sr-Latn-ME" dirty="0" smtClean="0"/>
              <a:t>č</a:t>
            </a:r>
            <a:r>
              <a:rPr lang="en-US" dirty="0" err="1" smtClean="0"/>
              <a:t>ka</a:t>
            </a:r>
            <a:r>
              <a:rPr lang="en-US" dirty="0" smtClean="0"/>
              <a:t> t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/>
              <a:t>, da </a:t>
            </a:r>
            <a:r>
              <a:rPr lang="en-US" dirty="0" err="1" smtClean="0"/>
              <a:t>odboru</a:t>
            </a:r>
            <a:r>
              <a:rPr lang="sr-Latn-ME" dirty="0" smtClean="0"/>
              <a:t> </a:t>
            </a:r>
            <a:r>
              <a:rPr lang="en-US" dirty="0" err="1" smtClean="0"/>
              <a:t>slobodno</a:t>
            </a:r>
            <a:r>
              <a:rPr lang="en-US" dirty="0" smtClean="0"/>
              <a:t> </a:t>
            </a:r>
            <a:r>
              <a:rPr lang="en-US" dirty="0" err="1"/>
              <a:t>saopšte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mišljenje</a:t>
            </a:r>
            <a:r>
              <a:rPr lang="en-US" dirty="0"/>
              <a:t> o </a:t>
            </a:r>
            <a:r>
              <a:rPr lang="en-US" dirty="0" err="1"/>
              <a:t>nelegalnoj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neeti</a:t>
            </a:r>
            <a:r>
              <a:rPr lang="sr-Latn-ME" dirty="0" smtClean="0"/>
              <a:t>č</a:t>
            </a:r>
            <a:r>
              <a:rPr lang="en-US" dirty="0" err="1" smtClean="0"/>
              <a:t>koj</a:t>
            </a:r>
            <a:r>
              <a:rPr lang="en-US" dirty="0" smtClean="0"/>
              <a:t> </a:t>
            </a:r>
            <a:r>
              <a:rPr lang="en-US" dirty="0" err="1"/>
              <a:t>praksi</a:t>
            </a:r>
            <a:r>
              <a:rPr lang="en-US" dirty="0"/>
              <a:t>, </a:t>
            </a:r>
            <a:r>
              <a:rPr lang="en-US" dirty="0" smtClean="0"/>
              <a:t>a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zbog</a:t>
            </a:r>
            <a:r>
              <a:rPr lang="en-US" dirty="0"/>
              <a:t> toga </a:t>
            </a:r>
            <a:r>
              <a:rPr lang="en-US" dirty="0" err="1"/>
              <a:t>njihova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ne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ugrožena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4453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Neeti</a:t>
            </a:r>
            <a:r>
              <a:rPr lang="sr-Latn-ME" dirty="0" smtClean="0"/>
              <a:t>č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nelegalna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službenika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it-IT" dirty="0" smtClean="0"/>
              <a:t>samo </a:t>
            </a:r>
            <a:r>
              <a:rPr lang="it-IT" dirty="0"/>
              <a:t>da </a:t>
            </a:r>
            <a:r>
              <a:rPr lang="it-IT" dirty="0" smtClean="0"/>
              <a:t>povr</a:t>
            </a:r>
            <a:r>
              <a:rPr lang="sr-Latn-ME" dirty="0" smtClean="0"/>
              <a:t>ij</a:t>
            </a:r>
            <a:r>
              <a:rPr lang="it-IT" dirty="0" smtClean="0"/>
              <a:t>edi </a:t>
            </a:r>
            <a:r>
              <a:rPr lang="it-IT" dirty="0"/>
              <a:t>prava zainteresovanih strana </a:t>
            </a:r>
            <a:r>
              <a:rPr lang="it-IT" dirty="0" smtClean="0"/>
              <a:t>ve</a:t>
            </a:r>
            <a:r>
              <a:rPr lang="sr-Latn-ME" dirty="0" smtClean="0"/>
              <a:t>ć</a:t>
            </a:r>
            <a:r>
              <a:rPr lang="it-IT" dirty="0" smtClean="0"/>
              <a:t> </a:t>
            </a:r>
            <a:r>
              <a:rPr lang="it-IT" dirty="0"/>
              <a:t>i da šteti kompaniji </a:t>
            </a:r>
            <a:r>
              <a:rPr lang="it-IT" dirty="0" smtClean="0"/>
              <a:t>i</a:t>
            </a:r>
            <a:r>
              <a:rPr lang="sr-Latn-ME" dirty="0" smtClean="0"/>
              <a:t> </a:t>
            </a:r>
            <a:r>
              <a:rPr lang="pl-PL" dirty="0" smtClean="0"/>
              <a:t>njenim </a:t>
            </a:r>
            <a:r>
              <a:rPr lang="pl-PL" dirty="0"/>
              <a:t>akcionarima vezano za reputaciju i </a:t>
            </a:r>
            <a:r>
              <a:rPr lang="pl-PL" dirty="0" smtClean="0"/>
              <a:t>povećani </a:t>
            </a:r>
            <a:r>
              <a:rPr lang="pl-PL" dirty="0"/>
              <a:t>rizik od </a:t>
            </a:r>
            <a:r>
              <a:rPr lang="pl-PL" dirty="0" smtClean="0"/>
              <a:t>budućih finansijskih </a:t>
            </a:r>
            <a:r>
              <a:rPr lang="pl-PL" dirty="0"/>
              <a:t>obaveza. </a:t>
            </a:r>
            <a:endParaRPr lang="pl-PL" dirty="0" smtClean="0"/>
          </a:p>
          <a:p>
            <a:pPr algn="just"/>
            <a:r>
              <a:rPr lang="pl-PL" dirty="0" smtClean="0"/>
              <a:t>Prema </a:t>
            </a:r>
            <a:r>
              <a:rPr lang="pl-PL" dirty="0"/>
              <a:t>tome, u interesu je kompanije i </a:t>
            </a:r>
            <a:r>
              <a:rPr lang="pl-PL" dirty="0" smtClean="0"/>
              <a:t>njenih 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en-US" dirty="0" err="1"/>
              <a:t>utvrde</a:t>
            </a:r>
            <a:r>
              <a:rPr lang="en-US" dirty="0"/>
              <a:t> </a:t>
            </a:r>
            <a:r>
              <a:rPr lang="en-US" dirty="0" err="1"/>
              <a:t>postupci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bezb</a:t>
            </a:r>
            <a:r>
              <a:rPr lang="sr-Latn-ME" dirty="0" smtClean="0"/>
              <a:t>j</a:t>
            </a:r>
            <a:r>
              <a:rPr lang="en-US" dirty="0" err="1" smtClean="0"/>
              <a:t>edna</a:t>
            </a:r>
            <a:r>
              <a:rPr lang="en-US" dirty="0" smtClean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/>
              <a:t>gde</a:t>
            </a:r>
            <a:r>
              <a:rPr lang="en-US" dirty="0"/>
              <a:t> </a:t>
            </a:r>
            <a:r>
              <a:rPr lang="en-US" dirty="0" err="1"/>
              <a:t>zaposleni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it-IT" dirty="0" smtClean="0"/>
              <a:t>druga </a:t>
            </a:r>
            <a:r>
              <a:rPr lang="it-IT" dirty="0"/>
              <a:t>lica van kompanije mogu da se žale, bilo </a:t>
            </a:r>
            <a:r>
              <a:rPr lang="it-IT" dirty="0" smtClean="0"/>
              <a:t>li</a:t>
            </a:r>
            <a:r>
              <a:rPr lang="sr-Latn-ME" dirty="0" smtClean="0"/>
              <a:t>č</a:t>
            </a:r>
            <a:r>
              <a:rPr lang="it-IT" dirty="0" smtClean="0"/>
              <a:t>no </a:t>
            </a:r>
            <a:r>
              <a:rPr lang="it-IT" dirty="0"/>
              <a:t>ili preko </a:t>
            </a:r>
            <a:r>
              <a:rPr lang="it-IT" dirty="0" smtClean="0"/>
              <a:t>svojih</a:t>
            </a:r>
            <a:r>
              <a:rPr lang="sr-Latn-ME" dirty="0" smtClean="0"/>
              <a:t> </a:t>
            </a:r>
            <a:r>
              <a:rPr lang="pl-PL" dirty="0" smtClean="0"/>
              <a:t>zastupnikih tijela </a:t>
            </a:r>
            <a:r>
              <a:rPr lang="pl-PL" dirty="0"/>
              <a:t>vezano za nelegalno i </a:t>
            </a:r>
            <a:r>
              <a:rPr lang="pl-PL" dirty="0" smtClean="0"/>
              <a:t>neetičko </a:t>
            </a:r>
            <a:r>
              <a:rPr lang="pl-PL" dirty="0"/>
              <a:t>ponašanje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U </a:t>
            </a:r>
            <a:r>
              <a:rPr lang="pl-PL" dirty="0" smtClean="0"/>
              <a:t>mnogim </a:t>
            </a:r>
            <a:r>
              <a:rPr lang="en-US" dirty="0" err="1" smtClean="0"/>
              <a:t>zemljama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 smtClean="0"/>
              <a:t>podsti</a:t>
            </a:r>
            <a:r>
              <a:rPr lang="sr-Latn-ME" dirty="0" smtClean="0"/>
              <a:t>č</a:t>
            </a:r>
            <a:r>
              <a:rPr lang="en-US" dirty="0" smtClean="0"/>
              <a:t>u </a:t>
            </a:r>
            <a:r>
              <a:rPr lang="en-US" dirty="0" err="1"/>
              <a:t>zakoni</a:t>
            </a:r>
            <a:r>
              <a:rPr lang="en-US" dirty="0"/>
              <a:t>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zaštiti</a:t>
            </a:r>
            <a:r>
              <a:rPr lang="en-US" dirty="0"/>
              <a:t> </a:t>
            </a:r>
            <a:r>
              <a:rPr lang="en-US" dirty="0" err="1" smtClean="0"/>
              <a:t>ovakve</a:t>
            </a:r>
            <a:r>
              <a:rPr lang="sr-Latn-ME" dirty="0" smtClean="0"/>
              <a:t> </a:t>
            </a:r>
            <a:r>
              <a:rPr lang="en-US" dirty="0" err="1" smtClean="0"/>
              <a:t>pojedince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predstavnika</a:t>
            </a:r>
            <a:r>
              <a:rPr lang="en-US" dirty="0"/>
              <a:t> </a:t>
            </a:r>
            <a:r>
              <a:rPr lang="en-US" dirty="0" smtClean="0"/>
              <a:t>t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pruži</a:t>
            </a:r>
            <a:r>
              <a:rPr lang="en-US" dirty="0"/>
              <a:t> </a:t>
            </a:r>
            <a:r>
              <a:rPr lang="en-US" dirty="0" err="1"/>
              <a:t>neposredan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 smtClean="0"/>
              <a:t>nekom</a:t>
            </a:r>
            <a:r>
              <a:rPr lang="sr-Latn-ME" dirty="0" smtClean="0"/>
              <a:t> </a:t>
            </a:r>
            <a:r>
              <a:rPr lang="en-US" dirty="0" err="1" smtClean="0"/>
              <a:t>nezavisnom</a:t>
            </a:r>
            <a:r>
              <a:rPr lang="en-US" dirty="0" smtClean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lanu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č</a:t>
            </a:r>
            <a:r>
              <a:rPr lang="en-US" dirty="0" err="1" smtClean="0"/>
              <a:t>uvanje</a:t>
            </a:r>
            <a:r>
              <a:rPr lang="en-US" dirty="0" smtClean="0"/>
              <a:t> </a:t>
            </a:r>
            <a:r>
              <a:rPr lang="en-US" dirty="0" err="1"/>
              <a:t>poverljivosti</a:t>
            </a:r>
            <a:r>
              <a:rPr lang="en-US" dirty="0"/>
              <a:t>, </a:t>
            </a:r>
            <a:r>
              <a:rPr lang="sr-Latn-ME" dirty="0" smtClean="0"/>
              <a:t>č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/>
              <a:t>nekom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lanu</a:t>
            </a:r>
            <a:r>
              <a:rPr lang="sr-Latn-ME" dirty="0" smtClean="0"/>
              <a:t> </a:t>
            </a:r>
            <a:r>
              <a:rPr lang="en-US" dirty="0" err="1" smtClean="0"/>
              <a:t>revizorske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eti</a:t>
            </a:r>
            <a:r>
              <a:rPr lang="sr-Latn-ME" dirty="0" smtClean="0"/>
              <a:t>č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/>
              <a:t>komisije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5759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 </a:t>
            </a:r>
            <a:r>
              <a:rPr lang="pl-PL" dirty="0"/>
              <a:t>Dok u pojedinim zemljama predstavnička tijela zaposlenih preuzimaju na sebe zadatak da na te </a:t>
            </a:r>
            <a:r>
              <a:rPr lang="en-US" dirty="0" err="1"/>
              <a:t>probleme</a:t>
            </a:r>
            <a:r>
              <a:rPr lang="en-US" dirty="0"/>
              <a:t> </a:t>
            </a:r>
            <a:r>
              <a:rPr lang="en-US" dirty="0" err="1"/>
              <a:t>ukažu</a:t>
            </a:r>
            <a:r>
              <a:rPr lang="en-US" dirty="0"/>
              <a:t> </a:t>
            </a:r>
            <a:r>
              <a:rPr lang="en-US" dirty="0" err="1"/>
              <a:t>kompaniji</a:t>
            </a:r>
            <a:r>
              <a:rPr lang="en-US" dirty="0"/>
              <a:t>, </a:t>
            </a:r>
            <a:r>
              <a:rPr lang="en-US" dirty="0" err="1"/>
              <a:t>zaposleni</a:t>
            </a:r>
            <a:r>
              <a:rPr lang="en-US" dirty="0"/>
              <a:t> </a:t>
            </a:r>
            <a:r>
              <a:rPr lang="en-US" dirty="0" err="1"/>
              <a:t>pojedinci</a:t>
            </a:r>
            <a:r>
              <a:rPr lang="en-US" dirty="0"/>
              <a:t> se u tome ne bi </a:t>
            </a:r>
            <a:r>
              <a:rPr lang="en-US" dirty="0" err="1"/>
              <a:t>sm</a:t>
            </a:r>
            <a:r>
              <a:rPr lang="sr-Latn-ME" dirty="0"/>
              <a:t>j</a:t>
            </a:r>
            <a:r>
              <a:rPr lang="en-US" dirty="0" err="1"/>
              <a:t>eli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sr-Latn-ME" dirty="0"/>
              <a:t> </a:t>
            </a:r>
            <a:r>
              <a:rPr lang="en-US" dirty="0" err="1"/>
              <a:t>spre</a:t>
            </a:r>
            <a:r>
              <a:rPr lang="sr-Latn-ME" dirty="0"/>
              <a:t>č</a:t>
            </a:r>
            <a:r>
              <a:rPr lang="en-US" dirty="0" err="1"/>
              <a:t>avani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zašti</a:t>
            </a:r>
            <a:r>
              <a:rPr lang="sr-Latn-ME" dirty="0"/>
              <a:t>ć</a:t>
            </a:r>
            <a:r>
              <a:rPr lang="en-US" dirty="0" err="1"/>
              <a:t>eni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d</a:t>
            </a:r>
            <a:r>
              <a:rPr lang="sr-Latn-ME" dirty="0"/>
              <a:t>j</a:t>
            </a:r>
            <a:r>
              <a:rPr lang="en-US" dirty="0" err="1"/>
              <a:t>eluju</a:t>
            </a:r>
            <a:r>
              <a:rPr lang="en-US" dirty="0"/>
              <a:t> </a:t>
            </a:r>
            <a:r>
              <a:rPr lang="en-US" dirty="0" err="1"/>
              <a:t>sami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U </a:t>
            </a:r>
            <a:r>
              <a:rPr lang="en-US" dirty="0" err="1"/>
              <a:t>slu</a:t>
            </a:r>
            <a:r>
              <a:rPr lang="sr-Latn-ME" dirty="0"/>
              <a:t>č</a:t>
            </a:r>
            <a:r>
              <a:rPr lang="en-US" dirty="0" err="1" smtClean="0"/>
              <a:t>aju</a:t>
            </a:r>
            <a:r>
              <a:rPr lang="sr-Latn-ME" dirty="0" smtClean="0"/>
              <a:t> </a:t>
            </a:r>
            <a:r>
              <a:rPr lang="en-US" dirty="0" err="1" smtClean="0"/>
              <a:t>neadekvatnog</a:t>
            </a:r>
            <a:r>
              <a:rPr lang="en-US" dirty="0" smtClean="0"/>
              <a:t> </a:t>
            </a:r>
            <a:r>
              <a:rPr lang="en-US" dirty="0" err="1"/>
              <a:t>odgovora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žalbu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pitanju</a:t>
            </a:r>
            <a:r>
              <a:rPr lang="en-US" dirty="0"/>
              <a:t> </a:t>
            </a:r>
            <a:r>
              <a:rPr lang="en-US" dirty="0" err="1"/>
              <a:t>kršenja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, </a:t>
            </a:r>
            <a:r>
              <a:rPr lang="en-US" i="1" dirty="0" smtClean="0"/>
              <a:t>OECD</a:t>
            </a:r>
            <a:r>
              <a:rPr lang="sr-Latn-ME" i="1" dirty="0" smtClean="0"/>
              <a:t> </a:t>
            </a:r>
            <a:r>
              <a:rPr lang="en-US" i="1" dirty="0" smtClean="0"/>
              <a:t>Sm</a:t>
            </a:r>
            <a:r>
              <a:rPr lang="sr-Latn-ME" i="1" dirty="0" smtClean="0"/>
              <a:t>j</a:t>
            </a:r>
            <a:r>
              <a:rPr lang="en-US" i="1" dirty="0" err="1" smtClean="0"/>
              <a:t>ernice</a:t>
            </a:r>
            <a:r>
              <a:rPr lang="en-US" i="1" dirty="0" smtClean="0"/>
              <a:t> </a:t>
            </a:r>
            <a:r>
              <a:rPr lang="en-US" i="1" dirty="0" err="1"/>
              <a:t>za</a:t>
            </a:r>
            <a:r>
              <a:rPr lang="en-US" i="1" dirty="0"/>
              <a:t> </a:t>
            </a:r>
            <a:r>
              <a:rPr lang="en-US" i="1" dirty="0" err="1"/>
              <a:t>multinacionalna</a:t>
            </a:r>
            <a:r>
              <a:rPr lang="en-US" i="1" dirty="0"/>
              <a:t> </a:t>
            </a:r>
            <a:r>
              <a:rPr lang="en-US" i="1" dirty="0" err="1" smtClean="0"/>
              <a:t>preduze</a:t>
            </a:r>
            <a:r>
              <a:rPr lang="sr-Latn-ME" i="1" dirty="0" smtClean="0"/>
              <a:t>ć</a:t>
            </a:r>
            <a:r>
              <a:rPr lang="en-US" i="1" dirty="0" smtClean="0"/>
              <a:t>a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 smtClean="0"/>
              <a:t>podsti</a:t>
            </a:r>
            <a:r>
              <a:rPr lang="sr-Latn-ME" dirty="0" smtClean="0"/>
              <a:t>č</a:t>
            </a:r>
            <a:r>
              <a:rPr lang="en-US" dirty="0" smtClean="0"/>
              <a:t>u </a:t>
            </a:r>
            <a:r>
              <a:rPr lang="en-US" dirty="0"/>
              <a:t>da </a:t>
            </a:r>
            <a:r>
              <a:rPr lang="en-US" dirty="0" err="1" smtClean="0"/>
              <a:t>obav</a:t>
            </a:r>
            <a:r>
              <a:rPr lang="sr-Latn-ME" dirty="0" smtClean="0"/>
              <a:t>ij</a:t>
            </a:r>
            <a:r>
              <a:rPr lang="en-US" dirty="0" err="1" smtClean="0"/>
              <a:t>este</a:t>
            </a:r>
            <a:r>
              <a:rPr lang="sr-Latn-ME" dirty="0" smtClean="0"/>
              <a:t> </a:t>
            </a:r>
            <a:r>
              <a:rPr lang="en-US" dirty="0" err="1" smtClean="0"/>
              <a:t>nadležne</a:t>
            </a:r>
            <a:r>
              <a:rPr lang="en-US" dirty="0" smtClean="0"/>
              <a:t> </a:t>
            </a:r>
            <a:r>
              <a:rPr lang="en-US" dirty="0" err="1"/>
              <a:t>javne</a:t>
            </a:r>
            <a:r>
              <a:rPr lang="en-US" dirty="0"/>
              <a:t> </a:t>
            </a:r>
            <a:r>
              <a:rPr lang="en-US" dirty="0" err="1"/>
              <a:t>organe</a:t>
            </a:r>
            <a:r>
              <a:rPr lang="en-US" dirty="0"/>
              <a:t> o </a:t>
            </a:r>
            <a:r>
              <a:rPr lang="en-US" dirty="0" err="1"/>
              <a:t>svojoj</a:t>
            </a:r>
            <a:r>
              <a:rPr lang="en-US" dirty="0"/>
              <a:t> </a:t>
            </a:r>
            <a:r>
              <a:rPr lang="en-US" i="1" dirty="0"/>
              <a:t>bona fide </a:t>
            </a:r>
            <a:r>
              <a:rPr lang="en-US" dirty="0" err="1"/>
              <a:t>žalbi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Kompanija</a:t>
            </a:r>
            <a:r>
              <a:rPr lang="en-US" dirty="0" smtClean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uzdrži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preduzimanja</a:t>
            </a:r>
            <a:r>
              <a:rPr lang="en-US" dirty="0"/>
              <a:t> </a:t>
            </a:r>
            <a:r>
              <a:rPr lang="en-US" dirty="0" err="1"/>
              <a:t>diskriminacionih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disciplinskih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smtClean="0"/>
              <a:t>era </a:t>
            </a:r>
            <a:r>
              <a:rPr lang="en-US" dirty="0" err="1" smtClean="0"/>
              <a:t>protiv</a:t>
            </a:r>
            <a:r>
              <a:rPr lang="sr-Latn-ME" dirty="0" smtClean="0"/>
              <a:t> </a:t>
            </a:r>
            <a:r>
              <a:rPr lang="en-US" dirty="0" err="1" smtClean="0"/>
              <a:t>takvih</a:t>
            </a:r>
            <a:r>
              <a:rPr lang="en-US" dirty="0" smtClean="0"/>
              <a:t> </a:t>
            </a:r>
            <a:r>
              <a:rPr lang="en-US" dirty="0" err="1"/>
              <a:t>zaposlenih</a:t>
            </a:r>
            <a:r>
              <a:rPr lang="en-US" dirty="0"/>
              <a:t> </a:t>
            </a:r>
            <a:r>
              <a:rPr lang="en-US" dirty="0" err="1"/>
              <a:t>pojedinaca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 smtClean="0"/>
              <a:t>predstavniki</a:t>
            </a:r>
            <a:r>
              <a:rPr lang="sr-Latn-ME" dirty="0" smtClean="0"/>
              <a:t>č</a:t>
            </a:r>
            <a:r>
              <a:rPr lang="en-US" dirty="0" smtClean="0"/>
              <a:t>h t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1721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F.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bi </a:t>
            </a:r>
            <a:r>
              <a:rPr lang="en-US" dirty="0" err="1"/>
              <a:t>trebalo</a:t>
            </a:r>
            <a:r>
              <a:rPr lang="en-US" dirty="0"/>
              <a:t> </a:t>
            </a:r>
            <a:r>
              <a:rPr lang="en-US" dirty="0" err="1"/>
              <a:t>dopuniti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elotvornim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efikasnim</a:t>
            </a:r>
            <a:r>
              <a:rPr lang="en-US" dirty="0" smtClean="0"/>
              <a:t> </a:t>
            </a:r>
            <a:r>
              <a:rPr lang="en-US" dirty="0" err="1"/>
              <a:t>okvirom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slu</a:t>
            </a:r>
            <a:r>
              <a:rPr lang="sr-Latn-ME" dirty="0" smtClean="0"/>
              <a:t>č</a:t>
            </a:r>
            <a:r>
              <a:rPr lang="en-US" dirty="0" err="1" smtClean="0"/>
              <a:t>aj</a:t>
            </a:r>
            <a:r>
              <a:rPr lang="en-US" dirty="0" smtClean="0"/>
              <a:t> </a:t>
            </a:r>
            <a:r>
              <a:rPr lang="en-US" dirty="0" err="1" smtClean="0"/>
              <a:t>ste</a:t>
            </a:r>
            <a:r>
              <a:rPr lang="sr-Latn-ME" dirty="0" smtClean="0"/>
              <a:t>č</a:t>
            </a:r>
            <a:r>
              <a:rPr lang="en-US" dirty="0" err="1" smtClean="0"/>
              <a:t>aja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efikasnim</a:t>
            </a:r>
            <a:r>
              <a:rPr lang="en-US" dirty="0"/>
              <a:t> </a:t>
            </a:r>
            <a:r>
              <a:rPr lang="en-US" dirty="0" err="1" smtClean="0"/>
              <a:t>ostvarivanjem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erilaca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 u </a:t>
            </a:r>
            <a:r>
              <a:rPr lang="en-US" dirty="0" err="1"/>
              <a:t>razvoju</a:t>
            </a:r>
            <a:r>
              <a:rPr lang="en-US" dirty="0"/>
              <a:t>, </a:t>
            </a:r>
            <a:r>
              <a:rPr lang="en-US" dirty="0" err="1"/>
              <a:t>poverioci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 smtClean="0"/>
              <a:t>klju</a:t>
            </a:r>
            <a:r>
              <a:rPr lang="sr-Latn-ME" dirty="0" smtClean="0"/>
              <a:t>č</a:t>
            </a:r>
            <a:r>
              <a:rPr lang="en-US" dirty="0" smtClean="0"/>
              <a:t>nu </a:t>
            </a:r>
            <a:r>
              <a:rPr lang="en-US" dirty="0" err="1" smtClean="0"/>
              <a:t>interesnu</a:t>
            </a:r>
            <a:r>
              <a:rPr lang="sr-Latn-ME" dirty="0" smtClean="0"/>
              <a:t> </a:t>
            </a:r>
            <a:r>
              <a:rPr lang="en-US" dirty="0" err="1" smtClean="0"/>
              <a:t>grupu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/>
              <a:t>uslovi</a:t>
            </a:r>
            <a:r>
              <a:rPr lang="en-US" dirty="0"/>
              <a:t>, </a:t>
            </a:r>
            <a:r>
              <a:rPr lang="en-US" dirty="0" err="1"/>
              <a:t>obim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firmama</a:t>
            </a:r>
            <a:r>
              <a:rPr lang="en-US" dirty="0"/>
              <a:t> u </a:t>
            </a:r>
            <a:r>
              <a:rPr lang="en-US" dirty="0" err="1"/>
              <a:t>velikoj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sr-Latn-ME" dirty="0" smtClean="0"/>
              <a:t> </a:t>
            </a:r>
            <a:r>
              <a:rPr lang="en-US" dirty="0" err="1" smtClean="0"/>
              <a:t>zavisiti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mogunosti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/>
              <a:t>ostvarivanje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Kompanije</a:t>
            </a:r>
            <a:r>
              <a:rPr lang="sr-Latn-ME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/>
              <a:t>reputacijom</a:t>
            </a:r>
            <a:r>
              <a:rPr lang="en-US" dirty="0"/>
              <a:t> </a:t>
            </a:r>
            <a:r>
              <a:rPr lang="en-US" dirty="0" err="1"/>
              <a:t>dobrog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 smtClean="0"/>
              <a:t>pozajme</a:t>
            </a:r>
            <a:r>
              <a:rPr lang="sr-Latn-ME" dirty="0" smtClean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/>
              <a:t>iznose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povoljnijim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one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lošijom</a:t>
            </a:r>
            <a:r>
              <a:rPr lang="en-US" dirty="0"/>
              <a:t> </a:t>
            </a:r>
            <a:r>
              <a:rPr lang="en-US" dirty="0" err="1"/>
              <a:t>reputacijom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d</a:t>
            </a:r>
            <a:r>
              <a:rPr lang="sr-Latn-ME" dirty="0" smtClean="0"/>
              <a:t>j</a:t>
            </a:r>
            <a:r>
              <a:rPr lang="en-US" dirty="0" err="1" smtClean="0"/>
              <a:t>eluju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netransparentnim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93738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ste</a:t>
            </a:r>
            <a:r>
              <a:rPr lang="sr-Latn-ME" dirty="0"/>
              <a:t>č</a:t>
            </a:r>
            <a:r>
              <a:rPr lang="en-US" dirty="0" err="1"/>
              <a:t>aj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sr-Latn-ME" dirty="0"/>
              <a:t> </a:t>
            </a:r>
            <a:r>
              <a:rPr lang="en-US" dirty="0" err="1"/>
              <a:t>široko</a:t>
            </a:r>
            <a:r>
              <a:rPr lang="en-US" dirty="0"/>
              <a:t> </a:t>
            </a:r>
            <a:r>
              <a:rPr lang="en-US" dirty="0" err="1"/>
              <a:t>varira</a:t>
            </a:r>
            <a:r>
              <a:rPr lang="en-US" dirty="0"/>
              <a:t> u </a:t>
            </a:r>
            <a:r>
              <a:rPr lang="en-US" dirty="0" err="1"/>
              <a:t>raznim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U </a:t>
            </a:r>
            <a:r>
              <a:rPr lang="en-US" dirty="0" err="1"/>
              <a:t>pojedinim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se</a:t>
            </a:r>
            <a:r>
              <a:rPr lang="sr-Latn-ME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približavaju</a:t>
            </a:r>
            <a:r>
              <a:rPr lang="en-US" dirty="0"/>
              <a:t> </a:t>
            </a:r>
            <a:r>
              <a:rPr lang="en-US" dirty="0" err="1"/>
              <a:t>ste</a:t>
            </a:r>
            <a:r>
              <a:rPr lang="sr-Latn-ME" dirty="0"/>
              <a:t>č</a:t>
            </a:r>
            <a:r>
              <a:rPr lang="en-US" dirty="0" err="1"/>
              <a:t>aju</a:t>
            </a:r>
            <a:r>
              <a:rPr lang="en-US" dirty="0"/>
              <a:t>, </a:t>
            </a:r>
            <a:r>
              <a:rPr lang="en-US" dirty="0" err="1"/>
              <a:t>zakonodavni</a:t>
            </a:r>
            <a:r>
              <a:rPr lang="en-US" dirty="0"/>
              <a:t> </a:t>
            </a:r>
            <a:r>
              <a:rPr lang="en-US" dirty="0" err="1"/>
              <a:t>okvir</a:t>
            </a:r>
            <a:r>
              <a:rPr lang="en-US" dirty="0"/>
              <a:t> name</a:t>
            </a:r>
            <a:r>
              <a:rPr lang="sr-Latn-ME" dirty="0"/>
              <a:t>ć</a:t>
            </a:r>
            <a:r>
              <a:rPr lang="en-US" dirty="0"/>
              <a:t>e </a:t>
            </a:r>
            <a:r>
              <a:rPr lang="en-US" dirty="0" err="1"/>
              <a:t>obavezu</a:t>
            </a:r>
            <a:r>
              <a:rPr lang="sr-Latn-ME" dirty="0"/>
              <a:t> </a:t>
            </a:r>
            <a:r>
              <a:rPr lang="it-IT" dirty="0"/>
              <a:t>direktorima da d</a:t>
            </a:r>
            <a:r>
              <a:rPr lang="sr-Latn-ME" dirty="0"/>
              <a:t>j</a:t>
            </a:r>
            <a:r>
              <a:rPr lang="it-IT" dirty="0"/>
              <a:t>eluju u interesu pov</a:t>
            </a:r>
            <a:r>
              <a:rPr lang="sr-Latn-ME" dirty="0"/>
              <a:t>j</a:t>
            </a:r>
            <a:r>
              <a:rPr lang="it-IT" dirty="0"/>
              <a:t>erilaca koji, stoga, mogu igrati</a:t>
            </a:r>
            <a:r>
              <a:rPr lang="sr-Latn-ME" dirty="0"/>
              <a:t> </a:t>
            </a:r>
            <a:r>
              <a:rPr lang="en-US" dirty="0" err="1"/>
              <a:t>istaknutu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u </a:t>
            </a:r>
            <a:r>
              <a:rPr lang="en-US" dirty="0" err="1"/>
              <a:t>upravljanju</a:t>
            </a:r>
            <a:r>
              <a:rPr lang="en-US" dirty="0"/>
              <a:t> </a:t>
            </a:r>
            <a:r>
              <a:rPr lang="en-US" dirty="0" err="1"/>
              <a:t>kompanijom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raspolažu</a:t>
            </a:r>
            <a:r>
              <a:rPr lang="sr-Latn-ME" dirty="0"/>
              <a:t> </a:t>
            </a:r>
            <a:r>
              <a:rPr lang="en-US" dirty="0" err="1"/>
              <a:t>mehanizmima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podsti</a:t>
            </a:r>
            <a:r>
              <a:rPr lang="sr-Latn-ME" dirty="0" smtClean="0"/>
              <a:t>č</a:t>
            </a:r>
            <a:r>
              <a:rPr lang="en-US" dirty="0" smtClean="0"/>
              <a:t>u </a:t>
            </a:r>
            <a:r>
              <a:rPr lang="en-US" dirty="0" err="1"/>
              <a:t>dužnika</a:t>
            </a:r>
            <a:r>
              <a:rPr lang="en-US" dirty="0"/>
              <a:t> da </a:t>
            </a:r>
            <a:r>
              <a:rPr lang="en-US" dirty="0" err="1"/>
              <a:t>blagovremeno</a:t>
            </a:r>
            <a:r>
              <a:rPr lang="en-US" dirty="0"/>
              <a:t> </a:t>
            </a:r>
            <a:r>
              <a:rPr lang="en-US" dirty="0" err="1"/>
              <a:t>otkrije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sr-Latn-ME" dirty="0"/>
              <a:t> </a:t>
            </a:r>
            <a:r>
              <a:rPr lang="en-US" dirty="0"/>
              <a:t>o </a:t>
            </a:r>
            <a:r>
              <a:rPr lang="en-US" dirty="0" err="1"/>
              <a:t>poteško</a:t>
            </a:r>
            <a:r>
              <a:rPr lang="sr-Latn-ME" dirty="0"/>
              <a:t>ć</a:t>
            </a:r>
            <a:r>
              <a:rPr lang="en-US" dirty="0" err="1"/>
              <a:t>ama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da bi se </a:t>
            </a:r>
            <a:r>
              <a:rPr lang="en-US" dirty="0" err="1"/>
              <a:t>pronašlo</a:t>
            </a:r>
            <a:r>
              <a:rPr lang="en-US" dirty="0"/>
              <a:t> </a:t>
            </a:r>
            <a:r>
              <a:rPr lang="en-US" dirty="0" err="1"/>
              <a:t>saglasno</a:t>
            </a:r>
            <a:r>
              <a:rPr lang="en-US" dirty="0"/>
              <a:t> </a:t>
            </a:r>
            <a:r>
              <a:rPr lang="en-US" dirty="0" err="1"/>
              <a:t>rešenje</a:t>
            </a:r>
            <a:r>
              <a:rPr lang="en-US" dirty="0"/>
              <a:t> </a:t>
            </a:r>
            <a:r>
              <a:rPr lang="en-US" dirty="0" err="1"/>
              <a:t>izme</a:t>
            </a:r>
            <a:r>
              <a:rPr lang="sr-Latn-ME" dirty="0"/>
              <a:t>đ</a:t>
            </a:r>
            <a:r>
              <a:rPr lang="en-US" dirty="0"/>
              <a:t>u</a:t>
            </a:r>
            <a:r>
              <a:rPr lang="sr-Latn-ME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erilaca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9430-E1AC-4EB6-AC02-7A8F25783903}" type="slidenum">
              <a:rPr lang="en-US" smtClean="0"/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529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1574</TotalTime>
  <Words>11773</Words>
  <Application>Microsoft Office PowerPoint</Application>
  <PresentationFormat>Widescreen</PresentationFormat>
  <Paragraphs>512</Paragraphs>
  <Slides>109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109</vt:i4>
      </vt:variant>
    </vt:vector>
  </HeadingPairs>
  <TitlesOfParts>
    <vt:vector size="113" baseType="lpstr">
      <vt:lpstr>Arial</vt:lpstr>
      <vt:lpstr>Calibri</vt:lpstr>
      <vt:lpstr>Calibri Light</vt:lpstr>
      <vt:lpstr>Office Theme</vt:lpstr>
      <vt:lpstr>KORPORATIVNO UPRAVLJANJE</vt:lpstr>
      <vt:lpstr>Sadržaj </vt:lpstr>
      <vt:lpstr>Uvod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Princip I -  Obezbjeđenje osnove za efikasan okvir korporativnog upravljanja </vt:lpstr>
      <vt:lpstr>PowerPoint Presentation</vt:lpstr>
      <vt:lpstr> Kako se postiže obezbjeđnje osnove za efikasan okvir korporativnog upravljanja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Princip II - Prava akcionara i ključne funkcije vlasništva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Zaštita prava akcionara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Princip III -  Ravnopravan tretman akcionara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Kako obezbijediti ravnopravan tretman akcionara </vt:lpstr>
      <vt:lpstr>PowerPoint Presentation</vt:lpstr>
      <vt:lpstr>PowerPoint Presentation</vt:lpstr>
      <vt:lpstr>Princip IV- Uloga zainteresovanih strana u korporativnom upravljanju </vt:lpstr>
      <vt:lpstr>PowerPoint Presentation</vt:lpstr>
      <vt:lpstr>  Važnost uloge zainteresovanih strana u korporativnom upravljanju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Princip V- Objelodanjivanje podataka i transparentnost </vt:lpstr>
      <vt:lpstr>PowerPoint Presentation</vt:lpstr>
      <vt:lpstr>PowerPoint Presentation</vt:lpstr>
      <vt:lpstr>Princip VI-  Odgovornost odbora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KORPORATIVNO UPRAVLJANJE</dc:title>
  <dc:creator>Halil Kalac</dc:creator>
  <cp:lastModifiedBy>Halil Kalac</cp:lastModifiedBy>
  <cp:revision>108</cp:revision>
  <dcterms:created xsi:type="dcterms:W3CDTF">2019-04-27T09:44:40Z</dcterms:created>
  <dcterms:modified xsi:type="dcterms:W3CDTF">2019-04-29T16:14:17Z</dcterms:modified>
</cp:coreProperties>
</file>