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1"/>
  </p:notesMasterIdLst>
  <p:sldIdLst>
    <p:sldId id="256" r:id="rId2"/>
    <p:sldId id="257" r:id="rId3"/>
    <p:sldId id="258" r:id="rId4"/>
    <p:sldId id="283" r:id="rId5"/>
    <p:sldId id="259" r:id="rId6"/>
    <p:sldId id="284" r:id="rId7"/>
    <p:sldId id="260" r:id="rId8"/>
    <p:sldId id="261" r:id="rId9"/>
    <p:sldId id="262" r:id="rId10"/>
    <p:sldId id="285" r:id="rId11"/>
    <p:sldId id="263" r:id="rId12"/>
    <p:sldId id="264" r:id="rId13"/>
    <p:sldId id="265" r:id="rId14"/>
    <p:sldId id="266" r:id="rId15"/>
    <p:sldId id="292" r:id="rId16"/>
    <p:sldId id="294" r:id="rId17"/>
    <p:sldId id="295" r:id="rId18"/>
    <p:sldId id="296" r:id="rId19"/>
    <p:sldId id="297" r:id="rId20"/>
    <p:sldId id="298" r:id="rId21"/>
    <p:sldId id="386" r:id="rId22"/>
    <p:sldId id="299" r:id="rId23"/>
    <p:sldId id="300" r:id="rId24"/>
    <p:sldId id="363" r:id="rId25"/>
    <p:sldId id="301" r:id="rId26"/>
    <p:sldId id="364" r:id="rId27"/>
    <p:sldId id="267" r:id="rId28"/>
    <p:sldId id="268" r:id="rId29"/>
    <p:sldId id="286" r:id="rId30"/>
    <p:sldId id="269" r:id="rId31"/>
    <p:sldId id="287" r:id="rId32"/>
    <p:sldId id="270" r:id="rId33"/>
    <p:sldId id="288" r:id="rId34"/>
    <p:sldId id="303" r:id="rId35"/>
    <p:sldId id="304" r:id="rId36"/>
    <p:sldId id="305" r:id="rId37"/>
    <p:sldId id="307" r:id="rId38"/>
    <p:sldId id="311" r:id="rId39"/>
    <p:sldId id="361" r:id="rId40"/>
    <p:sldId id="312" r:id="rId41"/>
    <p:sldId id="313" r:id="rId42"/>
    <p:sldId id="365" r:id="rId43"/>
    <p:sldId id="314" r:id="rId44"/>
    <p:sldId id="366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67" r:id="rId54"/>
    <p:sldId id="324" r:id="rId55"/>
    <p:sldId id="362" r:id="rId56"/>
    <p:sldId id="325" r:id="rId57"/>
    <p:sldId id="326" r:id="rId58"/>
    <p:sldId id="327" r:id="rId59"/>
    <p:sldId id="328" r:id="rId60"/>
    <p:sldId id="329" r:id="rId61"/>
    <p:sldId id="330" r:id="rId62"/>
    <p:sldId id="331" r:id="rId63"/>
    <p:sldId id="384" r:id="rId64"/>
    <p:sldId id="332" r:id="rId65"/>
    <p:sldId id="334" r:id="rId66"/>
    <p:sldId id="335" r:id="rId67"/>
    <p:sldId id="336" r:id="rId68"/>
    <p:sldId id="337" r:id="rId69"/>
    <p:sldId id="338" r:id="rId70"/>
    <p:sldId id="380" r:id="rId71"/>
    <p:sldId id="339" r:id="rId72"/>
    <p:sldId id="379" r:id="rId73"/>
    <p:sldId id="340" r:id="rId74"/>
    <p:sldId id="341" r:id="rId75"/>
    <p:sldId id="342" r:id="rId76"/>
    <p:sldId id="343" r:id="rId77"/>
    <p:sldId id="344" r:id="rId78"/>
    <p:sldId id="346" r:id="rId79"/>
    <p:sldId id="381" r:id="rId80"/>
    <p:sldId id="347" r:id="rId81"/>
    <p:sldId id="348" r:id="rId82"/>
    <p:sldId id="349" r:id="rId83"/>
    <p:sldId id="382" r:id="rId84"/>
    <p:sldId id="350" r:id="rId85"/>
    <p:sldId id="271" r:id="rId86"/>
    <p:sldId id="289" r:id="rId87"/>
    <p:sldId id="272" r:id="rId88"/>
    <p:sldId id="273" r:id="rId89"/>
    <p:sldId id="274" r:id="rId90"/>
    <p:sldId id="369" r:id="rId91"/>
    <p:sldId id="370" r:id="rId92"/>
    <p:sldId id="371" r:id="rId93"/>
    <p:sldId id="372" r:id="rId94"/>
    <p:sldId id="383" r:id="rId95"/>
    <p:sldId id="373" r:id="rId96"/>
    <p:sldId id="374" r:id="rId97"/>
    <p:sldId id="375" r:id="rId98"/>
    <p:sldId id="376" r:id="rId99"/>
    <p:sldId id="385" r:id="rId100"/>
    <p:sldId id="377" r:id="rId101"/>
    <p:sldId id="275" r:id="rId102"/>
    <p:sldId id="276" r:id="rId103"/>
    <p:sldId id="277" r:id="rId104"/>
    <p:sldId id="278" r:id="rId105"/>
    <p:sldId id="279" r:id="rId106"/>
    <p:sldId id="290" r:id="rId107"/>
    <p:sldId id="280" r:id="rId108"/>
    <p:sldId id="281" r:id="rId109"/>
    <p:sldId id="291" r:id="rId1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4E784-A815-4CF8-B188-0DDF693695CE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ED7EA-49CB-433C-A565-53588070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8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ED7EA-49CB-433C-A565-5358807048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F295D-ABA1-4C72-8476-4A63ADA882E6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8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B36-860E-4026-A0F5-87BDD7672F83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2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687-7AC2-46FA-A918-225ECC028D5F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9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DBC3-F709-483A-9778-2039A3DCC7A4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0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2479-3A35-47AF-B540-8FE874C57574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8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F940-7924-4111-A4D6-E3F7113D8657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8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951B-9375-4662-B2A8-5BEA2DB55B65}" type="datetime1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0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4210-D5CE-4897-81CD-B16FA5688F08}" type="datetime1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6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36D-07D7-47BF-B441-4AAB7B97333C}" type="datetime1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9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29F8-A8DC-4AF6-A19C-E99503738F57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FB61-5B04-4898-83A0-828AD78CB1D0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1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78AB-26F1-4CB5-919A-EEE64184A59C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9430-E1AC-4EB6-AC02-7A8F25783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8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 smtClean="0"/>
              <a:t>PRINCIPI </a:t>
            </a:r>
            <a:r>
              <a:rPr lang="sr-Latn-ME" sz="3600" dirty="0"/>
              <a:t>KORPORATIVNOG </a:t>
            </a:r>
            <a:r>
              <a:rPr lang="sr-Latn-ME" sz="3600" dirty="0" smtClean="0"/>
              <a:t>UPRAVLJANJA (OECD</a:t>
            </a:r>
            <a:r>
              <a:rPr lang="sr-Latn-ME" sz="3600" dirty="0" smtClean="0"/>
              <a:t>) </a:t>
            </a:r>
            <a:endParaRPr lang="sr-Latn-ME" sz="3600" dirty="0" smtClean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35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u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esnom</a:t>
            </a:r>
            <a:r>
              <a:rPr lang="sr-Latn-ME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poslužiti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spoljni</a:t>
            </a:r>
            <a:r>
              <a:rPr lang="en-US" dirty="0" smtClean="0"/>
              <a:t> </a:t>
            </a:r>
            <a:r>
              <a:rPr lang="en-US" dirty="0" err="1" smtClean="0"/>
              <a:t>kontrolori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Zaposleni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doprinosom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nom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ehu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en-US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sr-Latn-ME" dirty="0" smtClean="0"/>
              <a:t> </a:t>
            </a:r>
            <a:r>
              <a:rPr lang="en-US" dirty="0" err="1" smtClean="0"/>
              <a:t>sveukupni</a:t>
            </a:r>
            <a:r>
              <a:rPr lang="en-US" dirty="0" smtClean="0"/>
              <a:t>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zakonski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Uloga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od </a:t>
            </a:r>
            <a:r>
              <a:rPr lang="en-US" dirty="0" err="1" smtClean="0"/>
              <a:t>ovih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usobno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 smtClean="0"/>
              <a:t>dosta</a:t>
            </a:r>
            <a:r>
              <a:rPr lang="en-US" dirty="0" smtClean="0"/>
              <a:t> </a:t>
            </a:r>
            <a:r>
              <a:rPr lang="en-US" dirty="0" err="1" smtClean="0"/>
              <a:t>variraju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zemljama</a:t>
            </a:r>
            <a:r>
              <a:rPr lang="en-US" dirty="0" smtClean="0"/>
              <a:t> OECD-a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zemljama</a:t>
            </a:r>
            <a:r>
              <a:rPr lang="en-US" dirty="0" smtClean="0"/>
              <a:t> van OECD-a.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, a 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dobrovoljnom</a:t>
            </a:r>
            <a:r>
              <a:rPr lang="en-US" dirty="0" smtClean="0"/>
              <a:t> </a:t>
            </a:r>
            <a:r>
              <a:rPr lang="en-US" dirty="0" err="1" smtClean="0"/>
              <a:t>prilago</a:t>
            </a:r>
            <a:r>
              <a:rPr lang="sr-Latn-ME" dirty="0" smtClean="0"/>
              <a:t>đ</a:t>
            </a:r>
            <a:r>
              <a:rPr lang="en-US" dirty="0" err="1" smtClean="0"/>
              <a:t>avanju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najzna</a:t>
            </a:r>
            <a:r>
              <a:rPr lang="sr-Latn-ME" dirty="0" smtClean="0"/>
              <a:t>č</a:t>
            </a:r>
            <a:r>
              <a:rPr lang="en-US" dirty="0" err="1" smtClean="0"/>
              <a:t>ajnije</a:t>
            </a:r>
            <a:r>
              <a:rPr lang="en-US" dirty="0" smtClean="0"/>
              <a:t>,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zakonitostima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do </a:t>
            </a:r>
            <a:r>
              <a:rPr lang="en-US" dirty="0" err="1" smtClean="0"/>
              <a:t>kojeg</a:t>
            </a:r>
            <a:r>
              <a:rPr lang="en-US" dirty="0" smtClean="0"/>
              <a:t> se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 smtClean="0"/>
              <a:t>pridržavaju</a:t>
            </a:r>
            <a:r>
              <a:rPr lang="en-US" dirty="0" smtClean="0"/>
              <a:t> </a:t>
            </a:r>
            <a:r>
              <a:rPr lang="en-US" dirty="0" err="1" smtClean="0"/>
              <a:t>osnovnih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5911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Prava </a:t>
            </a:r>
            <a:r>
              <a:rPr lang="pt-BR" dirty="0" smtClean="0"/>
              <a:t>pov</a:t>
            </a:r>
            <a:r>
              <a:rPr lang="sr-Latn-ME" dirty="0" smtClean="0"/>
              <a:t>j</a:t>
            </a:r>
            <a:r>
              <a:rPr lang="pt-BR" dirty="0" smtClean="0"/>
              <a:t>erioca </a:t>
            </a:r>
            <a:r>
              <a:rPr lang="pt-BR" dirty="0"/>
              <a:t>variraju, i to od imaoca obveznica sa </a:t>
            </a:r>
            <a:r>
              <a:rPr lang="pt-BR" dirty="0" smtClean="0"/>
              <a:t>obezb</a:t>
            </a:r>
            <a:r>
              <a:rPr lang="sr-Latn-ME" dirty="0" smtClean="0"/>
              <a:t>j</a:t>
            </a:r>
            <a:r>
              <a:rPr lang="pt-BR" dirty="0" smtClean="0"/>
              <a:t>e</a:t>
            </a:r>
            <a:r>
              <a:rPr lang="sr-Latn-ME" dirty="0" smtClean="0"/>
              <a:t>đ</a:t>
            </a:r>
            <a:r>
              <a:rPr lang="pt-BR" dirty="0" smtClean="0"/>
              <a:t>enjem do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ajna</a:t>
            </a:r>
            <a:r>
              <a:rPr lang="en-US" dirty="0" smtClean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sr-Latn-ME" dirty="0" smtClean="0"/>
              <a:t> </a:t>
            </a:r>
            <a:r>
              <a:rPr lang="en-US" dirty="0" err="1" smtClean="0"/>
              <a:t>efikasne</a:t>
            </a:r>
            <a:r>
              <a:rPr lang="en-US" dirty="0" smtClean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pomirenje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jurisdikcijama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mogunost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specijalnih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"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posedu</a:t>
            </a:r>
            <a:r>
              <a:rPr lang="en-US" dirty="0"/>
              <a:t>"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bezb</a:t>
            </a:r>
            <a:r>
              <a:rPr lang="sr-Latn-ME" dirty="0" smtClean="0"/>
              <a:t>jđ</a:t>
            </a:r>
            <a:r>
              <a:rPr lang="en-US" dirty="0" err="1" smtClean="0"/>
              <a:t>euje</a:t>
            </a:r>
            <a:r>
              <a:rPr lang="sr-Latn-ME" dirty="0" smtClean="0"/>
              <a:t> </a:t>
            </a:r>
            <a:r>
              <a:rPr lang="en-US" dirty="0" err="1" smtClean="0"/>
              <a:t>podsticaj</a:t>
            </a:r>
            <a:r>
              <a:rPr lang="en-US" dirty="0" smtClean="0"/>
              <a:t>/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nova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raspolaganje</a:t>
            </a:r>
            <a:r>
              <a:rPr lang="sr-Latn-ME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u</a:t>
            </a:r>
            <a:r>
              <a:rPr lang="en-US" dirty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0924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i="1" dirty="0" smtClean="0"/>
              <a:t>Princip </a:t>
            </a:r>
            <a:r>
              <a:rPr lang="en-US" i="1" dirty="0" smtClean="0"/>
              <a:t>V</a:t>
            </a:r>
            <a:r>
              <a:rPr lang="sr-Latn-ME" i="1" dirty="0"/>
              <a:t>-</a:t>
            </a:r>
            <a:r>
              <a:rPr lang="en-US" i="1" dirty="0" smtClean="0"/>
              <a:t> </a:t>
            </a:r>
            <a:r>
              <a:rPr lang="en-US" i="1" dirty="0" smtClean="0"/>
              <a:t>Ob</a:t>
            </a:r>
            <a:r>
              <a:rPr lang="sr-Latn-ME" i="1" dirty="0" smtClean="0"/>
              <a:t>j</a:t>
            </a:r>
            <a:r>
              <a:rPr lang="en-US" i="1" dirty="0" err="1" smtClean="0"/>
              <a:t>elodanjivanje</a:t>
            </a:r>
            <a:r>
              <a:rPr lang="en-US" i="1" dirty="0" smtClean="0"/>
              <a:t> </a:t>
            </a:r>
            <a:r>
              <a:rPr lang="en-US" i="1" dirty="0" err="1" smtClean="0"/>
              <a:t>podataka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transparentnost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4"/>
          </a:xfrm>
        </p:spPr>
        <p:txBody>
          <a:bodyPr>
            <a:normAutofit fontScale="925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smtClean="0"/>
              <a:t>se</a:t>
            </a:r>
            <a:r>
              <a:rPr lang="sr-Latn-ME" i="1" dirty="0" smtClean="0"/>
              <a:t> </a:t>
            </a:r>
            <a:r>
              <a:rPr lang="en-US" i="1" dirty="0" err="1" smtClean="0"/>
              <a:t>pravovremeno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smtClean="0"/>
              <a:t>ta</a:t>
            </a:r>
            <a:r>
              <a:rPr lang="sr-Latn-ME" i="1" dirty="0" smtClean="0"/>
              <a:t>č</a:t>
            </a:r>
            <a:r>
              <a:rPr lang="en-US" i="1" dirty="0" smtClean="0"/>
              <a:t>no </a:t>
            </a:r>
            <a:r>
              <a:rPr lang="en-US" i="1" dirty="0" err="1" smtClean="0"/>
              <a:t>ob</a:t>
            </a:r>
            <a:r>
              <a:rPr lang="sr-Latn-ME" i="1" dirty="0" smtClean="0"/>
              <a:t>j</a:t>
            </a:r>
            <a:r>
              <a:rPr lang="en-US" i="1" dirty="0" err="1" smtClean="0"/>
              <a:t>elodanjuju</a:t>
            </a:r>
            <a:r>
              <a:rPr lang="en-US" i="1" dirty="0" smtClean="0"/>
              <a:t> </a:t>
            </a:r>
            <a:r>
              <a:rPr lang="en-US" i="1" dirty="0" err="1"/>
              <a:t>sve</a:t>
            </a:r>
            <a:r>
              <a:rPr lang="en-US" i="1" dirty="0"/>
              <a:t> </a:t>
            </a:r>
            <a:r>
              <a:rPr lang="en-US" i="1" dirty="0" err="1"/>
              <a:t>materijalne</a:t>
            </a:r>
            <a:r>
              <a:rPr lang="en-US" i="1" dirty="0"/>
              <a:t> </a:t>
            </a:r>
            <a:r>
              <a:rPr lang="sr-Latn-ME" i="1" dirty="0" smtClean="0"/>
              <a:t>č</a:t>
            </a:r>
            <a:r>
              <a:rPr lang="en-US" i="1" dirty="0" err="1" smtClean="0"/>
              <a:t>injenice</a:t>
            </a:r>
            <a:r>
              <a:rPr lang="sr-Latn-ME" i="1" dirty="0" smtClean="0"/>
              <a:t> </a:t>
            </a:r>
            <a:r>
              <a:rPr lang="en-US" i="1" dirty="0" err="1" smtClean="0"/>
              <a:t>vezane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kompaniju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finansijsku</a:t>
            </a:r>
            <a:r>
              <a:rPr lang="en-US" i="1" dirty="0"/>
              <a:t> </a:t>
            </a:r>
            <a:r>
              <a:rPr lang="en-US" i="1" dirty="0" err="1"/>
              <a:t>situaciju</a:t>
            </a:r>
            <a:r>
              <a:rPr lang="en-US" i="1" dirty="0"/>
              <a:t>, </a:t>
            </a:r>
            <a:r>
              <a:rPr lang="en-US" i="1" dirty="0" err="1"/>
              <a:t>rezultate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en-US" i="1" dirty="0" err="1" smtClean="0"/>
              <a:t>vlasništvo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upravljanje</a:t>
            </a:r>
            <a:r>
              <a:rPr lang="en-US" i="1" dirty="0"/>
              <a:t> </a:t>
            </a:r>
            <a:r>
              <a:rPr lang="en-US" i="1" dirty="0" err="1"/>
              <a:t>kompanijom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b="1" dirty="0"/>
              <a:t>A. </a:t>
            </a:r>
            <a:r>
              <a:rPr lang="en-US" dirty="0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obuhvati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bez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njih, bitne podatke o </a:t>
            </a:r>
            <a:r>
              <a:rPr lang="pl-PL" dirty="0" smtClean="0"/>
              <a:t>slijedećim </a:t>
            </a:r>
            <a:r>
              <a:rPr lang="pl-PL" dirty="0"/>
              <a:t>pitanjima:</a:t>
            </a:r>
          </a:p>
          <a:p>
            <a:pPr marL="0" indent="0">
              <a:buNone/>
            </a:pPr>
            <a:r>
              <a:rPr lang="pl-PL" dirty="0"/>
              <a:t>1. Finansijski i poslovni rezultati kompanije.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 smtClean="0"/>
              <a:t>Zna</a:t>
            </a:r>
            <a:r>
              <a:rPr lang="sr-Latn-ME" dirty="0"/>
              <a:t>č</a:t>
            </a:r>
            <a:r>
              <a:rPr lang="en-US" dirty="0" err="1" smtClean="0"/>
              <a:t>ajno</a:t>
            </a:r>
            <a:r>
              <a:rPr lang="en-US" dirty="0" smtClean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4. Politika naknada za </a:t>
            </a:r>
            <a:r>
              <a:rPr lang="pl-PL" dirty="0" smtClean="0"/>
              <a:t>članove </a:t>
            </a:r>
            <a:r>
              <a:rPr lang="pl-PL" dirty="0"/>
              <a:t>odbora i </a:t>
            </a:r>
            <a:r>
              <a:rPr lang="pl-PL" dirty="0" smtClean="0"/>
              <a:t>ključne </a:t>
            </a:r>
            <a:r>
              <a:rPr lang="pl-PL" dirty="0"/>
              <a:t>rukovodioce</a:t>
            </a:r>
            <a:r>
              <a:rPr lang="pl-PL" dirty="0" smtClean="0"/>
              <a:t>,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sr-Latn-ME" dirty="0" smtClean="0"/>
              <a:t>č</a:t>
            </a:r>
            <a:r>
              <a:rPr lang="en-US" dirty="0" err="1" smtClean="0"/>
              <a:t>lanovima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proces </a:t>
            </a:r>
            <a:r>
              <a:rPr lang="pl-PL" dirty="0"/>
              <a:t>odabira, </a:t>
            </a:r>
            <a:r>
              <a:rPr lang="pl-PL" dirty="0" smtClean="0"/>
              <a:t>članstvo </a:t>
            </a:r>
            <a:r>
              <a:rPr lang="pl-PL" dirty="0"/>
              <a:t>u upravnim odborima drugih kompanija</a:t>
            </a:r>
            <a:r>
              <a:rPr lang="pl-PL" dirty="0" smtClean="0"/>
              <a:t>, </a:t>
            </a:r>
            <a:r>
              <a:rPr lang="it-IT" dirty="0" smtClean="0"/>
              <a:t>te </a:t>
            </a:r>
            <a:r>
              <a:rPr lang="it-IT" dirty="0"/>
              <a:t>da li ih odbor smatra nezavisnim.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2883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Predvidivi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/>
              <a:t>7. Pitanja koja se odnose na zaposlene i druge </a:t>
            </a:r>
            <a:r>
              <a:rPr lang="pl-PL" dirty="0" smtClean="0"/>
              <a:t>zainteresovane </a:t>
            </a:r>
            <a:r>
              <a:rPr lang="en-US" dirty="0" err="1" smtClean="0"/>
              <a:t>strane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8.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B.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pripreme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raunovodstvenim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nefinansijskih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C.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obavi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, </a:t>
            </a:r>
            <a:r>
              <a:rPr lang="en-US" dirty="0" err="1"/>
              <a:t>kompetentan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kvalifikovan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objektivnog</a:t>
            </a:r>
            <a:r>
              <a:rPr lang="en-US" dirty="0"/>
              <a:t> </a:t>
            </a:r>
            <a:r>
              <a:rPr lang="en-US" dirty="0" err="1"/>
              <a:t>dokaza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izveštaji</a:t>
            </a:r>
            <a:r>
              <a:rPr lang="en-US" dirty="0"/>
              <a:t> </a:t>
            </a:r>
            <a:r>
              <a:rPr lang="en-US" dirty="0" err="1"/>
              <a:t>nepristrasno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finansijsko</a:t>
            </a:r>
            <a:r>
              <a:rPr lang="sr-Latn-ME" dirty="0" smtClean="0"/>
              <a:t> </a:t>
            </a:r>
            <a:r>
              <a:rPr lang="pl-PL" dirty="0" smtClean="0"/>
              <a:t>stanje </a:t>
            </a:r>
            <a:r>
              <a:rPr lang="pl-PL" dirty="0"/>
              <a:t>i rezultate kompanije u svakom bitnom pogledu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098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kompaniji</a:t>
            </a:r>
            <a:r>
              <a:rPr lang="en-US" dirty="0"/>
              <a:t> da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č</a:t>
            </a:r>
            <a:r>
              <a:rPr lang="en-US" dirty="0"/>
              <a:t>in.</a:t>
            </a:r>
          </a:p>
          <a:p>
            <a:pPr marL="0" indent="0" algn="just">
              <a:buNone/>
            </a:pPr>
            <a:r>
              <a:rPr lang="en-US" dirty="0" smtClean="0"/>
              <a:t>E</a:t>
            </a:r>
            <a:r>
              <a:rPr lang="en-US" dirty="0"/>
              <a:t>. </a:t>
            </a:r>
            <a:r>
              <a:rPr lang="en-US" dirty="0" err="1"/>
              <a:t>Kanali</a:t>
            </a:r>
            <a:r>
              <a:rPr lang="en-US" dirty="0"/>
              <a:t> </a:t>
            </a:r>
            <a:r>
              <a:rPr lang="en-US" dirty="0" err="1"/>
              <a:t>dostavljanja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/>
              <a:t>ravnopravan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blagovremeni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sr-Latn-ME" dirty="0" smtClean="0"/>
              <a:t>č</a:t>
            </a:r>
            <a:r>
              <a:rPr lang="en-US" dirty="0" smtClean="0"/>
              <a:t>an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promoviše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 </a:t>
            </a:r>
            <a:r>
              <a:rPr lang="en-US" dirty="0"/>
              <a:t>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pl-PL" dirty="0" smtClean="0"/>
              <a:t>analitičara</a:t>
            </a:r>
            <a:r>
              <a:rPr lang="pl-PL" dirty="0"/>
              <a:t>, brokera, agencija za </a:t>
            </a:r>
            <a:r>
              <a:rPr lang="pl-PL" dirty="0" smtClean="0"/>
              <a:t>procjenu </a:t>
            </a:r>
            <a:r>
              <a:rPr lang="pl-PL" dirty="0"/>
              <a:t>i drugih, koji se odnose </a:t>
            </a:r>
            <a:r>
              <a:rPr lang="pl-PL" dirty="0" smtClean="0"/>
              <a:t>na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/>
              <a:t>, bez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ugroziti</a:t>
            </a:r>
            <a:r>
              <a:rPr lang="sr-Latn-ME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4842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769"/>
          </a:xfrm>
        </p:spPr>
        <p:txBody>
          <a:bodyPr/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VI</a:t>
            </a:r>
            <a:r>
              <a:rPr lang="sr-Latn-ME" i="1" dirty="0" smtClean="0"/>
              <a:t>- </a:t>
            </a:r>
            <a:r>
              <a:rPr lang="en-US" i="1" dirty="0" smtClean="0"/>
              <a:t> </a:t>
            </a:r>
            <a:r>
              <a:rPr lang="en-US" i="1" dirty="0" err="1" smtClean="0"/>
              <a:t>Odgovornost</a:t>
            </a:r>
            <a:r>
              <a:rPr lang="en-US" i="1" dirty="0" smtClean="0"/>
              <a:t> </a:t>
            </a:r>
            <a:r>
              <a:rPr lang="en-US" i="1" dirty="0" err="1" smtClean="0"/>
              <a:t>odbora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i="1" dirty="0" smtClean="0"/>
              <a:t>Okvir </a:t>
            </a:r>
            <a:r>
              <a:rPr lang="pt-BR" i="1" dirty="0"/>
              <a:t>korporativnog upravljanja treba da osigura strateško </a:t>
            </a:r>
            <a:r>
              <a:rPr lang="pt-BR" i="1" dirty="0" smtClean="0"/>
              <a:t>vo</a:t>
            </a:r>
            <a:r>
              <a:rPr lang="sr-Latn-ME" i="1" dirty="0" smtClean="0"/>
              <a:t>đ</a:t>
            </a:r>
            <a:r>
              <a:rPr lang="pt-BR" i="1" dirty="0" smtClean="0"/>
              <a:t>enje</a:t>
            </a:r>
            <a:r>
              <a:rPr lang="sr-Latn-ME" i="1" dirty="0" smtClean="0"/>
              <a:t> </a:t>
            </a:r>
            <a:r>
              <a:rPr lang="pl-PL" i="1" dirty="0" smtClean="0"/>
              <a:t>kompanije</a:t>
            </a:r>
            <a:r>
              <a:rPr lang="pl-PL" i="1" dirty="0"/>
              <a:t>, efikasno nadgledanje menadžmenta od strane odbora, </a:t>
            </a:r>
            <a:r>
              <a:rPr lang="pl-PL" i="1" dirty="0" smtClean="0"/>
              <a:t>i odgovornost </a:t>
            </a:r>
            <a:r>
              <a:rPr lang="pl-PL" i="1" dirty="0"/>
              <a:t>odbora prema kompaniji i akcionarima.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sr-Latn-ME" dirty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u </a:t>
            </a:r>
            <a:r>
              <a:rPr lang="en-US" dirty="0" err="1" smtClean="0"/>
              <a:t>dobroj</a:t>
            </a:r>
            <a:r>
              <a:rPr lang="sr-Latn-ME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dužnom</a:t>
            </a:r>
            <a:r>
              <a:rPr lang="en-US" dirty="0"/>
              <a:t>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brigom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razliit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pravino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it-IT" dirty="0"/>
              <a:t>C. Odbor treba da </a:t>
            </a:r>
            <a:r>
              <a:rPr lang="it-IT" dirty="0" smtClean="0"/>
              <a:t>prim</a:t>
            </a:r>
            <a:r>
              <a:rPr lang="sr-Latn-ME" dirty="0" smtClean="0"/>
              <a:t>ij</a:t>
            </a:r>
            <a:r>
              <a:rPr lang="it-IT" dirty="0" smtClean="0"/>
              <a:t>eni </a:t>
            </a:r>
            <a:r>
              <a:rPr lang="it-IT" dirty="0"/>
              <a:t>visoke moralne standarde. </a:t>
            </a:r>
            <a:endParaRPr lang="sr-Latn-ME" dirty="0" smtClean="0"/>
          </a:p>
          <a:p>
            <a:r>
              <a:rPr lang="it-IT" dirty="0" smtClean="0"/>
              <a:t>Treba </a:t>
            </a:r>
            <a:r>
              <a:rPr lang="it-IT" dirty="0"/>
              <a:t>da uzme </a:t>
            </a:r>
            <a:r>
              <a:rPr lang="it-IT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funkcije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3304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 smtClean="0"/>
              <a:t>planova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,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;</a:t>
            </a:r>
          </a:p>
          <a:p>
            <a:pPr algn="just"/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ciljanih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;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izvršenja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korporativnih</a:t>
            </a:r>
            <a:r>
              <a:rPr lang="sr-Latn-ME" dirty="0" smtClean="0"/>
              <a:t> </a:t>
            </a:r>
            <a:r>
              <a:rPr lang="en-US" dirty="0" err="1" smtClean="0"/>
              <a:t>rezultata</a:t>
            </a:r>
            <a:r>
              <a:rPr lang="en-US" dirty="0"/>
              <a:t>;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,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pl-PL" dirty="0" smtClean="0"/>
              <a:t>drugih preduzeća </a:t>
            </a:r>
            <a:r>
              <a:rPr lang="pl-PL" dirty="0"/>
              <a:t>i prodaje imovine.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elotvornosti</a:t>
            </a:r>
            <a:r>
              <a:rPr lang="en-US" dirty="0" smtClean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vršenje</a:t>
            </a:r>
            <a:r>
              <a:rPr lang="sr-Latn-ME" dirty="0" smtClean="0"/>
              <a:t> </a:t>
            </a:r>
            <a:r>
              <a:rPr lang="en-US" dirty="0" err="1" smtClean="0"/>
              <a:t>potrebnih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4472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3. Odabir, nagrađivanje, praćenje i, u slučaju potrebe, zamjena ključnih rukovodilaca i nadzor nad planiranjem naslednika na </a:t>
            </a:r>
            <a:r>
              <a:rPr lang="en-US" dirty="0" err="1" smtClean="0"/>
              <a:t>funkcijama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sa dugoročnim interesima kompanije i njenih akcionara.</a:t>
            </a:r>
          </a:p>
          <a:p>
            <a:pPr marL="0" indent="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formalnog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transparentnog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izbora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eventualnim</a:t>
            </a:r>
            <a:r>
              <a:rPr lang="en-US" dirty="0" smtClean="0"/>
              <a:t> </a:t>
            </a:r>
            <a:r>
              <a:rPr lang="en-US" dirty="0" err="1" smtClean="0"/>
              <a:t>sukobima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m</a:t>
            </a:r>
            <a:r>
              <a:rPr lang="en-US" dirty="0" err="1" smtClean="0"/>
              <a:t>enadžmenta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nenam</a:t>
            </a:r>
            <a:r>
              <a:rPr lang="sr-Latn-ME" dirty="0" smtClean="0"/>
              <a:t>j</a:t>
            </a:r>
            <a:r>
              <a:rPr lang="en-US" dirty="0" err="1" smtClean="0"/>
              <a:t>ensko</a:t>
            </a:r>
            <a:r>
              <a:rPr lang="en-US" dirty="0" smtClean="0"/>
              <a:t> </a:t>
            </a:r>
            <a:r>
              <a:rPr lang="en-US" dirty="0" err="1" smtClean="0"/>
              <a:t>korišenje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zloupotrebe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3805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integriteta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eštavanja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nezavisnu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a </a:t>
            </a:r>
            <a:r>
              <a:rPr lang="en-US" dirty="0" err="1" smtClean="0"/>
              <a:t>naro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sistema </a:t>
            </a:r>
            <a:r>
              <a:rPr lang="pl-PL" dirty="0"/>
              <a:t>za upravljanje rizikom, finansijsku i operativnu kontrolu, </a:t>
            </a:r>
            <a:r>
              <a:rPr lang="pl-PL" dirty="0" smtClean="0"/>
              <a:t>i poštovanja </a:t>
            </a:r>
            <a:r>
              <a:rPr lang="pl-PL" dirty="0"/>
              <a:t>zakona i </a:t>
            </a:r>
            <a:r>
              <a:rPr lang="pl-PL" dirty="0" smtClean="0"/>
              <a:t>odgovarajućih </a:t>
            </a:r>
            <a:r>
              <a:rPr lang="pl-PL" dirty="0"/>
              <a:t>standarda.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/>
              <a:t>j</a:t>
            </a:r>
            <a:r>
              <a:rPr lang="en-US" dirty="0" err="1" smtClean="0"/>
              <a:t>elodanjivanja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komuniciranja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4571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mogunosti</a:t>
            </a:r>
            <a:r>
              <a:rPr lang="en-US" dirty="0"/>
              <a:t> da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 smtClean="0"/>
              <a:t>prosu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Odbori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razmotre</a:t>
            </a:r>
            <a:r>
              <a:rPr lang="en-US" dirty="0"/>
              <a:t> </a:t>
            </a:r>
            <a:r>
              <a:rPr lang="en-US" dirty="0" err="1" smtClean="0"/>
              <a:t>dod</a:t>
            </a:r>
            <a:r>
              <a:rPr lang="sr-Latn-ME" dirty="0" smtClean="0"/>
              <a:t>j</a:t>
            </a:r>
            <a:r>
              <a:rPr lang="en-US" dirty="0" err="1" smtClean="0"/>
              <a:t>eljivanje</a:t>
            </a:r>
            <a:r>
              <a:rPr lang="en-US" dirty="0" smtClean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dovoljnom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it-IT" dirty="0" smtClean="0"/>
              <a:t>nisu </a:t>
            </a:r>
            <a:r>
              <a:rPr lang="it-IT" dirty="0"/>
              <a:t>i izvršni </a:t>
            </a:r>
            <a:r>
              <a:rPr lang="it-IT" dirty="0" smtClean="0"/>
              <a:t>rukovodioci</a:t>
            </a:r>
            <a:r>
              <a:rPr lang="sr-Latn-ME" dirty="0" smtClean="0"/>
              <a:t>,</a:t>
            </a:r>
            <a:r>
              <a:rPr lang="it-IT" dirty="0" smtClean="0"/>
              <a:t> </a:t>
            </a:r>
            <a:r>
              <a:rPr lang="it-IT" dirty="0"/>
              <a:t>a sposobni su da donose </a:t>
            </a:r>
            <a:r>
              <a:rPr lang="it-IT" dirty="0" smtClean="0"/>
              <a:t>nezavisne</a:t>
            </a:r>
            <a:r>
              <a:rPr lang="sr-Latn-ME" dirty="0" smtClean="0"/>
              <a:t> </a:t>
            </a:r>
            <a:r>
              <a:rPr lang="en-US" dirty="0" err="1" smtClean="0"/>
              <a:t>sudove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ovakvih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osiguranje</a:t>
            </a:r>
            <a:r>
              <a:rPr lang="sr-Latn-ME" dirty="0" smtClean="0"/>
              <a:t> </a:t>
            </a:r>
            <a:r>
              <a:rPr lang="en-US" dirty="0" err="1" smtClean="0"/>
              <a:t>integriteta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nefinansijskog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eštavanja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5363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preispitivanje transakcija povezanih lica, predlaganje </a:t>
            </a:r>
            <a:r>
              <a:rPr lang="sr-Latn-ME" dirty="0" smtClean="0"/>
              <a:t>č</a:t>
            </a:r>
            <a:r>
              <a:rPr lang="pt-BR" dirty="0" smtClean="0"/>
              <a:t>lanova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formiranju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dobro da </a:t>
            </a:r>
            <a:r>
              <a:rPr lang="en-US" dirty="0" err="1" smtClean="0"/>
              <a:t>definiše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/>
              <a:t>t</a:t>
            </a:r>
            <a:r>
              <a:rPr lang="en-US" dirty="0" err="1" smtClean="0"/>
              <a:t>enja</a:t>
            </a:r>
            <a:r>
              <a:rPr lang="en-US" dirty="0" smtClean="0"/>
              <a:t>, </a:t>
            </a:r>
            <a:r>
              <a:rPr lang="en-US" dirty="0" err="1" smtClean="0"/>
              <a:t>sastav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radnu</a:t>
            </a:r>
            <a:r>
              <a:rPr lang="en-US" dirty="0" smtClean="0"/>
              <a:t> </a:t>
            </a:r>
            <a:r>
              <a:rPr lang="en-US" dirty="0" err="1" smtClean="0"/>
              <a:t>proceduru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it-IT" dirty="0" smtClean="0"/>
              <a:t>3. </a:t>
            </a:r>
            <a:r>
              <a:rPr lang="sr-Latn-ME" dirty="0" smtClean="0"/>
              <a:t>Č</a:t>
            </a:r>
            <a:r>
              <a:rPr lang="it-IT" dirty="0" smtClean="0"/>
              <a:t>lanovi odbora treba da se na efikasan na</a:t>
            </a:r>
            <a:r>
              <a:rPr lang="sr-Latn-ME" dirty="0" smtClean="0"/>
              <a:t>č</a:t>
            </a:r>
            <a:r>
              <a:rPr lang="it-IT" dirty="0" smtClean="0"/>
              <a:t>in posv</a:t>
            </a:r>
            <a:r>
              <a:rPr lang="sr-Latn-ME" dirty="0" smtClean="0"/>
              <a:t>j</a:t>
            </a:r>
            <a:r>
              <a:rPr lang="it-IT" dirty="0" smtClean="0"/>
              <a:t>ete svojim</a:t>
            </a:r>
            <a:r>
              <a:rPr lang="sr-Latn-ME" dirty="0" smtClean="0"/>
              <a:t> </a:t>
            </a:r>
            <a:r>
              <a:rPr lang="en-US" dirty="0" err="1" smtClean="0"/>
              <a:t>obavezama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F. Da bi </a:t>
            </a:r>
            <a:r>
              <a:rPr lang="en-US" dirty="0" err="1" smtClean="0"/>
              <a:t>mogli</a:t>
            </a:r>
            <a:r>
              <a:rPr lang="en-US" dirty="0" smtClean="0"/>
              <a:t> da </a:t>
            </a:r>
            <a:r>
              <a:rPr lang="en-US" dirty="0" err="1" smtClean="0"/>
              <a:t>ispunjavaju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ta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, </a:t>
            </a:r>
            <a:r>
              <a:rPr lang="en-US" dirty="0" err="1" smtClean="0"/>
              <a:t>relevantnim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blagovremenim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66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je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ajniji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eg</a:t>
            </a:r>
            <a:r>
              <a:rPr lang="sr-Latn-ME" dirty="0" smtClean="0"/>
              <a:t> </a:t>
            </a:r>
            <a:r>
              <a:rPr lang="en-US" dirty="0" err="1" smtClean="0"/>
              <a:t>internacionalnog</a:t>
            </a:r>
            <a:r>
              <a:rPr lang="en-US" dirty="0" smtClean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</a:t>
            </a:r>
            <a:r>
              <a:rPr lang="en-US" dirty="0" smtClean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od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u </a:t>
            </a:r>
            <a:r>
              <a:rPr lang="en-US" dirty="0" err="1"/>
              <a:t>punoj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iskoriste</a:t>
            </a:r>
            <a:r>
              <a:rPr lang="en-US" dirty="0"/>
              <a:t> </a:t>
            </a:r>
            <a:r>
              <a:rPr lang="en-US" dirty="0" err="1"/>
              <a:t>globalno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privuku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strpljivi</a:t>
            </a:r>
            <a:r>
              <a:rPr lang="en-US" dirty="0"/>
              <a:t>"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j</a:t>
            </a:r>
            <a:r>
              <a:rPr lang="en-US" dirty="0" err="1" smtClean="0"/>
              <a:t>erljivo</a:t>
            </a:r>
            <a:r>
              <a:rPr lang="en-US" dirty="0"/>
              <a:t>, dobro </a:t>
            </a:r>
            <a:r>
              <a:rPr lang="en-US" dirty="0" err="1"/>
              <a:t>razumljivo</a:t>
            </a:r>
            <a:r>
              <a:rPr lang="en-US" dirty="0"/>
              <a:t> u </a:t>
            </a:r>
            <a:r>
              <a:rPr lang="en-US" dirty="0" err="1" smtClean="0"/>
              <a:t>drugim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mora da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unarodno</a:t>
            </a:r>
            <a:r>
              <a:rPr lang="en-US" dirty="0" smtClean="0"/>
              <a:t> </a:t>
            </a:r>
            <a:r>
              <a:rPr lang="en-US" dirty="0" err="1"/>
              <a:t>priznate</a:t>
            </a:r>
            <a:r>
              <a:rPr lang="en-US" dirty="0"/>
              <a:t> </a:t>
            </a:r>
            <a:r>
              <a:rPr lang="en-US" dirty="0" err="1" smtClean="0"/>
              <a:t>principe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poštovanje</a:t>
            </a:r>
            <a:r>
              <a:rPr lang="en-US" dirty="0"/>
              <a:t> </a:t>
            </a:r>
            <a:r>
              <a:rPr lang="en-US" dirty="0" err="1" smtClean="0"/>
              <a:t>dobre</a:t>
            </a:r>
            <a:r>
              <a:rPr lang="sr-Latn-ME" dirty="0" smtClean="0"/>
              <a:t> </a:t>
            </a:r>
            <a:r>
              <a:rPr lang="pt-BR" dirty="0" smtClean="0"/>
              <a:t>prakse </a:t>
            </a:r>
            <a:r>
              <a:rPr lang="pt-BR" dirty="0"/>
              <a:t>korporativnog upravljanja </a:t>
            </a:r>
            <a:r>
              <a:rPr lang="sr-Latn-ME" dirty="0" smtClean="0"/>
              <a:t>ć</a:t>
            </a:r>
            <a:r>
              <a:rPr lang="pt-BR" dirty="0" smtClean="0"/>
              <a:t>e pomo</a:t>
            </a:r>
            <a:r>
              <a:rPr lang="sr-Latn-ME" dirty="0" smtClean="0"/>
              <a:t>ć</a:t>
            </a:r>
            <a:r>
              <a:rPr lang="pt-BR" dirty="0" smtClean="0"/>
              <a:t>i pove</a:t>
            </a:r>
            <a:r>
              <a:rPr lang="sr-Latn-ME" dirty="0" smtClean="0"/>
              <a:t>ć</a:t>
            </a:r>
            <a:r>
              <a:rPr lang="pt-BR" dirty="0" smtClean="0"/>
              <a:t>anju pov</a:t>
            </a:r>
            <a:r>
              <a:rPr lang="sr-Latn-ME" dirty="0" smtClean="0"/>
              <a:t>j</a:t>
            </a:r>
            <a:r>
              <a:rPr lang="pt-BR" dirty="0" smtClean="0"/>
              <a:t>erenja </a:t>
            </a:r>
            <a:r>
              <a:rPr lang="pt-BR" dirty="0" smtClean="0"/>
              <a:t>doma</a:t>
            </a:r>
            <a:r>
              <a:rPr lang="sr-Latn-ME" dirty="0" smtClean="0"/>
              <a:t>ć</a:t>
            </a:r>
            <a:r>
              <a:rPr lang="pt-BR" dirty="0" smtClean="0"/>
              <a:t>ih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,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podršci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 smtClean="0"/>
              <a:t>funkcionisanju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stabilnijih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0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model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 smtClean="0"/>
              <a:t>tokom</a:t>
            </a:r>
            <a:r>
              <a:rPr lang="sr-Latn-ME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OECD-a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lanice</a:t>
            </a:r>
            <a:r>
              <a:rPr lang="en-US" dirty="0" smtClean="0"/>
              <a:t> </a:t>
            </a:r>
            <a:r>
              <a:rPr lang="en-US" dirty="0"/>
              <a:t>OECD-a,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unutar</a:t>
            </a:r>
            <a:r>
              <a:rPr lang="sr-Latn-ME" dirty="0" smtClean="0"/>
              <a:t> </a:t>
            </a:r>
            <a:r>
              <a:rPr lang="pl-PL" dirty="0" smtClean="0"/>
              <a:t>Organizacije</a:t>
            </a:r>
            <a:r>
              <a:rPr lang="pl-PL" dirty="0"/>
              <a:t>, </a:t>
            </a:r>
            <a:r>
              <a:rPr lang="pl-PL" dirty="0" smtClean="0"/>
              <a:t>uočene </a:t>
            </a:r>
            <a:r>
              <a:rPr lang="pl-PL" dirty="0"/>
              <a:t>su neki </a:t>
            </a:r>
            <a:r>
              <a:rPr lang="pl-PL" dirty="0" smtClean="0"/>
              <a:t>zajednički </a:t>
            </a:r>
            <a:r>
              <a:rPr lang="pl-PL" dirty="0"/>
              <a:t>elementi koji </a:t>
            </a:r>
            <a:r>
              <a:rPr lang="pl-PL" dirty="0" smtClean="0"/>
              <a:t>čine </a:t>
            </a:r>
            <a:r>
              <a:rPr lang="pl-PL" dirty="0"/>
              <a:t>osnovu </a:t>
            </a:r>
            <a:r>
              <a:rPr lang="pl-PL" dirty="0" smtClean="0"/>
              <a:t>dobrog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nadgradnja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sr-Latn-ME" dirty="0" smtClean="0"/>
              <a:t> </a:t>
            </a:r>
            <a:r>
              <a:rPr lang="en-US" dirty="0" err="1" smtClean="0"/>
              <a:t>elementima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formulisani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modele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primjer</a:t>
            </a:r>
            <a:r>
              <a:rPr lang="pl-PL" dirty="0"/>
              <a:t>, oni ne zagovaraju ni jednu </a:t>
            </a:r>
            <a:r>
              <a:rPr lang="pl-PL" dirty="0" smtClean="0"/>
              <a:t>određenu </a:t>
            </a:r>
            <a:r>
              <a:rPr lang="pl-PL" dirty="0"/>
              <a:t>strukturu odbora, te termin "odbor</a:t>
            </a:r>
            <a:r>
              <a:rPr lang="pl-PL" dirty="0" smtClean="0"/>
              <a:t>",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sr-Latn-ME" dirty="0" smtClean="0"/>
              <a:t> </a:t>
            </a:r>
            <a:r>
              <a:rPr lang="pl-PL" dirty="0" smtClean="0"/>
              <a:t>nacionalne </a:t>
            </a:r>
            <a:r>
              <a:rPr lang="pl-PL" dirty="0"/>
              <a:t>modele strukture odbora koji postoje u zemljama lanicama </a:t>
            </a:r>
            <a:r>
              <a:rPr lang="pl-PL" dirty="0" smtClean="0"/>
              <a:t>OECDa i </a:t>
            </a:r>
            <a:r>
              <a:rPr lang="pl-PL" dirty="0"/>
              <a:t>u onima koje nisu </a:t>
            </a:r>
            <a:r>
              <a:rPr lang="pl-PL" dirty="0" smtClean="0"/>
              <a:t>članice </a:t>
            </a:r>
            <a:r>
              <a:rPr lang="pl-PL" dirty="0"/>
              <a:t>OECD-a. </a:t>
            </a:r>
            <a:endParaRPr lang="pl-PL" dirty="0" smtClean="0"/>
          </a:p>
          <a:p>
            <a:pPr algn="just"/>
            <a:r>
              <a:rPr lang="pl-PL" dirty="0" smtClean="0"/>
              <a:t>U tipičnom </a:t>
            </a:r>
            <a:r>
              <a:rPr lang="pl-PL" dirty="0"/>
              <a:t>"dvostepenom" sistemu, </a:t>
            </a:r>
            <a:r>
              <a:rPr lang="pl-PL" dirty="0" smtClean="0"/>
              <a:t>koji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termin</a:t>
            </a:r>
            <a:r>
              <a:rPr lang="en-US" dirty="0"/>
              <a:t> "</a:t>
            </a:r>
            <a:r>
              <a:rPr lang="en-US" dirty="0" err="1"/>
              <a:t>odbor</a:t>
            </a:r>
            <a:r>
              <a:rPr lang="en-US" dirty="0"/>
              <a:t>",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Principima</a:t>
            </a:r>
            <a:r>
              <a:rPr lang="en-US" dirty="0"/>
              <a:t>,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odnosi </a:t>
            </a:r>
            <a:r>
              <a:rPr lang="pl-PL" dirty="0"/>
              <a:t>na "nadzorni odbor", dok se naziv "kljuni rukovodioci" odnosi </a:t>
            </a:r>
            <a:r>
              <a:rPr lang="pl-PL" dirty="0" smtClean="0"/>
              <a:t>na </a:t>
            </a:r>
            <a:r>
              <a:rPr lang="en-US" dirty="0" smtClean="0"/>
              <a:t>"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".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sistemima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unutrašnjih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enljivi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</a:t>
            </a:r>
            <a:r>
              <a:rPr lang="en-US" dirty="0"/>
              <a:t>, </a:t>
            </a:r>
            <a:r>
              <a:rPr lang="en-US" i="1" dirty="0"/>
              <a:t>mutatis mutandis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fi-FI" dirty="0" smtClean="0"/>
              <a:t>prim</a:t>
            </a:r>
            <a:r>
              <a:rPr lang="sr-Latn-ME" dirty="0" smtClean="0"/>
              <a:t>j</a:t>
            </a:r>
            <a:r>
              <a:rPr lang="fi-FI" dirty="0" smtClean="0"/>
              <a:t>enljivi</a:t>
            </a:r>
            <a:r>
              <a:rPr lang="fi-FI" dirty="0"/>
              <a:t>. </a:t>
            </a:r>
            <a:endParaRPr lang="sr-Latn-ME" dirty="0" smtClean="0"/>
          </a:p>
          <a:p>
            <a:pPr algn="just"/>
            <a:r>
              <a:rPr lang="fi-FI" dirty="0" smtClean="0"/>
              <a:t>Termini </a:t>
            </a:r>
            <a:r>
              <a:rPr lang="fi-FI" dirty="0"/>
              <a:t>"korporacija" i "kompanija" se </a:t>
            </a:r>
            <a:r>
              <a:rPr lang="fi-FI" dirty="0" smtClean="0"/>
              <a:t>naizmeni</a:t>
            </a:r>
            <a:r>
              <a:rPr lang="sr-Latn-ME" dirty="0" smtClean="0"/>
              <a:t>č</a:t>
            </a:r>
            <a:r>
              <a:rPr lang="fi-FI" dirty="0" smtClean="0"/>
              <a:t>no </a:t>
            </a:r>
            <a:r>
              <a:rPr lang="fi-FI" dirty="0"/>
              <a:t>koriste u tekstu.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56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dirty="0" smtClean="0"/>
              <a:t>Princip </a:t>
            </a:r>
            <a:r>
              <a:rPr lang="en-US" dirty="0" smtClean="0"/>
              <a:t>I</a:t>
            </a:r>
            <a:r>
              <a:rPr lang="sr-Latn-ME" dirty="0"/>
              <a:t> </a:t>
            </a:r>
            <a:r>
              <a:rPr lang="sr-Latn-ME" dirty="0" smtClean="0"/>
              <a:t>- 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osnove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promoviše</a:t>
            </a:r>
            <a:r>
              <a:rPr lang="en-US" i="1" dirty="0"/>
              <a:t> </a:t>
            </a:r>
            <a:r>
              <a:rPr lang="en-US" i="1" dirty="0" err="1"/>
              <a:t>transparentno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efikasno</a:t>
            </a:r>
            <a:r>
              <a:rPr lang="en-US" i="1" dirty="0" smtClean="0"/>
              <a:t> </a:t>
            </a:r>
            <a:r>
              <a:rPr lang="en-US" i="1" dirty="0" err="1"/>
              <a:t>tržište</a:t>
            </a:r>
            <a:r>
              <a:rPr lang="en-US" i="1" dirty="0"/>
              <a:t>, da </a:t>
            </a:r>
            <a:r>
              <a:rPr lang="en-US" i="1" dirty="0" err="1"/>
              <a:t>bude</a:t>
            </a:r>
            <a:r>
              <a:rPr lang="en-US" i="1" dirty="0"/>
              <a:t> u </a:t>
            </a:r>
            <a:r>
              <a:rPr lang="en-US" i="1" dirty="0" err="1"/>
              <a:t>skladu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vladavinom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da </a:t>
            </a:r>
            <a:r>
              <a:rPr lang="en-US" i="1" dirty="0" err="1" smtClean="0"/>
              <a:t>jasno</a:t>
            </a:r>
            <a:r>
              <a:rPr lang="sr-Latn-ME" i="1" dirty="0" smtClean="0"/>
              <a:t> </a:t>
            </a:r>
            <a:r>
              <a:rPr lang="en-US" i="1" dirty="0" err="1" smtClean="0"/>
              <a:t>artikuliše</a:t>
            </a:r>
            <a:r>
              <a:rPr lang="en-US" i="1" dirty="0" smtClean="0"/>
              <a:t> pod</a:t>
            </a:r>
            <a:r>
              <a:rPr lang="sr-Latn-ME" i="1" dirty="0" smtClean="0"/>
              <a:t>j</a:t>
            </a:r>
            <a:r>
              <a:rPr lang="en-US" i="1" dirty="0" err="1" smtClean="0"/>
              <a:t>elu</a:t>
            </a:r>
            <a:r>
              <a:rPr lang="en-US" i="1" dirty="0" smtClean="0"/>
              <a:t> </a:t>
            </a:r>
            <a:r>
              <a:rPr lang="en-US" i="1" dirty="0" err="1"/>
              <a:t>odgovornosti</a:t>
            </a:r>
            <a:r>
              <a:rPr lang="en-US" i="1" dirty="0"/>
              <a:t> </a:t>
            </a:r>
            <a:r>
              <a:rPr lang="en-US" i="1" dirty="0" smtClean="0"/>
              <a:t>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/>
              <a:t>razliitim</a:t>
            </a:r>
            <a:r>
              <a:rPr lang="en-US" i="1" dirty="0"/>
              <a:t> </a:t>
            </a:r>
            <a:r>
              <a:rPr lang="en-US" i="1" dirty="0" err="1"/>
              <a:t>nadzornim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pl-PL" i="1" dirty="0" smtClean="0"/>
              <a:t>regulatornim </a:t>
            </a:r>
            <a:r>
              <a:rPr lang="pl-PL" i="1" dirty="0"/>
              <a:t>organima i organima za </a:t>
            </a:r>
            <a:r>
              <a:rPr lang="pl-PL" i="1" dirty="0" smtClean="0"/>
              <a:t>sprovođenje </a:t>
            </a:r>
            <a:r>
              <a:rPr lang="pl-PL" i="1" dirty="0"/>
              <a:t>zakona.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podsticaje </a:t>
            </a:r>
            <a:r>
              <a:rPr lang="pl-PL" dirty="0"/>
              <a:t>koje stvara za </a:t>
            </a:r>
            <a:r>
              <a:rPr lang="pl-PL" dirty="0" smtClean="0"/>
              <a:t>učesnike </a:t>
            </a:r>
            <a:r>
              <a:rPr lang="pl-PL" dirty="0"/>
              <a:t>na tržištu, kao i na </a:t>
            </a:r>
            <a:r>
              <a:rPr lang="pl-PL" dirty="0" smtClean="0"/>
              <a:t>unapređenje </a:t>
            </a:r>
            <a:r>
              <a:rPr lang="en-US" dirty="0" err="1" smtClean="0"/>
              <a:t>transparentnog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vladavinom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sprovodivi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68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C.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organa 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pt-BR" dirty="0" smtClean="0"/>
              <a:t>da </a:t>
            </a:r>
            <a:r>
              <a:rPr lang="pt-BR" dirty="0"/>
              <a:t>se jasno artikuliše i da </a:t>
            </a:r>
            <a:r>
              <a:rPr lang="pt-BR" dirty="0" smtClean="0"/>
              <a:t>obezb</a:t>
            </a:r>
            <a:r>
              <a:rPr lang="sr-Latn-ME" dirty="0" smtClean="0"/>
              <a:t>ij</a:t>
            </a:r>
            <a:r>
              <a:rPr lang="pt-BR" dirty="0" smtClean="0"/>
              <a:t>edi </a:t>
            </a:r>
            <a:r>
              <a:rPr lang="pt-BR" dirty="0"/>
              <a:t>da se poštuje javni interes.</a:t>
            </a:r>
          </a:p>
          <a:p>
            <a:pPr marL="0" indent="0">
              <a:buNone/>
            </a:pPr>
            <a:r>
              <a:rPr lang="pl-PL" dirty="0"/>
              <a:t>D. Nadzorni, regulatorni organi i organi za </a:t>
            </a:r>
            <a:r>
              <a:rPr lang="pl-PL" dirty="0" smtClean="0"/>
              <a:t>sprovođenje </a:t>
            </a:r>
            <a:r>
              <a:rPr lang="pl-PL" dirty="0"/>
              <a:t>zakona treba </a:t>
            </a:r>
            <a:r>
              <a:rPr lang="pl-PL" dirty="0" smtClean="0"/>
              <a:t>da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ispunjenje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profesionalan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/>
              <a:t>pravovremene</a:t>
            </a:r>
            <a:r>
              <a:rPr lang="en-US" dirty="0"/>
              <a:t>,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obrazložen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7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 </a:t>
            </a:r>
            <a:r>
              <a:rPr lang="sr-Latn-ME" i="1" dirty="0" smtClean="0"/>
              <a:t>Kako se postiže o</a:t>
            </a:r>
            <a:r>
              <a:rPr lang="en-US" i="1" dirty="0" err="1" smtClean="0"/>
              <a:t>bezb</a:t>
            </a:r>
            <a:r>
              <a:rPr lang="sr-Latn-ME" i="1" dirty="0" smtClean="0"/>
              <a:t>j</a:t>
            </a:r>
            <a:r>
              <a:rPr lang="en-US" i="1" dirty="0" smtClean="0"/>
              <a:t>e</a:t>
            </a:r>
            <a:r>
              <a:rPr lang="sr-Latn-ME" i="1" dirty="0" smtClean="0"/>
              <a:t>đ</a:t>
            </a:r>
            <a:r>
              <a:rPr lang="en-US" i="1" dirty="0" err="1" smtClean="0"/>
              <a:t>nje</a:t>
            </a:r>
            <a:r>
              <a:rPr lang="en-US" i="1" dirty="0" smtClean="0"/>
              <a:t> </a:t>
            </a:r>
            <a:r>
              <a:rPr lang="en-US" i="1" dirty="0" err="1" smtClean="0"/>
              <a:t>osnove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efikasan</a:t>
            </a:r>
            <a:r>
              <a:rPr lang="en-US" i="1" dirty="0" smtClean="0"/>
              <a:t> </a:t>
            </a:r>
            <a:r>
              <a:rPr lang="en-US" i="1" dirty="0" err="1" smtClean="0"/>
              <a:t>okvir</a:t>
            </a:r>
            <a:r>
              <a:rPr lang="sr-Latn-ME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obezb</a:t>
            </a:r>
            <a:r>
              <a:rPr lang="sr-Latn-ME" dirty="0"/>
              <a:t>ij</a:t>
            </a:r>
            <a:r>
              <a:rPr lang="en-US" dirty="0" err="1"/>
              <a:t>edio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odgovarajuu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, </a:t>
            </a:r>
            <a:r>
              <a:rPr lang="en-US" dirty="0" err="1"/>
              <a:t>regulatornu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institucionalnu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u</a:t>
            </a:r>
            <a:r>
              <a:rPr lang="sr-Latn-ME" dirty="0"/>
              <a:t>č</a:t>
            </a:r>
            <a:r>
              <a:rPr lang="en-US" dirty="0" err="1"/>
              <a:t>esnici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sr-Latn-ME" dirty="0"/>
              <a:t>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ugovornih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standardno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, regulative, </a:t>
            </a:r>
            <a:r>
              <a:rPr lang="en-US" dirty="0" err="1"/>
              <a:t>samoregulatornih</a:t>
            </a:r>
            <a:r>
              <a:rPr lang="sr-Latn-ME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dobrovoljnih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specifinih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, </a:t>
            </a:r>
            <a:r>
              <a:rPr lang="en-US" dirty="0" err="1"/>
              <a:t>istorije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tradicije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Poželjna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ešavina</a:t>
            </a:r>
            <a:r>
              <a:rPr lang="sr-Latn-ME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, regulative, </a:t>
            </a:r>
            <a:r>
              <a:rPr lang="en-US" dirty="0" err="1" smtClean="0"/>
              <a:t>samoregulisanja</a:t>
            </a:r>
            <a:r>
              <a:rPr lang="en-US" dirty="0"/>
              <a:t>, </a:t>
            </a:r>
            <a:r>
              <a:rPr lang="en-US" dirty="0" err="1"/>
              <a:t>dobrovoljnih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domenu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/>
              <a:t>e se,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/>
              <a:t>zemlje</a:t>
            </a:r>
            <a:r>
              <a:rPr lang="en-US" dirty="0"/>
              <a:t> do </a:t>
            </a:r>
            <a:r>
              <a:rPr lang="en-US" dirty="0" err="1"/>
              <a:t>zemlje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Kako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/>
              <a:t>nova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sti</a:t>
            </a:r>
            <a:r>
              <a:rPr lang="sr-Latn-ME" dirty="0"/>
              <a:t>č</a:t>
            </a:r>
            <a:r>
              <a:rPr lang="en-US" dirty="0"/>
              <a:t>u a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m</a:t>
            </a:r>
            <a:r>
              <a:rPr lang="sr-Latn-ME" dirty="0"/>
              <a:t>ij</a:t>
            </a:r>
            <a:r>
              <a:rPr lang="en-US" dirty="0" err="1"/>
              <a:t>enjaju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sr-Latn-ME" dirty="0"/>
              <a:t> </a:t>
            </a:r>
            <a:r>
              <a:rPr lang="it-IT" dirty="0" smtClean="0"/>
              <a:t> </a:t>
            </a:r>
            <a:r>
              <a:rPr lang="it-IT" dirty="0"/>
              <a:t>bi trebalo da se prilagode.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72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Principe </a:t>
            </a:r>
            <a:r>
              <a:rPr lang="en-US" dirty="0" err="1"/>
              <a:t>treba</a:t>
            </a:r>
            <a:r>
              <a:rPr lang="en-US" dirty="0"/>
              <a:t> da prate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listing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poslovnu</a:t>
            </a:r>
            <a:r>
              <a:rPr lang="en-US" dirty="0" smtClean="0"/>
              <a:t> </a:t>
            </a:r>
            <a:r>
              <a:rPr lang="en-US" dirty="0" err="1"/>
              <a:t>praksu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elovitosti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ovoga</a:t>
            </a:r>
            <a:r>
              <a:rPr lang="en-US" dirty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uzeti</a:t>
            </a:r>
            <a:r>
              <a:rPr lang="en-US" dirty="0"/>
              <a:t> 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interakciju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komplementarnost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elementima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etike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odgovorne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Takvu</a:t>
            </a:r>
            <a:r>
              <a:rPr lang="en-US" dirty="0" smtClean="0"/>
              <a:t> </a:t>
            </a:r>
            <a:r>
              <a:rPr lang="en-US" dirty="0" err="1" smtClean="0"/>
              <a:t>analizu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 smtClean="0"/>
              <a:t>okvira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64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cilju</a:t>
            </a:r>
            <a:r>
              <a:rPr lang="en-US" dirty="0" smtClean="0"/>
              <a:t>, 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konsultovanje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javnošu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 smtClean="0"/>
              <a:t>elementom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je</a:t>
            </a:r>
            <a:r>
              <a:rPr lang="en-US" dirty="0" smtClean="0"/>
              <a:t> </a:t>
            </a:r>
            <a:r>
              <a:rPr lang="en-US" dirty="0" err="1" smtClean="0"/>
              <a:t>široko</a:t>
            </a:r>
            <a:r>
              <a:rPr lang="en-US" dirty="0" smtClean="0"/>
              <a:t> </a:t>
            </a:r>
            <a:r>
              <a:rPr lang="en-US" dirty="0" err="1" smtClean="0"/>
              <a:t>prihva</a:t>
            </a:r>
            <a:r>
              <a:rPr lang="sr-Latn-ME" dirty="0" smtClean="0"/>
              <a:t>ć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dobra </a:t>
            </a:r>
            <a:r>
              <a:rPr lang="en-US" dirty="0" err="1" smtClean="0"/>
              <a:t>praksa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u </a:t>
            </a:r>
            <a:r>
              <a:rPr lang="en-US" dirty="0" err="1" smtClean="0"/>
              <a:t>svakoj</a:t>
            </a:r>
            <a:r>
              <a:rPr lang="en-US" dirty="0" smtClean="0"/>
              <a:t> </a:t>
            </a:r>
            <a:r>
              <a:rPr lang="en-US" dirty="0" err="1" smtClean="0"/>
              <a:t>jurisdikciji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 smtClean="0"/>
              <a:t>zakonodavci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na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razmotre</a:t>
            </a:r>
            <a:r>
              <a:rPr lang="sr-Latn-ME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unarodnim</a:t>
            </a:r>
            <a:r>
              <a:rPr lang="en-US" dirty="0" smtClean="0"/>
              <a:t> </a:t>
            </a:r>
            <a:r>
              <a:rPr lang="en-US" dirty="0" err="1" smtClean="0"/>
              <a:t>dijalogom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saradnjom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sr-Latn-ME" dirty="0" smtClean="0"/>
              <a:t>. </a:t>
            </a:r>
          </a:p>
          <a:p>
            <a:pPr algn="just"/>
            <a:r>
              <a:rPr lang="it-IT" dirty="0" smtClean="0"/>
              <a:t>Ukoliko se ovi uslovi ispune, verovatnije je da </a:t>
            </a:r>
            <a:r>
              <a:rPr lang="sr-Latn-ME" dirty="0" smtClean="0"/>
              <a:t>ć</a:t>
            </a:r>
            <a:r>
              <a:rPr lang="it-IT" dirty="0" smtClean="0"/>
              <a:t>e se izbe</a:t>
            </a:r>
            <a:r>
              <a:rPr lang="sr-Latn-ME" dirty="0" smtClean="0"/>
              <a:t>ć</a:t>
            </a:r>
            <a:r>
              <a:rPr lang="it-IT" dirty="0" smtClean="0"/>
              <a:t>i preterano</a:t>
            </a:r>
            <a:r>
              <a:rPr lang="sr-Latn-ME" dirty="0" smtClean="0"/>
              <a:t> </a:t>
            </a:r>
            <a:r>
              <a:rPr lang="en-US" dirty="0" err="1" smtClean="0"/>
              <a:t>propisivanje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podržavati</a:t>
            </a:r>
            <a:r>
              <a:rPr lang="en-US" dirty="0" smtClean="0"/>
              <a:t> </a:t>
            </a:r>
            <a:r>
              <a:rPr lang="en-US" dirty="0" err="1" smtClean="0"/>
              <a:t>preduzetništvo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avati</a:t>
            </a:r>
            <a:r>
              <a:rPr lang="en-US" dirty="0" smtClean="0"/>
              <a:t> </a:t>
            </a:r>
            <a:r>
              <a:rPr lang="en-US" dirty="0" err="1" smtClean="0"/>
              <a:t>rizici</a:t>
            </a:r>
            <a:r>
              <a:rPr lang="sr-Latn-ME" dirty="0" smtClean="0"/>
              <a:t> </a:t>
            </a:r>
            <a:r>
              <a:rPr lang="en-US" dirty="0" err="1" smtClean="0"/>
              <a:t>razornih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u </a:t>
            </a:r>
            <a:r>
              <a:rPr lang="en-US" dirty="0" err="1" smtClean="0"/>
              <a:t>privatnom</a:t>
            </a:r>
            <a:r>
              <a:rPr lang="en-US" dirty="0" smtClean="0"/>
              <a:t>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javnim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16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 smtClean="0"/>
              <a:t>integritet</a:t>
            </a:r>
            <a:r>
              <a:rPr lang="sr-Latn-ME" dirty="0" smtClean="0"/>
              <a:t> </a:t>
            </a:r>
            <a:r>
              <a:rPr lang="pl-PL" dirty="0" smtClean="0"/>
              <a:t>tržišta </a:t>
            </a:r>
            <a:r>
              <a:rPr lang="pl-PL" dirty="0"/>
              <a:t>i podsticaje koje stvara za uesnike na tržištu, kao i </a:t>
            </a:r>
            <a:r>
              <a:rPr lang="pl-PL" dirty="0" smtClean="0"/>
              <a:t>na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transparentnog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Korporativni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snažnu</a:t>
            </a:r>
            <a:r>
              <a:rPr lang="en-US" dirty="0" smtClean="0"/>
              <a:t> </a:t>
            </a:r>
            <a:r>
              <a:rPr lang="en-US" dirty="0" err="1"/>
              <a:t>silu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Regulatorno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zakonsko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,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 smtClean="0"/>
              <a:t>kog</a:t>
            </a:r>
            <a:r>
              <a:rPr lang="sr-Latn-ME" dirty="0" smtClean="0"/>
              <a:t>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sr-Latn-ME" dirty="0"/>
              <a:t>j</a:t>
            </a:r>
            <a:r>
              <a:rPr lang="en-US" dirty="0" err="1"/>
              <a:t>eluju</a:t>
            </a:r>
            <a:r>
              <a:rPr lang="en-US" dirty="0"/>
              <a:t> je </a:t>
            </a:r>
            <a:r>
              <a:rPr lang="en-US" dirty="0" err="1"/>
              <a:t>stoga</a:t>
            </a:r>
            <a:r>
              <a:rPr lang="en-US" dirty="0"/>
              <a:t> od </a:t>
            </a:r>
            <a:r>
              <a:rPr lang="en-US" dirty="0" err="1"/>
              <a:t>kljune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sveukupne</a:t>
            </a:r>
            <a:r>
              <a:rPr lang="sr-Latn-ME" dirty="0"/>
              <a:t> </a:t>
            </a:r>
            <a:r>
              <a:rPr lang="nb-NO" dirty="0"/>
              <a:t>ekonomske rezultate. 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57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nb-NO" dirty="0" smtClean="0"/>
              <a:t>Kreatori </a:t>
            </a:r>
            <a:r>
              <a:rPr lang="nb-NO" dirty="0"/>
              <a:t>politike su odgovorni za </a:t>
            </a:r>
            <a:r>
              <a:rPr lang="nb-NO" dirty="0" smtClean="0"/>
              <a:t>postavljanje</a:t>
            </a:r>
            <a:r>
              <a:rPr lang="sr-Latn-ME" dirty="0" smtClean="0"/>
              <a:t> </a:t>
            </a:r>
            <a:r>
              <a:rPr lang="pl-PL" dirty="0" smtClean="0"/>
              <a:t>okvira </a:t>
            </a:r>
            <a:r>
              <a:rPr lang="pl-PL" dirty="0"/>
              <a:t>koji je dovoljno fleksibilan da ispuni potrebe kompanija koje </a:t>
            </a:r>
            <a:r>
              <a:rPr lang="pl-PL" dirty="0" smtClean="0"/>
              <a:t>djeluju </a:t>
            </a:r>
            <a:r>
              <a:rPr lang="en-US" dirty="0" smtClean="0"/>
              <a:t>u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 smtClean="0"/>
              <a:t>olakšavaju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najefikasnijeg</a:t>
            </a:r>
            <a:r>
              <a:rPr lang="en-US" dirty="0"/>
              <a:t> </a:t>
            </a:r>
            <a:r>
              <a:rPr lang="en-US" dirty="0" err="1"/>
              <a:t>korišenja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postigao</a:t>
            </a:r>
            <a:r>
              <a:rPr lang="en-US" dirty="0"/>
              <a:t>, </a:t>
            </a:r>
            <a:r>
              <a:rPr lang="en-US" dirty="0" err="1"/>
              <a:t>kreatori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usredsre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krajnje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a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razmatranju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promenljive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podsticaja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 smtClean="0"/>
              <a:t>samoregulatornih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sistemskih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da </a:t>
            </a:r>
            <a:r>
              <a:rPr lang="en-US" dirty="0" err="1"/>
              <a:t>disciplinuju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promovišu</a:t>
            </a:r>
            <a:r>
              <a:rPr lang="en-US" dirty="0" smtClean="0"/>
              <a:t> </a:t>
            </a:r>
            <a:r>
              <a:rPr lang="en-US" dirty="0" err="1"/>
              <a:t>odgovornost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3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Uvod </a:t>
            </a:r>
          </a:p>
          <a:p>
            <a:pPr marL="0" indent="0">
              <a:buNone/>
            </a:pPr>
            <a:r>
              <a:rPr lang="sr-Latn-ME" dirty="0" smtClean="0"/>
              <a:t>I -Obezbjeđenje </a:t>
            </a:r>
            <a:r>
              <a:rPr lang="sr-Latn-ME" dirty="0" smtClean="0"/>
              <a:t>osnove za efikasan okvir korporativnog </a:t>
            </a:r>
            <a:r>
              <a:rPr lang="sr-Latn-ME" dirty="0" smtClean="0"/>
              <a:t>upravljanja </a:t>
            </a:r>
          </a:p>
          <a:p>
            <a:pPr marL="0" indent="0">
              <a:buNone/>
            </a:pPr>
            <a:r>
              <a:rPr lang="sr-Latn-ME" dirty="0" smtClean="0"/>
              <a:t>II - Prava </a:t>
            </a:r>
            <a:r>
              <a:rPr lang="sr-Latn-ME" dirty="0" smtClean="0"/>
              <a:t>akcionara i ključne funkcije </a:t>
            </a:r>
            <a:r>
              <a:rPr lang="sr-Latn-ME" dirty="0" smtClean="0"/>
              <a:t>vlasništva i  njihova  zaštita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III -Ravnopravan </a:t>
            </a:r>
            <a:r>
              <a:rPr lang="sr-Latn-ME" dirty="0" smtClean="0"/>
              <a:t>tretman </a:t>
            </a:r>
            <a:r>
              <a:rPr lang="sr-Latn-ME" dirty="0" smtClean="0"/>
              <a:t>akcionara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IV - Uloga </a:t>
            </a:r>
            <a:r>
              <a:rPr lang="sr-Latn-ME" dirty="0" smtClean="0"/>
              <a:t>zainteresovanih strana u korporativnom upravljanju </a:t>
            </a:r>
            <a:r>
              <a:rPr lang="sr-Latn-ME" dirty="0" smtClean="0"/>
              <a:t>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V - Objavljivanje </a:t>
            </a:r>
            <a:r>
              <a:rPr lang="sr-Latn-ME" dirty="0" smtClean="0"/>
              <a:t>podataka i transpanentnost</a:t>
            </a:r>
          </a:p>
          <a:p>
            <a:pPr marL="0" indent="0">
              <a:buNone/>
            </a:pPr>
            <a:r>
              <a:rPr lang="sr-Latn-ME" dirty="0" smtClean="0"/>
              <a:t>VI - Odgovornost </a:t>
            </a:r>
            <a:r>
              <a:rPr lang="sr-Latn-ME" dirty="0" smtClean="0"/>
              <a:t>odbora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25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vladavinom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sprovodivi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Ukoliko su potrebni novi zakoni i propisi, kao recimo za jasne </a:t>
            </a:r>
            <a:r>
              <a:rPr lang="pl-PL" dirty="0" smtClean="0"/>
              <a:t>slučajeve nepravilnosti </a:t>
            </a:r>
            <a:r>
              <a:rPr lang="pl-PL" dirty="0"/>
              <a:t>na tržištu, oni treba da budu kreirani na </a:t>
            </a:r>
            <a:r>
              <a:rPr lang="pl-PL" dirty="0" smtClean="0"/>
              <a:t>način </a:t>
            </a:r>
            <a:r>
              <a:rPr lang="pl-PL" dirty="0"/>
              <a:t>koji ih </a:t>
            </a:r>
            <a:r>
              <a:rPr lang="pl-PL" dirty="0" smtClean="0"/>
              <a:t>čini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nepristrasan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sr-Latn-ME" dirty="0" smtClean="0"/>
              <a:t> </a:t>
            </a:r>
            <a:r>
              <a:rPr lang="nb-NO" dirty="0" smtClean="0"/>
              <a:t>pokrivaju</a:t>
            </a:r>
            <a:r>
              <a:rPr lang="sr-Latn-ME" dirty="0" smtClean="0"/>
              <a:t>ć</a:t>
            </a:r>
            <a:r>
              <a:rPr lang="nb-NO" dirty="0" smtClean="0"/>
              <a:t>i </a:t>
            </a:r>
            <a:r>
              <a:rPr lang="nb-NO" dirty="0"/>
              <a:t>sve strane. </a:t>
            </a:r>
            <a:endParaRPr lang="sr-Latn-ME" dirty="0" smtClean="0"/>
          </a:p>
          <a:p>
            <a:pPr algn="just"/>
            <a:r>
              <a:rPr lang="nb-NO" dirty="0" smtClean="0"/>
              <a:t>Efikasan na</a:t>
            </a:r>
            <a:r>
              <a:rPr lang="sr-Latn-ME" dirty="0" smtClean="0"/>
              <a:t>č</a:t>
            </a:r>
            <a:r>
              <a:rPr lang="nb-NO" dirty="0" smtClean="0"/>
              <a:t>in </a:t>
            </a:r>
            <a:r>
              <a:rPr lang="nb-NO" dirty="0"/>
              <a:t>da se to </a:t>
            </a:r>
            <a:r>
              <a:rPr lang="nb-NO" dirty="0" smtClean="0"/>
              <a:t>u</a:t>
            </a:r>
            <a:r>
              <a:rPr lang="sr-Latn-ME" dirty="0" smtClean="0"/>
              <a:t>č</a:t>
            </a:r>
            <a:r>
              <a:rPr lang="nb-NO" dirty="0" smtClean="0"/>
              <a:t>ini predstavljaju</a:t>
            </a:r>
            <a:r>
              <a:rPr lang="sr-Latn-ME" dirty="0" smtClean="0"/>
              <a:t> </a:t>
            </a:r>
            <a:r>
              <a:rPr lang="en-US" dirty="0" err="1" smtClean="0"/>
              <a:t>konsultacije</a:t>
            </a:r>
            <a:r>
              <a:rPr lang="en-US" dirty="0" smtClean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nadzornih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korporacijama</a:t>
            </a:r>
            <a:r>
              <a:rPr lang="en-US" dirty="0"/>
              <a:t>,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pl-PL" dirty="0" smtClean="0"/>
              <a:t>reprezentativnim </a:t>
            </a:r>
            <a:r>
              <a:rPr lang="pl-PL" dirty="0"/>
              <a:t>organizacijama i drugim zainteresovanim stranama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30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Treba tako</a:t>
            </a:r>
            <a:r>
              <a:rPr lang="sr-Latn-ME" dirty="0"/>
              <a:t>đ</a:t>
            </a:r>
            <a:r>
              <a:rPr lang="it-IT" dirty="0"/>
              <a:t>e utvrditi mehanizme za zaštitu prava strana. </a:t>
            </a:r>
            <a:endParaRPr lang="sr-Latn-ME" dirty="0"/>
          </a:p>
          <a:p>
            <a:pPr algn="just"/>
            <a:r>
              <a:rPr lang="it-IT" dirty="0"/>
              <a:t>Da bi se</a:t>
            </a:r>
            <a:r>
              <a:rPr lang="sr-Latn-ME" dirty="0"/>
              <a:t> </a:t>
            </a:r>
            <a:r>
              <a:rPr lang="en-US" dirty="0" err="1"/>
              <a:t>izb</a:t>
            </a:r>
            <a:r>
              <a:rPr lang="sr-Latn-ME" dirty="0"/>
              <a:t>j</a:t>
            </a:r>
            <a:r>
              <a:rPr lang="en-US" dirty="0" err="1"/>
              <a:t>egla</a:t>
            </a:r>
            <a:r>
              <a:rPr lang="en-US" dirty="0"/>
              <a:t> </a:t>
            </a:r>
            <a:r>
              <a:rPr lang="en-US" dirty="0" err="1"/>
              <a:t>prekom</a:t>
            </a:r>
            <a:r>
              <a:rPr lang="sr-Latn-ME" dirty="0"/>
              <a:t>j</a:t>
            </a:r>
            <a:r>
              <a:rPr lang="en-US" dirty="0" err="1"/>
              <a:t>erna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, </a:t>
            </a:r>
            <a:r>
              <a:rPr lang="en-US" dirty="0" err="1"/>
              <a:t>nesprovodivi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nehoti</a:t>
            </a:r>
            <a:r>
              <a:rPr lang="sr-Latn-ME" dirty="0"/>
              <a:t>č</a:t>
            </a:r>
            <a:r>
              <a:rPr lang="en-US" dirty="0"/>
              <a:t>ne </a:t>
            </a:r>
            <a:r>
              <a:rPr lang="en-US" dirty="0" err="1"/>
              <a:t>posledice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spr</a:t>
            </a:r>
            <a:r>
              <a:rPr lang="sr-Latn-ME" dirty="0"/>
              <a:t>ij</a:t>
            </a:r>
            <a:r>
              <a:rPr lang="en-US" dirty="0"/>
              <a:t>e</a:t>
            </a:r>
            <a:r>
              <a:rPr lang="sr-Latn-ME" dirty="0"/>
              <a:t>č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poremetiti</a:t>
            </a:r>
            <a:r>
              <a:rPr lang="en-US" dirty="0"/>
              <a:t> </a:t>
            </a:r>
            <a:r>
              <a:rPr lang="en-US" dirty="0" err="1"/>
              <a:t>dinamiku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kreirati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/>
              <a:t>ere </a:t>
            </a:r>
            <a:r>
              <a:rPr lang="en-US" dirty="0" err="1"/>
              <a:t>politike</a:t>
            </a:r>
            <a:r>
              <a:rPr lang="sr-Latn-ME" dirty="0"/>
              <a:t> </a:t>
            </a:r>
            <a:r>
              <a:rPr lang="en-US" dirty="0" err="1"/>
              <a:t>imaju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sveukupne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Takva</a:t>
            </a:r>
            <a:r>
              <a:rPr lang="en-US" dirty="0"/>
              <a:t> proc</a:t>
            </a:r>
            <a:r>
              <a:rPr lang="sr-Latn-ME" dirty="0"/>
              <a:t>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uzme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/>
              <a:t>sprovo</a:t>
            </a:r>
            <a:r>
              <a:rPr lang="sr-Latn-ME" dirty="0"/>
              <a:t>đ</a:t>
            </a:r>
            <a:r>
              <a:rPr lang="en-US" dirty="0" err="1"/>
              <a:t>enjem</a:t>
            </a:r>
            <a:r>
              <a:rPr lang="en-US" dirty="0"/>
              <a:t>, </a:t>
            </a:r>
            <a:r>
              <a:rPr lang="en-US" dirty="0" err="1"/>
              <a:t>uklju</a:t>
            </a:r>
            <a:r>
              <a:rPr lang="sr-Latn-ME" dirty="0"/>
              <a:t>č</a:t>
            </a:r>
            <a:r>
              <a:rPr lang="en-US" dirty="0" err="1"/>
              <a:t>uju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it-IT" dirty="0"/>
              <a:t>sposobnost vlasti da spr</a:t>
            </a:r>
            <a:r>
              <a:rPr lang="sr-Latn-ME" dirty="0"/>
              <a:t>ij</a:t>
            </a:r>
            <a:r>
              <a:rPr lang="it-IT" dirty="0"/>
              <a:t>e</a:t>
            </a:r>
            <a:r>
              <a:rPr lang="sr-Latn-ME" dirty="0"/>
              <a:t>č</a:t>
            </a:r>
            <a:r>
              <a:rPr lang="it-IT" dirty="0"/>
              <a:t>i nepošteno ponašanje i da nametne</a:t>
            </a:r>
            <a:r>
              <a:rPr lang="sr-Latn-ME" dirty="0"/>
              <a:t> </a:t>
            </a:r>
            <a:r>
              <a:rPr lang="en-US" dirty="0"/>
              <a:t>d</a:t>
            </a:r>
            <a:r>
              <a:rPr lang="sr-Latn-ME" dirty="0"/>
              <a:t>j</a:t>
            </a:r>
            <a:r>
              <a:rPr lang="en-US" dirty="0" err="1"/>
              <a:t>elotvorne</a:t>
            </a:r>
            <a:r>
              <a:rPr lang="en-US" dirty="0"/>
              <a:t> </a:t>
            </a:r>
            <a:r>
              <a:rPr lang="en-US" dirty="0" err="1"/>
              <a:t>sankcije</a:t>
            </a:r>
            <a:r>
              <a:rPr lang="en-US" dirty="0"/>
              <a:t> 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 </a:t>
            </a:r>
            <a:r>
              <a:rPr lang="en-US" dirty="0" err="1"/>
              <a:t>prekršaja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51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formulisani</a:t>
            </a:r>
            <a:r>
              <a:rPr lang="en-US" dirty="0"/>
              <a:t> u </a:t>
            </a:r>
            <a:r>
              <a:rPr lang="en-US" dirty="0" err="1" smtClean="0"/>
              <a:t>dobrovoljnim</a:t>
            </a:r>
            <a:r>
              <a:rPr lang="sr-Latn-ME" dirty="0" smtClean="0"/>
              <a:t> </a:t>
            </a:r>
            <a:r>
              <a:rPr lang="pl-PL" dirty="0" smtClean="0"/>
              <a:t>kodeksima </a:t>
            </a:r>
            <a:r>
              <a:rPr lang="pl-PL" dirty="0"/>
              <a:t>i standardima koji nemaju status zakona ili propisa. </a:t>
            </a:r>
            <a:endParaRPr lang="pl-PL" dirty="0" smtClean="0"/>
          </a:p>
          <a:p>
            <a:pPr algn="just"/>
            <a:r>
              <a:rPr lang="pl-PL" dirty="0" smtClean="0"/>
              <a:t>Dok takvi </a:t>
            </a:r>
            <a:r>
              <a:rPr lang="en-US" dirty="0" err="1" smtClean="0"/>
              <a:t>kodeksi</a:t>
            </a:r>
            <a:r>
              <a:rPr lang="en-US" dirty="0" smtClean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</a:t>
            </a:r>
            <a:r>
              <a:rPr lang="pl-PL" dirty="0"/>
              <a:t>, oni akcionare i druge zainteresovane strane mogu ostaviti </a:t>
            </a:r>
            <a:r>
              <a:rPr lang="pl-PL" dirty="0" smtClean="0"/>
              <a:t>u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statusa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kodeksi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standard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eksplicitna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, </a:t>
            </a:r>
            <a:r>
              <a:rPr lang="en-US" dirty="0" err="1"/>
              <a:t>kredibilitet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smtClean="0"/>
              <a:t>status</a:t>
            </a:r>
            <a:r>
              <a:rPr lang="sr-Latn-ME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/>
              <a:t>odredi</a:t>
            </a:r>
            <a:r>
              <a:rPr lang="en-US" dirty="0"/>
              <a:t>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pokrivanja</a:t>
            </a:r>
            <a:r>
              <a:rPr lang="en-US" dirty="0"/>
              <a:t>,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sankcija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79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organa u </a:t>
            </a:r>
            <a:r>
              <a:rPr lang="en-US" dirty="0" err="1" smtClean="0"/>
              <a:t>jurisdikciji</a:t>
            </a:r>
            <a:r>
              <a:rPr lang="sr-Latn-ME" dirty="0" smtClean="0"/>
              <a:t> </a:t>
            </a:r>
            <a:r>
              <a:rPr lang="pt-BR" dirty="0" smtClean="0"/>
              <a:t>treba </a:t>
            </a:r>
            <a:r>
              <a:rPr lang="pt-BR" dirty="0"/>
              <a:t>da se jasno artikuliše i da </a:t>
            </a:r>
            <a:r>
              <a:rPr lang="pt-BR" dirty="0" smtClean="0"/>
              <a:t>obezb</a:t>
            </a:r>
            <a:r>
              <a:rPr lang="sr-Latn-ME" dirty="0" smtClean="0"/>
              <a:t>ij</a:t>
            </a:r>
            <a:r>
              <a:rPr lang="pt-BR" dirty="0" smtClean="0"/>
              <a:t>edi </a:t>
            </a:r>
            <a:r>
              <a:rPr lang="pt-BR" dirty="0"/>
              <a:t>da se poštuje </a:t>
            </a:r>
            <a:r>
              <a:rPr lang="pt-BR" dirty="0" smtClean="0"/>
              <a:t>javni</a:t>
            </a:r>
            <a:r>
              <a:rPr lang="sr-Latn-ME" dirty="0" smtClean="0"/>
              <a:t> </a:t>
            </a:r>
            <a:r>
              <a:rPr lang="en-US" dirty="0" err="1" smtClean="0"/>
              <a:t>interes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Na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smtClean="0"/>
              <a:t>eve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kao </a:t>
            </a:r>
            <a:r>
              <a:rPr lang="pl-PL" dirty="0"/>
              <a:t>što su zakon o </a:t>
            </a:r>
            <a:r>
              <a:rPr lang="pl-PL" dirty="0" smtClean="0"/>
              <a:t>preduzećima</a:t>
            </a:r>
            <a:r>
              <a:rPr lang="pl-PL" dirty="0"/>
              <a:t>, propisi za hartije od </a:t>
            </a:r>
            <a:r>
              <a:rPr lang="pl-PL" dirty="0" smtClean="0"/>
              <a:t>vrijednosti,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,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, </a:t>
            </a:r>
            <a:r>
              <a:rPr lang="en-US" dirty="0" err="1" smtClean="0"/>
              <a:t>obligaciono</a:t>
            </a:r>
            <a:r>
              <a:rPr lang="sr-Latn-ME" dirty="0" smtClean="0"/>
              <a:t> </a:t>
            </a:r>
            <a:r>
              <a:rPr lang="pl-PL" dirty="0" smtClean="0"/>
              <a:t>pravo</a:t>
            </a:r>
            <a:r>
              <a:rPr lang="pl-PL" dirty="0"/>
              <a:t>, zakon o radnim odnosima i zakon o porezu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Pod </a:t>
            </a:r>
            <a:r>
              <a:rPr lang="pl-PL" dirty="0" smtClean="0"/>
              <a:t>ovakvim </a:t>
            </a:r>
            <a:r>
              <a:rPr lang="en-US" dirty="0" err="1" smtClean="0"/>
              <a:t>okolnostima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opasnost</a:t>
            </a:r>
            <a:r>
              <a:rPr lang="en-US" dirty="0"/>
              <a:t> da </a:t>
            </a:r>
            <a:r>
              <a:rPr lang="en-US" dirty="0" err="1"/>
              <a:t>razna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izazvati</a:t>
            </a:r>
            <a:r>
              <a:rPr lang="sr-Latn-ME" dirty="0" smtClean="0"/>
              <a:t> </a:t>
            </a:r>
            <a:r>
              <a:rPr lang="en-US" dirty="0" err="1" smtClean="0"/>
              <a:t>nehoti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preklapanja</a:t>
            </a:r>
            <a:r>
              <a:rPr lang="en-US" dirty="0"/>
              <a:t>, pa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normi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iti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62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 je da </a:t>
            </a:r>
            <a:r>
              <a:rPr lang="en-US" dirty="0" err="1" smtClean="0"/>
              <a:t>kreatori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esni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opasnosti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preduzimaju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 da je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smtClean="0"/>
              <a:t>e.</a:t>
            </a:r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da se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definiše</a:t>
            </a:r>
            <a:r>
              <a:rPr lang="sr-Latn-ME" dirty="0" smtClean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dgovornosti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raznim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, </a:t>
            </a:r>
            <a:r>
              <a:rPr lang="en-US" dirty="0" err="1" smtClean="0"/>
              <a:t>implementaciju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se </a:t>
            </a:r>
            <a:r>
              <a:rPr lang="en-US" dirty="0" err="1" smtClean="0"/>
              <a:t>poštuju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efikasnije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r>
              <a:rPr lang="en-US" dirty="0" err="1" smtClean="0"/>
              <a:t>komplementarnih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agencija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Preklapanje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kontradiktorni</a:t>
            </a:r>
            <a:r>
              <a:rPr lang="sr-Latn-ME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nacionalnim</a:t>
            </a:r>
            <a:r>
              <a:rPr lang="en-US" dirty="0" smtClean="0"/>
              <a:t> </a:t>
            </a:r>
            <a:r>
              <a:rPr lang="en-US" dirty="0" err="1" smtClean="0"/>
              <a:t>jurisdikcijama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predstavljaju</a:t>
            </a:r>
            <a:r>
              <a:rPr lang="en-US" dirty="0" smtClean="0"/>
              <a:t> problem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pratiti</a:t>
            </a:r>
            <a:r>
              <a:rPr lang="en-US" dirty="0" smtClean="0"/>
              <a:t> da ne bi </a:t>
            </a:r>
            <a:r>
              <a:rPr lang="en-US" dirty="0" err="1" smtClean="0"/>
              <a:t>došlo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do </a:t>
            </a:r>
            <a:r>
              <a:rPr lang="en-US" dirty="0" err="1" smtClean="0"/>
              <a:t>kakvog</a:t>
            </a:r>
            <a:r>
              <a:rPr lang="en-US" dirty="0" smtClean="0"/>
              <a:t> </a:t>
            </a:r>
            <a:r>
              <a:rPr lang="en-US" dirty="0" err="1" smtClean="0"/>
              <a:t>regulatornog</a:t>
            </a:r>
            <a:r>
              <a:rPr lang="en-US" dirty="0" smtClean="0"/>
              <a:t> </a:t>
            </a:r>
            <a:r>
              <a:rPr lang="en-US" dirty="0" err="1" smtClean="0"/>
              <a:t>vakuma</a:t>
            </a:r>
            <a:r>
              <a:rPr lang="en-US" dirty="0" smtClean="0"/>
              <a:t> (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provuku</a:t>
            </a:r>
            <a:r>
              <a:rPr lang="en-US" dirty="0" smtClean="0"/>
              <a:t> a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elo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eksplicitnu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), a </a:t>
            </a:r>
            <a:r>
              <a:rPr lang="en-US" dirty="0" err="1" smtClean="0"/>
              <a:t>i</a:t>
            </a:r>
            <a:r>
              <a:rPr lang="en-US" dirty="0" smtClean="0"/>
              <a:t> da bi se </a:t>
            </a:r>
            <a:r>
              <a:rPr lang="en-US" dirty="0" err="1" smtClean="0"/>
              <a:t>smanjili</a:t>
            </a:r>
            <a:r>
              <a:rPr lang="en-US" dirty="0" smtClean="0"/>
              <a:t>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usaglašavanja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razliitim</a:t>
            </a:r>
            <a:r>
              <a:rPr lang="en-US" dirty="0" smtClean="0"/>
              <a:t> </a:t>
            </a:r>
            <a:r>
              <a:rPr lang="en-US" dirty="0" err="1" smtClean="0"/>
              <a:t>sistemima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16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Kada se zakonske odgovornosti ili nadzor prenesu na </a:t>
            </a:r>
            <a:r>
              <a:rPr lang="pl-PL" dirty="0" smtClean="0"/>
              <a:t>tijela </a:t>
            </a:r>
            <a:r>
              <a:rPr lang="pl-PL" dirty="0"/>
              <a:t>koja </a:t>
            </a:r>
            <a:r>
              <a:rPr lang="pl-PL" dirty="0" smtClean="0"/>
              <a:t>nisu javna</a:t>
            </a:r>
            <a:r>
              <a:rPr lang="pl-PL" dirty="0"/>
              <a:t>, poželjno je jasno utvrditi zašto i pod kojim uslovima je </a:t>
            </a:r>
            <a:r>
              <a:rPr lang="pl-PL" dirty="0" smtClean="0"/>
              <a:t>takav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/>
              <a:t>poželjan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/>
              <a:t>je </a:t>
            </a:r>
            <a:r>
              <a:rPr lang="en-US" dirty="0" err="1"/>
              <a:t>bitno</a:t>
            </a:r>
            <a:r>
              <a:rPr lang="en-US" dirty="0"/>
              <a:t> da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delegirane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/>
              <a:t>D. Nadzorni, regulatorni organi i organi za </a:t>
            </a:r>
            <a:r>
              <a:rPr lang="pl-PL" dirty="0" smtClean="0"/>
              <a:t>sprovođenje </a:t>
            </a:r>
            <a:r>
              <a:rPr lang="pl-PL" dirty="0"/>
              <a:t>zakona </a:t>
            </a:r>
            <a:r>
              <a:rPr lang="pl-PL" dirty="0" smtClean="0"/>
              <a:t>treba </a:t>
            </a:r>
            <a:r>
              <a:rPr lang="en-US" dirty="0" smtClean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ispunjenje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objektivan</a:t>
            </a:r>
            <a:r>
              <a:rPr lang="en-US" dirty="0"/>
              <a:t> </a:t>
            </a:r>
            <a:r>
              <a:rPr lang="en-US" dirty="0" err="1"/>
              <a:t>nain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pravovremene</a:t>
            </a:r>
            <a:r>
              <a:rPr lang="en-US" dirty="0"/>
              <a:t>,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detaljno</a:t>
            </a:r>
            <a:r>
              <a:rPr lang="sr-Latn-ME" dirty="0" smtClean="0"/>
              <a:t> </a:t>
            </a:r>
            <a:r>
              <a:rPr lang="en-US" dirty="0" err="1" smtClean="0"/>
              <a:t>obrazložene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4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Regulatorne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smtClean="0"/>
              <a:t>ere t</a:t>
            </a:r>
            <a:r>
              <a:rPr lang="sr-Latn-ME" dirty="0" smtClean="0"/>
              <a:t>ij</a:t>
            </a:r>
            <a:r>
              <a:rPr lang="en-US" dirty="0" err="1" smtClean="0"/>
              <a:t>elima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vrše</a:t>
            </a:r>
            <a:r>
              <a:rPr lang="sr-Latn-ME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funkciju</a:t>
            </a:r>
            <a:r>
              <a:rPr lang="en-US" dirty="0" smtClean="0"/>
              <a:t> bez </a:t>
            </a:r>
            <a:r>
              <a:rPr lang="en-US" dirty="0" err="1" smtClean="0"/>
              <a:t>sukoba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en-US" dirty="0" smtClean="0"/>
              <a:t> </a:t>
            </a:r>
            <a:r>
              <a:rPr lang="en-US" dirty="0" err="1" smtClean="0"/>
              <a:t>sudskoj</a:t>
            </a:r>
            <a:r>
              <a:rPr lang="en-US" dirty="0" smtClean="0"/>
              <a:t> </a:t>
            </a:r>
            <a:r>
              <a:rPr lang="en-US" dirty="0" err="1" smtClean="0"/>
              <a:t>reviziji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err="1" smtClean="0"/>
              <a:t>raste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se 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pl-PL" dirty="0" smtClean="0"/>
              <a:t>događaja </a:t>
            </a:r>
            <a:r>
              <a:rPr lang="pl-PL" dirty="0" smtClean="0"/>
              <a:t>u korporaciji i obim </a:t>
            </a:r>
            <a:r>
              <a:rPr lang="pl-PL" dirty="0" smtClean="0"/>
              <a:t>objelodanjenih </a:t>
            </a:r>
            <a:r>
              <a:rPr lang="pl-PL" dirty="0" smtClean="0"/>
              <a:t>podataka, resursi nadzornih, </a:t>
            </a:r>
            <a:r>
              <a:rPr lang="en-US" dirty="0" err="1" smtClean="0"/>
              <a:t>regulatornih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pod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pritiskom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rezultat</a:t>
            </a:r>
            <a:r>
              <a:rPr lang="sr-Latn-ME" dirty="0" smtClean="0"/>
              <a:t> </a:t>
            </a:r>
            <a:r>
              <a:rPr lang="en-US" dirty="0" smtClean="0"/>
              <a:t>toga, da bi </a:t>
            </a:r>
            <a:r>
              <a:rPr lang="en-US" dirty="0" err="1" smtClean="0"/>
              <a:t>prati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doga</a:t>
            </a:r>
            <a:r>
              <a:rPr lang="sr-Latn-ME" dirty="0" smtClean="0"/>
              <a:t>đ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veliku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kvalifikovanim</a:t>
            </a:r>
            <a:r>
              <a:rPr lang="sr-Latn-ME" dirty="0" smtClean="0"/>
              <a:t> </a:t>
            </a:r>
            <a:r>
              <a:rPr lang="en-US" dirty="0" err="1" smtClean="0"/>
              <a:t>službenicima</a:t>
            </a:r>
            <a:r>
              <a:rPr lang="en-US" dirty="0" smtClean="0"/>
              <a:t> da bi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edili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istražne</a:t>
            </a:r>
            <a:r>
              <a:rPr lang="en-US" dirty="0" smtClean="0"/>
              <a:t> </a:t>
            </a:r>
            <a:r>
              <a:rPr lang="en-US" dirty="0" err="1" smtClean="0"/>
              <a:t>kapacitete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it-IT" dirty="0" smtClean="0"/>
              <a:t>šta treba obezb</a:t>
            </a:r>
            <a:r>
              <a:rPr lang="sr-Latn-ME" dirty="0" smtClean="0"/>
              <a:t>ij</a:t>
            </a:r>
            <a:r>
              <a:rPr lang="it-IT" dirty="0" smtClean="0"/>
              <a:t>editi odgovaraju</a:t>
            </a:r>
            <a:r>
              <a:rPr lang="sr-Latn-ME" dirty="0" smtClean="0"/>
              <a:t>ć</a:t>
            </a:r>
            <a:r>
              <a:rPr lang="it-IT" dirty="0" smtClean="0"/>
              <a:t>a sredstva. </a:t>
            </a:r>
            <a:endParaRPr lang="sr-Latn-ME" dirty="0" smtClean="0"/>
          </a:p>
          <a:p>
            <a:pPr algn="just"/>
            <a:r>
              <a:rPr lang="it-IT" dirty="0" smtClean="0"/>
              <a:t>Sposobnost da se privu</a:t>
            </a:r>
            <a:r>
              <a:rPr lang="sr-Latn-ME" dirty="0" smtClean="0"/>
              <a:t>č</a:t>
            </a:r>
            <a:r>
              <a:rPr lang="it-IT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osoblje</a:t>
            </a:r>
            <a:r>
              <a:rPr lang="en-US" dirty="0" smtClean="0"/>
              <a:t> pod </a:t>
            </a:r>
            <a:r>
              <a:rPr lang="en-US" dirty="0" err="1" smtClean="0"/>
              <a:t>konkurentnim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unaprediti</a:t>
            </a:r>
            <a:r>
              <a:rPr lang="en-US" dirty="0" smtClean="0"/>
              <a:t> </a:t>
            </a:r>
            <a:r>
              <a:rPr lang="en-US" dirty="0" err="1" smtClean="0"/>
              <a:t>kvalitet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nezavisnost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nadzoru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21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i="1" dirty="0" smtClean="0"/>
              <a:t>Princip </a:t>
            </a:r>
            <a:r>
              <a:rPr lang="nn-NO" i="1" dirty="0" smtClean="0"/>
              <a:t>II</a:t>
            </a:r>
            <a:r>
              <a:rPr lang="sr-Latn-ME" i="1" dirty="0" smtClean="0"/>
              <a:t> </a:t>
            </a:r>
            <a:r>
              <a:rPr lang="sr-Latn-ME" i="1" dirty="0" smtClean="0"/>
              <a:t>-</a:t>
            </a:r>
            <a:r>
              <a:rPr lang="nn-NO" i="1" dirty="0" smtClean="0"/>
              <a:t> </a:t>
            </a:r>
            <a:r>
              <a:rPr lang="nn-NO" i="1" dirty="0" smtClean="0"/>
              <a:t>Prava akcionara i klju</a:t>
            </a:r>
            <a:r>
              <a:rPr lang="sr-Latn-ME" i="1" dirty="0" smtClean="0"/>
              <a:t>č</a:t>
            </a:r>
            <a:r>
              <a:rPr lang="nn-NO" i="1" dirty="0" smtClean="0"/>
              <a:t>ne funkcije vlasništva</a:t>
            </a:r>
            <a:br>
              <a:rPr lang="nn-NO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zaštiti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olakša</a:t>
            </a:r>
            <a:r>
              <a:rPr lang="en-US" i="1" dirty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.</a:t>
            </a:r>
          </a:p>
          <a:p>
            <a:pPr marL="0" indent="0" algn="just">
              <a:buNone/>
            </a:pPr>
            <a:r>
              <a:rPr lang="pt-BR" dirty="0"/>
              <a:t>A. Osnovna prava akcionara treba da obuhvate pravo na: 1) </a:t>
            </a:r>
            <a:r>
              <a:rPr lang="pt-BR" dirty="0" smtClean="0"/>
              <a:t>sigurne</a:t>
            </a:r>
            <a:r>
              <a:rPr lang="sr-Latn-ME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; 2)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; 3) </a:t>
            </a:r>
            <a:r>
              <a:rPr lang="en-US" dirty="0" err="1"/>
              <a:t>pravovremeno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kompaniji</a:t>
            </a:r>
            <a:r>
              <a:rPr lang="en-US" dirty="0"/>
              <a:t>; 4)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; 5)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sr-Latn-ME" dirty="0" smtClean="0"/>
              <a:t> </a:t>
            </a:r>
            <a:r>
              <a:rPr lang="pl-PL" dirty="0" smtClean="0"/>
              <a:t>odbora</a:t>
            </a:r>
            <a:r>
              <a:rPr lang="pl-PL" dirty="0"/>
              <a:t>; i 6) </a:t>
            </a:r>
            <a:r>
              <a:rPr lang="pl-PL" dirty="0" smtClean="0"/>
              <a:t>udio </a:t>
            </a:r>
            <a:r>
              <a:rPr lang="pl-PL" dirty="0"/>
              <a:t>u dobiti kompanije.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 </a:t>
            </a:r>
            <a:r>
              <a:rPr lang="pl-PL" dirty="0" smtClean="0"/>
              <a:t>dovoljno </a:t>
            </a:r>
            <a:r>
              <a:rPr lang="pl-PL" dirty="0"/>
              <a:t>informisani o odlukama koje se odnose na </a:t>
            </a:r>
            <a:r>
              <a:rPr lang="pl-PL" dirty="0" smtClean="0"/>
              <a:t>temeljne </a:t>
            </a:r>
            <a:r>
              <a:rPr lang="en-US" dirty="0" err="1" smtClean="0"/>
              <a:t>korporativne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1)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</a:t>
            </a:r>
            <a:r>
              <a:rPr lang="pl-PL" dirty="0" smtClean="0"/>
              <a:t>ili sličnog </a:t>
            </a:r>
            <a:r>
              <a:rPr lang="pl-PL" dirty="0"/>
              <a:t>regulatornog dokumenta kompanije; 2) odobrenje </a:t>
            </a:r>
            <a:r>
              <a:rPr lang="pl-PL" dirty="0" smtClean="0"/>
              <a:t>dodatnih </a:t>
            </a:r>
            <a:r>
              <a:rPr lang="en-US" dirty="0" err="1" smtClean="0"/>
              <a:t>akcija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3)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pl-PL" dirty="0" smtClean="0"/>
              <a:t>sredstava </a:t>
            </a:r>
            <a:r>
              <a:rPr lang="pl-PL" dirty="0"/>
              <a:t>tako da to zapravo za rezultat ima prodaju </a:t>
            </a:r>
            <a:r>
              <a:rPr lang="pl-PL" dirty="0" smtClean="0"/>
              <a:t>kompanije.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57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efektivno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informisani</a:t>
            </a:r>
            <a:r>
              <a:rPr lang="en-US" dirty="0"/>
              <a:t> o </a:t>
            </a:r>
            <a:r>
              <a:rPr lang="en-US" dirty="0" err="1"/>
              <a:t>pravilima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it-IT" dirty="0"/>
              <a:t>1. Akcionarima treba dostaviti potpune i blagovremen informacije </a:t>
            </a:r>
            <a:r>
              <a:rPr lang="it-IT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datumu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generalne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potpune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o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se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44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da </a:t>
            </a:r>
            <a:r>
              <a:rPr lang="en-US" dirty="0" err="1" smtClean="0"/>
              <a:t>postavljaju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godišnju</a:t>
            </a:r>
            <a:r>
              <a:rPr lang="en-US" dirty="0" smtClean="0"/>
              <a:t> </a:t>
            </a:r>
            <a:r>
              <a:rPr lang="en-US" dirty="0" err="1" smtClean="0"/>
              <a:t>eksternu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, da </a:t>
            </a:r>
            <a:r>
              <a:rPr lang="sr-Latn-ME" dirty="0" smtClean="0"/>
              <a:t>p</a:t>
            </a:r>
            <a:r>
              <a:rPr lang="en-US" dirty="0" err="1" smtClean="0"/>
              <a:t>stavljaju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pl-PL" dirty="0" smtClean="0"/>
              <a:t>skupštine i da predlažu odluke, u okviru razumnih ograničenja.</a:t>
            </a:r>
          </a:p>
          <a:p>
            <a:pPr marL="0" indent="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olakšati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u </a:t>
            </a:r>
            <a:r>
              <a:rPr lang="en-US" dirty="0" err="1" smtClean="0"/>
              <a:t>donošenju</a:t>
            </a:r>
            <a:r>
              <a:rPr lang="en-US" dirty="0" smtClean="0"/>
              <a:t> </a:t>
            </a:r>
            <a:r>
              <a:rPr lang="en-US" dirty="0" err="1" smtClean="0"/>
              <a:t>bitnih</a:t>
            </a:r>
            <a:r>
              <a:rPr lang="sr-Latn-ME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sfere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predlaganje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izbor </a:t>
            </a:r>
            <a:r>
              <a:rPr lang="sr-Latn-ME" dirty="0" smtClean="0"/>
              <a:t>č</a:t>
            </a:r>
            <a:r>
              <a:rPr lang="it-IT" dirty="0" smtClean="0"/>
              <a:t>lanova odbora.</a:t>
            </a:r>
            <a:endParaRPr lang="sr-Latn-ME" dirty="0" smtClean="0"/>
          </a:p>
          <a:p>
            <a:pPr algn="just"/>
            <a:r>
              <a:rPr lang="it-IT" dirty="0" smtClean="0"/>
              <a:t> Treba omoguiti akcionarima da iznesu</a:t>
            </a:r>
            <a:r>
              <a:rPr lang="sr-Latn-ME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stanovišta</a:t>
            </a:r>
            <a:r>
              <a:rPr lang="en-US" dirty="0" smtClean="0"/>
              <a:t> o </a:t>
            </a:r>
            <a:r>
              <a:rPr lang="en-US" dirty="0" err="1" smtClean="0"/>
              <a:t>politici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rukovodioce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zaposlene u vidu akcija treba da podliježe odobrenju od strane 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7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Uvod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sr-Latn-ME" dirty="0" smtClean="0"/>
              <a:t>OECD p</a:t>
            </a:r>
            <a:r>
              <a:rPr lang="en-US" dirty="0" err="1" smtClean="0"/>
              <a:t>rincipa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pomognu</a:t>
            </a:r>
            <a:r>
              <a:rPr lang="en-US" dirty="0"/>
              <a:t> </a:t>
            </a:r>
            <a:r>
              <a:rPr lang="en-US" dirty="0" err="1"/>
              <a:t>vladama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lanica</a:t>
            </a:r>
            <a:r>
              <a:rPr lang="en-US" dirty="0" smtClean="0"/>
              <a:t> </a:t>
            </a:r>
            <a:r>
              <a:rPr lang="en-US" dirty="0"/>
              <a:t>OECD-a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nisu članice </a:t>
            </a:r>
            <a:r>
              <a:rPr lang="pl-PL" dirty="0"/>
              <a:t>OECD-a u njihovim naporima da </a:t>
            </a:r>
            <a:r>
              <a:rPr lang="pl-PL" dirty="0" smtClean="0"/>
              <a:t>procijene </a:t>
            </a:r>
            <a:r>
              <a:rPr lang="pl-PL" dirty="0"/>
              <a:t>i poboljšaju pravni</a:t>
            </a:r>
            <a:r>
              <a:rPr lang="pl-PL" dirty="0" smtClean="0"/>
              <a:t>,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u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/>
              <a:t>,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ernice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edloge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smtClean="0"/>
              <a:t>u</a:t>
            </a:r>
            <a:r>
              <a:rPr lang="sr-Latn-ME" dirty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pl-PL" dirty="0" smtClean="0"/>
              <a:t>fokusiraju </a:t>
            </a:r>
            <a:r>
              <a:rPr lang="pl-PL" dirty="0"/>
              <a:t>kako na finansijske tako i na nefinansijske kompanije </a:t>
            </a:r>
            <a:r>
              <a:rPr lang="pl-PL" dirty="0" smtClean="0"/>
              <a:t>čije </a:t>
            </a:r>
            <a:r>
              <a:rPr lang="pl-PL" dirty="0"/>
              <a:t>akcije </a:t>
            </a:r>
            <a:r>
              <a:rPr lang="pl-PL" dirty="0" smtClean="0"/>
              <a:t>su </a:t>
            </a:r>
            <a:r>
              <a:rPr lang="en-US" dirty="0" err="1" smtClean="0"/>
              <a:t>ponu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45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4. Akcionarima treba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iti </a:t>
            </a:r>
            <a:r>
              <a:rPr lang="it-IT" dirty="0"/>
              <a:t>da glasaju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u odsustvu,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glasovi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/>
              <a:t>u </a:t>
            </a:r>
            <a:r>
              <a:rPr lang="en-US" dirty="0" err="1"/>
              <a:t>kapitalu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funkcioniše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80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procedure,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tržištu kapitala, i vanredne transakcije poput integracije i prodaje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sr-Latn-ME" dirty="0" smtClean="0"/>
              <a:t> </a:t>
            </a:r>
            <a:r>
              <a:rPr lang="en-US" dirty="0" err="1" smtClean="0"/>
              <a:t>artikulisani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i pravnu zaštitu. </a:t>
            </a:r>
          </a:p>
          <a:p>
            <a:pPr marL="0" indent="0" algn="just">
              <a:buNone/>
            </a:pPr>
            <a:r>
              <a:rPr lang="pl-PL" dirty="0" smtClean="0"/>
              <a:t>Transakcije treba da budu obavljene po jasnim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pod </a:t>
            </a:r>
            <a:r>
              <a:rPr lang="en-US" dirty="0" err="1" smtClean="0"/>
              <a:t>pravinim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štite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klasom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ne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menadžmenta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208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/>
              <a:t>svojstvu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korišenju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81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u </a:t>
            </a:r>
            <a:r>
              <a:rPr lang="en-US" dirty="0" err="1" smtClean="0"/>
              <a:t>fiducijarnom</a:t>
            </a:r>
            <a:r>
              <a:rPr lang="en-US" dirty="0" smtClean="0"/>
              <a:t> </a:t>
            </a:r>
            <a:r>
              <a:rPr lang="en-US" dirty="0" err="1" smtClean="0"/>
              <a:t>svojstvu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materijalne</a:t>
            </a:r>
            <a:r>
              <a:rPr lang="en-US" dirty="0" smtClean="0"/>
              <a:t> </a:t>
            </a:r>
            <a:r>
              <a:rPr lang="en-US" dirty="0" err="1" smtClean="0"/>
              <a:t>sukobe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G.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institucionalne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,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konsultuju</a:t>
            </a:r>
            <a:r>
              <a:rPr lang="en-US" dirty="0" smtClean="0"/>
              <a:t> o </a:t>
            </a:r>
            <a:r>
              <a:rPr lang="en-US" dirty="0" err="1" smtClean="0"/>
              <a:t>pitanjima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osnovnim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definisan</a:t>
            </a:r>
            <a:r>
              <a:rPr lang="en-US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izuzetke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zloupotreba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98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i="1" dirty="0" smtClean="0"/>
              <a:t> </a:t>
            </a:r>
            <a:r>
              <a:rPr lang="sr-Latn-ME" i="1" dirty="0" smtClean="0"/>
              <a:t>Zaštita </a:t>
            </a:r>
            <a:r>
              <a:rPr lang="sr-Latn-ME" i="1" dirty="0" smtClean="0"/>
              <a:t>p</a:t>
            </a:r>
            <a:r>
              <a:rPr lang="nn-NO" i="1" dirty="0" smtClean="0"/>
              <a:t>rava akcionara </a:t>
            </a:r>
            <a:endParaRPr lang="nn-NO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i="1" dirty="0" smtClean="0"/>
              <a:t>A - </a:t>
            </a:r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zaštiti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olakša</a:t>
            </a:r>
            <a:r>
              <a:rPr lang="en-US" i="1" dirty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.</a:t>
            </a:r>
          </a:p>
          <a:p>
            <a:r>
              <a:rPr lang="en-US" dirty="0" err="1"/>
              <a:t>Investitori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kompaniji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kupljena</a:t>
            </a:r>
            <a:r>
              <a:rPr lang="en-US" dirty="0"/>
              <a:t>, </a:t>
            </a:r>
            <a:r>
              <a:rPr lang="en-US" dirty="0" err="1"/>
              <a:t>prodata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prenesena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profitu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 smtClean="0"/>
              <a:t>vlasništvo</a:t>
            </a:r>
            <a:r>
              <a:rPr lang="sr-Latn-ME" dirty="0" smtClean="0"/>
              <a:t> </a:t>
            </a:r>
            <a:r>
              <a:rPr lang="pl-PL" dirty="0" smtClean="0"/>
              <a:t>nad običnom </a:t>
            </a:r>
            <a:r>
              <a:rPr lang="pl-PL" dirty="0"/>
              <a:t>akcijom daje pravo na informacije o kompaniji i pravo na uticaj </a:t>
            </a:r>
            <a:r>
              <a:rPr lang="pl-PL" dirty="0" smtClean="0"/>
              <a:t>na </a:t>
            </a:r>
            <a:r>
              <a:rPr lang="en-US" dirty="0" err="1" smtClean="0"/>
              <a:t>kompaniju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143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prakti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kompanijom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pl-PL" dirty="0" smtClean="0"/>
              <a:t>referenduma </a:t>
            </a:r>
            <a:r>
              <a:rPr lang="pl-PL" dirty="0"/>
              <a:t>akcionara. </a:t>
            </a:r>
            <a:endParaRPr lang="pl-PL" dirty="0" smtClean="0"/>
          </a:p>
          <a:p>
            <a:pPr algn="just"/>
            <a:r>
              <a:rPr lang="pl-PL" dirty="0" smtClean="0"/>
              <a:t>Akcionarsko tijelo sačinjeno </a:t>
            </a:r>
            <a:r>
              <a:rPr lang="pl-PL" dirty="0"/>
              <a:t>je od pojedinaca i </a:t>
            </a:r>
            <a:r>
              <a:rPr lang="pl-PL" dirty="0" smtClean="0"/>
              <a:t>institucija č</a:t>
            </a:r>
            <a:r>
              <a:rPr lang="en-US" dirty="0" err="1" smtClean="0"/>
              <a:t>iji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, </a:t>
            </a:r>
            <a:r>
              <a:rPr lang="en-US" dirty="0" err="1"/>
              <a:t>ciljevi</a:t>
            </a:r>
            <a:r>
              <a:rPr lang="en-US" dirty="0"/>
              <a:t>,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uprava </a:t>
            </a:r>
            <a:r>
              <a:rPr lang="pl-PL" dirty="0"/>
              <a:t>kompanije mora biti u mogunosti da brzo donosi poslovne odluke.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etlu</a:t>
            </a:r>
            <a:r>
              <a:rPr lang="en-US" dirty="0" smtClean="0"/>
              <a:t>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/>
              <a:t>realnosti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kompleksnosti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brzim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, od </a:t>
            </a:r>
            <a:r>
              <a:rPr lang="en-US" dirty="0" err="1"/>
              <a:t>akcionara</a:t>
            </a:r>
            <a:r>
              <a:rPr lang="en-US" dirty="0"/>
              <a:t> se ne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preuzmu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korporativnu</a:t>
            </a:r>
            <a:r>
              <a:rPr lang="en-US" dirty="0" smtClean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se </a:t>
            </a:r>
            <a:r>
              <a:rPr lang="en-US" dirty="0" err="1"/>
              <a:t>nalazi</a:t>
            </a:r>
            <a:r>
              <a:rPr lang="en-US" dirty="0"/>
              <a:t> u </a:t>
            </a:r>
            <a:r>
              <a:rPr lang="en-US" dirty="0" err="1"/>
              <a:t>rukama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menadžment</a:t>
            </a:r>
            <a:r>
              <a:rPr lang="en-US" dirty="0" smtClean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odabira</a:t>
            </a:r>
            <a:r>
              <a:rPr lang="en-US" dirty="0"/>
              <a:t>, </a:t>
            </a:r>
            <a:r>
              <a:rPr lang="en-US" dirty="0" err="1"/>
              <a:t>motiviše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, </a:t>
            </a:r>
            <a:r>
              <a:rPr lang="en-US" dirty="0" err="1"/>
              <a:t>smenjuje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090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sr-Latn-ME" dirty="0" smtClean="0"/>
              <a:t> </a:t>
            </a:r>
            <a:r>
              <a:rPr lang="en-US" dirty="0" err="1" smtClean="0"/>
              <a:t>fundamentalnim</a:t>
            </a:r>
            <a:r>
              <a:rPr lang="en-US" dirty="0" smtClean="0"/>
              <a:t> </a:t>
            </a:r>
            <a:r>
              <a:rPr lang="en-US" dirty="0" err="1"/>
              <a:t>pitanjima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odobravanje</a:t>
            </a:r>
            <a:r>
              <a:rPr lang="sr-Latn-ME" dirty="0" smtClean="0"/>
              <a:t> </a:t>
            </a:r>
            <a:r>
              <a:rPr lang="pl-PL" dirty="0" smtClean="0"/>
              <a:t>vanrednih </a:t>
            </a:r>
            <a:r>
              <a:rPr lang="pl-PL" dirty="0"/>
              <a:t>transakcija, i druga osnovna pitanja navedena u zakonu </a:t>
            </a:r>
            <a:r>
              <a:rPr lang="pl-PL" dirty="0" smtClean="0"/>
              <a:t>o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opis</a:t>
            </a:r>
            <a:r>
              <a:rPr lang="sr-Latn-ME" dirty="0" smtClean="0"/>
              <a:t> </a:t>
            </a:r>
            <a:r>
              <a:rPr lang="en-US" dirty="0" err="1" smtClean="0"/>
              <a:t>najosnovnijih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priznaje</a:t>
            </a:r>
            <a:r>
              <a:rPr lang="en-US" dirty="0"/>
              <a:t> u </a:t>
            </a:r>
            <a:r>
              <a:rPr lang="en-US" dirty="0" err="1" smtClean="0"/>
              <a:t>prakti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pl-PL" dirty="0" smtClean="0"/>
              <a:t>OECD-a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pojedinim jurisdikcijama mogu se </a:t>
            </a:r>
            <a:r>
              <a:rPr lang="pl-PL" dirty="0" smtClean="0"/>
              <a:t>naći </a:t>
            </a:r>
            <a:r>
              <a:rPr lang="pl-PL" dirty="0"/>
              <a:t>i dodatna prava, kao što </a:t>
            </a:r>
            <a:r>
              <a:rPr lang="pl-PL" dirty="0" smtClean="0"/>
              <a:t>je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mogunost</a:t>
            </a:r>
            <a:r>
              <a:rPr lang="sr-Latn-ME" dirty="0" smtClean="0"/>
              <a:t> </a:t>
            </a:r>
            <a:r>
              <a:rPr lang="pl-PL" dirty="0" smtClean="0"/>
              <a:t>zalaganja </a:t>
            </a:r>
            <a:r>
              <a:rPr lang="pl-PL" dirty="0"/>
              <a:t>akcija, odobravanje </a:t>
            </a:r>
            <a:r>
              <a:rPr lang="pl-PL" dirty="0" smtClean="0"/>
              <a:t>raspodjele </a:t>
            </a:r>
            <a:r>
              <a:rPr lang="pl-PL" dirty="0"/>
              <a:t>dobiti, itd.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326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da </a:t>
            </a:r>
            <a:r>
              <a:rPr lang="en-US" dirty="0" err="1"/>
              <a:t>oforme</a:t>
            </a:r>
            <a:r>
              <a:rPr lang="en-US" dirty="0"/>
              <a:t> </a:t>
            </a:r>
            <a:r>
              <a:rPr lang="en-US" dirty="0" err="1"/>
              <a:t>komanditna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povezana</a:t>
            </a:r>
            <a:r>
              <a:rPr lang="sr-Latn-ME" dirty="0" smtClean="0"/>
              <a:t> </a:t>
            </a:r>
            <a:r>
              <a:rPr lang="pt-BR" dirty="0" smtClean="0"/>
              <a:t>preduze</a:t>
            </a:r>
            <a:r>
              <a:rPr lang="sr-Latn-ME" dirty="0" smtClean="0"/>
              <a:t>ć</a:t>
            </a:r>
            <a:r>
              <a:rPr lang="pt-BR" dirty="0" smtClean="0"/>
              <a:t>a</a:t>
            </a:r>
            <a:r>
              <a:rPr lang="pt-BR" dirty="0"/>
              <a:t>, te da im operativna sredstva, prava na </a:t>
            </a:r>
            <a:r>
              <a:rPr lang="pt-BR" dirty="0" smtClean="0"/>
              <a:t>nov</a:t>
            </a:r>
            <a:r>
              <a:rPr lang="sr-Latn-ME" dirty="0" smtClean="0"/>
              <a:t>č</a:t>
            </a:r>
            <a:r>
              <a:rPr lang="pt-BR" dirty="0" smtClean="0"/>
              <a:t>ani </a:t>
            </a:r>
            <a:r>
              <a:rPr lang="pt-BR" dirty="0"/>
              <a:t>priliv, kao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druga </a:t>
            </a:r>
            <a:r>
              <a:rPr lang="pl-PL" dirty="0"/>
              <a:t>prava i obaveze, je od </a:t>
            </a:r>
            <a:r>
              <a:rPr lang="pl-PL" dirty="0" smtClean="0"/>
              <a:t>značaja </a:t>
            </a:r>
            <a:r>
              <a:rPr lang="pl-PL" dirty="0"/>
              <a:t>za poslovnu fleksibilnost i </a:t>
            </a:r>
            <a:r>
              <a:rPr lang="pl-PL" dirty="0" smtClean="0"/>
              <a:t>za delegiranje </a:t>
            </a:r>
            <a:r>
              <a:rPr lang="pl-PL" dirty="0"/>
              <a:t>odgovornosti u kompleksnim organizacijama. </a:t>
            </a:r>
            <a:endParaRPr lang="pl-PL" dirty="0" smtClean="0"/>
          </a:p>
          <a:p>
            <a:pPr algn="just"/>
            <a:r>
              <a:rPr lang="pl-PL" dirty="0" smtClean="0"/>
              <a:t>To takođe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ava </a:t>
            </a:r>
            <a:r>
              <a:rPr lang="it-IT" dirty="0"/>
              <a:t>kompaniji da se oslobodi operativnih sredstava i </a:t>
            </a:r>
            <a:r>
              <a:rPr lang="it-IT" dirty="0" smtClean="0"/>
              <a:t>postane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/>
              <a:t>holding </a:t>
            </a:r>
            <a:r>
              <a:rPr lang="en-US" dirty="0" err="1"/>
              <a:t>kompanija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zloupotrebljene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odgovarajuih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dobijanje</a:t>
            </a:r>
            <a:r>
              <a:rPr lang="sr-Latn-ME" dirty="0" smtClean="0"/>
              <a:t> </a:t>
            </a:r>
            <a:r>
              <a:rPr lang="en-US" dirty="0" err="1" smtClean="0"/>
              <a:t>prevelikih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666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/>
              <a:t>1</a:t>
            </a:r>
            <a:r>
              <a:rPr lang="en-US" dirty="0" smtClean="0"/>
              <a:t>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donošenju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predlaganje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iznesu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stanovišta</a:t>
            </a:r>
            <a:r>
              <a:rPr lang="en-US" dirty="0"/>
              <a:t> o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kljune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 smtClean="0"/>
              <a:t>naknade</a:t>
            </a:r>
            <a:r>
              <a:rPr lang="sr-Latn-ME" dirty="0" smtClean="0"/>
              <a:t> </a:t>
            </a:r>
            <a:r>
              <a:rPr lang="pl-PL" dirty="0" smtClean="0"/>
              <a:t>za članove </a:t>
            </a:r>
            <a:r>
              <a:rPr lang="pl-PL" dirty="0"/>
              <a:t>odbora i zaposlene u vidu akcija treba da </a:t>
            </a:r>
            <a:r>
              <a:rPr lang="pl-PL" dirty="0" smtClean="0"/>
              <a:t>podliježe </a:t>
            </a:r>
            <a:r>
              <a:rPr lang="en-US" dirty="0" err="1" smtClean="0"/>
              <a:t>odobrenju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je da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 smtClean="0"/>
              <a:t>izborni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/>
              <a:t>bio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elotvoran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predlaganju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o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 smtClean="0"/>
              <a:t>kandidatima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listama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044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cilju</a:t>
            </a:r>
            <a:r>
              <a:rPr lang="en-US" dirty="0" smtClean="0"/>
              <a:t>, </a:t>
            </a:r>
            <a:r>
              <a:rPr lang="en-US" dirty="0" err="1" smtClean="0"/>
              <a:t>akcionari</a:t>
            </a:r>
            <a:r>
              <a:rPr lang="en-US" dirty="0" smtClean="0"/>
              <a:t> u </a:t>
            </a:r>
            <a:r>
              <a:rPr lang="en-US" dirty="0" err="1" smtClean="0"/>
              <a:t>mnogim</a:t>
            </a:r>
            <a:r>
              <a:rPr lang="sr-Latn-ME" dirty="0" smtClean="0"/>
              <a:t> </a:t>
            </a:r>
            <a:r>
              <a:rPr lang="pl-PL" dirty="0" smtClean="0"/>
              <a:t>zemljama imaju pristup materijalu kompanije za opunomoćenike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šalje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mada</a:t>
            </a:r>
            <a:r>
              <a:rPr lang="en-US" dirty="0" smtClean="0"/>
              <a:t> pod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zloupotreba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odbori u mnogim kompanijama su osnovali komisiju za </a:t>
            </a:r>
            <a:r>
              <a:rPr lang="en-US" dirty="0" err="1" smtClean="0"/>
              <a:t>predlaganje</a:t>
            </a:r>
            <a:r>
              <a:rPr lang="en-US" dirty="0" smtClean="0"/>
              <a:t> da bi se </a:t>
            </a:r>
            <a:r>
              <a:rPr lang="en-US" dirty="0" err="1" smtClean="0"/>
              <a:t>osigurala</a:t>
            </a:r>
            <a:r>
              <a:rPr lang="en-US" dirty="0" smtClean="0"/>
              <a:t> </a:t>
            </a:r>
            <a:r>
              <a:rPr lang="en-US" dirty="0" err="1" smtClean="0"/>
              <a:t>propisna</a:t>
            </a:r>
            <a:r>
              <a:rPr lang="en-US" dirty="0" smtClean="0"/>
              <a:t>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enost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sr-Latn-ME" dirty="0" smtClean="0"/>
              <a:t> </a:t>
            </a:r>
            <a:r>
              <a:rPr lang="en-US" dirty="0" err="1" smtClean="0"/>
              <a:t>procedurom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olakšalo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koordinisalo</a:t>
            </a:r>
            <a:r>
              <a:rPr lang="en-US" dirty="0" smtClean="0"/>
              <a:t> </a:t>
            </a:r>
            <a:r>
              <a:rPr lang="en-US" dirty="0" err="1" smtClean="0"/>
              <a:t>nastojanje</a:t>
            </a:r>
            <a:r>
              <a:rPr lang="en-US" dirty="0" smtClean="0"/>
              <a:t> da se</a:t>
            </a:r>
            <a:r>
              <a:rPr lang="sr-Latn-ME" dirty="0" smtClean="0"/>
              <a:t> </a:t>
            </a:r>
            <a:r>
              <a:rPr lang="en-US" dirty="0" err="1" smtClean="0"/>
              <a:t>dobije</a:t>
            </a:r>
            <a:r>
              <a:rPr lang="en-US" dirty="0" smtClean="0"/>
              <a:t> </a:t>
            </a:r>
            <a:r>
              <a:rPr lang="en-US" dirty="0" err="1" smtClean="0"/>
              <a:t>izbalansiran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kvalifikovan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2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 smtClean="0"/>
              <a:t>, u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predstavljati</a:t>
            </a:r>
            <a:r>
              <a:rPr lang="en-US" dirty="0" smtClean="0"/>
              <a:t> </a:t>
            </a:r>
            <a:r>
              <a:rPr lang="en-US" dirty="0" err="1" smtClean="0"/>
              <a:t>korisno</a:t>
            </a:r>
            <a:r>
              <a:rPr lang="en-US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 u kompanijama čije akcije nisu ponuđene na tržištu, na primjer, za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 u </a:t>
            </a:r>
            <a:r>
              <a:rPr lang="en-US" dirty="0" err="1" smtClean="0"/>
              <a:t>privatnom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državnom</a:t>
            </a:r>
            <a:r>
              <a:rPr lang="en-US" dirty="0" smtClean="0"/>
              <a:t> </a:t>
            </a:r>
            <a:r>
              <a:rPr lang="en-US" dirty="0" err="1" smtClean="0"/>
              <a:t>vlasništvu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opštu</a:t>
            </a:r>
            <a:r>
              <a:rPr lang="sr-Latn-ME" dirty="0" smtClean="0"/>
              <a:t> </a:t>
            </a:r>
            <a:r>
              <a:rPr lang="pl-PL" dirty="0" smtClean="0"/>
              <a:t>osnovu koju zemlje ćlanice OECD smatraju bitnom za razvoj dobre prakse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koncizni</a:t>
            </a:r>
            <a:r>
              <a:rPr lang="en-US" dirty="0" smtClean="0"/>
              <a:t>, </a:t>
            </a:r>
            <a:r>
              <a:rPr lang="en-US" dirty="0" err="1" smtClean="0"/>
              <a:t>razumljivi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unarodnoj</a:t>
            </a:r>
            <a:r>
              <a:rPr lang="sr-Latn-ME" dirty="0" smtClean="0"/>
              <a:t> </a:t>
            </a:r>
            <a:r>
              <a:rPr lang="en-US" dirty="0" err="1" smtClean="0"/>
              <a:t>zajednici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inicijative</a:t>
            </a:r>
            <a:r>
              <a:rPr lang="en-US" dirty="0" smtClean="0"/>
              <a:t> </a:t>
            </a:r>
            <a:r>
              <a:rPr lang="en-US" dirty="0" err="1" smtClean="0"/>
              <a:t>vladinog</a:t>
            </a:r>
            <a:r>
              <a:rPr lang="en-US" dirty="0" smtClean="0"/>
              <a:t>, </a:t>
            </a:r>
            <a:r>
              <a:rPr lang="en-US" dirty="0" err="1" smtClean="0"/>
              <a:t>poluvladinog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privatnog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izradi</a:t>
            </a:r>
            <a:r>
              <a:rPr lang="en-US" dirty="0" smtClean="0"/>
              <a:t> </a:t>
            </a:r>
            <a:r>
              <a:rPr lang="en-US" dirty="0" err="1" smtClean="0"/>
              <a:t>detaljnije</a:t>
            </a:r>
            <a:r>
              <a:rPr lang="en-US" dirty="0" smtClean="0"/>
              <a:t> "</a:t>
            </a:r>
            <a:r>
              <a:rPr lang="en-US" dirty="0" err="1" smtClean="0"/>
              <a:t>najbolje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" u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791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mnogim</a:t>
            </a:r>
            <a:r>
              <a:rPr lang="en-US" dirty="0"/>
              <a:t> se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da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 smtClean="0"/>
              <a:t>unapredio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selekcije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podataka </a:t>
            </a:r>
            <a:r>
              <a:rPr lang="pl-PL" dirty="0"/>
              <a:t>o iskustvu i obrazovanju kandidata za odbor i </a:t>
            </a:r>
            <a:r>
              <a:rPr lang="pl-PL" dirty="0" smtClean="0"/>
              <a:t>procesu </a:t>
            </a:r>
            <a:r>
              <a:rPr lang="en-US" dirty="0" err="1" smtClean="0"/>
              <a:t>predlaganja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ilo</a:t>
            </a:r>
            <a:r>
              <a:rPr lang="en-US" dirty="0" smtClean="0"/>
              <a:t> proc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prikladnosti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4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r>
              <a:rPr lang="en-US" dirty="0" err="1"/>
              <a:t>Posebno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 smtClean="0"/>
              <a:t>vezu</a:t>
            </a:r>
            <a:r>
              <a:rPr lang="sr-Latn-ME" dirty="0" smtClean="0"/>
              <a:t> </a:t>
            </a:r>
            <a:r>
              <a:rPr lang="pl-PL" dirty="0" smtClean="0"/>
              <a:t>između </a:t>
            </a:r>
            <a:r>
              <a:rPr lang="pl-PL" dirty="0"/>
              <a:t>naknade i rezultata kompanije dok </a:t>
            </a:r>
            <a:r>
              <a:rPr lang="pl-PL" dirty="0" smtClean="0"/>
              <a:t>procjenjuju sposobnost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Mada</a:t>
            </a:r>
            <a:r>
              <a:rPr lang="sr-Latn-ME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prikladno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trebalo</a:t>
            </a:r>
            <a:r>
              <a:rPr lang="en-US" dirty="0"/>
              <a:t> bi da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pl-PL" dirty="0" smtClean="0"/>
              <a:t>način </a:t>
            </a:r>
            <a:r>
              <a:rPr lang="pl-PL" dirty="0"/>
              <a:t>na koji bi oni mogli da izraze svoje stanovište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Nekoliko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uvelo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etodavno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 smtClean="0"/>
              <a:t>snagu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ton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a da ne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o </a:t>
            </a:r>
            <a:r>
              <a:rPr lang="en-US" dirty="0" err="1"/>
              <a:t>zapošljavanju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7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 </a:t>
            </a:r>
            <a:r>
              <a:rPr lang="en-US" dirty="0" err="1" smtClean="0"/>
              <a:t>zasnovanih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en-US" dirty="0" smtClean="0"/>
              <a:t>,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sr-Latn-ME" dirty="0" smtClean="0"/>
              <a:t> </a:t>
            </a:r>
            <a:r>
              <a:rPr lang="pl-PL" dirty="0" smtClean="0"/>
              <a:t>za razvodnjavanje kapitala akcionara i određivanje podsticaja za menadžment znači da treba da budu odobreni od strane akcionara, bilo za pojedince bilo za politiku takvog aranžmana kao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jurisdikcija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materijalne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 smtClean="0"/>
              <a:t>postojeih</a:t>
            </a:r>
            <a:r>
              <a:rPr lang="en-US" dirty="0" smtClean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006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/>
              <a:t>2</a:t>
            </a:r>
            <a:r>
              <a:rPr lang="it-IT" dirty="0" smtClean="0"/>
              <a:t>. </a:t>
            </a:r>
            <a:r>
              <a:rPr lang="it-IT" dirty="0"/>
              <a:t>Akcionarima treba omoguiti da glasaju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u odsustvu,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glasovi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jednako</a:t>
            </a:r>
            <a:r>
              <a:rPr lang="sr-Latn-ME" dirty="0" smtClean="0"/>
              <a:t> </a:t>
            </a:r>
            <a:r>
              <a:rPr lang="en-US" dirty="0" err="1" smtClean="0"/>
              <a:t>dejstvo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preporu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opšte</a:t>
            </a:r>
            <a:r>
              <a:rPr lang="sr-Latn-ME" dirty="0" smtClean="0"/>
              <a:t> </a:t>
            </a:r>
            <a:r>
              <a:rPr lang="en-US" dirty="0" err="1" smtClean="0"/>
              <a:t>prihva</a:t>
            </a:r>
            <a:r>
              <a:rPr lang="sr-Latn-ME" dirty="0" smtClean="0"/>
              <a:t>ć</a:t>
            </a:r>
            <a:r>
              <a:rPr lang="en-US" dirty="0" err="1" smtClean="0"/>
              <a:t>eno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glasanje</a:t>
            </a:r>
            <a:r>
              <a:rPr lang="sr-Latn-ME" dirty="0" smtClean="0"/>
              <a:t>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enika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uputstvima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enici</a:t>
            </a:r>
            <a:r>
              <a:rPr lang="en-US" dirty="0" smtClean="0"/>
              <a:t> </a:t>
            </a:r>
            <a:r>
              <a:rPr lang="en-US" dirty="0" err="1"/>
              <a:t>glasaju</a:t>
            </a:r>
            <a:r>
              <a:rPr lang="en-US" dirty="0"/>
              <a:t> u </a:t>
            </a:r>
            <a:r>
              <a:rPr lang="en-US" dirty="0" err="1" smtClean="0"/>
              <a:t>skladu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datim</a:t>
            </a:r>
            <a:r>
              <a:rPr lang="en-US" dirty="0"/>
              <a:t> </a:t>
            </a:r>
            <a:r>
              <a:rPr lang="en-US" dirty="0" err="1"/>
              <a:t>uputstvom</a:t>
            </a:r>
            <a:r>
              <a:rPr lang="en-US" dirty="0"/>
              <a:t>, 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glasati</a:t>
            </a:r>
            <a:r>
              <a:rPr lang="sr-Latn-ME" dirty="0" smtClean="0"/>
              <a:t>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enici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510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onim</a:t>
            </a:r>
            <a:r>
              <a:rPr lang="sr-Latn-ME" dirty="0" smtClean="0"/>
              <a:t> </a:t>
            </a:r>
            <a:r>
              <a:rPr lang="pt-BR" dirty="0" smtClean="0"/>
              <a:t>jurisdikcijama gde se kompanijama dozvoljava da pribave</a:t>
            </a:r>
            <a:r>
              <a:rPr lang="sr-Latn-ME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predsednik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(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uobi</a:t>
            </a:r>
            <a:r>
              <a:rPr lang="sr-Latn-ME" dirty="0" smtClean="0"/>
              <a:t>č</a:t>
            </a:r>
            <a:r>
              <a:rPr lang="en-US" dirty="0" err="1" smtClean="0"/>
              <a:t>ajeni</a:t>
            </a:r>
            <a:r>
              <a:rPr lang="en-US" dirty="0" smtClean="0"/>
              <a:t> </a:t>
            </a:r>
            <a:r>
              <a:rPr lang="en-US" dirty="0" err="1" smtClean="0"/>
              <a:t>primalac</a:t>
            </a:r>
            <a:r>
              <a:rPr lang="en-US" dirty="0" smtClean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smtClean="0"/>
              <a:t>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) </a:t>
            </a:r>
            <a:r>
              <a:rPr lang="en-US" dirty="0" err="1" smtClean="0"/>
              <a:t>ostvariti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 bez </a:t>
            </a:r>
            <a:r>
              <a:rPr lang="en-US" dirty="0" err="1" smtClean="0"/>
              <a:t>posebnih</a:t>
            </a:r>
            <a:r>
              <a:rPr lang="en-US" dirty="0" smtClean="0"/>
              <a:t> </a:t>
            </a:r>
            <a:r>
              <a:rPr lang="en-US" dirty="0" err="1" smtClean="0"/>
              <a:t>uputstava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rukovodstvo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penzione</a:t>
            </a:r>
            <a:r>
              <a:rPr lang="en-US" dirty="0" smtClean="0"/>
              <a:t> </a:t>
            </a:r>
            <a:r>
              <a:rPr lang="en-US" dirty="0" err="1" smtClean="0"/>
              <a:t>fondove</a:t>
            </a:r>
            <a:r>
              <a:rPr lang="sr-Latn-ME" dirty="0" smtClean="0"/>
              <a:t> </a:t>
            </a:r>
            <a:r>
              <a:rPr lang="pl-PL" dirty="0" smtClean="0"/>
              <a:t>kompanije i planove za vlasništvo zaposlenih nad akcijama, treba </a:t>
            </a:r>
            <a:r>
              <a:rPr lang="en-US" dirty="0" smtClean="0"/>
              <a:t>se </a:t>
            </a:r>
            <a:r>
              <a:rPr lang="en-US" dirty="0" err="1" smtClean="0"/>
              <a:t>ob</a:t>
            </a:r>
            <a:r>
              <a:rPr lang="sr-Latn-ME" dirty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 smtClean="0"/>
              <a:t>uputstva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81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avanja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estvovanja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sugeriše</a:t>
            </a:r>
            <a:r>
              <a:rPr lang="en-US" dirty="0"/>
              <a:t> da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/>
              <a:t>poželjnim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ano</a:t>
            </a:r>
            <a:r>
              <a:rPr lang="en-US" dirty="0" smtClean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glasanju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/>
              <a:t>elektronsko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odsustvu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716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B -</a:t>
            </a:r>
            <a:r>
              <a:rPr lang="pl-PL" dirty="0" smtClean="0"/>
              <a:t> </a:t>
            </a:r>
            <a:r>
              <a:rPr lang="pl-PL" dirty="0"/>
              <a:t>Struktura kapitala i aranžmani koji omoguavaju </a:t>
            </a:r>
            <a:r>
              <a:rPr lang="pl-PL" dirty="0" smtClean="0"/>
              <a:t>pojedinim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pl-PL" dirty="0" smtClean="0"/>
              <a:t>učešu </a:t>
            </a:r>
            <a:r>
              <a:rPr lang="pl-PL" dirty="0"/>
              <a:t>u kapitalu, treba da budu </a:t>
            </a:r>
            <a:r>
              <a:rPr lang="pl-PL" dirty="0" smtClean="0"/>
              <a:t>objelodanjeni</a:t>
            </a:r>
            <a:r>
              <a:rPr lang="pl-PL" dirty="0"/>
              <a:t>.</a:t>
            </a:r>
          </a:p>
          <a:p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dopuštaju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korporacijom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nesrazmeran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kompaniji.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Piramidalne strukture, uzajamno </a:t>
            </a:r>
            <a:r>
              <a:rPr lang="pl-PL" dirty="0" smtClean="0"/>
              <a:t>učćeše </a:t>
            </a:r>
            <a:r>
              <a:rPr lang="pl-PL" dirty="0"/>
              <a:t>u kapitalu i akcije </a:t>
            </a:r>
            <a:r>
              <a:rPr lang="pl-PL" dirty="0" smtClean="0"/>
              <a:t>sa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višestrukim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 da se </a:t>
            </a:r>
            <a:r>
              <a:rPr lang="en-US" dirty="0" err="1" smtClean="0"/>
              <a:t>umanji</a:t>
            </a:r>
            <a:r>
              <a:rPr lang="sr-Latn-ME" dirty="0" smtClean="0"/>
              <a:t> </a:t>
            </a:r>
            <a:r>
              <a:rPr lang="pl-PL" dirty="0" smtClean="0"/>
              <a:t>sposobnost </a:t>
            </a:r>
            <a:r>
              <a:rPr lang="pl-PL" dirty="0"/>
              <a:t>akcionara koji nemaju kontrolu da </a:t>
            </a:r>
            <a:r>
              <a:rPr lang="pl-PL" dirty="0" smtClean="0"/>
              <a:t>utiču </a:t>
            </a:r>
            <a:r>
              <a:rPr lang="pl-PL" dirty="0"/>
              <a:t>na </a:t>
            </a:r>
            <a:r>
              <a:rPr lang="pl-PL" dirty="0" smtClean="0"/>
              <a:t>politiku </a:t>
            </a:r>
            <a:r>
              <a:rPr lang="en-US" dirty="0" err="1" smtClean="0"/>
              <a:t>kompanije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350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pl-PL" dirty="0" smtClean="0"/>
              <a:t>kontrola </a:t>
            </a:r>
            <a:r>
              <a:rPr lang="pl-PL" dirty="0"/>
              <a:t>nad korporacijom. </a:t>
            </a:r>
            <a:endParaRPr lang="pl-PL" dirty="0" smtClean="0"/>
          </a:p>
          <a:p>
            <a:pPr algn="just"/>
            <a:r>
              <a:rPr lang="pl-PL" dirty="0" smtClean="0"/>
              <a:t>Sporazumi </a:t>
            </a:r>
            <a:r>
              <a:rPr lang="pl-PL" dirty="0"/>
              <a:t>akcionara predstavljaju </a:t>
            </a:r>
            <a:r>
              <a:rPr lang="pl-PL" dirty="0" smtClean="0"/>
              <a:t>uobičajeni </a:t>
            </a:r>
            <a:r>
              <a:rPr lang="en-US" dirty="0" smtClean="0"/>
              <a:t>n</a:t>
            </a:r>
            <a:r>
              <a:rPr lang="sr-Latn-ME" dirty="0" smtClean="0"/>
              <a:t>č</a:t>
            </a:r>
            <a:r>
              <a:rPr lang="en-US" dirty="0" err="1" smtClean="0"/>
              <a:t>ain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</a:t>
            </a:r>
            <a:r>
              <a:rPr lang="sr-Latn-ME" dirty="0" smtClean="0"/>
              <a:t> </a:t>
            </a:r>
            <a:r>
              <a:rPr lang="en-US" dirty="0" err="1" smtClean="0"/>
              <a:t>ukupnom</a:t>
            </a:r>
            <a:r>
              <a:rPr lang="en-US" dirty="0" smtClean="0"/>
              <a:t> </a:t>
            </a:r>
            <a:r>
              <a:rPr lang="en-US" dirty="0" err="1"/>
              <a:t>kapitalu</a:t>
            </a:r>
            <a:r>
              <a:rPr lang="en-US" dirty="0"/>
              <a:t>,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efektivno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barem najveći pojedinačni </a:t>
            </a:r>
            <a:r>
              <a:rPr lang="pl-PL" dirty="0"/>
              <a:t>blok akcionara. </a:t>
            </a:r>
            <a:endParaRPr lang="pl-PL" dirty="0" smtClean="0"/>
          </a:p>
          <a:p>
            <a:pPr algn="just"/>
            <a:r>
              <a:rPr lang="pl-PL" dirty="0" smtClean="0"/>
              <a:t>Sporazumi </a:t>
            </a:r>
            <a:r>
              <a:rPr lang="pl-PL" dirty="0"/>
              <a:t>akcionara </a:t>
            </a:r>
            <a:r>
              <a:rPr lang="pl-PL" dirty="0" smtClean="0"/>
              <a:t>obično </a:t>
            </a:r>
            <a:r>
              <a:rPr lang="en-US" dirty="0" err="1" smtClean="0"/>
              <a:t>svojim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esnicima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preferencijalna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potpisnici</a:t>
            </a:r>
            <a:r>
              <a:rPr lang="en-US" dirty="0" smtClean="0"/>
              <a:t> </a:t>
            </a:r>
            <a:r>
              <a:rPr lang="en-US" dirty="0" err="1"/>
              <a:t>sporazuma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od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ne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obuhvatiti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što </a:t>
            </a:r>
            <a:r>
              <a:rPr lang="pl-PL" dirty="0"/>
              <a:t>je </a:t>
            </a:r>
            <a:r>
              <a:rPr lang="pl-PL" dirty="0" smtClean="0"/>
              <a:t>način </a:t>
            </a:r>
            <a:r>
              <a:rPr lang="pl-PL" dirty="0"/>
              <a:t>izbora odbora ili </a:t>
            </a:r>
            <a:r>
              <a:rPr lang="pl-PL" dirty="0" smtClean="0"/>
              <a:t>predjsednika </a:t>
            </a:r>
            <a:r>
              <a:rPr lang="pl-PL" dirty="0"/>
              <a:t>odbora. </a:t>
            </a:r>
            <a:endParaRPr lang="pl-PL" dirty="0" smtClean="0"/>
          </a:p>
          <a:p>
            <a:r>
              <a:rPr lang="pl-PL" dirty="0" smtClean="0"/>
              <a:t>Sporazumi takođe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obavezati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639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 smtClean="0"/>
              <a:t>smatraju</a:t>
            </a:r>
            <a:r>
              <a:rPr lang="sr-Latn-ME" dirty="0" smtClean="0"/>
              <a:t> </a:t>
            </a:r>
            <a:r>
              <a:rPr lang="pl-PL" dirty="0" smtClean="0"/>
              <a:t>potrebnim </a:t>
            </a:r>
            <a:r>
              <a:rPr lang="pl-PL" dirty="0"/>
              <a:t>da pomno kontrolišu takve sporazume i da </a:t>
            </a:r>
            <a:r>
              <a:rPr lang="pl-PL" dirty="0" smtClean="0"/>
              <a:t>ograniče rok </a:t>
            </a:r>
            <a:r>
              <a:rPr lang="en-US" dirty="0" err="1" smtClean="0"/>
              <a:t>važnosti</a:t>
            </a:r>
            <a:r>
              <a:rPr lang="en-US" dirty="0" smtClean="0"/>
              <a:t> </a:t>
            </a:r>
            <a:r>
              <a:rPr lang="en-US" dirty="0" err="1"/>
              <a:t>istih</a:t>
            </a:r>
            <a:r>
              <a:rPr lang="en-US" dirty="0"/>
              <a:t>.</a:t>
            </a:r>
          </a:p>
          <a:p>
            <a:r>
              <a:rPr lang="en-US" dirty="0" err="1"/>
              <a:t>Gornje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dati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Gornje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redistribuciju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podstiu učeše </a:t>
            </a:r>
            <a:r>
              <a:rPr lang="pl-PL" dirty="0"/>
              <a:t>akcionara na skupštini.</a:t>
            </a:r>
          </a:p>
          <a:p>
            <a:pPr algn="just"/>
            <a:r>
              <a:rPr lang="en-US" dirty="0" err="1" smtClean="0"/>
              <a:t>Uvažavaju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da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redistribuciju</a:t>
            </a:r>
            <a:r>
              <a:rPr lang="en-US" dirty="0"/>
              <a:t> </a:t>
            </a:r>
            <a:r>
              <a:rPr lang="en-US" dirty="0" err="1" smtClean="0"/>
              <a:t>uticaja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osnovano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da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149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ME" dirty="0" smtClean="0"/>
              <a:t>C -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da </a:t>
            </a:r>
            <a:r>
              <a:rPr lang="en-US" dirty="0" err="1"/>
              <a:t>funkcioniše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pl-PL" dirty="0" smtClean="0"/>
              <a:t>kontrole </a:t>
            </a:r>
            <a:r>
              <a:rPr lang="pl-PL" dirty="0"/>
              <a:t>na tržištu kapitala, i vanredne transakcije </a:t>
            </a:r>
            <a:r>
              <a:rPr lang="pl-PL" dirty="0" smtClean="0"/>
              <a:t>poput </a:t>
            </a:r>
            <a:r>
              <a:rPr lang="en-US" dirty="0" err="1" smtClean="0"/>
              <a:t>integracije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treba </a:t>
            </a:r>
            <a:r>
              <a:rPr lang="pl-PL" dirty="0"/>
              <a:t>da budu jasno artikulisani i </a:t>
            </a:r>
            <a:r>
              <a:rPr lang="pl-PL" dirty="0" smtClean="0"/>
              <a:t>objelodanjeni </a:t>
            </a:r>
            <a:r>
              <a:rPr lang="pl-PL" dirty="0"/>
              <a:t>tako </a:t>
            </a:r>
            <a:r>
              <a:rPr lang="pl-PL" dirty="0" smtClean="0"/>
              <a:t>da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pl-PL" dirty="0" smtClean="0"/>
              <a:t>treba </a:t>
            </a:r>
            <a:r>
              <a:rPr lang="pl-PL" dirty="0"/>
              <a:t>da budu obavljene po jasnim </a:t>
            </a:r>
            <a:r>
              <a:rPr lang="pl-PL" dirty="0" smtClean="0"/>
              <a:t>cijenama </a:t>
            </a:r>
            <a:r>
              <a:rPr lang="pl-PL" dirty="0"/>
              <a:t>i pod </a:t>
            </a:r>
            <a:r>
              <a:rPr lang="pl-PL" dirty="0" smtClean="0"/>
              <a:t>pravinim </a:t>
            </a:r>
            <a:r>
              <a:rPr lang="sv-SE" dirty="0" smtClean="0"/>
              <a:t>uslovima </a:t>
            </a:r>
            <a:r>
              <a:rPr lang="sv-SE" dirty="0"/>
              <a:t>koji štite prava svih akcionara u skladu sa </a:t>
            </a:r>
            <a:r>
              <a:rPr lang="sv-SE" dirty="0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klasom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, OECD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 smtClean="0"/>
              <a:t>lanica</a:t>
            </a:r>
            <a:r>
              <a:rPr lang="en-US" dirty="0" smtClean="0"/>
              <a:t>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sinergiju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makroekonomske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strukturne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u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element u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 smtClean="0"/>
              <a:t>ekonomske</a:t>
            </a:r>
            <a:r>
              <a:rPr lang="sr-Latn-ME" dirty="0" smtClean="0"/>
              <a:t> </a:t>
            </a:r>
            <a:r>
              <a:rPr lang="en-US" dirty="0" err="1" smtClean="0"/>
              <a:t>efikasnosti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anju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đ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,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euje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ciljevi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postizanja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rezultata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082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U pojedinim zemljama kompanije koriste sredstva </a:t>
            </a:r>
            <a:r>
              <a:rPr lang="pl-PL" dirty="0" smtClean="0"/>
              <a:t>protiv </a:t>
            </a:r>
            <a:r>
              <a:rPr lang="it-IT" dirty="0" smtClean="0"/>
              <a:t>preuzimanja.</a:t>
            </a:r>
            <a:endParaRPr lang="sr-Latn-ME" dirty="0" smtClean="0"/>
          </a:p>
          <a:p>
            <a:pPr algn="just"/>
            <a:r>
              <a:rPr lang="it-IT" dirty="0" smtClean="0"/>
              <a:t> Me</a:t>
            </a:r>
            <a:r>
              <a:rPr lang="sr-Latn-ME" dirty="0" smtClean="0"/>
              <a:t>đ</a:t>
            </a:r>
            <a:r>
              <a:rPr lang="it-IT" dirty="0" smtClean="0"/>
              <a:t>utim</a:t>
            </a:r>
            <a:r>
              <a:rPr lang="it-IT" dirty="0"/>
              <a:t>, i investitori i berze su izrazili </a:t>
            </a:r>
            <a:r>
              <a:rPr lang="it-IT" dirty="0" smtClean="0"/>
              <a:t>zabrinutost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ozbiljna</a:t>
            </a:r>
            <a:r>
              <a:rPr lang="en-US" dirty="0"/>
              <a:t>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odbrana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postupanju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edlozima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preuzimanju</a:t>
            </a:r>
            <a:r>
              <a:rPr lang="en-US" dirty="0"/>
              <a:t>, </a:t>
            </a:r>
            <a:r>
              <a:rPr lang="en-US" dirty="0" err="1" smtClean="0"/>
              <a:t>fiducija</a:t>
            </a:r>
            <a:r>
              <a:rPr lang="sr-Latn-ME" dirty="0" smtClean="0"/>
              <a:t>m</a:t>
            </a:r>
            <a:r>
              <a:rPr lang="en-US" dirty="0" smtClean="0"/>
              <a:t>a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pl-PL" dirty="0" smtClean="0"/>
              <a:t>odbora </a:t>
            </a:r>
            <a:r>
              <a:rPr lang="pl-PL" dirty="0"/>
              <a:t>prema akcionarima i kompaniji moraju ostati na </a:t>
            </a:r>
            <a:r>
              <a:rPr lang="pl-PL" dirty="0" smtClean="0"/>
              <a:t>prvom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601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Pošto investitori mogu imati </a:t>
            </a:r>
            <a:r>
              <a:rPr lang="it-IT" dirty="0" smtClean="0"/>
              <a:t>razli</a:t>
            </a:r>
            <a:r>
              <a:rPr lang="sr-Latn-ME" dirty="0" smtClean="0"/>
              <a:t>č</a:t>
            </a:r>
            <a:r>
              <a:rPr lang="it-IT" dirty="0" smtClean="0"/>
              <a:t>ite </a:t>
            </a:r>
            <a:r>
              <a:rPr lang="it-IT" dirty="0"/>
              <a:t>ciljeve po pitanju investicija, </a:t>
            </a:r>
            <a:r>
              <a:rPr lang="it-IT" dirty="0" smtClean="0"/>
              <a:t>Principi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zagovaraju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 smtClean="0"/>
              <a:t>nastoje</a:t>
            </a:r>
            <a:r>
              <a:rPr lang="sr-Latn-ME" dirty="0" smtClean="0"/>
              <a:t> </a:t>
            </a:r>
            <a:r>
              <a:rPr lang="en-US" dirty="0" err="1" smtClean="0"/>
              <a:t>propisati</a:t>
            </a:r>
            <a:r>
              <a:rPr lang="en-US" dirty="0" smtClean="0"/>
              <a:t> </a:t>
            </a:r>
            <a:r>
              <a:rPr lang="en-US" dirty="0" err="1"/>
              <a:t>optimalnu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/>
              <a:t>aktivizma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razmatranju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 smtClean="0"/>
              <a:t>mnogi</a:t>
            </a:r>
            <a:r>
              <a:rPr lang="sr-Latn-ME" dirty="0" smtClean="0"/>
              <a:t> </a:t>
            </a:r>
            <a:r>
              <a:rPr lang="it-IT" dirty="0"/>
              <a:t>investitori su zaklju</a:t>
            </a:r>
            <a:r>
              <a:rPr lang="sr-Latn-ME" dirty="0"/>
              <a:t>č</a:t>
            </a:r>
            <a:r>
              <a:rPr lang="it-IT" dirty="0"/>
              <a:t>ili da se pozitivna finansijska dobit i rast mogu posti</a:t>
            </a:r>
            <a:r>
              <a:rPr lang="sr-Latn-ME" dirty="0"/>
              <a:t>ć</a:t>
            </a:r>
            <a:r>
              <a:rPr lang="it-IT" dirty="0"/>
              <a:t>i</a:t>
            </a:r>
            <a:r>
              <a:rPr lang="sr-Latn-ME" dirty="0"/>
              <a:t> </a:t>
            </a:r>
            <a:r>
              <a:rPr lang="en-US" dirty="0" err="1"/>
              <a:t>razumnom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erom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054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 smtClean="0"/>
              <a:t>svojstvu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korišenju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/>
              <a:t>Sve</a:t>
            </a:r>
            <a:r>
              <a:rPr lang="en-US" dirty="0"/>
              <a:t> je </a:t>
            </a:r>
            <a:r>
              <a:rPr lang="sr-Latn-ME" dirty="0"/>
              <a:t>č</a:t>
            </a:r>
            <a:r>
              <a:rPr lang="en-US" dirty="0" err="1"/>
              <a:t>eš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sluaj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posedu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sr-Latn-ME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kredibilitet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elokupnog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sr-Latn-ME" dirty="0"/>
              <a:t> </a:t>
            </a:r>
            <a:r>
              <a:rPr lang="pl-PL" dirty="0"/>
              <a:t>korporativnog upravljanja i nadzora nad kompanijom će, prema </a:t>
            </a:r>
            <a:r>
              <a:rPr lang="en-US" dirty="0"/>
              <a:t>tome, u </a:t>
            </a:r>
            <a:r>
              <a:rPr lang="en-US" dirty="0" err="1"/>
              <a:t>velikoj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zavisiti</a:t>
            </a:r>
            <a:r>
              <a:rPr lang="en-US" dirty="0"/>
              <a:t>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pl-PL" dirty="0"/>
              <a:t>vlasnike funkcije u kompanijama u koje investiraju. </a:t>
            </a:r>
          </a:p>
          <a:p>
            <a:r>
              <a:rPr lang="pl-PL" dirty="0"/>
              <a:t>Iako ovaj </a:t>
            </a:r>
            <a:r>
              <a:rPr lang="en-US" dirty="0" err="1"/>
              <a:t>princip</a:t>
            </a:r>
            <a:r>
              <a:rPr lang="en-US" dirty="0"/>
              <a:t> ne </a:t>
            </a:r>
            <a:r>
              <a:rPr lang="en-US" dirty="0" err="1"/>
              <a:t>zaht</a:t>
            </a:r>
            <a:r>
              <a:rPr lang="sr-Latn-ME" dirty="0"/>
              <a:t>ij</a:t>
            </a:r>
            <a:r>
              <a:rPr lang="en-US" dirty="0" err="1"/>
              <a:t>eva</a:t>
            </a:r>
            <a:r>
              <a:rPr lang="en-US" dirty="0"/>
              <a:t>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294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i-FI" dirty="0" smtClean="0"/>
              <a:t>osnovu akcija koje imaju, on traži da se ob</a:t>
            </a:r>
            <a:r>
              <a:rPr lang="sr-Latn-ME" dirty="0" smtClean="0"/>
              <a:t>j</a:t>
            </a:r>
            <a:r>
              <a:rPr lang="fi-FI" dirty="0" smtClean="0"/>
              <a:t>elodani na</a:t>
            </a:r>
            <a:r>
              <a:rPr lang="sr-Latn-ME" dirty="0" smtClean="0"/>
              <a:t>č</a:t>
            </a:r>
            <a:r>
              <a:rPr lang="fi-FI" dirty="0" smtClean="0"/>
              <a:t>in na koji</a:t>
            </a:r>
            <a:r>
              <a:rPr lang="sr-Latn-ME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ostvaruju</a:t>
            </a:r>
            <a:r>
              <a:rPr lang="en-US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dužno</a:t>
            </a:r>
            <a:r>
              <a:rPr lang="en-US" dirty="0" smtClean="0"/>
              <a:t> </a:t>
            </a:r>
            <a:r>
              <a:rPr lang="en-US" dirty="0" err="1" smtClean="0"/>
              <a:t>razmatranje</a:t>
            </a:r>
            <a:r>
              <a:rPr lang="sr-Latn-ME" dirty="0" smtClean="0"/>
              <a:t> </a:t>
            </a:r>
            <a:r>
              <a:rPr lang="en-US" dirty="0" err="1" smtClean="0"/>
              <a:t>isplativosti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u </a:t>
            </a:r>
            <a:r>
              <a:rPr lang="en-US" dirty="0" err="1" smtClean="0"/>
              <a:t>fiducijarnom</a:t>
            </a:r>
            <a:r>
              <a:rPr lang="en-US" dirty="0" smtClean="0"/>
              <a:t> </a:t>
            </a:r>
            <a:r>
              <a:rPr lang="en-US" dirty="0" err="1" smtClean="0"/>
              <a:t>svojstvu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it-IT" dirty="0" smtClean="0"/>
              <a:t>što su penzioni fondovi, planovi kolektivnog investiranja i neke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osiguravaju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,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investicije</a:t>
            </a:r>
            <a:r>
              <a:rPr lang="en-US" dirty="0" smtClean="0"/>
              <a:t> </a:t>
            </a:r>
            <a:r>
              <a:rPr lang="en-US" dirty="0" err="1" smtClean="0"/>
              <a:t>preduzete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klijenata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Nekorišenje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gubitka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sv-SE" dirty="0" smtClean="0"/>
              <a:t>investitora koji stoga mora biti svestan politike koju treba da sl</a:t>
            </a:r>
            <a:r>
              <a:rPr lang="sr-Latn-ME" dirty="0" smtClean="0"/>
              <a:t>ij</a:t>
            </a:r>
            <a:r>
              <a:rPr lang="sv-SE" dirty="0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969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U pojedinim zemljama, </a:t>
            </a:r>
            <a:r>
              <a:rPr lang="pl-PL" dirty="0" smtClean="0"/>
              <a:t>zahtjev </a:t>
            </a:r>
            <a:r>
              <a:rPr lang="pl-PL" dirty="0"/>
              <a:t>za </a:t>
            </a:r>
            <a:r>
              <a:rPr lang="pl-PL" dirty="0" smtClean="0"/>
              <a:t>objelodanjivanje politike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detaljan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obuhvata</a:t>
            </a:r>
            <a:r>
              <a:rPr lang="sr-Latn-ME" dirty="0" smtClean="0"/>
              <a:t> </a:t>
            </a:r>
            <a:r>
              <a:rPr lang="pl-PL" dirty="0" smtClean="0"/>
              <a:t>zahtjeve </a:t>
            </a:r>
            <a:r>
              <a:rPr lang="pl-PL" dirty="0"/>
              <a:t>eksplicitne strategije po pitanju okolnosti u kojima </a:t>
            </a:r>
            <a:r>
              <a:rPr lang="pl-PL" dirty="0" smtClean="0"/>
              <a:t>će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intervenisati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,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prim</a:t>
            </a:r>
            <a:r>
              <a:rPr lang="sr-Latn-ME" dirty="0" smtClean="0"/>
              <a:t>j</a:t>
            </a:r>
            <a:r>
              <a:rPr lang="en-US" dirty="0" err="1" smtClean="0"/>
              <a:t>enjivati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takvu</a:t>
            </a:r>
            <a:r>
              <a:rPr lang="en-US" dirty="0" smtClean="0"/>
              <a:t> </a:t>
            </a:r>
            <a:r>
              <a:rPr lang="en-US" dirty="0" err="1"/>
              <a:t>intervenciju</a:t>
            </a:r>
            <a:r>
              <a:rPr lang="en-US" dirty="0"/>
              <a:t>;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proc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elotvornost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zemalja</a:t>
            </a:r>
            <a:r>
              <a:rPr lang="en-US" dirty="0"/>
              <a:t> se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evidenciju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to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"</a:t>
            </a:r>
            <a:r>
              <a:rPr lang="en-US" dirty="0" err="1"/>
              <a:t>primeni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". </a:t>
            </a:r>
            <a:endParaRPr lang="sr-Latn-ME" dirty="0" smtClean="0"/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evidencije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 (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/>
              <a:t>klijenta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,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etnika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/>
              <a:t>registrovanim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sr-Latn-ME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skupu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34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Komplementarni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skupštinama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trajnog</a:t>
            </a:r>
            <a:r>
              <a:rPr lang="sr-Latn-ME" dirty="0" smtClean="0"/>
              <a:t> </a:t>
            </a:r>
            <a:r>
              <a:rPr lang="en-US" dirty="0" err="1" smtClean="0"/>
              <a:t>dijaloga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portfelja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 smtClean="0"/>
              <a:t>dijalog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institucionalnih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ohrabri</a:t>
            </a:r>
            <a:r>
              <a:rPr lang="sr-Latn-ME" dirty="0" smtClean="0"/>
              <a:t> </a:t>
            </a:r>
            <a:r>
              <a:rPr lang="it-IT" dirty="0" smtClean="0"/>
              <a:t>posebno time što </a:t>
            </a:r>
            <a:r>
              <a:rPr lang="sr-Latn-ME" dirty="0" smtClean="0"/>
              <a:t>ć</a:t>
            </a:r>
            <a:r>
              <a:rPr lang="it-IT" dirty="0" smtClean="0"/>
              <a:t>e se ukloniti nepotrebne regulatorne barijere,</a:t>
            </a:r>
            <a:r>
              <a:rPr lang="sr-Latn-ME" dirty="0" smtClean="0"/>
              <a:t> </a:t>
            </a:r>
            <a:r>
              <a:rPr lang="pt-BR" dirty="0" smtClean="0"/>
              <a:t>mada je kompanija dužna da sve investitore tretira jednako, te da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 smtClean="0"/>
              <a:t>otkriva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institucionalnim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a da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bi, </a:t>
            </a:r>
            <a:r>
              <a:rPr lang="en-US" dirty="0" err="1" smtClean="0"/>
              <a:t>prema</a:t>
            </a:r>
            <a:r>
              <a:rPr lang="en-US" dirty="0" smtClean="0"/>
              <a:t> tome, </a:t>
            </a:r>
            <a:r>
              <a:rPr lang="en-US" dirty="0" err="1" smtClean="0"/>
              <a:t>trebalo</a:t>
            </a:r>
            <a:r>
              <a:rPr lang="en-US" dirty="0" smtClean="0"/>
              <a:t> da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sr-Latn-ME" dirty="0" smtClean="0"/>
              <a:t> </a:t>
            </a:r>
            <a:r>
              <a:rPr lang="pl-PL" dirty="0" smtClean="0"/>
              <a:t>informacije o tržištima na kojima kompanija posluje, kao i dalju </a:t>
            </a:r>
            <a:r>
              <a:rPr lang="en-US" dirty="0" err="1" smtClean="0"/>
              <a:t>razradu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 err="1" smtClean="0"/>
              <a:t>dostupne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112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Pošto fiducijarni institucionalni investitori razviju i objave </a:t>
            </a:r>
            <a:r>
              <a:rPr lang="it-IT" dirty="0" smtClean="0"/>
              <a:t>politiku</a:t>
            </a:r>
            <a:r>
              <a:rPr lang="sr-Latn-ME" dirty="0" smtClean="0"/>
              <a:t> </a:t>
            </a:r>
            <a:r>
              <a:rPr lang="pt-BR" dirty="0" smtClean="0"/>
              <a:t>korporativnog </a:t>
            </a:r>
            <a:r>
              <a:rPr lang="pt-BR" dirty="0"/>
              <a:t>upravljanja, efikasna </a:t>
            </a:r>
            <a:r>
              <a:rPr lang="pt-BR" dirty="0" smtClean="0"/>
              <a:t>prim</a:t>
            </a:r>
            <a:r>
              <a:rPr lang="sr-Latn-ME" dirty="0" smtClean="0"/>
              <a:t>j</a:t>
            </a:r>
            <a:r>
              <a:rPr lang="pt-BR" dirty="0" smtClean="0"/>
              <a:t>ena zaht</a:t>
            </a:r>
            <a:r>
              <a:rPr lang="sr-Latn-ME" dirty="0" smtClean="0"/>
              <a:t>j</a:t>
            </a:r>
            <a:r>
              <a:rPr lang="pt-BR" dirty="0" smtClean="0"/>
              <a:t>eva </a:t>
            </a:r>
            <a:r>
              <a:rPr lang="pt-BR" dirty="0"/>
              <a:t>od njih </a:t>
            </a:r>
            <a:r>
              <a:rPr lang="pt-BR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izdvoje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</a:t>
            </a:r>
            <a:r>
              <a:rPr lang="en-US" dirty="0"/>
              <a:t> to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sr-Latn-ME" dirty="0" smtClean="0"/>
              <a:t>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659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 smtClean="0"/>
              <a:t>svojstvu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sukobe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vlasnikih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posredne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da se </a:t>
            </a:r>
            <a:r>
              <a:rPr lang="en-US" dirty="0" err="1"/>
              <a:t>razlikuju</a:t>
            </a:r>
            <a:r>
              <a:rPr lang="en-US" dirty="0"/>
              <a:t> od </a:t>
            </a:r>
            <a:r>
              <a:rPr lang="en-US" dirty="0" err="1"/>
              <a:t>onih</a:t>
            </a:r>
            <a:r>
              <a:rPr lang="en-US" dirty="0"/>
              <a:t> od </a:t>
            </a:r>
            <a:r>
              <a:rPr lang="en-US" dirty="0" err="1" smtClean="0"/>
              <a:t>neposrednih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komercijalnom</a:t>
            </a:r>
            <a:r>
              <a:rPr lang="en-US" dirty="0" smtClean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proizi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akutni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fiducijarna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 smtClean="0"/>
              <a:t>zavisno</a:t>
            </a:r>
            <a:r>
              <a:rPr lang="sr-Latn-ME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afilijacija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a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integrisane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ovakvi</a:t>
            </a:r>
            <a:r>
              <a:rPr lang="en-US" dirty="0"/>
              <a:t> </a:t>
            </a:r>
            <a:r>
              <a:rPr lang="en-US" dirty="0" err="1"/>
              <a:t>sukobi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pl-PL" dirty="0" smtClean="0"/>
              <a:t>materijalnih </a:t>
            </a:r>
            <a:r>
              <a:rPr lang="pl-PL" dirty="0"/>
              <a:t>poslovnih odnosa, na </a:t>
            </a:r>
            <a:r>
              <a:rPr lang="pl-PL" dirty="0" smtClean="0"/>
              <a:t>primjer</a:t>
            </a:r>
            <a:r>
              <a:rPr lang="pl-PL" dirty="0"/>
              <a:t>, preko ugovora </a:t>
            </a:r>
            <a:r>
              <a:rPr lang="pl-PL" dirty="0" smtClean="0"/>
              <a:t>za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,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sukobi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identifikuju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933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U isto </a:t>
            </a:r>
            <a:r>
              <a:rPr lang="pt-BR" dirty="0" smtClean="0"/>
              <a:t>vr</a:t>
            </a:r>
            <a:r>
              <a:rPr lang="sr-Latn-ME" dirty="0" smtClean="0"/>
              <a:t>ij</a:t>
            </a:r>
            <a:r>
              <a:rPr lang="pt-BR" dirty="0" smtClean="0"/>
              <a:t>eme</a:t>
            </a:r>
            <a:r>
              <a:rPr lang="pt-BR" dirty="0"/>
              <a:t>, institucije treba da </a:t>
            </a:r>
            <a:r>
              <a:rPr lang="pt-BR" dirty="0" smtClean="0"/>
              <a:t>ob</a:t>
            </a:r>
            <a:r>
              <a:rPr lang="sr-Latn-ME" dirty="0" smtClean="0"/>
              <a:t>j</a:t>
            </a:r>
            <a:r>
              <a:rPr lang="pt-BR" dirty="0" smtClean="0"/>
              <a:t>elodane </a:t>
            </a:r>
            <a:r>
              <a:rPr lang="pt-BR" dirty="0"/>
              <a:t>koje </a:t>
            </a:r>
            <a:r>
              <a:rPr lang="pt-BR" dirty="0" smtClean="0"/>
              <a:t>m</a:t>
            </a:r>
            <a:r>
              <a:rPr lang="sr-Latn-ME" dirty="0" smtClean="0"/>
              <a:t>j</a:t>
            </a:r>
            <a:r>
              <a:rPr lang="pt-BR" dirty="0" smtClean="0"/>
              <a:t>ere</a:t>
            </a:r>
            <a:r>
              <a:rPr lang="sr-Latn-ME" dirty="0" smtClean="0"/>
              <a:t> </a:t>
            </a:r>
            <a:r>
              <a:rPr lang="pt-BR" dirty="0" smtClean="0"/>
              <a:t>preduzimaju </a:t>
            </a:r>
            <a:r>
              <a:rPr lang="pt-BR" dirty="0"/>
              <a:t>da se umanji eventualni negativni uticaj na </a:t>
            </a:r>
            <a:r>
              <a:rPr lang="pt-BR" dirty="0" smtClean="0"/>
              <a:t>njihovu</a:t>
            </a:r>
            <a:r>
              <a:rPr lang="sr-Latn-ME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obuhvatati</a:t>
            </a:r>
            <a:r>
              <a:rPr lang="en-US" dirty="0"/>
              <a:t>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onih </a:t>
            </a:r>
            <a:r>
              <a:rPr lang="pl-PL" dirty="0"/>
              <a:t>koji se odnose na dobijanje novog posla drugde </a:t>
            </a:r>
            <a:r>
              <a:rPr lang="pl-PL" dirty="0" smtClean="0"/>
              <a:t>u </a:t>
            </a:r>
            <a:r>
              <a:rPr lang="en-US" dirty="0" err="1" smtClean="0"/>
              <a:t>organizaciji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648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3.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institucionalne</a:t>
            </a:r>
            <a:r>
              <a:rPr lang="sr-Latn-ME" dirty="0" smtClean="0"/>
              <a:t> </a:t>
            </a:r>
            <a:r>
              <a:rPr lang="en-US" dirty="0" err="1" smtClean="0"/>
              <a:t>akcionare</a:t>
            </a:r>
            <a:r>
              <a:rPr lang="en-US" dirty="0"/>
              <a:t>, da se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konsultuju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definisan</a:t>
            </a:r>
            <a:r>
              <a:rPr lang="sr-Latn-ME" dirty="0" smtClean="0"/>
              <a:t> </a:t>
            </a:r>
            <a:r>
              <a:rPr lang="en-US" dirty="0" err="1" smtClean="0"/>
              <a:t>Principima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izuzetke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sr-Latn-ME" dirty="0" smtClean="0"/>
              <a:t>sprečava </a:t>
            </a:r>
            <a:r>
              <a:rPr lang="en-US" dirty="0" err="1" smtClean="0"/>
              <a:t>zloupotreba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 err="1"/>
              <a:t>odavno</a:t>
            </a:r>
            <a:r>
              <a:rPr lang="en-US" dirty="0"/>
              <a:t> je </a:t>
            </a:r>
            <a:r>
              <a:rPr lang="en-US" dirty="0" err="1" smtClean="0"/>
              <a:t>uo</a:t>
            </a:r>
            <a:r>
              <a:rPr lang="sr-Latn-ME" dirty="0" smtClean="0"/>
              <a:t>č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usitnjenim</a:t>
            </a:r>
            <a:r>
              <a:rPr lang="en-US" dirty="0"/>
              <a:t> </a:t>
            </a:r>
            <a:r>
              <a:rPr lang="en-US" dirty="0" err="1"/>
              <a:t>vlasništvom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u </a:t>
            </a:r>
            <a:r>
              <a:rPr lang="en-US" dirty="0" err="1"/>
              <a:t>kompaniji</a:t>
            </a:r>
            <a:r>
              <a:rPr lang="en-US" dirty="0"/>
              <a:t> da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trošak</a:t>
            </a:r>
            <a:r>
              <a:rPr lang="en-US" dirty="0" smtClean="0"/>
              <a:t> </a:t>
            </a:r>
            <a:r>
              <a:rPr lang="en-US" dirty="0" err="1"/>
              <a:t>preduzimanja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u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smtClean="0"/>
              <a:t>bio</a:t>
            </a:r>
            <a:r>
              <a:rPr lang="sr-Latn-ME" dirty="0" smtClean="0"/>
              <a:t> </a:t>
            </a:r>
            <a:r>
              <a:rPr lang="en-US" dirty="0" err="1" smtClean="0"/>
              <a:t>opravdan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ulože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profitirati</a:t>
            </a:r>
            <a:r>
              <a:rPr lang="en-US" dirty="0"/>
              <a:t> a da tome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doprin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"</a:t>
            </a:r>
            <a:r>
              <a:rPr lang="en-US" dirty="0" err="1"/>
              <a:t>okoristili</a:t>
            </a:r>
            <a:r>
              <a:rPr lang="en-US" dirty="0"/>
              <a:t>").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efekat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praćenje </a:t>
            </a:r>
            <a:r>
              <a:rPr lang="pl-PL" dirty="0"/>
              <a:t>rezultata, </a:t>
            </a:r>
            <a:r>
              <a:rPr lang="pl-PL" dirty="0" smtClean="0"/>
              <a:t>vjerovatno </a:t>
            </a:r>
            <a:r>
              <a:rPr lang="pl-PL" dirty="0"/>
              <a:t>za institucije, posebno za </a:t>
            </a:r>
            <a:r>
              <a:rPr lang="pl-PL" dirty="0" smtClean="0"/>
              <a:t>finansijske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/>
              <a:t>svojstvu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smtClean="0"/>
              <a:t>problem</a:t>
            </a:r>
            <a:r>
              <a:rPr lang="sr-Latn-ME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/>
              <a:t>da li da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u </a:t>
            </a:r>
            <a:r>
              <a:rPr lang="en-US" dirty="0" err="1" smtClean="0"/>
              <a:t>individualnim</a:t>
            </a:r>
            <a:r>
              <a:rPr lang="sr-Latn-ME" dirty="0" smtClean="0"/>
              <a:t> </a:t>
            </a:r>
            <a:r>
              <a:rPr lang="pl-PL" dirty="0" smtClean="0"/>
              <a:t>kompanijama </a:t>
            </a:r>
            <a:r>
              <a:rPr lang="pl-PL" dirty="0"/>
              <a:t>do </a:t>
            </a:r>
            <a:r>
              <a:rPr lang="pl-PL" dirty="0" smtClean="0"/>
              <a:t>značajnog udjela</a:t>
            </a:r>
            <a:r>
              <a:rPr lang="pl-PL" dirty="0"/>
              <a:t>, ili da jednostavno </a:t>
            </a:r>
            <a:r>
              <a:rPr lang="pl-PL" dirty="0" smtClean="0"/>
              <a:t>izvrše </a:t>
            </a:r>
            <a:r>
              <a:rPr lang="en-US" dirty="0" err="1" smtClean="0"/>
              <a:t>diverzifikaciju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07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Dobro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podsticaje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rukovodstvu</a:t>
            </a:r>
            <a:r>
              <a:rPr lang="en-US" dirty="0" smtClean="0"/>
              <a:t> u </a:t>
            </a:r>
            <a:r>
              <a:rPr lang="en-US" dirty="0" err="1" smtClean="0"/>
              <a:t>ostvarenju</a:t>
            </a:r>
            <a:r>
              <a:rPr lang="en-US" dirty="0" smtClean="0"/>
              <a:t>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olakša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it-IT" dirty="0" smtClean="0"/>
              <a:t>c</a:t>
            </a:r>
            <a:r>
              <a:rPr lang="sr-Latn-ME" dirty="0" smtClean="0"/>
              <a:t>j</a:t>
            </a:r>
            <a:r>
              <a:rPr lang="it-IT" dirty="0" smtClean="0"/>
              <a:t>eline, pomaže da se dostigne stepen pov</a:t>
            </a:r>
            <a:r>
              <a:rPr lang="sr-Latn-ME" dirty="0" smtClean="0"/>
              <a:t>j</a:t>
            </a:r>
            <a:r>
              <a:rPr lang="it-IT" dirty="0" smtClean="0"/>
              <a:t>erenja potreban za pravilno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rezultat</a:t>
            </a:r>
            <a:r>
              <a:rPr lang="en-US" dirty="0" smtClean="0"/>
              <a:t> toga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sr-Latn-ME" dirty="0" smtClean="0"/>
              <a:t> </a:t>
            </a:r>
            <a:r>
              <a:rPr lang="pt-BR" dirty="0" smtClean="0"/>
              <a:t>kapitala, firme se podsti</a:t>
            </a:r>
            <a:r>
              <a:rPr lang="sr-Latn-ME" dirty="0" smtClean="0"/>
              <a:t>č</a:t>
            </a:r>
            <a:r>
              <a:rPr lang="pt-BR" dirty="0" smtClean="0"/>
              <a:t>u da efikasnije koriste resurse, pa se time potpomaže i</a:t>
            </a:r>
            <a:r>
              <a:rPr lang="sr-Latn-ME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321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edovanja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ajnog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č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to </a:t>
            </a:r>
            <a:r>
              <a:rPr lang="en-US" dirty="0" err="1"/>
              <a:t>urade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bi to </a:t>
            </a:r>
            <a:r>
              <a:rPr lang="en-US" dirty="0" err="1"/>
              <a:t>prevazilazilo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evalo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it-IT" dirty="0" smtClean="0"/>
              <a:t>nego </a:t>
            </a:r>
            <a:r>
              <a:rPr lang="it-IT" dirty="0"/>
              <a:t>što bi to bilo razborito.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bi se prevazišla ova asimetrija </a:t>
            </a:r>
            <a:r>
              <a:rPr lang="it-IT" dirty="0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favorizuje</a:t>
            </a:r>
            <a:r>
              <a:rPr lang="en-US" dirty="0" smtClean="0"/>
              <a:t> </a:t>
            </a:r>
            <a:r>
              <a:rPr lang="en-US" dirty="0" err="1"/>
              <a:t>diverzifikaciju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podst</a:t>
            </a:r>
            <a:r>
              <a:rPr lang="sr-Latn-ME" dirty="0" smtClean="0"/>
              <a:t>ic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sara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koordiniraju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predlaganju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stavljanjem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edloga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razgovorima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kompanijom</a:t>
            </a:r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/>
              <a:t>poboljšalo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Opšte</a:t>
            </a:r>
            <a:r>
              <a:rPr lang="sr-Latn-ME" dirty="0" smtClean="0"/>
              <a:t> </a:t>
            </a:r>
            <a:r>
              <a:rPr lang="en-US" dirty="0" err="1" smtClean="0"/>
              <a:t>uzev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usobno</a:t>
            </a:r>
            <a:r>
              <a:rPr lang="en-US" dirty="0" smtClean="0"/>
              <a:t> </a:t>
            </a:r>
            <a:r>
              <a:rPr lang="en-US" dirty="0" err="1"/>
              <a:t>komuniciraju</a:t>
            </a:r>
            <a:r>
              <a:rPr lang="en-US" dirty="0"/>
              <a:t> a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formalnosti</a:t>
            </a:r>
            <a:r>
              <a:rPr lang="en-US" dirty="0"/>
              <a:t> </a:t>
            </a:r>
            <a:r>
              <a:rPr lang="en-US" dirty="0" err="1"/>
              <a:t>ovlašenog</a:t>
            </a:r>
            <a:r>
              <a:rPr lang="en-US" dirty="0"/>
              <a:t> </a:t>
            </a:r>
            <a:r>
              <a:rPr lang="en-US" dirty="0" err="1"/>
              <a:t>zastupništva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651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Mora se,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priznati</a:t>
            </a:r>
            <a:r>
              <a:rPr lang="en-US" dirty="0"/>
              <a:t> da se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manipulisanje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pl-PL" dirty="0" smtClean="0"/>
              <a:t>kompanijom </a:t>
            </a:r>
            <a:r>
              <a:rPr lang="pl-PL" dirty="0"/>
              <a:t>bez podleganja bilo kakvim propisima o preuzimanju. </a:t>
            </a:r>
            <a:endParaRPr lang="pl-PL" dirty="0" smtClean="0"/>
          </a:p>
          <a:p>
            <a:pPr algn="just"/>
            <a:r>
              <a:rPr lang="pl-PL" dirty="0" smtClean="0"/>
              <a:t>Osim toga</a:t>
            </a:r>
            <a:r>
              <a:rPr lang="pl-PL" dirty="0"/>
              <a:t>, saradnja može da se iskoristi i za zaobilaženje zakona </a:t>
            </a:r>
            <a:r>
              <a:rPr lang="pl-PL" dirty="0" smtClean="0"/>
              <a:t>o </a:t>
            </a:r>
            <a:r>
              <a:rPr lang="en-US" dirty="0" err="1" smtClean="0"/>
              <a:t>konkurenciji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se </a:t>
            </a:r>
            <a:r>
              <a:rPr lang="en-US" dirty="0" err="1"/>
              <a:t>razloga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t-BR" dirty="0" smtClean="0"/>
              <a:t>zabranjuje </a:t>
            </a:r>
            <a:r>
              <a:rPr lang="pt-BR" dirty="0"/>
              <a:t>mogunost institucionalnih investitora da </a:t>
            </a:r>
            <a:r>
              <a:rPr lang="pt-BR" dirty="0" smtClean="0"/>
              <a:t>sara</a:t>
            </a:r>
            <a:r>
              <a:rPr lang="sr-Latn-ME" dirty="0" smtClean="0"/>
              <a:t>đ</a:t>
            </a:r>
            <a:r>
              <a:rPr lang="pt-BR" dirty="0" smtClean="0"/>
              <a:t>uju </a:t>
            </a:r>
            <a:r>
              <a:rPr lang="pt-BR" dirty="0"/>
              <a:t>po </a:t>
            </a:r>
            <a:r>
              <a:rPr lang="pt-BR" dirty="0" smtClean="0"/>
              <a:t>pitanju</a:t>
            </a:r>
            <a:r>
              <a:rPr lang="sr-Latn-ME" dirty="0" smtClean="0"/>
              <a:t> </a:t>
            </a:r>
            <a:r>
              <a:rPr lang="pl-PL" dirty="0" smtClean="0"/>
              <a:t>strategije </a:t>
            </a:r>
            <a:r>
              <a:rPr lang="pl-PL" dirty="0"/>
              <a:t>glasanja. </a:t>
            </a:r>
            <a:endParaRPr lang="pl-PL" dirty="0" smtClean="0"/>
          </a:p>
          <a:p>
            <a:r>
              <a:rPr lang="pl-PL" dirty="0" smtClean="0"/>
              <a:t>Sporazumi </a:t>
            </a:r>
            <a:r>
              <a:rPr lang="pl-PL" dirty="0"/>
              <a:t>akcionara se </a:t>
            </a:r>
            <a:r>
              <a:rPr lang="pl-PL" dirty="0" smtClean="0"/>
              <a:t>takođe </a:t>
            </a:r>
            <a:r>
              <a:rPr lang="pl-PL" dirty="0"/>
              <a:t>mogu </a:t>
            </a:r>
            <a:r>
              <a:rPr lang="pl-PL" dirty="0" smtClean="0"/>
              <a:t>pomno </a:t>
            </a:r>
            <a:r>
              <a:rPr lang="en-US" dirty="0" err="1" smtClean="0"/>
              <a:t>nadzirati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saradnja</a:t>
            </a:r>
            <a:r>
              <a:rPr lang="en-US" dirty="0"/>
              <a:t> ne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pravinosti</a:t>
            </a:r>
            <a:r>
              <a:rPr lang="en-US" dirty="0"/>
              <a:t>,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efikasnijeg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investitorima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da prate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zabranjuju</a:t>
            </a:r>
            <a:r>
              <a:rPr lang="en-US" dirty="0" smtClean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egla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sr-Latn-ME" dirty="0" smtClean="0"/>
              <a:t> </a:t>
            </a:r>
            <a:r>
              <a:rPr lang="en-US" dirty="0" err="1" smtClean="0"/>
              <a:t>manipulacije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869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III</a:t>
            </a:r>
            <a:r>
              <a:rPr lang="sr-Latn-ME" i="1" dirty="0"/>
              <a:t> </a:t>
            </a:r>
            <a:r>
              <a:rPr lang="sr-Latn-ME" i="1" dirty="0" smtClean="0"/>
              <a:t>- 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/>
              <a:t>ravnopravan</a:t>
            </a:r>
            <a:r>
              <a:rPr lang="en-US" i="1" dirty="0"/>
              <a:t> </a:t>
            </a:r>
            <a:r>
              <a:rPr lang="en-US" i="1" dirty="0" err="1" smtClean="0"/>
              <a:t>tretman</a:t>
            </a:r>
            <a:r>
              <a:rPr lang="sr-Latn-ME" i="1" dirty="0" smtClean="0"/>
              <a:t> </a:t>
            </a:r>
            <a:r>
              <a:rPr lang="en-US" i="1" dirty="0" err="1" smtClean="0"/>
              <a:t>svih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strane</a:t>
            </a:r>
            <a:r>
              <a:rPr lang="en-US" i="1" dirty="0"/>
              <a:t> </a:t>
            </a:r>
            <a:r>
              <a:rPr lang="en-US" i="1" dirty="0" err="1"/>
              <a:t>akcionare</a:t>
            </a:r>
            <a:r>
              <a:rPr lang="en-US" i="1" dirty="0"/>
              <a:t>.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 smtClean="0"/>
              <a:t>akcionari</a:t>
            </a:r>
            <a:r>
              <a:rPr lang="sr-Latn-ME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err="1"/>
              <a:t>imaju</a:t>
            </a:r>
            <a:r>
              <a:rPr lang="en-US" i="1" dirty="0"/>
              <a:t> </a:t>
            </a:r>
            <a:r>
              <a:rPr lang="en-US" i="1" dirty="0" err="1" smtClean="0"/>
              <a:t>mogu</a:t>
            </a:r>
            <a:r>
              <a:rPr lang="sr-Latn-ME" i="1" dirty="0" smtClean="0"/>
              <a:t>ć</a:t>
            </a:r>
            <a:r>
              <a:rPr lang="en-US" i="1" dirty="0" err="1" smtClean="0"/>
              <a:t>nost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/>
              <a:t>efikasnu</a:t>
            </a:r>
            <a:r>
              <a:rPr lang="en-US" i="1" dirty="0"/>
              <a:t> </a:t>
            </a:r>
            <a:r>
              <a:rPr lang="en-US" i="1" dirty="0" err="1"/>
              <a:t>pravnu</a:t>
            </a:r>
            <a:r>
              <a:rPr lang="en-US" i="1" dirty="0"/>
              <a:t> </a:t>
            </a:r>
            <a:r>
              <a:rPr lang="en-US" i="1" dirty="0" err="1"/>
              <a:t>zaštitu</a:t>
            </a:r>
            <a:r>
              <a:rPr lang="en-US" i="1" dirty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sr-Latn-ME" i="1" dirty="0" smtClean="0"/>
              <a:t> </a:t>
            </a:r>
            <a:r>
              <a:rPr lang="en-US" i="1" dirty="0" err="1" smtClean="0"/>
              <a:t>povrede</a:t>
            </a:r>
            <a:r>
              <a:rPr lang="en-US" i="1" dirty="0" smtClean="0"/>
              <a:t> </a:t>
            </a:r>
            <a:r>
              <a:rPr lang="en-US" i="1" dirty="0" err="1"/>
              <a:t>njihovih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.</a:t>
            </a:r>
          </a:p>
          <a:p>
            <a:pPr algn="just"/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je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zašti</a:t>
            </a:r>
            <a:r>
              <a:rPr lang="sr-Latn-ME" dirty="0" smtClean="0"/>
              <a:t>ć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nenamenskog</a:t>
            </a:r>
            <a:r>
              <a:rPr lang="en-US" dirty="0"/>
              <a:t> </a:t>
            </a:r>
            <a:r>
              <a:rPr lang="en-US" dirty="0" err="1"/>
              <a:t>korišenja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pronev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/>
              <a:t>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rukovodstva</a:t>
            </a:r>
            <a:r>
              <a:rPr lang="en-US" dirty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556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Odbori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priliku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fi-FI" dirty="0"/>
              <a:t>u</a:t>
            </a:r>
            <a:r>
              <a:rPr lang="sr-Latn-ME" dirty="0"/>
              <a:t>č</a:t>
            </a:r>
            <a:r>
              <a:rPr lang="fi-FI" dirty="0"/>
              <a:t>estvuju u aktivnostima koje mogu koristiti njihovim vlastitim interesima na</a:t>
            </a:r>
            <a:r>
              <a:rPr lang="sr-Latn-ME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obezb</a:t>
            </a:r>
            <a:r>
              <a:rPr lang="sr-Latn-ME" dirty="0"/>
              <a:t>j</a:t>
            </a:r>
            <a:r>
              <a:rPr lang="en-US" dirty="0"/>
              <a:t>e</a:t>
            </a:r>
            <a:r>
              <a:rPr lang="sr-Latn-ME" dirty="0"/>
              <a:t>đ</a:t>
            </a:r>
            <a:r>
              <a:rPr lang="en-US" dirty="0" err="1"/>
              <a:t>enju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en-US" dirty="0" err="1"/>
              <a:t>praviti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 </a:t>
            </a:r>
            <a:r>
              <a:rPr lang="en-US" i="1" dirty="0"/>
              <a:t>ex-ante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/>
              <a:t>ex-post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i="1" dirty="0"/>
              <a:t>Ex-ante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t-BR" dirty="0"/>
              <a:t>recimo, prava pre</a:t>
            </a:r>
            <a:r>
              <a:rPr lang="sr-Latn-ME" dirty="0"/>
              <a:t>č</a:t>
            </a:r>
            <a:r>
              <a:rPr lang="pt-BR" dirty="0"/>
              <a:t>e kupovine i kvalifikovana ve</a:t>
            </a:r>
            <a:r>
              <a:rPr lang="sr-Latn-ME" dirty="0"/>
              <a:t>ć</a:t>
            </a:r>
            <a:r>
              <a:rPr lang="pt-BR" dirty="0"/>
              <a:t>ina za odre</a:t>
            </a:r>
            <a:r>
              <a:rPr lang="sr-Latn-ME" dirty="0"/>
              <a:t>đ</a:t>
            </a:r>
            <a:r>
              <a:rPr lang="pt-BR" dirty="0"/>
              <a:t>ene odluke. </a:t>
            </a:r>
            <a:endParaRPr lang="sr-Latn-ME" dirty="0"/>
          </a:p>
          <a:p>
            <a:pPr algn="just"/>
            <a:r>
              <a:rPr lang="pt-BR" i="1" dirty="0" smtClean="0"/>
              <a:t>Ex</a:t>
            </a:r>
            <a:r>
              <a:rPr lang="sr-Latn-ME" i="1" dirty="0" smtClean="0"/>
              <a:t>-</a:t>
            </a:r>
            <a:r>
              <a:rPr lang="pt-BR" i="1" dirty="0" smtClean="0"/>
              <a:t>post</a:t>
            </a:r>
            <a:r>
              <a:rPr lang="sr-Latn-ME" i="1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avaju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jurisdikcijama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prim</a:t>
            </a:r>
            <a:r>
              <a:rPr lang="sr-Latn-ME" dirty="0"/>
              <a:t>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slaba</a:t>
            </a:r>
            <a:r>
              <a:rPr lang="en-US" dirty="0"/>
              <a:t>, </a:t>
            </a:r>
            <a:r>
              <a:rPr lang="en-US" dirty="0" err="1"/>
              <a:t>pojedine</a:t>
            </a:r>
            <a:r>
              <a:rPr lang="sr-Latn-ME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oja</a:t>
            </a:r>
            <a:r>
              <a:rPr lang="sr-Latn-ME" dirty="0"/>
              <a:t>č</a:t>
            </a:r>
            <a:r>
              <a:rPr lang="en-US" dirty="0"/>
              <a:t>ale </a:t>
            </a:r>
            <a:r>
              <a:rPr lang="en-US" i="1" dirty="0"/>
              <a:t>ex-ante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postavljanjem</a:t>
            </a:r>
            <a:r>
              <a:rPr lang="en-US" dirty="0"/>
              <a:t> </a:t>
            </a:r>
            <a:r>
              <a:rPr lang="en-US" dirty="0" err="1"/>
              <a:t>niskog</a:t>
            </a:r>
            <a:r>
              <a:rPr lang="en-US" dirty="0"/>
              <a:t> </a:t>
            </a:r>
            <a:r>
              <a:rPr lang="en-US" dirty="0" err="1"/>
              <a:t>praga</a:t>
            </a:r>
            <a:r>
              <a:rPr lang="sr-Latn-ME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potrebnog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evanjem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sr-Latn-ME" dirty="0"/>
              <a:t> </a:t>
            </a:r>
            <a:r>
              <a:rPr lang="en-US" dirty="0" err="1"/>
              <a:t>odre</a:t>
            </a:r>
            <a:r>
              <a:rPr lang="sr-Latn-ME" dirty="0"/>
              <a:t>đ</a:t>
            </a:r>
            <a:r>
              <a:rPr lang="en-US" dirty="0" err="1"/>
              <a:t>enih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574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Principima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zagovara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domaih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se ne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direktnih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Jedan od </a:t>
            </a:r>
            <a:r>
              <a:rPr lang="pl-PL" dirty="0" smtClean="0"/>
              <a:t>načina </a:t>
            </a:r>
            <a:r>
              <a:rPr lang="pl-PL" dirty="0"/>
              <a:t>na koji akcionari mogu sprovoditi svoja prava jeste da budu </a:t>
            </a:r>
            <a:r>
              <a:rPr lang="pl-PL" dirty="0" smtClean="0"/>
              <a:t>u </a:t>
            </a:r>
            <a:r>
              <a:rPr lang="en-US" dirty="0" err="1" smtClean="0"/>
              <a:t>mogunosti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pokrenu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administrativne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 smtClean="0"/>
              <a:t>rukovodstva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pokazalo</a:t>
            </a:r>
            <a:r>
              <a:rPr lang="en-US" dirty="0"/>
              <a:t> da je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determinanta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 smtClean="0"/>
              <a:t>zaštite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da li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razumne</a:t>
            </a:r>
            <a:r>
              <a:rPr lang="en-US" dirty="0" smtClean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 </a:t>
            </a:r>
            <a:r>
              <a:rPr lang="en-US" dirty="0" err="1"/>
              <a:t>preteranog</a:t>
            </a:r>
            <a:r>
              <a:rPr lang="en-US" dirty="0"/>
              <a:t> </a:t>
            </a:r>
            <a:r>
              <a:rPr lang="en-US" dirty="0" err="1"/>
              <a:t>odlaganja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investitora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dodatno </a:t>
            </a:r>
            <a:r>
              <a:rPr lang="pl-PL" dirty="0" smtClean="0"/>
              <a:t>ojačano </a:t>
            </a:r>
            <a:r>
              <a:rPr lang="pl-PL" dirty="0"/>
              <a:t>kada pravni sistem </a:t>
            </a:r>
            <a:r>
              <a:rPr lang="pl-PL" dirty="0" smtClean="0"/>
              <a:t>predviđa </a:t>
            </a:r>
            <a:r>
              <a:rPr lang="pl-PL" dirty="0"/>
              <a:t>mehanizme za </a:t>
            </a:r>
            <a:r>
              <a:rPr lang="pl-PL" dirty="0" smtClean="0"/>
              <a:t>manjinske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pokretanje</a:t>
            </a:r>
            <a:r>
              <a:rPr lang="en-US" dirty="0"/>
              <a:t> </a:t>
            </a:r>
            <a:r>
              <a:rPr lang="en-US" dirty="0" err="1"/>
              <a:t>tužbi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osnovanog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da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prekršena</a:t>
            </a:r>
            <a:r>
              <a:rPr lang="en-US" dirty="0" smtClean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Obezbe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sr-Latn-ME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kljunu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zakonodavaca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regulatornih</a:t>
            </a:r>
            <a:r>
              <a:rPr lang="en-US" dirty="0"/>
              <a:t> organa.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0242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da se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ava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kom</a:t>
            </a:r>
            <a:r>
              <a:rPr lang="sr-Latn-ME" dirty="0" smtClean="0"/>
              <a:t> </a:t>
            </a:r>
            <a:r>
              <a:rPr lang="en-US" dirty="0" err="1" smtClean="0"/>
              <a:t>investitoru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 </a:t>
            </a:r>
            <a:r>
              <a:rPr lang="en-US" dirty="0" err="1"/>
              <a:t>osporava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previše</a:t>
            </a:r>
            <a:r>
              <a:rPr lang="en-US" dirty="0"/>
              <a:t> </a:t>
            </a:r>
            <a:r>
              <a:rPr lang="en-US" dirty="0" err="1"/>
              <a:t>posezati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parnicama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uveli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rukovodstva</a:t>
            </a:r>
            <a:r>
              <a:rPr lang="sr-Latn-ME" dirty="0" smtClean="0"/>
              <a:t> </a:t>
            </a:r>
            <a:r>
              <a:rPr lang="it-IT" dirty="0" smtClean="0"/>
              <a:t>i </a:t>
            </a:r>
            <a:r>
              <a:rPr lang="sr-Latn-ME" dirty="0" smtClean="0"/>
              <a:t>č</a:t>
            </a:r>
            <a:r>
              <a:rPr lang="it-IT" dirty="0" smtClean="0"/>
              <a:t>lanova </a:t>
            </a:r>
            <a:r>
              <a:rPr lang="it-IT" dirty="0"/>
              <a:t>odbora od zloupotrebe parnice u formi </a:t>
            </a:r>
            <a:r>
              <a:rPr lang="it-IT" dirty="0" smtClean="0"/>
              <a:t>prov</a:t>
            </a:r>
            <a:r>
              <a:rPr lang="sr-Latn-ME" dirty="0" smtClean="0"/>
              <a:t>j</a:t>
            </a:r>
            <a:r>
              <a:rPr lang="it-IT" dirty="0" smtClean="0"/>
              <a:t>ere </a:t>
            </a:r>
            <a:r>
              <a:rPr lang="it-IT" dirty="0"/>
              <a:t>dovoljnosti </a:t>
            </a:r>
            <a:r>
              <a:rPr lang="it-IT" dirty="0" smtClean="0"/>
              <a:t>žalbe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takozvanog</a:t>
            </a:r>
            <a:r>
              <a:rPr lang="en-US" dirty="0"/>
              <a:t> </a:t>
            </a:r>
            <a:r>
              <a:rPr lang="en-US" dirty="0" err="1" smtClean="0"/>
              <a:t>uto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uto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kraju</a:t>
            </a:r>
            <a:r>
              <a:rPr lang="en-US" dirty="0"/>
              <a:t>, mora se </a:t>
            </a:r>
            <a:r>
              <a:rPr lang="en-US" dirty="0" err="1" smtClean="0"/>
              <a:t>posti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dopuštanja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da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kršenje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egavanja</a:t>
            </a:r>
            <a:r>
              <a:rPr lang="en-US" dirty="0" smtClean="0"/>
              <a:t> </a:t>
            </a:r>
            <a:r>
              <a:rPr lang="en-US" dirty="0" err="1"/>
              <a:t>preteranog</a:t>
            </a:r>
            <a:r>
              <a:rPr lang="en-US" dirty="0"/>
              <a:t> </a:t>
            </a:r>
            <a:r>
              <a:rPr lang="en-US" dirty="0" err="1" smtClean="0"/>
              <a:t>parni</a:t>
            </a:r>
            <a:r>
              <a:rPr lang="sr-Latn-ME" dirty="0" smtClean="0"/>
              <a:t>č</a:t>
            </a:r>
            <a:r>
              <a:rPr lang="en-US" dirty="0" err="1" smtClean="0"/>
              <a:t>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utvrdile</a:t>
            </a:r>
            <a:r>
              <a:rPr lang="en-US" dirty="0"/>
              <a:t> da </a:t>
            </a:r>
            <a:r>
              <a:rPr lang="en-US" dirty="0" err="1" smtClean="0"/>
              <a:t>alternativne</a:t>
            </a:r>
            <a:r>
              <a:rPr lang="sr-Latn-ME" dirty="0" smtClean="0"/>
              <a:t> </a:t>
            </a:r>
            <a:r>
              <a:rPr lang="en-US" dirty="0" smtClean="0"/>
              <a:t>procedure </a:t>
            </a:r>
            <a:r>
              <a:rPr lang="en-US" dirty="0" err="1" smtClean="0"/>
              <a:t>presu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administrativnih</a:t>
            </a:r>
            <a:r>
              <a:rPr lang="en-US" dirty="0"/>
              <a:t> </a:t>
            </a:r>
            <a:r>
              <a:rPr lang="en-US" dirty="0" err="1" smtClean="0"/>
              <a:t>ro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arbitražnih</a:t>
            </a:r>
            <a:r>
              <a:rPr lang="en-US" dirty="0"/>
              <a:t> </a:t>
            </a:r>
            <a:r>
              <a:rPr lang="en-US" dirty="0" err="1"/>
              <a:t>postupaka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organizuje nadzorni organ za hartije od </a:t>
            </a:r>
            <a:r>
              <a:rPr lang="pl-PL" dirty="0" smtClean="0"/>
              <a:t>vrijednosti </a:t>
            </a:r>
            <a:r>
              <a:rPr lang="pl-PL" dirty="0"/>
              <a:t>ili drugo nadzorno </a:t>
            </a:r>
            <a:r>
              <a:rPr lang="pl-PL" dirty="0" smtClean="0"/>
              <a:t>tijelo,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r</a:t>
            </a:r>
            <a:r>
              <a:rPr lang="sr-Latn-ME" dirty="0" smtClean="0"/>
              <a:t>j</a:t>
            </a:r>
            <a:r>
              <a:rPr lang="en-US" dirty="0" err="1" smtClean="0"/>
              <a:t>ešavanja</a:t>
            </a:r>
            <a:r>
              <a:rPr lang="en-US" dirty="0" smtClean="0"/>
              <a:t> </a:t>
            </a:r>
            <a:r>
              <a:rPr lang="en-US" dirty="0" err="1"/>
              <a:t>sporova</a:t>
            </a:r>
            <a:r>
              <a:rPr lang="en-US" dirty="0"/>
              <a:t>, </a:t>
            </a:r>
            <a:r>
              <a:rPr lang="en-US" dirty="0" err="1"/>
              <a:t>barem</a:t>
            </a:r>
            <a:r>
              <a:rPr lang="en-US" dirty="0"/>
              <a:t> u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instanci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129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nose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it-IT" dirty="0" smtClean="0"/>
              <a:t>prava</a:t>
            </a:r>
            <a:r>
              <a:rPr lang="it-IT" dirty="0"/>
              <a:t>. Svim investitorima treba omoguiti da </a:t>
            </a:r>
            <a:r>
              <a:rPr lang="it-IT" dirty="0" smtClean="0"/>
              <a:t>dobiju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kupovine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podliježu </a:t>
            </a:r>
            <a:r>
              <a:rPr lang="pl-PL" dirty="0"/>
              <a:t>odobrenju od strane onih klasa akcija na koje se </a:t>
            </a:r>
            <a:r>
              <a:rPr lang="pl-PL" dirty="0" smtClean="0"/>
              <a:t>to </a:t>
            </a:r>
            <a:r>
              <a:rPr lang="en-US" dirty="0" err="1" smtClean="0"/>
              <a:t>negativno</a:t>
            </a:r>
            <a:r>
              <a:rPr lang="en-US" dirty="0" smtClean="0"/>
              <a:t> </a:t>
            </a:r>
            <a:r>
              <a:rPr lang="en-US" dirty="0" err="1"/>
              <a:t>odražava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Najbolje je da o optimalnoj strukturi kapitala firme odlučuju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235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pl-PL" dirty="0" smtClean="0"/>
              <a:t>izdaju </a:t>
            </a:r>
            <a:r>
              <a:rPr lang="pl-PL" dirty="0"/>
              <a:t>preferencijalne (ili prioritetne) akcije koje imaju prednost </a:t>
            </a:r>
            <a:r>
              <a:rPr lang="pl-PL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participacione</a:t>
            </a:r>
            <a:r>
              <a:rPr lang="en-US" dirty="0"/>
              <a:t> </a:t>
            </a:r>
            <a:r>
              <a:rPr lang="en-US" dirty="0" err="1"/>
              <a:t>sertifikate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pretpostavlja</a:t>
            </a:r>
            <a:r>
              <a:rPr lang="en-US" dirty="0"/>
              <a:t> da bi bile </a:t>
            </a:r>
            <a:r>
              <a:rPr lang="en-US" dirty="0" err="1"/>
              <a:t>prodavane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itoj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pl-PL" dirty="0" smtClean="0"/>
              <a:t>biti </a:t>
            </a:r>
            <a:r>
              <a:rPr lang="pl-PL" dirty="0"/>
              <a:t>efikasne u </a:t>
            </a:r>
            <a:r>
              <a:rPr lang="pl-PL" dirty="0" smtClean="0"/>
              <a:t>raspodjeli </a:t>
            </a:r>
            <a:r>
              <a:rPr lang="pl-PL" dirty="0"/>
              <a:t>rizika i nagrade na </a:t>
            </a:r>
            <a:r>
              <a:rPr lang="pl-PL" dirty="0" smtClean="0"/>
              <a:t>način </a:t>
            </a:r>
            <a:r>
              <a:rPr lang="pl-PL" dirty="0"/>
              <a:t>za koji se </a:t>
            </a:r>
            <a:r>
              <a:rPr lang="pl-PL" dirty="0" smtClean="0"/>
              <a:t>smatra da </a:t>
            </a:r>
            <a:r>
              <a:rPr lang="pl-PL" dirty="0"/>
              <a:t>je u najboljem interesu kompanije i isplativog finansiranja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U Principima </a:t>
            </a:r>
            <a:r>
              <a:rPr lang="pl-PL" dirty="0"/>
              <a:t>se ne zauzima stav o konceptu "jedna akcija </a:t>
            </a:r>
            <a:r>
              <a:rPr lang="pl-PL" dirty="0" smtClean="0"/>
              <a:t>– jedan </a:t>
            </a:r>
            <a:r>
              <a:rPr lang="pt-BR" dirty="0" smtClean="0"/>
              <a:t>glas</a:t>
            </a:r>
            <a:r>
              <a:rPr lang="pt-BR" dirty="0"/>
              <a:t>". </a:t>
            </a:r>
            <a:endParaRPr lang="sr-Latn-ME" dirty="0" smtClean="0"/>
          </a:p>
          <a:p>
            <a:pPr algn="just"/>
            <a:r>
              <a:rPr lang="pt-BR" dirty="0" smtClean="0"/>
              <a:t>Me</a:t>
            </a:r>
            <a:r>
              <a:rPr lang="sr-Latn-ME" dirty="0" smtClean="0"/>
              <a:t>đ</a:t>
            </a:r>
            <a:r>
              <a:rPr lang="pt-BR" dirty="0" smtClean="0"/>
              <a:t>utim</a:t>
            </a:r>
            <a:r>
              <a:rPr lang="pt-BR" dirty="0"/>
              <a:t>, mnogi institucionalni investitori i </a:t>
            </a:r>
            <a:r>
              <a:rPr lang="pt-BR" dirty="0" smtClean="0"/>
              <a:t>udruženja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podržavaju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8439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ešteni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sr-Latn-ME" dirty="0" smtClean="0"/>
              <a:t> </a:t>
            </a:r>
            <a:r>
              <a:rPr lang="it-IT" dirty="0" smtClean="0"/>
              <a:t>pravima pr</a:t>
            </a:r>
            <a:r>
              <a:rPr lang="sr-Latn-ME" dirty="0" smtClean="0"/>
              <a:t>ij</a:t>
            </a:r>
            <a:r>
              <a:rPr lang="it-IT" dirty="0" smtClean="0"/>
              <a:t>e </a:t>
            </a:r>
            <a:r>
              <a:rPr lang="it-IT" dirty="0"/>
              <a:t>nego što investiraju. </a:t>
            </a:r>
            <a:endParaRPr lang="sr-Latn-ME" dirty="0" smtClean="0"/>
          </a:p>
          <a:p>
            <a:pPr algn="just"/>
            <a:r>
              <a:rPr lang="it-IT" dirty="0" smtClean="0"/>
              <a:t>Po </a:t>
            </a:r>
            <a:r>
              <a:rPr lang="it-IT" dirty="0"/>
              <a:t>investiranju njihova prava </a:t>
            </a:r>
            <a:r>
              <a:rPr lang="it-IT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menjaju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edlozi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klasa</a:t>
            </a:r>
            <a:r>
              <a:rPr lang="sr-Latn-ME" dirty="0" smtClean="0"/>
              <a:t> </a:t>
            </a:r>
            <a:r>
              <a:rPr lang="pl-PL" dirty="0" smtClean="0"/>
              <a:t>akcija </a:t>
            </a:r>
            <a:r>
              <a:rPr lang="pl-PL" dirty="0"/>
              <a:t>treba da se podnose generalnoj skupštini akcionara </a:t>
            </a:r>
            <a:r>
              <a:rPr lang="pl-PL" dirty="0" smtClean="0"/>
              <a:t>na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kategoriji </a:t>
            </a:r>
            <a:r>
              <a:rPr lang="pl-PL" dirty="0"/>
              <a:t>na koju se odluka odnosi.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94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od </a:t>
            </a:r>
            <a:r>
              <a:rPr lang="en-US" dirty="0" err="1"/>
              <a:t>zloupotreba</a:t>
            </a:r>
            <a:r>
              <a:rPr lang="en-US" dirty="0"/>
              <a:t> 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sr-Latn-ME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a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 smtClean="0"/>
              <a:t>efikasnu</a:t>
            </a:r>
            <a:r>
              <a:rPr lang="sr-Latn-ME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/>
              <a:t>zaštitu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velikog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problem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 smtClean="0"/>
              <a:t>boljom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šireg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konteksta</a:t>
            </a:r>
            <a:r>
              <a:rPr lang="en-US" dirty="0"/>
              <a:t> u </a:t>
            </a:r>
            <a:r>
              <a:rPr lang="en-US" dirty="0" err="1" smtClean="0"/>
              <a:t>kojem</a:t>
            </a:r>
            <a:r>
              <a:rPr lang="sr-Latn-ME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</a:t>
            </a:r>
            <a:r>
              <a:rPr lang="en-US" dirty="0" err="1"/>
              <a:t>firme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makroekonomsku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zakonskog</a:t>
            </a:r>
            <a:r>
              <a:rPr lang="en-US" dirty="0"/>
              <a:t>,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faktori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esti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 smtClean="0"/>
              <a:t>životne</a:t>
            </a:r>
            <a:r>
              <a:rPr lang="sr-Latn-ME" dirty="0" smtClean="0"/>
              <a:t> </a:t>
            </a:r>
            <a:r>
              <a:rPr lang="pl-PL" dirty="0" smtClean="0"/>
              <a:t>sredine </a:t>
            </a:r>
            <a:r>
              <a:rPr lang="pl-PL" dirty="0"/>
              <a:t>i društvenim interesima zajednica u kojima kompanija posluje, </a:t>
            </a:r>
            <a:r>
              <a:rPr lang="pl-PL" dirty="0" smtClean="0"/>
              <a:t>takođe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reputaciju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smtClean="0"/>
              <a:t>eh</a:t>
            </a:r>
            <a:r>
              <a:rPr lang="en-US" dirty="0"/>
              <a:t>.</a:t>
            </a:r>
          </a:p>
          <a:p>
            <a:r>
              <a:rPr lang="pl-PL" dirty="0"/>
              <a:t>Mada mnoštvo faktora </a:t>
            </a:r>
            <a:r>
              <a:rPr lang="pl-PL" dirty="0" smtClean="0"/>
              <a:t>utiče </a:t>
            </a:r>
            <a:r>
              <a:rPr lang="pl-PL" dirty="0"/>
              <a:t>na proces upravljanja i </a:t>
            </a:r>
            <a:r>
              <a:rPr lang="pl-PL" dirty="0" smtClean="0"/>
              <a:t>odlučivanja </a:t>
            </a:r>
            <a:r>
              <a:rPr lang="pl-PL" dirty="0"/>
              <a:t>u firmama, i </a:t>
            </a:r>
            <a:r>
              <a:rPr lang="pl-PL" dirty="0" smtClean="0"/>
              <a:t>od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smtClean="0"/>
              <a:t>eh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se </a:t>
            </a:r>
            <a:r>
              <a:rPr lang="en-US" dirty="0" err="1" smtClean="0"/>
              <a:t>usredsre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probleme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proistekle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razdvajanja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to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to </a:t>
            </a:r>
            <a:r>
              <a:rPr lang="en-US" dirty="0" err="1"/>
              <a:t>zaista</a:t>
            </a:r>
            <a:r>
              <a:rPr lang="sr-Latn-ME" dirty="0"/>
              <a:t> </a:t>
            </a:r>
            <a:r>
              <a:rPr lang="en-US" dirty="0" err="1"/>
              <a:t>centralni</a:t>
            </a:r>
            <a:r>
              <a:rPr lang="en-US" dirty="0"/>
              <a:t> element. 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338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kontrolom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slabost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regulatornog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pl-PL" dirty="0" smtClean="0"/>
              <a:t>dovesti do zloupotrebe na štetu drugih akcionara u kompaniji.</a:t>
            </a:r>
          </a:p>
          <a:p>
            <a:pPr algn="just"/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zloupotrebe</a:t>
            </a:r>
            <a:r>
              <a:rPr lang="en-US" dirty="0" smtClean="0"/>
              <a:t> je </a:t>
            </a:r>
            <a:r>
              <a:rPr lang="en-US" dirty="0" err="1" smtClean="0"/>
              <a:t>izražena</a:t>
            </a:r>
            <a:r>
              <a:rPr lang="en-US" dirty="0" smtClean="0"/>
              <a:t> </a:t>
            </a:r>
            <a:r>
              <a:rPr lang="en-US" dirty="0" err="1" smtClean="0"/>
              <a:t>tamo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dozvoljava</a:t>
            </a:r>
            <a:r>
              <a:rPr lang="en-US" dirty="0" smtClean="0"/>
              <a:t> a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prihvata</a:t>
            </a:r>
            <a:r>
              <a:rPr lang="en-US" dirty="0" smtClean="0"/>
              <a:t> da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 smtClean="0"/>
              <a:t>onaj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stepenu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preuzeli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korišenjem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odvoje</a:t>
            </a:r>
            <a:r>
              <a:rPr lang="en-US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od </a:t>
            </a:r>
            <a:r>
              <a:rPr lang="en-US" dirty="0" err="1" smtClean="0"/>
              <a:t>kontrole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piramidalne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višestruka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6042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izvla</a:t>
            </a:r>
            <a:r>
              <a:rPr lang="sr-Latn-ME" dirty="0" smtClean="0"/>
              <a:t>č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visokih</a:t>
            </a:r>
            <a:r>
              <a:rPr lang="en-US" dirty="0" smtClean="0"/>
              <a:t> </a:t>
            </a:r>
            <a:r>
              <a:rPr lang="en-US" dirty="0" err="1"/>
              <a:t>plata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porodice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saradnike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neprim</a:t>
            </a:r>
            <a:r>
              <a:rPr lang="sr-Latn-ME" dirty="0" smtClean="0"/>
              <a:t>j</a:t>
            </a:r>
            <a:r>
              <a:rPr lang="en-US" dirty="0" err="1" smtClean="0"/>
              <a:t>erene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sistematska</a:t>
            </a:r>
            <a:r>
              <a:rPr lang="en-US" dirty="0"/>
              <a:t> </a:t>
            </a:r>
            <a:r>
              <a:rPr lang="en-US" dirty="0" err="1" smtClean="0"/>
              <a:t>pristrasnost</a:t>
            </a:r>
            <a:r>
              <a:rPr lang="sr-Latn-ME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kroz</a:t>
            </a:r>
            <a:r>
              <a:rPr lang="sr-Latn-ME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Pored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elodanjivanja</a:t>
            </a:r>
            <a:r>
              <a:rPr lang="en-US" dirty="0"/>
              <a:t>,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artikulisana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/>
              <a:t>prema kompaniji i svim akcionarima.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7051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I </a:t>
            </a:r>
            <a:r>
              <a:rPr lang="pl-PL" dirty="0" smtClean="0"/>
              <a:t>zaista, zloupotreba manjinskih akcionara je najveća u onim zemljama gde je po ovom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slab.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Poseban</a:t>
            </a:r>
            <a:r>
              <a:rPr lang="en-US" dirty="0" smtClean="0"/>
              <a:t> problem se</a:t>
            </a:r>
            <a:r>
              <a:rPr lang="sr-Latn-ME" dirty="0" smtClean="0"/>
              <a:t> </a:t>
            </a:r>
            <a:r>
              <a:rPr lang="pl-PL" dirty="0" smtClean="0"/>
              <a:t>postavlja u nekim jurisdikcijama gde ima mnogo grupa kompanija i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lojanosti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neodre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sr-Latn-ME" dirty="0" smtClean="0"/>
              <a:t> </a:t>
            </a:r>
            <a:r>
              <a:rPr lang="en-US" dirty="0" err="1" smtClean="0"/>
              <a:t>protuma</a:t>
            </a:r>
            <a:r>
              <a:rPr lang="sr-Latn-ME" dirty="0" smtClean="0"/>
              <a:t>č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lojalnost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grupi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takvim</a:t>
            </a:r>
            <a:r>
              <a:rPr lang="en-US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sv-SE" dirty="0" smtClean="0"/>
              <a:t>neke se zemlje sada kre</a:t>
            </a:r>
            <a:r>
              <a:rPr lang="sr-Latn-ME" dirty="0" smtClean="0"/>
              <a:t>ć</a:t>
            </a:r>
            <a:r>
              <a:rPr lang="sv-SE" dirty="0" smtClean="0"/>
              <a:t>u u pravcu kontrole negativnog efekta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da se </a:t>
            </a:r>
            <a:r>
              <a:rPr lang="en-US" dirty="0" err="1" smtClean="0"/>
              <a:t>transakcija</a:t>
            </a:r>
            <a:r>
              <a:rPr lang="en-US" dirty="0" smtClean="0"/>
              <a:t> u </a:t>
            </a:r>
            <a:r>
              <a:rPr lang="en-US" dirty="0" err="1" smtClean="0"/>
              <a:t>korist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it-IT" dirty="0" smtClean="0"/>
              <a:t>grupe mora kompenzovati tako što </a:t>
            </a:r>
            <a:r>
              <a:rPr lang="sr-Latn-ME" dirty="0" smtClean="0"/>
              <a:t>ć</a:t>
            </a:r>
            <a:r>
              <a:rPr lang="it-IT" dirty="0" smtClean="0"/>
              <a:t>e se dobiti odgovaraju</a:t>
            </a:r>
            <a:r>
              <a:rPr lang="sr-Latn-ME" dirty="0" smtClean="0"/>
              <a:t>ć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pl-PL" dirty="0" smtClean="0"/>
              <a:t>korist od drugih kompanija grupe.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018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pokazale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,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pre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na emisije akcija, kvalifikovanu </a:t>
            </a:r>
            <a:r>
              <a:rPr lang="pl-PL" dirty="0" smtClean="0"/>
              <a:t>većinu </a:t>
            </a:r>
            <a:r>
              <a:rPr lang="pl-PL" dirty="0"/>
              <a:t>za </a:t>
            </a:r>
            <a:r>
              <a:rPr lang="pl-PL" dirty="0" smtClean="0"/>
              <a:t>određene odluke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izboru</a:t>
            </a:r>
            <a:r>
              <a:rPr lang="sr-Latn-ME" dirty="0" smtClean="0"/>
              <a:t> 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jurisdikcije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dozvoljavaju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preostale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nezavisnom</a:t>
            </a:r>
            <a:r>
              <a:rPr lang="sr-Latn-ME" dirty="0" smtClean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skinu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listinga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675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Ostala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pl-PL" dirty="0" smtClean="0"/>
              <a:t>parnice </a:t>
            </a:r>
            <a:r>
              <a:rPr lang="pl-PL" dirty="0"/>
              <a:t>koje </a:t>
            </a:r>
            <a:r>
              <a:rPr lang="pl-PL" dirty="0" smtClean="0"/>
              <a:t>pokreću </a:t>
            </a:r>
            <a:r>
              <a:rPr lang="pl-PL" dirty="0"/>
              <a:t>manjinski akcionari u ime kompanije </a:t>
            </a:r>
            <a:r>
              <a:rPr lang="pl-PL" dirty="0" smtClean="0"/>
              <a:t>i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tužbe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kredibiliteta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izbor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izgled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nužno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elokupnog</a:t>
            </a:r>
            <a:r>
              <a:rPr lang="en-US" dirty="0" smtClean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160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 Glasanje od strane depozitara ili zastupnika treba da se </a:t>
            </a:r>
            <a:r>
              <a:rPr lang="pl-PL" dirty="0" smtClean="0"/>
              <a:t>vrši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dogovoren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stvarnim</a:t>
            </a:r>
            <a:r>
              <a:rPr lang="en-US" dirty="0"/>
              <a:t> </a:t>
            </a:r>
            <a:r>
              <a:rPr lang="en-US" dirty="0" err="1"/>
              <a:t>vlasnikom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OECD-a </a:t>
            </a:r>
            <a:r>
              <a:rPr lang="en-US" dirty="0" err="1"/>
              <a:t>bilo</a:t>
            </a:r>
            <a:r>
              <a:rPr lang="en-US" dirty="0"/>
              <a:t> je </a:t>
            </a:r>
            <a:r>
              <a:rPr lang="en-US" dirty="0" err="1" smtClean="0"/>
              <a:t>uobi</a:t>
            </a:r>
            <a:r>
              <a:rPr lang="sr-Latn-ME" dirty="0" smtClean="0"/>
              <a:t>č</a:t>
            </a:r>
            <a:r>
              <a:rPr lang="en-US" dirty="0" err="1" smtClean="0"/>
              <a:t>ajeno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obavljale</a:t>
            </a:r>
            <a:r>
              <a:rPr lang="en-US" dirty="0"/>
              <a:t> depo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pl-PL" dirty="0" smtClean="0"/>
              <a:t>osnovu </a:t>
            </a:r>
            <a:r>
              <a:rPr lang="pl-PL" dirty="0"/>
              <a:t>tih akcija. </a:t>
            </a:r>
            <a:endParaRPr lang="pl-PL" dirty="0" smtClean="0"/>
          </a:p>
          <a:p>
            <a:pPr algn="just"/>
            <a:r>
              <a:rPr lang="pl-PL" dirty="0" smtClean="0"/>
              <a:t>Od </a:t>
            </a:r>
            <a:r>
              <a:rPr lang="pl-PL" dirty="0"/>
              <a:t>depozitara, poput banaka i brokerskih </a:t>
            </a:r>
            <a:r>
              <a:rPr lang="pl-PL" dirty="0" smtClean="0"/>
              <a:t>firmi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držale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zastupnici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podržavaju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rukovodstvo</a:t>
            </a:r>
            <a:r>
              <a:rPr lang="en-US" dirty="0"/>
              <a:t>,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da </a:t>
            </a:r>
            <a:r>
              <a:rPr lang="en-US" dirty="0" err="1" smtClean="0"/>
              <a:t>izri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 </a:t>
            </a:r>
            <a:r>
              <a:rPr lang="en-US" dirty="0" err="1"/>
              <a:t>uputstvo</a:t>
            </a:r>
            <a:r>
              <a:rPr lang="en-US" dirty="0"/>
              <a:t> u </a:t>
            </a:r>
            <a:r>
              <a:rPr lang="en-US" dirty="0" err="1"/>
              <a:t>suprotnom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Trend je u </a:t>
            </a:r>
            <a:r>
              <a:rPr lang="en-US" dirty="0" err="1"/>
              <a:t>zemljama</a:t>
            </a:r>
            <a:r>
              <a:rPr lang="en-US" dirty="0"/>
              <a:t> OECD-a da se </a:t>
            </a:r>
            <a:r>
              <a:rPr lang="en-US" dirty="0" err="1"/>
              <a:t>uklone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avaju</a:t>
            </a:r>
            <a:r>
              <a:rPr lang="en-US" dirty="0"/>
              <a:t>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akcionare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682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revidirani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 smtClean="0"/>
              <a:t>sada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da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pl-PL" dirty="0" smtClean="0"/>
              <a:t>informacije </a:t>
            </a:r>
            <a:r>
              <a:rPr lang="pl-PL" dirty="0"/>
              <a:t>vezano za opcije koje su im na raspolaganju </a:t>
            </a:r>
            <a:r>
              <a:rPr lang="pl-PL" dirty="0" smtClean="0"/>
              <a:t>u </a:t>
            </a:r>
            <a:r>
              <a:rPr lang="en-US" dirty="0" err="1" smtClean="0"/>
              <a:t>korišenju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odaberu</a:t>
            </a:r>
            <a:r>
              <a:rPr lang="en-US" dirty="0"/>
              <a:t> da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t-BR" dirty="0" smtClean="0"/>
              <a:t>glasa </a:t>
            </a:r>
            <a:r>
              <a:rPr lang="pt-BR" dirty="0"/>
              <a:t>prenesu na depozitara</a:t>
            </a:r>
            <a:r>
              <a:rPr lang="pt-BR" dirty="0" smtClean="0"/>
              <a:t>.</a:t>
            </a:r>
            <a:endParaRPr lang="sr-Latn-ME" dirty="0" smtClean="0"/>
          </a:p>
          <a:p>
            <a:pPr algn="just"/>
            <a:r>
              <a:rPr lang="pt-BR" dirty="0" smtClean="0"/>
              <a:t> </a:t>
            </a:r>
            <a:r>
              <a:rPr lang="pt-BR" dirty="0"/>
              <a:t>Kao alternativu tome, </a:t>
            </a:r>
            <a:r>
              <a:rPr lang="pt-BR" dirty="0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odaberu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informisani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predstoje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glasanjima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a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uspostaviti</a:t>
            </a:r>
            <a:r>
              <a:rPr lang="sr-Latn-ME" dirty="0" smtClean="0"/>
              <a:t> </a:t>
            </a:r>
            <a:r>
              <a:rPr lang="en-US" dirty="0" err="1" smtClean="0"/>
              <a:t>razumnu</a:t>
            </a:r>
            <a:r>
              <a:rPr lang="en-US" dirty="0" smtClean="0"/>
              <a:t> </a:t>
            </a:r>
            <a:r>
              <a:rPr lang="en-US" dirty="0" err="1"/>
              <a:t>ravnotežu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đ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 </a:t>
            </a:r>
            <a:r>
              <a:rPr lang="en-US" dirty="0" err="1"/>
              <a:t>glasovima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bez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t-BR" dirty="0" smtClean="0"/>
              <a:t>nenametanja </a:t>
            </a:r>
            <a:r>
              <a:rPr lang="pt-BR" dirty="0"/>
              <a:t>preteranog </a:t>
            </a:r>
            <a:r>
              <a:rPr lang="pt-BR" dirty="0" smtClean="0"/>
              <a:t>optere</a:t>
            </a:r>
            <a:r>
              <a:rPr lang="sr-Latn-ME" dirty="0" smtClean="0"/>
              <a:t>ć</a:t>
            </a:r>
            <a:r>
              <a:rPr lang="pt-BR" dirty="0" smtClean="0"/>
              <a:t>enja </a:t>
            </a:r>
            <a:r>
              <a:rPr lang="pt-BR" dirty="0"/>
              <a:t>depozitarima da </a:t>
            </a:r>
            <a:r>
              <a:rPr lang="pt-BR" dirty="0" smtClean="0"/>
              <a:t>pribave</a:t>
            </a:r>
            <a:r>
              <a:rPr lang="sr-Latn-ME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objaviti</a:t>
            </a:r>
            <a:r>
              <a:rPr lang="sr-Latn-ME" dirty="0" smtClean="0"/>
              <a:t> </a:t>
            </a:r>
            <a:r>
              <a:rPr lang="it-IT" dirty="0" smtClean="0"/>
              <a:t>akcionarima </a:t>
            </a:r>
            <a:r>
              <a:rPr lang="it-IT" dirty="0"/>
              <a:t>da </a:t>
            </a:r>
            <a:r>
              <a:rPr lang="sr-Latn-ME" dirty="0" smtClean="0"/>
              <a:t>ć</a:t>
            </a:r>
            <a:r>
              <a:rPr lang="it-IT" dirty="0" smtClean="0"/>
              <a:t>e </a:t>
            </a:r>
            <a:r>
              <a:rPr lang="it-IT" dirty="0"/>
              <a:t>kastodi institucija glasati po osnovu akcija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9421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Ovde je potrebno napomenuti da se ova stavka ne odnosi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ostvarivanje </a:t>
            </a:r>
            <a:r>
              <a:rPr lang="pl-PL" dirty="0"/>
              <a:t>prava glasa od strane </a:t>
            </a:r>
            <a:r>
              <a:rPr lang="pl-PL" dirty="0" smtClean="0"/>
              <a:t>povjerenika </a:t>
            </a:r>
            <a:r>
              <a:rPr lang="pl-PL" dirty="0"/>
              <a:t>ili drugih </a:t>
            </a:r>
            <a:r>
              <a:rPr lang="pl-PL" dirty="0" smtClean="0"/>
              <a:t>osoba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zakonskog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it-IT" dirty="0" smtClean="0"/>
              <a:t>su</a:t>
            </a:r>
            <a:r>
              <a:rPr lang="it-IT" dirty="0"/>
              <a:t>, na </a:t>
            </a:r>
            <a:r>
              <a:rPr lang="it-IT" dirty="0" smtClean="0"/>
              <a:t>prim</a:t>
            </a:r>
            <a:r>
              <a:rPr lang="sr-Latn-ME" dirty="0" smtClean="0"/>
              <a:t>j</a:t>
            </a:r>
            <a:r>
              <a:rPr lang="it-IT" dirty="0" smtClean="0"/>
              <a:t>er</a:t>
            </a:r>
            <a:r>
              <a:rPr lang="it-IT" dirty="0"/>
              <a:t>, </a:t>
            </a:r>
            <a:r>
              <a:rPr lang="it-IT" dirty="0" smtClean="0"/>
              <a:t>ste</a:t>
            </a:r>
            <a:r>
              <a:rPr lang="sr-Latn-ME" dirty="0" smtClean="0"/>
              <a:t>č</a:t>
            </a:r>
            <a:r>
              <a:rPr lang="it-IT" dirty="0" smtClean="0"/>
              <a:t>ajni </a:t>
            </a:r>
            <a:r>
              <a:rPr lang="it-IT" dirty="0"/>
              <a:t>upravnici i izvršitelji testamenta).</a:t>
            </a:r>
          </a:p>
          <a:p>
            <a:pPr algn="just"/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naplativih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krajnja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direktni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punomo</a:t>
            </a:r>
            <a:r>
              <a:rPr lang="sr-Latn-ME" dirty="0"/>
              <a:t>ć</a:t>
            </a:r>
            <a:r>
              <a:rPr lang="en-US" dirty="0" err="1"/>
              <a:t>nike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depozitar</a:t>
            </a:r>
            <a:r>
              <a:rPr lang="en-US" dirty="0"/>
              <a:t>, </a:t>
            </a:r>
            <a:r>
              <a:rPr lang="en-US" dirty="0" err="1"/>
              <a:t>pov</a:t>
            </a:r>
            <a:r>
              <a:rPr lang="sr-Latn-ME" dirty="0"/>
              <a:t>j</a:t>
            </a:r>
            <a:r>
              <a:rPr lang="en-US" dirty="0" err="1"/>
              <a:t>ereni</a:t>
            </a:r>
            <a:r>
              <a:rPr lang="sr-Latn-ME" dirty="0"/>
              <a:t>č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t</a:t>
            </a:r>
            <a:r>
              <a:rPr lang="sr-Latn-ME" dirty="0"/>
              <a:t>ij</a:t>
            </a:r>
            <a:r>
              <a:rPr lang="en-US" dirty="0" err="1"/>
              <a:t>elo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en-US" dirty="0" err="1"/>
              <a:t>pravovremeno</a:t>
            </a:r>
            <a:r>
              <a:rPr lang="en-US" dirty="0"/>
              <a:t> 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Vlasnicima</a:t>
            </a:r>
            <a:r>
              <a:rPr lang="sr-Latn-ME" dirty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da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sr-Latn-ME" dirty="0"/>
              <a:t>ć</a:t>
            </a:r>
            <a:r>
              <a:rPr lang="en-US" dirty="0"/>
              <a:t>a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depozitar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povereni</a:t>
            </a:r>
            <a:r>
              <a:rPr lang="sr-Latn-ME" dirty="0"/>
              <a:t>č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sr-Latn-ME" dirty="0"/>
              <a:t> </a:t>
            </a:r>
            <a:r>
              <a:rPr lang="en-US" dirty="0" err="1"/>
              <a:t>drži</a:t>
            </a:r>
            <a:r>
              <a:rPr lang="en-US" dirty="0"/>
              <a:t> u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7946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eliminisati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lanac</a:t>
            </a:r>
            <a:r>
              <a:rPr lang="sr-Latn-ME" dirty="0" smtClean="0"/>
              <a:t> </a:t>
            </a:r>
            <a:r>
              <a:rPr lang="pl-PL" dirty="0" smtClean="0"/>
              <a:t>posrednika.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Akcije se </a:t>
            </a:r>
            <a:r>
              <a:rPr lang="pl-PL" dirty="0" smtClean="0"/>
              <a:t>obično </a:t>
            </a:r>
            <a:r>
              <a:rPr lang="pl-PL" dirty="0"/>
              <a:t>drže na </a:t>
            </a:r>
            <a:r>
              <a:rPr lang="pl-PL" dirty="0" smtClean="0"/>
              <a:t>računima </a:t>
            </a:r>
            <a:r>
              <a:rPr lang="pl-PL" dirty="0"/>
              <a:t>posrednika </a:t>
            </a:r>
            <a:r>
              <a:rPr lang="pl-PL" dirty="0" smtClean="0"/>
              <a:t>za hartije </a:t>
            </a:r>
            <a:r>
              <a:rPr lang="pl-PL" dirty="0"/>
              <a:t>od </a:t>
            </a:r>
            <a:r>
              <a:rPr lang="pl-PL" dirty="0" smtClean="0"/>
              <a:t>vrijednosti</a:t>
            </a:r>
            <a:r>
              <a:rPr lang="pl-PL" dirty="0"/>
              <a:t>, koji opet imaju </a:t>
            </a:r>
            <a:r>
              <a:rPr lang="pl-PL" dirty="0" smtClean="0"/>
              <a:t>račune </a:t>
            </a:r>
            <a:r>
              <a:rPr lang="pl-PL" dirty="0"/>
              <a:t>kod drugih </a:t>
            </a:r>
            <a:r>
              <a:rPr lang="pl-PL" dirty="0" smtClean="0"/>
              <a:t>posrednika i </a:t>
            </a:r>
            <a:r>
              <a:rPr lang="pl-PL" dirty="0"/>
              <a:t>centralnih depoa hartija od </a:t>
            </a:r>
            <a:r>
              <a:rPr lang="pl-PL" dirty="0" smtClean="0"/>
              <a:t>vrijednosti </a:t>
            </a:r>
            <a:r>
              <a:rPr lang="pl-PL" dirty="0"/>
              <a:t>u drugim jurisdikcijama, </a:t>
            </a:r>
            <a:r>
              <a:rPr lang="pl-PL" dirty="0" smtClean="0"/>
              <a:t>dok </a:t>
            </a:r>
            <a:r>
              <a:rPr lang="en-US" dirty="0" err="1" smtClean="0"/>
              <a:t>kotirana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sedište</a:t>
            </a:r>
            <a:r>
              <a:rPr lang="en-US" dirty="0"/>
              <a:t> u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</a:t>
            </a:r>
            <a:r>
              <a:rPr lang="en-US" dirty="0" err="1"/>
              <a:t>zemlji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en-US" dirty="0" err="1" smtClean="0"/>
              <a:t>lanci</a:t>
            </a:r>
            <a:r>
              <a:rPr lang="en-US" dirty="0" smtClean="0"/>
              <a:t> </a:t>
            </a:r>
            <a:r>
              <a:rPr lang="en-US" dirty="0" err="1"/>
              <a:t>prouzrokuju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it-IT" dirty="0" smtClean="0"/>
              <a:t>prava </a:t>
            </a:r>
            <a:r>
              <a:rPr lang="it-IT" dirty="0"/>
              <a:t>stranih investitora da koriste svoje </a:t>
            </a:r>
            <a:r>
              <a:rPr lang="it-IT" dirty="0" smtClean="0"/>
              <a:t>glasa</a:t>
            </a:r>
            <a:r>
              <a:rPr lang="sr-Latn-ME" dirty="0" smtClean="0"/>
              <a:t>č</a:t>
            </a:r>
            <a:r>
              <a:rPr lang="it-IT" dirty="0" smtClean="0"/>
              <a:t>ko </a:t>
            </a:r>
            <a:r>
              <a:rPr lang="it-IT" dirty="0"/>
              <a:t>pravo i </a:t>
            </a:r>
            <a:r>
              <a:rPr lang="it-IT" dirty="0" smtClean="0"/>
              <a:t>procesa</a:t>
            </a:r>
            <a:r>
              <a:rPr lang="sr-Latn-ME" dirty="0" smtClean="0"/>
              <a:t> </a:t>
            </a:r>
            <a:r>
              <a:rPr lang="it-IT" dirty="0" smtClean="0"/>
              <a:t>komuniciranja </a:t>
            </a:r>
            <a:r>
              <a:rPr lang="it-IT" dirty="0"/>
              <a:t>sa takvim investitorima. </a:t>
            </a:r>
            <a:endParaRPr lang="sr-Latn-ME" dirty="0" smtClean="0"/>
          </a:p>
          <a:p>
            <a:pPr algn="just"/>
            <a:r>
              <a:rPr lang="it-IT" dirty="0" smtClean="0"/>
              <a:t>U </a:t>
            </a:r>
            <a:r>
              <a:rPr lang="it-IT" dirty="0"/>
              <a:t>kombinaciji </a:t>
            </a:r>
            <a:r>
              <a:rPr lang="it-IT" dirty="0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/>
              <a:t>praksom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ostavlja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dato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reaguju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308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obav</a:t>
            </a:r>
            <a:r>
              <a:rPr lang="sr-Latn-ME" dirty="0" smtClean="0"/>
              <a:t>j</a:t>
            </a:r>
            <a:r>
              <a:rPr lang="en-US" dirty="0" err="1" smtClean="0"/>
              <a:t>eštenje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o </a:t>
            </a:r>
            <a:r>
              <a:rPr lang="en-US" dirty="0" err="1" smtClean="0"/>
              <a:t>sazivanju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pravilne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o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otežava</a:t>
            </a:r>
            <a:r>
              <a:rPr lang="sr-Latn-ME" dirty="0" smtClean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 smtClean="0"/>
              <a:t>glasanje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razjasni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kontroliše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prekograničnim slučajevima i, ako je to potrebno, da pojednostavi </a:t>
            </a:r>
            <a:r>
              <a:rPr lang="en-US" dirty="0" err="1" smtClean="0"/>
              <a:t>depozitarni</a:t>
            </a:r>
            <a:r>
              <a:rPr lang="en-US" dirty="0" smtClean="0"/>
              <a:t> </a:t>
            </a:r>
            <a:r>
              <a:rPr lang="en-US" dirty="0" err="1" smtClean="0"/>
              <a:t>lanac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da </a:t>
            </a:r>
            <a:r>
              <a:rPr lang="en-US" dirty="0" err="1" smtClean="0"/>
              <a:t>strani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suštinski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sline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vršenje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sr-Latn-ME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doma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daljeg</a:t>
            </a:r>
            <a:r>
              <a:rPr lang="en-US" dirty="0" smtClean="0"/>
              <a:t> </a:t>
            </a:r>
            <a:r>
              <a:rPr lang="en-US" dirty="0" err="1" smtClean="0"/>
              <a:t>olakšavanja</a:t>
            </a:r>
            <a:r>
              <a:rPr lang="sr-Latn-ME" dirty="0" smtClean="0"/>
              <a:t> </a:t>
            </a:r>
            <a:r>
              <a:rPr lang="it-IT" dirty="0" smtClean="0"/>
              <a:t>glasanja stranim investitorima, zakoni, propisi i korporativna</a:t>
            </a:r>
            <a:r>
              <a:rPr lang="sr-Latn-ME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pruže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</a:t>
            </a:r>
            <a:r>
              <a:rPr lang="en-US" dirty="0" err="1" smtClean="0"/>
              <a:t>participacije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9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izvesnih</a:t>
            </a:r>
            <a:r>
              <a:rPr lang="en-US" dirty="0"/>
              <a:t> </a:t>
            </a:r>
            <a:r>
              <a:rPr lang="en-US" dirty="0" err="1"/>
              <a:t>jurisdikcija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proizilaze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manjinskim</a:t>
            </a:r>
            <a:r>
              <a:rPr lang="sr-Latn-ME" dirty="0" smtClean="0"/>
              <a:t> </a:t>
            </a:r>
            <a:r>
              <a:rPr lang="pl-PL" dirty="0" smtClean="0"/>
              <a:t>akcionarima.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drugim zemljama, zaposleni imaju </a:t>
            </a:r>
            <a:r>
              <a:rPr lang="pl-PL" dirty="0" smtClean="0"/>
              <a:t>značajna </a:t>
            </a:r>
            <a:r>
              <a:rPr lang="pl-PL" dirty="0"/>
              <a:t>zakonska </a:t>
            </a:r>
            <a:r>
              <a:rPr lang="pl-PL" dirty="0" smtClean="0"/>
              <a:t>prava </a:t>
            </a:r>
            <a:r>
              <a:rPr lang="en-US" dirty="0" smtClean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Principi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komplementarni</a:t>
            </a:r>
            <a:r>
              <a:rPr lang="en-US" dirty="0" smtClean="0"/>
              <a:t>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pojedinca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grupu</a:t>
            </a:r>
            <a:r>
              <a:rPr lang="sr-Latn-ME" dirty="0" smtClean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prevelika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 smtClean="0"/>
              <a:t>relevantna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kompanijama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borbe</a:t>
            </a:r>
            <a:r>
              <a:rPr lang="sr-Latn-ME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/>
              <a:t>korupcije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uzeta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konkretnije</a:t>
            </a:r>
            <a:r>
              <a:rPr lang="en-US" dirty="0"/>
              <a:t> </a:t>
            </a:r>
            <a:r>
              <a:rPr lang="en-US" dirty="0" err="1" smtClean="0"/>
              <a:t>bavi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OECD-a (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Sm</a:t>
            </a:r>
            <a:r>
              <a:rPr lang="sr-Latn-ME" dirty="0" smtClean="0"/>
              <a:t>j</a:t>
            </a:r>
            <a:r>
              <a:rPr lang="en-US" dirty="0" err="1" smtClean="0"/>
              <a:t>ernice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multinacionalna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Konvenciju</a:t>
            </a:r>
            <a:r>
              <a:rPr lang="en-US" dirty="0"/>
              <a:t> o </a:t>
            </a:r>
            <a:r>
              <a:rPr lang="en-US" dirty="0" err="1"/>
              <a:t>borbi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 smtClean="0"/>
              <a:t>zvani</a:t>
            </a:r>
            <a:r>
              <a:rPr lang="sr-Latn-ME" dirty="0" smtClean="0"/>
              <a:t>č</a:t>
            </a:r>
            <a:r>
              <a:rPr lang="en-US" dirty="0" err="1" smtClean="0"/>
              <a:t>nika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2211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Procedure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nepotrebno</a:t>
            </a:r>
            <a:r>
              <a:rPr lang="en-US" dirty="0"/>
              <a:t>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skupim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osnovno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Menadžment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trenucima</a:t>
            </a:r>
            <a:r>
              <a:rPr lang="en-US" dirty="0"/>
              <a:t> </a:t>
            </a:r>
            <a:r>
              <a:rPr lang="en-US" dirty="0" err="1"/>
              <a:t>nastojali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beshrabriti</a:t>
            </a:r>
            <a:r>
              <a:rPr lang="sr-Latn-ME" dirty="0" smtClean="0"/>
              <a:t> </a:t>
            </a:r>
            <a:r>
              <a:rPr lang="it-IT" dirty="0" smtClean="0"/>
              <a:t>investitore </a:t>
            </a:r>
            <a:r>
              <a:rPr lang="it-IT" dirty="0"/>
              <a:t>koji nemaju </a:t>
            </a:r>
            <a:r>
              <a:rPr lang="it-IT" dirty="0" smtClean="0"/>
              <a:t>ve</a:t>
            </a:r>
            <a:r>
              <a:rPr lang="sr-Latn-ME" dirty="0" smtClean="0"/>
              <a:t>ć</a:t>
            </a:r>
            <a:r>
              <a:rPr lang="it-IT" dirty="0" smtClean="0"/>
              <a:t>inu </a:t>
            </a:r>
            <a:r>
              <a:rPr lang="it-IT" dirty="0"/>
              <a:t>akcija ili strane investitore </a:t>
            </a:r>
            <a:r>
              <a:rPr lang="it-IT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pokušajima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napla</a:t>
            </a:r>
            <a:r>
              <a:rPr lang="sr-Latn-ME" dirty="0" smtClean="0"/>
              <a:t>ć</a:t>
            </a:r>
            <a:r>
              <a:rPr lang="en-US" dirty="0" err="1" smtClean="0"/>
              <a:t>ivale</a:t>
            </a:r>
            <a:r>
              <a:rPr lang="en-US" dirty="0" smtClean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prepreke </a:t>
            </a:r>
            <a:r>
              <a:rPr lang="pl-PL" dirty="0"/>
              <a:t>obuhvatale zabrane glasanja po </a:t>
            </a:r>
            <a:r>
              <a:rPr lang="pl-PL" dirty="0" smtClean="0"/>
              <a:t>punomoćju </a:t>
            </a:r>
            <a:r>
              <a:rPr lang="pl-PL" dirty="0"/>
              <a:t>i zahtev </a:t>
            </a:r>
            <a:r>
              <a:rPr lang="pl-PL" dirty="0" smtClean="0"/>
              <a:t>za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prisustvom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da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moglo </a:t>
            </a:r>
            <a:r>
              <a:rPr lang="it-IT" dirty="0"/>
              <a:t>glasati. </a:t>
            </a:r>
            <a:endParaRPr lang="sr-Latn-ME" dirty="0" smtClean="0"/>
          </a:p>
          <a:p>
            <a:pPr algn="just"/>
            <a:r>
              <a:rPr lang="it-IT" dirty="0" smtClean="0"/>
              <a:t>I </a:t>
            </a:r>
            <a:r>
              <a:rPr lang="it-IT" dirty="0"/>
              <a:t>druge procedure mogu </a:t>
            </a:r>
            <a:r>
              <a:rPr lang="it-IT" dirty="0" smtClean="0"/>
              <a:t>u</a:t>
            </a:r>
            <a:r>
              <a:rPr lang="sr-Latn-ME" dirty="0" smtClean="0"/>
              <a:t>č</a:t>
            </a:r>
            <a:r>
              <a:rPr lang="it-IT" dirty="0" smtClean="0"/>
              <a:t>initi prakt</a:t>
            </a:r>
            <a:r>
              <a:rPr lang="sr-Latn-ME" dirty="0" smtClean="0"/>
              <a:t>č</a:t>
            </a:r>
            <a:r>
              <a:rPr lang="it-IT" dirty="0" smtClean="0"/>
              <a:t>ino</a:t>
            </a:r>
            <a:r>
              <a:rPr lang="sr-Latn-ME" dirty="0" smtClean="0"/>
              <a:t> </a:t>
            </a:r>
            <a:r>
              <a:rPr lang="en-US" dirty="0" err="1" smtClean="0"/>
              <a:t>nemogu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3373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Materijali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err="1" smtClean="0"/>
              <a:t>nike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da bi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imali</a:t>
            </a:r>
            <a:r>
              <a:rPr lang="en-US" dirty="0" smtClean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konsultacije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Mnoge</a:t>
            </a:r>
            <a:r>
              <a:rPr lang="sr-Latn-ME" dirty="0" smtClean="0"/>
              <a:t> </a:t>
            </a:r>
            <a:r>
              <a:rPr lang="pl-PL" dirty="0" smtClean="0"/>
              <a:t>kompanije </a:t>
            </a:r>
            <a:r>
              <a:rPr lang="pl-PL" dirty="0"/>
              <a:t>u zemljama OECD-a nastoje da razviju bolje </a:t>
            </a:r>
            <a:r>
              <a:rPr lang="pl-PL" dirty="0" smtClean="0"/>
              <a:t>kanale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Ohrabruju</a:t>
            </a:r>
            <a:r>
              <a:rPr lang="en-US" dirty="0"/>
              <a:t> se </a:t>
            </a:r>
            <a:r>
              <a:rPr lang="en-US" dirty="0" err="1" smtClean="0"/>
              <a:t>napori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uklone</a:t>
            </a:r>
            <a:r>
              <a:rPr lang="en-US" dirty="0"/>
              <a:t> </a:t>
            </a:r>
            <a:r>
              <a:rPr lang="en-US" dirty="0" err="1"/>
              <a:t>veštake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, a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476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</a:t>
            </a:r>
            <a:r>
              <a:rPr lang="en-US" dirty="0" err="1"/>
              <a:t>nedozvoljeno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nn-NO" dirty="0" smtClean="0"/>
              <a:t>poverljivih </a:t>
            </a:r>
            <a:r>
              <a:rPr lang="nn-NO" dirty="0"/>
              <a:t>informacija i zloupotrebu u vidu poslovanja sa </a:t>
            </a:r>
            <a:r>
              <a:rPr lang="nn-NO" dirty="0" smtClean="0"/>
              <a:t>samim</a:t>
            </a:r>
            <a:r>
              <a:rPr lang="sr-Latn-ME" dirty="0" smtClean="0"/>
              <a:t> </a:t>
            </a:r>
            <a:r>
              <a:rPr lang="en-US" dirty="0" err="1" smtClean="0"/>
              <a:t>sobom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Zloupotreba u smislu poslovanja sa samim sobom nastaje kada </a:t>
            </a:r>
            <a:r>
              <a:rPr lang="pl-PL" dirty="0" smtClean="0"/>
              <a:t>osoba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bliske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Pošto</a:t>
            </a:r>
            <a:r>
              <a:rPr lang="sr-Latn-ME" dirty="0" smtClean="0"/>
              <a:t> </a:t>
            </a:r>
            <a:r>
              <a:rPr lang="en-US" dirty="0" err="1" smtClean="0"/>
              <a:t>protivzakonito</a:t>
            </a:r>
            <a:r>
              <a:rPr lang="en-US" dirty="0" smtClean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manipulaciju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smtClean="0"/>
              <a:t>OECD-a</a:t>
            </a:r>
            <a:r>
              <a:rPr lang="sr-Latn-ME" dirty="0" smtClean="0"/>
              <a:t> </a:t>
            </a:r>
            <a:r>
              <a:rPr lang="pl-PL" dirty="0" smtClean="0"/>
              <a:t>ono </a:t>
            </a:r>
            <a:r>
              <a:rPr lang="pl-PL" dirty="0"/>
              <a:t>je zabranjeno propisima o hartijama od </a:t>
            </a:r>
            <a:r>
              <a:rPr lang="pl-PL" dirty="0" smtClean="0"/>
              <a:t>vrijednosti</a:t>
            </a:r>
            <a:r>
              <a:rPr lang="pl-PL" dirty="0"/>
              <a:t>, zakonom </a:t>
            </a:r>
            <a:r>
              <a:rPr lang="pl-PL" dirty="0" smtClean="0"/>
              <a:t>o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krivinim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6801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 smtClean="0"/>
              <a:t>, ne </a:t>
            </a:r>
            <a:r>
              <a:rPr lang="en-US" dirty="0" err="1" smtClean="0"/>
              <a:t>zabranjuju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sr-Latn-ME" dirty="0" smtClean="0"/>
              <a:t> </a:t>
            </a:r>
            <a:r>
              <a:rPr lang="nn-NO" dirty="0" smtClean="0"/>
              <a:t>zakonodavstva ovakvu praksu, i u nekim slu</a:t>
            </a:r>
            <a:r>
              <a:rPr lang="sr-Latn-ME" dirty="0" smtClean="0"/>
              <a:t>č</a:t>
            </a:r>
            <a:r>
              <a:rPr lang="nn-NO" dirty="0" smtClean="0"/>
              <a:t>ajevima sprovo</a:t>
            </a:r>
            <a:r>
              <a:rPr lang="sr-Latn-ME" dirty="0" smtClean="0"/>
              <a:t>đ</a:t>
            </a:r>
            <a:r>
              <a:rPr lang="nn-NO" dirty="0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toliko</a:t>
            </a:r>
            <a:r>
              <a:rPr lang="en-US" dirty="0" smtClean="0"/>
              <a:t> </a:t>
            </a:r>
            <a:r>
              <a:rPr lang="en-US" dirty="0" err="1" smtClean="0"/>
              <a:t>rigorozno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da </a:t>
            </a:r>
            <a:r>
              <a:rPr lang="en-US" dirty="0" err="1" smtClean="0"/>
              <a:t>ovakva</a:t>
            </a:r>
            <a:r>
              <a:rPr lang="en-US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ini</a:t>
            </a:r>
            <a:r>
              <a:rPr lang="sr-Latn-ME" dirty="0" smtClean="0"/>
              <a:t> </a:t>
            </a:r>
            <a:r>
              <a:rPr lang="en-US" dirty="0" err="1" smtClean="0"/>
              <a:t>povredu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 smtClean="0"/>
              <a:t>narušava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sr-Latn-ME" dirty="0" smtClean="0"/>
              <a:t> </a:t>
            </a:r>
            <a:r>
              <a:rPr lang="en-US" dirty="0" err="1" smtClean="0"/>
              <a:t>ravnopravnog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 smtClean="0"/>
              <a:t>potvruju</a:t>
            </a:r>
            <a:r>
              <a:rPr lang="en-US" dirty="0" smtClean="0"/>
              <a:t> da je </a:t>
            </a:r>
            <a:r>
              <a:rPr lang="en-US" dirty="0" err="1" smtClean="0"/>
              <a:t>razumno</a:t>
            </a:r>
            <a:r>
              <a:rPr lang="en-US" dirty="0" smtClean="0"/>
              <a:t> o</a:t>
            </a:r>
            <a:r>
              <a:rPr lang="sr-Latn-ME" dirty="0" smtClean="0"/>
              <a:t>č</a:t>
            </a:r>
            <a:r>
              <a:rPr lang="en-US" dirty="0" err="1" smtClean="0"/>
              <a:t>ekivanje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da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zloupotreba</a:t>
            </a:r>
            <a:r>
              <a:rPr lang="sr-Latn-ME" dirty="0" smtClean="0"/>
              <a:t> </a:t>
            </a:r>
            <a:r>
              <a:rPr lang="en-US" dirty="0" err="1" smtClean="0"/>
              <a:t>položaja</a:t>
            </a:r>
            <a:r>
              <a:rPr lang="en-US" dirty="0" smtClean="0"/>
              <a:t> </a:t>
            </a:r>
            <a:r>
              <a:rPr lang="en-US" dirty="0" err="1" smtClean="0"/>
              <a:t>korišenjem</a:t>
            </a:r>
            <a:r>
              <a:rPr lang="en-US" dirty="0" smtClean="0"/>
              <a:t> </a:t>
            </a:r>
            <a:r>
              <a:rPr lang="en-US" dirty="0" err="1" smtClean="0"/>
              <a:t>poverljivih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zabranjena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zabrane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izri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 </a:t>
            </a:r>
            <a:r>
              <a:rPr lang="en-US" dirty="0" err="1" smtClean="0"/>
              <a:t>zabranjene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da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preduzmu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it-IT" dirty="0" smtClean="0"/>
              <a:t>kojima </a:t>
            </a:r>
            <a:r>
              <a:rPr lang="sr-Latn-ME" dirty="0" smtClean="0"/>
              <a:t>ć</a:t>
            </a:r>
            <a:r>
              <a:rPr lang="it-IT" dirty="0" smtClean="0"/>
              <a:t>e otkloniti ovakve praznine.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7289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/>
              <a:t>C. Od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da li </a:t>
            </a:r>
            <a:r>
              <a:rPr lang="en-US" dirty="0" err="1"/>
              <a:t>oni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,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transakciji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direktnog</a:t>
            </a:r>
            <a:r>
              <a:rPr lang="en-US" dirty="0" smtClean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da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pl-PL" dirty="0" smtClean="0"/>
              <a:t>imaju </a:t>
            </a:r>
            <a:r>
              <a:rPr lang="pl-PL" dirty="0"/>
              <a:t>poslovni, </a:t>
            </a:r>
            <a:r>
              <a:rPr lang="pl-PL" dirty="0" smtClean="0"/>
              <a:t>porodični </a:t>
            </a:r>
            <a:r>
              <a:rPr lang="pl-PL" dirty="0"/>
              <a:t>ili neki drugi poseban odnos van kompanije </a:t>
            </a:r>
            <a:r>
              <a:rPr lang="pl-PL" dirty="0" smtClean="0"/>
              <a:t>koji </a:t>
            </a:r>
            <a:r>
              <a:rPr lang="en-US" dirty="0" smtClean="0"/>
              <a:t>bi </a:t>
            </a:r>
            <a:r>
              <a:rPr lang="en-US" dirty="0" err="1"/>
              <a:t>mogao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konkretne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pitanja </a:t>
            </a:r>
            <a:r>
              <a:rPr lang="pl-PL" dirty="0"/>
              <a:t>od uticaja na kompaniju. </a:t>
            </a:r>
            <a:endParaRPr lang="pl-PL" dirty="0" smtClean="0"/>
          </a:p>
          <a:p>
            <a:pPr algn="just"/>
            <a:r>
              <a:rPr lang="pl-PL" dirty="0" smtClean="0"/>
              <a:t>Takvi </a:t>
            </a:r>
            <a:r>
              <a:rPr lang="pl-PL" dirty="0"/>
              <a:t>posebni odnosi </a:t>
            </a:r>
            <a:r>
              <a:rPr lang="pl-PL" dirty="0" smtClean="0"/>
              <a:t>obuhvataju </a:t>
            </a:r>
            <a:r>
              <a:rPr lang="en-US" dirty="0" err="1" smtClean="0"/>
              <a:t>situacije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nekom</a:t>
            </a:r>
            <a:r>
              <a:rPr lang="sr-Latn-ME" dirty="0" smtClean="0"/>
              <a:t> </a:t>
            </a:r>
            <a:r>
              <a:rPr lang="pl-PL" dirty="0" smtClean="0"/>
              <a:t>kompanijom </a:t>
            </a:r>
            <a:r>
              <a:rPr lang="pl-PL" dirty="0"/>
              <a:t>preko veza sa akcionarom koji je u poziciji da vrši kontrolu.</a:t>
            </a:r>
          </a:p>
          <a:p>
            <a:pPr algn="just"/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saopšten</a:t>
            </a:r>
            <a:r>
              <a:rPr lang="en-US" dirty="0"/>
              <a:t>, dobra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 smtClean="0"/>
              <a:t>preporu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ne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nikakvo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transakcije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3202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en-US" i="1" dirty="0" smtClean="0"/>
              <a:t> </a:t>
            </a:r>
            <a:r>
              <a:rPr lang="sr-Latn-ME" i="1" dirty="0" smtClean="0"/>
              <a:t>Kako obezbijediti </a:t>
            </a:r>
            <a:r>
              <a:rPr lang="sr-Latn-ME" i="1" dirty="0"/>
              <a:t>r</a:t>
            </a:r>
            <a:r>
              <a:rPr lang="en-US" i="1" dirty="0" err="1" smtClean="0"/>
              <a:t>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sr-Latn-ME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/>
              <a:t>svih</a:t>
            </a:r>
            <a:r>
              <a:rPr lang="en-US" i="1" dirty="0"/>
              <a:t> </a:t>
            </a:r>
            <a:r>
              <a:rPr lang="en-US" i="1" dirty="0" err="1"/>
              <a:t>akcionara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strane</a:t>
            </a:r>
            <a:r>
              <a:rPr lang="en-US" i="1" dirty="0"/>
              <a:t> </a:t>
            </a:r>
            <a:r>
              <a:rPr lang="en-US" i="1" dirty="0" err="1"/>
              <a:t>akcionare</a:t>
            </a:r>
            <a:r>
              <a:rPr lang="en-US" i="1" dirty="0" smtClean="0"/>
              <a:t>.</a:t>
            </a:r>
            <a:r>
              <a:rPr lang="sr-Latn-ME" i="1" dirty="0" smtClean="0"/>
              <a:t>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/>
              <a:t>akcionari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imaju</a:t>
            </a:r>
            <a:r>
              <a:rPr lang="en-US" i="1" dirty="0"/>
              <a:t> </a:t>
            </a:r>
            <a:r>
              <a:rPr lang="en-US" i="1" dirty="0" err="1"/>
              <a:t>mogunost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 smtClean="0"/>
              <a:t>efikasnu</a:t>
            </a:r>
            <a:r>
              <a:rPr lang="sr-Latn-ME" i="1" dirty="0" smtClean="0"/>
              <a:t> </a:t>
            </a:r>
            <a:r>
              <a:rPr lang="en-US" i="1" dirty="0" err="1" smtClean="0"/>
              <a:t>pravnu</a:t>
            </a:r>
            <a:r>
              <a:rPr lang="en-US" i="1" dirty="0" smtClean="0"/>
              <a:t> </a:t>
            </a:r>
            <a:r>
              <a:rPr lang="en-US" i="1" dirty="0" err="1"/>
              <a:t>zaštitu</a:t>
            </a:r>
            <a:r>
              <a:rPr lang="en-US" i="1" dirty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en-US" i="1" dirty="0" smtClean="0"/>
              <a:t> </a:t>
            </a:r>
            <a:r>
              <a:rPr lang="en-US" i="1" dirty="0" err="1"/>
              <a:t>povrede</a:t>
            </a:r>
            <a:r>
              <a:rPr lang="en-US" i="1" dirty="0"/>
              <a:t> </a:t>
            </a:r>
            <a:r>
              <a:rPr lang="en-US" i="1" dirty="0" err="1"/>
              <a:t>njihovih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1.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nose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Svim investitorima treba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iti </a:t>
            </a:r>
            <a:r>
              <a:rPr lang="it-IT" dirty="0"/>
              <a:t>da dobiju informacije o </a:t>
            </a:r>
            <a:r>
              <a:rPr lang="it-IT" dirty="0" smtClean="0"/>
              <a:t>pravima</a:t>
            </a:r>
            <a:r>
              <a:rPr lang="sr-Latn-ME" dirty="0" smtClean="0"/>
              <a:t> </a:t>
            </a:r>
            <a:r>
              <a:rPr lang="en-US" dirty="0" err="1" smtClean="0"/>
              <a:t>vezanim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kupovine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6091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pogledu prava glasa treba da podliježu odobrenju od strane onih klasa akcija na koje se to negativno odražava.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Manjinske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zaštititi</a:t>
            </a:r>
            <a:r>
              <a:rPr lang="en-US" dirty="0" smtClean="0"/>
              <a:t> od </a:t>
            </a:r>
            <a:r>
              <a:rPr lang="en-US" dirty="0" err="1" smtClean="0"/>
              <a:t>zloupotreba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, a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3. Glasanje od strane depozitara ili zastupnika treba da se vrši na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dogovoren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stvarnim</a:t>
            </a:r>
            <a:r>
              <a:rPr lang="en-US" dirty="0" smtClean="0"/>
              <a:t> </a:t>
            </a:r>
            <a:r>
              <a:rPr lang="en-US" dirty="0" err="1" smtClean="0"/>
              <a:t>vlasnikom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2609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eliminisati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ravnopravan</a:t>
            </a:r>
            <a:r>
              <a:rPr lang="en-US" dirty="0" smtClean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Procedure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nepotrebno</a:t>
            </a:r>
            <a:r>
              <a:rPr lang="en-US" dirty="0"/>
              <a:t>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skupim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</a:t>
            </a:r>
            <a:r>
              <a:rPr lang="en-US" dirty="0" err="1"/>
              <a:t>nedozvoljeno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erljivih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zloupotrebu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C. </a:t>
            </a:r>
            <a:r>
              <a:rPr lang="en-US" dirty="0"/>
              <a:t>Od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oni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,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materijalnih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transakciji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od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kompaniju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4415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IV</a:t>
            </a:r>
            <a:r>
              <a:rPr lang="sr-Latn-ME" i="1" dirty="0"/>
              <a:t>-</a:t>
            </a:r>
            <a:r>
              <a:rPr lang="en-US" i="1" dirty="0" smtClean="0"/>
              <a:t> </a:t>
            </a:r>
            <a:r>
              <a:rPr lang="en-US" i="1" dirty="0" err="1" smtClean="0"/>
              <a:t>Uloga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priznaje</a:t>
            </a:r>
            <a:r>
              <a:rPr lang="en-US" i="1" dirty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</a:t>
            </a:r>
            <a:r>
              <a:rPr lang="pl-PL" i="1" dirty="0"/>
              <a:t>strana </a:t>
            </a:r>
            <a:r>
              <a:rPr lang="pl-PL" i="1" dirty="0" smtClean="0"/>
              <a:t>utvrđena </a:t>
            </a:r>
            <a:r>
              <a:rPr lang="pl-PL" i="1" dirty="0"/>
              <a:t>zakonom ili </a:t>
            </a:r>
            <a:r>
              <a:rPr lang="pl-PL" i="1" dirty="0" smtClean="0"/>
              <a:t>zajedničkim sporazumima </a:t>
            </a:r>
            <a:r>
              <a:rPr lang="pl-PL" i="1" dirty="0"/>
              <a:t>i da </a:t>
            </a:r>
            <a:r>
              <a:rPr lang="pl-PL" i="1" dirty="0" smtClean="0"/>
              <a:t>podstiče </a:t>
            </a:r>
            <a:r>
              <a:rPr lang="pl-PL" i="1" dirty="0"/>
              <a:t>aktivnu saradnju </a:t>
            </a:r>
            <a:r>
              <a:rPr lang="pl-PL" i="1" dirty="0" smtClean="0"/>
              <a:t>između </a:t>
            </a:r>
            <a:r>
              <a:rPr lang="pl-PL" i="1" dirty="0"/>
              <a:t>kompanija </a:t>
            </a:r>
            <a:r>
              <a:rPr lang="pl-PL" i="1" dirty="0" smtClean="0"/>
              <a:t>i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/>
              <a:t>strana</a:t>
            </a:r>
            <a:r>
              <a:rPr lang="en-US" i="1" dirty="0"/>
              <a:t> u </a:t>
            </a:r>
            <a:r>
              <a:rPr lang="en-US" i="1" dirty="0" err="1"/>
              <a:t>stvaranju</a:t>
            </a:r>
            <a:r>
              <a:rPr lang="en-US" i="1" dirty="0"/>
              <a:t> </a:t>
            </a:r>
            <a:r>
              <a:rPr lang="en-US" i="1" dirty="0" err="1"/>
              <a:t>bogatstva</a:t>
            </a:r>
            <a:r>
              <a:rPr lang="en-US" i="1" dirty="0"/>
              <a:t>, </a:t>
            </a:r>
            <a:r>
              <a:rPr lang="en-US" i="1" dirty="0" err="1"/>
              <a:t>radnih</a:t>
            </a:r>
            <a:r>
              <a:rPr lang="en-US" i="1" dirty="0"/>
              <a:t> </a:t>
            </a:r>
            <a:r>
              <a:rPr lang="en-US" i="1" dirty="0" err="1"/>
              <a:t>mesta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održivosti</a:t>
            </a:r>
            <a:r>
              <a:rPr lang="en-US" i="1" dirty="0" smtClean="0"/>
              <a:t> </a:t>
            </a:r>
            <a:r>
              <a:rPr lang="en-US" i="1" dirty="0" err="1"/>
              <a:t>finansijski</a:t>
            </a:r>
            <a:r>
              <a:rPr lang="en-US" i="1" dirty="0"/>
              <a:t> </a:t>
            </a:r>
            <a:r>
              <a:rPr lang="en-US" i="1" dirty="0" err="1"/>
              <a:t>zdravih</a:t>
            </a:r>
            <a:r>
              <a:rPr lang="en-US" i="1" dirty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</a:t>
            </a:r>
            <a:r>
              <a:rPr lang="en-US" i="1" dirty="0"/>
              <a:t>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poštovati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sporazumima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B. Kada su prava zainteresovanih strana </a:t>
            </a:r>
            <a:r>
              <a:rPr lang="pl-PL" dirty="0" smtClean="0"/>
              <a:t>zaštićena </a:t>
            </a:r>
            <a:r>
              <a:rPr lang="pl-PL" dirty="0"/>
              <a:t>zakonom</a:t>
            </a:r>
            <a:r>
              <a:rPr lang="pl-PL" dirty="0" smtClean="0"/>
              <a:t>,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/>
              <a:t>rezultati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48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sv-SE" dirty="0" smtClean="0"/>
              <a:t>upravljanja</a:t>
            </a:r>
            <a:r>
              <a:rPr lang="sv-SE" dirty="0"/>
              <a:t>, iste moraju imati pravovremen i redovan pristup relevantnim</a:t>
            </a:r>
            <a:r>
              <a:rPr lang="sv-SE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potrebnim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službenike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, da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 smtClean="0"/>
              <a:t>saopšte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nelegalnoj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, a da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 smtClean="0"/>
              <a:t>njihova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sr-Latn-ME" dirty="0" smtClean="0"/>
              <a:t> </a:t>
            </a:r>
            <a:r>
              <a:rPr lang="en-US" dirty="0" err="1" smtClean="0"/>
              <a:t>okvirom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/>
              <a:t>ostvarivenjem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5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sistemu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porodice</a:t>
            </a:r>
            <a:r>
              <a:rPr lang="en-US" dirty="0"/>
              <a:t>, </a:t>
            </a:r>
            <a:r>
              <a:rPr lang="en-US" dirty="0" err="1"/>
              <a:t>blokovski</a:t>
            </a:r>
            <a:r>
              <a:rPr lang="en-US" dirty="0"/>
              <a:t> </a:t>
            </a:r>
            <a:r>
              <a:rPr lang="en-US" dirty="0" err="1"/>
              <a:t>savezi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smtClean="0"/>
              <a:t>holding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uzajamnog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ponašanje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ne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fer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od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/>
              <a:t>interesom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7216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en-US" i="1" dirty="0" smtClean="0"/>
              <a:t> </a:t>
            </a:r>
            <a:r>
              <a:rPr lang="sr-Latn-ME" i="1" dirty="0" smtClean="0"/>
              <a:t>Važnost</a:t>
            </a:r>
            <a:r>
              <a:rPr lang="sr-Latn-ME" i="1" dirty="0" smtClean="0"/>
              <a:t> u</a:t>
            </a:r>
            <a:r>
              <a:rPr lang="en-US" i="1" dirty="0" smtClean="0"/>
              <a:t>log</a:t>
            </a:r>
            <a:r>
              <a:rPr lang="sr-Latn-ME" i="1" dirty="0" smtClean="0"/>
              <a:t>e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priznaje</a:t>
            </a:r>
            <a:r>
              <a:rPr lang="en-US" i="1" dirty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</a:t>
            </a:r>
            <a:r>
              <a:rPr lang="pl-PL" i="1" dirty="0"/>
              <a:t>strana </a:t>
            </a:r>
            <a:r>
              <a:rPr lang="pl-PL" i="1" dirty="0" smtClean="0"/>
              <a:t>utvrđena </a:t>
            </a:r>
            <a:r>
              <a:rPr lang="pl-PL" i="1" dirty="0"/>
              <a:t>zakonom ili zajednikim sporazumima </a:t>
            </a:r>
            <a:r>
              <a:rPr lang="pl-PL" i="1" dirty="0" smtClean="0"/>
              <a:t>i </a:t>
            </a:r>
            <a:r>
              <a:rPr lang="en-US" i="1" dirty="0" smtClean="0"/>
              <a:t>da </a:t>
            </a:r>
            <a:r>
              <a:rPr lang="en-US" i="1" dirty="0" err="1" smtClean="0"/>
              <a:t>podsti</a:t>
            </a:r>
            <a:r>
              <a:rPr lang="sr-Latn-ME" i="1" dirty="0" smtClean="0"/>
              <a:t>ž</a:t>
            </a:r>
            <a:r>
              <a:rPr lang="en-US" i="1" dirty="0" smtClean="0"/>
              <a:t>e </a:t>
            </a:r>
            <a:r>
              <a:rPr lang="en-US" i="1" dirty="0" err="1"/>
              <a:t>aktivnu</a:t>
            </a:r>
            <a:r>
              <a:rPr lang="en-US" i="1" dirty="0"/>
              <a:t> </a:t>
            </a:r>
            <a:r>
              <a:rPr lang="en-US" i="1" dirty="0" err="1"/>
              <a:t>saradnju</a:t>
            </a:r>
            <a:r>
              <a:rPr lang="en-US" i="1" dirty="0"/>
              <a:t> </a:t>
            </a:r>
            <a:r>
              <a:rPr lang="en-US" i="1" dirty="0" err="1" smtClean="0"/>
              <a:t>izme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/>
              <a:t>kompanija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zainteresovanih</a:t>
            </a:r>
            <a:r>
              <a:rPr lang="en-US" i="1" dirty="0"/>
              <a:t> </a:t>
            </a:r>
            <a:r>
              <a:rPr lang="en-US" i="1" dirty="0" err="1"/>
              <a:t>strana</a:t>
            </a:r>
            <a:r>
              <a:rPr lang="en-US" i="1" dirty="0"/>
              <a:t> </a:t>
            </a:r>
            <a:r>
              <a:rPr lang="en-US" i="1" dirty="0" smtClean="0"/>
              <a:t>u</a:t>
            </a:r>
            <a:r>
              <a:rPr lang="sr-Latn-ME" i="1" dirty="0" smtClean="0"/>
              <a:t> </a:t>
            </a:r>
            <a:r>
              <a:rPr lang="en-US" i="1" dirty="0" err="1" smtClean="0"/>
              <a:t>stvaranju</a:t>
            </a:r>
            <a:r>
              <a:rPr lang="en-US" i="1" dirty="0" smtClean="0"/>
              <a:t> </a:t>
            </a:r>
            <a:r>
              <a:rPr lang="en-US" i="1" dirty="0" err="1"/>
              <a:t>bogatstva</a:t>
            </a:r>
            <a:r>
              <a:rPr lang="en-US" i="1" dirty="0"/>
              <a:t>, </a:t>
            </a:r>
            <a:r>
              <a:rPr lang="en-US" i="1" dirty="0" err="1"/>
              <a:t>radnih</a:t>
            </a:r>
            <a:r>
              <a:rPr lang="en-US" i="1" dirty="0"/>
              <a:t> </a:t>
            </a:r>
            <a:r>
              <a:rPr lang="en-US" i="1" dirty="0" smtClean="0"/>
              <a:t>m</a:t>
            </a:r>
            <a:r>
              <a:rPr lang="sr-Latn-ME" i="1" dirty="0" smtClean="0"/>
              <a:t>j</a:t>
            </a:r>
            <a:r>
              <a:rPr lang="en-US" i="1" dirty="0" err="1" smtClean="0"/>
              <a:t>esta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održivosti</a:t>
            </a:r>
            <a:r>
              <a:rPr lang="en-US" i="1" dirty="0"/>
              <a:t> </a:t>
            </a:r>
            <a:r>
              <a:rPr lang="en-US" i="1" dirty="0" err="1"/>
              <a:t>finansijski</a:t>
            </a:r>
            <a:r>
              <a:rPr lang="en-US" i="1" dirty="0"/>
              <a:t> </a:t>
            </a:r>
            <a:r>
              <a:rPr lang="en-US" i="1" dirty="0" err="1" smtClean="0"/>
              <a:t>zdravih</a:t>
            </a:r>
            <a:r>
              <a:rPr lang="sr-Latn-ME" i="1" dirty="0" smtClean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</a:t>
            </a:r>
            <a:r>
              <a:rPr lang="en-US" i="1" dirty="0"/>
              <a:t>.</a:t>
            </a:r>
          </a:p>
          <a:p>
            <a:pPr algn="just"/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 smtClean="0"/>
              <a:t>spoljnog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firme u formi akcija i kredita. </a:t>
            </a:r>
            <a:endParaRPr lang="pl-PL" dirty="0" smtClean="0"/>
          </a:p>
          <a:p>
            <a:pPr algn="just"/>
            <a:r>
              <a:rPr lang="pl-PL" dirty="0" smtClean="0"/>
              <a:t>Uprava </a:t>
            </a:r>
            <a:r>
              <a:rPr lang="pl-PL" dirty="0"/>
              <a:t>kompanije se </a:t>
            </a:r>
            <a:r>
              <a:rPr lang="pl-PL" dirty="0" smtClean="0"/>
              <a:t>takođe bavi </a:t>
            </a:r>
            <a:r>
              <a:rPr lang="en-US" dirty="0" err="1" smtClean="0"/>
              <a:t>pronalaženjem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podsticanja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sv-SE" dirty="0" smtClean="0"/>
              <a:t>preduzmu </a:t>
            </a:r>
            <a:r>
              <a:rPr lang="sv-SE" dirty="0"/>
              <a:t>ekonomski optimalan stepen investiranja u ljudski i </a:t>
            </a:r>
            <a:r>
              <a:rPr lang="sv-SE" dirty="0" smtClean="0"/>
              <a:t>fizi</a:t>
            </a:r>
            <a:r>
              <a:rPr lang="sr-Latn-ME" dirty="0" smtClean="0"/>
              <a:t>č</a:t>
            </a:r>
            <a:r>
              <a:rPr lang="sv-SE" dirty="0" smtClean="0"/>
              <a:t>ki kapital</a:t>
            </a:r>
            <a:r>
              <a:rPr lang="sr-Latn-ME" dirty="0" smtClean="0"/>
              <a:t> </a:t>
            </a:r>
            <a:r>
              <a:rPr lang="pl-PL" dirty="0" smtClean="0"/>
              <a:t>specifian </a:t>
            </a:r>
            <a:r>
              <a:rPr lang="pl-PL" dirty="0"/>
              <a:t>za tu firmu</a:t>
            </a:r>
            <a:r>
              <a:rPr lang="pl-PL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631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poštovati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sporazumima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OECD-a,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zakonima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,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trgovini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)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ugovornim </a:t>
            </a:r>
            <a:r>
              <a:rPr lang="pl-PL" dirty="0"/>
              <a:t>odnosima. </a:t>
            </a:r>
            <a:r>
              <a:rPr lang="pl-PL" dirty="0"/>
              <a:t>Č</a:t>
            </a:r>
            <a:r>
              <a:rPr lang="pl-PL" dirty="0" smtClean="0"/>
              <a:t>ak </a:t>
            </a:r>
            <a:r>
              <a:rPr lang="pl-PL" dirty="0"/>
              <a:t>i u </a:t>
            </a:r>
            <a:r>
              <a:rPr lang="pl-PL" dirty="0" smtClean="0"/>
              <a:t>podrjučima </a:t>
            </a:r>
            <a:r>
              <a:rPr lang="pl-PL" dirty="0"/>
              <a:t>gde prava </a:t>
            </a:r>
            <a:r>
              <a:rPr lang="pl-PL" dirty="0" smtClean="0"/>
              <a:t>zainteresovanih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 smtClean="0"/>
              <a:t>dopunske</a:t>
            </a:r>
            <a:r>
              <a:rPr lang="sr-Latn-ME" dirty="0" smtClean="0"/>
              <a:t> </a:t>
            </a:r>
            <a:r>
              <a:rPr lang="pl-PL" dirty="0" smtClean="0"/>
              <a:t>obaveze </a:t>
            </a:r>
            <a:r>
              <a:rPr lang="pl-PL" dirty="0"/>
              <a:t>prema zainteresovanim stranama, a briga za </a:t>
            </a:r>
            <a:r>
              <a:rPr lang="pl-PL" dirty="0" smtClean="0"/>
              <a:t>reputaciju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 smtClean="0"/>
              <a:t>širih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9122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B. Kada su prava zainteresovanih strana </a:t>
            </a:r>
            <a:r>
              <a:rPr lang="pl-PL" dirty="0" smtClean="0"/>
              <a:t>zaštićena </a:t>
            </a:r>
            <a:r>
              <a:rPr lang="pl-PL" dirty="0"/>
              <a:t>zakonom</a:t>
            </a:r>
            <a:r>
              <a:rPr lang="pl-PL" dirty="0" smtClean="0"/>
              <a:t>, 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da </a:t>
            </a:r>
            <a:r>
              <a:rPr lang="en-US" dirty="0" err="1"/>
              <a:t>komuniciraju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 smtClean="0"/>
              <a:t>pravnu</a:t>
            </a:r>
            <a:r>
              <a:rPr lang="sr-Latn-ME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/>
              <a:t>rezultati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71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Stepen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estvovati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korporacijom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zavisi </a:t>
            </a:r>
            <a:r>
              <a:rPr lang="pl-PL" dirty="0"/>
              <a:t>od nacionalnih zakona i prakse i isti može da varira od </a:t>
            </a:r>
            <a:r>
              <a:rPr lang="pl-PL" dirty="0" smtClean="0"/>
              <a:t>jedne kompanije </a:t>
            </a:r>
            <a:r>
              <a:rPr lang="pl-PL" dirty="0"/>
              <a:t>do druge.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kontekstu korporativnog upravljanja, </a:t>
            </a:r>
            <a:r>
              <a:rPr lang="pl-PL" dirty="0" smtClean="0"/>
              <a:t>mehanizmi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poboljšavaju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indirektno</a:t>
            </a:r>
            <a:r>
              <a:rPr lang="sr-Latn-ME" dirty="0" smtClean="0"/>
              <a:t> </a:t>
            </a:r>
            <a:r>
              <a:rPr lang="pl-PL" dirty="0" smtClean="0"/>
              <a:t>pomoći </a:t>
            </a:r>
            <a:r>
              <a:rPr lang="pl-PL" dirty="0"/>
              <a:t>kompanijama kroz spremnost zaposlenih da investiraju u </a:t>
            </a:r>
            <a:r>
              <a:rPr lang="pl-PL" dirty="0" smtClean="0"/>
              <a:t>znanja specifina </a:t>
            </a:r>
            <a:r>
              <a:rPr lang="pl-PL" dirty="0"/>
              <a:t>za tu firmu. </a:t>
            </a:r>
            <a:endParaRPr lang="pl-PL" dirty="0" smtClean="0"/>
          </a:p>
          <a:p>
            <a:r>
              <a:rPr lang="pl-PL" dirty="0" smtClean="0"/>
              <a:t>Primjeri </a:t>
            </a:r>
            <a:r>
              <a:rPr lang="pl-PL" dirty="0"/>
              <a:t>mehanizama za </a:t>
            </a:r>
            <a:r>
              <a:rPr lang="pl-PL" dirty="0" smtClean="0"/>
              <a:t>učeše </a:t>
            </a:r>
            <a:r>
              <a:rPr lang="pl-PL" dirty="0"/>
              <a:t>zaposlenih su:</a:t>
            </a:r>
          </a:p>
          <a:p>
            <a:pPr algn="just"/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odborima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radni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v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donošenju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9777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poboljšanje</a:t>
            </a:r>
            <a:r>
              <a:rPr lang="sr-Latn-ME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, 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planovi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pl-PL" dirty="0" smtClean="0"/>
              <a:t>akcijama ili drugi mehanizmi učeša u dobiti. </a:t>
            </a:r>
          </a:p>
          <a:p>
            <a:pPr algn="just"/>
            <a:r>
              <a:rPr lang="pl-PL" dirty="0" smtClean="0"/>
              <a:t>Preuzete obaveze po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penzija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element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njenih</a:t>
            </a:r>
            <a:r>
              <a:rPr lang="en-US" dirty="0" smtClean="0"/>
              <a:t> </a:t>
            </a:r>
            <a:r>
              <a:rPr lang="en-US" dirty="0" err="1" smtClean="0"/>
              <a:t>bivših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sadašnjih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preuzete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nezavisnog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 smtClean="0"/>
              <a:t>njime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nezavisni</a:t>
            </a:r>
            <a:r>
              <a:rPr lang="en-US" dirty="0" smtClean="0"/>
              <a:t> od </a:t>
            </a:r>
            <a:r>
              <a:rPr lang="en-US" dirty="0" err="1" smtClean="0"/>
              <a:t>menadžmenta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 smtClean="0"/>
              <a:t>fondom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550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D. Tamo gde zainteresovane strane </a:t>
            </a:r>
            <a:r>
              <a:rPr lang="pl-PL" dirty="0" smtClean="0"/>
              <a:t>učestvuju </a:t>
            </a:r>
            <a:r>
              <a:rPr lang="pl-PL" dirty="0"/>
              <a:t>u </a:t>
            </a:r>
            <a:r>
              <a:rPr lang="pl-PL" dirty="0" smtClean="0"/>
              <a:t>procesu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pravovremen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redovan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/>
              <a:t>relevantnim</a:t>
            </a:r>
            <a:r>
              <a:rPr lang="en-US" dirty="0"/>
              <a:t>, </a:t>
            </a:r>
            <a:r>
              <a:rPr lang="en-US" dirty="0" err="1"/>
              <a:t>potrebnim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pl-PL" dirty="0" smtClean="0"/>
              <a:t>učeše </a:t>
            </a:r>
            <a:r>
              <a:rPr lang="pl-PL" dirty="0"/>
              <a:t>zainteresovanih strana, važno je da oni imaju </a:t>
            </a:r>
            <a:r>
              <a:rPr lang="pl-PL" dirty="0" smtClean="0"/>
              <a:t>pristup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/>
              <a:t>potrebnim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ispunjavanje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službenike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, da </a:t>
            </a:r>
            <a:r>
              <a:rPr lang="en-US" dirty="0" err="1" smtClean="0"/>
              <a:t>odboru</a:t>
            </a:r>
            <a:r>
              <a:rPr lang="sr-Latn-ME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/>
              <a:t>saopšte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nelegalnoj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ne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4453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nelegalna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službenika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it-IT" dirty="0" smtClean="0"/>
              <a:t>samo </a:t>
            </a:r>
            <a:r>
              <a:rPr lang="it-IT" dirty="0"/>
              <a:t>da </a:t>
            </a:r>
            <a:r>
              <a:rPr lang="it-IT" dirty="0" smtClean="0"/>
              <a:t>povr</a:t>
            </a:r>
            <a:r>
              <a:rPr lang="sr-Latn-ME" dirty="0" smtClean="0"/>
              <a:t>ij</a:t>
            </a:r>
            <a:r>
              <a:rPr lang="it-IT" dirty="0" smtClean="0"/>
              <a:t>edi </a:t>
            </a:r>
            <a:r>
              <a:rPr lang="it-IT" dirty="0"/>
              <a:t>prava zainteresovanih strana </a:t>
            </a:r>
            <a:r>
              <a:rPr lang="it-IT" dirty="0" smtClean="0"/>
              <a:t>ve</a:t>
            </a:r>
            <a:r>
              <a:rPr lang="sr-Latn-ME" dirty="0" smtClean="0"/>
              <a:t>ć</a:t>
            </a:r>
            <a:r>
              <a:rPr lang="it-IT" dirty="0" smtClean="0"/>
              <a:t> </a:t>
            </a:r>
            <a:r>
              <a:rPr lang="it-IT" dirty="0"/>
              <a:t>i da šteti kompaniji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njenim </a:t>
            </a:r>
            <a:r>
              <a:rPr lang="pl-PL" dirty="0"/>
              <a:t>akcionarima vezano za reputaciju i </a:t>
            </a:r>
            <a:r>
              <a:rPr lang="pl-PL" dirty="0" smtClean="0"/>
              <a:t>povećani </a:t>
            </a:r>
            <a:r>
              <a:rPr lang="pl-PL" dirty="0"/>
              <a:t>rizik od </a:t>
            </a:r>
            <a:r>
              <a:rPr lang="pl-PL" dirty="0" smtClean="0"/>
              <a:t>budućih finansijskih </a:t>
            </a:r>
            <a:r>
              <a:rPr lang="pl-PL" dirty="0"/>
              <a:t>obaveza. </a:t>
            </a:r>
            <a:endParaRPr lang="pl-PL" dirty="0" smtClean="0"/>
          </a:p>
          <a:p>
            <a:pPr algn="just"/>
            <a:r>
              <a:rPr lang="pl-PL" dirty="0" smtClean="0"/>
              <a:t>Prema </a:t>
            </a:r>
            <a:r>
              <a:rPr lang="pl-PL" dirty="0"/>
              <a:t>tome, u interesu je kompanije i </a:t>
            </a:r>
            <a:r>
              <a:rPr lang="pl-PL" dirty="0" smtClean="0"/>
              <a:t>njenih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bezb</a:t>
            </a:r>
            <a:r>
              <a:rPr lang="sr-Latn-ME" dirty="0" smtClean="0"/>
              <a:t>j</a:t>
            </a:r>
            <a:r>
              <a:rPr lang="en-US" dirty="0" err="1" smtClean="0"/>
              <a:t>edna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druga </a:t>
            </a:r>
            <a:r>
              <a:rPr lang="it-IT" dirty="0"/>
              <a:t>lica van kompanije mogu da se žale, bilo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preko </a:t>
            </a:r>
            <a:r>
              <a:rPr lang="it-IT" dirty="0" smtClean="0"/>
              <a:t>svojih</a:t>
            </a:r>
            <a:r>
              <a:rPr lang="sr-Latn-ME" dirty="0" smtClean="0"/>
              <a:t> </a:t>
            </a:r>
            <a:r>
              <a:rPr lang="pl-PL" dirty="0" smtClean="0"/>
              <a:t>zastupnikih tijela </a:t>
            </a:r>
            <a:r>
              <a:rPr lang="pl-PL" dirty="0"/>
              <a:t>vezano za nelegalno i </a:t>
            </a:r>
            <a:r>
              <a:rPr lang="pl-PL" dirty="0" smtClean="0"/>
              <a:t>neetičko </a:t>
            </a:r>
            <a:r>
              <a:rPr lang="pl-PL" dirty="0"/>
              <a:t>ponašanje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</a:t>
            </a:r>
            <a:r>
              <a:rPr lang="pl-PL" dirty="0" smtClean="0"/>
              <a:t>mnogim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 smtClean="0"/>
              <a:t>ovakve</a:t>
            </a:r>
            <a:r>
              <a:rPr lang="sr-Latn-ME" dirty="0" smtClean="0"/>
              <a:t> </a:t>
            </a:r>
            <a:r>
              <a:rPr lang="en-US" dirty="0" err="1" smtClean="0"/>
              <a:t>pojedince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neposredan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nekom</a:t>
            </a:r>
            <a:r>
              <a:rPr lang="sr-Latn-ME" dirty="0" smtClean="0"/>
              <a:t> </a:t>
            </a:r>
            <a:r>
              <a:rPr lang="en-US" dirty="0" err="1" smtClean="0"/>
              <a:t>nezavisnom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lanu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uvanje</a:t>
            </a:r>
            <a:r>
              <a:rPr lang="en-US" dirty="0" smtClean="0"/>
              <a:t> </a:t>
            </a:r>
            <a:r>
              <a:rPr lang="en-US" dirty="0" err="1"/>
              <a:t>poverljivosti</a:t>
            </a:r>
            <a:r>
              <a:rPr lang="en-US" dirty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lanu</a:t>
            </a:r>
            <a:r>
              <a:rPr lang="sr-Latn-ME" dirty="0" smtClean="0"/>
              <a:t> </a:t>
            </a:r>
            <a:r>
              <a:rPr lang="en-US" dirty="0" err="1" smtClean="0"/>
              <a:t>revizorske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5759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 </a:t>
            </a:r>
            <a:r>
              <a:rPr lang="pl-PL" dirty="0"/>
              <a:t>Dok u pojedinim zemljama predstavnička tijela zaposlenih preuzimaju na sebe zadatak da na te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ukažu</a:t>
            </a:r>
            <a:r>
              <a:rPr lang="en-US" dirty="0"/>
              <a:t> </a:t>
            </a:r>
            <a:r>
              <a:rPr lang="en-US" dirty="0" err="1"/>
              <a:t>kompaniji</a:t>
            </a:r>
            <a:r>
              <a:rPr lang="en-US" dirty="0"/>
              <a:t>,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se u tome ne bi </a:t>
            </a:r>
            <a:r>
              <a:rPr lang="en-US" dirty="0" err="1"/>
              <a:t>sm</a:t>
            </a:r>
            <a:r>
              <a:rPr lang="sr-Latn-ME" dirty="0"/>
              <a:t>j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sr-Latn-ME" dirty="0"/>
              <a:t> </a:t>
            </a:r>
            <a:r>
              <a:rPr lang="en-US" dirty="0" err="1"/>
              <a:t>spre</a:t>
            </a:r>
            <a:r>
              <a:rPr lang="sr-Latn-ME" dirty="0"/>
              <a:t>č</a:t>
            </a:r>
            <a:r>
              <a:rPr lang="en-US" dirty="0" err="1"/>
              <a:t>avani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zašti</a:t>
            </a:r>
            <a:r>
              <a:rPr lang="sr-Latn-ME" dirty="0"/>
              <a:t>ć</a:t>
            </a:r>
            <a:r>
              <a:rPr lang="en-US" dirty="0" err="1"/>
              <a:t>eni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eluju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en-US" dirty="0" err="1" smtClean="0"/>
              <a:t>neadekvatnog</a:t>
            </a:r>
            <a:r>
              <a:rPr lang="en-US" dirty="0" smtClean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žalbu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, </a:t>
            </a:r>
            <a:r>
              <a:rPr lang="en-US" i="1" dirty="0" smtClean="0"/>
              <a:t>OECD</a:t>
            </a:r>
            <a:r>
              <a:rPr lang="sr-Latn-ME" i="1" dirty="0" smtClean="0"/>
              <a:t> </a:t>
            </a:r>
            <a:r>
              <a:rPr lang="en-US" i="1" dirty="0" smtClean="0"/>
              <a:t>Sm</a:t>
            </a:r>
            <a:r>
              <a:rPr lang="sr-Latn-ME" i="1" dirty="0" smtClean="0"/>
              <a:t>j</a:t>
            </a:r>
            <a:r>
              <a:rPr lang="en-US" i="1" dirty="0" err="1" smtClean="0"/>
              <a:t>ernice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multinacionalna</a:t>
            </a:r>
            <a:r>
              <a:rPr lang="en-US" i="1" dirty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/>
              <a:t>da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este</a:t>
            </a:r>
            <a:r>
              <a:rPr lang="sr-Latn-ME" dirty="0" smtClean="0"/>
              <a:t> </a:t>
            </a:r>
            <a:r>
              <a:rPr lang="en-US" dirty="0" err="1" smtClean="0"/>
              <a:t>nadležne</a:t>
            </a:r>
            <a:r>
              <a:rPr lang="en-US" dirty="0" smtClean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i="1" dirty="0"/>
              <a:t>bona fide </a:t>
            </a:r>
            <a:r>
              <a:rPr lang="en-US" dirty="0" err="1"/>
              <a:t>žalbi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uzdrži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preduzimanja</a:t>
            </a:r>
            <a:r>
              <a:rPr lang="en-US" dirty="0"/>
              <a:t> </a:t>
            </a:r>
            <a:r>
              <a:rPr lang="en-US" dirty="0" err="1"/>
              <a:t>diskriminacionih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disciplinskih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predstavniki</a:t>
            </a:r>
            <a:r>
              <a:rPr lang="sr-Latn-ME" dirty="0" smtClean="0"/>
              <a:t>č</a:t>
            </a:r>
            <a:r>
              <a:rPr lang="en-US" dirty="0" smtClean="0"/>
              <a:t>h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721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</a:t>
            </a:r>
            <a:r>
              <a:rPr lang="en-US" dirty="0" err="1"/>
              <a:t>okvirom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 smtClean="0"/>
              <a:t>ostvarivanjem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poverioci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 smtClean="0"/>
              <a:t>interesnu</a:t>
            </a:r>
            <a:r>
              <a:rPr lang="sr-Latn-ME" dirty="0" smtClean="0"/>
              <a:t> </a:t>
            </a:r>
            <a:r>
              <a:rPr lang="en-US" dirty="0" err="1" smtClean="0"/>
              <a:t>grupu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firmama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en-US" dirty="0" err="1" smtClean="0"/>
              <a:t>zavisiti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reputacijom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 smtClean="0"/>
              <a:t>pozajme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povoljnijim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one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lošijom</a:t>
            </a:r>
            <a:r>
              <a:rPr lang="en-US" dirty="0"/>
              <a:t> </a:t>
            </a:r>
            <a:r>
              <a:rPr lang="en-US" dirty="0" err="1"/>
              <a:t>reputacijom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netransparentnim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3738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sr-Latn-ME" dirty="0"/>
              <a:t>č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sr-Latn-ME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približavaju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, </a:t>
            </a:r>
            <a:r>
              <a:rPr lang="en-US" dirty="0" err="1"/>
              <a:t>zakonodavni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name</a:t>
            </a:r>
            <a:r>
              <a:rPr lang="sr-Latn-ME" dirty="0"/>
              <a:t>ć</a:t>
            </a:r>
            <a:r>
              <a:rPr lang="en-US" dirty="0"/>
              <a:t>e </a:t>
            </a:r>
            <a:r>
              <a:rPr lang="en-US" dirty="0" err="1"/>
              <a:t>obavezu</a:t>
            </a:r>
            <a:r>
              <a:rPr lang="sr-Latn-ME" dirty="0"/>
              <a:t> </a:t>
            </a:r>
            <a:r>
              <a:rPr lang="it-IT" dirty="0"/>
              <a:t>direktorima da d</a:t>
            </a:r>
            <a:r>
              <a:rPr lang="sr-Latn-ME" dirty="0"/>
              <a:t>j</a:t>
            </a:r>
            <a:r>
              <a:rPr lang="it-IT" dirty="0"/>
              <a:t>eluju u interesu pov</a:t>
            </a:r>
            <a:r>
              <a:rPr lang="sr-Latn-ME" dirty="0"/>
              <a:t>j</a:t>
            </a:r>
            <a:r>
              <a:rPr lang="it-IT" dirty="0"/>
              <a:t>erilaca koji, stoga, mogu igrati</a:t>
            </a:r>
            <a:r>
              <a:rPr lang="sr-Latn-ME" dirty="0"/>
              <a:t> </a:t>
            </a:r>
            <a:r>
              <a:rPr lang="en-US" dirty="0" err="1"/>
              <a:t>istaknutu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sr-Latn-ME" dirty="0"/>
              <a:t> </a:t>
            </a:r>
            <a:r>
              <a:rPr lang="en-US" dirty="0" err="1"/>
              <a:t>mehanizmima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dužnika</a:t>
            </a:r>
            <a:r>
              <a:rPr lang="en-US" dirty="0"/>
              <a:t> da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poteško</a:t>
            </a:r>
            <a:r>
              <a:rPr lang="sr-Latn-ME" dirty="0"/>
              <a:t>ć</a:t>
            </a:r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da bi se </a:t>
            </a:r>
            <a:r>
              <a:rPr lang="en-US" dirty="0" err="1"/>
              <a:t>pronašlo</a:t>
            </a:r>
            <a:r>
              <a:rPr lang="en-US" dirty="0"/>
              <a:t>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2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11773</Words>
  <Application>Microsoft Office PowerPoint</Application>
  <PresentationFormat>Widescreen</PresentationFormat>
  <Paragraphs>512</Paragraphs>
  <Slides>109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3" baseType="lpstr">
      <vt:lpstr>Arial</vt:lpstr>
      <vt:lpstr>Calibri</vt:lpstr>
      <vt:lpstr>Calibri Light</vt:lpstr>
      <vt:lpstr>Office Theme</vt:lpstr>
      <vt:lpstr>KORPORATIVNO UPRAVLJANJE</vt:lpstr>
      <vt:lpstr>Sadržaj </vt:lpstr>
      <vt:lpstr>Uvod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Princip I -  Obezbjeđenje osnove za efikasan okvir korporativnog upravljanja </vt:lpstr>
      <vt:lpstr>PowerPoint Presentation</vt:lpstr>
      <vt:lpstr> Kako se postiže obezbjeđnje osnove za efikasan okvir korporativnog upravljanja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Princip II - Prava akcionara i ključne funkcije vlasništva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Zaštita prava akcionara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Princip III -  Ravnopravan tretman akcionara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Kako obezbijediti ravnopravan tretman akcionara </vt:lpstr>
      <vt:lpstr>PowerPoint Presentation</vt:lpstr>
      <vt:lpstr>PowerPoint Presentation</vt:lpstr>
      <vt:lpstr>Princip IV- Uloga zainteresovanih strana u korporativnom upravljanju </vt:lpstr>
      <vt:lpstr>PowerPoint Presentation</vt:lpstr>
      <vt:lpstr>  Važnost uloge zainteresovanih strana u korporativnom upravljanju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Princip V- Objelodanjivanje podataka i transparentnost </vt:lpstr>
      <vt:lpstr>PowerPoint Presentation</vt:lpstr>
      <vt:lpstr>PowerPoint Presentation</vt:lpstr>
      <vt:lpstr>Princip VI-  Odgovornost odbora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108</cp:revision>
  <dcterms:created xsi:type="dcterms:W3CDTF">2019-04-27T09:44:40Z</dcterms:created>
  <dcterms:modified xsi:type="dcterms:W3CDTF">2019-04-29T16:14:17Z</dcterms:modified>
</cp:coreProperties>
</file>