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4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339" r:id="rId20"/>
    <p:sldId id="273" r:id="rId21"/>
    <p:sldId id="274" r:id="rId22"/>
    <p:sldId id="340" r:id="rId23"/>
    <p:sldId id="275" r:id="rId24"/>
    <p:sldId id="276" r:id="rId25"/>
    <p:sldId id="277" r:id="rId26"/>
    <p:sldId id="278" r:id="rId27"/>
    <p:sldId id="279" r:id="rId28"/>
    <p:sldId id="341" r:id="rId29"/>
    <p:sldId id="280" r:id="rId30"/>
    <p:sldId id="281" r:id="rId31"/>
    <p:sldId id="282" r:id="rId32"/>
    <p:sldId id="283" r:id="rId33"/>
    <p:sldId id="284" r:id="rId34"/>
    <p:sldId id="286" r:id="rId35"/>
    <p:sldId id="287" r:id="rId36"/>
    <p:sldId id="288" r:id="rId37"/>
    <p:sldId id="289" r:id="rId38"/>
    <p:sldId id="291" r:id="rId39"/>
    <p:sldId id="292" r:id="rId40"/>
    <p:sldId id="293" r:id="rId41"/>
    <p:sldId id="294" r:id="rId42"/>
    <p:sldId id="295" r:id="rId43"/>
    <p:sldId id="296" r:id="rId44"/>
    <p:sldId id="342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43" r:id="rId53"/>
    <p:sldId id="304" r:id="rId54"/>
    <p:sldId id="305" r:id="rId55"/>
    <p:sldId id="306" r:id="rId56"/>
    <p:sldId id="307" r:id="rId57"/>
    <p:sldId id="344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45" r:id="rId68"/>
    <p:sldId id="317" r:id="rId69"/>
    <p:sldId id="318" r:id="rId70"/>
    <p:sldId id="319" r:id="rId71"/>
    <p:sldId id="346" r:id="rId72"/>
    <p:sldId id="320" r:id="rId73"/>
    <p:sldId id="347" r:id="rId74"/>
    <p:sldId id="321" r:id="rId75"/>
    <p:sldId id="322" r:id="rId76"/>
    <p:sldId id="323" r:id="rId77"/>
    <p:sldId id="324" r:id="rId78"/>
    <p:sldId id="325" r:id="rId79"/>
    <p:sldId id="326" r:id="rId80"/>
    <p:sldId id="327" r:id="rId81"/>
    <p:sldId id="328" r:id="rId82"/>
    <p:sldId id="329" r:id="rId83"/>
    <p:sldId id="330" r:id="rId84"/>
    <p:sldId id="332" r:id="rId85"/>
    <p:sldId id="333" r:id="rId86"/>
    <p:sldId id="334" r:id="rId87"/>
    <p:sldId id="335" r:id="rId88"/>
    <p:sldId id="336" r:id="rId89"/>
    <p:sldId id="337" r:id="rId9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7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1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3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2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6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4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6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0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0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0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38B69-CA60-4DFE-B795-0FDE46E1863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EA59-EFCA-48B5-8CD9-3BDE5B0A8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4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ME" dirty="0" smtClean="0"/>
          </a:p>
          <a:p>
            <a:pPr lvl="0"/>
            <a:r>
              <a:rPr lang="sr-Latn-ME" sz="3200" dirty="0"/>
              <a:t>PRAVA AKCIONARA I MEHANIZMI KORPORATIVNOG </a:t>
            </a:r>
            <a:r>
              <a:rPr lang="sr-Latn-ME" sz="3200" dirty="0" smtClean="0"/>
              <a:t>UPRAVLJANJA</a:t>
            </a:r>
            <a:endParaRPr lang="en-US" sz="3200" dirty="0"/>
          </a:p>
          <a:p>
            <a:r>
              <a:rPr lang="sr-Latn-ME" sz="3000" dirty="0" smtClean="0"/>
              <a:t>Prof. Dr Halil Kalač</a:t>
            </a:r>
            <a:endParaRPr lang="sr-Latn-ME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966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b) </a:t>
            </a:r>
            <a:r>
              <a:rPr lang="en-US" sz="3200" dirty="0" err="1">
                <a:latin typeface="+mn-lt"/>
              </a:rPr>
              <a:t>Preferencijalne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dionice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akcije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 smtClean="0"/>
              <a:t>nominalnu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pružati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</a:t>
            </a:r>
            <a:r>
              <a:rPr lang="pl-PL" dirty="0"/>
              <a:t>, preferencijalne dionice/akcije mogu se podijeliti u klase zavisno od prava </a:t>
            </a:r>
            <a:r>
              <a:rPr lang="pl-PL" dirty="0" smtClean="0"/>
              <a:t>i prioriteta </a:t>
            </a:r>
            <a:r>
              <a:rPr lang="pl-PL" dirty="0"/>
              <a:t>koji su vezani za njih.</a:t>
            </a:r>
          </a:p>
          <a:p>
            <a:pPr algn="just"/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prioritetna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raspodjelom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 smtClean="0"/>
              <a:t>precizirati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s </a:t>
            </a:r>
            <a:r>
              <a:rPr lang="en-US" dirty="0" err="1"/>
              <a:t>preferencijalnim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toga,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63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sr-Latn-ME" dirty="0" smtClean="0"/>
              <a:t>vlasnike</a:t>
            </a:r>
            <a:r>
              <a:rPr lang="en-US" dirty="0" smtClean="0"/>
              <a:t> </a:t>
            </a:r>
            <a:r>
              <a:rPr lang="en-US" dirty="0" err="1" smtClean="0"/>
              <a:t>preferencijalnih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konvert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 </a:t>
            </a:r>
            <a:r>
              <a:rPr lang="en-US" dirty="0" smtClean="0"/>
              <a:t>u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prodaju te dionice/akcije društvu po utvrđenoj cijeni i pod drugim uslovima </a:t>
            </a:r>
            <a:r>
              <a:rPr lang="pl-PL" dirty="0" smtClean="0"/>
              <a:t>koji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predviđeni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razlikuju</a:t>
            </a:r>
            <a:r>
              <a:rPr lang="sr-Latn-ME" dirty="0" smtClean="0"/>
              <a:t> </a:t>
            </a:r>
            <a:r>
              <a:rPr lang="en-US" dirty="0" err="1" smtClean="0"/>
              <a:t>preferencijalne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r>
              <a:rPr lang="pl-PL" dirty="0"/>
              <a:t>Tako, </a:t>
            </a:r>
            <a:r>
              <a:rPr lang="pl-PL" dirty="0" smtClean="0"/>
              <a:t>na primjer</a:t>
            </a:r>
            <a:r>
              <a:rPr lang="pl-PL" dirty="0"/>
              <a:t>, preferencijalne dionice/akcije mogu davati prava na: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82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r>
              <a:rPr lang="en-US" b="1" dirty="0" err="1"/>
              <a:t>kumulativne</a:t>
            </a:r>
            <a:r>
              <a:rPr lang="en-US" b="1" dirty="0"/>
              <a:t> </a:t>
            </a:r>
            <a:r>
              <a:rPr lang="en-US" b="1" dirty="0" err="1"/>
              <a:t>dividende</a:t>
            </a:r>
            <a:r>
              <a:rPr lang="en-US" b="1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 smtClean="0"/>
              <a:t>kumul</a:t>
            </a:r>
            <a:r>
              <a:rPr lang="sr-Latn-ME" dirty="0" smtClean="0"/>
              <a:t>irane </a:t>
            </a:r>
            <a:r>
              <a:rPr lang="en-US" dirty="0" smtClean="0"/>
              <a:t> </a:t>
            </a:r>
            <a:r>
              <a:rPr lang="en-US" dirty="0" err="1" smtClean="0"/>
              <a:t>neisplaćene</a:t>
            </a:r>
            <a:r>
              <a:rPr lang="sr-Latn-ME" dirty="0" smtClean="0"/>
              <a:t> </a:t>
            </a:r>
            <a:r>
              <a:rPr lang="it-IT" dirty="0" smtClean="0"/>
              <a:t>dividende </a:t>
            </a:r>
            <a:r>
              <a:rPr lang="it-IT" dirty="0"/>
              <a:t>prije isplate dividendi </a:t>
            </a:r>
            <a:r>
              <a:rPr lang="sr-Latn-ME" dirty="0" smtClean="0"/>
              <a:t>vlasnicima</a:t>
            </a:r>
            <a:r>
              <a:rPr lang="it-IT" dirty="0" smtClean="0"/>
              <a:t> </a:t>
            </a:r>
            <a:r>
              <a:rPr lang="it-IT" dirty="0"/>
              <a:t>običnih dionica/akcija;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participativne</a:t>
            </a:r>
            <a:r>
              <a:rPr lang="en-US" b="1" dirty="0"/>
              <a:t> </a:t>
            </a:r>
            <a:r>
              <a:rPr lang="en-US" b="1" dirty="0" err="1"/>
              <a:t>dividende</a:t>
            </a:r>
            <a:r>
              <a:rPr lang="en-US" b="1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rocenat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ukratko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date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79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75" y="785612"/>
            <a:ext cx="10604518" cy="568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60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>
                <a:latin typeface="+mn-lt"/>
              </a:rPr>
              <a:t>c) </a:t>
            </a:r>
            <a:r>
              <a:rPr lang="pl-PL" sz="3200" dirty="0" smtClean="0">
                <a:latin typeface="+mn-lt"/>
              </a:rPr>
              <a:t>Dionice/akcije </a:t>
            </a:r>
            <a:r>
              <a:rPr lang="pl-PL" sz="3200" dirty="0">
                <a:latin typeface="+mn-lt"/>
              </a:rPr>
              <a:t>s pravom glasa</a:t>
            </a:r>
            <a:r>
              <a:rPr lang="pl-PL" b="1" dirty="0"/>
              <a:t/>
            </a:r>
            <a:br>
              <a:rPr lang="pl-PL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Zakon </a:t>
            </a:r>
            <a:r>
              <a:rPr lang="pl-PL" dirty="0"/>
              <a:t>poznaje i termin “dionice/akcije s pravom glasa”. </a:t>
            </a:r>
            <a:endParaRPr lang="pl-PL" dirty="0" smtClean="0"/>
          </a:p>
          <a:p>
            <a:pPr algn="just"/>
            <a:r>
              <a:rPr lang="pl-PL" dirty="0" smtClean="0"/>
              <a:t>Obične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8846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u </a:t>
            </a:r>
            <a:r>
              <a:rPr lang="en-US" dirty="0" err="1"/>
              <a:t>Zakonu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endParaRPr lang="en-US" dirty="0"/>
          </a:p>
          <a:p>
            <a:r>
              <a:rPr lang="en-US" dirty="0" err="1" smtClean="0"/>
              <a:t>Redovne</a:t>
            </a:r>
            <a:r>
              <a:rPr lang="en-US" dirty="0" smtClean="0"/>
              <a:t>/</a:t>
            </a:r>
            <a:r>
              <a:rPr lang="sr-Latn-ME" dirty="0" err="1"/>
              <a:t>o</a:t>
            </a:r>
            <a:r>
              <a:rPr lang="en-US" dirty="0" err="1" smtClean="0"/>
              <a:t>bične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endParaRPr lang="en-US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 smtClean="0"/>
              <a:t>redu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pravilu</a:t>
            </a:r>
            <a:r>
              <a:rPr lang="sr-Latn-ME" dirty="0" smtClean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2154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minimalno</a:t>
            </a:r>
            <a:r>
              <a:rPr lang="en-US" dirty="0" smtClean="0"/>
              <a:t> </a:t>
            </a:r>
            <a:r>
              <a:rPr lang="en-US" dirty="0"/>
              <a:t>10 KM.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računovodstvenu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it-IT" dirty="0" smtClean="0"/>
              <a:t>aktom </a:t>
            </a:r>
            <a:r>
              <a:rPr lang="it-IT" dirty="0"/>
              <a:t>i statutom. </a:t>
            </a:r>
            <a:endParaRPr lang="sr-Latn-ME" dirty="0" smtClean="0"/>
          </a:p>
          <a:p>
            <a:r>
              <a:rPr lang="it-IT" dirty="0" smtClean="0"/>
              <a:t>Obične </a:t>
            </a:r>
            <a:r>
              <a:rPr lang="it-IT" dirty="0"/>
              <a:t>dionice ne mogu se dijeliti na različite klase ili </a:t>
            </a:r>
            <a:r>
              <a:rPr lang="it-IT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konvert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9111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 smtClean="0"/>
              <a:t>2.  </a:t>
            </a:r>
            <a:r>
              <a:rPr lang="en-US" b="1" dirty="0" err="1" smtClean="0"/>
              <a:t>Dionice</a:t>
            </a:r>
            <a:r>
              <a:rPr lang="en-US" b="1" dirty="0" smtClean="0"/>
              <a:t> </a:t>
            </a:r>
            <a:r>
              <a:rPr lang="en-US" b="1" dirty="0" err="1"/>
              <a:t>zaposlenih</a:t>
            </a:r>
            <a:endParaRPr lang="en-US" b="1" dirty="0"/>
          </a:p>
          <a:p>
            <a:pPr algn="just"/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 smtClean="0"/>
              <a:t>posebne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nominalnih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Dionice za zaposlene mogu se prenositi jedino na druge zaposlene i </a:t>
            </a:r>
            <a:r>
              <a:rPr lang="pl-PL" dirty="0" smtClean="0"/>
              <a:t>penzionisane </a:t>
            </a:r>
            <a:r>
              <a:rPr lang="en-US" dirty="0" err="1" smtClean="0"/>
              <a:t>radnike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prestaju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danom</a:t>
            </a:r>
            <a:r>
              <a:rPr lang="en-US" dirty="0" smtClean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zaposlenja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najvišoj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uređenom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zaposlenog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prijenosa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otkupa</a:t>
            </a:r>
            <a:r>
              <a:rPr lang="sr-Latn-ME" dirty="0" smtClean="0"/>
              <a:t> </a:t>
            </a:r>
            <a:r>
              <a:rPr lang="sv-SE" dirty="0" smtClean="0"/>
              <a:t>dionica </a:t>
            </a:r>
            <a:r>
              <a:rPr lang="sv-SE" dirty="0"/>
              <a:t>zaposlenih bliže se uređuju statutom dioničkog društva.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391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e) </a:t>
            </a:r>
            <a:r>
              <a:rPr lang="en-US" b="1" dirty="0" err="1" smtClean="0"/>
              <a:t>Prioritetne</a:t>
            </a:r>
            <a:r>
              <a:rPr lang="en-US" b="1" dirty="0" smtClean="0"/>
              <a:t> </a:t>
            </a:r>
            <a:r>
              <a:rPr lang="en-US" b="1" dirty="0" err="1"/>
              <a:t>dionice</a:t>
            </a:r>
            <a:endParaRPr lang="en-US" b="1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naplate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srazmjernog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ostatka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ograničeno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ograničiti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slučajeve</a:t>
            </a:r>
            <a:r>
              <a:rPr lang="en-US" dirty="0"/>
              <a:t> </a:t>
            </a:r>
            <a:r>
              <a:rPr lang="en-US" dirty="0" err="1" smtClean="0"/>
              <a:t>odvojenog</a:t>
            </a:r>
            <a:r>
              <a:rPr lang="sr-Latn-ME" dirty="0" smtClean="0"/>
              <a:t> </a:t>
            </a:r>
            <a:r>
              <a:rPr lang="en-US" dirty="0" err="1" smtClean="0"/>
              <a:t>izjašnjavanja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iznositi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do 50%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posljednjih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obične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72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ostatka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5%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konverzije</a:t>
            </a:r>
            <a:r>
              <a:rPr lang="en-US" dirty="0"/>
              <a:t> u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isplaćena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uzastopne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zaostale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isključiti</a:t>
            </a:r>
            <a:r>
              <a:rPr lang="en-US" dirty="0"/>
              <a:t> </a:t>
            </a:r>
            <a:r>
              <a:rPr lang="en-US" dirty="0" err="1" smtClean="0"/>
              <a:t>prilikom</a:t>
            </a:r>
            <a:r>
              <a:rPr lang="sr-Latn-ME" dirty="0" smtClean="0"/>
              <a:t> </a:t>
            </a:r>
            <a:r>
              <a:rPr lang="en-US" dirty="0" err="1" smtClean="0"/>
              <a:t>odlučivanja</a:t>
            </a:r>
            <a:r>
              <a:rPr lang="en-US" dirty="0" smtClean="0"/>
              <a:t> </a:t>
            </a:r>
            <a:r>
              <a:rPr lang="en-US" dirty="0"/>
              <a:t>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1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UVOD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A – POJAM I VRSTE PRAVA DIONIČARA/AKCIONARA</a:t>
            </a:r>
          </a:p>
          <a:p>
            <a:pPr marL="0" indent="0">
              <a:buNone/>
            </a:pPr>
            <a:r>
              <a:rPr lang="sr-Latn-ME" dirty="0" smtClean="0"/>
              <a:t>B – POSEBNA PRAVA DIONIČARA/AKCIONARA</a:t>
            </a:r>
          </a:p>
          <a:p>
            <a:pPr marL="0" indent="0">
              <a:buNone/>
            </a:pPr>
            <a:r>
              <a:rPr lang="sr-Latn-ME" dirty="0" smtClean="0"/>
              <a:t>C – DRŽAVA KAO DIONIČAR/AKCIONAR</a:t>
            </a:r>
          </a:p>
          <a:p>
            <a:pPr marL="0" indent="0">
              <a:buNone/>
            </a:pPr>
            <a:r>
              <a:rPr lang="sr-Latn-ME" dirty="0" smtClean="0"/>
              <a:t>D – REGISTAR DIONIČARA/AKCIONARA</a:t>
            </a:r>
          </a:p>
          <a:p>
            <a:pPr marL="0" indent="0">
              <a:buNone/>
            </a:pPr>
            <a:r>
              <a:rPr lang="sr-Latn-ME" dirty="0" smtClean="0"/>
              <a:t>E- ZAŠTITA PRAVA DIONIČARA/AKCIONARA</a:t>
            </a:r>
          </a:p>
          <a:p>
            <a:pPr marL="0" indent="0">
              <a:buNone/>
            </a:pPr>
            <a:r>
              <a:rPr lang="sr-Latn-ME" dirty="0" smtClean="0"/>
              <a:t>F – OBAVEZE DIONIČARA/AKCIONARA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52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spajanju</a:t>
            </a:r>
            <a:r>
              <a:rPr lang="en-US" dirty="0"/>
              <a:t>, </a:t>
            </a:r>
            <a:r>
              <a:rPr lang="en-US" dirty="0" err="1"/>
              <a:t>pripajanju</a:t>
            </a:r>
            <a:r>
              <a:rPr lang="en-US" dirty="0"/>
              <a:t>, </a:t>
            </a:r>
            <a:r>
              <a:rPr lang="en-US" dirty="0" err="1"/>
              <a:t>podjeli</a:t>
            </a:r>
            <a:r>
              <a:rPr lang="en-US" dirty="0"/>
              <a:t>,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zamjeni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 (leasing)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imovinskim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narednog</a:t>
            </a:r>
            <a:r>
              <a:rPr lang="en-US" dirty="0"/>
              <a:t> dana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da se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od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plaćanje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uzastopnu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isplaćena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 do dana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2063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err="1" smtClean="0"/>
              <a:t>dionica</a:t>
            </a:r>
            <a:endParaRPr lang="en-US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preče</a:t>
            </a:r>
            <a:r>
              <a:rPr lang="sr-Latn-ME" dirty="0" smtClean="0"/>
              <a:t> </a:t>
            </a:r>
            <a:r>
              <a:rPr lang="en-US" dirty="0" err="1" smtClean="0"/>
              <a:t>kupnje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smtClean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</a:t>
            </a:r>
            <a:r>
              <a:rPr lang="en-US" dirty="0" smtClean="0"/>
              <a:t>ne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se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zastupljenih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86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8467"/>
            <a:ext cx="10515600" cy="5218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</a:t>
            </a:r>
            <a:r>
              <a:rPr lang="en-US" dirty="0" smtClean="0"/>
              <a:t>ne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4) klasu, nominalnu vrijednost i broj dionica za koje se obveznice </a:t>
            </a:r>
            <a:r>
              <a:rPr lang="pl-PL" dirty="0" smtClean="0"/>
              <a:t>mogu </a:t>
            </a:r>
            <a:r>
              <a:rPr lang="en-US" dirty="0" err="1" smtClean="0"/>
              <a:t>zamijeniti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zbira</a:t>
            </a:r>
            <a:r>
              <a:rPr lang="en-US" dirty="0" smtClean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sv-SE" dirty="0" smtClean="0"/>
              <a:t>upisati </a:t>
            </a:r>
            <a:r>
              <a:rPr lang="sv-SE" dirty="0"/>
              <a:t>ostvarivanjem prava preče </a:t>
            </a:r>
            <a:r>
              <a:rPr lang="sv-SE" dirty="0" smtClean="0"/>
              <a:t>kup</a:t>
            </a:r>
            <a:r>
              <a:rPr lang="sr-Latn-ME" dirty="0" smtClean="0"/>
              <a:t>ovi</a:t>
            </a:r>
            <a:r>
              <a:rPr lang="sv-SE" dirty="0" smtClean="0"/>
              <a:t>ne</a:t>
            </a:r>
            <a:r>
              <a:rPr lang="sv-SE" dirty="0"/>
              <a:t>.</a:t>
            </a:r>
          </a:p>
          <a:p>
            <a:pPr marL="0" indent="0" algn="just">
              <a:buNone/>
            </a:pPr>
            <a:r>
              <a:rPr lang="pl-PL" dirty="0"/>
              <a:t>Pravo na zamjenu obveznica za dionice i pravo preče </a:t>
            </a:r>
            <a:r>
              <a:rPr lang="pl-PL" dirty="0" smtClean="0"/>
              <a:t>kupovine </a:t>
            </a:r>
            <a:r>
              <a:rPr lang="pl-PL" dirty="0"/>
              <a:t>dionica </a:t>
            </a:r>
            <a:r>
              <a:rPr lang="pl-PL" dirty="0" smtClean="0"/>
              <a:t>ima lice </a:t>
            </a:r>
            <a:r>
              <a:rPr lang="pl-PL" dirty="0"/>
              <a:t>koje je upisano u Registar na dan na koji se ova prava mogu izvršavati.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60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endParaRPr lang="en-US" dirty="0"/>
          </a:p>
          <a:p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en-US" dirty="0" err="1" smtClean="0"/>
              <a:t>čija</a:t>
            </a:r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steklo</a:t>
            </a:r>
            <a:r>
              <a:rPr lang="en-US" dirty="0"/>
              <a:t> lice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indirektno kontrolisano od </a:t>
            </a:r>
            <a:r>
              <a:rPr lang="pl-PL" dirty="0"/>
              <a:t>društva i drugo lice u svoje </a:t>
            </a:r>
            <a:r>
              <a:rPr lang="pl-PL" dirty="0" smtClean="0"/>
              <a:t>ime, </a:t>
            </a:r>
            <a:r>
              <a:rPr lang="pl-PL" dirty="0"/>
              <a:t>a za račun društva</a:t>
            </a:r>
            <a:r>
              <a:rPr lang="pl-PL" dirty="0" smtClean="0"/>
              <a:t>, </a:t>
            </a:r>
            <a:r>
              <a:rPr lang="en-US" dirty="0" smtClean="0"/>
              <a:t>ne </a:t>
            </a:r>
            <a:r>
              <a:rPr lang="en-US" dirty="0" err="1"/>
              <a:t>premašuje</a:t>
            </a:r>
            <a:r>
              <a:rPr lang="en-US" dirty="0"/>
              <a:t> 10%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Sticanjem</a:t>
            </a:r>
            <a:r>
              <a:rPr lang="en-US" dirty="0" smtClean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smanjiti</a:t>
            </a:r>
            <a:r>
              <a:rPr lang="en-US" dirty="0"/>
              <a:t> fond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 smtClean="0"/>
              <a:t>zakonu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sticati</a:t>
            </a:r>
            <a:r>
              <a:rPr lang="sr-Latn-ME" dirty="0" smtClean="0"/>
              <a:t> </a:t>
            </a:r>
            <a:r>
              <a:rPr lang="pl-PL" dirty="0" smtClean="0"/>
              <a:t>vlastite </a:t>
            </a:r>
            <a:r>
              <a:rPr lang="pl-PL" dirty="0"/>
              <a:t>dionice na osnovu odluke nadzornog odbora samo kada je to </a:t>
            </a:r>
            <a:r>
              <a:rPr lang="pl-PL" dirty="0" smtClean="0"/>
              <a:t>neophodno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ozbiljne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prijeti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tom </a:t>
            </a:r>
            <a:r>
              <a:rPr lang="en-US" dirty="0" err="1"/>
              <a:t>slučaju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09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o </a:t>
            </a:r>
            <a:r>
              <a:rPr lang="en-US" dirty="0" err="1"/>
              <a:t>razlogu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učešću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zaposlenog</a:t>
            </a:r>
            <a:r>
              <a:rPr lang="en-US" dirty="0"/>
              <a:t>, </a:t>
            </a:r>
            <a:r>
              <a:rPr lang="en-US" dirty="0" err="1" smtClean="0"/>
              <a:t>isključujući</a:t>
            </a:r>
            <a:r>
              <a:rPr lang="sr-Latn-ME" dirty="0" smtClean="0"/>
              <a:t> </a:t>
            </a:r>
            <a:r>
              <a:rPr lang="en-US" dirty="0" err="1" smtClean="0"/>
              <a:t>penzionisanje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to </a:t>
            </a:r>
            <a:r>
              <a:rPr lang="en-US" dirty="0" err="1"/>
              <a:t>svojstvo</a:t>
            </a:r>
            <a:r>
              <a:rPr lang="en-US" dirty="0"/>
              <a:t> </a:t>
            </a:r>
            <a:r>
              <a:rPr lang="en-US" dirty="0" err="1"/>
              <a:t>prestalo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dužno</a:t>
            </a:r>
            <a:r>
              <a:rPr lang="en-US" dirty="0" smtClean="0"/>
              <a:t> </a:t>
            </a:r>
            <a:r>
              <a:rPr lang="en-US" dirty="0" err="1"/>
              <a:t>podijeliti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zaposlenim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12 </a:t>
            </a:r>
            <a:r>
              <a:rPr lang="en-US" dirty="0" err="1"/>
              <a:t>mjeseci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96852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pisanoj </a:t>
            </a:r>
            <a:r>
              <a:rPr lang="pl-PL" dirty="0"/>
              <a:t>formi Komisiju, u roku od osam dana od dana sticanja. </a:t>
            </a:r>
            <a:endParaRPr lang="pl-PL" dirty="0" smtClean="0"/>
          </a:p>
          <a:p>
            <a:pPr algn="just"/>
            <a:r>
              <a:rPr lang="pl-PL" dirty="0" smtClean="0"/>
              <a:t>Dioničko </a:t>
            </a:r>
            <a:r>
              <a:rPr lang="pl-PL" dirty="0"/>
              <a:t>društvo </a:t>
            </a:r>
            <a:r>
              <a:rPr lang="pl-PL" dirty="0" smtClean="0"/>
              <a:t>je </a:t>
            </a:r>
            <a:r>
              <a:rPr lang="en-US" dirty="0" err="1" smtClean="0"/>
              <a:t>dužno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, </a:t>
            </a:r>
            <a:r>
              <a:rPr lang="en-US" dirty="0" err="1" smtClean="0"/>
              <a:t>podnijeti</a:t>
            </a:r>
            <a:r>
              <a:rPr lang="sr-Latn-ME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 smtClean="0"/>
              <a:t>vlastitih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fond </a:t>
            </a:r>
            <a:r>
              <a:rPr lang="en-US" dirty="0" err="1"/>
              <a:t>rezervi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 smtClean="0"/>
              <a:t>vlastite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nastupa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narednu</a:t>
            </a:r>
            <a:r>
              <a:rPr lang="en-US" dirty="0"/>
              <a:t> </a:t>
            </a:r>
            <a:r>
              <a:rPr lang="en-US" dirty="0" err="1" smtClean="0"/>
              <a:t>skupštinu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o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0763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r>
              <a:rPr lang="pl-PL" dirty="0"/>
              <a:t>Vrste klasa i serija akcija u Zakonu o </a:t>
            </a:r>
            <a:r>
              <a:rPr lang="pl-PL" dirty="0" smtClean="0"/>
              <a:t>privrednim društvima </a:t>
            </a:r>
            <a:r>
              <a:rPr lang="pl-PL" dirty="0"/>
              <a:t>RS</a:t>
            </a:r>
          </a:p>
          <a:p>
            <a:pPr marL="0" indent="0">
              <a:buNone/>
            </a:pPr>
            <a:r>
              <a:rPr lang="sr-Latn-ME" b="1" dirty="0" smtClean="0"/>
              <a:t>e) </a:t>
            </a:r>
            <a:r>
              <a:rPr lang="en-US" b="1" dirty="0" err="1" smtClean="0"/>
              <a:t>Vrste</a:t>
            </a:r>
            <a:r>
              <a:rPr lang="en-US" b="1" dirty="0" smtClean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klase</a:t>
            </a:r>
            <a:r>
              <a:rPr lang="sr-Latn-ME" b="1" dirty="0" smtClean="0"/>
              <a:t> dionica/akcija</a:t>
            </a:r>
            <a:endParaRPr lang="en-US" b="1" dirty="0"/>
          </a:p>
          <a:p>
            <a:pPr algn="just"/>
            <a:r>
              <a:rPr lang="pl-PL" dirty="0"/>
              <a:t>Akcije glase na ime ili na donosioca. </a:t>
            </a:r>
            <a:endParaRPr lang="pl-PL" dirty="0" smtClean="0"/>
          </a:p>
          <a:p>
            <a:pPr algn="just"/>
            <a:r>
              <a:rPr lang="pl-PL" dirty="0" smtClean="0"/>
              <a:t>Akcije </a:t>
            </a:r>
            <a:r>
              <a:rPr lang="pl-PL" dirty="0"/>
              <a:t>glase na ime ako su izdate </a:t>
            </a:r>
            <a:r>
              <a:rPr lang="pl-PL" dirty="0" smtClean="0"/>
              <a:t>prije </a:t>
            </a:r>
            <a:r>
              <a:rPr lang="en-US" dirty="0" err="1" smtClean="0"/>
              <a:t>cjelokupnog</a:t>
            </a:r>
            <a:r>
              <a:rPr lang="en-US" dirty="0" smtClean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nominalnog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emisionog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(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upisivanja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zaključenim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 smtClean="0"/>
              <a:t>sporednim</a:t>
            </a:r>
            <a:r>
              <a:rPr lang="sr-Latn-ME" dirty="0" smtClean="0"/>
              <a:t> </a:t>
            </a:r>
            <a:r>
              <a:rPr lang="en-US" dirty="0" err="1" smtClean="0"/>
              <a:t>činidbama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osnivačke</a:t>
            </a:r>
            <a:r>
              <a:rPr lang="en-US" dirty="0"/>
              <a:t> (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prve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sljedećih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60228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(</a:t>
            </a:r>
            <a:r>
              <a:rPr lang="en-US" dirty="0" err="1"/>
              <a:t>redovne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prioritetne</a:t>
            </a:r>
            <a:r>
              <a:rPr lang="en-US" dirty="0"/>
              <a:t> (</a:t>
            </a:r>
            <a:r>
              <a:rPr lang="en-US" dirty="0" err="1"/>
              <a:t>povlaštene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 smtClean="0"/>
              <a:t>upravljanju</a:t>
            </a:r>
            <a:r>
              <a:rPr lang="sr-Latn-ME" dirty="0" smtClean="0"/>
              <a:t> </a:t>
            </a:r>
            <a:r>
              <a:rPr lang="en-US" dirty="0" err="1" smtClean="0"/>
              <a:t>akcionarskim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likvidacione</a:t>
            </a:r>
            <a:r>
              <a:rPr lang="sr-Latn-ME" dirty="0" smtClean="0"/>
              <a:t> </a:t>
            </a:r>
            <a:r>
              <a:rPr lang="en-US" dirty="0" err="1" smtClean="0"/>
              <a:t>mase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procenta </a:t>
            </a:r>
            <a:r>
              <a:rPr lang="pl-PL" dirty="0"/>
              <a:t>od nominalne vrijednosti akcija u odnosu na obične akcije, prednost </a:t>
            </a:r>
            <a:r>
              <a:rPr lang="pl-PL" dirty="0" smtClean="0"/>
              <a:t>kod </a:t>
            </a:r>
            <a:r>
              <a:rPr lang="en-US" dirty="0" err="1" smtClean="0"/>
              <a:t>raspodjele</a:t>
            </a:r>
            <a:r>
              <a:rPr lang="en-US" dirty="0" smtClean="0"/>
              <a:t> </a:t>
            </a:r>
            <a:r>
              <a:rPr lang="en-US" dirty="0" err="1"/>
              <a:t>likvidacione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uređuju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akcionarsko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od </a:t>
            </a:r>
            <a:r>
              <a:rPr lang="en-US" dirty="0" err="1"/>
              <a:t>upisnika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 smtClean="0"/>
              <a:t>novčane</a:t>
            </a:r>
            <a:r>
              <a:rPr lang="sr-Latn-ME" dirty="0" smtClean="0"/>
              <a:t> </a:t>
            </a:r>
            <a:r>
              <a:rPr lang="en-US" dirty="0" err="1" smtClean="0"/>
              <a:t>doplate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35992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kumulativne</a:t>
            </a:r>
            <a:r>
              <a:rPr lang="en-US" dirty="0"/>
              <a:t>, </a:t>
            </a:r>
            <a:r>
              <a:rPr lang="en-US" dirty="0" err="1"/>
              <a:t>participativne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participativnokumulativne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Kumulativna</a:t>
            </a:r>
            <a:r>
              <a:rPr lang="en-US" dirty="0"/>
              <a:t> </a:t>
            </a:r>
            <a:r>
              <a:rPr lang="en-US" dirty="0" err="1"/>
              <a:t>prioritetna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prioritetno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/>
              <a:t>neisplaćenih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Participativne</a:t>
            </a:r>
            <a:r>
              <a:rPr lang="en-US" dirty="0" smtClean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pored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pripadaju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istim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(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22722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srazmjerno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nominalna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49%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Zabranjeno</a:t>
            </a:r>
            <a:r>
              <a:rPr lang="en-US" dirty="0"/>
              <a:t> je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davale</a:t>
            </a:r>
            <a:r>
              <a:rPr lang="en-US" dirty="0"/>
              <a:t> </a:t>
            </a:r>
            <a:r>
              <a:rPr lang="en-US" dirty="0" err="1"/>
              <a:t>različit</a:t>
            </a:r>
            <a:r>
              <a:rPr lang="en-US" dirty="0"/>
              <a:t> </a:t>
            </a:r>
            <a:r>
              <a:rPr lang="en-US" dirty="0" err="1" smtClean="0"/>
              <a:t>broj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pl-PL" dirty="0" smtClean="0"/>
              <a:t>obzira </a:t>
            </a:r>
            <a:r>
              <a:rPr lang="pl-PL" dirty="0"/>
              <a:t>na nominalnu vrijednost akcija koje posjeduje, pod uslovom da to važi </a:t>
            </a:r>
            <a:r>
              <a:rPr lang="pl-PL" dirty="0" smtClean="0"/>
              <a:t>za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usloviti</a:t>
            </a:r>
            <a:r>
              <a:rPr lang="en-US" dirty="0"/>
              <a:t> </a:t>
            </a:r>
            <a:r>
              <a:rPr lang="en-US" dirty="0" err="1" smtClean="0"/>
              <a:t>učešće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posjedovanjem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s </a:t>
            </a:r>
            <a:r>
              <a:rPr lang="en-US" dirty="0" err="1"/>
              <a:t>mogućnošću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435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0123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6434"/>
            <a:ext cx="10515600" cy="52405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smtClean="0"/>
              <a:t>status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investiciju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to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D</a:t>
            </a:r>
            <a:r>
              <a:rPr lang="en-US" dirty="0" err="1" smtClean="0"/>
              <a:t>ruga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važna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aspekta</a:t>
            </a:r>
            <a:r>
              <a:rPr lang="en-US" dirty="0" smtClean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Z</a:t>
            </a:r>
            <a:r>
              <a:rPr lang="en-US" dirty="0" err="1" smtClean="0"/>
              <a:t>načajn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obuhvataju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o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 smtClean="0"/>
              <a:t>izmjena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dopuna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t-BR" dirty="0" smtClean="0"/>
              <a:t>izvještaja</a:t>
            </a:r>
            <a:r>
              <a:rPr lang="pt-BR" dirty="0"/>
              <a:t>, kao i pravo pristupa informacijama o društvu i njegovim aktivnostima.</a:t>
            </a:r>
          </a:p>
          <a:p>
            <a:pPr algn="just"/>
            <a:r>
              <a:rPr lang="en-US" dirty="0" err="1"/>
              <a:t>Realizacijom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potroše</a:t>
            </a:r>
            <a:r>
              <a:rPr lang="en-US" dirty="0" smtClean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/>
              <a:t>nenamjenski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96750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endParaRPr lang="en-US" dirty="0"/>
          </a:p>
          <a:p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u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upisivati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matičnog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tog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utvrđenih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treće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preuzelo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račun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preuzelo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to lice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stiče</a:t>
            </a:r>
            <a:r>
              <a:rPr lang="en-US" dirty="0" smtClean="0"/>
              <a:t> </a:t>
            </a:r>
            <a:r>
              <a:rPr lang="en-US" dirty="0" err="1"/>
              <a:t>nikakva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5217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endParaRPr lang="en-US" dirty="0"/>
          </a:p>
          <a:p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da bi se </a:t>
            </a:r>
            <a:r>
              <a:rPr lang="en-US" dirty="0" err="1"/>
              <a:t>spriječila</a:t>
            </a:r>
            <a:r>
              <a:rPr lang="en-US" dirty="0"/>
              <a:t> </a:t>
            </a:r>
            <a:r>
              <a:rPr lang="en-US" dirty="0" err="1"/>
              <a:t>znatna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2) ako se akcije trebaju ponuditi za otkup zaposlenima u društvu </a:t>
            </a:r>
            <a:r>
              <a:rPr lang="pl-PL" dirty="0" smtClean="0"/>
              <a:t>ili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besplatno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sv-SE" dirty="0"/>
              <a:t>4) na osnovu pravnog </a:t>
            </a:r>
            <a:r>
              <a:rPr lang="sr-Latn-ME" dirty="0" smtClean="0"/>
              <a:t>nasleđa</a:t>
            </a:r>
            <a:r>
              <a:rPr lang="sv-S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07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tač</a:t>
            </a:r>
            <a:r>
              <a:rPr lang="en-US" dirty="0"/>
              <a:t>. 1 </a:t>
            </a:r>
            <a:r>
              <a:rPr lang="en-US" dirty="0" err="1"/>
              <a:t>i</a:t>
            </a:r>
            <a:r>
              <a:rPr lang="en-US" dirty="0"/>
              <a:t> 2 ne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od 10%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Sopstvene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uplaćen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emisioni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obavezno da ove akcije otkupljene u smislu tač. 1 i 2 otuđi u roku od </a:t>
            </a:r>
            <a:r>
              <a:rPr lang="pl-PL" dirty="0" smtClean="0"/>
              <a:t>godinu dana </a:t>
            </a:r>
            <a:r>
              <a:rPr lang="pl-PL" dirty="0"/>
              <a:t>od dana sticanja, odnosno da akcije iz tačke 2 ponudi zaposlenima na </a:t>
            </a:r>
            <a:r>
              <a:rPr lang="pl-PL" dirty="0" smtClean="0"/>
              <a:t>otkup u </a:t>
            </a:r>
            <a:r>
              <a:rPr lang="pl-PL" dirty="0"/>
              <a:t>roku od godinu dana od dana sticanja, kao i da akcije stečene u skladu sa tač. </a:t>
            </a:r>
            <a:r>
              <a:rPr lang="pl-PL" dirty="0" smtClean="0"/>
              <a:t>3 i </a:t>
            </a:r>
            <a:r>
              <a:rPr lang="pl-PL" dirty="0"/>
              <a:t>4 otuđi u roku od tri godine od dana sticanja. </a:t>
            </a:r>
            <a:endParaRPr lang="pl-PL" dirty="0" smtClean="0"/>
          </a:p>
          <a:p>
            <a:pPr algn="just"/>
            <a:r>
              <a:rPr lang="pl-PL" dirty="0" smtClean="0"/>
              <a:t>Ako </a:t>
            </a:r>
            <a:r>
              <a:rPr lang="pl-PL" dirty="0"/>
              <a:t>se sopstvene akcije ne </a:t>
            </a:r>
            <a:r>
              <a:rPr lang="pl-PL" dirty="0" smtClean="0"/>
              <a:t>otuđe u </a:t>
            </a:r>
            <a:r>
              <a:rPr lang="pl-PL" dirty="0"/>
              <a:t>skladu s ovim odredbama, akcionarsko društvo je obavezno da ih, u skladu </a:t>
            </a:r>
            <a:r>
              <a:rPr lang="pl-PL" dirty="0" smtClean="0"/>
              <a:t>s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, </a:t>
            </a:r>
            <a:r>
              <a:rPr lang="en-US" dirty="0" err="1"/>
              <a:t>povuče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Sopstvene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ne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72485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endParaRPr lang="en-US" dirty="0"/>
          </a:p>
          <a:p>
            <a:pPr algn="just"/>
            <a:r>
              <a:rPr lang="en-US" dirty="0"/>
              <a:t>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sticati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pod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primjenjuju</a:t>
            </a:r>
            <a:r>
              <a:rPr lang="en-US" dirty="0"/>
              <a:t> se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 smtClean="0"/>
              <a:t>zavisno</a:t>
            </a:r>
            <a:r>
              <a:rPr lang="sr-Latn-ME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treće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Treće</a:t>
            </a:r>
            <a:r>
              <a:rPr lang="en-US" dirty="0"/>
              <a:t> lice </a:t>
            </a:r>
            <a:r>
              <a:rPr lang="en-US" dirty="0" err="1"/>
              <a:t>dužno</a:t>
            </a:r>
            <a:r>
              <a:rPr lang="en-US" dirty="0"/>
              <a:t> je da</a:t>
            </a:r>
            <a:r>
              <a:rPr lang="sr-Latn-ME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prenese</a:t>
            </a:r>
            <a:r>
              <a:rPr lang="en-US" dirty="0"/>
              <a:t> u </a:t>
            </a:r>
            <a:r>
              <a:rPr lang="en-US" dirty="0" err="1"/>
              <a:t>svojinu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steklo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sr-Latn-ME" dirty="0"/>
              <a:t> </a:t>
            </a:r>
            <a:r>
              <a:rPr lang="en-US" dirty="0" err="1"/>
              <a:t>protivvrijednosti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581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687"/>
            <a:ext cx="10515600" cy="5075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Uzimanje sopstvenih akcija u zalogu</a:t>
            </a:r>
          </a:p>
          <a:p>
            <a:pPr algn="just"/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shodno</a:t>
            </a:r>
            <a:r>
              <a:rPr lang="en-US" dirty="0"/>
              <a:t> se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 smtClean="0"/>
              <a:t>odredbama</a:t>
            </a:r>
            <a:r>
              <a:rPr lang="sr-Latn-ME" dirty="0" smtClean="0"/>
              <a:t> </a:t>
            </a:r>
            <a:r>
              <a:rPr lang="en-US" dirty="0" err="1" smtClean="0"/>
              <a:t>ništavno</a:t>
            </a:r>
            <a:r>
              <a:rPr lang="en-US" dirty="0" smtClean="0"/>
              <a:t> </a:t>
            </a:r>
            <a:r>
              <a:rPr lang="en-US" dirty="0"/>
              <a:t>je.</a:t>
            </a:r>
          </a:p>
          <a:p>
            <a:pPr marL="0" indent="0">
              <a:buNone/>
            </a:pPr>
            <a:r>
              <a:rPr lang="pl-PL" dirty="0"/>
              <a:t>Posebno pravilo za jednočlano društvo</a:t>
            </a:r>
          </a:p>
          <a:p>
            <a:r>
              <a:rPr lang="en-US" dirty="0" err="1"/>
              <a:t>Jednočlano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, 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it-IT" dirty="0" smtClean="0"/>
              <a:t>povlačiti</a:t>
            </a:r>
            <a:r>
              <a:rPr lang="it-IT" dirty="0"/>
              <a:t>, niti uzimati u zalogu.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endParaRPr lang="en-US" dirty="0"/>
          </a:p>
          <a:p>
            <a:pPr algn="just"/>
            <a:r>
              <a:rPr lang="en-US" dirty="0" err="1"/>
              <a:t>Kompanijska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odnose </a:t>
            </a:r>
            <a:r>
              <a:rPr lang="pl-PL" dirty="0"/>
              <a:t>na proces donošenja odluka i organizaciju društva, dok se druga odnose </a:t>
            </a:r>
            <a:r>
              <a:rPr lang="pl-PL" dirty="0" smtClean="0"/>
              <a:t>na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slik</a:t>
            </a:r>
            <a:r>
              <a:rPr lang="sr-Latn-ME" dirty="0" smtClean="0"/>
              <a:t>a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95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257" y="1159099"/>
            <a:ext cx="9604970" cy="374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421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prethodna</a:t>
            </a:r>
            <a:r>
              <a:rPr lang="en-US" dirty="0" smtClean="0"/>
              <a:t>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/>
              <a:t>dionioca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dodatna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za dioničare/akcionare pod uslovom da to nije zakonom zabranjeno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Slika prethodna </a:t>
            </a:r>
            <a:r>
              <a:rPr lang="pl-PL" dirty="0"/>
              <a:t>ukratko prikazuje prava dioničara/akcionara po vrstama dionica/akcija i </a:t>
            </a:r>
            <a:r>
              <a:rPr lang="pl-PL" dirty="0" smtClean="0"/>
              <a:t>po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/>
              <a:t>dionioca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akcionarine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dodatna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za dioničare/akcionare pod uslovom da to nije zakonom zabranjeno.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674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9010" y="734096"/>
            <a:ext cx="7511204" cy="588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2419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 smtClean="0">
                <a:latin typeface="+mn-lt"/>
              </a:rPr>
              <a:t>B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Posebna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prava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dioničara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akcionara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 smtClean="0"/>
              <a:t>usmjerenje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izborom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odlučivanjem</a:t>
            </a:r>
            <a:r>
              <a:rPr lang="en-US" dirty="0"/>
              <a:t> o </a:t>
            </a:r>
            <a:r>
              <a:rPr lang="en-US" dirty="0" err="1" smtClean="0"/>
              <a:t>važnim</a:t>
            </a:r>
            <a:r>
              <a:rPr lang="sr-Latn-ME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potpadaju</a:t>
            </a:r>
            <a:r>
              <a:rPr lang="en-US" dirty="0"/>
              <a:t> pod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2877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Kvalitet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</a:t>
            </a:r>
            <a:r>
              <a:rPr lang="en-US" sz="2400" dirty="0" err="1"/>
              <a:t>investitora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nekoliko</a:t>
            </a:r>
            <a:r>
              <a:rPr lang="en-US" sz="2400" dirty="0"/>
              <a:t> </a:t>
            </a:r>
            <a:r>
              <a:rPr lang="en-US" sz="2400" dirty="0" err="1"/>
              <a:t>implikacija</a:t>
            </a:r>
            <a:r>
              <a:rPr lang="en-US" sz="2400" dirty="0"/>
              <a:t> u </a:t>
            </a:r>
            <a:r>
              <a:rPr lang="en-US" sz="2400" dirty="0" err="1"/>
              <a:t>vezi</a:t>
            </a:r>
            <a:r>
              <a:rPr lang="en-US" sz="2400" dirty="0"/>
              <a:t> s </a:t>
            </a:r>
            <a:r>
              <a:rPr lang="en-US" sz="2400" dirty="0" err="1" smtClean="0"/>
              <a:t>korporativnim</a:t>
            </a:r>
            <a:r>
              <a:rPr lang="sr-Latn-ME" sz="2400" dirty="0" smtClean="0"/>
              <a:t> </a:t>
            </a:r>
            <a:r>
              <a:rPr lang="en-US" sz="2400" dirty="0" err="1" smtClean="0"/>
              <a:t>upravljanjem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dubina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 </a:t>
            </a:r>
            <a:r>
              <a:rPr lang="en-US" sz="2400" dirty="0" err="1"/>
              <a:t>kapitala</a:t>
            </a:r>
            <a:r>
              <a:rPr lang="en-US" sz="2400" dirty="0"/>
              <a:t>, </a:t>
            </a:r>
            <a:r>
              <a:rPr lang="en-US" sz="2400" dirty="0" err="1"/>
              <a:t>struktura</a:t>
            </a:r>
            <a:r>
              <a:rPr lang="en-US" sz="2400" dirty="0"/>
              <a:t> </a:t>
            </a:r>
            <a:r>
              <a:rPr lang="en-US" sz="2400" dirty="0" err="1"/>
              <a:t>vlasništva</a:t>
            </a:r>
            <a:r>
              <a:rPr lang="en-US" sz="2400" dirty="0"/>
              <a:t>, </a:t>
            </a:r>
            <a:r>
              <a:rPr lang="en-US" sz="2400" dirty="0" err="1" smtClean="0"/>
              <a:t>politika</a:t>
            </a:r>
            <a:r>
              <a:rPr lang="sr-Latn-ME" sz="2400" dirty="0" smtClean="0"/>
              <a:t> </a:t>
            </a:r>
            <a:r>
              <a:rPr lang="en-US" sz="2400" dirty="0" err="1" smtClean="0"/>
              <a:t>dividendi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efikasnost</a:t>
            </a:r>
            <a:r>
              <a:rPr lang="en-US" sz="2400" dirty="0"/>
              <a:t> </a:t>
            </a:r>
            <a:r>
              <a:rPr lang="en-US" sz="2400" dirty="0" err="1"/>
              <a:t>dodjele</a:t>
            </a:r>
            <a:r>
              <a:rPr lang="en-US" sz="2400" dirty="0"/>
              <a:t> </a:t>
            </a:r>
            <a:r>
              <a:rPr lang="en-US" sz="2400" dirty="0" err="1"/>
              <a:t>resursa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pPr algn="just"/>
            <a:r>
              <a:rPr lang="sr-Latn-ME" sz="2400" dirty="0" smtClean="0"/>
              <a:t>O</a:t>
            </a:r>
            <a:r>
              <a:rPr lang="en-US" sz="2400" dirty="0" err="1" smtClean="0"/>
              <a:t>kruženje</a:t>
            </a:r>
            <a:r>
              <a:rPr lang="en-US" sz="2400" dirty="0" smtClean="0"/>
              <a:t> </a:t>
            </a:r>
            <a:r>
              <a:rPr lang="en-US" sz="2400" dirty="0" err="1"/>
              <a:t>koje</a:t>
            </a:r>
            <a:r>
              <a:rPr lang="en-US" sz="2400" dirty="0"/>
              <a:t> u </a:t>
            </a:r>
            <a:r>
              <a:rPr lang="en-US" sz="2400" dirty="0" err="1"/>
              <a:t>dijelu</a:t>
            </a:r>
            <a:r>
              <a:rPr lang="en-US" sz="2400" dirty="0"/>
              <a:t> </a:t>
            </a:r>
            <a:r>
              <a:rPr lang="en-US" sz="2400" dirty="0" err="1" smtClean="0"/>
              <a:t>zaštite</a:t>
            </a:r>
            <a:r>
              <a:rPr lang="sr-Latn-ME" sz="2400" dirty="0" smtClean="0"/>
              <a:t> </a:t>
            </a:r>
            <a:r>
              <a:rPr lang="en-US" sz="2400" dirty="0" err="1" smtClean="0"/>
              <a:t>dioničarskih</a:t>
            </a:r>
            <a:r>
              <a:rPr lang="en-US" sz="2400" dirty="0" smtClean="0"/>
              <a:t>/</a:t>
            </a:r>
            <a:r>
              <a:rPr lang="en-US" sz="2400" dirty="0" err="1" smtClean="0"/>
              <a:t>akcionarskih</a:t>
            </a:r>
            <a:r>
              <a:rPr lang="en-US" sz="2400" dirty="0" smtClean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 smtClean="0"/>
              <a:t>karakteri</a:t>
            </a:r>
            <a:r>
              <a:rPr lang="sr-Latn-ME" sz="2400" dirty="0" smtClean="0"/>
              <a:t>še </a:t>
            </a:r>
            <a:r>
              <a:rPr lang="en-US" sz="2400" dirty="0" smtClean="0"/>
              <a:t> </a:t>
            </a:r>
            <a:r>
              <a:rPr lang="en-US" sz="2400" dirty="0" err="1"/>
              <a:t>kvalitetan</a:t>
            </a:r>
            <a:r>
              <a:rPr lang="en-US" sz="2400" dirty="0"/>
              <a:t> </a:t>
            </a:r>
            <a:r>
              <a:rPr lang="en-US" sz="2400" dirty="0" err="1"/>
              <a:t>regulatorni</a:t>
            </a:r>
            <a:r>
              <a:rPr lang="en-US" sz="2400" dirty="0"/>
              <a:t> </a:t>
            </a:r>
            <a:r>
              <a:rPr lang="en-US" sz="2400" dirty="0" err="1"/>
              <a:t>okvir</a:t>
            </a:r>
            <a:r>
              <a:rPr lang="en-US" sz="2400" dirty="0"/>
              <a:t>,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 smtClean="0"/>
              <a:t>njegova</a:t>
            </a:r>
            <a:r>
              <a:rPr lang="sr-Latn-ME" sz="2400" dirty="0" smtClean="0"/>
              <a:t> </a:t>
            </a:r>
            <a:r>
              <a:rPr lang="en-US" sz="2400" dirty="0" err="1" smtClean="0"/>
              <a:t>efikasna</a:t>
            </a:r>
            <a:r>
              <a:rPr lang="en-US" sz="2400" dirty="0" smtClean="0"/>
              <a:t> </a:t>
            </a:r>
            <a:r>
              <a:rPr lang="en-US" sz="2400" dirty="0" err="1"/>
              <a:t>primjena</a:t>
            </a:r>
            <a:r>
              <a:rPr lang="en-US" sz="2400" dirty="0"/>
              <a:t>, </a:t>
            </a:r>
            <a:r>
              <a:rPr lang="en-US" sz="2400" dirty="0" err="1"/>
              <a:t>istovremeno</a:t>
            </a:r>
            <a:r>
              <a:rPr lang="en-US" sz="2400" dirty="0"/>
              <a:t> </a:t>
            </a:r>
            <a:r>
              <a:rPr lang="en-US" sz="2400" dirty="0" err="1" smtClean="0"/>
              <a:t>karakteri</a:t>
            </a:r>
            <a:r>
              <a:rPr lang="sr-Latn-ME" sz="2400" dirty="0" smtClean="0"/>
              <a:t>še 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veća</a:t>
            </a:r>
            <a:r>
              <a:rPr lang="en-US" sz="2400" dirty="0"/>
              <a:t> </a:t>
            </a:r>
            <a:r>
              <a:rPr lang="en-US" sz="2400" dirty="0" err="1"/>
              <a:t>zainteresiranost</a:t>
            </a:r>
            <a:r>
              <a:rPr lang="en-US" sz="2400" dirty="0"/>
              <a:t> </a:t>
            </a:r>
            <a:r>
              <a:rPr lang="en-US" sz="2400" dirty="0" err="1" smtClean="0"/>
              <a:t>investitora</a:t>
            </a:r>
            <a:r>
              <a:rPr lang="sr-Latn-ME" sz="2400" dirty="0" smtClean="0"/>
              <a:t> </a:t>
            </a:r>
            <a:r>
              <a:rPr lang="en-US" sz="2400" dirty="0" smtClean="0"/>
              <a:t>da </a:t>
            </a:r>
            <a:r>
              <a:rPr lang="en-US" sz="2400" dirty="0" err="1"/>
              <a:t>svoja</a:t>
            </a:r>
            <a:r>
              <a:rPr lang="en-US" sz="2400" dirty="0"/>
              <a:t> </a:t>
            </a:r>
            <a:r>
              <a:rPr lang="en-US" sz="2400" dirty="0" err="1"/>
              <a:t>slobodna</a:t>
            </a:r>
            <a:r>
              <a:rPr lang="en-US" sz="2400" dirty="0"/>
              <a:t> </a:t>
            </a:r>
            <a:r>
              <a:rPr lang="en-US" sz="2400" dirty="0" err="1"/>
              <a:t>sredstva</a:t>
            </a:r>
            <a:r>
              <a:rPr lang="en-US" sz="2400" dirty="0"/>
              <a:t> </a:t>
            </a:r>
            <a:r>
              <a:rPr lang="en-US" sz="2400" dirty="0" err="1"/>
              <a:t>ulažu</a:t>
            </a:r>
            <a:r>
              <a:rPr lang="en-US" sz="2400" dirty="0"/>
              <a:t> u </a:t>
            </a:r>
            <a:r>
              <a:rPr lang="en-US" sz="2400" dirty="0" err="1"/>
              <a:t>dionice</a:t>
            </a:r>
            <a:r>
              <a:rPr lang="en-US" sz="2400" dirty="0"/>
              <a:t>/</a:t>
            </a:r>
            <a:r>
              <a:rPr lang="en-US" sz="2400" dirty="0" err="1"/>
              <a:t>akcije</a:t>
            </a:r>
            <a:r>
              <a:rPr lang="en-US" sz="2400" dirty="0"/>
              <a:t>,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nadalje</a:t>
            </a:r>
            <a:r>
              <a:rPr lang="en-US" sz="2400" dirty="0"/>
              <a:t> </a:t>
            </a:r>
            <a:r>
              <a:rPr lang="en-US" sz="2400" dirty="0" err="1"/>
              <a:t>vodi</a:t>
            </a:r>
            <a:r>
              <a:rPr lang="en-US" sz="2400" dirty="0"/>
              <a:t> </a:t>
            </a:r>
            <a:r>
              <a:rPr lang="en-US" sz="2400" dirty="0" err="1"/>
              <a:t>ka</a:t>
            </a:r>
            <a:r>
              <a:rPr lang="en-US" sz="2400" dirty="0"/>
              <a:t> </a:t>
            </a:r>
            <a:r>
              <a:rPr lang="en-US" sz="2400" dirty="0" err="1" smtClean="0"/>
              <a:t>ubrzanom</a:t>
            </a:r>
            <a:r>
              <a:rPr lang="sr-Latn-ME" sz="2400" dirty="0" smtClean="0"/>
              <a:t> </a:t>
            </a:r>
            <a:r>
              <a:rPr lang="en-US" sz="2400" dirty="0" err="1" smtClean="0"/>
              <a:t>razvoju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povećanju</a:t>
            </a:r>
            <a:r>
              <a:rPr lang="en-US" sz="2400" dirty="0"/>
              <a:t> </a:t>
            </a:r>
            <a:r>
              <a:rPr lang="en-US" sz="2400" dirty="0" err="1"/>
              <a:t>kvaliteta</a:t>
            </a:r>
            <a:r>
              <a:rPr lang="en-US" sz="2400" dirty="0"/>
              <a:t> </a:t>
            </a:r>
            <a:r>
              <a:rPr lang="en-US" sz="2400" dirty="0" err="1"/>
              <a:t>finansijskog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 smtClean="0"/>
              <a:t>.</a:t>
            </a:r>
            <a:endParaRPr lang="sr-Latn-ME" sz="2400" dirty="0" smtClean="0"/>
          </a:p>
          <a:p>
            <a:pPr algn="just"/>
            <a:r>
              <a:rPr lang="en-US" sz="2400" dirty="0" smtClean="0"/>
              <a:t> </a:t>
            </a:r>
            <a:r>
              <a:rPr lang="en-US" sz="2400" dirty="0"/>
              <a:t>S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strane</a:t>
            </a:r>
            <a:r>
              <a:rPr lang="en-US" sz="2400" dirty="0"/>
              <a:t>,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zakoni</a:t>
            </a:r>
            <a:r>
              <a:rPr lang="en-US" sz="2400" dirty="0"/>
              <a:t> </a:t>
            </a:r>
            <a:r>
              <a:rPr lang="en-US" sz="2400" dirty="0" smtClean="0"/>
              <a:t>ne</a:t>
            </a:r>
            <a:r>
              <a:rPr lang="sr-Latn-ME" sz="2400" dirty="0" smtClean="0"/>
              <a:t> </a:t>
            </a:r>
            <a:r>
              <a:rPr lang="en-US" sz="2400" dirty="0" err="1" smtClean="0"/>
              <a:t>štite</a:t>
            </a:r>
            <a:r>
              <a:rPr lang="en-US" sz="2400" dirty="0" smtClean="0"/>
              <a:t> </a:t>
            </a:r>
            <a:r>
              <a:rPr lang="en-US" sz="2400" dirty="0" err="1"/>
              <a:t>adekvatno</a:t>
            </a:r>
            <a:r>
              <a:rPr lang="en-US" sz="2400" dirty="0"/>
              <a:t> </a:t>
            </a:r>
            <a:r>
              <a:rPr lang="en-US" sz="2400" dirty="0" err="1"/>
              <a:t>dioničare</a:t>
            </a:r>
            <a:r>
              <a:rPr lang="en-US" sz="2400" dirty="0"/>
              <a:t>/</a:t>
            </a:r>
            <a:r>
              <a:rPr lang="en-US" sz="2400" dirty="0" err="1"/>
              <a:t>akcionare</a:t>
            </a:r>
            <a:r>
              <a:rPr lang="en-US" sz="2400" dirty="0"/>
              <a:t>, </a:t>
            </a:r>
            <a:r>
              <a:rPr lang="en-US" sz="2400" dirty="0" err="1"/>
              <a:t>razvoj</a:t>
            </a:r>
            <a:r>
              <a:rPr lang="en-US" sz="2400" dirty="0"/>
              <a:t> </a:t>
            </a:r>
            <a:r>
              <a:rPr lang="en-US" sz="2400" dirty="0" err="1"/>
              <a:t>finansijskih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 je </a:t>
            </a:r>
            <a:r>
              <a:rPr lang="en-US" sz="2400" dirty="0" err="1"/>
              <a:t>usporen</a:t>
            </a:r>
            <a:r>
              <a:rPr lang="en-US" sz="2400" dirty="0"/>
              <a:t>. </a:t>
            </a:r>
            <a:endParaRPr lang="sr-Latn-ME" sz="2400" dirty="0" smtClean="0"/>
          </a:p>
          <a:p>
            <a:pPr algn="just"/>
            <a:r>
              <a:rPr lang="sr-Latn-ME" sz="2400" dirty="0" smtClean="0"/>
              <a:t>K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/>
              <a:t>dioničara</a:t>
            </a:r>
            <a:r>
              <a:rPr lang="en-US" sz="2400" dirty="0"/>
              <a:t>/</a:t>
            </a:r>
            <a:r>
              <a:rPr lang="en-US" sz="2400" dirty="0" err="1"/>
              <a:t>akcionara</a:t>
            </a:r>
            <a:r>
              <a:rPr lang="en-US" sz="2400" dirty="0"/>
              <a:t> </a:t>
            </a:r>
            <a:r>
              <a:rPr lang="en-US" sz="2400" dirty="0" err="1"/>
              <a:t>štiti</a:t>
            </a:r>
            <a:r>
              <a:rPr lang="en-US" sz="2400" dirty="0"/>
              <a:t> </a:t>
            </a:r>
            <a:r>
              <a:rPr lang="en-US" sz="2400" dirty="0" err="1"/>
              <a:t>zakon</a:t>
            </a:r>
            <a:r>
              <a:rPr lang="en-US" sz="2400" dirty="0"/>
              <a:t>, 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, </a:t>
            </a:r>
            <a:r>
              <a:rPr lang="sr-Latn-ME" sz="2400" dirty="0" smtClean="0"/>
              <a:t>inostrani</a:t>
            </a:r>
            <a:r>
              <a:rPr lang="en-US" sz="2400" dirty="0" smtClean="0"/>
              <a:t> </a:t>
            </a:r>
            <a:r>
              <a:rPr lang="en-US" sz="2400" dirty="0" err="1"/>
              <a:t>investitori</a:t>
            </a:r>
            <a:r>
              <a:rPr lang="en-US" sz="2400" dirty="0"/>
              <a:t> </a:t>
            </a:r>
            <a:r>
              <a:rPr lang="en-US" sz="2400" dirty="0" err="1" smtClean="0"/>
              <a:t>su</a:t>
            </a:r>
            <a:r>
              <a:rPr lang="sr-Latn-ME" sz="2400" dirty="0" smtClean="0"/>
              <a:t> </a:t>
            </a:r>
            <a:r>
              <a:rPr lang="en-US" sz="2400" dirty="0" err="1" smtClean="0"/>
              <a:t>spremniji</a:t>
            </a:r>
            <a:r>
              <a:rPr lang="en-US" sz="2400" dirty="0" smtClean="0"/>
              <a:t> </a:t>
            </a:r>
            <a:r>
              <a:rPr lang="en-US" sz="2400" dirty="0" err="1"/>
              <a:t>platiti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dionički</a:t>
            </a:r>
            <a:r>
              <a:rPr lang="en-US" sz="2400" dirty="0"/>
              <a:t>/</a:t>
            </a:r>
            <a:r>
              <a:rPr lang="en-US" sz="2400" dirty="0" err="1"/>
              <a:t>akcijski</a:t>
            </a:r>
            <a:r>
              <a:rPr lang="en-US" sz="2400" dirty="0"/>
              <a:t> </a:t>
            </a:r>
            <a:r>
              <a:rPr lang="en-US" sz="2400" dirty="0" err="1"/>
              <a:t>kapital</a:t>
            </a:r>
            <a:r>
              <a:rPr lang="en-US" sz="2400" dirty="0"/>
              <a:t>. </a:t>
            </a:r>
            <a:endParaRPr lang="sr-Latn-ME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83568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punomoćnika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ovlašten</a:t>
            </a:r>
            <a:r>
              <a:rPr lang="en-US" dirty="0"/>
              <a:t> da </a:t>
            </a:r>
            <a:r>
              <a:rPr lang="en-US" dirty="0" err="1"/>
              <a:t>postupa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donio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punomoć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postupati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punomoć</a:t>
            </a:r>
            <a:r>
              <a:rPr lang="en-US" dirty="0"/>
              <a:t> ne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uputstvo</a:t>
            </a:r>
            <a:r>
              <a:rPr lang="en-US" dirty="0"/>
              <a:t>, </a:t>
            </a:r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savjesno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previđa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, </a:t>
            </a:r>
            <a:r>
              <a:rPr lang="en-US" dirty="0" err="1"/>
              <a:t>punomoćnik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lice pod </a:t>
            </a:r>
            <a:r>
              <a:rPr lang="en-US" dirty="0" err="1" smtClean="0"/>
              <a:t>uslovom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dobije adekvatnu punomoć u pisanoj formi.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4837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Pravo</a:t>
            </a:r>
            <a:r>
              <a:rPr lang="en-US" b="1" dirty="0"/>
              <a:t> </a:t>
            </a:r>
            <a:r>
              <a:rPr lang="en-US" b="1" dirty="0" err="1"/>
              <a:t>glasa</a:t>
            </a:r>
            <a:r>
              <a:rPr lang="en-US" b="1" dirty="0"/>
              <a:t> </a:t>
            </a:r>
            <a:r>
              <a:rPr lang="sr-Latn-ME" b="1" dirty="0" smtClean="0"/>
              <a:t>vlasnika</a:t>
            </a:r>
            <a:r>
              <a:rPr lang="en-US" b="1" dirty="0" smtClean="0"/>
              <a:t> </a:t>
            </a:r>
            <a:r>
              <a:rPr lang="en-US" b="1" dirty="0" err="1"/>
              <a:t>običnih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gube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256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4598" y="734096"/>
            <a:ext cx="11010227" cy="543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0026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sr-Latn-ME" dirty="0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RS</a:t>
            </a:r>
            <a:r>
              <a:rPr lang="sr-Latn-ME" dirty="0" smtClean="0"/>
              <a:t> </a:t>
            </a:r>
            <a:r>
              <a:rPr lang="en-US" dirty="0" err="1" smtClean="0"/>
              <a:t>ograničavaju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izuzev</a:t>
            </a:r>
            <a:r>
              <a:rPr lang="en-US" dirty="0"/>
              <a:t> pod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tiče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sljedećim</a:t>
            </a:r>
            <a:r>
              <a:rPr lang="sr-Latn-ME" dirty="0" smtClean="0"/>
              <a:t> </a:t>
            </a:r>
            <a:r>
              <a:rPr lang="en-US" dirty="0" err="1" smtClean="0"/>
              <a:t>situacijama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• ukoliko se preferencijalne dionice/akcije mogu </a:t>
            </a:r>
            <a:r>
              <a:rPr lang="pl-PL" dirty="0" smtClean="0"/>
              <a:t>konvertovati u obične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; </a:t>
            </a:r>
            <a:r>
              <a:rPr lang="en-US" dirty="0" err="1" smtClean="0"/>
              <a:t>ili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63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• ukoliko dividende na preferencijalne dionice/akcije nisu isplaćene, </a:t>
            </a:r>
            <a:r>
              <a:rPr lang="pl-PL" dirty="0" smtClean="0"/>
              <a:t>do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isključiti</a:t>
            </a:r>
            <a:r>
              <a:rPr lang="sr-Latn-ME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odlučivanja</a:t>
            </a:r>
            <a:r>
              <a:rPr lang="en-US" dirty="0"/>
              <a:t> 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spajanju</a:t>
            </a:r>
            <a:r>
              <a:rPr lang="en-US" dirty="0"/>
              <a:t>, </a:t>
            </a:r>
            <a:r>
              <a:rPr lang="en-US" dirty="0" err="1"/>
              <a:t>pripajanju</a:t>
            </a:r>
            <a:r>
              <a:rPr lang="en-US" dirty="0"/>
              <a:t>, </a:t>
            </a:r>
            <a:r>
              <a:rPr lang="en-US" dirty="0" err="1"/>
              <a:t>podjeli</a:t>
            </a:r>
            <a:r>
              <a:rPr lang="en-US" dirty="0"/>
              <a:t>,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zamjeni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imovinskim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 smtClean="0"/>
              <a:t>većem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78730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/>
          <a:lstStyle/>
          <a:p>
            <a:pPr algn="just"/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narednog</a:t>
            </a:r>
            <a:r>
              <a:rPr lang="en-US" dirty="0" smtClean="0"/>
              <a:t> </a:t>
            </a:r>
            <a:r>
              <a:rPr lang="en-US" dirty="0"/>
              <a:t>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da se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od </a:t>
            </a:r>
            <a:r>
              <a:rPr lang="en-US" dirty="0" err="1" smtClean="0"/>
              <a:t>isteka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uzastopnu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dividenda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isplaćena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 do dana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prioritetnih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71410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pobijanje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 </a:t>
            </a:r>
            <a:r>
              <a:rPr lang="en-US" dirty="0" err="1"/>
              <a:t>pobijati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usvojena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donesena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,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statuta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bio </a:t>
            </a:r>
            <a:r>
              <a:rPr lang="en-US" dirty="0" err="1"/>
              <a:t>propisno</a:t>
            </a:r>
            <a:r>
              <a:rPr lang="en-US" dirty="0"/>
              <a:t> </a:t>
            </a:r>
            <a:r>
              <a:rPr lang="en-US" dirty="0" err="1"/>
              <a:t>pozvan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bio </a:t>
            </a:r>
            <a:r>
              <a:rPr lang="en-US" dirty="0" err="1"/>
              <a:t>onemogućen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prisustvuje</a:t>
            </a:r>
            <a:r>
              <a:rPr lang="en-US" dirty="0" smtClean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pobija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pl-PL" dirty="0" smtClean="0"/>
              <a:t>tužbu </a:t>
            </a:r>
            <a:r>
              <a:rPr lang="pl-PL" dirty="0"/>
              <a:t>mora podnijeti sudu u roku od 30 dana od saznanja za usvojenu odluku, </a:t>
            </a:r>
            <a:r>
              <a:rPr lang="pl-PL" dirty="0" smtClean="0"/>
              <a:t>a najkasnije </a:t>
            </a:r>
            <a:r>
              <a:rPr lang="pl-PL" dirty="0"/>
              <a:t>u roku od šest mjeseci.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638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endParaRPr lang="en-US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pl-PL" dirty="0" smtClean="0"/>
              <a:t>društva</a:t>
            </a:r>
            <a:r>
              <a:rPr lang="pl-PL" dirty="0"/>
              <a:t>, propisujući i obavezne informacije, akte i dokumente na koje se ovo pravo odnosi.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poštivati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en-US" dirty="0" err="1"/>
              <a:t>značajnijih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dokumenata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informiranja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prikazan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934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6238" y="695459"/>
            <a:ext cx="8103069" cy="601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26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Polazeći prvenstveno od raznovrsnosti i obima dokumentacije i </a:t>
            </a:r>
            <a:r>
              <a:rPr lang="pl-PL" dirty="0" smtClean="0"/>
              <a:t>informacija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sanja 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jasnih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 smtClean="0"/>
              <a:t>prava,osnivačkim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bi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 </a:t>
            </a:r>
            <a:r>
              <a:rPr lang="en-US" dirty="0" err="1" smtClean="0"/>
              <a:t>velikim</a:t>
            </a:r>
            <a:r>
              <a:rPr lang="sr-Latn-ME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/>
              <a:t>procedure bi </a:t>
            </a:r>
            <a:r>
              <a:rPr lang="en-US" dirty="0" err="1"/>
              <a:t>trebale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dioničarskih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optimalnom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 smtClean="0"/>
              <a:t>minimalno</a:t>
            </a:r>
            <a:r>
              <a:rPr lang="sr-Latn-ME" dirty="0" smtClean="0"/>
              <a:t> </a:t>
            </a:r>
            <a:r>
              <a:rPr lang="en-US" dirty="0" err="1" smtClean="0"/>
              <a:t>remećenje</a:t>
            </a:r>
            <a:r>
              <a:rPr lang="en-US" dirty="0" smtClean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dostaviti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kopiju</a:t>
            </a:r>
            <a:r>
              <a:rPr lang="sr-Latn-ME" dirty="0" smtClean="0"/>
              <a:t> </a:t>
            </a:r>
            <a:r>
              <a:rPr lang="pl-PL" dirty="0" smtClean="0"/>
              <a:t>dokumenata </a:t>
            </a:r>
            <a:r>
              <a:rPr lang="pl-PL" dirty="0"/>
              <a:t>navedenih na slici </a:t>
            </a:r>
            <a:r>
              <a:rPr lang="pl-PL" dirty="0" smtClean="0"/>
              <a:t>prethodnoj.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09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Samo</a:t>
            </a:r>
            <a:r>
              <a:rPr lang="en-US" dirty="0"/>
              <a:t> “</a:t>
            </a:r>
            <a:r>
              <a:rPr lang="en-US" dirty="0" err="1"/>
              <a:t>slovo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papiru</a:t>
            </a:r>
            <a:r>
              <a:rPr lang="en-US" dirty="0"/>
              <a:t>”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da </a:t>
            </a:r>
            <a:r>
              <a:rPr lang="en-US" dirty="0" err="1" smtClean="0"/>
              <a:t>garant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 smtClean="0"/>
              <a:t>zaštitu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neophodno</a:t>
            </a:r>
            <a:r>
              <a:rPr lang="en-US" dirty="0"/>
              <a:t> da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njihovo</a:t>
            </a:r>
            <a:r>
              <a:rPr lang="sr-Latn-ME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/>
              <a:t>sprovođenje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–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osjećaju</a:t>
            </a:r>
            <a:r>
              <a:rPr lang="en-US" dirty="0" smtClean="0"/>
              <a:t> </a:t>
            </a:r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Mnogima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/>
              <a:t>reputaciju</a:t>
            </a:r>
            <a:r>
              <a:rPr lang="en-US" dirty="0"/>
              <a:t> </a:t>
            </a:r>
            <a:r>
              <a:rPr lang="en-US" dirty="0" err="1"/>
              <a:t>kvare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skandali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obilježili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redavanje </a:t>
            </a:r>
            <a:r>
              <a:rPr lang="en-US" dirty="0" smtClean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pošt</a:t>
            </a:r>
            <a:r>
              <a:rPr lang="sr-Latn-ME" dirty="0" smtClean="0"/>
              <a:t>o</a:t>
            </a:r>
            <a:r>
              <a:rPr lang="en-US" dirty="0" err="1" smtClean="0"/>
              <a:t>vati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zaštitilo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560004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naplatiti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 smtClean="0"/>
              <a:t>stvarnih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kopiranja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endParaRPr lang="en-US" dirty="0"/>
          </a:p>
          <a:p>
            <a:pPr algn="just"/>
            <a:r>
              <a:rPr lang="sr-Latn-ME" dirty="0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 smtClean="0"/>
              <a:t>prodaju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, bez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statut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slobodne</a:t>
            </a:r>
            <a:r>
              <a:rPr lang="en-US" dirty="0"/>
              <a:t> </a:t>
            </a:r>
            <a:r>
              <a:rPr lang="en-US" dirty="0" err="1" smtClean="0"/>
              <a:t>prenosivosti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10443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en-US" dirty="0" err="1"/>
              <a:t>emisija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pt-BR" dirty="0" smtClean="0"/>
              <a:t>hartije </a:t>
            </a:r>
            <a:r>
              <a:rPr lang="pt-BR" dirty="0"/>
              <a:t>od vrijednosti s pravom prioriteta prije nego što se ponude trećim licima.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novoemit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srazmjerno</a:t>
            </a:r>
            <a:r>
              <a:rPr lang="en-US" dirty="0" smtClean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srazmjerno</a:t>
            </a:r>
            <a:r>
              <a:rPr lang="en-US" dirty="0"/>
              <a:t> </a:t>
            </a:r>
            <a:r>
              <a:rPr lang="en-US" dirty="0" err="1" smtClean="0"/>
              <a:t>računovodstvenoj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dionica/akcija bez nominalne vrijednosti.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987506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/>
              <a:t>Za potrebe prava </a:t>
            </a:r>
            <a:r>
              <a:rPr lang="pl-PL" dirty="0" smtClean="0"/>
              <a:t>prečeg </a:t>
            </a:r>
            <a:r>
              <a:rPr lang="en-US" dirty="0" err="1" smtClean="0"/>
              <a:t>sticanja</a:t>
            </a:r>
            <a:r>
              <a:rPr lang="en-US" dirty="0"/>
              <a:t>, nova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steklo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varante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zamjenjive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novoizdatih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odvojiti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doničar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prečeg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treće</a:t>
            </a:r>
            <a:r>
              <a:rPr lang="en-US" dirty="0"/>
              <a:t> lice.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prenijeti </a:t>
            </a:r>
            <a:r>
              <a:rPr lang="pl-PL" dirty="0"/>
              <a:t>samo zajedno s dionicom/akcijom.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budu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873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tretirani</a:t>
            </a:r>
            <a:r>
              <a:rPr lang="en-US" dirty="0"/>
              <a:t> </a:t>
            </a:r>
            <a:r>
              <a:rPr lang="en-US" dirty="0" err="1"/>
              <a:t>podjednako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se </a:t>
            </a:r>
            <a:r>
              <a:rPr lang="en-US" dirty="0" err="1"/>
              <a:t>upišu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razvodnjavanja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procenta</a:t>
            </a:r>
            <a:r>
              <a:rPr lang="sr-Latn-ME" dirty="0" smtClean="0"/>
              <a:t> </a:t>
            </a:r>
            <a:r>
              <a:rPr lang="pl-PL" dirty="0" smtClean="0"/>
              <a:t>dionica/akcija </a:t>
            </a:r>
            <a:r>
              <a:rPr lang="pl-PL" dirty="0"/>
              <a:t>koje posjeduju u odnosu na ukupan broj dionica/akcija.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342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518"/>
            <a:ext cx="10515600" cy="51854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pPr algn="just"/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,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ponuditi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 smtClean="0"/>
              <a:t>kapitalu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ograničiti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ukinuti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navode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ograničavanje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ukidanje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obrazlaže</a:t>
            </a:r>
            <a:r>
              <a:rPr lang="en-US" dirty="0"/>
              <a:t> </a:t>
            </a:r>
            <a:r>
              <a:rPr lang="en-US" dirty="0" err="1"/>
              <a:t>predložena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ograničenju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9364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285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pPr algn="just"/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sastavlja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emitiranju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obavijestiti</a:t>
            </a:r>
            <a:r>
              <a:rPr lang="en-US" dirty="0"/>
              <a:t>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pt-BR" dirty="0" smtClean="0"/>
              <a:t>namjeri </a:t>
            </a:r>
            <a:r>
              <a:rPr lang="pt-BR" dirty="0"/>
              <a:t>da se emitiraju dionice/akcije. </a:t>
            </a:r>
            <a:endParaRPr lang="sr-Latn-ME" dirty="0" smtClean="0"/>
          </a:p>
          <a:p>
            <a:r>
              <a:rPr lang="pt-BR" dirty="0" smtClean="0"/>
              <a:t>Ovo </a:t>
            </a:r>
            <a:r>
              <a:rPr lang="pt-BR" dirty="0"/>
              <a:t>obavještenje </a:t>
            </a:r>
            <a:r>
              <a:rPr lang="sr-Latn-ME" dirty="0" smtClean="0"/>
              <a:t>treba</a:t>
            </a:r>
            <a:r>
              <a:rPr lang="pt-BR" dirty="0" smtClean="0"/>
              <a:t> </a:t>
            </a:r>
            <a:r>
              <a:rPr lang="pt-BR" dirty="0"/>
              <a:t>posebno </a:t>
            </a:r>
            <a:r>
              <a:rPr lang="pt-BR" dirty="0" smtClean="0"/>
              <a:t>sadržavati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broju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emitiraju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predloženoj</a:t>
            </a:r>
            <a:r>
              <a:rPr lang="en-US" sz="2800" dirty="0"/>
              <a:t> </a:t>
            </a:r>
            <a:r>
              <a:rPr lang="en-US" sz="2800" dirty="0" err="1"/>
              <a:t>cijeni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metodi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njeno</a:t>
            </a:r>
            <a:r>
              <a:rPr lang="en-US" sz="2800" dirty="0"/>
              <a:t> </a:t>
            </a:r>
            <a:r>
              <a:rPr lang="en-US" sz="2800" dirty="0" err="1"/>
              <a:t>utvrđivanje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roku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en-US" sz="2800" dirty="0"/>
              <a:t> se </a:t>
            </a:r>
            <a:r>
              <a:rPr lang="en-US" sz="2800" dirty="0" err="1"/>
              <a:t>pravo</a:t>
            </a:r>
            <a:r>
              <a:rPr lang="en-US" sz="2800" dirty="0"/>
              <a:t> </a:t>
            </a:r>
            <a:r>
              <a:rPr lang="en-US" sz="2800" dirty="0" err="1"/>
              <a:t>prečeg</a:t>
            </a:r>
            <a:r>
              <a:rPr lang="en-US" sz="2800" dirty="0"/>
              <a:t> </a:t>
            </a:r>
            <a:r>
              <a:rPr lang="en-US" sz="2800" dirty="0" err="1"/>
              <a:t>upisa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iskoristiti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načinu</a:t>
            </a:r>
            <a:r>
              <a:rPr lang="en-US" sz="2800" dirty="0"/>
              <a:t> </a:t>
            </a:r>
            <a:r>
              <a:rPr lang="en-US" sz="2800" dirty="0" err="1"/>
              <a:t>korištenja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prečeg</a:t>
            </a:r>
            <a:r>
              <a:rPr lang="en-US" sz="2800" dirty="0"/>
              <a:t> </a:t>
            </a:r>
            <a:r>
              <a:rPr lang="en-US" sz="2800" dirty="0" err="1"/>
              <a:t>upisa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9731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nesaglasnih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od </a:t>
            </a:r>
            <a:r>
              <a:rPr lang="en-US" dirty="0" err="1"/>
              <a:t>društva</a:t>
            </a:r>
            <a:r>
              <a:rPr lang="en-US" dirty="0"/>
              <a:t> da </a:t>
            </a:r>
            <a:r>
              <a:rPr lang="en-US" dirty="0" err="1"/>
              <a:t>otkupi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glasao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uzdržao</a:t>
            </a:r>
            <a:r>
              <a:rPr lang="en-US" dirty="0"/>
              <a:t> od </a:t>
            </a:r>
            <a:r>
              <a:rPr lang="en-US" dirty="0" err="1"/>
              <a:t>glasanja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sljedećim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njegova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2) </a:t>
            </a:r>
            <a:r>
              <a:rPr lang="en-US" dirty="0" err="1"/>
              <a:t>reorganizacijom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statusnih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(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285890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reorganizacijom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 smtClean="0"/>
              <a:t>forme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transformacija</a:t>
            </a:r>
            <a:r>
              <a:rPr lang="en-US" dirty="0"/>
              <a:t>),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kojom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poslom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kojim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neslaganje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264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iskoristio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  </a:t>
            </a:r>
            <a:r>
              <a:rPr lang="en-US" dirty="0" smtClean="0"/>
              <a:t>o </a:t>
            </a:r>
            <a:r>
              <a:rPr lang="en-US" dirty="0" err="1"/>
              <a:t>pravu</a:t>
            </a:r>
            <a:r>
              <a:rPr lang="en-US" dirty="0"/>
              <a:t> da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Poziv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aktivirati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uputiti na ta prava.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otkupnu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procjeni</a:t>
            </a:r>
            <a:r>
              <a:rPr lang="sr-Latn-ME" dirty="0" smtClean="0"/>
              <a:t> </a:t>
            </a:r>
            <a:r>
              <a:rPr lang="en-US" dirty="0" err="1" smtClean="0"/>
              <a:t>nezavisnog</a:t>
            </a:r>
            <a:r>
              <a:rPr lang="en-US" dirty="0" smtClean="0"/>
              <a:t> </a:t>
            </a:r>
            <a:r>
              <a:rPr lang="en-US" dirty="0" err="1"/>
              <a:t>procjenjivača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 smtClean="0"/>
              <a:t>donesena</a:t>
            </a:r>
            <a:r>
              <a:rPr lang="sr-Latn-ME" dirty="0" smtClean="0"/>
              <a:t> </a:t>
            </a:r>
            <a:r>
              <a:rPr lang="en-US" dirty="0" err="1" smtClean="0"/>
              <a:t>predmetna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ne </a:t>
            </a:r>
            <a:r>
              <a:rPr lang="en-US" dirty="0" err="1"/>
              <a:t>uzimajući</a:t>
            </a:r>
            <a:r>
              <a:rPr lang="en-US" dirty="0"/>
              <a:t> 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/>
              <a:t>kakvo</a:t>
            </a:r>
            <a:r>
              <a:rPr lang="en-US" dirty="0"/>
              <a:t> </a:t>
            </a:r>
            <a:r>
              <a:rPr lang="en-US" dirty="0" err="1"/>
              <a:t>očekivano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posljedicu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94652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zatraži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mora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to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spomenutu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poslao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pl-PL" dirty="0" smtClean="0"/>
              <a:t>obavještenje </a:t>
            </a:r>
            <a:r>
              <a:rPr lang="pl-PL" dirty="0"/>
              <a:t>u prekluzivnom roku od 30 dana ili je glasao za predloženu odluku</a:t>
            </a:r>
            <a:r>
              <a:rPr lang="pl-PL" dirty="0" smtClean="0"/>
              <a:t>,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poslali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iskoriste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dužni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</a:t>
            </a:r>
            <a:r>
              <a:rPr lang="pl-PL" dirty="0"/>
              <a:t>, u roku od 30 dana od dana donošenja odluke skupštine. </a:t>
            </a:r>
            <a:endParaRPr lang="pl-PL" dirty="0" smtClean="0"/>
          </a:p>
          <a:p>
            <a:pPr algn="just"/>
            <a:r>
              <a:rPr lang="pl-PL" dirty="0" smtClean="0"/>
              <a:t>Zahtjev </a:t>
            </a:r>
            <a:r>
              <a:rPr lang="pl-PL" dirty="0" smtClean="0"/>
              <a:t>mora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86142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39680" cy="1325563"/>
          </a:xfrm>
        </p:spPr>
        <p:txBody>
          <a:bodyPr>
            <a:normAutofit/>
          </a:bodyPr>
          <a:lstStyle/>
          <a:p>
            <a:pPr marL="0" indent="0"/>
            <a:r>
              <a:rPr lang="pt-BR" sz="3600" dirty="0" smtClean="0">
                <a:latin typeface="+mn-lt"/>
              </a:rPr>
              <a:t>A</a:t>
            </a:r>
            <a:r>
              <a:rPr lang="sr-Latn-ME" sz="3600" dirty="0" smtClean="0">
                <a:latin typeface="+mn-lt"/>
              </a:rPr>
              <a:t> </a:t>
            </a:r>
            <a:r>
              <a:rPr lang="sr-Latn-ME" sz="3600" dirty="0" smtClean="0">
                <a:latin typeface="+mn-lt"/>
              </a:rPr>
              <a:t>– </a:t>
            </a:r>
            <a:r>
              <a:rPr lang="sr-Latn-ME" sz="3600" dirty="0">
                <a:latin typeface="+mn-lt"/>
              </a:rPr>
              <a:t>P</a:t>
            </a:r>
            <a:r>
              <a:rPr lang="sr-Latn-ME" sz="3600" dirty="0" smtClean="0">
                <a:latin typeface="+mn-lt"/>
              </a:rPr>
              <a:t>ojam i vrste prava </a:t>
            </a:r>
            <a:r>
              <a:rPr lang="pt-BR" sz="3600" dirty="0" smtClean="0">
                <a:latin typeface="+mn-lt"/>
              </a:rPr>
              <a:t> </a:t>
            </a:r>
            <a:r>
              <a:rPr lang="sr-Latn-ME" sz="3600" dirty="0" smtClean="0">
                <a:latin typeface="+mn-lt"/>
              </a:rPr>
              <a:t>d</a:t>
            </a:r>
            <a:r>
              <a:rPr lang="pt-BR" sz="3600" dirty="0" smtClean="0">
                <a:latin typeface="+mn-lt"/>
              </a:rPr>
              <a:t>ioničara/akcionara</a:t>
            </a:r>
            <a:endParaRPr lang="pt-BR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1</a:t>
            </a:r>
            <a:r>
              <a:rPr lang="it-IT" dirty="0"/>
              <a:t>. Ulaganje u dionice/akcije – motivi investitora</a:t>
            </a:r>
          </a:p>
          <a:p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.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prikazani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4475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r>
              <a:rPr lang="en-US" dirty="0" err="1"/>
              <a:t>puno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prebivalište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pl-PL" dirty="0" smtClean="0"/>
              <a:t>zahtijeva </a:t>
            </a:r>
            <a:r>
              <a:rPr lang="pl-PL" dirty="0"/>
              <a:t>otkup svojih dionica/akcija; i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Društvo mora otkupiti dionice/akcije u roku od 30 dana od prijema zahtjeva.</a:t>
            </a:r>
          </a:p>
          <a:p>
            <a:r>
              <a:rPr lang="pl-PL" dirty="0"/>
              <a:t>Koraci koji su potrebni za otkup dionica/akcija ukratko su prikazani na slici </a:t>
            </a:r>
            <a:r>
              <a:rPr lang="pl-PL" dirty="0" smtClean="0"/>
              <a:t>narednoj.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442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9865" y="478995"/>
            <a:ext cx="6078828" cy="569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9574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rezidualni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 smtClean="0"/>
              <a:t>likvidacije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preostane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namire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povjerioci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 smtClean="0"/>
              <a:t>raspodjeli</a:t>
            </a:r>
            <a:r>
              <a:rPr lang="sr-Latn-ME" dirty="0" smtClean="0"/>
              <a:t> </a:t>
            </a:r>
            <a:r>
              <a:rPr lang="en-US" dirty="0" err="1" smtClean="0"/>
              <a:t>likvidacionog</a:t>
            </a:r>
            <a:r>
              <a:rPr lang="en-US" dirty="0" smtClean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likvidaciji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a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pl-PL" dirty="0" smtClean="0"/>
              <a:t>preferencijalnih </a:t>
            </a:r>
            <a:r>
              <a:rPr lang="pl-PL" dirty="0"/>
              <a:t>dionica/akcija, i to proporcionalno njihovom udjelu u društvu.</a:t>
            </a:r>
          </a:p>
          <a:p>
            <a:pPr algn="just"/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 smtClean="0"/>
              <a:t>likvidacionu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09915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ovalo 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redoslijed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svaku</a:t>
            </a:r>
            <a:r>
              <a:rPr lang="sr-Latn-ME" dirty="0" smtClean="0"/>
              <a:t> </a:t>
            </a:r>
            <a:r>
              <a:rPr lang="en-US" dirty="0" err="1" smtClean="0"/>
              <a:t>pojedinačnu</a:t>
            </a:r>
            <a:r>
              <a:rPr lang="en-US" dirty="0" smtClean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izmiriti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 smtClean="0"/>
              <a:t>povjerioce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sr-Latn-ME" dirty="0" smtClean="0"/>
              <a:t>a</a:t>
            </a:r>
            <a:r>
              <a:rPr lang="en-US" dirty="0" err="1" smtClean="0"/>
              <a:t>dministrativni</a:t>
            </a:r>
            <a:r>
              <a:rPr lang="en-US" dirty="0" smtClean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,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porezi</a:t>
            </a:r>
            <a:r>
              <a:rPr lang="en-US" dirty="0"/>
              <a:t>), </a:t>
            </a:r>
            <a:r>
              <a:rPr lang="en-US" dirty="0" err="1" smtClean="0"/>
              <a:t>zatim</a:t>
            </a:r>
            <a:r>
              <a:rPr lang="sr-Latn-ME" dirty="0" smtClean="0"/>
              <a:t> </a:t>
            </a:r>
            <a:r>
              <a:rPr lang="pt-BR" dirty="0" smtClean="0"/>
              <a:t>obaveze </a:t>
            </a:r>
            <a:r>
              <a:rPr lang="pt-BR" dirty="0"/>
              <a:t>prema običnim (neprivilegiranim) povjeriocima i, na kraju, likvidator </a:t>
            </a:r>
            <a:r>
              <a:rPr lang="pt-BR" dirty="0" smtClean="0"/>
              <a:t>dijeli</a:t>
            </a:r>
            <a:r>
              <a:rPr lang="sr-Latn-ME" dirty="0" smtClean="0"/>
              <a:t> </a:t>
            </a:r>
            <a:r>
              <a:rPr lang="en-US" dirty="0" err="1" smtClean="0"/>
              <a:t>preostala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sljedećem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prvenstvo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 smtClean="0"/>
              <a:t>preferencijalnih</a:t>
            </a:r>
            <a:r>
              <a:rPr lang="sr-Latn-ME" dirty="0" smtClean="0"/>
              <a:t> </a:t>
            </a:r>
            <a:r>
              <a:rPr lang="pl-PL" dirty="0" smtClean="0"/>
              <a:t>dionica/akcija </a:t>
            </a:r>
            <a:r>
              <a:rPr lang="pl-PL" dirty="0"/>
              <a:t>ukoliko je to pravo navedeno u osnivačkom aktu;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običnim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preferencijalnim</a:t>
            </a:r>
            <a:r>
              <a:rPr lang="en-US" dirty="0" smtClean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bez </a:t>
            </a:r>
            <a:r>
              <a:rPr lang="en-US" dirty="0" err="1"/>
              <a:t>prvenstva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79298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likvidacionu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likvidacionu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s </a:t>
            </a:r>
            <a:r>
              <a:rPr lang="en-US" dirty="0" err="1" smtClean="0"/>
              <a:t>brojem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klasi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0309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status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utvrđen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dioničarska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ostvaruje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izvoda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/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/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 smtClean="0"/>
              <a:t>pojedinačnog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314724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posjeduju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kopiranja</a:t>
            </a:r>
            <a:r>
              <a:rPr lang="en-US" dirty="0" smtClean="0"/>
              <a:t> </a:t>
            </a:r>
            <a:r>
              <a:rPr lang="en-US" dirty="0" err="1"/>
              <a:t>spiska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stavljanja</a:t>
            </a:r>
            <a:r>
              <a:rPr lang="en-US" dirty="0"/>
              <a:t> </a:t>
            </a:r>
            <a:r>
              <a:rPr lang="en-US" dirty="0" err="1"/>
              <a:t>prigovora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eventualnu</a:t>
            </a:r>
            <a:r>
              <a:rPr lang="en-US" dirty="0" smtClean="0"/>
              <a:t> </a:t>
            </a:r>
            <a:r>
              <a:rPr lang="en-US" dirty="0" err="1"/>
              <a:t>neregularnost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.</a:t>
            </a:r>
          </a:p>
          <a:p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kontaktiraju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koordiniraju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.</a:t>
            </a:r>
          </a:p>
          <a:p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verifikaciju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s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s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059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listu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dokument</a:t>
            </a:r>
            <a:r>
              <a:rPr lang="en-US" sz="2800" dirty="0"/>
              <a:t> </a:t>
            </a:r>
            <a:r>
              <a:rPr lang="en-US" sz="2800" dirty="0" err="1"/>
              <a:t>kojim</a:t>
            </a:r>
            <a:r>
              <a:rPr lang="en-US" sz="2800" dirty="0"/>
              <a:t> se </a:t>
            </a:r>
            <a:r>
              <a:rPr lang="en-US" sz="2800" dirty="0" err="1"/>
              <a:t>potvrđuje</a:t>
            </a:r>
            <a:r>
              <a:rPr lang="en-US" sz="2800" dirty="0"/>
              <a:t> da </a:t>
            </a:r>
            <a:r>
              <a:rPr lang="en-US" sz="2800" dirty="0" err="1"/>
              <a:t>dioničar</a:t>
            </a:r>
            <a:r>
              <a:rPr lang="en-US" sz="2800" dirty="0"/>
              <a:t>/</a:t>
            </a:r>
            <a:r>
              <a:rPr lang="en-US" sz="2800" dirty="0" err="1"/>
              <a:t>akcionar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podnio</a:t>
            </a:r>
            <a:r>
              <a:rPr lang="en-US" sz="2800" dirty="0"/>
              <a:t> </a:t>
            </a:r>
            <a:r>
              <a:rPr lang="en-US" sz="2800" dirty="0" err="1"/>
              <a:t>upit</a:t>
            </a:r>
            <a:r>
              <a:rPr lang="en-US" sz="2800" dirty="0"/>
              <a:t> </a:t>
            </a:r>
            <a:r>
              <a:rPr lang="en-US" sz="2800" dirty="0" err="1" smtClean="0"/>
              <a:t>nije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uključen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spisak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privatnosti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dozvoljeno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pasoša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 smtClean="0"/>
              <a:t>saglasnosti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8491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9. Pravo na podnošenje tužbe u ime društva – derivativna tužba</a:t>
            </a:r>
          </a:p>
          <a:p>
            <a:pPr algn="just"/>
            <a:r>
              <a:rPr lang="pl-PL" dirty="0"/>
              <a:t>Akcionar u RS-u (ili grupa akcionara) koji posjeduje akcije u društvu </a:t>
            </a:r>
            <a:r>
              <a:rPr lang="pl-PL" dirty="0" smtClean="0"/>
              <a:t>koje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najmanje</a:t>
            </a:r>
            <a:r>
              <a:rPr lang="en-US" dirty="0"/>
              <a:t> 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 smtClean="0"/>
              <a:t>tužbu</a:t>
            </a:r>
            <a:r>
              <a:rPr lang="sr-Latn-ME" dirty="0" smtClean="0"/>
              <a:t> </a:t>
            </a:r>
            <a:r>
              <a:rPr lang="en-US" dirty="0" err="1" smtClean="0"/>
              <a:t>sudu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prouzrokovane</a:t>
            </a:r>
            <a:r>
              <a:rPr lang="en-US" dirty="0"/>
              <a:t>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zastupnika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upravnika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8808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Primjeri</a:t>
            </a:r>
            <a:r>
              <a:rPr lang="en-US" dirty="0" smtClean="0"/>
              <a:t> </a:t>
            </a:r>
            <a:r>
              <a:rPr lang="en-US" dirty="0" err="1"/>
              <a:t>uporedne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govore</a:t>
            </a:r>
            <a:r>
              <a:rPr lang="en-US" dirty="0"/>
              <a:t> o </a:t>
            </a:r>
            <a:r>
              <a:rPr lang="en-US" dirty="0" err="1"/>
              <a:t>mogućim</a:t>
            </a:r>
            <a:r>
              <a:rPr lang="en-US" dirty="0"/>
              <a:t> </a:t>
            </a:r>
            <a:r>
              <a:rPr lang="en-US" dirty="0" err="1"/>
              <a:t>razlikama</a:t>
            </a:r>
            <a:r>
              <a:rPr lang="en-US" dirty="0"/>
              <a:t> u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 smtClean="0"/>
              <a:t>države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istovjetan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povlašten</a:t>
            </a:r>
            <a:r>
              <a:rPr lang="sr-Latn-ME" dirty="0" smtClean="0"/>
              <a:t> </a:t>
            </a:r>
            <a:r>
              <a:rPr lang="en-US" dirty="0" smtClean="0"/>
              <a:t>status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 smtClean="0"/>
              <a:t>određuje</a:t>
            </a:r>
            <a:r>
              <a:rPr lang="sr-Latn-ME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dioničarskog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državi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dioničaru</a:t>
            </a:r>
            <a:r>
              <a:rPr lang="en-US" dirty="0"/>
              <a:t>/</a:t>
            </a:r>
            <a:r>
              <a:rPr lang="en-US" dirty="0" err="1"/>
              <a:t>akcionaru</a:t>
            </a:r>
            <a:r>
              <a:rPr lang="en-US" dirty="0"/>
              <a:t> data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govori</a:t>
            </a:r>
            <a:r>
              <a:rPr lang="en-US" dirty="0"/>
              <a:t> se o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zlatnih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”.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Zlatna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”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uspostaviti</a:t>
            </a:r>
            <a:r>
              <a:rPr lang="en-US" dirty="0"/>
              <a:t> da bi se </a:t>
            </a:r>
            <a:r>
              <a:rPr lang="en-US" dirty="0" err="1" smtClean="0"/>
              <a:t>osigurala</a:t>
            </a:r>
            <a:r>
              <a:rPr lang="sr-Latn-ME" dirty="0" smtClean="0"/>
              <a:t> </a:t>
            </a:r>
            <a:r>
              <a:rPr lang="en-US" dirty="0" err="1" smtClean="0"/>
              <a:t>bezbjednost</a:t>
            </a:r>
            <a:r>
              <a:rPr lang="en-US" dirty="0" smtClean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zaštitio</a:t>
            </a:r>
            <a:r>
              <a:rPr lang="en-US" dirty="0"/>
              <a:t> moral, </a:t>
            </a:r>
            <a:r>
              <a:rPr lang="en-US" dirty="0" err="1"/>
              <a:t>zdravlje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212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0654" y="347731"/>
            <a:ext cx="8095318" cy="625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459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Zlatna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” u </a:t>
            </a:r>
            <a:r>
              <a:rPr lang="en-US" dirty="0" err="1"/>
              <a:t>uporednoj</a:t>
            </a:r>
            <a:r>
              <a:rPr lang="en-US" dirty="0"/>
              <a:t> </a:t>
            </a:r>
            <a:r>
              <a:rPr lang="en-US" dirty="0" err="1"/>
              <a:t>korporativnoj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razna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stavi</a:t>
            </a:r>
            <a:r>
              <a:rPr lang="en-US" dirty="0"/>
              <a:t> veto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reorganizaciju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likvidaciju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organa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usvajanje</a:t>
            </a:r>
            <a:r>
              <a:rPr lang="sr-Latn-ME" dirty="0" smtClean="0"/>
              <a:t> </a:t>
            </a:r>
            <a:r>
              <a:rPr lang="en-US" dirty="0" err="1" smtClean="0"/>
              <a:t>privremenih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finalnih</a:t>
            </a:r>
            <a:r>
              <a:rPr lang="en-US" dirty="0"/>
              <a:t> </a:t>
            </a:r>
            <a:r>
              <a:rPr lang="en-US" dirty="0" err="1"/>
              <a:t>likvidacionih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vanrednih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3407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f.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dokumente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Imalac</a:t>
            </a:r>
            <a:r>
              <a:rPr lang="en-US" dirty="0"/>
              <a:t> 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imenovati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Predstavnik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imenovalo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status </a:t>
            </a:r>
            <a:r>
              <a:rPr lang="en-US" dirty="0" err="1"/>
              <a:t>identičan</a:t>
            </a:r>
            <a:r>
              <a:rPr lang="en-US" dirty="0"/>
              <a:t> </a:t>
            </a:r>
            <a:r>
              <a:rPr lang="en-US" dirty="0" err="1"/>
              <a:t>statusu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uspostavljaju</a:t>
            </a:r>
            <a:r>
              <a:rPr lang="en-US" dirty="0"/>
              <a:t> u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privatizaciji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“</a:t>
            </a:r>
            <a:r>
              <a:rPr lang="en-US" sz="2800" dirty="0" err="1"/>
              <a:t>jedinstvenog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”;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uklanjanju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s </a:t>
            </a:r>
            <a:r>
              <a:rPr lang="en-US" sz="2800" dirty="0" err="1"/>
              <a:t>državnog</a:t>
            </a:r>
            <a:r>
              <a:rPr lang="en-US" sz="2800" dirty="0"/>
              <a:t> </a:t>
            </a:r>
            <a:r>
              <a:rPr lang="en-US" sz="2800" dirty="0" err="1"/>
              <a:t>spiska</a:t>
            </a:r>
            <a:r>
              <a:rPr lang="en-US" sz="2800" dirty="0"/>
              <a:t> </a:t>
            </a:r>
            <a:r>
              <a:rPr lang="en-US" sz="2800" dirty="0" err="1"/>
              <a:t>strateških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 bez </a:t>
            </a:r>
            <a:r>
              <a:rPr lang="en-US" sz="2800" dirty="0" err="1" smtClean="0"/>
              <a:t>obzira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u </a:t>
            </a:r>
            <a:r>
              <a:rPr lang="en-US" sz="2800" dirty="0" err="1"/>
              <a:t>državnom</a:t>
            </a:r>
            <a:r>
              <a:rPr lang="en-US" sz="2800" dirty="0"/>
              <a:t> </a:t>
            </a:r>
            <a:r>
              <a:rPr lang="en-US" sz="2800" dirty="0" err="1"/>
              <a:t>vlasništvu</a:t>
            </a:r>
            <a:r>
              <a:rPr lang="en-US" sz="2800" dirty="0"/>
              <a:t>.</a:t>
            </a:r>
          </a:p>
          <a:p>
            <a:r>
              <a:rPr lang="en-US" dirty="0"/>
              <a:t>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se </a:t>
            </a:r>
            <a:r>
              <a:rPr lang="en-US" dirty="0" err="1"/>
              <a:t>ukidaju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donijelo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uvođenju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78780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Taj </a:t>
            </a:r>
            <a:r>
              <a:rPr lang="en-US" dirty="0" err="1"/>
              <a:t>registar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puno</a:t>
            </a:r>
            <a:r>
              <a:rPr lang="en-US" sz="2800" dirty="0"/>
              <a:t>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prebivalište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poslovno</a:t>
            </a:r>
            <a:r>
              <a:rPr lang="en-US" sz="2800" dirty="0"/>
              <a:t>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sjedište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poreski</a:t>
            </a:r>
            <a:r>
              <a:rPr lang="en-US" sz="2800" dirty="0"/>
              <a:t> </a:t>
            </a:r>
            <a:r>
              <a:rPr lang="en-US" sz="2800" dirty="0" err="1"/>
              <a:t>identifikacijski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suvlasnika</a:t>
            </a:r>
            <a:r>
              <a:rPr lang="sr-Latn-ME" sz="2800" dirty="0" smtClean="0"/>
              <a:t> </a:t>
            </a:r>
            <a:r>
              <a:rPr lang="pl-PL" sz="2800" dirty="0" smtClean="0"/>
              <a:t>dionica/akcija</a:t>
            </a:r>
            <a:r>
              <a:rPr lang="pl-PL" sz="2800" dirty="0"/>
              <a:t>, zastupnika dionica/akcija i drugih vrijednosnih papira</a:t>
            </a:r>
            <a:r>
              <a:rPr lang="pl-PL" sz="2800" dirty="0" smtClean="0"/>
              <a:t>/ 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/>
              <a:t>vrijednosti</a:t>
            </a:r>
            <a:r>
              <a:rPr lang="en-US" sz="2800" dirty="0" smtClean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94789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iznos</a:t>
            </a:r>
            <a:r>
              <a:rPr lang="en-US" sz="2800" dirty="0"/>
              <a:t> </a:t>
            </a:r>
            <a:r>
              <a:rPr lang="en-US" sz="2800" dirty="0" err="1"/>
              <a:t>ugovorenih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uplaćenih</a:t>
            </a:r>
            <a:r>
              <a:rPr lang="en-US" sz="2800" dirty="0"/>
              <a:t> </a:t>
            </a:r>
            <a:r>
              <a:rPr lang="en-US" sz="2800" dirty="0" err="1"/>
              <a:t>uloga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dodatne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uloge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zaloge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t-BR" sz="2800" dirty="0"/>
              <a:t>• prijenos dionica/akcija, uključujući imena prenosioca i sticaoca; i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promjene</a:t>
            </a:r>
            <a:r>
              <a:rPr lang="en-US" sz="2800" dirty="0"/>
              <a:t> </a:t>
            </a:r>
            <a:r>
              <a:rPr lang="en-US" sz="2800" dirty="0" err="1"/>
              <a:t>ovih</a:t>
            </a:r>
            <a:r>
              <a:rPr lang="en-US" sz="2800" dirty="0"/>
              <a:t> </a:t>
            </a:r>
            <a:r>
              <a:rPr lang="en-US" sz="2800" dirty="0" err="1"/>
              <a:t>podataka</a:t>
            </a:r>
            <a:r>
              <a:rPr lang="en-US" sz="2800" dirty="0"/>
              <a:t>.</a:t>
            </a:r>
          </a:p>
          <a:p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elektronskoj</a:t>
            </a:r>
            <a:r>
              <a:rPr lang="sr-Latn-ME" dirty="0" smtClean="0"/>
              <a:t> </a:t>
            </a:r>
            <a:r>
              <a:rPr lang="en-US" dirty="0" err="1" smtClean="0"/>
              <a:t>formi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 </a:t>
            </a:r>
            <a:r>
              <a:rPr lang="en-US" dirty="0" err="1"/>
              <a:t>ovlaštenju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finansijska</a:t>
            </a:r>
            <a:r>
              <a:rPr lang="sr-Latn-ME" dirty="0" smtClean="0"/>
              <a:t> </a:t>
            </a:r>
            <a:r>
              <a:rPr lang="pl-PL" dirty="0" smtClean="0"/>
              <a:t>organizacija </a:t>
            </a:r>
            <a:r>
              <a:rPr lang="pl-PL" dirty="0"/>
              <a:t>ili neka druga specijalizirana organizacija.</a:t>
            </a:r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kopiranje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952948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E.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je </a:t>
            </a:r>
            <a:r>
              <a:rPr lang="en-US" dirty="0" err="1"/>
              <a:t>centralni</a:t>
            </a:r>
            <a:r>
              <a:rPr lang="en-US" dirty="0"/>
              <a:t> element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posebne je važnosti za društva koja posluju na tržištima u razvoju ili tranziciji.</a:t>
            </a:r>
          </a:p>
          <a:p>
            <a:pPr algn="just"/>
            <a:r>
              <a:rPr lang="it-IT" dirty="0"/>
              <a:t>Ova zaštita se </a:t>
            </a:r>
            <a:r>
              <a:rPr lang="it-IT" dirty="0" smtClean="0"/>
              <a:t>realiz</a:t>
            </a:r>
            <a:r>
              <a:rPr lang="sr-Latn-ME" dirty="0" smtClean="0"/>
              <a:t>uje </a:t>
            </a:r>
            <a:r>
              <a:rPr lang="it-IT" dirty="0" smtClean="0"/>
              <a:t> </a:t>
            </a:r>
            <a:r>
              <a:rPr lang="it-IT" dirty="0"/>
              <a:t>kako interno, preko internih korporativnih procedura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drugih </a:t>
            </a:r>
            <a:r>
              <a:rPr lang="pl-PL" dirty="0"/>
              <a:t>garancija predviđenih kompanijskim i drugim relevantnim zakonima, </a:t>
            </a:r>
            <a:r>
              <a:rPr lang="pl-PL" dirty="0" smtClean="0"/>
              <a:t>tako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eksterno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van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49106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garantiraju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RS</a:t>
            </a:r>
          </a:p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Neke od ovih garancija su proceduralne prirode i odnose se na </a:t>
            </a:r>
            <a:r>
              <a:rPr lang="pl-PL" dirty="0" smtClean="0"/>
              <a:t>organizaciju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generalnog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183523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687"/>
            <a:ext cx="10515600" cy="507527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predlažu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 smtClean="0"/>
              <a:t>reda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garantira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kompanijske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proceduralnih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kompanijski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s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skinu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jednostavno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baviti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obrazložiti</a:t>
            </a:r>
            <a:r>
              <a:rPr lang="en-US" dirty="0"/>
              <a:t> </a:t>
            </a:r>
            <a:r>
              <a:rPr lang="en-US" dirty="0" err="1"/>
              <a:t>odbijanje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u </a:t>
            </a:r>
            <a:r>
              <a:rPr lang="en-US" dirty="0" err="1" smtClean="0"/>
              <a:t>precizno</a:t>
            </a:r>
            <a:r>
              <a:rPr lang="sr-Latn-ME" dirty="0" smtClean="0"/>
              <a:t> </a:t>
            </a:r>
            <a:r>
              <a:rPr lang="en-US" dirty="0" err="1" smtClean="0"/>
              <a:t>definiranom</a:t>
            </a:r>
            <a:r>
              <a:rPr lang="en-US" dirty="0" smtClean="0"/>
              <a:t> </a:t>
            </a:r>
            <a:r>
              <a:rPr lang="en-US" dirty="0" err="1"/>
              <a:t>periodu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je </a:t>
            </a:r>
            <a:r>
              <a:rPr lang="en-US" dirty="0" err="1"/>
              <a:t>zabranjeno</a:t>
            </a:r>
            <a:r>
              <a:rPr lang="en-US" dirty="0"/>
              <a:t> da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 smtClean="0"/>
              <a:t>tekst</a:t>
            </a:r>
            <a:r>
              <a:rPr lang="sr-Latn-ME" dirty="0" smtClean="0"/>
              <a:t> </a:t>
            </a:r>
            <a:r>
              <a:rPr lang="en-US" dirty="0" err="1" smtClean="0"/>
              <a:t>prijedloga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1891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Sudska</a:t>
            </a:r>
            <a:r>
              <a:rPr lang="en-US" dirty="0"/>
              <a:t> </a:t>
            </a:r>
            <a:r>
              <a:rPr lang="en-US" dirty="0" err="1"/>
              <a:t>zaštita</a:t>
            </a:r>
            <a:endParaRPr lang="en-US" dirty="0"/>
          </a:p>
          <a:p>
            <a:pPr algn="just"/>
            <a:r>
              <a:rPr lang="en-US" dirty="0" err="1"/>
              <a:t>Sudska</a:t>
            </a:r>
            <a:r>
              <a:rPr lang="en-US" dirty="0"/>
              <a:t>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ioničarskih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garantira</a:t>
            </a:r>
            <a:r>
              <a:rPr lang="en-US" dirty="0"/>
              <a:t>.</a:t>
            </a:r>
          </a:p>
          <a:p>
            <a:r>
              <a:rPr lang="en-US" dirty="0" err="1"/>
              <a:t>Tabela</a:t>
            </a:r>
            <a:r>
              <a:rPr lang="en-US" dirty="0"/>
              <a:t> </a:t>
            </a:r>
            <a:r>
              <a:rPr lang="sr-Latn-ME" dirty="0" smtClean="0"/>
              <a:t>naredana</a:t>
            </a:r>
            <a:r>
              <a:rPr lang="en-US" dirty="0" smtClean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primjere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 smtClean="0"/>
              <a:t>zaštite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283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417" y="850006"/>
            <a:ext cx="10539808" cy="604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1460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3. Uloga Komisije za vrijednosne papire/hartije od vrijednosti </a:t>
            </a:r>
            <a:r>
              <a:rPr lang="pl-PL" dirty="0" smtClean="0"/>
              <a:t>u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endParaRPr lang="en-US" dirty="0"/>
          </a:p>
          <a:p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ovlašćuje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da: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Vrši</a:t>
            </a:r>
            <a:r>
              <a:rPr lang="en-US" sz="2600" dirty="0"/>
              <a:t> </a:t>
            </a:r>
            <a:r>
              <a:rPr lang="en-US" sz="2600" dirty="0" err="1"/>
              <a:t>nadzor</a:t>
            </a:r>
            <a:r>
              <a:rPr lang="en-US" sz="2600" dirty="0"/>
              <a:t> </a:t>
            </a:r>
            <a:r>
              <a:rPr lang="en-US" sz="2600" dirty="0" err="1"/>
              <a:t>nad</a:t>
            </a:r>
            <a:r>
              <a:rPr lang="en-US" sz="2600" dirty="0"/>
              <a:t> </a:t>
            </a:r>
            <a:r>
              <a:rPr lang="en-US" sz="2600" dirty="0" err="1"/>
              <a:t>poslovanjem</a:t>
            </a:r>
            <a:r>
              <a:rPr lang="en-US" sz="2600" dirty="0"/>
              <a:t> </a:t>
            </a:r>
            <a:r>
              <a:rPr lang="en-US" sz="2600" dirty="0" err="1"/>
              <a:t>brokersko-dilerskih</a:t>
            </a:r>
            <a:r>
              <a:rPr lang="en-US" sz="2600" dirty="0"/>
              <a:t> </a:t>
            </a:r>
            <a:r>
              <a:rPr lang="en-US" sz="2600" dirty="0" err="1"/>
              <a:t>društava</a:t>
            </a:r>
            <a:r>
              <a:rPr lang="en-US" sz="2600" dirty="0"/>
              <a:t>, </a:t>
            </a:r>
            <a:r>
              <a:rPr lang="en-US" sz="2600" dirty="0" err="1"/>
              <a:t>berzi</a:t>
            </a:r>
            <a:r>
              <a:rPr lang="en-US" sz="2600" dirty="0"/>
              <a:t>, </a:t>
            </a:r>
            <a:r>
              <a:rPr lang="en-US" sz="2600" dirty="0" err="1" smtClean="0"/>
              <a:t>organizatora</a:t>
            </a:r>
            <a:r>
              <a:rPr lang="sr-Latn-ME" sz="2600" dirty="0" smtClean="0"/>
              <a:t> </a:t>
            </a:r>
            <a:r>
              <a:rPr lang="en-US" sz="2600" dirty="0" err="1" smtClean="0"/>
              <a:t>vanberzovnog</a:t>
            </a:r>
            <a:r>
              <a:rPr lang="en-US" sz="2600" dirty="0" smtClean="0"/>
              <a:t> </a:t>
            </a:r>
            <a:r>
              <a:rPr lang="en-US" sz="2600" dirty="0" err="1"/>
              <a:t>tržišta</a:t>
            </a:r>
            <a:r>
              <a:rPr lang="en-US" sz="2600" dirty="0"/>
              <a:t>, </a:t>
            </a:r>
            <a:r>
              <a:rPr lang="en-US" sz="2600" dirty="0" err="1"/>
              <a:t>investicionih</a:t>
            </a:r>
            <a:r>
              <a:rPr lang="en-US" sz="2600" dirty="0"/>
              <a:t> </a:t>
            </a:r>
            <a:r>
              <a:rPr lang="en-US" sz="2600" dirty="0" err="1"/>
              <a:t>fondova</a:t>
            </a:r>
            <a:r>
              <a:rPr lang="en-US" sz="2600" dirty="0"/>
              <a:t>, </a:t>
            </a:r>
            <a:r>
              <a:rPr lang="en-US" sz="2600" dirty="0" err="1"/>
              <a:t>kastodi</a:t>
            </a:r>
            <a:r>
              <a:rPr lang="en-US" sz="2600" dirty="0"/>
              <a:t> (custody) </a:t>
            </a:r>
            <a:r>
              <a:rPr lang="en-US" sz="2600" dirty="0" err="1"/>
              <a:t>banaka</a:t>
            </a:r>
            <a:r>
              <a:rPr lang="en-US" sz="2600" dirty="0"/>
              <a:t>, </a:t>
            </a:r>
            <a:r>
              <a:rPr lang="en-US" sz="2600" dirty="0" err="1" smtClean="0"/>
              <a:t>izdavalaca</a:t>
            </a:r>
            <a:r>
              <a:rPr lang="sr-Latn-ME" sz="2600" dirty="0" smtClean="0"/>
              <a:t> </a:t>
            </a:r>
            <a:r>
              <a:rPr lang="en-US" sz="2600" dirty="0" err="1" smtClean="0"/>
              <a:t>vrijednosnih</a:t>
            </a:r>
            <a:r>
              <a:rPr lang="en-US" sz="2600" dirty="0" smtClean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hartija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, </a:t>
            </a:r>
            <a:r>
              <a:rPr lang="en-US" sz="2600" dirty="0" err="1"/>
              <a:t>investitora</a:t>
            </a:r>
            <a:r>
              <a:rPr lang="en-US" sz="2600" dirty="0"/>
              <a:t>, </a:t>
            </a:r>
            <a:r>
              <a:rPr lang="en-US" sz="2600" dirty="0" err="1"/>
              <a:t>profesionalnih</a:t>
            </a:r>
            <a:r>
              <a:rPr lang="en-US" sz="2600" dirty="0"/>
              <a:t> </a:t>
            </a:r>
            <a:r>
              <a:rPr lang="en-US" sz="2600" dirty="0" err="1" smtClean="0"/>
              <a:t>investitora</a:t>
            </a:r>
            <a:r>
              <a:rPr lang="sr-Latn-ME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drugih</a:t>
            </a:r>
            <a:r>
              <a:rPr lang="en-US" sz="2600" dirty="0"/>
              <a:t> </a:t>
            </a:r>
            <a:r>
              <a:rPr lang="en-US" sz="2600" dirty="0" err="1"/>
              <a:t>učesnika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tržištu</a:t>
            </a:r>
            <a:r>
              <a:rPr lang="en-US" sz="2600" dirty="0"/>
              <a:t> </a:t>
            </a:r>
            <a:r>
              <a:rPr lang="en-US" sz="2600" dirty="0" err="1"/>
              <a:t>vrijednosnih</a:t>
            </a:r>
            <a:r>
              <a:rPr lang="en-US" sz="2600" dirty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hartija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 u </a:t>
            </a:r>
            <a:r>
              <a:rPr lang="en-US" sz="2600" dirty="0" err="1" smtClean="0"/>
              <a:t>dijelu</a:t>
            </a:r>
            <a:r>
              <a:rPr lang="sr-Latn-ME" sz="2600" dirty="0" smtClean="0"/>
              <a:t> </a:t>
            </a:r>
            <a:r>
              <a:rPr lang="en-US" sz="2600" dirty="0" err="1" smtClean="0"/>
              <a:t>poslova</a:t>
            </a:r>
            <a:r>
              <a:rPr lang="en-US" sz="2600" dirty="0" smtClean="0"/>
              <a:t> </a:t>
            </a:r>
            <a:r>
              <a:rPr lang="en-US" sz="2600" dirty="0" err="1"/>
              <a:t>koje</a:t>
            </a:r>
            <a:r>
              <a:rPr lang="en-US" sz="2600" dirty="0"/>
              <a:t> </a:t>
            </a:r>
            <a:r>
              <a:rPr lang="en-US" sz="2600" dirty="0" err="1"/>
              <a:t>oni</a:t>
            </a:r>
            <a:r>
              <a:rPr lang="en-US" sz="2600" dirty="0"/>
              <a:t> </a:t>
            </a:r>
            <a:r>
              <a:rPr lang="en-US" sz="2600" dirty="0" err="1"/>
              <a:t>obavljaju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organiziranom</a:t>
            </a:r>
            <a:r>
              <a:rPr lang="en-US" sz="2600" dirty="0"/>
              <a:t> </a:t>
            </a:r>
            <a:r>
              <a:rPr lang="en-US" sz="2600" dirty="0" err="1"/>
              <a:t>tržištu</a:t>
            </a:r>
            <a:r>
              <a:rPr lang="en-US" sz="2600" dirty="0"/>
              <a:t> u </a:t>
            </a:r>
            <a:r>
              <a:rPr lang="en-US" sz="2600" dirty="0" err="1"/>
              <a:t>smislu</a:t>
            </a:r>
            <a:r>
              <a:rPr lang="en-US" sz="2600" dirty="0"/>
              <a:t> </a:t>
            </a:r>
            <a:r>
              <a:rPr lang="en-US" sz="2600" dirty="0" err="1"/>
              <a:t>usaglašenosti</a:t>
            </a:r>
            <a:r>
              <a:rPr lang="en-US" sz="2600" dirty="0"/>
              <a:t> </a:t>
            </a:r>
            <a:r>
              <a:rPr lang="en-US" sz="2600" dirty="0" smtClean="0"/>
              <a:t>s</a:t>
            </a:r>
            <a:r>
              <a:rPr lang="sr-Latn-ME" sz="2600" dirty="0" smtClean="0"/>
              <a:t> </a:t>
            </a:r>
            <a:r>
              <a:rPr lang="en-US" sz="2600" dirty="0" err="1" smtClean="0"/>
              <a:t>relevantnim</a:t>
            </a:r>
            <a:r>
              <a:rPr lang="en-US" sz="2600" dirty="0" smtClean="0"/>
              <a:t> </a:t>
            </a:r>
            <a:r>
              <a:rPr lang="en-US" sz="2600" dirty="0" err="1"/>
              <a:t>zakonima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</a:t>
            </a:r>
            <a:r>
              <a:rPr lang="en-US" sz="2600" dirty="0" err="1"/>
              <a:t>uređuju</a:t>
            </a:r>
            <a:r>
              <a:rPr lang="en-US" sz="2600" dirty="0"/>
              <a:t> </a:t>
            </a:r>
            <a:r>
              <a:rPr lang="en-US" sz="2600" dirty="0" err="1"/>
              <a:t>trgovinu</a:t>
            </a:r>
            <a:r>
              <a:rPr lang="en-US" sz="2600" dirty="0"/>
              <a:t> </a:t>
            </a:r>
            <a:r>
              <a:rPr lang="en-US" sz="2600" dirty="0" err="1"/>
              <a:t>vrijednosnim</a:t>
            </a:r>
            <a:r>
              <a:rPr lang="en-US" sz="2600" dirty="0"/>
              <a:t> </a:t>
            </a:r>
            <a:r>
              <a:rPr lang="en-US" sz="2600" dirty="0" err="1" smtClean="0"/>
              <a:t>papirima</a:t>
            </a:r>
            <a:r>
              <a:rPr lang="en-US" sz="2600" dirty="0" smtClean="0"/>
              <a:t>/</a:t>
            </a:r>
            <a:r>
              <a:rPr lang="en-US" sz="2600" dirty="0" err="1" smtClean="0"/>
              <a:t>hartijama</a:t>
            </a:r>
            <a:r>
              <a:rPr lang="sr-Latn-ME" sz="2600" dirty="0" smtClean="0"/>
              <a:t> </a:t>
            </a:r>
            <a:r>
              <a:rPr lang="en-US" sz="2600" dirty="0" smtClean="0"/>
              <a:t>od </a:t>
            </a:r>
            <a:r>
              <a:rPr lang="en-US" sz="2600" dirty="0" err="1"/>
              <a:t>vrijednosti</a:t>
            </a:r>
            <a:r>
              <a:rPr lang="en-US" sz="2600" dirty="0"/>
              <a:t>;</a:t>
            </a:r>
          </a:p>
          <a:p>
            <a:pPr marL="457200" lvl="1" indent="0">
              <a:buNone/>
            </a:pPr>
            <a:r>
              <a:rPr lang="en-US" sz="2600" dirty="0"/>
              <a:t>• </a:t>
            </a:r>
            <a:r>
              <a:rPr lang="en-US" sz="2600" dirty="0" err="1"/>
              <a:t>Vrši</a:t>
            </a:r>
            <a:r>
              <a:rPr lang="en-US" sz="2600" dirty="0"/>
              <a:t> </a:t>
            </a:r>
            <a:r>
              <a:rPr lang="en-US" sz="2600" dirty="0" err="1"/>
              <a:t>inspekcijski</a:t>
            </a:r>
            <a:r>
              <a:rPr lang="en-US" sz="2600" dirty="0"/>
              <a:t> </a:t>
            </a:r>
            <a:r>
              <a:rPr lang="en-US" sz="2600" dirty="0" err="1"/>
              <a:t>nadzor</a:t>
            </a:r>
            <a:r>
              <a:rPr lang="en-US" sz="2600" dirty="0"/>
              <a:t> </a:t>
            </a:r>
            <a:r>
              <a:rPr lang="en-US" sz="2600" dirty="0" err="1"/>
              <a:t>nad</a:t>
            </a:r>
            <a:r>
              <a:rPr lang="en-US" sz="2600" dirty="0"/>
              <a:t> </a:t>
            </a:r>
            <a:r>
              <a:rPr lang="en-US" sz="2600" dirty="0" err="1"/>
              <a:t>aktivnostima</a:t>
            </a:r>
            <a:r>
              <a:rPr lang="en-US" sz="2600" dirty="0"/>
              <a:t> </a:t>
            </a:r>
            <a:r>
              <a:rPr lang="en-US" sz="2600" dirty="0" err="1"/>
              <a:t>tih</a:t>
            </a:r>
            <a:r>
              <a:rPr lang="en-US" sz="2600" dirty="0"/>
              <a:t> </a:t>
            </a:r>
            <a:r>
              <a:rPr lang="en-US" sz="2600" dirty="0" err="1"/>
              <a:t>učesnika</a:t>
            </a:r>
            <a:r>
              <a:rPr lang="en-US" sz="2600" dirty="0"/>
              <a:t>;</a:t>
            </a:r>
          </a:p>
          <a:p>
            <a:pPr marL="457200" lvl="1" indent="0">
              <a:buNone/>
            </a:pPr>
            <a:r>
              <a:rPr lang="en-US" sz="2600" dirty="0"/>
              <a:t>• </a:t>
            </a:r>
            <a:r>
              <a:rPr lang="en-US" sz="2600" dirty="0" err="1"/>
              <a:t>Pregleda</a:t>
            </a:r>
            <a:r>
              <a:rPr lang="en-US" sz="2600" dirty="0"/>
              <a:t> </a:t>
            </a:r>
            <a:r>
              <a:rPr lang="en-US" sz="2600" dirty="0" err="1"/>
              <a:t>primjedbe</a:t>
            </a:r>
            <a:r>
              <a:rPr lang="en-US" sz="2600" dirty="0"/>
              <a:t> </a:t>
            </a:r>
            <a:r>
              <a:rPr lang="en-US" sz="2600" dirty="0" err="1"/>
              <a:t>investitora</a:t>
            </a:r>
            <a:r>
              <a:rPr lang="en-US" sz="2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5400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486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en-US" sz="3600" dirty="0" smtClean="0">
                <a:latin typeface="+mn-lt"/>
              </a:rPr>
              <a:t>a</a:t>
            </a:r>
            <a:r>
              <a:rPr lang="en-US" sz="3600" dirty="0">
                <a:latin typeface="+mn-lt"/>
              </a:rPr>
              <a:t>) </a:t>
            </a:r>
            <a:r>
              <a:rPr lang="en-US" sz="3600" dirty="0" err="1">
                <a:latin typeface="+mn-lt"/>
              </a:rPr>
              <a:t>Obične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dionice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akcije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u </a:t>
            </a:r>
            <a:r>
              <a:rPr lang="en-US" dirty="0" err="1" smtClean="0"/>
              <a:t>prvom</a:t>
            </a:r>
            <a:r>
              <a:rPr lang="sr-Latn-ME" dirty="0" smtClean="0"/>
              <a:t> </a:t>
            </a:r>
            <a:r>
              <a:rPr lang="en-US" dirty="0" err="1" smtClean="0"/>
              <a:t>redu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pravilu</a:t>
            </a:r>
            <a:r>
              <a:rPr lang="sr-Latn-ME" dirty="0" smtClean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pl-PL" dirty="0" smtClean="0"/>
              <a:t>akcije </a:t>
            </a:r>
            <a:r>
              <a:rPr lang="pl-PL" dirty="0"/>
              <a:t>s nominalnom vrijednošću ili bez nominalne vrijednosti.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22212570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drugih finansijskih instrumenata;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Utvrđuje</a:t>
            </a:r>
            <a:r>
              <a:rPr lang="en-US" sz="2800" dirty="0"/>
              <a:t> </a:t>
            </a:r>
            <a:r>
              <a:rPr lang="en-US" sz="2800" dirty="0" err="1"/>
              <a:t>sadržaj</a:t>
            </a:r>
            <a:r>
              <a:rPr lang="en-US" sz="2800" dirty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trebaju</a:t>
            </a:r>
            <a:r>
              <a:rPr lang="en-US" sz="2800" dirty="0"/>
              <a:t> </a:t>
            </a:r>
            <a:r>
              <a:rPr lang="en-US" sz="2800" dirty="0" err="1"/>
              <a:t>dostaviti</a:t>
            </a:r>
            <a:r>
              <a:rPr lang="en-US" sz="2800" dirty="0"/>
              <a:t> </a:t>
            </a:r>
            <a:r>
              <a:rPr lang="en-US" sz="2800" dirty="0" err="1"/>
              <a:t>Komisiji</a:t>
            </a:r>
            <a:r>
              <a:rPr lang="en-US" sz="2800" dirty="0"/>
              <a:t>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  <a:r>
              <a:rPr lang="en-US" sz="2800" dirty="0" err="1" smtClean="0"/>
              <a:t>objaviti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Organizira</a:t>
            </a:r>
            <a:r>
              <a:rPr lang="en-US" sz="2800" dirty="0"/>
              <a:t>, </a:t>
            </a:r>
            <a:r>
              <a:rPr lang="en-US" sz="2800" dirty="0" err="1"/>
              <a:t>preduzima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kontrolira</a:t>
            </a:r>
            <a:r>
              <a:rPr lang="en-US" sz="2800" dirty="0"/>
              <a:t> </a:t>
            </a:r>
            <a:r>
              <a:rPr lang="en-US" sz="2800" dirty="0" err="1"/>
              <a:t>primjenu</a:t>
            </a:r>
            <a:r>
              <a:rPr lang="en-US" sz="2800" dirty="0"/>
              <a:t> </a:t>
            </a:r>
            <a:r>
              <a:rPr lang="en-US" sz="2800" dirty="0" err="1"/>
              <a:t>svih</a:t>
            </a:r>
            <a:r>
              <a:rPr lang="en-US" sz="2800" dirty="0"/>
              <a:t> </a:t>
            </a:r>
            <a:r>
              <a:rPr lang="en-US" sz="2800" dirty="0" err="1"/>
              <a:t>mjera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 smtClean="0"/>
              <a:t>osiguravaju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efikasan</a:t>
            </a:r>
            <a:r>
              <a:rPr lang="en-US" sz="2800" dirty="0" smtClean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organiziranog</a:t>
            </a:r>
            <a:r>
              <a:rPr lang="en-US" sz="2800" dirty="0"/>
              <a:t> </a:t>
            </a:r>
            <a:r>
              <a:rPr lang="en-US" sz="2800" dirty="0" err="1"/>
              <a:t>tržišta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zaštitu</a:t>
            </a:r>
            <a:r>
              <a:rPr lang="en-US" sz="2800" dirty="0"/>
              <a:t> </a:t>
            </a:r>
            <a:r>
              <a:rPr lang="en-US" sz="2800" dirty="0" err="1"/>
              <a:t>investitora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</a:t>
            </a:r>
            <a:r>
              <a:rPr lang="en-US" dirty="0" err="1" smtClean="0"/>
              <a:t>vati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vrijednosne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, </a:t>
            </a:r>
            <a:r>
              <a:rPr lang="en-US" dirty="0" err="1"/>
              <a:t>dopunjavati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ukidati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nadležni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21563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Kada je riječ o ulozi Komisije za vrijednosne papire/hartije od vrijednosti </a:t>
            </a:r>
            <a:r>
              <a:rPr lang="pl-PL" dirty="0" smtClean="0"/>
              <a:t>u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je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dioničarska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, </a:t>
            </a:r>
            <a:r>
              <a:rPr lang="en-US" dirty="0" err="1"/>
              <a:t>istinito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zaštititu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transparentnosti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poslovanju društva. </a:t>
            </a:r>
            <a:endParaRPr lang="pl-PL" dirty="0" smtClean="0"/>
          </a:p>
          <a:p>
            <a:pPr algn="just"/>
            <a:r>
              <a:rPr lang="pl-PL" dirty="0" smtClean="0"/>
              <a:t>Nadalje</a:t>
            </a:r>
            <a:r>
              <a:rPr lang="pl-PL" dirty="0"/>
              <a:t>, uloga Komisije za vrijednosne papire/hartije </a:t>
            </a:r>
            <a:r>
              <a:rPr lang="pl-PL" dirty="0" smtClean="0"/>
              <a:t>od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usmjerenim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 smtClean="0"/>
              <a:t>otkrivanju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sankcioniranju</a:t>
            </a:r>
            <a:r>
              <a:rPr lang="en-US" dirty="0"/>
              <a:t> </a:t>
            </a:r>
            <a:r>
              <a:rPr lang="en-US" dirty="0" err="1"/>
              <a:t>manipulativnih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03907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349"/>
            <a:ext cx="10515600" cy="52956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Nevladine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od </a:t>
            </a:r>
            <a:r>
              <a:rPr lang="en-US" dirty="0" err="1"/>
              <a:t>udruženja</a:t>
            </a:r>
            <a:r>
              <a:rPr lang="en-US" dirty="0"/>
              <a:t>, </a:t>
            </a:r>
            <a:r>
              <a:rPr lang="en-US" dirty="0" err="1"/>
              <a:t>instituta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drugih</a:t>
            </a:r>
            <a:r>
              <a:rPr lang="sr-Latn-ME" dirty="0" smtClean="0"/>
              <a:t> </a:t>
            </a:r>
            <a:r>
              <a:rPr lang="en-US" dirty="0" err="1" smtClean="0"/>
              <a:t>nevladinih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(NVO)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NVO-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neopravdano</a:t>
            </a:r>
            <a:r>
              <a:rPr lang="en-US" dirty="0"/>
              <a:t> </a:t>
            </a:r>
            <a:r>
              <a:rPr lang="en-US" dirty="0" err="1"/>
              <a:t>zanemaruju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NVO-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uraditi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postati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sprovoditi</a:t>
            </a:r>
            <a:r>
              <a:rPr lang="sr-Latn-ME" dirty="0" smtClean="0"/>
              <a:t> </a:t>
            </a:r>
            <a:r>
              <a:rPr lang="en-US" dirty="0" err="1" smtClean="0"/>
              <a:t>medijske</a:t>
            </a:r>
            <a:r>
              <a:rPr lang="en-US" dirty="0" smtClean="0"/>
              <a:t> </a:t>
            </a:r>
            <a:r>
              <a:rPr lang="en-US" dirty="0" err="1"/>
              <a:t>kampanje</a:t>
            </a:r>
            <a:r>
              <a:rPr lang="en-US" dirty="0"/>
              <a:t> da bi </a:t>
            </a:r>
            <a:r>
              <a:rPr lang="en-US" dirty="0" err="1"/>
              <a:t>izvršili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privukli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platforma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diskusije</a:t>
            </a:r>
            <a:r>
              <a:rPr lang="en-US" dirty="0"/>
              <a:t>, a </a:t>
            </a:r>
            <a:r>
              <a:rPr lang="en-US" dirty="0" err="1" smtClean="0"/>
              <a:t>daju</a:t>
            </a:r>
            <a:r>
              <a:rPr lang="sr-Latn-ME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/>
              <a:t>doprinos</a:t>
            </a:r>
            <a:r>
              <a:rPr lang="en-US" dirty="0"/>
              <a:t> u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edukaciji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66248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endParaRPr lang="en-US" dirty="0"/>
          </a:p>
          <a:p>
            <a:pPr algn="just"/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s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ponašanjem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adekvatnim </a:t>
            </a:r>
            <a:r>
              <a:rPr lang="pl-PL" dirty="0"/>
              <a:t>zakonskim i regulatornim okvirom i adekvatnim procedurama za </a:t>
            </a:r>
            <a:r>
              <a:rPr lang="pl-PL" dirty="0" smtClean="0"/>
              <a:t>njihovo </a:t>
            </a:r>
            <a:r>
              <a:rPr lang="en-US" dirty="0" err="1" smtClean="0"/>
              <a:t>sprovođenje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jedina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najboljoj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/>
              <a:t>poziciji da podnesu pritužbu društvu ili, na kraju, regulatornim i pravosudnim tijelima.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8154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je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da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udruži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stigli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praga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uvida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međusobnih</a:t>
            </a:r>
            <a:r>
              <a:rPr lang="en-US" dirty="0"/>
              <a:t> </a:t>
            </a:r>
            <a:r>
              <a:rPr lang="en-US" dirty="0" err="1" smtClean="0"/>
              <a:t>kontakata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posljedično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do </a:t>
            </a:r>
            <a:r>
              <a:rPr lang="en-US" dirty="0" err="1"/>
              <a:t>praga</a:t>
            </a:r>
            <a:r>
              <a:rPr lang="en-US" dirty="0"/>
              <a:t> </a:t>
            </a:r>
            <a:r>
              <a:rPr lang="en-US" dirty="0" err="1"/>
              <a:t>neophodnog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38645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Dioničarski</a:t>
            </a:r>
            <a:r>
              <a:rPr lang="en-US" dirty="0"/>
              <a:t>/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sporazumi</a:t>
            </a:r>
            <a:endParaRPr lang="en-US" dirty="0"/>
          </a:p>
          <a:p>
            <a:pPr algn="just"/>
            <a:r>
              <a:rPr lang="pl-PL" dirty="0" smtClean="0"/>
              <a:t>Dioničarski/akcionarski </a:t>
            </a:r>
            <a:r>
              <a:rPr lang="pl-PL" dirty="0"/>
              <a:t>sporazumi mogu biti važan instrument za </a:t>
            </a:r>
            <a:r>
              <a:rPr lang="pl-PL" dirty="0" smtClean="0"/>
              <a:t>zajedničko </a:t>
            </a:r>
            <a:r>
              <a:rPr lang="en-US" dirty="0" err="1" smtClean="0"/>
              <a:t>djelovanje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Ustvari</a:t>
            </a:r>
            <a:r>
              <a:rPr lang="en-US" dirty="0"/>
              <a:t>,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 smtClean="0"/>
              <a:t>manjinskim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pojedina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Situacija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složenija</a:t>
            </a:r>
            <a:r>
              <a:rPr lang="en-US" dirty="0"/>
              <a:t>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zaključe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od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smtClean="0"/>
              <a:t>organa </a:t>
            </a:r>
            <a:r>
              <a:rPr lang="en-US" dirty="0" err="1"/>
              <a:t>upravljanja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“</a:t>
            </a:r>
            <a:r>
              <a:rPr lang="en-US" dirty="0" err="1"/>
              <a:t>zaključani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obavezati</a:t>
            </a:r>
            <a:r>
              <a:rPr lang="en-US" dirty="0"/>
              <a:t> da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prijedloge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uvijek</a:t>
            </a:r>
            <a:r>
              <a:rPr lang="en-US" dirty="0"/>
              <a:t> prate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prodaju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35697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privatni</a:t>
            </a:r>
            <a:r>
              <a:rPr lang="en-US" dirty="0"/>
              <a:t> </a:t>
            </a:r>
            <a:r>
              <a:rPr lang="en-US" dirty="0" err="1" smtClean="0"/>
              <a:t>ugovori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građanskog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Pa </a:t>
            </a:r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implikacija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pojašnjenja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Prvo</a:t>
            </a:r>
            <a:r>
              <a:rPr lang="en-US" dirty="0"/>
              <a:t>, </a:t>
            </a:r>
            <a:r>
              <a:rPr lang="en-US" dirty="0" err="1"/>
              <a:t>dioničarski</a:t>
            </a:r>
            <a:r>
              <a:rPr lang="en-US" dirty="0"/>
              <a:t>/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sporazumi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suprotnosti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,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 smtClean="0"/>
              <a:t>reguliran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(u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režimom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631582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spriječiti</a:t>
            </a:r>
            <a:r>
              <a:rPr lang="en-US" dirty="0"/>
              <a:t> gore </a:t>
            </a:r>
            <a:r>
              <a:rPr lang="en-US" dirty="0" err="1"/>
              <a:t>spomenute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zloupotrebe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kontrolira</a:t>
            </a:r>
            <a:r>
              <a:rPr lang="en-US" dirty="0"/>
              <a:t> </a:t>
            </a:r>
            <a:r>
              <a:rPr lang="en-US" dirty="0" err="1"/>
              <a:t>glasačko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zabrane</a:t>
            </a:r>
            <a:r>
              <a:rPr lang="en-US" dirty="0" smtClean="0"/>
              <a:t> </a:t>
            </a:r>
            <a:r>
              <a:rPr lang="en-US" dirty="0" err="1"/>
              <a:t>uključivanja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u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Na kraju, neophodno je (posebno za društva čijim se </a:t>
            </a:r>
            <a:r>
              <a:rPr lang="pl-PL" dirty="0" smtClean="0"/>
              <a:t>dionicama/akcijama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) da se </a:t>
            </a:r>
            <a:r>
              <a:rPr lang="en-US" dirty="0" err="1"/>
              <a:t>predvidi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glasanjem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zahtijevati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. 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 smtClean="0"/>
              <a:t>bude</a:t>
            </a:r>
            <a:r>
              <a:rPr lang="sr-Latn-ME" dirty="0" smtClean="0"/>
              <a:t> </a:t>
            </a:r>
            <a:r>
              <a:rPr lang="en-US" dirty="0" err="1" smtClean="0"/>
              <a:t>obaviještena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2323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F.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Pored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Glavna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unesu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u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kapital-učešće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namjere</a:t>
            </a:r>
            <a:r>
              <a:rPr lang="en-US" dirty="0"/>
              <a:t> da se </a:t>
            </a:r>
            <a:r>
              <a:rPr lang="en-US" dirty="0" err="1" smtClean="0"/>
              <a:t>kupe</a:t>
            </a:r>
            <a:r>
              <a:rPr lang="sr-Latn-ME" dirty="0" smtClean="0"/>
              <a:t> </a:t>
            </a:r>
            <a:r>
              <a:rPr lang="pl-PL" dirty="0" smtClean="0"/>
              <a:t>dodatne </a:t>
            </a:r>
            <a:r>
              <a:rPr lang="pl-PL" dirty="0"/>
              <a:t>dionice/akcije ili stekne kontrola nad društvom.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60658774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/>
              <a:t>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 smtClean="0"/>
              <a:t>odgovornim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pored njihove ograničene odgovornosti.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se posebno odnosi na </a:t>
            </a:r>
            <a:r>
              <a:rPr lang="pl-PL" dirty="0" smtClean="0"/>
              <a:t>kontrolne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mu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obavezujuće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55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3383"/>
            <a:ext cx="10515600" cy="527358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Ako je društvo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bez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njihova</a:t>
            </a:r>
            <a:r>
              <a:rPr lang="sr-Latn-ME" dirty="0"/>
              <a:t> </a:t>
            </a:r>
            <a:r>
              <a:rPr lang="en-US" dirty="0" err="1"/>
              <a:t>računovodstvena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sr-Latn-ME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dijeliti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konvert</a:t>
            </a:r>
            <a:r>
              <a:rPr lang="sr-Latn-ME" dirty="0" smtClean="0"/>
              <a:t>ovati </a:t>
            </a:r>
            <a:r>
              <a:rPr lang="en-US" dirty="0" smtClean="0"/>
              <a:t>u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510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6817</Words>
  <Application>Microsoft Office PowerPoint</Application>
  <PresentationFormat>Widescreen</PresentationFormat>
  <Paragraphs>386</Paragraphs>
  <Slides>89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3" baseType="lpstr">
      <vt:lpstr>Arial</vt:lpstr>
      <vt:lpstr>Calibri</vt:lpstr>
      <vt:lpstr>Calibri Light</vt:lpstr>
      <vt:lpstr>Office Theme</vt:lpstr>
      <vt:lpstr>KORPORATIVNO UPRAVLJANJE</vt:lpstr>
      <vt:lpstr>Sadržaj </vt:lpstr>
      <vt:lpstr>Uvod </vt:lpstr>
      <vt:lpstr>PowerPoint Presentation</vt:lpstr>
      <vt:lpstr>PowerPoint Presentation</vt:lpstr>
      <vt:lpstr>A – Pojam i vrste prava  dioničara/akcionara</vt:lpstr>
      <vt:lpstr>PowerPoint Presentation</vt:lpstr>
      <vt:lpstr> a) Obične dionice/akcije </vt:lpstr>
      <vt:lpstr>PowerPoint Presentation</vt:lpstr>
      <vt:lpstr>b) Preferencijalne dionice/akcije</vt:lpstr>
      <vt:lpstr>PowerPoint Presentation</vt:lpstr>
      <vt:lpstr>PowerPoint Presentation</vt:lpstr>
      <vt:lpstr>PowerPoint Presentation</vt:lpstr>
      <vt:lpstr>c) Dionice/akcije s pravom glasa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 - Posebna prava dioničara/akcionara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C. Država kao dioničar/akcionar </vt:lpstr>
      <vt:lpstr>PowerPoint Presentation</vt:lpstr>
      <vt:lpstr>PowerPoint Presentation</vt:lpstr>
      <vt:lpstr>D. Registar dioničara/akcionara društva</vt:lpstr>
      <vt:lpstr>PowerPoint Presentation</vt:lpstr>
      <vt:lpstr>E. Zaštita prava dioničara/akcionara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F. Obaveze dioničara/akcionara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44</cp:revision>
  <dcterms:created xsi:type="dcterms:W3CDTF">2019-04-15T21:53:46Z</dcterms:created>
  <dcterms:modified xsi:type="dcterms:W3CDTF">2019-04-23T15:29:30Z</dcterms:modified>
</cp:coreProperties>
</file>