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26" r:id="rId5"/>
    <p:sldId id="259" r:id="rId6"/>
    <p:sldId id="260" r:id="rId7"/>
    <p:sldId id="261" r:id="rId8"/>
    <p:sldId id="262" r:id="rId9"/>
    <p:sldId id="263" r:id="rId10"/>
    <p:sldId id="327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316" r:id="rId26"/>
    <p:sldId id="278" r:id="rId27"/>
    <p:sldId id="279" r:id="rId28"/>
    <p:sldId id="280" r:id="rId29"/>
    <p:sldId id="281" r:id="rId30"/>
    <p:sldId id="282" r:id="rId31"/>
    <p:sldId id="283" r:id="rId32"/>
    <p:sldId id="317" r:id="rId33"/>
    <p:sldId id="285" r:id="rId34"/>
    <p:sldId id="318" r:id="rId35"/>
    <p:sldId id="286" r:id="rId36"/>
    <p:sldId id="287" r:id="rId37"/>
    <p:sldId id="328" r:id="rId38"/>
    <p:sldId id="288" r:id="rId39"/>
    <p:sldId id="289" r:id="rId40"/>
    <p:sldId id="320" r:id="rId41"/>
    <p:sldId id="290" r:id="rId42"/>
    <p:sldId id="291" r:id="rId43"/>
    <p:sldId id="321" r:id="rId44"/>
    <p:sldId id="292" r:id="rId45"/>
    <p:sldId id="293" r:id="rId46"/>
    <p:sldId id="294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22" r:id="rId56"/>
    <p:sldId id="304" r:id="rId57"/>
    <p:sldId id="305" r:id="rId58"/>
    <p:sldId id="323" r:id="rId59"/>
    <p:sldId id="306" r:id="rId60"/>
    <p:sldId id="324" r:id="rId61"/>
    <p:sldId id="307" r:id="rId62"/>
    <p:sldId id="308" r:id="rId63"/>
    <p:sldId id="325" r:id="rId64"/>
    <p:sldId id="309" r:id="rId65"/>
    <p:sldId id="310" r:id="rId66"/>
    <p:sldId id="311" r:id="rId67"/>
    <p:sldId id="312" r:id="rId68"/>
    <p:sldId id="313" r:id="rId69"/>
    <p:sldId id="314" r:id="rId7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3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8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4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35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820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1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2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20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3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2BAA0-398E-422A-9E0C-FE4A0A34A2D2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FDA5C-56EE-41F5-89A9-32DE5534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3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3600" dirty="0"/>
              <a:t>KAMATA KAO CIJENA NOVCA  I RIZICI TRŽIŠTA </a:t>
            </a:r>
            <a:endParaRPr lang="en-US" sz="3600" dirty="0"/>
          </a:p>
          <a:p>
            <a:endParaRPr lang="sr-Latn-ME" dirty="0" smtClean="0"/>
          </a:p>
          <a:p>
            <a:r>
              <a:rPr lang="sr-Latn-ME" sz="3500" dirty="0" smtClean="0"/>
              <a:t>Prof. Dr Halil Kalač</a:t>
            </a:r>
            <a:endParaRPr lang="sr-Latn-ME" sz="3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535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/>
          <a:lstStyle/>
          <a:p>
            <a:r>
              <a:rPr lang="pl-PL" dirty="0"/>
              <a:t>Razlikuje se realna i nominalna kamatna stopa.</a:t>
            </a:r>
          </a:p>
          <a:p>
            <a:r>
              <a:rPr lang="pl-PL" dirty="0"/>
              <a:t> Realna kamata je u stvari nominalna korigovana za indeks cijena.</a:t>
            </a:r>
          </a:p>
          <a:p>
            <a:pPr algn="just"/>
            <a:r>
              <a:rPr lang="pl-PL" dirty="0"/>
              <a:t> Realna kamata određuje odnose na tržištu, dok je nominalna pod direktnom kontrolom monetarne vlasti (centralne banke).</a:t>
            </a:r>
          </a:p>
          <a:p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,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, </a:t>
            </a:r>
            <a:r>
              <a:rPr lang="en-US" dirty="0" err="1"/>
              <a:t>teorije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Ovd</a:t>
            </a:r>
            <a:r>
              <a:rPr lang="sr-Latn-ME" dirty="0"/>
              <a:t>j</a:t>
            </a:r>
            <a:r>
              <a:rPr lang="en-US" dirty="0"/>
              <a:t>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dominantne</a:t>
            </a:r>
            <a:r>
              <a:rPr lang="en-US" dirty="0"/>
              <a:t> </a:t>
            </a:r>
            <a:r>
              <a:rPr lang="en-US" dirty="0" err="1"/>
              <a:t>teorije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960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2. FUNKCIJE KAMATE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/>
          </a:bodyPr>
          <a:lstStyle/>
          <a:p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li se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ukinuti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nepotrebna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štetna</a:t>
            </a:r>
            <a:r>
              <a:rPr lang="en-US" dirty="0"/>
              <a:t>, u </a:t>
            </a:r>
            <a:r>
              <a:rPr lang="en-US" dirty="0" err="1"/>
              <a:t>privredi</a:t>
            </a:r>
            <a:r>
              <a:rPr lang="en-US" dirty="0"/>
              <a:t>?</a:t>
            </a:r>
          </a:p>
          <a:p>
            <a:pPr algn="just"/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.</a:t>
            </a:r>
          </a:p>
          <a:p>
            <a:r>
              <a:rPr lang="en-US" dirty="0"/>
              <a:t>Da </a:t>
            </a:r>
            <a:r>
              <a:rPr lang="en-US" dirty="0" err="1"/>
              <a:t>navedemo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najznačajnije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(regulator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sektora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privredi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pl-PL" dirty="0"/>
              <a:t>2. Faktor racionalne upotrebe sredstava,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359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3.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ešnog</a:t>
            </a:r>
            <a:r>
              <a:rPr lang="en-US" dirty="0" smtClean="0"/>
              <a:t> </a:t>
            </a:r>
            <a:r>
              <a:rPr lang="en-US" dirty="0" err="1"/>
              <a:t>funkcionisanja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alokacije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(</a:t>
            </a:r>
            <a:r>
              <a:rPr lang="en-US" dirty="0" err="1"/>
              <a:t>stanovništva</a:t>
            </a:r>
            <a:r>
              <a:rPr lang="en-US" dirty="0"/>
              <a:t>,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banaka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, </a:t>
            </a:r>
            <a:r>
              <a:rPr lang="en-US" dirty="0" err="1"/>
              <a:t>inostranstva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pl-PL" dirty="0"/>
              <a:t>5. Faktor monetarno - kreditne regulacije i eftkasne monetarne politike,</a:t>
            </a:r>
          </a:p>
          <a:p>
            <a:pPr marL="0" indent="0">
              <a:buNone/>
            </a:pPr>
            <a:r>
              <a:rPr lang="pl-PL" dirty="0"/>
              <a:t>6. Faktor za funkcionisanje bankarskog sistema,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dohotka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8. Faktor za međunarodno kretanje kapitala,</a:t>
            </a:r>
          </a:p>
          <a:p>
            <a:pPr marL="0" indent="0" algn="just">
              <a:buNone/>
            </a:pPr>
            <a:r>
              <a:rPr lang="en-US" dirty="0"/>
              <a:t>9.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inflacije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10.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stabilizacione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se o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funkcijama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0780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>
                <a:latin typeface="+mn-lt"/>
              </a:rPr>
              <a:t/>
            </a:r>
            <a:br>
              <a:rPr lang="sr-Latn-ME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3</a:t>
            </a:r>
            <a:r>
              <a:rPr lang="en-US" sz="3600" dirty="0">
                <a:latin typeface="+mn-lt"/>
              </a:rPr>
              <a:t>. VRSTE KAMATNIH STOPA</a:t>
            </a:r>
            <a:r>
              <a:rPr lang="sr-Latn-ME" b="1" dirty="0"/>
              <a:t/>
            </a:r>
            <a:br>
              <a:rPr lang="sr-Latn-ME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Kamatna</a:t>
            </a:r>
            <a:r>
              <a:rPr lang="en-US" b="1" dirty="0" smtClean="0"/>
              <a:t> </a:t>
            </a:r>
            <a:r>
              <a:rPr lang="en-US" b="1" dirty="0" err="1"/>
              <a:t>stopa</a:t>
            </a:r>
            <a:r>
              <a:rPr lang="en-US" b="1" dirty="0"/>
              <a:t> </a:t>
            </a:r>
            <a:r>
              <a:rPr lang="en-US" b="1" dirty="0" err="1" smtClean="0"/>
              <a:t>nije</a:t>
            </a:r>
            <a:r>
              <a:rPr lang="sr-Latn-ME" b="1" dirty="0" smtClean="0"/>
              <a:t> </a:t>
            </a:r>
            <a:r>
              <a:rPr lang="en-US" b="1" dirty="0" err="1" smtClean="0"/>
              <a:t>jedinstvena</a:t>
            </a:r>
            <a:r>
              <a:rPr lang="en-US" b="1" dirty="0" smtClean="0"/>
              <a:t> </a:t>
            </a:r>
            <a:r>
              <a:rPr lang="en-US" b="1" dirty="0" err="1"/>
              <a:t>kategorija</a:t>
            </a:r>
            <a:r>
              <a:rPr lang="en-US" b="1" dirty="0"/>
              <a:t> </a:t>
            </a:r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u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(</a:t>
            </a:r>
            <a:r>
              <a:rPr lang="en-US" dirty="0" err="1"/>
              <a:t>aktivna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pasivna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),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vrstama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(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pl-PL" dirty="0" smtClean="0"/>
              <a:t>banaka</a:t>
            </a:r>
            <a:r>
              <a:rPr lang="pl-PL" dirty="0"/>
              <a:t>, krediti centralne banke, međunarodni krediti), realna i nominalna </a:t>
            </a:r>
            <a:r>
              <a:rPr lang="pl-PL" dirty="0" smtClean="0"/>
              <a:t>kamatna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elovit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/>
              <a:t>tome </a:t>
            </a:r>
            <a:r>
              <a:rPr lang="en-US" dirty="0" err="1"/>
              <a:t>vodi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određena</a:t>
            </a:r>
            <a:r>
              <a:rPr lang="sr-Latn-ME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-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v</a:t>
            </a:r>
            <a:r>
              <a:rPr lang="en-US" dirty="0" err="1" smtClean="0"/>
              <a:t>tinog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niske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politika</a:t>
            </a:r>
            <a:r>
              <a:rPr lang="sr-Latn-ME" dirty="0" smtClean="0"/>
              <a:t> </a:t>
            </a:r>
            <a:r>
              <a:rPr lang="en-US" dirty="0" err="1" smtClean="0"/>
              <a:t>skupog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)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opšteg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zdravlja</a:t>
            </a:r>
            <a:r>
              <a:rPr lang="en-US" dirty="0"/>
              <a:t>”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950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4. MEHANIZAM KAMATNIH STOPA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1</a:t>
            </a:r>
            <a:r>
              <a:rPr lang="pl-PL" b="1" dirty="0"/>
              <a:t>) KAMATNE STOPE CENTRALNE BANKE</a:t>
            </a:r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 je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koga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sr-Latn-ME" dirty="0" smtClean="0"/>
              <a:t>se uspostavljaju </a:t>
            </a:r>
            <a:r>
              <a:rPr lang="en-US" dirty="0" err="1" smtClean="0"/>
              <a:t>odnosi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učesnica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uvažavanje</a:t>
            </a:r>
            <a:r>
              <a:rPr lang="en-US" dirty="0"/>
              <a:t> </a:t>
            </a:r>
            <a:r>
              <a:rPr lang="en-US" dirty="0" err="1"/>
              <a:t>trenutne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vlada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njihovih</a:t>
            </a:r>
            <a:r>
              <a:rPr lang="sr-Latn-ME" dirty="0" smtClean="0"/>
              <a:t> </a:t>
            </a:r>
            <a:r>
              <a:rPr lang="en-US" dirty="0" err="1" smtClean="0"/>
              <a:t>komitenata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se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pl-PL" dirty="0"/>
              <a:t>autonomno odrediti i od strane centralne banke, već prema njenoj </a:t>
            </a:r>
            <a:r>
              <a:rPr lang="pl-PL" dirty="0" smtClean="0"/>
              <a:t>procjeni </a:t>
            </a:r>
            <a:r>
              <a:rPr lang="pl-PL" dirty="0"/>
              <a:t>odnosa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/>
              <a:t>aktuelne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makroekonomske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301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6518"/>
            <a:ext cx="10515600" cy="570044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Stoga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susreće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az-Cyrl-AZ" dirty="0"/>
              <a:t>ех </a:t>
            </a:r>
            <a:r>
              <a:rPr lang="en-US" dirty="0"/>
              <a:t>ante </a:t>
            </a:r>
            <a:r>
              <a:rPr lang="en-US" dirty="0" err="1"/>
              <a:t>određivanje</a:t>
            </a:r>
            <a:r>
              <a:rPr lang="en-US" dirty="0"/>
              <a:t> (</a:t>
            </a:r>
            <a:r>
              <a:rPr lang="en-US" dirty="0" err="1"/>
              <a:t>limitiranje</a:t>
            </a:r>
            <a:r>
              <a:rPr lang="en-US" dirty="0"/>
              <a:t>)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stvarne</a:t>
            </a:r>
            <a:r>
              <a:rPr lang="en-US" dirty="0" smtClean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 smtClean="0"/>
              <a:t>formirati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odraz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prilagođavanje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pl-PL" sz="2800" dirty="0" smtClean="0"/>
              <a:t>- </a:t>
            </a:r>
            <a:r>
              <a:rPr lang="pl-PL" sz="2800" dirty="0"/>
              <a:t>eskontnoj i lombardnoj stopi centralne banke,</a:t>
            </a:r>
          </a:p>
          <a:p>
            <a:pPr marL="457200" lvl="1" indent="0" algn="just">
              <a:buNone/>
            </a:pPr>
            <a:r>
              <a:rPr lang="pl-PL" sz="2800" dirty="0" smtClean="0"/>
              <a:t>- </a:t>
            </a:r>
            <a:r>
              <a:rPr lang="pl-PL" sz="2800" dirty="0"/>
              <a:t>diskontnoj stopi centralne banke na hartije od </a:t>
            </a:r>
            <a:r>
              <a:rPr lang="pl-PL" sz="2800" dirty="0" smtClean="0"/>
              <a:t>vrijednosti </a:t>
            </a:r>
            <a:r>
              <a:rPr lang="pl-PL" sz="2800" dirty="0"/>
              <a:t>tržišta novca,</a:t>
            </a:r>
          </a:p>
          <a:p>
            <a:pPr lvl="1">
              <a:buFontTx/>
              <a:buChar char="-"/>
            </a:pPr>
            <a:r>
              <a:rPr lang="pt-BR" sz="2800" dirty="0" smtClean="0"/>
              <a:t>neto </a:t>
            </a:r>
            <a:r>
              <a:rPr lang="pt-BR" sz="2800" dirty="0"/>
              <a:t>kamati koja se formira na internacionalnom tržištu </a:t>
            </a:r>
            <a:r>
              <a:rPr lang="pt-BR" sz="2800" dirty="0" smtClean="0"/>
              <a:t>novca.</a:t>
            </a:r>
            <a:endParaRPr lang="sr-Latn-ME" sz="2800" dirty="0"/>
          </a:p>
          <a:p>
            <a:pPr lvl="1" algn="just"/>
            <a:r>
              <a:rPr lang="en-US" sz="2800" dirty="0" err="1" smtClean="0"/>
              <a:t>Kamatne</a:t>
            </a:r>
            <a:r>
              <a:rPr lang="en-US" sz="2800" dirty="0" smtClean="0"/>
              <a:t> </a:t>
            </a:r>
            <a:r>
              <a:rPr lang="en-US" sz="2800" dirty="0"/>
              <a:t>stope u </a:t>
            </a:r>
            <a:r>
              <a:rPr lang="en-US" sz="2800" dirty="0" err="1"/>
              <a:t>transakcijama</a:t>
            </a:r>
            <a:r>
              <a:rPr lang="en-US" sz="2800" dirty="0"/>
              <a:t> </a:t>
            </a:r>
            <a:r>
              <a:rPr lang="en-US" sz="2800" dirty="0" err="1"/>
              <a:t>novcem</a:t>
            </a:r>
            <a:r>
              <a:rPr lang="en-US" sz="2800" dirty="0"/>
              <a:t> </a:t>
            </a:r>
            <a:r>
              <a:rPr lang="en-US" sz="2800" dirty="0" err="1"/>
              <a:t>izme</a:t>
            </a:r>
            <a:r>
              <a:rPr lang="sr-Latn-ME" sz="2800" dirty="0"/>
              <a:t>đ</a:t>
            </a:r>
            <a:r>
              <a:rPr lang="en-US" sz="2800" dirty="0"/>
              <a:t>u </a:t>
            </a:r>
            <a:r>
              <a:rPr lang="en-US" sz="2800" dirty="0" err="1"/>
              <a:t>poslovnih</a:t>
            </a:r>
            <a:r>
              <a:rPr lang="en-US" sz="2800" dirty="0"/>
              <a:t> </a:t>
            </a:r>
            <a:r>
              <a:rPr lang="en-US" sz="2800" dirty="0" err="1"/>
              <a:t>banaka</a:t>
            </a:r>
            <a:r>
              <a:rPr lang="en-US" sz="2800" dirty="0"/>
              <a:t> </a:t>
            </a:r>
            <a:r>
              <a:rPr lang="en-US" sz="2800" dirty="0" err="1"/>
              <a:t>utvrđuju</a:t>
            </a:r>
            <a:r>
              <a:rPr lang="sr-Latn-ME" sz="2800" dirty="0"/>
              <a:t> </a:t>
            </a:r>
            <a:r>
              <a:rPr lang="en-US" sz="2800" dirty="0"/>
              <a:t>se “</a:t>
            </a:r>
            <a:r>
              <a:rPr lang="en-US" sz="2800" dirty="0" err="1"/>
              <a:t>bilateralno</a:t>
            </a:r>
            <a:r>
              <a:rPr lang="en-US" sz="2800" dirty="0"/>
              <a:t> u </a:t>
            </a:r>
            <a:r>
              <a:rPr lang="en-US" sz="2800" dirty="0" err="1"/>
              <a:t>svakoj</a:t>
            </a:r>
            <a:r>
              <a:rPr lang="en-US" sz="2800" dirty="0"/>
              <a:t> </a:t>
            </a:r>
            <a:r>
              <a:rPr lang="en-US" sz="2800" dirty="0" err="1"/>
              <a:t>bankarskoj</a:t>
            </a:r>
            <a:r>
              <a:rPr lang="en-US" sz="2800" dirty="0"/>
              <a:t> </a:t>
            </a:r>
            <a:r>
              <a:rPr lang="en-US" sz="2800" dirty="0" err="1"/>
              <a:t>operaciji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 smtClean="0"/>
              <a:t>tržišt</a:t>
            </a:r>
            <a:r>
              <a:rPr lang="sr-Latn-ME" sz="2800" dirty="0" smtClean="0"/>
              <a:t>im</a:t>
            </a:r>
            <a:r>
              <a:rPr lang="en-US" sz="2800" dirty="0" smtClean="0"/>
              <a:t>a </a:t>
            </a:r>
            <a:r>
              <a:rPr lang="en-US" sz="2800" dirty="0" err="1"/>
              <a:t>novca</a:t>
            </a:r>
            <a:r>
              <a:rPr lang="en-US" sz="2800" dirty="0"/>
              <a:t>”, a </a:t>
            </a:r>
            <a:r>
              <a:rPr lang="en-US" sz="2800" dirty="0" err="1"/>
              <a:t>najčešće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odraz</a:t>
            </a:r>
            <a:r>
              <a:rPr lang="sr-Latn-ME" sz="2800" dirty="0"/>
              <a:t> </a:t>
            </a:r>
            <a:r>
              <a:rPr lang="en-US" sz="2800" dirty="0" err="1"/>
              <a:t>stvarne</a:t>
            </a:r>
            <a:r>
              <a:rPr lang="en-US" sz="2800" dirty="0"/>
              <a:t> </a:t>
            </a:r>
            <a:r>
              <a:rPr lang="en-US" sz="2800" dirty="0" err="1"/>
              <a:t>tražnje</a:t>
            </a:r>
            <a:r>
              <a:rPr lang="en-US" sz="2800" dirty="0"/>
              <a:t> </a:t>
            </a:r>
            <a:r>
              <a:rPr lang="en-US" sz="2800" dirty="0" err="1"/>
              <a:t>novca</a:t>
            </a:r>
            <a:r>
              <a:rPr lang="en-US" sz="2800" dirty="0"/>
              <a:t>. </a:t>
            </a:r>
            <a:endParaRPr lang="sr-Latn-ME" sz="2800" dirty="0"/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9963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polazna</a:t>
            </a:r>
            <a:r>
              <a:rPr lang="en-US" dirty="0" smtClean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stope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To </a:t>
            </a:r>
            <a:r>
              <a:rPr lang="en-US" dirty="0"/>
              <a:t>je “</a:t>
            </a:r>
            <a:r>
              <a:rPr lang="en-US" dirty="0" err="1"/>
              <a:t>stožer</a:t>
            </a:r>
            <a:r>
              <a:rPr lang="en-US" dirty="0"/>
              <a:t>”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 smtClean="0"/>
              <a:t>koga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ustvari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centralne</a:t>
            </a:r>
            <a:r>
              <a:rPr lang="sr-Latn-ME" dirty="0" smtClean="0"/>
              <a:t> </a:t>
            </a:r>
            <a:r>
              <a:rPr lang="pl-PL" dirty="0" smtClean="0"/>
              <a:t>banke</a:t>
            </a:r>
            <a:r>
              <a:rPr lang="pl-PL" dirty="0"/>
              <a:t>, odnosno zvanična </a:t>
            </a:r>
            <a:r>
              <a:rPr lang="pl-PL" dirty="0" smtClean="0"/>
              <a:t>cijena </a:t>
            </a:r>
            <a:r>
              <a:rPr lang="pl-PL" dirty="0"/>
              <a:t>novca. </a:t>
            </a:r>
            <a:endParaRPr lang="pl-PL" dirty="0" smtClean="0"/>
          </a:p>
          <a:p>
            <a:pPr algn="just"/>
            <a:r>
              <a:rPr lang="pl-PL" dirty="0" smtClean="0"/>
              <a:t>Centralna </a:t>
            </a:r>
            <a:r>
              <a:rPr lang="pl-PL" dirty="0"/>
              <a:t>banka je potpuno </a:t>
            </a:r>
            <a:r>
              <a:rPr lang="pl-PL" dirty="0" smtClean="0"/>
              <a:t>autonomna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samostalna</a:t>
            </a:r>
            <a:r>
              <a:rPr lang="en-US" dirty="0"/>
              <a:t> u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što</a:t>
            </a:r>
            <a:r>
              <a:rPr lang="en-US" dirty="0"/>
              <a:t> bi </a:t>
            </a:r>
            <a:r>
              <a:rPr lang="en-US" dirty="0" err="1"/>
              <a:t>trebala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vođenja</a:t>
            </a:r>
            <a:r>
              <a:rPr lang="sr-Latn-ME" dirty="0" smtClean="0"/>
              <a:t> </a:t>
            </a:r>
            <a:r>
              <a:rPr lang="en-US" dirty="0" err="1" smtClean="0"/>
              <a:t>ukupne</a:t>
            </a:r>
            <a:r>
              <a:rPr lang="en-US" dirty="0" smtClean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.</a:t>
            </a:r>
            <a:endParaRPr lang="sr-Latn-ME" b="1" dirty="0" smtClean="0"/>
          </a:p>
          <a:p>
            <a:pPr algn="just"/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značajnije</a:t>
            </a:r>
            <a:r>
              <a:rPr lang="en-US" dirty="0"/>
              <a:t> </a:t>
            </a:r>
            <a:r>
              <a:rPr lang="en-US" dirty="0" err="1" smtClean="0"/>
              <a:t>odst</a:t>
            </a:r>
            <a:r>
              <a:rPr lang="sr-Latn-ME" dirty="0" smtClean="0"/>
              <a:t>u</a:t>
            </a:r>
            <a:r>
              <a:rPr lang="en-US" dirty="0" err="1" smtClean="0"/>
              <a:t>panje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pl-PL" dirty="0" smtClean="0"/>
              <a:t>banaka </a:t>
            </a:r>
            <a:r>
              <a:rPr lang="pl-PL" dirty="0"/>
              <a:t>od eskontne stope (uvećane za troškove manipulacije novcem kod banaka</a:t>
            </a:r>
            <a:r>
              <a:rPr lang="pl-PL" dirty="0" smtClean="0"/>
              <a:t>), što </a:t>
            </a:r>
            <a:r>
              <a:rPr lang="pl-PL" dirty="0"/>
              <a:t>je upravo slučaj danas</a:t>
            </a:r>
            <a:r>
              <a:rPr lang="pl-PL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457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Drugi</a:t>
            </a:r>
            <a:r>
              <a:rPr lang="en-US" dirty="0"/>
              <a:t> “</a:t>
            </a:r>
            <a:r>
              <a:rPr lang="en-US" dirty="0" err="1"/>
              <a:t>orijentir</a:t>
            </a:r>
            <a:r>
              <a:rPr lang="en-US" dirty="0"/>
              <a:t>” u </a:t>
            </a:r>
            <a:r>
              <a:rPr lang="en-US" dirty="0" err="1"/>
              <a:t>formiranju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poslovne</a:t>
            </a:r>
            <a:r>
              <a:rPr lang="sr-Latn-ME" dirty="0" smtClean="0"/>
              <a:t> </a:t>
            </a:r>
            <a:r>
              <a:rPr lang="pl-PL" dirty="0" smtClean="0"/>
              <a:t>banke </a:t>
            </a:r>
            <a:r>
              <a:rPr lang="pl-PL" dirty="0"/>
              <a:t>imaju u visini kamate na lombardne kredite, odnosno diskontne kamate </a:t>
            </a:r>
            <a:r>
              <a:rPr lang="pl-PL" dirty="0" smtClean="0"/>
              <a:t>po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otkupljuje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emitovane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je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pasivne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plaćaju</a:t>
            </a:r>
            <a:r>
              <a:rPr lang="sr-Latn-ME" dirty="0" smtClean="0"/>
              <a:t> </a:t>
            </a:r>
            <a:r>
              <a:rPr lang="en-US" dirty="0" err="1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deponentima</a:t>
            </a:r>
            <a:r>
              <a:rPr lang="en-US" dirty="0"/>
              <a:t>)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, to je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dodati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marža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pokrivaju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niža</a:t>
            </a:r>
            <a:r>
              <a:rPr lang="en-US" dirty="0"/>
              <a:t> (</a:t>
            </a:r>
            <a:r>
              <a:rPr lang="en-US" dirty="0" err="1"/>
              <a:t>jevtiniji</a:t>
            </a:r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)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banci</a:t>
            </a:r>
            <a:r>
              <a:rPr lang="en-US" dirty="0" smtClean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nižu</a:t>
            </a:r>
            <a:r>
              <a:rPr lang="en-US" dirty="0"/>
              <a:t> </a:t>
            </a:r>
            <a:r>
              <a:rPr lang="en-US" dirty="0" err="1"/>
              <a:t>aktivnu</a:t>
            </a:r>
            <a:r>
              <a:rPr lang="en-US" dirty="0"/>
              <a:t> </a:t>
            </a:r>
            <a:r>
              <a:rPr lang="en-US" dirty="0" err="1" smtClean="0"/>
              <a:t>kamat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err="1"/>
              <a:t>banka</a:t>
            </a:r>
            <a:r>
              <a:rPr lang="en-US" dirty="0"/>
              <a:t> ne </a:t>
            </a:r>
            <a:r>
              <a:rPr lang="en-US" dirty="0" err="1"/>
              <a:t>želi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 smtClean="0"/>
              <a:t>joj</a:t>
            </a:r>
            <a:r>
              <a:rPr lang="sr-Latn-ME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maržu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profit (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aktivne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pasivne</a:t>
            </a:r>
            <a:r>
              <a:rPr lang="sr-Latn-ME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stope).</a:t>
            </a:r>
          </a:p>
        </p:txBody>
      </p:sp>
    </p:spTree>
    <p:extLst>
      <p:ext uri="{BB962C8B-B14F-4D97-AF65-F5344CB8AC3E}">
        <p14:creationId xmlns:p14="http://schemas.microsoft.com/office/powerpoint/2010/main" val="4084036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varijabilna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je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 smtClean="0"/>
              <a:t>stepena</a:t>
            </a:r>
            <a:r>
              <a:rPr lang="sr-Latn-ME" dirty="0" smtClean="0"/>
              <a:t> </a:t>
            </a:r>
            <a:r>
              <a:rPr lang="pl-PL" dirty="0" smtClean="0"/>
              <a:t>varijabiliteta </a:t>
            </a:r>
            <a:r>
              <a:rPr lang="pl-PL" dirty="0"/>
              <a:t>u odnosu na kamata na terminski novac.</a:t>
            </a:r>
          </a:p>
          <a:p>
            <a:pPr algn="just"/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spremn</a:t>
            </a:r>
            <a:r>
              <a:rPr lang="sr-Latn-ME" dirty="0" smtClean="0"/>
              <a:t>ije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kupujući</a:t>
            </a:r>
            <a:r>
              <a:rPr lang="en-US" dirty="0"/>
              <a:t>”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kratak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(</a:t>
            </a:r>
            <a:r>
              <a:rPr lang="en-US" dirty="0" err="1"/>
              <a:t>sedam</a:t>
            </a:r>
            <a:r>
              <a:rPr lang="en-US" dirty="0"/>
              <a:t>, </a:t>
            </a:r>
            <a:r>
              <a:rPr lang="en-US" dirty="0" err="1" smtClean="0"/>
              <a:t>petnaest</a:t>
            </a:r>
            <a:r>
              <a:rPr lang="sr-Latn-ME" dirty="0" smtClean="0"/>
              <a:t> </a:t>
            </a:r>
            <a:r>
              <a:rPr lang="pl-PL" dirty="0" smtClean="0"/>
              <a:t>dana</a:t>
            </a:r>
            <a:r>
              <a:rPr lang="pl-PL" dirty="0"/>
              <a:t>, mesec dana) da plate i višu kamatu za taj novac od eskontne stope, nego </a:t>
            </a:r>
            <a:r>
              <a:rPr lang="pl-PL" dirty="0" smtClean="0"/>
              <a:t>da </a:t>
            </a:r>
            <a:r>
              <a:rPr lang="en-US" dirty="0" err="1" smtClean="0"/>
              <a:t>eskontuju</a:t>
            </a:r>
            <a:r>
              <a:rPr lang="en-US" dirty="0" smtClean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portfelj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tri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oscilacije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tražilac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izostala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to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 smtClean="0"/>
              <a:t>oscilacija</a:t>
            </a:r>
            <a:r>
              <a:rPr lang="sr-Latn-ME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kratak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489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česte</a:t>
            </a:r>
            <a:r>
              <a:rPr lang="en-US" dirty="0"/>
              <a:t> </a:t>
            </a:r>
            <a:r>
              <a:rPr lang="en-US" dirty="0" err="1"/>
              <a:t>nestabilnosti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oscilacije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njemu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u </a:t>
            </a:r>
            <a:r>
              <a:rPr lang="en-US" dirty="0" err="1"/>
              <a:t>rejtingu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slabih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nesolventnih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/>
              <a:t>,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kamat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sr-Latn-ME" dirty="0" smtClean="0"/>
              <a:t>dodaje</a:t>
            </a:r>
            <a:r>
              <a:rPr lang="en-US" dirty="0" smtClean="0"/>
              <a:t> </a:t>
            </a:r>
            <a:r>
              <a:rPr lang="en-US" dirty="0" err="1" smtClean="0"/>
              <a:t>riziko</a:t>
            </a:r>
            <a:r>
              <a:rPr lang="en-US" dirty="0" smtClean="0"/>
              <a:t> </a:t>
            </a:r>
            <a:r>
              <a:rPr lang="en-US" dirty="0" err="1"/>
              <a:t>premija</a:t>
            </a:r>
            <a:r>
              <a:rPr lang="en-US" dirty="0"/>
              <a:t>.</a:t>
            </a:r>
          </a:p>
          <a:p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stoji</a:t>
            </a:r>
            <a:r>
              <a:rPr lang="en-US" dirty="0"/>
              <a:t> u </a:t>
            </a:r>
            <a:r>
              <a:rPr lang="en-US" dirty="0" err="1"/>
              <a:t>obrnutoj</a:t>
            </a:r>
            <a:r>
              <a:rPr lang="en-US" dirty="0"/>
              <a:t>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bonitetom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 smtClean="0"/>
              <a:t>rejting</a:t>
            </a:r>
            <a:r>
              <a:rPr lang="sr-Latn-ME" dirty="0" smtClean="0"/>
              <a:t> </a:t>
            </a:r>
            <a:r>
              <a:rPr lang="pl-PL" dirty="0" smtClean="0"/>
              <a:t>banke</a:t>
            </a:r>
            <a:r>
              <a:rPr lang="pl-PL" dirty="0"/>
              <a:t>, to je riziko premije niži, i obrnuto. </a:t>
            </a:r>
            <a:endParaRPr lang="pl-PL" dirty="0" smtClean="0"/>
          </a:p>
          <a:p>
            <a:pPr algn="just"/>
            <a:r>
              <a:rPr lang="pl-PL" dirty="0" smtClean="0"/>
              <a:t>Riziko </a:t>
            </a:r>
            <a:r>
              <a:rPr lang="pl-PL" dirty="0"/>
              <a:t>premija na terminskom tržišta </a:t>
            </a:r>
            <a:r>
              <a:rPr lang="pl-PL" dirty="0" smtClean="0"/>
              <a:t>ima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pl-PL" dirty="0"/>
              <a:t>Eskontna stopa u stvari znači </a:t>
            </a:r>
            <a:r>
              <a:rPr lang="pl-PL" dirty="0" smtClean="0"/>
              <a:t>kamatnu </a:t>
            </a:r>
            <a:r>
              <a:rPr lang="pl-PL" dirty="0"/>
              <a:t>stopu po kojoj centralna </a:t>
            </a:r>
            <a:r>
              <a:rPr lang="pl-PL" dirty="0" smtClean="0"/>
              <a:t>banka  o</a:t>
            </a:r>
            <a:r>
              <a:rPr lang="en-US" dirty="0" err="1" smtClean="0"/>
              <a:t>dobrava</a:t>
            </a:r>
            <a:r>
              <a:rPr lang="en-US" dirty="0" smtClean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kanal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 smtClean="0"/>
              <a:t>primarnog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170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1. CIJENA NOVCA – KAMATA</a:t>
            </a:r>
          </a:p>
          <a:p>
            <a:pPr marL="0" indent="0">
              <a:buNone/>
            </a:pPr>
            <a:r>
              <a:rPr lang="sr-Latn-ME" dirty="0" smtClean="0"/>
              <a:t>2. FUNKCIJE KAMATE</a:t>
            </a:r>
          </a:p>
          <a:p>
            <a:pPr marL="0" indent="0">
              <a:buNone/>
            </a:pPr>
            <a:r>
              <a:rPr lang="sr-Latn-ME" dirty="0" smtClean="0"/>
              <a:t>3. VRSTE KAMATNIH STOPA</a:t>
            </a:r>
          </a:p>
          <a:p>
            <a:pPr marL="0" indent="0">
              <a:buNone/>
            </a:pPr>
            <a:r>
              <a:rPr lang="sr-Latn-ME" dirty="0" smtClean="0"/>
              <a:t>4. MEHANIZAM KAMATNIH STOPA</a:t>
            </a:r>
          </a:p>
          <a:p>
            <a:pPr marL="0" indent="0">
              <a:buNone/>
            </a:pPr>
            <a:r>
              <a:rPr lang="sr-Latn-ME" dirty="0" smtClean="0"/>
              <a:t>5. STRUKTURA KAMATNIH STOPA I STRUKTURA FINANSIJSKIH INSTRUMENATA</a:t>
            </a:r>
          </a:p>
          <a:p>
            <a:pPr marL="0" indent="0">
              <a:buNone/>
            </a:pPr>
            <a:r>
              <a:rPr lang="sr-Latn-ME" dirty="0" smtClean="0"/>
              <a:t>6. MEĐUSOBNA POVEZANOST TRŽIŠTA NOVCA I TRŽIŠTA KAPITALA</a:t>
            </a:r>
          </a:p>
          <a:p>
            <a:pPr marL="0" indent="0">
              <a:buNone/>
            </a:pPr>
            <a:r>
              <a:rPr lang="sr-Latn-ME" dirty="0" smtClean="0"/>
              <a:t>7. PONUDA I TRAŽNJA NOVCA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28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Lombardna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pl-PL" dirty="0" smtClean="0"/>
              <a:t>kojoj </a:t>
            </a:r>
            <a:r>
              <a:rPr lang="pl-PL" dirty="0"/>
              <a:t>ona na bazi zaloga hartija od </a:t>
            </a:r>
            <a:r>
              <a:rPr lang="pl-PL" dirty="0" smtClean="0"/>
              <a:t>vrijednosti </a:t>
            </a:r>
            <a:r>
              <a:rPr lang="pl-PL" dirty="0"/>
              <a:t>daje kredite za likvidnost </a:t>
            </a:r>
            <a:r>
              <a:rPr lang="pl-PL" dirty="0" smtClean="0"/>
              <a:t>poslovnim </a:t>
            </a:r>
            <a:r>
              <a:rPr lang="en-US" dirty="0" err="1" smtClean="0"/>
              <a:t>bankama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Ove stope,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gravitacionu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formiranju</a:t>
            </a:r>
            <a:r>
              <a:rPr lang="en-US" dirty="0"/>
              <a:t> </a:t>
            </a:r>
            <a:r>
              <a:rPr lang="en-US" dirty="0" err="1" smtClean="0"/>
              <a:t>kamatnih</a:t>
            </a:r>
            <a:r>
              <a:rPr lang="sr-Latn-ME" dirty="0" smtClean="0"/>
              <a:t> </a:t>
            </a:r>
            <a:r>
              <a:rPr lang="pl-PL" dirty="0" smtClean="0"/>
              <a:t>stopa </a:t>
            </a:r>
            <a:r>
              <a:rPr lang="pl-PL" dirty="0"/>
              <a:t>u bankarskom sistemu i na tržišta novca.</a:t>
            </a:r>
          </a:p>
          <a:p>
            <a:pPr algn="just"/>
            <a:r>
              <a:rPr lang="pl-PL" dirty="0"/>
              <a:t>Postoji i posebna vrsta kamate na hartije od </a:t>
            </a:r>
            <a:r>
              <a:rPr lang="pl-PL" dirty="0" smtClean="0"/>
              <a:t>vrijednosti </a:t>
            </a:r>
            <a:r>
              <a:rPr lang="pl-PL" dirty="0"/>
              <a:t>koja se u </a:t>
            </a:r>
            <a:r>
              <a:rPr lang="pl-PL" dirty="0" smtClean="0"/>
              <a:t>mnogim zemljama </a:t>
            </a:r>
            <a:r>
              <a:rPr lang="pl-PL" dirty="0"/>
              <a:t>naziva diskontna stopa. </a:t>
            </a:r>
            <a:endParaRPr lang="pl-PL" dirty="0" smtClean="0"/>
          </a:p>
          <a:p>
            <a:r>
              <a:rPr lang="pl-PL" dirty="0" smtClean="0"/>
              <a:t>To </a:t>
            </a:r>
            <a:r>
              <a:rPr lang="pl-PL" dirty="0"/>
              <a:t>je kamatna stopa po kojoj se vrši </a:t>
            </a:r>
            <a:r>
              <a:rPr lang="pl-PL" dirty="0" smtClean="0"/>
              <a:t>emisija i </a:t>
            </a:r>
            <a:r>
              <a:rPr lang="pl-PL" dirty="0"/>
              <a:t>otkup hartija od </a:t>
            </a:r>
            <a:r>
              <a:rPr lang="pl-PL" dirty="0" smtClean="0"/>
              <a:t>vrijednosti </a:t>
            </a:r>
            <a:r>
              <a:rPr lang="pl-PL" dirty="0"/>
              <a:t>na tržištu novca od strane centralne banke. </a:t>
            </a:r>
            <a:endParaRPr lang="pl-PL" dirty="0" smtClean="0"/>
          </a:p>
          <a:p>
            <a:pPr algn="just"/>
            <a:r>
              <a:rPr lang="pl-PL" dirty="0" smtClean="0"/>
              <a:t>Postoji diskontna </a:t>
            </a:r>
            <a:r>
              <a:rPr lang="pl-PL" dirty="0"/>
              <a:t>stopa po kojoj centralna banka prodaje hartije od </a:t>
            </a:r>
            <a:r>
              <a:rPr lang="pl-PL" dirty="0" smtClean="0"/>
              <a:t>vrijednosti</a:t>
            </a:r>
            <a:r>
              <a:rPr lang="pl-PL" dirty="0"/>
              <a:t>, ali i </a:t>
            </a:r>
            <a:r>
              <a:rPr lang="pl-PL" dirty="0" smtClean="0"/>
              <a:t>diskontna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kupuje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Ova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direktao</a:t>
            </a:r>
            <a:r>
              <a:rPr lang="en-US" dirty="0"/>
              <a:t> </a:t>
            </a:r>
            <a:r>
              <a:rPr lang="en-US" dirty="0" err="1" smtClean="0"/>
              <a:t>utiče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strukture</a:t>
            </a:r>
            <a:r>
              <a:rPr lang="sr-Latn-ME" dirty="0" smtClean="0"/>
              <a:t> </a:t>
            </a:r>
            <a:r>
              <a:rPr lang="pl-PL" dirty="0" smtClean="0"/>
              <a:t>kamatnih </a:t>
            </a:r>
            <a:r>
              <a:rPr lang="pl-PL" dirty="0"/>
              <a:t>stopa na </a:t>
            </a:r>
            <a:r>
              <a:rPr lang="pl-PL" dirty="0" smtClean="0"/>
              <a:t>tržištu </a:t>
            </a:r>
            <a:r>
              <a:rPr lang="pl-PL" dirty="0"/>
              <a:t>novca.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693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Diskontna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je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,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stalno</a:t>
            </a:r>
            <a:r>
              <a:rPr lang="sr-Latn-ME" dirty="0" smtClean="0"/>
              <a:t> </a:t>
            </a:r>
            <a:r>
              <a:rPr lang="en-US" dirty="0" err="1" smtClean="0"/>
              <a:t>prilagođava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koriguje</a:t>
            </a:r>
            <a:r>
              <a:rPr lang="en-US" dirty="0"/>
              <a:t>) </a:t>
            </a:r>
            <a:r>
              <a:rPr lang="en-US" dirty="0" err="1"/>
              <a:t>ove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a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njenoj</a:t>
            </a:r>
            <a:r>
              <a:rPr lang="en-US" dirty="0" smtClean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smtClean="0"/>
              <a:t>sit</a:t>
            </a:r>
            <a:r>
              <a:rPr lang="sr-Latn-ME" dirty="0" smtClean="0"/>
              <a:t>u</a:t>
            </a:r>
            <a:r>
              <a:rPr lang="en-US" dirty="0" err="1" smtClean="0"/>
              <a:t>acije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diskontne</a:t>
            </a:r>
            <a:r>
              <a:rPr lang="en-US" dirty="0"/>
              <a:t> stope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pl-PL" dirty="0" smtClean="0"/>
              <a:t>autonomno</a:t>
            </a:r>
            <a:r>
              <a:rPr lang="pl-PL" dirty="0"/>
              <a:t>, čak nije obavezna da je objavljuje. </a:t>
            </a:r>
            <a:endParaRPr lang="pl-PL" dirty="0" smtClean="0"/>
          </a:p>
          <a:p>
            <a:pPr algn="just"/>
            <a:r>
              <a:rPr lang="pl-PL" dirty="0" smtClean="0"/>
              <a:t>Ona </a:t>
            </a:r>
            <a:r>
              <a:rPr lang="pl-PL" dirty="0"/>
              <a:t>dobija javni karakter tek </a:t>
            </a:r>
            <a:r>
              <a:rPr lang="pl-PL" dirty="0" smtClean="0"/>
              <a:t>nakon </a:t>
            </a:r>
            <a:r>
              <a:rPr lang="en-US" dirty="0" err="1" smtClean="0"/>
              <a:t>obavljanja</a:t>
            </a:r>
            <a:r>
              <a:rPr lang="en-US" dirty="0" smtClean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kratkoročnim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Kada centralna banka snizi diskontnu stopu to dovodi do </a:t>
            </a:r>
            <a:r>
              <a:rPr lang="pl-PL" dirty="0" smtClean="0"/>
              <a:t>smanjenja </a:t>
            </a:r>
            <a:r>
              <a:rPr lang="en-US" dirty="0" err="1" smtClean="0"/>
              <a:t>ukamaćenja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u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84206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Centralnoj banci stoji na raspolaganju i tzv. rediskontna kamatna stopa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Pod ovom </a:t>
            </a:r>
            <a:r>
              <a:rPr lang="pl-PL" dirty="0"/>
              <a:t>stopom </a:t>
            </a:r>
            <a:r>
              <a:rPr lang="pl-PL" dirty="0" smtClean="0"/>
              <a:t>podrazumijeva </a:t>
            </a:r>
            <a:r>
              <a:rPr lang="pl-PL" dirty="0"/>
              <a:t>se ona stopa po kojoj centralna banka vrši otkup </a:t>
            </a:r>
            <a:r>
              <a:rPr lang="pl-PL" dirty="0" smtClean="0"/>
              <a:t>ranije </a:t>
            </a:r>
            <a:r>
              <a:rPr lang="en-US" dirty="0" err="1" smtClean="0"/>
              <a:t>emitovanih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Rediskontna</a:t>
            </a:r>
            <a:r>
              <a:rPr lang="sr-Latn-ME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/>
              <a:t>je u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diskontne</a:t>
            </a:r>
            <a:r>
              <a:rPr lang="en-US" dirty="0"/>
              <a:t> stope,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prihoda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profitabilnost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likviditeta</a:t>
            </a:r>
            <a:r>
              <a:rPr lang="en-US" dirty="0"/>
              <a:t> (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kupovina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98985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2) ESKONTNA POLITIKA I TRŽIŠTE NOVCA</a:t>
            </a:r>
          </a:p>
          <a:p>
            <a:pPr algn="just"/>
            <a:r>
              <a:rPr lang="en-US" dirty="0" err="1"/>
              <a:t>Eskontna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u </a:t>
            </a:r>
            <a:r>
              <a:rPr lang="en-US" dirty="0" err="1"/>
              <a:t>podizanju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spuštanju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kojoj</a:t>
            </a:r>
            <a:r>
              <a:rPr lang="sr-Latn-ME" dirty="0" smtClean="0"/>
              <a:t> </a:t>
            </a:r>
            <a:r>
              <a:rPr lang="pl-PL" dirty="0" smtClean="0"/>
              <a:t>centralna </a:t>
            </a:r>
            <a:r>
              <a:rPr lang="pl-PL" dirty="0"/>
              <a:t>banka daje kreditne poslovnim bankama u cilju </a:t>
            </a:r>
            <a:r>
              <a:rPr lang="pl-PL" dirty="0" smtClean="0"/>
              <a:t>djelovanja </a:t>
            </a:r>
            <a:r>
              <a:rPr lang="pl-PL" dirty="0"/>
              <a:t>na </a:t>
            </a:r>
            <a:r>
              <a:rPr lang="pl-PL" dirty="0" smtClean="0"/>
              <a:t>kreditni potencijal </a:t>
            </a:r>
            <a:r>
              <a:rPr lang="pl-PL" dirty="0"/>
              <a:t>banaka, a preko njega na </a:t>
            </a:r>
            <a:r>
              <a:rPr lang="pl-PL" dirty="0" smtClean="0"/>
              <a:t>cjelokupne </a:t>
            </a:r>
            <a:r>
              <a:rPr lang="pl-PL" dirty="0"/>
              <a:t>robno - novčane odnose, </a:t>
            </a:r>
            <a:r>
              <a:rPr lang="pl-PL" dirty="0" smtClean="0"/>
              <a:t>zaposlenost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nacionalni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(</a:t>
            </a:r>
            <a:r>
              <a:rPr lang="en-US" dirty="0" err="1"/>
              <a:t>proizvodnju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46090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Eskontna stopa je u stvari kamatna stopa po kojoj centralna banka prima </a:t>
            </a:r>
            <a:r>
              <a:rPr lang="pl-PL" dirty="0" smtClean="0"/>
              <a:t>u reeskont </a:t>
            </a:r>
            <a:r>
              <a:rPr lang="pl-PL" dirty="0"/>
              <a:t>od poslovnih banaka </a:t>
            </a:r>
            <a:r>
              <a:rPr lang="pl-PL" dirty="0" smtClean="0"/>
              <a:t>mjenice </a:t>
            </a:r>
            <a:r>
              <a:rPr lang="pl-PL" dirty="0"/>
              <a:t>i druge hartije od </a:t>
            </a:r>
            <a:r>
              <a:rPr lang="pl-PL" dirty="0" smtClean="0"/>
              <a:t>vrijednosti</a:t>
            </a:r>
            <a:r>
              <a:rPr lang="pl-PL" dirty="0"/>
              <a:t>.</a:t>
            </a:r>
          </a:p>
          <a:p>
            <a:pPr algn="just"/>
            <a:r>
              <a:rPr lang="pl-PL" dirty="0"/>
              <a:t>Eskontnom politikom centralna banka u stvari određuje </a:t>
            </a:r>
            <a:r>
              <a:rPr lang="pl-PL" dirty="0" smtClean="0"/>
              <a:t>cijenu </a:t>
            </a:r>
            <a:r>
              <a:rPr lang="pl-PL" dirty="0"/>
              <a:t>kredita </a:t>
            </a:r>
            <a:r>
              <a:rPr lang="pl-PL" dirty="0" smtClean="0"/>
              <a:t>koji </a:t>
            </a:r>
            <a:r>
              <a:rPr lang="en-US" dirty="0" err="1" smtClean="0"/>
              <a:t>odobrava</a:t>
            </a:r>
            <a:r>
              <a:rPr lang="en-US" dirty="0" smtClean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reeskontnih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</a:t>
            </a:r>
            <a:r>
              <a:rPr lang="pl-PL" dirty="0" smtClean="0"/>
              <a:t>kredita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“zvanična” </a:t>
            </a:r>
            <a:r>
              <a:rPr lang="pl-PL" dirty="0" smtClean="0"/>
              <a:t>cijena </a:t>
            </a:r>
            <a:r>
              <a:rPr lang="pl-PL" dirty="0"/>
              <a:t>novca u privredi od koje dalje zavisi kamata po </a:t>
            </a:r>
            <a:r>
              <a:rPr lang="pl-PL" dirty="0" smtClean="0"/>
              <a:t>kojoj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odobravati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komitentima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Regulisanjem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pl-PL" dirty="0" smtClean="0"/>
              <a:t>stope </a:t>
            </a:r>
            <a:r>
              <a:rPr lang="pl-PL" dirty="0"/>
              <a:t>po kojoj centralna banka daje kredite poslovnim bankama i preko </a:t>
            </a:r>
            <a:r>
              <a:rPr lang="pl-PL" dirty="0" smtClean="0"/>
              <a:t>toga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komitentima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opticaj</a:t>
            </a:r>
            <a:r>
              <a:rPr lang="en-US" dirty="0"/>
              <a:t> (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 smtClean="0"/>
              <a:t>masu</a:t>
            </a:r>
            <a:r>
              <a:rPr lang="sr-Latn-ME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0644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monetarne</a:t>
            </a:r>
            <a:r>
              <a:rPr lang="sr-Latn-ME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odobrile</a:t>
            </a:r>
            <a:r>
              <a:rPr lang="en-US" dirty="0"/>
              <a:t>, </a:t>
            </a:r>
            <a:r>
              <a:rPr lang="en-US" dirty="0" err="1"/>
              <a:t>dostiglo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ugrožava</a:t>
            </a:r>
            <a:r>
              <a:rPr lang="en-US" dirty="0" smtClean="0"/>
              <a:t> </a:t>
            </a:r>
            <a:r>
              <a:rPr lang="en-US" dirty="0" err="1"/>
              <a:t>privrednu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,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podizanju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/>
              <a:t>-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poskupljuje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 smtClean="0"/>
              <a:t>povećanje</a:t>
            </a:r>
            <a:r>
              <a:rPr lang="sr-Latn-ME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 u </a:t>
            </a:r>
            <a:r>
              <a:rPr lang="en-US" dirty="0" err="1"/>
              <a:t>privredi</a:t>
            </a:r>
            <a:r>
              <a:rPr lang="en-US" dirty="0"/>
              <a:t>, a </a:t>
            </a:r>
            <a:r>
              <a:rPr lang="en-US" dirty="0" err="1"/>
              <a:t>posledica</a:t>
            </a:r>
            <a:r>
              <a:rPr lang="en-US" dirty="0"/>
              <a:t> toga </a:t>
            </a:r>
            <a:r>
              <a:rPr lang="en-US" dirty="0" err="1"/>
              <a:t>biće</a:t>
            </a:r>
            <a:r>
              <a:rPr lang="en-US" dirty="0"/>
              <a:t> da se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, da se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it-IT" dirty="0" smtClean="0"/>
              <a:t>uzeti </a:t>
            </a:r>
            <a:r>
              <a:rPr lang="it-IT" dirty="0"/>
              <a:t>krediti otkazuju, da se investicioni planovi odlažu i sl</a:t>
            </a:r>
            <a:r>
              <a:rPr lang="it-IT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pl-PL" dirty="0"/>
              <a:t>Promjenama u visini eskontne stope centralna banka nastoji djelovati na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l-PL" dirty="0"/>
              <a:t>uslove koji vladaju na području kamatne politike u cijelom kreditnom i bankarskom </a:t>
            </a:r>
            <a:r>
              <a:rPr lang="en-US" dirty="0" err="1"/>
              <a:t>sistemu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368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Povećanjem</a:t>
            </a:r>
            <a:r>
              <a:rPr lang="en-US" dirty="0" smtClean="0"/>
              <a:t> </a:t>
            </a:r>
            <a:r>
              <a:rPr lang="en-US" dirty="0" err="1"/>
              <a:t>eskontne</a:t>
            </a:r>
            <a:r>
              <a:rPr lang="en-US" dirty="0"/>
              <a:t> stope </a:t>
            </a:r>
            <a:r>
              <a:rPr lang="en-US" dirty="0" err="1"/>
              <a:t>stvaraju</a:t>
            </a:r>
            <a:r>
              <a:rPr lang="en-US" dirty="0"/>
              <a:t> se </a:t>
            </a:r>
            <a:r>
              <a:rPr lang="en-US" dirty="0" err="1"/>
              <a:t>nepovoljniji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reeskontne</a:t>
            </a:r>
            <a:r>
              <a:rPr lang="sr-Latn-ME" dirty="0" smtClean="0"/>
              <a:t>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eiuje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opštu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 smtClean="0"/>
              <a:t>kredita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smtClean="0"/>
              <a:t>stope</a:t>
            </a:r>
            <a:r>
              <a:rPr lang="sr-Latn-ME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os</a:t>
            </a:r>
            <a:r>
              <a:rPr lang="sr-Latn-ME" dirty="0" smtClean="0"/>
              <a:t>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ovca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inflacioni</a:t>
            </a:r>
            <a:r>
              <a:rPr lang="en-US" dirty="0"/>
              <a:t> </a:t>
            </a:r>
            <a:r>
              <a:rPr lang="en-US" dirty="0" err="1"/>
              <a:t>poremećaji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Suprotno</a:t>
            </a:r>
            <a:r>
              <a:rPr lang="en-US" dirty="0"/>
              <a:t> tome,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stope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dovede</a:t>
            </a:r>
            <a:r>
              <a:rPr lang="en-US" dirty="0"/>
              <a:t> do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ovčane</a:t>
            </a:r>
            <a:r>
              <a:rPr lang="sr-Latn-ME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podizanje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njen</a:t>
            </a:r>
            <a:r>
              <a:rPr lang="en-US" dirty="0"/>
              <a:t> pad </a:t>
            </a:r>
            <a:r>
              <a:rPr lang="en-US" dirty="0" err="1"/>
              <a:t>posledica</a:t>
            </a:r>
            <a:r>
              <a:rPr lang="en-US" dirty="0"/>
              <a:t> </a:t>
            </a:r>
            <a:r>
              <a:rPr lang="en-US" dirty="0" err="1"/>
              <a:t>deflacije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nedostatka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26382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Eskontna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reeskontne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(</a:t>
            </a:r>
            <a:r>
              <a:rPr lang="en-US" dirty="0" err="1" smtClean="0"/>
              <a:t>uslovi</a:t>
            </a:r>
            <a:r>
              <a:rPr lang="sr-Latn-ME" dirty="0" smtClean="0"/>
              <a:t> </a:t>
            </a:r>
            <a:r>
              <a:rPr lang="en-US" dirty="0" err="1" smtClean="0"/>
              <a:t>reeskonta</a:t>
            </a:r>
            <a:r>
              <a:rPr lang="en-US" dirty="0"/>
              <a:t>, </a:t>
            </a:r>
            <a:r>
              <a:rPr lang="en-US" dirty="0" err="1"/>
              <a:t>rokovi</a:t>
            </a:r>
            <a:r>
              <a:rPr lang="en-US" dirty="0"/>
              <a:t>,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uzimaju</a:t>
            </a:r>
            <a:r>
              <a:rPr lang="en-US" dirty="0"/>
              <a:t> u </a:t>
            </a:r>
            <a:r>
              <a:rPr lang="en-US" dirty="0" err="1"/>
              <a:t>reeskont</a:t>
            </a:r>
            <a:r>
              <a:rPr lang="en-US" dirty="0"/>
              <a:t>, </a:t>
            </a:r>
            <a:r>
              <a:rPr lang="en-US" dirty="0" err="1"/>
              <a:t>plafon</a:t>
            </a:r>
            <a:r>
              <a:rPr lang="en-US" dirty="0"/>
              <a:t> </a:t>
            </a:r>
            <a:r>
              <a:rPr lang="en-US" dirty="0" err="1" smtClean="0"/>
              <a:t>reeskonta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dr.).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je, dakle, jedno kompleksno podračje monetarnog regulisanja koje </a:t>
            </a:r>
            <a:r>
              <a:rPr lang="pl-PL" dirty="0" smtClean="0"/>
              <a:t>ulazi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područje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monetarnog</a:t>
            </a:r>
            <a:r>
              <a:rPr lang="en-US" dirty="0"/>
              <a:t> </a:t>
            </a:r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ukupne</a:t>
            </a:r>
            <a:r>
              <a:rPr lang="sr-Latn-ME" dirty="0" smtClean="0"/>
              <a:t> </a:t>
            </a:r>
            <a:r>
              <a:rPr lang="en-US" dirty="0" err="1" smtClean="0"/>
              <a:t>makroekonomske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Ovakva</a:t>
            </a:r>
            <a:r>
              <a:rPr lang="en-US" dirty="0"/>
              <a:t> </a:t>
            </a:r>
            <a:r>
              <a:rPr lang="en-US" dirty="0" err="1"/>
              <a:t>šira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određenu</a:t>
            </a:r>
            <a:r>
              <a:rPr lang="sr-Latn-ME" dirty="0" smtClean="0"/>
              <a:t> </a:t>
            </a:r>
            <a:r>
              <a:rPr lang="en-US" dirty="0" err="1" smtClean="0"/>
              <a:t>elastičnost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brzom</a:t>
            </a:r>
            <a:r>
              <a:rPr lang="en-US" dirty="0"/>
              <a:t> </a:t>
            </a:r>
            <a:r>
              <a:rPr lang="en-US" dirty="0" err="1" smtClean="0"/>
              <a:t>prilagođavanju</a:t>
            </a:r>
            <a:r>
              <a:rPr lang="en-US" dirty="0" smtClean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kretanjima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 smtClean="0"/>
              <a:t>ciljeva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postići</a:t>
            </a:r>
            <a:r>
              <a:rPr lang="en-US" dirty="0"/>
              <a:t> </a:t>
            </a:r>
            <a:r>
              <a:rPr lang="en-US" dirty="0" err="1"/>
              <a:t>monetarno</a:t>
            </a:r>
            <a:r>
              <a:rPr lang="en-US" dirty="0"/>
              <a:t> -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 smtClean="0"/>
              <a:t>politikom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883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Diskontna stopa je, </a:t>
            </a:r>
            <a:r>
              <a:rPr lang="pl-PL" dirty="0" smtClean="0"/>
              <a:t>vidjeli </a:t>
            </a:r>
            <a:r>
              <a:rPr lang="pl-PL" dirty="0"/>
              <a:t>smo, kamatna stopa po kojoj centralna </a:t>
            </a:r>
            <a:r>
              <a:rPr lang="pl-PL" dirty="0" smtClean="0"/>
              <a:t>banka </a:t>
            </a:r>
            <a:r>
              <a:rPr lang="en-US" dirty="0" err="1" smtClean="0"/>
              <a:t>naplaćuje</a:t>
            </a:r>
            <a:r>
              <a:rPr lang="en-US" dirty="0" smtClean="0"/>
              <a:t> </a:t>
            </a:r>
            <a:r>
              <a:rPr lang="en-US" dirty="0"/>
              <a:t>date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(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Diskontna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instrument u rakama centralne banke kojom ona </a:t>
            </a:r>
            <a:r>
              <a:rPr lang="pl-PL" dirty="0" smtClean="0"/>
              <a:t>djeluje </a:t>
            </a:r>
            <a:r>
              <a:rPr lang="pl-PL" dirty="0"/>
              <a:t>na tražnju </a:t>
            </a:r>
            <a:r>
              <a:rPr lang="pl-PL" dirty="0" smtClean="0"/>
              <a:t>primarnog </a:t>
            </a:r>
            <a:r>
              <a:rPr lang="en-US" dirty="0" err="1" smtClean="0"/>
              <a:t>novca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količinu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diskontne</a:t>
            </a:r>
            <a:r>
              <a:rPr lang="en-US" dirty="0"/>
              <a:t> stope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zvaničnog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enjaju</a:t>
            </a:r>
            <a:r>
              <a:rPr lang="en-US" dirty="0" smtClean="0"/>
              <a:t> </a:t>
            </a:r>
            <a:r>
              <a:rPr lang="en-US" dirty="0" err="1"/>
              <a:t>monetarni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finansijskom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/>
              <a:t>je “</a:t>
            </a:r>
            <a:r>
              <a:rPr lang="en-US" dirty="0" err="1"/>
              <a:t>barometar</a:t>
            </a:r>
            <a:r>
              <a:rPr lang="en-US" dirty="0"/>
              <a:t>”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konjunkture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 - da li se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prevelikoj</a:t>
            </a:r>
            <a:r>
              <a:rPr lang="en-US" dirty="0"/>
              <a:t> </a:t>
            </a:r>
            <a:r>
              <a:rPr lang="en-US" dirty="0" err="1"/>
              <a:t>količini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uz</a:t>
            </a:r>
            <a:r>
              <a:rPr lang="en-US" dirty="0"/>
              <a:t> to da li je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jevtin</a:t>
            </a:r>
            <a:r>
              <a:rPr lang="en-US" dirty="0"/>
              <a:t>)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prete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err="1" smtClean="0"/>
              <a:t>nflato</a:t>
            </a:r>
            <a:r>
              <a:rPr lang="sr-Latn-ME" dirty="0" smtClean="0"/>
              <a:t>rn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pl-PL" dirty="0" smtClean="0"/>
              <a:t>tendencije</a:t>
            </a:r>
            <a:r>
              <a:rPr lang="pl-PL" dirty="0"/>
              <a:t>, odnosno preterana konjunktura vezana za ekspanzivnu ili </a:t>
            </a:r>
            <a:r>
              <a:rPr lang="pl-PL" dirty="0" smtClean="0"/>
              <a:t>liberalnu monetarnu politiku,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7033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odnosno</a:t>
            </a:r>
            <a:r>
              <a:rPr lang="en-US" dirty="0"/>
              <a:t> da li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err="1"/>
              <a:t>deflacija</a:t>
            </a:r>
            <a:r>
              <a:rPr lang="en-US" dirty="0"/>
              <a:t>, </a:t>
            </a:r>
            <a:r>
              <a:rPr lang="en-US" dirty="0" err="1"/>
              <a:t>manjak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 smtClean="0"/>
              <a:t>opticaju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”,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recesione</a:t>
            </a:r>
            <a:r>
              <a:rPr lang="en-US" dirty="0"/>
              <a:t> </a:t>
            </a:r>
            <a:r>
              <a:rPr lang="en-US" dirty="0" err="1"/>
              <a:t>tendencije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restriktivnu</a:t>
            </a:r>
            <a:r>
              <a:rPr lang="en-US" dirty="0"/>
              <a:t> </a:t>
            </a:r>
            <a:r>
              <a:rPr lang="en-US" dirty="0" err="1" smtClean="0"/>
              <a:t>monetarnu</a:t>
            </a:r>
            <a:r>
              <a:rPr lang="sr-Latn-ME" dirty="0" smtClean="0"/>
              <a:t> </a:t>
            </a:r>
            <a:r>
              <a:rPr lang="en-US" dirty="0" err="1" smtClean="0"/>
              <a:t>politiku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diskontne</a:t>
            </a:r>
            <a:r>
              <a:rPr lang="en-US" dirty="0"/>
              <a:t> stope,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 smtClean="0"/>
              <a:t>banaka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korišćenih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</a:t>
            </a:r>
            <a:r>
              <a:rPr lang="sr-Latn-ME" b="1" dirty="0"/>
              <a:t> </a:t>
            </a:r>
            <a:r>
              <a:rPr lang="en-US" dirty="0" smtClean="0"/>
              <a:t>a </a:t>
            </a:r>
            <a:r>
              <a:rPr lang="en-US" dirty="0"/>
              <a:t>to </a:t>
            </a:r>
            <a:r>
              <a:rPr lang="en-US" dirty="0" err="1" smtClean="0"/>
              <a:t>dovodi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smanjenja</a:t>
            </a:r>
            <a:r>
              <a:rPr lang="sr-Latn-ME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/>
              <a:t>se o </a:t>
            </a:r>
            <a:r>
              <a:rPr lang="en-US" dirty="0" err="1"/>
              <a:t>restriktivnoj</a:t>
            </a:r>
            <a:r>
              <a:rPr lang="en-US" dirty="0"/>
              <a:t> </a:t>
            </a:r>
            <a:r>
              <a:rPr lang="en-US" dirty="0" err="1"/>
              <a:t>monetarnoj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Suprotno</a:t>
            </a:r>
            <a:r>
              <a:rPr lang="en-US" dirty="0" smtClean="0"/>
              <a:t> </a:t>
            </a:r>
            <a:r>
              <a:rPr lang="en-US" dirty="0"/>
              <a:t>tome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da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err="1"/>
              <a:t>recesija</a:t>
            </a:r>
            <a:r>
              <a:rPr lang="en-US" dirty="0"/>
              <a:t>, </a:t>
            </a:r>
            <a:r>
              <a:rPr lang="en-US" dirty="0" err="1"/>
              <a:t>nestašica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deflacija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sl.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snižava</a:t>
            </a:r>
            <a:r>
              <a:rPr lang="en-US" dirty="0"/>
              <a:t> </a:t>
            </a:r>
            <a:r>
              <a:rPr lang="en-US" dirty="0" err="1"/>
              <a:t>diskontnu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da </a:t>
            </a:r>
            <a:r>
              <a:rPr lang="en-US" dirty="0" err="1" smtClean="0"/>
              <a:t>povećaju</a:t>
            </a:r>
            <a:r>
              <a:rPr lang="sr-Latn-ME" dirty="0" smtClean="0"/>
              <a:t> </a:t>
            </a:r>
            <a:r>
              <a:rPr lang="en-US" dirty="0" err="1" smtClean="0"/>
              <a:t>korišćenje</a:t>
            </a:r>
            <a:r>
              <a:rPr lang="en-US" dirty="0" smtClean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 smtClean="0"/>
              <a:t>porasta</a:t>
            </a:r>
            <a:r>
              <a:rPr lang="sr-Latn-ME" dirty="0" smtClean="0"/>
              <a:t> </a:t>
            </a:r>
            <a:r>
              <a:rPr lang="en-US" dirty="0" err="1" smtClean="0"/>
              <a:t>likvidnih</a:t>
            </a:r>
            <a:r>
              <a:rPr lang="en-US" dirty="0" smtClean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multiplikacije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bankarskom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839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1. </a:t>
            </a:r>
            <a:r>
              <a:rPr lang="en-US" sz="3600" b="1" dirty="0" smtClean="0"/>
              <a:t>C</a:t>
            </a:r>
            <a:r>
              <a:rPr lang="sr-Latn-ME" sz="3600" b="1" dirty="0" smtClean="0"/>
              <a:t>IJ</a:t>
            </a:r>
            <a:r>
              <a:rPr lang="en-US" sz="3600" b="1" dirty="0" smtClean="0"/>
              <a:t>ENA </a:t>
            </a:r>
            <a:r>
              <a:rPr lang="en-US" sz="3600" b="1" dirty="0"/>
              <a:t>NOVCA - KAMATA</a:t>
            </a:r>
            <a:br>
              <a:rPr lang="en-US" sz="3600" b="1" dirty="0"/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2434"/>
            <a:ext cx="10515600" cy="4734529"/>
          </a:xfrm>
        </p:spPr>
        <p:txBody>
          <a:bodyPr>
            <a:normAutofit/>
          </a:bodyPr>
          <a:lstStyle/>
          <a:p>
            <a:r>
              <a:rPr lang="en-US" dirty="0" err="1" smtClean="0"/>
              <a:t>Sta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 smtClean="0"/>
              <a:t>?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Kakva</a:t>
            </a:r>
            <a:r>
              <a:rPr lang="en-US" dirty="0"/>
              <a:t> je </a:t>
            </a:r>
            <a:r>
              <a:rPr lang="en-US" dirty="0" err="1"/>
              <a:t>priroda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?</a:t>
            </a:r>
          </a:p>
          <a:p>
            <a:r>
              <a:rPr lang="en-US" dirty="0" err="1"/>
              <a:t>Kakav</a:t>
            </a:r>
            <a:r>
              <a:rPr lang="en-US" dirty="0"/>
              <a:t> je to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/>
              <a:t>? </a:t>
            </a:r>
            <a:endParaRPr lang="sr-Latn-ME" dirty="0" smtClean="0"/>
          </a:p>
          <a:p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sr-Latn-ME" dirty="0" smtClean="0"/>
              <a:t>kamata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?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privredi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to </a:t>
            </a:r>
            <a:r>
              <a:rPr lang="en-US" dirty="0" err="1" smtClean="0"/>
              <a:t>pitanja</a:t>
            </a:r>
            <a:r>
              <a:rPr lang="sr-Latn-ME" dirty="0" smtClean="0"/>
              <a:t> na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 potrebno </a:t>
            </a:r>
            <a:r>
              <a:rPr lang="sr-Latn-ME" dirty="0" smtClean="0"/>
              <a:t>odgovoriti 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 smtClean="0"/>
              <a:t>žel</a:t>
            </a:r>
            <a:r>
              <a:rPr lang="sr-Latn-ME" dirty="0" smtClean="0"/>
              <a:t>e </a:t>
            </a:r>
            <a:r>
              <a:rPr lang="en-US" dirty="0" err="1" smtClean="0"/>
              <a:t>sagledati</a:t>
            </a:r>
            <a:r>
              <a:rPr lang="en-US" dirty="0" smtClean="0"/>
              <a:t> </a:t>
            </a:r>
            <a:r>
              <a:rPr lang="en-US" dirty="0" err="1"/>
              <a:t>priroda</a:t>
            </a:r>
            <a:r>
              <a:rPr lang="en-US" dirty="0"/>
              <a:t>,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5651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diskontna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posedica</a:t>
            </a:r>
            <a:r>
              <a:rPr lang="en-US" dirty="0"/>
              <a:t> </a:t>
            </a:r>
            <a:r>
              <a:rPr lang="en-US" dirty="0" err="1" smtClean="0"/>
              <a:t>prilagođavanja</a:t>
            </a:r>
            <a:r>
              <a:rPr lang="sr-Latn-ME" dirty="0" smtClean="0"/>
              <a:t> </a:t>
            </a:r>
            <a:r>
              <a:rPr lang="pl-PL" dirty="0" smtClean="0"/>
              <a:t>ove </a:t>
            </a:r>
            <a:r>
              <a:rPr lang="pl-PL" dirty="0"/>
              <a:t>stope već nastalim </a:t>
            </a:r>
            <a:r>
              <a:rPr lang="pl-PL" dirty="0" smtClean="0"/>
              <a:t>promjenama </a:t>
            </a:r>
            <a:r>
              <a:rPr lang="pl-PL" dirty="0"/>
              <a:t>kamatnih stopa u bankarskom sistemu (</a:t>
            </a:r>
            <a:r>
              <a:rPr lang="pl-PL" dirty="0" smtClean="0"/>
              <a:t>porast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snižavanje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Zaostajanje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prilagodavanja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stope </a:t>
            </a:r>
            <a:r>
              <a:rPr lang="en-US" dirty="0" err="1"/>
              <a:t>dovodilo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/>
              <a:t>toga je </a:t>
            </a:r>
            <a:r>
              <a:rPr lang="en-US" dirty="0" err="1"/>
              <a:t>primami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jevtin</a:t>
            </a:r>
            <a:r>
              <a:rPr lang="en-US" dirty="0"/>
              <a:t> (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diskontna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zaostaje</a:t>
            </a:r>
            <a:r>
              <a:rPr lang="en-US" dirty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 smtClean="0"/>
              <a:t>porasta</a:t>
            </a:r>
            <a:r>
              <a:rPr lang="sr-Latn-ME" dirty="0" smtClean="0"/>
              <a:t> </a:t>
            </a:r>
            <a:r>
              <a:rPr lang="pl-PL" dirty="0" smtClean="0"/>
              <a:t>ostalih </a:t>
            </a:r>
            <a:r>
              <a:rPr lang="pl-PL" dirty="0"/>
              <a:t>kamata) ili je ovaj novac preskup (kada diskontna stopa sporije pada od </a:t>
            </a:r>
            <a:r>
              <a:rPr lang="pl-PL" dirty="0" smtClean="0"/>
              <a:t>pada </a:t>
            </a:r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bankarskom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79515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izložene</a:t>
            </a:r>
            <a:r>
              <a:rPr lang="en-US" dirty="0"/>
              <a:t> </a:t>
            </a:r>
            <a:r>
              <a:rPr lang="en-US" dirty="0" err="1"/>
              <a:t>iscrpljivanju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 smtClean="0"/>
              <a:t>likvidnih</a:t>
            </a:r>
            <a:r>
              <a:rPr lang="sr-Latn-ME" dirty="0" smtClean="0"/>
              <a:t> </a:t>
            </a:r>
            <a:r>
              <a:rPr lang="en-US" dirty="0" err="1" smtClean="0"/>
              <a:t>rezervi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prenapregle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depozitna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slabi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naplativost </a:t>
            </a:r>
            <a:r>
              <a:rPr lang="pl-PL" dirty="0"/>
              <a:t>kredita je </a:t>
            </a:r>
            <a:r>
              <a:rPr lang="pl-PL" dirty="0" smtClean="0"/>
              <a:t>niska, </a:t>
            </a:r>
            <a:r>
              <a:rPr lang="pl-PL" dirty="0"/>
              <a:t>tada </a:t>
            </a:r>
            <a:r>
              <a:rPr lang="pl-PL" dirty="0" smtClean="0"/>
              <a:t>je </a:t>
            </a:r>
            <a:r>
              <a:rPr lang="en-US" dirty="0" err="1" smtClean="0"/>
              <a:t>zavisnost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 smtClean="0"/>
              <a:t>aktivnost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 smtClean="0"/>
              <a:t>održava</a:t>
            </a:r>
            <a:r>
              <a:rPr lang="sr-Latn-ME" dirty="0" smtClean="0"/>
              <a:t>nj</a:t>
            </a:r>
            <a:r>
              <a:rPr lang="en-US" dirty="0" smtClean="0"/>
              <a:t>a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centralne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Tada </a:t>
            </a:r>
            <a:r>
              <a:rPr lang="en-US" dirty="0"/>
              <a:t>je </a:t>
            </a:r>
            <a:r>
              <a:rPr lang="en-US" dirty="0" err="1" smtClean="0"/>
              <a:t>os</a:t>
            </a:r>
            <a:r>
              <a:rPr lang="sr-Latn-ME" dirty="0" smtClean="0"/>
              <a:t>j</a:t>
            </a:r>
            <a:r>
              <a:rPr lang="en-US" dirty="0" err="1" smtClean="0"/>
              <a:t>etljivost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diskontne</a:t>
            </a:r>
            <a:r>
              <a:rPr lang="en-US" dirty="0"/>
              <a:t> stope mala,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sr-Latn-ME" dirty="0" smtClean="0"/>
              <a:t> </a:t>
            </a:r>
            <a:r>
              <a:rPr lang="en-US" dirty="0" err="1" smtClean="0"/>
              <a:t>prihvataju</a:t>
            </a:r>
            <a:r>
              <a:rPr lang="en-US" dirty="0" smtClean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da </a:t>
            </a:r>
            <a:r>
              <a:rPr lang="en-US" dirty="0" err="1"/>
              <a:t>dođu</a:t>
            </a:r>
            <a:r>
              <a:rPr lang="en-US" dirty="0"/>
              <a:t> do </a:t>
            </a:r>
            <a:r>
              <a:rPr lang="en-US" dirty="0" err="1"/>
              <a:t>potrebnih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 smtClean="0"/>
              <a:t>monetarne</a:t>
            </a:r>
            <a:r>
              <a:rPr lang="sr-Latn-ME" dirty="0" smtClean="0"/>
              <a:t> </a:t>
            </a:r>
            <a:r>
              <a:rPr lang="en-US" dirty="0" err="1" smtClean="0"/>
              <a:t>regulacije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nastoji</a:t>
            </a:r>
            <a:r>
              <a:rPr lang="en-US" dirty="0"/>
              <a:t> </a:t>
            </a:r>
            <a:r>
              <a:rPr lang="en-US" dirty="0" err="1"/>
              <a:t>održati</a:t>
            </a:r>
            <a:r>
              <a:rPr lang="en-US" dirty="0"/>
              <a:t> pod </a:t>
            </a:r>
            <a:r>
              <a:rPr lang="en-US" dirty="0" err="1"/>
              <a:t>kontrolom</a:t>
            </a:r>
            <a:r>
              <a:rPr lang="en-US" dirty="0"/>
              <a:t> </a:t>
            </a:r>
            <a:r>
              <a:rPr lang="en-US" dirty="0" err="1"/>
              <a:t>kreditno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, a </a:t>
            </a:r>
            <a:r>
              <a:rPr lang="en-US" dirty="0" err="1" smtClean="0"/>
              <a:t>indirektno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95617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zavisna</a:t>
            </a:r>
            <a:r>
              <a:rPr lang="en-US" dirty="0"/>
              <a:t> je </a:t>
            </a:r>
            <a:r>
              <a:rPr lang="en-US" dirty="0" smtClean="0"/>
              <a:t>od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stepena</a:t>
            </a:r>
            <a:r>
              <a:rPr lang="sr-Latn-ME" dirty="0" smtClean="0"/>
              <a:t> </a:t>
            </a:r>
            <a:r>
              <a:rPr lang="pl-PL" dirty="0" smtClean="0"/>
              <a:t>razvoja </a:t>
            </a:r>
            <a:r>
              <a:rPr lang="pl-PL" dirty="0"/>
              <a:t>bankarskog sistema i povezanosti centralne banke s ostalim bankama</a:t>
            </a:r>
            <a:r>
              <a:rPr lang="pl-PL" dirty="0" smtClean="0"/>
              <a:t>, odnosno </a:t>
            </a:r>
            <a:r>
              <a:rPr lang="pl-PL" dirty="0"/>
              <a:t>od intenziteta kreditnih odnosa centralne banke s ostalim bankama, </a:t>
            </a:r>
            <a:r>
              <a:rPr lang="pl-PL" dirty="0" smtClean="0"/>
              <a:t>odnosno </a:t>
            </a:r>
            <a:r>
              <a:rPr lang="en-US" dirty="0" smtClean="0"/>
              <a:t>od </a:t>
            </a:r>
            <a:r>
              <a:rPr lang="en-US" dirty="0" err="1"/>
              <a:t>intenziteta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 smtClean="0"/>
              <a:t>zavisnosti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zavisnosti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en-US" dirty="0" smtClean="0"/>
              <a:t>toga</a:t>
            </a:r>
            <a:r>
              <a:rPr lang="en-US" dirty="0"/>
              <a:t>,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esno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elovanjem</a:t>
            </a:r>
            <a:r>
              <a:rPr lang="en-US" dirty="0"/>
              <a:t>, 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bi se “</a:t>
            </a:r>
            <a:r>
              <a:rPr lang="en-US" dirty="0" err="1"/>
              <a:t>saldirao</a:t>
            </a:r>
            <a:r>
              <a:rPr lang="en-US" dirty="0"/>
              <a:t>”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manjak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 smtClean="0"/>
              <a:t>privrede</a:t>
            </a:r>
            <a:r>
              <a:rPr lang="en-US" b="1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osigurale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ovom </a:t>
            </a:r>
            <a:r>
              <a:rPr lang="pl-PL" dirty="0"/>
              <a:t>sektoru koji je redovno deficitaran (I &gt; S).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9555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 </a:t>
            </a:r>
            <a:r>
              <a:rPr lang="en-US" dirty="0" err="1"/>
              <a:t>logici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funkcionisanja</a:t>
            </a:r>
            <a:r>
              <a:rPr lang="en-US" dirty="0"/>
              <a:t> </a:t>
            </a:r>
            <a:r>
              <a:rPr lang="en-US" dirty="0" err="1"/>
              <a:t>intermedijalnih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(</a:t>
            </a:r>
            <a:r>
              <a:rPr lang="en-US" dirty="0" err="1"/>
              <a:t>banaka</a:t>
            </a:r>
            <a:r>
              <a:rPr lang="en-US" dirty="0"/>
              <a:t>)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koncentracije</a:t>
            </a:r>
            <a:r>
              <a:rPr lang="en-US" dirty="0" smtClean="0"/>
              <a:t> </a:t>
            </a:r>
            <a:r>
              <a:rPr lang="en-US" dirty="0" err="1"/>
              <a:t>akumulacije</a:t>
            </a:r>
            <a:r>
              <a:rPr lang="en-US" dirty="0"/>
              <a:t> u </a:t>
            </a:r>
            <a:r>
              <a:rPr lang="en-US" dirty="0" err="1"/>
              <a:t>njima</a:t>
            </a:r>
            <a:r>
              <a:rPr lang="en-US" dirty="0"/>
              <a:t>, one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dominantniji</a:t>
            </a:r>
            <a:r>
              <a:rPr lang="sr-Latn-ME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tom </a:t>
            </a:r>
            <a:r>
              <a:rPr lang="en-US" dirty="0" err="1"/>
              <a:t>području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postaju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 smtClean="0"/>
              <a:t>nosioci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Realizovana</a:t>
            </a:r>
            <a:r>
              <a:rPr lang="en-US" dirty="0"/>
              <a:t>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zapravo</a:t>
            </a:r>
            <a:r>
              <a:rPr lang="en-US" dirty="0"/>
              <a:t> je </a:t>
            </a:r>
            <a:r>
              <a:rPr lang="en-US" dirty="0" err="1" smtClean="0"/>
              <a:t>determinisana</a:t>
            </a:r>
            <a:r>
              <a:rPr lang="sr-Latn-ME" dirty="0" smtClean="0"/>
              <a:t> </a:t>
            </a:r>
            <a:r>
              <a:rPr lang="en-US" dirty="0" err="1" smtClean="0"/>
              <a:t>strukturom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sr-Latn-ME" dirty="0" smtClean="0"/>
              <a:t> </a:t>
            </a:r>
            <a:r>
              <a:rPr lang="en-US" dirty="0" err="1" smtClean="0"/>
              <a:t>sposobne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spremne</a:t>
            </a:r>
            <a:r>
              <a:rPr lang="en-US" dirty="0"/>
              <a:t> da </a:t>
            </a:r>
            <a:r>
              <a:rPr lang="en-US" dirty="0" err="1"/>
              <a:t>zadovolje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(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969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r>
              <a:rPr lang="en-US" dirty="0" err="1"/>
              <a:t>Znatne</a:t>
            </a:r>
            <a:r>
              <a:rPr lang="en-US" dirty="0"/>
              <a:t> </a:t>
            </a:r>
            <a:r>
              <a:rPr lang="en-US" dirty="0" err="1"/>
              <a:t>teškoće</a:t>
            </a:r>
            <a:r>
              <a:rPr lang="en-US" dirty="0"/>
              <a:t> </a:t>
            </a:r>
            <a:r>
              <a:rPr lang="en-US" dirty="0" err="1"/>
              <a:t>javljaju</a:t>
            </a:r>
            <a:r>
              <a:rPr lang="en-US" dirty="0"/>
              <a:t> se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 err="1" smtClean="0"/>
              <a:t>stv</a:t>
            </a:r>
            <a:r>
              <a:rPr lang="sr-Latn-ME" dirty="0" smtClean="0"/>
              <a:t>arn</a:t>
            </a:r>
            <a:r>
              <a:rPr lang="en-US" dirty="0" smtClean="0"/>
              <a:t>e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  <a:endParaRPr lang="sr-Latn-ME" b="1" dirty="0" smtClean="0"/>
          </a:p>
          <a:p>
            <a:pPr algn="just"/>
            <a:r>
              <a:rPr lang="en-US" dirty="0" smtClean="0"/>
              <a:t>Pod </a:t>
            </a:r>
            <a:r>
              <a:rPr lang="en-US" dirty="0" err="1"/>
              <a:t>pretpostavkom</a:t>
            </a:r>
            <a:r>
              <a:rPr lang="en-US" dirty="0"/>
              <a:t> da se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podudaraju</a:t>
            </a:r>
            <a:r>
              <a:rPr lang="en-US" dirty="0"/>
              <a:t> (T = P), </a:t>
            </a:r>
            <a:r>
              <a:rPr lang="en-US" dirty="0" err="1" smtClean="0"/>
              <a:t>dakle</a:t>
            </a:r>
            <a:r>
              <a:rPr lang="sr-Latn-ME" dirty="0" smtClean="0"/>
              <a:t> </a:t>
            </a:r>
            <a:r>
              <a:rPr lang="en-US" dirty="0" smtClean="0"/>
              <a:t>pod </a:t>
            </a:r>
            <a:r>
              <a:rPr lang="en-US" dirty="0" err="1"/>
              <a:t>pretpostavkom</a:t>
            </a:r>
            <a:r>
              <a:rPr lang="en-US" dirty="0"/>
              <a:t> </a:t>
            </a:r>
            <a:r>
              <a:rPr lang="en-US" dirty="0" err="1"/>
              <a:t>dinamične</a:t>
            </a:r>
            <a:r>
              <a:rPr lang="en-US" dirty="0"/>
              <a:t> </a:t>
            </a:r>
            <a:r>
              <a:rPr lang="en-US" dirty="0" err="1"/>
              <a:t>ravnoteže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teškoće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uklapaju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svode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minimum. </a:t>
            </a:r>
            <a:endParaRPr lang="sr-Latn-ME" dirty="0" smtClean="0"/>
          </a:p>
          <a:p>
            <a:pPr algn="just"/>
            <a:r>
              <a:rPr lang="en-US" dirty="0" smtClean="0"/>
              <a:t>One</a:t>
            </a:r>
            <a:r>
              <a:rPr lang="en-US" dirty="0"/>
              <a:t>,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 smtClean="0"/>
              <a:t>iskr</a:t>
            </a:r>
            <a:r>
              <a:rPr lang="sr-Latn-ME" dirty="0"/>
              <a:t>s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 smtClean="0"/>
              <a:t>čim</a:t>
            </a:r>
            <a:r>
              <a:rPr lang="sr-Latn-ME" dirty="0" smtClean="0"/>
              <a:t> </a:t>
            </a:r>
            <a:r>
              <a:rPr lang="en-US" dirty="0" err="1" smtClean="0"/>
              <a:t>odstupa</a:t>
            </a:r>
            <a:r>
              <a:rPr lang="en-US" dirty="0" smtClean="0"/>
              <a:t> </a:t>
            </a:r>
            <a:r>
              <a:rPr lang="en-US" dirty="0" err="1"/>
              <a:t>tražnja</a:t>
            </a:r>
            <a:r>
              <a:rPr lang="en-US" dirty="0"/>
              <a:t> od 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naime</a:t>
            </a:r>
            <a:r>
              <a:rPr lang="en-US" dirty="0"/>
              <a:t> </a:t>
            </a:r>
            <a:r>
              <a:rPr lang="en-US" dirty="0" err="1"/>
              <a:t>povećavaju</a:t>
            </a:r>
            <a:r>
              <a:rPr lang="en-US" dirty="0"/>
              <a:t> se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stepenom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divergencije</a:t>
            </a:r>
            <a:r>
              <a:rPr lang="en-US" dirty="0"/>
              <a:t> (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/>
              <a:t>slučaj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pl-PL" dirty="0"/>
              <a:t>Ako je tražnja veća od ponude (T &gt; P), globalno i u različitim sektorima, </a:t>
            </a:r>
            <a:r>
              <a:rPr lang="en-US" dirty="0" err="1"/>
              <a:t>vrlo</a:t>
            </a:r>
            <a:r>
              <a:rPr lang="en-US" dirty="0"/>
              <a:t> je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stvarnu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0424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Stvarna</a:t>
            </a:r>
            <a:r>
              <a:rPr lang="en-US" dirty="0" smtClean="0"/>
              <a:t> </a:t>
            </a:r>
            <a:r>
              <a:rPr lang="en-US" dirty="0" err="1"/>
              <a:t>tražnja</a:t>
            </a:r>
            <a:r>
              <a:rPr lang="en-US" dirty="0"/>
              <a:t> se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pl-PL" dirty="0" smtClean="0"/>
              <a:t>identifikuje </a:t>
            </a:r>
            <a:r>
              <a:rPr lang="pl-PL" dirty="0"/>
              <a:t>s realizovanom (izmirenom) tražnjom, a ona “je jednaka </a:t>
            </a:r>
            <a:r>
              <a:rPr lang="pl-PL" dirty="0" smtClean="0"/>
              <a:t>iznosu </a:t>
            </a:r>
            <a:r>
              <a:rPr lang="en-US" dirty="0" err="1" smtClean="0"/>
              <a:t>pozajmljenih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”,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tačnije</a:t>
            </a:r>
            <a:r>
              <a:rPr lang="en-US" dirty="0"/>
              <a:t>: </a:t>
            </a:r>
            <a:r>
              <a:rPr lang="en-US" dirty="0" err="1"/>
              <a:t>njen</a:t>
            </a:r>
            <a:r>
              <a:rPr lang="en-US" dirty="0"/>
              <a:t> limit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 smtClean="0"/>
              <a:t>marginaln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globalna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strukturna</a:t>
            </a:r>
            <a:r>
              <a:rPr lang="en-US" dirty="0" smtClean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Upravo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situacija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sr-Latn-ME" dirty="0" smtClean="0"/>
              <a:t> zemalja u tranziciji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err="1" smtClean="0"/>
              <a:t>Kažemo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kreditnih</a:t>
            </a:r>
            <a:r>
              <a:rPr lang="pl-PL" dirty="0"/>
              <a:t>, jer šta je to što je karakteristično za naše uobičajeno bilateralne </a:t>
            </a:r>
            <a:r>
              <a:rPr lang="pl-PL" dirty="0" smtClean="0"/>
              <a:t>odnose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ne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“</a:t>
            </a:r>
            <a:r>
              <a:rPr lang="en-US" dirty="0" err="1"/>
              <a:t>odricanje</a:t>
            </a:r>
            <a:r>
              <a:rPr lang="en-US" dirty="0"/>
              <a:t> </a:t>
            </a:r>
            <a:r>
              <a:rPr lang="en-US" dirty="0" err="1" smtClean="0"/>
              <a:t>sadašnje</a:t>
            </a:r>
            <a:r>
              <a:rPr lang="sr-Latn-ME" dirty="0" smtClean="0"/>
              <a:t> </a:t>
            </a:r>
            <a:r>
              <a:rPr lang="en-US" dirty="0" err="1" smtClean="0"/>
              <a:t>potrošnje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upotrebne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dohotka</a:t>
            </a:r>
            <a:r>
              <a:rPr lang="sr-Latn-ME" dirty="0" smtClean="0"/>
              <a:t>“</a:t>
            </a:r>
            <a:r>
              <a:rPr lang="en-US" dirty="0" smtClean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 smtClean="0"/>
              <a:t>toliko</a:t>
            </a:r>
            <a:r>
              <a:rPr lang="sr-Latn-ME" dirty="0" smtClean="0"/>
              <a:t> </a:t>
            </a:r>
            <a:r>
              <a:rPr lang="pl-PL" dirty="0" smtClean="0"/>
              <a:t>oplođivanje </a:t>
            </a:r>
            <a:r>
              <a:rPr lang="pl-PL" dirty="0"/>
              <a:t>uloženog novca - kolika je sama kamatna </a:t>
            </a:r>
            <a:r>
              <a:rPr lang="pl-PL" dirty="0" smtClean="0"/>
              <a:t>stopa.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4576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Tražilac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pl-PL" dirty="0" smtClean="0"/>
              <a:t>sredstava </a:t>
            </a:r>
            <a:r>
              <a:rPr lang="pl-PL" dirty="0"/>
              <a:t>spreman je da plati kamatnu stopu najmanje toliku kolika je </a:t>
            </a:r>
            <a:r>
              <a:rPr lang="pl-PL" dirty="0" smtClean="0"/>
              <a:t>marginalna </a:t>
            </a:r>
            <a:r>
              <a:rPr lang="en-US" dirty="0" err="1" smtClean="0"/>
              <a:t>produktivnost</a:t>
            </a:r>
            <a:r>
              <a:rPr lang="en-US" dirty="0" smtClean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,</a:t>
            </a:r>
            <a:r>
              <a:rPr lang="sr-Latn-ME" b="1" dirty="0"/>
              <a:t> </a:t>
            </a:r>
            <a:r>
              <a:rPr lang="en-US" dirty="0" smtClean="0"/>
              <a:t>a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toga, da bi se: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Održao</a:t>
            </a:r>
            <a:r>
              <a:rPr lang="en-US" dirty="0"/>
              <a:t> </a:t>
            </a:r>
            <a:r>
              <a:rPr lang="en-US" dirty="0" err="1"/>
              <a:t>kontinuitet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Osigurala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u </a:t>
            </a:r>
            <a:r>
              <a:rPr lang="en-US" dirty="0" err="1"/>
              <a:t>plaćanjima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Započela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Pokrile</a:t>
            </a:r>
            <a:r>
              <a:rPr lang="en-US" dirty="0"/>
              <a:t> </a:t>
            </a:r>
            <a:r>
              <a:rPr lang="en-US" dirty="0" err="1"/>
              <a:t>neadekvatne</a:t>
            </a:r>
            <a:r>
              <a:rPr lang="en-US" dirty="0"/>
              <a:t> </a:t>
            </a:r>
            <a:r>
              <a:rPr lang="en-US" dirty="0" err="1"/>
              <a:t>zalihe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e) Povećao obim proizvodnje u realizacije i sl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89514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navedenim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prestaje</a:t>
            </a:r>
            <a:r>
              <a:rPr lang="en-US" dirty="0"/>
              <a:t>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sr-Latn-ME" dirty="0"/>
              <a:t> </a:t>
            </a:r>
            <a:r>
              <a:rPr lang="en-US" dirty="0"/>
              <a:t>regulator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moguće</a:t>
            </a:r>
            <a:r>
              <a:rPr lang="en-US" dirty="0"/>
              <a:t> je da </a:t>
            </a:r>
            <a:r>
              <a:rPr lang="en-US" dirty="0" err="1"/>
              <a:t>kamatna</a:t>
            </a:r>
            <a:r>
              <a:rPr lang="sr-Latn-ME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dohodovne</a:t>
            </a:r>
            <a:r>
              <a:rPr lang="en-US" dirty="0"/>
              <a:t> stope </a:t>
            </a:r>
            <a:r>
              <a:rPr lang="en-US" dirty="0" err="1"/>
              <a:t>tražioca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grane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To se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(“</a:t>
            </a:r>
            <a:r>
              <a:rPr lang="en-US" dirty="0" err="1"/>
              <a:t>vremenska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sadašnje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sr-Latn-ME" dirty="0"/>
              <a:t> </a:t>
            </a:r>
            <a:r>
              <a:rPr lang="en-US" dirty="0" err="1"/>
              <a:t>budućom</a:t>
            </a:r>
            <a:r>
              <a:rPr lang="en-US" dirty="0"/>
              <a:t>”).</a:t>
            </a:r>
            <a:endParaRPr lang="sr-Latn-ME" b="1" dirty="0"/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ponašanju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marginalna</a:t>
            </a:r>
            <a:r>
              <a:rPr lang="en-US" dirty="0"/>
              <a:t> </a:t>
            </a:r>
            <a:r>
              <a:rPr lang="en-US" dirty="0" err="1"/>
              <a:t>produktivnost</a:t>
            </a:r>
            <a:r>
              <a:rPr lang="sr-Latn-ME" dirty="0"/>
              <a:t> </a:t>
            </a:r>
            <a:r>
              <a:rPr lang="en-US" dirty="0" err="1"/>
              <a:t>samih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trebala</a:t>
            </a:r>
            <a:r>
              <a:rPr lang="en-US" dirty="0"/>
              <a:t> bi da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graničnom</a:t>
            </a:r>
            <a:r>
              <a:rPr lang="en-US" dirty="0"/>
              <a:t> </a:t>
            </a:r>
            <a:r>
              <a:rPr lang="en-US" dirty="0" err="1"/>
              <a:t>veličinom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5664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Dosadašnja</a:t>
            </a:r>
            <a:r>
              <a:rPr lang="en-US" dirty="0" smtClean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činjenicu</a:t>
            </a:r>
            <a:r>
              <a:rPr lang="en-US" dirty="0"/>
              <a:t> da se 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postavlja</a:t>
            </a:r>
            <a:r>
              <a:rPr lang="en-US" dirty="0"/>
              <a:t> problem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akumulisanih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bankarskom</a:t>
            </a:r>
            <a:r>
              <a:rPr lang="en-US" dirty="0"/>
              <a:t> </a:t>
            </a:r>
            <a:r>
              <a:rPr lang="en-US" dirty="0" err="1" smtClean="0"/>
              <a:t>mehanizmu</a:t>
            </a:r>
            <a:r>
              <a:rPr lang="sr-Latn-ME" dirty="0" smtClean="0"/>
              <a:t> </a:t>
            </a:r>
            <a:r>
              <a:rPr lang="sv-SE" dirty="0" smtClean="0"/>
              <a:t>-</a:t>
            </a:r>
            <a:r>
              <a:rPr lang="sr-Latn-ME" dirty="0" smtClean="0"/>
              <a:t> </a:t>
            </a:r>
            <a:r>
              <a:rPr lang="sv-SE" dirty="0" smtClean="0"/>
              <a:t>problem </a:t>
            </a:r>
            <a:r>
              <a:rPr lang="sv-SE" dirty="0"/>
              <a:t>se javlja na strani formiranja sredstava. </a:t>
            </a:r>
            <a:endParaRPr lang="sr-Latn-ME" dirty="0" smtClean="0"/>
          </a:p>
          <a:p>
            <a:pPr algn="just"/>
            <a:r>
              <a:rPr lang="sv-SE" dirty="0" smtClean="0"/>
              <a:t>Kvantitet </a:t>
            </a:r>
            <a:r>
              <a:rPr lang="sv-SE" dirty="0"/>
              <a:t>tražnje je u tom </a:t>
            </a:r>
            <a:r>
              <a:rPr lang="sv-SE" dirty="0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jednak</a:t>
            </a:r>
            <a:r>
              <a:rPr lang="en-US" dirty="0" smtClean="0"/>
              <a:t> </a:t>
            </a:r>
            <a:r>
              <a:rPr lang="en-US" dirty="0" err="1"/>
              <a:t>veličini</a:t>
            </a:r>
            <a:r>
              <a:rPr lang="en-US" dirty="0"/>
              <a:t> </a:t>
            </a:r>
            <a:r>
              <a:rPr lang="en-US" dirty="0" err="1"/>
              <a:t>zadovoljene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Odnosi u ponašanju ponude i tražnje (akumulacije i investicija) mogu </a:t>
            </a:r>
            <a:r>
              <a:rPr lang="pl-PL" dirty="0" smtClean="0"/>
              <a:t>se </a:t>
            </a:r>
            <a:r>
              <a:rPr lang="en-US" dirty="0" err="1" smtClean="0"/>
              <a:t>teoretski</a:t>
            </a:r>
            <a:r>
              <a:rPr lang="en-US" dirty="0" smtClean="0"/>
              <a:t> </a:t>
            </a:r>
            <a:r>
              <a:rPr lang="en-US" dirty="0" err="1"/>
              <a:t>prikazati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ukomponovanje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akumulacije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kamate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270929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5. STRUKTURA KAMATNIH STOPA I STRUKTURA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FINANSUSKIH </a:t>
            </a:r>
            <a:r>
              <a:rPr lang="en-US" sz="3600" dirty="0" smtClean="0">
                <a:latin typeface="+mn-lt"/>
              </a:rPr>
              <a:t>INSTRUMENATA</a:t>
            </a:r>
            <a:r>
              <a:rPr lang="sr-Latn-ME" sz="3600" dirty="0" smtClean="0">
                <a:latin typeface="+mn-lt"/>
              </a:rPr>
              <a:t> ZEMALJA U TRANZICIJI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Problem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povezati</a:t>
            </a:r>
            <a:r>
              <a:rPr lang="en-US" dirty="0"/>
              <a:t> s </a:t>
            </a:r>
            <a:r>
              <a:rPr lang="en-US" dirty="0" err="1"/>
              <a:t>problemom</a:t>
            </a:r>
            <a:r>
              <a:rPr lang="en-US" dirty="0"/>
              <a:t> </a:t>
            </a:r>
            <a:r>
              <a:rPr lang="en-US" dirty="0" err="1" smtClean="0"/>
              <a:t>strukture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zemalja u tranziciji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pomenuto</a:t>
            </a:r>
            <a:r>
              <a:rPr lang="en-US" dirty="0"/>
              <a:t>,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ne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 smtClean="0"/>
              <a:t>homogenu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elinu</a:t>
            </a:r>
            <a:r>
              <a:rPr lang="sr-Latn-ME" dirty="0" smtClean="0"/>
              <a:t> u ovim ekonomijama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/>
              <a:t>je </a:t>
            </a:r>
            <a:r>
              <a:rPr lang="en-US" dirty="0" err="1"/>
              <a:t>sastavljeno</a:t>
            </a:r>
            <a:r>
              <a:rPr lang="en-US" dirty="0"/>
              <a:t> od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parcijalnih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u </a:t>
            </a:r>
            <a:r>
              <a:rPr lang="en-US" dirty="0" err="1"/>
              <a:t>najširim</a:t>
            </a:r>
            <a:r>
              <a:rPr lang="en-US" dirty="0"/>
              <a:t> </a:t>
            </a:r>
            <a:r>
              <a:rPr lang="en-US" dirty="0" err="1" smtClean="0"/>
              <a:t>okvirima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grupisati</a:t>
            </a:r>
            <a:r>
              <a:rPr lang="en-US" dirty="0"/>
              <a:t> “u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“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”.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 smtClean="0"/>
              <a:t>ograničene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fluidnosti</a:t>
            </a:r>
            <a:r>
              <a:rPr lang="en-US" dirty="0"/>
              <a:t>”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sr-Latn-ME" dirty="0" smtClean="0"/>
              <a:t>zemalja u tranziciji</a:t>
            </a:r>
            <a:r>
              <a:rPr lang="en-US" dirty="0" smtClean="0"/>
              <a:t>) </a:t>
            </a:r>
            <a:r>
              <a:rPr lang="en-US" dirty="0" err="1"/>
              <a:t>parcijalna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daleko većeg značaja nego u zemljama razvijene finansijske strakture.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878359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da je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pozajmljenog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vezana</a:t>
            </a:r>
            <a:r>
              <a:rPr lang="sr-Latn-ME" dirty="0"/>
              <a:t> </a:t>
            </a:r>
            <a:r>
              <a:rPr lang="pl-PL" dirty="0"/>
              <a:t>je za zajmovni kapital. </a:t>
            </a:r>
          </a:p>
          <a:p>
            <a:pPr algn="just"/>
            <a:r>
              <a:rPr lang="pl-PL" dirty="0"/>
              <a:t>Ali kamata je “iracionalni oblik </a:t>
            </a:r>
            <a:r>
              <a:rPr lang="pl-PL" dirty="0" smtClean="0"/>
              <a:t>cijene</a:t>
            </a:r>
            <a:r>
              <a:rPr lang="pl-PL" dirty="0"/>
              <a:t>”, jer ona nije </a:t>
            </a:r>
            <a:r>
              <a:rPr lang="pl-PL" dirty="0" smtClean="0"/>
              <a:t>jednaka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sumi</a:t>
            </a:r>
            <a:r>
              <a:rPr lang="en-US" dirty="0"/>
              <a:t>)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pozajmljuje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(10%, 5% </a:t>
            </a:r>
            <a:r>
              <a:rPr lang="en-US" dirty="0" err="1"/>
              <a:t>itd</a:t>
            </a:r>
            <a:r>
              <a:rPr lang="en-US" dirty="0"/>
              <a:t>.).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sr-Latn-ME" dirty="0"/>
              <a:t> </a:t>
            </a:r>
            <a:r>
              <a:rPr lang="en-US" dirty="0"/>
              <a:t>je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zajmovnog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viška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koj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odbacuje</a:t>
            </a:r>
            <a:r>
              <a:rPr lang="en-US" dirty="0"/>
              <a:t> </a:t>
            </a:r>
            <a:r>
              <a:rPr lang="en-US" dirty="0" err="1"/>
              <a:t>pozajmljeni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Ona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bruto</a:t>
            </a:r>
            <a:r>
              <a:rPr lang="sr-Latn-ME" dirty="0"/>
              <a:t> </a:t>
            </a:r>
            <a:r>
              <a:rPr lang="pl-PL" dirty="0"/>
              <a:t>profita, zbog čega je redovno manja od njega.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6484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Jer, u </a:t>
            </a:r>
            <a:r>
              <a:rPr lang="sr-Latn-ME" dirty="0" smtClean="0"/>
              <a:t>tim</a:t>
            </a:r>
            <a:r>
              <a:rPr lang="en-US" dirty="0" smtClean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računa</a:t>
            </a:r>
            <a:r>
              <a:rPr lang="sr-Latn-ME" dirty="0" smtClean="0"/>
              <a:t>ti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disproporcija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pojedinim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istovremenoj</a:t>
            </a:r>
            <a:r>
              <a:rPr lang="en-US" dirty="0"/>
              <a:t> </a:t>
            </a:r>
            <a:r>
              <a:rPr lang="en-US" dirty="0" err="1"/>
              <a:t>ravnoteži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disproporciji</a:t>
            </a:r>
            <a:r>
              <a:rPr lang="en-US" dirty="0"/>
              <a:t> </a:t>
            </a:r>
            <a:r>
              <a:rPr lang="en-US" dirty="0" err="1" smtClean="0"/>
              <a:t>suprotnog</a:t>
            </a:r>
            <a:r>
              <a:rPr lang="sr-Latn-ME" dirty="0" smtClean="0"/>
              <a:t> </a:t>
            </a:r>
            <a:r>
              <a:rPr lang="en-US" dirty="0" err="1" smtClean="0"/>
              <a:t>karaktera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pojedinačnim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Usled</a:t>
            </a:r>
            <a:r>
              <a:rPr lang="en-US" dirty="0" smtClean="0"/>
              <a:t> </a:t>
            </a:r>
            <a:r>
              <a:rPr lang="en-US" dirty="0" err="1"/>
              <a:t>ovoga</a:t>
            </a:r>
            <a:r>
              <a:rPr lang="en-US" dirty="0"/>
              <a:t>, u </a:t>
            </a:r>
            <a:r>
              <a:rPr lang="sr-Latn-ME" dirty="0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/>
              <a:t>se </a:t>
            </a:r>
            <a:r>
              <a:rPr lang="en-US" dirty="0" err="1"/>
              <a:t>moralo</a:t>
            </a:r>
            <a:r>
              <a:rPr lang="en-US" dirty="0"/>
              <a:t> </a:t>
            </a:r>
            <a:r>
              <a:rPr lang="en-US" dirty="0" err="1" smtClean="0"/>
              <a:t>računa</a:t>
            </a:r>
            <a:r>
              <a:rPr lang="sr-Latn-ME" dirty="0" smtClean="0"/>
              <a:t>ti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širokom</a:t>
            </a:r>
            <a:r>
              <a:rPr lang="en-US" dirty="0"/>
              <a:t> </a:t>
            </a:r>
            <a:r>
              <a:rPr lang="en-US" dirty="0" err="1"/>
              <a:t>strakturom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vrlo</a:t>
            </a:r>
            <a:r>
              <a:rPr lang="sr-Latn-ME" dirty="0" smtClean="0"/>
              <a:t> </a:t>
            </a:r>
            <a:r>
              <a:rPr lang="en-US" dirty="0" err="1" smtClean="0"/>
              <a:t>diferenciranim</a:t>
            </a:r>
            <a:r>
              <a:rPr lang="en-US" dirty="0" smtClean="0"/>
              <a:t> </a:t>
            </a:r>
            <a:r>
              <a:rPr lang="en-US" dirty="0" err="1"/>
              <a:t>efektima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diferenciranom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7588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Istraživanje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 smtClean="0"/>
              <a:t>zahtevaju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teorijske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praktične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toga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istraživanje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pl-PL" dirty="0" smtClean="0"/>
              <a:t>teorijsku </a:t>
            </a:r>
            <a:r>
              <a:rPr lang="pl-PL" dirty="0"/>
              <a:t>tako i empirijsku komponentu. </a:t>
            </a:r>
            <a:endParaRPr lang="pl-PL" dirty="0" smtClean="0"/>
          </a:p>
          <a:p>
            <a:pPr algn="just"/>
            <a:r>
              <a:rPr lang="pl-PL" dirty="0" smtClean="0"/>
              <a:t>Teorijsko </a:t>
            </a:r>
            <a:r>
              <a:rPr lang="pl-PL" dirty="0"/>
              <a:t>istraživanje problema </a:t>
            </a:r>
            <a:r>
              <a:rPr lang="pl-PL" dirty="0" smtClean="0"/>
              <a:t>uloge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izgleda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lakše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 smtClean="0"/>
              <a:t>opštim</a:t>
            </a:r>
            <a:r>
              <a:rPr lang="sr-Latn-ME" dirty="0" smtClean="0"/>
              <a:t> </a:t>
            </a:r>
            <a:r>
              <a:rPr lang="en-US" dirty="0" err="1" smtClean="0"/>
              <a:t>razmatranjima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teškoće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čim</a:t>
            </a:r>
            <a:r>
              <a:rPr lang="en-US" dirty="0"/>
              <a:t> se problem </a:t>
            </a:r>
            <a:r>
              <a:rPr lang="en-US" dirty="0" err="1"/>
              <a:t>pokuša</a:t>
            </a:r>
            <a:r>
              <a:rPr lang="en-US" dirty="0"/>
              <a:t> </a:t>
            </a:r>
            <a:r>
              <a:rPr lang="en-US" dirty="0" err="1"/>
              <a:t>istraživati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našim</a:t>
            </a:r>
            <a:r>
              <a:rPr lang="en-US" dirty="0" smtClean="0"/>
              <a:t> </a:t>
            </a:r>
            <a:r>
              <a:rPr lang="en-US" dirty="0" err="1"/>
              <a:t>specifičnim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/>
              <a:t>sumnje</a:t>
            </a:r>
            <a:r>
              <a:rPr lang="en-US" dirty="0"/>
              <a:t> da </a:t>
            </a:r>
            <a:r>
              <a:rPr lang="en-US" dirty="0" err="1"/>
              <a:t>teorijsko</a:t>
            </a:r>
            <a:r>
              <a:rPr lang="en-US" dirty="0"/>
              <a:t> </a:t>
            </a:r>
            <a:r>
              <a:rPr lang="en-US" dirty="0" err="1"/>
              <a:t>istraživanje</a:t>
            </a:r>
            <a:r>
              <a:rPr lang="en-US" dirty="0"/>
              <a:t>, ma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err="1" smtClean="0"/>
              <a:t>uopšteno</a:t>
            </a:r>
            <a:r>
              <a:rPr lang="en-US" dirty="0"/>
              <a:t>,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lišeno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, a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 smtClean="0"/>
              <a:t>malo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stari</a:t>
            </a:r>
            <a:r>
              <a:rPr lang="en-US" dirty="0"/>
              <a:t> </a:t>
            </a:r>
            <a:r>
              <a:rPr lang="en-US" dirty="0" err="1"/>
              <a:t>uzori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presađeni</a:t>
            </a:r>
            <a:r>
              <a:rPr lang="en-US" dirty="0"/>
              <a:t> </a:t>
            </a:r>
            <a:r>
              <a:rPr lang="en-US" dirty="0" err="1"/>
              <a:t>kalupi</a:t>
            </a:r>
            <a:r>
              <a:rPr lang="en-US" dirty="0"/>
              <a:t> </a:t>
            </a:r>
            <a:r>
              <a:rPr lang="sr-Latn-ME" dirty="0" smtClean="0"/>
              <a:t>razvijenog tržišnog</a:t>
            </a:r>
            <a:r>
              <a:rPr lang="en-US" dirty="0" smtClean="0"/>
              <a:t> </a:t>
            </a:r>
            <a:r>
              <a:rPr lang="en-US" dirty="0" err="1"/>
              <a:t>modela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61723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istražiti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tokove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/>
              <a:t>,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, a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 smtClean="0"/>
              <a:t>graditi</a:t>
            </a:r>
            <a:r>
              <a:rPr lang="sr-Latn-ME" dirty="0" smtClean="0"/>
              <a:t> </a:t>
            </a:r>
            <a:r>
              <a:rPr lang="en-US" dirty="0" err="1" smtClean="0"/>
              <a:t>teoriju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Složenost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polju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globalne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strukturne</a:t>
            </a:r>
            <a:r>
              <a:rPr lang="sr-Latn-ME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sektorske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nosiocima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)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sr-Latn-ME" dirty="0" smtClean="0"/>
              <a:t>se </a:t>
            </a:r>
            <a:r>
              <a:rPr lang="en-US" dirty="0" err="1" smtClean="0"/>
              <a:t>najpre</a:t>
            </a:r>
            <a:r>
              <a:rPr lang="en-US" dirty="0" smtClean="0"/>
              <a:t> </a:t>
            </a:r>
            <a:r>
              <a:rPr lang="en-US" dirty="0" err="1" smtClean="0"/>
              <a:t>pristupi</a:t>
            </a:r>
            <a:r>
              <a:rPr lang="sr-Latn-ME" dirty="0" smtClean="0"/>
              <a:t> </a:t>
            </a:r>
            <a:r>
              <a:rPr lang="en-US" dirty="0" err="1" smtClean="0"/>
              <a:t>objašnjavanju</a:t>
            </a:r>
            <a:r>
              <a:rPr lang="en-US" dirty="0" smtClean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metodoloških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osnovi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determinišu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07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našim</a:t>
            </a:r>
            <a:r>
              <a:rPr lang="en-US" dirty="0"/>
              <a:t> </a:t>
            </a:r>
            <a:r>
              <a:rPr lang="en-US" dirty="0" err="1"/>
              <a:t>institucionalnim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nekoliko</a:t>
            </a:r>
            <a:r>
              <a:rPr lang="sr-Latn-ME" dirty="0" smtClean="0"/>
              <a:t> </a:t>
            </a:r>
            <a:r>
              <a:rPr lang="en-US" dirty="0" err="1" smtClean="0"/>
              <a:t>značajnih</a:t>
            </a:r>
            <a:r>
              <a:rPr lang="en-US" dirty="0" smtClean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ovde</a:t>
            </a:r>
            <a:r>
              <a:rPr lang="en-US" dirty="0"/>
              <a:t>,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konkretnije</a:t>
            </a:r>
            <a:r>
              <a:rPr lang="en-US" dirty="0"/>
              <a:t> </a:t>
            </a:r>
            <a:r>
              <a:rPr lang="en-US" dirty="0" err="1"/>
              <a:t>teorijske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empirijske</a:t>
            </a:r>
            <a:r>
              <a:rPr lang="sr-Latn-ME" dirty="0" smtClean="0"/>
              <a:t> </a:t>
            </a:r>
            <a:r>
              <a:rPr lang="en-US" dirty="0" err="1" smtClean="0"/>
              <a:t>analize</a:t>
            </a:r>
            <a:r>
              <a:rPr lang="en-US" dirty="0"/>
              <a:t>,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istaknuti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1. Dominantan položaj bankarskog sistema, kako na strani </a:t>
            </a:r>
            <a:r>
              <a:rPr lang="pl-PL" dirty="0" smtClean="0"/>
              <a:t>koncentracije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/>
              <a:t>(a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investicionih</a:t>
            </a:r>
            <a:r>
              <a:rPr lang="sr-Latn-ME" dirty="0" smtClean="0"/>
              <a:t> </a:t>
            </a:r>
            <a:r>
              <a:rPr lang="pl-PL" dirty="0" smtClean="0"/>
              <a:t>sredstava</a:t>
            </a:r>
            <a:r>
              <a:rPr lang="pl-PL" dirty="0"/>
              <a:t>) tako i na strani ponude, pored sektora stanovništva.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03230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Dosadašnji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(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).</a:t>
            </a:r>
          </a:p>
          <a:p>
            <a:pPr algn="just"/>
            <a:r>
              <a:rPr lang="pl-PL" dirty="0"/>
              <a:t>Dosadašnja funkcija kamatne stope i fiskalna koncentracija akumulacije</a:t>
            </a:r>
            <a:r>
              <a:rPr lang="pl-PL" dirty="0" smtClean="0"/>
              <a:t>, </a:t>
            </a:r>
            <a:r>
              <a:rPr lang="en-US" dirty="0" err="1" smtClean="0"/>
              <a:t>dovodili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do </a:t>
            </a:r>
            <a:r>
              <a:rPr lang="en-US" dirty="0" err="1"/>
              <a:t>konstantno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izraženih</a:t>
            </a:r>
            <a:r>
              <a:rPr lang="en-US" dirty="0"/>
              <a:t> </a:t>
            </a:r>
            <a:r>
              <a:rPr lang="en-US" dirty="0" err="1"/>
              <a:t>disproporcija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momenti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došli</a:t>
            </a:r>
            <a:r>
              <a:rPr lang="en-US" dirty="0"/>
              <a:t> do </a:t>
            </a:r>
            <a:r>
              <a:rPr lang="en-US" dirty="0" err="1"/>
              <a:t>izražaja</a:t>
            </a:r>
            <a:r>
              <a:rPr lang="en-US" dirty="0"/>
              <a:t> 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tržištu kapitala, na kome je disproporcija u ponudi i tražnji </a:t>
            </a:r>
            <a:r>
              <a:rPr lang="pl-PL" dirty="0" smtClean="0"/>
              <a:t>izrazito </a:t>
            </a:r>
            <a:r>
              <a:rPr lang="en-US" dirty="0" err="1" smtClean="0"/>
              <a:t>velika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dominantne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momenti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naglašeni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pl-PL" dirty="0" smtClean="0"/>
              <a:t>4</a:t>
            </a:r>
            <a:r>
              <a:rPr lang="pl-PL" dirty="0"/>
              <a:t>. Regionalno zatvaranje tokova akumulacije, posebno na strani ponude</a:t>
            </a:r>
            <a:r>
              <a:rPr lang="pl-PL" dirty="0" smtClean="0"/>
              <a:t>, </a:t>
            </a:r>
            <a:r>
              <a:rPr lang="en-US" dirty="0" err="1" smtClean="0"/>
              <a:t>dovodi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konstantnog</a:t>
            </a:r>
            <a:r>
              <a:rPr lang="en-US" dirty="0"/>
              <a:t> </a:t>
            </a:r>
            <a:r>
              <a:rPr lang="en-US" dirty="0" err="1"/>
              <a:t>pojačavanja</a:t>
            </a:r>
            <a:r>
              <a:rPr lang="en-US" dirty="0"/>
              <a:t> </a:t>
            </a:r>
            <a:r>
              <a:rPr lang="en-US" dirty="0" err="1"/>
              <a:t>regionalnih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strukturalnih</a:t>
            </a:r>
            <a:r>
              <a:rPr lang="en-US" dirty="0"/>
              <a:t> </a:t>
            </a:r>
            <a:r>
              <a:rPr lang="en-US" dirty="0" err="1" smtClean="0"/>
              <a:t>disproporcija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77329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Navedenim</a:t>
            </a:r>
            <a:r>
              <a:rPr lang="en-US" dirty="0"/>
              <a:t> </a:t>
            </a:r>
            <a:r>
              <a:rPr lang="en-US" dirty="0" err="1"/>
              <a:t>momentima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bismo</a:t>
            </a:r>
            <a:r>
              <a:rPr lang="en-US" dirty="0"/>
              <a:t> </a:t>
            </a:r>
            <a:r>
              <a:rPr lang="en-US" dirty="0" err="1"/>
              <a:t>dodati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 smtClean="0"/>
              <a:t>elemenat</a:t>
            </a:r>
            <a:r>
              <a:rPr lang="sr-Latn-ME" dirty="0" smtClean="0"/>
              <a:t> </a:t>
            </a:r>
            <a:r>
              <a:rPr lang="en-US" dirty="0" err="1" smtClean="0"/>
              <a:t>nestabilnosti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do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neorganizovanim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Što se tiče stabilnosti, ne može se govoriti o stabilnosti tržišta, jer ne </a:t>
            </a:r>
            <a:r>
              <a:rPr lang="it-IT" dirty="0" smtClean="0"/>
              <a:t>postoji</a:t>
            </a:r>
            <a:r>
              <a:rPr lang="sr-Latn-ME" dirty="0" smtClean="0"/>
              <a:t> </a:t>
            </a:r>
            <a:r>
              <a:rPr lang="en-US" dirty="0" err="1" smtClean="0"/>
              <a:t>organizovano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Nedovoljna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 smtClean="0"/>
              <a:t>uslova</a:t>
            </a:r>
            <a:r>
              <a:rPr lang="sr-Latn-ME" dirty="0" smtClean="0"/>
              <a:t> </a:t>
            </a:r>
            <a:r>
              <a:rPr lang="en-US" dirty="0" err="1" smtClean="0"/>
              <a:t>dobijanja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od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nedovoljna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 smtClean="0"/>
              <a:t>uslova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ulaganja</a:t>
            </a:r>
            <a:r>
              <a:rPr lang="en-US" dirty="0"/>
              <a:t>, </a:t>
            </a:r>
            <a:r>
              <a:rPr lang="en-US" dirty="0" err="1"/>
              <a:t>neadekvatne</a:t>
            </a:r>
            <a:r>
              <a:rPr lang="en-US" dirty="0"/>
              <a:t> </a:t>
            </a:r>
            <a:r>
              <a:rPr lang="en-US" dirty="0" err="1"/>
              <a:t>regulativne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polju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 smtClean="0"/>
              <a:t>česte</a:t>
            </a:r>
            <a:r>
              <a:rPr lang="sr-Latn-ME" dirty="0" smtClean="0"/>
              <a:t> </a:t>
            </a:r>
            <a:r>
              <a:rPr lang="pl-PL" dirty="0" smtClean="0"/>
              <a:t>institucionalne promjene </a:t>
            </a:r>
            <a:r>
              <a:rPr lang="pl-PL" dirty="0"/>
              <a:t>na finansijskom polju, neizvesnost u </a:t>
            </a:r>
            <a:r>
              <a:rPr lang="pl-PL" dirty="0" smtClean="0"/>
              <a:t>pogledu </a:t>
            </a:r>
            <a:r>
              <a:rPr lang="en-US" dirty="0" err="1" smtClean="0"/>
              <a:t>budućih</a:t>
            </a:r>
            <a:r>
              <a:rPr lang="en-US" dirty="0" smtClean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stalnu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rizik</a:t>
            </a:r>
            <a:r>
              <a:rPr lang="sr-Latn-ME" dirty="0" smtClean="0"/>
              <a:t> </a:t>
            </a:r>
            <a:r>
              <a:rPr lang="pl-PL" dirty="0" smtClean="0"/>
              <a:t>veće </a:t>
            </a:r>
            <a:r>
              <a:rPr lang="pl-PL" dirty="0"/>
              <a:t>stope porasta </a:t>
            </a:r>
            <a:r>
              <a:rPr lang="pl-PL" dirty="0" smtClean="0"/>
              <a:t>cijena </a:t>
            </a:r>
            <a:r>
              <a:rPr lang="pl-PL" dirty="0"/>
              <a:t>u budućnosti i dr.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145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6. Siromašna struktura finansijskih instrumenata, u odnosu na </a:t>
            </a:r>
            <a:r>
              <a:rPr lang="pl-PL" dirty="0" smtClean="0"/>
              <a:t> </a:t>
            </a:r>
            <a:r>
              <a:rPr lang="pl-PL" dirty="0" smtClean="0"/>
              <a:t>razvijene tržišne </a:t>
            </a:r>
            <a:r>
              <a:rPr lang="pl-PL" dirty="0"/>
              <a:t>privrede, kako na strani ponude tako i na strani </a:t>
            </a:r>
            <a:r>
              <a:rPr lang="pl-PL" dirty="0" smtClean="0"/>
              <a:t>tražnje</a:t>
            </a:r>
            <a:r>
              <a:rPr lang="pl-PL" dirty="0"/>
              <a:t>, jer </a:t>
            </a:r>
            <a:r>
              <a:rPr lang="pl-PL" dirty="0" smtClean="0"/>
              <a:t>ćemo </a:t>
            </a:r>
            <a:r>
              <a:rPr lang="en-US" dirty="0" err="1" smtClean="0"/>
              <a:t>tražnju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našim</a:t>
            </a:r>
            <a:r>
              <a:rPr lang="en-US" dirty="0"/>
              <a:t> </a:t>
            </a:r>
            <a:r>
              <a:rPr lang="en-US" dirty="0" err="1"/>
              <a:t>istraživanjima</a:t>
            </a:r>
            <a:r>
              <a:rPr lang="en-US" dirty="0"/>
              <a:t>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pandan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drugu</a:t>
            </a:r>
            <a:r>
              <a:rPr lang="sr-Latn-ME" dirty="0" smtClean="0"/>
              <a:t> </a:t>
            </a:r>
            <a:r>
              <a:rPr lang="en-US" dirty="0" err="1" smtClean="0"/>
              <a:t>stranu</a:t>
            </a:r>
            <a:r>
              <a:rPr lang="en-US" dirty="0" smtClean="0"/>
              <a:t> </a:t>
            </a:r>
            <a:r>
              <a:rPr lang="en-US" dirty="0" err="1"/>
              <a:t>formirane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.</a:t>
            </a:r>
            <a:endParaRPr lang="en-US" b="1" dirty="0"/>
          </a:p>
          <a:p>
            <a:pPr marL="0" indent="0" algn="just">
              <a:buNone/>
            </a:pPr>
            <a:r>
              <a:rPr lang="en-US" dirty="0"/>
              <a:t>7. U </a:t>
            </a:r>
            <a:r>
              <a:rPr lang="en-US" dirty="0" err="1"/>
              <a:t>najnovijoj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zapaža</a:t>
            </a:r>
            <a:r>
              <a:rPr lang="en-US" dirty="0"/>
              <a:t>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šire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slobodnije</a:t>
            </a:r>
            <a:r>
              <a:rPr lang="sr-Latn-ME" dirty="0" smtClean="0"/>
              <a:t> </a:t>
            </a:r>
            <a:r>
              <a:rPr lang="en-US" dirty="0" err="1" smtClean="0"/>
              <a:t>decentralizovano</a:t>
            </a:r>
            <a:r>
              <a:rPr lang="en-US" dirty="0" smtClean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ma </a:t>
            </a:r>
            <a:r>
              <a:rPr lang="en-US" dirty="0" err="1"/>
              <a:t>koliko</a:t>
            </a:r>
            <a:r>
              <a:rPr lang="en-US" dirty="0"/>
              <a:t> u </a:t>
            </a:r>
            <a:r>
              <a:rPr lang="en-US" dirty="0" err="1" smtClean="0"/>
              <a:t>dosadašnjim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/>
              <a:t>nefunkcionalna</a:t>
            </a:r>
            <a:r>
              <a:rPr lang="en-US" dirty="0"/>
              <a:t> (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poznatih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), </a:t>
            </a:r>
            <a:r>
              <a:rPr lang="en-US" dirty="0" err="1"/>
              <a:t>pretvara</a:t>
            </a:r>
            <a:r>
              <a:rPr lang="en-US" dirty="0"/>
              <a:t> se u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bitnih</a:t>
            </a:r>
            <a:r>
              <a:rPr lang="en-US" dirty="0" smtClean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zemalja u tranziciji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7520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6. MEĐUSOBNA POVEZANOST TRŽIŠTA NOVCA I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TRŽIŠTA KAPITALA I KAMATA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470877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strukturna</a:t>
            </a:r>
            <a:r>
              <a:rPr lang="en-US" dirty="0"/>
              <a:t> </a:t>
            </a:r>
            <a:r>
              <a:rPr lang="en-US" dirty="0" err="1"/>
              <a:t>asimetrija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formirane</a:t>
            </a:r>
            <a:r>
              <a:rPr lang="sr-Latn-ME" dirty="0" smtClean="0"/>
              <a:t>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, mora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 smtClean="0"/>
              <a:t>oblik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Nepodudaranje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investicija</a:t>
            </a:r>
            <a:r>
              <a:rPr lang="sr-Latn-ME" dirty="0" smtClean="0"/>
              <a:t> </a:t>
            </a:r>
            <a:r>
              <a:rPr lang="en-US" dirty="0" err="1" smtClean="0"/>
              <a:t>javlja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neminovnost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,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edećih</a:t>
            </a:r>
            <a:r>
              <a:rPr lang="en-US" dirty="0" smtClean="0"/>
              <a:t> </a:t>
            </a:r>
            <a:r>
              <a:rPr lang="en-US" dirty="0" err="1"/>
              <a:t>razloga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trošenja</a:t>
            </a:r>
            <a:r>
              <a:rPr lang="en-US" dirty="0"/>
              <a:t> (</a:t>
            </a:r>
            <a:r>
              <a:rPr lang="en-US" dirty="0" err="1"/>
              <a:t>ulaganja</a:t>
            </a:r>
            <a:r>
              <a:rPr lang="en-US" dirty="0"/>
              <a:t>)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ne </a:t>
            </a:r>
            <a:r>
              <a:rPr lang="en-US" dirty="0" err="1"/>
              <a:t>poklapaju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akumulaciju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ne </a:t>
            </a:r>
            <a:r>
              <a:rPr lang="en-US" dirty="0" err="1" smtClean="0"/>
              <a:t>moraju</a:t>
            </a:r>
            <a:r>
              <a:rPr lang="sr-Latn-ME" dirty="0" smtClean="0"/>
              <a:t> </a:t>
            </a:r>
            <a:r>
              <a:rPr lang="it-IT" dirty="0" smtClean="0"/>
              <a:t>imati </a:t>
            </a:r>
            <a:r>
              <a:rPr lang="it-IT" dirty="0"/>
              <a:t>već formirane potrebe za investiranjem,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odvajanja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od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 smtClean="0"/>
              <a:t>stvara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)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pojačavanja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odstupanja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</p:txBody>
      </p:sp>
    </p:spTree>
    <p:extLst>
      <p:ext uri="{BB962C8B-B14F-4D97-AF65-F5344CB8AC3E}">
        <p14:creationId xmlns:p14="http://schemas.microsoft.com/office/powerpoint/2010/main" val="2737324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privredi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 smtClean="0"/>
              <a:t>akumulaciju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(S = Y - C), a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 smtClean="0"/>
              <a:t>subjekata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(</a:t>
            </a:r>
            <a:r>
              <a:rPr lang="en-US" dirty="0" smtClean="0"/>
              <a:t>I</a:t>
            </a:r>
            <a:r>
              <a:rPr lang="sr-Latn-ME" dirty="0" smtClean="0"/>
              <a:t>&gt;</a:t>
            </a:r>
            <a:r>
              <a:rPr lang="en-US" dirty="0" smtClean="0"/>
              <a:t>S</a:t>
            </a:r>
            <a:r>
              <a:rPr lang="en-US" dirty="0"/>
              <a:t>), </a:t>
            </a:r>
            <a:r>
              <a:rPr lang="en-US" dirty="0" err="1"/>
              <a:t>dakle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ne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en-US" dirty="0" err="1" smtClean="0"/>
              <a:t>jednakost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(S≠I)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globalno</a:t>
            </a:r>
            <a:r>
              <a:rPr lang="en-US" dirty="0"/>
              <a:t>, </a:t>
            </a:r>
            <a:r>
              <a:rPr lang="en-US" dirty="0" err="1"/>
              <a:t>neophodan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privesti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onim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estima</a:t>
            </a:r>
            <a:r>
              <a:rPr lang="en-US" dirty="0" smtClean="0"/>
              <a:t> 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 smtClean="0"/>
              <a:t>manjak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mehanizam</a:t>
            </a:r>
            <a:r>
              <a:rPr lang="sr-Latn-ME" dirty="0"/>
              <a:t> </a:t>
            </a:r>
            <a:r>
              <a:rPr lang="sr-Latn-ME" dirty="0" smtClean="0"/>
              <a:t>(pored tržišnog)</a:t>
            </a:r>
            <a:r>
              <a:rPr lang="en-US" dirty="0" smtClean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neophodnost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u </a:t>
            </a:r>
            <a:r>
              <a:rPr lang="en-US" dirty="0" err="1"/>
              <a:t>tokovima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 smtClean="0"/>
              <a:t>.</a:t>
            </a:r>
            <a:r>
              <a:rPr lang="sr-Latn-ME" dirty="0" smtClean="0"/>
              <a:t> Tu značajnu ulogu igra fiskalna politika.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0078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Postavlja</a:t>
            </a:r>
            <a:r>
              <a:rPr lang="en-US" dirty="0"/>
              <a:t> se </a:t>
            </a:r>
            <a:r>
              <a:rPr lang="en-US" dirty="0" err="1"/>
              <a:t>pitanje</a:t>
            </a:r>
            <a:r>
              <a:rPr lang="en-US" dirty="0"/>
              <a:t>: </a:t>
            </a:r>
            <a:endParaRPr lang="sr-Latn-ME" dirty="0" smtClean="0"/>
          </a:p>
          <a:p>
            <a:pPr algn="just"/>
            <a:r>
              <a:rPr lang="en-US" dirty="0" err="1" smtClean="0"/>
              <a:t>kakav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finansijski</a:t>
            </a:r>
            <a:r>
              <a:rPr lang="en-US" dirty="0"/>
              <a:t> “</a:t>
            </a:r>
            <a:r>
              <a:rPr lang="en-US" dirty="0" err="1"/>
              <a:t>kapital</a:t>
            </a:r>
            <a:r>
              <a:rPr lang="en-US" dirty="0"/>
              <a:t>”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 smtClean="0"/>
              <a:t>razviti</a:t>
            </a:r>
            <a:r>
              <a:rPr lang="sr-Latn-ME" dirty="0" smtClean="0"/>
              <a:t>, </a:t>
            </a:r>
            <a:endParaRPr lang="en-US" dirty="0"/>
          </a:p>
          <a:p>
            <a:r>
              <a:rPr lang="en-US" dirty="0" err="1"/>
              <a:t>kakav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daljnje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? </a:t>
            </a:r>
            <a:endParaRPr lang="sr-Latn-ME" dirty="0" smtClean="0"/>
          </a:p>
          <a:p>
            <a:r>
              <a:rPr lang="en-US" dirty="0" err="1" smtClean="0"/>
              <a:t>Navedeno</a:t>
            </a:r>
            <a:r>
              <a:rPr lang="en-US" dirty="0" smtClean="0"/>
              <a:t> </a:t>
            </a:r>
            <a:r>
              <a:rPr lang="en-US" dirty="0" err="1"/>
              <a:t>pitanje</a:t>
            </a:r>
            <a:r>
              <a:rPr lang="en-US" dirty="0"/>
              <a:t> se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p</a:t>
            </a:r>
            <a:r>
              <a:rPr lang="en-US" dirty="0" err="1" smtClean="0"/>
              <a:t>osebnog</a:t>
            </a:r>
            <a:r>
              <a:rPr lang="sr-Latn-ME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simultano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koegzistencija</a:t>
            </a:r>
            <a:r>
              <a:rPr lang="en-US" dirty="0" smtClean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svojine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sektora</a:t>
            </a:r>
            <a:r>
              <a:rPr lang="en-US" dirty="0"/>
              <a:t>: </a:t>
            </a:r>
            <a:r>
              <a:rPr lang="en-US" dirty="0" smtClean="0"/>
              <a:t> (</a:t>
            </a:r>
            <a:r>
              <a:rPr lang="sr-Latn-ME" dirty="0" smtClean="0"/>
              <a:t>1</a:t>
            </a:r>
            <a:r>
              <a:rPr lang="en-US" dirty="0" smtClean="0"/>
              <a:t>) </a:t>
            </a:r>
            <a:r>
              <a:rPr lang="sr-Latn-ME" dirty="0" err="1"/>
              <a:t>d</a:t>
            </a:r>
            <a:r>
              <a:rPr lang="en-US" dirty="0" err="1" smtClean="0"/>
              <a:t>ržavnog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sr-Latn-ME" dirty="0" smtClean="0"/>
              <a:t>2</a:t>
            </a:r>
            <a:r>
              <a:rPr lang="en-US" dirty="0" smtClean="0"/>
              <a:t>) </a:t>
            </a:r>
            <a:r>
              <a:rPr lang="sr-Latn-ME" dirty="0" err="1"/>
              <a:t>p</a:t>
            </a:r>
            <a:r>
              <a:rPr lang="en-US" dirty="0" err="1" smtClean="0"/>
              <a:t>rivatnog</a:t>
            </a:r>
            <a:r>
              <a:rPr lang="en-US" dirty="0"/>
              <a:t>, mora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neposredan</a:t>
            </a:r>
            <a:r>
              <a:rPr lang="sr-Latn-ME" dirty="0" smtClean="0"/>
              <a:t> </a:t>
            </a:r>
            <a:r>
              <a:rPr lang="pl-PL" dirty="0" smtClean="0"/>
              <a:t>odraz </a:t>
            </a:r>
            <a:r>
              <a:rPr lang="pl-PL" dirty="0"/>
              <a:t>na razvoj i funkcionisanje finansijskog tržišta. </a:t>
            </a:r>
            <a:endParaRPr lang="pl-PL" dirty="0" smtClean="0"/>
          </a:p>
          <a:p>
            <a:pPr algn="just"/>
            <a:r>
              <a:rPr lang="pl-PL" dirty="0" smtClean="0"/>
              <a:t>S </a:t>
            </a:r>
            <a:r>
              <a:rPr lang="pl-PL" dirty="0"/>
              <a:t>druge strane</a:t>
            </a:r>
            <a:r>
              <a:rPr lang="pl-PL" dirty="0" smtClean="0"/>
              <a:t>, </a:t>
            </a:r>
            <a:r>
              <a:rPr lang="sr-Latn-ME" dirty="0" smtClean="0"/>
              <a:t>alokacija</a:t>
            </a:r>
            <a:r>
              <a:rPr lang="sr-Latn-ME" dirty="0" smtClean="0"/>
              <a:t> </a:t>
            </a:r>
            <a:r>
              <a:rPr lang="en-US" dirty="0" err="1" smtClean="0"/>
              <a:t>dohotka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samih</a:t>
            </a:r>
            <a:r>
              <a:rPr lang="en-US" dirty="0"/>
              <a:t> </a:t>
            </a:r>
            <a:r>
              <a:rPr lang="en-US" dirty="0" err="1"/>
              <a:t>robnih</a:t>
            </a:r>
            <a:r>
              <a:rPr lang="en-US" dirty="0"/>
              <a:t> </a:t>
            </a:r>
            <a:r>
              <a:rPr lang="en-US" dirty="0" err="1"/>
              <a:t>proizvođača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uspostavljanje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toj</a:t>
            </a:r>
            <a:r>
              <a:rPr lang="sr-Latn-ME" dirty="0" smtClean="0"/>
              <a:t> </a:t>
            </a:r>
            <a:r>
              <a:rPr lang="en-US" dirty="0" err="1" smtClean="0"/>
              <a:t>osnovi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vremenskim</a:t>
            </a:r>
            <a:r>
              <a:rPr lang="en-US" dirty="0"/>
              <a:t> </a:t>
            </a:r>
            <a:r>
              <a:rPr lang="en-US" dirty="0" err="1" smtClean="0"/>
              <a:t>segmentima</a:t>
            </a:r>
            <a:r>
              <a:rPr lang="sr-Latn-ME" dirty="0" smtClean="0"/>
              <a:t> </a:t>
            </a:r>
            <a:r>
              <a:rPr lang="en-US" dirty="0" err="1" smtClean="0"/>
              <a:t>procesa</a:t>
            </a:r>
            <a:r>
              <a:rPr lang="sr-Latn-ME" dirty="0" smtClean="0"/>
              <a:t> </a:t>
            </a:r>
            <a:r>
              <a:rPr lang="en-US" dirty="0" err="1" smtClean="0"/>
              <a:t>reprodukcije</a:t>
            </a:r>
            <a:r>
              <a:rPr lang="en-US" dirty="0"/>
              <a:t>,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nužnost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6686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kamate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/>
              <a:t>shvatanja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navedeno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najvažnija</a:t>
            </a:r>
            <a:r>
              <a:rPr lang="en-US" dirty="0"/>
              <a:t>:</a:t>
            </a:r>
          </a:p>
          <a:p>
            <a:r>
              <a:rPr lang="pl-PL" dirty="0"/>
              <a:t>Kamata je za “odricanje od likvidnosti”. </a:t>
            </a:r>
            <a:endParaRPr lang="pl-PL" dirty="0" smtClean="0"/>
          </a:p>
          <a:p>
            <a:r>
              <a:rPr lang="pl-PL" dirty="0" smtClean="0"/>
              <a:t>Prema </a:t>
            </a:r>
            <a:r>
              <a:rPr lang="pl-PL" dirty="0"/>
              <a:t>ovoj teoriji </a:t>
            </a:r>
            <a:r>
              <a:rPr lang="pl-PL" dirty="0" smtClean="0"/>
              <a:t>vlasnik </a:t>
            </a:r>
            <a:r>
              <a:rPr lang="en-US" dirty="0" err="1" smtClean="0"/>
              <a:t>raspoloživog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odriče</a:t>
            </a:r>
            <a:r>
              <a:rPr lang="en-US" dirty="0"/>
              <a:t> od </a:t>
            </a:r>
            <a:r>
              <a:rPr lang="en-US" dirty="0" err="1"/>
              <a:t>potrošnje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 smtClean="0"/>
              <a:t>svog</a:t>
            </a:r>
            <a:r>
              <a:rPr lang="sr-Latn-ME" dirty="0" smtClean="0"/>
              <a:t> </a:t>
            </a:r>
            <a:r>
              <a:rPr lang="en-US" dirty="0" err="1" smtClean="0"/>
              <a:t>raspoloživog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dohotka</a:t>
            </a:r>
            <a:r>
              <a:rPr lang="en-US" dirty="0"/>
              <a:t>) </a:t>
            </a:r>
            <a:r>
              <a:rPr lang="en-US" dirty="0" err="1"/>
              <a:t>pozajmljujući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subjektu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određeno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Time </a:t>
            </a:r>
            <a:r>
              <a:rPr lang="en-US" dirty="0"/>
              <a:t>on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a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pozajmio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novac</a:t>
            </a:r>
            <a:r>
              <a:rPr lang="en-US" dirty="0"/>
              <a:t>)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 smtClean="0"/>
              <a:t>rizičnom</a:t>
            </a:r>
            <a:r>
              <a:rPr lang="sr-Latn-ME" dirty="0" smtClean="0"/>
              <a:t> </a:t>
            </a:r>
            <a:r>
              <a:rPr lang="pl-PL" dirty="0" smtClean="0"/>
              <a:t>ulaganju </a:t>
            </a:r>
            <a:r>
              <a:rPr lang="pl-PL" dirty="0"/>
              <a:t>onda se na to dodaje i određena stopa premije za rizik.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5026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Istovremeno</a:t>
            </a:r>
            <a:r>
              <a:rPr lang="en-US" dirty="0"/>
              <a:t> se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it-IT" dirty="0"/>
              <a:t>1. Da li se formira dovoljno finansijskog “kapitala”;</a:t>
            </a:r>
          </a:p>
          <a:p>
            <a:pPr marL="0" indent="0">
              <a:buNone/>
            </a:pPr>
            <a:r>
              <a:rPr lang="en-US" dirty="0"/>
              <a:t>2. Da li se </a:t>
            </a:r>
            <a:r>
              <a:rPr lang="en-US" dirty="0" err="1"/>
              <a:t>formirani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optimalno</a:t>
            </a:r>
            <a:r>
              <a:rPr lang="en-US" dirty="0"/>
              <a:t> </a:t>
            </a:r>
            <a:r>
              <a:rPr lang="en-US" dirty="0" err="1"/>
              <a:t>alocira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3. Da li je </a:t>
            </a:r>
            <a:r>
              <a:rPr lang="en-US" dirty="0" err="1"/>
              <a:t>dostignuti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praćen</a:t>
            </a:r>
            <a:r>
              <a:rPr lang="en-US" dirty="0"/>
              <a:t> </a:t>
            </a:r>
            <a:r>
              <a:rPr lang="en-US" dirty="0" err="1"/>
              <a:t>adekvatnim</a:t>
            </a:r>
            <a:r>
              <a:rPr lang="en-US" dirty="0"/>
              <a:t> </a:t>
            </a:r>
            <a:r>
              <a:rPr lang="en-US" dirty="0" err="1" smtClean="0"/>
              <a:t>formiranjem</a:t>
            </a:r>
            <a:r>
              <a:rPr lang="sr-Latn-ME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Pod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 </a:t>
            </a:r>
            <a:r>
              <a:rPr lang="en-US" dirty="0" err="1"/>
              <a:t>ovde</a:t>
            </a:r>
            <a:r>
              <a:rPr lang="en-US" dirty="0"/>
              <a:t> ne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evamo</a:t>
            </a:r>
            <a:r>
              <a:rPr lang="en-US" dirty="0" smtClean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 smtClean="0"/>
              <a:t>srašćivanja</a:t>
            </a:r>
            <a:r>
              <a:rPr lang="sr-Latn-ME" dirty="0" smtClean="0"/>
              <a:t> </a:t>
            </a:r>
            <a:r>
              <a:rPr lang="en-US" dirty="0" err="1" smtClean="0"/>
              <a:t>novačnog</a:t>
            </a:r>
            <a:r>
              <a:rPr lang="en-US" dirty="0"/>
              <a:t>, </a:t>
            </a:r>
            <a:r>
              <a:rPr lang="en-US" dirty="0" err="1"/>
              <a:t>proizvodnog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trgovinskog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pod </a:t>
            </a:r>
            <a:r>
              <a:rPr lang="en-US" dirty="0" err="1"/>
              <a:t>dominacijom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,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elokupna</a:t>
            </a:r>
            <a:r>
              <a:rPr lang="en-US" dirty="0" smtClean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 smtClean="0"/>
              <a:t>oblike</a:t>
            </a:r>
            <a:r>
              <a:rPr lang="sr-Latn-ME" dirty="0" smtClean="0"/>
              <a:t> </a:t>
            </a:r>
            <a:r>
              <a:rPr lang="en-US" dirty="0" err="1" smtClean="0"/>
              <a:t>cirkulacije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maksimal</a:t>
            </a:r>
            <a:r>
              <a:rPr lang="sr-Latn-ME" dirty="0" smtClean="0"/>
              <a:t>a</a:t>
            </a:r>
            <a:r>
              <a:rPr lang="en-US" dirty="0" smtClean="0"/>
              <a:t>n</a:t>
            </a:r>
            <a:r>
              <a:rPr lang="sr-Latn-ME" dirty="0" smtClean="0"/>
              <a:t> profit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a priori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dugoročnih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oblicima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bi </a:t>
            </a:r>
            <a:r>
              <a:rPr lang="en-US" dirty="0" err="1"/>
              <a:t>trebala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pretpostavka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mobilizaciju</a:t>
            </a:r>
            <a:r>
              <a:rPr lang="en-US" dirty="0" smtClean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sferu</a:t>
            </a:r>
            <a:r>
              <a:rPr lang="en-US" dirty="0"/>
              <a:t> </a:t>
            </a:r>
            <a:r>
              <a:rPr lang="en-US" dirty="0" err="1" smtClean="0"/>
              <a:t>reprodukcije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9429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Tržište novca i kapitala, s druge strane, samo je jedan od </a:t>
            </a:r>
            <a:r>
              <a:rPr lang="pl-PL" dirty="0" smtClean="0"/>
              <a:t>podsistema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posmatrati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To je,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adekvatnosti</a:t>
            </a:r>
            <a:r>
              <a:rPr lang="en-US" dirty="0"/>
              <a:t> </a:t>
            </a:r>
            <a:r>
              <a:rPr lang="sr-Latn-ME" dirty="0" smtClean="0"/>
              <a:t>fu</a:t>
            </a:r>
            <a:r>
              <a:rPr lang="en-US" dirty="0" err="1" smtClean="0"/>
              <a:t>nkcionisanja</a:t>
            </a:r>
            <a:r>
              <a:rPr lang="en-US" dirty="0" smtClean="0"/>
              <a:t> </a:t>
            </a:r>
            <a:r>
              <a:rPr lang="en-US" dirty="0" err="1"/>
              <a:t>naših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adekvatnosti</a:t>
            </a:r>
            <a:r>
              <a:rPr lang="en-US" dirty="0" smtClean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našeg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instrumentarija</a:t>
            </a:r>
            <a:r>
              <a:rPr lang="en-US" dirty="0"/>
              <a:t>,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instrumenata</a:t>
            </a:r>
            <a:r>
              <a:rPr lang="en-US" dirty="0"/>
              <a:t>,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prelivanja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  <a:p>
            <a:pPr algn="just"/>
            <a:r>
              <a:rPr lang="pl-PL" dirty="0"/>
              <a:t>Sasvim je evidentno da je u ovakvim analizama u prvom planu </a:t>
            </a:r>
            <a:r>
              <a:rPr lang="pl-PL" dirty="0" smtClean="0"/>
              <a:t>produkcija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izraz</a:t>
            </a:r>
            <a:r>
              <a:rPr lang="en-US" dirty="0"/>
              <a:t> “van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Svesni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činjenice</a:t>
            </a:r>
            <a:r>
              <a:rPr lang="sr-Latn-ME" dirty="0" smtClean="0"/>
              <a:t> </a:t>
            </a:r>
            <a:r>
              <a:rPr lang="it-IT" dirty="0" smtClean="0"/>
              <a:t>moramo </a:t>
            </a:r>
            <a:r>
              <a:rPr lang="it-IT" dirty="0"/>
              <a:t>u analizi tržišta novca i kapitala u našim uslovima, </a:t>
            </a:r>
            <a:r>
              <a:rPr lang="it-IT" dirty="0" smtClean="0"/>
              <a:t>pr</a:t>
            </a:r>
            <a:r>
              <a:rPr lang="sr-Latn-ME" dirty="0" smtClean="0"/>
              <a:t>ij</a:t>
            </a:r>
            <a:r>
              <a:rPr lang="it-IT" dirty="0" smtClean="0"/>
              <a:t>e </a:t>
            </a:r>
            <a:r>
              <a:rPr lang="it-IT" dirty="0"/>
              <a:t>svega, da </a:t>
            </a:r>
            <a:r>
              <a:rPr lang="it-IT" dirty="0" smtClean="0"/>
              <a:t>uzmemo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547193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a)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upotrebe</a:t>
            </a:r>
            <a:r>
              <a:rPr lang="en-US" sz="2800" dirty="0"/>
              <a:t> </a:t>
            </a:r>
            <a:r>
              <a:rPr lang="en-US" sz="2800" dirty="0" err="1"/>
              <a:t>akumulacije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Efikasnost</a:t>
            </a:r>
            <a:r>
              <a:rPr lang="en-US" sz="2800" dirty="0"/>
              <a:t> </a:t>
            </a:r>
            <a:r>
              <a:rPr lang="en-US" sz="2800" dirty="0" err="1"/>
              <a:t>ulaganja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c) “</a:t>
            </a:r>
            <a:r>
              <a:rPr lang="en-US" sz="2800" dirty="0" err="1"/>
              <a:t>Prinos</a:t>
            </a:r>
            <a:r>
              <a:rPr lang="en-US" sz="2800" dirty="0"/>
              <a:t>” </a:t>
            </a:r>
            <a:r>
              <a:rPr lang="en-US" sz="2800" dirty="0" err="1"/>
              <a:t>dohotka</a:t>
            </a:r>
            <a:r>
              <a:rPr lang="en-US" sz="2800" dirty="0"/>
              <a:t>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Postojeći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:</a:t>
            </a:r>
          </a:p>
          <a:p>
            <a:pPr lvl="1"/>
            <a:r>
              <a:rPr lang="en-US" sz="2800" dirty="0" err="1"/>
              <a:t>Postojeća</a:t>
            </a:r>
            <a:r>
              <a:rPr lang="en-US" sz="2800" dirty="0"/>
              <a:t> </a:t>
            </a:r>
            <a:r>
              <a:rPr lang="en-US" sz="2800" dirty="0" err="1"/>
              <a:t>zaduženost</a:t>
            </a:r>
            <a:r>
              <a:rPr lang="en-US" sz="2800" dirty="0"/>
              <a:t> </a:t>
            </a:r>
            <a:r>
              <a:rPr lang="en-US" sz="2800" dirty="0" err="1"/>
              <a:t>privrede</a:t>
            </a:r>
            <a:r>
              <a:rPr lang="en-US" sz="2800" dirty="0"/>
              <a:t>,</a:t>
            </a:r>
          </a:p>
          <a:p>
            <a:pPr lvl="1"/>
            <a:r>
              <a:rPr lang="en-US" sz="2800" dirty="0" err="1"/>
              <a:t>Institucionalni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finansijski</a:t>
            </a:r>
            <a:r>
              <a:rPr lang="en-US" sz="2800" dirty="0"/>
              <a:t> </a:t>
            </a:r>
            <a:r>
              <a:rPr lang="en-US" sz="2800" dirty="0" err="1" smtClean="0"/>
              <a:t>okviri</a:t>
            </a:r>
            <a:r>
              <a:rPr lang="sr-Latn-ME" sz="2800" dirty="0" smtClean="0"/>
              <a:t>, </a:t>
            </a:r>
            <a:endParaRPr lang="pl-PL" sz="2800" dirty="0" smtClean="0"/>
          </a:p>
          <a:p>
            <a:pPr lvl="1"/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sr-Latn-ME" sz="2800" dirty="0" smtClean="0"/>
              <a:t>korporativnog </a:t>
            </a:r>
            <a:r>
              <a:rPr lang="en-US" sz="2800" dirty="0" err="1" smtClean="0"/>
              <a:t>upravljanja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rukovođenja</a:t>
            </a:r>
            <a:r>
              <a:rPr lang="en-US" sz="2800" dirty="0"/>
              <a:t> u </a:t>
            </a:r>
            <a:r>
              <a:rPr lang="en-US" sz="2800" dirty="0" err="1" smtClean="0"/>
              <a:t>preduzećima</a:t>
            </a:r>
            <a:r>
              <a:rPr lang="sr-Latn-ME" sz="2800" dirty="0" smtClean="0"/>
              <a:t>.</a:t>
            </a:r>
            <a:endParaRPr lang="en-US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9706303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3</a:t>
            </a:r>
            <a:r>
              <a:rPr lang="pl-PL" dirty="0"/>
              <a:t>. Faktore u sklopu privrednog razvoja:</a:t>
            </a:r>
          </a:p>
          <a:p>
            <a:pPr marL="457200" lvl="1" indent="0">
              <a:buNone/>
            </a:pPr>
            <a:r>
              <a:rPr lang="it-IT" sz="2800" dirty="0"/>
              <a:t>a) Povećanje per capita dohotka,</a:t>
            </a:r>
          </a:p>
          <a:p>
            <a:pPr marL="457200" lvl="1" indent="0">
              <a:buNone/>
            </a:pPr>
            <a:r>
              <a:rPr lang="pl-PL" sz="2800" dirty="0"/>
              <a:t>b) Sklonost potrošnji, i dr.</a:t>
            </a:r>
          </a:p>
          <a:p>
            <a:pPr algn="just"/>
            <a:r>
              <a:rPr lang="pl-PL" dirty="0"/>
              <a:t>Uzimajući u obzir samo postojeće odnose i novčani faktor, gradeći </a:t>
            </a:r>
            <a:r>
              <a:rPr lang="pl-PL" dirty="0" smtClean="0"/>
              <a:t>na </a:t>
            </a:r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gubi</a:t>
            </a:r>
            <a:r>
              <a:rPr lang="en-US" dirty="0"/>
              <a:t> se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bitna</a:t>
            </a:r>
            <a:r>
              <a:rPr lang="sr-Latn-ME" dirty="0" smtClean="0"/>
              <a:t> </a:t>
            </a:r>
            <a:r>
              <a:rPr lang="en-US" dirty="0" err="1" smtClean="0"/>
              <a:t>komponenta</a:t>
            </a:r>
            <a:r>
              <a:rPr lang="en-US" dirty="0" smtClean="0"/>
              <a:t> </a:t>
            </a:r>
            <a:r>
              <a:rPr lang="en-US" dirty="0" err="1"/>
              <a:t>brojnih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u tom </a:t>
            </a:r>
            <a:r>
              <a:rPr lang="en-US" dirty="0" err="1"/>
              <a:t>procesu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“</a:t>
            </a:r>
            <a:r>
              <a:rPr lang="en-US" dirty="0" err="1"/>
              <a:t>sekundarnih</a:t>
            </a:r>
            <a:r>
              <a:rPr lang="en-US" dirty="0"/>
              <a:t>” </a:t>
            </a:r>
            <a:r>
              <a:rPr lang="en-US" dirty="0" err="1" smtClean="0"/>
              <a:t>faktora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obuhvatićemo</a:t>
            </a:r>
            <a:r>
              <a:rPr lang="en-US" dirty="0"/>
              <a:t> u </a:t>
            </a:r>
            <a:r>
              <a:rPr lang="sr-Latn-ME" dirty="0" smtClean="0"/>
              <a:t>nastavku predavanja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212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poslednjih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našeg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je </a:t>
            </a:r>
            <a:r>
              <a:rPr lang="en-US" dirty="0" err="1"/>
              <a:t>očitiji</a:t>
            </a:r>
            <a:r>
              <a:rPr lang="en-US" dirty="0"/>
              <a:t> </a:t>
            </a:r>
            <a:r>
              <a:rPr lang="en-US" dirty="0" err="1" smtClean="0"/>
              <a:t>debalans</a:t>
            </a:r>
            <a:r>
              <a:rPr lang="sr-Latn-ME" dirty="0" smtClean="0"/>
              <a:t> </a:t>
            </a:r>
            <a:r>
              <a:rPr lang="pl-PL" dirty="0" smtClean="0"/>
              <a:t>između </a:t>
            </a:r>
            <a:r>
              <a:rPr lang="pl-PL" dirty="0"/>
              <a:t>potreba za finansijskim kapitalom i njegovog formiranja. </a:t>
            </a:r>
            <a:endParaRPr lang="pl-PL" dirty="0" smtClean="0"/>
          </a:p>
          <a:p>
            <a:pPr algn="just"/>
            <a:r>
              <a:rPr lang="pl-PL" dirty="0" smtClean="0"/>
              <a:t>Nizak nivo stope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sr-Latn-ME" dirty="0" smtClean="0"/>
              <a:t>realnog</a:t>
            </a:r>
            <a:r>
              <a:rPr lang="en-US" dirty="0" smtClean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praćen</a:t>
            </a:r>
            <a:r>
              <a:rPr lang="en-US" dirty="0"/>
              <a:t> </a:t>
            </a:r>
            <a:r>
              <a:rPr lang="en-US" dirty="0" err="1"/>
              <a:t>rastom</a:t>
            </a:r>
            <a:r>
              <a:rPr lang="en-US" dirty="0"/>
              <a:t> </a:t>
            </a:r>
            <a:r>
              <a:rPr lang="en-US" dirty="0" err="1" smtClean="0"/>
              <a:t>lič</a:t>
            </a:r>
            <a:r>
              <a:rPr lang="sr-Latn-ME" dirty="0" smtClean="0"/>
              <a:t>ne</a:t>
            </a:r>
            <a:r>
              <a:rPr lang="en-US" dirty="0" smtClean="0"/>
              <a:t> </a:t>
            </a:r>
            <a:r>
              <a:rPr lang="sr-Latn-ME" dirty="0" smtClean="0"/>
              <a:t>i opšte potrošnje i</a:t>
            </a:r>
            <a:r>
              <a:rPr lang="en-US" dirty="0" err="1" smtClean="0"/>
              <a:t>znad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 smtClean="0"/>
              <a:t>rasta</a:t>
            </a:r>
            <a:r>
              <a:rPr lang="sr-Latn-ME" dirty="0" smtClean="0"/>
              <a:t> </a:t>
            </a:r>
            <a:r>
              <a:rPr lang="en-US" dirty="0" err="1" smtClean="0"/>
              <a:t>društvenog</a:t>
            </a:r>
            <a:r>
              <a:rPr lang="en-US" dirty="0" smtClean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sr-Latn-ME" dirty="0" smtClean="0"/>
              <a:t>loša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-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da se </a:t>
            </a:r>
            <a:r>
              <a:rPr lang="en-US" dirty="0" err="1"/>
              <a:t>dosadašnji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 smtClean="0"/>
              <a:t>mehanizam</a:t>
            </a:r>
            <a:r>
              <a:rPr lang="sr-Latn-ME" dirty="0" smtClean="0"/>
              <a:t> (tržište i država)</a:t>
            </a:r>
            <a:r>
              <a:rPr lang="en-US" dirty="0" smtClean="0"/>
              <a:t> </a:t>
            </a:r>
            <a:r>
              <a:rPr lang="en-US" dirty="0" err="1"/>
              <a:t>pokazao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jakim</a:t>
            </a:r>
            <a:r>
              <a:rPr lang="en-US" dirty="0" smtClean="0"/>
              <a:t>, </a:t>
            </a:r>
            <a:r>
              <a:rPr lang="en-US" dirty="0" err="1"/>
              <a:t>prvo</a:t>
            </a:r>
            <a:r>
              <a:rPr lang="en-US" dirty="0"/>
              <a:t> da </a:t>
            </a:r>
            <a:r>
              <a:rPr lang="en-US" dirty="0" err="1" smtClean="0"/>
              <a:t>optimalno</a:t>
            </a:r>
            <a:r>
              <a:rPr lang="sr-Latn-ME" dirty="0" smtClean="0"/>
              <a:t> </a:t>
            </a:r>
            <a:r>
              <a:rPr lang="en-US" dirty="0" err="1" smtClean="0"/>
              <a:t>alocira</a:t>
            </a:r>
            <a:r>
              <a:rPr lang="en-US" dirty="0" smtClean="0"/>
              <a:t> </a:t>
            </a:r>
            <a:r>
              <a:rPr lang="en-US" dirty="0" err="1" smtClean="0"/>
              <a:t>flnansijsk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 smtClean="0"/>
              <a:t>privredi</a:t>
            </a:r>
            <a:r>
              <a:rPr lang="sr-Latn-ME" dirty="0" smtClean="0"/>
              <a:t>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/>
              <a:t>, da </a:t>
            </a:r>
            <a:r>
              <a:rPr lang="sr-Latn-ME" dirty="0" smtClean="0"/>
              <a:t>se inostrana akumulacija (DSI) privuče u </a:t>
            </a:r>
            <a:r>
              <a:rPr lang="en-US" dirty="0" smtClean="0"/>
              <a:t> </a:t>
            </a:r>
            <a:r>
              <a:rPr lang="en-US" dirty="0" err="1" smtClean="0"/>
              <a:t>pojedin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sr-Latn-ME" dirty="0" smtClean="0"/>
              <a:t>e i ojača</a:t>
            </a:r>
            <a:r>
              <a:rPr lang="en-US" dirty="0" smtClean="0"/>
              <a:t> 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18420364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sr-Latn-ME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javile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tri faze: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faza</a:t>
            </a:r>
            <a:r>
              <a:rPr lang="en-US" dirty="0"/>
              <a:t> -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; </a:t>
            </a:r>
            <a:r>
              <a:rPr lang="en-US" dirty="0" err="1" smtClean="0"/>
              <a:t>druga</a:t>
            </a:r>
            <a:r>
              <a:rPr lang="sr-Latn-ME" dirty="0" smtClean="0"/>
              <a:t> </a:t>
            </a:r>
            <a:r>
              <a:rPr lang="en-US" dirty="0" err="1" smtClean="0"/>
              <a:t>faza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; </a:t>
            </a:r>
            <a:r>
              <a:rPr lang="en-US" dirty="0" err="1"/>
              <a:t>treća</a:t>
            </a:r>
            <a:r>
              <a:rPr lang="en-US" dirty="0"/>
              <a:t> -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nacionalnih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međunarodnih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tehnologija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dublje</a:t>
            </a:r>
            <a:r>
              <a:rPr lang="en-US" dirty="0"/>
              <a:t> </a:t>
            </a:r>
            <a:r>
              <a:rPr lang="en-US" dirty="0" err="1"/>
              <a:t>sagledavanje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novčanih</a:t>
            </a:r>
            <a:r>
              <a:rPr lang="sr-Latn-ME" dirty="0" smtClean="0"/>
              <a:t> </a:t>
            </a:r>
            <a:r>
              <a:rPr lang="pl-PL" dirty="0" smtClean="0"/>
              <a:t>surogata</a:t>
            </a:r>
            <a:r>
              <a:rPr lang="pl-PL" dirty="0"/>
              <a:t>), dakle, šire posmatrano, potrebno je da </a:t>
            </a:r>
            <a:r>
              <a:rPr lang="pl-PL" dirty="0" smtClean="0"/>
              <a:t>pođemo </a:t>
            </a:r>
            <a:r>
              <a:rPr lang="pl-PL" dirty="0"/>
              <a:t>od razjašnjenja </a:t>
            </a:r>
            <a:r>
              <a:rPr lang="pl-PL" dirty="0" smtClean="0"/>
              <a:t>same uloge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/>
            <a:r>
              <a:rPr lang="en-US" dirty="0" err="1" smtClean="0"/>
              <a:t>Mada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šireg</a:t>
            </a:r>
            <a:r>
              <a:rPr lang="en-US" dirty="0"/>
              <a:t> </a:t>
            </a:r>
            <a:r>
              <a:rPr lang="en-US" dirty="0" err="1" smtClean="0"/>
              <a:t>pojma</a:t>
            </a:r>
            <a:r>
              <a:rPr lang="sr-Latn-ME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sr-Latn-ME" dirty="0" smtClean="0"/>
              <a:t>k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 to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videli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u </a:t>
            </a:r>
            <a:r>
              <a:rPr lang="en-US" dirty="0" err="1"/>
              <a:t>vezu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obezbe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sr-Latn-ME" dirty="0"/>
              <a:t> </a:t>
            </a:r>
            <a:r>
              <a:rPr lang="en-US" dirty="0" err="1"/>
              <a:t>standardne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.</a:t>
            </a:r>
            <a:endParaRPr lang="sr-Latn-ME" b="1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1616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ovd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interesuje</a:t>
            </a:r>
            <a:r>
              <a:rPr lang="en-US" dirty="0" smtClean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uži</a:t>
            </a:r>
            <a:r>
              <a:rPr lang="en-US" dirty="0"/>
              <a:t>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naime</a:t>
            </a:r>
            <a:r>
              <a:rPr lang="en-US" dirty="0"/>
              <a:t> </a:t>
            </a:r>
            <a:r>
              <a:rPr lang="en-US" dirty="0" err="1"/>
              <a:t>interesuje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 smtClean="0"/>
              <a:t>homogeniji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izrazito</a:t>
            </a:r>
            <a:r>
              <a:rPr lang="en-US" dirty="0"/>
              <a:t> </a:t>
            </a:r>
            <a:r>
              <a:rPr lang="en-US" dirty="0" err="1"/>
              <a:t>nehomogenog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- </a:t>
            </a:r>
            <a:r>
              <a:rPr lang="en-US" dirty="0" err="1"/>
              <a:t>tižište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err="1"/>
              <a:t>ali</a:t>
            </a:r>
            <a:r>
              <a:rPr lang="en-US" dirty="0"/>
              <a:t> s </a:t>
            </a:r>
            <a:r>
              <a:rPr lang="en-US" dirty="0" err="1" smtClean="0"/>
              <a:t>aspekta</a:t>
            </a:r>
            <a:r>
              <a:rPr lang="sr-Latn-ME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imanentnim</a:t>
            </a:r>
            <a:r>
              <a:rPr lang="en-US" dirty="0"/>
              <a:t> </a:t>
            </a:r>
            <a:r>
              <a:rPr lang="en-US" dirty="0" err="1"/>
              <a:t>specifičnostima</a:t>
            </a:r>
            <a:r>
              <a:rPr lang="en-US" dirty="0"/>
              <a:t> u </a:t>
            </a:r>
            <a:r>
              <a:rPr lang="en-US" dirty="0" err="1"/>
              <a:t>ekonomici</a:t>
            </a:r>
            <a:r>
              <a:rPr lang="en-US" dirty="0"/>
              <a:t> s </a:t>
            </a:r>
            <a:r>
              <a:rPr lang="en-US" dirty="0" err="1" smtClean="0"/>
              <a:t>razvijenim</a:t>
            </a:r>
            <a:r>
              <a:rPr lang="sr-Latn-ME" dirty="0" smtClean="0"/>
              <a:t>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/>
              <a:t>zakonitostima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determinisano</a:t>
            </a:r>
            <a:r>
              <a:rPr lang="en-US" dirty="0"/>
              <a:t> u </a:t>
            </a:r>
            <a:r>
              <a:rPr lang="en-US" dirty="0" err="1" smtClean="0"/>
              <a:t>najvećoj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institucionalnim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istorijskim</a:t>
            </a:r>
            <a:r>
              <a:rPr lang="en-US" dirty="0"/>
              <a:t> </a:t>
            </a:r>
            <a:r>
              <a:rPr lang="en-US" dirty="0" err="1"/>
              <a:t>faktorima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samim</a:t>
            </a:r>
            <a:r>
              <a:rPr lang="en-US" dirty="0"/>
              <a:t> </a:t>
            </a:r>
            <a:r>
              <a:rPr lang="en-US" dirty="0" err="1"/>
              <a:t>nivoom</a:t>
            </a:r>
            <a:r>
              <a:rPr lang="en-US" dirty="0"/>
              <a:t> </a:t>
            </a:r>
            <a:r>
              <a:rPr lang="en-US" dirty="0" err="1" smtClean="0"/>
              <a:t>razvijenosti</a:t>
            </a:r>
            <a:r>
              <a:rPr lang="sr-Latn-ME" dirty="0" smtClean="0"/>
              <a:t> </a:t>
            </a:r>
            <a:r>
              <a:rPr lang="pl-PL" dirty="0" smtClean="0"/>
              <a:t>privrede</a:t>
            </a:r>
            <a:r>
              <a:rPr lang="pl-PL" dirty="0"/>
              <a:t>, to se oni razlikuju od jedne do druge zemlje. </a:t>
            </a:r>
            <a:endParaRPr lang="pl-PL" dirty="0" smtClean="0"/>
          </a:p>
          <a:p>
            <a:pPr algn="just"/>
            <a:r>
              <a:rPr lang="pl-PL" dirty="0" smtClean="0"/>
              <a:t>Cak </a:t>
            </a:r>
            <a:r>
              <a:rPr lang="pl-PL" dirty="0"/>
              <a:t>i u jednoj zemlji </a:t>
            </a:r>
            <a:r>
              <a:rPr lang="pl-PL" dirty="0" smtClean="0"/>
              <a:t>od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opred</a:t>
            </a:r>
            <a:r>
              <a:rPr lang="sr-Latn-ME" dirty="0" smtClean="0"/>
              <a:t>j</a:t>
            </a:r>
            <a:r>
              <a:rPr lang="en-US" dirty="0" err="1" smtClean="0"/>
              <a:t>eljivati</a:t>
            </a:r>
            <a:r>
              <a:rPr lang="en-US" dirty="0" smtClean="0"/>
              <a:t> </a:t>
            </a:r>
            <a:r>
              <a:rPr lang="en-US" dirty="0" err="1" smtClean="0"/>
              <a:t>različito</a:t>
            </a:r>
            <a:r>
              <a:rPr lang="sr-Latn-ME" dirty="0" smtClean="0"/>
              <a:t> </a:t>
            </a:r>
            <a:r>
              <a:rPr lang="en-US" dirty="0" err="1" smtClean="0"/>
              <a:t>funkcionisanje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8882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Sami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se </a:t>
            </a:r>
            <a:r>
              <a:rPr lang="en-US" dirty="0" err="1"/>
              <a:t>međusobno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razlikuju</a:t>
            </a:r>
            <a:r>
              <a:rPr lang="en-US" dirty="0"/>
              <a:t>,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kreiranje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dominantan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pl-PL" dirty="0" smtClean="0"/>
              <a:t>institucija </a:t>
            </a:r>
            <a:r>
              <a:rPr lang="pl-PL" dirty="0"/>
              <a:t>(centralne i komercijalnih banaka, dakle bankarski </a:t>
            </a:r>
            <a:r>
              <a:rPr lang="pl-PL" dirty="0" smtClean="0"/>
              <a:t>sistem)</a:t>
            </a:r>
            <a:r>
              <a:rPr lang="pl-PL" b="1" dirty="0" smtClean="0"/>
              <a:t> </a:t>
            </a:r>
            <a:r>
              <a:rPr lang="pl-PL" dirty="0"/>
              <a:t>- za </a:t>
            </a:r>
            <a:r>
              <a:rPr lang="pl-PL" dirty="0" smtClean="0"/>
              <a:t>razliku </a:t>
            </a:r>
            <a:r>
              <a:rPr lang="en-US" dirty="0" smtClean="0"/>
              <a:t>od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tokove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3609802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Dakle</a:t>
            </a:r>
            <a:r>
              <a:rPr lang="en-US" dirty="0"/>
              <a:t>,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nerazvijene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” - </a:t>
            </a:r>
            <a:r>
              <a:rPr lang="en-US" dirty="0" err="1"/>
              <a:t>razvijene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sr-Latn-ME" dirty="0" smtClean="0"/>
              <a:t> </a:t>
            </a:r>
            <a:r>
              <a:rPr lang="pl-PL" dirty="0" smtClean="0"/>
              <a:t>tržištu </a:t>
            </a:r>
            <a:r>
              <a:rPr lang="pl-PL" dirty="0"/>
              <a:t>- dobio je kod nas, do sada, izrazitu ulogu finansijskog posrednika u </a:t>
            </a:r>
            <a:r>
              <a:rPr lang="pl-PL" dirty="0" smtClean="0"/>
              <a:t>sakupljanju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sektorima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viškovi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prelivanja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 smtClean="0"/>
              <a:t>formirane</a:t>
            </a:r>
            <a:r>
              <a:rPr lang="sr-Latn-ME" dirty="0" smtClean="0"/>
              <a:t> </a:t>
            </a:r>
            <a:r>
              <a:rPr lang="pl-PL" dirty="0" smtClean="0"/>
              <a:t>štednje </a:t>
            </a:r>
            <a:r>
              <a:rPr lang="pl-PL" dirty="0"/>
              <a:t>u pravcu sektora sa nedostatkom akumulacije u odnosu na investicije. </a:t>
            </a:r>
            <a:endParaRPr lang="pl-PL" dirty="0" smtClean="0"/>
          </a:p>
          <a:p>
            <a:pPr algn="just"/>
            <a:r>
              <a:rPr lang="pl-PL" dirty="0" smtClean="0"/>
              <a:t>Da li je </a:t>
            </a:r>
            <a:r>
              <a:rPr lang="pl-PL" dirty="0"/>
              <a:t>bankarski sistem u tome preuzeo kompletnu funkciju tržišta novca i kapitala </a:t>
            </a:r>
            <a:r>
              <a:rPr lang="pl-PL" dirty="0" smtClean="0"/>
              <a:t>kod nas</a:t>
            </a:r>
            <a:r>
              <a:rPr lang="pl-PL" dirty="0"/>
              <a:t>, i koliko, jedno je od fundamentalnih pitanja našeg privrednog i </a:t>
            </a:r>
            <a:r>
              <a:rPr lang="pl-PL" dirty="0" smtClean="0"/>
              <a:t>finansijskog </a:t>
            </a:r>
            <a:r>
              <a:rPr lang="en-US" dirty="0" err="1" smtClean="0"/>
              <a:t>sistema</a:t>
            </a:r>
            <a:r>
              <a:rPr lang="en-US" dirty="0" smtClean="0"/>
              <a:t>.</a:t>
            </a:r>
            <a:r>
              <a:rPr lang="sr-Latn-ME" dirty="0" smtClean="0"/>
              <a:t> Kakva je uloga beri kod nas i njihov obim poslovanja, važno je pitanje?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0442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Mada</a:t>
            </a:r>
            <a:r>
              <a:rPr lang="en-US" dirty="0"/>
              <a:t> se </a:t>
            </a:r>
            <a:r>
              <a:rPr lang="en-US" dirty="0" err="1"/>
              <a:t>pojmovno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odvojena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logikom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 </a:t>
            </a:r>
            <a:r>
              <a:rPr lang="pl-PL" dirty="0" smtClean="0"/>
              <a:t>u </a:t>
            </a:r>
            <a:r>
              <a:rPr lang="pl-PL" dirty="0"/>
              <a:t>transformaciji robne </a:t>
            </a:r>
            <a:r>
              <a:rPr lang="pl-PL" dirty="0" smtClean="0"/>
              <a:t>vrijednosti </a:t>
            </a:r>
            <a:r>
              <a:rPr lang="pl-PL" dirty="0"/>
              <a:t>i pretvaranja u kapital - </a:t>
            </a:r>
            <a:r>
              <a:rPr lang="pl-PL" dirty="0" smtClean="0"/>
              <a:t>vrijednost </a:t>
            </a:r>
            <a:r>
              <a:rPr lang="pl-PL" dirty="0"/>
              <a:t>(dohodak</a:t>
            </a:r>
            <a:r>
              <a:rPr lang="pl-PL" dirty="0" smtClean="0"/>
              <a:t>), </a:t>
            </a:r>
            <a:r>
              <a:rPr lang="en-US" dirty="0" err="1" smtClean="0"/>
              <a:t>povezanost</a:t>
            </a:r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je </a:t>
            </a:r>
            <a:r>
              <a:rPr lang="en-US" dirty="0" err="1"/>
              <a:t>višestraka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Povezanost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manifestuje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tokova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, </a:t>
            </a:r>
            <a:r>
              <a:rPr lang="en-US" dirty="0" err="1"/>
              <a:t>pođimo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činjenice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navedenog</a:t>
            </a:r>
            <a:r>
              <a:rPr lang="en-US" dirty="0"/>
              <a:t>, da se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,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kojih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</a:t>
            </a:r>
            <a:r>
              <a:rPr lang="en-US" dirty="0" err="1"/>
              <a:t>akumulacije</a:t>
            </a:r>
            <a:r>
              <a:rPr lang="en-US" dirty="0"/>
              <a:t> (</a:t>
            </a:r>
            <a:r>
              <a:rPr lang="en-US" dirty="0" err="1"/>
              <a:t>štednje</a:t>
            </a:r>
            <a:r>
              <a:rPr lang="en-US" dirty="0"/>
              <a:t>), ne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granica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654325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shvatanje</a:t>
            </a:r>
            <a:r>
              <a:rPr lang="en-US" dirty="0"/>
              <a:t>, </a:t>
            </a:r>
            <a:r>
              <a:rPr lang="en-US" dirty="0" err="1"/>
              <a:t>objektivno</a:t>
            </a:r>
            <a:r>
              <a:rPr lang="en-US" dirty="0"/>
              <a:t> </a:t>
            </a:r>
            <a:r>
              <a:rPr lang="en-US" dirty="0" err="1" smtClean="0"/>
              <a:t>najutemeljenij</a:t>
            </a:r>
            <a:r>
              <a:rPr lang="sr-Latn-ME" dirty="0" smtClean="0"/>
              <a:t>i </a:t>
            </a:r>
            <a:r>
              <a:rPr lang="en-US" dirty="0" err="1" smtClean="0"/>
              <a:t>pristup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polazi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stava</a:t>
            </a:r>
            <a:r>
              <a:rPr lang="en-US" dirty="0"/>
              <a:t> da je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zajmovnog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produktivne</a:t>
            </a:r>
            <a:r>
              <a:rPr lang="en-US" dirty="0"/>
              <a:t> </a:t>
            </a:r>
            <a:r>
              <a:rPr lang="sr-Latn-ME" dirty="0"/>
              <a:t>u</a:t>
            </a:r>
            <a:r>
              <a:rPr lang="az-Cyrl-AZ" dirty="0" smtClean="0"/>
              <a:t>ро</a:t>
            </a:r>
            <a:r>
              <a:rPr lang="en-US" dirty="0" err="1"/>
              <a:t>trebe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stvorenog</a:t>
            </a:r>
            <a:r>
              <a:rPr lang="en-US" dirty="0"/>
              <a:t> </a:t>
            </a:r>
            <a:r>
              <a:rPr lang="en-US" dirty="0" err="1"/>
              <a:t>brato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odbija</a:t>
            </a:r>
            <a:r>
              <a:rPr lang="en-US" dirty="0"/>
              <a:t> se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pl-PL" dirty="0" smtClean="0"/>
              <a:t>zajmovnom </a:t>
            </a:r>
            <a:r>
              <a:rPr lang="pl-PL" dirty="0"/>
              <a:t>kapitalisti (</a:t>
            </a:r>
            <a:r>
              <a:rPr lang="pl-PL" dirty="0" smtClean="0"/>
              <a:t>bankar) </a:t>
            </a:r>
            <a:r>
              <a:rPr lang="pl-PL" dirty="0"/>
              <a:t>na pozajmljeni iznos. </a:t>
            </a:r>
            <a:endParaRPr lang="pl-PL" dirty="0" smtClean="0"/>
          </a:p>
          <a:p>
            <a:r>
              <a:rPr lang="pl-PL" dirty="0" smtClean="0"/>
              <a:t>Dakle</a:t>
            </a:r>
            <a:r>
              <a:rPr lang="pl-PL" dirty="0"/>
              <a:t>, kamata je </a:t>
            </a:r>
            <a:r>
              <a:rPr lang="pl-PL" dirty="0" smtClean="0"/>
              <a:t>samo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brato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odlazi</a:t>
            </a:r>
            <a:r>
              <a:rPr lang="en-US" dirty="0"/>
              <a:t> </a:t>
            </a:r>
            <a:r>
              <a:rPr lang="en-US" dirty="0" err="1"/>
              <a:t>zajmodavcu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Kapitalista</a:t>
            </a:r>
            <a:r>
              <a:rPr lang="en-US" dirty="0" smtClean="0"/>
              <a:t> </a:t>
            </a:r>
            <a:r>
              <a:rPr lang="en-US" dirty="0" err="1"/>
              <a:t>preduzetnik</a:t>
            </a:r>
            <a:r>
              <a:rPr lang="en-US" dirty="0"/>
              <a:t> (</a:t>
            </a:r>
            <a:r>
              <a:rPr lang="en-US" dirty="0" err="1"/>
              <a:t>investitor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proizvodno</a:t>
            </a:r>
            <a:r>
              <a:rPr lang="en-US" dirty="0"/>
              <a:t> </a:t>
            </a:r>
            <a:r>
              <a:rPr lang="en-US" dirty="0" err="1"/>
              <a:t>uposlio</a:t>
            </a:r>
            <a:r>
              <a:rPr lang="en-US" dirty="0"/>
              <a:t> </a:t>
            </a:r>
            <a:r>
              <a:rPr lang="en-US" dirty="0" err="1"/>
              <a:t>pozajmljeni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kredit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 smtClean="0"/>
              <a:t>platio</a:t>
            </a:r>
            <a:r>
              <a:rPr lang="sr-Latn-ME" dirty="0" smtClean="0"/>
              <a:t> </a:t>
            </a:r>
            <a:r>
              <a:rPr lang="pl-PL" dirty="0" smtClean="0"/>
              <a:t>kamatu </a:t>
            </a:r>
            <a:r>
              <a:rPr lang="pl-PL" dirty="0"/>
              <a:t>na zajam (npr. 5%, 10%, 15% godišnje). </a:t>
            </a:r>
            <a:endParaRPr lang="pl-PL" dirty="0" smtClean="0"/>
          </a:p>
          <a:p>
            <a:r>
              <a:rPr lang="pl-PL" dirty="0" smtClean="0"/>
              <a:t>Time </a:t>
            </a:r>
            <a:r>
              <a:rPr lang="pl-PL" dirty="0"/>
              <a:t>je kamata iracionalna </a:t>
            </a:r>
            <a:r>
              <a:rPr lang="pl-PL" dirty="0" smtClean="0"/>
              <a:t>cijena </a:t>
            </a:r>
            <a:r>
              <a:rPr lang="en-US" dirty="0" err="1" smtClean="0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profitna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niska</a:t>
            </a:r>
            <a:r>
              <a:rPr lang="sr-Latn-ME" dirty="0" smtClean="0"/>
              <a:t>, 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velik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/>
              <a:t>a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r</a:t>
            </a:r>
            <a:r>
              <a:rPr lang="sr-Latn-ME" dirty="0"/>
              <a:t>ij</a:t>
            </a:r>
            <a:r>
              <a:rPr lang="en-US" dirty="0" err="1"/>
              <a:t>edak</a:t>
            </a:r>
            <a:r>
              <a:rPr lang="en-US" dirty="0"/>
              <a:t> (</a:t>
            </a:r>
            <a:r>
              <a:rPr lang="en-US" dirty="0" err="1"/>
              <a:t>suzdržavanje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kreditiranja</a:t>
            </a:r>
            <a:r>
              <a:rPr lang="en-US" dirty="0"/>
              <a:t>)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naglo</a:t>
            </a:r>
            <a:r>
              <a:rPr lang="sr-Latn-ME" dirty="0"/>
              <a:t> </a:t>
            </a:r>
            <a:r>
              <a:rPr lang="en-US" dirty="0" err="1"/>
              <a:t>raste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toga da se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(</a:t>
            </a:r>
            <a:r>
              <a:rPr lang="en-US" dirty="0" err="1"/>
              <a:t>pravovremeno</a:t>
            </a:r>
            <a:r>
              <a:rPr lang="en-US" dirty="0"/>
              <a:t>) </a:t>
            </a:r>
            <a:r>
              <a:rPr lang="en-US" dirty="0" err="1"/>
              <a:t>nađe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profitne</a:t>
            </a:r>
            <a:r>
              <a:rPr lang="sr-Latn-ME" dirty="0"/>
              <a:t> </a:t>
            </a:r>
            <a:r>
              <a:rPr lang="en-US" dirty="0"/>
              <a:t>stope.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68859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</a:t>
            </a:r>
            <a:r>
              <a:rPr lang="en-US" dirty="0"/>
              <a:t> tome se </a:t>
            </a:r>
            <a:r>
              <a:rPr lang="en-US" dirty="0" err="1"/>
              <a:t>normalno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“</a:t>
            </a:r>
            <a:r>
              <a:rPr lang="en-US" dirty="0" err="1" smtClean="0"/>
              <a:t>ročnost</a:t>
            </a:r>
            <a:r>
              <a:rPr lang="sr-Latn-ME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ne </a:t>
            </a:r>
            <a:r>
              <a:rPr lang="en-US" dirty="0" err="1"/>
              <a:t>sprečava</a:t>
            </a:r>
            <a:r>
              <a:rPr lang="en-US" dirty="0"/>
              <a:t> da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plasirana</a:t>
            </a:r>
            <a:r>
              <a:rPr lang="en-US" dirty="0"/>
              <a:t> od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dugoročno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oznata</a:t>
            </a:r>
            <a:r>
              <a:rPr lang="en-US" dirty="0" smtClean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pojava</a:t>
            </a:r>
            <a:r>
              <a:rPr lang="en-US" dirty="0" smtClean="0"/>
              <a:t> </a:t>
            </a:r>
            <a:r>
              <a:rPr lang="en-US" dirty="0" err="1" smtClean="0"/>
              <a:t>transformacij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znači</a:t>
            </a:r>
            <a:r>
              <a:rPr lang="sr-Latn-ME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da </a:t>
            </a:r>
            <a:r>
              <a:rPr lang="en-US" dirty="0" err="1"/>
              <a:t>prikupljena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znatno</a:t>
            </a:r>
            <a:r>
              <a:rPr lang="sr-Latn-ME" dirty="0" smtClean="0"/>
              <a:t> </a:t>
            </a:r>
            <a:r>
              <a:rPr lang="pl-PL" dirty="0" smtClean="0"/>
              <a:t>dužim </a:t>
            </a:r>
            <a:r>
              <a:rPr lang="pl-PL" dirty="0"/>
              <a:t>rokom od roka na koji su </a:t>
            </a:r>
            <a:r>
              <a:rPr lang="pl-PL" dirty="0" smtClean="0"/>
              <a:t>prikupljena.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9162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Sa </a:t>
            </a:r>
            <a:r>
              <a:rPr lang="en-US" dirty="0" err="1"/>
              <a:t>stanovišta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je </a:t>
            </a:r>
            <a:r>
              <a:rPr lang="en-US" dirty="0" err="1"/>
              <a:t>značajno</a:t>
            </a:r>
            <a:r>
              <a:rPr lang="en-US" dirty="0"/>
              <a:t> da u </a:t>
            </a:r>
            <a:r>
              <a:rPr lang="en-US" dirty="0" err="1" smtClean="0"/>
              <a:t>našim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nerazvijenog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akcija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dr.)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intermedijalni</a:t>
            </a:r>
            <a:r>
              <a:rPr lang="sr-Latn-ME" dirty="0" smtClean="0"/>
              <a:t> </a:t>
            </a:r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našeg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Kao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pored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, pored berzi,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nas</a:t>
            </a:r>
            <a:r>
              <a:rPr lang="sr-Latn-ME" dirty="0" smtClean="0"/>
              <a:t> </a:t>
            </a:r>
            <a:r>
              <a:rPr lang="it-IT" dirty="0" smtClean="0"/>
              <a:t>d</a:t>
            </a:r>
            <a:r>
              <a:rPr lang="sr-Latn-ME" dirty="0" smtClean="0"/>
              <a:t>j</a:t>
            </a:r>
            <a:r>
              <a:rPr lang="it-IT" dirty="0" smtClean="0"/>
              <a:t>eluju </a:t>
            </a:r>
            <a:r>
              <a:rPr lang="it-IT" dirty="0"/>
              <a:t>investicione banke, monetarne depozitne institucije (</a:t>
            </a:r>
            <a:r>
              <a:rPr lang="it-IT" dirty="0" smtClean="0"/>
              <a:t>štedionice</a:t>
            </a:r>
            <a:r>
              <a:rPr lang="en-US" dirty="0" smtClean="0"/>
              <a:t>), </a:t>
            </a:r>
            <a:r>
              <a:rPr lang="en-US" dirty="0"/>
              <a:t>a u </a:t>
            </a:r>
            <a:r>
              <a:rPr lang="en-US" dirty="0" err="1"/>
              <a:t>poslednjih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pojavljuju </a:t>
            </a:r>
            <a:r>
              <a:rPr lang="pl-PL" dirty="0"/>
              <a:t>i komercijalne banke, koje su do sada tradicionalno i u drugim </a:t>
            </a:r>
            <a:r>
              <a:rPr lang="pl-PL" dirty="0" smtClean="0"/>
              <a:t>zemljama poslovale </a:t>
            </a:r>
            <a:r>
              <a:rPr lang="pl-PL" dirty="0"/>
              <a:t>samo na tržištu </a:t>
            </a:r>
            <a:r>
              <a:rPr lang="pl-PL" dirty="0" smtClean="0"/>
              <a:t>novca.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41075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+mn-lt"/>
              </a:rPr>
              <a:t>7</a:t>
            </a:r>
            <a:r>
              <a:rPr lang="pl-PL" sz="3600" dirty="0" smtClean="0">
                <a:latin typeface="+mn-lt"/>
              </a:rPr>
              <a:t>. </a:t>
            </a:r>
            <a:r>
              <a:rPr lang="pl-PL" sz="3600" dirty="0">
                <a:latin typeface="+mn-lt"/>
              </a:rPr>
              <a:t>PONUDA I TRAŽNJA NOVCA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1"/>
            <a:ext cx="10515600" cy="459286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Tražnja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,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robama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privredi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Država</a:t>
            </a:r>
            <a:r>
              <a:rPr lang="en-US" dirty="0"/>
              <a:t>,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stanovništvo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da bi </a:t>
            </a:r>
            <a:r>
              <a:rPr lang="en-US" dirty="0" err="1"/>
              <a:t>njim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 smtClean="0"/>
              <a:t>kupovati</a:t>
            </a:r>
            <a:r>
              <a:rPr lang="sr-Latn-ME" dirty="0" smtClean="0"/>
              <a:t> </a:t>
            </a:r>
            <a:r>
              <a:rPr lang="en-US" dirty="0" err="1" smtClean="0"/>
              <a:t>robu</a:t>
            </a:r>
            <a:r>
              <a:rPr lang="en-US" dirty="0"/>
              <a:t>, </a:t>
            </a:r>
            <a:r>
              <a:rPr lang="en-US" dirty="0" err="1"/>
              <a:t>opremu</a:t>
            </a:r>
            <a:r>
              <a:rPr lang="en-US" dirty="0"/>
              <a:t>, </a:t>
            </a:r>
            <a:r>
              <a:rPr lang="en-US" dirty="0" err="1"/>
              <a:t>plaćati</a:t>
            </a:r>
            <a:r>
              <a:rPr lang="en-US" dirty="0"/>
              <a:t> </a:t>
            </a:r>
            <a:r>
              <a:rPr lang="en-US" dirty="0" err="1"/>
              <a:t>radnike</a:t>
            </a:r>
            <a:r>
              <a:rPr lang="en-US" dirty="0"/>
              <a:t>,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neelastičnosti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tražnje</a:t>
            </a:r>
            <a:r>
              <a:rPr lang="en-US" dirty="0"/>
              <a:t>,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inflacije</a:t>
            </a:r>
            <a:r>
              <a:rPr lang="en-US" dirty="0" smtClean="0"/>
              <a:t>).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završava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likvidan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likvidna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osigurava</a:t>
            </a:r>
            <a:r>
              <a:rPr lang="en-US" dirty="0" smtClean="0"/>
              <a:t> </a:t>
            </a:r>
            <a:r>
              <a:rPr lang="en-US" dirty="0" err="1"/>
              <a:t>stalna</a:t>
            </a:r>
            <a:r>
              <a:rPr lang="en-US" dirty="0"/>
              <a:t> </a:t>
            </a:r>
            <a:r>
              <a:rPr lang="en-US" dirty="0" err="1"/>
              <a:t>tekuća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91441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Nacionalna centralna banka i bankarski sistem osiguravaju </a:t>
            </a:r>
            <a:r>
              <a:rPr lang="pl-PL" dirty="0" smtClean="0"/>
              <a:t>ponudu </a:t>
            </a:r>
            <a:r>
              <a:rPr lang="pl-PL" dirty="0"/>
              <a:t>novca.</a:t>
            </a:r>
          </a:p>
          <a:p>
            <a:pPr algn="just"/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emisionim</a:t>
            </a:r>
            <a:r>
              <a:rPr lang="en-US" dirty="0"/>
              <a:t> </a:t>
            </a:r>
            <a:r>
              <a:rPr lang="en-US" dirty="0" err="1"/>
              <a:t>kanalima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sr-Latn-ME" dirty="0" smtClean="0"/>
              <a:t>r</a:t>
            </a:r>
            <a:r>
              <a:rPr lang="en-US" dirty="0" err="1" smtClean="0"/>
              <a:t>egulacije</a:t>
            </a:r>
            <a:r>
              <a:rPr lang="sr-Latn-ME" dirty="0" smtClean="0"/>
              <a:t> </a:t>
            </a:r>
            <a:r>
              <a:rPr lang="sv-SE" dirty="0" smtClean="0"/>
              <a:t>(</a:t>
            </a:r>
            <a:r>
              <a:rPr lang="sv-SE" dirty="0"/>
              <a:t>eskontna stopa, politika otvorenog tržišta, reeskont, rezerve likvidnosti, </a:t>
            </a:r>
            <a:r>
              <a:rPr lang="sv-SE" dirty="0" smtClean="0"/>
              <a:t>obavezna</a:t>
            </a:r>
            <a:r>
              <a:rPr lang="sr-Latn-ME" dirty="0" smtClean="0"/>
              <a:t> </a:t>
            </a:r>
            <a:r>
              <a:rPr lang="en-US" dirty="0" err="1" smtClean="0"/>
              <a:t>rezerva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dr.)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masu</a:t>
            </a:r>
            <a:r>
              <a:rPr lang="en-US" dirty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sekundarnog</a:t>
            </a:r>
            <a:r>
              <a:rPr lang="en-US" dirty="0"/>
              <a:t> (</a:t>
            </a:r>
            <a:r>
              <a:rPr lang="en-US" dirty="0" err="1"/>
              <a:t>depozitaog</a:t>
            </a:r>
            <a:r>
              <a:rPr lang="en-US" dirty="0"/>
              <a:t>)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 smtClean="0"/>
              <a:t>mada</a:t>
            </a:r>
            <a:r>
              <a:rPr lang="sr-Latn-ME" dirty="0" smtClean="0"/>
              <a:t> </a:t>
            </a:r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sekundarni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),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 smtClean="0"/>
              <a:t>rezervama</a:t>
            </a:r>
            <a:r>
              <a:rPr lang="sr-Latn-ME" dirty="0" smtClean="0"/>
              <a:t>.</a:t>
            </a:r>
            <a:endParaRPr lang="en-US" dirty="0"/>
          </a:p>
          <a:p>
            <a:r>
              <a:rPr lang="pl-PL" dirty="0"/>
              <a:t>Centralna banka drži pod kontrolom ukupnu ponudu novca.</a:t>
            </a:r>
          </a:p>
          <a:p>
            <a:r>
              <a:rPr lang="en-US" dirty="0" err="1"/>
              <a:t>Ponuda</a:t>
            </a:r>
            <a:r>
              <a:rPr lang="en-US" dirty="0"/>
              <a:t> (MS)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(MD)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4619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1947" y="2020028"/>
            <a:ext cx="4968106" cy="396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5000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r>
              <a:rPr lang="pl-PL" dirty="0"/>
              <a:t>Ako je ponuda novca pod kontrolom (MS) u visini M0, tada ponuda i </a:t>
            </a:r>
            <a:r>
              <a:rPr lang="pl-PL" dirty="0" smtClean="0"/>
              <a:t>tražnja </a:t>
            </a:r>
            <a:r>
              <a:rPr lang="en-US" dirty="0" smtClean="0"/>
              <a:t>s</a:t>
            </a:r>
            <a:r>
              <a:rPr lang="sr-Latn-ME" dirty="0" smtClean="0"/>
              <a:t>ij</a:t>
            </a:r>
            <a:r>
              <a:rPr lang="en-US" dirty="0" err="1" smtClean="0"/>
              <a:t>eku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MD (R),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i0. </a:t>
            </a:r>
            <a:r>
              <a:rPr lang="en-US" dirty="0" err="1"/>
              <a:t>Formira</a:t>
            </a:r>
            <a:r>
              <a:rPr lang="en-US" dirty="0"/>
              <a:t> se </a:t>
            </a:r>
            <a:r>
              <a:rPr lang="en-US" dirty="0" err="1"/>
              <a:t>ravnoteža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919311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857" y="1825625"/>
            <a:ext cx="744428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05156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monetarnoj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manju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MS1, </a:t>
            </a:r>
            <a:r>
              <a:rPr lang="en-US" dirty="0" err="1" smtClean="0"/>
              <a:t>pri</a:t>
            </a:r>
            <a:r>
              <a:rPr lang="sr-Latn-ME" dirty="0" smtClean="0"/>
              <a:t> </a:t>
            </a:r>
            <a:r>
              <a:rPr lang="en-US" dirty="0" err="1" smtClean="0"/>
              <a:t>datoj</a:t>
            </a:r>
            <a:r>
              <a:rPr lang="en-US" dirty="0" smtClean="0"/>
              <a:t> </a:t>
            </a:r>
            <a:r>
              <a:rPr lang="en-US" dirty="0" err="1"/>
              <a:t>tražnji</a:t>
            </a:r>
            <a:r>
              <a:rPr lang="en-US" dirty="0"/>
              <a:t> (MD) </a:t>
            </a:r>
            <a:r>
              <a:rPr lang="en-US" dirty="0" err="1" smtClean="0"/>
              <a:t>odnos</a:t>
            </a:r>
            <a:r>
              <a:rPr lang="sr-Latn-ME" dirty="0" smtClean="0"/>
              <a:t>no</a:t>
            </a:r>
            <a:r>
              <a:rPr lang="en-US" dirty="0" smtClean="0"/>
              <a:t> </a:t>
            </a:r>
            <a:r>
              <a:rPr lang="en-US" dirty="0" err="1"/>
              <a:t>smanjenjem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M0 </a:t>
            </a:r>
            <a:r>
              <a:rPr lang="en-US" dirty="0" err="1"/>
              <a:t>na</a:t>
            </a:r>
            <a:r>
              <a:rPr lang="en-US" dirty="0"/>
              <a:t> M1,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datu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 smtClean="0"/>
              <a:t>stopu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i0)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ER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pokušavaju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 </a:t>
            </a:r>
            <a:r>
              <a:rPr lang="en-US" dirty="0" err="1" smtClean="0"/>
              <a:t>željene</a:t>
            </a:r>
            <a:r>
              <a:rPr lang="en-US" dirty="0" smtClean="0"/>
              <a:t> </a:t>
            </a:r>
            <a:r>
              <a:rPr lang="en-US" dirty="0" err="1"/>
              <a:t>količine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sa</a:t>
            </a:r>
            <a:r>
              <a:rPr lang="en-US" dirty="0"/>
              <a:t> E </a:t>
            </a:r>
            <a:r>
              <a:rPr lang="en-US" dirty="0" err="1"/>
              <a:t>na</a:t>
            </a:r>
            <a:r>
              <a:rPr lang="en-US" dirty="0"/>
              <a:t> E1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uspostavljanja</a:t>
            </a:r>
            <a:r>
              <a:rPr lang="en-US" dirty="0"/>
              <a:t> </a:t>
            </a:r>
            <a:r>
              <a:rPr lang="en-US" dirty="0" err="1" smtClean="0"/>
              <a:t>nove</a:t>
            </a:r>
            <a:r>
              <a:rPr lang="sr-Latn-ME" dirty="0" smtClean="0"/>
              <a:t> </a:t>
            </a:r>
            <a:r>
              <a:rPr lang="en-US" dirty="0" err="1" smtClean="0"/>
              <a:t>ravnoteže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slika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err="1" smtClean="0"/>
              <a:t>evo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en-US" dirty="0" err="1"/>
              <a:t>desno</a:t>
            </a:r>
            <a:r>
              <a:rPr lang="en-US" dirty="0"/>
              <a:t>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povećala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inflacije</a:t>
            </a:r>
            <a:r>
              <a:rPr lang="en-US" dirty="0"/>
              <a:t>),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datu</a:t>
            </a:r>
            <a:r>
              <a:rPr lang="en-US" dirty="0"/>
              <a:t> (</a:t>
            </a:r>
            <a:r>
              <a:rPr lang="en-US" dirty="0" err="1"/>
              <a:t>konstantnu</a:t>
            </a:r>
            <a:r>
              <a:rPr lang="en-US" dirty="0"/>
              <a:t>) </a:t>
            </a:r>
            <a:r>
              <a:rPr lang="en-US" dirty="0" err="1"/>
              <a:t>proizvodnju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Veća</a:t>
            </a:r>
            <a:r>
              <a:rPr lang="en-US" dirty="0" smtClean="0"/>
              <a:t> </a:t>
            </a:r>
            <a:r>
              <a:rPr lang="en-US" dirty="0" err="1" smtClean="0"/>
              <a:t>tražnja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tražena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it-IT" dirty="0" smtClean="0"/>
              <a:t>ne </a:t>
            </a:r>
            <a:r>
              <a:rPr lang="it-IT" dirty="0"/>
              <a:t>vrati na prethodni (ravnotežni) nivo.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6972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Kriva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(MD) je </a:t>
            </a:r>
            <a:r>
              <a:rPr lang="en-US" dirty="0" err="1"/>
              <a:t>opadajuća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 smtClean="0"/>
              <a:t>svi</a:t>
            </a:r>
            <a:r>
              <a:rPr lang="sr-Latn-ME" dirty="0" smtClean="0"/>
              <a:t> </a:t>
            </a:r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(</a:t>
            </a:r>
            <a:r>
              <a:rPr lang="en-US" dirty="0" err="1"/>
              <a:t>banaka</a:t>
            </a:r>
            <a:r>
              <a:rPr lang="en-US" dirty="0"/>
              <a:t>)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stanovništvo</a:t>
            </a:r>
            <a:r>
              <a:rPr lang="sr-Latn-ME" dirty="0" smtClean="0"/>
              <a:t> </a:t>
            </a:r>
            <a:r>
              <a:rPr lang="en-US" dirty="0" err="1" smtClean="0"/>
              <a:t>prenosiće</a:t>
            </a:r>
            <a:r>
              <a:rPr lang="en-US" dirty="0" smtClean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/>
              <a:t>prinosom</a:t>
            </a:r>
            <a:r>
              <a:rPr lang="en-US" dirty="0"/>
              <a:t> - </a:t>
            </a:r>
            <a:r>
              <a:rPr lang="en-US" dirty="0" smtClean="0"/>
              <a:t>b</a:t>
            </a:r>
            <a:r>
              <a:rPr lang="sr-Latn-ME" dirty="0" smtClean="0"/>
              <a:t>j</a:t>
            </a:r>
            <a:r>
              <a:rPr lang="en-US" dirty="0" err="1" smtClean="0"/>
              <a:t>ežaće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/>
              <a:t>nikakav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nizak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se </a:t>
            </a:r>
            <a:r>
              <a:rPr lang="en-US" dirty="0" err="1"/>
              <a:t>postiže</a:t>
            </a:r>
            <a:r>
              <a:rPr lang="en-US" dirty="0"/>
              <a:t> </a:t>
            </a:r>
            <a:r>
              <a:rPr lang="sr-Latn-ME" dirty="0" smtClean="0"/>
              <a:t>kroz</a:t>
            </a:r>
            <a:r>
              <a:rPr lang="en-US" dirty="0" smtClean="0"/>
              <a:t>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nose</a:t>
            </a:r>
            <a:r>
              <a:rPr lang="sr-Latn-ME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/>
              <a:t>prinose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usklađivanje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bolje</a:t>
            </a:r>
            <a:r>
              <a:rPr lang="sr-Latn-ME" dirty="0" smtClean="0"/>
              <a:t> </a:t>
            </a:r>
            <a:r>
              <a:rPr lang="nb-NO" dirty="0" smtClean="0"/>
              <a:t>upravljanje </a:t>
            </a:r>
            <a:r>
              <a:rPr lang="nb-NO" dirty="0"/>
              <a:t>aktivom, pasivom i gotovinom. </a:t>
            </a:r>
            <a:endParaRPr lang="sr-Latn-ME" dirty="0" smtClean="0"/>
          </a:p>
          <a:p>
            <a:r>
              <a:rPr lang="nb-NO" dirty="0" smtClean="0"/>
              <a:t>Često </a:t>
            </a:r>
            <a:r>
              <a:rPr lang="nb-NO" dirty="0"/>
              <a:t>se plasman vrši u obveznice </a:t>
            </a:r>
            <a:r>
              <a:rPr lang="nb-NO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nose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od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27585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opasnosti</a:t>
            </a:r>
            <a:r>
              <a:rPr lang="en-US" dirty="0"/>
              <a:t> od </a:t>
            </a:r>
            <a:r>
              <a:rPr lang="en-US" dirty="0" err="1"/>
              <a:t>inflacije</a:t>
            </a:r>
            <a:r>
              <a:rPr lang="en-US" dirty="0"/>
              <a:t>, da </a:t>
            </a:r>
            <a:r>
              <a:rPr lang="en-US" dirty="0" err="1"/>
              <a:t>smanji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povlačenjem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od </a:t>
            </a:r>
            <a:r>
              <a:rPr lang="en-US" dirty="0" err="1"/>
              <a:t>banaka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prethodne</a:t>
            </a:r>
            <a:r>
              <a:rPr lang="sr-Latn-ME" dirty="0" smtClean="0"/>
              <a:t> </a:t>
            </a:r>
            <a:r>
              <a:rPr lang="en-US" dirty="0" err="1" smtClean="0"/>
              <a:t>slike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vidi</a:t>
            </a:r>
            <a:r>
              <a:rPr lang="en-US" dirty="0"/>
              <a:t> da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krive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ul</a:t>
            </a:r>
            <a:r>
              <a:rPr lang="sr-Latn-ME" dirty="0" smtClean="0"/>
              <a:t>ij</a:t>
            </a:r>
            <a:r>
              <a:rPr lang="en-US" dirty="0" err="1" smtClean="0"/>
              <a:t>evo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MS </a:t>
            </a:r>
            <a:r>
              <a:rPr lang="en-US" dirty="0" err="1"/>
              <a:t>na</a:t>
            </a:r>
            <a:r>
              <a:rPr lang="en-US" dirty="0"/>
              <a:t> MS, </a:t>
            </a:r>
            <a:r>
              <a:rPr lang="en-US" dirty="0" err="1"/>
              <a:t>javlja</a:t>
            </a:r>
            <a:r>
              <a:rPr lang="en-US" dirty="0"/>
              <a:t> se </a:t>
            </a:r>
            <a:r>
              <a:rPr lang="en-US" dirty="0" err="1" smtClean="0"/>
              <a:t>razlika</a:t>
            </a:r>
            <a:r>
              <a:rPr lang="sr-Latn-ME" dirty="0" smtClean="0"/>
              <a:t> </a:t>
            </a:r>
            <a:r>
              <a:rPr lang="nn-NO" dirty="0" smtClean="0"/>
              <a:t>tražnje </a:t>
            </a:r>
            <a:r>
              <a:rPr lang="nn-NO" dirty="0"/>
              <a:t>novca u visini ER. </a:t>
            </a:r>
            <a:endParaRPr lang="sr-Latn-ME" dirty="0" smtClean="0"/>
          </a:p>
          <a:p>
            <a:pPr algn="just"/>
            <a:r>
              <a:rPr lang="nn-NO" dirty="0" smtClean="0"/>
              <a:t>Subjekti </a:t>
            </a:r>
            <a:r>
              <a:rPr lang="nn-NO" dirty="0"/>
              <a:t>u privredi u tim uslovima (uz rast kamatne stope</a:t>
            </a:r>
            <a:r>
              <a:rPr lang="nn-NO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počinju</a:t>
            </a:r>
            <a:r>
              <a:rPr lang="en-US" dirty="0" smtClean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zadržavati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količine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rastu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ne </a:t>
            </a:r>
            <a:r>
              <a:rPr lang="en-US" dirty="0" err="1"/>
              <a:t>dostigne</a:t>
            </a:r>
            <a:r>
              <a:rPr lang="en-US" dirty="0"/>
              <a:t> nova </a:t>
            </a:r>
            <a:r>
              <a:rPr lang="en-US" dirty="0" err="1"/>
              <a:t>ravnotežna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i1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55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/>
              <a:t>profit </a:t>
            </a:r>
            <a:r>
              <a:rPr lang="en-US" dirty="0" err="1"/>
              <a:t>odlazi</a:t>
            </a:r>
            <a:r>
              <a:rPr lang="en-US" dirty="0"/>
              <a:t> </a:t>
            </a:r>
            <a:r>
              <a:rPr lang="en-US" dirty="0" err="1"/>
              <a:t>zajmovnom</a:t>
            </a:r>
            <a:r>
              <a:rPr lang="en-US" dirty="0"/>
              <a:t> </a:t>
            </a:r>
            <a:r>
              <a:rPr lang="sr-Latn-ME" dirty="0" smtClean="0"/>
              <a:t>vlasniku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isplati</a:t>
            </a:r>
            <a:r>
              <a:rPr lang="en-US" dirty="0"/>
              <a:t> se </a:t>
            </a:r>
            <a:r>
              <a:rPr lang="en-US" dirty="0" err="1" smtClean="0"/>
              <a:t>pozajmiti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ulagati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investirati</a:t>
            </a:r>
            <a:r>
              <a:rPr lang="en-US" dirty="0"/>
              <a:t> (</a:t>
            </a:r>
            <a:r>
              <a:rPr lang="en-US" dirty="0" err="1"/>
              <a:t>nizak</a:t>
            </a:r>
            <a:r>
              <a:rPr lang="en-US" dirty="0"/>
              <a:t> profit,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uspona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visoke</a:t>
            </a:r>
            <a:r>
              <a:rPr lang="sr-Latn-ME" dirty="0" smtClean="0"/>
              <a:t> </a:t>
            </a:r>
            <a:r>
              <a:rPr lang="en-US" dirty="0" err="1" smtClean="0"/>
              <a:t>konjunkture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izgledi</a:t>
            </a:r>
            <a:r>
              <a:rPr lang="en-US" dirty="0"/>
              <a:t> </a:t>
            </a:r>
            <a:r>
              <a:rPr lang="en-US" dirty="0" err="1"/>
              <a:t>dobri</a:t>
            </a:r>
            <a:r>
              <a:rPr lang="en-US" dirty="0"/>
              <a:t>, </a:t>
            </a:r>
            <a:r>
              <a:rPr lang="en-US" dirty="0" err="1"/>
              <a:t>visok</a:t>
            </a:r>
            <a:r>
              <a:rPr lang="en-US" dirty="0"/>
              <a:t> profit, </a:t>
            </a:r>
            <a:r>
              <a:rPr lang="en-US" dirty="0" err="1"/>
              <a:t>klima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povoljna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isplati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uzimati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profitna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kamatne</a:t>
            </a:r>
            <a:r>
              <a:rPr lang="en-US" dirty="0"/>
              <a:t> stope.</a:t>
            </a:r>
          </a:p>
          <a:p>
            <a:pPr algn="just"/>
            <a:r>
              <a:rPr lang="pl-PL" dirty="0"/>
              <a:t>U periodu visoke inflacije koja je viša od nominalne </a:t>
            </a:r>
            <a:r>
              <a:rPr lang="pl-PL" dirty="0" smtClean="0"/>
              <a:t>kamatne </a:t>
            </a:r>
            <a:r>
              <a:rPr lang="pl-PL" dirty="0"/>
              <a:t>stope, dolazi </a:t>
            </a:r>
            <a:r>
              <a:rPr lang="pl-PL" dirty="0" smtClean="0"/>
              <a:t>do </a:t>
            </a:r>
            <a:r>
              <a:rPr lang="en-US" dirty="0" err="1" smtClean="0"/>
              <a:t>prelivanja</a:t>
            </a:r>
            <a:r>
              <a:rPr lang="en-US" dirty="0" smtClean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zajmodavca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zajmoprimcu</a:t>
            </a:r>
            <a:r>
              <a:rPr lang="en-US" dirty="0"/>
              <a:t> (</a:t>
            </a:r>
            <a:r>
              <a:rPr lang="en-US" dirty="0" err="1"/>
              <a:t>korisniku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).</a:t>
            </a:r>
          </a:p>
          <a:p>
            <a:r>
              <a:rPr lang="en-US" dirty="0" err="1"/>
              <a:t>Inflaciona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se </a:t>
            </a:r>
            <a:r>
              <a:rPr lang="en-US" dirty="0" err="1"/>
              <a:t>preliva</a:t>
            </a:r>
            <a:r>
              <a:rPr lang="en-US" dirty="0"/>
              <a:t> </a:t>
            </a:r>
            <a:r>
              <a:rPr lang="en-US" dirty="0" err="1"/>
              <a:t>industrijskom</a:t>
            </a:r>
            <a:r>
              <a:rPr lang="en-US" dirty="0"/>
              <a:t> </a:t>
            </a:r>
            <a:r>
              <a:rPr lang="sr-Latn-ME" dirty="0" smtClean="0"/>
              <a:t>vlasniku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smtClean="0"/>
              <a:t>No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 smtClean="0"/>
              <a:t>velikog</a:t>
            </a:r>
            <a:r>
              <a:rPr lang="sr-Latn-ME" dirty="0" smtClean="0"/>
              <a:t> </a:t>
            </a:r>
            <a:r>
              <a:rPr lang="en-US" dirty="0" err="1" smtClean="0"/>
              <a:t>topljenja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erioci</a:t>
            </a:r>
            <a:r>
              <a:rPr lang="en-US" dirty="0" smtClean="0"/>
              <a:t> </a:t>
            </a:r>
            <a:r>
              <a:rPr lang="en-US" dirty="0" err="1"/>
              <a:t>gube</a:t>
            </a:r>
            <a:r>
              <a:rPr lang="en-US" dirty="0"/>
              <a:t>, a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1664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Teorije kamatne stope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4708771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Kejnzijanska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stava</a:t>
            </a:r>
            <a:r>
              <a:rPr lang="en-US" dirty="0"/>
              <a:t> da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niža</a:t>
            </a:r>
            <a:r>
              <a:rPr lang="en-US" dirty="0"/>
              <a:t> da bi se </a:t>
            </a:r>
            <a:r>
              <a:rPr lang="en-US" dirty="0" err="1"/>
              <a:t>podstakle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želje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/>
              <a:t>preduzetnika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To je </a:t>
            </a:r>
            <a:r>
              <a:rPr lang="en-US" dirty="0" err="1"/>
              <a:t>poznata</a:t>
            </a:r>
            <a:r>
              <a:rPr lang="en-US" dirty="0"/>
              <a:t> “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/>
              <a:t>v</a:t>
            </a:r>
            <a:r>
              <a:rPr lang="en-US" dirty="0" err="1" smtClean="0"/>
              <a:t>tinog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”.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“</a:t>
            </a:r>
            <a:r>
              <a:rPr lang="en-US" dirty="0" err="1"/>
              <a:t>sklonost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” (</a:t>
            </a:r>
            <a:r>
              <a:rPr lang="en-US" dirty="0" err="1" smtClean="0"/>
              <a:t>želja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zadržavanjem</a:t>
            </a:r>
            <a:r>
              <a:rPr lang="en-US" dirty="0"/>
              <a:t> </a:t>
            </a:r>
            <a:r>
              <a:rPr lang="en-US" dirty="0" err="1"/>
              <a:t>neutrošenog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 </a:t>
            </a:r>
            <a:r>
              <a:rPr lang="en-US" dirty="0" err="1"/>
              <a:t>visoka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, a </a:t>
            </a:r>
            <a:r>
              <a:rPr lang="en-US" dirty="0" err="1" smtClean="0"/>
              <a:t>slabe</a:t>
            </a:r>
            <a:r>
              <a:rPr lang="sr-Latn-ME" dirty="0" smtClean="0"/>
              <a:t> </a:t>
            </a:r>
            <a:r>
              <a:rPr lang="en-US" dirty="0" err="1" smtClean="0"/>
              <a:t>investicije</a:t>
            </a:r>
            <a:r>
              <a:rPr lang="en-US" dirty="0"/>
              <a:t>,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se mora </a:t>
            </a:r>
            <a:r>
              <a:rPr lang="en-US" dirty="0" err="1"/>
              <a:t>oboriti</a:t>
            </a:r>
            <a:r>
              <a:rPr lang="en-US" dirty="0"/>
              <a:t> da bi se </a:t>
            </a:r>
            <a:r>
              <a:rPr lang="en-US" dirty="0" err="1"/>
              <a:t>dao</a:t>
            </a:r>
            <a:r>
              <a:rPr lang="en-US" dirty="0"/>
              <a:t> </a:t>
            </a:r>
            <a:r>
              <a:rPr lang="en-US" dirty="0" err="1"/>
              <a:t>stimulans</a:t>
            </a:r>
            <a:r>
              <a:rPr lang="en-US" dirty="0"/>
              <a:t> </a:t>
            </a:r>
            <a:r>
              <a:rPr lang="en-US" dirty="0" err="1"/>
              <a:t>investicijama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dekuražirala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deflacija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Kamata</a:t>
            </a:r>
            <a:r>
              <a:rPr lang="en-US" dirty="0"/>
              <a:t> se </a:t>
            </a:r>
            <a:r>
              <a:rPr lang="en-US" dirty="0" err="1"/>
              <a:t>stavlja</a:t>
            </a:r>
            <a:r>
              <a:rPr lang="en-US" dirty="0"/>
              <a:t> u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 smtClean="0"/>
              <a:t>sklonosti</a:t>
            </a:r>
            <a:r>
              <a:rPr lang="sr-Latn-ME" dirty="0" smtClean="0"/>
              <a:t> </a:t>
            </a:r>
            <a:r>
              <a:rPr lang="en-US" dirty="0" err="1" smtClean="0"/>
              <a:t>štednji</a:t>
            </a:r>
            <a:r>
              <a:rPr lang="en-US" dirty="0"/>
              <a:t>, </a:t>
            </a:r>
            <a:r>
              <a:rPr lang="en-US" dirty="0" err="1"/>
              <a:t>potrošnji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investicijama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kretanja</a:t>
            </a:r>
            <a:r>
              <a:rPr lang="sr-Latn-ME" dirty="0" smtClean="0"/>
              <a:t> u</a:t>
            </a:r>
            <a:r>
              <a:rPr lang="en-US" dirty="0" smtClean="0"/>
              <a:t> </a:t>
            </a:r>
            <a:r>
              <a:rPr lang="en-US" dirty="0" err="1" smtClean="0"/>
              <a:t>privred</a:t>
            </a:r>
            <a:r>
              <a:rPr lang="sr-Latn-ME" dirty="0" smtClean="0"/>
              <a:t>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smtClean="0"/>
              <a:t>Niska</a:t>
            </a:r>
            <a:r>
              <a:rPr lang="sr-Latn-ME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je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antikrizne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reguliše</a:t>
            </a:r>
            <a:r>
              <a:rPr lang="en-US" dirty="0"/>
              <a:t> “</a:t>
            </a:r>
            <a:r>
              <a:rPr lang="en-US" dirty="0" err="1" smtClean="0"/>
              <a:t>tražnju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”</a:t>
            </a:r>
            <a:r>
              <a:rPr lang="sr-Latn-ME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08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Monetaristička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stava</a:t>
            </a:r>
            <a:r>
              <a:rPr lang="en-US" dirty="0"/>
              <a:t> da je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pl-PL" dirty="0" smtClean="0"/>
              <a:t>samo cijena </a:t>
            </a:r>
            <a:r>
              <a:rPr lang="pl-PL" dirty="0"/>
              <a:t>novca, koja se tretira u sklopu drugih </a:t>
            </a:r>
            <a:r>
              <a:rPr lang="pl-PL" dirty="0" smtClean="0"/>
              <a:t>cijena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samo </a:t>
            </a:r>
            <a:r>
              <a:rPr lang="pl-PL" dirty="0" smtClean="0"/>
              <a:t>cijena jednog </a:t>
            </a:r>
            <a:r>
              <a:rPr lang="en-US" dirty="0" smtClean="0"/>
              <a:t>od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držati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čekovi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fiksni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ljudski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inflaciona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err="1" smtClean="0"/>
              <a:t>vlasnik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podešavajući</a:t>
            </a:r>
            <a:r>
              <a:rPr lang="en-US" dirty="0"/>
              <a:t> je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najvećem</a:t>
            </a:r>
            <a:r>
              <a:rPr lang="sr-Latn-ME" dirty="0" smtClean="0"/>
              <a:t> </a:t>
            </a:r>
            <a:r>
              <a:rPr lang="en-US" dirty="0" err="1" smtClean="0"/>
              <a:t>prinosu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praža</a:t>
            </a:r>
            <a:r>
              <a:rPr lang="en-US" dirty="0"/>
              <a:t> </a:t>
            </a:r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stepenu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</a:t>
            </a:r>
            <a:r>
              <a:rPr lang="pl-PL" dirty="0" smtClean="0"/>
              <a:t>imovine</a:t>
            </a:r>
            <a:r>
              <a:rPr lang="pl-PL" dirty="0"/>
              <a:t>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941895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6442</Words>
  <Application>Microsoft Office PowerPoint</Application>
  <PresentationFormat>Widescreen</PresentationFormat>
  <Paragraphs>283</Paragraphs>
  <Slides>69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3" baseType="lpstr">
      <vt:lpstr>Arial</vt:lpstr>
      <vt:lpstr>Calibri</vt:lpstr>
      <vt:lpstr>Calibri Light</vt:lpstr>
      <vt:lpstr>Office Theme</vt:lpstr>
      <vt:lpstr>PRAVO FINANSIJSKIH INSTITUCIJA</vt:lpstr>
      <vt:lpstr>Sadržaj </vt:lpstr>
      <vt:lpstr>1. CIJENA NOVCA - KAMATA </vt:lpstr>
      <vt:lpstr>PowerPoint Presentation</vt:lpstr>
      <vt:lpstr>PowerPoint Presentation</vt:lpstr>
      <vt:lpstr>PowerPoint Presentation</vt:lpstr>
      <vt:lpstr>PowerPoint Presentation</vt:lpstr>
      <vt:lpstr>Teorije kamatne stope</vt:lpstr>
      <vt:lpstr>PowerPoint Presentation</vt:lpstr>
      <vt:lpstr>PowerPoint Presentation</vt:lpstr>
      <vt:lpstr>2. FUNKCIJE KAMATE</vt:lpstr>
      <vt:lpstr>PowerPoint Presentation</vt:lpstr>
      <vt:lpstr> 3. VRSTE KAMATNIH STOPA </vt:lpstr>
      <vt:lpstr>4. MEHANIZAM KAMATNIH STOPA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STRUKTURA KAMATNIH STOPA I STRUKTURA FINANSUSKIH INSTRUMENATA ZEMALJA U TRANZICIJI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6. MEĐUSOBNA POVEZANOST TRŽIŠTA NOVCA I TRŽIŠTA KAPITALA I KAMATA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7. PONUDA I TRAŽNJA NOVCA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63</cp:revision>
  <dcterms:created xsi:type="dcterms:W3CDTF">2019-04-15T21:52:42Z</dcterms:created>
  <dcterms:modified xsi:type="dcterms:W3CDTF">2019-04-26T13:10:54Z</dcterms:modified>
</cp:coreProperties>
</file>