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336" r:id="rId10"/>
    <p:sldId id="264" r:id="rId11"/>
    <p:sldId id="266" r:id="rId12"/>
    <p:sldId id="337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332" r:id="rId28"/>
    <p:sldId id="281" r:id="rId29"/>
    <p:sldId id="282" r:id="rId30"/>
    <p:sldId id="283" r:id="rId31"/>
    <p:sldId id="284" r:id="rId32"/>
    <p:sldId id="286" r:id="rId33"/>
    <p:sldId id="287" r:id="rId34"/>
    <p:sldId id="288" r:id="rId35"/>
    <p:sldId id="289" r:id="rId36"/>
    <p:sldId id="335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33" r:id="rId53"/>
    <p:sldId id="307" r:id="rId54"/>
    <p:sldId id="308" r:id="rId55"/>
    <p:sldId id="309" r:id="rId56"/>
    <p:sldId id="310" r:id="rId57"/>
    <p:sldId id="312" r:id="rId58"/>
    <p:sldId id="313" r:id="rId59"/>
    <p:sldId id="338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30" r:id="rId76"/>
    <p:sldId id="334" r:id="rId7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09288-E584-4C76-9F88-4A3AEE87D1CC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297A6-5F8B-4D1E-9477-74E4E92BA6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119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297A6-5F8B-4D1E-9477-74E4E92BA6AE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5979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064B-9515-4F4E-9B2E-CD81A3D443AA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953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5DD7-429C-404F-A2A1-7B0BC60D6437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282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4AA-4555-4BA5-AE95-E8E8C8818228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07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0978F-618C-47EC-A948-09A769E9E908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092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E8037-BE51-4557-BC92-5150F6E4EA3E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108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93459-92D4-40A7-A13C-F90CD723FF42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276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833B-1FBD-45DF-8BDF-371112D82BE7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422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5CF2-6B1F-4629-B718-8D551E19C43E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3621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EC62-0390-45D7-BF73-315743227C97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42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5DBD-AB6A-4564-BC46-726C913FA63A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7358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A95E-F86D-43C9-95BA-75E010D6F15E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4031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81F72-EE03-43C5-8BCE-0EBA1E87BA2B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B0F46-42CC-47E7-8174-CFFE6FCE64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478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ME" sz="3600" dirty="0"/>
              <a:t>IZVRŠNI </a:t>
            </a:r>
            <a:r>
              <a:rPr lang="sr-Latn-ME" sz="3600" dirty="0" smtClean="0"/>
              <a:t>ORGANI DRUŠTVA I NJIHOVA  NADLEŽNOST</a:t>
            </a:r>
          </a:p>
          <a:p>
            <a:pPr lvl="0"/>
            <a:r>
              <a:rPr lang="sr-Latn-ME" dirty="0" smtClean="0"/>
              <a:t>Prof. Dr Halil Kalač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8719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izvršnih</a:t>
            </a:r>
            <a:r>
              <a:rPr lang="en-US" dirty="0"/>
              <a:t> organa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dužnost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adekvatne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ljudske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, </a:t>
            </a:r>
            <a:r>
              <a:rPr lang="en-US" dirty="0" err="1"/>
              <a:t>vještine</a:t>
            </a:r>
            <a:r>
              <a:rPr lang="en-US" dirty="0"/>
              <a:t>,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iskustvo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vršenje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Sastav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se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/>
              <a:t>posebnom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3813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4729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en-US" sz="3600" dirty="0" err="1" smtClean="0">
                <a:latin typeface="+mn-lt"/>
              </a:rPr>
              <a:t>Prakse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društava</a:t>
            </a:r>
            <a:r>
              <a:rPr lang="en-US" sz="3600" dirty="0" smtClean="0">
                <a:latin typeface="+mn-lt"/>
              </a:rPr>
              <a:t> u </a:t>
            </a:r>
            <a:r>
              <a:rPr lang="en-US" sz="3600" dirty="0" err="1" smtClean="0">
                <a:latin typeface="+mn-lt"/>
              </a:rPr>
              <a:t>BiH</a:t>
            </a:r>
            <a:r>
              <a:rPr lang="en-US" sz="3600" dirty="0" smtClean="0">
                <a:latin typeface="+mn-lt"/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Uprava</a:t>
            </a:r>
            <a:r>
              <a:rPr lang="en-US" dirty="0" smtClean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sastojati</a:t>
            </a:r>
            <a:r>
              <a:rPr lang="en-US" dirty="0"/>
              <a:t> od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it-IT" dirty="0" smtClean="0"/>
              <a:t>tri </a:t>
            </a:r>
            <a:r>
              <a:rPr lang="it-IT" dirty="0"/>
              <a:t>i sedam drugih članova.</a:t>
            </a:r>
          </a:p>
          <a:p>
            <a:pPr marL="0" indent="0" algn="just">
              <a:buNone/>
            </a:pP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morat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prilagoditi</a:t>
            </a:r>
            <a:r>
              <a:rPr lang="en-US" dirty="0"/>
              <a:t> </a:t>
            </a:r>
            <a:r>
              <a:rPr lang="en-US" dirty="0" err="1"/>
              <a:t>konkretnim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razlikovati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sastavu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Uprava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mogla</a:t>
            </a:r>
            <a:r>
              <a:rPr lang="en-US" dirty="0"/>
              <a:t> </a:t>
            </a:r>
            <a:r>
              <a:rPr lang="en-US" dirty="0" err="1"/>
              <a:t>uključivati</a:t>
            </a:r>
            <a:r>
              <a:rPr lang="en-US" dirty="0"/>
              <a:t> </a:t>
            </a:r>
            <a:r>
              <a:rPr lang="en-US" dirty="0" err="1"/>
              <a:t>sljedeća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operativnih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finansija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marketinga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3922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rukovodioca</a:t>
            </a:r>
            <a:r>
              <a:rPr lang="en-US" dirty="0"/>
              <a:t> </a:t>
            </a:r>
            <a:r>
              <a:rPr lang="en-US" dirty="0" err="1"/>
              <a:t>nabavke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rukovodioca sektora za istraživanje i razvoj;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rukovodioca</a:t>
            </a:r>
            <a:r>
              <a:rPr lang="en-US" dirty="0"/>
              <a:t> </a:t>
            </a:r>
            <a:r>
              <a:rPr lang="en-US" dirty="0" err="1"/>
              <a:t>informatičkog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rukovodioca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s </a:t>
            </a:r>
            <a:r>
              <a:rPr lang="en-US" dirty="0" err="1"/>
              <a:t>javnošću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rukovodioce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/</a:t>
            </a:r>
            <a:r>
              <a:rPr lang="en-US" dirty="0" err="1"/>
              <a:t>proizvodnih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zavisnog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podružnice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ljudskih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9809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3600" dirty="0" smtClean="0">
                <a:latin typeface="+mn-lt"/>
              </a:rPr>
              <a:t>C. Formiranje i ukidanje izvršnih organa</a:t>
            </a:r>
            <a:endParaRPr lang="nn-NO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mandat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r>
              <a:rPr lang="en-US" dirty="0"/>
              <a:t>Ova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 smtClean="0"/>
              <a:t>funkciju</a:t>
            </a:r>
            <a:r>
              <a:rPr lang="sr-Latn-ME" dirty="0" smtClean="0"/>
              <a:t> </a:t>
            </a:r>
            <a:r>
              <a:rPr lang="en-US" dirty="0" err="1" smtClean="0"/>
              <a:t>predsjedavajućeg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5418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812"/>
            <a:ext cx="10515600" cy="4859151"/>
          </a:xfrm>
        </p:spPr>
        <p:txBody>
          <a:bodyPr/>
          <a:lstStyle/>
          <a:p>
            <a:pPr algn="just"/>
            <a:r>
              <a:rPr lang="en-US" dirty="0" err="1"/>
              <a:t>Zakonodavstvo</a:t>
            </a:r>
            <a:r>
              <a:rPr lang="en-US" dirty="0"/>
              <a:t> ne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minimalne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maksimalne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biraju</a:t>
            </a:r>
            <a:r>
              <a:rPr lang="en-US" dirty="0" smtClean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,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 smtClean="0"/>
              <a:t>radu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predvidjeti</a:t>
            </a:r>
            <a:r>
              <a:rPr lang="en-US" dirty="0"/>
              <a:t> period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biraju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reizabrati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interesima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1595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7129"/>
            <a:ext cx="10515600" cy="493983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vršioca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endParaRPr lang="en-US" dirty="0"/>
          </a:p>
          <a:p>
            <a:pPr algn="just"/>
            <a:r>
              <a:rPr lang="en-US" dirty="0" err="1"/>
              <a:t>Vršilac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 smtClean="0"/>
              <a:t>direktor</a:t>
            </a:r>
            <a:r>
              <a:rPr lang="sr-Latn-ME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,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posebnom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</a:t>
            </a:r>
            <a:r>
              <a:rPr lang="en-US" dirty="0" err="1" smtClean="0"/>
              <a:t>predviđeno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5952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1635"/>
            <a:ext cx="10515600" cy="5195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Ukidanje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</a:t>
            </a:r>
          </a:p>
          <a:p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ukinuti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formirao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 </a:t>
            </a:r>
            <a:r>
              <a:rPr lang="en-US" dirty="0" err="1"/>
              <a:t>razrješavaju</a:t>
            </a:r>
            <a:r>
              <a:rPr lang="en-US" dirty="0"/>
              <a:t> se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 smtClean="0"/>
              <a:t>prisutnih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zahtijevaju</a:t>
            </a:r>
            <a:r>
              <a:rPr lang="en-US" dirty="0" smtClean="0"/>
              <a:t> </a:t>
            </a:r>
            <a:r>
              <a:rPr lang="en-US" dirty="0" err="1"/>
              <a:t>glasove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glasovi</a:t>
            </a:r>
            <a:r>
              <a:rPr lang="en-US" dirty="0"/>
              <a:t> </a:t>
            </a:r>
            <a:r>
              <a:rPr lang="en-US" dirty="0" err="1"/>
              <a:t>jednako</a:t>
            </a:r>
            <a:r>
              <a:rPr lang="en-US" dirty="0"/>
              <a:t> </a:t>
            </a:r>
            <a:r>
              <a:rPr lang="en-US" dirty="0" err="1"/>
              <a:t>podijeljeni</a:t>
            </a:r>
            <a:r>
              <a:rPr lang="en-US" dirty="0"/>
              <a:t>, </a:t>
            </a:r>
            <a:r>
              <a:rPr lang="en-US" dirty="0" err="1"/>
              <a:t>odlučit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glas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</a:t>
            </a:r>
            <a:r>
              <a:rPr lang="en-US" dirty="0" err="1"/>
              <a:t>predviđeno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0964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D. Radne procedure izvršnih organa</a:t>
            </a:r>
            <a:endParaRPr lang="pl-PL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Predsjedavajući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je </a:t>
            </a:r>
            <a:r>
              <a:rPr lang="en-US" dirty="0" err="1"/>
              <a:t>predsjedavajući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 smtClean="0"/>
              <a:t>direktor</a:t>
            </a:r>
            <a:r>
              <a:rPr lang="sr-Latn-ME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nadležnost</a:t>
            </a:r>
            <a:r>
              <a:rPr lang="en-US" dirty="0"/>
              <a:t> da:</a:t>
            </a:r>
          </a:p>
          <a:p>
            <a:pPr marL="457200" lvl="1" indent="0">
              <a:buNone/>
            </a:pPr>
            <a:r>
              <a:rPr lang="it-IT" sz="2800" dirty="0"/>
              <a:t>• saziva i </a:t>
            </a:r>
            <a:r>
              <a:rPr lang="it-IT" sz="2800" dirty="0" smtClean="0"/>
              <a:t>organiz</a:t>
            </a:r>
            <a:r>
              <a:rPr lang="sr-Latn-ME" sz="2800" dirty="0" smtClean="0"/>
              <a:t>uje </a:t>
            </a:r>
            <a:r>
              <a:rPr lang="it-IT" sz="2800" dirty="0" smtClean="0"/>
              <a:t> </a:t>
            </a:r>
            <a:r>
              <a:rPr lang="it-IT" sz="2800" dirty="0"/>
              <a:t>sjednice uprave i predsjedava njima;</a:t>
            </a:r>
          </a:p>
          <a:p>
            <a:pPr marL="457200" lvl="1" indent="0">
              <a:buNone/>
            </a:pPr>
            <a:r>
              <a:rPr lang="pl-PL" sz="2800" dirty="0"/>
              <a:t>• potpisuje sve dokumente, odluke i zapisnike sa sastanaka uprave; i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obavlja</a:t>
            </a:r>
            <a:r>
              <a:rPr lang="en-US" sz="2800" dirty="0"/>
              <a:t>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druge</a:t>
            </a:r>
            <a:r>
              <a:rPr lang="en-US" sz="2800" dirty="0"/>
              <a:t> </a:t>
            </a:r>
            <a:r>
              <a:rPr lang="en-US" sz="2800" dirty="0" err="1"/>
              <a:t>dužnosti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predviđene</a:t>
            </a:r>
            <a:r>
              <a:rPr lang="en-US" sz="2800" dirty="0"/>
              <a:t> u </a:t>
            </a:r>
            <a:r>
              <a:rPr lang="en-US" sz="2800" dirty="0" err="1"/>
              <a:t>osnivačkom</a:t>
            </a:r>
            <a:r>
              <a:rPr lang="en-US" sz="2800" dirty="0"/>
              <a:t> </a:t>
            </a:r>
            <a:r>
              <a:rPr lang="en-US" sz="2800" dirty="0" err="1"/>
              <a:t>aktu</a:t>
            </a:r>
            <a:r>
              <a:rPr lang="en-US" sz="2800" dirty="0" smtClean="0"/>
              <a:t>,</a:t>
            </a:r>
            <a:r>
              <a:rPr lang="sr-Latn-ME" sz="2800" dirty="0" smtClean="0"/>
              <a:t> </a:t>
            </a:r>
            <a:r>
              <a:rPr lang="en-US" sz="2800" dirty="0" err="1" smtClean="0"/>
              <a:t>normativnim</a:t>
            </a:r>
            <a:r>
              <a:rPr lang="en-US" sz="2800" dirty="0" smtClean="0"/>
              <a:t> </a:t>
            </a:r>
            <a:r>
              <a:rPr lang="en-US" sz="2800" dirty="0" err="1"/>
              <a:t>aktima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posebnoj</a:t>
            </a:r>
            <a:r>
              <a:rPr lang="en-US" sz="2800" dirty="0"/>
              <a:t> </a:t>
            </a:r>
            <a:r>
              <a:rPr lang="en-US" sz="2800" dirty="0" err="1"/>
              <a:t>odluci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633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1990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,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utvrđuju</a:t>
            </a:r>
            <a:r>
              <a:rPr lang="en-US" dirty="0" smtClean="0"/>
              <a:t>:</a:t>
            </a:r>
            <a:endParaRPr lang="en-US" dirty="0"/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učestalost</a:t>
            </a:r>
            <a:r>
              <a:rPr lang="en-US" sz="2800" dirty="0"/>
              <a:t> </a:t>
            </a:r>
            <a:r>
              <a:rPr lang="en-US" sz="2800" dirty="0" err="1"/>
              <a:t>sjednica</a:t>
            </a:r>
            <a:r>
              <a:rPr lang="en-US" sz="2800" dirty="0"/>
              <a:t>/</a:t>
            </a:r>
            <a:r>
              <a:rPr lang="en-US" sz="2800" dirty="0" err="1"/>
              <a:t>sastanaka</a:t>
            </a:r>
            <a:r>
              <a:rPr lang="en-US" sz="2800" dirty="0"/>
              <a:t> </a:t>
            </a:r>
            <a:r>
              <a:rPr lang="en-US" sz="2800" dirty="0" err="1"/>
              <a:t>uprave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pl-PL" sz="2800" dirty="0"/>
              <a:t>• postupke za </a:t>
            </a:r>
            <a:r>
              <a:rPr lang="pl-PL" sz="2800" dirty="0" smtClean="0"/>
              <a:t>organizovanje  </a:t>
            </a:r>
            <a:r>
              <a:rPr lang="pl-PL" sz="2800" dirty="0"/>
              <a:t>i održavanje sjednica uprave; i</a:t>
            </a:r>
          </a:p>
          <a:p>
            <a:pPr marL="457200" lvl="1" indent="0">
              <a:buNone/>
            </a:pPr>
            <a:r>
              <a:rPr lang="pl-PL" sz="2800" dirty="0"/>
              <a:t>• postupke za donošenje odluka tokom sjednica uprave.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8828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3. Pravo na sazivanje sjednice uprave društva</a:t>
            </a:r>
          </a:p>
          <a:p>
            <a:r>
              <a:rPr lang="it-IT" dirty="0"/>
              <a:t>Pravo da sazove sjednicu uprave ima generalni </a:t>
            </a:r>
            <a:r>
              <a:rPr lang="it-IT" dirty="0" smtClean="0"/>
              <a:t>dire</a:t>
            </a:r>
            <a:r>
              <a:rPr lang="sr-Latn-ME" dirty="0" smtClean="0"/>
              <a:t>k</a:t>
            </a:r>
            <a:r>
              <a:rPr lang="it-IT" dirty="0" smtClean="0"/>
              <a:t>tor.</a:t>
            </a:r>
            <a:endParaRPr lang="sr-Latn-ME" dirty="0"/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,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sr-Latn-ME" dirty="0" smtClean="0"/>
              <a:t>n</a:t>
            </a:r>
            <a:r>
              <a:rPr lang="en-US" dirty="0" err="1" smtClean="0"/>
              <a:t>adzornog</a:t>
            </a:r>
            <a:r>
              <a:rPr lang="en-US" dirty="0" smtClean="0"/>
              <a:t>/</a:t>
            </a:r>
            <a:r>
              <a:rPr lang="en-US" dirty="0" err="1" smtClean="0"/>
              <a:t>upravnogodbora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sazivanje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349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A – Izvršni organi (uprava) društva</a:t>
            </a: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B – Sastav izvršnih organa</a:t>
            </a:r>
          </a:p>
          <a:p>
            <a:pPr marL="0" indent="0">
              <a:buNone/>
            </a:pPr>
            <a:r>
              <a:rPr lang="sr-Latn-ME" dirty="0" smtClean="0"/>
              <a:t>C – </a:t>
            </a:r>
            <a:r>
              <a:rPr lang="sr-Latn-ME" dirty="0"/>
              <a:t>F</a:t>
            </a:r>
            <a:r>
              <a:rPr lang="sr-Latn-ME" dirty="0" smtClean="0"/>
              <a:t>ormiranje i ukidanje izvršnih organa</a:t>
            </a:r>
          </a:p>
          <a:p>
            <a:pPr marL="0" indent="0">
              <a:buNone/>
            </a:pPr>
            <a:r>
              <a:rPr lang="sr-Latn-ME" dirty="0" smtClean="0"/>
              <a:t>D – Radne procedure izvršnih organa</a:t>
            </a:r>
          </a:p>
          <a:p>
            <a:pPr marL="0" indent="0">
              <a:buNone/>
            </a:pPr>
            <a:r>
              <a:rPr lang="sr-Latn-ME" dirty="0" smtClean="0"/>
              <a:t>E – Obaveze i odgovornosti  članova izvršnih organa</a:t>
            </a:r>
          </a:p>
          <a:p>
            <a:pPr marL="0" indent="0">
              <a:buNone/>
            </a:pPr>
            <a:r>
              <a:rPr lang="sr-Latn-ME" dirty="0" smtClean="0"/>
              <a:t>F – Ocjenjivanja učinaka izvršnih organa</a:t>
            </a:r>
          </a:p>
          <a:p>
            <a:pPr marL="0" indent="0">
              <a:buNone/>
            </a:pPr>
            <a:r>
              <a:rPr lang="sr-Latn-ME" dirty="0" smtClean="0"/>
              <a:t>G – Naknade i refundiranje za izvršne organe</a:t>
            </a:r>
          </a:p>
          <a:p>
            <a:pPr marL="0" indent="0">
              <a:buNone/>
            </a:pPr>
            <a:r>
              <a:rPr lang="sr-Latn-ME" dirty="0" smtClean="0"/>
              <a:t>I – </a:t>
            </a:r>
            <a:r>
              <a:rPr lang="sr-Latn-ME" dirty="0"/>
              <a:t>S</a:t>
            </a:r>
            <a:r>
              <a:rPr lang="sr-Latn-ME" dirty="0" smtClean="0"/>
              <a:t>ekretar društva i njegova uloga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8282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Obavještenje</a:t>
            </a:r>
            <a:r>
              <a:rPr lang="en-US" dirty="0"/>
              <a:t> o </a:t>
            </a:r>
            <a:r>
              <a:rPr lang="en-US" dirty="0" err="1"/>
              <a:t>sjednici</a:t>
            </a:r>
            <a:endParaRPr lang="en-US" dirty="0"/>
          </a:p>
          <a:p>
            <a:pPr algn="just"/>
            <a:r>
              <a:rPr lang="en-US" dirty="0" err="1"/>
              <a:t>Budući</a:t>
            </a:r>
            <a:r>
              <a:rPr lang="en-US" dirty="0"/>
              <a:t> da je </a:t>
            </a:r>
            <a:r>
              <a:rPr lang="en-US" dirty="0" err="1"/>
              <a:t>uprava</a:t>
            </a:r>
            <a:r>
              <a:rPr lang="en-US" dirty="0"/>
              <a:t> instrument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morati</a:t>
            </a:r>
            <a:r>
              <a:rPr lang="en-US" dirty="0"/>
              <a:t> </a:t>
            </a:r>
            <a:r>
              <a:rPr lang="en-US" dirty="0" err="1"/>
              <a:t>odgovarati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promjenjive</a:t>
            </a:r>
            <a:r>
              <a:rPr lang="en-US" dirty="0" smtClean="0"/>
              <a:t>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okruženja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spremna</a:t>
            </a:r>
            <a:r>
              <a:rPr lang="en-US" dirty="0"/>
              <a:t> da </a:t>
            </a:r>
            <a:r>
              <a:rPr lang="en-US" dirty="0" err="1" smtClean="0"/>
              <a:t>brzo</a:t>
            </a:r>
            <a:r>
              <a:rPr lang="sr-Latn-ME" dirty="0" smtClean="0"/>
              <a:t> </a:t>
            </a:r>
            <a:r>
              <a:rPr lang="pl-PL" dirty="0" smtClean="0"/>
              <a:t>djeluje.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Mada je brza reakcija potrebna, ona može pažljivu i opsežnu pripremu </a:t>
            </a:r>
            <a:r>
              <a:rPr lang="pl-PL" dirty="0" smtClean="0"/>
              <a:t>za </a:t>
            </a:r>
            <a:r>
              <a:rPr lang="en-US" dirty="0" err="1" smtClean="0"/>
              <a:t>sjednice</a:t>
            </a:r>
            <a:r>
              <a:rPr lang="en-US" dirty="0" smtClean="0"/>
              <a:t>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teškom</a:t>
            </a:r>
            <a:r>
              <a:rPr lang="en-US" dirty="0"/>
              <a:t>, a 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nemogućom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Očigledno</a:t>
            </a:r>
            <a:r>
              <a:rPr lang="en-US" dirty="0"/>
              <a:t>,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dobro </a:t>
            </a:r>
            <a:r>
              <a:rPr lang="en-US" dirty="0" err="1"/>
              <a:t>pripremljeni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praktični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mjeri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to </a:t>
            </a:r>
            <a:r>
              <a:rPr lang="en-US" dirty="0" err="1"/>
              <a:t>moguće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unaprijed</a:t>
            </a:r>
            <a:r>
              <a:rPr lang="en-US" dirty="0"/>
              <a:t> </a:t>
            </a:r>
            <a:r>
              <a:rPr lang="en-US" dirty="0" err="1"/>
              <a:t>obaviješteni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im</a:t>
            </a:r>
            <a:r>
              <a:rPr lang="en-US" dirty="0"/>
              <a:t> se </a:t>
            </a:r>
            <a:r>
              <a:rPr lang="en-US" dirty="0" err="1"/>
              <a:t>dalo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pripreme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djelotvornog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obavještenje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materijali</a:t>
            </a:r>
            <a:r>
              <a:rPr lang="en-US" dirty="0"/>
              <a:t> </a:t>
            </a:r>
            <a:r>
              <a:rPr lang="en-US" dirty="0" err="1"/>
              <a:t>dostavljati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najpogodniji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najprikladniji</a:t>
            </a:r>
            <a:r>
              <a:rPr lang="sr-Latn-ME" dirty="0" smtClean="0"/>
              <a:t> </a:t>
            </a:r>
            <a:r>
              <a:rPr lang="en-US" dirty="0" err="1" smtClean="0"/>
              <a:t>način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8506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sjednici</a:t>
            </a:r>
            <a:r>
              <a:rPr lang="sr-Latn-ME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donositi</a:t>
            </a:r>
            <a:r>
              <a:rPr lang="en-US" dirty="0"/>
              <a:t> </a:t>
            </a:r>
            <a:r>
              <a:rPr lang="en-US" dirty="0" err="1"/>
              <a:t>punovažne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,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 smtClean="0"/>
              <a:t>akti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kvorum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manji</a:t>
            </a:r>
            <a:r>
              <a:rPr lang="en-US" dirty="0"/>
              <a:t> od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polovine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 smtClean="0"/>
              <a:t>sjednici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kvorum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donositi</a:t>
            </a:r>
            <a:r>
              <a:rPr lang="en-US" dirty="0"/>
              <a:t> </a:t>
            </a:r>
            <a:r>
              <a:rPr lang="en-US" dirty="0" err="1"/>
              <a:t>punovažne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dovoljna</a:t>
            </a:r>
            <a:r>
              <a:rPr lang="en-US" dirty="0"/>
              <a:t> je </a:t>
            </a:r>
            <a:r>
              <a:rPr lang="en-US" dirty="0" err="1"/>
              <a:t>prosta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učestvuju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,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 smtClean="0"/>
              <a:t>odluka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sr-Latn-ME" dirty="0" smtClean="0"/>
              <a:t>drugu </a:t>
            </a:r>
            <a:r>
              <a:rPr lang="en-US" dirty="0" smtClean="0"/>
              <a:t> </a:t>
            </a:r>
            <a:r>
              <a:rPr lang="en-US" dirty="0" err="1"/>
              <a:t>većinu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9139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Zakon</a:t>
            </a:r>
            <a:r>
              <a:rPr lang="sr-Latn-ME" dirty="0" smtClean="0"/>
              <a:t> </a:t>
            </a:r>
            <a:r>
              <a:rPr lang="en-US" dirty="0" err="1" smtClean="0"/>
              <a:t>ipak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 smtClean="0"/>
              <a:t>kvalifi</a:t>
            </a:r>
            <a:r>
              <a:rPr lang="sr-Latn-ME" dirty="0" smtClean="0"/>
              <a:t>kovanu </a:t>
            </a:r>
            <a:r>
              <a:rPr lang="en-US" dirty="0" smtClean="0"/>
              <a:t> </a:t>
            </a:r>
            <a:r>
              <a:rPr lang="en-US" dirty="0" err="1"/>
              <a:t>većinu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</a:t>
            </a:r>
          </a:p>
          <a:p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zabranjuje</a:t>
            </a:r>
            <a:r>
              <a:rPr lang="en-US" dirty="0"/>
              <a:t> </a:t>
            </a:r>
            <a:r>
              <a:rPr lang="en-US" dirty="0" err="1"/>
              <a:t>prijenos</a:t>
            </a:r>
            <a:r>
              <a:rPr lang="en-US" dirty="0"/>
              <a:t> </a:t>
            </a:r>
            <a:r>
              <a:rPr lang="en-US" dirty="0" err="1"/>
              <a:t>glasačkog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s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Svaki</a:t>
            </a:r>
            <a:r>
              <a:rPr lang="sr-Latn-ME" dirty="0" smtClean="0"/>
              <a:t> </a:t>
            </a:r>
            <a:r>
              <a:rPr lang="sv-SE" dirty="0" smtClean="0"/>
              <a:t>član </a:t>
            </a:r>
            <a:r>
              <a:rPr lang="sv-SE" dirty="0"/>
              <a:t>ima jedan glas</a:t>
            </a:r>
            <a:r>
              <a:rPr lang="sv-SE" dirty="0" smtClean="0"/>
              <a:t>.</a:t>
            </a:r>
            <a:endParaRPr lang="sr-Latn-ME" dirty="0" smtClean="0"/>
          </a:p>
          <a:p>
            <a:pPr algn="just"/>
            <a:r>
              <a:rPr lang="sv-SE" dirty="0" smtClean="0"/>
              <a:t> </a:t>
            </a:r>
            <a:r>
              <a:rPr lang="sv-SE" dirty="0"/>
              <a:t>Osnivački akt, normativni akti ili odluka </a:t>
            </a:r>
            <a:r>
              <a:rPr lang="sv-SE" dirty="0" smtClean="0"/>
              <a:t>nadzornog/upravnog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da </a:t>
            </a:r>
            <a:r>
              <a:rPr lang="en-US" dirty="0" err="1"/>
              <a:t>predsjedavajući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odlučujući</a:t>
            </a:r>
            <a:r>
              <a:rPr lang="en-US" dirty="0"/>
              <a:t> </a:t>
            </a:r>
            <a:r>
              <a:rPr lang="en-US" dirty="0" err="1"/>
              <a:t>glas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/>
              <a:t>neriješenog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 smtClean="0"/>
              <a:t>glasanja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7. Zapisnik sa sjednica uprave društva</a:t>
            </a:r>
          </a:p>
          <a:p>
            <a:r>
              <a:rPr lang="en-US" dirty="0" err="1"/>
              <a:t>Uprava</a:t>
            </a:r>
            <a:r>
              <a:rPr lang="en-US" dirty="0"/>
              <a:t> mora </a:t>
            </a:r>
            <a:r>
              <a:rPr lang="en-US" dirty="0" err="1"/>
              <a:t>voditi</a:t>
            </a:r>
            <a:r>
              <a:rPr lang="en-US" dirty="0"/>
              <a:t> </a:t>
            </a:r>
            <a:r>
              <a:rPr lang="en-US" dirty="0" err="1"/>
              <a:t>zapisnik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Sekretar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odgovoran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vođenje</a:t>
            </a:r>
            <a:r>
              <a:rPr lang="en-US" dirty="0"/>
              <a:t> </a:t>
            </a:r>
            <a:r>
              <a:rPr lang="en-US" dirty="0" err="1"/>
              <a:t>zapisnika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preduzećima</a:t>
            </a:r>
            <a:r>
              <a:rPr lang="en-US" dirty="0"/>
              <a:t> RS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predviđa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zapisnik</a:t>
            </a:r>
            <a:r>
              <a:rPr lang="en-US" dirty="0"/>
              <a:t> mora </a:t>
            </a:r>
            <a:r>
              <a:rPr lang="en-US" dirty="0" err="1"/>
              <a:t>sačiniti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propisuje</a:t>
            </a:r>
            <a:r>
              <a:rPr lang="en-US" dirty="0"/>
              <a:t> da se </a:t>
            </a:r>
            <a:r>
              <a:rPr lang="en-US" dirty="0" err="1"/>
              <a:t>zapisnik</a:t>
            </a:r>
            <a:r>
              <a:rPr lang="en-US" dirty="0"/>
              <a:t> mora </a:t>
            </a:r>
            <a:r>
              <a:rPr lang="en-US" dirty="0" err="1"/>
              <a:t>čuvati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arhivi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Nasuprot</a:t>
            </a:r>
            <a:r>
              <a:rPr lang="en-US" dirty="0" smtClean="0"/>
              <a:t> </a:t>
            </a:r>
            <a:r>
              <a:rPr lang="en-US" dirty="0"/>
              <a:t>tome,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/>
              <a:t>čuvati</a:t>
            </a:r>
            <a:r>
              <a:rPr lang="en-US" dirty="0"/>
              <a:t> u </a:t>
            </a:r>
            <a:r>
              <a:rPr lang="en-US" dirty="0" err="1"/>
              <a:t>arhivi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Zapisnik</a:t>
            </a:r>
            <a:r>
              <a:rPr lang="en-US" dirty="0" smtClean="0"/>
              <a:t> mora </a:t>
            </a:r>
            <a:r>
              <a:rPr lang="en-US" dirty="0" err="1" smtClean="0"/>
              <a:t>potpisati</a:t>
            </a:r>
            <a:r>
              <a:rPr lang="en-US" dirty="0" smtClean="0"/>
              <a:t> </a:t>
            </a:r>
            <a:r>
              <a:rPr lang="en-US" dirty="0" err="1" smtClean="0"/>
              <a:t>predsjedavajući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76579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E. </a:t>
            </a:r>
            <a:r>
              <a:rPr lang="en-US" sz="3600" dirty="0" err="1" smtClean="0">
                <a:latin typeface="+mn-lt"/>
              </a:rPr>
              <a:t>Obaveze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odgovornosti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članova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izvršnih</a:t>
            </a:r>
            <a:r>
              <a:rPr lang="en-US" sz="3600" dirty="0" smtClean="0">
                <a:latin typeface="+mn-lt"/>
              </a:rPr>
              <a:t> organa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izvršnih</a:t>
            </a:r>
            <a:r>
              <a:rPr lang="en-US" dirty="0"/>
              <a:t> organa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pažljivog</a:t>
            </a:r>
            <a:r>
              <a:rPr lang="en-US" dirty="0"/>
              <a:t> </a:t>
            </a:r>
            <a:r>
              <a:rPr lang="en-US" dirty="0" err="1"/>
              <a:t>postupanja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lojalnosti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istim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 </a:t>
            </a:r>
            <a:r>
              <a:rPr lang="en-US" dirty="0" err="1" smtClean="0"/>
              <a:t>odgovornosti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, </a:t>
            </a:r>
            <a:r>
              <a:rPr lang="en-US" dirty="0" err="1" smtClean="0"/>
              <a:t>bilo</a:t>
            </a:r>
            <a:r>
              <a:rPr lang="sr-Latn-ME" dirty="0" smtClean="0"/>
              <a:t> </a:t>
            </a:r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ne </a:t>
            </a:r>
            <a:r>
              <a:rPr lang="en-US" dirty="0" err="1"/>
              <a:t>predviđaju</a:t>
            </a:r>
            <a:r>
              <a:rPr lang="en-US" dirty="0"/>
              <a:t> </a:t>
            </a:r>
            <a:r>
              <a:rPr lang="en-US" dirty="0" err="1"/>
              <a:t>striktnije</a:t>
            </a:r>
            <a:r>
              <a:rPr lang="en-US" dirty="0"/>
              <a:t> </a:t>
            </a:r>
            <a:r>
              <a:rPr lang="en-US" dirty="0" err="1"/>
              <a:t>standarde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20810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F. </a:t>
            </a:r>
            <a:r>
              <a:rPr lang="en-US" sz="3600" dirty="0" err="1" smtClean="0">
                <a:latin typeface="+mn-lt"/>
              </a:rPr>
              <a:t>Ocjenjivanja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učinka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Periodična</a:t>
            </a:r>
            <a:r>
              <a:rPr lang="en-US" dirty="0" smtClean="0"/>
              <a:t> </a:t>
            </a:r>
            <a:r>
              <a:rPr lang="en-US" dirty="0" err="1"/>
              <a:t>ocjenjivanja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instrument </a:t>
            </a:r>
            <a:r>
              <a:rPr lang="en-US" dirty="0" err="1"/>
              <a:t>nadzora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pomoći</a:t>
            </a:r>
            <a:r>
              <a:rPr lang="en-US" dirty="0"/>
              <a:t> da se </a:t>
            </a:r>
            <a:r>
              <a:rPr lang="en-US" dirty="0" err="1"/>
              <a:t>napravi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konstantnog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učinkom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njegovog</a:t>
            </a:r>
            <a:r>
              <a:rPr lang="sr-Latn-ME" dirty="0" smtClean="0"/>
              <a:t> </a:t>
            </a:r>
            <a:r>
              <a:rPr lang="en-US" dirty="0" err="1" smtClean="0"/>
              <a:t>poboljšanja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86540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G. Naknade i refundacije za izvršne organe</a:t>
            </a:r>
            <a:endParaRPr lang="pl-PL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 err="1"/>
              <a:t>eksplicitno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še</a:t>
            </a:r>
            <a:r>
              <a:rPr lang="en-US" dirty="0" smtClean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izvršne</a:t>
            </a:r>
            <a:r>
              <a:rPr lang="en-US" dirty="0"/>
              <a:t> </a:t>
            </a:r>
            <a:r>
              <a:rPr lang="en-US" dirty="0" err="1"/>
              <a:t>direktore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je </a:t>
            </a:r>
            <a:r>
              <a:rPr lang="en-US" dirty="0" err="1"/>
              <a:t>aspekt</a:t>
            </a:r>
            <a:r>
              <a:rPr lang="en-US" dirty="0"/>
              <a:t> u </a:t>
            </a:r>
            <a:r>
              <a:rPr lang="en-US" dirty="0" err="1"/>
              <a:t>privlačenju</a:t>
            </a:r>
            <a:r>
              <a:rPr lang="en-US" dirty="0"/>
              <a:t> </a:t>
            </a:r>
            <a:r>
              <a:rPr lang="en-US" dirty="0" smtClean="0"/>
              <a:t>talent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en-US" dirty="0" err="1"/>
              <a:t>rukovodilaca</a:t>
            </a:r>
            <a:r>
              <a:rPr lang="en-US" dirty="0"/>
              <a:t>.</a:t>
            </a:r>
            <a:r>
              <a:rPr lang="sr-Latn-ME" dirty="0"/>
              <a:t> </a:t>
            </a:r>
          </a:p>
          <a:p>
            <a:pPr algn="just"/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prekomjerni</a:t>
            </a:r>
            <a:r>
              <a:rPr lang="en-US" dirty="0"/>
              <a:t> </a:t>
            </a:r>
            <a:r>
              <a:rPr lang="en-US" dirty="0" err="1"/>
              <a:t>paketi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posmatraju</a:t>
            </a:r>
            <a:r>
              <a:rPr lang="sr-Latn-ME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neopravdana</a:t>
            </a:r>
            <a:r>
              <a:rPr lang="en-US" dirty="0"/>
              <a:t> </a:t>
            </a:r>
            <a:r>
              <a:rPr lang="en-US" dirty="0" err="1"/>
              <a:t>privilegija</a:t>
            </a:r>
            <a:r>
              <a:rPr lang="en-US" dirty="0"/>
              <a:t> </a:t>
            </a:r>
            <a:r>
              <a:rPr lang="en-US" dirty="0" err="1"/>
              <a:t>moći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65197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9588"/>
            <a:ext cx="10515600" cy="54373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je od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da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članove </a:t>
            </a:r>
            <a:r>
              <a:rPr lang="pl-PL" dirty="0"/>
              <a:t>uprave bude </a:t>
            </a:r>
            <a:r>
              <a:rPr lang="pl-PL" dirty="0" smtClean="0"/>
              <a:t>konkurentna, </a:t>
            </a:r>
            <a:r>
              <a:rPr lang="pl-PL" dirty="0"/>
              <a:t>a da ipak ostane u razumnim granicama, u </a:t>
            </a:r>
            <a:r>
              <a:rPr lang="pl-PL" dirty="0" smtClean="0"/>
              <a:t>idealnom slučaju </a:t>
            </a:r>
            <a:r>
              <a:rPr lang="pl-PL" dirty="0"/>
              <a:t>u odnosu na slična društva</a:t>
            </a:r>
            <a:r>
              <a:rPr lang="pl-PL" dirty="0" smtClean="0"/>
              <a:t>. </a:t>
            </a:r>
          </a:p>
          <a:p>
            <a:pPr algn="just"/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ostaviti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isključivu</a:t>
            </a:r>
            <a:r>
              <a:rPr lang="en-US" dirty="0"/>
              <a:t> </a:t>
            </a:r>
            <a:r>
              <a:rPr lang="en-US" dirty="0" err="1"/>
              <a:t>volju</a:t>
            </a:r>
            <a:r>
              <a:rPr lang="en-US" dirty="0"/>
              <a:t> </a:t>
            </a:r>
            <a:r>
              <a:rPr lang="en-US" dirty="0" err="1"/>
              <a:t>samih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organa.</a:t>
            </a:r>
          </a:p>
          <a:p>
            <a:pPr algn="just"/>
            <a:r>
              <a:rPr lang="en-US" dirty="0"/>
              <a:t>To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spadati</a:t>
            </a:r>
            <a:r>
              <a:rPr lang="en-US" dirty="0"/>
              <a:t> u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 smtClean="0"/>
              <a:t>navesti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da je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 smtClean="0"/>
              <a:t>prerogativ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Važno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uzme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 smtClean="0"/>
              <a:t>faktore</a:t>
            </a:r>
            <a:r>
              <a:rPr lang="sr-Latn-ME" dirty="0" smtClean="0"/>
              <a:t> </a:t>
            </a:r>
            <a:r>
              <a:rPr lang="en-US" dirty="0" err="1" smtClean="0"/>
              <a:t>vezane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učinak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zasnivaju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ključnim</a:t>
            </a:r>
            <a:r>
              <a:rPr lang="en-US" dirty="0"/>
              <a:t> </a:t>
            </a:r>
            <a:r>
              <a:rPr lang="en-US" dirty="0" err="1"/>
              <a:t>indikatorima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određuje</a:t>
            </a:r>
            <a:r>
              <a:rPr lang="en-US" dirty="0" smtClean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sr-Latn-ME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42221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Neka</a:t>
            </a:r>
            <a:r>
              <a:rPr lang="en-US" dirty="0" smtClean="0"/>
              <a:t> od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veze</a:t>
            </a:r>
            <a:r>
              <a:rPr lang="en-US" dirty="0" smtClean="0"/>
              <a:t> s </a:t>
            </a:r>
            <a:r>
              <a:rPr lang="en-US" dirty="0" err="1" smtClean="0"/>
              <a:t>naknadama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obim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tražena</a:t>
            </a:r>
            <a:r>
              <a:rPr lang="en-US" dirty="0" smtClean="0"/>
              <a:t> </a:t>
            </a:r>
            <a:r>
              <a:rPr lang="en-US" dirty="0" err="1" smtClean="0"/>
              <a:t>vrsta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kvalifikacija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iskustvo</a:t>
            </a:r>
            <a:r>
              <a:rPr lang="en-US" dirty="0" smtClean="0"/>
              <a:t> </a:t>
            </a:r>
            <a:r>
              <a:rPr lang="en-US" dirty="0" err="1" smtClean="0"/>
              <a:t>kandidata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nn-NO" dirty="0" smtClean="0"/>
              <a:t>• lični i poslovni kvaliteti kandidata;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uobičajena</a:t>
            </a:r>
            <a:r>
              <a:rPr lang="en-US" dirty="0" smtClean="0"/>
              <a:t> </a:t>
            </a:r>
            <a:r>
              <a:rPr lang="en-US" dirty="0" err="1" smtClean="0"/>
              <a:t>visina</a:t>
            </a:r>
            <a:r>
              <a:rPr lang="en-US" dirty="0" smtClean="0"/>
              <a:t> </a:t>
            </a:r>
            <a:r>
              <a:rPr lang="en-US" dirty="0" err="1" smtClean="0"/>
              <a:t>naknada</a:t>
            </a:r>
            <a:r>
              <a:rPr lang="en-US" dirty="0" smtClean="0"/>
              <a:t> u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privrednoj</a:t>
            </a:r>
            <a:r>
              <a:rPr lang="en-US" dirty="0" smtClean="0"/>
              <a:t> </a:t>
            </a:r>
            <a:r>
              <a:rPr lang="en-US" dirty="0" err="1" smtClean="0"/>
              <a:t>grani</a:t>
            </a:r>
            <a:r>
              <a:rPr lang="en-US" dirty="0" smtClean="0"/>
              <a:t> </a:t>
            </a:r>
            <a:r>
              <a:rPr lang="en-US" dirty="0" err="1" smtClean="0"/>
              <a:t>uopće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učinak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 smtClean="0"/>
              <a:t>zarada</a:t>
            </a:r>
            <a:r>
              <a:rPr lang="en-US" dirty="0" smtClean="0"/>
              <a:t> </a:t>
            </a:r>
            <a:r>
              <a:rPr lang="en-US" dirty="0" err="1" smtClean="0"/>
              <a:t>izvršnog</a:t>
            </a:r>
            <a:r>
              <a:rPr lang="en-US" dirty="0" smtClean="0"/>
              <a:t> </a:t>
            </a:r>
            <a:r>
              <a:rPr lang="en-US" dirty="0" err="1" smtClean="0"/>
              <a:t>rukovodioca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je </a:t>
            </a:r>
            <a:r>
              <a:rPr lang="en-US" dirty="0" err="1" smtClean="0"/>
              <a:t>vezana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njegovu</a:t>
            </a:r>
            <a:r>
              <a:rPr lang="en-US" dirty="0" smtClean="0"/>
              <a:t> </a:t>
            </a:r>
            <a:r>
              <a:rPr lang="en-US" dirty="0" err="1" smtClean="0"/>
              <a:t>biografiju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iskustvo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dok</a:t>
            </a:r>
            <a:r>
              <a:rPr lang="en-US" dirty="0" smtClean="0"/>
              <a:t> se </a:t>
            </a:r>
            <a:r>
              <a:rPr lang="en-US" dirty="0" err="1" smtClean="0"/>
              <a:t>varijabilna</a:t>
            </a:r>
            <a:r>
              <a:rPr lang="en-US" dirty="0" smtClean="0"/>
              <a:t> </a:t>
            </a:r>
            <a:r>
              <a:rPr lang="en-US" dirty="0" err="1" smtClean="0"/>
              <a:t>naknada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zasniva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njegovom</a:t>
            </a:r>
            <a:r>
              <a:rPr lang="en-US" dirty="0" smtClean="0"/>
              <a:t> </a:t>
            </a:r>
            <a:r>
              <a:rPr lang="en-US" dirty="0" err="1" smtClean="0"/>
              <a:t>učinku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6432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naknada</a:t>
            </a:r>
            <a:endParaRPr lang="en-US" dirty="0"/>
          </a:p>
          <a:p>
            <a:pPr algn="just"/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 smtClean="0"/>
              <a:t>uop</a:t>
            </a:r>
            <a:r>
              <a:rPr lang="sr-Latn-ME" dirty="0" smtClean="0"/>
              <a:t>št</a:t>
            </a:r>
            <a:r>
              <a:rPr lang="en-US" dirty="0" smtClean="0"/>
              <a:t>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pojedinačne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objelodaniti</a:t>
            </a:r>
            <a:r>
              <a:rPr lang="en-US" dirty="0"/>
              <a:t> u </a:t>
            </a:r>
            <a:r>
              <a:rPr lang="en-US" dirty="0" err="1"/>
              <a:t>godišnjim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eksplicitna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redu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pružila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raspravljaju</a:t>
            </a:r>
            <a:r>
              <a:rPr lang="en-US" dirty="0"/>
              <a:t> o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Komisija za naknade </a:t>
            </a:r>
            <a:r>
              <a:rPr lang="pl-PL" dirty="0" smtClean="0"/>
              <a:t>formuliše prijedlog </a:t>
            </a:r>
            <a:r>
              <a:rPr lang="pl-PL" dirty="0"/>
              <a:t>za politiku naknada </a:t>
            </a:r>
            <a:r>
              <a:rPr lang="pl-PL" dirty="0" smtClean="0"/>
              <a:t>nadzornom/upravnom </a:t>
            </a:r>
            <a:r>
              <a:rPr lang="pl-PL" dirty="0"/>
              <a:t>odboru ili daje mišljenje o prijedlogu za politiku naknada koji je </a:t>
            </a:r>
            <a:r>
              <a:rPr lang="pl-PL" dirty="0" smtClean="0"/>
              <a:t>napravio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rukovodioce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sastojati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 smtClean="0"/>
              <a:t>varijabilne</a:t>
            </a:r>
            <a:r>
              <a:rPr lang="sr-Latn-ME" dirty="0" smtClean="0"/>
              <a:t> </a:t>
            </a:r>
            <a:r>
              <a:rPr lang="en-US" dirty="0" err="1" smtClean="0"/>
              <a:t>komponente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Fiksna</a:t>
            </a:r>
            <a:r>
              <a:rPr lang="en-US" dirty="0"/>
              <a:t> </a:t>
            </a:r>
            <a:r>
              <a:rPr lang="en-US" dirty="0" err="1"/>
              <a:t>komponenta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od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Najvažniji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određivanju</a:t>
            </a:r>
            <a:r>
              <a:rPr lang="en-US" dirty="0" smtClean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u </a:t>
            </a:r>
            <a:r>
              <a:rPr lang="en-US" dirty="0" err="1"/>
              <a:t>sličnim</a:t>
            </a:r>
            <a:r>
              <a:rPr lang="en-US" dirty="0"/>
              <a:t> </a:t>
            </a:r>
            <a:r>
              <a:rPr lang="en-US" dirty="0" err="1" smtClean="0"/>
              <a:t>društ</a:t>
            </a:r>
            <a:r>
              <a:rPr lang="sr-Latn-ME" dirty="0" smtClean="0"/>
              <a:t>v</a:t>
            </a:r>
            <a:r>
              <a:rPr lang="en-US" dirty="0" err="1" smtClean="0"/>
              <a:t>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12134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/>
          <a:lstStyle/>
          <a:p>
            <a:pPr algn="just"/>
            <a:r>
              <a:rPr lang="en-US" dirty="0" err="1"/>
              <a:t>Najvažniji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u </a:t>
            </a:r>
            <a:r>
              <a:rPr lang="en-US" dirty="0" err="1"/>
              <a:t>određivanju</a:t>
            </a:r>
            <a:r>
              <a:rPr lang="en-US" dirty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 smtClean="0"/>
              <a:t>jeste</a:t>
            </a:r>
            <a:r>
              <a:rPr lang="sr-Latn-ME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/>
              <a:t>doprinos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kratkoročnog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r>
              <a:rPr lang="en-US" dirty="0" err="1"/>
              <a:t>Varijabilna</a:t>
            </a:r>
            <a:r>
              <a:rPr lang="en-US" dirty="0"/>
              <a:t> </a:t>
            </a:r>
            <a:r>
              <a:rPr lang="en-US" dirty="0" err="1"/>
              <a:t>komponenta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od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bonusa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ključnim</a:t>
            </a:r>
            <a:r>
              <a:rPr lang="sr-Latn-ME" dirty="0" smtClean="0"/>
              <a:t> </a:t>
            </a:r>
            <a:r>
              <a:rPr lang="en-US" dirty="0" err="1" smtClean="0"/>
              <a:t>indikatorima</a:t>
            </a:r>
            <a:r>
              <a:rPr lang="en-US" dirty="0" smtClean="0"/>
              <a:t> </a:t>
            </a:r>
            <a:r>
              <a:rPr lang="en-US" dirty="0" err="1"/>
              <a:t>učinka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Varijabilna</a:t>
            </a:r>
            <a:r>
              <a:rPr lang="en-US" dirty="0" smtClean="0"/>
              <a:t> </a:t>
            </a:r>
            <a:r>
              <a:rPr lang="en-US" dirty="0" err="1"/>
              <a:t>naknada</a:t>
            </a:r>
            <a:r>
              <a:rPr lang="en-US" dirty="0"/>
              <a:t> je </a:t>
            </a:r>
            <a:r>
              <a:rPr lang="en-US" dirty="0" err="1"/>
              <a:t>postala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 u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motivacije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5492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Uvod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organi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svakodnevnim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Oni </a:t>
            </a:r>
            <a:r>
              <a:rPr lang="en-US" dirty="0" err="1" smtClean="0"/>
              <a:t>implementiraju</a:t>
            </a:r>
            <a:r>
              <a:rPr lang="sr-Latn-ME" dirty="0" smtClean="0"/>
              <a:t> </a:t>
            </a:r>
            <a:r>
              <a:rPr lang="en-US" dirty="0" err="1" smtClean="0"/>
              <a:t>stratešku</a:t>
            </a:r>
            <a:r>
              <a:rPr lang="en-US" dirty="0" smtClean="0"/>
              <a:t> </a:t>
            </a:r>
            <a:r>
              <a:rPr lang="en-US" dirty="0" err="1"/>
              <a:t>orijentaciju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je </a:t>
            </a:r>
            <a:r>
              <a:rPr lang="en-US" dirty="0" err="1"/>
              <a:t>postavio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skupština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suštinski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sr-Latn-ME" dirty="0" smtClean="0"/>
              <a:t>U ovom </a:t>
            </a:r>
            <a:r>
              <a:rPr lang="en-US" dirty="0" smtClean="0"/>
              <a:t>p</a:t>
            </a:r>
            <a:r>
              <a:rPr lang="sr-Latn-ME" dirty="0" smtClean="0"/>
              <a:t>redavanju</a:t>
            </a:r>
            <a:r>
              <a:rPr lang="en-US" dirty="0" smtClean="0"/>
              <a:t> </a:t>
            </a:r>
            <a:r>
              <a:rPr lang="sr-Latn-ME" dirty="0" smtClean="0"/>
              <a:t>obradićemo</a:t>
            </a:r>
            <a:r>
              <a:rPr lang="en-US" dirty="0" smtClean="0"/>
              <a:t> </a:t>
            </a:r>
            <a:r>
              <a:rPr lang="en-US" dirty="0" err="1"/>
              <a:t>nadležnosti</a:t>
            </a:r>
            <a:r>
              <a:rPr lang="en-US" dirty="0"/>
              <a:t>, </a:t>
            </a:r>
            <a:r>
              <a:rPr lang="en-US" dirty="0" err="1"/>
              <a:t>sastav</a:t>
            </a:r>
            <a:r>
              <a:rPr lang="en-US" dirty="0"/>
              <a:t>,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radne</a:t>
            </a:r>
            <a:r>
              <a:rPr lang="en-US" dirty="0"/>
              <a:t> procedure </a:t>
            </a:r>
            <a:r>
              <a:rPr lang="en-US" dirty="0" err="1" smtClean="0"/>
              <a:t>izvršnih</a:t>
            </a:r>
            <a:r>
              <a:rPr lang="sr-Latn-ME" dirty="0" smtClean="0"/>
              <a:t> </a:t>
            </a:r>
            <a:r>
              <a:rPr lang="en-US" dirty="0" smtClean="0"/>
              <a:t>organa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interakciju</a:t>
            </a:r>
            <a:r>
              <a:rPr lang="en-US" dirty="0"/>
              <a:t> s </a:t>
            </a:r>
            <a:r>
              <a:rPr lang="en-US" dirty="0" err="1"/>
              <a:t>nadzornim</a:t>
            </a:r>
            <a:r>
              <a:rPr lang="en-US" dirty="0"/>
              <a:t>/</a:t>
            </a:r>
            <a:r>
              <a:rPr lang="en-US" dirty="0" err="1"/>
              <a:t>upravnim</a:t>
            </a:r>
            <a:r>
              <a:rPr lang="en-US" dirty="0"/>
              <a:t> </a:t>
            </a:r>
            <a:r>
              <a:rPr lang="en-US" dirty="0" err="1"/>
              <a:t>odborom</a:t>
            </a:r>
            <a:r>
              <a:rPr lang="en-US" dirty="0"/>
              <a:t>,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 smtClean="0"/>
              <a:t>obaveze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odgovornosti</a:t>
            </a:r>
            <a:r>
              <a:rPr lang="en-US" dirty="0"/>
              <a:t>, </a:t>
            </a:r>
            <a:r>
              <a:rPr lang="en-US" dirty="0" err="1"/>
              <a:t>ocjenjivanje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naknade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14412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6788"/>
            <a:ext cx="10515600" cy="498017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Osim</a:t>
            </a:r>
            <a:r>
              <a:rPr lang="en-US" dirty="0"/>
              <a:t> toga, 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programe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sastoje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penzijskog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,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zdravstvenog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,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 smtClean="0"/>
              <a:t>plana</a:t>
            </a:r>
            <a:r>
              <a:rPr lang="sr-Latn-ME" dirty="0" smtClean="0"/>
              <a:t> </a:t>
            </a:r>
            <a:r>
              <a:rPr lang="pt-BR" dirty="0" smtClean="0"/>
              <a:t>životnog </a:t>
            </a:r>
            <a:r>
              <a:rPr lang="pt-BR" dirty="0"/>
              <a:t>osiguranja i plana invalidskog osiguranja.</a:t>
            </a:r>
          </a:p>
          <a:p>
            <a:pPr algn="just"/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beneficije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izvršne</a:t>
            </a:r>
            <a:r>
              <a:rPr lang="en-US" dirty="0"/>
              <a:t> </a:t>
            </a:r>
            <a:r>
              <a:rPr lang="en-US" dirty="0" err="1"/>
              <a:t>rukovodioce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članstva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klubovima</a:t>
            </a:r>
            <a:r>
              <a:rPr lang="en-US" dirty="0"/>
              <a:t>, </a:t>
            </a:r>
            <a:r>
              <a:rPr lang="en-US" dirty="0" err="1"/>
              <a:t>upotrebu</a:t>
            </a:r>
            <a:r>
              <a:rPr lang="en-US" dirty="0"/>
              <a:t> </a:t>
            </a:r>
            <a:r>
              <a:rPr lang="en-US" dirty="0" err="1"/>
              <a:t>vozila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vozača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privilegije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I </a:t>
            </a:r>
            <a:r>
              <a:rPr lang="en-US" dirty="0" err="1"/>
              <a:t>konačno</a:t>
            </a:r>
            <a:r>
              <a:rPr lang="en-US" dirty="0"/>
              <a:t>,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zapadnim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 smtClean="0"/>
              <a:t>izvršnim</a:t>
            </a:r>
            <a:r>
              <a:rPr lang="sr-Latn-ME" dirty="0" smtClean="0"/>
              <a:t> </a:t>
            </a:r>
            <a:r>
              <a:rPr lang="en-US" dirty="0" err="1" smtClean="0"/>
              <a:t>rukovodiocima</a:t>
            </a:r>
            <a:r>
              <a:rPr lang="en-US" dirty="0" smtClean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sisteme</a:t>
            </a:r>
            <a:r>
              <a:rPr lang="en-US" dirty="0"/>
              <a:t> </a:t>
            </a:r>
            <a:r>
              <a:rPr lang="en-US" dirty="0" err="1"/>
              <a:t>stimulacija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uključivati</a:t>
            </a:r>
            <a:r>
              <a:rPr lang="en-US" dirty="0"/>
              <a:t> </a:t>
            </a:r>
            <a:r>
              <a:rPr lang="en-US" dirty="0" err="1" smtClean="0"/>
              <a:t>dioničke</a:t>
            </a:r>
            <a:r>
              <a:rPr lang="en-US" dirty="0" smtClean="0"/>
              <a:t>/</a:t>
            </a:r>
            <a:r>
              <a:rPr lang="en-US" dirty="0" err="1" smtClean="0"/>
              <a:t>akcijske</a:t>
            </a:r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0760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8400"/>
            <a:ext cx="10515600" cy="5008563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2. Ugovori o radu za izvršne rukovodioce</a:t>
            </a:r>
          </a:p>
          <a:p>
            <a:pPr algn="just"/>
            <a:r>
              <a:rPr lang="en-US" dirty="0" err="1"/>
              <a:t>Zakonodavstvo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da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sklapaju</a:t>
            </a:r>
            <a:r>
              <a:rPr lang="en-US" dirty="0"/>
              <a:t> </a:t>
            </a:r>
            <a:r>
              <a:rPr lang="en-US" dirty="0" err="1"/>
              <a:t>ugovore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s </a:t>
            </a:r>
            <a:r>
              <a:rPr lang="en-US" dirty="0" err="1" smtClean="0"/>
              <a:t>generalnim</a:t>
            </a:r>
            <a:r>
              <a:rPr lang="sr-Latn-ME" dirty="0" smtClean="0"/>
              <a:t> </a:t>
            </a:r>
            <a:r>
              <a:rPr lang="en-US" dirty="0" err="1" smtClean="0"/>
              <a:t>direktorom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izvršnim</a:t>
            </a:r>
            <a:r>
              <a:rPr lang="en-US" dirty="0"/>
              <a:t> </a:t>
            </a:r>
            <a:r>
              <a:rPr lang="en-US" dirty="0" err="1"/>
              <a:t>direktorima</a:t>
            </a:r>
            <a:r>
              <a:rPr lang="en-US" dirty="0"/>
              <a:t> 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 smtClean="0"/>
              <a:t>formuli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pojedinačne</a:t>
            </a:r>
            <a:r>
              <a:rPr lang="sr-Latn-ME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o </a:t>
            </a:r>
            <a:r>
              <a:rPr lang="en-US" dirty="0" err="1"/>
              <a:t>prijedlogu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67255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Otpremnine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, pod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,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razriješeni</a:t>
            </a:r>
            <a:r>
              <a:rPr lang="sr-Latn-ME" dirty="0" smtClean="0"/>
              <a:t> </a:t>
            </a:r>
            <a:r>
              <a:rPr lang="en-US" dirty="0" smtClean="0"/>
              <a:t>bez </a:t>
            </a:r>
            <a:r>
              <a:rPr lang="en-US" dirty="0" err="1" smtClean="0"/>
              <a:t>razloga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da </a:t>
            </a:r>
            <a:r>
              <a:rPr lang="en-US" dirty="0" err="1"/>
              <a:t>ipak</a:t>
            </a:r>
            <a:r>
              <a:rPr lang="en-US" dirty="0"/>
              <a:t> prime </a:t>
            </a:r>
            <a:r>
              <a:rPr lang="en-US" dirty="0" err="1"/>
              <a:t>otpremnine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dogoditi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kupljeno</a:t>
            </a:r>
            <a:r>
              <a:rPr lang="en-US" dirty="0"/>
              <a:t>, a </a:t>
            </a:r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postaviti</a:t>
            </a:r>
            <a:r>
              <a:rPr lang="en-US" dirty="0"/>
              <a:t>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planovi</a:t>
            </a:r>
            <a:r>
              <a:rPr lang="en-US" dirty="0"/>
              <a:t> </a:t>
            </a:r>
            <a:r>
              <a:rPr lang="en-US" dirty="0" err="1"/>
              <a:t>otpremnina</a:t>
            </a:r>
            <a:r>
              <a:rPr lang="en-US" dirty="0"/>
              <a:t> </a:t>
            </a:r>
            <a:r>
              <a:rPr lang="en-US" dirty="0" err="1" smtClean="0"/>
              <a:t>ponekad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nazivaju</a:t>
            </a:r>
            <a:r>
              <a:rPr lang="en-US" dirty="0"/>
              <a:t> “</a:t>
            </a:r>
            <a:r>
              <a:rPr lang="en-US" dirty="0" err="1"/>
              <a:t>zlatnim</a:t>
            </a:r>
            <a:r>
              <a:rPr lang="en-US" dirty="0"/>
              <a:t> </a:t>
            </a:r>
            <a:r>
              <a:rPr lang="en-US" dirty="0" err="1"/>
              <a:t>padobranima</a:t>
            </a:r>
            <a:r>
              <a:rPr lang="en-US" dirty="0"/>
              <a:t>”. </a:t>
            </a:r>
            <a:endParaRPr lang="sr-Latn-ME" dirty="0" smtClean="0"/>
          </a:p>
          <a:p>
            <a:pPr algn="just"/>
            <a:r>
              <a:rPr lang="en-US" dirty="0" smtClean="0"/>
              <a:t>“</a:t>
            </a:r>
            <a:r>
              <a:rPr lang="en-US" dirty="0" err="1"/>
              <a:t>Zlatni</a:t>
            </a:r>
            <a:r>
              <a:rPr lang="en-US" dirty="0"/>
              <a:t> </a:t>
            </a:r>
            <a:r>
              <a:rPr lang="en-US" dirty="0" err="1"/>
              <a:t>padobrani</a:t>
            </a:r>
            <a:r>
              <a:rPr lang="en-US" dirty="0"/>
              <a:t>”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klauzula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ugovoru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rukovodioca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on </a:t>
            </a:r>
            <a:r>
              <a:rPr lang="en-US" dirty="0" err="1" smtClean="0"/>
              <a:t>dobiti</a:t>
            </a:r>
            <a:r>
              <a:rPr lang="sr-Latn-ME" dirty="0" smtClean="0"/>
              <a:t> </a:t>
            </a:r>
            <a:r>
              <a:rPr lang="nb-NO" dirty="0" smtClean="0"/>
              <a:t>visoke </a:t>
            </a:r>
            <a:r>
              <a:rPr lang="nb-NO" dirty="0"/>
              <a:t>naknade u slučaju da društvo bude kupljeno i da se raskine radni </a:t>
            </a:r>
            <a:r>
              <a:rPr lang="nb-NO" dirty="0" smtClean="0"/>
              <a:t>odnos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en-US" dirty="0" err="1"/>
              <a:t>njim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otpremnine</a:t>
            </a:r>
            <a:r>
              <a:rPr lang="en-US" dirty="0"/>
              <a:t>, </a:t>
            </a:r>
            <a:r>
              <a:rPr lang="en-US" dirty="0" err="1"/>
              <a:t>bonusa</a:t>
            </a:r>
            <a:r>
              <a:rPr lang="en-US" dirty="0"/>
              <a:t>, </a:t>
            </a:r>
            <a:r>
              <a:rPr lang="en-US" dirty="0" err="1" smtClean="0"/>
              <a:t>dioničkih</a:t>
            </a:r>
            <a:r>
              <a:rPr lang="en-US" dirty="0" smtClean="0"/>
              <a:t>/</a:t>
            </a:r>
            <a:r>
              <a:rPr lang="en-US" dirty="0" err="1" smtClean="0"/>
              <a:t>akcijskih</a:t>
            </a:r>
            <a:r>
              <a:rPr lang="sr-Latn-ME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kombinacije</a:t>
            </a:r>
            <a:r>
              <a:rPr lang="en-US" dirty="0"/>
              <a:t> </a:t>
            </a:r>
            <a:r>
              <a:rPr lang="en-US" dirty="0" err="1"/>
              <a:t>istih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, “</a:t>
            </a:r>
            <a:r>
              <a:rPr lang="en-US" dirty="0" err="1"/>
              <a:t>zlatni</a:t>
            </a:r>
            <a:r>
              <a:rPr lang="en-US" dirty="0"/>
              <a:t> </a:t>
            </a:r>
            <a:r>
              <a:rPr lang="en-US" dirty="0" err="1"/>
              <a:t>padobrani</a:t>
            </a:r>
            <a:r>
              <a:rPr lang="en-US" dirty="0"/>
              <a:t>”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često</a:t>
            </a:r>
            <a:r>
              <a:rPr lang="sr-Latn-ME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/>
              <a:t>kritika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58400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/>
          <a:lstStyle/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ugovori</a:t>
            </a:r>
            <a:r>
              <a:rPr lang="en-US" dirty="0"/>
              <a:t> o </a:t>
            </a:r>
            <a:r>
              <a:rPr lang="en-US" dirty="0" err="1"/>
              <a:t>otpremnini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 smtClean="0"/>
              <a:t>interesu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pl-PL" dirty="0" smtClean="0"/>
              <a:t>jer </a:t>
            </a:r>
            <a:r>
              <a:rPr lang="pl-PL" dirty="0"/>
              <a:t>oni mogu izbjeći dugotrajne i skupe parnice i probleme u odnosima s javnošću.</a:t>
            </a:r>
          </a:p>
          <a:p>
            <a:pPr algn="just"/>
            <a:r>
              <a:rPr lang="en-US" dirty="0" err="1"/>
              <a:t>Ipak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pažljiv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njihovoj</a:t>
            </a:r>
            <a:r>
              <a:rPr lang="en-US" dirty="0"/>
              <a:t> </a:t>
            </a:r>
            <a:r>
              <a:rPr lang="en-US" dirty="0" err="1"/>
              <a:t>primjeni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potražiti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 smtClean="0"/>
              <a:t>kompetentnih</a:t>
            </a:r>
            <a:r>
              <a:rPr lang="sr-Latn-ME" dirty="0" smtClean="0"/>
              <a:t> </a:t>
            </a:r>
            <a:r>
              <a:rPr lang="en-US" dirty="0" err="1" smtClean="0"/>
              <a:t>vanjskih</a:t>
            </a:r>
            <a:r>
              <a:rPr lang="en-US" dirty="0" smtClean="0"/>
              <a:t> </a:t>
            </a:r>
            <a:r>
              <a:rPr lang="en-US" dirty="0" err="1"/>
              <a:t>savjetnika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otpremnina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prioritet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eventualno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37638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I</a:t>
            </a:r>
            <a:r>
              <a:rPr lang="sr-Latn-ME" sz="3600" dirty="0" smtClean="0">
                <a:latin typeface="+mn-lt"/>
              </a:rPr>
              <a:t>. Sekretar društva i njegova uloga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Rad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suštinski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rukovođenje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organima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da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izvršavaju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sva</a:t>
            </a:r>
            <a:r>
              <a:rPr lang="en-US" dirty="0" smtClean="0"/>
              <a:t> </a:t>
            </a:r>
            <a:r>
              <a:rPr lang="en-US" dirty="0" err="1"/>
              <a:t>dionička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/>
              <a:t>dok</a:t>
            </a:r>
            <a:r>
              <a:rPr lang="en-US" dirty="0"/>
              <a:t> u RS-u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bazirano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fakultativnoj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11041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/>
              <a:t>1</a:t>
            </a:r>
            <a:r>
              <a:rPr lang="pl-PL" dirty="0"/>
              <a:t>. Potreba za sekretarom društva i njegova važnost</a:t>
            </a:r>
          </a:p>
          <a:p>
            <a:r>
              <a:rPr lang="en-US" dirty="0" err="1"/>
              <a:t>Mnoga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sekretare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Sekretar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osigurava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organi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poštuju</a:t>
            </a:r>
            <a:r>
              <a:rPr lang="en-US" dirty="0"/>
              <a:t> </a:t>
            </a:r>
            <a:r>
              <a:rPr lang="en-US" dirty="0" err="1"/>
              <a:t>postojeća</a:t>
            </a:r>
            <a:r>
              <a:rPr lang="en-US" dirty="0"/>
              <a:t> 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korporativna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,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mijenja</a:t>
            </a:r>
            <a:r>
              <a:rPr lang="en-US" dirty="0" smtClean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uvodi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to </a:t>
            </a:r>
            <a:r>
              <a:rPr lang="en-US" dirty="0" err="1"/>
              <a:t>prikladno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pomagati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uspostavljanju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održavanju</a:t>
            </a:r>
            <a:r>
              <a:rPr lang="en-US" dirty="0"/>
              <a:t> </a:t>
            </a:r>
            <a:r>
              <a:rPr lang="en-US" dirty="0" err="1"/>
              <a:t>jasne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raznih</a:t>
            </a:r>
            <a:r>
              <a:rPr lang="en-US" dirty="0"/>
              <a:t> organa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,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 smtClean="0"/>
              <a:t>internim</a:t>
            </a:r>
            <a:r>
              <a:rPr lang="sr-Latn-ME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Pored toga,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u </a:t>
            </a:r>
            <a:r>
              <a:rPr lang="en-US" dirty="0" err="1"/>
              <a:t>osiguravanju</a:t>
            </a:r>
            <a:r>
              <a:rPr lang="en-US" dirty="0"/>
              <a:t> da se </a:t>
            </a:r>
            <a:r>
              <a:rPr lang="en-US" dirty="0" err="1" smtClean="0"/>
              <a:t>organi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regulatornih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, </a:t>
            </a:r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eventualno</a:t>
            </a:r>
            <a:r>
              <a:rPr lang="en-US" dirty="0"/>
              <a:t> </a:t>
            </a:r>
            <a:r>
              <a:rPr lang="en-US" dirty="0" err="1"/>
              <a:t>inostranih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29879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235"/>
            <a:ext cx="10515600" cy="496672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Prema</a:t>
            </a:r>
            <a:r>
              <a:rPr lang="en-US" dirty="0"/>
              <a:t> tome,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djeluje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savjetnik</a:t>
            </a:r>
            <a:r>
              <a:rPr lang="sr-Latn-ME" dirty="0" smtClean="0"/>
              <a:t> </a:t>
            </a:r>
            <a:r>
              <a:rPr lang="en-US" dirty="0" err="1" smtClean="0"/>
              <a:t>članovima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/>
              <a:t>izvršnim</a:t>
            </a:r>
            <a:r>
              <a:rPr lang="en-US" dirty="0"/>
              <a:t> </a:t>
            </a:r>
            <a:r>
              <a:rPr lang="en-US" dirty="0" err="1"/>
              <a:t>rukovodiocima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/>
              <a:t>regulatornih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,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ovanja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 </a:t>
            </a:r>
            <a:r>
              <a:rPr lang="en-US" dirty="0" err="1" smtClean="0"/>
              <a:t>vezanog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Sekretar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identifi</a:t>
            </a:r>
            <a:r>
              <a:rPr lang="sr-Latn-ME" dirty="0" smtClean="0"/>
              <a:t>kovati </a:t>
            </a:r>
            <a:r>
              <a:rPr lang="en-US" dirty="0" err="1" smtClean="0"/>
              <a:t>nedostatke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pitanjima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predlagati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 </a:t>
            </a:r>
            <a:r>
              <a:rPr lang="en-US" dirty="0" err="1"/>
              <a:t>tretiranja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slabosti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Slike</a:t>
            </a:r>
            <a:r>
              <a:rPr lang="en-US" dirty="0"/>
              <a:t> 1 </a:t>
            </a:r>
            <a:r>
              <a:rPr lang="en-US" dirty="0" err="1"/>
              <a:t>i</a:t>
            </a:r>
            <a:r>
              <a:rPr lang="en-US" dirty="0"/>
              <a:t> 2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popularnije</a:t>
            </a:r>
            <a:r>
              <a:rPr lang="en-US" dirty="0"/>
              <a:t> </a:t>
            </a:r>
            <a:r>
              <a:rPr lang="en-US" dirty="0" err="1"/>
              <a:t>gledište</a:t>
            </a:r>
            <a:r>
              <a:rPr lang="en-US" dirty="0"/>
              <a:t> da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igrati</a:t>
            </a:r>
            <a:r>
              <a:rPr lang="sr-Latn-ME" dirty="0" smtClean="0"/>
              <a:t> </a:t>
            </a:r>
            <a:r>
              <a:rPr lang="en-US" dirty="0" err="1" smtClean="0"/>
              <a:t>važnu</a:t>
            </a:r>
            <a:r>
              <a:rPr lang="en-US" dirty="0" smtClean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, a </a:t>
            </a:r>
            <a:r>
              <a:rPr lang="en-US" dirty="0" err="1"/>
              <a:t>ukazuju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ruštava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bi </a:t>
            </a:r>
            <a:r>
              <a:rPr lang="en-US" dirty="0" err="1" smtClean="0"/>
              <a:t>mogla</a:t>
            </a:r>
            <a:r>
              <a:rPr lang="sr-Latn-ME" dirty="0" smtClean="0"/>
              <a:t> </a:t>
            </a:r>
            <a:r>
              <a:rPr lang="fi-FI" dirty="0" smtClean="0"/>
              <a:t>imati </a:t>
            </a:r>
            <a:r>
              <a:rPr lang="fi-FI" dirty="0"/>
              <a:t>najviše koristi od ustanovljavanja ovakve funkcije.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45421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3908" y="1048871"/>
            <a:ext cx="11134165" cy="501575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26045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8588" y="981635"/>
            <a:ext cx="10096443" cy="515022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96158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dionička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smtClean="0"/>
              <a:t>RS-u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imenovanje</a:t>
            </a:r>
            <a:r>
              <a:rPr lang="en-US" dirty="0"/>
              <a:t> je </a:t>
            </a:r>
            <a:r>
              <a:rPr lang="en-US" dirty="0" err="1"/>
              <a:t>bazirano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fakultativnoj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preporuka</a:t>
            </a:r>
            <a:r>
              <a:rPr lang="en-US" dirty="0"/>
              <a:t> je da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osnovana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imenovanje</a:t>
            </a:r>
            <a:r>
              <a:rPr lang="en-US" dirty="0" smtClean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primjenjivati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dobru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 smtClean="0"/>
              <a:t>praksu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4275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A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 err="1" smtClean="0">
                <a:latin typeface="+mn-lt"/>
              </a:rPr>
              <a:t>Izvršni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organi</a:t>
            </a:r>
            <a:r>
              <a:rPr lang="en-US" sz="3600" dirty="0" smtClean="0">
                <a:latin typeface="+mn-lt"/>
              </a:rPr>
              <a:t> (</a:t>
            </a:r>
            <a:r>
              <a:rPr lang="en-US" sz="3600" dirty="0" err="1" smtClean="0">
                <a:latin typeface="+mn-lt"/>
              </a:rPr>
              <a:t>uprava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društva</a:t>
            </a:r>
            <a:r>
              <a:rPr lang="en-US" sz="3600" dirty="0" smtClean="0">
                <a:latin typeface="+mn-lt"/>
              </a:rPr>
              <a:t>) </a:t>
            </a:r>
            <a:r>
              <a:rPr lang="en-US" sz="3600" dirty="0" err="1" smtClean="0">
                <a:latin typeface="+mn-lt"/>
              </a:rPr>
              <a:t>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njihove</a:t>
            </a:r>
            <a:r>
              <a:rPr lang="en-US" sz="3600" dirty="0" smtClean="0">
                <a:latin typeface="+mn-lt"/>
              </a:rPr>
              <a:t/>
            </a:r>
            <a:br>
              <a:rPr lang="en-US" sz="3600" dirty="0" smtClean="0">
                <a:latin typeface="+mn-lt"/>
              </a:rPr>
            </a:br>
            <a:r>
              <a:rPr lang="en-US" sz="3600" dirty="0" err="1" smtClean="0">
                <a:latin typeface="+mn-lt"/>
              </a:rPr>
              <a:t>nadležnosti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Zakonu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 smtClean="0"/>
              <a:t>FBiH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RS</a:t>
            </a:r>
            <a:r>
              <a:rPr lang="en-US" dirty="0"/>
              <a:t>, </a:t>
            </a:r>
            <a:r>
              <a:rPr lang="en-US" dirty="0" err="1" smtClean="0"/>
              <a:t>izvršni</a:t>
            </a:r>
            <a:r>
              <a:rPr lang="sr-Latn-ME" dirty="0" smtClean="0"/>
              <a:t> </a:t>
            </a:r>
            <a:r>
              <a:rPr lang="en-US" dirty="0" err="1" smtClean="0"/>
              <a:t>organi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inokosni</a:t>
            </a:r>
            <a:r>
              <a:rPr lang="en-US" dirty="0"/>
              <a:t> </a:t>
            </a:r>
            <a:r>
              <a:rPr lang="en-US" dirty="0" err="1"/>
              <a:t>izvršni</a:t>
            </a:r>
            <a:r>
              <a:rPr lang="en-US" dirty="0"/>
              <a:t> organ,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kolektivni</a:t>
            </a:r>
            <a:r>
              <a:rPr lang="en-US" dirty="0"/>
              <a:t> </a:t>
            </a:r>
            <a:r>
              <a:rPr lang="en-US" dirty="0" err="1"/>
              <a:t>izvršni</a:t>
            </a:r>
            <a:r>
              <a:rPr lang="en-US" dirty="0"/>
              <a:t> organ,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uprava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od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 smtClean="0"/>
              <a:t>direktora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22029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najbolje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err="1"/>
              <a:t>zaposlen</a:t>
            </a:r>
            <a:r>
              <a:rPr lang="en-US" dirty="0"/>
              <a:t> </a:t>
            </a:r>
            <a:r>
              <a:rPr lang="en-US" dirty="0" err="1" smtClean="0"/>
              <a:t>član</a:t>
            </a:r>
            <a:r>
              <a:rPr lang="sr-Latn-ME" dirty="0" smtClean="0"/>
              <a:t> </a:t>
            </a:r>
            <a:r>
              <a:rPr lang="en-US" dirty="0" err="1" smtClean="0"/>
              <a:t>osoblja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posvećen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zadatku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potražiti</a:t>
            </a:r>
            <a:r>
              <a:rPr lang="sr-Latn-ME" dirty="0" smtClean="0"/>
              <a:t> </a:t>
            </a:r>
            <a:r>
              <a:rPr lang="en-US" dirty="0" err="1" smtClean="0"/>
              <a:t>pojedinca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najvećim</a:t>
            </a:r>
            <a:r>
              <a:rPr lang="en-US" dirty="0"/>
              <a:t> </a:t>
            </a:r>
            <a:r>
              <a:rPr lang="en-US" dirty="0" err="1"/>
              <a:t>kvalifikacijama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vještinama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morati</a:t>
            </a:r>
            <a:r>
              <a:rPr lang="en-US" dirty="0" smtClean="0"/>
              <a:t> </a:t>
            </a:r>
            <a:r>
              <a:rPr lang="en-US" dirty="0" err="1"/>
              <a:t>ocijeniti</a:t>
            </a:r>
            <a:r>
              <a:rPr lang="en-US" dirty="0"/>
              <a:t> </a:t>
            </a:r>
            <a:r>
              <a:rPr lang="en-US" dirty="0" err="1"/>
              <a:t>kandidatovo</a:t>
            </a:r>
            <a:r>
              <a:rPr lang="en-US" dirty="0"/>
              <a:t> </a:t>
            </a:r>
            <a:r>
              <a:rPr lang="en-US" dirty="0" err="1"/>
              <a:t>obrazovanje</a:t>
            </a:r>
            <a:r>
              <a:rPr lang="en-US" dirty="0"/>
              <a:t>, </a:t>
            </a:r>
            <a:r>
              <a:rPr lang="en-US" dirty="0" err="1"/>
              <a:t>radno</a:t>
            </a:r>
            <a:r>
              <a:rPr lang="en-US" dirty="0"/>
              <a:t> </a:t>
            </a:r>
            <a:r>
              <a:rPr lang="en-US" dirty="0" err="1"/>
              <a:t>iskustvo</a:t>
            </a:r>
            <a:r>
              <a:rPr lang="en-US" dirty="0"/>
              <a:t>, </a:t>
            </a:r>
            <a:r>
              <a:rPr lang="en-US" dirty="0" err="1"/>
              <a:t>stručne</a:t>
            </a:r>
            <a:r>
              <a:rPr lang="en-US" dirty="0"/>
              <a:t> </a:t>
            </a:r>
            <a:r>
              <a:rPr lang="en-US" dirty="0" err="1"/>
              <a:t>kvalitete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vještine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ukratko</a:t>
            </a:r>
            <a:r>
              <a:rPr lang="en-US" dirty="0"/>
              <a:t> </a:t>
            </a:r>
            <a:r>
              <a:rPr lang="en-US" dirty="0" err="1"/>
              <a:t>iznijeti</a:t>
            </a:r>
            <a:r>
              <a:rPr lang="en-US" dirty="0"/>
              <a:t> </a:t>
            </a:r>
            <a:r>
              <a:rPr lang="en-US" dirty="0" smtClean="0"/>
              <a:t>op</a:t>
            </a:r>
            <a:r>
              <a:rPr lang="sr-Latn-ME" dirty="0" smtClean="0"/>
              <a:t>št</a:t>
            </a:r>
            <a:r>
              <a:rPr lang="en-US" dirty="0" smtClean="0"/>
              <a:t>e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kandidate</a:t>
            </a:r>
            <a:r>
              <a:rPr lang="en-US" dirty="0"/>
              <a:t>, </a:t>
            </a:r>
            <a:r>
              <a:rPr lang="en-US" dirty="0" err="1" smtClean="0"/>
              <a:t>dok</a:t>
            </a:r>
            <a:r>
              <a:rPr lang="sr-Latn-ME" dirty="0" smtClean="0"/>
              <a:t> </a:t>
            </a:r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detaljnije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konkretne</a:t>
            </a:r>
            <a:r>
              <a:rPr lang="sr-Latn-ME" dirty="0" smtClean="0"/>
              <a:t> </a:t>
            </a:r>
            <a:r>
              <a:rPr lang="en-US" dirty="0" err="1" smtClean="0"/>
              <a:t>kriterije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ocjenjivanje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kandidata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Detaljan</a:t>
            </a:r>
            <a:r>
              <a:rPr lang="en-US" dirty="0" smtClean="0"/>
              <a:t>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 smtClean="0"/>
              <a:t>mjesta</a:t>
            </a:r>
            <a:r>
              <a:rPr lang="sr-Latn-ME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mora se </a:t>
            </a:r>
            <a:r>
              <a:rPr lang="en-US" dirty="0" err="1"/>
              <a:t>razraditi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ugovorom</a:t>
            </a:r>
            <a:r>
              <a:rPr lang="en-US" dirty="0" smtClean="0"/>
              <a:t> 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sekretare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 smtClean="0"/>
              <a:t>ilustr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3771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8736" y="1116106"/>
            <a:ext cx="8982735" cy="556483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3549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894"/>
            <a:ext cx="10515600" cy="5007069"/>
          </a:xfrm>
        </p:spPr>
        <p:txBody>
          <a:bodyPr/>
          <a:lstStyle/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s </a:t>
            </a:r>
            <a:r>
              <a:rPr lang="en-US" dirty="0" err="1"/>
              <a:t>besprijekornom</a:t>
            </a:r>
            <a:r>
              <a:rPr lang="en-US" dirty="0"/>
              <a:t> </a:t>
            </a:r>
            <a:r>
              <a:rPr lang="en-US" dirty="0" err="1"/>
              <a:t>reputacijom</a:t>
            </a:r>
            <a:r>
              <a:rPr lang="en-US" dirty="0"/>
              <a:t>.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izbjegavati</a:t>
            </a:r>
            <a:r>
              <a:rPr lang="en-US" dirty="0"/>
              <a:t>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pojedinaca</a:t>
            </a:r>
            <a:r>
              <a:rPr lang="en-US" dirty="0"/>
              <a:t> u </a:t>
            </a:r>
            <a:r>
              <a:rPr lang="en-US" dirty="0" err="1"/>
              <a:t>čijoj</a:t>
            </a:r>
            <a:r>
              <a:rPr lang="en-US" dirty="0"/>
              <a:t> je </a:t>
            </a:r>
            <a:r>
              <a:rPr lang="en-US" dirty="0" err="1"/>
              <a:t>prošlosti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krivičnih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značajnih</a:t>
            </a:r>
            <a:r>
              <a:rPr lang="en-US" dirty="0" smtClean="0"/>
              <a:t> </a:t>
            </a:r>
            <a:r>
              <a:rPr lang="en-US" dirty="0" err="1"/>
              <a:t>upravnih</a:t>
            </a:r>
            <a:r>
              <a:rPr lang="en-US" dirty="0"/>
              <a:t> </a:t>
            </a:r>
            <a:r>
              <a:rPr lang="en-US" dirty="0" err="1"/>
              <a:t>prijestupa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bi da se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 smtClean="0"/>
              <a:t>pojedinci</a:t>
            </a:r>
            <a:r>
              <a:rPr lang="sr-Latn-ME" dirty="0" smtClean="0"/>
              <a:t> </a:t>
            </a:r>
            <a:r>
              <a:rPr lang="en-US" dirty="0" err="1" smtClean="0"/>
              <a:t>isključe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razmatranja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46639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1924" y="1223683"/>
            <a:ext cx="10311862" cy="4531658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93191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866" y="1223682"/>
            <a:ext cx="10386331" cy="462578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22856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Nezavisnost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/>
              <a:t>Da bi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radio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sekretar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zaštićen</a:t>
            </a:r>
            <a:r>
              <a:rPr lang="en-US" dirty="0"/>
              <a:t> od </a:t>
            </a:r>
            <a:r>
              <a:rPr lang="en-US" dirty="0" err="1"/>
              <a:t>prekomjernog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odgovarati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 </a:t>
            </a:r>
            <a:r>
              <a:rPr lang="en-US" dirty="0"/>
              <a:t>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povezano</a:t>
            </a:r>
            <a:r>
              <a:rPr lang="en-US" dirty="0"/>
              <a:t> lice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funkcionera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npr</a:t>
            </a:r>
            <a:r>
              <a:rPr lang="en-US" dirty="0"/>
              <a:t>.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porodice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partner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05099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0546" y="1169894"/>
            <a:ext cx="9199486" cy="4635828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61842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235"/>
            <a:ext cx="10515600" cy="4966728"/>
          </a:xfrm>
        </p:spPr>
        <p:txBody>
          <a:bodyPr>
            <a:normAutofit/>
          </a:bodyPr>
          <a:lstStyle/>
          <a:p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posvetiti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obavezama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dužnostima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s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brojem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 smtClean="0"/>
              <a:t>nadzornim</a:t>
            </a:r>
            <a:r>
              <a:rPr lang="en-US" dirty="0" smtClean="0"/>
              <a:t>/</a:t>
            </a:r>
            <a:r>
              <a:rPr lang="en-US" dirty="0" err="1" smtClean="0"/>
              <a:t>upravnim</a:t>
            </a:r>
            <a:r>
              <a:rPr lang="sr-Latn-ME" dirty="0" smtClean="0"/>
              <a:t> </a:t>
            </a:r>
            <a:r>
              <a:rPr lang="en-US" dirty="0" err="1" smtClean="0"/>
              <a:t>odborom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komisijama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 smtClean="0"/>
              <a:t>zabraniti</a:t>
            </a:r>
            <a:r>
              <a:rPr lang="sr-Latn-ME" dirty="0" smtClean="0"/>
              <a:t> </a:t>
            </a:r>
            <a:r>
              <a:rPr lang="pl-PL" dirty="0" smtClean="0"/>
              <a:t>sekretaru </a:t>
            </a:r>
            <a:r>
              <a:rPr lang="pl-PL" dirty="0"/>
              <a:t>društva da istovremeno bude na drugim funkcijama u društvu ili </a:t>
            </a:r>
            <a:r>
              <a:rPr lang="pl-PL" dirty="0" smtClean="0"/>
              <a:t>u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manjim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,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pl-PL" dirty="0" smtClean="0"/>
              <a:t>obavljati </a:t>
            </a:r>
            <a:r>
              <a:rPr lang="pl-PL" dirty="0"/>
              <a:t>pravni savjetnik ili osoba koja je na sličnoj funkciji.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862944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iznijeti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normativnim</a:t>
            </a:r>
            <a:r>
              <a:rPr lang="en-US" dirty="0" smtClean="0"/>
              <a:t> </a:t>
            </a:r>
            <a:r>
              <a:rPr lang="en-US" dirty="0" err="1"/>
              <a:t>aktima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pogodniji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sanje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Sekretar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imenovanjem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it-IT" dirty="0" smtClean="0"/>
              <a:t>treba defini</a:t>
            </a:r>
            <a:r>
              <a:rPr lang="sr-Latn-ME" dirty="0" smtClean="0"/>
              <a:t>sati </a:t>
            </a:r>
            <a:r>
              <a:rPr lang="it-IT" dirty="0" smtClean="0"/>
              <a:t> </a:t>
            </a:r>
            <a:r>
              <a:rPr lang="it-IT" dirty="0"/>
              <a:t>uslove ugovora o radu i posebno se pozabaviti pitanjima naknada </a:t>
            </a:r>
            <a:r>
              <a:rPr lang="it-IT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raskida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34044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kandidatima</a:t>
            </a:r>
            <a:endParaRPr lang="en-US" dirty="0"/>
          </a:p>
          <a:p>
            <a:pPr algn="just"/>
            <a:r>
              <a:rPr lang="en-US" dirty="0" err="1"/>
              <a:t>Kandidat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ocjenu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kandidature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Kandidati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smtClean="0"/>
              <a:t>minimum</a:t>
            </a:r>
            <a:r>
              <a:rPr lang="en-US" dirty="0"/>
              <a:t>,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obavezni</a:t>
            </a:r>
            <a:r>
              <a:rPr lang="en-US" dirty="0"/>
              <a:t>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457200" lvl="1" indent="0">
              <a:buNone/>
            </a:pPr>
            <a:r>
              <a:rPr lang="en-US" sz="3000" dirty="0"/>
              <a:t>• </a:t>
            </a:r>
            <a:r>
              <a:rPr lang="en-US" sz="3000" dirty="0" err="1"/>
              <a:t>obrazovanju</a:t>
            </a:r>
            <a:r>
              <a:rPr lang="en-US" sz="3000" dirty="0"/>
              <a:t>;</a:t>
            </a:r>
          </a:p>
          <a:p>
            <a:pPr marL="457200" lvl="1" indent="0">
              <a:buNone/>
            </a:pPr>
            <a:r>
              <a:rPr lang="en-US" sz="3000" dirty="0"/>
              <a:t>• </a:t>
            </a:r>
            <a:r>
              <a:rPr lang="en-US" sz="3000" dirty="0" err="1"/>
              <a:t>zaposlenju</a:t>
            </a:r>
            <a:r>
              <a:rPr lang="en-US" sz="3000" dirty="0"/>
              <a:t> u </a:t>
            </a:r>
            <a:r>
              <a:rPr lang="en-US" sz="3000" dirty="0" err="1"/>
              <a:t>drugim</a:t>
            </a:r>
            <a:r>
              <a:rPr lang="en-US" sz="3000" dirty="0"/>
              <a:t> </a:t>
            </a:r>
            <a:r>
              <a:rPr lang="en-US" sz="3000" dirty="0" err="1"/>
              <a:t>društvima</a:t>
            </a:r>
            <a:r>
              <a:rPr lang="en-US" sz="3000" dirty="0"/>
              <a:t>;</a:t>
            </a:r>
          </a:p>
          <a:p>
            <a:pPr marL="457200" lvl="1" indent="0">
              <a:buNone/>
            </a:pPr>
            <a:r>
              <a:rPr lang="en-US" sz="3000" dirty="0"/>
              <a:t>• </a:t>
            </a:r>
            <a:r>
              <a:rPr lang="en-US" sz="3000" dirty="0" err="1"/>
              <a:t>eventualnom</a:t>
            </a:r>
            <a:r>
              <a:rPr lang="en-US" sz="3000" dirty="0"/>
              <a:t> </a:t>
            </a:r>
            <a:r>
              <a:rPr lang="en-US" sz="3000" dirty="0" err="1"/>
              <a:t>odnosu</a:t>
            </a:r>
            <a:r>
              <a:rPr lang="en-US" sz="3000" dirty="0"/>
              <a:t> </a:t>
            </a:r>
            <a:r>
              <a:rPr lang="en-US" sz="3000" dirty="0" err="1"/>
              <a:t>koji</a:t>
            </a:r>
            <a:r>
              <a:rPr lang="en-US" sz="3000" dirty="0"/>
              <a:t> </a:t>
            </a:r>
            <a:r>
              <a:rPr lang="en-US" sz="3000" dirty="0" err="1"/>
              <a:t>imaju</a:t>
            </a:r>
            <a:r>
              <a:rPr lang="en-US" sz="3000" dirty="0"/>
              <a:t> s </a:t>
            </a:r>
            <a:r>
              <a:rPr lang="en-US" sz="3000" dirty="0" err="1"/>
              <a:t>povezanim</a:t>
            </a:r>
            <a:r>
              <a:rPr lang="en-US" sz="3000" dirty="0"/>
              <a:t> </a:t>
            </a:r>
            <a:r>
              <a:rPr lang="en-US" sz="3000" dirty="0" err="1"/>
              <a:t>licima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/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glavnim</a:t>
            </a:r>
            <a:r>
              <a:rPr lang="en-US" sz="3000" dirty="0"/>
              <a:t> </a:t>
            </a:r>
            <a:r>
              <a:rPr lang="en-US" sz="3000" dirty="0" err="1" smtClean="0"/>
              <a:t>poslovnim</a:t>
            </a:r>
            <a:r>
              <a:rPr lang="sr-Latn-ME" sz="3000" dirty="0" smtClean="0"/>
              <a:t> </a:t>
            </a:r>
            <a:r>
              <a:rPr lang="en-US" sz="3000" dirty="0" err="1" smtClean="0"/>
              <a:t>partnerima</a:t>
            </a:r>
            <a:r>
              <a:rPr lang="en-US" sz="3000" dirty="0" smtClean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; </a:t>
            </a:r>
            <a:r>
              <a:rPr lang="en-US" sz="3000" dirty="0" err="1"/>
              <a:t>i</a:t>
            </a:r>
            <a:endParaRPr lang="en-US" sz="3000" dirty="0"/>
          </a:p>
          <a:p>
            <a:pPr marL="457200" lvl="1" indent="0">
              <a:buNone/>
            </a:pPr>
            <a:r>
              <a:rPr lang="en-US" sz="3000" dirty="0"/>
              <a:t>• </a:t>
            </a:r>
            <a:r>
              <a:rPr lang="en-US" sz="3000" dirty="0" err="1"/>
              <a:t>broju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vrsti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 </a:t>
            </a:r>
            <a:r>
              <a:rPr lang="en-US" sz="3000" dirty="0" err="1"/>
              <a:t>koje</a:t>
            </a:r>
            <a:r>
              <a:rPr lang="en-US" sz="3000" dirty="0"/>
              <a:t> </a:t>
            </a:r>
            <a:r>
              <a:rPr lang="en-US" sz="3000" dirty="0" err="1"/>
              <a:t>posjeduju</a:t>
            </a:r>
            <a:r>
              <a:rPr lang="en-US" sz="3000" dirty="0"/>
              <a:t>, </a:t>
            </a:r>
            <a:r>
              <a:rPr lang="en-US" sz="3000" dirty="0" err="1"/>
              <a:t>ako</a:t>
            </a:r>
            <a:r>
              <a:rPr lang="en-US" sz="3000" dirty="0"/>
              <a:t> </a:t>
            </a:r>
            <a:r>
              <a:rPr lang="en-US" sz="3000" dirty="0" err="1"/>
              <a:t>postoje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svim</a:t>
            </a:r>
            <a:r>
              <a:rPr lang="en-US" sz="3000" dirty="0"/>
              <a:t> </a:t>
            </a:r>
            <a:r>
              <a:rPr lang="en-US" sz="3000" dirty="0" err="1"/>
              <a:t>drugim</a:t>
            </a:r>
            <a:r>
              <a:rPr lang="en-US" sz="3000" dirty="0"/>
              <a:t> </a:t>
            </a:r>
            <a:r>
              <a:rPr lang="en-US" sz="3000" dirty="0" err="1"/>
              <a:t>aspektima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okolnostima</a:t>
            </a:r>
            <a:r>
              <a:rPr lang="en-US" sz="3000" dirty="0"/>
              <a:t> </a:t>
            </a:r>
            <a:r>
              <a:rPr lang="en-US" sz="3000" dirty="0" err="1"/>
              <a:t>koje</a:t>
            </a:r>
            <a:r>
              <a:rPr lang="en-US" sz="3000" dirty="0"/>
              <a:t> </a:t>
            </a:r>
            <a:r>
              <a:rPr lang="en-US" sz="3000" dirty="0" err="1"/>
              <a:t>mogu</a:t>
            </a:r>
            <a:r>
              <a:rPr lang="en-US" sz="3000" dirty="0"/>
              <a:t> </a:t>
            </a:r>
            <a:r>
              <a:rPr lang="en-US" sz="3000" dirty="0" err="1"/>
              <a:t>uticati</a:t>
            </a:r>
            <a:r>
              <a:rPr lang="en-US" sz="3000" dirty="0"/>
              <a:t>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en-US" sz="3000" dirty="0" err="1"/>
              <a:t>njihov</a:t>
            </a:r>
            <a:r>
              <a:rPr lang="en-US" sz="3000" dirty="0"/>
              <a:t> </a:t>
            </a:r>
            <a:r>
              <a:rPr lang="en-US" sz="3000" dirty="0" err="1" smtClean="0"/>
              <a:t>učinak</a:t>
            </a:r>
            <a:r>
              <a:rPr lang="sr-Latn-ME" sz="3000" dirty="0" smtClean="0"/>
              <a:t> </a:t>
            </a:r>
            <a:r>
              <a:rPr lang="en-US" sz="3000" dirty="0" err="1" smtClean="0"/>
              <a:t>kao</a:t>
            </a:r>
            <a:r>
              <a:rPr lang="en-US" sz="3000" dirty="0" smtClean="0"/>
              <a:t> </a:t>
            </a:r>
            <a:r>
              <a:rPr lang="en-US" sz="3000" dirty="0" err="1"/>
              <a:t>sekretara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431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0918"/>
            <a:ext cx="10515600" cy="4886045"/>
          </a:xfrm>
        </p:spPr>
        <p:txBody>
          <a:bodyPr/>
          <a:lstStyle/>
          <a:p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spadaju</a:t>
            </a:r>
            <a:r>
              <a:rPr lang="en-US" dirty="0"/>
              <a:t> u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prenijeti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izvršne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propisati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204049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Ove informacije mogu se dopuniti ličnim preporukama i razgovorima </a:t>
            </a:r>
            <a:r>
              <a:rPr lang="it-IT" dirty="0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članovima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a </a:t>
            </a:r>
            <a:r>
              <a:rPr lang="en-US" dirty="0" err="1"/>
              <a:t>naročito</a:t>
            </a:r>
            <a:r>
              <a:rPr lang="en-US" dirty="0"/>
              <a:t> s </a:t>
            </a:r>
            <a:r>
              <a:rPr lang="en-US" dirty="0" err="1"/>
              <a:t>predsjednikom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en-US" dirty="0" err="1"/>
              <a:t>lični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s </a:t>
            </a:r>
            <a:r>
              <a:rPr lang="en-US" dirty="0" err="1"/>
              <a:t>jedne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sekretara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u </a:t>
            </a:r>
            <a:r>
              <a:rPr lang="en-US" dirty="0" err="1"/>
              <a:t>održavanju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u </a:t>
            </a:r>
            <a:r>
              <a:rPr lang="en-US" dirty="0" err="1"/>
              <a:t>radu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Sekretar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promjenama</a:t>
            </a:r>
            <a:r>
              <a:rPr lang="sr-Latn-ME" dirty="0" smtClean="0"/>
              <a:t> </a:t>
            </a:r>
            <a:r>
              <a:rPr lang="en-US" dirty="0" err="1" smtClean="0"/>
              <a:t>okolnosti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da </a:t>
            </a:r>
            <a:r>
              <a:rPr lang="en-US" dirty="0" err="1"/>
              <a:t>djelotvorno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 smtClean="0"/>
              <a:t>funkciju</a:t>
            </a:r>
            <a:r>
              <a:rPr lang="sr-Latn-ME" dirty="0" smtClean="0"/>
              <a:t> </a:t>
            </a:r>
            <a:r>
              <a:rPr lang="en-US" dirty="0" err="1" smtClean="0"/>
              <a:t>sekretara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862759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sekretarom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ponuditi</a:t>
            </a:r>
            <a:r>
              <a:rPr lang="en-US" dirty="0"/>
              <a:t> </a:t>
            </a:r>
            <a:r>
              <a:rPr lang="en-US" dirty="0" err="1"/>
              <a:t>sekretaru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. </a:t>
            </a:r>
            <a:r>
              <a:rPr lang="en-US" dirty="0" err="1" smtClean="0"/>
              <a:t>Kratkoročni</a:t>
            </a:r>
            <a:r>
              <a:rPr lang="sr-Latn-ME" dirty="0" smtClean="0"/>
              <a:t> </a:t>
            </a:r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trajati</a:t>
            </a:r>
            <a:r>
              <a:rPr lang="en-US" dirty="0"/>
              <a:t> </a:t>
            </a:r>
            <a:r>
              <a:rPr lang="en-US" dirty="0" err="1"/>
              <a:t>duže</a:t>
            </a:r>
            <a:r>
              <a:rPr lang="en-US" dirty="0"/>
              <a:t> od pet </a:t>
            </a:r>
            <a:r>
              <a:rPr lang="en-US" dirty="0" err="1"/>
              <a:t>godina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Kao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/>
              <a:t>gore </a:t>
            </a:r>
            <a:r>
              <a:rPr lang="en-US" dirty="0" err="1"/>
              <a:t>spomenuto</a:t>
            </a:r>
            <a:r>
              <a:rPr lang="en-US" dirty="0"/>
              <a:t>,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se </a:t>
            </a:r>
            <a:r>
              <a:rPr lang="en-US" dirty="0" err="1"/>
              <a:t>preporučuje</a:t>
            </a:r>
            <a:r>
              <a:rPr lang="en-US" dirty="0"/>
              <a:t> da </a:t>
            </a:r>
            <a:r>
              <a:rPr lang="en-US" dirty="0" err="1"/>
              <a:t>zapošljavaju</a:t>
            </a:r>
            <a:r>
              <a:rPr lang="en-US" dirty="0"/>
              <a:t> </a:t>
            </a:r>
            <a:r>
              <a:rPr lang="en-US" dirty="0" err="1" smtClean="0"/>
              <a:t>sekretara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stalnog</a:t>
            </a:r>
            <a:r>
              <a:rPr lang="en-US" dirty="0"/>
              <a:t> </a:t>
            </a:r>
            <a:r>
              <a:rPr lang="en-US" dirty="0" err="1"/>
              <a:t>zaposlenja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mu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omogućeno</a:t>
            </a:r>
            <a:r>
              <a:rPr lang="en-US" dirty="0"/>
              <a:t> da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 smtClean="0"/>
              <a:t>obavlja</a:t>
            </a:r>
            <a:r>
              <a:rPr lang="sr-Latn-ME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dužnosti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ovlašten</a:t>
            </a:r>
            <a:r>
              <a:rPr lang="en-US" dirty="0"/>
              <a:t> je da </a:t>
            </a:r>
            <a:r>
              <a:rPr lang="en-US" dirty="0" err="1"/>
              <a:t>sačini</a:t>
            </a:r>
            <a:r>
              <a:rPr lang="en-US" dirty="0"/>
              <a:t> </a:t>
            </a:r>
            <a:r>
              <a:rPr lang="en-US" dirty="0" err="1"/>
              <a:t>nacrt</a:t>
            </a:r>
            <a:r>
              <a:rPr lang="sr-Latn-ME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zaključiti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sekretarom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Potom</a:t>
            </a:r>
            <a:r>
              <a:rPr lang="en-US" dirty="0"/>
              <a:t>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sr-Latn-ME" dirty="0"/>
              <a:t> </a:t>
            </a:r>
            <a:r>
              <a:rPr lang="pl-PL" dirty="0"/>
              <a:t>potpisuje ugovor o radu s nadzornim/upravnim odborom.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9978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sz="2800" dirty="0" smtClean="0">
                <a:latin typeface="+mn-lt"/>
              </a:rPr>
              <a:t/>
            </a:r>
            <a:br>
              <a:rPr lang="sr-Latn-ME" sz="2800" dirty="0" smtClean="0">
                <a:latin typeface="+mn-lt"/>
              </a:rPr>
            </a:br>
            <a:r>
              <a:rPr lang="sr-Latn-ME" sz="2800" dirty="0">
                <a:latin typeface="+mn-lt"/>
              </a:rPr>
              <a:t/>
            </a:r>
            <a:br>
              <a:rPr lang="sr-Latn-ME" sz="2800" dirty="0">
                <a:latin typeface="+mn-lt"/>
              </a:rPr>
            </a:br>
            <a:r>
              <a:rPr lang="sr-Latn-ME" sz="2800" dirty="0" smtClean="0">
                <a:latin typeface="+mn-lt"/>
              </a:rPr>
              <a:t/>
            </a:r>
            <a:br>
              <a:rPr lang="sr-Latn-ME" sz="2800" dirty="0" smtClean="0">
                <a:latin typeface="+mn-lt"/>
              </a:rPr>
            </a:br>
            <a:r>
              <a:rPr lang="sr-Latn-ME" sz="2800" dirty="0">
                <a:latin typeface="+mn-lt"/>
              </a:rPr>
              <a:t/>
            </a:r>
            <a:br>
              <a:rPr lang="sr-Latn-ME" sz="2800" dirty="0">
                <a:latin typeface="+mn-lt"/>
              </a:rPr>
            </a:br>
            <a:r>
              <a:rPr lang="en-US" sz="3600" dirty="0" smtClean="0">
                <a:latin typeface="+mn-lt"/>
              </a:rPr>
              <a:t>c) </a:t>
            </a:r>
            <a:r>
              <a:rPr lang="en-US" sz="3600" dirty="0" err="1" smtClean="0">
                <a:latin typeface="+mn-lt"/>
              </a:rPr>
              <a:t>Sekretarijat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društva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Velika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možda</a:t>
            </a:r>
            <a:r>
              <a:rPr lang="en-US" dirty="0" smtClean="0"/>
              <a:t> </a:t>
            </a:r>
            <a:r>
              <a:rPr lang="en-US" dirty="0" err="1" smtClean="0"/>
              <a:t>smatrati</a:t>
            </a:r>
            <a:r>
              <a:rPr lang="en-US" dirty="0" smtClean="0"/>
              <a:t> da je </a:t>
            </a:r>
            <a:r>
              <a:rPr lang="en-US" dirty="0" err="1" smtClean="0"/>
              <a:t>potrebno</a:t>
            </a:r>
            <a:r>
              <a:rPr lang="en-US" dirty="0" smtClean="0"/>
              <a:t> </a:t>
            </a:r>
            <a:r>
              <a:rPr lang="en-US" dirty="0" err="1" smtClean="0"/>
              <a:t>formirati</a:t>
            </a:r>
            <a:r>
              <a:rPr lang="en-US" dirty="0" smtClean="0"/>
              <a:t> </a:t>
            </a:r>
            <a:r>
              <a:rPr lang="en-US" dirty="0" err="1" smtClean="0"/>
              <a:t>sekretarijat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u </a:t>
            </a:r>
            <a:r>
              <a:rPr lang="en-US" dirty="0" err="1" smtClean="0"/>
              <a:t>kojem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raditi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pomoćnika</a:t>
            </a:r>
            <a:r>
              <a:rPr lang="en-US" dirty="0" smtClean="0"/>
              <a:t> </a:t>
            </a:r>
            <a:r>
              <a:rPr lang="en-US" dirty="0" err="1" smtClean="0"/>
              <a:t>sekretara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Angažiranje</a:t>
            </a:r>
            <a:r>
              <a:rPr lang="en-US" dirty="0" smtClean="0"/>
              <a:t> </a:t>
            </a:r>
            <a:r>
              <a:rPr lang="en-US" dirty="0" err="1" smtClean="0"/>
              <a:t>dodatnog</a:t>
            </a:r>
            <a:r>
              <a:rPr lang="sr-Latn-ME" dirty="0" smtClean="0"/>
              <a:t> </a:t>
            </a:r>
            <a:r>
              <a:rPr lang="en-US" dirty="0" err="1" smtClean="0"/>
              <a:t>osoblja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korisno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s </a:t>
            </a:r>
            <a:r>
              <a:rPr lang="en-US" dirty="0" err="1" smtClean="0"/>
              <a:t>velikim</a:t>
            </a:r>
            <a:r>
              <a:rPr lang="en-US" dirty="0" smtClean="0"/>
              <a:t> </a:t>
            </a:r>
            <a:r>
              <a:rPr lang="en-US" dirty="0" err="1" smtClean="0"/>
              <a:t>brojem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velikim</a:t>
            </a:r>
            <a:r>
              <a:rPr lang="sr-Latn-ME" dirty="0" smtClean="0"/>
              <a:t> </a:t>
            </a:r>
            <a:r>
              <a:rPr lang="pl-PL" dirty="0" smtClean="0"/>
              <a:t>nadzornim/upravnim odborom i/ili brojnim komisijama.</a:t>
            </a:r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sekretarijat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sekretarijata</a:t>
            </a:r>
            <a:r>
              <a:rPr lang="sr-Latn-ME" dirty="0"/>
              <a:t> </a:t>
            </a:r>
            <a:r>
              <a:rPr lang="pl-PL" dirty="0"/>
              <a:t>propisati u normativnim aktima ili drugim internim dokumentima.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5193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2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 err="1" smtClean="0">
                <a:latin typeface="+mn-lt"/>
              </a:rPr>
              <a:t>Nadležnost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sekretara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društva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Opće</a:t>
            </a:r>
            <a:r>
              <a:rPr lang="en-US" dirty="0"/>
              <a:t> </a:t>
            </a:r>
            <a:r>
              <a:rPr lang="en-US" dirty="0" err="1"/>
              <a:t>odredbe</a:t>
            </a:r>
            <a:endParaRPr lang="en-US" dirty="0"/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,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 smtClean="0"/>
              <a:t>nadležnost</a:t>
            </a:r>
            <a:r>
              <a:rPr lang="sr-Latn-ME" dirty="0" smtClean="0"/>
              <a:t> </a:t>
            </a:r>
            <a:r>
              <a:rPr lang="en-US" dirty="0" err="1" smtClean="0"/>
              <a:t>sekretara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dužnost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 da </a:t>
            </a:r>
            <a:r>
              <a:rPr lang="en-US" dirty="0" err="1"/>
              <a:t>pomažu</a:t>
            </a:r>
            <a:r>
              <a:rPr lang="en-US" dirty="0"/>
              <a:t> </a:t>
            </a:r>
            <a:r>
              <a:rPr lang="en-US" dirty="0" err="1"/>
              <a:t>sekretaru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vršenju</a:t>
            </a:r>
            <a:r>
              <a:rPr lang="en-US" dirty="0" smtClean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.</a:t>
            </a:r>
          </a:p>
          <a:p>
            <a:r>
              <a:rPr lang="pl-PL" dirty="0"/>
              <a:t>Slika </a:t>
            </a:r>
            <a:r>
              <a:rPr lang="pl-PL" dirty="0" smtClean="0"/>
              <a:t>naredna daje </a:t>
            </a:r>
            <a:r>
              <a:rPr lang="pl-PL" dirty="0"/>
              <a:t>prikaz nadležnosti sekretara društva.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546510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2855" y="1008529"/>
            <a:ext cx="8773463" cy="563073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4262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7129"/>
            <a:ext cx="10515600" cy="49398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endParaRPr lang="en-US" dirty="0"/>
          </a:p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u </a:t>
            </a:r>
            <a:r>
              <a:rPr lang="en-US" dirty="0" err="1"/>
              <a:t>idealnom</a:t>
            </a:r>
            <a:r>
              <a:rPr lang="en-US" dirty="0"/>
              <a:t> </a:t>
            </a:r>
            <a:r>
              <a:rPr lang="en-US" dirty="0" err="1"/>
              <a:t>položaju</a:t>
            </a:r>
            <a:r>
              <a:rPr lang="en-US" dirty="0"/>
              <a:t> da </a:t>
            </a:r>
            <a:r>
              <a:rPr lang="en-US" dirty="0" err="1"/>
              <a:t>pomogne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njegovom</a:t>
            </a:r>
            <a:r>
              <a:rPr lang="sr-Latn-ME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da </a:t>
            </a:r>
            <a:r>
              <a:rPr lang="en-US" dirty="0" err="1"/>
              <a:t>razvije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Konkretnije</a:t>
            </a:r>
            <a:r>
              <a:rPr lang="en-US" dirty="0"/>
              <a:t>,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igrati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praksi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društvom</a:t>
            </a:r>
            <a:r>
              <a:rPr lang="en-US" dirty="0"/>
              <a:t>,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usklađenosti</a:t>
            </a:r>
            <a:r>
              <a:rPr lang="en-US" dirty="0"/>
              <a:t> s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njihovoj</a:t>
            </a:r>
            <a:r>
              <a:rPr lang="en-US" dirty="0"/>
              <a:t> </a:t>
            </a:r>
            <a:r>
              <a:rPr lang="en-US" dirty="0" err="1" smtClean="0"/>
              <a:t>periodičnoj</a:t>
            </a:r>
            <a:r>
              <a:rPr lang="sr-Latn-ME" dirty="0" smtClean="0"/>
              <a:t> </a:t>
            </a:r>
            <a:r>
              <a:rPr lang="en-US" dirty="0" err="1" smtClean="0"/>
              <a:t>reviziji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50236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7471"/>
            <a:ext cx="10515600" cy="489949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razvijanju</a:t>
            </a:r>
            <a:r>
              <a:rPr lang="en-US" dirty="0"/>
              <a:t> </a:t>
            </a:r>
            <a:r>
              <a:rPr lang="en-US" dirty="0" err="1"/>
              <a:t>eksplicitnog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 smtClean="0"/>
              <a:t>formuli</a:t>
            </a:r>
            <a:r>
              <a:rPr lang="sr-Latn-ME" dirty="0" smtClean="0"/>
              <a:t>sanog </a:t>
            </a:r>
            <a:r>
              <a:rPr lang="en-US" dirty="0" err="1" smtClean="0"/>
              <a:t>plana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praksi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temelj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reforme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važnije</a:t>
            </a:r>
            <a:r>
              <a:rPr lang="en-US" dirty="0"/>
              <a:t>, on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demonstrirati</a:t>
            </a:r>
            <a:r>
              <a:rPr lang="en-US" dirty="0"/>
              <a:t> </a:t>
            </a:r>
            <a:r>
              <a:rPr lang="en-US" dirty="0" err="1"/>
              <a:t>posvećenost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korporativnom</a:t>
            </a:r>
            <a:r>
              <a:rPr lang="en-US" dirty="0" smtClean="0"/>
              <a:t>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praćenjem</a:t>
            </a:r>
            <a:r>
              <a:rPr lang="en-US" dirty="0"/>
              <a:t> </a:t>
            </a:r>
            <a:r>
              <a:rPr lang="en-US" dirty="0" err="1"/>
              <a:t>usklađenosti</a:t>
            </a:r>
            <a:r>
              <a:rPr lang="en-US" dirty="0"/>
              <a:t> s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politikama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informiranjem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prekršajima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Konačno</a:t>
            </a:r>
            <a:r>
              <a:rPr lang="en-US" dirty="0"/>
              <a:t>, </a:t>
            </a:r>
            <a:r>
              <a:rPr lang="en-US" dirty="0" err="1"/>
              <a:t>redovnim</a:t>
            </a:r>
            <a:r>
              <a:rPr lang="en-US" dirty="0"/>
              <a:t> </a:t>
            </a:r>
            <a:r>
              <a:rPr lang="en-US" dirty="0" err="1" smtClean="0"/>
              <a:t>revidiranjem</a:t>
            </a:r>
            <a:r>
              <a:rPr lang="sr-Latn-ME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usaglašavanje</a:t>
            </a:r>
            <a:r>
              <a:rPr lang="en-US" dirty="0"/>
              <a:t> s </a:t>
            </a:r>
            <a:r>
              <a:rPr lang="en-US" dirty="0" err="1"/>
              <a:t>najnovijim</a:t>
            </a:r>
            <a:r>
              <a:rPr lang="en-US" dirty="0"/>
              <a:t> </a:t>
            </a:r>
            <a:r>
              <a:rPr lang="en-US" dirty="0" err="1"/>
              <a:t>kretanjima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, </a:t>
            </a:r>
            <a:r>
              <a:rPr lang="en-US" dirty="0" err="1"/>
              <a:t>promjenama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regulatornog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 smtClean="0"/>
              <a:t>najboljim</a:t>
            </a:r>
            <a:r>
              <a:rPr lang="sr-Latn-ME" dirty="0" smtClean="0"/>
              <a:t> </a:t>
            </a:r>
            <a:r>
              <a:rPr lang="en-US" dirty="0" err="1" smtClean="0"/>
              <a:t>praksama</a:t>
            </a:r>
            <a:r>
              <a:rPr lang="en-US" dirty="0"/>
              <a:t>)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da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ostaju</a:t>
            </a:r>
            <a:r>
              <a:rPr lang="en-US" dirty="0"/>
              <a:t> </a:t>
            </a:r>
            <a:r>
              <a:rPr lang="en-US" dirty="0" err="1" smtClean="0"/>
              <a:t>visoki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ažurni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15817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0500" y="1792972"/>
            <a:ext cx="8907182" cy="485751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53670" y="341130"/>
            <a:ext cx="984773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3. </a:t>
            </a:r>
            <a:r>
              <a:rPr lang="en-US" sz="2800" dirty="0" err="1"/>
              <a:t>Pružanje</a:t>
            </a:r>
            <a:r>
              <a:rPr lang="en-US" sz="2800" dirty="0"/>
              <a:t> </a:t>
            </a:r>
            <a:r>
              <a:rPr lang="en-US" sz="2800" dirty="0" err="1"/>
              <a:t>podrške</a:t>
            </a:r>
            <a:r>
              <a:rPr lang="en-US" sz="2800" dirty="0"/>
              <a:t> </a:t>
            </a:r>
            <a:r>
              <a:rPr lang="en-US" sz="2800" dirty="0" err="1"/>
              <a:t>nadzornom</a:t>
            </a:r>
            <a:r>
              <a:rPr lang="en-US" sz="2800" dirty="0"/>
              <a:t>/</a:t>
            </a:r>
            <a:r>
              <a:rPr lang="en-US" sz="2800" dirty="0" err="1"/>
              <a:t>upravnom</a:t>
            </a:r>
            <a:r>
              <a:rPr lang="en-US" sz="2800" dirty="0"/>
              <a:t> </a:t>
            </a:r>
            <a:r>
              <a:rPr lang="en-US" sz="2800" dirty="0" err="1" smtClean="0"/>
              <a:t>odboru</a:t>
            </a:r>
            <a:r>
              <a:rPr lang="sr-Latn-ME" sz="2800" dirty="0" smtClean="0"/>
              <a:t> </a:t>
            </a:r>
          </a:p>
          <a:p>
            <a:pPr algn="just"/>
            <a:r>
              <a:rPr lang="en-US" sz="2800" dirty="0" err="1" smtClean="0"/>
              <a:t>Najveći</a:t>
            </a:r>
            <a:r>
              <a:rPr lang="en-US" sz="2800" dirty="0" smtClean="0"/>
              <a:t> </a:t>
            </a:r>
            <a:r>
              <a:rPr lang="en-US" sz="2800" dirty="0" err="1"/>
              <a:t>dio</a:t>
            </a:r>
            <a:r>
              <a:rPr lang="en-US" sz="2800" dirty="0"/>
              <a:t> </a:t>
            </a:r>
            <a:r>
              <a:rPr lang="en-US" sz="2800" dirty="0" err="1"/>
              <a:t>vremena</a:t>
            </a:r>
            <a:r>
              <a:rPr lang="en-US" sz="2800" dirty="0"/>
              <a:t> </a:t>
            </a:r>
            <a:r>
              <a:rPr lang="en-US" sz="2800" dirty="0" err="1"/>
              <a:t>sekretar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će</a:t>
            </a:r>
            <a:r>
              <a:rPr lang="en-US" sz="2800" dirty="0"/>
              <a:t> </a:t>
            </a:r>
            <a:r>
              <a:rPr lang="en-US" sz="2800" dirty="0" err="1"/>
              <a:t>utrošiti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pružanje</a:t>
            </a:r>
            <a:r>
              <a:rPr lang="en-US" sz="2800" dirty="0"/>
              <a:t> </a:t>
            </a:r>
            <a:r>
              <a:rPr lang="en-US" sz="2800" dirty="0" err="1"/>
              <a:t>podrške</a:t>
            </a:r>
            <a:r>
              <a:rPr lang="en-US" sz="2800" dirty="0"/>
              <a:t> </a:t>
            </a:r>
            <a:r>
              <a:rPr lang="en-US" sz="2800" dirty="0" err="1"/>
              <a:t>nadzornom</a:t>
            </a:r>
            <a:r>
              <a:rPr lang="en-US" sz="2800" dirty="0"/>
              <a:t>/</a:t>
            </a:r>
            <a:r>
              <a:rPr lang="pl-PL" sz="2800" dirty="0"/>
              <a:t>upravnom odboru kao što je opisano na slici .</a:t>
            </a:r>
          </a:p>
        </p:txBody>
      </p:sp>
    </p:spTree>
    <p:extLst>
      <p:ext uri="{BB962C8B-B14F-4D97-AF65-F5344CB8AC3E}">
        <p14:creationId xmlns:p14="http://schemas.microsoft.com/office/powerpoint/2010/main" xmlns="" val="140881816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 smtClean="0"/>
              <a:t>Organiz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pl-PL" dirty="0"/>
              <a:t>Sekretar društva je odgovoran za </a:t>
            </a:r>
            <a:r>
              <a:rPr lang="pl-PL" dirty="0" smtClean="0"/>
              <a:t>organizovanje sjednica nadzornog/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krajnjoj</a:t>
            </a:r>
            <a:r>
              <a:rPr lang="en-US" dirty="0"/>
              <a:t> </a:t>
            </a:r>
            <a:r>
              <a:rPr lang="en-US" dirty="0" err="1" smtClean="0"/>
              <a:t>instanci</a:t>
            </a:r>
            <a:r>
              <a:rPr lang="sr-Latn-ME" dirty="0" smtClean="0"/>
              <a:t> </a:t>
            </a:r>
            <a:r>
              <a:rPr lang="sv-SE" dirty="0" smtClean="0"/>
              <a:t>odgovornost </a:t>
            </a:r>
            <a:r>
              <a:rPr lang="sv-SE" dirty="0"/>
              <a:t>predsjednika nadzornog/upravnog odbora, sekretar društva se </a:t>
            </a:r>
            <a:r>
              <a:rPr lang="sv-SE" dirty="0" smtClean="0"/>
              <a:t>bavi</a:t>
            </a:r>
            <a:r>
              <a:rPr lang="sr-Latn-ME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/>
              <a:t>administrativnim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organizacionim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pomaganje</a:t>
            </a:r>
            <a:r>
              <a:rPr lang="en-US" sz="3000" dirty="0"/>
              <a:t> </a:t>
            </a:r>
            <a:r>
              <a:rPr lang="en-US" sz="3000" dirty="0" err="1"/>
              <a:t>predsjedniku</a:t>
            </a:r>
            <a:r>
              <a:rPr lang="en-US" sz="3000" dirty="0"/>
              <a:t> </a:t>
            </a:r>
            <a:r>
              <a:rPr lang="en-US" sz="3000" dirty="0" err="1"/>
              <a:t>nadzornog</a:t>
            </a:r>
            <a:r>
              <a:rPr lang="en-US" sz="3000" dirty="0"/>
              <a:t>/</a:t>
            </a:r>
            <a:r>
              <a:rPr lang="en-US" sz="3000" dirty="0" err="1"/>
              <a:t>upravnog</a:t>
            </a:r>
            <a:r>
              <a:rPr lang="en-US" sz="3000" dirty="0"/>
              <a:t> </a:t>
            </a:r>
            <a:r>
              <a:rPr lang="en-US" sz="3000" dirty="0" err="1"/>
              <a:t>odbora</a:t>
            </a:r>
            <a:r>
              <a:rPr lang="en-US" sz="3000" dirty="0"/>
              <a:t> da </a:t>
            </a:r>
            <a:r>
              <a:rPr lang="en-US" sz="3000" dirty="0" err="1"/>
              <a:t>pripremi</a:t>
            </a:r>
            <a:r>
              <a:rPr lang="en-US" sz="3000" dirty="0"/>
              <a:t> </a:t>
            </a:r>
            <a:r>
              <a:rPr lang="en-US" sz="3000" dirty="0" err="1"/>
              <a:t>dnevni</a:t>
            </a:r>
            <a:r>
              <a:rPr lang="en-US" sz="3000" dirty="0"/>
              <a:t> red;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pripremanje</a:t>
            </a:r>
            <a:r>
              <a:rPr lang="en-US" sz="3000" dirty="0"/>
              <a:t> </a:t>
            </a:r>
            <a:r>
              <a:rPr lang="en-US" sz="3000" dirty="0" err="1"/>
              <a:t>izlaganja</a:t>
            </a:r>
            <a:r>
              <a:rPr lang="en-US" sz="3000" dirty="0"/>
              <a:t> o </a:t>
            </a:r>
            <a:r>
              <a:rPr lang="en-US" sz="3000" dirty="0" err="1"/>
              <a:t>suštinskim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proceduralnim</a:t>
            </a:r>
            <a:r>
              <a:rPr lang="en-US" sz="3000" dirty="0"/>
              <a:t> </a:t>
            </a:r>
            <a:r>
              <a:rPr lang="en-US" sz="3000" dirty="0" err="1"/>
              <a:t>pitanjima</a:t>
            </a:r>
            <a:r>
              <a:rPr lang="en-US" sz="3000" dirty="0"/>
              <a:t> </a:t>
            </a:r>
            <a:r>
              <a:rPr lang="en-US" sz="3000" dirty="0" err="1"/>
              <a:t>koja</a:t>
            </a:r>
            <a:r>
              <a:rPr lang="en-US" sz="3000" dirty="0"/>
              <a:t> se </a:t>
            </a:r>
            <a:r>
              <a:rPr lang="en-US" sz="3000" dirty="0" err="1"/>
              <a:t>razmatraju</a:t>
            </a:r>
            <a:r>
              <a:rPr lang="en-US" sz="3000" dirty="0" smtClean="0"/>
              <a:t>;</a:t>
            </a:r>
            <a:r>
              <a:rPr lang="sr-Latn-ME" sz="3000" dirty="0" smtClean="0"/>
              <a:t> </a:t>
            </a:r>
            <a:r>
              <a:rPr lang="en-US" sz="3000" dirty="0" err="1" smtClean="0"/>
              <a:t>i</a:t>
            </a:r>
            <a:endParaRPr lang="en-US" sz="3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056892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4881563"/>
          </a:xfrm>
        </p:spPr>
        <p:txBody>
          <a:bodyPr/>
          <a:lstStyle/>
          <a:p>
            <a:pPr marL="457200" lvl="1" indent="0" algn="just">
              <a:buNone/>
            </a:pPr>
            <a:r>
              <a:rPr lang="pl-PL" sz="3000" dirty="0"/>
              <a:t>• </a:t>
            </a:r>
            <a:r>
              <a:rPr lang="pl-PL" sz="2800" dirty="0"/>
              <a:t>pripremanje modela uputstava za diskusije u sobi za sjednice nadzornog/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.</a:t>
            </a:r>
          </a:p>
          <a:p>
            <a:r>
              <a:rPr lang="en-US" dirty="0"/>
              <a:t>To je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preporučuje</a:t>
            </a:r>
            <a:r>
              <a:rPr lang="en-US" dirty="0"/>
              <a:t> da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sr-Latn-ME" dirty="0"/>
              <a:t> </a:t>
            </a:r>
            <a:r>
              <a:rPr lang="en-US" dirty="0" err="1"/>
              <a:t>organizira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sekretarom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err="1"/>
              <a:t>Također</a:t>
            </a:r>
            <a:r>
              <a:rPr lang="en-US" dirty="0"/>
              <a:t> je </a:t>
            </a:r>
            <a:r>
              <a:rPr lang="en-US" dirty="0" err="1"/>
              <a:t>preporučljivo</a:t>
            </a:r>
            <a:r>
              <a:rPr lang="en-US" dirty="0"/>
              <a:t> da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obavještava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sr-Latn-ME" dirty="0"/>
              <a:t>  </a:t>
            </a:r>
            <a:r>
              <a:rPr lang="sr-Latn-ME" dirty="0" smtClean="0"/>
              <a:t>n</a:t>
            </a:r>
            <a:r>
              <a:rPr lang="pl-PL" dirty="0" smtClean="0"/>
              <a:t>adzornog/upravnog </a:t>
            </a:r>
            <a:r>
              <a:rPr lang="pl-PL" dirty="0"/>
              <a:t>odbora o sjednicama odbora i: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7526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endParaRPr lang="en-US" dirty="0"/>
          </a:p>
          <a:p>
            <a:r>
              <a:rPr lang="pl-PL" dirty="0"/>
              <a:t>Nadležnost generalnog direktora je kratko prikazana na </a:t>
            </a:r>
            <a:r>
              <a:rPr lang="pl-PL" dirty="0" smtClean="0"/>
              <a:t>slici.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259" y="1930400"/>
            <a:ext cx="8430000" cy="454249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400669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000" dirty="0" smtClean="0"/>
              <a:t>• </a:t>
            </a:r>
            <a:r>
              <a:rPr lang="en-US" sz="2800" dirty="0" err="1"/>
              <a:t>distribuira</a:t>
            </a:r>
            <a:r>
              <a:rPr lang="en-US" sz="2800" dirty="0"/>
              <a:t> </a:t>
            </a:r>
            <a:r>
              <a:rPr lang="en-US" sz="2800" dirty="0" err="1"/>
              <a:t>glasačke</a:t>
            </a:r>
            <a:r>
              <a:rPr lang="en-US" sz="2800" dirty="0"/>
              <a:t> </a:t>
            </a:r>
            <a:r>
              <a:rPr lang="en-US" sz="2800" dirty="0" err="1"/>
              <a:t>listiće</a:t>
            </a:r>
            <a:r>
              <a:rPr lang="en-US" sz="2800" dirty="0"/>
              <a:t> </a:t>
            </a:r>
            <a:r>
              <a:rPr lang="en-US" sz="2800" dirty="0" err="1"/>
              <a:t>članovima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prikuplja</a:t>
            </a:r>
            <a:r>
              <a:rPr lang="en-US" sz="2800" dirty="0"/>
              <a:t> </a:t>
            </a:r>
            <a:r>
              <a:rPr lang="en-US" sz="2800" dirty="0" err="1"/>
              <a:t>popunjene</a:t>
            </a:r>
            <a:r>
              <a:rPr lang="en-US" sz="2800" dirty="0"/>
              <a:t> </a:t>
            </a:r>
            <a:r>
              <a:rPr lang="en-US" sz="2800" dirty="0" err="1"/>
              <a:t>glasačke</a:t>
            </a:r>
            <a:r>
              <a:rPr lang="en-US" sz="2800" dirty="0"/>
              <a:t> </a:t>
            </a:r>
            <a:r>
              <a:rPr lang="en-US" sz="2800" dirty="0" err="1"/>
              <a:t>listiće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pisana</a:t>
            </a:r>
            <a:r>
              <a:rPr lang="en-US" sz="2800" dirty="0"/>
              <a:t> </a:t>
            </a:r>
            <a:r>
              <a:rPr lang="en-US" sz="2800" dirty="0" err="1"/>
              <a:t>mišljenja</a:t>
            </a:r>
            <a:r>
              <a:rPr lang="en-US" sz="2800" dirty="0"/>
              <a:t> </a:t>
            </a:r>
            <a:r>
              <a:rPr lang="en-US" sz="2800" dirty="0" err="1"/>
              <a:t>članova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 smtClean="0"/>
              <a:t>nisu</a:t>
            </a:r>
            <a:r>
              <a:rPr lang="sr-Latn-ME" sz="2800" dirty="0" smtClean="0"/>
              <a:t> </a:t>
            </a:r>
            <a:r>
              <a:rPr lang="pl-PL" sz="2800" dirty="0" smtClean="0"/>
              <a:t>fizički </a:t>
            </a:r>
            <a:r>
              <a:rPr lang="pl-PL" sz="2800" dirty="0"/>
              <a:t>prisutni na sjednici; i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prosljeđuje</a:t>
            </a:r>
            <a:r>
              <a:rPr lang="en-US" sz="2800" dirty="0"/>
              <a:t> </a:t>
            </a:r>
            <a:r>
              <a:rPr lang="en-US" sz="2800" dirty="0" err="1"/>
              <a:t>glasačke</a:t>
            </a:r>
            <a:r>
              <a:rPr lang="en-US" sz="2800" dirty="0"/>
              <a:t> </a:t>
            </a:r>
            <a:r>
              <a:rPr lang="en-US" sz="2800" dirty="0" err="1"/>
              <a:t>listiće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pisana</a:t>
            </a:r>
            <a:r>
              <a:rPr lang="en-US" sz="2800" dirty="0"/>
              <a:t> </a:t>
            </a:r>
            <a:r>
              <a:rPr lang="en-US" sz="2800" dirty="0" err="1"/>
              <a:t>mišljenja</a:t>
            </a:r>
            <a:r>
              <a:rPr lang="en-US" sz="2800" dirty="0"/>
              <a:t> </a:t>
            </a:r>
            <a:r>
              <a:rPr lang="en-US" sz="2800" dirty="0" err="1"/>
              <a:t>predsjedniku</a:t>
            </a:r>
            <a:r>
              <a:rPr lang="en-US" sz="2800" dirty="0"/>
              <a:t> </a:t>
            </a:r>
            <a:r>
              <a:rPr lang="en-US" sz="2800" dirty="0" err="1" smtClean="0"/>
              <a:t>nadzornog</a:t>
            </a:r>
            <a:r>
              <a:rPr lang="en-US" sz="2800" dirty="0" smtClean="0"/>
              <a:t>/</a:t>
            </a:r>
            <a:r>
              <a:rPr lang="en-US" sz="2800" dirty="0" err="1" smtClean="0"/>
              <a:t>upravnog</a:t>
            </a:r>
            <a:r>
              <a:rPr lang="en-US" sz="2800" dirty="0" smtClean="0"/>
              <a:t> </a:t>
            </a:r>
            <a:r>
              <a:rPr lang="en-US" sz="2800" dirty="0" err="1"/>
              <a:t>odbora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Pored toga,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u </a:t>
            </a:r>
            <a:r>
              <a:rPr lang="en-US" dirty="0" err="1"/>
              <a:t>osiguravanju</a:t>
            </a:r>
            <a:r>
              <a:rPr lang="en-US" dirty="0"/>
              <a:t> </a:t>
            </a:r>
            <a:r>
              <a:rPr lang="en-US" dirty="0" err="1" smtClean="0"/>
              <a:t>pošt</a:t>
            </a:r>
            <a:r>
              <a:rPr lang="sr-Latn-ME" dirty="0" smtClean="0"/>
              <a:t>o</a:t>
            </a:r>
            <a:r>
              <a:rPr lang="en-US" dirty="0" err="1" smtClean="0"/>
              <a:t>vanja</a:t>
            </a:r>
            <a:r>
              <a:rPr lang="sr-Latn-ME" dirty="0" smtClean="0"/>
              <a:t> </a:t>
            </a:r>
            <a:r>
              <a:rPr lang="pl-PL" dirty="0" smtClean="0"/>
              <a:t>procedura </a:t>
            </a:r>
            <a:r>
              <a:rPr lang="pl-PL" dirty="0"/>
              <a:t>za sjednice nadzornog/upravnog odbora.</a:t>
            </a:r>
          </a:p>
          <a:p>
            <a:pPr algn="just"/>
            <a:r>
              <a:rPr lang="pl-PL" dirty="0"/>
              <a:t>Zajedno s predsjednikom nadzornog/upravnog odbora, sekretar društva </a:t>
            </a:r>
            <a:r>
              <a:rPr lang="pl-PL" dirty="0" smtClean="0"/>
              <a:t>je odgovoran </a:t>
            </a:r>
            <a:r>
              <a:rPr lang="pl-PL" dirty="0"/>
              <a:t>za pripremu zapisnika sa sjednica nadzornog/upravnog odbora, kao i </a:t>
            </a:r>
            <a:r>
              <a:rPr lang="pl-PL" dirty="0" smtClean="0"/>
              <a:t>za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  <a:r>
              <a:rPr lang="en-US" dirty="0" err="1"/>
              <a:t>čuvanje</a:t>
            </a:r>
            <a:r>
              <a:rPr lang="en-US" dirty="0"/>
              <a:t> u </a:t>
            </a:r>
            <a:r>
              <a:rPr lang="en-US" dirty="0" err="1"/>
              <a:t>arhivi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9751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4365"/>
            <a:ext cx="10515600" cy="48725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sati no</a:t>
            </a:r>
            <a:r>
              <a:rPr lang="en-US" dirty="0" err="1" smtClean="0"/>
              <a:t>ovoizabrane</a:t>
            </a:r>
            <a:r>
              <a:rPr lang="en-US" dirty="0" smtClean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o: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procedurama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reguliraju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pl-PL" dirty="0" smtClean="0"/>
              <a:t>odbora </a:t>
            </a:r>
            <a:r>
              <a:rPr lang="pl-PL" dirty="0"/>
              <a:t>i drugih organa upravljanja;</a:t>
            </a:r>
          </a:p>
          <a:p>
            <a:pPr marL="0" indent="0">
              <a:buNone/>
            </a:pPr>
            <a:r>
              <a:rPr lang="pl-PL" dirty="0"/>
              <a:t>• organizacionoj strukturi i funkcionerima društva;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internim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odlukama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pl-PL" dirty="0" smtClean="0"/>
              <a:t>koje </a:t>
            </a:r>
            <a:r>
              <a:rPr lang="pl-PL" dirty="0"/>
              <a:t>su na snazi; i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raspoloživosti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vršenje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825928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b) </a:t>
            </a:r>
            <a:r>
              <a:rPr lang="en-US" dirty="0" err="1"/>
              <a:t>Osiguravanje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endParaRPr lang="en-US" dirty="0"/>
          </a:p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ključnu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pomaganju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adekvatno</a:t>
            </a:r>
            <a:r>
              <a:rPr lang="sr-Latn-ME" dirty="0" smtClean="0"/>
              <a:t> </a:t>
            </a:r>
            <a:r>
              <a:rPr lang="en-US" dirty="0" err="1" smtClean="0"/>
              <a:t>odlučivanje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Sekretar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blagovremen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 smtClean="0"/>
              <a:t>:</a:t>
            </a:r>
            <a:endParaRPr lang="sr-Latn-ME" dirty="0" smtClean="0"/>
          </a:p>
          <a:p>
            <a:pPr algn="just"/>
            <a:r>
              <a:rPr lang="en-US" dirty="0" err="1"/>
              <a:t>zapisnicima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/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707906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odlukama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odobrili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uprava</a:t>
            </a:r>
            <a:r>
              <a:rPr lang="en-US" dirty="0"/>
              <a:t>/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dokumentima</a:t>
            </a:r>
            <a:r>
              <a:rPr lang="en-US" dirty="0"/>
              <a:t> od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/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zapisnicima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pripremili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dokumentima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željeti</a:t>
            </a:r>
            <a:r>
              <a:rPr lang="en-US" dirty="0"/>
              <a:t> </a:t>
            </a:r>
            <a:r>
              <a:rPr lang="en-US" dirty="0" err="1"/>
              <a:t>opisati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,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objelodanjivanje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830269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Pružanje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endParaRPr lang="en-US" dirty="0"/>
          </a:p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pomagati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</a:t>
            </a:r>
            <a:r>
              <a:rPr lang="en-US" dirty="0" err="1"/>
              <a:t>tumačenja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vezanih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, </a:t>
            </a:r>
            <a:r>
              <a:rPr lang="en-US" dirty="0" err="1"/>
              <a:t>kodekse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međunarodne propise i </a:t>
            </a:r>
            <a:r>
              <a:rPr lang="pl-PL" dirty="0" smtClean="0"/>
              <a:t>kretanja.</a:t>
            </a:r>
          </a:p>
          <a:p>
            <a:pPr algn="just"/>
            <a:r>
              <a:rPr lang="pl-PL" dirty="0" smtClean="0"/>
              <a:t>Ovo </a:t>
            </a:r>
            <a:r>
              <a:rPr lang="pl-PL" dirty="0"/>
              <a:t>važi i za proceduralna pitanja koja </a:t>
            </a:r>
            <a:r>
              <a:rPr lang="pl-PL" dirty="0" smtClean="0"/>
              <a:t>su </a:t>
            </a:r>
            <a:r>
              <a:rPr lang="en-US" dirty="0" err="1" smtClean="0"/>
              <a:t>uređena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,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internim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pripremanje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vođenje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sjednica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objelodanjivanje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Sekretar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međutim</a:t>
            </a:r>
            <a:r>
              <a:rPr lang="en-US" dirty="0"/>
              <a:t>,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pružati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savjete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opsega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328885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sr-Latn-ME" dirty="0"/>
              <a:t> </a:t>
            </a:r>
            <a:r>
              <a:rPr lang="en-US" dirty="0" err="1"/>
              <a:t>savjetnika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Sekretar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eventualnim</a:t>
            </a:r>
            <a:r>
              <a:rPr lang="en-US" dirty="0"/>
              <a:t> </a:t>
            </a:r>
            <a:r>
              <a:rPr lang="en-US" dirty="0" err="1"/>
              <a:t>kršenjima</a:t>
            </a:r>
            <a:r>
              <a:rPr lang="en-US" dirty="0"/>
              <a:t> </a:t>
            </a:r>
            <a:r>
              <a:rPr lang="en-US" dirty="0" err="1"/>
              <a:t>korporativnih</a:t>
            </a:r>
            <a:r>
              <a:rPr lang="en-US" dirty="0"/>
              <a:t> </a:t>
            </a:r>
            <a:r>
              <a:rPr lang="en-US" dirty="0" err="1"/>
              <a:t>procedura</a:t>
            </a:r>
            <a:r>
              <a:rPr lang="en-US" dirty="0"/>
              <a:t>,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postane</a:t>
            </a:r>
            <a:r>
              <a:rPr lang="en-US" dirty="0"/>
              <a:t> </a:t>
            </a:r>
            <a:r>
              <a:rPr lang="en-US" dirty="0" err="1"/>
              <a:t>svjestan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kršenja</a:t>
            </a:r>
            <a:r>
              <a:rPr lang="en-US" dirty="0"/>
              <a:t>.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kršenja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,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obuhvatati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navodne</a:t>
            </a:r>
            <a:r>
              <a:rPr lang="en-US" dirty="0"/>
              <a:t> </a:t>
            </a:r>
            <a:r>
              <a:rPr lang="en-US" dirty="0" err="1"/>
              <a:t>nezakonite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propuste</a:t>
            </a:r>
            <a:r>
              <a:rPr lang="en-US" dirty="0"/>
              <a:t> </a:t>
            </a:r>
            <a:r>
              <a:rPr lang="en-US" dirty="0" err="1"/>
              <a:t>funkcionera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drugih</a:t>
            </a:r>
            <a:r>
              <a:rPr lang="sr-Latn-ME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izvršavanju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zakonskih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kršenja</a:t>
            </a:r>
            <a:r>
              <a:rPr lang="en-US" dirty="0"/>
              <a:t> </a:t>
            </a:r>
            <a:r>
              <a:rPr lang="en-US" dirty="0" err="1"/>
              <a:t>procedura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šu </a:t>
            </a:r>
            <a:r>
              <a:rPr lang="en-US" dirty="0" err="1" smtClean="0"/>
              <a:t>organiziranje</a:t>
            </a:r>
            <a:r>
              <a:rPr lang="en-US" dirty="0" smtClean="0"/>
              <a:t> </a:t>
            </a:r>
            <a:r>
              <a:rPr lang="en-US" dirty="0" err="1"/>
              <a:t>skupština</a:t>
            </a:r>
            <a:r>
              <a:rPr lang="en-US" dirty="0"/>
              <a:t>, </a:t>
            </a:r>
            <a:r>
              <a:rPr lang="en-US" dirty="0" err="1" smtClean="0"/>
              <a:t>sjednica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objelodanjivanje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46489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0918"/>
            <a:ext cx="10515600" cy="488604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Organiziranje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organiziranju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pl-PL" dirty="0" smtClean="0"/>
              <a:t>akcionara.</a:t>
            </a:r>
          </a:p>
          <a:p>
            <a:r>
              <a:rPr lang="pl-PL" dirty="0" smtClean="0"/>
              <a:t> </a:t>
            </a:r>
            <a:r>
              <a:rPr lang="pl-PL" dirty="0"/>
              <a:t>Slika </a:t>
            </a:r>
            <a:r>
              <a:rPr lang="pl-PL" dirty="0" smtClean="0"/>
              <a:t>naredna </a:t>
            </a:r>
            <a:r>
              <a:rPr lang="pl-PL" dirty="0"/>
              <a:t>prikazuje funkcije sekretara društva u ovom pogledu: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014931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4592" y="793376"/>
            <a:ext cx="9336232" cy="546390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97928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b)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 smtClean="0"/>
              <a:t>poslova</a:t>
            </a:r>
            <a:r>
              <a:rPr lang="sr-Latn-ME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/>
              <a:t>kontrole</a:t>
            </a:r>
            <a:endParaRPr lang="en-US" dirty="0"/>
          </a:p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djeluje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(</a:t>
            </a:r>
            <a:r>
              <a:rPr lang="en-US" dirty="0" err="1"/>
              <a:t>ju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kontrolni</a:t>
            </a:r>
            <a:r>
              <a:rPr lang="en-US" dirty="0" smtClean="0"/>
              <a:t> </a:t>
            </a:r>
            <a:r>
              <a:rPr lang="en-US" dirty="0" err="1"/>
              <a:t>udio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konvert</a:t>
            </a:r>
            <a:r>
              <a:rPr lang="sr-Latn-ME" dirty="0" smtClean="0"/>
              <a:t>ovati </a:t>
            </a:r>
            <a:r>
              <a:rPr lang="en-US" dirty="0" smtClean="0"/>
              <a:t>u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Sekretar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 smtClean="0"/>
              <a:t>čini</a:t>
            </a:r>
            <a:r>
              <a:rPr lang="sr-Latn-ME" dirty="0" smtClean="0"/>
              <a:t> </a:t>
            </a:r>
            <a:r>
              <a:rPr lang="pt-BR" dirty="0" smtClean="0"/>
              <a:t>osiguravanjem </a:t>
            </a:r>
            <a:r>
              <a:rPr lang="pt-BR" dirty="0"/>
              <a:t>da se obavezna ponuda za prodaju distribuira svim </a:t>
            </a:r>
            <a:r>
              <a:rPr lang="pt-BR" dirty="0" smtClean="0"/>
              <a:t>dioničarima/</a:t>
            </a:r>
            <a:r>
              <a:rPr lang="en-US" dirty="0" err="1" smtClean="0"/>
              <a:t>akcionarima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615376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9553"/>
            <a:ext cx="10515600" cy="50474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Pomaganje</a:t>
            </a:r>
            <a:r>
              <a:rPr lang="en-US" dirty="0"/>
              <a:t> u </a:t>
            </a:r>
            <a:r>
              <a:rPr lang="en-US" dirty="0" err="1"/>
              <a:t>sprovođenju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osigurava</a:t>
            </a:r>
            <a:r>
              <a:rPr lang="en-US" dirty="0"/>
              <a:t> 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tretira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propisno</a:t>
            </a:r>
            <a:r>
              <a:rPr lang="en-US" dirty="0"/>
              <a:t> </a:t>
            </a:r>
            <a:r>
              <a:rPr lang="en-US" dirty="0" err="1"/>
              <a:t>podnesene</a:t>
            </a:r>
            <a:r>
              <a:rPr lang="en-US" dirty="0"/>
              <a:t> </a:t>
            </a:r>
            <a:r>
              <a:rPr lang="en-US" dirty="0" err="1" smtClean="0"/>
              <a:t>peticije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usmjerava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propisno</a:t>
            </a:r>
            <a:r>
              <a:rPr lang="en-US" dirty="0"/>
              <a:t> </a:t>
            </a:r>
            <a:r>
              <a:rPr lang="en-US" dirty="0" err="1"/>
              <a:t>podnesene</a:t>
            </a:r>
            <a:r>
              <a:rPr lang="en-US" dirty="0"/>
              <a:t> </a:t>
            </a:r>
            <a:r>
              <a:rPr lang="en-US" dirty="0" err="1"/>
              <a:t>upite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odgovarajućim</a:t>
            </a:r>
            <a:r>
              <a:rPr lang="sr-Latn-ME" dirty="0" smtClean="0"/>
              <a:t> </a:t>
            </a:r>
            <a:r>
              <a:rPr lang="en-US" dirty="0" err="1" smtClean="0"/>
              <a:t>organima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sektorima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pokušati</a:t>
            </a:r>
            <a:r>
              <a:rPr lang="en-US" dirty="0"/>
              <a:t> da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pravedno</a:t>
            </a:r>
            <a:r>
              <a:rPr lang="en-US" dirty="0"/>
              <a:t> </a:t>
            </a:r>
            <a:r>
              <a:rPr lang="en-US" dirty="0" err="1"/>
              <a:t>riješi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sukobe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1626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682"/>
            <a:ext cx="10515600" cy="495328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Uprava</a:t>
            </a:r>
            <a:r>
              <a:rPr lang="en-US" dirty="0"/>
              <a:t> je </a:t>
            </a:r>
            <a:r>
              <a:rPr lang="en-US" dirty="0" err="1"/>
              <a:t>nadležna</a:t>
            </a:r>
            <a:r>
              <a:rPr lang="en-US" dirty="0"/>
              <a:t> da: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upravlja</a:t>
            </a:r>
            <a:r>
              <a:rPr lang="en-US" dirty="0"/>
              <a:t> </a:t>
            </a:r>
            <a:r>
              <a:rPr lang="en-US" dirty="0" err="1"/>
              <a:t>svakodnevnim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 smtClean="0"/>
              <a:t>nadležnosti</a:t>
            </a:r>
            <a:r>
              <a:rPr lang="sr-Latn-ME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142573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Pomaganje</a:t>
            </a:r>
            <a:r>
              <a:rPr lang="en-US" dirty="0"/>
              <a:t> u </a:t>
            </a:r>
            <a:r>
              <a:rPr lang="en-US" dirty="0" err="1"/>
              <a:t>rješavanju</a:t>
            </a:r>
            <a:r>
              <a:rPr lang="en-US" dirty="0"/>
              <a:t> </a:t>
            </a:r>
            <a:r>
              <a:rPr lang="en-US" dirty="0" err="1"/>
              <a:t>korporativnih</a:t>
            </a:r>
            <a:r>
              <a:rPr lang="en-US" dirty="0"/>
              <a:t> </a:t>
            </a:r>
            <a:r>
              <a:rPr lang="en-US" dirty="0" err="1"/>
              <a:t>sukoba</a:t>
            </a:r>
            <a:endParaRPr lang="en-US" dirty="0"/>
          </a:p>
          <a:p>
            <a:pPr algn="just"/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evidentiranje</a:t>
            </a:r>
            <a:r>
              <a:rPr lang="sr-Latn-ME" dirty="0" smtClean="0"/>
              <a:t> </a:t>
            </a:r>
            <a:r>
              <a:rPr lang="en-US" dirty="0" err="1" smtClean="0"/>
              <a:t>korporativnih</a:t>
            </a:r>
            <a:r>
              <a:rPr lang="en-US" dirty="0" smtClean="0"/>
              <a:t> </a:t>
            </a:r>
            <a:r>
              <a:rPr lang="en-US" dirty="0" err="1"/>
              <a:t>sukoba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Sekretar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registrira</a:t>
            </a:r>
            <a:r>
              <a:rPr lang="en-US" dirty="0"/>
              <a:t> </a:t>
            </a:r>
            <a:r>
              <a:rPr lang="en-US" dirty="0" err="1"/>
              <a:t>upite</a:t>
            </a:r>
            <a:r>
              <a:rPr lang="en-US" dirty="0"/>
              <a:t>, </a:t>
            </a:r>
            <a:r>
              <a:rPr lang="en-US" dirty="0" err="1"/>
              <a:t>dopise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podnose</a:t>
            </a:r>
            <a:r>
              <a:rPr lang="en-US" dirty="0" smtClean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, </a:t>
            </a:r>
            <a:r>
              <a:rPr lang="en-US" dirty="0" err="1"/>
              <a:t>pregleda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prosljeđuje</a:t>
            </a:r>
            <a:r>
              <a:rPr lang="en-US" dirty="0"/>
              <a:t> </a:t>
            </a:r>
            <a:r>
              <a:rPr lang="en-US" dirty="0" err="1" smtClean="0"/>
              <a:t>organima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 </a:t>
            </a:r>
            <a:r>
              <a:rPr lang="en-US" dirty="0" err="1"/>
              <a:t>rješavaju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sukob</a:t>
            </a:r>
            <a:r>
              <a:rPr lang="en-US" dirty="0"/>
              <a:t>.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/>
              <a:t>sprečavanju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rješavanju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brzine</a:t>
            </a:r>
            <a:r>
              <a:rPr lang="en-US" dirty="0"/>
              <a:t> </a:t>
            </a:r>
            <a:r>
              <a:rPr lang="en-US" dirty="0" err="1" smtClean="0"/>
              <a:t>reag</a:t>
            </a:r>
            <a:r>
              <a:rPr lang="sr-Latn-ME" dirty="0" smtClean="0"/>
              <a:t>ovanja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zakonite</a:t>
            </a:r>
            <a:r>
              <a:rPr lang="sr-Latn-ME" dirty="0"/>
              <a:t> </a:t>
            </a:r>
            <a:r>
              <a:rPr lang="sr-Latn-ME" dirty="0" smtClean="0"/>
              <a:t>žalbe.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686922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također</a:t>
            </a:r>
            <a:r>
              <a:rPr lang="en-US" dirty="0"/>
              <a:t> mora </a:t>
            </a:r>
            <a:r>
              <a:rPr lang="en-US" dirty="0" err="1"/>
              <a:t>periodično</a:t>
            </a:r>
            <a:r>
              <a:rPr lang="en-US" dirty="0"/>
              <a:t> </a:t>
            </a:r>
            <a:r>
              <a:rPr lang="en-US" dirty="0" err="1"/>
              <a:t>pratiti</a:t>
            </a:r>
            <a:r>
              <a:rPr lang="en-US" dirty="0"/>
              <a:t> status </a:t>
            </a:r>
            <a:r>
              <a:rPr lang="en-US" dirty="0" err="1"/>
              <a:t>žalbi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it-IT" dirty="0" smtClean="0"/>
              <a:t>uvjerio </a:t>
            </a:r>
            <a:r>
              <a:rPr lang="it-IT" dirty="0"/>
              <a:t>da su pravilno i u potpunosti tretirane, te da li su riješene ili odbačene.</a:t>
            </a:r>
          </a:p>
          <a:p>
            <a:pPr algn="just"/>
            <a:r>
              <a:rPr lang="en-US" dirty="0" err="1"/>
              <a:t>Sukobi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pojaviti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izvršnih</a:t>
            </a:r>
            <a:r>
              <a:rPr lang="en-US" dirty="0" smtClean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obavijestiti</a:t>
            </a:r>
            <a:r>
              <a:rPr lang="sr-Latn-ME" dirty="0" smtClean="0"/>
              <a:t> </a:t>
            </a:r>
            <a:r>
              <a:rPr lang="pl-PL" dirty="0" smtClean="0"/>
              <a:t>predsjednika </a:t>
            </a:r>
            <a:r>
              <a:rPr lang="pl-PL" dirty="0"/>
              <a:t>nadzornog/upravnog odbora o svim potencijalnim ili </a:t>
            </a:r>
            <a:r>
              <a:rPr lang="pl-PL" dirty="0" smtClean="0"/>
              <a:t>postojećim </a:t>
            </a:r>
            <a:r>
              <a:rPr lang="en-US" dirty="0" err="1" smtClean="0"/>
              <a:t>sukobima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se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rješavati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odgovarajući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 smtClean="0"/>
              <a:t>praksa</a:t>
            </a:r>
            <a:r>
              <a:rPr lang="sr-Latn-ME" dirty="0" smtClean="0"/>
              <a:t> </a:t>
            </a:r>
            <a:r>
              <a:rPr lang="en-US" dirty="0" err="1" smtClean="0"/>
              <a:t>sugerira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djeluje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83487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Osiguravanje</a:t>
            </a:r>
            <a:r>
              <a:rPr lang="en-US" dirty="0"/>
              <a:t> </a:t>
            </a:r>
            <a:r>
              <a:rPr lang="en-US" dirty="0" err="1"/>
              <a:t>objelodanjivanja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endParaRPr lang="en-US" dirty="0"/>
          </a:p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pomaganju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 smtClean="0"/>
              <a:t>odboru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generalnom</a:t>
            </a:r>
            <a:r>
              <a:rPr lang="en-US" dirty="0"/>
              <a:t> </a:t>
            </a:r>
            <a:r>
              <a:rPr lang="en-US" dirty="0" err="1"/>
              <a:t>direktoru</a:t>
            </a:r>
            <a:r>
              <a:rPr lang="en-US" dirty="0"/>
              <a:t> da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 smtClean="0"/>
              <a:t>blagovremenog</a:t>
            </a:r>
            <a:r>
              <a:rPr lang="sr-Latn-ME" dirty="0" smtClean="0"/>
              <a:t> </a:t>
            </a:r>
            <a:r>
              <a:rPr lang="en-US" dirty="0" err="1" smtClean="0"/>
              <a:t>objelodanjivanja</a:t>
            </a:r>
            <a:r>
              <a:rPr lang="en-US" dirty="0" smtClean="0"/>
              <a:t> </a:t>
            </a:r>
            <a:r>
              <a:rPr lang="en-US" dirty="0" err="1"/>
              <a:t>značajnih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objelodanjivanjem</a:t>
            </a:r>
            <a:r>
              <a:rPr lang="sr-Latn-ME" dirty="0" smtClean="0"/>
              <a:t> </a:t>
            </a:r>
            <a:r>
              <a:rPr lang="pl-PL" dirty="0" smtClean="0"/>
              <a:t>informacija </a:t>
            </a:r>
            <a:r>
              <a:rPr lang="pl-PL" dirty="0"/>
              <a:t>prikazana je na </a:t>
            </a:r>
            <a:r>
              <a:rPr lang="pl-PL" dirty="0" smtClean="0"/>
              <a:t>slici.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08672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967" y="1425389"/>
            <a:ext cx="9342189" cy="450476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13364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4600"/>
            <a:ext cx="10515600" cy="4932363"/>
          </a:xfrm>
        </p:spPr>
        <p:txBody>
          <a:bodyPr/>
          <a:lstStyle/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također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osiguravanju</a:t>
            </a:r>
            <a:r>
              <a:rPr lang="en-US" dirty="0"/>
              <a:t> </a:t>
            </a:r>
            <a:r>
              <a:rPr lang="en-US" dirty="0" err="1"/>
              <a:t>transparentnih</a:t>
            </a:r>
            <a:r>
              <a:rPr lang="en-US" dirty="0"/>
              <a:t> </a:t>
            </a:r>
            <a:r>
              <a:rPr lang="en-US" dirty="0" err="1" smtClean="0"/>
              <a:t>procedura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Konkretnije</a:t>
            </a:r>
            <a:r>
              <a:rPr lang="en-US" dirty="0"/>
              <a:t>, on </a:t>
            </a:r>
            <a:r>
              <a:rPr lang="en-US" dirty="0" err="1"/>
              <a:t>djeluje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pl-PL" dirty="0" smtClean="0"/>
              <a:t>upravnog </a:t>
            </a:r>
            <a:r>
              <a:rPr lang="pl-PL" dirty="0"/>
              <a:t>odbora i njegove komisije za reviziju, ako je formirana, kada odbor </a:t>
            </a:r>
            <a:r>
              <a:rPr lang="pl-PL" dirty="0" smtClean="0"/>
              <a:t>za </a:t>
            </a:r>
            <a:r>
              <a:rPr lang="en-US" dirty="0" err="1" smtClean="0"/>
              <a:t>reviziju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Rezultati</a:t>
            </a:r>
            <a:r>
              <a:rPr lang="en-US" dirty="0" smtClean="0"/>
              <a:t> </a:t>
            </a:r>
            <a:r>
              <a:rPr lang="en-US" dirty="0" err="1" smtClean="0"/>
              <a:t>pregleda</a:t>
            </a:r>
            <a:r>
              <a:rPr lang="sr-Latn-ME" dirty="0" smtClean="0"/>
              <a:t> </a:t>
            </a:r>
            <a:r>
              <a:rPr lang="pl-PL" dirty="0"/>
              <a:t>odbora za reviziju trebaju se prezentirati na nadzornom/upravnom odboru i inicijatoru pregleda zajedno sa sekretarom društva, u roku od tri dana po završetku pregleda od strane odbora za reviziju.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523765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>
                <a:latin typeface="+mn-lt"/>
              </a:rPr>
              <a:t>3</a:t>
            </a:r>
            <a:r>
              <a:rPr lang="en-US" sz="3200" dirty="0" smtClean="0">
                <a:latin typeface="+mn-lt"/>
              </a:rPr>
              <a:t>. </a:t>
            </a:r>
            <a:r>
              <a:rPr lang="en-US" sz="3200" dirty="0" err="1" smtClean="0">
                <a:latin typeface="+mn-lt"/>
              </a:rPr>
              <a:t>Stručna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udruženja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sekretara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društava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Ova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jedinstven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vještina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prikazane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prethodnim slajdovima.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stručna</a:t>
            </a:r>
            <a:r>
              <a:rPr lang="en-US" dirty="0"/>
              <a:t> </a:t>
            </a:r>
            <a:r>
              <a:rPr lang="sr-Latn-ME" dirty="0" smtClean="0"/>
              <a:t>u</a:t>
            </a:r>
            <a:r>
              <a:rPr lang="en-US" dirty="0" err="1" smtClean="0"/>
              <a:t>druženja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instituti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ujedinjuju</a:t>
            </a:r>
            <a:r>
              <a:rPr lang="en-US" dirty="0"/>
              <a:t> </a:t>
            </a:r>
            <a:r>
              <a:rPr lang="en-US" dirty="0" err="1" smtClean="0"/>
              <a:t>sekretare</a:t>
            </a:r>
            <a:r>
              <a:rPr lang="sr-Latn-ME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, s </a:t>
            </a:r>
            <a:r>
              <a:rPr lang="en-US" dirty="0" err="1"/>
              <a:t>ciljem</a:t>
            </a:r>
            <a:r>
              <a:rPr lang="en-US" dirty="0"/>
              <a:t> da: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 smtClean="0"/>
              <a:t>promovi</a:t>
            </a:r>
            <a:r>
              <a:rPr lang="sr-Latn-ME" sz="2800" dirty="0" smtClean="0"/>
              <a:t>šu </a:t>
            </a:r>
            <a:r>
              <a:rPr lang="en-US" sz="2800" dirty="0" smtClean="0"/>
              <a:t> </a:t>
            </a:r>
            <a:r>
              <a:rPr lang="en-US" sz="2800" dirty="0"/>
              <a:t>dobro </a:t>
            </a:r>
            <a:r>
              <a:rPr lang="en-US" sz="2800" dirty="0" err="1"/>
              <a:t>korporativno</a:t>
            </a:r>
            <a:r>
              <a:rPr lang="en-US" sz="2800" dirty="0"/>
              <a:t> </a:t>
            </a:r>
            <a:r>
              <a:rPr lang="en-US" sz="2800" dirty="0" err="1"/>
              <a:t>upravljanje</a:t>
            </a:r>
            <a:r>
              <a:rPr lang="en-US" sz="2800" dirty="0"/>
              <a:t>,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upravljanja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 smtClean="0"/>
              <a:t>efikasno</a:t>
            </a:r>
            <a:r>
              <a:rPr lang="sr-Latn-ME" sz="2800" dirty="0" smtClean="0"/>
              <a:t> </a:t>
            </a:r>
            <a:r>
              <a:rPr lang="en-US" sz="2800" dirty="0" err="1" smtClean="0"/>
              <a:t>rukovođenje</a:t>
            </a:r>
            <a:r>
              <a:rPr lang="en-US" sz="2800" dirty="0" smtClean="0"/>
              <a:t> </a:t>
            </a:r>
            <a:r>
              <a:rPr lang="en-US" sz="2800" dirty="0" err="1"/>
              <a:t>društvima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podržavaju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štite</a:t>
            </a:r>
            <a:r>
              <a:rPr lang="en-US" sz="2800" dirty="0"/>
              <a:t> </a:t>
            </a:r>
            <a:r>
              <a:rPr lang="en-US" sz="2800" dirty="0" err="1"/>
              <a:t>karakter</a:t>
            </a:r>
            <a:r>
              <a:rPr lang="en-US" sz="2800" dirty="0"/>
              <a:t>, status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interese</a:t>
            </a:r>
            <a:r>
              <a:rPr lang="en-US" sz="2800" dirty="0"/>
              <a:t> </a:t>
            </a:r>
            <a:r>
              <a:rPr lang="en-US" sz="2800" dirty="0" err="1"/>
              <a:t>sekretara</a:t>
            </a:r>
            <a:r>
              <a:rPr lang="en-US" sz="2800" dirty="0"/>
              <a:t> </a:t>
            </a:r>
            <a:r>
              <a:rPr lang="en-US" sz="2800" dirty="0" err="1"/>
              <a:t>društava</a:t>
            </a:r>
            <a:r>
              <a:rPr lang="en-US" sz="2800" dirty="0"/>
              <a:t> – </a:t>
            </a:r>
            <a:r>
              <a:rPr lang="en-US" sz="2800" dirty="0" err="1"/>
              <a:t>članova</a:t>
            </a:r>
            <a:r>
              <a:rPr lang="en-US" sz="2800" dirty="0" smtClean="0"/>
              <a:t>;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305798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9553"/>
            <a:ext cx="10515600" cy="50474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promovi</a:t>
            </a:r>
            <a:r>
              <a:rPr lang="sr-Latn-ME" dirty="0" smtClean="0"/>
              <a:t>šu </a:t>
            </a:r>
            <a:r>
              <a:rPr lang="en-US" dirty="0" err="1" smtClean="0"/>
              <a:t>efikasnost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korisnost</a:t>
            </a:r>
            <a:r>
              <a:rPr lang="en-US" dirty="0" smtClean="0"/>
              <a:t> </a:t>
            </a:r>
            <a:r>
              <a:rPr lang="en-US" dirty="0" err="1" smtClean="0"/>
              <a:t>tih</a:t>
            </a:r>
            <a:r>
              <a:rPr lang="en-US" dirty="0" smtClean="0"/>
              <a:t> </a:t>
            </a:r>
            <a:r>
              <a:rPr lang="en-US" dirty="0" err="1" smtClean="0"/>
              <a:t>usluga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standard </a:t>
            </a:r>
            <a:r>
              <a:rPr lang="en-US" dirty="0" err="1" smtClean="0"/>
              <a:t>profesionalnog</a:t>
            </a:r>
            <a:r>
              <a:rPr lang="sr-Latn-ME" dirty="0" smtClean="0"/>
              <a:t> </a:t>
            </a:r>
            <a:r>
              <a:rPr lang="en-US" dirty="0" err="1" smtClean="0"/>
              <a:t>ponašanja</a:t>
            </a:r>
            <a:r>
              <a:rPr lang="en-US" dirty="0" smtClean="0"/>
              <a:t> </a:t>
            </a:r>
            <a:r>
              <a:rPr lang="en-US" dirty="0" err="1" smtClean="0"/>
              <a:t>sekretara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obučavaju</a:t>
            </a:r>
            <a:r>
              <a:rPr lang="en-US" dirty="0" smtClean="0"/>
              <a:t> </a:t>
            </a:r>
            <a:r>
              <a:rPr lang="en-US" dirty="0" err="1" smtClean="0"/>
              <a:t>sekretare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koment</a:t>
            </a:r>
            <a:r>
              <a:rPr lang="sr-Latn-ME" dirty="0" smtClean="0"/>
              <a:t>arišu </a:t>
            </a:r>
            <a:r>
              <a:rPr lang="en-US" dirty="0" smtClean="0"/>
              <a:t> </a:t>
            </a:r>
            <a:r>
              <a:rPr lang="en-US" dirty="0" err="1" smtClean="0"/>
              <a:t>predložene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postojeće</a:t>
            </a:r>
            <a:r>
              <a:rPr lang="en-US" dirty="0" smtClean="0"/>
              <a:t> </a:t>
            </a:r>
            <a:r>
              <a:rPr lang="en-US" dirty="0" err="1" smtClean="0"/>
              <a:t>zakone</a:t>
            </a:r>
            <a:r>
              <a:rPr lang="en-US" dirty="0" smtClean="0"/>
              <a:t>, </a:t>
            </a:r>
            <a:r>
              <a:rPr lang="en-US" dirty="0" err="1" smtClean="0"/>
              <a:t>pravila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propise</a:t>
            </a:r>
            <a:r>
              <a:rPr lang="en-US" dirty="0" smtClean="0"/>
              <a:t> u </a:t>
            </a:r>
            <a:r>
              <a:rPr lang="en-US" dirty="0" err="1" smtClean="0"/>
              <a:t>oblastima</a:t>
            </a:r>
            <a:r>
              <a:rPr lang="sr-Latn-ME" dirty="0" smtClean="0"/>
              <a:t> </a:t>
            </a:r>
            <a:r>
              <a:rPr lang="pl-PL" dirty="0" smtClean="0"/>
              <a:t>od posebnog interesa za sekretare društava – članove; i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promovi</a:t>
            </a:r>
            <a:r>
              <a:rPr lang="sr-Latn-ME" smtClean="0"/>
              <a:t>šu </a:t>
            </a:r>
            <a:r>
              <a:rPr lang="en-US" smtClean="0"/>
              <a:t> </a:t>
            </a:r>
            <a:r>
              <a:rPr lang="en-US" dirty="0" err="1" smtClean="0"/>
              <a:t>dobrovoljnu</a:t>
            </a:r>
            <a:r>
              <a:rPr lang="en-US" dirty="0" smtClean="0"/>
              <a:t> </a:t>
            </a:r>
            <a:r>
              <a:rPr lang="en-US" dirty="0" err="1" smtClean="0"/>
              <a:t>razmjenu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iskustva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odnose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dužnosti</a:t>
            </a:r>
            <a:r>
              <a:rPr lang="en-US" dirty="0" smtClean="0"/>
              <a:t>, </a:t>
            </a:r>
            <a:r>
              <a:rPr lang="en-US" dirty="0" err="1" smtClean="0"/>
              <a:t>probleme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 </a:t>
            </a:r>
            <a:r>
              <a:rPr lang="en-US" dirty="0" err="1" smtClean="0"/>
              <a:t>sekretara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pomažu</a:t>
            </a:r>
            <a:r>
              <a:rPr lang="en-US" dirty="0" smtClean="0"/>
              <a:t> u </a:t>
            </a:r>
            <a:r>
              <a:rPr lang="en-US" dirty="0" err="1" smtClean="0"/>
              <a:t>toj</a:t>
            </a:r>
            <a:r>
              <a:rPr lang="en-US" dirty="0" smtClean="0"/>
              <a:t> </a:t>
            </a:r>
            <a:r>
              <a:rPr lang="en-US" dirty="0" err="1" smtClean="0"/>
              <a:t>razmjeni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9559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6851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B. </a:t>
            </a:r>
            <a:r>
              <a:rPr lang="en-US" sz="3600" dirty="0" err="1" smtClean="0">
                <a:latin typeface="+mn-lt"/>
              </a:rPr>
              <a:t>Sastav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izvršnih</a:t>
            </a:r>
            <a:r>
              <a:rPr lang="en-US" sz="3600" dirty="0" smtClean="0">
                <a:latin typeface="+mn-lt"/>
              </a:rPr>
              <a:t> organa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pojedinac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ipak</a:t>
            </a:r>
            <a:r>
              <a:rPr lang="en-US" dirty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 </a:t>
            </a:r>
            <a:r>
              <a:rPr lang="en-US" dirty="0" err="1" smtClean="0"/>
              <a:t>ograničenja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 s “</a:t>
            </a:r>
            <a:r>
              <a:rPr lang="en-US" dirty="0" err="1"/>
              <a:t>punom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sposobnošću</a:t>
            </a:r>
            <a:r>
              <a:rPr lang="en-US" dirty="0"/>
              <a:t>”.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lice mora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da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radnjama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ostvaruje</a:t>
            </a:r>
            <a:r>
              <a:rPr lang="sr-Latn-ME" dirty="0" smtClean="0"/>
              <a:t> </a:t>
            </a:r>
            <a:r>
              <a:rPr lang="en-US" dirty="0" err="1" smtClean="0"/>
              <a:t>građanska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, da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stvarati</a:t>
            </a:r>
            <a:r>
              <a:rPr lang="en-US" dirty="0"/>
              <a:t> </a:t>
            </a:r>
            <a:r>
              <a:rPr lang="en-US" dirty="0" err="1"/>
              <a:t>građanskopravne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izvršavati</a:t>
            </a:r>
            <a:r>
              <a:rPr lang="en-US" dirty="0"/>
              <a:t> ova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8952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Pravno</a:t>
            </a:r>
            <a:r>
              <a:rPr lang="en-US" dirty="0"/>
              <a:t> lice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u </a:t>
            </a:r>
            <a:r>
              <a:rPr lang="en-US" dirty="0" err="1"/>
              <a:t>kakvim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sr-Latn-ME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njegovim</a:t>
            </a:r>
            <a:r>
              <a:rPr lang="sr-Latn-ME" dirty="0"/>
              <a:t> </a:t>
            </a:r>
            <a:r>
              <a:rPr lang="en-US" dirty="0" err="1"/>
              <a:t>zavisnim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B0F46-42CC-47E7-8174-CFFE6FCE647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7793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1827</TotalTime>
  <Words>4481</Words>
  <Application>Microsoft Office PowerPoint</Application>
  <PresentationFormat>Custom</PresentationFormat>
  <Paragraphs>376</Paragraphs>
  <Slides>76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77" baseType="lpstr">
      <vt:lpstr>Office Theme</vt:lpstr>
      <vt:lpstr>KORPORATIVNO UPRAVLJANJE</vt:lpstr>
      <vt:lpstr>Sadržaj </vt:lpstr>
      <vt:lpstr>Uvod </vt:lpstr>
      <vt:lpstr>A. Izvršni organi (uprava društva) i njihove nadležnosti</vt:lpstr>
      <vt:lpstr>Slide 5</vt:lpstr>
      <vt:lpstr>Slide 6</vt:lpstr>
      <vt:lpstr>Slide 7</vt:lpstr>
      <vt:lpstr>B. Sastav izvršnih organa</vt:lpstr>
      <vt:lpstr>Slide 9</vt:lpstr>
      <vt:lpstr>Slide 10</vt:lpstr>
      <vt:lpstr> Prakse društava u BiH: </vt:lpstr>
      <vt:lpstr>Slide 12</vt:lpstr>
      <vt:lpstr>C. Formiranje i ukidanje izvršnih organa</vt:lpstr>
      <vt:lpstr>Slide 14</vt:lpstr>
      <vt:lpstr>Slide 15</vt:lpstr>
      <vt:lpstr>Slide 16</vt:lpstr>
      <vt:lpstr>D. Radne procedure izvršnih organa</vt:lpstr>
      <vt:lpstr>Slide 18</vt:lpstr>
      <vt:lpstr>Slide 19</vt:lpstr>
      <vt:lpstr>Slide 20</vt:lpstr>
      <vt:lpstr>Slide 21</vt:lpstr>
      <vt:lpstr>Slide 22</vt:lpstr>
      <vt:lpstr>E. Obaveze i odgovornosti članova izvršnih organa</vt:lpstr>
      <vt:lpstr>F. Ocjenjivanja učinka</vt:lpstr>
      <vt:lpstr>G. Naknade i refundacije za izvršne organe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I. Sekretar društva i njegova uloga 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    c) Sekretarijat društva </vt:lpstr>
      <vt:lpstr>2. Nadležnost sekretara društva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3. Stručna udruženja sekretara društava</vt:lpstr>
      <vt:lpstr>Slide 76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22</cp:revision>
  <dcterms:created xsi:type="dcterms:W3CDTF">2019-04-10T22:39:59Z</dcterms:created>
  <dcterms:modified xsi:type="dcterms:W3CDTF">2019-04-19T09:19:40Z</dcterms:modified>
</cp:coreProperties>
</file>